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410" r:id="rId3"/>
    <p:sldId id="425" r:id="rId4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89B4FEE8-ABF7-4468-A42F-8CB7924B0FB5}">
          <p14:sldIdLst>
            <p14:sldId id="256"/>
            <p14:sldId id="410"/>
            <p14:sldId id="42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0033CC"/>
    <a:srgbClr val="3399FF"/>
    <a:srgbClr val="0066FF"/>
    <a:srgbClr val="CC0000"/>
    <a:srgbClr val="FF0000"/>
    <a:srgbClr val="CC0066"/>
    <a:srgbClr val="0033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01" autoAdjust="0"/>
    <p:restoredTop sz="91829" autoAdjust="0"/>
  </p:normalViewPr>
  <p:slideViewPr>
    <p:cSldViewPr>
      <p:cViewPr>
        <p:scale>
          <a:sx n="80" d="100"/>
          <a:sy n="80" d="100"/>
        </p:scale>
        <p:origin x="-2874" y="-1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7437D-CDD7-439A-88DB-FD1BDD6102FB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BC975-FB6C-4596-ABA8-127B863EF8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96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5"/>
          <p:cNvSpPr>
            <a:spLocks noChangeArrowheads="1"/>
          </p:cNvSpPr>
          <p:nvPr userDrawn="1"/>
        </p:nvSpPr>
        <p:spPr bwMode="auto">
          <a:xfrm>
            <a:off x="3707903" y="174343"/>
            <a:ext cx="5436095" cy="792162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603498"/>
          </a:xfrm>
        </p:spPr>
        <p:txBody>
          <a:bodyPr>
            <a:noAutofit/>
          </a:bodyPr>
          <a:lstStyle>
            <a:lvl1pPr algn="ctr">
              <a:defRPr sz="3600" b="0"/>
            </a:lvl1pPr>
          </a:lstStyle>
          <a:p>
            <a:r>
              <a:rPr lang="de-DE" dirty="0" smtClean="0"/>
              <a:t>Titelmasterformat durch Klicken </a:t>
            </a:r>
          </a:p>
        </p:txBody>
      </p:sp>
      <p:sp>
        <p:nvSpPr>
          <p:cNvPr id="7" name="Textfeld 6"/>
          <p:cNvSpPr txBox="1"/>
          <p:nvPr userDrawn="1"/>
        </p:nvSpPr>
        <p:spPr>
          <a:xfrm>
            <a:off x="1957159" y="116294"/>
            <a:ext cx="19797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de-DE" sz="1800" b="1" dirty="0" smtClean="0"/>
              <a:t>Hochschule </a:t>
            </a:r>
            <a:br>
              <a:rPr lang="de-DE" sz="1800" b="1" dirty="0" smtClean="0"/>
            </a:br>
            <a:r>
              <a:rPr lang="de-DE" sz="1800" b="1" dirty="0" smtClean="0"/>
              <a:t>Hamm-Lippstadt</a:t>
            </a:r>
            <a:br>
              <a:rPr lang="de-DE" sz="1800" b="1" dirty="0" smtClean="0"/>
            </a:br>
            <a:r>
              <a:rPr lang="de-DE" sz="1600" dirty="0" smtClean="0"/>
              <a:t>Standort Hamm</a:t>
            </a:r>
            <a:endParaRPr lang="de-DE" sz="16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1043608" y="4005064"/>
            <a:ext cx="7128792" cy="720080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030619" y="2887403"/>
            <a:ext cx="5113213" cy="432048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051050" y="5445820"/>
            <a:ext cx="5113338" cy="503460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sp>
        <p:nvSpPr>
          <p:cNvPr id="20" name="Abgerundetes Rechteck 19"/>
          <p:cNvSpPr/>
          <p:nvPr userDrawn="1"/>
        </p:nvSpPr>
        <p:spPr>
          <a:xfrm>
            <a:off x="539552" y="1700808"/>
            <a:ext cx="8064896" cy="3168352"/>
          </a:xfrm>
          <a:prstGeom prst="roundRect">
            <a:avLst/>
          </a:prstGeom>
          <a:noFill/>
          <a:ln w="60325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5"/>
          </p:nvPr>
        </p:nvSpPr>
        <p:spPr>
          <a:xfrm>
            <a:off x="3023728" y="6309320"/>
            <a:ext cx="3204456" cy="36004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de-DE" dirty="0" smtClean="0"/>
              <a:t>Textmasterformat</a:t>
            </a:r>
            <a:endParaRPr lang="de-DE" dirty="0"/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539552" y="3717032"/>
            <a:ext cx="8064896" cy="0"/>
          </a:xfrm>
          <a:prstGeom prst="line">
            <a:avLst/>
          </a:prstGeom>
          <a:ln w="317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758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3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134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5"/>
          <p:cNvSpPr>
            <a:spLocks noChangeArrowheads="1"/>
          </p:cNvSpPr>
          <p:nvPr userDrawn="1"/>
        </p:nvSpPr>
        <p:spPr bwMode="auto">
          <a:xfrm>
            <a:off x="0" y="6537156"/>
            <a:ext cx="9144000" cy="324000"/>
          </a:xfrm>
          <a:prstGeom prst="rect">
            <a:avLst/>
          </a:prstGeom>
          <a:noFill/>
          <a:ln w="19050">
            <a:solidFill>
              <a:srgbClr val="0033CC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7" name="Rectangle 15"/>
          <p:cNvSpPr>
            <a:spLocks noChangeArrowheads="1"/>
          </p:cNvSpPr>
          <p:nvPr userDrawn="1"/>
        </p:nvSpPr>
        <p:spPr bwMode="auto">
          <a:xfrm>
            <a:off x="1979712" y="187565"/>
            <a:ext cx="7164288" cy="774000"/>
          </a:xfrm>
          <a:prstGeom prst="rect">
            <a:avLst/>
          </a:prstGeom>
          <a:noFill/>
          <a:ln w="19050">
            <a:solidFill>
              <a:srgbClr val="0033CC"/>
            </a:solidFill>
          </a:ln>
          <a:effectLst/>
          <a:extLst/>
        </p:spPr>
        <p:txBody>
          <a:bodyPr wrap="square" anchor="ctr">
            <a:spAutoFit/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7152590" cy="782115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rgbClr val="0033CC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961566"/>
            <a:ext cx="9144000" cy="5575590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fld id="{76FC9B0B-39B1-43F2-AAE2-642A5957002D}" type="datetimeFigureOut">
              <a:rPr lang="de-DE" smtClean="0"/>
              <a:pPr/>
              <a:t>10.12.2015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en-US" dirty="0" smtClean="0"/>
              <a:t>Shunt-LDO regulator in C65nm | RD53 General Meeting Pisa </a:t>
            </a:r>
            <a:r>
              <a:rPr lang="de-DE" dirty="0" smtClean="0"/>
              <a:t>| michael.karagounis@hshl.de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de-DE" dirty="0" smtClean="0"/>
              <a:t>Folie </a:t>
            </a:r>
            <a:fld id="{40626A7F-4343-4E4D-B14D-5E7A03778B2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116721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8698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9587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098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1055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861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704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6A7F-4343-4E4D-B14D-5E7A03778B2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33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91410" y="188640"/>
            <a:ext cx="6695390" cy="7821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ct val="0"/>
              </a:spcBef>
            </a:pPr>
            <a:endParaRPr lang="de-DE" sz="1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C9B0B-39B1-43F2-AAE2-642A5957002D}" type="datetimeFigureOut">
              <a:rPr lang="de-DE" smtClean="0"/>
              <a:t>10.12.2015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6A7F-4343-4E4D-B14D-5E7A03778B25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-8840" y="178593"/>
            <a:ext cx="920750" cy="792162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1054785" y="178593"/>
            <a:ext cx="936625" cy="792162"/>
          </a:xfrm>
          <a:prstGeom prst="rect">
            <a:avLst/>
          </a:prstGeom>
          <a:solidFill>
            <a:srgbClr val="0033CC"/>
          </a:solidFill>
          <a:ln>
            <a:noFill/>
          </a:ln>
          <a:effectLst/>
          <a:extLst/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0" name="Rectangle 16"/>
          <p:cNvSpPr>
            <a:spLocks noChangeArrowheads="1"/>
          </p:cNvSpPr>
          <p:nvPr/>
        </p:nvSpPr>
        <p:spPr bwMode="auto">
          <a:xfrm>
            <a:off x="551548" y="465930"/>
            <a:ext cx="863600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532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Shunt-LDO Regulator in C65nm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body" sz="quarter" idx="12"/>
          </p:nvPr>
        </p:nvSpPr>
        <p:spPr>
          <a:xfrm>
            <a:off x="1043608" y="3789040"/>
            <a:ext cx="7200800" cy="1152128"/>
          </a:xfrm>
        </p:spPr>
        <p:txBody>
          <a:bodyPr>
            <a:normAutofit/>
          </a:bodyPr>
          <a:lstStyle/>
          <a:p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, </a:t>
            </a:r>
            <a:r>
              <a:rPr lang="de-DE" dirty="0" err="1" smtClean="0"/>
              <a:t>status</a:t>
            </a:r>
            <a:r>
              <a:rPr lang="de-DE" dirty="0" smtClean="0"/>
              <a:t> &amp; </a:t>
            </a:r>
            <a:r>
              <a:rPr lang="de-DE" dirty="0" err="1" smtClean="0"/>
              <a:t>plans</a:t>
            </a:r>
            <a:endParaRPr lang="de-DE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Michael Karagounis</a:t>
            </a:r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2051720" y="5949280"/>
            <a:ext cx="5113338" cy="719484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RD53 Serial Powering Meeting</a:t>
            </a:r>
          </a:p>
          <a:p>
            <a:r>
              <a:rPr lang="en-US" sz="2000" dirty="0" smtClean="0"/>
              <a:t>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Dec 2015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76042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3429000"/>
            <a:ext cx="8928992" cy="3024336"/>
          </a:xfrm>
        </p:spPr>
        <p:txBody>
          <a:bodyPr/>
          <a:lstStyle/>
          <a:p>
            <a:r>
              <a:rPr lang="en-US" dirty="0" smtClean="0"/>
              <a:t>All regulator components ready in schematic and layout (amplifier, shunt circuitry, biasing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high voltage</a:t>
            </a:r>
            <a:r>
              <a:rPr lang="en-US" dirty="0" smtClean="0"/>
              <a:t> tolerant bandgap reference missing </a:t>
            </a:r>
            <a:endParaRPr lang="en-US" dirty="0" smtClean="0"/>
          </a:p>
          <a:p>
            <a:r>
              <a:rPr lang="en-US" dirty="0" smtClean="0"/>
              <a:t>Top Level Layout</a:t>
            </a:r>
            <a:r>
              <a:rPr lang="en-US" dirty="0"/>
              <a:t> </a:t>
            </a:r>
            <a:r>
              <a:rPr lang="en-US" dirty="0" smtClean="0"/>
              <a:t>finished in schematic and layout</a:t>
            </a:r>
            <a:endParaRPr lang="en-US" dirty="0" smtClean="0"/>
          </a:p>
          <a:p>
            <a:pPr lvl="1"/>
            <a:r>
              <a:rPr lang="en-US" dirty="0" smtClean="0"/>
              <a:t>Simulation of full extracted netlist ongoing</a:t>
            </a:r>
          </a:p>
          <a:p>
            <a:r>
              <a:rPr lang="en-US" dirty="0" smtClean="0"/>
              <a:t>Submission has been canceled</a:t>
            </a:r>
          </a:p>
          <a:p>
            <a:r>
              <a:rPr lang="en-US" dirty="0" smtClean="0"/>
              <a:t>Time for modifications</a:t>
            </a:r>
          </a:p>
          <a:p>
            <a:pPr lvl="1"/>
            <a:r>
              <a:rPr lang="en-US" dirty="0" smtClean="0"/>
              <a:t>Implement distributed input/output pad structure (distributed pass/shunt transistors) </a:t>
            </a:r>
          </a:p>
          <a:p>
            <a:pPr lvl="1"/>
            <a:r>
              <a:rPr lang="en-US" dirty="0" smtClean="0"/>
              <a:t>Adapt existing bandgap reference to have high voltage tolerance</a:t>
            </a:r>
          </a:p>
          <a:p>
            <a:pPr lvl="1"/>
            <a:r>
              <a:rPr lang="en-US" dirty="0" smtClean="0"/>
              <a:t>Configurable shunt current </a:t>
            </a:r>
            <a:r>
              <a:rPr lang="en-US" dirty="0" smtClean="0">
                <a:sym typeface="Wingdings" panose="05000000000000000000" pitchFamily="2" charset="2"/>
              </a:rPr>
              <a:t> configurable resistance value </a:t>
            </a:r>
            <a:r>
              <a:rPr lang="en-US" dirty="0" smtClean="0"/>
              <a:t>R3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D6B808C5-53BE-4D47-B9D0-BA58753D73F7}" type="datetime1">
              <a:rPr lang="de-DE" smtClean="0"/>
              <a:t>10.12.2015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dirty="0" smtClean="0"/>
              <a:t>Shunt-LDO regulator in C65nm | </a:t>
            </a:r>
            <a:r>
              <a:rPr lang="en-US" dirty="0" smtClean="0"/>
              <a:t>Serial Powering Meeting </a:t>
            </a:r>
            <a:r>
              <a:rPr lang="de-DE" dirty="0" smtClean="0"/>
              <a:t>| </a:t>
            </a:r>
            <a:r>
              <a:rPr lang="de-DE" dirty="0" smtClean="0"/>
              <a:t>michael.karagounis@hshl.de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2</a:t>
            </a:fld>
            <a:endParaRPr lang="de-DE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314497"/>
              </p:ext>
            </p:extLst>
          </p:nvPr>
        </p:nvGraphicFramePr>
        <p:xfrm>
          <a:off x="2843808" y="980728"/>
          <a:ext cx="3894138" cy="248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Visio" r:id="rId3" imgW="3218094" imgH="2054968" progId="Visio.Drawing.11">
                  <p:embed/>
                </p:oleObj>
              </mc:Choice>
              <mc:Fallback>
                <p:oleObj name="Visio" r:id="rId3" imgW="3218094" imgH="2054968" progId="Visio.Drawing.11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980728"/>
                        <a:ext cx="3894138" cy="2486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945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Chip Layout </a:t>
            </a:r>
            <a:r>
              <a:rPr lang="de-DE" sz="1800" dirty="0" smtClean="0"/>
              <a:t>(</a:t>
            </a:r>
            <a:r>
              <a:rPr lang="de-DE" sz="1800" dirty="0" err="1" smtClean="0"/>
              <a:t>shown</a:t>
            </a:r>
            <a:r>
              <a:rPr lang="de-DE" sz="1800" dirty="0" smtClean="0"/>
              <a:t> </a:t>
            </a:r>
            <a:r>
              <a:rPr lang="de-DE" sz="1800" dirty="0" err="1" smtClean="0"/>
              <a:t>without</a:t>
            </a:r>
            <a:r>
              <a:rPr lang="de-DE" sz="1800" dirty="0" smtClean="0"/>
              <a:t> top </a:t>
            </a:r>
            <a:r>
              <a:rPr lang="de-DE" sz="1800" dirty="0" err="1" smtClean="0"/>
              <a:t>level</a:t>
            </a:r>
            <a:r>
              <a:rPr lang="de-DE" sz="1800" dirty="0" smtClean="0"/>
              <a:t> </a:t>
            </a:r>
            <a:r>
              <a:rPr lang="de-DE" sz="1800" dirty="0" err="1" smtClean="0"/>
              <a:t>wiring</a:t>
            </a:r>
            <a:r>
              <a:rPr lang="de-DE" sz="1800" dirty="0" smtClean="0"/>
              <a:t>)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5" t="14137" r="19097" b="11840"/>
          <a:stretch/>
        </p:blipFill>
        <p:spPr bwMode="auto">
          <a:xfrm>
            <a:off x="1115616" y="1484784"/>
            <a:ext cx="4608512" cy="4099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6444208" y="1052736"/>
            <a:ext cx="1547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 smtClean="0">
                <a:sym typeface="Wingdings" panose="05000000000000000000" pitchFamily="2" charset="2"/>
              </a:rPr>
              <a:t>Testchip</a:t>
            </a:r>
            <a:r>
              <a:rPr lang="en-US" altLang="de-DE" b="1" dirty="0" smtClean="0">
                <a:sym typeface="Wingdings" panose="05000000000000000000" pitchFamily="2" charset="2"/>
              </a:rPr>
              <a:t> – Size</a:t>
            </a:r>
          </a:p>
          <a:p>
            <a:r>
              <a:rPr lang="en-US" altLang="de-DE" dirty="0" smtClean="0">
                <a:sym typeface="Wingdings" panose="05000000000000000000" pitchFamily="2" charset="2"/>
              </a:rPr>
              <a:t>2 mm x 2 mm 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6444208" y="2345399"/>
            <a:ext cx="2496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Pad – Count</a:t>
            </a:r>
            <a:br>
              <a:rPr lang="de-DE" b="1" dirty="0" smtClean="0"/>
            </a:br>
            <a:r>
              <a:rPr lang="en-US" altLang="de-DE" dirty="0" smtClean="0">
                <a:sym typeface="Wingdings" panose="05000000000000000000" pitchFamily="2" charset="2"/>
              </a:rPr>
              <a:t>4 x 16 with 100 µm pitch</a:t>
            </a:r>
          </a:p>
        </p:txBody>
      </p:sp>
      <p:sp>
        <p:nvSpPr>
          <p:cNvPr id="10" name="Rechteck 9"/>
          <p:cNvSpPr/>
          <p:nvPr/>
        </p:nvSpPr>
        <p:spPr>
          <a:xfrm>
            <a:off x="6444208" y="1697153"/>
            <a:ext cx="2366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err="1" smtClean="0">
                <a:sym typeface="Wingdings" panose="05000000000000000000" pitchFamily="2" charset="2"/>
              </a:rPr>
              <a:t>Testchip</a:t>
            </a:r>
            <a:r>
              <a:rPr lang="en-US" altLang="de-DE" b="1" dirty="0">
                <a:sym typeface="Wingdings" panose="05000000000000000000" pitchFamily="2" charset="2"/>
              </a:rPr>
              <a:t> </a:t>
            </a:r>
            <a:r>
              <a:rPr lang="en-US" altLang="de-DE" b="1" dirty="0" smtClean="0">
                <a:sym typeface="Wingdings" panose="05000000000000000000" pitchFamily="2" charset="2"/>
              </a:rPr>
              <a:t>- Content</a:t>
            </a:r>
          </a:p>
          <a:p>
            <a:r>
              <a:rPr lang="en-US" altLang="de-DE" dirty="0" smtClean="0">
                <a:sym typeface="Wingdings" panose="05000000000000000000" pitchFamily="2" charset="2"/>
              </a:rPr>
              <a:t>3 regulator incl. biasing</a:t>
            </a:r>
            <a:endParaRPr lang="de-DE" dirty="0"/>
          </a:p>
        </p:txBody>
      </p:sp>
      <p:sp>
        <p:nvSpPr>
          <p:cNvPr id="11" name="Rechteck 10"/>
          <p:cNvSpPr/>
          <p:nvPr/>
        </p:nvSpPr>
        <p:spPr>
          <a:xfrm>
            <a:off x="6444208" y="2991730"/>
            <a:ext cx="20482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Area per Regulator: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800 µm x 400 µm</a:t>
            </a:r>
            <a:endParaRPr lang="de-DE" b="1" dirty="0" smtClean="0"/>
          </a:p>
        </p:txBody>
      </p:sp>
      <p:sp>
        <p:nvSpPr>
          <p:cNvPr id="12" name="Rechteck 11"/>
          <p:cNvSpPr/>
          <p:nvPr/>
        </p:nvSpPr>
        <p:spPr>
          <a:xfrm>
            <a:off x="6444208" y="3661108"/>
            <a:ext cx="253511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Pads per Regulator: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5 x input current</a:t>
            </a:r>
            <a:endParaRPr lang="de-DE" b="1" dirty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5 x </a:t>
            </a:r>
            <a:r>
              <a:rPr lang="de-DE" dirty="0" err="1" smtClean="0">
                <a:sym typeface="Wingdings" panose="05000000000000000000" pitchFamily="2" charset="2"/>
              </a:rPr>
              <a:t>shunt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current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5 x </a:t>
            </a:r>
            <a:r>
              <a:rPr lang="de-DE" dirty="0" err="1" smtClean="0">
                <a:sym typeface="Wingdings" panose="05000000000000000000" pitchFamily="2" charset="2"/>
              </a:rPr>
              <a:t>output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reference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biaising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1 x internal </a:t>
            </a:r>
            <a:r>
              <a:rPr lang="de-DE" dirty="0" err="1" smtClean="0">
                <a:sym typeface="Wingdings" panose="05000000000000000000" pitchFamily="2" charset="2"/>
              </a:rPr>
              <a:t>resistor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external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resistor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con</a:t>
            </a:r>
            <a:r>
              <a:rPr lang="de-DE" dirty="0" smtClean="0">
                <a:sym typeface="Wingdings" panose="05000000000000000000" pitchFamily="2" charset="2"/>
              </a:rPr>
              <a:t>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1 x </a:t>
            </a:r>
            <a:r>
              <a:rPr lang="de-DE" dirty="0" err="1" smtClean="0">
                <a:sym typeface="Wingdings" panose="05000000000000000000" pitchFamily="2" charset="2"/>
              </a:rPr>
              <a:t>shunt-circuitry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supply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25152" y="6520259"/>
            <a:ext cx="946448" cy="365125"/>
          </a:xfrm>
        </p:spPr>
        <p:txBody>
          <a:bodyPr/>
          <a:lstStyle/>
          <a:p>
            <a:fld id="{D6B808C5-53BE-4D47-B9D0-BA58753D73F7}" type="datetime1">
              <a:rPr lang="de-DE" smtClean="0"/>
              <a:t>10.12.2015</a:t>
            </a:fld>
            <a:endParaRPr lang="de-DE" dirty="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43608" y="6520259"/>
            <a:ext cx="7128792" cy="365125"/>
          </a:xfrm>
        </p:spPr>
        <p:txBody>
          <a:bodyPr/>
          <a:lstStyle/>
          <a:p>
            <a:r>
              <a:rPr lang="en-US" dirty="0" smtClean="0"/>
              <a:t>Shunt-LDO regulator in C65nm | </a:t>
            </a:r>
            <a:r>
              <a:rPr lang="en-US" dirty="0" smtClean="0"/>
              <a:t>Serial Powering Meeting </a:t>
            </a:r>
            <a:r>
              <a:rPr lang="de-DE" dirty="0" smtClean="0"/>
              <a:t>| </a:t>
            </a:r>
            <a:r>
              <a:rPr lang="de-DE" dirty="0" smtClean="0"/>
              <a:t>michael.karagounis@hshl.de</a:t>
            </a:r>
            <a:endParaRPr lang="de-DE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44408" y="6515174"/>
            <a:ext cx="864096" cy="365125"/>
          </a:xfrm>
        </p:spPr>
        <p:txBody>
          <a:bodyPr/>
          <a:lstStyle/>
          <a:p>
            <a:r>
              <a:rPr lang="de-DE" smtClean="0"/>
              <a:t>Folie </a:t>
            </a:r>
            <a:fld id="{40626A7F-4343-4E4D-B14D-5E7A03778B2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81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Bildschirmpräsentation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5" baseType="lpstr">
      <vt:lpstr>Larissa</vt:lpstr>
      <vt:lpstr>Visio</vt:lpstr>
      <vt:lpstr>Shunt-LDO Regulator in C65nm</vt:lpstr>
      <vt:lpstr>Status</vt:lpstr>
      <vt:lpstr>Chip Layout (shown without top level wiring)</vt:lpstr>
    </vt:vector>
  </TitlesOfParts>
  <Company>Hochschule Hamm-Lippstadt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Prof. Dr. Karagounis, Michael</dc:creator>
  <cp:lastModifiedBy>Prof. Dr. Karagounis, Michael</cp:lastModifiedBy>
  <cp:revision>1057</cp:revision>
  <cp:lastPrinted>2013-04-30T07:19:28Z</cp:lastPrinted>
  <dcterms:created xsi:type="dcterms:W3CDTF">2013-04-05T10:41:38Z</dcterms:created>
  <dcterms:modified xsi:type="dcterms:W3CDTF">2015-12-10T14:04:04Z</dcterms:modified>
</cp:coreProperties>
</file>