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84" r:id="rId3"/>
    <p:sldId id="290" r:id="rId4"/>
    <p:sldId id="292" r:id="rId5"/>
    <p:sldId id="293" r:id="rId6"/>
    <p:sldId id="291" r:id="rId7"/>
    <p:sldId id="287" r:id="rId8"/>
    <p:sldId id="286" r:id="rId9"/>
    <p:sldId id="285" r:id="rId10"/>
    <p:sldId id="289" r:id="rId11"/>
    <p:sldId id="294" r:id="rId12"/>
    <p:sldId id="29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6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3598CE-EC05-43CB-8D03-D89F8319C400}" type="datetimeFigureOut">
              <a:rPr lang="en-GB" smtClean="0"/>
              <a:t>10/12/2015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34974-675F-4AF6-A17D-1F943E2ACC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888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87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105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379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10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11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957952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380880" y="2209320"/>
            <a:ext cx="8382240" cy="40716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103179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  <a:endParaRPr lang="en-GB" dirty="0"/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765528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1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054677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242898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380880" y="1447560"/>
            <a:ext cx="8382240" cy="483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425987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18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19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136862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416520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22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23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376633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785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365125"/>
          </a:xfrm>
        </p:spPr>
        <p:txBody>
          <a:bodyPr/>
          <a:lstStyle/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365125"/>
          </a:xfrm>
        </p:spPr>
        <p:txBody>
          <a:bodyPr/>
          <a:lstStyle/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365125"/>
          </a:xfrm>
        </p:spPr>
        <p:txBody>
          <a:bodyPr/>
          <a:lstStyle/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1408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26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27" name="PlaceHolder 4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188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6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7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8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8565149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30" name="PlaceHolder 3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838224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5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550347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33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34" name="PlaceHolder 4"/>
          <p:cNvSpPr>
            <a:spLocks noGrp="1"/>
          </p:cNvSpPr>
          <p:nvPr>
            <p:ph type="body" hasCustomPrompt="1"/>
          </p:nvPr>
        </p:nvSpPr>
        <p:spPr>
          <a:xfrm>
            <a:off x="467604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35" name="PlaceHolder 5"/>
          <p:cNvSpPr>
            <a:spLocks noGrp="1"/>
          </p:cNvSpPr>
          <p:nvPr>
            <p:ph type="body" hasCustomPrompt="1"/>
          </p:nvPr>
        </p:nvSpPr>
        <p:spPr>
          <a:xfrm>
            <a:off x="380880" y="433548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16540458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380880" y="1400760"/>
            <a:ext cx="8382240" cy="78012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 hasCustomPrompt="1"/>
          </p:nvPr>
        </p:nvSpPr>
        <p:spPr>
          <a:xfrm>
            <a:off x="38088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sp>
        <p:nvSpPr>
          <p:cNvPr id="38" name="PlaceHolder 3"/>
          <p:cNvSpPr>
            <a:spLocks noGrp="1"/>
          </p:cNvSpPr>
          <p:nvPr>
            <p:ph type="body" hasCustomPrompt="1"/>
          </p:nvPr>
        </p:nvSpPr>
        <p:spPr>
          <a:xfrm>
            <a:off x="4676040" y="2209320"/>
            <a:ext cx="4090320" cy="20354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 smtClean="0"/>
              <a:t>Click to edit the outline text format</a:t>
            </a:r>
          </a:p>
          <a:p>
            <a:pPr lvl="7">
              <a:buFont typeface="Arial"/>
              <a:buChar char="–"/>
            </a:pPr>
            <a:r>
              <a:rPr lang="en-GB" dirty="0" smtClean="0"/>
              <a:t>Second Outline Level</a:t>
            </a:r>
          </a:p>
          <a:p>
            <a:pPr lvl="2">
              <a:buFont typeface="Arial"/>
              <a:buChar char="•"/>
            </a:pPr>
            <a:r>
              <a:rPr lang="en-GB" dirty="0" smtClean="0"/>
              <a:t>Third Outline Level</a:t>
            </a:r>
          </a:p>
          <a:p>
            <a:pPr lvl="3">
              <a:buFont typeface="Arial"/>
              <a:buChar char="–"/>
            </a:pPr>
            <a:r>
              <a:rPr lang="en-GB" dirty="0" smtClean="0"/>
              <a:t>Fourth Outline Level</a:t>
            </a:r>
          </a:p>
          <a:p>
            <a:pPr lvl="4">
              <a:buFont typeface="Arial"/>
              <a:buChar char="»"/>
            </a:pPr>
            <a:r>
              <a:rPr lang="en-GB" dirty="0" smtClean="0"/>
              <a:t>Fifth Outline Level</a:t>
            </a:r>
          </a:p>
          <a:p>
            <a:pPr lvl="5">
              <a:buFont typeface="Arial"/>
              <a:buChar char="»"/>
            </a:pPr>
            <a:r>
              <a:rPr lang="en-GB" dirty="0" smtClean="0"/>
              <a:t>Sixth Outline Level</a:t>
            </a:r>
          </a:p>
          <a:p>
            <a:pPr lvl="6">
              <a:buFont typeface="Arial"/>
              <a:buChar char="»"/>
            </a:pPr>
            <a:r>
              <a:rPr lang="en-GB" dirty="0" smtClean="0"/>
              <a:t>Seventh Outline Level</a:t>
            </a:r>
          </a:p>
          <a:p>
            <a:endParaRPr dirty="0"/>
          </a:p>
        </p:txBody>
      </p:sp>
      <p:pic>
        <p:nvPicPr>
          <p:cNvPr id="39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5504400" y="4335120"/>
            <a:ext cx="2433240" cy="1941480"/>
          </a:xfrm>
          <a:prstGeom prst="rect">
            <a:avLst/>
          </a:prstGeom>
        </p:spPr>
      </p:pic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1209240" y="4335120"/>
            <a:ext cx="2433240" cy="1941480"/>
          </a:xfrm>
          <a:prstGeom prst="rect">
            <a:avLst/>
          </a:prstGeom>
        </p:spPr>
      </p:pic>
      <p:sp>
        <p:nvSpPr>
          <p:cNvPr id="7" name="PlaceHolder 3"/>
          <p:cNvSpPr>
            <a:spLocks noGrp="1"/>
          </p:cNvSpPr>
          <p:nvPr>
            <p:ph type="dt" idx="10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ftr" idx="11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9" name="PlaceHolder 5"/>
          <p:cNvSpPr>
            <a:spLocks noGrp="1"/>
          </p:cNvSpPr>
          <p:nvPr>
            <p:ph type="sldNum" idx="12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363569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006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29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019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681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159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582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44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14/09/2015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R. Bates - UK ATLAS effort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5861A-1B33-464E-8382-26D6DB6111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318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80880" y="1447560"/>
            <a:ext cx="8382240" cy="68616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r>
              <a:rPr lang="en-GB" dirty="0"/>
              <a:t>Click to edit the title text format</a:t>
            </a:r>
            <a:endParaRPr dirty="0"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80880" y="2209320"/>
            <a:ext cx="8382240" cy="407124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Arial"/>
              <a:buChar char="•"/>
            </a:pPr>
            <a:r>
              <a:rPr lang="en-GB" dirty="0"/>
              <a:t>Click to edit the outline text format</a:t>
            </a:r>
            <a:endParaRPr dirty="0"/>
          </a:p>
          <a:p>
            <a:pPr lvl="7">
              <a:buFont typeface="Arial"/>
              <a:buChar char="–"/>
            </a:pPr>
            <a:r>
              <a:rPr lang="en-GB" dirty="0" smtClean="0"/>
              <a:t>Second </a:t>
            </a:r>
            <a:r>
              <a:rPr lang="en-GB" dirty="0"/>
              <a:t>Outline Level</a:t>
            </a:r>
            <a:endParaRPr dirty="0"/>
          </a:p>
          <a:p>
            <a:pPr lvl="2">
              <a:buFont typeface="Arial"/>
              <a:buChar char="•"/>
            </a:pPr>
            <a:r>
              <a:rPr lang="en-GB" dirty="0"/>
              <a:t>Third Outline Level</a:t>
            </a:r>
            <a:endParaRPr dirty="0"/>
          </a:p>
          <a:p>
            <a:pPr lvl="3">
              <a:buFont typeface="Arial"/>
              <a:buChar char="–"/>
            </a:pPr>
            <a:r>
              <a:rPr lang="en-GB" dirty="0"/>
              <a:t>Fourth Outline Level</a:t>
            </a:r>
            <a:endParaRPr dirty="0"/>
          </a:p>
          <a:p>
            <a:pPr lvl="4">
              <a:buFont typeface="Arial"/>
              <a:buChar char="»"/>
            </a:pPr>
            <a:r>
              <a:rPr lang="en-GB" dirty="0"/>
              <a:t>Fifth Outline Level</a:t>
            </a:r>
            <a:endParaRPr dirty="0"/>
          </a:p>
          <a:p>
            <a:pPr lvl="5">
              <a:buFont typeface="Arial"/>
              <a:buChar char="»"/>
            </a:pPr>
            <a:r>
              <a:rPr lang="en-GB" dirty="0"/>
              <a:t>Sixth Outline Level</a:t>
            </a:r>
            <a:endParaRPr dirty="0"/>
          </a:p>
          <a:p>
            <a:pPr lvl="6">
              <a:buFont typeface="Arial"/>
              <a:buChar char="»"/>
            </a:pPr>
            <a:r>
              <a:rPr lang="en-GB" dirty="0"/>
              <a:t>Seventh Outline Level</a:t>
            </a:r>
            <a:endParaRPr dirty="0"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80880" y="6248520"/>
            <a:ext cx="190512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pPr defTabSz="457200"/>
            <a:endParaRPr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2819160" y="6248520"/>
            <a:ext cx="3352680" cy="459720"/>
          </a:xfrm>
          <a:prstGeom prst="rect">
            <a:avLst/>
          </a:prstGeom>
        </p:spPr>
        <p:txBody>
          <a:bodyPr lIns="90000" tIns="46800" rIns="90000" bIns="46800"/>
          <a:lstStyle/>
          <a:p>
            <a:pPr defTabSz="457200"/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858000" y="6248520"/>
            <a:ext cx="1905120" cy="457560"/>
          </a:xfrm>
          <a:prstGeom prst="rect">
            <a:avLst/>
          </a:prstGeom>
        </p:spPr>
        <p:txBody>
          <a:bodyPr lIns="90000" tIns="46800" rIns="90000" bIns="46800"/>
          <a:lstStyle/>
          <a:p>
            <a:pPr algn="r" defTabSz="457200"/>
            <a:fld id="{9FC883A5-1794-410D-BF47-D737818088EC}" type="slidenum">
              <a:rPr lang="en-US" sz="140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 defTabSz="457200"/>
              <a:t>‹#›</a:t>
            </a:fld>
            <a:endParaRPr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5" name="CustomShape 6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</p:sp>
      <p:pic>
        <p:nvPicPr>
          <p:cNvPr id="6" name="Picture 9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8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eg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jpe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2" name="TextShape 1"/>
          <p:cNvSpPr txBox="1"/>
          <p:nvPr/>
        </p:nvSpPr>
        <p:spPr>
          <a:xfrm>
            <a:off x="304920" y="2285640"/>
            <a:ext cx="7772400" cy="11433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43" name="TextShape 2"/>
          <p:cNvSpPr txBox="1"/>
          <p:nvPr/>
        </p:nvSpPr>
        <p:spPr>
          <a:xfrm>
            <a:off x="304560" y="3657600"/>
            <a:ext cx="7086600" cy="1752840"/>
          </a:xfrm>
          <a:prstGeom prst="rect">
            <a:avLst/>
          </a:prstGeom>
        </p:spPr>
      </p:sp>
      <p:sp>
        <p:nvSpPr>
          <p:cNvPr id="44" name="CustomShape 3"/>
          <p:cNvSpPr/>
          <p:nvPr/>
        </p:nvSpPr>
        <p:spPr>
          <a:xfrm>
            <a:off x="0" y="0"/>
            <a:ext cx="9144000" cy="1380960"/>
          </a:xfrm>
          <a:prstGeom prst="rect">
            <a:avLst/>
          </a:prstGeom>
          <a:solidFill>
            <a:srgbClr val="5B651B"/>
          </a:solidFill>
        </p:spPr>
      </p:sp>
      <p:pic>
        <p:nvPicPr>
          <p:cNvPr id="45" name="Picture 9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880" y="380880"/>
            <a:ext cx="4211640" cy="619200"/>
          </a:xfrm>
          <a:prstGeom prst="rect">
            <a:avLst/>
          </a:prstGeom>
        </p:spPr>
      </p:pic>
      <p:sp>
        <p:nvSpPr>
          <p:cNvPr id="46" name="TextShape 4"/>
          <p:cNvSpPr txBox="1"/>
          <p:nvPr/>
        </p:nvSpPr>
        <p:spPr>
          <a:xfrm>
            <a:off x="467544" y="1628800"/>
            <a:ext cx="8511600" cy="1780645"/>
          </a:xfrm>
          <a:prstGeom prst="rect">
            <a:avLst/>
          </a:prstGeom>
        </p:spPr>
        <p:txBody>
          <a:bodyPr wrap="square" lIns="90000" tIns="45000" rIns="90000" bIns="45000"/>
          <a:lstStyle/>
          <a:p>
            <a:r>
              <a:rPr lang="en-GB" sz="6000" b="1" dirty="0" smtClean="0">
                <a:solidFill>
                  <a:srgbClr val="2B142D"/>
                </a:solidFill>
              </a:rPr>
              <a:t>Glasgow multi-module </a:t>
            </a:r>
          </a:p>
          <a:p>
            <a:r>
              <a:rPr lang="en-GB" sz="6000" b="1" dirty="0" smtClean="0">
                <a:solidFill>
                  <a:srgbClr val="2B142D"/>
                </a:solidFill>
              </a:rPr>
              <a:t>update</a:t>
            </a:r>
          </a:p>
        </p:txBody>
      </p:sp>
      <p:sp>
        <p:nvSpPr>
          <p:cNvPr id="47" name="TextShape 5"/>
          <p:cNvSpPr txBox="1"/>
          <p:nvPr/>
        </p:nvSpPr>
        <p:spPr>
          <a:xfrm>
            <a:off x="467544" y="3717032"/>
            <a:ext cx="6516000" cy="1634736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GB" sz="3200" b="1" dirty="0" smtClean="0"/>
              <a:t>10/12/15</a:t>
            </a:r>
            <a:endParaRPr lang="en-GB" sz="3200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9FC883A5-1794-410D-BF47-D737818088EC}" type="slidenum">
              <a:rPr lang="en-US" sz="1400" smtClean="0">
                <a:solidFill>
                  <a:srgbClr val="5B651B"/>
                </a:solidFill>
              </a:r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98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370669" y="152400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370668" y="386559"/>
            <a:ext cx="6773332" cy="656703"/>
          </a:xfrm>
          <a:prstGeom prst="rect">
            <a:avLst/>
          </a:prstGeom>
        </p:spPr>
        <p:txBody>
          <a:bodyPr/>
          <a:lstStyle/>
          <a:p>
            <a:pPr algn="ctr" defTabSz="457200"/>
            <a:r>
              <a:rPr lang="en-GB" sz="3600" dirty="0" smtClean="0">
                <a:solidFill>
                  <a:prstClr val="white"/>
                </a:solidFill>
                <a:latin typeface="Arial"/>
                <a:ea typeface="DejaVu Sans"/>
                <a:cs typeface="DejaVu Sans"/>
              </a:rPr>
              <a:t>Powering &amp; Cooling</a:t>
            </a:r>
            <a:endParaRPr lang="en-GB" sz="3600" dirty="0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18251" y="1484784"/>
            <a:ext cx="8442181" cy="5258103"/>
          </a:xfrm>
          <a:prstGeom prst="rect">
            <a:avLst/>
          </a:prstGeom>
        </p:spPr>
        <p:txBody>
          <a:bodyPr lIns="90000" tIns="66240" rIns="90000" bIns="45000"/>
          <a:lstStyle/>
          <a:p>
            <a:r>
              <a:rPr lang="en-US" sz="2400" dirty="0" smtClean="0"/>
              <a:t>Using shunt LDO powering of FEI4 test chips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Only digital LV used to </a:t>
            </a:r>
            <a:r>
              <a:rPr lang="en-US" sz="2400" dirty="0" smtClean="0"/>
              <a:t>power chip</a:t>
            </a:r>
            <a:endParaRPr lang="en-US" sz="2400" dirty="0">
              <a:solidFill>
                <a:prstClr val="black"/>
              </a:solidFill>
            </a:endParaRPr>
          </a:p>
          <a:p>
            <a:endParaRPr lang="en-US" sz="2400" dirty="0" smtClean="0"/>
          </a:p>
          <a:p>
            <a:r>
              <a:rPr lang="en-US" sz="2400" dirty="0" smtClean="0"/>
              <a:t>Added capacitors to </a:t>
            </a:r>
            <a:r>
              <a:rPr lang="en-US" sz="2400" dirty="0" err="1" smtClean="0"/>
              <a:t>clk&amp;cmd</a:t>
            </a:r>
            <a:r>
              <a:rPr lang="en-US" sz="2400" dirty="0"/>
              <a:t> </a:t>
            </a:r>
            <a:r>
              <a:rPr lang="en-US" sz="2400" dirty="0" smtClean="0"/>
              <a:t>on chip for serial supply</a:t>
            </a:r>
          </a:p>
          <a:p>
            <a:endParaRPr lang="en-US" sz="2400" dirty="0"/>
          </a:p>
          <a:p>
            <a:r>
              <a:rPr lang="en-US" sz="2400" dirty="0" smtClean="0"/>
              <a:t>Successful digital and analog test scans using </a:t>
            </a:r>
            <a:r>
              <a:rPr lang="en-US" sz="2400" dirty="0" err="1" smtClean="0"/>
              <a:t>sLDO</a:t>
            </a:r>
            <a:r>
              <a:rPr lang="en-US" sz="2400" dirty="0" smtClean="0"/>
              <a:t> powering with constant current supply</a:t>
            </a:r>
          </a:p>
          <a:p>
            <a:endParaRPr lang="en-US" sz="2400" dirty="0"/>
          </a:p>
          <a:p>
            <a:r>
              <a:rPr lang="en-US" sz="2400" dirty="0" smtClean="0"/>
              <a:t>Beginning to bring together system infrastructure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ring, CO2 </a:t>
            </a:r>
            <a:r>
              <a:rPr lang="en-US" sz="2400" dirty="0" smtClean="0"/>
              <a:t>cooling &amp; </a:t>
            </a:r>
            <a:r>
              <a:rPr lang="en-US" sz="2400" dirty="0"/>
              <a:t>cold </a:t>
            </a:r>
            <a:r>
              <a:rPr lang="en-US" sz="2400" dirty="0" smtClean="0"/>
              <a:t>box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8078760" y="19080"/>
            <a:ext cx="1065240" cy="600120"/>
          </a:xfrm>
        </p:spPr>
        <p:txBody>
          <a:bodyPr/>
          <a:lstStyle/>
          <a:p>
            <a:fld id="{F1FEDF2C-866E-46EA-8EB8-7547220AAF82}" type="slidenum">
              <a:rPr lang="en-GB" smtClean="0">
                <a:solidFill>
                  <a:srgbClr val="000000"/>
                </a:solidFill>
              </a:r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089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370669" y="152400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370668" y="386559"/>
            <a:ext cx="6773332" cy="656703"/>
          </a:xfrm>
          <a:prstGeom prst="rect">
            <a:avLst/>
          </a:prstGeom>
        </p:spPr>
        <p:txBody>
          <a:bodyPr/>
          <a:lstStyle/>
          <a:p>
            <a:pPr algn="ctr" defTabSz="457200"/>
            <a:r>
              <a:rPr lang="en-GB" sz="3600" dirty="0" smtClean="0">
                <a:solidFill>
                  <a:prstClr val="white"/>
                </a:solidFill>
                <a:latin typeface="Arial"/>
                <a:ea typeface="DejaVu Sans"/>
                <a:cs typeface="DejaVu Sans"/>
              </a:rPr>
              <a:t>Summary &amp; next</a:t>
            </a:r>
            <a:endParaRPr lang="en-GB" sz="3600" dirty="0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18251" y="1484784"/>
            <a:ext cx="8442181" cy="5258103"/>
          </a:xfrm>
          <a:prstGeom prst="rect">
            <a:avLst/>
          </a:prstGeom>
        </p:spPr>
        <p:txBody>
          <a:bodyPr lIns="90000" tIns="66240" rIns="90000" bIns="45000"/>
          <a:lstStyle/>
          <a:p>
            <a:r>
              <a:rPr lang="en-US" sz="2400" dirty="0"/>
              <a:t>Have capacity for ≥</a:t>
            </a:r>
            <a:r>
              <a:rPr lang="en-US" sz="2400" dirty="0" smtClean="0"/>
              <a:t>8quads: current capacity is 4 quads</a:t>
            </a:r>
            <a:endParaRPr lang="en-US" sz="2400" dirty="0"/>
          </a:p>
          <a:p>
            <a:pPr defTabSz="457200" fontAlgn="ctr"/>
            <a:endParaRPr lang="en-GB" sz="2400" dirty="0">
              <a:solidFill>
                <a:prstClr val="black"/>
              </a:solidFill>
            </a:endParaRPr>
          </a:p>
          <a:p>
            <a:r>
              <a:rPr lang="en-US" sz="2400" dirty="0"/>
              <a:t>Functioning ME </a:t>
            </a:r>
            <a:r>
              <a:rPr lang="en-US" sz="2400" dirty="0" err="1"/>
              <a:t>cmd</a:t>
            </a:r>
            <a:r>
              <a:rPr lang="en-US" sz="2400" dirty="0"/>
              <a:t>, AC coupled data multi-module set-</a:t>
            </a:r>
            <a:r>
              <a:rPr lang="en-US" sz="2400" dirty="0" smtClean="0"/>
              <a:t>up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Basic DAQ chain works</a:t>
            </a:r>
            <a:endParaRPr lang="en-US" sz="2400" dirty="0"/>
          </a:p>
          <a:p>
            <a:pPr defTabSz="457200"/>
            <a:endParaRPr lang="en-GB" sz="2400" dirty="0">
              <a:solidFill>
                <a:srgbClr val="000000"/>
              </a:solidFill>
            </a:endParaRPr>
          </a:p>
          <a:p>
            <a:r>
              <a:rPr lang="en-US" sz="2400" dirty="0"/>
              <a:t>Read out adapted sensors with constant current supply</a:t>
            </a:r>
          </a:p>
          <a:p>
            <a:pPr defTabSz="457200"/>
            <a:endParaRPr lang="en-GB" sz="2400" dirty="0">
              <a:solidFill>
                <a:srgbClr val="000000"/>
              </a:solidFill>
            </a:endParaRPr>
          </a:p>
          <a:p>
            <a:r>
              <a:rPr lang="en-GB" sz="2400" b="1" dirty="0" smtClean="0"/>
              <a:t>N</a:t>
            </a:r>
            <a:r>
              <a:rPr lang="en-US" sz="2400" b="1" dirty="0" err="1" smtClean="0"/>
              <a:t>ext</a:t>
            </a:r>
            <a:endParaRPr lang="en-US" sz="2400" b="1" dirty="0" smtClean="0"/>
          </a:p>
          <a:p>
            <a:endParaRPr lang="en-US" sz="2400" dirty="0"/>
          </a:p>
          <a:p>
            <a:r>
              <a:rPr lang="en-US" sz="2400" dirty="0" smtClean="0"/>
              <a:t>Build up module power supply chain</a:t>
            </a:r>
          </a:p>
          <a:p>
            <a:endParaRPr lang="en-US" sz="2400" dirty="0"/>
          </a:p>
          <a:p>
            <a:r>
              <a:rPr lang="en-US" sz="2400" dirty="0" smtClean="0"/>
              <a:t>Implement DCS</a:t>
            </a:r>
          </a:p>
          <a:p>
            <a:endParaRPr lang="en-US" sz="2400" dirty="0" smtClean="0"/>
          </a:p>
          <a:p>
            <a:r>
              <a:rPr lang="en-US" sz="2400" dirty="0" smtClean="0"/>
              <a:t>(further) Expand system to 32 </a:t>
            </a:r>
            <a:r>
              <a:rPr lang="en-US" sz="2400" smtClean="0"/>
              <a:t>chip capacity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8078760" y="19080"/>
            <a:ext cx="1065240" cy="600120"/>
          </a:xfrm>
        </p:spPr>
        <p:txBody>
          <a:bodyPr/>
          <a:lstStyle/>
          <a:p>
            <a:fld id="{F1FEDF2C-866E-46EA-8EB8-7547220AAF82}" type="slidenum">
              <a:rPr lang="en-GB" smtClean="0">
                <a:solidFill>
                  <a:srgbClr val="000000"/>
                </a:solidFill>
              </a:r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263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70669" y="152400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8078760" y="19080"/>
            <a:ext cx="1065240" cy="600120"/>
          </a:xfrm>
        </p:spPr>
        <p:txBody>
          <a:bodyPr/>
          <a:lstStyle/>
          <a:p>
            <a:fld id="{F1FEDF2C-866E-46EA-8EB8-7547220AAF82}" type="slidenum">
              <a:rPr lang="en-GB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pPr/>
              <a:t>2</a:t>
            </a:fld>
            <a:endParaRPr lang="en-GB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370668" y="386559"/>
            <a:ext cx="6773332" cy="656703"/>
          </a:xfrm>
          <a:prstGeom prst="rect">
            <a:avLst/>
          </a:prstGeom>
        </p:spPr>
        <p:txBody>
          <a:bodyPr/>
          <a:lstStyle/>
          <a:p>
            <a:pPr algn="ctr" defTabSz="457200"/>
            <a:r>
              <a:rPr lang="en-GB" sz="3600" dirty="0" smtClean="0">
                <a:solidFill>
                  <a:prstClr val="white"/>
                </a:solidFill>
                <a:latin typeface="Arial"/>
                <a:ea typeface="DejaVu Sans"/>
                <a:cs typeface="DejaVu Sans"/>
              </a:rPr>
              <a:t>Goals</a:t>
            </a:r>
            <a:endParaRPr lang="en-GB" sz="3600" dirty="0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155600" y="1306944"/>
            <a:ext cx="8988400" cy="5551055"/>
          </a:xfrm>
          <a:prstGeom prst="rect">
            <a:avLst/>
          </a:prstGeom>
        </p:spPr>
        <p:txBody>
          <a:bodyPr lIns="90000" tIns="66240" rIns="90000" bIns="45000"/>
          <a:lstStyle/>
          <a:p>
            <a:pPr marL="457200" indent="-457200" defTabSz="457200">
              <a:buFont typeface="Arial"/>
              <a:buChar char="•"/>
            </a:pPr>
            <a:r>
              <a:rPr lang="en-US" sz="32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Readout </a:t>
            </a:r>
            <a:r>
              <a:rPr lang="en-US" sz="32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of a pixel ring with electrical </a:t>
            </a:r>
            <a:r>
              <a:rPr lang="en-US" sz="32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modules</a:t>
            </a:r>
            <a:endParaRPr lang="en-US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marL="457200" indent="-457200" defTabSz="457200"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Prototype testing for ring </a:t>
            </a:r>
            <a:r>
              <a:rPr lang="en-US" sz="32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loading</a:t>
            </a:r>
            <a:endParaRPr lang="en-US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marL="457200" indent="-457200" defTabSz="457200">
              <a:buFont typeface="Arial"/>
              <a:buChar char="•"/>
            </a:pPr>
            <a:r>
              <a:rPr lang="en-US" sz="32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Test </a:t>
            </a:r>
            <a:r>
              <a:rPr lang="en-US" sz="32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bed</a:t>
            </a:r>
            <a:endParaRPr lang="en-US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marL="914400" lvl="1" indent="-457200" defTabSz="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noise studies</a:t>
            </a:r>
          </a:p>
          <a:p>
            <a:pPr marL="914400" lvl="1" indent="-457200" defTabSz="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grounding 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and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shielding</a:t>
            </a:r>
            <a:endParaRPr lang="en-US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marL="914400" lvl="1" indent="-457200" defTabSz="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Serial powering</a:t>
            </a:r>
            <a:endParaRPr lang="en-US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marL="914400" lvl="1" indent="-457200" defTabSz="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Multiplexing</a:t>
            </a:r>
            <a:endParaRPr lang="en-US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marL="914400" lvl="1" indent="-457200" defTabSz="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Thermal loading</a:t>
            </a:r>
            <a:endParaRPr lang="en-US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marL="914400" lvl="1" indent="-457200" defTabSz="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DCS 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and DAQ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developments</a:t>
            </a:r>
          </a:p>
          <a:p>
            <a:pPr marL="457200" indent="-457200" defTabSz="457200"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Implement single framework 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to run as much </a:t>
            </a:r>
            <a:r>
              <a:rPr lang="en-US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software as possible (</a:t>
            </a:r>
            <a:r>
              <a:rPr lang="en-US" sz="28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SCTDAQ)</a:t>
            </a:r>
            <a:endParaRPr lang="en-US" sz="2800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lvl="1" defTabSz="457200">
              <a:buSzPct val="25000"/>
            </a:pPr>
            <a:endParaRPr lang="en-US" sz="2800" dirty="0" smtClean="0">
              <a:solidFill>
                <a:srgbClr val="000000"/>
              </a:solidFill>
              <a:latin typeface="Calibri"/>
              <a:ea typeface="DejaVu Sans"/>
              <a:cs typeface="DejaVu Sans"/>
            </a:endParaRPr>
          </a:p>
          <a:p>
            <a:pPr marL="914400" lvl="1" indent="-457200" defTabSz="457200">
              <a:buSzPct val="25000"/>
              <a:buFont typeface="Arial"/>
              <a:buChar char="•"/>
            </a:pPr>
            <a:endParaRPr lang="en-US" sz="2800" dirty="0" smtClean="0">
              <a:solidFill>
                <a:srgbClr val="000000"/>
              </a:solidFill>
              <a:latin typeface="Calibri"/>
              <a:ea typeface="DejaVu Sans"/>
              <a:cs typeface="DejaVu Sans"/>
            </a:endParaRPr>
          </a:p>
          <a:p>
            <a:pPr marL="914400" lvl="1" indent="-457200" defTabSz="457200">
              <a:buSzPct val="25000"/>
              <a:buFont typeface="Arial"/>
              <a:buChar char="•"/>
            </a:pPr>
            <a:endParaRPr lang="en-US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7747" y="2447636"/>
            <a:ext cx="3606253" cy="207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62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70669" y="152400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8078760" y="19080"/>
            <a:ext cx="1065240" cy="600120"/>
          </a:xfrm>
        </p:spPr>
        <p:txBody>
          <a:bodyPr/>
          <a:lstStyle/>
          <a:p>
            <a:fld id="{F1FEDF2C-866E-46EA-8EB8-7547220AAF82}" type="slidenum">
              <a:rPr lang="en-GB" smtClean="0">
                <a:solidFill>
                  <a:srgbClr val="000000"/>
                </a:solidFill>
              </a:rPr>
              <a:t>3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370668" y="386559"/>
            <a:ext cx="6773332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Previous DAQ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224873" y="1422400"/>
            <a:ext cx="8732861" cy="1998133"/>
          </a:xfrm>
          <a:prstGeom prst="rect">
            <a:avLst/>
          </a:prstGeom>
        </p:spPr>
        <p:txBody>
          <a:bodyPr lIns="90000" tIns="66240" rIns="90000" bIns="45000"/>
          <a:lstStyle/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GB" sz="2800" dirty="0">
                <a:solidFill>
                  <a:srgbClr val="000000"/>
                </a:solidFill>
                <a:latin typeface="Calibri"/>
              </a:rPr>
              <a:t>Version 1 RCE board (2 shelf ATCA crate with switch): 2 RCEs</a:t>
            </a:r>
            <a:endParaRPr lang="en-GB" sz="2800" dirty="0"/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GB" sz="2800" dirty="0">
                <a:solidFill>
                  <a:srgbClr val="000000"/>
                </a:solidFill>
                <a:latin typeface="Calibri"/>
              </a:rPr>
              <a:t>HSIO board</a:t>
            </a:r>
            <a:endParaRPr lang="en-GB" sz="2800" dirty="0"/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Calibri"/>
              </a:rPr>
              <a:t>Cosmic </a:t>
            </a:r>
            <a:r>
              <a:rPr lang="en-GB" sz="2800" dirty="0">
                <a:solidFill>
                  <a:srgbClr val="000000"/>
                </a:solidFill>
                <a:latin typeface="Calibri"/>
              </a:rPr>
              <a:t>board for module lab tests and tuning</a:t>
            </a:r>
            <a:r>
              <a:rPr lang="en-GB" sz="2800" dirty="0" smtClean="0">
                <a:solidFill>
                  <a:srgbClr val="000000"/>
                </a:solidFill>
                <a:latin typeface="Calibri"/>
              </a:rPr>
              <a:t>:</a:t>
            </a:r>
          </a:p>
          <a:p>
            <a:pPr marL="914400" lvl="1" indent="-457200">
              <a:buFont typeface="Arial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Calibri"/>
              </a:rPr>
              <a:t>8 </a:t>
            </a:r>
            <a:r>
              <a:rPr lang="en-GB" sz="2800" dirty="0">
                <a:solidFill>
                  <a:srgbClr val="000000"/>
                </a:solidFill>
                <a:latin typeface="Calibri"/>
              </a:rPr>
              <a:t>RJ45 ports </a:t>
            </a:r>
            <a:r>
              <a:rPr lang="en-GB" sz="2800" dirty="0" smtClean="0">
                <a:solidFill>
                  <a:srgbClr val="000000"/>
                </a:solidFill>
                <a:latin typeface="Calibri"/>
              </a:rPr>
              <a:t>available</a:t>
            </a:r>
          </a:p>
        </p:txBody>
      </p:sp>
      <p:pic>
        <p:nvPicPr>
          <p:cNvPr id="8" name="Picture 7" descr="IMAG32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803861"/>
            <a:ext cx="5368324" cy="30095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4"/>
          <a:stretch/>
        </p:blipFill>
        <p:spPr>
          <a:xfrm>
            <a:off x="5692171" y="3928488"/>
            <a:ext cx="3434656" cy="266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506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/>
            <a:fld id="{9FC883A5-1794-410D-BF47-D737818088EC}" type="slidenum">
              <a:rPr lang="en-US" sz="1400" smtClean="0">
                <a:solidFill>
                  <a:srgbClr val="5B651B"/>
                </a:solidFill>
                <a:latin typeface="Arial"/>
                <a:ea typeface="DejaVu Sans"/>
                <a:cs typeface="DejaVu Sans"/>
              </a:rPr>
              <a:pPr algn="r"/>
              <a:t>4</a:t>
            </a:fld>
            <a:endParaRPr lang="en-US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6340" y="1509804"/>
            <a:ext cx="3177660" cy="17814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370669" y="152400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370668" y="386559"/>
            <a:ext cx="6773332" cy="656703"/>
          </a:xfrm>
          <a:prstGeom prst="rect">
            <a:avLst/>
          </a:prstGeom>
        </p:spPr>
        <p:txBody>
          <a:bodyPr/>
          <a:lstStyle/>
          <a:p>
            <a:pPr algn="ctr" defTabSz="457200"/>
            <a:r>
              <a:rPr lang="en-GB" sz="3600" dirty="0" smtClean="0">
                <a:solidFill>
                  <a:prstClr val="white"/>
                </a:solidFill>
                <a:latin typeface="Arial"/>
                <a:ea typeface="DejaVu Sans"/>
                <a:cs typeface="DejaVu Sans"/>
              </a:rPr>
              <a:t>Serialising steps</a:t>
            </a:r>
            <a:endParaRPr lang="en-GB" sz="3600" dirty="0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-1" y="1340768"/>
            <a:ext cx="7481455" cy="5395916"/>
          </a:xfrm>
          <a:prstGeom prst="rect">
            <a:avLst/>
          </a:prstGeom>
        </p:spPr>
        <p:txBody>
          <a:bodyPr lIns="90000" tIns="66240" rIns="90000" bIns="45000"/>
          <a:lstStyle/>
          <a:p>
            <a:pPr marL="342900" indent="-342900" defTabSz="457200" fontAlgn="ctr">
              <a:buFont typeface="Arial"/>
              <a:buChar char="•"/>
            </a:pPr>
            <a:r>
              <a:rPr lang="en-GB" sz="2800" dirty="0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Increase capacity for modules</a:t>
            </a:r>
          </a:p>
          <a:p>
            <a:pPr marL="342900" indent="-342900" defTabSz="457200" fontAlgn="ctr">
              <a:buFont typeface="Arial"/>
              <a:buChar char="•"/>
            </a:pPr>
            <a:endParaRPr lang="en-GB" sz="2800" dirty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marL="342900" indent="-342900" defTabSz="457200" fontAlgn="ctr">
              <a:buFont typeface="Arial"/>
              <a:buChar char="•"/>
            </a:pPr>
            <a:r>
              <a:rPr lang="en-GB" sz="2800" dirty="0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Modules </a:t>
            </a:r>
            <a:r>
              <a:rPr lang="en-GB" sz="2800" dirty="0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adapted for AC </a:t>
            </a:r>
          </a:p>
          <a:p>
            <a:pPr defTabSz="457200" fontAlgn="ctr"/>
            <a:r>
              <a:rPr lang="en-GB" sz="2800" dirty="0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   </a:t>
            </a:r>
            <a:r>
              <a:rPr lang="en-GB" sz="2800" dirty="0" err="1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clk</a:t>
            </a:r>
            <a:r>
              <a:rPr lang="en-GB" sz="2800" dirty="0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 &amp; </a:t>
            </a:r>
            <a:r>
              <a:rPr lang="en-GB" sz="2800" dirty="0" err="1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cmd</a:t>
            </a:r>
            <a:r>
              <a:rPr lang="en-GB" sz="2800" dirty="0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 AC signals</a:t>
            </a:r>
          </a:p>
          <a:p>
            <a:pPr marL="457200" indent="-457200" defTabSz="457200" fontAlgn="ctr">
              <a:buFont typeface="Arial"/>
              <a:buChar char="•"/>
            </a:pPr>
            <a:endParaRPr lang="en-GB" sz="2800" dirty="0" smtClean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  <a:p>
            <a:pPr marL="457200" indent="-457200" defTabSz="457200" fontAlgn="ctr">
              <a:buFont typeface="Arial"/>
              <a:buChar char="•"/>
            </a:pPr>
            <a:r>
              <a:rPr lang="en-GB" sz="2800" dirty="0" smtClean="0">
                <a:solidFill>
                  <a:prstClr val="black"/>
                </a:solidFill>
                <a:latin typeface="Arial"/>
                <a:ea typeface="DejaVu Sans"/>
                <a:cs typeface="DejaVu Sans"/>
              </a:rPr>
              <a:t>ME firmware</a:t>
            </a:r>
          </a:p>
          <a:p>
            <a:pPr marL="342900" indent="-342900" defTabSz="457200">
              <a:buFont typeface="Arial"/>
              <a:buChar char="•"/>
            </a:pPr>
            <a:endParaRPr lang="en-GB" sz="2800" dirty="0" smtClean="0">
              <a:solidFill>
                <a:srgbClr val="000000"/>
              </a:solidFill>
              <a:latin typeface="Arial"/>
              <a:ea typeface="DejaVu Sans"/>
              <a:cs typeface="DejaVu Sans"/>
            </a:endParaRPr>
          </a:p>
          <a:p>
            <a:pPr marL="342900" indent="-342900" defTabSz="457200">
              <a:buFont typeface="Arial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Serial powering for </a:t>
            </a:r>
          </a:p>
          <a:p>
            <a:pPr defTabSz="457200"/>
            <a:r>
              <a:rPr lang="en-GB" sz="28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 </a:t>
            </a:r>
            <a:r>
              <a:rPr lang="en-GB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  multiple chips</a:t>
            </a:r>
          </a:p>
          <a:p>
            <a:pPr marL="342900" indent="-342900" defTabSz="457200">
              <a:buFont typeface="Arial"/>
              <a:buChar char="•"/>
            </a:pPr>
            <a:endParaRPr lang="en-GB" sz="2800" dirty="0" smtClean="0">
              <a:solidFill>
                <a:srgbClr val="000000"/>
              </a:solidFill>
              <a:latin typeface="Arial"/>
              <a:ea typeface="DejaVu Sans"/>
              <a:cs typeface="DejaVu Sans"/>
            </a:endParaRPr>
          </a:p>
          <a:p>
            <a:pPr marL="342900" indent="-342900" defTabSz="457200">
              <a:buFont typeface="Arial"/>
              <a:buChar char="•"/>
            </a:pPr>
            <a:r>
              <a:rPr lang="en-GB" sz="28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GLIB </a:t>
            </a:r>
            <a:r>
              <a:rPr lang="en-GB" sz="28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for (de-)</a:t>
            </a:r>
            <a:r>
              <a:rPr lang="en-GB" sz="2800" dirty="0" err="1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MUXing</a:t>
            </a:r>
            <a:endParaRPr lang="en-GB" sz="2800" dirty="0">
              <a:solidFill>
                <a:srgbClr val="000000"/>
              </a:solidFill>
              <a:latin typeface="Arial"/>
              <a:ea typeface="DejaVu Sans"/>
              <a:cs typeface="DejaVu Sans"/>
            </a:endParaRPr>
          </a:p>
          <a:p>
            <a:pPr defTabSz="457200" fontAlgn="ctr"/>
            <a:endParaRPr lang="en-GB" sz="2400" dirty="0" smtClean="0">
              <a:solidFill>
                <a:prstClr val="black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454" y="4204145"/>
            <a:ext cx="4710545" cy="264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03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70669" y="152400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8078760" y="19080"/>
            <a:ext cx="1065240" cy="600120"/>
          </a:xfrm>
        </p:spPr>
        <p:txBody>
          <a:bodyPr/>
          <a:lstStyle/>
          <a:p>
            <a:fld id="{F1FEDF2C-866E-46EA-8EB8-7547220AAF82}" type="slidenum">
              <a:rPr lang="en-GB" smtClean="0">
                <a:solidFill>
                  <a:srgbClr val="000000"/>
                </a:solidFill>
              </a:rPr>
              <a:t>5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370668" y="386559"/>
            <a:ext cx="6773332" cy="65670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Current </a:t>
            </a:r>
            <a:r>
              <a:rPr lang="en-GB" sz="3600" dirty="0" smtClean="0">
                <a:solidFill>
                  <a:schemeClr val="bg1"/>
                </a:solidFill>
              </a:rPr>
              <a:t>Multi</a:t>
            </a:r>
            <a:r>
              <a:rPr lang="en-GB" sz="3600" dirty="0" smtClean="0">
                <a:solidFill>
                  <a:schemeClr val="bg1"/>
                </a:solidFill>
              </a:rPr>
              <a:t>-module kit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6" name="TextShape 2"/>
          <p:cNvSpPr txBox="1"/>
          <p:nvPr/>
        </p:nvSpPr>
        <p:spPr>
          <a:xfrm>
            <a:off x="-1" y="1422400"/>
            <a:ext cx="9137367" cy="5395916"/>
          </a:xfrm>
          <a:prstGeom prst="rect">
            <a:avLst/>
          </a:prstGeom>
        </p:spPr>
        <p:txBody>
          <a:bodyPr lIns="90000" tIns="66240" rIns="90000" bIns="45000"/>
          <a:lstStyle/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Serial PS: controllable by SCTDAQ </a:t>
            </a:r>
          </a:p>
          <a:p>
            <a:pPr>
              <a:lnSpc>
                <a:spcPct val="100000"/>
              </a:lnSpc>
            </a:pP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    code </a:t>
            </a:r>
            <a:endParaRPr lang="en-US" sz="2800" dirty="0" smtClean="0"/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</a:rPr>
              <a:t>Cambridge </a:t>
            </a:r>
            <a:r>
              <a:rPr lang="en-US" sz="2800" dirty="0">
                <a:solidFill>
                  <a:srgbClr val="000000"/>
                </a:solidFill>
              </a:rPr>
              <a:t>interlock </a:t>
            </a:r>
            <a:r>
              <a:rPr lang="en-US" sz="2800" dirty="0" smtClean="0">
                <a:solidFill>
                  <a:srgbClr val="000000"/>
                </a:solidFill>
              </a:rPr>
              <a:t>board: interlock </a:t>
            </a:r>
          </a:p>
          <a:p>
            <a:pPr>
              <a:lnSpc>
                <a:spcPct val="100000"/>
              </a:lnSpc>
            </a:pP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    &amp; NTC</a:t>
            </a:r>
            <a:endParaRPr lang="en-US" sz="2800" dirty="0"/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GB" sz="2800" dirty="0" smtClean="0">
                <a:solidFill>
                  <a:srgbClr val="000000"/>
                </a:solidFill>
              </a:rPr>
              <a:t>V1 </a:t>
            </a:r>
            <a:r>
              <a:rPr lang="en-GB" sz="2800" dirty="0">
                <a:solidFill>
                  <a:srgbClr val="000000"/>
                </a:solidFill>
              </a:rPr>
              <a:t>RCE board (</a:t>
            </a:r>
            <a:r>
              <a:rPr lang="en-GB" sz="2800" dirty="0" smtClean="0">
                <a:solidFill>
                  <a:srgbClr val="000000"/>
                </a:solidFill>
              </a:rPr>
              <a:t>2 shelf </a:t>
            </a:r>
            <a:r>
              <a:rPr lang="en-GB" sz="2800" dirty="0">
                <a:solidFill>
                  <a:srgbClr val="000000"/>
                </a:solidFill>
              </a:rPr>
              <a:t>ATCA crate </a:t>
            </a:r>
            <a:r>
              <a:rPr lang="en-GB" sz="2800" dirty="0" smtClean="0">
                <a:solidFill>
                  <a:srgbClr val="000000"/>
                </a:solidFill>
              </a:rPr>
              <a:t>&amp; switch</a:t>
            </a:r>
            <a:r>
              <a:rPr lang="en-GB" sz="2800" dirty="0">
                <a:solidFill>
                  <a:srgbClr val="000000"/>
                </a:solidFill>
              </a:rPr>
              <a:t>): </a:t>
            </a:r>
            <a:r>
              <a:rPr lang="en-GB" sz="2800" dirty="0" smtClean="0">
                <a:solidFill>
                  <a:srgbClr val="000000"/>
                </a:solidFill>
              </a:rPr>
              <a:t>2 RCEs</a:t>
            </a:r>
            <a:endParaRPr lang="en-US" sz="28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GB" sz="2800" dirty="0">
                <a:solidFill>
                  <a:srgbClr val="000000"/>
                </a:solidFill>
              </a:rPr>
              <a:t>IBL interface board: </a:t>
            </a:r>
            <a:r>
              <a:rPr lang="en-GB" sz="2800" dirty="0" smtClean="0">
                <a:solidFill>
                  <a:srgbClr val="000000"/>
                </a:solidFill>
              </a:rPr>
              <a:t>16 chips (4quads) </a:t>
            </a:r>
            <a:r>
              <a:rPr lang="en-GB" sz="2800" dirty="0" smtClean="0">
                <a:solidFill>
                  <a:srgbClr val="000000"/>
                </a:solidFill>
              </a:rPr>
              <a:t>possible</a:t>
            </a:r>
          </a:p>
          <a:p>
            <a:pPr marL="457200" indent="-457200">
              <a:buFont typeface="Arial"/>
              <a:buChar char="•"/>
            </a:pPr>
            <a:r>
              <a:rPr lang="en-GB" sz="2800" dirty="0" smtClean="0">
                <a:solidFill>
                  <a:srgbClr val="000000"/>
                </a:solidFill>
              </a:rPr>
              <a:t>HSIO </a:t>
            </a:r>
            <a:r>
              <a:rPr lang="en-GB" sz="2800" dirty="0">
                <a:solidFill>
                  <a:srgbClr val="000000"/>
                </a:solidFill>
              </a:rPr>
              <a:t>firmware update: ME encoding </a:t>
            </a:r>
            <a:endParaRPr lang="en-GB" sz="2800" dirty="0" smtClean="0">
              <a:solidFill>
                <a:srgbClr val="000000"/>
              </a:solidFill>
            </a:endParaRP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GB" sz="2800" dirty="0" smtClean="0">
                <a:solidFill>
                  <a:srgbClr val="000000"/>
                </a:solidFill>
              </a:rPr>
              <a:t>Installing second set </a:t>
            </a:r>
            <a:r>
              <a:rPr lang="en-GB" sz="2800" dirty="0" smtClean="0">
                <a:solidFill>
                  <a:srgbClr val="000000"/>
                </a:solidFill>
                <a:sym typeface="Wingdings"/>
              </a:rPr>
              <a:t> 8 quads capacity</a:t>
            </a:r>
            <a:endParaRPr lang="en-GB" sz="2800" dirty="0" smtClean="0">
              <a:solidFill>
                <a:srgbClr val="000000"/>
              </a:solidFill>
            </a:endParaRP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endParaRPr lang="en-GB" sz="2800" dirty="0">
              <a:solidFill>
                <a:srgbClr val="000000"/>
              </a:solidFill>
            </a:endParaRPr>
          </a:p>
          <a:p>
            <a:pPr marL="457200" indent="-457200">
              <a:lnSpc>
                <a:spcPct val="100000"/>
              </a:lnSpc>
              <a:buFont typeface="Arial"/>
              <a:buChar char="•"/>
            </a:pPr>
            <a:r>
              <a:rPr lang="en-GB" sz="2800" dirty="0" smtClean="0">
                <a:solidFill>
                  <a:srgbClr val="000000"/>
                </a:solidFill>
              </a:rPr>
              <a:t>Breakout </a:t>
            </a:r>
            <a:r>
              <a:rPr lang="en-GB" sz="2800" dirty="0">
                <a:solidFill>
                  <a:srgbClr val="000000"/>
                </a:solidFill>
              </a:rPr>
              <a:t>board: 16 </a:t>
            </a:r>
            <a:r>
              <a:rPr lang="en-GB" sz="2800" dirty="0" smtClean="0">
                <a:solidFill>
                  <a:srgbClr val="000000"/>
                </a:solidFill>
              </a:rPr>
              <a:t>modules</a:t>
            </a:r>
          </a:p>
          <a:p>
            <a:pPr>
              <a:lnSpc>
                <a:spcPct val="100000"/>
              </a:lnSpc>
            </a:pPr>
            <a:r>
              <a:rPr lang="en-GB" sz="2800" dirty="0">
                <a:solidFill>
                  <a:srgbClr val="000000"/>
                </a:solidFill>
              </a:rPr>
              <a:t> </a:t>
            </a:r>
            <a:r>
              <a:rPr lang="en-GB" sz="2800" dirty="0" smtClean="0">
                <a:solidFill>
                  <a:srgbClr val="000000"/>
                </a:solidFill>
              </a:rPr>
              <a:t>    </a:t>
            </a:r>
            <a:r>
              <a:rPr lang="en-GB" sz="2800" dirty="0">
                <a:solidFill>
                  <a:srgbClr val="000000"/>
                </a:solidFill>
              </a:rPr>
              <a:t>via </a:t>
            </a:r>
            <a:r>
              <a:rPr lang="en-GB" sz="2800" dirty="0" smtClean="0">
                <a:solidFill>
                  <a:srgbClr val="000000"/>
                </a:solidFill>
              </a:rPr>
              <a:t>RJ45s</a:t>
            </a:r>
            <a:endParaRPr lang="en-US" sz="3200" dirty="0"/>
          </a:p>
        </p:txBody>
      </p:sp>
      <p:pic>
        <p:nvPicPr>
          <p:cNvPr id="8" name="Picture 7" descr="IMAG0005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9002" y="1422400"/>
            <a:ext cx="2384997" cy="19950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5847" y="5317711"/>
            <a:ext cx="4011519" cy="150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687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268760"/>
            <a:ext cx="4506015" cy="47925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8224" y="1268760"/>
            <a:ext cx="1428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HSIO Power</a:t>
            </a:r>
            <a:endParaRPr lang="en-GB" sz="2000" dirty="0"/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2411760" y="1468815"/>
            <a:ext cx="4176464" cy="448017"/>
          </a:xfrm>
          <a:prstGeom prst="straightConnector1">
            <a:avLst/>
          </a:prstGeom>
          <a:ln w="57150" cmpd="sng"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14" idx="1"/>
          </p:cNvCxnSpPr>
          <p:nvPr/>
        </p:nvCxnSpPr>
        <p:spPr>
          <a:xfrm flipH="1" flipV="1">
            <a:off x="4139952" y="2060848"/>
            <a:ext cx="2112934" cy="56039"/>
          </a:xfrm>
          <a:prstGeom prst="straightConnector1">
            <a:avLst/>
          </a:prstGeom>
          <a:ln w="57150" cmpd="sng"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52886" y="1916832"/>
            <a:ext cx="28808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Optical connection to RCE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5580112" y="2380818"/>
            <a:ext cx="2031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Connection to IBL</a:t>
            </a:r>
            <a:endParaRPr lang="en-GB" sz="2000" dirty="0"/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3995936" y="2580873"/>
            <a:ext cx="1584176" cy="488087"/>
          </a:xfrm>
          <a:prstGeom prst="straightConnector1">
            <a:avLst/>
          </a:prstGeom>
          <a:ln w="57150" cmpd="sng"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868144" y="5157192"/>
            <a:ext cx="2904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100 pin </a:t>
            </a:r>
            <a:r>
              <a:rPr lang="en-GB" sz="2000" dirty="0" err="1" smtClean="0"/>
              <a:t>Samtec</a:t>
            </a:r>
            <a:r>
              <a:rPr lang="en-GB" sz="2000" dirty="0" smtClean="0"/>
              <a:t> connector</a:t>
            </a:r>
            <a:endParaRPr lang="en-GB" sz="2000" dirty="0"/>
          </a:p>
        </p:txBody>
      </p:sp>
      <p:cxnSp>
        <p:nvCxnSpPr>
          <p:cNvPr id="22" name="Straight Arrow Connector 21"/>
          <p:cNvCxnSpPr>
            <a:stCxn id="21" idx="1"/>
          </p:cNvCxnSpPr>
          <p:nvPr/>
        </p:nvCxnSpPr>
        <p:spPr>
          <a:xfrm flipH="1" flipV="1">
            <a:off x="2987824" y="4941168"/>
            <a:ext cx="2880320" cy="416079"/>
          </a:xfrm>
          <a:prstGeom prst="straightConnector1">
            <a:avLst/>
          </a:prstGeom>
          <a:ln w="57150" cmpd="sng"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47692" y="2956882"/>
            <a:ext cx="29161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 </a:t>
            </a:r>
            <a:r>
              <a:rPr lang="en-GB" sz="2000" dirty="0" err="1" smtClean="0"/>
              <a:t>clk&amp;cmd</a:t>
            </a:r>
            <a:r>
              <a:rPr lang="en-GB" sz="2000" dirty="0" smtClean="0"/>
              <a:t> mezzanine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Two </a:t>
            </a:r>
            <a:r>
              <a:rPr lang="en-GB" sz="2000" dirty="0" err="1" smtClean="0"/>
              <a:t>clks</a:t>
            </a:r>
            <a:r>
              <a:rPr lang="en-GB" sz="2000" dirty="0" smtClean="0"/>
              <a:t> &amp; </a:t>
            </a:r>
            <a:r>
              <a:rPr lang="en-GB" sz="2000" dirty="0" err="1" smtClean="0"/>
              <a:t>cmds</a:t>
            </a:r>
            <a:r>
              <a:rPr lang="en-GB" sz="2000" dirty="0" smtClean="0"/>
              <a:t> per IC</a:t>
            </a:r>
            <a:endParaRPr lang="en-GB" sz="2000" dirty="0"/>
          </a:p>
        </p:txBody>
      </p:sp>
      <p:cxnSp>
        <p:nvCxnSpPr>
          <p:cNvPr id="25" name="Straight Arrow Connector 24"/>
          <p:cNvCxnSpPr>
            <a:stCxn id="24" idx="1"/>
          </p:cNvCxnSpPr>
          <p:nvPr/>
        </p:nvCxnSpPr>
        <p:spPr>
          <a:xfrm flipH="1">
            <a:off x="4211960" y="3310825"/>
            <a:ext cx="1935732" cy="478215"/>
          </a:xfrm>
          <a:prstGeom prst="straightConnector1">
            <a:avLst/>
          </a:prstGeom>
          <a:ln w="57150" cmpd="sng"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300192" y="4253026"/>
            <a:ext cx="21980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Data mezzanine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/>
              <a:t>Four data per IC</a:t>
            </a:r>
          </a:p>
          <a:p>
            <a:pPr marL="342900" indent="-342900">
              <a:buFont typeface="Arial"/>
              <a:buChar char="•"/>
            </a:pPr>
            <a:endParaRPr lang="en-GB" sz="2000" dirty="0" smtClean="0"/>
          </a:p>
        </p:txBody>
      </p:sp>
      <p:cxnSp>
        <p:nvCxnSpPr>
          <p:cNvPr id="26" name="Straight Arrow Connector 25"/>
          <p:cNvCxnSpPr>
            <a:stCxn id="23" idx="1"/>
          </p:cNvCxnSpPr>
          <p:nvPr/>
        </p:nvCxnSpPr>
        <p:spPr>
          <a:xfrm flipH="1" flipV="1">
            <a:off x="2627784" y="3861048"/>
            <a:ext cx="3672408" cy="899810"/>
          </a:xfrm>
          <a:prstGeom prst="straightConnector1">
            <a:avLst/>
          </a:prstGeom>
          <a:ln w="57150" cmpd="sng"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5538120"/>
            <a:ext cx="3528392" cy="131988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11777" y="6237312"/>
            <a:ext cx="2663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16 RJ45 breakout board</a:t>
            </a:r>
            <a:endParaRPr lang="en-GB" sz="2000" dirty="0"/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>
          <a:xfrm flipH="1">
            <a:off x="3563889" y="6437367"/>
            <a:ext cx="2647888" cy="87977"/>
          </a:xfrm>
          <a:prstGeom prst="straightConnector1">
            <a:avLst/>
          </a:prstGeom>
          <a:ln w="57150" cmpd="sng"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" y="35658"/>
            <a:ext cx="2736304" cy="1642827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932040" y="332656"/>
            <a:ext cx="4032447" cy="72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2000" dirty="0" smtClean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V1 </a:t>
            </a:r>
            <a:r>
              <a:rPr lang="en-GB" sz="20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RCE board (2 shelf ATCA crate &amp; switch): 2 RCEs</a:t>
            </a:r>
            <a:endParaRPr lang="en-US" sz="2000" dirty="0">
              <a:solidFill>
                <a:srgbClr val="000000"/>
              </a:solidFill>
              <a:latin typeface="Arial"/>
              <a:ea typeface="DejaVu Sans"/>
              <a:cs typeface="DejaVu Sans"/>
            </a:endParaRPr>
          </a:p>
        </p:txBody>
      </p:sp>
      <p:cxnSp>
        <p:nvCxnSpPr>
          <p:cNvPr id="35" name="Straight Arrow Connector 34"/>
          <p:cNvCxnSpPr>
            <a:stCxn id="34" idx="1"/>
          </p:cNvCxnSpPr>
          <p:nvPr/>
        </p:nvCxnSpPr>
        <p:spPr>
          <a:xfrm flipH="1">
            <a:off x="2627786" y="692696"/>
            <a:ext cx="2304254" cy="144016"/>
          </a:xfrm>
          <a:prstGeom prst="straightConnector1">
            <a:avLst/>
          </a:prstGeom>
          <a:ln w="57150" cmpd="sng"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55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Shape 2"/>
          <p:cNvSpPr txBox="1"/>
          <p:nvPr/>
        </p:nvSpPr>
        <p:spPr>
          <a:xfrm>
            <a:off x="0" y="1339249"/>
            <a:ext cx="4932040" cy="5474127"/>
          </a:xfrm>
          <a:prstGeom prst="rect">
            <a:avLst/>
          </a:prstGeom>
        </p:spPr>
        <p:txBody>
          <a:bodyPr lIns="90000" tIns="66240" rIns="90000" bIns="45000"/>
          <a:lstStyle/>
          <a:p>
            <a:r>
              <a:rPr lang="en-US" sz="2400" dirty="0" smtClean="0"/>
              <a:t>Previous firmware version (</a:t>
            </a:r>
            <a:r>
              <a:rPr lang="hu-HU" dirty="0" smtClean="0"/>
              <a:t>HsioStave0_00000003_el.mcs</a:t>
            </a:r>
            <a:r>
              <a:rPr lang="en-US" sz="2400" dirty="0" smtClean="0"/>
              <a:t>) could see signal across mezzanine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Trigger with signal </a:t>
            </a:r>
            <a:r>
              <a:rPr lang="en-US" sz="2400" dirty="0" smtClean="0"/>
              <a:t>peaks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“Manchester encoded” firmware </a:t>
            </a:r>
            <a:r>
              <a:rPr lang="hu-HU" sz="2400" dirty="0"/>
              <a:t>(</a:t>
            </a:r>
            <a:r>
              <a:rPr lang="hu-HU" dirty="0" smtClean="0"/>
              <a:t>HsioStave0_00000008</a:t>
            </a:r>
            <a:r>
              <a:rPr lang="en-US" dirty="0" smtClean="0"/>
              <a:t>_</a:t>
            </a:r>
            <a:r>
              <a:rPr lang="en-US" dirty="0" err="1" smtClean="0"/>
              <a:t>nonrot_me</a:t>
            </a:r>
            <a:r>
              <a:rPr lang="hu-HU" dirty="0" smtClean="0"/>
              <a:t>.mcs</a:t>
            </a:r>
            <a:r>
              <a:rPr lang="hu-HU" sz="2400" dirty="0"/>
              <a:t>) </a:t>
            </a:r>
            <a:endParaRPr lang="hu-HU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Need to review ME signal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Software alteration for probe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S</a:t>
            </a:r>
            <a:r>
              <a:rPr lang="en-US" sz="2400" dirty="0" smtClean="0"/>
              <a:t>ee LV current vary with </a:t>
            </a:r>
            <a:r>
              <a:rPr lang="en-US" sz="2400" dirty="0" smtClean="0"/>
              <a:t>signal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370669" y="152400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370668" y="386559"/>
            <a:ext cx="6773332" cy="656703"/>
          </a:xfrm>
          <a:prstGeom prst="rect">
            <a:avLst/>
          </a:prstGeom>
        </p:spPr>
        <p:txBody>
          <a:bodyPr/>
          <a:lstStyle/>
          <a:p>
            <a:pPr algn="ctr" defTabSz="457200"/>
            <a:r>
              <a:rPr lang="en-GB" sz="3600" dirty="0" smtClean="0">
                <a:solidFill>
                  <a:prstClr val="white"/>
                </a:solidFill>
                <a:latin typeface="Arial"/>
                <a:ea typeface="DejaVu Sans"/>
                <a:cs typeface="DejaVu Sans"/>
              </a:rPr>
              <a:t>Signal</a:t>
            </a:r>
            <a:endParaRPr lang="en-GB" sz="3600" dirty="0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7551" y="1412776"/>
            <a:ext cx="4276449" cy="22322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9476" y="3861048"/>
            <a:ext cx="4333888" cy="280500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8078760" y="19080"/>
            <a:ext cx="1065240" cy="600120"/>
          </a:xfrm>
        </p:spPr>
        <p:txBody>
          <a:bodyPr/>
          <a:lstStyle/>
          <a:p>
            <a:fld id="{F1FEDF2C-866E-46EA-8EB8-7547220AAF82}" type="slidenum">
              <a:rPr lang="en-GB" smtClean="0">
                <a:solidFill>
                  <a:srgbClr val="000000"/>
                </a:solidFill>
              </a:r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4872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Shape 2"/>
          <p:cNvSpPr txBox="1"/>
          <p:nvPr/>
        </p:nvSpPr>
        <p:spPr>
          <a:xfrm>
            <a:off x="18251" y="1397448"/>
            <a:ext cx="5705877" cy="5474127"/>
          </a:xfrm>
          <a:prstGeom prst="rect">
            <a:avLst/>
          </a:prstGeom>
        </p:spPr>
        <p:txBody>
          <a:bodyPr lIns="90000" tIns="66240" rIns="90000" bIns="45000"/>
          <a:lstStyle/>
          <a:p>
            <a:r>
              <a:rPr lang="en-US" sz="2400" dirty="0"/>
              <a:t>A</a:t>
            </a:r>
            <a:r>
              <a:rPr lang="en-US" sz="2400" dirty="0" smtClean="0"/>
              <a:t>dditional mezzanine with transmitter</a:t>
            </a:r>
            <a:r>
              <a:rPr lang="en-US" sz="2400" dirty="0"/>
              <a:t>/receiver </a:t>
            </a:r>
            <a:r>
              <a:rPr lang="en-US" sz="2400" dirty="0" smtClean="0"/>
              <a:t>capacitors added</a:t>
            </a:r>
          </a:p>
          <a:p>
            <a:r>
              <a:rPr lang="en-US" sz="2400" dirty="0" smtClean="0"/>
              <a:t>See data cross capacitors (green transmitter, yellow receiver) 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Extra grounding required on receiver side before IC accept data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Simple: connect each differential pin </a:t>
            </a:r>
            <a:r>
              <a:rPr lang="en-US" sz="2400" dirty="0"/>
              <a:t>to ground </a:t>
            </a:r>
            <a:r>
              <a:rPr lang="en-US" sz="2400" dirty="0" smtClean="0"/>
              <a:t>via 10kΩ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Failsafe: connect one pin to 3.3V via 33kΩ, and other to ground, via 33kΩ</a:t>
            </a:r>
          </a:p>
          <a:p>
            <a:endParaRPr lang="en-US" sz="2400" dirty="0"/>
          </a:p>
          <a:p>
            <a:r>
              <a:rPr lang="en-US" sz="2400" dirty="0" smtClean="0"/>
              <a:t>Scans complete for both schemes!</a:t>
            </a:r>
          </a:p>
          <a:p>
            <a:endParaRPr lang="en-US" sz="2400" dirty="0"/>
          </a:p>
          <a:p>
            <a:endParaRPr lang="en-US" sz="2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370669" y="152400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370668" y="386559"/>
            <a:ext cx="6773332" cy="656703"/>
          </a:xfrm>
          <a:prstGeom prst="rect">
            <a:avLst/>
          </a:prstGeom>
        </p:spPr>
        <p:txBody>
          <a:bodyPr/>
          <a:lstStyle/>
          <a:p>
            <a:pPr algn="ctr" defTabSz="457200"/>
            <a:r>
              <a:rPr lang="en-GB" sz="3600" dirty="0" smtClean="0">
                <a:solidFill>
                  <a:prstClr val="white"/>
                </a:solidFill>
                <a:latin typeface="Arial"/>
                <a:ea typeface="DejaVu Sans"/>
                <a:cs typeface="DejaVu Sans"/>
              </a:rPr>
              <a:t>AC Data</a:t>
            </a:r>
            <a:endParaRPr lang="en-GB" sz="3600" dirty="0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5236" y="3840620"/>
            <a:ext cx="1523067" cy="23966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0208" y="1484784"/>
            <a:ext cx="3413792" cy="22509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4205" y="3835850"/>
            <a:ext cx="1799795" cy="29991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84168" y="6237312"/>
            <a:ext cx="997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simple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40352" y="5013176"/>
            <a:ext cx="10685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failsafe</a:t>
            </a:r>
            <a:endParaRPr lang="en-GB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8078760" y="19080"/>
            <a:ext cx="1065240" cy="600120"/>
          </a:xfrm>
        </p:spPr>
        <p:txBody>
          <a:bodyPr/>
          <a:lstStyle/>
          <a:p>
            <a:fld id="{F1FEDF2C-866E-46EA-8EB8-7547220AAF82}" type="slidenum">
              <a:rPr lang="en-GB" smtClean="0">
                <a:solidFill>
                  <a:srgbClr val="000000"/>
                </a:solidFill>
              </a:r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5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370669" y="152400"/>
            <a:ext cx="6265332" cy="1129827"/>
          </a:xfrm>
          <a:prstGeom prst="rect">
            <a:avLst/>
          </a:prstGeom>
          <a:solidFill>
            <a:srgbClr val="5A64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370668" y="386559"/>
            <a:ext cx="6773332" cy="656703"/>
          </a:xfrm>
          <a:prstGeom prst="rect">
            <a:avLst/>
          </a:prstGeom>
        </p:spPr>
        <p:txBody>
          <a:bodyPr/>
          <a:lstStyle/>
          <a:p>
            <a:pPr algn="ctr" defTabSz="457200"/>
            <a:r>
              <a:rPr lang="en-GB" sz="3600" dirty="0" smtClean="0">
                <a:solidFill>
                  <a:prstClr val="white"/>
                </a:solidFill>
                <a:latin typeface="Arial"/>
                <a:ea typeface="DejaVu Sans"/>
                <a:cs typeface="DejaVu Sans"/>
              </a:rPr>
              <a:t>Data check </a:t>
            </a:r>
            <a:endParaRPr lang="en-GB" sz="3600" dirty="0">
              <a:solidFill>
                <a:prstClr val="white"/>
              </a:solidFill>
              <a:latin typeface="Arial"/>
              <a:ea typeface="DejaVu Sans"/>
              <a:cs typeface="DejaVu San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3356" y="4280148"/>
            <a:ext cx="3788086" cy="25778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484784"/>
            <a:ext cx="3850089" cy="26200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24128" y="1916832"/>
            <a:ext cx="1393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3000THL</a:t>
            </a:r>
          </a:p>
          <a:p>
            <a:r>
              <a:rPr lang="en-GB" b="1" dirty="0" smtClean="0"/>
              <a:t>8Tot@20ke</a:t>
            </a:r>
            <a:endParaRPr lang="en-GB" b="1" dirty="0"/>
          </a:p>
        </p:txBody>
      </p:sp>
      <p:sp>
        <p:nvSpPr>
          <p:cNvPr id="6" name="TextShape 2"/>
          <p:cNvSpPr txBox="1"/>
          <p:nvPr/>
        </p:nvSpPr>
        <p:spPr>
          <a:xfrm>
            <a:off x="18251" y="1268760"/>
            <a:ext cx="5705877" cy="5474127"/>
          </a:xfrm>
          <a:prstGeom prst="rect">
            <a:avLst/>
          </a:prstGeom>
        </p:spPr>
        <p:txBody>
          <a:bodyPr lIns="90000" tIns="66240" rIns="90000" bIns="45000"/>
          <a:lstStyle/>
          <a:p>
            <a:r>
              <a:rPr lang="en-US" sz="2400" dirty="0" smtClean="0"/>
              <a:t>Compare previous firmware THL scan (blue) with simple grounding (red) and failsafe grounding (green)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Single FEI4b chip with 100V bias</a:t>
            </a:r>
          </a:p>
          <a:p>
            <a:endParaRPr lang="en-US" sz="2400" dirty="0" smtClean="0"/>
          </a:p>
          <a:p>
            <a:r>
              <a:rPr lang="en-US" sz="2400" dirty="0" smtClean="0"/>
              <a:t>Grounding schemes are equivalent and agree with previous firmware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b="1" dirty="0"/>
              <a:t>Have functioning ME </a:t>
            </a:r>
            <a:r>
              <a:rPr lang="en-US" sz="2400" b="1" dirty="0" err="1"/>
              <a:t>cmd</a:t>
            </a:r>
            <a:r>
              <a:rPr lang="en-US" sz="2400" b="1" dirty="0"/>
              <a:t>, AC coupled data multi-module set-</a:t>
            </a:r>
            <a:r>
              <a:rPr lang="en-US" sz="2400" b="1" dirty="0" smtClean="0"/>
              <a:t>up</a:t>
            </a:r>
            <a:endParaRPr lang="en-US" sz="2400" dirty="0" smtClean="0"/>
          </a:p>
          <a:p>
            <a:pPr marL="342900" indent="-342900">
              <a:buFont typeface="Arial"/>
              <a:buChar char="•"/>
            </a:pP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>
          <a:xfrm>
            <a:off x="8078760" y="19080"/>
            <a:ext cx="1065240" cy="600120"/>
          </a:xfrm>
        </p:spPr>
        <p:txBody>
          <a:bodyPr/>
          <a:lstStyle/>
          <a:p>
            <a:fld id="{F1FEDF2C-866E-46EA-8EB8-7547220AAF82}" type="slidenum">
              <a:rPr lang="en-GB" smtClean="0">
                <a:solidFill>
                  <a:srgbClr val="000000"/>
                </a:solidFill>
              </a:r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530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</TotalTime>
  <Words>512</Words>
  <Application>Microsoft Macintosh PowerPoint</Application>
  <PresentationFormat>On-screen Show (4:3)</PresentationFormat>
  <Paragraphs>125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Multi-module system, serial power readout</dc:title>
  <dc:creator>richard bates</dc:creator>
  <cp:lastModifiedBy>Kenneth Wraight</cp:lastModifiedBy>
  <cp:revision>83</cp:revision>
  <dcterms:created xsi:type="dcterms:W3CDTF">2015-09-14T08:13:39Z</dcterms:created>
  <dcterms:modified xsi:type="dcterms:W3CDTF">2015-12-10T13:46:59Z</dcterms:modified>
</cp:coreProperties>
</file>