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864" r:id="rId2"/>
  </p:sldMasterIdLst>
  <p:notesMasterIdLst>
    <p:notesMasterId r:id="rId8"/>
  </p:notesMasterIdLst>
  <p:handoutMasterIdLst>
    <p:handoutMasterId r:id="rId9"/>
  </p:handoutMasterIdLst>
  <p:sldIdLst>
    <p:sldId id="260" r:id="rId3"/>
    <p:sldId id="517" r:id="rId4"/>
    <p:sldId id="614" r:id="rId5"/>
    <p:sldId id="615" r:id="rId6"/>
    <p:sldId id="616" r:id="rId7"/>
  </p:sldIdLst>
  <p:sldSz cx="9144000" cy="6858000" type="screen4x3"/>
  <p:notesSz cx="6858000" cy="9144000"/>
  <p:defaultTextStyle>
    <a:defPPr>
      <a:defRPr lang="en-US"/>
    </a:defPPr>
    <a:lvl1pPr marL="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E673987-0283-D841-B33B-E0CBF55238C1}">
          <p14:sldIdLst>
            <p14:sldId id="260"/>
            <p14:sldId id="517"/>
            <p14:sldId id="614"/>
            <p14:sldId id="615"/>
            <p14:sldId id="61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92B"/>
    <a:srgbClr val="BBD3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1" autoAdjust="0"/>
    <p:restoredTop sz="94613" autoAdjust="0"/>
  </p:normalViewPr>
  <p:slideViewPr>
    <p:cSldViewPr snapToGrid="0" snapToObjects="1">
      <p:cViewPr varScale="1">
        <p:scale>
          <a:sx n="119" d="100"/>
          <a:sy n="119" d="100"/>
        </p:scale>
        <p:origin x="145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20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6C6F9A-3A53-0046-87B9-3576D2494A40}" type="datetimeFigureOut">
              <a:rPr lang="en-US" smtClean="0"/>
              <a:t>9/20/16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517C78-9B14-FA4C-BE1D-CCC4573671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855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18D10-DC2C-844D-82FF-ED096188BB25}" type="datetimeFigureOut">
              <a:rPr lang="en-US" smtClean="0"/>
              <a:t>9/20/16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2B2B5-DEB0-B047-98DB-310A4991C9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6464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2B2B5-DEB0-B047-98DB-310A4991C9F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958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9208" y="2169000"/>
            <a:ext cx="2556000" cy="253031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 September 2016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5"/>
            <a:ext cx="2743200" cy="914400"/>
          </a:xfrm>
        </p:spPr>
        <p:txBody>
          <a:bodyPr lIns="45715" tIns="0" rIns="45715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 September 2016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8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15" rIns="45715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 September 2016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 September 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1" y="274639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 September 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05027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>
            <a:fillRect/>
          </a:stretch>
        </p:blipFill>
        <p:spPr bwMode="auto">
          <a:xfrm>
            <a:off x="0" y="546100"/>
            <a:ext cx="18256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8"/>
          <p:cNvGrpSpPr>
            <a:grpSpLocks/>
          </p:cNvGrpSpPr>
          <p:nvPr/>
        </p:nvGrpSpPr>
        <p:grpSpPr bwMode="auto">
          <a:xfrm rot="5400000">
            <a:off x="6111875" y="3133725"/>
            <a:ext cx="3213100" cy="2851150"/>
            <a:chOff x="1709777" y="364301"/>
            <a:chExt cx="4683889" cy="4120344"/>
          </a:xfrm>
        </p:grpSpPr>
        <p:pic>
          <p:nvPicPr>
            <p:cNvPr id="6" name="Picture 9" descr="network-structur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1707464" y="3358204"/>
              <a:ext cx="1835140" cy="1128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pic>
        <p:nvPicPr>
          <p:cNvPr id="8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>
            <a:fillRect/>
          </a:stretch>
        </p:blipFill>
        <p:spPr bwMode="auto">
          <a:xfrm>
            <a:off x="7761288" y="0"/>
            <a:ext cx="1382712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 txBox="1">
            <a:spLocks/>
          </p:cNvSpPr>
          <p:nvPr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  <a:defRPr/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513" y="6354763"/>
            <a:ext cx="1460500" cy="365125"/>
          </a:xfrm>
        </p:spPr>
        <p:txBody>
          <a:bodyPr/>
          <a:lstStyle>
            <a:lvl1pPr>
              <a:defRPr dirty="0" smtClean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21 September 2016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112125" y="6356350"/>
            <a:ext cx="574675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fld id="{D3517025-743B-E149-A4BA-6A929B1A7C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26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316663" y="6342063"/>
            <a:ext cx="1439862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white">
                    <a:lumMod val="95000"/>
                  </a:prstClr>
                </a:solidFill>
              </a:rPr>
              <a:t>21 September 2016</a:t>
            </a:r>
            <a:endParaRPr 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325" y="6345238"/>
            <a:ext cx="42291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Ian Bird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213" y="6337300"/>
            <a:ext cx="763587" cy="365125"/>
          </a:xfrm>
        </p:spPr>
        <p:txBody>
          <a:bodyPr/>
          <a:lstStyle>
            <a:lvl1pPr>
              <a:defRPr/>
            </a:lvl1pPr>
          </a:lstStyle>
          <a:p>
            <a:fld id="{D3517025-743B-E149-A4BA-6A929B1A7CE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3050" y="6311899"/>
            <a:ext cx="1262275" cy="452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0060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95000"/>
                  </a:prstClr>
                </a:solidFill>
              </a:rPr>
              <a:t>21 September 2016</a:t>
            </a:r>
            <a:endParaRPr 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 Bird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3050" y="6311899"/>
            <a:ext cx="1262275" cy="452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3872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599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599" cy="4555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952764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8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>
            <a:off x="401836" y="1384102"/>
            <a:ext cx="3567230" cy="94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35717" tIns="35717" rIns="35717" bIns="35717" anchor="ctr"/>
          <a:lstStyle/>
          <a:p>
            <a:pPr defTabSz="321457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>
              <a:solidFill>
                <a:prstClr val="black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70" name="Shape 70"/>
          <p:cNvSpPr>
            <a:spLocks noGrp="1"/>
          </p:cNvSpPr>
          <p:nvPr>
            <p:ph type="pic" idx="13"/>
          </p:nvPr>
        </p:nvSpPr>
        <p:spPr>
          <a:xfrm>
            <a:off x="4572000" y="0"/>
            <a:ext cx="4572000" cy="6858000"/>
          </a:xfrm>
          <a:prstGeom prst="rect">
            <a:avLst/>
          </a:prstGeom>
        </p:spPr>
        <p:txBody>
          <a:bodyPr lIns="64291" tIns="32145" rIns="64291" bIns="32145">
            <a:noAutofit/>
          </a:bodyPr>
          <a:lstStyle/>
          <a:p>
            <a:endParaRPr/>
          </a:p>
        </p:txBody>
      </p:sp>
      <p:sp>
        <p:nvSpPr>
          <p:cNvPr id="71" name="Shape 71"/>
          <p:cNvSpPr>
            <a:spLocks noGrp="1"/>
          </p:cNvSpPr>
          <p:nvPr>
            <p:ph type="title"/>
          </p:nvPr>
        </p:nvSpPr>
        <p:spPr>
          <a:xfrm>
            <a:off x="401836" y="232172"/>
            <a:ext cx="3571875" cy="98226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2" name="Shape 72"/>
          <p:cNvSpPr>
            <a:spLocks noGrp="1"/>
          </p:cNvSpPr>
          <p:nvPr>
            <p:ph type="body" sz="half" idx="1"/>
          </p:nvPr>
        </p:nvSpPr>
        <p:spPr>
          <a:xfrm>
            <a:off x="401836" y="1562695"/>
            <a:ext cx="3571875" cy="4688086"/>
          </a:xfrm>
          <a:prstGeom prst="rect">
            <a:avLst/>
          </a:prstGeom>
        </p:spPr>
        <p:txBody>
          <a:bodyPr/>
          <a:lstStyle>
            <a:lvl1pPr marL="232164" indent="-232164">
              <a:spcBef>
                <a:spcPts val="2109"/>
              </a:spcBef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464327" indent="-232164">
              <a:spcBef>
                <a:spcPts val="2109"/>
              </a:spcBef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696491" indent="-232164">
              <a:spcBef>
                <a:spcPts val="2109"/>
              </a:spcBef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928654" indent="-232164">
              <a:spcBef>
                <a:spcPts val="2109"/>
              </a:spcBef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1160818" indent="-232164">
              <a:spcBef>
                <a:spcPts val="2109"/>
              </a:spcBef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" name="Shape 73"/>
          <p:cNvSpPr>
            <a:spLocks noGrp="1"/>
          </p:cNvSpPr>
          <p:nvPr>
            <p:ph type="sldNum" sz="quarter" idx="2"/>
          </p:nvPr>
        </p:nvSpPr>
        <p:spPr>
          <a:xfrm>
            <a:off x="359116" y="6465094"/>
            <a:ext cx="219385" cy="210812"/>
          </a:xfrm>
          <a:prstGeom prst="rect">
            <a:avLst/>
          </a:prstGeom>
        </p:spPr>
        <p:txBody>
          <a:bodyPr/>
          <a:lstStyle>
            <a:lvl1pPr algn="l"/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1344859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941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 September 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1" y="2515819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1" y="1329869"/>
            <a:ext cx="6629400" cy="1066688"/>
          </a:xfrm>
        </p:spPr>
        <p:txBody>
          <a:bodyPr lIns="45715" tIns="0" rIns="45715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 September 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 September 2016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1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8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8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 September 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 September 2016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emf"/><Relationship Id="rId18" Type="http://schemas.openxmlformats.org/officeDocument/2006/relationships/image" Target="../media/image2.png"/><Relationship Id="rId19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9.xml"/><Relationship Id="rId5" Type="http://schemas.openxmlformats.org/officeDocument/2006/relationships/slideLayout" Target="../slideLayouts/slideLayout20.xml"/><Relationship Id="rId6" Type="http://schemas.openxmlformats.org/officeDocument/2006/relationships/theme" Target="../theme/theme2.xml"/><Relationship Id="rId7" Type="http://schemas.openxmlformats.org/officeDocument/2006/relationships/image" Target="../media/image7.emf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15" tIns="45715" rIns="45715" bIns="45715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7"/>
            <a:ext cx="8226854" cy="4667421"/>
          </a:xfrm>
          <a:prstGeom prst="rect">
            <a:avLst/>
          </a:prstGeom>
        </p:spPr>
        <p:txBody>
          <a:bodyPr vert="horz" lIns="91430" tIns="45715" rIns="91430" bIns="45715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01"/>
          <a:stretch/>
        </p:blipFill>
        <p:spPr>
          <a:xfrm>
            <a:off x="774891" y="6124203"/>
            <a:ext cx="8375757" cy="707202"/>
          </a:xfrm>
          <a:prstGeom prst="rect">
            <a:avLst/>
          </a:prstGeom>
        </p:spPr>
      </p:pic>
      <p:sp>
        <p:nvSpPr>
          <p:cNvPr id="5" name="Espace réservé pour une image  4"/>
          <p:cNvSpPr txBox="1">
            <a:spLocks/>
          </p:cNvSpPr>
          <p:nvPr/>
        </p:nvSpPr>
        <p:spPr>
          <a:xfrm>
            <a:off x="996950" y="6238680"/>
            <a:ext cx="2513062" cy="552450"/>
          </a:xfrm>
          <a:prstGeom prst="rect">
            <a:avLst/>
          </a:prstGeom>
        </p:spPr>
        <p:txBody>
          <a:bodyPr lIns="91430" tIns="45715" rIns="91430" bIns="45715">
            <a:normAutofit/>
          </a:bodyPr>
          <a:lstStyle>
            <a:lvl1pPr marL="36576" indent="0" algn="l" rtl="0" eaLnBrk="1" latinLnBrk="0" hangingPunct="1">
              <a:lnSpc>
                <a:spcPct val="20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 September 2016</a:t>
            </a:r>
            <a:endParaRPr lang="fr-FR" noProof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 Bird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273" y="6142013"/>
            <a:ext cx="886541" cy="657980"/>
          </a:xfrm>
          <a:prstGeom prst="rect">
            <a:avLst/>
          </a:prstGeom>
        </p:spPr>
      </p:pic>
      <p:pic>
        <p:nvPicPr>
          <p:cNvPr id="12" name="Picture 11" descr="LogoOutline.ai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45" y="6238680"/>
            <a:ext cx="592725" cy="5927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5" r:id="rId3"/>
    <p:sldLayoutId id="2147483673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90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93725" indent="-457153" algn="l" rtl="0" eaLnBrk="1" latinLnBrk="0" hangingPunct="1">
        <a:spcBef>
          <a:spcPct val="20000"/>
        </a:spcBef>
        <a:buClr>
          <a:schemeClr val="tx2">
            <a:lumMod val="40000"/>
            <a:lumOff val="60000"/>
          </a:schemeClr>
        </a:buClr>
        <a:buSzPct val="80000"/>
        <a:buFont typeface="Wingdings" charset="2"/>
        <a:buChar char="q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162" indent="-457153" algn="l" rtl="0" eaLnBrk="1" latinLnBrk="0" hangingPunct="1">
        <a:spcBef>
          <a:spcPct val="20000"/>
        </a:spcBef>
        <a:buClr>
          <a:srgbClr val="800000"/>
        </a:buClr>
        <a:buSzPct val="90000"/>
        <a:buFont typeface="Wingdings" charset="2"/>
        <a:buChar char="§"/>
        <a:defRPr kumimoji="0" sz="260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92595" indent="-342865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173" indent="-34286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321" indent="-34286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607" indent="-182861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041" indent="-182861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474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478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8229600" cy="446246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6663" y="6361113"/>
            <a:ext cx="1439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/>
            <a:r>
              <a:rPr lang="en-US" smtClean="0">
                <a:solidFill>
                  <a:prstClr val="white">
                    <a:lumMod val="95000"/>
                  </a:prstClr>
                </a:solidFill>
              </a:rPr>
              <a:t>21 September 2016</a:t>
            </a:r>
            <a:endParaRPr 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4063" y="6361113"/>
            <a:ext cx="4194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err="1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/>
            <a:r>
              <a:rPr lang="en-US" smtClean="0"/>
              <a:t>Ian Bird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213" y="6356350"/>
            <a:ext cx="763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/>
            <a:fld id="{D3517025-743B-E149-A4BA-6A929B1A7CEC}" type="slidenum">
              <a:rPr lang="en-US"/>
              <a:pPr defTabSz="45720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60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accent1"/>
          </a:solidFill>
          <a:latin typeface="News Gothic M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3200" kern="1200">
          <a:solidFill>
            <a:srgbClr val="18579B"/>
          </a:solidFill>
          <a:latin typeface="News Gothic M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Ø"/>
        <a:defRPr lang="en-US" sz="2800" kern="1200" dirty="0">
          <a:solidFill>
            <a:srgbClr val="2F97B5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rgbClr val="660066"/>
          </a:solidFill>
          <a:latin typeface="News Gothic M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2.emf"/><Relationship Id="rId3" Type="http://schemas.openxmlformats.org/officeDocument/2006/relationships/image" Target="../media/image1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16.em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Resource Requirement Evolution</a:t>
            </a:r>
            <a:endParaRPr lang="en-GB" sz="4000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Ian Bird</a:t>
            </a:r>
          </a:p>
          <a:p>
            <a:r>
              <a:rPr lang="en-GB" dirty="0" smtClean="0"/>
              <a:t>WLCG MB</a:t>
            </a:r>
            <a:endParaRPr lang="en-GB" dirty="0" smtClean="0"/>
          </a:p>
          <a:p>
            <a:r>
              <a:rPr lang="en-GB" dirty="0" smtClean="0"/>
              <a:t>20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 smtClean="0"/>
              <a:t>September 2016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 September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 Bird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88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09" y="168491"/>
            <a:ext cx="4534830" cy="709656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Evolution of requirements</a:t>
            </a:r>
            <a:endParaRPr lang="en-GB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21 September 2016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2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3209" y="2271503"/>
            <a:ext cx="4577066" cy="107721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C377B"/>
                </a:solidFill>
                <a:latin typeface="Arial"/>
              </a:rPr>
              <a:t>Estimated evolution of requirements 2015-2017</a:t>
            </a:r>
          </a:p>
          <a:p>
            <a:endParaRPr lang="en-GB" sz="1600" dirty="0">
              <a:solidFill>
                <a:srgbClr val="0C377B"/>
              </a:solidFill>
              <a:latin typeface="Arial"/>
            </a:endParaRPr>
          </a:p>
          <a:p>
            <a:r>
              <a:rPr lang="en-GB" sz="1600" dirty="0" smtClean="0">
                <a:solidFill>
                  <a:srgbClr val="0C377B"/>
                </a:solidFill>
                <a:latin typeface="Arial"/>
              </a:rPr>
              <a:t>2008-2013: Actual deployed capacity</a:t>
            </a:r>
          </a:p>
          <a:p>
            <a:r>
              <a:rPr lang="en-GB" sz="160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GB" sz="1600" dirty="0" smtClean="0">
                <a:solidFill>
                  <a:srgbClr val="0C377B"/>
                </a:solidFill>
                <a:latin typeface="Arial"/>
              </a:rPr>
              <a:t> </a:t>
            </a:r>
            <a:endParaRPr lang="en-GB" sz="16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11481" y="265817"/>
            <a:ext cx="4975319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The </a:t>
            </a:r>
            <a:r>
              <a:rPr lang="en-GB" dirty="0"/>
              <a:t>reliability of resource predictions is continually improving, the largest uncertainties being the LHC running conditions.  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Funding guidance: flat budgets for computing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504" y="3526971"/>
            <a:ext cx="4403807" cy="308085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8039" y="3526971"/>
            <a:ext cx="4363496" cy="30526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9410729">
            <a:off x="5359959" y="1913212"/>
            <a:ext cx="30540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mtClean="0">
                <a:solidFill>
                  <a:srgbClr val="FF0000"/>
                </a:solidFill>
              </a:rPr>
              <a:t>Slide from 2014</a:t>
            </a:r>
            <a:endParaRPr lang="en-US" sz="3200">
              <a:solidFill>
                <a:srgbClr val="FF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094463" y="471042"/>
            <a:ext cx="5072185" cy="9924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68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Run2: Increased </a:t>
            </a:r>
            <a:r>
              <a:rPr lang="en-US" dirty="0" smtClean="0"/>
              <a:t>computing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LHC performance is above expectations</a:t>
            </a:r>
          </a:p>
          <a:p>
            <a:r>
              <a:rPr lang="en-US" dirty="0" smtClean="0"/>
              <a:t>Computing needs driven by (mainly): </a:t>
            </a:r>
          </a:p>
          <a:p>
            <a:pPr lvl="1"/>
            <a:r>
              <a:rPr lang="en-US" dirty="0" smtClean="0"/>
              <a:t>LHC live time (37% </a:t>
            </a:r>
            <a:r>
              <a:rPr lang="en-US" dirty="0" smtClean="0">
                <a:sym typeface="Wingdings"/>
              </a:rPr>
              <a:t> &gt; 60%)</a:t>
            </a:r>
            <a:endParaRPr lang="en-US" dirty="0" smtClean="0"/>
          </a:p>
          <a:p>
            <a:pPr lvl="1"/>
            <a:r>
              <a:rPr lang="en-US" dirty="0" smtClean="0"/>
              <a:t>Luminosity (1.0x10</a:t>
            </a:r>
            <a:r>
              <a:rPr lang="en-US" baseline="30000" dirty="0" smtClean="0"/>
              <a:t>34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1.2x10</a:t>
            </a:r>
            <a:r>
              <a:rPr lang="en-US" baseline="30000" dirty="0" smtClean="0">
                <a:sym typeface="Wingdings"/>
              </a:rPr>
              <a:t>34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or better)</a:t>
            </a:r>
            <a:endParaRPr lang="en-US" dirty="0" smtClean="0"/>
          </a:p>
          <a:p>
            <a:pPr lvl="1"/>
            <a:r>
              <a:rPr lang="en-US" dirty="0" smtClean="0"/>
              <a:t>Pile-up (CMS, ATLAS) (21 </a:t>
            </a:r>
            <a:r>
              <a:rPr lang="en-US" dirty="0" smtClean="0">
                <a:sym typeface="Wingdings"/>
              </a:rPr>
              <a:t> 33 on average)</a:t>
            </a:r>
            <a:endParaRPr lang="en-US" dirty="0" smtClean="0"/>
          </a:p>
          <a:p>
            <a:r>
              <a:rPr lang="en-US" dirty="0" smtClean="0"/>
              <a:t>All have increased above anticipated levels</a:t>
            </a:r>
          </a:p>
          <a:p>
            <a:r>
              <a:rPr lang="en-US" dirty="0" smtClean="0"/>
              <a:t>For 2016, the available resources will be sufficient</a:t>
            </a:r>
          </a:p>
          <a:p>
            <a:pPr lvl="1"/>
            <a:r>
              <a:rPr lang="en-US" dirty="0" smtClean="0"/>
              <a:t>More tapes at CERN have been bought</a:t>
            </a:r>
          </a:p>
          <a:p>
            <a:r>
              <a:rPr lang="en-US" dirty="0" smtClean="0"/>
              <a:t>Re-analysis for 2017,18</a:t>
            </a:r>
          </a:p>
          <a:p>
            <a:pPr lvl="1"/>
            <a:r>
              <a:rPr lang="en-US" dirty="0" smtClean="0"/>
              <a:t>Just done in time for RRB</a:t>
            </a:r>
          </a:p>
          <a:p>
            <a:pPr lvl="1"/>
            <a:r>
              <a:rPr lang="en-US" dirty="0" smtClean="0"/>
              <a:t>Not yet scrutinized by RSG</a:t>
            </a:r>
          </a:p>
          <a:p>
            <a:pPr lvl="1"/>
            <a:r>
              <a:rPr lang="en-US" dirty="0" smtClean="0"/>
              <a:t>But: expectations are increased requirement above previous estimates of 15-30%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 September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 Bird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4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7" y="64453"/>
            <a:ext cx="8226854" cy="940443"/>
          </a:xfrm>
        </p:spPr>
        <p:txBody>
          <a:bodyPr/>
          <a:lstStyle/>
          <a:p>
            <a:r>
              <a:rPr lang="en-US" dirty="0" smtClean="0"/>
              <a:t>Re-assessment of needs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</a:rPr>
              <a:t>21 September 2016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</a:rPr>
              <a:t>Ian Bird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/>
              <a:t>4</a:t>
            </a:fld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327" y="1157027"/>
            <a:ext cx="3912088" cy="2532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5710" y="1150278"/>
            <a:ext cx="4009691" cy="25377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708" y="3841668"/>
            <a:ext cx="3937707" cy="2483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4625710" y="3856406"/>
            <a:ext cx="4009691" cy="1169551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Estimated: Estimates made in 2014 for Run 2 up to 2017</a:t>
            </a:r>
          </a:p>
          <a:p>
            <a:endParaRPr lang="en-US" sz="1400" dirty="0"/>
          </a:p>
          <a:p>
            <a:r>
              <a:rPr lang="en-US" sz="1400" dirty="0" smtClean="0"/>
              <a:t>20%: Growth of 20%/</a:t>
            </a:r>
            <a:r>
              <a:rPr lang="en-US" sz="1400" dirty="0" err="1" smtClean="0"/>
              <a:t>yr</a:t>
            </a:r>
            <a:r>
              <a:rPr lang="en-US" sz="1400" dirty="0" smtClean="0"/>
              <a:t> starting in 2016 (“flat budget”)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62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Have warned funding agencies about the increase for 2017</a:t>
            </a:r>
          </a:p>
          <a:p>
            <a:r>
              <a:rPr lang="en-US" dirty="0" smtClean="0"/>
              <a:t>Expect discussion at the RRB (end Oct)</a:t>
            </a:r>
          </a:p>
          <a:p>
            <a:r>
              <a:rPr lang="en-US" dirty="0" smtClean="0"/>
              <a:t>How should we manage a short fall in resources?  Should be prepared for the RRB</a:t>
            </a:r>
          </a:p>
          <a:p>
            <a:pPr lvl="1"/>
            <a:r>
              <a:rPr lang="en-US" dirty="0" smtClean="0"/>
              <a:t>What are the strategies to be followed?</a:t>
            </a:r>
          </a:p>
          <a:p>
            <a:pPr lvl="1"/>
            <a:r>
              <a:rPr lang="en-US" dirty="0" smtClean="0"/>
              <a:t>Have already reduced replicas, re-processing, software performance, etc.  Hard to find additional savings?</a:t>
            </a:r>
          </a:p>
          <a:p>
            <a:pPr lvl="1"/>
            <a:r>
              <a:rPr lang="en-US" dirty="0" smtClean="0"/>
              <a:t>Parking data? – Until when?</a:t>
            </a:r>
          </a:p>
          <a:p>
            <a:pPr lvl="1"/>
            <a:r>
              <a:rPr lang="en-US" dirty="0" smtClean="0"/>
              <a:t>Or?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 September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 Bird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21129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branding(4-3)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Default Them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24651</TotalTime>
  <Words>279</Words>
  <Application>Microsoft Macintosh PowerPoint</Application>
  <PresentationFormat>On-screen Show (4:3)</PresentationFormat>
  <Paragraphs>54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Calibri</vt:lpstr>
      <vt:lpstr>Helvetica</vt:lpstr>
      <vt:lpstr>Helvetica Neue</vt:lpstr>
      <vt:lpstr>ＭＳ Ｐゴシック</vt:lpstr>
      <vt:lpstr>News Gothic MT</vt:lpstr>
      <vt:lpstr>Wingdings</vt:lpstr>
      <vt:lpstr>Arial</vt:lpstr>
      <vt:lpstr>CERNCobranding(4-3)</vt:lpstr>
      <vt:lpstr>Default Theme</vt:lpstr>
      <vt:lpstr>Resource Requirement Evolution</vt:lpstr>
      <vt:lpstr>Evolution of requirements</vt:lpstr>
      <vt:lpstr>Run2: Increased computing needs</vt:lpstr>
      <vt:lpstr>Re-assessment of needs</vt:lpstr>
      <vt:lpstr>Strategy?</vt:lpstr>
    </vt:vector>
  </TitlesOfParts>
  <Company>cern</Company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Ian Bird</cp:lastModifiedBy>
  <cp:revision>325</cp:revision>
  <cp:lastPrinted>2015-09-22T15:26:43Z</cp:lastPrinted>
  <dcterms:created xsi:type="dcterms:W3CDTF">2012-11-30T11:07:49Z</dcterms:created>
  <dcterms:modified xsi:type="dcterms:W3CDTF">2016-09-20T13:29:22Z</dcterms:modified>
</cp:coreProperties>
</file>