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handoutMasterIdLst>
    <p:handoutMasterId r:id="rId18"/>
  </p:handoutMasterIdLst>
  <p:sldIdLst>
    <p:sldId id="256" r:id="rId2"/>
    <p:sldId id="432" r:id="rId3"/>
    <p:sldId id="466" r:id="rId4"/>
    <p:sldId id="467" r:id="rId5"/>
    <p:sldId id="470" r:id="rId6"/>
    <p:sldId id="471" r:id="rId7"/>
    <p:sldId id="477" r:id="rId8"/>
    <p:sldId id="478" r:id="rId9"/>
    <p:sldId id="479" r:id="rId10"/>
    <p:sldId id="480" r:id="rId11"/>
    <p:sldId id="472" r:id="rId12"/>
    <p:sldId id="481" r:id="rId13"/>
    <p:sldId id="474" r:id="rId14"/>
    <p:sldId id="475" r:id="rId15"/>
    <p:sldId id="416"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59"/>
    <p:restoredTop sz="94630"/>
  </p:normalViewPr>
  <p:slideViewPr>
    <p:cSldViewPr>
      <p:cViewPr>
        <p:scale>
          <a:sx n="80" d="100"/>
          <a:sy n="80" d="100"/>
        </p:scale>
        <p:origin x="2072" y="328"/>
      </p:cViewPr>
      <p:guideLst>
        <p:guide orient="horz" pos="2160"/>
        <p:guide pos="2880"/>
      </p:guideLst>
    </p:cSldViewPr>
  </p:slideViewPr>
  <p:notesTextViewPr>
    <p:cViewPr>
      <p:scale>
        <a:sx n="100" d="100"/>
        <a:sy n="100" d="100"/>
      </p:scale>
      <p:origin x="0" y="0"/>
    </p:cViewPr>
  </p:notesTextViewPr>
  <p:sorterViewPr>
    <p:cViewPr>
      <p:scale>
        <a:sx n="111" d="100"/>
        <a:sy n="111"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E53F437-C77C-014A-841C-E574F82117C7}" type="datetimeFigureOut">
              <a:rPr lang="en-US" smtClean="0"/>
              <a:pPr/>
              <a:t>9/20/16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FDB9B46-C008-A747-B7A8-23F0DC18F30C}" type="slidenum">
              <a:rPr lang="en-US" smtClean="0"/>
              <a:pPr/>
              <a:t>‹#›</a:t>
            </a:fld>
            <a:endParaRPr lang="en-US"/>
          </a:p>
        </p:txBody>
      </p:sp>
    </p:spTree>
    <p:extLst>
      <p:ext uri="{BB962C8B-B14F-4D97-AF65-F5344CB8AC3E}">
        <p14:creationId xmlns:p14="http://schemas.microsoft.com/office/powerpoint/2010/main" val="35607814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E96B38-9725-4C3C-8C98-B279A9B41740}" type="datetimeFigureOut">
              <a:rPr lang="en-GB" smtClean="0"/>
              <a:pPr/>
              <a:t>20/09/2016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B8D5FF-6835-4F00-8ACB-3B73942FEF68}" type="slidenum">
              <a:rPr lang="en-GB" smtClean="0"/>
              <a:pPr/>
              <a:t>‹#›</a:t>
            </a:fld>
            <a:endParaRPr lang="en-GB"/>
          </a:p>
        </p:txBody>
      </p:sp>
    </p:spTree>
    <p:extLst>
      <p:ext uri="{BB962C8B-B14F-4D97-AF65-F5344CB8AC3E}">
        <p14:creationId xmlns:p14="http://schemas.microsoft.com/office/powerpoint/2010/main" val="406958802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CB8D5FF-6835-4F00-8ACB-3B73942FEF68}" type="slidenum">
              <a:rPr lang="en-GB" smtClean="0"/>
              <a:pPr/>
              <a:t>1</a:t>
            </a:fld>
            <a:endParaRPr lang="en-GB"/>
          </a:p>
        </p:txBody>
      </p:sp>
    </p:spTree>
    <p:extLst>
      <p:ext uri="{BB962C8B-B14F-4D97-AF65-F5344CB8AC3E}">
        <p14:creationId xmlns:p14="http://schemas.microsoft.com/office/powerpoint/2010/main" val="653666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CB8D5FF-6835-4F00-8ACB-3B73942FEF68}" type="slidenum">
              <a:rPr lang="en-GB" smtClean="0"/>
              <a:pPr/>
              <a:t>2</a:t>
            </a:fld>
            <a:endParaRPr lang="en-GB"/>
          </a:p>
        </p:txBody>
      </p:sp>
    </p:spTree>
    <p:extLst>
      <p:ext uri="{BB962C8B-B14F-4D97-AF65-F5344CB8AC3E}">
        <p14:creationId xmlns:p14="http://schemas.microsoft.com/office/powerpoint/2010/main" val="546647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r>
              <a:rPr lang="en-GB" smtClean="0"/>
              <a:t>20/09/2016</a:t>
            </a:r>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Kelsey - IPv6</a:t>
            </a:r>
            <a:endParaRPr lang="en-GB"/>
          </a:p>
        </p:txBody>
      </p:sp>
      <p:sp>
        <p:nvSpPr>
          <p:cNvPr id="6" name="Slide Number Placeholder 5"/>
          <p:cNvSpPr>
            <a:spLocks noGrp="1"/>
          </p:cNvSpPr>
          <p:nvPr>
            <p:ph type="sldNum" sz="quarter" idx="12"/>
          </p:nvPr>
        </p:nvSpPr>
        <p:spPr/>
        <p:txBody>
          <a:bodyPr/>
          <a:lstStyle>
            <a:lvl1pPr>
              <a:defRPr/>
            </a:lvl1pPr>
          </a:lstStyle>
          <a:p>
            <a:pPr>
              <a:defRPr/>
            </a:pPr>
            <a:fld id="{04AA94FB-95E6-4080-B9AB-B31826042144}"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smtClean="0"/>
              <a:t>20/09/2016</a:t>
            </a:r>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Kelsey - IPv6</a:t>
            </a:r>
            <a:endParaRPr lang="en-GB"/>
          </a:p>
        </p:txBody>
      </p:sp>
      <p:sp>
        <p:nvSpPr>
          <p:cNvPr id="6" name="Slide Number Placeholder 5"/>
          <p:cNvSpPr>
            <a:spLocks noGrp="1"/>
          </p:cNvSpPr>
          <p:nvPr>
            <p:ph type="sldNum" sz="quarter" idx="12"/>
          </p:nvPr>
        </p:nvSpPr>
        <p:spPr/>
        <p:txBody>
          <a:bodyPr/>
          <a:lstStyle>
            <a:lvl1pPr>
              <a:defRPr/>
            </a:lvl1pPr>
          </a:lstStyle>
          <a:p>
            <a:pPr>
              <a:defRPr/>
            </a:pPr>
            <a:fld id="{247E8A17-9484-4761-B3CA-9217F91BBCAD}"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smtClean="0"/>
              <a:t>20/09/2016</a:t>
            </a:r>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Kelsey - IPv6</a:t>
            </a:r>
            <a:endParaRPr lang="en-GB"/>
          </a:p>
        </p:txBody>
      </p:sp>
      <p:sp>
        <p:nvSpPr>
          <p:cNvPr id="6" name="Slide Number Placeholder 5"/>
          <p:cNvSpPr>
            <a:spLocks noGrp="1"/>
          </p:cNvSpPr>
          <p:nvPr>
            <p:ph type="sldNum" sz="quarter" idx="12"/>
          </p:nvPr>
        </p:nvSpPr>
        <p:spPr/>
        <p:txBody>
          <a:bodyPr/>
          <a:lstStyle>
            <a:lvl1pPr>
              <a:defRPr/>
            </a:lvl1pPr>
          </a:lstStyle>
          <a:p>
            <a:pPr>
              <a:defRPr/>
            </a:pPr>
            <a:fld id="{CDC39989-B87C-44E9-9909-4EFF32F6AEC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smtClean="0"/>
              <a:t>20/09/2016</a:t>
            </a:r>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Kelsey - IPv6</a:t>
            </a:r>
            <a:endParaRPr lang="en-GB"/>
          </a:p>
        </p:txBody>
      </p:sp>
      <p:sp>
        <p:nvSpPr>
          <p:cNvPr id="6" name="Slide Number Placeholder 5"/>
          <p:cNvSpPr>
            <a:spLocks noGrp="1"/>
          </p:cNvSpPr>
          <p:nvPr>
            <p:ph type="sldNum" sz="quarter" idx="12"/>
          </p:nvPr>
        </p:nvSpPr>
        <p:spPr/>
        <p:txBody>
          <a:bodyPr/>
          <a:lstStyle>
            <a:lvl1pPr>
              <a:defRPr/>
            </a:lvl1pPr>
          </a:lstStyle>
          <a:p>
            <a:pPr>
              <a:defRPr/>
            </a:pPr>
            <a:fld id="{8B69EE18-F467-4E56-9214-960F1251F57B}" type="slidenum">
              <a:rPr lang="en-GB"/>
              <a:pPr>
                <a:defRPr/>
              </a:pPr>
              <a:t>‹#›</a:t>
            </a:fld>
            <a:endParaRPr lang="en-GB"/>
          </a:p>
        </p:txBody>
      </p:sp>
      <p:pic>
        <p:nvPicPr>
          <p:cNvPr id="7" name="Picture 6" descr="HEPiX.png"/>
          <p:cNvPicPr>
            <a:picLocks noChangeAspect="1"/>
          </p:cNvPicPr>
          <p:nvPr userDrawn="1"/>
        </p:nvPicPr>
        <p:blipFill>
          <a:blip r:embed="rId2" cstate="print"/>
          <a:stretch>
            <a:fillRect/>
          </a:stretch>
        </p:blipFill>
        <p:spPr>
          <a:xfrm>
            <a:off x="1" y="0"/>
            <a:ext cx="1259632" cy="109060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GB" smtClean="0"/>
              <a:t>20/09/2016</a:t>
            </a:r>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Kelsey - IPv6</a:t>
            </a:r>
            <a:endParaRPr lang="en-GB"/>
          </a:p>
        </p:txBody>
      </p:sp>
      <p:sp>
        <p:nvSpPr>
          <p:cNvPr id="6" name="Slide Number Placeholder 5"/>
          <p:cNvSpPr>
            <a:spLocks noGrp="1"/>
          </p:cNvSpPr>
          <p:nvPr>
            <p:ph type="sldNum" sz="quarter" idx="12"/>
          </p:nvPr>
        </p:nvSpPr>
        <p:spPr/>
        <p:txBody>
          <a:bodyPr/>
          <a:lstStyle>
            <a:lvl1pPr>
              <a:defRPr/>
            </a:lvl1pPr>
          </a:lstStyle>
          <a:p>
            <a:pPr>
              <a:defRPr/>
            </a:pPr>
            <a:fld id="{68DBF3EA-C606-4138-8CCE-6AF1D8915177}"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r>
              <a:rPr lang="en-GB" smtClean="0"/>
              <a:t>20/09/2016</a:t>
            </a:r>
            <a:endParaRPr lang="en-GB"/>
          </a:p>
        </p:txBody>
      </p:sp>
      <p:sp>
        <p:nvSpPr>
          <p:cNvPr id="6" name="Footer Placeholder 4"/>
          <p:cNvSpPr>
            <a:spLocks noGrp="1"/>
          </p:cNvSpPr>
          <p:nvPr>
            <p:ph type="ftr" sz="quarter" idx="11"/>
          </p:nvPr>
        </p:nvSpPr>
        <p:spPr/>
        <p:txBody>
          <a:bodyPr/>
          <a:lstStyle>
            <a:lvl1pPr>
              <a:defRPr/>
            </a:lvl1pPr>
          </a:lstStyle>
          <a:p>
            <a:pPr>
              <a:defRPr/>
            </a:pPr>
            <a:r>
              <a:rPr lang="en-GB" smtClean="0"/>
              <a:t>Kelsey - IPv6</a:t>
            </a:r>
            <a:endParaRPr lang="en-GB"/>
          </a:p>
        </p:txBody>
      </p:sp>
      <p:sp>
        <p:nvSpPr>
          <p:cNvPr id="7" name="Slide Number Placeholder 5"/>
          <p:cNvSpPr>
            <a:spLocks noGrp="1"/>
          </p:cNvSpPr>
          <p:nvPr>
            <p:ph type="sldNum" sz="quarter" idx="12"/>
          </p:nvPr>
        </p:nvSpPr>
        <p:spPr/>
        <p:txBody>
          <a:bodyPr/>
          <a:lstStyle>
            <a:lvl1pPr>
              <a:defRPr/>
            </a:lvl1pPr>
          </a:lstStyle>
          <a:p>
            <a:pPr>
              <a:defRPr/>
            </a:pPr>
            <a:fld id="{3F6E71B4-E95A-41AD-B04D-B856F300DF51}"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r>
              <a:rPr lang="en-GB" smtClean="0"/>
              <a:t>20/09/2016</a:t>
            </a:r>
            <a:endParaRPr lang="en-GB"/>
          </a:p>
        </p:txBody>
      </p:sp>
      <p:sp>
        <p:nvSpPr>
          <p:cNvPr id="8" name="Footer Placeholder 4"/>
          <p:cNvSpPr>
            <a:spLocks noGrp="1"/>
          </p:cNvSpPr>
          <p:nvPr>
            <p:ph type="ftr" sz="quarter" idx="11"/>
          </p:nvPr>
        </p:nvSpPr>
        <p:spPr/>
        <p:txBody>
          <a:bodyPr/>
          <a:lstStyle>
            <a:lvl1pPr>
              <a:defRPr/>
            </a:lvl1pPr>
          </a:lstStyle>
          <a:p>
            <a:pPr>
              <a:defRPr/>
            </a:pPr>
            <a:r>
              <a:rPr lang="en-GB" smtClean="0"/>
              <a:t>Kelsey - IPv6</a:t>
            </a:r>
            <a:endParaRPr lang="en-GB"/>
          </a:p>
        </p:txBody>
      </p:sp>
      <p:sp>
        <p:nvSpPr>
          <p:cNvPr id="9" name="Slide Number Placeholder 5"/>
          <p:cNvSpPr>
            <a:spLocks noGrp="1"/>
          </p:cNvSpPr>
          <p:nvPr>
            <p:ph type="sldNum" sz="quarter" idx="12"/>
          </p:nvPr>
        </p:nvSpPr>
        <p:spPr/>
        <p:txBody>
          <a:bodyPr/>
          <a:lstStyle>
            <a:lvl1pPr>
              <a:defRPr/>
            </a:lvl1pPr>
          </a:lstStyle>
          <a:p>
            <a:pPr>
              <a:defRPr/>
            </a:pPr>
            <a:fld id="{C5F48115-AC79-435C-A740-F63B9042413C}"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r>
              <a:rPr lang="en-GB" smtClean="0"/>
              <a:t>20/09/2016</a:t>
            </a:r>
            <a:endParaRPr lang="en-GB"/>
          </a:p>
        </p:txBody>
      </p:sp>
      <p:sp>
        <p:nvSpPr>
          <p:cNvPr id="4" name="Footer Placeholder 4"/>
          <p:cNvSpPr>
            <a:spLocks noGrp="1"/>
          </p:cNvSpPr>
          <p:nvPr>
            <p:ph type="ftr" sz="quarter" idx="11"/>
          </p:nvPr>
        </p:nvSpPr>
        <p:spPr/>
        <p:txBody>
          <a:bodyPr/>
          <a:lstStyle>
            <a:lvl1pPr>
              <a:defRPr/>
            </a:lvl1pPr>
          </a:lstStyle>
          <a:p>
            <a:pPr>
              <a:defRPr/>
            </a:pPr>
            <a:r>
              <a:rPr lang="en-GB" smtClean="0"/>
              <a:t>Kelsey - IPv6</a:t>
            </a:r>
            <a:endParaRPr lang="en-GB"/>
          </a:p>
        </p:txBody>
      </p:sp>
      <p:sp>
        <p:nvSpPr>
          <p:cNvPr id="5" name="Slide Number Placeholder 5"/>
          <p:cNvSpPr>
            <a:spLocks noGrp="1"/>
          </p:cNvSpPr>
          <p:nvPr>
            <p:ph type="sldNum" sz="quarter" idx="12"/>
          </p:nvPr>
        </p:nvSpPr>
        <p:spPr/>
        <p:txBody>
          <a:bodyPr/>
          <a:lstStyle>
            <a:lvl1pPr>
              <a:defRPr/>
            </a:lvl1pPr>
          </a:lstStyle>
          <a:p>
            <a:pPr>
              <a:defRPr/>
            </a:pPr>
            <a:fld id="{0B334440-8166-4899-9FC9-CC81CDCFE232}"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GB" smtClean="0"/>
              <a:t>20/09/2016</a:t>
            </a:r>
            <a:endParaRPr lang="en-GB"/>
          </a:p>
        </p:txBody>
      </p:sp>
      <p:sp>
        <p:nvSpPr>
          <p:cNvPr id="3" name="Footer Placeholder 4"/>
          <p:cNvSpPr>
            <a:spLocks noGrp="1"/>
          </p:cNvSpPr>
          <p:nvPr>
            <p:ph type="ftr" sz="quarter" idx="11"/>
          </p:nvPr>
        </p:nvSpPr>
        <p:spPr/>
        <p:txBody>
          <a:bodyPr/>
          <a:lstStyle>
            <a:lvl1pPr>
              <a:defRPr/>
            </a:lvl1pPr>
          </a:lstStyle>
          <a:p>
            <a:pPr>
              <a:defRPr/>
            </a:pPr>
            <a:r>
              <a:rPr lang="en-GB" smtClean="0"/>
              <a:t>Kelsey - IPv6</a:t>
            </a:r>
            <a:endParaRPr lang="en-GB"/>
          </a:p>
        </p:txBody>
      </p:sp>
      <p:sp>
        <p:nvSpPr>
          <p:cNvPr id="4" name="Slide Number Placeholder 5"/>
          <p:cNvSpPr>
            <a:spLocks noGrp="1"/>
          </p:cNvSpPr>
          <p:nvPr>
            <p:ph type="sldNum" sz="quarter" idx="12"/>
          </p:nvPr>
        </p:nvSpPr>
        <p:spPr/>
        <p:txBody>
          <a:bodyPr/>
          <a:lstStyle>
            <a:lvl1pPr>
              <a:defRPr/>
            </a:lvl1pPr>
          </a:lstStyle>
          <a:p>
            <a:pPr>
              <a:defRPr/>
            </a:pPr>
            <a:fld id="{811AF745-8AD4-48FA-B21F-A41B3D91469A}"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GB" smtClean="0"/>
              <a:t>20/09/2016</a:t>
            </a:r>
            <a:endParaRPr lang="en-GB"/>
          </a:p>
        </p:txBody>
      </p:sp>
      <p:sp>
        <p:nvSpPr>
          <p:cNvPr id="6" name="Footer Placeholder 4"/>
          <p:cNvSpPr>
            <a:spLocks noGrp="1"/>
          </p:cNvSpPr>
          <p:nvPr>
            <p:ph type="ftr" sz="quarter" idx="11"/>
          </p:nvPr>
        </p:nvSpPr>
        <p:spPr/>
        <p:txBody>
          <a:bodyPr/>
          <a:lstStyle>
            <a:lvl1pPr>
              <a:defRPr/>
            </a:lvl1pPr>
          </a:lstStyle>
          <a:p>
            <a:pPr>
              <a:defRPr/>
            </a:pPr>
            <a:r>
              <a:rPr lang="en-GB" smtClean="0"/>
              <a:t>Kelsey - IPv6</a:t>
            </a:r>
            <a:endParaRPr lang="en-GB"/>
          </a:p>
        </p:txBody>
      </p:sp>
      <p:sp>
        <p:nvSpPr>
          <p:cNvPr id="7" name="Slide Number Placeholder 5"/>
          <p:cNvSpPr>
            <a:spLocks noGrp="1"/>
          </p:cNvSpPr>
          <p:nvPr>
            <p:ph type="sldNum" sz="quarter" idx="12"/>
          </p:nvPr>
        </p:nvSpPr>
        <p:spPr/>
        <p:txBody>
          <a:bodyPr/>
          <a:lstStyle>
            <a:lvl1pPr>
              <a:defRPr/>
            </a:lvl1pPr>
          </a:lstStyle>
          <a:p>
            <a:pPr>
              <a:defRPr/>
            </a:pPr>
            <a:fld id="{5C4FFB2E-70B4-4819-B35D-D5ED0BFD57AE}"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GB" smtClean="0"/>
              <a:t>20/09/2016</a:t>
            </a:r>
            <a:endParaRPr lang="en-GB"/>
          </a:p>
        </p:txBody>
      </p:sp>
      <p:sp>
        <p:nvSpPr>
          <p:cNvPr id="6" name="Footer Placeholder 4"/>
          <p:cNvSpPr>
            <a:spLocks noGrp="1"/>
          </p:cNvSpPr>
          <p:nvPr>
            <p:ph type="ftr" sz="quarter" idx="11"/>
          </p:nvPr>
        </p:nvSpPr>
        <p:spPr/>
        <p:txBody>
          <a:bodyPr/>
          <a:lstStyle>
            <a:lvl1pPr>
              <a:defRPr/>
            </a:lvl1pPr>
          </a:lstStyle>
          <a:p>
            <a:pPr>
              <a:defRPr/>
            </a:pPr>
            <a:r>
              <a:rPr lang="en-GB" smtClean="0"/>
              <a:t>Kelsey - IPv6</a:t>
            </a:r>
            <a:endParaRPr lang="en-GB"/>
          </a:p>
        </p:txBody>
      </p:sp>
      <p:sp>
        <p:nvSpPr>
          <p:cNvPr id="7" name="Slide Number Placeholder 5"/>
          <p:cNvSpPr>
            <a:spLocks noGrp="1"/>
          </p:cNvSpPr>
          <p:nvPr>
            <p:ph type="sldNum" sz="quarter" idx="12"/>
          </p:nvPr>
        </p:nvSpPr>
        <p:spPr/>
        <p:txBody>
          <a:bodyPr/>
          <a:lstStyle>
            <a:lvl1pPr>
              <a:defRPr/>
            </a:lvl1pPr>
          </a:lstStyle>
          <a:p>
            <a:pPr>
              <a:defRPr/>
            </a:pPr>
            <a:fld id="{52AEC257-6872-4BB9-8480-2675FDDDAEF7}"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r>
              <a:rPr lang="en-GB" smtClean="0"/>
              <a:t>20/09/2016</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r>
              <a:rPr lang="en-GB" smtClean="0"/>
              <a:t>Kelsey - IPv6</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E959BE09-DD75-49EC-8165-87C341D8D312}"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ndico.cern.ch/event/561262/"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1772817"/>
            <a:ext cx="7772400" cy="1827634"/>
          </a:xfrm>
        </p:spPr>
        <p:txBody>
          <a:bodyPr/>
          <a:lstStyle/>
          <a:p>
            <a:r>
              <a:rPr lang="en-GB" i="1" dirty="0" smtClean="0"/>
              <a:t>WLCG and support for </a:t>
            </a:r>
            <a:br>
              <a:rPr lang="en-GB" i="1" dirty="0" smtClean="0"/>
            </a:br>
            <a:r>
              <a:rPr lang="en-GB" i="1" dirty="0" smtClean="0"/>
              <a:t>IPv6-only CPU – update</a:t>
            </a:r>
          </a:p>
        </p:txBody>
      </p:sp>
      <p:sp>
        <p:nvSpPr>
          <p:cNvPr id="3" name="Subtitle 2"/>
          <p:cNvSpPr>
            <a:spLocks noGrp="1"/>
          </p:cNvSpPr>
          <p:nvPr>
            <p:ph type="subTitle" idx="1"/>
          </p:nvPr>
        </p:nvSpPr>
        <p:spPr>
          <a:xfrm>
            <a:off x="1371600" y="4149080"/>
            <a:ext cx="6400800" cy="1489720"/>
          </a:xfrm>
        </p:spPr>
        <p:txBody>
          <a:bodyPr rtlCol="0">
            <a:normAutofit fontScale="92500" lnSpcReduction="20000"/>
          </a:bodyPr>
          <a:lstStyle/>
          <a:p>
            <a:pPr fontAlgn="auto">
              <a:spcAft>
                <a:spcPts val="0"/>
              </a:spcAft>
              <a:buFont typeface="Arial" pitchFamily="34" charset="0"/>
              <a:buNone/>
              <a:defRPr/>
            </a:pPr>
            <a:r>
              <a:rPr lang="en-GB" dirty="0" smtClean="0"/>
              <a:t>David Kelsey (STFC-RAL)</a:t>
            </a:r>
          </a:p>
          <a:p>
            <a:pPr fontAlgn="auto">
              <a:spcAft>
                <a:spcPts val="0"/>
              </a:spcAft>
              <a:buFont typeface="Arial" pitchFamily="34" charset="0"/>
              <a:buNone/>
              <a:defRPr/>
            </a:pPr>
            <a:r>
              <a:rPr lang="en-GB" dirty="0" smtClean="0"/>
              <a:t>WLCG MB, CERN</a:t>
            </a:r>
          </a:p>
          <a:p>
            <a:pPr fontAlgn="auto">
              <a:spcAft>
                <a:spcPts val="0"/>
              </a:spcAft>
              <a:buFont typeface="Arial" pitchFamily="34" charset="0"/>
              <a:buNone/>
              <a:defRPr/>
            </a:pPr>
            <a:r>
              <a:rPr lang="en-GB" dirty="0" smtClean="0"/>
              <a:t>20 Sep 2016</a:t>
            </a:r>
          </a:p>
        </p:txBody>
      </p:sp>
      <p:pic>
        <p:nvPicPr>
          <p:cNvPr id="4" name="Picture 3" descr="HEPiX.png"/>
          <p:cNvPicPr>
            <a:picLocks noChangeAspect="1"/>
          </p:cNvPicPr>
          <p:nvPr/>
        </p:nvPicPr>
        <p:blipFill>
          <a:blip r:embed="rId3" cstate="print"/>
          <a:stretch>
            <a:fillRect/>
          </a:stretch>
        </p:blipFill>
        <p:spPr>
          <a:xfrm>
            <a:off x="0" y="0"/>
            <a:ext cx="1922710" cy="166471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GB" smtClean="0"/>
              <a:t>20/09/2016</a:t>
            </a:r>
            <a:endParaRPr lang="en-GB"/>
          </a:p>
        </p:txBody>
      </p:sp>
      <p:sp>
        <p:nvSpPr>
          <p:cNvPr id="3" name="Footer Placeholder 2"/>
          <p:cNvSpPr>
            <a:spLocks noGrp="1"/>
          </p:cNvSpPr>
          <p:nvPr>
            <p:ph type="ftr" sz="quarter" idx="11"/>
          </p:nvPr>
        </p:nvSpPr>
        <p:spPr/>
        <p:txBody>
          <a:bodyPr/>
          <a:lstStyle/>
          <a:p>
            <a:pPr>
              <a:defRPr/>
            </a:pPr>
            <a:r>
              <a:rPr lang="en-GB" smtClean="0"/>
              <a:t>Kelsey - IPv6</a:t>
            </a:r>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100" y="685800"/>
            <a:ext cx="7277100" cy="5486400"/>
          </a:xfrm>
          <a:prstGeom prst="rect">
            <a:avLst/>
          </a:prstGeom>
        </p:spPr>
      </p:pic>
    </p:spTree>
    <p:extLst>
      <p:ext uri="{BB962C8B-B14F-4D97-AF65-F5344CB8AC3E}">
        <p14:creationId xmlns:p14="http://schemas.microsoft.com/office/powerpoint/2010/main" val="21119844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HEPiX</a:t>
            </a:r>
            <a:r>
              <a:rPr lang="en-GB" dirty="0" smtClean="0"/>
              <a:t> IPv6 </a:t>
            </a:r>
            <a:r>
              <a:rPr lang="en-GB" dirty="0" smtClean="0"/>
              <a:t>WG F2F</a:t>
            </a:r>
            <a:endParaRPr lang="en-GB" dirty="0"/>
          </a:p>
        </p:txBody>
      </p:sp>
      <p:sp>
        <p:nvSpPr>
          <p:cNvPr id="3" name="Content Placeholder 2"/>
          <p:cNvSpPr>
            <a:spLocks noGrp="1"/>
          </p:cNvSpPr>
          <p:nvPr>
            <p:ph idx="1"/>
          </p:nvPr>
        </p:nvSpPr>
        <p:spPr/>
        <p:txBody>
          <a:bodyPr/>
          <a:lstStyle/>
          <a:p>
            <a:pPr marL="0" indent="0">
              <a:buNone/>
            </a:pPr>
            <a:r>
              <a:rPr lang="en-GB" sz="2000" dirty="0" err="1" smtClean="0"/>
              <a:t>HEPiX</a:t>
            </a:r>
            <a:r>
              <a:rPr lang="en-GB" sz="2000" dirty="0" smtClean="0"/>
              <a:t> IPv6 Working Group F2F meeting</a:t>
            </a:r>
          </a:p>
          <a:p>
            <a:r>
              <a:rPr lang="en-GB" sz="2000" dirty="0" smtClean="0"/>
              <a:t>At CERN on 6/7 September 2016</a:t>
            </a:r>
          </a:p>
          <a:p>
            <a:pPr lvl="1"/>
            <a:r>
              <a:rPr lang="en-GB" sz="1800" i="1" dirty="0">
                <a:hlinkClick r:id="rId2"/>
              </a:rPr>
              <a:t>http://indico.cern.ch/event/561262</a:t>
            </a:r>
            <a:r>
              <a:rPr lang="en-GB" sz="1800" i="1" dirty="0" smtClean="0">
                <a:hlinkClick r:id="rId2"/>
              </a:rPr>
              <a:t>/</a:t>
            </a:r>
            <a:endParaRPr lang="en-GB" sz="1800" i="1" dirty="0" smtClean="0"/>
          </a:p>
          <a:p>
            <a:r>
              <a:rPr lang="en-GB" sz="2200" dirty="0" smtClean="0">
                <a:solidFill>
                  <a:srgbClr val="FF0000"/>
                </a:solidFill>
              </a:rPr>
              <a:t>Feedback </a:t>
            </a:r>
            <a:r>
              <a:rPr lang="en-GB" sz="2200" dirty="0" smtClean="0">
                <a:solidFill>
                  <a:srgbClr val="FF0000"/>
                </a:solidFill>
              </a:rPr>
              <a:t>from Tier 0/1 since MB in July</a:t>
            </a:r>
          </a:p>
          <a:p>
            <a:pPr lvl="2"/>
            <a:r>
              <a:rPr lang="en-GB" sz="1600" dirty="0" smtClean="0">
                <a:solidFill>
                  <a:srgbClr val="FF0000"/>
                </a:solidFill>
              </a:rPr>
              <a:t>No complaints</a:t>
            </a:r>
          </a:p>
          <a:p>
            <a:pPr lvl="2"/>
            <a:r>
              <a:rPr lang="en-GB" sz="1600" dirty="0" smtClean="0">
                <a:solidFill>
                  <a:srgbClr val="FF0000"/>
                </a:solidFill>
              </a:rPr>
              <a:t>Reporting good progress in some cases</a:t>
            </a:r>
          </a:p>
          <a:p>
            <a:pPr lvl="2"/>
            <a:r>
              <a:rPr lang="en-GB" sz="1600" dirty="0" smtClean="0">
                <a:solidFill>
                  <a:srgbClr val="FF0000"/>
                </a:solidFill>
              </a:rPr>
              <a:t>CERN, CNAF and RAL now more engaged with the working </a:t>
            </a:r>
            <a:r>
              <a:rPr lang="en-GB" sz="1600" dirty="0" smtClean="0">
                <a:solidFill>
                  <a:srgbClr val="FF0000"/>
                </a:solidFill>
              </a:rPr>
              <a:t>group</a:t>
            </a:r>
            <a:endParaRPr lang="en-GB" sz="1600" dirty="0" smtClean="0">
              <a:solidFill>
                <a:srgbClr val="FF0000"/>
              </a:solidFill>
            </a:endParaRPr>
          </a:p>
        </p:txBody>
      </p:sp>
      <p:sp>
        <p:nvSpPr>
          <p:cNvPr id="4" name="Date Placeholder 3"/>
          <p:cNvSpPr>
            <a:spLocks noGrp="1"/>
          </p:cNvSpPr>
          <p:nvPr>
            <p:ph type="dt" sz="half" idx="10"/>
          </p:nvPr>
        </p:nvSpPr>
        <p:spPr/>
        <p:txBody>
          <a:bodyPr/>
          <a:lstStyle/>
          <a:p>
            <a:pPr>
              <a:defRPr/>
            </a:pPr>
            <a:r>
              <a:rPr lang="en-GB" smtClean="0"/>
              <a:t>20/09/2016</a:t>
            </a:r>
            <a:endParaRPr lang="en-GB"/>
          </a:p>
        </p:txBody>
      </p:sp>
      <p:sp>
        <p:nvSpPr>
          <p:cNvPr id="5" name="Footer Placeholder 4"/>
          <p:cNvSpPr>
            <a:spLocks noGrp="1"/>
          </p:cNvSpPr>
          <p:nvPr>
            <p:ph type="ftr" sz="quarter" idx="11"/>
          </p:nvPr>
        </p:nvSpPr>
        <p:spPr/>
        <p:txBody>
          <a:bodyPr/>
          <a:lstStyle/>
          <a:p>
            <a:pPr>
              <a:defRPr/>
            </a:pPr>
            <a:r>
              <a:rPr lang="en-GB" smtClean="0"/>
              <a:t>Kelsey - IPv6</a:t>
            </a:r>
            <a:endParaRPr lang="en-GB"/>
          </a:p>
        </p:txBody>
      </p:sp>
    </p:spTree>
    <p:extLst>
      <p:ext uri="{BB962C8B-B14F-4D97-AF65-F5344CB8AC3E}">
        <p14:creationId xmlns:p14="http://schemas.microsoft.com/office/powerpoint/2010/main" val="14271359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Tier 1 summary (ATLAS)</a:t>
            </a:r>
            <a:endParaRPr lang="en-US" dirty="0"/>
          </a:p>
        </p:txBody>
      </p:sp>
      <p:sp>
        <p:nvSpPr>
          <p:cNvPr id="3" name="Content Placeholder 2"/>
          <p:cNvSpPr>
            <a:spLocks noGrp="1"/>
          </p:cNvSpPr>
          <p:nvPr>
            <p:ph idx="1"/>
          </p:nvPr>
        </p:nvSpPr>
        <p:spPr>
          <a:xfrm>
            <a:off x="457200" y="1196752"/>
            <a:ext cx="8229600" cy="4525963"/>
          </a:xfrm>
        </p:spPr>
        <p:txBody>
          <a:bodyPr/>
          <a:lstStyle/>
          <a:p>
            <a:r>
              <a:rPr lang="en-US" sz="1400" dirty="0"/>
              <a:t>NDGF-T1: Happy with the IPv6 only CPU proposal and have already met dual stack requirements.  The </a:t>
            </a:r>
            <a:r>
              <a:rPr lang="en-US" sz="1400" dirty="0" err="1"/>
              <a:t>dCache</a:t>
            </a:r>
            <a:r>
              <a:rPr lang="en-US" sz="1400" dirty="0"/>
              <a:t> storage and some of the computing resources are already dual stack.</a:t>
            </a:r>
          </a:p>
          <a:p>
            <a:r>
              <a:rPr lang="en-US" sz="1400" dirty="0"/>
              <a:t>PIC: Happy with the IPv6 only CPU proposal and have already met dual stack requirements. Their </a:t>
            </a:r>
            <a:r>
              <a:rPr lang="en-US" sz="1400" dirty="0" err="1"/>
              <a:t>dCache</a:t>
            </a:r>
            <a:r>
              <a:rPr lang="en-US" sz="1400" dirty="0"/>
              <a:t> storage has been dual stack since April 2016.  Performance is at the same level or better than via IPv4. </a:t>
            </a:r>
          </a:p>
          <a:p>
            <a:r>
              <a:rPr lang="en-US" sz="1400" dirty="0"/>
              <a:t>IN2P3: In good shape to be able to provide the dual stack storage services according to the proposed time line.</a:t>
            </a:r>
          </a:p>
          <a:p>
            <a:r>
              <a:rPr lang="en-US" sz="1400" dirty="0"/>
              <a:t>RAL: Happy with the IPv6 only CPU proposal.  The IPv6 testbed should meet be requirements of the April 1st 2017 deadline.  RAL are working on providing production quality endpoints significantly before the April 2018 deadline.</a:t>
            </a:r>
          </a:p>
          <a:p>
            <a:r>
              <a:rPr lang="en-US" sz="1400" dirty="0" err="1"/>
              <a:t>Triumf</a:t>
            </a:r>
            <a:r>
              <a:rPr lang="en-US" sz="1400" dirty="0"/>
              <a:t>: Deployed IPv6 in September 2016.  Currently running just </a:t>
            </a:r>
            <a:r>
              <a:rPr lang="en-US" sz="1400" dirty="0" err="1"/>
              <a:t>perfSonar</a:t>
            </a:r>
            <a:r>
              <a:rPr lang="en-US" sz="1400" dirty="0"/>
              <a:t> dual stack box.  Currently working on an IPv6 deployment timeline, so unable to comment on if they will meet deadlines.</a:t>
            </a:r>
          </a:p>
          <a:p>
            <a:r>
              <a:rPr lang="en-US" sz="1400" dirty="0"/>
              <a:t>SARA-MATRIX: In process of preparing for data </a:t>
            </a:r>
            <a:r>
              <a:rPr lang="en-US" sz="1400" dirty="0" err="1"/>
              <a:t>centre</a:t>
            </a:r>
            <a:r>
              <a:rPr lang="en-US" sz="1400" dirty="0"/>
              <a:t> move in October 2016. They will look into it after this.</a:t>
            </a:r>
          </a:p>
          <a:p>
            <a:r>
              <a:rPr lang="en-US" sz="1400" dirty="0"/>
              <a:t>FZK: No official feedback.  GGUS ticket is marked as in progress.  Bruno Heft is active member of </a:t>
            </a:r>
            <a:r>
              <a:rPr lang="en-US" sz="1400" dirty="0" err="1"/>
              <a:t>HEPiX</a:t>
            </a:r>
            <a:r>
              <a:rPr lang="en-US" sz="1400" dirty="0"/>
              <a:t> IPv6 working group.</a:t>
            </a:r>
          </a:p>
          <a:p>
            <a:r>
              <a:rPr lang="en-US" sz="1400" dirty="0"/>
              <a:t>Taiwan-LCG2: No official feedback.  GGUS ticket is marked as in progress.</a:t>
            </a:r>
          </a:p>
          <a:p>
            <a:r>
              <a:rPr lang="en-US" sz="1400" dirty="0"/>
              <a:t>RRC-KI-T1: No official feedback.  GGUS ticket is marked as in progress. </a:t>
            </a:r>
          </a:p>
          <a:p>
            <a:r>
              <a:rPr lang="is-IS" sz="1400" dirty="0"/>
              <a:t>NFN-T1: No official feedback.  No response to GGUS ticket.                                                          </a:t>
            </a:r>
          </a:p>
          <a:p>
            <a:r>
              <a:rPr lang="en-US" sz="1400" dirty="0"/>
              <a:t>NIKHEF-ELPROD: No official feedback.  No response to GGUS ticket.</a:t>
            </a:r>
          </a:p>
          <a:p>
            <a:r>
              <a:rPr lang="en-US" sz="1400" dirty="0"/>
              <a:t>BNL: No official feedback.  No response to GGUS ticket.</a:t>
            </a:r>
            <a:endParaRPr lang="en-US" sz="1400" dirty="0"/>
          </a:p>
        </p:txBody>
      </p:sp>
      <p:sp>
        <p:nvSpPr>
          <p:cNvPr id="4" name="Date Placeholder 3"/>
          <p:cNvSpPr>
            <a:spLocks noGrp="1"/>
          </p:cNvSpPr>
          <p:nvPr>
            <p:ph type="dt" sz="half" idx="10"/>
          </p:nvPr>
        </p:nvSpPr>
        <p:spPr/>
        <p:txBody>
          <a:bodyPr/>
          <a:lstStyle/>
          <a:p>
            <a:pPr>
              <a:defRPr/>
            </a:pPr>
            <a:r>
              <a:rPr lang="en-GB" smtClean="0"/>
              <a:t>20/09/2016</a:t>
            </a:r>
            <a:endParaRPr lang="en-GB"/>
          </a:p>
        </p:txBody>
      </p:sp>
      <p:sp>
        <p:nvSpPr>
          <p:cNvPr id="5" name="Footer Placeholder 4"/>
          <p:cNvSpPr>
            <a:spLocks noGrp="1"/>
          </p:cNvSpPr>
          <p:nvPr>
            <p:ph type="ftr" sz="quarter" idx="11"/>
          </p:nvPr>
        </p:nvSpPr>
        <p:spPr/>
        <p:txBody>
          <a:bodyPr/>
          <a:lstStyle/>
          <a:p>
            <a:pPr>
              <a:defRPr/>
            </a:pPr>
            <a:r>
              <a:rPr lang="en-GB" smtClean="0"/>
              <a:t>Kelsey - IPv6</a:t>
            </a:r>
            <a:endParaRPr lang="en-GB"/>
          </a:p>
        </p:txBody>
      </p:sp>
    </p:spTree>
    <p:extLst>
      <p:ext uri="{BB962C8B-B14F-4D97-AF65-F5344CB8AC3E}">
        <p14:creationId xmlns:p14="http://schemas.microsoft.com/office/powerpoint/2010/main" val="8593797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news</a:t>
            </a:r>
            <a:endParaRPr lang="en-GB" dirty="0"/>
          </a:p>
        </p:txBody>
      </p:sp>
      <p:sp>
        <p:nvSpPr>
          <p:cNvPr id="3" name="Content Placeholder 2"/>
          <p:cNvSpPr>
            <a:spLocks noGrp="1"/>
          </p:cNvSpPr>
          <p:nvPr>
            <p:ph idx="1"/>
          </p:nvPr>
        </p:nvSpPr>
        <p:spPr/>
        <p:txBody>
          <a:bodyPr/>
          <a:lstStyle/>
          <a:p>
            <a:r>
              <a:rPr lang="en-GB" sz="2800" dirty="0" smtClean="0"/>
              <a:t>BNL now peering IPv6 over LHCOPN</a:t>
            </a:r>
          </a:p>
          <a:p>
            <a:r>
              <a:rPr lang="en-GB" sz="2800" dirty="0" smtClean="0"/>
              <a:t>FNAL reports (to CMS) progress to dual-stack storage</a:t>
            </a:r>
          </a:p>
          <a:p>
            <a:r>
              <a:rPr lang="en-GB" sz="2800" dirty="0" smtClean="0"/>
              <a:t>Dual-stack </a:t>
            </a:r>
            <a:r>
              <a:rPr lang="en-GB" sz="2800" dirty="0" err="1" smtClean="0"/>
              <a:t>perfSONAR</a:t>
            </a:r>
            <a:r>
              <a:rPr lang="en-GB" sz="2800" dirty="0" smtClean="0"/>
              <a:t> – new sites</a:t>
            </a:r>
          </a:p>
          <a:p>
            <a:pPr lvl="1"/>
            <a:r>
              <a:rPr lang="en-GB" sz="2400" dirty="0" smtClean="0"/>
              <a:t>BNL</a:t>
            </a:r>
          </a:p>
          <a:p>
            <a:pPr lvl="1"/>
            <a:r>
              <a:rPr lang="en-GB" sz="2400" dirty="0" smtClean="0"/>
              <a:t>RAL</a:t>
            </a:r>
          </a:p>
          <a:p>
            <a:pPr lvl="1"/>
            <a:r>
              <a:rPr lang="en-GB" sz="2400" dirty="0" smtClean="0"/>
              <a:t>TRIUMF</a:t>
            </a:r>
          </a:p>
        </p:txBody>
      </p:sp>
      <p:sp>
        <p:nvSpPr>
          <p:cNvPr id="4" name="Date Placeholder 3"/>
          <p:cNvSpPr>
            <a:spLocks noGrp="1"/>
          </p:cNvSpPr>
          <p:nvPr>
            <p:ph type="dt" sz="half" idx="10"/>
          </p:nvPr>
        </p:nvSpPr>
        <p:spPr/>
        <p:txBody>
          <a:bodyPr/>
          <a:lstStyle/>
          <a:p>
            <a:pPr>
              <a:defRPr/>
            </a:pPr>
            <a:r>
              <a:rPr lang="en-GB" smtClean="0"/>
              <a:t>20/09/2016</a:t>
            </a:r>
            <a:endParaRPr lang="en-GB"/>
          </a:p>
        </p:txBody>
      </p:sp>
      <p:sp>
        <p:nvSpPr>
          <p:cNvPr id="5" name="Footer Placeholder 4"/>
          <p:cNvSpPr>
            <a:spLocks noGrp="1"/>
          </p:cNvSpPr>
          <p:nvPr>
            <p:ph type="ftr" sz="quarter" idx="11"/>
          </p:nvPr>
        </p:nvSpPr>
        <p:spPr/>
        <p:txBody>
          <a:bodyPr/>
          <a:lstStyle/>
          <a:p>
            <a:pPr>
              <a:defRPr/>
            </a:pPr>
            <a:r>
              <a:rPr lang="en-GB" smtClean="0"/>
              <a:t>Kelsey - IPv6</a:t>
            </a:r>
            <a:endParaRPr lang="en-GB"/>
          </a:p>
        </p:txBody>
      </p:sp>
    </p:spTree>
    <p:extLst>
      <p:ext uri="{BB962C8B-B14F-4D97-AF65-F5344CB8AC3E}">
        <p14:creationId xmlns:p14="http://schemas.microsoft.com/office/powerpoint/2010/main" val="22296355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smtClean="0"/>
              <a:t>Clarification of IPv6-only paper</a:t>
            </a:r>
            <a:endParaRPr lang="en-GB" sz="4000" dirty="0"/>
          </a:p>
        </p:txBody>
      </p:sp>
      <p:sp>
        <p:nvSpPr>
          <p:cNvPr id="3" name="Content Placeholder 2"/>
          <p:cNvSpPr>
            <a:spLocks noGrp="1"/>
          </p:cNvSpPr>
          <p:nvPr>
            <p:ph idx="1"/>
          </p:nvPr>
        </p:nvSpPr>
        <p:spPr/>
        <p:txBody>
          <a:bodyPr/>
          <a:lstStyle/>
          <a:p>
            <a:r>
              <a:rPr lang="en-GB" sz="2000" dirty="0" smtClean="0"/>
              <a:t>Comments on Executive Summary</a:t>
            </a:r>
          </a:p>
          <a:p>
            <a:pPr lvl="1"/>
            <a:r>
              <a:rPr lang="en-GB" sz="1800" dirty="0" smtClean="0"/>
              <a:t>Tier 1s “required” to provide dual-stack storage</a:t>
            </a:r>
            <a:endParaRPr lang="en-GB" sz="1800" dirty="0" smtClean="0">
              <a:solidFill>
                <a:srgbClr val="FF0000"/>
              </a:solidFill>
            </a:endParaRPr>
          </a:p>
          <a:p>
            <a:pPr lvl="1"/>
            <a:r>
              <a:rPr lang="en-GB" sz="2000" i="1" dirty="0" smtClean="0"/>
              <a:t>Not necessarily all storage and can be via testbed and/or dual-stack gateway (with reduced performance/reliability) for 1</a:t>
            </a:r>
            <a:r>
              <a:rPr lang="en-GB" sz="2000" i="1" baseline="30000" dirty="0" smtClean="0"/>
              <a:t>st</a:t>
            </a:r>
            <a:r>
              <a:rPr lang="en-GB" sz="2000" i="1" dirty="0" smtClean="0"/>
              <a:t> year</a:t>
            </a:r>
          </a:p>
          <a:p>
            <a:pPr lvl="1"/>
            <a:r>
              <a:rPr lang="en-GB" sz="2000" dirty="0" smtClean="0"/>
              <a:t>Discussions with Tier 0 and CERN storage</a:t>
            </a:r>
          </a:p>
          <a:p>
            <a:pPr lvl="1"/>
            <a:r>
              <a:rPr lang="en-GB" sz="2000" dirty="0" smtClean="0"/>
              <a:t>Reminder – any site using pledged IPV6-only resources needs to discuss/agree with working group and VO to check workflow proposed (e.g. not ALICE)</a:t>
            </a:r>
          </a:p>
          <a:p>
            <a:r>
              <a:rPr lang="en-GB" sz="2000" dirty="0" smtClean="0"/>
              <a:t>To achieve a significant IPv6-capability by LS2 we need to keep up the momentum</a:t>
            </a:r>
          </a:p>
          <a:p>
            <a:pPr lvl="1"/>
            <a:r>
              <a:rPr lang="en-GB" sz="1800" dirty="0" smtClean="0"/>
              <a:t>We must encourage the Tier 2s more</a:t>
            </a:r>
          </a:p>
          <a:p>
            <a:pPr lvl="1"/>
            <a:r>
              <a:rPr lang="en-GB" sz="1800" dirty="0" smtClean="0"/>
              <a:t>We still ask for MB approval of the April 2017 date!</a:t>
            </a:r>
          </a:p>
          <a:p>
            <a:pPr lvl="1"/>
            <a:endParaRPr lang="en-GB" dirty="0"/>
          </a:p>
        </p:txBody>
      </p:sp>
      <p:sp>
        <p:nvSpPr>
          <p:cNvPr id="4" name="Date Placeholder 3"/>
          <p:cNvSpPr>
            <a:spLocks noGrp="1"/>
          </p:cNvSpPr>
          <p:nvPr>
            <p:ph type="dt" sz="half" idx="10"/>
          </p:nvPr>
        </p:nvSpPr>
        <p:spPr/>
        <p:txBody>
          <a:bodyPr/>
          <a:lstStyle/>
          <a:p>
            <a:pPr>
              <a:defRPr/>
            </a:pPr>
            <a:r>
              <a:rPr lang="en-GB" smtClean="0"/>
              <a:t>20/09/2016</a:t>
            </a:r>
            <a:endParaRPr lang="en-GB"/>
          </a:p>
        </p:txBody>
      </p:sp>
      <p:sp>
        <p:nvSpPr>
          <p:cNvPr id="5" name="Footer Placeholder 4"/>
          <p:cNvSpPr>
            <a:spLocks noGrp="1"/>
          </p:cNvSpPr>
          <p:nvPr>
            <p:ph type="ftr" sz="quarter" idx="11"/>
          </p:nvPr>
        </p:nvSpPr>
        <p:spPr/>
        <p:txBody>
          <a:bodyPr/>
          <a:lstStyle/>
          <a:p>
            <a:pPr>
              <a:defRPr/>
            </a:pPr>
            <a:r>
              <a:rPr lang="en-GB" smtClean="0"/>
              <a:t>Kelsey - IPv6</a:t>
            </a:r>
            <a:endParaRPr lang="en-GB"/>
          </a:p>
        </p:txBody>
      </p:sp>
    </p:spTree>
    <p:extLst>
      <p:ext uri="{BB962C8B-B14F-4D97-AF65-F5344CB8AC3E}">
        <p14:creationId xmlns:p14="http://schemas.microsoft.com/office/powerpoint/2010/main" val="40004205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GB" smtClean="0"/>
              <a:t>20/09/2016</a:t>
            </a:r>
            <a:endParaRPr lang="en-GB"/>
          </a:p>
        </p:txBody>
      </p:sp>
      <p:sp>
        <p:nvSpPr>
          <p:cNvPr id="3" name="Footer Placeholder 2"/>
          <p:cNvSpPr>
            <a:spLocks noGrp="1"/>
          </p:cNvSpPr>
          <p:nvPr>
            <p:ph type="ftr" sz="quarter" idx="11"/>
          </p:nvPr>
        </p:nvSpPr>
        <p:spPr/>
        <p:txBody>
          <a:bodyPr/>
          <a:lstStyle/>
          <a:p>
            <a:pPr>
              <a:defRPr/>
            </a:pPr>
            <a:r>
              <a:rPr lang="en-GB" smtClean="0"/>
              <a:t>Kelsey - IPv6</a:t>
            </a:r>
            <a:endParaRPr lang="en-GB"/>
          </a:p>
        </p:txBody>
      </p:sp>
      <p:sp>
        <p:nvSpPr>
          <p:cNvPr id="5" name="TextBox 4"/>
          <p:cNvSpPr txBox="1"/>
          <p:nvPr/>
        </p:nvSpPr>
        <p:spPr>
          <a:xfrm>
            <a:off x="1835696" y="2780928"/>
            <a:ext cx="5760640" cy="584776"/>
          </a:xfrm>
          <a:prstGeom prst="rect">
            <a:avLst/>
          </a:prstGeom>
          <a:noFill/>
        </p:spPr>
        <p:txBody>
          <a:bodyPr wrap="square" rtlCol="0">
            <a:spAutoFit/>
          </a:bodyPr>
          <a:lstStyle/>
          <a:p>
            <a:pPr algn="ctr"/>
            <a:r>
              <a:rPr lang="en-US" sz="3200" dirty="0" smtClean="0"/>
              <a:t>Questions?</a:t>
            </a:r>
            <a:endParaRPr lang="en-US" sz="3200" dirty="0"/>
          </a:p>
        </p:txBody>
      </p:sp>
    </p:spTree>
    <p:extLst>
      <p:ext uri="{BB962C8B-B14F-4D97-AF65-F5344CB8AC3E}">
        <p14:creationId xmlns:p14="http://schemas.microsoft.com/office/powerpoint/2010/main" val="3482778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2800" dirty="0" smtClean="0"/>
              <a:t>Reminder - plans presented to June 2016 GDB and July 2016 Management Board</a:t>
            </a:r>
          </a:p>
          <a:p>
            <a:r>
              <a:rPr lang="en-US" sz="2800" dirty="0" smtClean="0"/>
              <a:t>News since July</a:t>
            </a:r>
          </a:p>
          <a:p>
            <a:pPr lvl="1"/>
            <a:r>
              <a:rPr lang="en-US" sz="2400" dirty="0" smtClean="0"/>
              <a:t>LHCOPN/LHCONE</a:t>
            </a:r>
          </a:p>
          <a:p>
            <a:pPr lvl="1"/>
            <a:r>
              <a:rPr lang="en-US" sz="2400" dirty="0" smtClean="0"/>
              <a:t>Dual-stack </a:t>
            </a:r>
            <a:r>
              <a:rPr lang="en-US" sz="2400" dirty="0" err="1" smtClean="0"/>
              <a:t>perfSONAR</a:t>
            </a:r>
            <a:endParaRPr lang="en-US" sz="2400" dirty="0" smtClean="0"/>
          </a:p>
          <a:p>
            <a:pPr lvl="1"/>
            <a:r>
              <a:rPr lang="en-US" sz="2400" dirty="0" smtClean="0"/>
              <a:t>Tier 1 Summary (ATLAS)</a:t>
            </a:r>
            <a:endParaRPr lang="en-US" sz="2400" dirty="0" smtClean="0"/>
          </a:p>
          <a:p>
            <a:r>
              <a:rPr lang="en-US" sz="2800" dirty="0" smtClean="0"/>
              <a:t>Plans </a:t>
            </a:r>
            <a:r>
              <a:rPr lang="en-US" sz="2800" dirty="0" smtClean="0"/>
              <a:t>clarified</a:t>
            </a:r>
          </a:p>
          <a:p>
            <a:pPr lvl="1"/>
            <a:r>
              <a:rPr lang="en-US" sz="2400" dirty="0"/>
              <a:t>P</a:t>
            </a:r>
            <a:r>
              <a:rPr lang="en-US" sz="2400" dirty="0" smtClean="0"/>
              <a:t>resented </a:t>
            </a:r>
            <a:r>
              <a:rPr lang="en-US" sz="2400" dirty="0" smtClean="0"/>
              <a:t>and discussed at GDB 14 Sep 2016</a:t>
            </a:r>
          </a:p>
          <a:p>
            <a:pPr lvl="1"/>
            <a:r>
              <a:rPr lang="en-US" sz="2400" dirty="0" smtClean="0"/>
              <a:t>Today seeking </a:t>
            </a:r>
            <a:r>
              <a:rPr lang="en-US" sz="2400" dirty="0" smtClean="0"/>
              <a:t>approval for the </a:t>
            </a:r>
            <a:r>
              <a:rPr lang="en-US" sz="2400" dirty="0" smtClean="0"/>
              <a:t>plan</a:t>
            </a:r>
          </a:p>
          <a:p>
            <a:pPr lvl="2"/>
            <a:r>
              <a:rPr lang="en-US" sz="2000" dirty="0" smtClean="0"/>
              <a:t>to keep up momentum </a:t>
            </a:r>
            <a:endParaRPr lang="en-US" sz="2000" dirty="0" smtClean="0"/>
          </a:p>
        </p:txBody>
      </p:sp>
      <p:sp>
        <p:nvSpPr>
          <p:cNvPr id="4" name="Date Placeholder 3"/>
          <p:cNvSpPr>
            <a:spLocks noGrp="1"/>
          </p:cNvSpPr>
          <p:nvPr>
            <p:ph type="dt" sz="half" idx="10"/>
          </p:nvPr>
        </p:nvSpPr>
        <p:spPr/>
        <p:txBody>
          <a:bodyPr/>
          <a:lstStyle/>
          <a:p>
            <a:pPr>
              <a:defRPr/>
            </a:pPr>
            <a:r>
              <a:rPr lang="en-GB" smtClean="0"/>
              <a:t>20/09/2016</a:t>
            </a:r>
            <a:endParaRPr lang="en-GB"/>
          </a:p>
        </p:txBody>
      </p:sp>
      <p:sp>
        <p:nvSpPr>
          <p:cNvPr id="5" name="Footer Placeholder 4"/>
          <p:cNvSpPr>
            <a:spLocks noGrp="1"/>
          </p:cNvSpPr>
          <p:nvPr>
            <p:ph type="ftr" sz="quarter" idx="11"/>
          </p:nvPr>
        </p:nvSpPr>
        <p:spPr/>
        <p:txBody>
          <a:bodyPr/>
          <a:lstStyle/>
          <a:p>
            <a:pPr>
              <a:defRPr/>
            </a:pPr>
            <a:r>
              <a:rPr lang="en-GB" smtClean="0"/>
              <a:t>Kelsey - IPv6</a:t>
            </a:r>
            <a:endParaRPr lang="en-GB"/>
          </a:p>
        </p:txBody>
      </p:sp>
    </p:spTree>
    <p:extLst>
      <p:ext uri="{BB962C8B-B14F-4D97-AF65-F5344CB8AC3E}">
        <p14:creationId xmlns:p14="http://schemas.microsoft.com/office/powerpoint/2010/main" val="4360836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GB" smtClean="0"/>
              <a:t>20/09/2016</a:t>
            </a:r>
            <a:endParaRPr lang="en-GB"/>
          </a:p>
        </p:txBody>
      </p:sp>
      <p:sp>
        <p:nvSpPr>
          <p:cNvPr id="5" name="Footer Placeholder 4"/>
          <p:cNvSpPr>
            <a:spLocks noGrp="1"/>
          </p:cNvSpPr>
          <p:nvPr>
            <p:ph type="ftr" sz="quarter" idx="11"/>
          </p:nvPr>
        </p:nvSpPr>
        <p:spPr/>
        <p:txBody>
          <a:bodyPr/>
          <a:lstStyle/>
          <a:p>
            <a:pPr>
              <a:defRPr/>
            </a:pPr>
            <a:r>
              <a:rPr lang="en-GB" smtClean="0"/>
              <a:t>Kelsey - IPv6</a:t>
            </a:r>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524" y="1201162"/>
            <a:ext cx="8314953" cy="467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47718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Date Placeholder 3"/>
          <p:cNvSpPr>
            <a:spLocks noGrp="1"/>
          </p:cNvSpPr>
          <p:nvPr>
            <p:ph type="dt" sz="half" idx="10"/>
          </p:nvPr>
        </p:nvSpPr>
        <p:spPr/>
        <p:txBody>
          <a:bodyPr/>
          <a:lstStyle/>
          <a:p>
            <a:pPr>
              <a:defRPr/>
            </a:pPr>
            <a:r>
              <a:rPr lang="en-GB" smtClean="0"/>
              <a:t>20/09/2016</a:t>
            </a:r>
            <a:endParaRPr lang="en-GB"/>
          </a:p>
        </p:txBody>
      </p:sp>
      <p:sp>
        <p:nvSpPr>
          <p:cNvPr id="5" name="Footer Placeholder 4"/>
          <p:cNvSpPr>
            <a:spLocks noGrp="1"/>
          </p:cNvSpPr>
          <p:nvPr>
            <p:ph type="ftr" sz="quarter" idx="11"/>
          </p:nvPr>
        </p:nvSpPr>
        <p:spPr/>
        <p:txBody>
          <a:bodyPr/>
          <a:lstStyle/>
          <a:p>
            <a:pPr>
              <a:defRPr/>
            </a:pPr>
            <a:r>
              <a:rPr lang="en-GB" smtClean="0"/>
              <a:t>Kelsey - IPv6</a:t>
            </a:r>
            <a:endParaRPr lang="en-GB"/>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91319" y="1600200"/>
            <a:ext cx="796136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34334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GB" smtClean="0"/>
              <a:t>20/09/2016</a:t>
            </a:r>
            <a:endParaRPr lang="en-GB"/>
          </a:p>
        </p:txBody>
      </p:sp>
      <p:sp>
        <p:nvSpPr>
          <p:cNvPr id="5" name="Footer Placeholder 4"/>
          <p:cNvSpPr>
            <a:spLocks noGrp="1"/>
          </p:cNvSpPr>
          <p:nvPr>
            <p:ph type="ftr" sz="quarter" idx="11"/>
          </p:nvPr>
        </p:nvSpPr>
        <p:spPr/>
        <p:txBody>
          <a:bodyPr/>
          <a:lstStyle/>
          <a:p>
            <a:pPr>
              <a:defRPr/>
            </a:pPr>
            <a:r>
              <a:rPr lang="en-GB" smtClean="0"/>
              <a:t>Kelsey - IPv6</a:t>
            </a:r>
            <a:endParaRPr lang="en-GB"/>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488" y="982663"/>
            <a:ext cx="8709025" cy="489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67762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WLCG MB – 19 July 2016</a:t>
            </a:r>
            <a:endParaRPr lang="en-GB" dirty="0"/>
          </a:p>
        </p:txBody>
      </p:sp>
      <p:sp>
        <p:nvSpPr>
          <p:cNvPr id="3" name="Content Placeholder 2"/>
          <p:cNvSpPr>
            <a:spLocks noGrp="1"/>
          </p:cNvSpPr>
          <p:nvPr>
            <p:ph idx="1"/>
          </p:nvPr>
        </p:nvSpPr>
        <p:spPr/>
        <p:txBody>
          <a:bodyPr/>
          <a:lstStyle/>
          <a:p>
            <a:r>
              <a:rPr lang="en-GB" sz="2800" dirty="0" smtClean="0"/>
              <a:t>Some </a:t>
            </a:r>
            <a:r>
              <a:rPr lang="en-GB" sz="2800" dirty="0"/>
              <a:t>concerns about the aggressiveness of </a:t>
            </a:r>
            <a:r>
              <a:rPr lang="en-GB" sz="2800" dirty="0" smtClean="0"/>
              <a:t>the plan</a:t>
            </a:r>
          </a:p>
          <a:p>
            <a:pPr lvl="1"/>
            <a:r>
              <a:rPr lang="en-GB" sz="2400" dirty="0" smtClean="0"/>
              <a:t>E.g. implications </a:t>
            </a:r>
            <a:r>
              <a:rPr lang="en-GB" sz="2400" dirty="0"/>
              <a:t>on CERN </a:t>
            </a:r>
            <a:r>
              <a:rPr lang="en-GB" sz="2400" dirty="0" smtClean="0"/>
              <a:t>Tier 0 storage operations</a:t>
            </a:r>
          </a:p>
          <a:p>
            <a:r>
              <a:rPr lang="en-GB" sz="2800" dirty="0"/>
              <a:t>the real target is to have a reasonable fraction of services on IPv6 by </a:t>
            </a:r>
            <a:r>
              <a:rPr lang="en-GB" sz="2800" dirty="0" smtClean="0"/>
              <a:t>LS2</a:t>
            </a:r>
          </a:p>
          <a:p>
            <a:pPr lvl="1"/>
            <a:r>
              <a:rPr lang="en-GB" sz="2400" dirty="0" smtClean="0"/>
              <a:t>but </a:t>
            </a:r>
            <a:r>
              <a:rPr lang="en-GB" sz="2400" dirty="0"/>
              <a:t>we need a fairly aggressive schedule to get </a:t>
            </a:r>
            <a:r>
              <a:rPr lang="en-GB" sz="2400" dirty="0" smtClean="0"/>
              <a:t>there 	</a:t>
            </a:r>
          </a:p>
          <a:p>
            <a:r>
              <a:rPr lang="en-GB" sz="2800" dirty="0"/>
              <a:t>A</a:t>
            </a:r>
            <a:r>
              <a:rPr lang="en-GB" sz="2800" dirty="0" smtClean="0"/>
              <a:t>ction on </a:t>
            </a:r>
            <a:r>
              <a:rPr lang="en-GB" sz="2800" dirty="0"/>
              <a:t>the Tier0 and the Tier1 sites to analyse the implications of the document, to be ready for discussion at the next MB</a:t>
            </a:r>
          </a:p>
        </p:txBody>
      </p:sp>
      <p:sp>
        <p:nvSpPr>
          <p:cNvPr id="4" name="Date Placeholder 3"/>
          <p:cNvSpPr>
            <a:spLocks noGrp="1"/>
          </p:cNvSpPr>
          <p:nvPr>
            <p:ph type="dt" sz="half" idx="10"/>
          </p:nvPr>
        </p:nvSpPr>
        <p:spPr/>
        <p:txBody>
          <a:bodyPr/>
          <a:lstStyle/>
          <a:p>
            <a:pPr>
              <a:defRPr/>
            </a:pPr>
            <a:r>
              <a:rPr lang="en-GB" smtClean="0"/>
              <a:t>20/09/2016</a:t>
            </a:r>
            <a:endParaRPr lang="en-GB"/>
          </a:p>
        </p:txBody>
      </p:sp>
      <p:sp>
        <p:nvSpPr>
          <p:cNvPr id="5" name="Footer Placeholder 4"/>
          <p:cNvSpPr>
            <a:spLocks noGrp="1"/>
          </p:cNvSpPr>
          <p:nvPr>
            <p:ph type="ftr" sz="quarter" idx="11"/>
          </p:nvPr>
        </p:nvSpPr>
        <p:spPr/>
        <p:txBody>
          <a:bodyPr/>
          <a:lstStyle/>
          <a:p>
            <a:pPr>
              <a:defRPr/>
            </a:pPr>
            <a:r>
              <a:rPr lang="en-GB" smtClean="0"/>
              <a:t>Kelsey - IPv6</a:t>
            </a:r>
            <a:endParaRPr lang="en-GB"/>
          </a:p>
        </p:txBody>
      </p:sp>
    </p:spTree>
    <p:extLst>
      <p:ext uri="{BB962C8B-B14F-4D97-AF65-F5344CB8AC3E}">
        <p14:creationId xmlns:p14="http://schemas.microsoft.com/office/powerpoint/2010/main" val="21326310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lgn="ctr">
              <a:buNone/>
            </a:pPr>
            <a:r>
              <a:rPr lang="en-US" sz="4000" dirty="0" smtClean="0"/>
              <a:t>News since July 2016</a:t>
            </a:r>
            <a:endParaRPr lang="en-US" sz="4000" dirty="0"/>
          </a:p>
        </p:txBody>
      </p:sp>
      <p:sp>
        <p:nvSpPr>
          <p:cNvPr id="4" name="Date Placeholder 3"/>
          <p:cNvSpPr>
            <a:spLocks noGrp="1"/>
          </p:cNvSpPr>
          <p:nvPr>
            <p:ph type="dt" sz="half" idx="10"/>
          </p:nvPr>
        </p:nvSpPr>
        <p:spPr/>
        <p:txBody>
          <a:bodyPr/>
          <a:lstStyle/>
          <a:p>
            <a:pPr>
              <a:defRPr/>
            </a:pPr>
            <a:r>
              <a:rPr lang="en-GB" smtClean="0"/>
              <a:t>20/09/2016</a:t>
            </a:r>
            <a:endParaRPr lang="en-GB"/>
          </a:p>
        </p:txBody>
      </p:sp>
      <p:sp>
        <p:nvSpPr>
          <p:cNvPr id="5" name="Footer Placeholder 4"/>
          <p:cNvSpPr>
            <a:spLocks noGrp="1"/>
          </p:cNvSpPr>
          <p:nvPr>
            <p:ph type="ftr" sz="quarter" idx="11"/>
          </p:nvPr>
        </p:nvSpPr>
        <p:spPr/>
        <p:txBody>
          <a:bodyPr/>
          <a:lstStyle/>
          <a:p>
            <a:pPr>
              <a:defRPr/>
            </a:pPr>
            <a:r>
              <a:rPr lang="en-GB" smtClean="0"/>
              <a:t>Kelsey - IPv6</a:t>
            </a:r>
            <a:endParaRPr lang="en-GB"/>
          </a:p>
        </p:txBody>
      </p:sp>
    </p:spTree>
    <p:extLst>
      <p:ext uri="{BB962C8B-B14F-4D97-AF65-F5344CB8AC3E}">
        <p14:creationId xmlns:p14="http://schemas.microsoft.com/office/powerpoint/2010/main" val="2135272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GB" smtClean="0"/>
              <a:t>20/09/2016</a:t>
            </a:r>
            <a:endParaRPr lang="en-GB"/>
          </a:p>
        </p:txBody>
      </p:sp>
      <p:sp>
        <p:nvSpPr>
          <p:cNvPr id="3" name="Footer Placeholder 2"/>
          <p:cNvSpPr>
            <a:spLocks noGrp="1"/>
          </p:cNvSpPr>
          <p:nvPr>
            <p:ph type="ftr" sz="quarter" idx="11"/>
          </p:nvPr>
        </p:nvSpPr>
        <p:spPr/>
        <p:txBody>
          <a:bodyPr/>
          <a:lstStyle/>
          <a:p>
            <a:pPr>
              <a:defRPr/>
            </a:pPr>
            <a:r>
              <a:rPr lang="en-GB" smtClean="0"/>
              <a:t>Kelsey - IPv6</a:t>
            </a:r>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00" y="673100"/>
            <a:ext cx="7226300" cy="5511800"/>
          </a:xfrm>
          <a:prstGeom prst="rect">
            <a:avLst/>
          </a:prstGeom>
        </p:spPr>
      </p:pic>
      <p:sp>
        <p:nvSpPr>
          <p:cNvPr id="6" name="TextBox 5"/>
          <p:cNvSpPr txBox="1"/>
          <p:nvPr/>
        </p:nvSpPr>
        <p:spPr>
          <a:xfrm>
            <a:off x="952500" y="188640"/>
            <a:ext cx="7226300" cy="369332"/>
          </a:xfrm>
          <a:prstGeom prst="rect">
            <a:avLst/>
          </a:prstGeom>
          <a:noFill/>
        </p:spPr>
        <p:txBody>
          <a:bodyPr wrap="square" rtlCol="0">
            <a:spAutoFit/>
          </a:bodyPr>
          <a:lstStyle/>
          <a:p>
            <a:pPr algn="ctr"/>
            <a:r>
              <a:rPr lang="en-US" dirty="0" smtClean="0"/>
              <a:t>Some slides shown at LHCOPN meeting (Helsinki) 19 Sep 2016</a:t>
            </a:r>
            <a:endParaRPr lang="en-US" dirty="0"/>
          </a:p>
        </p:txBody>
      </p:sp>
    </p:spTree>
    <p:extLst>
      <p:ext uri="{BB962C8B-B14F-4D97-AF65-F5344CB8AC3E}">
        <p14:creationId xmlns:p14="http://schemas.microsoft.com/office/powerpoint/2010/main" val="18771767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GB" smtClean="0"/>
              <a:t>20/09/2016</a:t>
            </a:r>
            <a:endParaRPr lang="en-GB"/>
          </a:p>
        </p:txBody>
      </p:sp>
      <p:sp>
        <p:nvSpPr>
          <p:cNvPr id="3" name="Footer Placeholder 2"/>
          <p:cNvSpPr>
            <a:spLocks noGrp="1"/>
          </p:cNvSpPr>
          <p:nvPr>
            <p:ph type="ftr" sz="quarter" idx="11"/>
          </p:nvPr>
        </p:nvSpPr>
        <p:spPr/>
        <p:txBody>
          <a:bodyPr/>
          <a:lstStyle/>
          <a:p>
            <a:pPr>
              <a:defRPr/>
            </a:pPr>
            <a:r>
              <a:rPr lang="en-GB" smtClean="0"/>
              <a:t>Kelsey - IPv6</a:t>
            </a:r>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800" y="685800"/>
            <a:ext cx="7264400" cy="5486400"/>
          </a:xfrm>
          <a:prstGeom prst="rect">
            <a:avLst/>
          </a:prstGeom>
        </p:spPr>
      </p:pic>
    </p:spTree>
    <p:extLst>
      <p:ext uri="{BB962C8B-B14F-4D97-AF65-F5344CB8AC3E}">
        <p14:creationId xmlns:p14="http://schemas.microsoft.com/office/powerpoint/2010/main" val="8513379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4321</TotalTime>
  <Words>371</Words>
  <Application>Microsoft Macintosh PowerPoint</Application>
  <PresentationFormat>On-screen Show (4:3)</PresentationFormat>
  <Paragraphs>93</Paragraphs>
  <Slides>15</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Calibri</vt:lpstr>
      <vt:lpstr>Arial</vt:lpstr>
      <vt:lpstr>Office Theme</vt:lpstr>
      <vt:lpstr>WLCG and support for  IPv6-only CPU – update</vt:lpstr>
      <vt:lpstr>Outline</vt:lpstr>
      <vt:lpstr>PowerPoint Presentation</vt:lpstr>
      <vt:lpstr>PowerPoint Presentation</vt:lpstr>
      <vt:lpstr>PowerPoint Presentation</vt:lpstr>
      <vt:lpstr>WLCG MB – 19 July 2016</vt:lpstr>
      <vt:lpstr>PowerPoint Presentation</vt:lpstr>
      <vt:lpstr>PowerPoint Presentation</vt:lpstr>
      <vt:lpstr>PowerPoint Presentation</vt:lpstr>
      <vt:lpstr>PowerPoint Presentation</vt:lpstr>
      <vt:lpstr>HEPiX IPv6 WG F2F</vt:lpstr>
      <vt:lpstr>Tier 1 summary (ATLAS)</vt:lpstr>
      <vt:lpstr>Other news</vt:lpstr>
      <vt:lpstr>Clarification of IPv6-only paper</vt:lpstr>
      <vt:lpstr>PowerPoint Presentation</vt:lpstr>
    </vt:vector>
  </TitlesOfParts>
  <LinksUpToDate>false</LinksUpToDate>
  <SharedDoc>false</SharedDoc>
  <HyperlinkBase/>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IPv6</dc:title>
  <dc:creator>kelsey</dc:creator>
  <cp:lastModifiedBy>D Kelsey</cp:lastModifiedBy>
  <cp:revision>382</cp:revision>
  <dcterms:created xsi:type="dcterms:W3CDTF">2012-02-20T14:44:28Z</dcterms:created>
  <dcterms:modified xsi:type="dcterms:W3CDTF">2016-09-20T13:12:51Z</dcterms:modified>
</cp:coreProperties>
</file>