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04" y="-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84B97-4EAE-4D48-9A4F-9248FE6B26A4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425CB-8E4E-7A47-AB50-BA370F5A9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25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Main problems: numbers are not always consistent between different sources and assumptions are not specified anywhere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84118-9AAE-1948-8CF7-E54F39F1B8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3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Assumption of</a:t>
            </a:r>
            <a:r>
              <a:rPr lang="en-US" baseline="0" dirty="0" smtClean="0"/>
              <a:t> 300 ns between trains in the SPS (250 ns would already give 1008 bunches in LHC)</a:t>
            </a:r>
          </a:p>
          <a:p>
            <a:r>
              <a:rPr lang="en-US" baseline="0" dirty="0" smtClean="0"/>
              <a:t>+40% in LEIR is just an assumption </a:t>
            </a:r>
            <a:r>
              <a:rPr lang="is-IS" baseline="0" dirty="0" smtClean="0"/>
              <a:t>….</a:t>
            </a:r>
          </a:p>
          <a:p>
            <a:r>
              <a:rPr lang="is-IS" baseline="0" dirty="0" smtClean="0"/>
              <a:t>Achieved parameters are not consistent with those quoted elsewhere (usually 1.4e8 ions/bunch within 1.2 um). Even if these are the max values (inconsistent with row label), still incosistent with plots from Michaela and John in TDR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84118-9AAE-1948-8CF7-E54F39F1B8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05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&gt;50% losses</a:t>
            </a:r>
            <a:r>
              <a:rPr lang="en-US" baseline="0" dirty="0" smtClean="0"/>
              <a:t> in the PS 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84118-9AAE-1948-8CF7-E54F39F1B8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72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Achieved numbers are considered here as “best performance” but there is no logical propagation of the parameters through the table</a:t>
            </a:r>
          </a:p>
          <a:p>
            <a:r>
              <a:rPr lang="en-US" dirty="0" smtClean="0"/>
              <a:t>Again assumptions on improvement with respect to “achieved” and</a:t>
            </a:r>
            <a:r>
              <a:rPr lang="en-US" baseline="0" dirty="0" smtClean="0"/>
              <a:t> loss/</a:t>
            </a:r>
            <a:r>
              <a:rPr lang="en-US" baseline="0" dirty="0" err="1" smtClean="0"/>
              <a:t>emittance</a:t>
            </a:r>
            <a:r>
              <a:rPr lang="en-US" baseline="0" dirty="0" smtClean="0"/>
              <a:t> growth budgets quite unclear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84118-9AAE-1948-8CF7-E54F39F1B8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5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Main problems: numbers are not always consistent between different sources and assumptions are not specified anywhere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84118-9AAE-1948-8CF7-E54F39F1B8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3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048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0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88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29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5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72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80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987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677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81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94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0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A7459-165C-6C4C-ACA9-9FB526B17D21}" type="datetimeFigureOut">
              <a:rPr lang="en-US" smtClean="0"/>
              <a:t>04/12/15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122BF-8447-4B48-B46D-57B882C33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9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588558"/>
            <a:ext cx="8701471" cy="155164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LIU Beam </a:t>
            </a:r>
            <a:r>
              <a:rPr lang="en-US" sz="3200" dirty="0"/>
              <a:t>P</a:t>
            </a:r>
            <a:r>
              <a:rPr lang="en-US" sz="3200" dirty="0" smtClean="0"/>
              <a:t>arameter </a:t>
            </a:r>
            <a:r>
              <a:rPr lang="en-US" sz="3200" dirty="0"/>
              <a:t>W</a:t>
            </a:r>
            <a:r>
              <a:rPr lang="en-US" sz="3200" dirty="0" smtClean="0"/>
              <a:t>orking </a:t>
            </a:r>
            <a:r>
              <a:rPr lang="en-US" sz="3200" dirty="0"/>
              <a:t>G</a:t>
            </a:r>
            <a:r>
              <a:rPr lang="en-US" sz="3200" dirty="0" smtClean="0"/>
              <a:t>roup</a:t>
            </a:r>
            <a:br>
              <a:rPr lang="en-US" sz="3200" dirty="0" smtClean="0"/>
            </a:br>
            <a:r>
              <a:rPr lang="en-US" sz="3200" dirty="0" smtClean="0"/>
              <a:t>Meeting #1: Ion </a:t>
            </a:r>
            <a:r>
              <a:rPr lang="en-US" sz="3200" dirty="0"/>
              <a:t>p</a:t>
            </a:r>
            <a:r>
              <a:rPr lang="en-US" sz="3200" dirty="0" smtClean="0"/>
              <a:t>arameter table</a:t>
            </a:r>
            <a:endParaRPr lang="en-US" sz="3200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213291" y="4640478"/>
            <a:ext cx="8690847" cy="165618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sz="3000" dirty="0" smtClean="0">
                <a:solidFill>
                  <a:schemeClr val="bg1"/>
                </a:solidFill>
              </a:rPr>
              <a:t>Outline: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chemeClr val="bg1"/>
                </a:solidFill>
              </a:rPr>
              <a:t>Where we are standing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chemeClr val="bg1"/>
                </a:solidFill>
              </a:rPr>
              <a:t>What we need to do (still in 2015)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56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Ions: parameter tables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main sources at the present stage:</a:t>
            </a:r>
            <a:endParaRPr lang="en-US" dirty="0"/>
          </a:p>
          <a:p>
            <a:pPr lvl="1"/>
            <a:r>
              <a:rPr lang="en-US" dirty="0" smtClean="0"/>
              <a:t>EDMS document 1533832, not yet released but circulated for some time as LIU counterpart of J. Jowett’s document with the HL-</a:t>
            </a:r>
            <a:r>
              <a:rPr lang="en-US" dirty="0"/>
              <a:t>LHC specifications </a:t>
            </a:r>
            <a:r>
              <a:rPr lang="en-US" dirty="0" smtClean="0"/>
              <a:t>(J</a:t>
            </a:r>
            <a:r>
              <a:rPr lang="en-US" dirty="0"/>
              <a:t>. Jowett </a:t>
            </a:r>
            <a:r>
              <a:rPr lang="en-US" i="1" dirty="0"/>
              <a:t>et al</a:t>
            </a:r>
            <a:r>
              <a:rPr lang="en-US" dirty="0"/>
              <a:t>., </a:t>
            </a:r>
            <a:r>
              <a:rPr lang="en-US" b="1" dirty="0"/>
              <a:t>HL-LHC heavy-ion beam parameters at LHC injection</a:t>
            </a:r>
            <a:r>
              <a:rPr lang="en-US" dirty="0"/>
              <a:t>, EDMS </a:t>
            </a:r>
            <a:r>
              <a:rPr lang="en-US" dirty="0" smtClean="0"/>
              <a:t>1525065). This only gives the beam parameters at the SPS extraction and not throughout the chain</a:t>
            </a:r>
            <a:endParaRPr lang="en-US" dirty="0"/>
          </a:p>
          <a:p>
            <a:pPr lvl="1"/>
            <a:r>
              <a:rPr lang="en-US" dirty="0" smtClean="0"/>
              <a:t>Table in the draft ion TDR</a:t>
            </a:r>
            <a:endParaRPr lang="en-US" dirty="0"/>
          </a:p>
          <a:p>
            <a:pPr lvl="1"/>
            <a:r>
              <a:rPr lang="en-US" dirty="0" smtClean="0"/>
              <a:t>Table from M. </a:t>
            </a:r>
            <a:r>
              <a:rPr lang="en-US" dirty="0" err="1" smtClean="0"/>
              <a:t>Bodendorfer</a:t>
            </a:r>
            <a:r>
              <a:rPr lang="en-US" dirty="0" smtClean="0"/>
              <a:t> (</a:t>
            </a:r>
            <a:r>
              <a:rPr lang="en-US" dirty="0"/>
              <a:t>EDMS </a:t>
            </a:r>
            <a:r>
              <a:rPr lang="is-IS" dirty="0" smtClean="0"/>
              <a:t>1420286</a:t>
            </a:r>
            <a:r>
              <a:rPr lang="en-US" dirty="0" smtClean="0"/>
              <a:t>, 2014), in which he tried to collect all the numbers from the different machines and compare “Achieved” values with “LIU achievable” values</a:t>
            </a:r>
          </a:p>
        </p:txBody>
      </p:sp>
    </p:spTree>
    <p:extLst>
      <p:ext uri="{BB962C8B-B14F-4D97-AF65-F5344CB8AC3E}">
        <p14:creationId xmlns:p14="http://schemas.microsoft.com/office/powerpoint/2010/main" val="89872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Ions: parameter tables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364662"/>
              </p:ext>
            </p:extLst>
          </p:nvPr>
        </p:nvGraphicFramePr>
        <p:xfrm>
          <a:off x="1351645" y="893053"/>
          <a:ext cx="6261100" cy="610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5" imgW="6261100" imgH="6108700" progId="Word.Document.12">
                  <p:embed/>
                </p:oleObj>
              </mc:Choice>
              <mc:Fallback>
                <p:oleObj name="Document" r:id="rId5" imgW="6261100" imgH="6108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51645" y="893053"/>
                        <a:ext cx="6261100" cy="610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58008" y="384825"/>
            <a:ext cx="25786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EDMS document </a:t>
            </a:r>
            <a:r>
              <a:rPr lang="en-US" sz="1500" dirty="0" smtClean="0"/>
              <a:t>1533832, under discussion</a:t>
            </a:r>
            <a:endParaRPr lang="en-US" sz="1500" dirty="0"/>
          </a:p>
        </p:txBody>
      </p:sp>
      <p:sp>
        <p:nvSpPr>
          <p:cNvPr id="7" name="Oval 6"/>
          <p:cNvSpPr/>
          <p:nvPr/>
        </p:nvSpPr>
        <p:spPr>
          <a:xfrm>
            <a:off x="3117491" y="2398777"/>
            <a:ext cx="936530" cy="3335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14859" y="3038629"/>
            <a:ext cx="936530" cy="3335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73471" y="2604020"/>
            <a:ext cx="936530" cy="14880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21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12-03 at 23.51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24" y="977307"/>
            <a:ext cx="7335085" cy="57639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Ions: parameter tables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58008" y="679869"/>
            <a:ext cx="25786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Draft </a:t>
            </a:r>
            <a:r>
              <a:rPr lang="en-US" sz="1500" dirty="0"/>
              <a:t>T</a:t>
            </a:r>
            <a:r>
              <a:rPr lang="en-US" sz="1500" dirty="0" smtClean="0"/>
              <a:t>DR, under check</a:t>
            </a:r>
            <a:endParaRPr lang="en-US" sz="1500" dirty="0"/>
          </a:p>
        </p:txBody>
      </p:sp>
      <p:sp>
        <p:nvSpPr>
          <p:cNvPr id="9" name="Oval 8"/>
          <p:cNvSpPr/>
          <p:nvPr/>
        </p:nvSpPr>
        <p:spPr>
          <a:xfrm>
            <a:off x="3784608" y="2257672"/>
            <a:ext cx="744093" cy="8979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98424" y="3219748"/>
            <a:ext cx="1564779" cy="5131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939911" y="3027334"/>
            <a:ext cx="987847" cy="5131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463866" y="6418075"/>
            <a:ext cx="2450374" cy="3231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How much is lost in the PS??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387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Ions: parameter tables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58008" y="320685"/>
            <a:ext cx="25786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M. </a:t>
            </a:r>
            <a:r>
              <a:rPr lang="en-US" sz="1500" dirty="0" err="1" smtClean="0"/>
              <a:t>Bodendorfer</a:t>
            </a:r>
            <a:r>
              <a:rPr lang="en-US" sz="1500" dirty="0" smtClean="0"/>
              <a:t>, 2014</a:t>
            </a:r>
          </a:p>
          <a:p>
            <a:pPr algn="ctr"/>
            <a:r>
              <a:rPr lang="en-US" sz="1500" dirty="0" smtClean="0"/>
              <a:t>EDMS </a:t>
            </a:r>
            <a:r>
              <a:rPr lang="is-IS" sz="1500" dirty="0"/>
              <a:t>1420286</a:t>
            </a:r>
            <a:endParaRPr lang="en-US" sz="1500" dirty="0"/>
          </a:p>
        </p:txBody>
      </p:sp>
      <p:sp>
        <p:nvSpPr>
          <p:cNvPr id="9" name="Oval 8"/>
          <p:cNvSpPr/>
          <p:nvPr/>
        </p:nvSpPr>
        <p:spPr>
          <a:xfrm>
            <a:off x="3784608" y="2257672"/>
            <a:ext cx="744093" cy="8979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939911" y="3027334"/>
            <a:ext cx="987847" cy="5131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463866" y="6418075"/>
            <a:ext cx="2450374" cy="3231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How much is lost in the PS??</a:t>
            </a:r>
            <a:endParaRPr lang="en-US" sz="1500" dirty="0">
              <a:solidFill>
                <a:srgbClr val="FF0000"/>
              </a:solidFill>
            </a:endParaRPr>
          </a:p>
        </p:txBody>
      </p:sp>
      <p:pic>
        <p:nvPicPr>
          <p:cNvPr id="5" name="Picture 4" descr="Screen Shot 2015-12-04 at 00.01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674" y="837745"/>
            <a:ext cx="6501188" cy="602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418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Ions: parameter tables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need to do:</a:t>
            </a:r>
            <a:endParaRPr lang="en-US" dirty="0"/>
          </a:p>
          <a:p>
            <a:pPr lvl="1"/>
            <a:r>
              <a:rPr lang="en-US" dirty="0" smtClean="0"/>
              <a:t>Build a consistent “Achieved” table based on 2015 measurements throughout the chain (with present loss and </a:t>
            </a:r>
            <a:r>
              <a:rPr lang="en-US" dirty="0" err="1" smtClean="0"/>
              <a:t>emittance</a:t>
            </a:r>
            <a:r>
              <a:rPr lang="en-US" dirty="0" smtClean="0"/>
              <a:t> growth –where measurable)</a:t>
            </a:r>
            <a:endParaRPr lang="en-US" dirty="0"/>
          </a:p>
          <a:p>
            <a:pPr lvl="1"/>
            <a:r>
              <a:rPr lang="en-US" dirty="0" smtClean="0"/>
              <a:t>Build the baseline LIU scenario by fixing the assumptions (again based on 2015 experience for loss/</a:t>
            </a:r>
            <a:r>
              <a:rPr lang="en-US" dirty="0" err="1" smtClean="0"/>
              <a:t>emittance</a:t>
            </a:r>
            <a:r>
              <a:rPr lang="en-US" dirty="0" smtClean="0"/>
              <a:t> growth budgets, but also for the projected performances of LEIR/PS/SPS) to propagate parameters through accelerators</a:t>
            </a:r>
            <a:endParaRPr lang="en-US" dirty="0"/>
          </a:p>
          <a:p>
            <a:pPr lvl="1"/>
            <a:r>
              <a:rPr lang="en-US" dirty="0" smtClean="0"/>
              <a:t>Iterate with John for the assumptions he uses in his model related to the injectors (ex. shape of the trains from SPS, </a:t>
            </a:r>
            <a:r>
              <a:rPr lang="en-US" dirty="0" err="1" smtClean="0"/>
              <a:t>emittance</a:t>
            </a:r>
            <a:r>
              <a:rPr lang="en-US" dirty="0" smtClean="0"/>
              <a:t> spread, number of bunches per PS-SPS and SPS-LHC transfer)</a:t>
            </a:r>
          </a:p>
        </p:txBody>
      </p:sp>
    </p:spTree>
    <p:extLst>
      <p:ext uri="{BB962C8B-B14F-4D97-AF65-F5344CB8AC3E}">
        <p14:creationId xmlns:p14="http://schemas.microsoft.com/office/powerpoint/2010/main" val="2684531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375</Words>
  <Application>Microsoft Macintosh PowerPoint</Application>
  <PresentationFormat>On-screen Show (4:3)</PresentationFormat>
  <Paragraphs>37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Document</vt:lpstr>
      <vt:lpstr>LIU Beam Parameter Working Group Meeting #1: Ion parameter table</vt:lpstr>
      <vt:lpstr>Ions: parameter tables</vt:lpstr>
      <vt:lpstr>Ions: parameter tables</vt:lpstr>
      <vt:lpstr>Ions: parameter tables</vt:lpstr>
      <vt:lpstr>Ions: parameter tables</vt:lpstr>
      <vt:lpstr>Ions: parameter tables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Beam Parameter Working Group Meeting #1: Ion parameter table</dc:title>
  <dc:creator>Giovanni Rumolo</dc:creator>
  <cp:lastModifiedBy>Giovanni Rumolo</cp:lastModifiedBy>
  <cp:revision>2</cp:revision>
  <dcterms:created xsi:type="dcterms:W3CDTF">2015-12-04T16:43:01Z</dcterms:created>
  <dcterms:modified xsi:type="dcterms:W3CDTF">2015-12-04T16:48:13Z</dcterms:modified>
</cp:coreProperties>
</file>