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69" r:id="rId3"/>
    <p:sldId id="258" r:id="rId4"/>
    <p:sldId id="259" r:id="rId5"/>
    <p:sldId id="280" r:id="rId6"/>
    <p:sldId id="279" r:id="rId7"/>
    <p:sldId id="275" r:id="rId8"/>
    <p:sldId id="281" r:id="rId9"/>
    <p:sldId id="271" r:id="rId10"/>
    <p:sldId id="283" r:id="rId11"/>
    <p:sldId id="276" r:id="rId12"/>
    <p:sldId id="277" r:id="rId13"/>
    <p:sldId id="278" r:id="rId14"/>
    <p:sldId id="265" r:id="rId15"/>
    <p:sldId id="282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75792-D220-4386-A95B-E6BAF92457EF}" type="datetimeFigureOut">
              <a:rPr lang="fr-FR" smtClean="0"/>
              <a:t>14/12/2015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0A090-625E-4039-A4F8-55AAC6026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92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5C55D-9339-412C-92CA-8329C048C1F6}" type="slidenum">
              <a:rPr lang="fr-FR" altLang="fr-FR">
                <a:solidFill>
                  <a:prstClr val="black"/>
                </a:solidFill>
              </a:rPr>
              <a:pPr/>
              <a:t>8</a:t>
            </a:fld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50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428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528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939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  <a:p>
            <a:fld id="{BBEE7D2D-8DFE-43B2-A601-041DB7A264B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7434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  <a:p>
            <a:fld id="{55D10810-1A00-4EAE-AD5D-A58C006D8D1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69753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  <a:p>
            <a:fld id="{FA1FDC83-3C40-402F-B91E-D8E4B6EA1F1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08007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825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825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  <a:p>
            <a:fld id="{BA835171-03CC-448F-9C8F-1D167588E94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133911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  <a:p>
            <a:fld id="{36F2213D-B219-4A4D-AD7B-61CCC7DE1C7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09047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  <a:p>
            <a:fld id="{92941469-F83E-4F79-B0D3-F8B20E54622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2788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  <a:p>
            <a:fld id="{75F7D04A-D3FC-4086-A54E-8118E65B257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8223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  <a:p>
            <a:fld id="{1CF8A0FD-DAE9-4774-870D-FA47A8EFA3A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11587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8913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  <a:p>
            <a:fld id="{1F59B8B6-987A-4952-876B-B42E38E2DBE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08643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  <a:p>
            <a:fld id="{6F2A5F45-7ABE-458B-B32D-7E8B4511E27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53150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57400" cy="4940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0"/>
            <a:ext cx="6019800" cy="4940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  <a:p>
            <a:fld id="{9C295331-9ED1-40D1-B44E-0F8B6613758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7736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64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513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689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9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20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335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9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54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363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00006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mtClean="0"/>
              <a:t>14/12/2015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4438" y="6324600"/>
            <a:ext cx="4297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66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mtClean="0"/>
              <a:t>P. Colas - GridPix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120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fld id="{565470B5-1D55-4487-87D6-5688F0E1D7B8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 smtClean="0"/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 sz="2400" i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8255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Cliquez pour modifier les styles du texte du masque</a:t>
            </a:r>
          </a:p>
          <a:p>
            <a:pPr lvl="1"/>
            <a:r>
              <a:rPr lang="en-US" altLang="fr-FR" smtClean="0"/>
              <a:t>Deuxième niveau</a:t>
            </a:r>
          </a:p>
          <a:p>
            <a:pPr lvl="2"/>
            <a:r>
              <a:rPr lang="en-US" altLang="fr-FR" smtClean="0"/>
              <a:t>Troisième niveau</a:t>
            </a:r>
          </a:p>
          <a:p>
            <a:pPr lvl="3"/>
            <a:r>
              <a:rPr lang="en-US" altLang="fr-FR" smtClean="0"/>
              <a:t>Quatrième niveau</a:t>
            </a:r>
          </a:p>
          <a:p>
            <a:pPr lvl="4"/>
            <a:r>
              <a:rPr lang="en-US" altLang="fr-FR" smtClean="0"/>
              <a:t>Cinquième niveau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Cliquez pour modifier le titre</a:t>
            </a:r>
          </a:p>
        </p:txBody>
      </p:sp>
      <p:pic>
        <p:nvPicPr>
          <p:cNvPr id="1044" name="Picture 20" descr="Sigle-Irfu"/>
          <p:cNvPicPr>
            <a:picLocks noChangeAspect="1" noChangeArrowheads="1"/>
          </p:cNvPicPr>
          <p:nvPr userDrawn="1"/>
        </p:nvPicPr>
        <p:blipFill>
          <a:blip r:embed="rId13" cstate="print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" t="3189" r="2800"/>
          <a:stretch>
            <a:fillRect/>
          </a:stretch>
        </p:blipFill>
        <p:spPr bwMode="auto">
          <a:xfrm>
            <a:off x="8888413" y="0"/>
            <a:ext cx="2555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409575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645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9pPr>
    </p:titleStyle>
    <p:bodyStyle>
      <a:lvl1pPr marL="174625" indent="-174625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28638" indent="-17462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881063" indent="-173038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252538" indent="-192088" algn="l" rtl="0" fontAlgn="base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6113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0685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5257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9829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4401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2708920"/>
            <a:ext cx="4536504" cy="3312368"/>
          </a:xfrm>
        </p:spPr>
        <p:txBody>
          <a:bodyPr>
            <a:normAutofit/>
          </a:bodyPr>
          <a:lstStyle/>
          <a:p>
            <a:pPr algn="l"/>
            <a:r>
              <a:rPr lang="fr-FR" dirty="0" smtClean="0"/>
              <a:t>The digital TPC:</a:t>
            </a:r>
          </a:p>
          <a:p>
            <a:pPr algn="l"/>
            <a:r>
              <a:rPr lang="fr-FR" dirty="0"/>
              <a:t>t</a:t>
            </a:r>
            <a:r>
              <a:rPr lang="fr-FR" dirty="0" smtClean="0"/>
              <a:t>he </a:t>
            </a:r>
            <a:r>
              <a:rPr lang="fr-FR" dirty="0" err="1" smtClean="0"/>
              <a:t>ultimate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endParaRPr lang="fr-FR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7956376" y="198884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P. Colas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95536" y="337880"/>
            <a:ext cx="8568952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GridPix</a:t>
            </a:r>
            <a:r>
              <a:rPr lang="fr-FR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</a:t>
            </a:r>
            <a:r>
              <a:rPr lang="fr-F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</a:t>
            </a:r>
            <a:r>
              <a:rPr lang="fr-F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chips </a:t>
            </a:r>
            <a:r>
              <a:rPr lang="fr-FR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fr-FR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fr-FR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fr-FR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mesh</a:t>
            </a:r>
            <a:endParaRPr lang="fr-FR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0751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altLang="fr-FR"/>
          </a:p>
          <a:p>
            <a:fld id="{700485FF-5E57-471D-9B47-61B2031D5D9B}" type="slidenum">
              <a:rPr lang="fr-FR" altLang="fr-FR"/>
              <a:pPr/>
              <a:t>10</a:t>
            </a:fld>
            <a:endParaRPr lang="fr-FR" altLang="fr-FR"/>
          </a:p>
        </p:txBody>
      </p:sp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/>
              <a:t>Micro-TPC using TimePix/Micromegas</a:t>
            </a:r>
          </a:p>
        </p:txBody>
      </p:sp>
      <p:pic>
        <p:nvPicPr>
          <p:cNvPr id="443395" name="Picture 3" descr="3D ensemble iso éclat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6" r="19606"/>
          <a:stretch>
            <a:fillRect/>
          </a:stretch>
        </p:blipFill>
        <p:spPr bwMode="auto">
          <a:xfrm>
            <a:off x="5380038" y="638175"/>
            <a:ext cx="3727450" cy="566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3396" name="Text Box 4"/>
          <p:cNvSpPr txBox="1">
            <a:spLocks noChangeArrowheads="1"/>
          </p:cNvSpPr>
          <p:nvPr/>
        </p:nvSpPr>
        <p:spPr bwMode="auto">
          <a:xfrm>
            <a:off x="6142038" y="3162300"/>
            <a:ext cx="15414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Field cage</a:t>
            </a:r>
          </a:p>
        </p:txBody>
      </p:sp>
      <p:sp>
        <p:nvSpPr>
          <p:cNvPr id="443397" name="Text Box 5"/>
          <p:cNvSpPr txBox="1">
            <a:spLocks noChangeArrowheads="1"/>
          </p:cNvSpPr>
          <p:nvPr/>
        </p:nvSpPr>
        <p:spPr bwMode="auto">
          <a:xfrm>
            <a:off x="6173788" y="1457325"/>
            <a:ext cx="5873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Cover</a:t>
            </a:r>
          </a:p>
        </p:txBody>
      </p:sp>
      <p:sp>
        <p:nvSpPr>
          <p:cNvPr id="443398" name="Text Box 6"/>
          <p:cNvSpPr txBox="1">
            <a:spLocks noChangeArrowheads="1"/>
          </p:cNvSpPr>
          <p:nvPr/>
        </p:nvSpPr>
        <p:spPr bwMode="auto">
          <a:xfrm>
            <a:off x="5969000" y="4249738"/>
            <a:ext cx="116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Micromegas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mesh</a:t>
            </a:r>
          </a:p>
        </p:txBody>
      </p:sp>
      <p:sp>
        <p:nvSpPr>
          <p:cNvPr id="443399" name="Text Box 7"/>
          <p:cNvSpPr txBox="1">
            <a:spLocks noChangeArrowheads="1"/>
          </p:cNvSpPr>
          <p:nvPr/>
        </p:nvSpPr>
        <p:spPr bwMode="auto">
          <a:xfrm>
            <a:off x="6218238" y="6042025"/>
            <a:ext cx="10810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TimePix chip</a:t>
            </a:r>
          </a:p>
        </p:txBody>
      </p:sp>
      <p:sp>
        <p:nvSpPr>
          <p:cNvPr id="443401" name="Text Box 9"/>
          <p:cNvSpPr txBox="1">
            <a:spLocks noChangeArrowheads="1"/>
          </p:cNvSpPr>
          <p:nvPr/>
        </p:nvSpPr>
        <p:spPr bwMode="auto">
          <a:xfrm>
            <a:off x="5380038" y="668338"/>
            <a:ext cx="1176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Windows for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X-ray sources</a:t>
            </a:r>
          </a:p>
        </p:txBody>
      </p:sp>
      <p:sp>
        <p:nvSpPr>
          <p:cNvPr id="443402" name="Text Box 10"/>
          <p:cNvSpPr txBox="1">
            <a:spLocks noChangeArrowheads="1"/>
          </p:cNvSpPr>
          <p:nvPr/>
        </p:nvSpPr>
        <p:spPr bwMode="auto">
          <a:xfrm>
            <a:off x="6088063" y="2305050"/>
            <a:ext cx="1135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Windows for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β sources</a:t>
            </a:r>
          </a:p>
        </p:txBody>
      </p:sp>
      <p:sp>
        <p:nvSpPr>
          <p:cNvPr id="443403" name="Line 11"/>
          <p:cNvSpPr>
            <a:spLocks noChangeShapeType="1"/>
          </p:cNvSpPr>
          <p:nvPr/>
        </p:nvSpPr>
        <p:spPr bwMode="auto">
          <a:xfrm flipV="1">
            <a:off x="7138988" y="1689100"/>
            <a:ext cx="787400" cy="635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43404" name="Text Box 12"/>
          <p:cNvSpPr txBox="1">
            <a:spLocks noChangeArrowheads="1"/>
          </p:cNvSpPr>
          <p:nvPr/>
        </p:nvSpPr>
        <p:spPr bwMode="auto">
          <a:xfrm>
            <a:off x="381000" y="5429250"/>
            <a:ext cx="43005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fr-FR" smtClean="0">
                <a:solidFill>
                  <a:srgbClr val="000099"/>
                </a:solidFill>
              </a:rPr>
              <a:t> Gas mixture at atmospheric pressure</a:t>
            </a:r>
          </a:p>
        </p:txBody>
      </p:sp>
      <p:sp>
        <p:nvSpPr>
          <p:cNvPr id="443405" name="Line 13"/>
          <p:cNvSpPr>
            <a:spLocks noChangeShapeType="1"/>
          </p:cNvSpPr>
          <p:nvPr/>
        </p:nvSpPr>
        <p:spPr bwMode="auto">
          <a:xfrm flipV="1">
            <a:off x="6751638" y="3938588"/>
            <a:ext cx="565150" cy="365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43406" name="Line 14"/>
          <p:cNvSpPr>
            <a:spLocks noChangeShapeType="1"/>
          </p:cNvSpPr>
          <p:nvPr/>
        </p:nvSpPr>
        <p:spPr bwMode="auto">
          <a:xfrm flipV="1">
            <a:off x="6773863" y="4767263"/>
            <a:ext cx="630237" cy="1228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43407" name="Line 15"/>
          <p:cNvSpPr>
            <a:spLocks noChangeShapeType="1"/>
          </p:cNvSpPr>
          <p:nvPr/>
        </p:nvSpPr>
        <p:spPr bwMode="auto">
          <a:xfrm flipV="1">
            <a:off x="6600825" y="854075"/>
            <a:ext cx="738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pic>
        <p:nvPicPr>
          <p:cNvPr id="443414" name="Picture 22" descr="IMG_00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1" r="20761"/>
          <a:stretch>
            <a:fillRect/>
          </a:stretch>
        </p:blipFill>
        <p:spPr bwMode="auto">
          <a:xfrm>
            <a:off x="2898775" y="1725613"/>
            <a:ext cx="2635250" cy="339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3416" name="Picture 24" descr="IMG_005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1725613"/>
            <a:ext cx="2538413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3417" name="Line 25"/>
          <p:cNvSpPr>
            <a:spLocks noChangeAspect="1" noChangeShapeType="1"/>
          </p:cNvSpPr>
          <p:nvPr/>
        </p:nvSpPr>
        <p:spPr bwMode="auto">
          <a:xfrm>
            <a:off x="609600" y="2214563"/>
            <a:ext cx="0" cy="21066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arrow" w="lg" len="lg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43418" name="Text Box 26"/>
          <p:cNvSpPr txBox="1">
            <a:spLocks noChangeAspect="1" noChangeArrowheads="1"/>
          </p:cNvSpPr>
          <p:nvPr/>
        </p:nvSpPr>
        <p:spPr bwMode="auto">
          <a:xfrm rot="16200000">
            <a:off x="162719" y="3023394"/>
            <a:ext cx="6302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600" smtClean="0">
                <a:solidFill>
                  <a:srgbClr val="000000"/>
                </a:solidFill>
              </a:rPr>
              <a:t>6 cm</a:t>
            </a:r>
          </a:p>
        </p:txBody>
      </p:sp>
      <p:sp>
        <p:nvSpPr>
          <p:cNvPr id="443420" name="Text Box 28"/>
          <p:cNvSpPr txBox="1">
            <a:spLocks noChangeArrowheads="1"/>
          </p:cNvSpPr>
          <p:nvPr/>
        </p:nvSpPr>
        <p:spPr bwMode="auto">
          <a:xfrm>
            <a:off x="328613" y="668338"/>
            <a:ext cx="45085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fr-FR" smtClean="0">
                <a:solidFill>
                  <a:srgbClr val="000099"/>
                </a:solidFill>
              </a:rPr>
              <a:t> Micro-TPC with a 6 cm heigh field cage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fr-FR" smtClean="0">
              <a:solidFill>
                <a:srgbClr val="000099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fr-FR" smtClean="0">
                <a:solidFill>
                  <a:srgbClr val="000099"/>
                </a:solidFill>
              </a:rPr>
              <a:t> Size : 4 cm × 5 cm × 8 cm</a:t>
            </a:r>
          </a:p>
        </p:txBody>
      </p:sp>
    </p:spTree>
    <p:extLst>
      <p:ext uri="{BB962C8B-B14F-4D97-AF65-F5344CB8AC3E}">
        <p14:creationId xmlns:p14="http://schemas.microsoft.com/office/powerpoint/2010/main" val="1584212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altLang="fr-FR"/>
          </a:p>
          <a:p>
            <a:fld id="{5EE1ADED-FBA0-4552-9C9B-4CE7D4AD37A6}" type="slidenum">
              <a:rPr lang="fr-FR" altLang="fr-FR"/>
              <a:pPr/>
              <a:t>11</a:t>
            </a:fld>
            <a:endParaRPr lang="fr-FR" altLang="fr-FR"/>
          </a:p>
        </p:txBody>
      </p:sp>
      <p:pic>
        <p:nvPicPr>
          <p:cNvPr id="447490" name="Picture 2" descr="55FeHigh_10us_340V_2kV_Time_25mm_Animation_slow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685800"/>
            <a:ext cx="6985000" cy="564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74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Micro-TPC</a:t>
            </a:r>
            <a:r>
              <a:rPr lang="en-US" altLang="fr-FR"/>
              <a:t> TimePix/Micromegas</a:t>
            </a:r>
          </a:p>
        </p:txBody>
      </p:sp>
      <p:sp>
        <p:nvSpPr>
          <p:cNvPr id="4474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7000" y="1155700"/>
            <a:ext cx="2146300" cy="5016500"/>
          </a:xfrm>
          <a:noFill/>
          <a:ln/>
        </p:spPr>
        <p:txBody>
          <a:bodyPr/>
          <a:lstStyle/>
          <a:p>
            <a:pPr marL="180975" indent="-180975"/>
            <a:r>
              <a:rPr lang="en-US" altLang="fr-FR" sz="1600">
                <a:solidFill>
                  <a:srgbClr val="000099"/>
                </a:solidFill>
              </a:rPr>
              <a:t>TimePix chip</a:t>
            </a:r>
          </a:p>
          <a:p>
            <a:pPr marL="180975" indent="-180975">
              <a:buFontTx/>
              <a:buNone/>
            </a:pPr>
            <a:r>
              <a:rPr lang="en-US" altLang="fr-FR" sz="1600">
                <a:solidFill>
                  <a:srgbClr val="000099"/>
                </a:solidFill>
              </a:rPr>
              <a:t>	+ SiProt 20 </a:t>
            </a:r>
            <a:r>
              <a:rPr lang="el-GR" altLang="fr-FR" sz="1600">
                <a:solidFill>
                  <a:srgbClr val="000099"/>
                </a:solidFill>
              </a:rPr>
              <a:t>μ</a:t>
            </a:r>
            <a:r>
              <a:rPr lang="en-US" altLang="fr-FR" sz="1600">
                <a:solidFill>
                  <a:srgbClr val="000099"/>
                </a:solidFill>
              </a:rPr>
              <a:t>m</a:t>
            </a:r>
          </a:p>
          <a:p>
            <a:pPr marL="180975" indent="-180975">
              <a:buFontTx/>
              <a:buNone/>
            </a:pPr>
            <a:r>
              <a:rPr lang="en-US" altLang="fr-FR" sz="1600">
                <a:solidFill>
                  <a:srgbClr val="000099"/>
                </a:solidFill>
              </a:rPr>
              <a:t>	+ Micromegas</a:t>
            </a:r>
          </a:p>
          <a:p>
            <a:pPr marL="180975" indent="-180975"/>
            <a:endParaRPr lang="en-US" altLang="fr-FR" sz="1600">
              <a:solidFill>
                <a:srgbClr val="000099"/>
              </a:solidFill>
            </a:endParaRPr>
          </a:p>
          <a:p>
            <a:pPr marL="180975" indent="-180975"/>
            <a:r>
              <a:rPr lang="en-US" altLang="fr-FR" sz="1600" baseline="30000">
                <a:solidFill>
                  <a:srgbClr val="009900"/>
                </a:solidFill>
              </a:rPr>
              <a:t>55</a:t>
            </a:r>
            <a:r>
              <a:rPr lang="en-US" altLang="fr-FR" sz="1600">
                <a:solidFill>
                  <a:srgbClr val="009900"/>
                </a:solidFill>
              </a:rPr>
              <a:t>Fe source</a:t>
            </a:r>
          </a:p>
          <a:p>
            <a:pPr marL="180975" indent="-180975"/>
            <a:endParaRPr lang="en-US" altLang="fr-FR" sz="1600"/>
          </a:p>
          <a:p>
            <a:pPr marL="180975" indent="-180975"/>
            <a:r>
              <a:rPr lang="en-US" altLang="fr-FR" sz="1600">
                <a:solidFill>
                  <a:srgbClr val="0000FF"/>
                </a:solidFill>
              </a:rPr>
              <a:t>Ar/Iso (95:5)</a:t>
            </a:r>
          </a:p>
          <a:p>
            <a:pPr marL="180975" indent="-180975"/>
            <a:endParaRPr lang="en-US" altLang="fr-FR" sz="1600">
              <a:solidFill>
                <a:srgbClr val="0000FF"/>
              </a:solidFill>
            </a:endParaRPr>
          </a:p>
          <a:p>
            <a:pPr marL="180975" indent="-180975"/>
            <a:r>
              <a:rPr lang="en-US" altLang="fr-FR" sz="1600">
                <a:solidFill>
                  <a:srgbClr val="FF0000"/>
                </a:solidFill>
              </a:rPr>
              <a:t>Time mode</a:t>
            </a:r>
          </a:p>
          <a:p>
            <a:pPr marL="180975" indent="-180975"/>
            <a:endParaRPr lang="en-US" altLang="fr-FR" sz="1600"/>
          </a:p>
          <a:p>
            <a:pPr marL="180975" indent="-180975"/>
            <a:r>
              <a:rPr lang="en-US" altLang="fr-FR" sz="1600">
                <a:solidFill>
                  <a:srgbClr val="000099"/>
                </a:solidFill>
              </a:rPr>
              <a:t>z = 25 mm</a:t>
            </a:r>
          </a:p>
          <a:p>
            <a:pPr marL="180975" indent="-180975"/>
            <a:endParaRPr lang="en-US" altLang="fr-FR" sz="1600">
              <a:solidFill>
                <a:srgbClr val="000099"/>
              </a:solidFill>
            </a:endParaRPr>
          </a:p>
          <a:p>
            <a:pPr marL="180975" indent="-180975"/>
            <a:r>
              <a:rPr lang="en-US" altLang="fr-FR" sz="1600">
                <a:solidFill>
                  <a:srgbClr val="000099"/>
                </a:solidFill>
              </a:rPr>
              <a:t>V</a:t>
            </a:r>
            <a:r>
              <a:rPr lang="en-US" altLang="fr-FR" sz="1600" baseline="-25000">
                <a:solidFill>
                  <a:srgbClr val="000099"/>
                </a:solidFill>
              </a:rPr>
              <a:t>mesh</a:t>
            </a:r>
            <a:r>
              <a:rPr lang="en-US" altLang="fr-FR" sz="1600">
                <a:solidFill>
                  <a:srgbClr val="000099"/>
                </a:solidFill>
              </a:rPr>
              <a:t> = -340 V</a:t>
            </a:r>
          </a:p>
          <a:p>
            <a:pPr marL="180975" indent="-180975"/>
            <a:endParaRPr lang="en-US" altLang="fr-FR" sz="1600">
              <a:solidFill>
                <a:srgbClr val="000099"/>
              </a:solidFill>
            </a:endParaRPr>
          </a:p>
          <a:p>
            <a:pPr marL="180975" indent="-180975"/>
            <a:r>
              <a:rPr lang="en-US" altLang="fr-FR" sz="1600">
                <a:solidFill>
                  <a:srgbClr val="000099"/>
                </a:solidFill>
              </a:rPr>
              <a:t>t</a:t>
            </a:r>
            <a:r>
              <a:rPr lang="en-US" altLang="fr-FR" sz="1600" baseline="-25000">
                <a:solidFill>
                  <a:srgbClr val="000099"/>
                </a:solidFill>
              </a:rPr>
              <a:t>shutter</a:t>
            </a:r>
            <a:r>
              <a:rPr lang="en-US" altLang="fr-FR" sz="1600">
                <a:solidFill>
                  <a:srgbClr val="000099"/>
                </a:solidFill>
              </a:rPr>
              <a:t> = 283 μs</a:t>
            </a:r>
          </a:p>
          <a:p>
            <a:pPr marL="180975" indent="-180975"/>
            <a:endParaRPr lang="en-US" altLang="fr-FR" sz="1600">
              <a:solidFill>
                <a:srgbClr val="000099"/>
              </a:solidFill>
            </a:endParaRPr>
          </a:p>
          <a:p>
            <a:pPr marL="180975" indent="-180975"/>
            <a:endParaRPr lang="en-US" altLang="fr-FR" sz="1600"/>
          </a:p>
        </p:txBody>
      </p:sp>
    </p:spTree>
    <p:extLst>
      <p:ext uri="{BB962C8B-B14F-4D97-AF65-F5344CB8AC3E}">
        <p14:creationId xmlns:p14="http://schemas.microsoft.com/office/powerpoint/2010/main" val="971523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altLang="fr-FR"/>
          </a:p>
          <a:p>
            <a:fld id="{7D7AC9E3-3B74-48E6-AF61-419DDEAC1F00}" type="slidenum">
              <a:rPr lang="fr-FR" altLang="fr-FR"/>
              <a:pPr/>
              <a:t>12</a:t>
            </a:fld>
            <a:endParaRPr lang="fr-FR" altLang="fr-FR"/>
          </a:p>
        </p:txBody>
      </p:sp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/>
              <a:t>Measurements of primary statistics in gases</a:t>
            </a:r>
          </a:p>
        </p:txBody>
      </p:sp>
      <p:sp>
        <p:nvSpPr>
          <p:cNvPr id="489479" name="Rectangle 7"/>
          <p:cNvSpPr>
            <a:spLocks noChangeArrowheads="1"/>
          </p:cNvSpPr>
          <p:nvPr/>
        </p:nvSpPr>
        <p:spPr bwMode="auto">
          <a:xfrm>
            <a:off x="144463" y="627063"/>
            <a:ext cx="8999537" cy="129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18" tIns="45709" rIns="91418" bIns="45709"/>
          <a:lstStyle>
            <a:lvl1pPr marL="174625" indent="-174625" algn="l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528638" indent="-174625" algn="l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881063" indent="-173038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252538" indent="-192088" algn="l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1611313" indent="-174625" algn="l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5pPr>
            <a:lvl6pPr marL="20685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6pPr>
            <a:lvl7pPr marL="25257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7pPr>
            <a:lvl8pPr marL="29829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8pPr>
            <a:lvl9pPr marL="34401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fontAlgn="base">
              <a:lnSpc>
                <a:spcPct val="120000"/>
              </a:lnSpc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</a:rPr>
              <a:t>D</a:t>
            </a:r>
            <a:r>
              <a:rPr lang="en-US" altLang="fr-FR" smtClean="0">
                <a:solidFill>
                  <a:srgbClr val="000099"/>
                </a:solidFill>
                <a:sym typeface="Wingdings" pitchFamily="2" charset="2"/>
              </a:rPr>
              <a:t>iffusion </a:t>
            </a:r>
            <a:r>
              <a:rPr lang="en-US" altLang="fr-FR" smtClean="0">
                <a:solidFill>
                  <a:srgbClr val="000099"/>
                </a:solidFill>
              </a:rPr>
              <a:t>σ</a:t>
            </a:r>
            <a:r>
              <a:rPr lang="en-US" altLang="fr-FR" baseline="-25000" smtClean="0">
                <a:solidFill>
                  <a:srgbClr val="000099"/>
                </a:solidFill>
              </a:rPr>
              <a:t>t</a:t>
            </a:r>
            <a:r>
              <a:rPr lang="en-US" altLang="fr-FR" smtClean="0">
                <a:solidFill>
                  <a:srgbClr val="000099"/>
                </a:solidFill>
              </a:rPr>
              <a:t> should be big enough to separate electrons: cluster size per e- ~ 1</a:t>
            </a:r>
            <a:endParaRPr lang="en-US" altLang="fr-FR" sz="900" smtClean="0">
              <a:solidFill>
                <a:srgbClr val="000099"/>
              </a:solidFill>
            </a:endParaRPr>
          </a:p>
          <a:p>
            <a:pPr fontAlgn="base">
              <a:lnSpc>
                <a:spcPct val="120000"/>
              </a:lnSpc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</a:rPr>
              <a:t>Study of primary electrons and Fano factor F using RMS</a:t>
            </a:r>
          </a:p>
          <a:p>
            <a:pPr fontAlgn="base">
              <a:lnSpc>
                <a:spcPct val="120000"/>
              </a:lnSpc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</a:rPr>
              <a:t>Spectrum of number of electrons for 2000 events:</a:t>
            </a:r>
          </a:p>
          <a:p>
            <a:pPr fontAlgn="base">
              <a:lnSpc>
                <a:spcPct val="120000"/>
              </a:lnSpc>
              <a:spcAft>
                <a:spcPct val="0"/>
              </a:spcAft>
              <a:buFontTx/>
              <a:buNone/>
            </a:pPr>
            <a:endParaRPr lang="en-US" altLang="fr-FR" smtClean="0">
              <a:solidFill>
                <a:srgbClr val="000099"/>
              </a:solidFill>
            </a:endParaRPr>
          </a:p>
        </p:txBody>
      </p:sp>
      <p:pic>
        <p:nvPicPr>
          <p:cNvPr id="489484" name="Picture 12" descr="Ingrid340V_f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5"/>
          <a:stretch>
            <a:fillRect/>
          </a:stretch>
        </p:blipFill>
        <p:spPr bwMode="auto">
          <a:xfrm>
            <a:off x="0" y="2200275"/>
            <a:ext cx="6791325" cy="422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9487" name="Rectangle 15"/>
          <p:cNvSpPr>
            <a:spLocks noChangeArrowheads="1"/>
          </p:cNvSpPr>
          <p:nvPr/>
        </p:nvSpPr>
        <p:spPr bwMode="auto">
          <a:xfrm>
            <a:off x="6272907" y="3717032"/>
            <a:ext cx="3195637" cy="130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18" tIns="45709" rIns="91418" bIns="45709"/>
          <a:lstStyle>
            <a:lvl1pPr marL="174625" indent="-174625" algn="l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528638" indent="-174625" algn="l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881063" indent="-173038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252538" indent="-192088" algn="l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1611313" indent="-174625" algn="l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5pPr>
            <a:lvl6pPr marL="20685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6pPr>
            <a:lvl7pPr marL="25257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7pPr>
            <a:lvl8pPr marL="29829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8pPr>
            <a:lvl9pPr marL="34401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fontAlgn="base">
              <a:spcAft>
                <a:spcPct val="0"/>
              </a:spcAft>
              <a:buFont typeface="Wingdings" pitchFamily="2" charset="2"/>
              <a:buChar char="ü"/>
            </a:pPr>
            <a:r>
              <a:rPr lang="en-US" altLang="fr-FR" sz="1600" dirty="0" smtClean="0">
                <a:solidFill>
                  <a:srgbClr val="000099"/>
                </a:solidFill>
              </a:rPr>
              <a:t> Sensitive to K</a:t>
            </a:r>
            <a:r>
              <a:rPr lang="el-GR" altLang="fr-FR" sz="1600" baseline="-25000" dirty="0" smtClean="0">
                <a:solidFill>
                  <a:srgbClr val="000099"/>
                </a:solidFill>
              </a:rPr>
              <a:t>α</a:t>
            </a:r>
            <a:r>
              <a:rPr lang="en-US" altLang="fr-FR" sz="1600" dirty="0" smtClean="0">
                <a:solidFill>
                  <a:srgbClr val="000099"/>
                </a:solidFill>
              </a:rPr>
              <a:t> &amp; K</a:t>
            </a:r>
            <a:r>
              <a:rPr lang="el-GR" altLang="fr-FR" sz="1600" baseline="-25000" dirty="0" smtClean="0">
                <a:solidFill>
                  <a:srgbClr val="000099"/>
                </a:solidFill>
              </a:rPr>
              <a:t>β</a:t>
            </a:r>
            <a:r>
              <a:rPr lang="en-US" altLang="fr-FR" sz="1600" dirty="0" smtClean="0">
                <a:solidFill>
                  <a:srgbClr val="000099"/>
                </a:solidFill>
              </a:rPr>
              <a:t>  lines</a:t>
            </a:r>
          </a:p>
          <a:p>
            <a:pPr fontAlgn="base">
              <a:spcAft>
                <a:spcPct val="0"/>
              </a:spcAft>
              <a:buFont typeface="Wingdings" pitchFamily="2" charset="2"/>
              <a:buChar char="ü"/>
            </a:pPr>
            <a:endParaRPr lang="en-US" altLang="fr-FR" sz="1600" dirty="0" smtClean="0">
              <a:solidFill>
                <a:srgbClr val="000099"/>
              </a:solidFill>
            </a:endParaRPr>
          </a:p>
          <a:p>
            <a:pPr fontAlgn="base">
              <a:spcAft>
                <a:spcPct val="0"/>
              </a:spcAft>
              <a:buFont typeface="Wingdings" pitchFamily="2" charset="2"/>
              <a:buChar char="ü"/>
            </a:pPr>
            <a:r>
              <a:rPr lang="en-US" altLang="fr-FR" sz="1600" dirty="0" smtClean="0">
                <a:solidFill>
                  <a:srgbClr val="000099"/>
                </a:solidFill>
              </a:rPr>
              <a:t> FWHM = 9,5 %</a:t>
            </a:r>
          </a:p>
          <a:p>
            <a:pPr fontAlgn="base">
              <a:spcAft>
                <a:spcPct val="0"/>
              </a:spcAft>
              <a:buFont typeface="Wingdings" pitchFamily="2" charset="2"/>
              <a:buChar char="ü"/>
            </a:pPr>
            <a:endParaRPr lang="en-US" altLang="fr-FR" sz="1600" dirty="0" smtClean="0">
              <a:solidFill>
                <a:srgbClr val="000099"/>
              </a:solidFill>
            </a:endParaRPr>
          </a:p>
          <a:p>
            <a:pPr fontAlgn="base">
              <a:spcAft>
                <a:spcPct val="0"/>
              </a:spcAft>
              <a:buFont typeface="Wingdings" pitchFamily="2" charset="2"/>
              <a:buChar char="ü"/>
            </a:pPr>
            <a:r>
              <a:rPr lang="en-US" altLang="fr-FR" sz="1600" dirty="0" smtClean="0">
                <a:solidFill>
                  <a:srgbClr val="000099"/>
                </a:solidFill>
              </a:rPr>
              <a:t> 5.9 </a:t>
            </a:r>
            <a:r>
              <a:rPr lang="en-US" altLang="fr-FR" sz="1600" dirty="0" err="1" smtClean="0">
                <a:solidFill>
                  <a:srgbClr val="000099"/>
                </a:solidFill>
              </a:rPr>
              <a:t>keV</a:t>
            </a:r>
            <a:r>
              <a:rPr lang="en-US" altLang="fr-FR" sz="1600" dirty="0" smtClean="0">
                <a:solidFill>
                  <a:srgbClr val="000099"/>
                </a:solidFill>
              </a:rPr>
              <a:t> line at ~ 226 e-</a:t>
            </a:r>
          </a:p>
          <a:p>
            <a:pPr fontAlgn="base">
              <a:spcAft>
                <a:spcPct val="0"/>
              </a:spcAft>
              <a:buFont typeface="Wingdings" pitchFamily="2" charset="2"/>
              <a:buChar char="ü"/>
            </a:pPr>
            <a:endParaRPr lang="en-US" altLang="fr-FR" sz="1600" dirty="0" smtClean="0">
              <a:solidFill>
                <a:srgbClr val="000099"/>
              </a:solidFill>
            </a:endParaRPr>
          </a:p>
        </p:txBody>
      </p:sp>
      <p:sp>
        <p:nvSpPr>
          <p:cNvPr id="489488" name="Text Box 16"/>
          <p:cNvSpPr txBox="1">
            <a:spLocks noChangeArrowheads="1"/>
          </p:cNvSpPr>
          <p:nvPr/>
        </p:nvSpPr>
        <p:spPr bwMode="auto">
          <a:xfrm>
            <a:off x="1077913" y="4024313"/>
            <a:ext cx="2695575" cy="6127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fr-FR" sz="1400" smtClean="0">
                <a:solidFill>
                  <a:srgbClr val="FF0000"/>
                </a:solidFill>
              </a:rPr>
              <a:t>TimePix+Ingrid+ 15 μm SiProt 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fr-FR" sz="1400" smtClean="0">
                <a:solidFill>
                  <a:srgbClr val="FF0000"/>
                </a:solidFill>
              </a:rPr>
              <a:t>Argon + 5% Isobutane</a:t>
            </a:r>
            <a:endParaRPr lang="fr-FR" altLang="fr-FR" sz="1400" smtClean="0">
              <a:solidFill>
                <a:srgbClr val="FF0000"/>
              </a:solidFill>
            </a:endParaRPr>
          </a:p>
        </p:txBody>
      </p:sp>
      <p:sp>
        <p:nvSpPr>
          <p:cNvPr id="489490" name="Text Box 18"/>
          <p:cNvSpPr txBox="1">
            <a:spLocks noChangeArrowheads="1"/>
          </p:cNvSpPr>
          <p:nvPr/>
        </p:nvSpPr>
        <p:spPr bwMode="auto">
          <a:xfrm>
            <a:off x="5435600" y="2406650"/>
            <a:ext cx="40259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2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F: Fano factor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  <a:cs typeface="Arial" charset="0"/>
              </a:rPr>
              <a:t>√</a:t>
            </a:r>
            <a:r>
              <a:rPr lang="en-US" altLang="fr-FR" sz="1200" smtClean="0">
                <a:solidFill>
                  <a:srgbClr val="000000"/>
                </a:solidFill>
              </a:rPr>
              <a:t>b: single e- gain distribution rms (%)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</a:pPr>
            <a:r>
              <a:rPr lang="el-GR" altLang="fr-FR" sz="1200" smtClean="0">
                <a:solidFill>
                  <a:srgbClr val="000000"/>
                </a:solidFill>
              </a:rPr>
              <a:t>ε</a:t>
            </a:r>
            <a:r>
              <a:rPr lang="en-US" altLang="fr-FR" sz="1200" smtClean="0">
                <a:solidFill>
                  <a:srgbClr val="000000"/>
                </a:solidFill>
              </a:rPr>
              <a:t>: detection efficiency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N: number of primary e-</a:t>
            </a:r>
          </a:p>
        </p:txBody>
      </p:sp>
      <p:graphicFrame>
        <p:nvGraphicFramePr>
          <p:cNvPr id="489491" name="Object 19"/>
          <p:cNvGraphicFramePr>
            <a:graphicFrameLocks noChangeAspect="1"/>
          </p:cNvGraphicFramePr>
          <p:nvPr/>
        </p:nvGraphicFramePr>
        <p:xfrm>
          <a:off x="6384925" y="1581150"/>
          <a:ext cx="2251075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4" imgW="1511280" imgH="393480" progId="Equation.3">
                  <p:embed/>
                </p:oleObj>
              </mc:Choice>
              <mc:Fallback>
                <p:oleObj name="Equation" r:id="rId4" imgW="1511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4925" y="1581150"/>
                        <a:ext cx="2251075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686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fr-FR" smtClean="0"/>
              <a:t>GridPix</a:t>
            </a:r>
            <a:r>
              <a:rPr lang="fr-FR" dirty="0" smtClean="0"/>
              <a:t> </a:t>
            </a:r>
            <a:r>
              <a:rPr lang="fr-FR" dirty="0" err="1" smtClean="0"/>
              <a:t>progress</a:t>
            </a:r>
            <a:endParaRPr lang="fr-FR" dirty="0"/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>
          <a:xfrm>
            <a:off x="395536" y="1484784"/>
            <a:ext cx="5770984" cy="19728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000" dirty="0" smtClean="0"/>
              <a:t>Wafer-</a:t>
            </a:r>
            <a:r>
              <a:rPr lang="fr-FR" sz="2000" dirty="0" err="1" smtClean="0"/>
              <a:t>based</a:t>
            </a:r>
            <a:r>
              <a:rPr lang="fr-FR" sz="2000" dirty="0" smtClean="0"/>
              <a:t>  post-</a:t>
            </a:r>
            <a:r>
              <a:rPr lang="fr-FR" sz="2000" dirty="0" err="1" smtClean="0"/>
              <a:t>processing</a:t>
            </a:r>
            <a:r>
              <a:rPr lang="fr-FR" sz="2000" dirty="0" smtClean="0"/>
              <a:t> to </a:t>
            </a:r>
            <a:r>
              <a:rPr lang="fr-FR" sz="2000" dirty="0" err="1" smtClean="0"/>
              <a:t>add</a:t>
            </a:r>
            <a:r>
              <a:rPr lang="fr-FR" sz="2000" dirty="0" smtClean="0"/>
              <a:t> a protection layer and a </a:t>
            </a:r>
            <a:r>
              <a:rPr lang="fr-FR" sz="2000" dirty="0" err="1" smtClean="0"/>
              <a:t>mesh</a:t>
            </a:r>
            <a:r>
              <a:rPr lang="fr-FR" sz="2000" dirty="0" smtClean="0"/>
              <a:t> on </a:t>
            </a:r>
            <a:r>
              <a:rPr lang="fr-FR" sz="2000" dirty="0" err="1" smtClean="0"/>
              <a:t>pillars</a:t>
            </a:r>
            <a:r>
              <a:rPr lang="fr-FR" sz="2000" dirty="0" smtClean="0"/>
              <a:t> on top of the chips (107 chips at a time) </a:t>
            </a:r>
          </a:p>
          <a:p>
            <a:pPr marL="0" indent="0">
              <a:buNone/>
            </a:pPr>
            <a:r>
              <a:rPr lang="fr-FR" sz="2000" dirty="0" smtClean="0"/>
              <a:t>March 2015, </a:t>
            </a:r>
            <a:r>
              <a:rPr lang="fr-FR" sz="2000" dirty="0" err="1" smtClean="0"/>
              <a:t>there</a:t>
            </a:r>
            <a:r>
              <a:rPr lang="fr-FR" sz="2000" dirty="0" smtClean="0"/>
              <a:t> </a:t>
            </a:r>
            <a:r>
              <a:rPr lang="fr-FR" sz="2000" dirty="0" err="1" smtClean="0"/>
              <a:t>was</a:t>
            </a:r>
            <a:r>
              <a:rPr lang="fr-FR" sz="2000" dirty="0" smtClean="0"/>
              <a:t> a </a:t>
            </a:r>
            <a:r>
              <a:rPr lang="fr-FR" sz="2000" dirty="0" err="1" smtClean="0"/>
              <a:t>successful</a:t>
            </a:r>
            <a:r>
              <a:rPr lang="fr-FR" sz="2000" dirty="0" smtClean="0"/>
              <a:t> test </a:t>
            </a:r>
            <a:r>
              <a:rPr lang="fr-FR" sz="2000" dirty="0" err="1" smtClean="0"/>
              <a:t>with</a:t>
            </a:r>
            <a:r>
              <a:rPr lang="fr-FR" sz="2000" dirty="0" smtClean="0"/>
              <a:t>  3 modules (96 chip </a:t>
            </a:r>
            <a:r>
              <a:rPr lang="fr-FR" sz="2000" dirty="0" err="1" smtClean="0"/>
              <a:t>each</a:t>
            </a:r>
            <a:r>
              <a:rPr lang="fr-FR" sz="2000" dirty="0" smtClean="0"/>
              <a:t>) </a:t>
            </a:r>
            <a:r>
              <a:rPr lang="fr-FR" sz="2000" dirty="0" err="1" smtClean="0"/>
              <a:t>partially</a:t>
            </a:r>
            <a:r>
              <a:rPr lang="fr-FR" sz="2000" dirty="0" smtClean="0"/>
              <a:t> </a:t>
            </a:r>
            <a:r>
              <a:rPr lang="fr-FR" sz="2000" dirty="0" err="1" smtClean="0"/>
              <a:t>equipped</a:t>
            </a:r>
            <a:r>
              <a:rPr lang="fr-FR" sz="2000" dirty="0"/>
              <a:t> </a:t>
            </a:r>
            <a:r>
              <a:rPr lang="fr-FR" sz="2000" dirty="0" smtClean="0"/>
              <a:t>: 160 chips!</a:t>
            </a:r>
          </a:p>
          <a:p>
            <a:pPr marL="0" indent="0">
              <a:buNone/>
            </a:pPr>
            <a:r>
              <a:rPr lang="fr-FR" sz="2000" dirty="0" smtClean="0"/>
              <a:t>This shows </a:t>
            </a:r>
            <a:r>
              <a:rPr lang="fr-FR" sz="2000" dirty="0" err="1" smtClean="0"/>
              <a:t>that</a:t>
            </a:r>
            <a:r>
              <a:rPr lang="fr-FR" sz="2000" dirty="0" smtClean="0"/>
              <a:t> </a:t>
            </a:r>
            <a:r>
              <a:rPr lang="fr-FR" sz="2000" dirty="0" err="1" smtClean="0"/>
              <a:t>this</a:t>
            </a:r>
            <a:r>
              <a:rPr lang="fr-FR" sz="2000" dirty="0" smtClean="0"/>
              <a:t> technique </a:t>
            </a:r>
            <a:r>
              <a:rPr lang="fr-FR" sz="2000" dirty="0" err="1" smtClean="0"/>
              <a:t>is</a:t>
            </a:r>
            <a:r>
              <a:rPr lang="fr-FR" sz="2000" dirty="0"/>
              <a:t> </a:t>
            </a:r>
            <a:r>
              <a:rPr lang="fr-FR" sz="2000" dirty="0" smtClean="0"/>
              <a:t>applicable to large areas</a:t>
            </a:r>
            <a:endParaRPr lang="fr-F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178950" y="1615735"/>
            <a:ext cx="2489961" cy="1868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94" t="3730"/>
          <a:stretch/>
        </p:blipFill>
        <p:spPr>
          <a:xfrm rot="5400000">
            <a:off x="2023715" y="2232870"/>
            <a:ext cx="2599065" cy="571140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307736" y="4437112"/>
            <a:ext cx="2440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opens the </a:t>
            </a:r>
            <a:r>
              <a:rPr lang="fr-FR" dirty="0" err="1" smtClean="0"/>
              <a:t>way</a:t>
            </a:r>
            <a:r>
              <a:rPr lang="fr-FR" dirty="0" smtClean="0"/>
              <a:t> for </a:t>
            </a:r>
            <a:r>
              <a:rPr lang="fr-FR" dirty="0" err="1" smtClean="0"/>
              <a:t>ultimate</a:t>
            </a:r>
            <a:r>
              <a:rPr lang="fr-FR" dirty="0" smtClean="0"/>
              <a:t> </a:t>
            </a:r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resolution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13</a:t>
            </a:fld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794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fr-FR" dirty="0" smtClean="0"/>
              <a:t>Applications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14</a:t>
            </a:fld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lnSpcReduction="10000"/>
          </a:bodyPr>
          <a:lstStyle/>
          <a:p>
            <a:r>
              <a:rPr lang="fr-FR" dirty="0" err="1"/>
              <a:t>e</a:t>
            </a:r>
            <a:r>
              <a:rPr lang="fr-FR" dirty="0" err="1" smtClean="0"/>
              <a:t>+e</a:t>
            </a:r>
            <a:r>
              <a:rPr lang="fr-FR" dirty="0" smtClean="0"/>
              <a:t>- </a:t>
            </a:r>
            <a:r>
              <a:rPr lang="fr-FR" dirty="0" err="1" smtClean="0"/>
              <a:t>collider</a:t>
            </a:r>
            <a:r>
              <a:rPr lang="fr-FR" dirty="0" smtClean="0"/>
              <a:t> TPC (</a:t>
            </a:r>
            <a:r>
              <a:rPr lang="fr-FR" dirty="0" err="1" smtClean="0"/>
              <a:t>with</a:t>
            </a:r>
            <a:r>
              <a:rPr lang="fr-FR" dirty="0" smtClean="0"/>
              <a:t> time)</a:t>
            </a:r>
          </a:p>
          <a:p>
            <a:r>
              <a:rPr lang="fr-FR" dirty="0"/>
              <a:t>b</a:t>
            </a:r>
            <a:r>
              <a:rPr lang="fr-FR" dirty="0" smtClean="0"/>
              <a:t>asic </a:t>
            </a:r>
            <a:r>
              <a:rPr lang="fr-FR" dirty="0" err="1" smtClean="0"/>
              <a:t>studies</a:t>
            </a:r>
            <a:r>
              <a:rPr lang="fr-FR" dirty="0" smtClean="0"/>
              <a:t> of </a:t>
            </a:r>
            <a:r>
              <a:rPr lang="fr-FR" dirty="0" err="1" smtClean="0"/>
              <a:t>gases</a:t>
            </a:r>
            <a:r>
              <a:rPr lang="fr-FR" dirty="0" smtClean="0"/>
              <a:t> (avalanche fluctuation, </a:t>
            </a:r>
            <a:r>
              <a:rPr lang="fr-FR" dirty="0" err="1" smtClean="0"/>
              <a:t>ionization</a:t>
            </a:r>
            <a:r>
              <a:rPr lang="fr-FR" dirty="0" smtClean="0"/>
              <a:t> </a:t>
            </a:r>
            <a:r>
              <a:rPr lang="fr-FR" dirty="0" err="1" smtClean="0"/>
              <a:t>mechanisms</a:t>
            </a:r>
            <a:r>
              <a:rPr lang="fr-FR" dirty="0" smtClean="0"/>
              <a:t>, </a:t>
            </a:r>
            <a:r>
              <a:rPr lang="fr-FR" dirty="0" err="1" smtClean="0"/>
              <a:t>gas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 properties</a:t>
            </a:r>
          </a:p>
          <a:p>
            <a:r>
              <a:rPr lang="fr-FR" dirty="0" smtClean="0"/>
              <a:t>Solar </a:t>
            </a:r>
            <a:r>
              <a:rPr lang="fr-FR" dirty="0" err="1"/>
              <a:t>a</a:t>
            </a:r>
            <a:r>
              <a:rPr lang="fr-FR" dirty="0" err="1" smtClean="0"/>
              <a:t>xion</a:t>
            </a:r>
            <a:r>
              <a:rPr lang="fr-FR" dirty="0" smtClean="0"/>
              <a:t> </a:t>
            </a:r>
            <a:r>
              <a:rPr lang="fr-FR" dirty="0" err="1" smtClean="0"/>
              <a:t>search</a:t>
            </a:r>
            <a:r>
              <a:rPr lang="fr-FR" dirty="0" smtClean="0"/>
              <a:t> (</a:t>
            </a:r>
            <a:r>
              <a:rPr lang="fr-FR" dirty="0" err="1" smtClean="0"/>
              <a:t>with</a:t>
            </a:r>
            <a:r>
              <a:rPr lang="fr-FR" dirty="0" smtClean="0"/>
              <a:t> a X-ray </a:t>
            </a:r>
            <a:r>
              <a:rPr lang="fr-FR" dirty="0" err="1" smtClean="0"/>
              <a:t>telescope</a:t>
            </a:r>
            <a:r>
              <a:rPr lang="fr-FR" dirty="0" smtClean="0"/>
              <a:t>)</a:t>
            </a:r>
          </a:p>
          <a:p>
            <a:r>
              <a:rPr lang="fr-FR" dirty="0" smtClean="0"/>
              <a:t>Double beta </a:t>
            </a:r>
            <a:r>
              <a:rPr lang="fr-FR" dirty="0" err="1" smtClean="0"/>
              <a:t>decay</a:t>
            </a:r>
            <a:endParaRPr lang="fr-FR" dirty="0" smtClean="0"/>
          </a:p>
          <a:p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 </a:t>
            </a:r>
            <a:r>
              <a:rPr lang="fr-FR" dirty="0" err="1" smtClean="0"/>
              <a:t>directional</a:t>
            </a:r>
            <a:r>
              <a:rPr lang="fr-FR" dirty="0" smtClean="0"/>
              <a:t> </a:t>
            </a:r>
            <a:r>
              <a:rPr lang="fr-FR" dirty="0" err="1" smtClean="0"/>
              <a:t>search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Future </a:t>
            </a:r>
            <a:r>
              <a:rPr lang="fr-FR" dirty="0" err="1" smtClean="0"/>
              <a:t>work</a:t>
            </a:r>
            <a:r>
              <a:rPr lang="fr-FR" dirty="0" smtClean="0"/>
              <a:t>: INNOPIX EU </a:t>
            </a:r>
            <a:r>
              <a:rPr lang="fr-FR" dirty="0" err="1" smtClean="0"/>
              <a:t>project</a:t>
            </a:r>
            <a:r>
              <a:rPr lang="fr-FR" smtClean="0"/>
              <a:t> and LAAS RTB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052732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39552" y="3140968"/>
            <a:ext cx="8352928" cy="65498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r"/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have a </a:t>
            </a:r>
            <a:r>
              <a:rPr lang="fr-FR" dirty="0" err="1" smtClean="0"/>
              <a:t>realistic</a:t>
            </a:r>
            <a:r>
              <a:rPr lang="fr-FR" dirty="0" smtClean="0"/>
              <a:t> (</a:t>
            </a:r>
            <a:r>
              <a:rPr lang="fr-FR" dirty="0" err="1" smtClean="0"/>
              <a:t>though</a:t>
            </a:r>
            <a:r>
              <a:rPr lang="fr-FR" dirty="0" smtClean="0"/>
              <a:t> </a:t>
            </a:r>
            <a:r>
              <a:rPr lang="fr-FR" dirty="0" err="1" smtClean="0"/>
              <a:t>unofficial</a:t>
            </a:r>
            <a:r>
              <a:rPr lang="fr-FR" dirty="0" smtClean="0"/>
              <a:t>) </a:t>
            </a:r>
            <a:r>
              <a:rPr lang="fr-FR" dirty="0" err="1" smtClean="0"/>
              <a:t>estimate</a:t>
            </a:r>
            <a:r>
              <a:rPr lang="fr-FR" dirty="0" smtClean="0"/>
              <a:t>  of the ILC </a:t>
            </a:r>
            <a:r>
              <a:rPr lang="fr-FR" dirty="0" err="1" smtClean="0"/>
              <a:t>schedule</a:t>
            </a:r>
            <a:r>
              <a:rPr lang="fr-FR" dirty="0" smtClean="0"/>
              <a:t> (</a:t>
            </a:r>
            <a:r>
              <a:rPr lang="fr-FR" dirty="0" smtClean="0">
                <a:solidFill>
                  <a:srgbClr val="7030A0"/>
                </a:solidFill>
              </a:rPr>
              <a:t>S. </a:t>
            </a:r>
            <a:r>
              <a:rPr lang="fr-FR" dirty="0" err="1" smtClean="0">
                <a:solidFill>
                  <a:srgbClr val="7030A0"/>
                </a:solidFill>
              </a:rPr>
              <a:t>Komamiya</a:t>
            </a:r>
            <a:r>
              <a:rPr lang="fr-FR" dirty="0" smtClean="0"/>
              <a:t>,  Lepton-photon 2015) :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07" y="3789040"/>
            <a:ext cx="6345089" cy="2687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7244681" y="3790781"/>
            <a:ext cx="1431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Start </a:t>
            </a:r>
          </a:p>
          <a:p>
            <a:r>
              <a:rPr lang="fr-FR" dirty="0" smtClean="0"/>
              <a:t>2016? 2018?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236296" y="557994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2033 ?</a:t>
            </a:r>
            <a:endParaRPr lang="fr-FR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481" y="188640"/>
            <a:ext cx="5785983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323528" y="225802"/>
            <a:ext cx="256694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ILD </a:t>
            </a:r>
            <a:r>
              <a:rPr lang="fr-FR" sz="2000" b="1" dirty="0" err="1" smtClean="0"/>
              <a:t>Tracking</a:t>
            </a:r>
            <a:r>
              <a:rPr lang="fr-FR" sz="2000" b="1" dirty="0" smtClean="0"/>
              <a:t>:</a:t>
            </a:r>
          </a:p>
          <a:p>
            <a:r>
              <a:rPr lang="fr-FR" dirty="0" smtClean="0"/>
              <a:t>Vertex detector</a:t>
            </a:r>
          </a:p>
          <a:p>
            <a:r>
              <a:rPr lang="fr-FR" dirty="0" smtClean="0"/>
              <a:t>TPC</a:t>
            </a:r>
          </a:p>
          <a:p>
            <a:r>
              <a:rPr lang="fr-FR" dirty="0" err="1" smtClean="0"/>
              <a:t>Silicon</a:t>
            </a:r>
            <a:r>
              <a:rPr lang="fr-FR" dirty="0" smtClean="0"/>
              <a:t> →</a:t>
            </a:r>
          </a:p>
          <a:p>
            <a:r>
              <a:rPr lang="fr-FR" dirty="0" err="1" smtClean="0"/>
              <a:t>Magnet</a:t>
            </a:r>
            <a:endParaRPr lang="fr-FR" dirty="0" smtClean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2</a:t>
            </a:fld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60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04664"/>
            <a:ext cx="3826768" cy="676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 smtClean="0"/>
              <a:t> t0 = Ground Breaking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04235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88867"/>
            <a:ext cx="8784976" cy="3818426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>
            <a:off x="1619672" y="937320"/>
            <a:ext cx="0" cy="5760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8172400" y="114405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2033?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683568" y="5589240"/>
            <a:ext cx="7964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yoke</a:t>
            </a:r>
            <a:r>
              <a:rPr lang="fr-FR" dirty="0" smtClean="0"/>
              <a:t> and the </a:t>
            </a:r>
            <a:r>
              <a:rPr lang="fr-FR" dirty="0" err="1" smtClean="0"/>
              <a:t>solenoid</a:t>
            </a:r>
            <a:r>
              <a:rPr lang="fr-FR" dirty="0" smtClean="0"/>
              <a:t> have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assembled</a:t>
            </a:r>
            <a:r>
              <a:rPr lang="fr-FR" dirty="0" smtClean="0"/>
              <a:t> on surface site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early</a:t>
            </a:r>
            <a:r>
              <a:rPr lang="fr-FR" dirty="0" smtClean="0"/>
              <a:t> (</a:t>
            </a:r>
            <a:r>
              <a:rPr lang="fr-FR" dirty="0" err="1" smtClean="0"/>
              <a:t>start</a:t>
            </a:r>
            <a:r>
              <a:rPr lang="fr-FR" dirty="0" smtClean="0"/>
              <a:t> Y3)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remaining</a:t>
            </a:r>
            <a:r>
              <a:rPr lang="fr-FR" dirty="0" smtClean="0"/>
              <a:t> of the </a:t>
            </a:r>
            <a:r>
              <a:rPr lang="fr-FR" dirty="0" err="1" smtClean="0"/>
              <a:t>tracker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for end of Y8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107504" y="4365104"/>
            <a:ext cx="936104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107504" y="3140968"/>
            <a:ext cx="936104" cy="3571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35496" y="2708920"/>
            <a:ext cx="764468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GridPix</a:t>
            </a:r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 rot="16200000">
            <a:off x="8023738" y="421644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After</a:t>
            </a:r>
            <a:r>
              <a:rPr lang="fr-FR" dirty="0" smtClean="0"/>
              <a:t> Y. </a:t>
            </a:r>
            <a:r>
              <a:rPr lang="fr-FR" smtClean="0"/>
              <a:t>Sugimoto</a:t>
            </a:r>
            <a:endParaRPr lang="fr-FR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14/12/2015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300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1061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1062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altLang="fr-FR"/>
          </a:p>
          <a:p>
            <a:fld id="{CD0CB29C-5394-4343-84EA-48A6284E7643}" type="slidenum">
              <a:rPr lang="fr-FR" altLang="fr-FR"/>
              <a:pPr/>
              <a:t>4</a:t>
            </a:fld>
            <a:endParaRPr lang="fr-FR" altLang="fr-FR"/>
          </a:p>
        </p:txBody>
      </p:sp>
      <p:sp>
        <p:nvSpPr>
          <p:cNvPr id="450562" name="Rectangle 2"/>
          <p:cNvSpPr>
            <a:spLocks noChangeArrowheads="1"/>
          </p:cNvSpPr>
          <p:nvPr/>
        </p:nvSpPr>
        <p:spPr bwMode="auto">
          <a:xfrm>
            <a:off x="5821363" y="2636168"/>
            <a:ext cx="2698750" cy="3497262"/>
          </a:xfrm>
          <a:prstGeom prst="rect">
            <a:avLst/>
          </a:prstGeom>
          <a:solidFill>
            <a:schemeClr val="tx1"/>
          </a:solidFill>
          <a:ln w="12700" algn="ctr">
            <a:miter lim="800000"/>
            <a:headEnd/>
            <a:tailEnd/>
          </a:ln>
          <a:effectLst/>
          <a:scene3d>
            <a:camera prst="legacyObliqueTopLeft"/>
            <a:lightRig rig="legacyFlat3" dir="b"/>
          </a:scene3d>
          <a:sp3d extrusionH="2894000" prstMaterial="legacyWireframe">
            <a:bevelT w="13500" h="13500" prst="angle"/>
            <a:bevelB w="13500" h="13500" prst="angle"/>
            <a:extrusionClr>
              <a:schemeClr val="tx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fr-FR" altLang="fr-FR" sz="2400" smtClean="0">
              <a:solidFill>
                <a:srgbClr val="0000CC"/>
              </a:solidFill>
            </a:endParaRPr>
          </a:p>
        </p:txBody>
      </p:sp>
      <p:grpSp>
        <p:nvGrpSpPr>
          <p:cNvPr id="450563" name="Group 3"/>
          <p:cNvGrpSpPr>
            <a:grpSpLocks/>
          </p:cNvGrpSpPr>
          <p:nvPr/>
        </p:nvGrpSpPr>
        <p:grpSpPr bwMode="auto">
          <a:xfrm>
            <a:off x="525463" y="4813300"/>
            <a:ext cx="3330575" cy="1071563"/>
            <a:chOff x="443" y="3116"/>
            <a:chExt cx="2098" cy="675"/>
          </a:xfrm>
        </p:grpSpPr>
        <p:sp>
          <p:nvSpPr>
            <p:cNvPr id="450564" name="Rectangle 4"/>
            <p:cNvSpPr>
              <a:spLocks noChangeAspect="1" noChangeArrowheads="1"/>
            </p:cNvSpPr>
            <p:nvPr/>
          </p:nvSpPr>
          <p:spPr bwMode="auto">
            <a:xfrm>
              <a:off x="954" y="3678"/>
              <a:ext cx="1587" cy="113"/>
            </a:xfrm>
            <a:prstGeom prst="rect">
              <a:avLst/>
            </a:prstGeom>
            <a:solidFill>
              <a:srgbClr val="0080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2640000" prstMaterial="legacyMatte">
              <a:bevelT w="13500" h="13500" prst="angle"/>
              <a:bevelB w="13500" h="13500" prst="angle"/>
              <a:extrusionClr>
                <a:srgbClr val="0080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endParaRPr lang="fr-FR" altLang="fr-FR" sz="2400" smtClean="0">
                <a:solidFill>
                  <a:srgbClr val="FF0000"/>
                </a:solidFill>
              </a:endParaRPr>
            </a:p>
          </p:txBody>
        </p:sp>
        <p:grpSp>
          <p:nvGrpSpPr>
            <p:cNvPr id="450565" name="Group 5"/>
            <p:cNvGrpSpPr>
              <a:grpSpLocks/>
            </p:cNvGrpSpPr>
            <p:nvPr/>
          </p:nvGrpSpPr>
          <p:grpSpPr bwMode="auto">
            <a:xfrm>
              <a:off x="973" y="3649"/>
              <a:ext cx="1519" cy="6"/>
              <a:chOff x="964" y="3649"/>
              <a:chExt cx="1519" cy="6"/>
            </a:xfrm>
          </p:grpSpPr>
          <p:sp>
            <p:nvSpPr>
              <p:cNvPr id="450566" name="Rectangle 6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67" name="Rectangle 7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68" name="Rectangle 8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69" name="Rectangle 9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70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71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72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73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74" name="Rectangle 14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75" name="Rectangle 15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76" name="Rectangle 16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77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78" name="Rectangle 18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79" name="Rectangle 19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80" name="Rectangle 20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81" name="Rectangle 21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82" name="Rectangle 22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583" name="Group 23"/>
            <p:cNvGrpSpPr>
              <a:grpSpLocks/>
            </p:cNvGrpSpPr>
            <p:nvPr/>
          </p:nvGrpSpPr>
          <p:grpSpPr bwMode="auto">
            <a:xfrm>
              <a:off x="929" y="3608"/>
              <a:ext cx="1519" cy="6"/>
              <a:chOff x="964" y="3649"/>
              <a:chExt cx="1519" cy="6"/>
            </a:xfrm>
          </p:grpSpPr>
          <p:sp>
            <p:nvSpPr>
              <p:cNvPr id="450584" name="Rectangle 24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85" name="Rectangle 25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86" name="Rectangle 26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87" name="Rectangle 27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88" name="Rectangle 28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89" name="Rectangle 29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90" name="Rectangle 30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91" name="Rectangle 31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92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93" name="Rectangle 33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94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95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96" name="Rectangle 36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97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98" name="Rectangle 38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599" name="Rectangle 39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00" name="Rectangle 40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601" name="Group 41"/>
            <p:cNvGrpSpPr>
              <a:grpSpLocks/>
            </p:cNvGrpSpPr>
            <p:nvPr/>
          </p:nvGrpSpPr>
          <p:grpSpPr bwMode="auto">
            <a:xfrm>
              <a:off x="891" y="3567"/>
              <a:ext cx="1519" cy="6"/>
              <a:chOff x="964" y="3649"/>
              <a:chExt cx="1519" cy="6"/>
            </a:xfrm>
          </p:grpSpPr>
          <p:sp>
            <p:nvSpPr>
              <p:cNvPr id="450602" name="Rectangle 42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03" name="Rectangle 43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04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05" name="Rectangle 45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06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07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08" name="Rectangle 48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09" name="Rectangle 49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10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11" name="Rectangle 51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12" name="Rectangle 52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13" name="Rectangle 53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14" name="Rectangle 54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15" name="Rectangle 55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16" name="Rectangle 56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17" name="Rectangle 57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18" name="Rectangle 58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619" name="Group 59"/>
            <p:cNvGrpSpPr>
              <a:grpSpLocks/>
            </p:cNvGrpSpPr>
            <p:nvPr/>
          </p:nvGrpSpPr>
          <p:grpSpPr bwMode="auto">
            <a:xfrm>
              <a:off x="853" y="3526"/>
              <a:ext cx="1519" cy="6"/>
              <a:chOff x="964" y="3649"/>
              <a:chExt cx="1519" cy="6"/>
            </a:xfrm>
          </p:grpSpPr>
          <p:sp>
            <p:nvSpPr>
              <p:cNvPr id="450620" name="Rectangle 60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21" name="Rectangle 61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22" name="Rectangle 62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23" name="Rectangle 63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24" name="Rectangle 64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25" name="Rectangle 65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26" name="Rectangle 66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27" name="Rectangle 67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28" name="Rectangle 68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29" name="Rectangle 69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30" name="Rectangle 70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31" name="Rectangle 71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32" name="Rectangle 72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33" name="Rectangle 73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34" name="Rectangle 74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35" name="Rectangle 75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36" name="Rectangle 76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637" name="Group 77"/>
            <p:cNvGrpSpPr>
              <a:grpSpLocks/>
            </p:cNvGrpSpPr>
            <p:nvPr/>
          </p:nvGrpSpPr>
          <p:grpSpPr bwMode="auto">
            <a:xfrm>
              <a:off x="812" y="3485"/>
              <a:ext cx="1519" cy="6"/>
              <a:chOff x="964" y="3649"/>
              <a:chExt cx="1519" cy="6"/>
            </a:xfrm>
          </p:grpSpPr>
          <p:sp>
            <p:nvSpPr>
              <p:cNvPr id="450638" name="Rectangle 78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39" name="Rectangle 79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40" name="Rectangle 80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41" name="Rectangle 81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42" name="Rectangle 82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43" name="Rectangle 83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44" name="Rectangle 84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45" name="Rectangle 85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46" name="Rectangle 86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47" name="Rectangle 87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48" name="Rectangle 88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49" name="Rectangle 89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50" name="Rectangle 90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51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52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53" name="Rectangle 93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54" name="Rectangle 94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655" name="Group 95"/>
            <p:cNvGrpSpPr>
              <a:grpSpLocks/>
            </p:cNvGrpSpPr>
            <p:nvPr/>
          </p:nvGrpSpPr>
          <p:grpSpPr bwMode="auto">
            <a:xfrm>
              <a:off x="771" y="3444"/>
              <a:ext cx="1519" cy="6"/>
              <a:chOff x="964" y="3649"/>
              <a:chExt cx="1519" cy="6"/>
            </a:xfrm>
          </p:grpSpPr>
          <p:sp>
            <p:nvSpPr>
              <p:cNvPr id="450656" name="Rectangle 96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57" name="Rectangle 97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58" name="Rectangle 98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59" name="Rectangle 99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60" name="Rectangle 100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61" name="Rectangle 101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62" name="Rectangle 102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63" name="Rectangle 103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64" name="Rectangle 104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65" name="Rectangle 105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66" name="Rectangle 106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67" name="Rectangle 107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68" name="Rectangle 108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69" name="Rectangle 109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70" name="Rectangle 110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71" name="Rectangle 111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72" name="Rectangle 112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673" name="Group 113"/>
            <p:cNvGrpSpPr>
              <a:grpSpLocks/>
            </p:cNvGrpSpPr>
            <p:nvPr/>
          </p:nvGrpSpPr>
          <p:grpSpPr bwMode="auto">
            <a:xfrm>
              <a:off x="730" y="3403"/>
              <a:ext cx="1519" cy="6"/>
              <a:chOff x="964" y="3649"/>
              <a:chExt cx="1519" cy="6"/>
            </a:xfrm>
          </p:grpSpPr>
          <p:sp>
            <p:nvSpPr>
              <p:cNvPr id="450674" name="Rectangle 114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75" name="Rectangle 115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76" name="Rectangle 116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77" name="Rectangle 117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78" name="Rectangle 118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79" name="Rectangle 119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80" name="Rectangle 120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81" name="Rectangle 121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82" name="Rectangle 122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83" name="Rectangle 123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84" name="Rectangle 124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85" name="Rectangle 125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86" name="Rectangle 126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87" name="Rectangle 127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88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89" name="Rectangle 129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90" name="Rectangle 130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691" name="Group 131"/>
            <p:cNvGrpSpPr>
              <a:grpSpLocks/>
            </p:cNvGrpSpPr>
            <p:nvPr/>
          </p:nvGrpSpPr>
          <p:grpSpPr bwMode="auto">
            <a:xfrm>
              <a:off x="689" y="3362"/>
              <a:ext cx="1519" cy="6"/>
              <a:chOff x="964" y="3649"/>
              <a:chExt cx="1519" cy="6"/>
            </a:xfrm>
          </p:grpSpPr>
          <p:sp>
            <p:nvSpPr>
              <p:cNvPr id="450692" name="Rectangle 132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93" name="Rectangle 133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94" name="Rectangle 134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95" name="Rectangle 135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96" name="Rectangle 136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97" name="Rectangle 137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98" name="Rectangle 138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99" name="Rectangle 139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00" name="Rectangle 140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01" name="Rectangle 141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02" name="Rectangle 142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03" name="Rectangle 143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04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05" name="Rectangle 145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06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07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08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709" name="Group 149"/>
            <p:cNvGrpSpPr>
              <a:grpSpLocks/>
            </p:cNvGrpSpPr>
            <p:nvPr/>
          </p:nvGrpSpPr>
          <p:grpSpPr bwMode="auto">
            <a:xfrm>
              <a:off x="648" y="3321"/>
              <a:ext cx="1519" cy="6"/>
              <a:chOff x="964" y="3649"/>
              <a:chExt cx="1519" cy="6"/>
            </a:xfrm>
          </p:grpSpPr>
          <p:sp>
            <p:nvSpPr>
              <p:cNvPr id="450710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11" name="Rectangle 151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12" name="Rectangle 152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13" name="Rectangle 153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14" name="Rectangle 154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15" name="Rectangle 155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16" name="Rectangle 156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17" name="Rectangle 157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18" name="Rectangle 158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19" name="Rectangle 159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20" name="Rectangle 160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21" name="Rectangle 161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22" name="Rectangle 162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23" name="Rectangle 163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24" name="Rectangle 164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25" name="Rectangle 165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26" name="Rectangle 166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727" name="Group 167"/>
            <p:cNvGrpSpPr>
              <a:grpSpLocks/>
            </p:cNvGrpSpPr>
            <p:nvPr/>
          </p:nvGrpSpPr>
          <p:grpSpPr bwMode="auto">
            <a:xfrm>
              <a:off x="607" y="3280"/>
              <a:ext cx="1519" cy="6"/>
              <a:chOff x="964" y="3649"/>
              <a:chExt cx="1519" cy="6"/>
            </a:xfrm>
          </p:grpSpPr>
          <p:sp>
            <p:nvSpPr>
              <p:cNvPr id="450728" name="Rectangle 168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29" name="Rectangle 169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30" name="Rectangle 170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31" name="Rectangle 171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32" name="Rectangle 172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33" name="Rectangle 173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34" name="Rectangle 174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35" name="Rectangle 175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36" name="Rectangle 176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37" name="Rectangle 177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38" name="Rectangle 178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39" name="Rectangle 179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40" name="Rectangle 180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41" name="Rectangle 181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42" name="Rectangle 182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43" name="Rectangle 183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44" name="Rectangle 184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745" name="Group 185"/>
            <p:cNvGrpSpPr>
              <a:grpSpLocks/>
            </p:cNvGrpSpPr>
            <p:nvPr/>
          </p:nvGrpSpPr>
          <p:grpSpPr bwMode="auto">
            <a:xfrm>
              <a:off x="566" y="3239"/>
              <a:ext cx="1519" cy="6"/>
              <a:chOff x="964" y="3649"/>
              <a:chExt cx="1519" cy="6"/>
            </a:xfrm>
          </p:grpSpPr>
          <p:sp>
            <p:nvSpPr>
              <p:cNvPr id="450746" name="Rectangle 186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47" name="Rectangle 187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48" name="Rectangle 188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49" name="Rectangle 189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50" name="Rectangle 190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51" name="Rectangle 191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52" name="Rectangle 192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53" name="Rectangle 193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54" name="Rectangle 194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55" name="Rectangle 195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56" name="Rectangle 196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57" name="Rectangle 197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58" name="Rectangle 198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59" name="Rectangle 199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60" name="Rectangle 200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61" name="Rectangle 201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62" name="Rectangle 202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763" name="Group 203"/>
            <p:cNvGrpSpPr>
              <a:grpSpLocks/>
            </p:cNvGrpSpPr>
            <p:nvPr/>
          </p:nvGrpSpPr>
          <p:grpSpPr bwMode="auto">
            <a:xfrm>
              <a:off x="525" y="3198"/>
              <a:ext cx="1519" cy="6"/>
              <a:chOff x="964" y="3649"/>
              <a:chExt cx="1519" cy="6"/>
            </a:xfrm>
          </p:grpSpPr>
          <p:sp>
            <p:nvSpPr>
              <p:cNvPr id="450764" name="Rectangle 204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65" name="Rectangle 205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66" name="Rectangle 206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67" name="Rectangle 207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68" name="Rectangle 208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69" name="Rectangle 209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70" name="Rectangle 210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71" name="Rectangle 211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72" name="Rectangle 212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73" name="Rectangle 213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74" name="Rectangle 214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75" name="Rectangle 215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76" name="Rectangle 216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77" name="Rectangle 217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78" name="Rectangle 218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79" name="Rectangle 219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80" name="Rectangle 220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781" name="Group 221"/>
            <p:cNvGrpSpPr>
              <a:grpSpLocks/>
            </p:cNvGrpSpPr>
            <p:nvPr/>
          </p:nvGrpSpPr>
          <p:grpSpPr bwMode="auto">
            <a:xfrm>
              <a:off x="484" y="3157"/>
              <a:ext cx="1519" cy="6"/>
              <a:chOff x="964" y="3649"/>
              <a:chExt cx="1519" cy="6"/>
            </a:xfrm>
          </p:grpSpPr>
          <p:sp>
            <p:nvSpPr>
              <p:cNvPr id="450782" name="Rectangle 222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83" name="Rectangle 223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84" name="Rectangle 224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85" name="Rectangle 225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86" name="Rectangle 226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87" name="Rectangle 227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88" name="Rectangle 228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89" name="Rectangle 229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90" name="Rectangle 230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91" name="Rectangle 231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92" name="Rectangle 232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93" name="Rectangle 233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94" name="Rectangle 234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95" name="Rectangle 235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96" name="Rectangle 236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97" name="Rectangle 237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98" name="Rectangle 238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799" name="Group 239"/>
            <p:cNvGrpSpPr>
              <a:grpSpLocks/>
            </p:cNvGrpSpPr>
            <p:nvPr/>
          </p:nvGrpSpPr>
          <p:grpSpPr bwMode="auto">
            <a:xfrm>
              <a:off x="443" y="3116"/>
              <a:ext cx="1519" cy="6"/>
              <a:chOff x="964" y="3649"/>
              <a:chExt cx="1519" cy="6"/>
            </a:xfrm>
          </p:grpSpPr>
          <p:sp>
            <p:nvSpPr>
              <p:cNvPr id="450800" name="Rectangle 240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01" name="Rectangle 241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02" name="Rectangle 242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03" name="Rectangle 243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04" name="Rectangle 244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05" name="Rectangle 245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06" name="Rectangle 246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07" name="Rectangle 247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08" name="Rectangle 248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09" name="Rectangle 249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10" name="Rectangle 250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11" name="Rectangle 251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12" name="Rectangle 252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13" name="Rectangle 253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14" name="Rectangle 254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15" name="Rectangle 255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16" name="Rectangle 256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50817" name="Rectangle 25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fr-FR" dirty="0"/>
              <a:t>Detectors using </a:t>
            </a:r>
            <a:r>
              <a:rPr lang="en-US" altLang="fr-FR" dirty="0" err="1"/>
              <a:t>TimePix</a:t>
            </a:r>
            <a:r>
              <a:rPr lang="en-US" altLang="fr-FR" dirty="0"/>
              <a:t> chip</a:t>
            </a:r>
          </a:p>
        </p:txBody>
      </p:sp>
      <p:grpSp>
        <p:nvGrpSpPr>
          <p:cNvPr id="450818" name="Group 258"/>
          <p:cNvGrpSpPr>
            <a:grpSpLocks/>
          </p:cNvGrpSpPr>
          <p:nvPr/>
        </p:nvGrpSpPr>
        <p:grpSpPr bwMode="auto">
          <a:xfrm>
            <a:off x="5083175" y="4938043"/>
            <a:ext cx="3330575" cy="1071562"/>
            <a:chOff x="443" y="3116"/>
            <a:chExt cx="2098" cy="675"/>
          </a:xfrm>
        </p:grpSpPr>
        <p:sp>
          <p:nvSpPr>
            <p:cNvPr id="450819" name="Rectangle 259"/>
            <p:cNvSpPr>
              <a:spLocks noChangeAspect="1" noChangeArrowheads="1"/>
            </p:cNvSpPr>
            <p:nvPr/>
          </p:nvSpPr>
          <p:spPr bwMode="auto">
            <a:xfrm>
              <a:off x="954" y="3678"/>
              <a:ext cx="1587" cy="113"/>
            </a:xfrm>
            <a:prstGeom prst="rect">
              <a:avLst/>
            </a:prstGeom>
            <a:solidFill>
              <a:srgbClr val="0080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2640000" prstMaterial="legacyMatte">
              <a:bevelT w="13500" h="13500" prst="angle"/>
              <a:bevelB w="13500" h="13500" prst="angle"/>
              <a:extrusionClr>
                <a:srgbClr val="0080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endParaRPr lang="fr-FR" altLang="fr-FR" sz="2400" smtClean="0">
                <a:solidFill>
                  <a:srgbClr val="FF0000"/>
                </a:solidFill>
              </a:endParaRPr>
            </a:p>
          </p:txBody>
        </p:sp>
        <p:grpSp>
          <p:nvGrpSpPr>
            <p:cNvPr id="450820" name="Group 260"/>
            <p:cNvGrpSpPr>
              <a:grpSpLocks/>
            </p:cNvGrpSpPr>
            <p:nvPr/>
          </p:nvGrpSpPr>
          <p:grpSpPr bwMode="auto">
            <a:xfrm>
              <a:off x="973" y="3649"/>
              <a:ext cx="1519" cy="6"/>
              <a:chOff x="964" y="3649"/>
              <a:chExt cx="1519" cy="6"/>
            </a:xfrm>
          </p:grpSpPr>
          <p:sp>
            <p:nvSpPr>
              <p:cNvPr id="450821" name="Rectangle 261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22" name="Rectangle 262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23" name="Rectangle 263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24" name="Rectangle 264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25" name="Rectangle 265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26" name="Rectangle 266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27" name="Rectangle 267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28" name="Rectangle 268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29" name="Rectangle 269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30" name="Rectangle 270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31" name="Rectangle 271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32" name="Rectangle 272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33" name="Rectangle 273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34" name="Rectangle 274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35" name="Rectangle 275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36" name="Rectangle 276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37" name="Rectangle 277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838" name="Group 278"/>
            <p:cNvGrpSpPr>
              <a:grpSpLocks/>
            </p:cNvGrpSpPr>
            <p:nvPr/>
          </p:nvGrpSpPr>
          <p:grpSpPr bwMode="auto">
            <a:xfrm>
              <a:off x="929" y="3608"/>
              <a:ext cx="1519" cy="6"/>
              <a:chOff x="964" y="3649"/>
              <a:chExt cx="1519" cy="6"/>
            </a:xfrm>
          </p:grpSpPr>
          <p:sp>
            <p:nvSpPr>
              <p:cNvPr id="450839" name="Rectangle 279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40" name="Rectangle 280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41" name="Rectangle 281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42" name="Rectangle 282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43" name="Rectangle 283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44" name="Rectangle 284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45" name="Rectangle 285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46" name="Rectangle 286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47" name="Rectangle 287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48" name="Rectangle 288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49" name="Rectangle 289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50" name="Rectangle 290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51" name="Rectangle 291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52" name="Rectangle 292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53" name="Rectangle 293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54" name="Rectangle 294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55" name="Rectangle 295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856" name="Group 296"/>
            <p:cNvGrpSpPr>
              <a:grpSpLocks/>
            </p:cNvGrpSpPr>
            <p:nvPr/>
          </p:nvGrpSpPr>
          <p:grpSpPr bwMode="auto">
            <a:xfrm>
              <a:off x="891" y="3567"/>
              <a:ext cx="1519" cy="6"/>
              <a:chOff x="964" y="3649"/>
              <a:chExt cx="1519" cy="6"/>
            </a:xfrm>
          </p:grpSpPr>
          <p:sp>
            <p:nvSpPr>
              <p:cNvPr id="450857" name="Rectangle 297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58" name="Rectangle 298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59" name="Rectangle 299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60" name="Rectangle 300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61" name="Rectangle 301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62" name="Rectangle 302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63" name="Rectangle 303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64" name="Rectangle 304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65" name="Rectangle 305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66" name="Rectangle 306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67" name="Rectangle 307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68" name="Rectangle 308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69" name="Rectangle 309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70" name="Rectangle 310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71" name="Rectangle 311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72" name="Rectangle 312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73" name="Rectangle 313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874" name="Group 314"/>
            <p:cNvGrpSpPr>
              <a:grpSpLocks/>
            </p:cNvGrpSpPr>
            <p:nvPr/>
          </p:nvGrpSpPr>
          <p:grpSpPr bwMode="auto">
            <a:xfrm>
              <a:off x="853" y="3526"/>
              <a:ext cx="1519" cy="6"/>
              <a:chOff x="964" y="3649"/>
              <a:chExt cx="1519" cy="6"/>
            </a:xfrm>
          </p:grpSpPr>
          <p:sp>
            <p:nvSpPr>
              <p:cNvPr id="450875" name="Rectangle 315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76" name="Rectangle 316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77" name="Rectangle 317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78" name="Rectangle 318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79" name="Rectangle 319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80" name="Rectangle 320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81" name="Rectangle 321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82" name="Rectangle 322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83" name="Rectangle 323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84" name="Rectangle 324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85" name="Rectangle 325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86" name="Rectangle 326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87" name="Rectangle 327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88" name="Rectangle 328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89" name="Rectangle 329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90" name="Rectangle 330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91" name="Rectangle 331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892" name="Group 332"/>
            <p:cNvGrpSpPr>
              <a:grpSpLocks/>
            </p:cNvGrpSpPr>
            <p:nvPr/>
          </p:nvGrpSpPr>
          <p:grpSpPr bwMode="auto">
            <a:xfrm>
              <a:off x="812" y="3485"/>
              <a:ext cx="1519" cy="6"/>
              <a:chOff x="964" y="3649"/>
              <a:chExt cx="1519" cy="6"/>
            </a:xfrm>
          </p:grpSpPr>
          <p:sp>
            <p:nvSpPr>
              <p:cNvPr id="450893" name="Rectangle 333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94" name="Rectangle 334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95" name="Rectangle 335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96" name="Rectangle 336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97" name="Rectangle 337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98" name="Rectangle 338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899" name="Rectangle 339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00" name="Rectangle 340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01" name="Rectangle 341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02" name="Rectangle 342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03" name="Rectangle 343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04" name="Rectangle 344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05" name="Rectangle 345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06" name="Rectangle 346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07" name="Rectangle 347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08" name="Rectangle 348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09" name="Rectangle 349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910" name="Group 350"/>
            <p:cNvGrpSpPr>
              <a:grpSpLocks/>
            </p:cNvGrpSpPr>
            <p:nvPr/>
          </p:nvGrpSpPr>
          <p:grpSpPr bwMode="auto">
            <a:xfrm>
              <a:off x="771" y="3444"/>
              <a:ext cx="1519" cy="6"/>
              <a:chOff x="964" y="3649"/>
              <a:chExt cx="1519" cy="6"/>
            </a:xfrm>
          </p:grpSpPr>
          <p:sp>
            <p:nvSpPr>
              <p:cNvPr id="450911" name="Rectangle 351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12" name="Rectangle 352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13" name="Rectangle 353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14" name="Rectangle 354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15" name="Rectangle 355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16" name="Rectangle 356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17" name="Rectangle 357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18" name="Rectangle 358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19" name="Rectangle 359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20" name="Rectangle 360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21" name="Rectangle 361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22" name="Rectangle 362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23" name="Rectangle 363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24" name="Rectangle 364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25" name="Rectangle 365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26" name="Rectangle 366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27" name="Rectangle 367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928" name="Group 368"/>
            <p:cNvGrpSpPr>
              <a:grpSpLocks/>
            </p:cNvGrpSpPr>
            <p:nvPr/>
          </p:nvGrpSpPr>
          <p:grpSpPr bwMode="auto">
            <a:xfrm>
              <a:off x="730" y="3403"/>
              <a:ext cx="1519" cy="6"/>
              <a:chOff x="964" y="3649"/>
              <a:chExt cx="1519" cy="6"/>
            </a:xfrm>
          </p:grpSpPr>
          <p:sp>
            <p:nvSpPr>
              <p:cNvPr id="450929" name="Rectangle 369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30" name="Rectangle 370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31" name="Rectangle 371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32" name="Rectangle 372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33" name="Rectangle 373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34" name="Rectangle 374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35" name="Rectangle 375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36" name="Rectangle 376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37" name="Rectangle 377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38" name="Rectangle 378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39" name="Rectangle 379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40" name="Rectangle 380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41" name="Rectangle 381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42" name="Rectangle 382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43" name="Rectangle 383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44" name="Rectangle 384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45" name="Rectangle 385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946" name="Group 386"/>
            <p:cNvGrpSpPr>
              <a:grpSpLocks/>
            </p:cNvGrpSpPr>
            <p:nvPr/>
          </p:nvGrpSpPr>
          <p:grpSpPr bwMode="auto">
            <a:xfrm>
              <a:off x="689" y="3362"/>
              <a:ext cx="1519" cy="6"/>
              <a:chOff x="964" y="3649"/>
              <a:chExt cx="1519" cy="6"/>
            </a:xfrm>
          </p:grpSpPr>
          <p:sp>
            <p:nvSpPr>
              <p:cNvPr id="450947" name="Rectangle 387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48" name="Rectangle 388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49" name="Rectangle 389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50" name="Rectangle 390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51" name="Rectangle 391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52" name="Rectangle 392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53" name="Rectangle 393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54" name="Rectangle 394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55" name="Rectangle 395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56" name="Rectangle 396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57" name="Rectangle 397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58" name="Rectangle 398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59" name="Rectangle 399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60" name="Rectangle 400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61" name="Rectangle 401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62" name="Rectangle 402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63" name="Rectangle 403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964" name="Group 404"/>
            <p:cNvGrpSpPr>
              <a:grpSpLocks/>
            </p:cNvGrpSpPr>
            <p:nvPr/>
          </p:nvGrpSpPr>
          <p:grpSpPr bwMode="auto">
            <a:xfrm>
              <a:off x="648" y="3321"/>
              <a:ext cx="1519" cy="6"/>
              <a:chOff x="964" y="3649"/>
              <a:chExt cx="1519" cy="6"/>
            </a:xfrm>
          </p:grpSpPr>
          <p:sp>
            <p:nvSpPr>
              <p:cNvPr id="450965" name="Rectangle 405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66" name="Rectangle 406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67" name="Rectangle 407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68" name="Rectangle 408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69" name="Rectangle 409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70" name="Rectangle 410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71" name="Rectangle 411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72" name="Rectangle 412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73" name="Rectangle 413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74" name="Rectangle 414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75" name="Rectangle 415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76" name="Rectangle 416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77" name="Rectangle 417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78" name="Rectangle 418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79" name="Rectangle 419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80" name="Rectangle 420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81" name="Rectangle 421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0982" name="Group 422"/>
            <p:cNvGrpSpPr>
              <a:grpSpLocks/>
            </p:cNvGrpSpPr>
            <p:nvPr/>
          </p:nvGrpSpPr>
          <p:grpSpPr bwMode="auto">
            <a:xfrm>
              <a:off x="607" y="3280"/>
              <a:ext cx="1519" cy="6"/>
              <a:chOff x="964" y="3649"/>
              <a:chExt cx="1519" cy="6"/>
            </a:xfrm>
          </p:grpSpPr>
          <p:sp>
            <p:nvSpPr>
              <p:cNvPr id="450983" name="Rectangle 423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84" name="Rectangle 424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85" name="Rectangle 425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86" name="Rectangle 426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87" name="Rectangle 427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88" name="Rectangle 428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89" name="Rectangle 429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90" name="Rectangle 430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91" name="Rectangle 431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92" name="Rectangle 432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93" name="Rectangle 433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94" name="Rectangle 434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95" name="Rectangle 435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96" name="Rectangle 436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97" name="Rectangle 437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98" name="Rectangle 438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99" name="Rectangle 439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1000" name="Group 440"/>
            <p:cNvGrpSpPr>
              <a:grpSpLocks/>
            </p:cNvGrpSpPr>
            <p:nvPr/>
          </p:nvGrpSpPr>
          <p:grpSpPr bwMode="auto">
            <a:xfrm>
              <a:off x="566" y="3239"/>
              <a:ext cx="1519" cy="6"/>
              <a:chOff x="964" y="3649"/>
              <a:chExt cx="1519" cy="6"/>
            </a:xfrm>
          </p:grpSpPr>
          <p:sp>
            <p:nvSpPr>
              <p:cNvPr id="451001" name="Rectangle 441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02" name="Rectangle 442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03" name="Rectangle 443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04" name="Rectangle 444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05" name="Rectangle 445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06" name="Rectangle 446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07" name="Rectangle 447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08" name="Rectangle 448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09" name="Rectangle 449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10" name="Rectangle 450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11" name="Rectangle 451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12" name="Rectangle 452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13" name="Rectangle 453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14" name="Rectangle 454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15" name="Rectangle 455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16" name="Rectangle 456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17" name="Rectangle 457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1018" name="Group 458"/>
            <p:cNvGrpSpPr>
              <a:grpSpLocks/>
            </p:cNvGrpSpPr>
            <p:nvPr/>
          </p:nvGrpSpPr>
          <p:grpSpPr bwMode="auto">
            <a:xfrm>
              <a:off x="525" y="3198"/>
              <a:ext cx="1519" cy="6"/>
              <a:chOff x="964" y="3649"/>
              <a:chExt cx="1519" cy="6"/>
            </a:xfrm>
          </p:grpSpPr>
          <p:sp>
            <p:nvSpPr>
              <p:cNvPr id="451019" name="Rectangle 459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20" name="Rectangle 460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21" name="Rectangle 461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22" name="Rectangle 462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23" name="Rectangle 463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24" name="Rectangle 464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25" name="Rectangle 465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26" name="Rectangle 466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27" name="Rectangle 467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28" name="Rectangle 468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29" name="Rectangle 469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30" name="Rectangle 470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31" name="Rectangle 471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32" name="Rectangle 472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33" name="Rectangle 473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34" name="Rectangle 474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35" name="Rectangle 475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1036" name="Group 476"/>
            <p:cNvGrpSpPr>
              <a:grpSpLocks/>
            </p:cNvGrpSpPr>
            <p:nvPr/>
          </p:nvGrpSpPr>
          <p:grpSpPr bwMode="auto">
            <a:xfrm>
              <a:off x="484" y="3157"/>
              <a:ext cx="1519" cy="6"/>
              <a:chOff x="964" y="3649"/>
              <a:chExt cx="1519" cy="6"/>
            </a:xfrm>
          </p:grpSpPr>
          <p:sp>
            <p:nvSpPr>
              <p:cNvPr id="451037" name="Rectangle 477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38" name="Rectangle 478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39" name="Rectangle 479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40" name="Rectangle 480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41" name="Rectangle 481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42" name="Rectangle 482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43" name="Rectangle 483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44" name="Rectangle 484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45" name="Rectangle 485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46" name="Rectangle 486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47" name="Rectangle 487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48" name="Rectangle 488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49" name="Rectangle 489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50" name="Rectangle 490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51" name="Rectangle 491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52" name="Rectangle 492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53" name="Rectangle 493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1054" name="Group 494"/>
            <p:cNvGrpSpPr>
              <a:grpSpLocks/>
            </p:cNvGrpSpPr>
            <p:nvPr/>
          </p:nvGrpSpPr>
          <p:grpSpPr bwMode="auto">
            <a:xfrm>
              <a:off x="443" y="3116"/>
              <a:ext cx="1519" cy="6"/>
              <a:chOff x="964" y="3649"/>
              <a:chExt cx="1519" cy="6"/>
            </a:xfrm>
          </p:grpSpPr>
          <p:sp>
            <p:nvSpPr>
              <p:cNvPr id="451055" name="Rectangle 495"/>
              <p:cNvSpPr>
                <a:spLocks noChangeAspect="1" noChangeArrowheads="1"/>
              </p:cNvSpPr>
              <p:nvPr/>
            </p:nvSpPr>
            <p:spPr bwMode="auto">
              <a:xfrm>
                <a:off x="96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56" name="Rectangle 496"/>
              <p:cNvSpPr>
                <a:spLocks noChangeAspect="1" noChangeArrowheads="1"/>
              </p:cNvSpPr>
              <p:nvPr/>
            </p:nvSpPr>
            <p:spPr bwMode="auto">
              <a:xfrm>
                <a:off x="105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57" name="Rectangle 497"/>
              <p:cNvSpPr>
                <a:spLocks noChangeAspect="1" noChangeArrowheads="1"/>
              </p:cNvSpPr>
              <p:nvPr/>
            </p:nvSpPr>
            <p:spPr bwMode="auto">
              <a:xfrm>
                <a:off x="114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58" name="Rectangle 498"/>
              <p:cNvSpPr>
                <a:spLocks noChangeAspect="1" noChangeArrowheads="1"/>
              </p:cNvSpPr>
              <p:nvPr/>
            </p:nvSpPr>
            <p:spPr bwMode="auto">
              <a:xfrm>
                <a:off x="123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59" name="Rectangle 499"/>
              <p:cNvSpPr>
                <a:spLocks noChangeAspect="1" noChangeArrowheads="1"/>
              </p:cNvSpPr>
              <p:nvPr/>
            </p:nvSpPr>
            <p:spPr bwMode="auto">
              <a:xfrm>
                <a:off x="1328" y="3650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60" name="Rectangle 500"/>
              <p:cNvSpPr>
                <a:spLocks noChangeAspect="1" noChangeArrowheads="1"/>
              </p:cNvSpPr>
              <p:nvPr/>
            </p:nvSpPr>
            <p:spPr bwMode="auto">
              <a:xfrm>
                <a:off x="141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61" name="Rectangle 501"/>
              <p:cNvSpPr>
                <a:spLocks noChangeAspect="1" noChangeArrowheads="1"/>
              </p:cNvSpPr>
              <p:nvPr/>
            </p:nvSpPr>
            <p:spPr bwMode="auto">
              <a:xfrm>
                <a:off x="151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62" name="Rectangle 502"/>
              <p:cNvSpPr>
                <a:spLocks noChangeAspect="1" noChangeArrowheads="1"/>
              </p:cNvSpPr>
              <p:nvPr/>
            </p:nvSpPr>
            <p:spPr bwMode="auto">
              <a:xfrm>
                <a:off x="1601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63" name="Rectangle 503"/>
              <p:cNvSpPr>
                <a:spLocks noChangeAspect="1" noChangeArrowheads="1"/>
              </p:cNvSpPr>
              <p:nvPr/>
            </p:nvSpPr>
            <p:spPr bwMode="auto">
              <a:xfrm>
                <a:off x="1692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64" name="Rectangle 504"/>
              <p:cNvSpPr>
                <a:spLocks noChangeAspect="1" noChangeArrowheads="1"/>
              </p:cNvSpPr>
              <p:nvPr/>
            </p:nvSpPr>
            <p:spPr bwMode="auto">
              <a:xfrm>
                <a:off x="1783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65" name="Rectangle 505"/>
              <p:cNvSpPr>
                <a:spLocks noChangeAspect="1" noChangeArrowheads="1"/>
              </p:cNvSpPr>
              <p:nvPr/>
            </p:nvSpPr>
            <p:spPr bwMode="auto">
              <a:xfrm>
                <a:off x="1874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66" name="Rectangle 506"/>
              <p:cNvSpPr>
                <a:spLocks noChangeAspect="1" noChangeArrowheads="1"/>
              </p:cNvSpPr>
              <p:nvPr/>
            </p:nvSpPr>
            <p:spPr bwMode="auto">
              <a:xfrm>
                <a:off x="1965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67" name="Rectangle 507"/>
              <p:cNvSpPr>
                <a:spLocks noChangeAspect="1" noChangeArrowheads="1"/>
              </p:cNvSpPr>
              <p:nvPr/>
            </p:nvSpPr>
            <p:spPr bwMode="auto">
              <a:xfrm>
                <a:off x="2056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68" name="Rectangle 508"/>
              <p:cNvSpPr>
                <a:spLocks noChangeAspect="1" noChangeArrowheads="1"/>
              </p:cNvSpPr>
              <p:nvPr/>
            </p:nvSpPr>
            <p:spPr bwMode="auto">
              <a:xfrm>
                <a:off x="2147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69" name="Rectangle 509"/>
              <p:cNvSpPr>
                <a:spLocks noChangeAspect="1" noChangeArrowheads="1"/>
              </p:cNvSpPr>
              <p:nvPr/>
            </p:nvSpPr>
            <p:spPr bwMode="auto">
              <a:xfrm>
                <a:off x="2238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70" name="Rectangle 510"/>
              <p:cNvSpPr>
                <a:spLocks noChangeAspect="1" noChangeArrowheads="1"/>
              </p:cNvSpPr>
              <p:nvPr/>
            </p:nvSpPr>
            <p:spPr bwMode="auto">
              <a:xfrm>
                <a:off x="2329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71" name="Rectangle 511"/>
              <p:cNvSpPr>
                <a:spLocks noChangeAspect="1" noChangeArrowheads="1"/>
              </p:cNvSpPr>
              <p:nvPr/>
            </p:nvSpPr>
            <p:spPr bwMode="auto">
              <a:xfrm>
                <a:off x="2420" y="3649"/>
                <a:ext cx="63" cy="5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619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51072" name="Group 512"/>
          <p:cNvGrpSpPr>
            <a:grpSpLocks/>
          </p:cNvGrpSpPr>
          <p:nvPr/>
        </p:nvGrpSpPr>
        <p:grpSpPr bwMode="auto">
          <a:xfrm>
            <a:off x="531813" y="4751388"/>
            <a:ext cx="3252787" cy="906462"/>
            <a:chOff x="329" y="2975"/>
            <a:chExt cx="2049" cy="571"/>
          </a:xfrm>
        </p:grpSpPr>
        <p:sp>
          <p:nvSpPr>
            <p:cNvPr id="451073" name="Rectangle 513"/>
            <p:cNvSpPr>
              <a:spLocks noChangeAspect="1" noChangeArrowheads="1"/>
            </p:cNvSpPr>
            <p:nvPr/>
          </p:nvSpPr>
          <p:spPr bwMode="auto">
            <a:xfrm>
              <a:off x="329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74" name="Rectangle 514"/>
            <p:cNvSpPr>
              <a:spLocks noChangeAspect="1" noChangeArrowheads="1"/>
            </p:cNvSpPr>
            <p:nvPr/>
          </p:nvSpPr>
          <p:spPr bwMode="auto">
            <a:xfrm>
              <a:off x="420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75" name="Rectangle 515"/>
            <p:cNvSpPr>
              <a:spLocks noChangeAspect="1" noChangeArrowheads="1"/>
            </p:cNvSpPr>
            <p:nvPr/>
          </p:nvSpPr>
          <p:spPr bwMode="auto">
            <a:xfrm>
              <a:off x="511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76" name="Rectangle 516"/>
            <p:cNvSpPr>
              <a:spLocks noChangeAspect="1" noChangeArrowheads="1"/>
            </p:cNvSpPr>
            <p:nvPr/>
          </p:nvSpPr>
          <p:spPr bwMode="auto">
            <a:xfrm>
              <a:off x="602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77" name="Rectangle 517"/>
            <p:cNvSpPr>
              <a:spLocks noChangeAspect="1" noChangeArrowheads="1"/>
            </p:cNvSpPr>
            <p:nvPr/>
          </p:nvSpPr>
          <p:spPr bwMode="auto">
            <a:xfrm>
              <a:off x="693" y="2977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78" name="Rectangle 518"/>
            <p:cNvSpPr>
              <a:spLocks noChangeAspect="1" noChangeArrowheads="1"/>
            </p:cNvSpPr>
            <p:nvPr/>
          </p:nvSpPr>
          <p:spPr bwMode="auto">
            <a:xfrm>
              <a:off x="784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79" name="Rectangle 519"/>
            <p:cNvSpPr>
              <a:spLocks noChangeAspect="1" noChangeArrowheads="1"/>
            </p:cNvSpPr>
            <p:nvPr/>
          </p:nvSpPr>
          <p:spPr bwMode="auto">
            <a:xfrm>
              <a:off x="875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80" name="Rectangle 520"/>
            <p:cNvSpPr>
              <a:spLocks noChangeAspect="1" noChangeArrowheads="1"/>
            </p:cNvSpPr>
            <p:nvPr/>
          </p:nvSpPr>
          <p:spPr bwMode="auto">
            <a:xfrm>
              <a:off x="966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81" name="Rectangle 521"/>
            <p:cNvSpPr>
              <a:spLocks noChangeAspect="1" noChangeArrowheads="1"/>
            </p:cNvSpPr>
            <p:nvPr/>
          </p:nvSpPr>
          <p:spPr bwMode="auto">
            <a:xfrm>
              <a:off x="1057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82" name="Rectangle 522"/>
            <p:cNvSpPr>
              <a:spLocks noChangeAspect="1" noChangeArrowheads="1"/>
            </p:cNvSpPr>
            <p:nvPr/>
          </p:nvSpPr>
          <p:spPr bwMode="auto">
            <a:xfrm>
              <a:off x="1148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83" name="Rectangle 523"/>
            <p:cNvSpPr>
              <a:spLocks noChangeAspect="1" noChangeArrowheads="1"/>
            </p:cNvSpPr>
            <p:nvPr/>
          </p:nvSpPr>
          <p:spPr bwMode="auto">
            <a:xfrm>
              <a:off x="1239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84" name="Rectangle 524"/>
            <p:cNvSpPr>
              <a:spLocks noChangeAspect="1" noChangeArrowheads="1"/>
            </p:cNvSpPr>
            <p:nvPr/>
          </p:nvSpPr>
          <p:spPr bwMode="auto">
            <a:xfrm>
              <a:off x="1330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85" name="Rectangle 525"/>
            <p:cNvSpPr>
              <a:spLocks noChangeAspect="1" noChangeArrowheads="1"/>
            </p:cNvSpPr>
            <p:nvPr/>
          </p:nvSpPr>
          <p:spPr bwMode="auto">
            <a:xfrm>
              <a:off x="1421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86" name="Rectangle 526"/>
            <p:cNvSpPr>
              <a:spLocks noChangeAspect="1" noChangeArrowheads="1"/>
            </p:cNvSpPr>
            <p:nvPr/>
          </p:nvSpPr>
          <p:spPr bwMode="auto">
            <a:xfrm>
              <a:off x="1512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87" name="Rectangle 527"/>
            <p:cNvSpPr>
              <a:spLocks noChangeAspect="1" noChangeArrowheads="1"/>
            </p:cNvSpPr>
            <p:nvPr/>
          </p:nvSpPr>
          <p:spPr bwMode="auto">
            <a:xfrm>
              <a:off x="1603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88" name="Rectangle 528"/>
            <p:cNvSpPr>
              <a:spLocks noChangeAspect="1" noChangeArrowheads="1"/>
            </p:cNvSpPr>
            <p:nvPr/>
          </p:nvSpPr>
          <p:spPr bwMode="auto">
            <a:xfrm>
              <a:off x="1694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89" name="Rectangle 529"/>
            <p:cNvSpPr>
              <a:spLocks noChangeAspect="1" noChangeArrowheads="1"/>
            </p:cNvSpPr>
            <p:nvPr/>
          </p:nvSpPr>
          <p:spPr bwMode="auto">
            <a:xfrm>
              <a:off x="1785" y="297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90" name="Rectangle 530"/>
            <p:cNvSpPr>
              <a:spLocks noChangeAspect="1" noChangeArrowheads="1"/>
            </p:cNvSpPr>
            <p:nvPr/>
          </p:nvSpPr>
          <p:spPr bwMode="auto">
            <a:xfrm>
              <a:off x="370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91" name="Rectangle 531"/>
            <p:cNvSpPr>
              <a:spLocks noChangeAspect="1" noChangeArrowheads="1"/>
            </p:cNvSpPr>
            <p:nvPr/>
          </p:nvSpPr>
          <p:spPr bwMode="auto">
            <a:xfrm>
              <a:off x="461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92" name="Rectangle 532"/>
            <p:cNvSpPr>
              <a:spLocks noChangeAspect="1" noChangeArrowheads="1"/>
            </p:cNvSpPr>
            <p:nvPr/>
          </p:nvSpPr>
          <p:spPr bwMode="auto">
            <a:xfrm>
              <a:off x="552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93" name="Rectangle 533"/>
            <p:cNvSpPr>
              <a:spLocks noChangeAspect="1" noChangeArrowheads="1"/>
            </p:cNvSpPr>
            <p:nvPr/>
          </p:nvSpPr>
          <p:spPr bwMode="auto">
            <a:xfrm>
              <a:off x="643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94" name="Rectangle 534"/>
            <p:cNvSpPr>
              <a:spLocks noChangeAspect="1" noChangeArrowheads="1"/>
            </p:cNvSpPr>
            <p:nvPr/>
          </p:nvSpPr>
          <p:spPr bwMode="auto">
            <a:xfrm>
              <a:off x="734" y="3018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95" name="Rectangle 535"/>
            <p:cNvSpPr>
              <a:spLocks noChangeAspect="1" noChangeArrowheads="1"/>
            </p:cNvSpPr>
            <p:nvPr/>
          </p:nvSpPr>
          <p:spPr bwMode="auto">
            <a:xfrm>
              <a:off x="825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96" name="Rectangle 536"/>
            <p:cNvSpPr>
              <a:spLocks noChangeAspect="1" noChangeArrowheads="1"/>
            </p:cNvSpPr>
            <p:nvPr/>
          </p:nvSpPr>
          <p:spPr bwMode="auto">
            <a:xfrm>
              <a:off x="916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97" name="Rectangle 537"/>
            <p:cNvSpPr>
              <a:spLocks noChangeAspect="1" noChangeArrowheads="1"/>
            </p:cNvSpPr>
            <p:nvPr/>
          </p:nvSpPr>
          <p:spPr bwMode="auto">
            <a:xfrm>
              <a:off x="1007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98" name="Rectangle 538"/>
            <p:cNvSpPr>
              <a:spLocks noChangeAspect="1" noChangeArrowheads="1"/>
            </p:cNvSpPr>
            <p:nvPr/>
          </p:nvSpPr>
          <p:spPr bwMode="auto">
            <a:xfrm>
              <a:off x="1098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099" name="Rectangle 539"/>
            <p:cNvSpPr>
              <a:spLocks noChangeAspect="1" noChangeArrowheads="1"/>
            </p:cNvSpPr>
            <p:nvPr/>
          </p:nvSpPr>
          <p:spPr bwMode="auto">
            <a:xfrm>
              <a:off x="1189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00" name="Rectangle 540"/>
            <p:cNvSpPr>
              <a:spLocks noChangeAspect="1" noChangeArrowheads="1"/>
            </p:cNvSpPr>
            <p:nvPr/>
          </p:nvSpPr>
          <p:spPr bwMode="auto">
            <a:xfrm>
              <a:off x="1280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01" name="Rectangle 541"/>
            <p:cNvSpPr>
              <a:spLocks noChangeAspect="1" noChangeArrowheads="1"/>
            </p:cNvSpPr>
            <p:nvPr/>
          </p:nvSpPr>
          <p:spPr bwMode="auto">
            <a:xfrm>
              <a:off x="1371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02" name="Rectangle 542"/>
            <p:cNvSpPr>
              <a:spLocks noChangeAspect="1" noChangeArrowheads="1"/>
            </p:cNvSpPr>
            <p:nvPr/>
          </p:nvSpPr>
          <p:spPr bwMode="auto">
            <a:xfrm>
              <a:off x="1462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03" name="Rectangle 543"/>
            <p:cNvSpPr>
              <a:spLocks noChangeAspect="1" noChangeArrowheads="1"/>
            </p:cNvSpPr>
            <p:nvPr/>
          </p:nvSpPr>
          <p:spPr bwMode="auto">
            <a:xfrm>
              <a:off x="1553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04" name="Rectangle 544"/>
            <p:cNvSpPr>
              <a:spLocks noChangeAspect="1" noChangeArrowheads="1"/>
            </p:cNvSpPr>
            <p:nvPr/>
          </p:nvSpPr>
          <p:spPr bwMode="auto">
            <a:xfrm>
              <a:off x="1644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05" name="Rectangle 545"/>
            <p:cNvSpPr>
              <a:spLocks noChangeAspect="1" noChangeArrowheads="1"/>
            </p:cNvSpPr>
            <p:nvPr/>
          </p:nvSpPr>
          <p:spPr bwMode="auto">
            <a:xfrm>
              <a:off x="1735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06" name="Rectangle 546"/>
            <p:cNvSpPr>
              <a:spLocks noChangeAspect="1" noChangeArrowheads="1"/>
            </p:cNvSpPr>
            <p:nvPr/>
          </p:nvSpPr>
          <p:spPr bwMode="auto">
            <a:xfrm>
              <a:off x="1826" y="301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07" name="Rectangle 547"/>
            <p:cNvSpPr>
              <a:spLocks noChangeAspect="1" noChangeArrowheads="1"/>
            </p:cNvSpPr>
            <p:nvPr/>
          </p:nvSpPr>
          <p:spPr bwMode="auto">
            <a:xfrm>
              <a:off x="411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08" name="Rectangle 548"/>
            <p:cNvSpPr>
              <a:spLocks noChangeAspect="1" noChangeArrowheads="1"/>
            </p:cNvSpPr>
            <p:nvPr/>
          </p:nvSpPr>
          <p:spPr bwMode="auto">
            <a:xfrm>
              <a:off x="502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09" name="Rectangle 549"/>
            <p:cNvSpPr>
              <a:spLocks noChangeAspect="1" noChangeArrowheads="1"/>
            </p:cNvSpPr>
            <p:nvPr/>
          </p:nvSpPr>
          <p:spPr bwMode="auto">
            <a:xfrm>
              <a:off x="593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10" name="Rectangle 550"/>
            <p:cNvSpPr>
              <a:spLocks noChangeAspect="1" noChangeArrowheads="1"/>
            </p:cNvSpPr>
            <p:nvPr/>
          </p:nvSpPr>
          <p:spPr bwMode="auto">
            <a:xfrm>
              <a:off x="684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11" name="Rectangle 551"/>
            <p:cNvSpPr>
              <a:spLocks noChangeAspect="1" noChangeArrowheads="1"/>
            </p:cNvSpPr>
            <p:nvPr/>
          </p:nvSpPr>
          <p:spPr bwMode="auto">
            <a:xfrm>
              <a:off x="775" y="3059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12" name="Rectangle 552"/>
            <p:cNvSpPr>
              <a:spLocks noChangeAspect="1" noChangeArrowheads="1"/>
            </p:cNvSpPr>
            <p:nvPr/>
          </p:nvSpPr>
          <p:spPr bwMode="auto">
            <a:xfrm>
              <a:off x="866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13" name="Rectangle 553"/>
            <p:cNvSpPr>
              <a:spLocks noChangeAspect="1" noChangeArrowheads="1"/>
            </p:cNvSpPr>
            <p:nvPr/>
          </p:nvSpPr>
          <p:spPr bwMode="auto">
            <a:xfrm>
              <a:off x="957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14" name="Rectangle 554"/>
            <p:cNvSpPr>
              <a:spLocks noChangeAspect="1" noChangeArrowheads="1"/>
            </p:cNvSpPr>
            <p:nvPr/>
          </p:nvSpPr>
          <p:spPr bwMode="auto">
            <a:xfrm>
              <a:off x="1048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15" name="Rectangle 555"/>
            <p:cNvSpPr>
              <a:spLocks noChangeAspect="1" noChangeArrowheads="1"/>
            </p:cNvSpPr>
            <p:nvPr/>
          </p:nvSpPr>
          <p:spPr bwMode="auto">
            <a:xfrm>
              <a:off x="1139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16" name="Rectangle 556"/>
            <p:cNvSpPr>
              <a:spLocks noChangeAspect="1" noChangeArrowheads="1"/>
            </p:cNvSpPr>
            <p:nvPr/>
          </p:nvSpPr>
          <p:spPr bwMode="auto">
            <a:xfrm>
              <a:off x="1230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17" name="Rectangle 557"/>
            <p:cNvSpPr>
              <a:spLocks noChangeAspect="1" noChangeArrowheads="1"/>
            </p:cNvSpPr>
            <p:nvPr/>
          </p:nvSpPr>
          <p:spPr bwMode="auto">
            <a:xfrm>
              <a:off x="1321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18" name="Rectangle 558"/>
            <p:cNvSpPr>
              <a:spLocks noChangeAspect="1" noChangeArrowheads="1"/>
            </p:cNvSpPr>
            <p:nvPr/>
          </p:nvSpPr>
          <p:spPr bwMode="auto">
            <a:xfrm>
              <a:off x="1412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19" name="Rectangle 559"/>
            <p:cNvSpPr>
              <a:spLocks noChangeAspect="1" noChangeArrowheads="1"/>
            </p:cNvSpPr>
            <p:nvPr/>
          </p:nvSpPr>
          <p:spPr bwMode="auto">
            <a:xfrm>
              <a:off x="1503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20" name="Rectangle 560"/>
            <p:cNvSpPr>
              <a:spLocks noChangeAspect="1" noChangeArrowheads="1"/>
            </p:cNvSpPr>
            <p:nvPr/>
          </p:nvSpPr>
          <p:spPr bwMode="auto">
            <a:xfrm>
              <a:off x="1594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21" name="Rectangle 561"/>
            <p:cNvSpPr>
              <a:spLocks noChangeAspect="1" noChangeArrowheads="1"/>
            </p:cNvSpPr>
            <p:nvPr/>
          </p:nvSpPr>
          <p:spPr bwMode="auto">
            <a:xfrm>
              <a:off x="1685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22" name="Rectangle 562"/>
            <p:cNvSpPr>
              <a:spLocks noChangeAspect="1" noChangeArrowheads="1"/>
            </p:cNvSpPr>
            <p:nvPr/>
          </p:nvSpPr>
          <p:spPr bwMode="auto">
            <a:xfrm>
              <a:off x="1776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23" name="Rectangle 563"/>
            <p:cNvSpPr>
              <a:spLocks noChangeAspect="1" noChangeArrowheads="1"/>
            </p:cNvSpPr>
            <p:nvPr/>
          </p:nvSpPr>
          <p:spPr bwMode="auto">
            <a:xfrm>
              <a:off x="1867" y="305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24" name="Rectangle 564"/>
            <p:cNvSpPr>
              <a:spLocks noChangeAspect="1" noChangeArrowheads="1"/>
            </p:cNvSpPr>
            <p:nvPr/>
          </p:nvSpPr>
          <p:spPr bwMode="auto">
            <a:xfrm>
              <a:off x="452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25" name="Rectangle 565"/>
            <p:cNvSpPr>
              <a:spLocks noChangeAspect="1" noChangeArrowheads="1"/>
            </p:cNvSpPr>
            <p:nvPr/>
          </p:nvSpPr>
          <p:spPr bwMode="auto">
            <a:xfrm>
              <a:off x="543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26" name="Rectangle 566"/>
            <p:cNvSpPr>
              <a:spLocks noChangeAspect="1" noChangeArrowheads="1"/>
            </p:cNvSpPr>
            <p:nvPr/>
          </p:nvSpPr>
          <p:spPr bwMode="auto">
            <a:xfrm>
              <a:off x="634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27" name="Rectangle 567"/>
            <p:cNvSpPr>
              <a:spLocks noChangeAspect="1" noChangeArrowheads="1"/>
            </p:cNvSpPr>
            <p:nvPr/>
          </p:nvSpPr>
          <p:spPr bwMode="auto">
            <a:xfrm>
              <a:off x="725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28" name="Rectangle 568"/>
            <p:cNvSpPr>
              <a:spLocks noChangeAspect="1" noChangeArrowheads="1"/>
            </p:cNvSpPr>
            <p:nvPr/>
          </p:nvSpPr>
          <p:spPr bwMode="auto">
            <a:xfrm>
              <a:off x="816" y="3106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29" name="Rectangle 569"/>
            <p:cNvSpPr>
              <a:spLocks noChangeAspect="1" noChangeArrowheads="1"/>
            </p:cNvSpPr>
            <p:nvPr/>
          </p:nvSpPr>
          <p:spPr bwMode="auto">
            <a:xfrm>
              <a:off x="907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30" name="Rectangle 570"/>
            <p:cNvSpPr>
              <a:spLocks noChangeAspect="1" noChangeArrowheads="1"/>
            </p:cNvSpPr>
            <p:nvPr/>
          </p:nvSpPr>
          <p:spPr bwMode="auto">
            <a:xfrm>
              <a:off x="998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31" name="Rectangle 571"/>
            <p:cNvSpPr>
              <a:spLocks noChangeAspect="1" noChangeArrowheads="1"/>
            </p:cNvSpPr>
            <p:nvPr/>
          </p:nvSpPr>
          <p:spPr bwMode="auto">
            <a:xfrm>
              <a:off x="1089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32" name="Rectangle 572"/>
            <p:cNvSpPr>
              <a:spLocks noChangeAspect="1" noChangeArrowheads="1"/>
            </p:cNvSpPr>
            <p:nvPr/>
          </p:nvSpPr>
          <p:spPr bwMode="auto">
            <a:xfrm>
              <a:off x="1180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33" name="Rectangle 573"/>
            <p:cNvSpPr>
              <a:spLocks noChangeAspect="1" noChangeArrowheads="1"/>
            </p:cNvSpPr>
            <p:nvPr/>
          </p:nvSpPr>
          <p:spPr bwMode="auto">
            <a:xfrm>
              <a:off x="1271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34" name="Rectangle 574"/>
            <p:cNvSpPr>
              <a:spLocks noChangeAspect="1" noChangeArrowheads="1"/>
            </p:cNvSpPr>
            <p:nvPr/>
          </p:nvSpPr>
          <p:spPr bwMode="auto">
            <a:xfrm>
              <a:off x="1362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35" name="Rectangle 575"/>
            <p:cNvSpPr>
              <a:spLocks noChangeAspect="1" noChangeArrowheads="1"/>
            </p:cNvSpPr>
            <p:nvPr/>
          </p:nvSpPr>
          <p:spPr bwMode="auto">
            <a:xfrm>
              <a:off x="1453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36" name="Rectangle 576"/>
            <p:cNvSpPr>
              <a:spLocks noChangeAspect="1" noChangeArrowheads="1"/>
            </p:cNvSpPr>
            <p:nvPr/>
          </p:nvSpPr>
          <p:spPr bwMode="auto">
            <a:xfrm>
              <a:off x="1544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37" name="Rectangle 577"/>
            <p:cNvSpPr>
              <a:spLocks noChangeAspect="1" noChangeArrowheads="1"/>
            </p:cNvSpPr>
            <p:nvPr/>
          </p:nvSpPr>
          <p:spPr bwMode="auto">
            <a:xfrm>
              <a:off x="1635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38" name="Rectangle 578"/>
            <p:cNvSpPr>
              <a:spLocks noChangeAspect="1" noChangeArrowheads="1"/>
            </p:cNvSpPr>
            <p:nvPr/>
          </p:nvSpPr>
          <p:spPr bwMode="auto">
            <a:xfrm>
              <a:off x="1726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39" name="Rectangle 579"/>
            <p:cNvSpPr>
              <a:spLocks noChangeAspect="1" noChangeArrowheads="1"/>
            </p:cNvSpPr>
            <p:nvPr/>
          </p:nvSpPr>
          <p:spPr bwMode="auto">
            <a:xfrm>
              <a:off x="1817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40" name="Rectangle 580"/>
            <p:cNvSpPr>
              <a:spLocks noChangeAspect="1" noChangeArrowheads="1"/>
            </p:cNvSpPr>
            <p:nvPr/>
          </p:nvSpPr>
          <p:spPr bwMode="auto">
            <a:xfrm>
              <a:off x="1908" y="309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41" name="Rectangle 581"/>
            <p:cNvSpPr>
              <a:spLocks noChangeAspect="1" noChangeArrowheads="1"/>
            </p:cNvSpPr>
            <p:nvPr/>
          </p:nvSpPr>
          <p:spPr bwMode="auto">
            <a:xfrm>
              <a:off x="493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42" name="Rectangle 582"/>
            <p:cNvSpPr>
              <a:spLocks noChangeAspect="1" noChangeArrowheads="1"/>
            </p:cNvSpPr>
            <p:nvPr/>
          </p:nvSpPr>
          <p:spPr bwMode="auto">
            <a:xfrm>
              <a:off x="584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43" name="Rectangle 583"/>
            <p:cNvSpPr>
              <a:spLocks noChangeAspect="1" noChangeArrowheads="1"/>
            </p:cNvSpPr>
            <p:nvPr/>
          </p:nvSpPr>
          <p:spPr bwMode="auto">
            <a:xfrm>
              <a:off x="675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44" name="Rectangle 584"/>
            <p:cNvSpPr>
              <a:spLocks noChangeAspect="1" noChangeArrowheads="1"/>
            </p:cNvSpPr>
            <p:nvPr/>
          </p:nvSpPr>
          <p:spPr bwMode="auto">
            <a:xfrm>
              <a:off x="766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45" name="Rectangle 585"/>
            <p:cNvSpPr>
              <a:spLocks noChangeAspect="1" noChangeArrowheads="1"/>
            </p:cNvSpPr>
            <p:nvPr/>
          </p:nvSpPr>
          <p:spPr bwMode="auto">
            <a:xfrm>
              <a:off x="857" y="3141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46" name="Rectangle 586"/>
            <p:cNvSpPr>
              <a:spLocks noChangeAspect="1" noChangeArrowheads="1"/>
            </p:cNvSpPr>
            <p:nvPr/>
          </p:nvSpPr>
          <p:spPr bwMode="auto">
            <a:xfrm>
              <a:off x="948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47" name="Rectangle 587"/>
            <p:cNvSpPr>
              <a:spLocks noChangeAspect="1" noChangeArrowheads="1"/>
            </p:cNvSpPr>
            <p:nvPr/>
          </p:nvSpPr>
          <p:spPr bwMode="auto">
            <a:xfrm>
              <a:off x="1039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48" name="Rectangle 588"/>
            <p:cNvSpPr>
              <a:spLocks noChangeAspect="1" noChangeArrowheads="1"/>
            </p:cNvSpPr>
            <p:nvPr/>
          </p:nvSpPr>
          <p:spPr bwMode="auto">
            <a:xfrm>
              <a:off x="1130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49" name="Rectangle 589"/>
            <p:cNvSpPr>
              <a:spLocks noChangeAspect="1" noChangeArrowheads="1"/>
            </p:cNvSpPr>
            <p:nvPr/>
          </p:nvSpPr>
          <p:spPr bwMode="auto">
            <a:xfrm>
              <a:off x="1221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50" name="Rectangle 590"/>
            <p:cNvSpPr>
              <a:spLocks noChangeAspect="1" noChangeArrowheads="1"/>
            </p:cNvSpPr>
            <p:nvPr/>
          </p:nvSpPr>
          <p:spPr bwMode="auto">
            <a:xfrm>
              <a:off x="1312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51" name="Rectangle 591"/>
            <p:cNvSpPr>
              <a:spLocks noChangeAspect="1" noChangeArrowheads="1"/>
            </p:cNvSpPr>
            <p:nvPr/>
          </p:nvSpPr>
          <p:spPr bwMode="auto">
            <a:xfrm>
              <a:off x="1403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52" name="Rectangle 592"/>
            <p:cNvSpPr>
              <a:spLocks noChangeAspect="1" noChangeArrowheads="1"/>
            </p:cNvSpPr>
            <p:nvPr/>
          </p:nvSpPr>
          <p:spPr bwMode="auto">
            <a:xfrm>
              <a:off x="1494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53" name="Rectangle 593"/>
            <p:cNvSpPr>
              <a:spLocks noChangeAspect="1" noChangeArrowheads="1"/>
            </p:cNvSpPr>
            <p:nvPr/>
          </p:nvSpPr>
          <p:spPr bwMode="auto">
            <a:xfrm>
              <a:off x="1585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54" name="Rectangle 594"/>
            <p:cNvSpPr>
              <a:spLocks noChangeAspect="1" noChangeArrowheads="1"/>
            </p:cNvSpPr>
            <p:nvPr/>
          </p:nvSpPr>
          <p:spPr bwMode="auto">
            <a:xfrm>
              <a:off x="1676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55" name="Rectangle 595"/>
            <p:cNvSpPr>
              <a:spLocks noChangeAspect="1" noChangeArrowheads="1"/>
            </p:cNvSpPr>
            <p:nvPr/>
          </p:nvSpPr>
          <p:spPr bwMode="auto">
            <a:xfrm>
              <a:off x="1767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56" name="Rectangle 596"/>
            <p:cNvSpPr>
              <a:spLocks noChangeAspect="1" noChangeArrowheads="1"/>
            </p:cNvSpPr>
            <p:nvPr/>
          </p:nvSpPr>
          <p:spPr bwMode="auto">
            <a:xfrm>
              <a:off x="1858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57" name="Rectangle 597"/>
            <p:cNvSpPr>
              <a:spLocks noChangeAspect="1" noChangeArrowheads="1"/>
            </p:cNvSpPr>
            <p:nvPr/>
          </p:nvSpPr>
          <p:spPr bwMode="auto">
            <a:xfrm>
              <a:off x="1949" y="3139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58" name="Rectangle 598"/>
            <p:cNvSpPr>
              <a:spLocks noChangeAspect="1" noChangeArrowheads="1"/>
            </p:cNvSpPr>
            <p:nvPr/>
          </p:nvSpPr>
          <p:spPr bwMode="auto">
            <a:xfrm>
              <a:off x="534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59" name="Rectangle 599"/>
            <p:cNvSpPr>
              <a:spLocks noChangeAspect="1" noChangeArrowheads="1"/>
            </p:cNvSpPr>
            <p:nvPr/>
          </p:nvSpPr>
          <p:spPr bwMode="auto">
            <a:xfrm>
              <a:off x="625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60" name="Rectangle 600"/>
            <p:cNvSpPr>
              <a:spLocks noChangeAspect="1" noChangeArrowheads="1"/>
            </p:cNvSpPr>
            <p:nvPr/>
          </p:nvSpPr>
          <p:spPr bwMode="auto">
            <a:xfrm>
              <a:off x="716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61" name="Rectangle 601"/>
            <p:cNvSpPr>
              <a:spLocks noChangeAspect="1" noChangeArrowheads="1"/>
            </p:cNvSpPr>
            <p:nvPr/>
          </p:nvSpPr>
          <p:spPr bwMode="auto">
            <a:xfrm>
              <a:off x="807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62" name="Rectangle 602"/>
            <p:cNvSpPr>
              <a:spLocks noChangeAspect="1" noChangeArrowheads="1"/>
            </p:cNvSpPr>
            <p:nvPr/>
          </p:nvSpPr>
          <p:spPr bwMode="auto">
            <a:xfrm>
              <a:off x="898" y="3182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63" name="Rectangle 603"/>
            <p:cNvSpPr>
              <a:spLocks noChangeAspect="1" noChangeArrowheads="1"/>
            </p:cNvSpPr>
            <p:nvPr/>
          </p:nvSpPr>
          <p:spPr bwMode="auto">
            <a:xfrm>
              <a:off x="989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64" name="Rectangle 604"/>
            <p:cNvSpPr>
              <a:spLocks noChangeAspect="1" noChangeArrowheads="1"/>
            </p:cNvSpPr>
            <p:nvPr/>
          </p:nvSpPr>
          <p:spPr bwMode="auto">
            <a:xfrm>
              <a:off x="1080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65" name="Rectangle 605"/>
            <p:cNvSpPr>
              <a:spLocks noChangeAspect="1" noChangeArrowheads="1"/>
            </p:cNvSpPr>
            <p:nvPr/>
          </p:nvSpPr>
          <p:spPr bwMode="auto">
            <a:xfrm>
              <a:off x="1171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66" name="Rectangle 606"/>
            <p:cNvSpPr>
              <a:spLocks noChangeAspect="1" noChangeArrowheads="1"/>
            </p:cNvSpPr>
            <p:nvPr/>
          </p:nvSpPr>
          <p:spPr bwMode="auto">
            <a:xfrm>
              <a:off x="1262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67" name="Rectangle 607"/>
            <p:cNvSpPr>
              <a:spLocks noChangeAspect="1" noChangeArrowheads="1"/>
            </p:cNvSpPr>
            <p:nvPr/>
          </p:nvSpPr>
          <p:spPr bwMode="auto">
            <a:xfrm>
              <a:off x="1353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68" name="Rectangle 608"/>
            <p:cNvSpPr>
              <a:spLocks noChangeAspect="1" noChangeArrowheads="1"/>
            </p:cNvSpPr>
            <p:nvPr/>
          </p:nvSpPr>
          <p:spPr bwMode="auto">
            <a:xfrm>
              <a:off x="1444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69" name="Rectangle 609"/>
            <p:cNvSpPr>
              <a:spLocks noChangeAspect="1" noChangeArrowheads="1"/>
            </p:cNvSpPr>
            <p:nvPr/>
          </p:nvSpPr>
          <p:spPr bwMode="auto">
            <a:xfrm>
              <a:off x="1535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70" name="Rectangle 610"/>
            <p:cNvSpPr>
              <a:spLocks noChangeAspect="1" noChangeArrowheads="1"/>
            </p:cNvSpPr>
            <p:nvPr/>
          </p:nvSpPr>
          <p:spPr bwMode="auto">
            <a:xfrm>
              <a:off x="1626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71" name="Rectangle 611"/>
            <p:cNvSpPr>
              <a:spLocks noChangeAspect="1" noChangeArrowheads="1"/>
            </p:cNvSpPr>
            <p:nvPr/>
          </p:nvSpPr>
          <p:spPr bwMode="auto">
            <a:xfrm>
              <a:off x="1717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72" name="Rectangle 612"/>
            <p:cNvSpPr>
              <a:spLocks noChangeAspect="1" noChangeArrowheads="1"/>
            </p:cNvSpPr>
            <p:nvPr/>
          </p:nvSpPr>
          <p:spPr bwMode="auto">
            <a:xfrm>
              <a:off x="1808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73" name="Rectangle 613"/>
            <p:cNvSpPr>
              <a:spLocks noChangeAspect="1" noChangeArrowheads="1"/>
            </p:cNvSpPr>
            <p:nvPr/>
          </p:nvSpPr>
          <p:spPr bwMode="auto">
            <a:xfrm>
              <a:off x="1899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74" name="Rectangle 614"/>
            <p:cNvSpPr>
              <a:spLocks noChangeAspect="1" noChangeArrowheads="1"/>
            </p:cNvSpPr>
            <p:nvPr/>
          </p:nvSpPr>
          <p:spPr bwMode="auto">
            <a:xfrm>
              <a:off x="1990" y="3180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75" name="Rectangle 615"/>
            <p:cNvSpPr>
              <a:spLocks noChangeAspect="1" noChangeArrowheads="1"/>
            </p:cNvSpPr>
            <p:nvPr/>
          </p:nvSpPr>
          <p:spPr bwMode="auto">
            <a:xfrm>
              <a:off x="575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76" name="Rectangle 616"/>
            <p:cNvSpPr>
              <a:spLocks noChangeAspect="1" noChangeArrowheads="1"/>
            </p:cNvSpPr>
            <p:nvPr/>
          </p:nvSpPr>
          <p:spPr bwMode="auto">
            <a:xfrm>
              <a:off x="666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77" name="Rectangle 617"/>
            <p:cNvSpPr>
              <a:spLocks noChangeAspect="1" noChangeArrowheads="1"/>
            </p:cNvSpPr>
            <p:nvPr/>
          </p:nvSpPr>
          <p:spPr bwMode="auto">
            <a:xfrm>
              <a:off x="757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78" name="Rectangle 618"/>
            <p:cNvSpPr>
              <a:spLocks noChangeAspect="1" noChangeArrowheads="1"/>
            </p:cNvSpPr>
            <p:nvPr/>
          </p:nvSpPr>
          <p:spPr bwMode="auto">
            <a:xfrm>
              <a:off x="848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79" name="Rectangle 619"/>
            <p:cNvSpPr>
              <a:spLocks noChangeAspect="1" noChangeArrowheads="1"/>
            </p:cNvSpPr>
            <p:nvPr/>
          </p:nvSpPr>
          <p:spPr bwMode="auto">
            <a:xfrm>
              <a:off x="939" y="3223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80" name="Rectangle 620"/>
            <p:cNvSpPr>
              <a:spLocks noChangeAspect="1" noChangeArrowheads="1"/>
            </p:cNvSpPr>
            <p:nvPr/>
          </p:nvSpPr>
          <p:spPr bwMode="auto">
            <a:xfrm>
              <a:off x="1030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81" name="Rectangle 621"/>
            <p:cNvSpPr>
              <a:spLocks noChangeAspect="1" noChangeArrowheads="1"/>
            </p:cNvSpPr>
            <p:nvPr/>
          </p:nvSpPr>
          <p:spPr bwMode="auto">
            <a:xfrm>
              <a:off x="1121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82" name="Rectangle 622"/>
            <p:cNvSpPr>
              <a:spLocks noChangeAspect="1" noChangeArrowheads="1"/>
            </p:cNvSpPr>
            <p:nvPr/>
          </p:nvSpPr>
          <p:spPr bwMode="auto">
            <a:xfrm>
              <a:off x="1212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83" name="Rectangle 623"/>
            <p:cNvSpPr>
              <a:spLocks noChangeAspect="1" noChangeArrowheads="1"/>
            </p:cNvSpPr>
            <p:nvPr/>
          </p:nvSpPr>
          <p:spPr bwMode="auto">
            <a:xfrm>
              <a:off x="1303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84" name="Rectangle 624"/>
            <p:cNvSpPr>
              <a:spLocks noChangeAspect="1" noChangeArrowheads="1"/>
            </p:cNvSpPr>
            <p:nvPr/>
          </p:nvSpPr>
          <p:spPr bwMode="auto">
            <a:xfrm>
              <a:off x="1394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85" name="Rectangle 625"/>
            <p:cNvSpPr>
              <a:spLocks noChangeAspect="1" noChangeArrowheads="1"/>
            </p:cNvSpPr>
            <p:nvPr/>
          </p:nvSpPr>
          <p:spPr bwMode="auto">
            <a:xfrm>
              <a:off x="1485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86" name="Rectangle 626"/>
            <p:cNvSpPr>
              <a:spLocks noChangeAspect="1" noChangeArrowheads="1"/>
            </p:cNvSpPr>
            <p:nvPr/>
          </p:nvSpPr>
          <p:spPr bwMode="auto">
            <a:xfrm>
              <a:off x="1576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87" name="Rectangle 627"/>
            <p:cNvSpPr>
              <a:spLocks noChangeAspect="1" noChangeArrowheads="1"/>
            </p:cNvSpPr>
            <p:nvPr/>
          </p:nvSpPr>
          <p:spPr bwMode="auto">
            <a:xfrm>
              <a:off x="1667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88" name="Rectangle 628"/>
            <p:cNvSpPr>
              <a:spLocks noChangeAspect="1" noChangeArrowheads="1"/>
            </p:cNvSpPr>
            <p:nvPr/>
          </p:nvSpPr>
          <p:spPr bwMode="auto">
            <a:xfrm>
              <a:off x="1758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89" name="Rectangle 629"/>
            <p:cNvSpPr>
              <a:spLocks noChangeAspect="1" noChangeArrowheads="1"/>
            </p:cNvSpPr>
            <p:nvPr/>
          </p:nvSpPr>
          <p:spPr bwMode="auto">
            <a:xfrm>
              <a:off x="1849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90" name="Rectangle 630"/>
            <p:cNvSpPr>
              <a:spLocks noChangeAspect="1" noChangeArrowheads="1"/>
            </p:cNvSpPr>
            <p:nvPr/>
          </p:nvSpPr>
          <p:spPr bwMode="auto">
            <a:xfrm>
              <a:off x="1940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91" name="Rectangle 631"/>
            <p:cNvSpPr>
              <a:spLocks noChangeAspect="1" noChangeArrowheads="1"/>
            </p:cNvSpPr>
            <p:nvPr/>
          </p:nvSpPr>
          <p:spPr bwMode="auto">
            <a:xfrm>
              <a:off x="2031" y="3221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92" name="Rectangle 632"/>
            <p:cNvSpPr>
              <a:spLocks noChangeAspect="1" noChangeArrowheads="1"/>
            </p:cNvSpPr>
            <p:nvPr/>
          </p:nvSpPr>
          <p:spPr bwMode="auto">
            <a:xfrm>
              <a:off x="616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93" name="Rectangle 633"/>
            <p:cNvSpPr>
              <a:spLocks noChangeAspect="1" noChangeArrowheads="1"/>
            </p:cNvSpPr>
            <p:nvPr/>
          </p:nvSpPr>
          <p:spPr bwMode="auto">
            <a:xfrm>
              <a:off x="707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94" name="Rectangle 634"/>
            <p:cNvSpPr>
              <a:spLocks noChangeAspect="1" noChangeArrowheads="1"/>
            </p:cNvSpPr>
            <p:nvPr/>
          </p:nvSpPr>
          <p:spPr bwMode="auto">
            <a:xfrm>
              <a:off x="798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95" name="Rectangle 635"/>
            <p:cNvSpPr>
              <a:spLocks noChangeAspect="1" noChangeArrowheads="1"/>
            </p:cNvSpPr>
            <p:nvPr/>
          </p:nvSpPr>
          <p:spPr bwMode="auto">
            <a:xfrm>
              <a:off x="889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96" name="Rectangle 636"/>
            <p:cNvSpPr>
              <a:spLocks noChangeAspect="1" noChangeArrowheads="1"/>
            </p:cNvSpPr>
            <p:nvPr/>
          </p:nvSpPr>
          <p:spPr bwMode="auto">
            <a:xfrm>
              <a:off x="980" y="3264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97" name="Rectangle 637"/>
            <p:cNvSpPr>
              <a:spLocks noChangeAspect="1" noChangeArrowheads="1"/>
            </p:cNvSpPr>
            <p:nvPr/>
          </p:nvSpPr>
          <p:spPr bwMode="auto">
            <a:xfrm>
              <a:off x="1071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98" name="Rectangle 638"/>
            <p:cNvSpPr>
              <a:spLocks noChangeAspect="1" noChangeArrowheads="1"/>
            </p:cNvSpPr>
            <p:nvPr/>
          </p:nvSpPr>
          <p:spPr bwMode="auto">
            <a:xfrm>
              <a:off x="1162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199" name="Rectangle 639"/>
            <p:cNvSpPr>
              <a:spLocks noChangeAspect="1" noChangeArrowheads="1"/>
            </p:cNvSpPr>
            <p:nvPr/>
          </p:nvSpPr>
          <p:spPr bwMode="auto">
            <a:xfrm>
              <a:off x="1253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00" name="Rectangle 640"/>
            <p:cNvSpPr>
              <a:spLocks noChangeAspect="1" noChangeArrowheads="1"/>
            </p:cNvSpPr>
            <p:nvPr/>
          </p:nvSpPr>
          <p:spPr bwMode="auto">
            <a:xfrm>
              <a:off x="1344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01" name="Rectangle 641"/>
            <p:cNvSpPr>
              <a:spLocks noChangeAspect="1" noChangeArrowheads="1"/>
            </p:cNvSpPr>
            <p:nvPr/>
          </p:nvSpPr>
          <p:spPr bwMode="auto">
            <a:xfrm>
              <a:off x="1435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02" name="Rectangle 642"/>
            <p:cNvSpPr>
              <a:spLocks noChangeAspect="1" noChangeArrowheads="1"/>
            </p:cNvSpPr>
            <p:nvPr/>
          </p:nvSpPr>
          <p:spPr bwMode="auto">
            <a:xfrm>
              <a:off x="1526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03" name="Rectangle 643"/>
            <p:cNvSpPr>
              <a:spLocks noChangeAspect="1" noChangeArrowheads="1"/>
            </p:cNvSpPr>
            <p:nvPr/>
          </p:nvSpPr>
          <p:spPr bwMode="auto">
            <a:xfrm>
              <a:off x="1617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04" name="Rectangle 644"/>
            <p:cNvSpPr>
              <a:spLocks noChangeAspect="1" noChangeArrowheads="1"/>
            </p:cNvSpPr>
            <p:nvPr/>
          </p:nvSpPr>
          <p:spPr bwMode="auto">
            <a:xfrm>
              <a:off x="1708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05" name="Rectangle 645"/>
            <p:cNvSpPr>
              <a:spLocks noChangeAspect="1" noChangeArrowheads="1"/>
            </p:cNvSpPr>
            <p:nvPr/>
          </p:nvSpPr>
          <p:spPr bwMode="auto">
            <a:xfrm>
              <a:off x="1799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06" name="Rectangle 646"/>
            <p:cNvSpPr>
              <a:spLocks noChangeAspect="1" noChangeArrowheads="1"/>
            </p:cNvSpPr>
            <p:nvPr/>
          </p:nvSpPr>
          <p:spPr bwMode="auto">
            <a:xfrm>
              <a:off x="1890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07" name="Rectangle 647"/>
            <p:cNvSpPr>
              <a:spLocks noChangeAspect="1" noChangeArrowheads="1"/>
            </p:cNvSpPr>
            <p:nvPr/>
          </p:nvSpPr>
          <p:spPr bwMode="auto">
            <a:xfrm>
              <a:off x="1981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08" name="Rectangle 648"/>
            <p:cNvSpPr>
              <a:spLocks noChangeAspect="1" noChangeArrowheads="1"/>
            </p:cNvSpPr>
            <p:nvPr/>
          </p:nvSpPr>
          <p:spPr bwMode="auto">
            <a:xfrm>
              <a:off x="2072" y="3262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09" name="Rectangle 649"/>
            <p:cNvSpPr>
              <a:spLocks noChangeAspect="1" noChangeArrowheads="1"/>
            </p:cNvSpPr>
            <p:nvPr/>
          </p:nvSpPr>
          <p:spPr bwMode="auto">
            <a:xfrm>
              <a:off x="657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10" name="Rectangle 650"/>
            <p:cNvSpPr>
              <a:spLocks noChangeAspect="1" noChangeArrowheads="1"/>
            </p:cNvSpPr>
            <p:nvPr/>
          </p:nvSpPr>
          <p:spPr bwMode="auto">
            <a:xfrm>
              <a:off x="748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11" name="Rectangle 651"/>
            <p:cNvSpPr>
              <a:spLocks noChangeAspect="1" noChangeArrowheads="1"/>
            </p:cNvSpPr>
            <p:nvPr/>
          </p:nvSpPr>
          <p:spPr bwMode="auto">
            <a:xfrm>
              <a:off x="839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12" name="Rectangle 652"/>
            <p:cNvSpPr>
              <a:spLocks noChangeAspect="1" noChangeArrowheads="1"/>
            </p:cNvSpPr>
            <p:nvPr/>
          </p:nvSpPr>
          <p:spPr bwMode="auto">
            <a:xfrm>
              <a:off x="930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13" name="Rectangle 653"/>
            <p:cNvSpPr>
              <a:spLocks noChangeAspect="1" noChangeArrowheads="1"/>
            </p:cNvSpPr>
            <p:nvPr/>
          </p:nvSpPr>
          <p:spPr bwMode="auto">
            <a:xfrm>
              <a:off x="1021" y="3305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14" name="Rectangle 654"/>
            <p:cNvSpPr>
              <a:spLocks noChangeAspect="1" noChangeArrowheads="1"/>
            </p:cNvSpPr>
            <p:nvPr/>
          </p:nvSpPr>
          <p:spPr bwMode="auto">
            <a:xfrm>
              <a:off x="1112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15" name="Rectangle 655"/>
            <p:cNvSpPr>
              <a:spLocks noChangeAspect="1" noChangeArrowheads="1"/>
            </p:cNvSpPr>
            <p:nvPr/>
          </p:nvSpPr>
          <p:spPr bwMode="auto">
            <a:xfrm>
              <a:off x="1203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16" name="Rectangle 656"/>
            <p:cNvSpPr>
              <a:spLocks noChangeAspect="1" noChangeArrowheads="1"/>
            </p:cNvSpPr>
            <p:nvPr/>
          </p:nvSpPr>
          <p:spPr bwMode="auto">
            <a:xfrm>
              <a:off x="1294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17" name="Rectangle 657"/>
            <p:cNvSpPr>
              <a:spLocks noChangeAspect="1" noChangeArrowheads="1"/>
            </p:cNvSpPr>
            <p:nvPr/>
          </p:nvSpPr>
          <p:spPr bwMode="auto">
            <a:xfrm>
              <a:off x="1385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18" name="Rectangle 658"/>
            <p:cNvSpPr>
              <a:spLocks noChangeAspect="1" noChangeArrowheads="1"/>
            </p:cNvSpPr>
            <p:nvPr/>
          </p:nvSpPr>
          <p:spPr bwMode="auto">
            <a:xfrm>
              <a:off x="1476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19" name="Rectangle 659"/>
            <p:cNvSpPr>
              <a:spLocks noChangeAspect="1" noChangeArrowheads="1"/>
            </p:cNvSpPr>
            <p:nvPr/>
          </p:nvSpPr>
          <p:spPr bwMode="auto">
            <a:xfrm>
              <a:off x="1567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20" name="Rectangle 660"/>
            <p:cNvSpPr>
              <a:spLocks noChangeAspect="1" noChangeArrowheads="1"/>
            </p:cNvSpPr>
            <p:nvPr/>
          </p:nvSpPr>
          <p:spPr bwMode="auto">
            <a:xfrm>
              <a:off x="1658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21" name="Rectangle 661"/>
            <p:cNvSpPr>
              <a:spLocks noChangeAspect="1" noChangeArrowheads="1"/>
            </p:cNvSpPr>
            <p:nvPr/>
          </p:nvSpPr>
          <p:spPr bwMode="auto">
            <a:xfrm>
              <a:off x="1749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22" name="Rectangle 662"/>
            <p:cNvSpPr>
              <a:spLocks noChangeAspect="1" noChangeArrowheads="1"/>
            </p:cNvSpPr>
            <p:nvPr/>
          </p:nvSpPr>
          <p:spPr bwMode="auto">
            <a:xfrm>
              <a:off x="1840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23" name="Rectangle 663"/>
            <p:cNvSpPr>
              <a:spLocks noChangeAspect="1" noChangeArrowheads="1"/>
            </p:cNvSpPr>
            <p:nvPr/>
          </p:nvSpPr>
          <p:spPr bwMode="auto">
            <a:xfrm>
              <a:off x="1931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24" name="Rectangle 664"/>
            <p:cNvSpPr>
              <a:spLocks noChangeAspect="1" noChangeArrowheads="1"/>
            </p:cNvSpPr>
            <p:nvPr/>
          </p:nvSpPr>
          <p:spPr bwMode="auto">
            <a:xfrm>
              <a:off x="2022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25" name="Rectangle 665"/>
            <p:cNvSpPr>
              <a:spLocks noChangeAspect="1" noChangeArrowheads="1"/>
            </p:cNvSpPr>
            <p:nvPr/>
          </p:nvSpPr>
          <p:spPr bwMode="auto">
            <a:xfrm>
              <a:off x="2113" y="3303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26" name="Rectangle 666"/>
            <p:cNvSpPr>
              <a:spLocks noChangeAspect="1" noChangeArrowheads="1"/>
            </p:cNvSpPr>
            <p:nvPr/>
          </p:nvSpPr>
          <p:spPr bwMode="auto">
            <a:xfrm>
              <a:off x="698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27" name="Rectangle 667"/>
            <p:cNvSpPr>
              <a:spLocks noChangeAspect="1" noChangeArrowheads="1"/>
            </p:cNvSpPr>
            <p:nvPr/>
          </p:nvSpPr>
          <p:spPr bwMode="auto">
            <a:xfrm>
              <a:off x="789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28" name="Rectangle 668"/>
            <p:cNvSpPr>
              <a:spLocks noChangeAspect="1" noChangeArrowheads="1"/>
            </p:cNvSpPr>
            <p:nvPr/>
          </p:nvSpPr>
          <p:spPr bwMode="auto">
            <a:xfrm>
              <a:off x="880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29" name="Rectangle 669"/>
            <p:cNvSpPr>
              <a:spLocks noChangeAspect="1" noChangeArrowheads="1"/>
            </p:cNvSpPr>
            <p:nvPr/>
          </p:nvSpPr>
          <p:spPr bwMode="auto">
            <a:xfrm>
              <a:off x="971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30" name="Rectangle 670"/>
            <p:cNvSpPr>
              <a:spLocks noChangeAspect="1" noChangeArrowheads="1"/>
            </p:cNvSpPr>
            <p:nvPr/>
          </p:nvSpPr>
          <p:spPr bwMode="auto">
            <a:xfrm>
              <a:off x="1062" y="3346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31" name="Rectangle 671"/>
            <p:cNvSpPr>
              <a:spLocks noChangeAspect="1" noChangeArrowheads="1"/>
            </p:cNvSpPr>
            <p:nvPr/>
          </p:nvSpPr>
          <p:spPr bwMode="auto">
            <a:xfrm>
              <a:off x="1153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32" name="Rectangle 672"/>
            <p:cNvSpPr>
              <a:spLocks noChangeAspect="1" noChangeArrowheads="1"/>
            </p:cNvSpPr>
            <p:nvPr/>
          </p:nvSpPr>
          <p:spPr bwMode="auto">
            <a:xfrm>
              <a:off x="1244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33" name="Rectangle 673"/>
            <p:cNvSpPr>
              <a:spLocks noChangeAspect="1" noChangeArrowheads="1"/>
            </p:cNvSpPr>
            <p:nvPr/>
          </p:nvSpPr>
          <p:spPr bwMode="auto">
            <a:xfrm>
              <a:off x="1335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34" name="Rectangle 674"/>
            <p:cNvSpPr>
              <a:spLocks noChangeAspect="1" noChangeArrowheads="1"/>
            </p:cNvSpPr>
            <p:nvPr/>
          </p:nvSpPr>
          <p:spPr bwMode="auto">
            <a:xfrm>
              <a:off x="1426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35" name="Rectangle 675"/>
            <p:cNvSpPr>
              <a:spLocks noChangeAspect="1" noChangeArrowheads="1"/>
            </p:cNvSpPr>
            <p:nvPr/>
          </p:nvSpPr>
          <p:spPr bwMode="auto">
            <a:xfrm>
              <a:off x="1517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36" name="Rectangle 676"/>
            <p:cNvSpPr>
              <a:spLocks noChangeAspect="1" noChangeArrowheads="1"/>
            </p:cNvSpPr>
            <p:nvPr/>
          </p:nvSpPr>
          <p:spPr bwMode="auto">
            <a:xfrm>
              <a:off x="1608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37" name="Rectangle 677"/>
            <p:cNvSpPr>
              <a:spLocks noChangeAspect="1" noChangeArrowheads="1"/>
            </p:cNvSpPr>
            <p:nvPr/>
          </p:nvSpPr>
          <p:spPr bwMode="auto">
            <a:xfrm>
              <a:off x="1699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38" name="Rectangle 678"/>
            <p:cNvSpPr>
              <a:spLocks noChangeAspect="1" noChangeArrowheads="1"/>
            </p:cNvSpPr>
            <p:nvPr/>
          </p:nvSpPr>
          <p:spPr bwMode="auto">
            <a:xfrm>
              <a:off x="1790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39" name="Rectangle 679"/>
            <p:cNvSpPr>
              <a:spLocks noChangeAspect="1" noChangeArrowheads="1"/>
            </p:cNvSpPr>
            <p:nvPr/>
          </p:nvSpPr>
          <p:spPr bwMode="auto">
            <a:xfrm>
              <a:off x="1881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40" name="Rectangle 680"/>
            <p:cNvSpPr>
              <a:spLocks noChangeAspect="1" noChangeArrowheads="1"/>
            </p:cNvSpPr>
            <p:nvPr/>
          </p:nvSpPr>
          <p:spPr bwMode="auto">
            <a:xfrm>
              <a:off x="1972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41" name="Rectangle 681"/>
            <p:cNvSpPr>
              <a:spLocks noChangeAspect="1" noChangeArrowheads="1"/>
            </p:cNvSpPr>
            <p:nvPr/>
          </p:nvSpPr>
          <p:spPr bwMode="auto">
            <a:xfrm>
              <a:off x="2063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42" name="Rectangle 682"/>
            <p:cNvSpPr>
              <a:spLocks noChangeAspect="1" noChangeArrowheads="1"/>
            </p:cNvSpPr>
            <p:nvPr/>
          </p:nvSpPr>
          <p:spPr bwMode="auto">
            <a:xfrm>
              <a:off x="2154" y="3344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43" name="Rectangle 683"/>
            <p:cNvSpPr>
              <a:spLocks noChangeAspect="1" noChangeArrowheads="1"/>
            </p:cNvSpPr>
            <p:nvPr/>
          </p:nvSpPr>
          <p:spPr bwMode="auto">
            <a:xfrm>
              <a:off x="739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44" name="Rectangle 684"/>
            <p:cNvSpPr>
              <a:spLocks noChangeAspect="1" noChangeArrowheads="1"/>
            </p:cNvSpPr>
            <p:nvPr/>
          </p:nvSpPr>
          <p:spPr bwMode="auto">
            <a:xfrm>
              <a:off x="830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45" name="Rectangle 685"/>
            <p:cNvSpPr>
              <a:spLocks noChangeAspect="1" noChangeArrowheads="1"/>
            </p:cNvSpPr>
            <p:nvPr/>
          </p:nvSpPr>
          <p:spPr bwMode="auto">
            <a:xfrm>
              <a:off x="921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46" name="Rectangle 686"/>
            <p:cNvSpPr>
              <a:spLocks noChangeAspect="1" noChangeArrowheads="1"/>
            </p:cNvSpPr>
            <p:nvPr/>
          </p:nvSpPr>
          <p:spPr bwMode="auto">
            <a:xfrm>
              <a:off x="1012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47" name="Rectangle 687"/>
            <p:cNvSpPr>
              <a:spLocks noChangeAspect="1" noChangeArrowheads="1"/>
            </p:cNvSpPr>
            <p:nvPr/>
          </p:nvSpPr>
          <p:spPr bwMode="auto">
            <a:xfrm>
              <a:off x="1103" y="3387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48" name="Rectangle 688"/>
            <p:cNvSpPr>
              <a:spLocks noChangeAspect="1" noChangeArrowheads="1"/>
            </p:cNvSpPr>
            <p:nvPr/>
          </p:nvSpPr>
          <p:spPr bwMode="auto">
            <a:xfrm>
              <a:off x="1194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49" name="Rectangle 689"/>
            <p:cNvSpPr>
              <a:spLocks noChangeAspect="1" noChangeArrowheads="1"/>
            </p:cNvSpPr>
            <p:nvPr/>
          </p:nvSpPr>
          <p:spPr bwMode="auto">
            <a:xfrm>
              <a:off x="1285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50" name="Rectangle 690"/>
            <p:cNvSpPr>
              <a:spLocks noChangeAspect="1" noChangeArrowheads="1"/>
            </p:cNvSpPr>
            <p:nvPr/>
          </p:nvSpPr>
          <p:spPr bwMode="auto">
            <a:xfrm>
              <a:off x="1376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51" name="Rectangle 691"/>
            <p:cNvSpPr>
              <a:spLocks noChangeAspect="1" noChangeArrowheads="1"/>
            </p:cNvSpPr>
            <p:nvPr/>
          </p:nvSpPr>
          <p:spPr bwMode="auto">
            <a:xfrm>
              <a:off x="1467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52" name="Rectangle 692"/>
            <p:cNvSpPr>
              <a:spLocks noChangeAspect="1" noChangeArrowheads="1"/>
            </p:cNvSpPr>
            <p:nvPr/>
          </p:nvSpPr>
          <p:spPr bwMode="auto">
            <a:xfrm>
              <a:off x="1558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53" name="Rectangle 693"/>
            <p:cNvSpPr>
              <a:spLocks noChangeAspect="1" noChangeArrowheads="1"/>
            </p:cNvSpPr>
            <p:nvPr/>
          </p:nvSpPr>
          <p:spPr bwMode="auto">
            <a:xfrm>
              <a:off x="1649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54" name="Rectangle 694"/>
            <p:cNvSpPr>
              <a:spLocks noChangeAspect="1" noChangeArrowheads="1"/>
            </p:cNvSpPr>
            <p:nvPr/>
          </p:nvSpPr>
          <p:spPr bwMode="auto">
            <a:xfrm>
              <a:off x="1740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55" name="Rectangle 695"/>
            <p:cNvSpPr>
              <a:spLocks noChangeAspect="1" noChangeArrowheads="1"/>
            </p:cNvSpPr>
            <p:nvPr/>
          </p:nvSpPr>
          <p:spPr bwMode="auto">
            <a:xfrm>
              <a:off x="1831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56" name="Rectangle 696"/>
            <p:cNvSpPr>
              <a:spLocks noChangeAspect="1" noChangeArrowheads="1"/>
            </p:cNvSpPr>
            <p:nvPr/>
          </p:nvSpPr>
          <p:spPr bwMode="auto">
            <a:xfrm>
              <a:off x="1922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57" name="Rectangle 697"/>
            <p:cNvSpPr>
              <a:spLocks noChangeAspect="1" noChangeArrowheads="1"/>
            </p:cNvSpPr>
            <p:nvPr/>
          </p:nvSpPr>
          <p:spPr bwMode="auto">
            <a:xfrm>
              <a:off x="2013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58" name="Rectangle 698"/>
            <p:cNvSpPr>
              <a:spLocks noChangeAspect="1" noChangeArrowheads="1"/>
            </p:cNvSpPr>
            <p:nvPr/>
          </p:nvSpPr>
          <p:spPr bwMode="auto">
            <a:xfrm>
              <a:off x="2104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59" name="Rectangle 699"/>
            <p:cNvSpPr>
              <a:spLocks noChangeAspect="1" noChangeArrowheads="1"/>
            </p:cNvSpPr>
            <p:nvPr/>
          </p:nvSpPr>
          <p:spPr bwMode="auto">
            <a:xfrm>
              <a:off x="2195" y="3385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60" name="Rectangle 700"/>
            <p:cNvSpPr>
              <a:spLocks noChangeAspect="1" noChangeArrowheads="1"/>
            </p:cNvSpPr>
            <p:nvPr/>
          </p:nvSpPr>
          <p:spPr bwMode="auto">
            <a:xfrm>
              <a:off x="777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61" name="Rectangle 701"/>
            <p:cNvSpPr>
              <a:spLocks noChangeAspect="1" noChangeArrowheads="1"/>
            </p:cNvSpPr>
            <p:nvPr/>
          </p:nvSpPr>
          <p:spPr bwMode="auto">
            <a:xfrm>
              <a:off x="868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62" name="Rectangle 702"/>
            <p:cNvSpPr>
              <a:spLocks noChangeAspect="1" noChangeArrowheads="1"/>
            </p:cNvSpPr>
            <p:nvPr/>
          </p:nvSpPr>
          <p:spPr bwMode="auto">
            <a:xfrm>
              <a:off x="959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63" name="Rectangle 703"/>
            <p:cNvSpPr>
              <a:spLocks noChangeAspect="1" noChangeArrowheads="1"/>
            </p:cNvSpPr>
            <p:nvPr/>
          </p:nvSpPr>
          <p:spPr bwMode="auto">
            <a:xfrm>
              <a:off x="1050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64" name="Rectangle 704"/>
            <p:cNvSpPr>
              <a:spLocks noChangeAspect="1" noChangeArrowheads="1"/>
            </p:cNvSpPr>
            <p:nvPr/>
          </p:nvSpPr>
          <p:spPr bwMode="auto">
            <a:xfrm>
              <a:off x="1141" y="3428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65" name="Rectangle 705"/>
            <p:cNvSpPr>
              <a:spLocks noChangeAspect="1" noChangeArrowheads="1"/>
            </p:cNvSpPr>
            <p:nvPr/>
          </p:nvSpPr>
          <p:spPr bwMode="auto">
            <a:xfrm>
              <a:off x="1232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66" name="Rectangle 706"/>
            <p:cNvSpPr>
              <a:spLocks noChangeAspect="1" noChangeArrowheads="1"/>
            </p:cNvSpPr>
            <p:nvPr/>
          </p:nvSpPr>
          <p:spPr bwMode="auto">
            <a:xfrm>
              <a:off x="1323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67" name="Rectangle 707"/>
            <p:cNvSpPr>
              <a:spLocks noChangeAspect="1" noChangeArrowheads="1"/>
            </p:cNvSpPr>
            <p:nvPr/>
          </p:nvSpPr>
          <p:spPr bwMode="auto">
            <a:xfrm>
              <a:off x="1414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68" name="Rectangle 708"/>
            <p:cNvSpPr>
              <a:spLocks noChangeAspect="1" noChangeArrowheads="1"/>
            </p:cNvSpPr>
            <p:nvPr/>
          </p:nvSpPr>
          <p:spPr bwMode="auto">
            <a:xfrm>
              <a:off x="1505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69" name="Rectangle 709"/>
            <p:cNvSpPr>
              <a:spLocks noChangeAspect="1" noChangeArrowheads="1"/>
            </p:cNvSpPr>
            <p:nvPr/>
          </p:nvSpPr>
          <p:spPr bwMode="auto">
            <a:xfrm>
              <a:off x="1596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70" name="Rectangle 710"/>
            <p:cNvSpPr>
              <a:spLocks noChangeAspect="1" noChangeArrowheads="1"/>
            </p:cNvSpPr>
            <p:nvPr/>
          </p:nvSpPr>
          <p:spPr bwMode="auto">
            <a:xfrm>
              <a:off x="1687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71" name="Rectangle 711"/>
            <p:cNvSpPr>
              <a:spLocks noChangeAspect="1" noChangeArrowheads="1"/>
            </p:cNvSpPr>
            <p:nvPr/>
          </p:nvSpPr>
          <p:spPr bwMode="auto">
            <a:xfrm>
              <a:off x="1778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72" name="Rectangle 712"/>
            <p:cNvSpPr>
              <a:spLocks noChangeAspect="1" noChangeArrowheads="1"/>
            </p:cNvSpPr>
            <p:nvPr/>
          </p:nvSpPr>
          <p:spPr bwMode="auto">
            <a:xfrm>
              <a:off x="1869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73" name="Rectangle 713"/>
            <p:cNvSpPr>
              <a:spLocks noChangeAspect="1" noChangeArrowheads="1"/>
            </p:cNvSpPr>
            <p:nvPr/>
          </p:nvSpPr>
          <p:spPr bwMode="auto">
            <a:xfrm>
              <a:off x="1960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74" name="Rectangle 714"/>
            <p:cNvSpPr>
              <a:spLocks noChangeAspect="1" noChangeArrowheads="1"/>
            </p:cNvSpPr>
            <p:nvPr/>
          </p:nvSpPr>
          <p:spPr bwMode="auto">
            <a:xfrm>
              <a:off x="2051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75" name="Rectangle 715"/>
            <p:cNvSpPr>
              <a:spLocks noChangeAspect="1" noChangeArrowheads="1"/>
            </p:cNvSpPr>
            <p:nvPr/>
          </p:nvSpPr>
          <p:spPr bwMode="auto">
            <a:xfrm>
              <a:off x="2142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76" name="Rectangle 716"/>
            <p:cNvSpPr>
              <a:spLocks noChangeAspect="1" noChangeArrowheads="1"/>
            </p:cNvSpPr>
            <p:nvPr/>
          </p:nvSpPr>
          <p:spPr bwMode="auto">
            <a:xfrm>
              <a:off x="2233" y="3426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77" name="Rectangle 717"/>
            <p:cNvSpPr>
              <a:spLocks noChangeAspect="1" noChangeArrowheads="1"/>
            </p:cNvSpPr>
            <p:nvPr/>
          </p:nvSpPr>
          <p:spPr bwMode="auto">
            <a:xfrm>
              <a:off x="815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78" name="Rectangle 718"/>
            <p:cNvSpPr>
              <a:spLocks noChangeAspect="1" noChangeArrowheads="1"/>
            </p:cNvSpPr>
            <p:nvPr/>
          </p:nvSpPr>
          <p:spPr bwMode="auto">
            <a:xfrm>
              <a:off x="906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79" name="Rectangle 719"/>
            <p:cNvSpPr>
              <a:spLocks noChangeAspect="1" noChangeArrowheads="1"/>
            </p:cNvSpPr>
            <p:nvPr/>
          </p:nvSpPr>
          <p:spPr bwMode="auto">
            <a:xfrm>
              <a:off x="997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80" name="Rectangle 720"/>
            <p:cNvSpPr>
              <a:spLocks noChangeAspect="1" noChangeArrowheads="1"/>
            </p:cNvSpPr>
            <p:nvPr/>
          </p:nvSpPr>
          <p:spPr bwMode="auto">
            <a:xfrm>
              <a:off x="1088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81" name="Rectangle 721"/>
            <p:cNvSpPr>
              <a:spLocks noChangeAspect="1" noChangeArrowheads="1"/>
            </p:cNvSpPr>
            <p:nvPr/>
          </p:nvSpPr>
          <p:spPr bwMode="auto">
            <a:xfrm>
              <a:off x="1179" y="3469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82" name="Rectangle 722"/>
            <p:cNvSpPr>
              <a:spLocks noChangeAspect="1" noChangeArrowheads="1"/>
            </p:cNvSpPr>
            <p:nvPr/>
          </p:nvSpPr>
          <p:spPr bwMode="auto">
            <a:xfrm>
              <a:off x="1270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83" name="Rectangle 723"/>
            <p:cNvSpPr>
              <a:spLocks noChangeAspect="1" noChangeArrowheads="1"/>
            </p:cNvSpPr>
            <p:nvPr/>
          </p:nvSpPr>
          <p:spPr bwMode="auto">
            <a:xfrm>
              <a:off x="1361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84" name="Rectangle 724"/>
            <p:cNvSpPr>
              <a:spLocks noChangeAspect="1" noChangeArrowheads="1"/>
            </p:cNvSpPr>
            <p:nvPr/>
          </p:nvSpPr>
          <p:spPr bwMode="auto">
            <a:xfrm>
              <a:off x="1452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85" name="Rectangle 725"/>
            <p:cNvSpPr>
              <a:spLocks noChangeAspect="1" noChangeArrowheads="1"/>
            </p:cNvSpPr>
            <p:nvPr/>
          </p:nvSpPr>
          <p:spPr bwMode="auto">
            <a:xfrm>
              <a:off x="1543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86" name="Rectangle 726"/>
            <p:cNvSpPr>
              <a:spLocks noChangeAspect="1" noChangeArrowheads="1"/>
            </p:cNvSpPr>
            <p:nvPr/>
          </p:nvSpPr>
          <p:spPr bwMode="auto">
            <a:xfrm>
              <a:off x="1634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87" name="Rectangle 727"/>
            <p:cNvSpPr>
              <a:spLocks noChangeAspect="1" noChangeArrowheads="1"/>
            </p:cNvSpPr>
            <p:nvPr/>
          </p:nvSpPr>
          <p:spPr bwMode="auto">
            <a:xfrm>
              <a:off x="1725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88" name="Rectangle 728"/>
            <p:cNvSpPr>
              <a:spLocks noChangeAspect="1" noChangeArrowheads="1"/>
            </p:cNvSpPr>
            <p:nvPr/>
          </p:nvSpPr>
          <p:spPr bwMode="auto">
            <a:xfrm>
              <a:off x="1816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89" name="Rectangle 729"/>
            <p:cNvSpPr>
              <a:spLocks noChangeAspect="1" noChangeArrowheads="1"/>
            </p:cNvSpPr>
            <p:nvPr/>
          </p:nvSpPr>
          <p:spPr bwMode="auto">
            <a:xfrm>
              <a:off x="1907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90" name="Rectangle 730"/>
            <p:cNvSpPr>
              <a:spLocks noChangeAspect="1" noChangeArrowheads="1"/>
            </p:cNvSpPr>
            <p:nvPr/>
          </p:nvSpPr>
          <p:spPr bwMode="auto">
            <a:xfrm>
              <a:off x="1998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91" name="Rectangle 731"/>
            <p:cNvSpPr>
              <a:spLocks noChangeAspect="1" noChangeArrowheads="1"/>
            </p:cNvSpPr>
            <p:nvPr/>
          </p:nvSpPr>
          <p:spPr bwMode="auto">
            <a:xfrm>
              <a:off x="2089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92" name="Rectangle 732"/>
            <p:cNvSpPr>
              <a:spLocks noChangeAspect="1" noChangeArrowheads="1"/>
            </p:cNvSpPr>
            <p:nvPr/>
          </p:nvSpPr>
          <p:spPr bwMode="auto">
            <a:xfrm>
              <a:off x="2180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93" name="Rectangle 733"/>
            <p:cNvSpPr>
              <a:spLocks noChangeAspect="1" noChangeArrowheads="1"/>
            </p:cNvSpPr>
            <p:nvPr/>
          </p:nvSpPr>
          <p:spPr bwMode="auto">
            <a:xfrm>
              <a:off x="2271" y="3467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94" name="Rectangle 734"/>
            <p:cNvSpPr>
              <a:spLocks noChangeAspect="1" noChangeArrowheads="1"/>
            </p:cNvSpPr>
            <p:nvPr/>
          </p:nvSpPr>
          <p:spPr bwMode="auto">
            <a:xfrm>
              <a:off x="859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95" name="Rectangle 735"/>
            <p:cNvSpPr>
              <a:spLocks noChangeAspect="1" noChangeArrowheads="1"/>
            </p:cNvSpPr>
            <p:nvPr/>
          </p:nvSpPr>
          <p:spPr bwMode="auto">
            <a:xfrm>
              <a:off x="950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96" name="Rectangle 736"/>
            <p:cNvSpPr>
              <a:spLocks noChangeAspect="1" noChangeArrowheads="1"/>
            </p:cNvSpPr>
            <p:nvPr/>
          </p:nvSpPr>
          <p:spPr bwMode="auto">
            <a:xfrm>
              <a:off x="1041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97" name="Rectangle 737"/>
            <p:cNvSpPr>
              <a:spLocks noChangeAspect="1" noChangeArrowheads="1"/>
            </p:cNvSpPr>
            <p:nvPr/>
          </p:nvSpPr>
          <p:spPr bwMode="auto">
            <a:xfrm>
              <a:off x="1132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98" name="Rectangle 738"/>
            <p:cNvSpPr>
              <a:spLocks noChangeAspect="1" noChangeArrowheads="1"/>
            </p:cNvSpPr>
            <p:nvPr/>
          </p:nvSpPr>
          <p:spPr bwMode="auto">
            <a:xfrm>
              <a:off x="1223" y="3508"/>
              <a:ext cx="63" cy="37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299" name="Rectangle 739"/>
            <p:cNvSpPr>
              <a:spLocks noChangeAspect="1" noChangeArrowheads="1"/>
            </p:cNvSpPr>
            <p:nvPr/>
          </p:nvSpPr>
          <p:spPr bwMode="auto">
            <a:xfrm>
              <a:off x="1314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00" name="Rectangle 740"/>
            <p:cNvSpPr>
              <a:spLocks noChangeAspect="1" noChangeArrowheads="1"/>
            </p:cNvSpPr>
            <p:nvPr/>
          </p:nvSpPr>
          <p:spPr bwMode="auto">
            <a:xfrm>
              <a:off x="1405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01" name="Rectangle 741"/>
            <p:cNvSpPr>
              <a:spLocks noChangeAspect="1" noChangeArrowheads="1"/>
            </p:cNvSpPr>
            <p:nvPr/>
          </p:nvSpPr>
          <p:spPr bwMode="auto">
            <a:xfrm>
              <a:off x="1496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02" name="Rectangle 742"/>
            <p:cNvSpPr>
              <a:spLocks noChangeAspect="1" noChangeArrowheads="1"/>
            </p:cNvSpPr>
            <p:nvPr/>
          </p:nvSpPr>
          <p:spPr bwMode="auto">
            <a:xfrm>
              <a:off x="1587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03" name="Rectangle 743"/>
            <p:cNvSpPr>
              <a:spLocks noChangeAspect="1" noChangeArrowheads="1"/>
            </p:cNvSpPr>
            <p:nvPr/>
          </p:nvSpPr>
          <p:spPr bwMode="auto">
            <a:xfrm>
              <a:off x="1678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04" name="Rectangle 744"/>
            <p:cNvSpPr>
              <a:spLocks noChangeAspect="1" noChangeArrowheads="1"/>
            </p:cNvSpPr>
            <p:nvPr/>
          </p:nvSpPr>
          <p:spPr bwMode="auto">
            <a:xfrm>
              <a:off x="1769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05" name="Rectangle 745"/>
            <p:cNvSpPr>
              <a:spLocks noChangeAspect="1" noChangeArrowheads="1"/>
            </p:cNvSpPr>
            <p:nvPr/>
          </p:nvSpPr>
          <p:spPr bwMode="auto">
            <a:xfrm>
              <a:off x="1860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06" name="Rectangle 746"/>
            <p:cNvSpPr>
              <a:spLocks noChangeAspect="1" noChangeArrowheads="1"/>
            </p:cNvSpPr>
            <p:nvPr/>
          </p:nvSpPr>
          <p:spPr bwMode="auto">
            <a:xfrm>
              <a:off x="1951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07" name="Rectangle 747"/>
            <p:cNvSpPr>
              <a:spLocks noChangeAspect="1" noChangeArrowheads="1"/>
            </p:cNvSpPr>
            <p:nvPr/>
          </p:nvSpPr>
          <p:spPr bwMode="auto">
            <a:xfrm>
              <a:off x="2042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08" name="Rectangle 748"/>
            <p:cNvSpPr>
              <a:spLocks noChangeAspect="1" noChangeArrowheads="1"/>
            </p:cNvSpPr>
            <p:nvPr/>
          </p:nvSpPr>
          <p:spPr bwMode="auto">
            <a:xfrm>
              <a:off x="2133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09" name="Rectangle 749"/>
            <p:cNvSpPr>
              <a:spLocks noChangeAspect="1" noChangeArrowheads="1"/>
            </p:cNvSpPr>
            <p:nvPr/>
          </p:nvSpPr>
          <p:spPr bwMode="auto">
            <a:xfrm>
              <a:off x="2224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10" name="Rectangle 750"/>
            <p:cNvSpPr>
              <a:spLocks noChangeAspect="1" noChangeArrowheads="1"/>
            </p:cNvSpPr>
            <p:nvPr/>
          </p:nvSpPr>
          <p:spPr bwMode="auto">
            <a:xfrm>
              <a:off x="2315" y="3508"/>
              <a:ext cx="63" cy="38"/>
            </a:xfrm>
            <a:prstGeom prst="rect">
              <a:avLst/>
            </a:prstGeom>
            <a:solidFill>
              <a:srgbClr val="FFCC00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619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51311" name="Rectangle 751"/>
          <p:cNvSpPr>
            <a:spLocks noChangeAspect="1" noChangeArrowheads="1"/>
          </p:cNvSpPr>
          <p:nvPr/>
        </p:nvSpPr>
        <p:spPr bwMode="auto">
          <a:xfrm>
            <a:off x="1347788" y="5421313"/>
            <a:ext cx="2519362" cy="179387"/>
          </a:xfrm>
          <a:prstGeom prst="rect">
            <a:avLst/>
          </a:prstGeom>
          <a:solidFill>
            <a:srgbClr val="99CC00"/>
          </a:solidFill>
          <a:ln w="12700" algn="ctr">
            <a:miter lim="800000"/>
            <a:headEnd/>
            <a:tailEnd/>
          </a:ln>
          <a:effectLst/>
          <a:scene3d>
            <a:camera prst="legacyObliqueTopLeft"/>
            <a:lightRig rig="legacyFlat3" dir="b"/>
          </a:scene3d>
          <a:sp3d extrusionH="2640000" prstMaterial="legacyMatte">
            <a:bevelT w="13500" h="13500" prst="angle"/>
            <a:bevelB w="13500" h="13500" prst="angle"/>
            <a:extrusionClr>
              <a:srgbClr val="99CC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51312" name="AutoShape 752"/>
          <p:cNvSpPr>
            <a:spLocks noChangeAspect="1" noChangeArrowheads="1"/>
          </p:cNvSpPr>
          <p:nvPr/>
        </p:nvSpPr>
        <p:spPr bwMode="auto">
          <a:xfrm>
            <a:off x="2044700" y="1803400"/>
            <a:ext cx="457200" cy="457200"/>
          </a:xfrm>
          <a:prstGeom prst="irregularSeal1">
            <a:avLst/>
          </a:prstGeom>
          <a:solidFill>
            <a:srgbClr val="FF0000">
              <a:alpha val="0"/>
            </a:srgbClr>
          </a:solidFill>
          <a:ln w="127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51313" name="Line 753"/>
          <p:cNvSpPr>
            <a:spLocks noChangeShapeType="1"/>
          </p:cNvSpPr>
          <p:nvPr/>
        </p:nvSpPr>
        <p:spPr bwMode="auto">
          <a:xfrm flipH="1">
            <a:off x="1917700" y="2286000"/>
            <a:ext cx="114300" cy="10795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51314" name="Line 754"/>
          <p:cNvSpPr>
            <a:spLocks noChangeShapeType="1"/>
          </p:cNvSpPr>
          <p:nvPr/>
        </p:nvSpPr>
        <p:spPr bwMode="auto">
          <a:xfrm flipH="1">
            <a:off x="2062163" y="2303463"/>
            <a:ext cx="88900" cy="10795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51315" name="Line 755"/>
          <p:cNvSpPr>
            <a:spLocks noChangeShapeType="1"/>
          </p:cNvSpPr>
          <p:nvPr/>
        </p:nvSpPr>
        <p:spPr bwMode="auto">
          <a:xfrm flipH="1">
            <a:off x="2193925" y="2320925"/>
            <a:ext cx="63500" cy="10668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grpSp>
        <p:nvGrpSpPr>
          <p:cNvPr id="451316" name="Group 756"/>
          <p:cNvGrpSpPr>
            <a:grpSpLocks/>
          </p:cNvGrpSpPr>
          <p:nvPr/>
        </p:nvGrpSpPr>
        <p:grpSpPr bwMode="auto">
          <a:xfrm>
            <a:off x="4970463" y="4844380"/>
            <a:ext cx="3457575" cy="947738"/>
            <a:chOff x="3131" y="2974"/>
            <a:chExt cx="2178" cy="597"/>
          </a:xfrm>
        </p:grpSpPr>
        <p:sp>
          <p:nvSpPr>
            <p:cNvPr id="451317" name="Line 757"/>
            <p:cNvSpPr>
              <a:spLocks noChangeShapeType="1"/>
            </p:cNvSpPr>
            <p:nvPr/>
          </p:nvSpPr>
          <p:spPr bwMode="auto">
            <a:xfrm>
              <a:off x="3131" y="2975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18" name="Line 758"/>
            <p:cNvSpPr>
              <a:spLocks noChangeShapeType="1"/>
            </p:cNvSpPr>
            <p:nvPr/>
          </p:nvSpPr>
          <p:spPr bwMode="auto">
            <a:xfrm>
              <a:off x="3131" y="2975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19" name="Line 759"/>
            <p:cNvSpPr>
              <a:spLocks noChangeShapeType="1"/>
            </p:cNvSpPr>
            <p:nvPr/>
          </p:nvSpPr>
          <p:spPr bwMode="auto">
            <a:xfrm>
              <a:off x="3149" y="2993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20" name="Line 760"/>
            <p:cNvSpPr>
              <a:spLocks noChangeShapeType="1"/>
            </p:cNvSpPr>
            <p:nvPr/>
          </p:nvSpPr>
          <p:spPr bwMode="auto">
            <a:xfrm>
              <a:off x="3167" y="3011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21" name="Line 761"/>
            <p:cNvSpPr>
              <a:spLocks noChangeShapeType="1"/>
            </p:cNvSpPr>
            <p:nvPr/>
          </p:nvSpPr>
          <p:spPr bwMode="auto">
            <a:xfrm>
              <a:off x="3185" y="3029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22" name="Line 762"/>
            <p:cNvSpPr>
              <a:spLocks noChangeShapeType="1"/>
            </p:cNvSpPr>
            <p:nvPr/>
          </p:nvSpPr>
          <p:spPr bwMode="auto">
            <a:xfrm>
              <a:off x="3203" y="3047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23" name="Line 763"/>
            <p:cNvSpPr>
              <a:spLocks noChangeShapeType="1"/>
            </p:cNvSpPr>
            <p:nvPr/>
          </p:nvSpPr>
          <p:spPr bwMode="auto">
            <a:xfrm>
              <a:off x="3221" y="3065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24" name="Line 764"/>
            <p:cNvSpPr>
              <a:spLocks noChangeShapeType="1"/>
            </p:cNvSpPr>
            <p:nvPr/>
          </p:nvSpPr>
          <p:spPr bwMode="auto">
            <a:xfrm>
              <a:off x="3239" y="3083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25" name="Line 765"/>
            <p:cNvSpPr>
              <a:spLocks noChangeShapeType="1"/>
            </p:cNvSpPr>
            <p:nvPr/>
          </p:nvSpPr>
          <p:spPr bwMode="auto">
            <a:xfrm>
              <a:off x="3257" y="3101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26" name="Line 766"/>
            <p:cNvSpPr>
              <a:spLocks noChangeShapeType="1"/>
            </p:cNvSpPr>
            <p:nvPr/>
          </p:nvSpPr>
          <p:spPr bwMode="auto">
            <a:xfrm>
              <a:off x="3275" y="3119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27" name="Line 767"/>
            <p:cNvSpPr>
              <a:spLocks noChangeShapeType="1"/>
            </p:cNvSpPr>
            <p:nvPr/>
          </p:nvSpPr>
          <p:spPr bwMode="auto">
            <a:xfrm>
              <a:off x="3293" y="3137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28" name="Line 768"/>
            <p:cNvSpPr>
              <a:spLocks noChangeShapeType="1"/>
            </p:cNvSpPr>
            <p:nvPr/>
          </p:nvSpPr>
          <p:spPr bwMode="auto">
            <a:xfrm>
              <a:off x="3311" y="3155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29" name="Line 769"/>
            <p:cNvSpPr>
              <a:spLocks noChangeShapeType="1"/>
            </p:cNvSpPr>
            <p:nvPr/>
          </p:nvSpPr>
          <p:spPr bwMode="auto">
            <a:xfrm>
              <a:off x="3329" y="3173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30" name="Line 770"/>
            <p:cNvSpPr>
              <a:spLocks noChangeShapeType="1"/>
            </p:cNvSpPr>
            <p:nvPr/>
          </p:nvSpPr>
          <p:spPr bwMode="auto">
            <a:xfrm>
              <a:off x="3347" y="3191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31" name="Line 771"/>
            <p:cNvSpPr>
              <a:spLocks noChangeShapeType="1"/>
            </p:cNvSpPr>
            <p:nvPr/>
          </p:nvSpPr>
          <p:spPr bwMode="auto">
            <a:xfrm>
              <a:off x="3365" y="3209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32" name="Line 772"/>
            <p:cNvSpPr>
              <a:spLocks noChangeShapeType="1"/>
            </p:cNvSpPr>
            <p:nvPr/>
          </p:nvSpPr>
          <p:spPr bwMode="auto">
            <a:xfrm>
              <a:off x="3383" y="3227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33" name="Line 773"/>
            <p:cNvSpPr>
              <a:spLocks noChangeShapeType="1"/>
            </p:cNvSpPr>
            <p:nvPr/>
          </p:nvSpPr>
          <p:spPr bwMode="auto">
            <a:xfrm>
              <a:off x="3401" y="3245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34" name="Line 774"/>
            <p:cNvSpPr>
              <a:spLocks noChangeShapeType="1"/>
            </p:cNvSpPr>
            <p:nvPr/>
          </p:nvSpPr>
          <p:spPr bwMode="auto">
            <a:xfrm>
              <a:off x="3419" y="3263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35" name="Line 775"/>
            <p:cNvSpPr>
              <a:spLocks noChangeShapeType="1"/>
            </p:cNvSpPr>
            <p:nvPr/>
          </p:nvSpPr>
          <p:spPr bwMode="auto">
            <a:xfrm>
              <a:off x="3437" y="3281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36" name="Line 776"/>
            <p:cNvSpPr>
              <a:spLocks noChangeShapeType="1"/>
            </p:cNvSpPr>
            <p:nvPr/>
          </p:nvSpPr>
          <p:spPr bwMode="auto">
            <a:xfrm>
              <a:off x="3455" y="3299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37" name="Line 777"/>
            <p:cNvSpPr>
              <a:spLocks noChangeShapeType="1"/>
            </p:cNvSpPr>
            <p:nvPr/>
          </p:nvSpPr>
          <p:spPr bwMode="auto">
            <a:xfrm>
              <a:off x="3473" y="3317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38" name="Line 778"/>
            <p:cNvSpPr>
              <a:spLocks noChangeShapeType="1"/>
            </p:cNvSpPr>
            <p:nvPr/>
          </p:nvSpPr>
          <p:spPr bwMode="auto">
            <a:xfrm>
              <a:off x="3491" y="3335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39" name="Line 779"/>
            <p:cNvSpPr>
              <a:spLocks noChangeShapeType="1"/>
            </p:cNvSpPr>
            <p:nvPr/>
          </p:nvSpPr>
          <p:spPr bwMode="auto">
            <a:xfrm>
              <a:off x="3509" y="3353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40" name="Line 780"/>
            <p:cNvSpPr>
              <a:spLocks noChangeShapeType="1"/>
            </p:cNvSpPr>
            <p:nvPr/>
          </p:nvSpPr>
          <p:spPr bwMode="auto">
            <a:xfrm>
              <a:off x="3527" y="3371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41" name="Line 781"/>
            <p:cNvSpPr>
              <a:spLocks noChangeShapeType="1"/>
            </p:cNvSpPr>
            <p:nvPr/>
          </p:nvSpPr>
          <p:spPr bwMode="auto">
            <a:xfrm>
              <a:off x="3545" y="3389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42" name="Line 782"/>
            <p:cNvSpPr>
              <a:spLocks noChangeShapeType="1"/>
            </p:cNvSpPr>
            <p:nvPr/>
          </p:nvSpPr>
          <p:spPr bwMode="auto">
            <a:xfrm>
              <a:off x="3563" y="3407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43" name="Line 783"/>
            <p:cNvSpPr>
              <a:spLocks noChangeShapeType="1"/>
            </p:cNvSpPr>
            <p:nvPr/>
          </p:nvSpPr>
          <p:spPr bwMode="auto">
            <a:xfrm>
              <a:off x="3581" y="3425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44" name="Line 784"/>
            <p:cNvSpPr>
              <a:spLocks noChangeShapeType="1"/>
            </p:cNvSpPr>
            <p:nvPr/>
          </p:nvSpPr>
          <p:spPr bwMode="auto">
            <a:xfrm>
              <a:off x="3599" y="3443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45" name="Line 785"/>
            <p:cNvSpPr>
              <a:spLocks noChangeShapeType="1"/>
            </p:cNvSpPr>
            <p:nvPr/>
          </p:nvSpPr>
          <p:spPr bwMode="auto">
            <a:xfrm>
              <a:off x="3617" y="3461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46" name="Line 786"/>
            <p:cNvSpPr>
              <a:spLocks noChangeShapeType="1"/>
            </p:cNvSpPr>
            <p:nvPr/>
          </p:nvSpPr>
          <p:spPr bwMode="auto">
            <a:xfrm>
              <a:off x="3635" y="3479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47" name="Line 787"/>
            <p:cNvSpPr>
              <a:spLocks noChangeShapeType="1"/>
            </p:cNvSpPr>
            <p:nvPr/>
          </p:nvSpPr>
          <p:spPr bwMode="auto">
            <a:xfrm>
              <a:off x="3653" y="3497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48" name="Line 788"/>
            <p:cNvSpPr>
              <a:spLocks noChangeShapeType="1"/>
            </p:cNvSpPr>
            <p:nvPr/>
          </p:nvSpPr>
          <p:spPr bwMode="auto">
            <a:xfrm>
              <a:off x="3671" y="3515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49" name="Line 789"/>
            <p:cNvSpPr>
              <a:spLocks noChangeShapeType="1"/>
            </p:cNvSpPr>
            <p:nvPr/>
          </p:nvSpPr>
          <p:spPr bwMode="auto">
            <a:xfrm>
              <a:off x="3689" y="3533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50" name="Line 790"/>
            <p:cNvSpPr>
              <a:spLocks noChangeShapeType="1"/>
            </p:cNvSpPr>
            <p:nvPr/>
          </p:nvSpPr>
          <p:spPr bwMode="auto">
            <a:xfrm>
              <a:off x="3707" y="3551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51" name="Line 791"/>
            <p:cNvSpPr>
              <a:spLocks noChangeShapeType="1"/>
            </p:cNvSpPr>
            <p:nvPr/>
          </p:nvSpPr>
          <p:spPr bwMode="auto">
            <a:xfrm>
              <a:off x="3725" y="3569"/>
              <a:ext cx="1580" cy="0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52" name="Line 792"/>
            <p:cNvSpPr>
              <a:spLocks noChangeShapeType="1"/>
            </p:cNvSpPr>
            <p:nvPr/>
          </p:nvSpPr>
          <p:spPr bwMode="auto">
            <a:xfrm>
              <a:off x="3153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53" name="Line 793"/>
            <p:cNvSpPr>
              <a:spLocks noChangeShapeType="1"/>
            </p:cNvSpPr>
            <p:nvPr/>
          </p:nvSpPr>
          <p:spPr bwMode="auto">
            <a:xfrm>
              <a:off x="3176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54" name="Line 794"/>
            <p:cNvSpPr>
              <a:spLocks noChangeShapeType="1"/>
            </p:cNvSpPr>
            <p:nvPr/>
          </p:nvSpPr>
          <p:spPr bwMode="auto">
            <a:xfrm>
              <a:off x="3199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55" name="Line 795"/>
            <p:cNvSpPr>
              <a:spLocks noChangeShapeType="1"/>
            </p:cNvSpPr>
            <p:nvPr/>
          </p:nvSpPr>
          <p:spPr bwMode="auto">
            <a:xfrm>
              <a:off x="3222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56" name="Line 796"/>
            <p:cNvSpPr>
              <a:spLocks noChangeShapeType="1"/>
            </p:cNvSpPr>
            <p:nvPr/>
          </p:nvSpPr>
          <p:spPr bwMode="auto">
            <a:xfrm>
              <a:off x="3245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57" name="Line 797"/>
            <p:cNvSpPr>
              <a:spLocks noChangeShapeType="1"/>
            </p:cNvSpPr>
            <p:nvPr/>
          </p:nvSpPr>
          <p:spPr bwMode="auto">
            <a:xfrm>
              <a:off x="3268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58" name="Line 798"/>
            <p:cNvSpPr>
              <a:spLocks noChangeShapeType="1"/>
            </p:cNvSpPr>
            <p:nvPr/>
          </p:nvSpPr>
          <p:spPr bwMode="auto">
            <a:xfrm>
              <a:off x="3291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59" name="Line 799"/>
            <p:cNvSpPr>
              <a:spLocks noChangeShapeType="1"/>
            </p:cNvSpPr>
            <p:nvPr/>
          </p:nvSpPr>
          <p:spPr bwMode="auto">
            <a:xfrm>
              <a:off x="3314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60" name="Line 800"/>
            <p:cNvSpPr>
              <a:spLocks noChangeShapeType="1"/>
            </p:cNvSpPr>
            <p:nvPr/>
          </p:nvSpPr>
          <p:spPr bwMode="auto">
            <a:xfrm>
              <a:off x="3337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61" name="Line 801"/>
            <p:cNvSpPr>
              <a:spLocks noChangeShapeType="1"/>
            </p:cNvSpPr>
            <p:nvPr/>
          </p:nvSpPr>
          <p:spPr bwMode="auto">
            <a:xfrm>
              <a:off x="3360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62" name="Line 802"/>
            <p:cNvSpPr>
              <a:spLocks noChangeShapeType="1"/>
            </p:cNvSpPr>
            <p:nvPr/>
          </p:nvSpPr>
          <p:spPr bwMode="auto">
            <a:xfrm>
              <a:off x="3383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63" name="Line 803"/>
            <p:cNvSpPr>
              <a:spLocks noChangeShapeType="1"/>
            </p:cNvSpPr>
            <p:nvPr/>
          </p:nvSpPr>
          <p:spPr bwMode="auto">
            <a:xfrm>
              <a:off x="3406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64" name="Line 804"/>
            <p:cNvSpPr>
              <a:spLocks noChangeShapeType="1"/>
            </p:cNvSpPr>
            <p:nvPr/>
          </p:nvSpPr>
          <p:spPr bwMode="auto">
            <a:xfrm>
              <a:off x="3429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65" name="Line 805"/>
            <p:cNvSpPr>
              <a:spLocks noChangeShapeType="1"/>
            </p:cNvSpPr>
            <p:nvPr/>
          </p:nvSpPr>
          <p:spPr bwMode="auto">
            <a:xfrm>
              <a:off x="3452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66" name="Line 806"/>
            <p:cNvSpPr>
              <a:spLocks noChangeShapeType="1"/>
            </p:cNvSpPr>
            <p:nvPr/>
          </p:nvSpPr>
          <p:spPr bwMode="auto">
            <a:xfrm>
              <a:off x="3475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67" name="Line 807"/>
            <p:cNvSpPr>
              <a:spLocks noChangeShapeType="1"/>
            </p:cNvSpPr>
            <p:nvPr/>
          </p:nvSpPr>
          <p:spPr bwMode="auto">
            <a:xfrm>
              <a:off x="3498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68" name="Line 808"/>
            <p:cNvSpPr>
              <a:spLocks noChangeShapeType="1"/>
            </p:cNvSpPr>
            <p:nvPr/>
          </p:nvSpPr>
          <p:spPr bwMode="auto">
            <a:xfrm>
              <a:off x="3521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69" name="Line 809"/>
            <p:cNvSpPr>
              <a:spLocks noChangeShapeType="1"/>
            </p:cNvSpPr>
            <p:nvPr/>
          </p:nvSpPr>
          <p:spPr bwMode="auto">
            <a:xfrm>
              <a:off x="3544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70" name="Line 810"/>
            <p:cNvSpPr>
              <a:spLocks noChangeShapeType="1"/>
            </p:cNvSpPr>
            <p:nvPr/>
          </p:nvSpPr>
          <p:spPr bwMode="auto">
            <a:xfrm>
              <a:off x="3567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71" name="Line 811"/>
            <p:cNvSpPr>
              <a:spLocks noChangeShapeType="1"/>
            </p:cNvSpPr>
            <p:nvPr/>
          </p:nvSpPr>
          <p:spPr bwMode="auto">
            <a:xfrm>
              <a:off x="3590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72" name="Line 812"/>
            <p:cNvSpPr>
              <a:spLocks noChangeShapeType="1"/>
            </p:cNvSpPr>
            <p:nvPr/>
          </p:nvSpPr>
          <p:spPr bwMode="auto">
            <a:xfrm>
              <a:off x="3613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73" name="Line 813"/>
            <p:cNvSpPr>
              <a:spLocks noChangeShapeType="1"/>
            </p:cNvSpPr>
            <p:nvPr/>
          </p:nvSpPr>
          <p:spPr bwMode="auto">
            <a:xfrm>
              <a:off x="3636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74" name="Line 814"/>
            <p:cNvSpPr>
              <a:spLocks noChangeShapeType="1"/>
            </p:cNvSpPr>
            <p:nvPr/>
          </p:nvSpPr>
          <p:spPr bwMode="auto">
            <a:xfrm>
              <a:off x="3659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75" name="Line 815"/>
            <p:cNvSpPr>
              <a:spLocks noChangeShapeType="1"/>
            </p:cNvSpPr>
            <p:nvPr/>
          </p:nvSpPr>
          <p:spPr bwMode="auto">
            <a:xfrm>
              <a:off x="3682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76" name="Line 816"/>
            <p:cNvSpPr>
              <a:spLocks noChangeShapeType="1"/>
            </p:cNvSpPr>
            <p:nvPr/>
          </p:nvSpPr>
          <p:spPr bwMode="auto">
            <a:xfrm>
              <a:off x="3705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77" name="Line 817"/>
            <p:cNvSpPr>
              <a:spLocks noChangeShapeType="1"/>
            </p:cNvSpPr>
            <p:nvPr/>
          </p:nvSpPr>
          <p:spPr bwMode="auto">
            <a:xfrm>
              <a:off x="3728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78" name="Line 818"/>
            <p:cNvSpPr>
              <a:spLocks noChangeShapeType="1"/>
            </p:cNvSpPr>
            <p:nvPr/>
          </p:nvSpPr>
          <p:spPr bwMode="auto">
            <a:xfrm>
              <a:off x="3751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79" name="Line 819"/>
            <p:cNvSpPr>
              <a:spLocks noChangeShapeType="1"/>
            </p:cNvSpPr>
            <p:nvPr/>
          </p:nvSpPr>
          <p:spPr bwMode="auto">
            <a:xfrm>
              <a:off x="3774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80" name="Line 820"/>
            <p:cNvSpPr>
              <a:spLocks noChangeShapeType="1"/>
            </p:cNvSpPr>
            <p:nvPr/>
          </p:nvSpPr>
          <p:spPr bwMode="auto">
            <a:xfrm>
              <a:off x="3797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81" name="Line 821"/>
            <p:cNvSpPr>
              <a:spLocks noChangeShapeType="1"/>
            </p:cNvSpPr>
            <p:nvPr/>
          </p:nvSpPr>
          <p:spPr bwMode="auto">
            <a:xfrm>
              <a:off x="3820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82" name="Line 822"/>
            <p:cNvSpPr>
              <a:spLocks noChangeShapeType="1"/>
            </p:cNvSpPr>
            <p:nvPr/>
          </p:nvSpPr>
          <p:spPr bwMode="auto">
            <a:xfrm>
              <a:off x="3843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83" name="Line 823"/>
            <p:cNvSpPr>
              <a:spLocks noChangeShapeType="1"/>
            </p:cNvSpPr>
            <p:nvPr/>
          </p:nvSpPr>
          <p:spPr bwMode="auto">
            <a:xfrm>
              <a:off x="3866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84" name="Line 824"/>
            <p:cNvSpPr>
              <a:spLocks noChangeShapeType="1"/>
            </p:cNvSpPr>
            <p:nvPr/>
          </p:nvSpPr>
          <p:spPr bwMode="auto">
            <a:xfrm>
              <a:off x="3889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85" name="Line 825"/>
            <p:cNvSpPr>
              <a:spLocks noChangeShapeType="1"/>
            </p:cNvSpPr>
            <p:nvPr/>
          </p:nvSpPr>
          <p:spPr bwMode="auto">
            <a:xfrm>
              <a:off x="3912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86" name="Line 826"/>
            <p:cNvSpPr>
              <a:spLocks noChangeShapeType="1"/>
            </p:cNvSpPr>
            <p:nvPr/>
          </p:nvSpPr>
          <p:spPr bwMode="auto">
            <a:xfrm>
              <a:off x="3935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87" name="Line 827"/>
            <p:cNvSpPr>
              <a:spLocks noChangeShapeType="1"/>
            </p:cNvSpPr>
            <p:nvPr/>
          </p:nvSpPr>
          <p:spPr bwMode="auto">
            <a:xfrm>
              <a:off x="3958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88" name="Line 828"/>
            <p:cNvSpPr>
              <a:spLocks noChangeShapeType="1"/>
            </p:cNvSpPr>
            <p:nvPr/>
          </p:nvSpPr>
          <p:spPr bwMode="auto">
            <a:xfrm>
              <a:off x="3981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89" name="Line 829"/>
            <p:cNvSpPr>
              <a:spLocks noChangeShapeType="1"/>
            </p:cNvSpPr>
            <p:nvPr/>
          </p:nvSpPr>
          <p:spPr bwMode="auto">
            <a:xfrm>
              <a:off x="4004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90" name="Line 830"/>
            <p:cNvSpPr>
              <a:spLocks noChangeShapeType="1"/>
            </p:cNvSpPr>
            <p:nvPr/>
          </p:nvSpPr>
          <p:spPr bwMode="auto">
            <a:xfrm>
              <a:off x="4027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91" name="Line 831"/>
            <p:cNvSpPr>
              <a:spLocks noChangeShapeType="1"/>
            </p:cNvSpPr>
            <p:nvPr/>
          </p:nvSpPr>
          <p:spPr bwMode="auto">
            <a:xfrm>
              <a:off x="4050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92" name="Line 832"/>
            <p:cNvSpPr>
              <a:spLocks noChangeShapeType="1"/>
            </p:cNvSpPr>
            <p:nvPr/>
          </p:nvSpPr>
          <p:spPr bwMode="auto">
            <a:xfrm>
              <a:off x="4073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93" name="Line 833"/>
            <p:cNvSpPr>
              <a:spLocks noChangeShapeType="1"/>
            </p:cNvSpPr>
            <p:nvPr/>
          </p:nvSpPr>
          <p:spPr bwMode="auto">
            <a:xfrm>
              <a:off x="4096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94" name="Line 834"/>
            <p:cNvSpPr>
              <a:spLocks noChangeShapeType="1"/>
            </p:cNvSpPr>
            <p:nvPr/>
          </p:nvSpPr>
          <p:spPr bwMode="auto">
            <a:xfrm>
              <a:off x="4119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95" name="Line 835"/>
            <p:cNvSpPr>
              <a:spLocks noChangeShapeType="1"/>
            </p:cNvSpPr>
            <p:nvPr/>
          </p:nvSpPr>
          <p:spPr bwMode="auto">
            <a:xfrm>
              <a:off x="4142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96" name="Line 836"/>
            <p:cNvSpPr>
              <a:spLocks noChangeShapeType="1"/>
            </p:cNvSpPr>
            <p:nvPr/>
          </p:nvSpPr>
          <p:spPr bwMode="auto">
            <a:xfrm>
              <a:off x="4165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97" name="Line 837"/>
            <p:cNvSpPr>
              <a:spLocks noChangeShapeType="1"/>
            </p:cNvSpPr>
            <p:nvPr/>
          </p:nvSpPr>
          <p:spPr bwMode="auto">
            <a:xfrm>
              <a:off x="4188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98" name="Line 838"/>
            <p:cNvSpPr>
              <a:spLocks noChangeShapeType="1"/>
            </p:cNvSpPr>
            <p:nvPr/>
          </p:nvSpPr>
          <p:spPr bwMode="auto">
            <a:xfrm>
              <a:off x="4211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399" name="Line 839"/>
            <p:cNvSpPr>
              <a:spLocks noChangeShapeType="1"/>
            </p:cNvSpPr>
            <p:nvPr/>
          </p:nvSpPr>
          <p:spPr bwMode="auto">
            <a:xfrm>
              <a:off x="4234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00" name="Line 840"/>
            <p:cNvSpPr>
              <a:spLocks noChangeShapeType="1"/>
            </p:cNvSpPr>
            <p:nvPr/>
          </p:nvSpPr>
          <p:spPr bwMode="auto">
            <a:xfrm>
              <a:off x="4257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01" name="Line 841"/>
            <p:cNvSpPr>
              <a:spLocks noChangeShapeType="1"/>
            </p:cNvSpPr>
            <p:nvPr/>
          </p:nvSpPr>
          <p:spPr bwMode="auto">
            <a:xfrm>
              <a:off x="4280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02" name="Line 842"/>
            <p:cNvSpPr>
              <a:spLocks noChangeShapeType="1"/>
            </p:cNvSpPr>
            <p:nvPr/>
          </p:nvSpPr>
          <p:spPr bwMode="auto">
            <a:xfrm>
              <a:off x="4303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03" name="Line 843"/>
            <p:cNvSpPr>
              <a:spLocks noChangeShapeType="1"/>
            </p:cNvSpPr>
            <p:nvPr/>
          </p:nvSpPr>
          <p:spPr bwMode="auto">
            <a:xfrm>
              <a:off x="4326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04" name="Line 844"/>
            <p:cNvSpPr>
              <a:spLocks noChangeShapeType="1"/>
            </p:cNvSpPr>
            <p:nvPr/>
          </p:nvSpPr>
          <p:spPr bwMode="auto">
            <a:xfrm>
              <a:off x="4349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05" name="Line 845"/>
            <p:cNvSpPr>
              <a:spLocks noChangeShapeType="1"/>
            </p:cNvSpPr>
            <p:nvPr/>
          </p:nvSpPr>
          <p:spPr bwMode="auto">
            <a:xfrm>
              <a:off x="4372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06" name="Line 846"/>
            <p:cNvSpPr>
              <a:spLocks noChangeShapeType="1"/>
            </p:cNvSpPr>
            <p:nvPr/>
          </p:nvSpPr>
          <p:spPr bwMode="auto">
            <a:xfrm>
              <a:off x="4395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07" name="Line 847"/>
            <p:cNvSpPr>
              <a:spLocks noChangeShapeType="1"/>
            </p:cNvSpPr>
            <p:nvPr/>
          </p:nvSpPr>
          <p:spPr bwMode="auto">
            <a:xfrm>
              <a:off x="4418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08" name="Line 848"/>
            <p:cNvSpPr>
              <a:spLocks noChangeShapeType="1"/>
            </p:cNvSpPr>
            <p:nvPr/>
          </p:nvSpPr>
          <p:spPr bwMode="auto">
            <a:xfrm>
              <a:off x="4441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09" name="Line 849"/>
            <p:cNvSpPr>
              <a:spLocks noChangeShapeType="1"/>
            </p:cNvSpPr>
            <p:nvPr/>
          </p:nvSpPr>
          <p:spPr bwMode="auto">
            <a:xfrm>
              <a:off x="4464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10" name="Line 850"/>
            <p:cNvSpPr>
              <a:spLocks noChangeShapeType="1"/>
            </p:cNvSpPr>
            <p:nvPr/>
          </p:nvSpPr>
          <p:spPr bwMode="auto">
            <a:xfrm>
              <a:off x="4487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11" name="Line 851"/>
            <p:cNvSpPr>
              <a:spLocks noChangeShapeType="1"/>
            </p:cNvSpPr>
            <p:nvPr/>
          </p:nvSpPr>
          <p:spPr bwMode="auto">
            <a:xfrm>
              <a:off x="4510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12" name="Line 852"/>
            <p:cNvSpPr>
              <a:spLocks noChangeShapeType="1"/>
            </p:cNvSpPr>
            <p:nvPr/>
          </p:nvSpPr>
          <p:spPr bwMode="auto">
            <a:xfrm>
              <a:off x="4533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13" name="Line 853"/>
            <p:cNvSpPr>
              <a:spLocks noChangeShapeType="1"/>
            </p:cNvSpPr>
            <p:nvPr/>
          </p:nvSpPr>
          <p:spPr bwMode="auto">
            <a:xfrm>
              <a:off x="4556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14" name="Line 854"/>
            <p:cNvSpPr>
              <a:spLocks noChangeShapeType="1"/>
            </p:cNvSpPr>
            <p:nvPr/>
          </p:nvSpPr>
          <p:spPr bwMode="auto">
            <a:xfrm>
              <a:off x="4579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15" name="Line 855"/>
            <p:cNvSpPr>
              <a:spLocks noChangeShapeType="1"/>
            </p:cNvSpPr>
            <p:nvPr/>
          </p:nvSpPr>
          <p:spPr bwMode="auto">
            <a:xfrm>
              <a:off x="4602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16" name="Line 856"/>
            <p:cNvSpPr>
              <a:spLocks noChangeShapeType="1"/>
            </p:cNvSpPr>
            <p:nvPr/>
          </p:nvSpPr>
          <p:spPr bwMode="auto">
            <a:xfrm>
              <a:off x="4625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17" name="Line 857"/>
            <p:cNvSpPr>
              <a:spLocks noChangeShapeType="1"/>
            </p:cNvSpPr>
            <p:nvPr/>
          </p:nvSpPr>
          <p:spPr bwMode="auto">
            <a:xfrm>
              <a:off x="4648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18" name="Line 858"/>
            <p:cNvSpPr>
              <a:spLocks noChangeShapeType="1"/>
            </p:cNvSpPr>
            <p:nvPr/>
          </p:nvSpPr>
          <p:spPr bwMode="auto">
            <a:xfrm>
              <a:off x="4671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19" name="Line 859"/>
            <p:cNvSpPr>
              <a:spLocks noChangeShapeType="1"/>
            </p:cNvSpPr>
            <p:nvPr/>
          </p:nvSpPr>
          <p:spPr bwMode="auto">
            <a:xfrm>
              <a:off x="4694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20" name="Line 860"/>
            <p:cNvSpPr>
              <a:spLocks noChangeShapeType="1"/>
            </p:cNvSpPr>
            <p:nvPr/>
          </p:nvSpPr>
          <p:spPr bwMode="auto">
            <a:xfrm>
              <a:off x="4713" y="2974"/>
              <a:ext cx="596" cy="596"/>
            </a:xfrm>
            <a:prstGeom prst="line">
              <a:avLst/>
            </a:prstGeom>
            <a:noFill/>
            <a:ln w="15875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51421" name="Line 861"/>
          <p:cNvSpPr>
            <a:spLocks noChangeShapeType="1"/>
          </p:cNvSpPr>
          <p:nvPr/>
        </p:nvSpPr>
        <p:spPr bwMode="auto">
          <a:xfrm flipH="1">
            <a:off x="2325688" y="2312988"/>
            <a:ext cx="38100" cy="10922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51422" name="Line 862"/>
          <p:cNvSpPr>
            <a:spLocks noChangeShapeType="1"/>
          </p:cNvSpPr>
          <p:nvPr/>
        </p:nvSpPr>
        <p:spPr bwMode="auto">
          <a:xfrm>
            <a:off x="2432050" y="2305050"/>
            <a:ext cx="38100" cy="10795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pic>
        <p:nvPicPr>
          <p:cNvPr id="451423" name="Picture 863" descr="MCj0343365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775" y="3365500"/>
            <a:ext cx="1820863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1424" name="Line 864"/>
          <p:cNvSpPr>
            <a:spLocks noChangeShapeType="1"/>
          </p:cNvSpPr>
          <p:nvPr/>
        </p:nvSpPr>
        <p:spPr bwMode="auto">
          <a:xfrm flipH="1">
            <a:off x="1795463" y="2214563"/>
            <a:ext cx="152400" cy="11303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51425" name="Line 865"/>
          <p:cNvSpPr>
            <a:spLocks noChangeShapeType="1"/>
          </p:cNvSpPr>
          <p:nvPr/>
        </p:nvSpPr>
        <p:spPr bwMode="auto">
          <a:xfrm>
            <a:off x="2525713" y="2246313"/>
            <a:ext cx="76200" cy="10922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grpSp>
        <p:nvGrpSpPr>
          <p:cNvPr id="451426" name="Group 866"/>
          <p:cNvGrpSpPr>
            <a:grpSpLocks/>
          </p:cNvGrpSpPr>
          <p:nvPr/>
        </p:nvGrpSpPr>
        <p:grpSpPr bwMode="auto">
          <a:xfrm>
            <a:off x="3697288" y="5486400"/>
            <a:ext cx="735012" cy="857250"/>
            <a:chOff x="2441" y="3480"/>
            <a:chExt cx="463" cy="540"/>
          </a:xfrm>
        </p:grpSpPr>
        <p:sp>
          <p:nvSpPr>
            <p:cNvPr id="451427" name="Line 867"/>
            <p:cNvSpPr>
              <a:spLocks noChangeShapeType="1"/>
            </p:cNvSpPr>
            <p:nvPr/>
          </p:nvSpPr>
          <p:spPr bwMode="auto">
            <a:xfrm flipH="1">
              <a:off x="2508" y="3732"/>
              <a:ext cx="0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28" name="Line 868"/>
            <p:cNvSpPr>
              <a:spLocks noChangeShapeType="1"/>
            </p:cNvSpPr>
            <p:nvPr/>
          </p:nvSpPr>
          <p:spPr bwMode="auto">
            <a:xfrm flipV="1">
              <a:off x="2508" y="3876"/>
              <a:ext cx="2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29" name="Line 869"/>
            <p:cNvSpPr>
              <a:spLocks noChangeShapeType="1"/>
            </p:cNvSpPr>
            <p:nvPr/>
          </p:nvSpPr>
          <p:spPr bwMode="auto">
            <a:xfrm>
              <a:off x="2487" y="3987"/>
              <a:ext cx="4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30" name="Line 870"/>
            <p:cNvSpPr>
              <a:spLocks noChangeShapeType="1"/>
            </p:cNvSpPr>
            <p:nvPr/>
          </p:nvSpPr>
          <p:spPr bwMode="auto">
            <a:xfrm>
              <a:off x="2464" y="3959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31" name="Line 871"/>
            <p:cNvSpPr>
              <a:spLocks noChangeShapeType="1"/>
            </p:cNvSpPr>
            <p:nvPr/>
          </p:nvSpPr>
          <p:spPr bwMode="auto">
            <a:xfrm>
              <a:off x="2441" y="3931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32" name="Line 872"/>
            <p:cNvSpPr>
              <a:spLocks noChangeShapeType="1"/>
            </p:cNvSpPr>
            <p:nvPr/>
          </p:nvSpPr>
          <p:spPr bwMode="auto">
            <a:xfrm>
              <a:off x="2552" y="3480"/>
              <a:ext cx="18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33" name="Line 873"/>
            <p:cNvSpPr>
              <a:spLocks noChangeShapeType="1"/>
            </p:cNvSpPr>
            <p:nvPr/>
          </p:nvSpPr>
          <p:spPr bwMode="auto">
            <a:xfrm flipH="1" flipV="1">
              <a:off x="2728" y="3704"/>
              <a:ext cx="0" cy="17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34" name="Line 874"/>
            <p:cNvSpPr>
              <a:spLocks noChangeShapeType="1"/>
            </p:cNvSpPr>
            <p:nvPr/>
          </p:nvSpPr>
          <p:spPr bwMode="auto">
            <a:xfrm flipH="1" flipV="1">
              <a:off x="2731" y="3483"/>
              <a:ext cx="0" cy="17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35" name="Line 875"/>
            <p:cNvSpPr>
              <a:spLocks noChangeShapeType="1"/>
            </p:cNvSpPr>
            <p:nvPr/>
          </p:nvSpPr>
          <p:spPr bwMode="auto">
            <a:xfrm>
              <a:off x="2656" y="3648"/>
              <a:ext cx="15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36" name="Line 876"/>
            <p:cNvSpPr>
              <a:spLocks noChangeShapeType="1"/>
            </p:cNvSpPr>
            <p:nvPr/>
          </p:nvSpPr>
          <p:spPr bwMode="auto">
            <a:xfrm>
              <a:off x="2691" y="3699"/>
              <a:ext cx="7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37" name="Text Box 877"/>
            <p:cNvSpPr txBox="1">
              <a:spLocks noChangeArrowheads="1"/>
            </p:cNvSpPr>
            <p:nvPr/>
          </p:nvSpPr>
          <p:spPr bwMode="auto">
            <a:xfrm>
              <a:off x="2742" y="3510"/>
              <a:ext cx="16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fr-FR" sz="120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51438" name="Text Box 878"/>
            <p:cNvSpPr txBox="1">
              <a:spLocks noChangeArrowheads="1"/>
            </p:cNvSpPr>
            <p:nvPr/>
          </p:nvSpPr>
          <p:spPr bwMode="auto">
            <a:xfrm>
              <a:off x="2743" y="3658"/>
              <a:ext cx="15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fr-FR" sz="1200" smtClean="0">
                  <a:solidFill>
                    <a:srgbClr val="FF0000"/>
                  </a:solidFill>
                </a:rPr>
                <a:t>-</a:t>
              </a:r>
            </a:p>
          </p:txBody>
        </p:sp>
      </p:grpSp>
      <p:grpSp>
        <p:nvGrpSpPr>
          <p:cNvPr id="451439" name="Group 879"/>
          <p:cNvGrpSpPr>
            <a:grpSpLocks/>
          </p:cNvGrpSpPr>
          <p:nvPr/>
        </p:nvGrpSpPr>
        <p:grpSpPr bwMode="auto">
          <a:xfrm>
            <a:off x="8223250" y="2320925"/>
            <a:ext cx="917575" cy="4027488"/>
            <a:chOff x="5124" y="1438"/>
            <a:chExt cx="578" cy="2537"/>
          </a:xfrm>
        </p:grpSpPr>
        <p:sp>
          <p:nvSpPr>
            <p:cNvPr id="451440" name="Text Box 880"/>
            <p:cNvSpPr txBox="1">
              <a:spLocks noChangeArrowheads="1"/>
            </p:cNvSpPr>
            <p:nvPr/>
          </p:nvSpPr>
          <p:spPr bwMode="auto">
            <a:xfrm>
              <a:off x="5540" y="2100"/>
              <a:ext cx="16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fr-FR" sz="120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51441" name="Text Box 881"/>
            <p:cNvSpPr txBox="1">
              <a:spLocks noChangeArrowheads="1"/>
            </p:cNvSpPr>
            <p:nvPr/>
          </p:nvSpPr>
          <p:spPr bwMode="auto">
            <a:xfrm>
              <a:off x="5541" y="2248"/>
              <a:ext cx="15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fr-FR" sz="1200" smtClean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451442" name="Line 882"/>
            <p:cNvSpPr>
              <a:spLocks noChangeShapeType="1"/>
            </p:cNvSpPr>
            <p:nvPr/>
          </p:nvSpPr>
          <p:spPr bwMode="auto">
            <a:xfrm flipH="1">
              <a:off x="5191" y="3687"/>
              <a:ext cx="0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43" name="Line 883"/>
            <p:cNvSpPr>
              <a:spLocks noChangeShapeType="1"/>
            </p:cNvSpPr>
            <p:nvPr/>
          </p:nvSpPr>
          <p:spPr bwMode="auto">
            <a:xfrm flipV="1">
              <a:off x="5191" y="3831"/>
              <a:ext cx="3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44" name="Line 884"/>
            <p:cNvSpPr>
              <a:spLocks noChangeShapeType="1"/>
            </p:cNvSpPr>
            <p:nvPr/>
          </p:nvSpPr>
          <p:spPr bwMode="auto">
            <a:xfrm>
              <a:off x="5170" y="3942"/>
              <a:ext cx="4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45" name="Line 885"/>
            <p:cNvSpPr>
              <a:spLocks noChangeShapeType="1"/>
            </p:cNvSpPr>
            <p:nvPr/>
          </p:nvSpPr>
          <p:spPr bwMode="auto">
            <a:xfrm>
              <a:off x="5147" y="3914"/>
              <a:ext cx="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46" name="Line 886"/>
            <p:cNvSpPr>
              <a:spLocks noChangeShapeType="1"/>
            </p:cNvSpPr>
            <p:nvPr/>
          </p:nvSpPr>
          <p:spPr bwMode="auto">
            <a:xfrm>
              <a:off x="5124" y="3886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47" name="Line 887"/>
            <p:cNvSpPr>
              <a:spLocks noChangeShapeType="1"/>
            </p:cNvSpPr>
            <p:nvPr/>
          </p:nvSpPr>
          <p:spPr bwMode="auto">
            <a:xfrm>
              <a:off x="5147" y="3435"/>
              <a:ext cx="38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48" name="Line 888"/>
            <p:cNvSpPr>
              <a:spLocks noChangeShapeType="1"/>
            </p:cNvSpPr>
            <p:nvPr/>
          </p:nvSpPr>
          <p:spPr bwMode="auto">
            <a:xfrm flipH="1" flipV="1">
              <a:off x="5523" y="3659"/>
              <a:ext cx="0" cy="17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49" name="Line 889"/>
            <p:cNvSpPr>
              <a:spLocks noChangeShapeType="1"/>
            </p:cNvSpPr>
            <p:nvPr/>
          </p:nvSpPr>
          <p:spPr bwMode="auto">
            <a:xfrm flipH="1" flipV="1">
              <a:off x="5526" y="3438"/>
              <a:ext cx="0" cy="17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50" name="Line 890"/>
            <p:cNvSpPr>
              <a:spLocks noChangeShapeType="1"/>
            </p:cNvSpPr>
            <p:nvPr/>
          </p:nvSpPr>
          <p:spPr bwMode="auto">
            <a:xfrm>
              <a:off x="5451" y="3603"/>
              <a:ext cx="15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51" name="Line 891"/>
            <p:cNvSpPr>
              <a:spLocks noChangeShapeType="1"/>
            </p:cNvSpPr>
            <p:nvPr/>
          </p:nvSpPr>
          <p:spPr bwMode="auto">
            <a:xfrm>
              <a:off x="5486" y="3654"/>
              <a:ext cx="7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52" name="Text Box 892"/>
            <p:cNvSpPr txBox="1">
              <a:spLocks noChangeArrowheads="1"/>
            </p:cNvSpPr>
            <p:nvPr/>
          </p:nvSpPr>
          <p:spPr bwMode="auto">
            <a:xfrm>
              <a:off x="5537" y="3465"/>
              <a:ext cx="16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fr-FR" sz="120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51453" name="Text Box 893"/>
            <p:cNvSpPr txBox="1">
              <a:spLocks noChangeArrowheads="1"/>
            </p:cNvSpPr>
            <p:nvPr/>
          </p:nvSpPr>
          <p:spPr bwMode="auto">
            <a:xfrm>
              <a:off x="5538" y="3613"/>
              <a:ext cx="15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fr-FR" sz="1200" smtClean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451454" name="Line 894"/>
            <p:cNvSpPr>
              <a:spLocks noChangeShapeType="1"/>
            </p:cNvSpPr>
            <p:nvPr/>
          </p:nvSpPr>
          <p:spPr bwMode="auto">
            <a:xfrm flipH="1" flipV="1">
              <a:off x="5526" y="2294"/>
              <a:ext cx="0" cy="11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55" name="Line 895"/>
            <p:cNvSpPr>
              <a:spLocks noChangeShapeType="1"/>
            </p:cNvSpPr>
            <p:nvPr/>
          </p:nvSpPr>
          <p:spPr bwMode="auto">
            <a:xfrm flipH="1" flipV="1">
              <a:off x="5529" y="1441"/>
              <a:ext cx="0" cy="7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56" name="Line 896"/>
            <p:cNvSpPr>
              <a:spLocks noChangeShapeType="1"/>
            </p:cNvSpPr>
            <p:nvPr/>
          </p:nvSpPr>
          <p:spPr bwMode="auto">
            <a:xfrm>
              <a:off x="5454" y="2246"/>
              <a:ext cx="15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57" name="Line 897"/>
            <p:cNvSpPr>
              <a:spLocks noChangeShapeType="1"/>
            </p:cNvSpPr>
            <p:nvPr/>
          </p:nvSpPr>
          <p:spPr bwMode="auto">
            <a:xfrm>
              <a:off x="5489" y="2289"/>
              <a:ext cx="7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58" name="Line 898"/>
            <p:cNvSpPr>
              <a:spLocks noChangeShapeType="1"/>
            </p:cNvSpPr>
            <p:nvPr/>
          </p:nvSpPr>
          <p:spPr bwMode="auto">
            <a:xfrm>
              <a:off x="5150" y="1438"/>
              <a:ext cx="38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451459" name="Group 899"/>
          <p:cNvGrpSpPr>
            <a:grpSpLocks/>
          </p:cNvGrpSpPr>
          <p:nvPr/>
        </p:nvGrpSpPr>
        <p:grpSpPr bwMode="auto">
          <a:xfrm>
            <a:off x="4943475" y="2129755"/>
            <a:ext cx="3335338" cy="3657600"/>
            <a:chOff x="3058" y="1240"/>
            <a:chExt cx="2101" cy="2304"/>
          </a:xfrm>
        </p:grpSpPr>
        <p:sp>
          <p:nvSpPr>
            <p:cNvPr id="451460" name="Line 900"/>
            <p:cNvSpPr>
              <a:spLocks noChangeShapeType="1"/>
            </p:cNvSpPr>
            <p:nvPr/>
          </p:nvSpPr>
          <p:spPr bwMode="auto">
            <a:xfrm>
              <a:off x="3060" y="1241"/>
              <a:ext cx="2099" cy="2029"/>
            </a:xfrm>
            <a:prstGeom prst="line">
              <a:avLst/>
            </a:prstGeom>
            <a:noFill/>
            <a:ln w="12700" cap="rnd">
              <a:solidFill>
                <a:srgbClr val="FF0000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grpSp>
          <p:nvGrpSpPr>
            <p:cNvPr id="451461" name="Group 901"/>
            <p:cNvGrpSpPr>
              <a:grpSpLocks/>
            </p:cNvGrpSpPr>
            <p:nvPr/>
          </p:nvGrpSpPr>
          <p:grpSpPr bwMode="auto">
            <a:xfrm>
              <a:off x="3439" y="1581"/>
              <a:ext cx="1315" cy="1330"/>
              <a:chOff x="2058" y="1442"/>
              <a:chExt cx="1393" cy="1368"/>
            </a:xfrm>
          </p:grpSpPr>
          <p:sp>
            <p:nvSpPr>
              <p:cNvPr id="451462" name="Oval 902"/>
              <p:cNvSpPr>
                <a:spLocks noChangeAspect="1" noChangeArrowheads="1"/>
              </p:cNvSpPr>
              <p:nvPr/>
            </p:nvSpPr>
            <p:spPr bwMode="auto">
              <a:xfrm>
                <a:off x="2144" y="1584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63" name="Oval 903"/>
              <p:cNvSpPr>
                <a:spLocks noChangeAspect="1" noChangeArrowheads="1"/>
              </p:cNvSpPr>
              <p:nvPr/>
            </p:nvSpPr>
            <p:spPr bwMode="auto">
              <a:xfrm>
                <a:off x="2243" y="1615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64" name="Oval 904"/>
              <p:cNvSpPr>
                <a:spLocks noChangeAspect="1" noChangeArrowheads="1"/>
              </p:cNvSpPr>
              <p:nvPr/>
            </p:nvSpPr>
            <p:spPr bwMode="auto">
              <a:xfrm>
                <a:off x="2342" y="1770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65" name="Oval 905"/>
              <p:cNvSpPr>
                <a:spLocks noChangeAspect="1" noChangeArrowheads="1"/>
              </p:cNvSpPr>
              <p:nvPr/>
            </p:nvSpPr>
            <p:spPr bwMode="auto">
              <a:xfrm>
                <a:off x="2441" y="1801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66" name="Oval 906"/>
              <p:cNvSpPr>
                <a:spLocks noChangeAspect="1" noChangeArrowheads="1"/>
              </p:cNvSpPr>
              <p:nvPr/>
            </p:nvSpPr>
            <p:spPr bwMode="auto">
              <a:xfrm>
                <a:off x="2456" y="1876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67" name="Oval 907"/>
              <p:cNvSpPr>
                <a:spLocks noChangeAspect="1" noChangeArrowheads="1"/>
              </p:cNvSpPr>
              <p:nvPr/>
            </p:nvSpPr>
            <p:spPr bwMode="auto">
              <a:xfrm>
                <a:off x="2599" y="1951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68" name="Oval 908"/>
              <p:cNvSpPr>
                <a:spLocks noChangeAspect="1" noChangeArrowheads="1"/>
              </p:cNvSpPr>
              <p:nvPr/>
            </p:nvSpPr>
            <p:spPr bwMode="auto">
              <a:xfrm>
                <a:off x="2622" y="2030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69" name="Oval 909"/>
              <p:cNvSpPr>
                <a:spLocks noChangeAspect="1" noChangeArrowheads="1"/>
              </p:cNvSpPr>
              <p:nvPr/>
            </p:nvSpPr>
            <p:spPr bwMode="auto">
              <a:xfrm>
                <a:off x="2685" y="2089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70" name="Oval 910"/>
              <p:cNvSpPr>
                <a:spLocks noChangeAspect="1" noChangeArrowheads="1"/>
              </p:cNvSpPr>
              <p:nvPr/>
            </p:nvSpPr>
            <p:spPr bwMode="auto">
              <a:xfrm>
                <a:off x="2784" y="2124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71" name="Oval 911"/>
              <p:cNvSpPr>
                <a:spLocks noChangeAspect="1" noChangeArrowheads="1"/>
              </p:cNvSpPr>
              <p:nvPr/>
            </p:nvSpPr>
            <p:spPr bwMode="auto">
              <a:xfrm>
                <a:off x="2883" y="2275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72" name="Oval 912"/>
              <p:cNvSpPr>
                <a:spLocks noChangeAspect="1" noChangeArrowheads="1"/>
              </p:cNvSpPr>
              <p:nvPr/>
            </p:nvSpPr>
            <p:spPr bwMode="auto">
              <a:xfrm>
                <a:off x="2982" y="2310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73" name="Oval 913"/>
              <p:cNvSpPr>
                <a:spLocks noChangeAspect="1" noChangeArrowheads="1"/>
              </p:cNvSpPr>
              <p:nvPr/>
            </p:nvSpPr>
            <p:spPr bwMode="auto">
              <a:xfrm>
                <a:off x="3033" y="2417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74" name="Oval 914"/>
              <p:cNvSpPr>
                <a:spLocks noChangeAspect="1" noChangeArrowheads="1"/>
              </p:cNvSpPr>
              <p:nvPr/>
            </p:nvSpPr>
            <p:spPr bwMode="auto">
              <a:xfrm>
                <a:off x="3112" y="2436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75" name="Oval 915"/>
              <p:cNvSpPr>
                <a:spLocks noChangeAspect="1" noChangeArrowheads="1"/>
              </p:cNvSpPr>
              <p:nvPr/>
            </p:nvSpPr>
            <p:spPr bwMode="auto">
              <a:xfrm>
                <a:off x="3191" y="2567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76" name="Oval 916"/>
              <p:cNvSpPr>
                <a:spLocks noChangeAspect="1" noChangeArrowheads="1"/>
              </p:cNvSpPr>
              <p:nvPr/>
            </p:nvSpPr>
            <p:spPr bwMode="auto">
              <a:xfrm>
                <a:off x="3270" y="2586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77" name="Oval 917"/>
              <p:cNvSpPr>
                <a:spLocks noChangeAspect="1" noChangeArrowheads="1"/>
              </p:cNvSpPr>
              <p:nvPr/>
            </p:nvSpPr>
            <p:spPr bwMode="auto">
              <a:xfrm>
                <a:off x="3349" y="2709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78" name="Oval 918"/>
              <p:cNvSpPr>
                <a:spLocks noChangeAspect="1" noChangeArrowheads="1"/>
              </p:cNvSpPr>
              <p:nvPr/>
            </p:nvSpPr>
            <p:spPr bwMode="auto">
              <a:xfrm>
                <a:off x="3428" y="2732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79" name="Oval 919"/>
              <p:cNvSpPr>
                <a:spLocks noChangeAspect="1" noChangeArrowheads="1"/>
              </p:cNvSpPr>
              <p:nvPr/>
            </p:nvSpPr>
            <p:spPr bwMode="auto">
              <a:xfrm>
                <a:off x="3423" y="2787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1480" name="Oval 920"/>
              <p:cNvSpPr>
                <a:spLocks noChangeAspect="1" noChangeArrowheads="1"/>
              </p:cNvSpPr>
              <p:nvPr/>
            </p:nvSpPr>
            <p:spPr bwMode="auto">
              <a:xfrm>
                <a:off x="2058" y="1442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360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51481" name="Line 921"/>
            <p:cNvSpPr>
              <a:spLocks noChangeShapeType="1"/>
            </p:cNvSpPr>
            <p:nvPr/>
          </p:nvSpPr>
          <p:spPr bwMode="auto">
            <a:xfrm>
              <a:off x="4366" y="2559"/>
              <a:ext cx="0" cy="77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82" name="Line 922"/>
            <p:cNvSpPr>
              <a:spLocks noChangeShapeType="1"/>
            </p:cNvSpPr>
            <p:nvPr/>
          </p:nvSpPr>
          <p:spPr bwMode="auto">
            <a:xfrm>
              <a:off x="3544" y="2964"/>
              <a:ext cx="1312" cy="580"/>
            </a:xfrm>
            <a:prstGeom prst="line">
              <a:avLst/>
            </a:prstGeom>
            <a:noFill/>
            <a:ln w="127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83" name="Line 923"/>
            <p:cNvSpPr>
              <a:spLocks noChangeShapeType="1"/>
            </p:cNvSpPr>
            <p:nvPr/>
          </p:nvSpPr>
          <p:spPr bwMode="auto">
            <a:xfrm flipH="1">
              <a:off x="3701" y="1924"/>
              <a:ext cx="12" cy="110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84" name="Line 924"/>
            <p:cNvSpPr>
              <a:spLocks noChangeShapeType="1"/>
            </p:cNvSpPr>
            <p:nvPr/>
          </p:nvSpPr>
          <p:spPr bwMode="auto">
            <a:xfrm>
              <a:off x="3058" y="1240"/>
              <a:ext cx="357" cy="34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85" name="Line 925"/>
            <p:cNvSpPr>
              <a:spLocks noChangeShapeType="1"/>
            </p:cNvSpPr>
            <p:nvPr/>
          </p:nvSpPr>
          <p:spPr bwMode="auto">
            <a:xfrm>
              <a:off x="4781" y="2906"/>
              <a:ext cx="357" cy="34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51486" name="Text Box 926"/>
          <p:cNvSpPr txBox="1">
            <a:spLocks noChangeArrowheads="1"/>
          </p:cNvSpPr>
          <p:nvPr/>
        </p:nvSpPr>
        <p:spPr bwMode="auto">
          <a:xfrm>
            <a:off x="1427163" y="6108700"/>
            <a:ext cx="1830387" cy="287338"/>
          </a:xfrm>
          <a:prstGeom prst="rect">
            <a:avLst/>
          </a:prstGeom>
          <a:noFill/>
          <a:ln w="1270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FF"/>
                </a:solidFill>
              </a:rPr>
              <a:t>Medipix2/TimePix chip</a:t>
            </a:r>
          </a:p>
        </p:txBody>
      </p:sp>
      <p:sp>
        <p:nvSpPr>
          <p:cNvPr id="451487" name="Text Box 927"/>
          <p:cNvSpPr txBox="1">
            <a:spLocks noChangeArrowheads="1"/>
          </p:cNvSpPr>
          <p:nvPr/>
        </p:nvSpPr>
        <p:spPr bwMode="auto">
          <a:xfrm>
            <a:off x="6402388" y="6223918"/>
            <a:ext cx="1093787" cy="287337"/>
          </a:xfrm>
          <a:prstGeom prst="rect">
            <a:avLst/>
          </a:prstGeom>
          <a:noFill/>
          <a:ln w="1270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FF"/>
                </a:solidFill>
              </a:rPr>
              <a:t>TimePix chip</a:t>
            </a:r>
          </a:p>
        </p:txBody>
      </p:sp>
      <p:sp>
        <p:nvSpPr>
          <p:cNvPr id="451488" name="Text Box 928"/>
          <p:cNvSpPr txBox="1">
            <a:spLocks noChangeArrowheads="1"/>
          </p:cNvSpPr>
          <p:nvPr/>
        </p:nvSpPr>
        <p:spPr bwMode="auto">
          <a:xfrm>
            <a:off x="811213" y="1866900"/>
            <a:ext cx="11017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FF0000"/>
                </a:solidFill>
              </a:rPr>
              <a:t>X-ray source</a:t>
            </a:r>
          </a:p>
        </p:txBody>
      </p:sp>
      <p:sp>
        <p:nvSpPr>
          <p:cNvPr id="451489" name="Text Box 929"/>
          <p:cNvSpPr txBox="1">
            <a:spLocks noChangeArrowheads="1"/>
          </p:cNvSpPr>
          <p:nvPr/>
        </p:nvSpPr>
        <p:spPr bwMode="auto">
          <a:xfrm>
            <a:off x="4895850" y="2728243"/>
            <a:ext cx="754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FF0000"/>
                </a:solidFill>
              </a:rPr>
              <a:t>Ionizing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FF0000"/>
                </a:solidFill>
              </a:rPr>
              <a:t>particle</a:t>
            </a:r>
          </a:p>
        </p:txBody>
      </p:sp>
      <p:grpSp>
        <p:nvGrpSpPr>
          <p:cNvPr id="451490" name="Group 930"/>
          <p:cNvGrpSpPr>
            <a:grpSpLocks/>
          </p:cNvGrpSpPr>
          <p:nvPr/>
        </p:nvGrpSpPr>
        <p:grpSpPr bwMode="auto">
          <a:xfrm>
            <a:off x="3352800" y="4356100"/>
            <a:ext cx="1968500" cy="863600"/>
            <a:chOff x="2112" y="2720"/>
            <a:chExt cx="1240" cy="544"/>
          </a:xfrm>
        </p:grpSpPr>
        <p:sp>
          <p:nvSpPr>
            <p:cNvPr id="451491" name="Text Box 931"/>
            <p:cNvSpPr txBox="1">
              <a:spLocks noChangeArrowheads="1"/>
            </p:cNvSpPr>
            <p:nvPr/>
          </p:nvSpPr>
          <p:spPr bwMode="auto">
            <a:xfrm>
              <a:off x="2245" y="2720"/>
              <a:ext cx="648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fr-FR" sz="1200" smtClean="0">
                  <a:solidFill>
                    <a:srgbClr val="000000"/>
                  </a:solidFill>
                </a:rPr>
                <a:t>Single pixel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fr-FR" sz="1200" smtClean="0">
                  <a:solidFill>
                    <a:srgbClr val="000000"/>
                  </a:solidFill>
                </a:rPr>
                <a:t>readout cell</a:t>
              </a:r>
            </a:p>
          </p:txBody>
        </p:sp>
        <p:sp>
          <p:nvSpPr>
            <p:cNvPr id="451492" name="Line 932"/>
            <p:cNvSpPr>
              <a:spLocks noChangeShapeType="1"/>
            </p:cNvSpPr>
            <p:nvPr/>
          </p:nvSpPr>
          <p:spPr bwMode="auto">
            <a:xfrm flipH="1">
              <a:off x="2112" y="3088"/>
              <a:ext cx="400" cy="1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493" name="Line 933"/>
            <p:cNvSpPr>
              <a:spLocks noChangeShapeType="1"/>
            </p:cNvSpPr>
            <p:nvPr/>
          </p:nvSpPr>
          <p:spPr bwMode="auto">
            <a:xfrm>
              <a:off x="2512" y="3088"/>
              <a:ext cx="84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51494" name="Text Box 934"/>
          <p:cNvSpPr txBox="1">
            <a:spLocks noChangeArrowheads="1"/>
          </p:cNvSpPr>
          <p:nvPr/>
        </p:nvSpPr>
        <p:spPr bwMode="auto">
          <a:xfrm>
            <a:off x="3375025" y="4229100"/>
            <a:ext cx="957263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Flip-chip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bump bonding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connections</a:t>
            </a:r>
          </a:p>
        </p:txBody>
      </p:sp>
      <p:sp>
        <p:nvSpPr>
          <p:cNvPr id="451495" name="Text Box 935"/>
          <p:cNvSpPr txBox="1">
            <a:spLocks noChangeArrowheads="1"/>
          </p:cNvSpPr>
          <p:nvPr/>
        </p:nvSpPr>
        <p:spPr bwMode="auto">
          <a:xfrm>
            <a:off x="100013" y="3903663"/>
            <a:ext cx="1058862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fr-FR" sz="120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Semiconductor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sensor</a:t>
            </a:r>
          </a:p>
        </p:txBody>
      </p:sp>
      <p:sp>
        <p:nvSpPr>
          <p:cNvPr id="451496" name="Text Box 936"/>
          <p:cNvSpPr txBox="1">
            <a:spLocks noChangeArrowheads="1"/>
          </p:cNvSpPr>
          <p:nvPr/>
        </p:nvSpPr>
        <p:spPr bwMode="auto">
          <a:xfrm>
            <a:off x="7519988" y="3404518"/>
            <a:ext cx="9636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Gas volume</a:t>
            </a:r>
          </a:p>
        </p:txBody>
      </p:sp>
      <p:sp>
        <p:nvSpPr>
          <p:cNvPr id="451497" name="Text Box 937"/>
          <p:cNvSpPr txBox="1">
            <a:spLocks noChangeArrowheads="1"/>
          </p:cNvSpPr>
          <p:nvPr/>
        </p:nvSpPr>
        <p:spPr bwMode="auto">
          <a:xfrm>
            <a:off x="5907088" y="5565105"/>
            <a:ext cx="22939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Amplification System (MPGD)</a:t>
            </a:r>
          </a:p>
        </p:txBody>
      </p:sp>
      <p:sp>
        <p:nvSpPr>
          <p:cNvPr id="451498" name="Text Box 938"/>
          <p:cNvSpPr txBox="1">
            <a:spLocks noChangeArrowheads="1"/>
          </p:cNvSpPr>
          <p:nvPr/>
        </p:nvSpPr>
        <p:spPr bwMode="auto">
          <a:xfrm>
            <a:off x="4676775" y="1340768"/>
            <a:ext cx="8905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Drift grid</a:t>
            </a:r>
          </a:p>
        </p:txBody>
      </p:sp>
      <p:sp>
        <p:nvSpPr>
          <p:cNvPr id="451499" name="Line 939"/>
          <p:cNvSpPr>
            <a:spLocks noChangeShapeType="1"/>
          </p:cNvSpPr>
          <p:nvPr/>
        </p:nvSpPr>
        <p:spPr bwMode="auto">
          <a:xfrm>
            <a:off x="4427984" y="980728"/>
            <a:ext cx="4316" cy="5362922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51500" name="Text Box 940"/>
          <p:cNvSpPr txBox="1">
            <a:spLocks noChangeArrowheads="1"/>
          </p:cNvSpPr>
          <p:nvPr/>
        </p:nvSpPr>
        <p:spPr bwMode="auto">
          <a:xfrm>
            <a:off x="1170207" y="1042566"/>
            <a:ext cx="2233175" cy="400110"/>
          </a:xfrm>
          <a:prstGeom prst="rect">
            <a:avLst/>
          </a:prstGeom>
          <a:noFill/>
          <a:ln w="1270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2000" dirty="0" smtClean="0">
                <a:solidFill>
                  <a:srgbClr val="0000FF"/>
                </a:solidFill>
              </a:rPr>
              <a:t>Solid-state detector</a:t>
            </a:r>
          </a:p>
        </p:txBody>
      </p:sp>
      <p:sp>
        <p:nvSpPr>
          <p:cNvPr id="451501" name="Text Box 941"/>
          <p:cNvSpPr txBox="1">
            <a:spLocks noChangeArrowheads="1"/>
          </p:cNvSpPr>
          <p:nvPr/>
        </p:nvSpPr>
        <p:spPr bwMode="auto">
          <a:xfrm>
            <a:off x="5890120" y="967383"/>
            <a:ext cx="2018309" cy="400110"/>
          </a:xfrm>
          <a:prstGeom prst="rect">
            <a:avLst/>
          </a:prstGeom>
          <a:noFill/>
          <a:ln w="1270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2000" dirty="0" smtClean="0">
                <a:solidFill>
                  <a:srgbClr val="0000FF"/>
                </a:solidFill>
              </a:rPr>
              <a:t>Gaseous detector</a:t>
            </a:r>
          </a:p>
        </p:txBody>
      </p:sp>
      <p:sp>
        <p:nvSpPr>
          <p:cNvPr id="451502" name="Text Box 942"/>
          <p:cNvSpPr txBox="1">
            <a:spLocks noChangeArrowheads="1"/>
          </p:cNvSpPr>
          <p:nvPr/>
        </p:nvSpPr>
        <p:spPr bwMode="auto">
          <a:xfrm>
            <a:off x="1587500" y="1498178"/>
            <a:ext cx="1438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dirty="0" smtClean="0">
                <a:solidFill>
                  <a:srgbClr val="0000FF"/>
                </a:solidFill>
              </a:rPr>
              <a:t>x, y, F(x, y) </a:t>
            </a:r>
            <a:r>
              <a:rPr lang="en-US" altLang="fr-FR" sz="1200" dirty="0" smtClean="0">
                <a:solidFill>
                  <a:srgbClr val="0000FF"/>
                </a:solidFill>
                <a:sym typeface="Wingdings" pitchFamily="2" charset="2"/>
              </a:rPr>
              <a:t> 2D</a:t>
            </a:r>
            <a:endParaRPr lang="en-US" altLang="fr-FR" sz="1200" dirty="0" smtClean="0">
              <a:solidFill>
                <a:srgbClr val="0000FF"/>
              </a:solidFill>
            </a:endParaRPr>
          </a:p>
        </p:txBody>
      </p:sp>
      <p:sp>
        <p:nvSpPr>
          <p:cNvPr id="451503" name="Text Box 943"/>
          <p:cNvSpPr txBox="1">
            <a:spLocks noChangeArrowheads="1"/>
          </p:cNvSpPr>
          <p:nvPr/>
        </p:nvSpPr>
        <p:spPr bwMode="auto">
          <a:xfrm>
            <a:off x="6037263" y="1354163"/>
            <a:ext cx="17494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dirty="0" smtClean="0">
                <a:solidFill>
                  <a:srgbClr val="0000FF"/>
                </a:solidFill>
              </a:rPr>
              <a:t>x, y, z(t), E(</a:t>
            </a:r>
            <a:r>
              <a:rPr lang="en-US" altLang="fr-FR" sz="1200" dirty="0" err="1" smtClean="0">
                <a:solidFill>
                  <a:srgbClr val="0000FF"/>
                </a:solidFill>
              </a:rPr>
              <a:t>x,y</a:t>
            </a:r>
            <a:r>
              <a:rPr lang="en-US" altLang="fr-FR" sz="1200" dirty="0" smtClean="0">
                <a:solidFill>
                  <a:srgbClr val="0000FF"/>
                </a:solidFill>
              </a:rPr>
              <a:t>) </a:t>
            </a:r>
            <a:r>
              <a:rPr lang="en-US" altLang="fr-FR" sz="1200" dirty="0" smtClean="0">
                <a:solidFill>
                  <a:srgbClr val="0000FF"/>
                </a:solidFill>
                <a:sym typeface="Wingdings" pitchFamily="2" charset="2"/>
              </a:rPr>
              <a:t> 3D</a:t>
            </a:r>
            <a:endParaRPr lang="en-US" altLang="fr-FR" sz="1200" dirty="0" smtClean="0">
              <a:solidFill>
                <a:srgbClr val="0000FF"/>
              </a:solidFill>
            </a:endParaRPr>
          </a:p>
        </p:txBody>
      </p:sp>
      <p:grpSp>
        <p:nvGrpSpPr>
          <p:cNvPr id="451504" name="Group 944"/>
          <p:cNvGrpSpPr>
            <a:grpSpLocks/>
          </p:cNvGrpSpPr>
          <p:nvPr/>
        </p:nvGrpSpPr>
        <p:grpSpPr bwMode="auto">
          <a:xfrm>
            <a:off x="4643438" y="1628800"/>
            <a:ext cx="3890963" cy="1028700"/>
            <a:chOff x="2925" y="928"/>
            <a:chExt cx="2451" cy="648"/>
          </a:xfrm>
        </p:grpSpPr>
        <p:sp>
          <p:nvSpPr>
            <p:cNvPr id="451505" name="Line 945"/>
            <p:cNvSpPr>
              <a:spLocks noChangeShapeType="1"/>
            </p:cNvSpPr>
            <p:nvPr/>
          </p:nvSpPr>
          <p:spPr bwMode="auto">
            <a:xfrm>
              <a:off x="301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06" name="Line 946"/>
            <p:cNvSpPr>
              <a:spLocks noChangeShapeType="1"/>
            </p:cNvSpPr>
            <p:nvPr/>
          </p:nvSpPr>
          <p:spPr bwMode="auto">
            <a:xfrm>
              <a:off x="303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07" name="Line 947"/>
            <p:cNvSpPr>
              <a:spLocks noChangeShapeType="1"/>
            </p:cNvSpPr>
            <p:nvPr/>
          </p:nvSpPr>
          <p:spPr bwMode="auto">
            <a:xfrm>
              <a:off x="306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08" name="Line 948"/>
            <p:cNvSpPr>
              <a:spLocks noChangeShapeType="1"/>
            </p:cNvSpPr>
            <p:nvPr/>
          </p:nvSpPr>
          <p:spPr bwMode="auto">
            <a:xfrm>
              <a:off x="310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09" name="Line 949"/>
            <p:cNvSpPr>
              <a:spLocks noChangeShapeType="1"/>
            </p:cNvSpPr>
            <p:nvPr/>
          </p:nvSpPr>
          <p:spPr bwMode="auto">
            <a:xfrm>
              <a:off x="315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10" name="Line 950"/>
            <p:cNvSpPr>
              <a:spLocks noChangeShapeType="1"/>
            </p:cNvSpPr>
            <p:nvPr/>
          </p:nvSpPr>
          <p:spPr bwMode="auto">
            <a:xfrm>
              <a:off x="319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11" name="Line 951"/>
            <p:cNvSpPr>
              <a:spLocks noChangeShapeType="1"/>
            </p:cNvSpPr>
            <p:nvPr/>
          </p:nvSpPr>
          <p:spPr bwMode="auto">
            <a:xfrm>
              <a:off x="324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12" name="Line 952"/>
            <p:cNvSpPr>
              <a:spLocks noChangeShapeType="1"/>
            </p:cNvSpPr>
            <p:nvPr/>
          </p:nvSpPr>
          <p:spPr bwMode="auto">
            <a:xfrm>
              <a:off x="328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13" name="Line 953"/>
            <p:cNvSpPr>
              <a:spLocks noChangeShapeType="1"/>
            </p:cNvSpPr>
            <p:nvPr/>
          </p:nvSpPr>
          <p:spPr bwMode="auto">
            <a:xfrm>
              <a:off x="333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14" name="Line 954"/>
            <p:cNvSpPr>
              <a:spLocks noChangeShapeType="1"/>
            </p:cNvSpPr>
            <p:nvPr/>
          </p:nvSpPr>
          <p:spPr bwMode="auto">
            <a:xfrm>
              <a:off x="337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15" name="Line 955"/>
            <p:cNvSpPr>
              <a:spLocks noChangeShapeType="1"/>
            </p:cNvSpPr>
            <p:nvPr/>
          </p:nvSpPr>
          <p:spPr bwMode="auto">
            <a:xfrm>
              <a:off x="342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16" name="Line 956"/>
            <p:cNvSpPr>
              <a:spLocks noChangeShapeType="1"/>
            </p:cNvSpPr>
            <p:nvPr/>
          </p:nvSpPr>
          <p:spPr bwMode="auto">
            <a:xfrm>
              <a:off x="346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17" name="Line 957"/>
            <p:cNvSpPr>
              <a:spLocks noChangeShapeType="1"/>
            </p:cNvSpPr>
            <p:nvPr/>
          </p:nvSpPr>
          <p:spPr bwMode="auto">
            <a:xfrm>
              <a:off x="351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18" name="Line 958"/>
            <p:cNvSpPr>
              <a:spLocks noChangeShapeType="1"/>
            </p:cNvSpPr>
            <p:nvPr/>
          </p:nvSpPr>
          <p:spPr bwMode="auto">
            <a:xfrm>
              <a:off x="355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19" name="Line 959"/>
            <p:cNvSpPr>
              <a:spLocks noChangeShapeType="1"/>
            </p:cNvSpPr>
            <p:nvPr/>
          </p:nvSpPr>
          <p:spPr bwMode="auto">
            <a:xfrm>
              <a:off x="360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20" name="Line 960"/>
            <p:cNvSpPr>
              <a:spLocks noChangeShapeType="1"/>
            </p:cNvSpPr>
            <p:nvPr/>
          </p:nvSpPr>
          <p:spPr bwMode="auto">
            <a:xfrm>
              <a:off x="364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21" name="Line 961"/>
            <p:cNvSpPr>
              <a:spLocks noChangeShapeType="1"/>
            </p:cNvSpPr>
            <p:nvPr/>
          </p:nvSpPr>
          <p:spPr bwMode="auto">
            <a:xfrm>
              <a:off x="369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22" name="Line 962"/>
            <p:cNvSpPr>
              <a:spLocks noChangeShapeType="1"/>
            </p:cNvSpPr>
            <p:nvPr/>
          </p:nvSpPr>
          <p:spPr bwMode="auto">
            <a:xfrm>
              <a:off x="373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23" name="Line 963"/>
            <p:cNvSpPr>
              <a:spLocks noChangeShapeType="1"/>
            </p:cNvSpPr>
            <p:nvPr/>
          </p:nvSpPr>
          <p:spPr bwMode="auto">
            <a:xfrm>
              <a:off x="378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24" name="Line 964"/>
            <p:cNvSpPr>
              <a:spLocks noChangeShapeType="1"/>
            </p:cNvSpPr>
            <p:nvPr/>
          </p:nvSpPr>
          <p:spPr bwMode="auto">
            <a:xfrm>
              <a:off x="382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25" name="Line 965"/>
            <p:cNvSpPr>
              <a:spLocks noChangeShapeType="1"/>
            </p:cNvSpPr>
            <p:nvPr/>
          </p:nvSpPr>
          <p:spPr bwMode="auto">
            <a:xfrm>
              <a:off x="387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26" name="Line 966"/>
            <p:cNvSpPr>
              <a:spLocks noChangeShapeType="1"/>
            </p:cNvSpPr>
            <p:nvPr/>
          </p:nvSpPr>
          <p:spPr bwMode="auto">
            <a:xfrm>
              <a:off x="391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27" name="Line 967"/>
            <p:cNvSpPr>
              <a:spLocks noChangeShapeType="1"/>
            </p:cNvSpPr>
            <p:nvPr/>
          </p:nvSpPr>
          <p:spPr bwMode="auto">
            <a:xfrm>
              <a:off x="396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28" name="Line 968"/>
            <p:cNvSpPr>
              <a:spLocks noChangeShapeType="1"/>
            </p:cNvSpPr>
            <p:nvPr/>
          </p:nvSpPr>
          <p:spPr bwMode="auto">
            <a:xfrm>
              <a:off x="400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29" name="Line 969"/>
            <p:cNvSpPr>
              <a:spLocks noChangeShapeType="1"/>
            </p:cNvSpPr>
            <p:nvPr/>
          </p:nvSpPr>
          <p:spPr bwMode="auto">
            <a:xfrm>
              <a:off x="405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30" name="Line 970"/>
            <p:cNvSpPr>
              <a:spLocks noChangeShapeType="1"/>
            </p:cNvSpPr>
            <p:nvPr/>
          </p:nvSpPr>
          <p:spPr bwMode="auto">
            <a:xfrm>
              <a:off x="409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31" name="Line 971"/>
            <p:cNvSpPr>
              <a:spLocks noChangeShapeType="1"/>
            </p:cNvSpPr>
            <p:nvPr/>
          </p:nvSpPr>
          <p:spPr bwMode="auto">
            <a:xfrm>
              <a:off x="414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32" name="Line 972"/>
            <p:cNvSpPr>
              <a:spLocks noChangeShapeType="1"/>
            </p:cNvSpPr>
            <p:nvPr/>
          </p:nvSpPr>
          <p:spPr bwMode="auto">
            <a:xfrm>
              <a:off x="418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33" name="Line 973"/>
            <p:cNvSpPr>
              <a:spLocks noChangeShapeType="1"/>
            </p:cNvSpPr>
            <p:nvPr/>
          </p:nvSpPr>
          <p:spPr bwMode="auto">
            <a:xfrm>
              <a:off x="423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34" name="Line 974"/>
            <p:cNvSpPr>
              <a:spLocks noChangeShapeType="1"/>
            </p:cNvSpPr>
            <p:nvPr/>
          </p:nvSpPr>
          <p:spPr bwMode="auto">
            <a:xfrm>
              <a:off x="427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35" name="Line 975"/>
            <p:cNvSpPr>
              <a:spLocks noChangeShapeType="1"/>
            </p:cNvSpPr>
            <p:nvPr/>
          </p:nvSpPr>
          <p:spPr bwMode="auto">
            <a:xfrm>
              <a:off x="432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36" name="Line 976"/>
            <p:cNvSpPr>
              <a:spLocks noChangeShapeType="1"/>
            </p:cNvSpPr>
            <p:nvPr/>
          </p:nvSpPr>
          <p:spPr bwMode="auto">
            <a:xfrm>
              <a:off x="436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37" name="Line 977"/>
            <p:cNvSpPr>
              <a:spLocks noChangeShapeType="1"/>
            </p:cNvSpPr>
            <p:nvPr/>
          </p:nvSpPr>
          <p:spPr bwMode="auto">
            <a:xfrm>
              <a:off x="441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38" name="Line 978"/>
            <p:cNvSpPr>
              <a:spLocks noChangeShapeType="1"/>
            </p:cNvSpPr>
            <p:nvPr/>
          </p:nvSpPr>
          <p:spPr bwMode="auto">
            <a:xfrm>
              <a:off x="445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39" name="Line 979"/>
            <p:cNvSpPr>
              <a:spLocks noChangeShapeType="1"/>
            </p:cNvSpPr>
            <p:nvPr/>
          </p:nvSpPr>
          <p:spPr bwMode="auto">
            <a:xfrm>
              <a:off x="450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40" name="Line 980"/>
            <p:cNvSpPr>
              <a:spLocks noChangeShapeType="1"/>
            </p:cNvSpPr>
            <p:nvPr/>
          </p:nvSpPr>
          <p:spPr bwMode="auto">
            <a:xfrm>
              <a:off x="454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41" name="Line 981"/>
            <p:cNvSpPr>
              <a:spLocks noChangeShapeType="1"/>
            </p:cNvSpPr>
            <p:nvPr/>
          </p:nvSpPr>
          <p:spPr bwMode="auto">
            <a:xfrm>
              <a:off x="459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42" name="Line 982"/>
            <p:cNvSpPr>
              <a:spLocks noChangeShapeType="1"/>
            </p:cNvSpPr>
            <p:nvPr/>
          </p:nvSpPr>
          <p:spPr bwMode="auto">
            <a:xfrm>
              <a:off x="463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43" name="Line 983"/>
            <p:cNvSpPr>
              <a:spLocks noChangeShapeType="1"/>
            </p:cNvSpPr>
            <p:nvPr/>
          </p:nvSpPr>
          <p:spPr bwMode="auto">
            <a:xfrm>
              <a:off x="4681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44" name="Line 984"/>
            <p:cNvSpPr>
              <a:spLocks noChangeShapeType="1"/>
            </p:cNvSpPr>
            <p:nvPr/>
          </p:nvSpPr>
          <p:spPr bwMode="auto">
            <a:xfrm>
              <a:off x="4726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45" name="Line 985"/>
            <p:cNvSpPr>
              <a:spLocks noChangeShapeType="1"/>
            </p:cNvSpPr>
            <p:nvPr/>
          </p:nvSpPr>
          <p:spPr bwMode="auto">
            <a:xfrm>
              <a:off x="308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46" name="Line 986"/>
            <p:cNvSpPr>
              <a:spLocks noChangeShapeType="1"/>
            </p:cNvSpPr>
            <p:nvPr/>
          </p:nvSpPr>
          <p:spPr bwMode="auto">
            <a:xfrm>
              <a:off x="312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47" name="Line 987"/>
            <p:cNvSpPr>
              <a:spLocks noChangeShapeType="1"/>
            </p:cNvSpPr>
            <p:nvPr/>
          </p:nvSpPr>
          <p:spPr bwMode="auto">
            <a:xfrm>
              <a:off x="317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48" name="Line 988"/>
            <p:cNvSpPr>
              <a:spLocks noChangeShapeType="1"/>
            </p:cNvSpPr>
            <p:nvPr/>
          </p:nvSpPr>
          <p:spPr bwMode="auto">
            <a:xfrm>
              <a:off x="321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49" name="Line 989"/>
            <p:cNvSpPr>
              <a:spLocks noChangeShapeType="1"/>
            </p:cNvSpPr>
            <p:nvPr/>
          </p:nvSpPr>
          <p:spPr bwMode="auto">
            <a:xfrm>
              <a:off x="326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50" name="Line 990"/>
            <p:cNvSpPr>
              <a:spLocks noChangeShapeType="1"/>
            </p:cNvSpPr>
            <p:nvPr/>
          </p:nvSpPr>
          <p:spPr bwMode="auto">
            <a:xfrm>
              <a:off x="330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51" name="Line 991"/>
            <p:cNvSpPr>
              <a:spLocks noChangeShapeType="1"/>
            </p:cNvSpPr>
            <p:nvPr/>
          </p:nvSpPr>
          <p:spPr bwMode="auto">
            <a:xfrm>
              <a:off x="335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52" name="Line 992"/>
            <p:cNvSpPr>
              <a:spLocks noChangeShapeType="1"/>
            </p:cNvSpPr>
            <p:nvPr/>
          </p:nvSpPr>
          <p:spPr bwMode="auto">
            <a:xfrm>
              <a:off x="339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53" name="Line 993"/>
            <p:cNvSpPr>
              <a:spLocks noChangeShapeType="1"/>
            </p:cNvSpPr>
            <p:nvPr/>
          </p:nvSpPr>
          <p:spPr bwMode="auto">
            <a:xfrm>
              <a:off x="344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54" name="Line 994"/>
            <p:cNvSpPr>
              <a:spLocks noChangeShapeType="1"/>
            </p:cNvSpPr>
            <p:nvPr/>
          </p:nvSpPr>
          <p:spPr bwMode="auto">
            <a:xfrm>
              <a:off x="348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55" name="Line 995"/>
            <p:cNvSpPr>
              <a:spLocks noChangeShapeType="1"/>
            </p:cNvSpPr>
            <p:nvPr/>
          </p:nvSpPr>
          <p:spPr bwMode="auto">
            <a:xfrm>
              <a:off x="353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56" name="Line 996"/>
            <p:cNvSpPr>
              <a:spLocks noChangeShapeType="1"/>
            </p:cNvSpPr>
            <p:nvPr/>
          </p:nvSpPr>
          <p:spPr bwMode="auto">
            <a:xfrm>
              <a:off x="357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57" name="Line 997"/>
            <p:cNvSpPr>
              <a:spLocks noChangeShapeType="1"/>
            </p:cNvSpPr>
            <p:nvPr/>
          </p:nvSpPr>
          <p:spPr bwMode="auto">
            <a:xfrm>
              <a:off x="362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58" name="Line 998"/>
            <p:cNvSpPr>
              <a:spLocks noChangeShapeType="1"/>
            </p:cNvSpPr>
            <p:nvPr/>
          </p:nvSpPr>
          <p:spPr bwMode="auto">
            <a:xfrm>
              <a:off x="366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59" name="Line 999"/>
            <p:cNvSpPr>
              <a:spLocks noChangeShapeType="1"/>
            </p:cNvSpPr>
            <p:nvPr/>
          </p:nvSpPr>
          <p:spPr bwMode="auto">
            <a:xfrm>
              <a:off x="371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60" name="Line 1000"/>
            <p:cNvSpPr>
              <a:spLocks noChangeShapeType="1"/>
            </p:cNvSpPr>
            <p:nvPr/>
          </p:nvSpPr>
          <p:spPr bwMode="auto">
            <a:xfrm>
              <a:off x="375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61" name="Line 1001"/>
            <p:cNvSpPr>
              <a:spLocks noChangeShapeType="1"/>
            </p:cNvSpPr>
            <p:nvPr/>
          </p:nvSpPr>
          <p:spPr bwMode="auto">
            <a:xfrm>
              <a:off x="380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62" name="Line 1002"/>
            <p:cNvSpPr>
              <a:spLocks noChangeShapeType="1"/>
            </p:cNvSpPr>
            <p:nvPr/>
          </p:nvSpPr>
          <p:spPr bwMode="auto">
            <a:xfrm>
              <a:off x="384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63" name="Line 1003"/>
            <p:cNvSpPr>
              <a:spLocks noChangeShapeType="1"/>
            </p:cNvSpPr>
            <p:nvPr/>
          </p:nvSpPr>
          <p:spPr bwMode="auto">
            <a:xfrm>
              <a:off x="389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64" name="Line 1004"/>
            <p:cNvSpPr>
              <a:spLocks noChangeShapeType="1"/>
            </p:cNvSpPr>
            <p:nvPr/>
          </p:nvSpPr>
          <p:spPr bwMode="auto">
            <a:xfrm>
              <a:off x="393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65" name="Line 1005"/>
            <p:cNvSpPr>
              <a:spLocks noChangeShapeType="1"/>
            </p:cNvSpPr>
            <p:nvPr/>
          </p:nvSpPr>
          <p:spPr bwMode="auto">
            <a:xfrm>
              <a:off x="398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66" name="Line 1006"/>
            <p:cNvSpPr>
              <a:spLocks noChangeShapeType="1"/>
            </p:cNvSpPr>
            <p:nvPr/>
          </p:nvSpPr>
          <p:spPr bwMode="auto">
            <a:xfrm>
              <a:off x="402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67" name="Line 1007"/>
            <p:cNvSpPr>
              <a:spLocks noChangeShapeType="1"/>
            </p:cNvSpPr>
            <p:nvPr/>
          </p:nvSpPr>
          <p:spPr bwMode="auto">
            <a:xfrm>
              <a:off x="407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68" name="Line 1008"/>
            <p:cNvSpPr>
              <a:spLocks noChangeShapeType="1"/>
            </p:cNvSpPr>
            <p:nvPr/>
          </p:nvSpPr>
          <p:spPr bwMode="auto">
            <a:xfrm>
              <a:off x="411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69" name="Line 1009"/>
            <p:cNvSpPr>
              <a:spLocks noChangeShapeType="1"/>
            </p:cNvSpPr>
            <p:nvPr/>
          </p:nvSpPr>
          <p:spPr bwMode="auto">
            <a:xfrm>
              <a:off x="416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70" name="Line 1010"/>
            <p:cNvSpPr>
              <a:spLocks noChangeShapeType="1"/>
            </p:cNvSpPr>
            <p:nvPr/>
          </p:nvSpPr>
          <p:spPr bwMode="auto">
            <a:xfrm>
              <a:off x="420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71" name="Line 1011"/>
            <p:cNvSpPr>
              <a:spLocks noChangeShapeType="1"/>
            </p:cNvSpPr>
            <p:nvPr/>
          </p:nvSpPr>
          <p:spPr bwMode="auto">
            <a:xfrm>
              <a:off x="425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72" name="Line 1012"/>
            <p:cNvSpPr>
              <a:spLocks noChangeShapeType="1"/>
            </p:cNvSpPr>
            <p:nvPr/>
          </p:nvSpPr>
          <p:spPr bwMode="auto">
            <a:xfrm>
              <a:off x="429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73" name="Line 1013"/>
            <p:cNvSpPr>
              <a:spLocks noChangeShapeType="1"/>
            </p:cNvSpPr>
            <p:nvPr/>
          </p:nvSpPr>
          <p:spPr bwMode="auto">
            <a:xfrm>
              <a:off x="434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74" name="Line 1014"/>
            <p:cNvSpPr>
              <a:spLocks noChangeShapeType="1"/>
            </p:cNvSpPr>
            <p:nvPr/>
          </p:nvSpPr>
          <p:spPr bwMode="auto">
            <a:xfrm>
              <a:off x="438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75" name="Line 1015"/>
            <p:cNvSpPr>
              <a:spLocks noChangeShapeType="1"/>
            </p:cNvSpPr>
            <p:nvPr/>
          </p:nvSpPr>
          <p:spPr bwMode="auto">
            <a:xfrm>
              <a:off x="443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76" name="Line 1016"/>
            <p:cNvSpPr>
              <a:spLocks noChangeShapeType="1"/>
            </p:cNvSpPr>
            <p:nvPr/>
          </p:nvSpPr>
          <p:spPr bwMode="auto">
            <a:xfrm>
              <a:off x="447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77" name="Line 1017"/>
            <p:cNvSpPr>
              <a:spLocks noChangeShapeType="1"/>
            </p:cNvSpPr>
            <p:nvPr/>
          </p:nvSpPr>
          <p:spPr bwMode="auto">
            <a:xfrm>
              <a:off x="452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78" name="Line 1018"/>
            <p:cNvSpPr>
              <a:spLocks noChangeShapeType="1"/>
            </p:cNvSpPr>
            <p:nvPr/>
          </p:nvSpPr>
          <p:spPr bwMode="auto">
            <a:xfrm>
              <a:off x="456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79" name="Line 1019"/>
            <p:cNvSpPr>
              <a:spLocks noChangeShapeType="1"/>
            </p:cNvSpPr>
            <p:nvPr/>
          </p:nvSpPr>
          <p:spPr bwMode="auto">
            <a:xfrm>
              <a:off x="461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80" name="Line 1020"/>
            <p:cNvSpPr>
              <a:spLocks noChangeShapeType="1"/>
            </p:cNvSpPr>
            <p:nvPr/>
          </p:nvSpPr>
          <p:spPr bwMode="auto">
            <a:xfrm>
              <a:off x="4659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81" name="Line 1021"/>
            <p:cNvSpPr>
              <a:spLocks noChangeShapeType="1"/>
            </p:cNvSpPr>
            <p:nvPr/>
          </p:nvSpPr>
          <p:spPr bwMode="auto">
            <a:xfrm>
              <a:off x="4704" y="928"/>
              <a:ext cx="646" cy="646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82" name="Line 1022"/>
            <p:cNvSpPr>
              <a:spLocks noChangeShapeType="1"/>
            </p:cNvSpPr>
            <p:nvPr/>
          </p:nvSpPr>
          <p:spPr bwMode="auto">
            <a:xfrm>
              <a:off x="3016" y="928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83" name="Line 1023"/>
            <p:cNvSpPr>
              <a:spLocks noChangeShapeType="1"/>
            </p:cNvSpPr>
            <p:nvPr/>
          </p:nvSpPr>
          <p:spPr bwMode="auto">
            <a:xfrm>
              <a:off x="3034" y="946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84" name="Line 1024"/>
            <p:cNvSpPr>
              <a:spLocks noChangeShapeType="1"/>
            </p:cNvSpPr>
            <p:nvPr/>
          </p:nvSpPr>
          <p:spPr bwMode="auto">
            <a:xfrm>
              <a:off x="3052" y="964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85" name="Line 1025"/>
            <p:cNvSpPr>
              <a:spLocks noChangeShapeType="1"/>
            </p:cNvSpPr>
            <p:nvPr/>
          </p:nvSpPr>
          <p:spPr bwMode="auto">
            <a:xfrm>
              <a:off x="3070" y="982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86" name="Line 1026"/>
            <p:cNvSpPr>
              <a:spLocks noChangeShapeType="1"/>
            </p:cNvSpPr>
            <p:nvPr/>
          </p:nvSpPr>
          <p:spPr bwMode="auto">
            <a:xfrm>
              <a:off x="2925" y="1022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87" name="Line 1027"/>
            <p:cNvSpPr>
              <a:spLocks noChangeShapeType="1"/>
            </p:cNvSpPr>
            <p:nvPr/>
          </p:nvSpPr>
          <p:spPr bwMode="auto">
            <a:xfrm>
              <a:off x="3106" y="1018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88" name="Line 1028"/>
            <p:cNvSpPr>
              <a:spLocks noChangeShapeType="1"/>
            </p:cNvSpPr>
            <p:nvPr/>
          </p:nvSpPr>
          <p:spPr bwMode="auto">
            <a:xfrm>
              <a:off x="3124" y="1036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89" name="Line 1029"/>
            <p:cNvSpPr>
              <a:spLocks noChangeShapeType="1"/>
            </p:cNvSpPr>
            <p:nvPr/>
          </p:nvSpPr>
          <p:spPr bwMode="auto">
            <a:xfrm>
              <a:off x="3142" y="1054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90" name="Line 1030"/>
            <p:cNvSpPr>
              <a:spLocks noChangeShapeType="1"/>
            </p:cNvSpPr>
            <p:nvPr/>
          </p:nvSpPr>
          <p:spPr bwMode="auto">
            <a:xfrm>
              <a:off x="3160" y="1072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91" name="Line 1031"/>
            <p:cNvSpPr>
              <a:spLocks noChangeShapeType="1"/>
            </p:cNvSpPr>
            <p:nvPr/>
          </p:nvSpPr>
          <p:spPr bwMode="auto">
            <a:xfrm>
              <a:off x="3178" y="1090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92" name="Line 1032"/>
            <p:cNvSpPr>
              <a:spLocks noChangeShapeType="1"/>
            </p:cNvSpPr>
            <p:nvPr/>
          </p:nvSpPr>
          <p:spPr bwMode="auto">
            <a:xfrm>
              <a:off x="3196" y="1108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93" name="Line 1033"/>
            <p:cNvSpPr>
              <a:spLocks noChangeShapeType="1"/>
            </p:cNvSpPr>
            <p:nvPr/>
          </p:nvSpPr>
          <p:spPr bwMode="auto">
            <a:xfrm>
              <a:off x="3214" y="1126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94" name="Line 1034"/>
            <p:cNvSpPr>
              <a:spLocks noChangeShapeType="1"/>
            </p:cNvSpPr>
            <p:nvPr/>
          </p:nvSpPr>
          <p:spPr bwMode="auto">
            <a:xfrm>
              <a:off x="3232" y="1144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95" name="Line 1035"/>
            <p:cNvSpPr>
              <a:spLocks noChangeShapeType="1"/>
            </p:cNvSpPr>
            <p:nvPr/>
          </p:nvSpPr>
          <p:spPr bwMode="auto">
            <a:xfrm>
              <a:off x="3250" y="1162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96" name="Line 1036"/>
            <p:cNvSpPr>
              <a:spLocks noChangeShapeType="1"/>
            </p:cNvSpPr>
            <p:nvPr/>
          </p:nvSpPr>
          <p:spPr bwMode="auto">
            <a:xfrm>
              <a:off x="3268" y="1180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97" name="Line 1037"/>
            <p:cNvSpPr>
              <a:spLocks noChangeShapeType="1"/>
            </p:cNvSpPr>
            <p:nvPr/>
          </p:nvSpPr>
          <p:spPr bwMode="auto">
            <a:xfrm>
              <a:off x="3286" y="1198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98" name="Line 1038"/>
            <p:cNvSpPr>
              <a:spLocks noChangeShapeType="1"/>
            </p:cNvSpPr>
            <p:nvPr/>
          </p:nvSpPr>
          <p:spPr bwMode="auto">
            <a:xfrm>
              <a:off x="3304" y="1216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599" name="Line 1039"/>
            <p:cNvSpPr>
              <a:spLocks noChangeShapeType="1"/>
            </p:cNvSpPr>
            <p:nvPr/>
          </p:nvSpPr>
          <p:spPr bwMode="auto">
            <a:xfrm>
              <a:off x="3322" y="1234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00" name="Line 1040"/>
            <p:cNvSpPr>
              <a:spLocks noChangeShapeType="1"/>
            </p:cNvSpPr>
            <p:nvPr/>
          </p:nvSpPr>
          <p:spPr bwMode="auto">
            <a:xfrm>
              <a:off x="3340" y="1252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01" name="Line 1041"/>
            <p:cNvSpPr>
              <a:spLocks noChangeShapeType="1"/>
            </p:cNvSpPr>
            <p:nvPr/>
          </p:nvSpPr>
          <p:spPr bwMode="auto">
            <a:xfrm>
              <a:off x="3358" y="1270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02" name="Line 1042"/>
            <p:cNvSpPr>
              <a:spLocks noChangeShapeType="1"/>
            </p:cNvSpPr>
            <p:nvPr/>
          </p:nvSpPr>
          <p:spPr bwMode="auto">
            <a:xfrm>
              <a:off x="3376" y="1288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03" name="Line 1043"/>
            <p:cNvSpPr>
              <a:spLocks noChangeShapeType="1"/>
            </p:cNvSpPr>
            <p:nvPr/>
          </p:nvSpPr>
          <p:spPr bwMode="auto">
            <a:xfrm>
              <a:off x="3394" y="1306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04" name="Line 1044"/>
            <p:cNvSpPr>
              <a:spLocks noChangeShapeType="1"/>
            </p:cNvSpPr>
            <p:nvPr/>
          </p:nvSpPr>
          <p:spPr bwMode="auto">
            <a:xfrm>
              <a:off x="3412" y="1324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05" name="Line 1045"/>
            <p:cNvSpPr>
              <a:spLocks noChangeShapeType="1"/>
            </p:cNvSpPr>
            <p:nvPr/>
          </p:nvSpPr>
          <p:spPr bwMode="auto">
            <a:xfrm>
              <a:off x="3430" y="1342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06" name="Line 1046"/>
            <p:cNvSpPr>
              <a:spLocks noChangeShapeType="1"/>
            </p:cNvSpPr>
            <p:nvPr/>
          </p:nvSpPr>
          <p:spPr bwMode="auto">
            <a:xfrm>
              <a:off x="3448" y="1360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07" name="Line 1047"/>
            <p:cNvSpPr>
              <a:spLocks noChangeShapeType="1"/>
            </p:cNvSpPr>
            <p:nvPr/>
          </p:nvSpPr>
          <p:spPr bwMode="auto">
            <a:xfrm>
              <a:off x="3466" y="1378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08" name="Line 1048"/>
            <p:cNvSpPr>
              <a:spLocks noChangeShapeType="1"/>
            </p:cNvSpPr>
            <p:nvPr/>
          </p:nvSpPr>
          <p:spPr bwMode="auto">
            <a:xfrm>
              <a:off x="3484" y="1396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09" name="Line 1049"/>
            <p:cNvSpPr>
              <a:spLocks noChangeShapeType="1"/>
            </p:cNvSpPr>
            <p:nvPr/>
          </p:nvSpPr>
          <p:spPr bwMode="auto">
            <a:xfrm>
              <a:off x="3502" y="1414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10" name="Line 1050"/>
            <p:cNvSpPr>
              <a:spLocks noChangeShapeType="1"/>
            </p:cNvSpPr>
            <p:nvPr/>
          </p:nvSpPr>
          <p:spPr bwMode="auto">
            <a:xfrm>
              <a:off x="3520" y="1432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11" name="Line 1051"/>
            <p:cNvSpPr>
              <a:spLocks noChangeShapeType="1"/>
            </p:cNvSpPr>
            <p:nvPr/>
          </p:nvSpPr>
          <p:spPr bwMode="auto">
            <a:xfrm>
              <a:off x="3538" y="1450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12" name="Line 1052"/>
            <p:cNvSpPr>
              <a:spLocks noChangeShapeType="1"/>
            </p:cNvSpPr>
            <p:nvPr/>
          </p:nvSpPr>
          <p:spPr bwMode="auto">
            <a:xfrm>
              <a:off x="3556" y="1468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13" name="Line 1053"/>
            <p:cNvSpPr>
              <a:spLocks noChangeShapeType="1"/>
            </p:cNvSpPr>
            <p:nvPr/>
          </p:nvSpPr>
          <p:spPr bwMode="auto">
            <a:xfrm>
              <a:off x="3574" y="1486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14" name="Line 1054"/>
            <p:cNvSpPr>
              <a:spLocks noChangeShapeType="1"/>
            </p:cNvSpPr>
            <p:nvPr/>
          </p:nvSpPr>
          <p:spPr bwMode="auto">
            <a:xfrm>
              <a:off x="3592" y="1504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15" name="Line 1055"/>
            <p:cNvSpPr>
              <a:spLocks noChangeShapeType="1"/>
            </p:cNvSpPr>
            <p:nvPr/>
          </p:nvSpPr>
          <p:spPr bwMode="auto">
            <a:xfrm>
              <a:off x="3610" y="1522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16" name="Line 1056"/>
            <p:cNvSpPr>
              <a:spLocks noChangeShapeType="1"/>
            </p:cNvSpPr>
            <p:nvPr/>
          </p:nvSpPr>
          <p:spPr bwMode="auto">
            <a:xfrm>
              <a:off x="3628" y="1540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17" name="Line 1057"/>
            <p:cNvSpPr>
              <a:spLocks noChangeShapeType="1"/>
            </p:cNvSpPr>
            <p:nvPr/>
          </p:nvSpPr>
          <p:spPr bwMode="auto">
            <a:xfrm>
              <a:off x="3646" y="1558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51618" name="Line 1058"/>
            <p:cNvSpPr>
              <a:spLocks noChangeShapeType="1"/>
            </p:cNvSpPr>
            <p:nvPr/>
          </p:nvSpPr>
          <p:spPr bwMode="auto">
            <a:xfrm>
              <a:off x="3664" y="1576"/>
              <a:ext cx="1712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51619" name="Line 1059"/>
          <p:cNvSpPr>
            <a:spLocks noChangeShapeType="1"/>
          </p:cNvSpPr>
          <p:nvPr/>
        </p:nvSpPr>
        <p:spPr bwMode="auto">
          <a:xfrm>
            <a:off x="5819775" y="4720555"/>
            <a:ext cx="0" cy="1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2091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5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1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51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0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1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1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51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51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5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5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45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62" grpId="0" animBg="1"/>
      <p:bldP spid="451311" grpId="0" animBg="1"/>
      <p:bldP spid="451312" grpId="0" animBg="1"/>
      <p:bldP spid="451313" grpId="0" animBg="1"/>
      <p:bldP spid="451314" grpId="0" animBg="1"/>
      <p:bldP spid="451315" grpId="0" animBg="1"/>
      <p:bldP spid="451421" grpId="0" animBg="1"/>
      <p:bldP spid="451422" grpId="0" animBg="1"/>
      <p:bldP spid="451424" grpId="0" animBg="1"/>
      <p:bldP spid="451425" grpId="0" animBg="1"/>
      <p:bldP spid="451488" grpId="0"/>
      <p:bldP spid="451489" grpId="0"/>
      <p:bldP spid="451494" grpId="0"/>
      <p:bldP spid="451496" grpId="0"/>
      <p:bldP spid="451497" grpId="0"/>
      <p:bldP spid="451498" grpId="0"/>
      <p:bldP spid="4516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altLang="fr-FR"/>
          </a:p>
          <a:p>
            <a:fld id="{FE917F93-C025-43FE-9ECB-66930A6BF413}" type="slidenum">
              <a:rPr lang="fr-FR" altLang="fr-FR"/>
              <a:pPr/>
              <a:t>5</a:t>
            </a:fld>
            <a:endParaRPr lang="fr-FR" altLang="fr-FR"/>
          </a:p>
        </p:txBody>
      </p:sp>
      <p:sp>
        <p:nvSpPr>
          <p:cNvPr id="4741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fr-FR" altLang="fr-FR" dirty="0"/>
              <a:t>InGrid: Integrated </a:t>
            </a:r>
            <a:r>
              <a:rPr lang="fr-FR" altLang="fr-FR" dirty="0" err="1"/>
              <a:t>Micromegas</a:t>
            </a:r>
            <a:r>
              <a:rPr lang="fr-FR" altLang="fr-FR" dirty="0"/>
              <a:t> </a:t>
            </a:r>
            <a:r>
              <a:rPr lang="fr-FR" altLang="fr-FR" dirty="0" err="1"/>
              <a:t>Grid</a:t>
            </a:r>
            <a:endParaRPr lang="fr-FR" altLang="fr-FR" dirty="0"/>
          </a:p>
        </p:txBody>
      </p:sp>
      <p:sp>
        <p:nvSpPr>
          <p:cNvPr id="474157" name="Rectangle 45"/>
          <p:cNvSpPr>
            <a:spLocks noGrp="1" noChangeArrowheads="1"/>
          </p:cNvSpPr>
          <p:nvPr>
            <p:ph type="body" idx="1"/>
          </p:nvPr>
        </p:nvSpPr>
        <p:spPr>
          <a:xfrm>
            <a:off x="251520" y="3144838"/>
            <a:ext cx="8712200" cy="381000"/>
          </a:xfrm>
          <a:noFill/>
          <a:ln/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altLang="fr-FR" dirty="0" err="1">
                <a:solidFill>
                  <a:srgbClr val="000099"/>
                </a:solidFill>
              </a:rPr>
              <a:t>Integrate</a:t>
            </a:r>
            <a:r>
              <a:rPr lang="fr-FR" altLang="fr-FR" dirty="0">
                <a:solidFill>
                  <a:srgbClr val="000099"/>
                </a:solidFill>
              </a:rPr>
              <a:t> </a:t>
            </a:r>
            <a:r>
              <a:rPr lang="fr-FR" altLang="fr-FR" dirty="0" err="1">
                <a:solidFill>
                  <a:srgbClr val="000099"/>
                </a:solidFill>
              </a:rPr>
              <a:t>Micromegas</a:t>
            </a:r>
            <a:r>
              <a:rPr lang="fr-FR" altLang="fr-FR" dirty="0">
                <a:solidFill>
                  <a:srgbClr val="000099"/>
                </a:solidFill>
              </a:rPr>
              <a:t> detector </a:t>
            </a:r>
            <a:r>
              <a:rPr lang="fr-FR" altLang="fr-FR" dirty="0" err="1">
                <a:solidFill>
                  <a:srgbClr val="000099"/>
                </a:solidFill>
              </a:rPr>
              <a:t>directly</a:t>
            </a:r>
            <a:r>
              <a:rPr lang="fr-FR" altLang="fr-FR" dirty="0">
                <a:solidFill>
                  <a:srgbClr val="000099"/>
                </a:solidFill>
              </a:rPr>
              <a:t> on a CMOS chip by post-</a:t>
            </a:r>
            <a:r>
              <a:rPr lang="fr-FR" altLang="fr-FR" dirty="0" err="1">
                <a:solidFill>
                  <a:srgbClr val="000099"/>
                </a:solidFill>
              </a:rPr>
              <a:t>processing</a:t>
            </a:r>
            <a:endParaRPr lang="fr-FR" altLang="fr-FR" dirty="0">
              <a:solidFill>
                <a:srgbClr val="000099"/>
              </a:solidFill>
            </a:endParaRPr>
          </a:p>
          <a:p>
            <a:pPr marL="0" indent="0">
              <a:buNone/>
            </a:pPr>
            <a:endParaRPr lang="fr-FR" altLang="fr-FR" dirty="0">
              <a:solidFill>
                <a:srgbClr val="000099"/>
              </a:solidFill>
            </a:endParaRPr>
          </a:p>
        </p:txBody>
      </p:sp>
      <p:pic>
        <p:nvPicPr>
          <p:cNvPr id="474158" name="Picture 46" descr="SU-8_nbsp_TomSEM2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3717925"/>
            <a:ext cx="3454400" cy="2590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4159" name="Picture 47" descr="ingrid on medipix9"/>
          <p:cNvPicPr>
            <a:picLocks noChangeAspect="1" noChangeArrowheads="1"/>
          </p:cNvPicPr>
          <p:nvPr/>
        </p:nvPicPr>
        <p:blipFill>
          <a:blip r:embed="rId3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863" y="3738563"/>
            <a:ext cx="3454400" cy="25892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4161" name="Picture 49" descr="picture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863" y="3736975"/>
            <a:ext cx="3454400" cy="2590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4162" name="Text Box 50"/>
          <p:cNvSpPr txBox="1">
            <a:spLocks noChangeArrowheads="1"/>
          </p:cNvSpPr>
          <p:nvPr/>
        </p:nvSpPr>
        <p:spPr bwMode="auto">
          <a:xfrm>
            <a:off x="5919788" y="5334000"/>
            <a:ext cx="2292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smtClean="0">
                <a:solidFill>
                  <a:srgbClr val="FFFFFF"/>
                </a:solidFill>
              </a:rPr>
              <a:t>Resistive layer for protection</a:t>
            </a:r>
          </a:p>
        </p:txBody>
      </p:sp>
      <p:sp>
        <p:nvSpPr>
          <p:cNvPr id="474163" name="Line 51"/>
          <p:cNvSpPr>
            <a:spLocks noChangeShapeType="1"/>
          </p:cNvSpPr>
          <p:nvPr/>
        </p:nvSpPr>
        <p:spPr bwMode="auto">
          <a:xfrm>
            <a:off x="5664200" y="5257800"/>
            <a:ext cx="0" cy="406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74205" name="Rectangle 93"/>
          <p:cNvSpPr>
            <a:spLocks noChangeArrowheads="1"/>
          </p:cNvSpPr>
          <p:nvPr/>
        </p:nvSpPr>
        <p:spPr bwMode="auto">
          <a:xfrm>
            <a:off x="3902075" y="5664200"/>
            <a:ext cx="1039813" cy="6445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" tIns="3600" rIns="7200" bIns="3600" anchor="ctr" anchorCtr="1"/>
          <a:lstStyle>
            <a:lvl1pPr>
              <a:defRPr sz="2400">
                <a:solidFill>
                  <a:srgbClr val="FF0000"/>
                </a:solidFill>
                <a:latin typeface="Arial" charset="0"/>
              </a:defRPr>
            </a:lvl1pPr>
            <a:lvl2pPr>
              <a:defRPr sz="2400">
                <a:solidFill>
                  <a:srgbClr val="FF0000"/>
                </a:solidFill>
                <a:latin typeface="Arial" charset="0"/>
              </a:defRPr>
            </a:lvl2pPr>
            <a:lvl3pPr>
              <a:defRPr sz="2400">
                <a:solidFill>
                  <a:srgbClr val="FF0000"/>
                </a:solidFill>
                <a:latin typeface="Arial" charset="0"/>
              </a:defRPr>
            </a:lvl3pPr>
            <a:lvl4pPr>
              <a:defRPr sz="2400">
                <a:solidFill>
                  <a:srgbClr val="FF0000"/>
                </a:solidFill>
                <a:latin typeface="Arial" charset="0"/>
              </a:defRPr>
            </a:lvl4pPr>
            <a:lvl5pPr>
              <a:defRPr sz="2400">
                <a:solidFill>
                  <a:srgbClr val="FF0000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smtClean="0">
                <a:solidFill>
                  <a:srgbClr val="0000FF"/>
                </a:solidFill>
                <a:latin typeface="Comic Sans MS" pitchFamily="66" charset="0"/>
              </a:rPr>
              <a:t>NIKHEF</a:t>
            </a:r>
            <a:br>
              <a:rPr lang="fr-FR" altLang="fr-FR" sz="120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fr-FR" altLang="fr-FR" sz="1200" smtClean="0">
                <a:solidFill>
                  <a:srgbClr val="0000FF"/>
                </a:solidFill>
                <a:latin typeface="Comic Sans MS" pitchFamily="66" charset="0"/>
              </a:rPr>
              <a:t>(MESA+, </a:t>
            </a:r>
            <a:br>
              <a:rPr lang="fr-FR" altLang="fr-FR" sz="120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fr-FR" altLang="fr-FR" sz="1200" smtClean="0">
                <a:solidFill>
                  <a:srgbClr val="0000FF"/>
                </a:solidFill>
                <a:latin typeface="Comic Sans MS" pitchFamily="66" charset="0"/>
              </a:rPr>
              <a:t>Univ. Twente)</a:t>
            </a:r>
          </a:p>
        </p:txBody>
      </p:sp>
      <p:sp>
        <p:nvSpPr>
          <p:cNvPr id="474206" name="Text Box 94"/>
          <p:cNvSpPr txBox="1">
            <a:spLocks noChangeArrowheads="1"/>
          </p:cNvSpPr>
          <p:nvPr/>
        </p:nvSpPr>
        <p:spPr bwMode="auto">
          <a:xfrm>
            <a:off x="8504238" y="5283200"/>
            <a:ext cx="608012" cy="350838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" tIns="3600" rIns="7200" bIns="3600" anchor="ctr" anchorCtr="1"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srgbClr val="0000FF"/>
                </a:solidFill>
              </a:rPr>
              <a:t>IMT Neuchatel</a:t>
            </a:r>
          </a:p>
        </p:txBody>
      </p:sp>
      <p:grpSp>
        <p:nvGrpSpPr>
          <p:cNvPr id="474217" name="Group 105"/>
          <p:cNvGrpSpPr>
            <a:grpSpLocks/>
          </p:cNvGrpSpPr>
          <p:nvPr/>
        </p:nvGrpSpPr>
        <p:grpSpPr bwMode="auto">
          <a:xfrm>
            <a:off x="5780088" y="1041400"/>
            <a:ext cx="3089275" cy="1949450"/>
            <a:chOff x="3729" y="776"/>
            <a:chExt cx="1946" cy="1228"/>
          </a:xfrm>
        </p:grpSpPr>
        <p:pic>
          <p:nvPicPr>
            <p:cNvPr id="474208" name="Picture 9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" y="776"/>
              <a:ext cx="1622" cy="11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74209" name="AutoShape 97"/>
            <p:cNvCxnSpPr>
              <a:cxnSpLocks noChangeAspect="1" noChangeShapeType="1"/>
            </p:cNvCxnSpPr>
            <p:nvPr/>
          </p:nvCxnSpPr>
          <p:spPr bwMode="auto">
            <a:xfrm>
              <a:off x="3999" y="1308"/>
              <a:ext cx="0" cy="596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74210" name="Text Box 98"/>
            <p:cNvSpPr txBox="1">
              <a:spLocks noChangeAspect="1" noChangeArrowheads="1"/>
            </p:cNvSpPr>
            <p:nvPr/>
          </p:nvSpPr>
          <p:spPr bwMode="auto">
            <a:xfrm rot="16200000">
              <a:off x="3453" y="1473"/>
              <a:ext cx="74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fr-FR" altLang="fr-FR" sz="1400" smtClean="0">
                  <a:solidFill>
                    <a:srgbClr val="FF0000"/>
                  </a:solidFill>
                </a:rPr>
                <a:t>~ 80 kV/cm</a:t>
              </a:r>
            </a:p>
          </p:txBody>
        </p:sp>
        <p:sp>
          <p:nvSpPr>
            <p:cNvPr id="474211" name="Rectangle 99"/>
            <p:cNvSpPr>
              <a:spLocks noChangeAspect="1" noChangeArrowheads="1"/>
            </p:cNvSpPr>
            <p:nvPr/>
          </p:nvSpPr>
          <p:spPr bwMode="auto">
            <a:xfrm>
              <a:off x="4053" y="1930"/>
              <a:ext cx="1622" cy="74"/>
            </a:xfrm>
            <a:prstGeom prst="rect">
              <a:avLst/>
            </a:prstGeom>
            <a:solidFill>
              <a:srgbClr val="CC99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74212" name="Rectangle 100"/>
            <p:cNvSpPr>
              <a:spLocks noChangeAspect="1" noChangeArrowheads="1"/>
            </p:cNvSpPr>
            <p:nvPr/>
          </p:nvSpPr>
          <p:spPr bwMode="auto">
            <a:xfrm rot="10800000">
              <a:off x="4174" y="1930"/>
              <a:ext cx="447" cy="37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74213" name="Rectangle 101"/>
            <p:cNvSpPr>
              <a:spLocks noChangeAspect="1" noChangeArrowheads="1"/>
            </p:cNvSpPr>
            <p:nvPr/>
          </p:nvSpPr>
          <p:spPr bwMode="auto">
            <a:xfrm rot="10800000">
              <a:off x="5067" y="1930"/>
              <a:ext cx="445" cy="37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474214" name="AutoShape 102"/>
            <p:cNvSpPr>
              <a:spLocks noChangeAspect="1" noChangeArrowheads="1"/>
            </p:cNvSpPr>
            <p:nvPr/>
          </p:nvSpPr>
          <p:spPr bwMode="auto">
            <a:xfrm>
              <a:off x="4985" y="1371"/>
              <a:ext cx="568" cy="559"/>
            </a:xfrm>
            <a:prstGeom prst="triangle">
              <a:avLst>
                <a:gd name="adj" fmla="val 50000"/>
              </a:avLst>
            </a:prstGeom>
            <a:solidFill>
              <a:srgbClr val="FF9900">
                <a:alpha val="45000"/>
              </a:srgbClr>
            </a:solidFill>
            <a:ln w="9525" algn="ctr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1000" smtClean="0">
                  <a:solidFill>
                    <a:srgbClr val="000000"/>
                  </a:solidFill>
                </a:rPr>
                <a:t>avalanche</a:t>
              </a:r>
            </a:p>
          </p:txBody>
        </p:sp>
      </p:grpSp>
      <p:sp>
        <p:nvSpPr>
          <p:cNvPr id="474215" name="Rectangle 103"/>
          <p:cNvSpPr>
            <a:spLocks noChangeArrowheads="1"/>
          </p:cNvSpPr>
          <p:nvPr/>
        </p:nvSpPr>
        <p:spPr bwMode="auto">
          <a:xfrm>
            <a:off x="395536" y="1218952"/>
            <a:ext cx="5652294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18" tIns="45709" rIns="91418" bIns="45709"/>
          <a:lstStyle>
            <a:lvl1pPr marL="177800" indent="-177800" algn="l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528638" indent="-174625" algn="l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881063" indent="-173038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252538" indent="-192088" algn="l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1611313" indent="-174625" algn="l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5pPr>
            <a:lvl6pPr marL="20685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6pPr>
            <a:lvl7pPr marL="25257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7pPr>
            <a:lvl8pPr marL="29829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8pPr>
            <a:lvl9pPr marL="34401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fontAlgn="base">
              <a:spcAft>
                <a:spcPct val="0"/>
              </a:spcAft>
            </a:pPr>
            <a:r>
              <a:rPr lang="fr-FR" altLang="fr-FR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Micromegas</a:t>
            </a:r>
            <a:r>
              <a:rPr lang="fr-FR" altLang="fr-FR" dirty="0" smtClean="0">
                <a:solidFill>
                  <a:srgbClr val="000099"/>
                </a:solidFill>
                <a:latin typeface="Calibri" panose="020F0502020204030204" pitchFamily="34" charset="0"/>
              </a:rPr>
              <a:t> </a:t>
            </a:r>
            <a:r>
              <a:rPr lang="fr-FR" altLang="fr-FR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is</a:t>
            </a:r>
            <a:r>
              <a:rPr lang="fr-FR" altLang="fr-FR" dirty="0" smtClean="0">
                <a:solidFill>
                  <a:srgbClr val="000099"/>
                </a:solidFill>
                <a:latin typeface="Calibri" panose="020F0502020204030204" pitchFamily="34" charset="0"/>
              </a:rPr>
              <a:t> a Micro Pattern </a:t>
            </a:r>
            <a:r>
              <a:rPr lang="fr-FR" altLang="fr-FR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Gas</a:t>
            </a:r>
            <a:r>
              <a:rPr lang="fr-FR" altLang="fr-FR" dirty="0" smtClean="0">
                <a:solidFill>
                  <a:srgbClr val="000099"/>
                </a:solidFill>
                <a:latin typeface="Calibri" panose="020F0502020204030204" pitchFamily="34" charset="0"/>
              </a:rPr>
              <a:t> Detector </a:t>
            </a:r>
            <a:r>
              <a:rPr lang="fr-FR" altLang="fr-FR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formed</a:t>
            </a:r>
            <a:r>
              <a:rPr lang="fr-FR" altLang="fr-FR" dirty="0" smtClean="0">
                <a:solidFill>
                  <a:srgbClr val="000099"/>
                </a:solidFill>
                <a:latin typeface="Calibri" panose="020F0502020204030204" pitchFamily="34" charset="0"/>
              </a:rPr>
              <a:t> by </a:t>
            </a:r>
          </a:p>
          <a:p>
            <a:pPr fontAlgn="base">
              <a:spcAft>
                <a:spcPct val="0"/>
              </a:spcAft>
              <a:buFontTx/>
              <a:buNone/>
            </a:pPr>
            <a:r>
              <a:rPr lang="fr-FR" altLang="fr-FR" dirty="0" smtClean="0">
                <a:solidFill>
                  <a:srgbClr val="000099"/>
                </a:solidFill>
                <a:latin typeface="Calibri" panose="020F0502020204030204" pitchFamily="34" charset="0"/>
              </a:rPr>
              <a:t>	a </a:t>
            </a:r>
            <a:r>
              <a:rPr lang="en-US" altLang="fr-FR" dirty="0" smtClean="0">
                <a:solidFill>
                  <a:srgbClr val="000099"/>
                </a:solidFill>
                <a:latin typeface="Calibri" panose="020F0502020204030204" pitchFamily="34" charset="0"/>
              </a:rPr>
              <a:t>metallic micromesh</a:t>
            </a:r>
          </a:p>
          <a:p>
            <a:pPr fontAlgn="base">
              <a:spcAft>
                <a:spcPct val="0"/>
              </a:spcAft>
              <a:buFontTx/>
              <a:buNone/>
            </a:pPr>
            <a:r>
              <a:rPr lang="en-US" altLang="fr-FR" dirty="0" smtClean="0">
                <a:solidFill>
                  <a:srgbClr val="000099"/>
                </a:solidFill>
                <a:latin typeface="Calibri" panose="020F0502020204030204" pitchFamily="34" charset="0"/>
              </a:rPr>
              <a:t>	sustained by 50μm pillars above the anode</a:t>
            </a:r>
          </a:p>
          <a:p>
            <a:pPr fontAlgn="base">
              <a:spcAft>
                <a:spcPct val="0"/>
              </a:spcAft>
            </a:pPr>
            <a:endParaRPr lang="en-US" altLang="fr-FR" sz="1000" dirty="0" smtClean="0">
              <a:solidFill>
                <a:srgbClr val="000099"/>
              </a:solidFill>
              <a:latin typeface="Calibri" panose="020F050202020403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lang="en-US" altLang="fr-FR" dirty="0" smtClean="0">
                <a:solidFill>
                  <a:srgbClr val="000099"/>
                </a:solidFill>
                <a:latin typeface="Calibri" panose="020F0502020204030204" pitchFamily="34" charset="0"/>
              </a:rPr>
              <a:t>Multiplication between anode and mesh</a:t>
            </a:r>
          </a:p>
          <a:p>
            <a:pPr fontAlgn="base">
              <a:spcAft>
                <a:spcPct val="0"/>
              </a:spcAft>
            </a:pPr>
            <a:endParaRPr lang="en-US" altLang="fr-FR" sz="1000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60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157" grpId="0" build="p"/>
      <p:bldP spid="474162" grpId="0"/>
      <p:bldP spid="474163" grpId="0" animBg="1"/>
      <p:bldP spid="474205" grpId="0" animBg="1"/>
      <p:bldP spid="47420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altLang="fr-FR"/>
          </a:p>
          <a:p>
            <a:fld id="{56439BB8-985F-4344-AAF8-77C6DA9AC78E}" type="slidenum">
              <a:rPr lang="fr-FR" altLang="fr-FR"/>
              <a:pPr/>
              <a:t>6</a:t>
            </a:fld>
            <a:endParaRPr lang="fr-FR" altLang="fr-FR"/>
          </a:p>
        </p:txBody>
      </p:sp>
      <p:pic>
        <p:nvPicPr>
          <p:cNvPr id="477187" name="Picture 3" descr="Fit_Result_50um_390V_grid_4_cr_fo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2" r="6909"/>
          <a:stretch>
            <a:fillRect/>
          </a:stretch>
        </p:blipFill>
        <p:spPr bwMode="auto">
          <a:xfrm>
            <a:off x="4271963" y="3521075"/>
            <a:ext cx="4849812" cy="294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7188" name="Picture 4" descr="Fit_Result_50um_390V_grid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2" r="6909"/>
          <a:stretch>
            <a:fillRect/>
          </a:stretch>
        </p:blipFill>
        <p:spPr bwMode="auto">
          <a:xfrm>
            <a:off x="4256088" y="484188"/>
            <a:ext cx="4849812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7189" name="Rectangle 5"/>
          <p:cNvSpPr>
            <a:spLocks noChangeArrowheads="1"/>
          </p:cNvSpPr>
          <p:nvPr/>
        </p:nvSpPr>
        <p:spPr bwMode="auto">
          <a:xfrm>
            <a:off x="60325" y="1063625"/>
            <a:ext cx="4449763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77800" indent="-177800" algn="l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622300" indent="-177800" algn="l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285875" indent="-2667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93863" indent="-228600" algn="l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2101850" indent="-228600" algn="l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5pPr>
            <a:lvl6pPr marL="255905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6pPr>
            <a:lvl7pPr marL="301625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7pPr>
            <a:lvl8pPr marL="347345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8pPr>
            <a:lvl9pPr marL="393065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fontAlgn="base">
              <a:lnSpc>
                <a:spcPct val="80000"/>
              </a:lnSpc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</a:rPr>
              <a:t>Energy resolution depends on the</a:t>
            </a:r>
          </a:p>
          <a:p>
            <a:pPr fontAlgn="base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en-US" altLang="fr-FR" smtClean="0">
                <a:solidFill>
                  <a:srgbClr val="000099"/>
                </a:solidFill>
              </a:rPr>
              <a:t>	grid geometry</a:t>
            </a:r>
          </a:p>
          <a:p>
            <a:pPr fontAlgn="base">
              <a:lnSpc>
                <a:spcPct val="80000"/>
              </a:lnSpc>
              <a:spcAft>
                <a:spcPct val="0"/>
              </a:spcAft>
            </a:pPr>
            <a:endParaRPr lang="en-US" altLang="fr-FR" sz="1600" smtClean="0">
              <a:solidFill>
                <a:srgbClr val="000099"/>
              </a:solidFill>
            </a:endParaRPr>
          </a:p>
          <a:p>
            <a:pPr fontAlgn="base">
              <a:lnSpc>
                <a:spcPct val="80000"/>
              </a:lnSpc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</a:rPr>
              <a:t>Grids can be very flat</a:t>
            </a:r>
          </a:p>
          <a:p>
            <a:pPr fontAlgn="base">
              <a:lnSpc>
                <a:spcPct val="80000"/>
              </a:lnSpc>
              <a:spcAft>
                <a:spcPct val="0"/>
              </a:spcAft>
            </a:pPr>
            <a:endParaRPr lang="en-US" altLang="fr-FR" sz="1000" smtClean="0">
              <a:solidFill>
                <a:srgbClr val="000099"/>
              </a:solidFill>
            </a:endParaRPr>
          </a:p>
          <a:p>
            <a:pPr lvl="1" fontAlgn="base">
              <a:lnSpc>
                <a:spcPct val="80000"/>
              </a:lnSpc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</a:rPr>
              <a:t>best resolution:</a:t>
            </a:r>
          </a:p>
          <a:p>
            <a:pPr lvl="1" fontAlgn="base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en-US" altLang="fr-FR" smtClean="0">
                <a:solidFill>
                  <a:srgbClr val="000099"/>
                </a:solidFill>
              </a:rPr>
              <a:t>	</a:t>
            </a:r>
            <a:r>
              <a:rPr lang="en-US" altLang="fr-FR" smtClean="0">
                <a:solidFill>
                  <a:srgbClr val="0000FF"/>
                </a:solidFill>
              </a:rPr>
              <a:t>13.6 % FWHM with </a:t>
            </a:r>
            <a:r>
              <a:rPr lang="en-US" altLang="fr-FR" baseline="30000" smtClean="0">
                <a:solidFill>
                  <a:srgbClr val="0000FF"/>
                </a:solidFill>
              </a:rPr>
              <a:t>55</a:t>
            </a:r>
            <a:r>
              <a:rPr lang="en-US" altLang="fr-FR" smtClean="0">
                <a:solidFill>
                  <a:srgbClr val="0000FF"/>
                </a:solidFill>
              </a:rPr>
              <a:t>Fe source in P10</a:t>
            </a:r>
          </a:p>
          <a:p>
            <a:pPr lvl="1" fontAlgn="base">
              <a:lnSpc>
                <a:spcPct val="80000"/>
              </a:lnSpc>
              <a:spcAft>
                <a:spcPct val="0"/>
              </a:spcAft>
              <a:buFontTx/>
              <a:buNone/>
            </a:pPr>
            <a:endParaRPr lang="en-US" altLang="fr-FR" sz="800" smtClean="0">
              <a:solidFill>
                <a:srgbClr val="0000FF"/>
              </a:solidFill>
            </a:endParaRPr>
          </a:p>
          <a:p>
            <a:pPr lvl="1" fontAlgn="base">
              <a:lnSpc>
                <a:spcPct val="80000"/>
              </a:lnSpc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</a:rPr>
              <a:t>removal of K</a:t>
            </a:r>
            <a:r>
              <a:rPr lang="en-US" altLang="fr-FR" baseline="-25000" smtClean="0">
                <a:solidFill>
                  <a:srgbClr val="000099"/>
                </a:solidFill>
                <a:cs typeface="Arial" charset="0"/>
              </a:rPr>
              <a:t>β</a:t>
            </a:r>
            <a:r>
              <a:rPr lang="en-US" altLang="fr-FR" smtClean="0">
                <a:solidFill>
                  <a:srgbClr val="000099"/>
                </a:solidFill>
              </a:rPr>
              <a:t> 6.5 keV line:</a:t>
            </a:r>
          </a:p>
          <a:p>
            <a:pPr lvl="1" fontAlgn="base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en-US" altLang="fr-FR" smtClean="0">
                <a:solidFill>
                  <a:srgbClr val="000099"/>
                </a:solidFill>
              </a:rPr>
              <a:t>	</a:t>
            </a:r>
            <a:r>
              <a:rPr lang="en-US" altLang="fr-FR" smtClean="0">
                <a:solidFill>
                  <a:srgbClr val="FF0000"/>
                </a:solidFill>
              </a:rPr>
              <a:t>11.7 % @ 5.9 keV in P10</a:t>
            </a:r>
          </a:p>
          <a:p>
            <a:pPr fontAlgn="base">
              <a:lnSpc>
                <a:spcPct val="80000"/>
              </a:lnSpc>
              <a:spcAft>
                <a:spcPct val="0"/>
              </a:spcAft>
            </a:pPr>
            <a:endParaRPr lang="en-US" altLang="fr-FR" sz="1600" smtClean="0">
              <a:solidFill>
                <a:srgbClr val="FF0000"/>
              </a:solidFill>
            </a:endParaRPr>
          </a:p>
          <a:p>
            <a:pPr fontAlgn="base">
              <a:lnSpc>
                <a:spcPct val="80000"/>
              </a:lnSpc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</a:rPr>
              <a:t>Hole pitch down to 14 μ</a:t>
            </a:r>
            <a:r>
              <a:rPr lang="en-US" altLang="fr-FR" smtClean="0">
                <a:solidFill>
                  <a:srgbClr val="000099"/>
                </a:solidFill>
                <a:cs typeface="Arial" charset="0"/>
              </a:rPr>
              <a:t>m</a:t>
            </a:r>
          </a:p>
          <a:p>
            <a:pPr fontAlgn="base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en-US" altLang="fr-FR" smtClean="0">
                <a:solidFill>
                  <a:srgbClr val="000099"/>
                </a:solidFill>
                <a:cs typeface="Arial" charset="0"/>
              </a:rPr>
              <a:t>	with various diameters</a:t>
            </a:r>
          </a:p>
          <a:p>
            <a:pPr fontAlgn="base">
              <a:lnSpc>
                <a:spcPct val="80000"/>
              </a:lnSpc>
              <a:spcAft>
                <a:spcPct val="0"/>
              </a:spcAft>
            </a:pPr>
            <a:endParaRPr lang="en-US" altLang="fr-FR" sz="1600" smtClean="0">
              <a:solidFill>
                <a:srgbClr val="000099"/>
              </a:solidFill>
              <a:cs typeface="Arial" charset="0"/>
            </a:endParaRPr>
          </a:p>
          <a:p>
            <a:pPr fontAlgn="base">
              <a:lnSpc>
                <a:spcPct val="80000"/>
              </a:lnSpc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  <a:cs typeface="Arial" charset="0"/>
              </a:rPr>
              <a:t>Different gaps (35-75 </a:t>
            </a:r>
            <a:r>
              <a:rPr lang="en-US" altLang="fr-FR" smtClean="0">
                <a:solidFill>
                  <a:srgbClr val="000099"/>
                </a:solidFill>
              </a:rPr>
              <a:t>μ</a:t>
            </a:r>
            <a:r>
              <a:rPr lang="en-US" altLang="fr-FR" smtClean="0">
                <a:solidFill>
                  <a:srgbClr val="000099"/>
                </a:solidFill>
                <a:cs typeface="Arial" charset="0"/>
              </a:rPr>
              <a:t>m)</a:t>
            </a:r>
          </a:p>
          <a:p>
            <a:pPr fontAlgn="base">
              <a:lnSpc>
                <a:spcPct val="80000"/>
              </a:lnSpc>
              <a:spcAft>
                <a:spcPct val="0"/>
              </a:spcAft>
            </a:pPr>
            <a:endParaRPr lang="en-US" altLang="fr-FR" sz="1600" smtClean="0">
              <a:solidFill>
                <a:srgbClr val="000099"/>
              </a:solidFill>
              <a:cs typeface="Arial" charset="0"/>
            </a:endParaRPr>
          </a:p>
          <a:p>
            <a:pPr fontAlgn="base">
              <a:lnSpc>
                <a:spcPct val="80000"/>
              </a:lnSpc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</a:rPr>
              <a:t>Until now: grid is 1 </a:t>
            </a:r>
            <a:r>
              <a:rPr lang="en-US" altLang="fr-FR" smtClean="0">
                <a:solidFill>
                  <a:srgbClr val="000099"/>
                </a:solidFill>
                <a:cs typeface="Arial" charset="0"/>
              </a:rPr>
              <a:t>μm of thin Al</a:t>
            </a:r>
          </a:p>
          <a:p>
            <a:pPr fontAlgn="base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en-US" altLang="fr-FR" smtClean="0">
                <a:solidFill>
                  <a:srgbClr val="000099"/>
                </a:solidFill>
                <a:cs typeface="Arial" charset="0"/>
              </a:rPr>
              <a:t>	but can also be increased to 5 </a:t>
            </a:r>
            <a:r>
              <a:rPr lang="en-US" altLang="fr-FR" smtClean="0">
                <a:solidFill>
                  <a:srgbClr val="000099"/>
                </a:solidFill>
              </a:rPr>
              <a:t>μm </a:t>
            </a:r>
            <a:r>
              <a:rPr lang="en-US" altLang="fr-FR" smtClean="0">
                <a:solidFill>
                  <a:srgbClr val="000099"/>
                </a:solidFill>
                <a:cs typeface="Arial" charset="0"/>
              </a:rPr>
              <a:t>by electrolysis to be more robust</a:t>
            </a:r>
            <a:r>
              <a:rPr lang="en-US" altLang="fr-FR" sz="1600" smtClean="0">
                <a:solidFill>
                  <a:srgbClr val="000099"/>
                </a:solidFill>
                <a:cs typeface="Arial" charset="0"/>
              </a:rPr>
              <a:t>	</a:t>
            </a:r>
            <a:endParaRPr lang="en-US" altLang="fr-FR" sz="1600" smtClean="0">
              <a:solidFill>
                <a:srgbClr val="000099"/>
              </a:solidFill>
            </a:endParaRPr>
          </a:p>
          <a:p>
            <a:pPr fontAlgn="base">
              <a:lnSpc>
                <a:spcPct val="80000"/>
              </a:lnSpc>
              <a:spcAft>
                <a:spcPct val="0"/>
              </a:spcAft>
              <a:buFontTx/>
              <a:buNone/>
            </a:pPr>
            <a:endParaRPr lang="en-US" altLang="fr-FR" sz="1600" smtClean="0">
              <a:solidFill>
                <a:srgbClr val="000099"/>
              </a:solidFill>
            </a:endParaRPr>
          </a:p>
        </p:txBody>
      </p:sp>
      <p:sp>
        <p:nvSpPr>
          <p:cNvPr id="477190" name="Text Box 6"/>
          <p:cNvSpPr txBox="1">
            <a:spLocks noChangeArrowheads="1"/>
          </p:cNvSpPr>
          <p:nvPr/>
        </p:nvSpPr>
        <p:spPr bwMode="auto">
          <a:xfrm>
            <a:off x="5599113" y="1246188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fr-FR" sz="1000" smtClean="0">
                <a:solidFill>
                  <a:srgbClr val="000000"/>
                </a:solidFill>
              </a:rPr>
              <a:t>Escape peak K</a:t>
            </a:r>
            <a:r>
              <a:rPr lang="en-US" altLang="fr-FR" sz="1000" baseline="-25000" smtClean="0">
                <a:solidFill>
                  <a:srgbClr val="000000"/>
                </a:solidFill>
                <a:cs typeface="Arial" charset="0"/>
              </a:rPr>
              <a:t>α</a:t>
            </a:r>
          </a:p>
        </p:txBody>
      </p:sp>
      <p:sp>
        <p:nvSpPr>
          <p:cNvPr id="477191" name="Line 7"/>
          <p:cNvSpPr>
            <a:spLocks noChangeShapeType="1"/>
          </p:cNvSpPr>
          <p:nvPr/>
        </p:nvSpPr>
        <p:spPr bwMode="auto">
          <a:xfrm>
            <a:off x="6094413" y="1627188"/>
            <a:ext cx="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77192" name="Line 8"/>
          <p:cNvSpPr>
            <a:spLocks noChangeShapeType="1"/>
          </p:cNvSpPr>
          <p:nvPr/>
        </p:nvSpPr>
        <p:spPr bwMode="auto">
          <a:xfrm>
            <a:off x="6467475" y="2062163"/>
            <a:ext cx="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477193" name="Text Box 9"/>
          <p:cNvSpPr txBox="1">
            <a:spLocks noChangeArrowheads="1"/>
          </p:cNvSpPr>
          <p:nvPr/>
        </p:nvSpPr>
        <p:spPr bwMode="auto">
          <a:xfrm>
            <a:off x="6027738" y="1652588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fr-FR" sz="1000" smtClean="0">
                <a:solidFill>
                  <a:srgbClr val="000000"/>
                </a:solidFill>
              </a:rPr>
              <a:t>Escape peak K</a:t>
            </a:r>
            <a:r>
              <a:rPr lang="en-US" altLang="fr-FR" sz="1000" baseline="-25000" smtClean="0">
                <a:solidFill>
                  <a:srgbClr val="000000"/>
                </a:solidFill>
                <a:cs typeface="Arial" charset="0"/>
              </a:rPr>
              <a:t>β</a:t>
            </a:r>
            <a:endParaRPr lang="en-US" altLang="fr-FR" sz="10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77194" name="Text Box 10"/>
          <p:cNvSpPr txBox="1">
            <a:spLocks noChangeArrowheads="1"/>
          </p:cNvSpPr>
          <p:nvPr/>
        </p:nvSpPr>
        <p:spPr bwMode="auto">
          <a:xfrm>
            <a:off x="8031163" y="1423988"/>
            <a:ext cx="838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1400" smtClean="0">
                <a:solidFill>
                  <a:srgbClr val="FF3300"/>
                </a:solidFill>
              </a:rPr>
              <a:t>13.6 % FWHM</a:t>
            </a:r>
          </a:p>
        </p:txBody>
      </p:sp>
      <p:sp>
        <p:nvSpPr>
          <p:cNvPr id="477195" name="Text Box 11"/>
          <p:cNvSpPr txBox="1">
            <a:spLocks noChangeArrowheads="1"/>
          </p:cNvSpPr>
          <p:nvPr/>
        </p:nvSpPr>
        <p:spPr bwMode="auto">
          <a:xfrm>
            <a:off x="5224463" y="4713288"/>
            <a:ext cx="1714500" cy="46672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3333CC"/>
                </a:solidFill>
              </a:rPr>
              <a:t>Kβ-filtered spectrum with Cr foil</a:t>
            </a:r>
          </a:p>
        </p:txBody>
      </p:sp>
      <p:sp>
        <p:nvSpPr>
          <p:cNvPr id="477196" name="Text Box 12"/>
          <p:cNvSpPr txBox="1">
            <a:spLocks noChangeArrowheads="1"/>
          </p:cNvSpPr>
          <p:nvPr/>
        </p:nvSpPr>
        <p:spPr bwMode="auto">
          <a:xfrm>
            <a:off x="7980363" y="4560888"/>
            <a:ext cx="838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1400" smtClean="0">
                <a:solidFill>
                  <a:srgbClr val="FF3300"/>
                </a:solidFill>
              </a:rPr>
              <a:t>11.7% FWHM</a:t>
            </a:r>
          </a:p>
        </p:txBody>
      </p:sp>
      <p:sp>
        <p:nvSpPr>
          <p:cNvPr id="477197" name="Text Box 13"/>
          <p:cNvSpPr txBox="1">
            <a:spLocks noChangeArrowheads="1"/>
          </p:cNvSpPr>
          <p:nvPr/>
        </p:nvSpPr>
        <p:spPr bwMode="auto">
          <a:xfrm>
            <a:off x="5346700" y="3354388"/>
            <a:ext cx="2978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CC"/>
                </a:solidFill>
              </a:rPr>
              <a:t>Gap: 50 μm; Hole picth: 32 μm,Ø: 14 μm</a:t>
            </a:r>
          </a:p>
        </p:txBody>
      </p:sp>
      <p:sp>
        <p:nvSpPr>
          <p:cNvPr id="47719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/>
              <a:t>InGrid: energy resolution</a:t>
            </a:r>
          </a:p>
        </p:txBody>
      </p:sp>
    </p:spTree>
    <p:extLst>
      <p:ext uri="{BB962C8B-B14F-4D97-AF65-F5344CB8AC3E}">
        <p14:creationId xmlns:p14="http://schemas.microsoft.com/office/powerpoint/2010/main" val="20789987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fr-FR" smtClean="0"/>
              <a:t>14/12/2015</a:t>
            </a:r>
            <a:endParaRPr lang="en-US" altLang="fr-FR"/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fr-FR" smtClean="0"/>
              <a:t>P. Colas - GridPix</a:t>
            </a:r>
            <a:endParaRPr lang="en-US" altLang="fr-FR"/>
          </a:p>
        </p:txBody>
      </p:sp>
      <p:sp>
        <p:nvSpPr>
          <p:cNvPr id="21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fr-FR"/>
          </a:p>
          <a:p>
            <a:fld id="{C7ECFB1D-8287-44EB-9950-8ECDD4CEB85D}" type="slidenum">
              <a:rPr lang="en-US" altLang="fr-FR"/>
              <a:pPr/>
              <a:t>7</a:t>
            </a:fld>
            <a:endParaRPr lang="en-US" altLang="fr-FR"/>
          </a:p>
        </p:txBody>
      </p:sp>
      <p:sp>
        <p:nvSpPr>
          <p:cNvPr id="616470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323528" y="795908"/>
            <a:ext cx="8801100" cy="5945460"/>
          </a:xfrm>
          <a:noFill/>
          <a:ln/>
        </p:spPr>
        <p:txBody>
          <a:bodyPr>
            <a:normAutofit fontScale="70000" lnSpcReduction="20000"/>
          </a:bodyPr>
          <a:lstStyle/>
          <a:p>
            <a:pPr marL="0" indent="0">
              <a:buNone/>
              <a:tabLst>
                <a:tab pos="177800" algn="l"/>
              </a:tabLst>
            </a:pPr>
            <a:r>
              <a:rPr lang="fr-FR" altLang="fr-FR" dirty="0" err="1" smtClean="0"/>
              <a:t>Starting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from</a:t>
            </a:r>
            <a:r>
              <a:rPr lang="fr-FR" altLang="fr-FR" dirty="0" smtClean="0"/>
              <a:t> the Medipix2 chip, </a:t>
            </a:r>
            <a:r>
              <a:rPr lang="fr-FR" altLang="fr-FR" dirty="0" err="1" smtClean="0"/>
              <a:t>modify</a:t>
            </a:r>
            <a:r>
              <a:rPr lang="fr-FR" altLang="fr-FR" dirty="0" smtClean="0"/>
              <a:t> to replace photon </a:t>
            </a:r>
            <a:r>
              <a:rPr lang="fr-FR" altLang="fr-FR" dirty="0" err="1" smtClean="0"/>
              <a:t>counting</a:t>
            </a:r>
            <a:r>
              <a:rPr lang="fr-FR" altLang="fr-FR" dirty="0" smtClean="0"/>
              <a:t> by time </a:t>
            </a:r>
            <a:r>
              <a:rPr lang="fr-FR" altLang="fr-FR" dirty="0" err="1" smtClean="0"/>
              <a:t>counting</a:t>
            </a:r>
            <a:r>
              <a:rPr lang="fr-FR" altLang="fr-FR" dirty="0" smtClean="0"/>
              <a:t> (</a:t>
            </a:r>
            <a:r>
              <a:rPr lang="fr-FR" altLang="fr-FR" dirty="0" err="1" smtClean="0"/>
              <a:t>clock</a:t>
            </a:r>
            <a:r>
              <a:rPr lang="fr-FR" altLang="fr-FR" dirty="0" smtClean="0"/>
              <a:t> on </a:t>
            </a:r>
            <a:r>
              <a:rPr lang="fr-FR" altLang="fr-FR" dirty="0" err="1" smtClean="0"/>
              <a:t>each</a:t>
            </a:r>
            <a:r>
              <a:rPr lang="fr-FR" altLang="fr-FR" dirty="0" smtClean="0"/>
              <a:t> pixel)</a:t>
            </a:r>
          </a:p>
          <a:p>
            <a:pPr marL="0" indent="0">
              <a:buNone/>
              <a:tabLst>
                <a:tab pos="177800" algn="l"/>
              </a:tabLst>
            </a:pPr>
            <a:r>
              <a:rPr lang="fr-FR" altLang="fr-FR" sz="2300" dirty="0" smtClean="0">
                <a:solidFill>
                  <a:srgbClr val="7030A0"/>
                </a:solidFill>
              </a:rPr>
              <a:t>(PC, H. </a:t>
            </a:r>
            <a:r>
              <a:rPr lang="fr-FR" altLang="fr-FR" sz="2300" dirty="0">
                <a:solidFill>
                  <a:srgbClr val="7030A0"/>
                </a:solidFill>
              </a:rPr>
              <a:t>v</a:t>
            </a:r>
            <a:r>
              <a:rPr lang="fr-FR" altLang="fr-FR" sz="2300" dirty="0" smtClean="0">
                <a:solidFill>
                  <a:srgbClr val="7030A0"/>
                </a:solidFill>
              </a:rPr>
              <a:t>an der Graaf, J Timmermans, J. </a:t>
            </a:r>
            <a:r>
              <a:rPr lang="fr-FR" altLang="fr-FR" sz="2300" dirty="0" err="1" smtClean="0">
                <a:solidFill>
                  <a:srgbClr val="7030A0"/>
                </a:solidFill>
              </a:rPr>
              <a:t>Vischers</a:t>
            </a:r>
            <a:r>
              <a:rPr lang="fr-FR" altLang="fr-FR" sz="2300" dirty="0" smtClean="0">
                <a:solidFill>
                  <a:srgbClr val="7030A0"/>
                </a:solidFill>
              </a:rPr>
              <a:t>)</a:t>
            </a:r>
            <a:endParaRPr lang="fr-FR" altLang="fr-FR" sz="6300" dirty="0"/>
          </a:p>
          <a:p>
            <a:pPr marL="0" indent="0">
              <a:buNone/>
              <a:tabLst>
                <a:tab pos="177800" algn="l"/>
              </a:tabLst>
            </a:pPr>
            <a:endParaRPr lang="fr-FR" altLang="fr-FR" sz="1000" dirty="0"/>
          </a:p>
          <a:p>
            <a:pPr marL="0" indent="0">
              <a:buNone/>
              <a:tabLst>
                <a:tab pos="177800" algn="l"/>
              </a:tabLst>
            </a:pPr>
            <a:r>
              <a:rPr lang="fr-FR" altLang="fr-FR" dirty="0" err="1" smtClean="0"/>
              <a:t>Technology</a:t>
            </a:r>
            <a:r>
              <a:rPr lang="fr-FR" altLang="fr-FR" dirty="0" smtClean="0"/>
              <a:t> : </a:t>
            </a:r>
            <a:r>
              <a:rPr lang="fr-FR" altLang="fr-FR" dirty="0"/>
              <a:t>IBM 0.25 µm</a:t>
            </a:r>
          </a:p>
          <a:p>
            <a:pPr marL="0" indent="0">
              <a:buNone/>
              <a:tabLst>
                <a:tab pos="177800" algn="l"/>
              </a:tabLst>
            </a:pPr>
            <a:endParaRPr lang="fr-FR" altLang="fr-FR" sz="1000" dirty="0"/>
          </a:p>
          <a:p>
            <a:pPr marL="0" indent="0">
              <a:buNone/>
              <a:tabLst>
                <a:tab pos="177800" algn="l"/>
              </a:tabLst>
            </a:pPr>
            <a:r>
              <a:rPr lang="fr-FR" altLang="fr-FR" dirty="0" err="1" smtClean="0"/>
              <a:t>Charactéristics</a:t>
            </a:r>
            <a:r>
              <a:rPr lang="fr-FR" altLang="fr-FR" dirty="0"/>
              <a:t>:</a:t>
            </a:r>
          </a:p>
          <a:p>
            <a:pPr marL="357187" lvl="1" indent="0">
              <a:buNone/>
              <a:tabLst>
                <a:tab pos="177800" algn="l"/>
              </a:tabLst>
            </a:pPr>
            <a:r>
              <a:rPr lang="fr-FR" altLang="fr-FR" dirty="0">
                <a:solidFill>
                  <a:srgbClr val="0000CC"/>
                </a:solidFill>
              </a:rPr>
              <a:t>surface : 1.4 x 1.6 cm</a:t>
            </a:r>
            <a:r>
              <a:rPr lang="fr-FR" altLang="fr-FR" baseline="30000" dirty="0">
                <a:solidFill>
                  <a:srgbClr val="0000CC"/>
                </a:solidFill>
              </a:rPr>
              <a:t>2</a:t>
            </a:r>
            <a:endParaRPr lang="fr-FR" altLang="fr-FR" dirty="0">
              <a:solidFill>
                <a:srgbClr val="0000CC"/>
              </a:solidFill>
            </a:endParaRPr>
          </a:p>
          <a:p>
            <a:pPr marL="357187" lvl="1" indent="0">
              <a:buNone/>
              <a:tabLst>
                <a:tab pos="177800" algn="l"/>
              </a:tabLst>
            </a:pPr>
            <a:r>
              <a:rPr lang="fr-FR" altLang="fr-FR" dirty="0" smtClean="0">
                <a:solidFill>
                  <a:srgbClr val="0000CC"/>
                </a:solidFill>
              </a:rPr>
              <a:t>256 </a:t>
            </a:r>
            <a:r>
              <a:rPr lang="fr-FR" altLang="fr-FR" dirty="0">
                <a:solidFill>
                  <a:srgbClr val="0000CC"/>
                </a:solidFill>
              </a:rPr>
              <a:t>x </a:t>
            </a:r>
            <a:r>
              <a:rPr lang="fr-FR" altLang="fr-FR" dirty="0" smtClean="0">
                <a:solidFill>
                  <a:srgbClr val="0000CC"/>
                </a:solidFill>
              </a:rPr>
              <a:t>256 pixel </a:t>
            </a:r>
            <a:r>
              <a:rPr lang="fr-FR" altLang="fr-FR" dirty="0" err="1" smtClean="0">
                <a:solidFill>
                  <a:srgbClr val="0000CC"/>
                </a:solidFill>
              </a:rPr>
              <a:t>maxtrix</a:t>
            </a:r>
            <a:endParaRPr lang="fr-FR" altLang="fr-FR" dirty="0">
              <a:solidFill>
                <a:srgbClr val="0000CC"/>
              </a:solidFill>
            </a:endParaRPr>
          </a:p>
          <a:p>
            <a:pPr marL="357187" lvl="1" indent="0">
              <a:buNone/>
              <a:tabLst>
                <a:tab pos="177800" algn="l"/>
              </a:tabLst>
            </a:pPr>
            <a:r>
              <a:rPr lang="fr-FR" altLang="fr-FR" dirty="0" smtClean="0">
                <a:solidFill>
                  <a:srgbClr val="0000CC"/>
                </a:solidFill>
              </a:rPr>
              <a:t>Pixels : 55 </a:t>
            </a:r>
            <a:r>
              <a:rPr lang="fr-FR" altLang="fr-FR" dirty="0">
                <a:solidFill>
                  <a:srgbClr val="0000CC"/>
                </a:solidFill>
              </a:rPr>
              <a:t>x 55 </a:t>
            </a:r>
            <a:r>
              <a:rPr lang="fr-FR" altLang="fr-FR" dirty="0" smtClean="0">
                <a:solidFill>
                  <a:srgbClr val="0000CC"/>
                </a:solidFill>
              </a:rPr>
              <a:t>µm</a:t>
            </a:r>
            <a:r>
              <a:rPr lang="fr-FR" altLang="fr-FR" baseline="30000" dirty="0" smtClean="0">
                <a:solidFill>
                  <a:srgbClr val="0000CC"/>
                </a:solidFill>
              </a:rPr>
              <a:t>2 </a:t>
            </a:r>
            <a:endParaRPr lang="fr-FR" altLang="fr-FR" dirty="0">
              <a:solidFill>
                <a:srgbClr val="0000CC"/>
              </a:solidFill>
            </a:endParaRPr>
          </a:p>
          <a:p>
            <a:pPr marL="0" indent="0">
              <a:buNone/>
              <a:tabLst>
                <a:tab pos="177800" algn="l"/>
              </a:tabLst>
            </a:pPr>
            <a:endParaRPr lang="fr-FR" altLang="fr-FR" sz="1000" dirty="0">
              <a:solidFill>
                <a:srgbClr val="0000CC"/>
              </a:solidFill>
            </a:endParaRPr>
          </a:p>
          <a:p>
            <a:pPr marL="0" indent="0">
              <a:buNone/>
              <a:tabLst>
                <a:tab pos="177800" algn="l"/>
              </a:tabLst>
            </a:pPr>
            <a:r>
              <a:rPr lang="fr-FR" altLang="fr-FR" dirty="0" err="1" smtClean="0"/>
              <a:t>Each</a:t>
            </a:r>
            <a:r>
              <a:rPr lang="fr-FR" altLang="fr-FR" dirty="0" smtClean="0"/>
              <a:t> </a:t>
            </a:r>
            <a:r>
              <a:rPr lang="fr-FR" altLang="fr-FR" dirty="0"/>
              <a:t>pixel </a:t>
            </a:r>
            <a:r>
              <a:rPr lang="fr-FR" altLang="fr-FR" dirty="0" err="1" smtClean="0"/>
              <a:t>features</a:t>
            </a:r>
            <a:r>
              <a:rPr lang="fr-FR" altLang="fr-FR" dirty="0" smtClean="0"/>
              <a:t>:</a:t>
            </a:r>
            <a:endParaRPr lang="fr-FR" altLang="fr-FR" dirty="0"/>
          </a:p>
          <a:p>
            <a:pPr marL="357187" lvl="1" indent="0">
              <a:buNone/>
              <a:tabLst>
                <a:tab pos="177800" algn="l"/>
              </a:tabLst>
            </a:pPr>
            <a:r>
              <a:rPr lang="fr-FR" altLang="fr-FR" dirty="0" err="1" smtClean="0">
                <a:solidFill>
                  <a:srgbClr val="0000FF"/>
                </a:solidFill>
              </a:rPr>
              <a:t>Preamplifier</a:t>
            </a:r>
            <a:r>
              <a:rPr lang="fr-FR" altLang="fr-FR" dirty="0" smtClean="0">
                <a:solidFill>
                  <a:srgbClr val="0000FF"/>
                </a:solidFill>
              </a:rPr>
              <a:t> </a:t>
            </a:r>
            <a:r>
              <a:rPr lang="fr-FR" altLang="fr-FR" dirty="0">
                <a:solidFill>
                  <a:srgbClr val="0000FF"/>
                </a:solidFill>
              </a:rPr>
              <a:t>+ </a:t>
            </a:r>
            <a:r>
              <a:rPr lang="fr-FR" altLang="fr-FR" dirty="0" err="1">
                <a:solidFill>
                  <a:srgbClr val="0000FF"/>
                </a:solidFill>
              </a:rPr>
              <a:t>shaper</a:t>
            </a:r>
            <a:endParaRPr lang="fr-FR" altLang="fr-FR" dirty="0">
              <a:solidFill>
                <a:srgbClr val="0000FF"/>
              </a:solidFill>
            </a:endParaRPr>
          </a:p>
          <a:p>
            <a:pPr marL="357187" lvl="1" indent="0">
              <a:buNone/>
              <a:tabLst>
                <a:tab pos="177800" algn="l"/>
              </a:tabLst>
            </a:pPr>
            <a:r>
              <a:rPr lang="fr-FR" altLang="fr-FR" dirty="0" err="1" smtClean="0">
                <a:solidFill>
                  <a:srgbClr val="0000FF"/>
                </a:solidFill>
              </a:rPr>
              <a:t>Threshold</a:t>
            </a:r>
            <a:r>
              <a:rPr lang="fr-FR" altLang="fr-FR" dirty="0" smtClean="0">
                <a:solidFill>
                  <a:srgbClr val="0000FF"/>
                </a:solidFill>
              </a:rPr>
              <a:t> </a:t>
            </a:r>
            <a:r>
              <a:rPr lang="fr-FR" altLang="fr-FR" dirty="0" err="1" smtClean="0">
                <a:solidFill>
                  <a:srgbClr val="0000FF"/>
                </a:solidFill>
              </a:rPr>
              <a:t>discriminator</a:t>
            </a:r>
            <a:endParaRPr lang="fr-FR" altLang="fr-FR" dirty="0">
              <a:solidFill>
                <a:srgbClr val="0000FF"/>
              </a:solidFill>
            </a:endParaRPr>
          </a:p>
          <a:p>
            <a:pPr marL="357187" lvl="1" indent="0">
              <a:buNone/>
              <a:tabLst>
                <a:tab pos="177800" algn="l"/>
              </a:tabLst>
            </a:pPr>
            <a:r>
              <a:rPr lang="fr-FR" altLang="fr-FR" dirty="0" smtClean="0">
                <a:solidFill>
                  <a:srgbClr val="0000FF"/>
                </a:solidFill>
              </a:rPr>
              <a:t>Configuration </a:t>
            </a:r>
            <a:r>
              <a:rPr lang="fr-FR" altLang="fr-FR" dirty="0" err="1" smtClean="0">
                <a:solidFill>
                  <a:srgbClr val="0000FF"/>
                </a:solidFill>
              </a:rPr>
              <a:t>register</a:t>
            </a:r>
            <a:endParaRPr lang="fr-FR" altLang="fr-FR" dirty="0">
              <a:solidFill>
                <a:srgbClr val="0000FF"/>
              </a:solidFill>
            </a:endParaRPr>
          </a:p>
          <a:p>
            <a:pPr marL="357187" lvl="1" indent="0">
              <a:buNone/>
              <a:tabLst>
                <a:tab pos="177800" algn="l"/>
              </a:tabLst>
            </a:pPr>
            <a:r>
              <a:rPr lang="fr-FR" altLang="fr-FR" dirty="0" err="1" smtClean="0">
                <a:solidFill>
                  <a:srgbClr val="0000FF"/>
                </a:solidFill>
              </a:rPr>
              <a:t>synchronization</a:t>
            </a:r>
            <a:r>
              <a:rPr lang="fr-FR" altLang="fr-FR" dirty="0" smtClean="0">
                <a:solidFill>
                  <a:srgbClr val="0000FF"/>
                </a:solidFill>
              </a:rPr>
              <a:t> </a:t>
            </a:r>
            <a:r>
              <a:rPr lang="fr-FR" altLang="fr-FR" dirty="0" err="1" smtClean="0">
                <a:solidFill>
                  <a:srgbClr val="0000FF"/>
                </a:solidFill>
              </a:rPr>
              <a:t>logic</a:t>
            </a:r>
            <a:r>
              <a:rPr lang="fr-FR" altLang="fr-FR" dirty="0" smtClean="0">
                <a:solidFill>
                  <a:srgbClr val="0000FF"/>
                </a:solidFill>
              </a:rPr>
              <a:t> (TSL</a:t>
            </a:r>
            <a:r>
              <a:rPr lang="fr-FR" altLang="fr-FR" dirty="0">
                <a:solidFill>
                  <a:srgbClr val="0000FF"/>
                </a:solidFill>
              </a:rPr>
              <a:t>)</a:t>
            </a:r>
          </a:p>
          <a:p>
            <a:pPr marL="357187" lvl="1" indent="0">
              <a:buNone/>
              <a:tabLst>
                <a:tab pos="177800" algn="l"/>
              </a:tabLst>
            </a:pPr>
            <a:r>
              <a:rPr lang="fr-FR" altLang="fr-FR" dirty="0" err="1" smtClean="0">
                <a:solidFill>
                  <a:srgbClr val="0000FF"/>
                </a:solidFill>
              </a:rPr>
              <a:t>counter</a:t>
            </a:r>
            <a:r>
              <a:rPr lang="fr-FR" altLang="fr-FR" dirty="0" smtClean="0">
                <a:solidFill>
                  <a:srgbClr val="0000FF"/>
                </a:solidFill>
              </a:rPr>
              <a:t> </a:t>
            </a:r>
            <a:r>
              <a:rPr lang="fr-FR" altLang="fr-FR" dirty="0">
                <a:solidFill>
                  <a:srgbClr val="0000FF"/>
                </a:solidFill>
              </a:rPr>
              <a:t>14-bit</a:t>
            </a:r>
          </a:p>
          <a:p>
            <a:pPr marL="0" indent="0">
              <a:buNone/>
              <a:tabLst>
                <a:tab pos="177800" algn="l"/>
              </a:tabLst>
            </a:pPr>
            <a:endParaRPr lang="fr-FR" altLang="fr-FR" sz="1000" dirty="0"/>
          </a:p>
          <a:p>
            <a:pPr marL="357187" lvl="1" indent="0">
              <a:lnSpc>
                <a:spcPct val="80000"/>
              </a:lnSpc>
              <a:buNone/>
              <a:tabLst>
                <a:tab pos="177800" algn="l"/>
              </a:tabLst>
            </a:pPr>
            <a:endParaRPr lang="fr-FR" altLang="fr-FR" sz="1000" dirty="0"/>
          </a:p>
          <a:p>
            <a:pPr marL="814387" lvl="1" indent="-457200">
              <a:lnSpc>
                <a:spcPct val="80000"/>
              </a:lnSpc>
              <a:buFont typeface="Wingdings" pitchFamily="2" charset="2"/>
              <a:buChar char="à"/>
              <a:tabLst>
                <a:tab pos="177800" algn="l"/>
              </a:tabLst>
            </a:pPr>
            <a:r>
              <a:rPr lang="fr-FR" altLang="fr-FR" dirty="0" err="1" smtClean="0">
                <a:solidFill>
                  <a:srgbClr val="0000CC"/>
                </a:solidFill>
                <a:sym typeface="Wingdings" pitchFamily="2" charset="2"/>
              </a:rPr>
              <a:t>Threshold</a:t>
            </a:r>
            <a:r>
              <a:rPr lang="fr-FR" altLang="fr-FR" dirty="0" smtClean="0">
                <a:solidFill>
                  <a:srgbClr val="0000CC"/>
                </a:solidFill>
              </a:rPr>
              <a:t> </a:t>
            </a:r>
            <a:r>
              <a:rPr lang="fr-FR" altLang="fr-FR" dirty="0">
                <a:solidFill>
                  <a:srgbClr val="0000CC"/>
                </a:solidFill>
              </a:rPr>
              <a:t>~ 700 </a:t>
            </a:r>
            <a:r>
              <a:rPr lang="fr-FR" altLang="fr-FR" dirty="0" smtClean="0">
                <a:solidFill>
                  <a:srgbClr val="0000CC"/>
                </a:solidFill>
              </a:rPr>
              <a:t>e-</a:t>
            </a:r>
          </a:p>
          <a:p>
            <a:pPr marL="357187" lvl="1" indent="0">
              <a:lnSpc>
                <a:spcPct val="80000"/>
              </a:lnSpc>
              <a:buNone/>
              <a:tabLst>
                <a:tab pos="177800" algn="l"/>
              </a:tabLst>
            </a:pPr>
            <a:endParaRPr lang="fr-FR" altLang="fr-FR" dirty="0">
              <a:solidFill>
                <a:srgbClr val="0000CC"/>
              </a:solidFill>
            </a:endParaRPr>
          </a:p>
          <a:p>
            <a:pPr marL="357187" lvl="1" indent="0">
              <a:lnSpc>
                <a:spcPct val="80000"/>
              </a:lnSpc>
              <a:buNone/>
              <a:tabLst>
                <a:tab pos="177800" algn="l"/>
              </a:tabLst>
            </a:pPr>
            <a:r>
              <a:rPr lang="fr-FR" altLang="fr-FR" dirty="0" smtClean="0">
                <a:solidFill>
                  <a:srgbClr val="7030A0"/>
                </a:solidFill>
              </a:rPr>
              <a:t>(M. Campbell, X. </a:t>
            </a:r>
            <a:r>
              <a:rPr lang="fr-FR" altLang="fr-FR" dirty="0" err="1" smtClean="0">
                <a:solidFill>
                  <a:srgbClr val="7030A0"/>
                </a:solidFill>
              </a:rPr>
              <a:t>Llopart</a:t>
            </a:r>
            <a:r>
              <a:rPr lang="fr-FR" altLang="fr-FR" dirty="0" smtClean="0">
                <a:solidFill>
                  <a:srgbClr val="7030A0"/>
                </a:solidFill>
              </a:rPr>
              <a:t>)</a:t>
            </a:r>
            <a:endParaRPr lang="fr-FR" altLang="fr-FR" dirty="0">
              <a:solidFill>
                <a:srgbClr val="0000CC"/>
              </a:solidFill>
            </a:endParaRPr>
          </a:p>
        </p:txBody>
      </p:sp>
      <p:grpSp>
        <p:nvGrpSpPr>
          <p:cNvPr id="616480" name="Group 32"/>
          <p:cNvGrpSpPr>
            <a:grpSpLocks/>
          </p:cNvGrpSpPr>
          <p:nvPr/>
        </p:nvGrpSpPr>
        <p:grpSpPr bwMode="auto">
          <a:xfrm>
            <a:off x="4991100" y="2681288"/>
            <a:ext cx="3187700" cy="2346325"/>
            <a:chOff x="3272" y="1737"/>
            <a:chExt cx="2008" cy="1478"/>
          </a:xfrm>
        </p:grpSpPr>
        <p:sp>
          <p:nvSpPr>
            <p:cNvPr id="616475" name="Line 27"/>
            <p:cNvSpPr>
              <a:spLocks noChangeShapeType="1"/>
            </p:cNvSpPr>
            <p:nvPr/>
          </p:nvSpPr>
          <p:spPr bwMode="auto">
            <a:xfrm>
              <a:off x="4672" y="1920"/>
              <a:ext cx="160" cy="3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fr-FR"/>
            </a:p>
          </p:txBody>
        </p:sp>
        <p:sp>
          <p:nvSpPr>
            <p:cNvPr id="616476" name="Text Box 28"/>
            <p:cNvSpPr txBox="1">
              <a:spLocks noChangeArrowheads="1"/>
            </p:cNvSpPr>
            <p:nvPr/>
          </p:nvSpPr>
          <p:spPr bwMode="auto">
            <a:xfrm>
              <a:off x="4680" y="1737"/>
              <a:ext cx="43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fr-FR" sz="1400">
                  <a:solidFill>
                    <a:schemeClr val="bg1"/>
                  </a:solidFill>
                </a:rPr>
                <a:t>55 </a:t>
              </a:r>
              <a:r>
                <a:rPr lang="en-US" altLang="fr-FR" sz="1400">
                  <a:solidFill>
                    <a:schemeClr val="bg1"/>
                  </a:solidFill>
                  <a:latin typeface="Symbol" pitchFamily="18" charset="2"/>
                </a:rPr>
                <a:t>m</a:t>
              </a:r>
              <a:r>
                <a:rPr lang="en-US" altLang="fr-FR" sz="1400">
                  <a:solidFill>
                    <a:schemeClr val="bg1"/>
                  </a:solidFill>
                </a:rPr>
                <a:t>m</a:t>
              </a:r>
            </a:p>
          </p:txBody>
        </p:sp>
        <p:pic>
          <p:nvPicPr>
            <p:cNvPr id="616477" name="Picture 2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2" y="1768"/>
              <a:ext cx="2008" cy="1447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16478" name="Line 30"/>
            <p:cNvSpPr>
              <a:spLocks noChangeShapeType="1"/>
            </p:cNvSpPr>
            <p:nvPr/>
          </p:nvSpPr>
          <p:spPr bwMode="auto">
            <a:xfrm>
              <a:off x="4632" y="3096"/>
              <a:ext cx="4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fr-FR"/>
            </a:p>
          </p:txBody>
        </p:sp>
        <p:sp>
          <p:nvSpPr>
            <p:cNvPr id="616479" name="Text Box 31"/>
            <p:cNvSpPr txBox="1">
              <a:spLocks noChangeArrowheads="1"/>
            </p:cNvSpPr>
            <p:nvPr/>
          </p:nvSpPr>
          <p:spPr bwMode="auto">
            <a:xfrm>
              <a:off x="4654" y="2936"/>
              <a:ext cx="39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fr-FR" sz="1200">
                  <a:solidFill>
                    <a:schemeClr val="tx1"/>
                  </a:solidFill>
                </a:rPr>
                <a:t>55 </a:t>
              </a:r>
              <a:r>
                <a:rPr lang="en-US" altLang="fr-FR" sz="1200">
                  <a:solidFill>
                    <a:schemeClr val="tx1"/>
                  </a:solidFill>
                  <a:latin typeface="Symbol" pitchFamily="18" charset="2"/>
                </a:rPr>
                <a:t>m</a:t>
              </a:r>
              <a:r>
                <a:rPr lang="en-US" altLang="fr-FR" sz="1200">
                  <a:solidFill>
                    <a:schemeClr val="tx1"/>
                  </a:solidFill>
                </a:rPr>
                <a:t>m</a:t>
              </a:r>
            </a:p>
          </p:txBody>
        </p:sp>
      </p:grpSp>
      <p:pic>
        <p:nvPicPr>
          <p:cNvPr id="616471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538" y="1600200"/>
            <a:ext cx="4716462" cy="481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fr-FR" dirty="0" smtClean="0"/>
              <a:t>The </a:t>
            </a:r>
            <a:r>
              <a:rPr lang="en-US" altLang="fr-FR" dirty="0" err="1" smtClean="0"/>
              <a:t>TimePix</a:t>
            </a:r>
            <a:r>
              <a:rPr lang="en-US" altLang="fr-FR" dirty="0" smtClean="0"/>
              <a:t> chip</a:t>
            </a:r>
            <a:endParaRPr lang="en-US" altLang="fr-FR" dirty="0"/>
          </a:p>
        </p:txBody>
      </p:sp>
      <p:sp>
        <p:nvSpPr>
          <p:cNvPr id="616452" name="Rectangle 4"/>
          <p:cNvSpPr>
            <a:spLocks noChangeArrowheads="1"/>
          </p:cNvSpPr>
          <p:nvPr/>
        </p:nvSpPr>
        <p:spPr bwMode="auto">
          <a:xfrm>
            <a:off x="7380312" y="1341016"/>
            <a:ext cx="1677988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algn="l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buFontTx/>
              <a:buNone/>
            </a:pPr>
            <a:r>
              <a:rPr lang="en-US" altLang="fr-FR" sz="1600" dirty="0" smtClean="0"/>
              <a:t>pixel</a:t>
            </a:r>
            <a:endParaRPr lang="el-GR" altLang="fr-FR" sz="1600" dirty="0"/>
          </a:p>
        </p:txBody>
      </p:sp>
      <p:sp>
        <p:nvSpPr>
          <p:cNvPr id="616460" name="Text Box 12"/>
          <p:cNvSpPr txBox="1">
            <a:spLocks noChangeArrowheads="1"/>
          </p:cNvSpPr>
          <p:nvPr/>
        </p:nvSpPr>
        <p:spPr bwMode="auto">
          <a:xfrm rot="16200000">
            <a:off x="4286250" y="4768850"/>
            <a:ext cx="1520825" cy="31432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fr-FR" sz="1400">
                <a:solidFill>
                  <a:schemeClr val="tx1"/>
                </a:solidFill>
                <a:latin typeface="Arial" charset="0"/>
              </a:rPr>
              <a:t>Préamplificateur</a:t>
            </a:r>
          </a:p>
        </p:txBody>
      </p:sp>
      <p:sp>
        <p:nvSpPr>
          <p:cNvPr id="616461" name="Text Box 13"/>
          <p:cNvSpPr txBox="1">
            <a:spLocks noChangeArrowheads="1"/>
          </p:cNvSpPr>
          <p:nvPr/>
        </p:nvSpPr>
        <p:spPr bwMode="auto">
          <a:xfrm rot="16200000">
            <a:off x="5262563" y="4657725"/>
            <a:ext cx="1435100" cy="31432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fr-FR" sz="1400">
                <a:solidFill>
                  <a:schemeClr val="tx1"/>
                </a:solidFill>
                <a:latin typeface="Arial" charset="0"/>
              </a:rPr>
              <a:t>Discriminateur</a:t>
            </a:r>
          </a:p>
        </p:txBody>
      </p:sp>
      <p:sp>
        <p:nvSpPr>
          <p:cNvPr id="616463" name="Text Box 15"/>
          <p:cNvSpPr txBox="1">
            <a:spLocks noChangeArrowheads="1"/>
          </p:cNvSpPr>
          <p:nvPr/>
        </p:nvSpPr>
        <p:spPr bwMode="auto">
          <a:xfrm rot="16200000">
            <a:off x="5653088" y="4603750"/>
            <a:ext cx="1600200" cy="25400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fr-FR">
                <a:solidFill>
                  <a:schemeClr val="tx1"/>
                </a:solidFill>
                <a:latin typeface="Arial" charset="0"/>
              </a:rPr>
              <a:t>Registre de configuration</a:t>
            </a:r>
          </a:p>
        </p:txBody>
      </p:sp>
      <p:sp>
        <p:nvSpPr>
          <p:cNvPr id="616472" name="AutoShape 24"/>
          <p:cNvSpPr>
            <a:spLocks noChangeAspect="1" noChangeArrowheads="1"/>
          </p:cNvSpPr>
          <p:nvPr/>
        </p:nvSpPr>
        <p:spPr bwMode="auto">
          <a:xfrm>
            <a:off x="4760913" y="2473325"/>
            <a:ext cx="1619250" cy="1619250"/>
          </a:xfrm>
          <a:prstGeom prst="octagon">
            <a:avLst>
              <a:gd name="adj" fmla="val 29287"/>
            </a:avLst>
          </a:prstGeom>
          <a:solidFill>
            <a:srgbClr val="CCFF33">
              <a:alpha val="39999"/>
            </a:srgbClr>
          </a:solidFill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464" name="Text Box 16"/>
          <p:cNvSpPr txBox="1">
            <a:spLocks noChangeArrowheads="1"/>
          </p:cNvSpPr>
          <p:nvPr/>
        </p:nvSpPr>
        <p:spPr bwMode="auto">
          <a:xfrm>
            <a:off x="4929188" y="3105150"/>
            <a:ext cx="1219200" cy="31432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fr-FR" sz="1400">
                <a:solidFill>
                  <a:schemeClr val="tx1"/>
                </a:solidFill>
                <a:latin typeface="Arial" charset="0"/>
              </a:rPr>
              <a:t>Interface</a:t>
            </a:r>
          </a:p>
        </p:txBody>
      </p:sp>
      <p:sp>
        <p:nvSpPr>
          <p:cNvPr id="616465" name="Text Box 17"/>
          <p:cNvSpPr txBox="1">
            <a:spLocks noChangeArrowheads="1"/>
          </p:cNvSpPr>
          <p:nvPr/>
        </p:nvSpPr>
        <p:spPr bwMode="auto">
          <a:xfrm>
            <a:off x="7451725" y="4838700"/>
            <a:ext cx="977900" cy="31432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fr-FR" sz="1400">
                <a:solidFill>
                  <a:schemeClr val="tx1"/>
                </a:solidFill>
                <a:latin typeface="Arial" charset="0"/>
              </a:rPr>
              <a:t>Compteur</a:t>
            </a:r>
          </a:p>
        </p:txBody>
      </p:sp>
      <p:sp>
        <p:nvSpPr>
          <p:cNvPr id="616467" name="Text Box 19"/>
          <p:cNvSpPr txBox="1">
            <a:spLocks noChangeArrowheads="1"/>
          </p:cNvSpPr>
          <p:nvPr/>
        </p:nvSpPr>
        <p:spPr bwMode="auto">
          <a:xfrm rot="16200000">
            <a:off x="6679407" y="2358231"/>
            <a:ext cx="1435100" cy="633413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fr-FR" sz="1400">
                <a:solidFill>
                  <a:schemeClr val="tx1"/>
                </a:solidFill>
                <a:latin typeface="Arial" charset="0"/>
              </a:rPr>
              <a:t>Logique de</a:t>
            </a:r>
          </a:p>
          <a:p>
            <a:r>
              <a:rPr lang="en-US" altLang="fr-FR" sz="1400">
                <a:solidFill>
                  <a:schemeClr val="tx1"/>
                </a:solidFill>
                <a:latin typeface="Arial" charset="0"/>
              </a:rPr>
              <a:t>synchronisation</a:t>
            </a:r>
          </a:p>
        </p:txBody>
      </p:sp>
    </p:spTree>
    <p:extLst>
      <p:ext uri="{BB962C8B-B14F-4D97-AF65-F5344CB8AC3E}">
        <p14:creationId xmlns:p14="http://schemas.microsoft.com/office/powerpoint/2010/main" val="73611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452" grpId="0"/>
      <p:bldP spid="616460" grpId="0" animBg="1"/>
      <p:bldP spid="616461" grpId="0" animBg="1"/>
      <p:bldP spid="616463" grpId="0" animBg="1"/>
      <p:bldP spid="616472" grpId="0" animBg="1"/>
      <p:bldP spid="616464" grpId="0" animBg="1"/>
      <p:bldP spid="616465" grpId="0" animBg="1"/>
      <p:bldP spid="6164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9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9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altLang="fr-FR"/>
          </a:p>
          <a:p>
            <a:fld id="{407DD816-E067-47D1-946A-642AEEDE4C80}" type="slidenum">
              <a:rPr lang="fr-FR" altLang="fr-FR"/>
              <a:pPr/>
              <a:t>8</a:t>
            </a:fld>
            <a:endParaRPr lang="fr-FR" altLang="fr-FR"/>
          </a:p>
        </p:txBody>
      </p:sp>
      <p:grpSp>
        <p:nvGrpSpPr>
          <p:cNvPr id="507906" name="Group 2"/>
          <p:cNvGrpSpPr>
            <a:grpSpLocks/>
          </p:cNvGrpSpPr>
          <p:nvPr/>
        </p:nvGrpSpPr>
        <p:grpSpPr bwMode="auto">
          <a:xfrm>
            <a:off x="4141788" y="752475"/>
            <a:ext cx="4876800" cy="5603875"/>
            <a:chOff x="2609" y="474"/>
            <a:chExt cx="3072" cy="3530"/>
          </a:xfrm>
        </p:grpSpPr>
        <p:pic>
          <p:nvPicPr>
            <p:cNvPr id="50790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27" t="8047" r="13580" b="10631"/>
            <a:stretch>
              <a:fillRect/>
            </a:stretch>
          </p:blipFill>
          <p:spPr bwMode="auto">
            <a:xfrm>
              <a:off x="2609" y="833"/>
              <a:ext cx="3072" cy="31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07908" name="Rectangle 4"/>
            <p:cNvSpPr>
              <a:spLocks noChangeArrowheads="1"/>
            </p:cNvSpPr>
            <p:nvPr/>
          </p:nvSpPr>
          <p:spPr bwMode="auto">
            <a:xfrm>
              <a:off x="3641" y="474"/>
              <a:ext cx="1091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 anchorCtr="1"/>
            <a:lstStyle>
              <a:lvl1pPr marL="174625" indent="-174625" algn="l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528638" indent="-174625" algn="l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881063" indent="-173038" algn="l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252538" indent="-192088" algn="l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1611313" indent="-174625" algn="l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0685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5257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29829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4401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fontAlgn="base">
                <a:spcAft>
                  <a:spcPct val="0"/>
                </a:spcAft>
                <a:buFontTx/>
                <a:buNone/>
              </a:pPr>
              <a:r>
                <a:rPr lang="en-US" altLang="fr-FR" smtClean="0">
                  <a:solidFill>
                    <a:srgbClr val="FF0000"/>
                  </a:solidFill>
                </a:rPr>
                <a:t>Medipix Mode</a:t>
              </a:r>
            </a:p>
          </p:txBody>
        </p:sp>
      </p:grpSp>
      <p:grpSp>
        <p:nvGrpSpPr>
          <p:cNvPr id="507909" name="Group 5"/>
          <p:cNvGrpSpPr>
            <a:grpSpLocks/>
          </p:cNvGrpSpPr>
          <p:nvPr/>
        </p:nvGrpSpPr>
        <p:grpSpPr bwMode="auto">
          <a:xfrm>
            <a:off x="4141788" y="755650"/>
            <a:ext cx="4962525" cy="5613400"/>
            <a:chOff x="2625" y="484"/>
            <a:chExt cx="3126" cy="3536"/>
          </a:xfrm>
        </p:grpSpPr>
        <p:pic>
          <p:nvPicPr>
            <p:cNvPr id="50791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5" y="841"/>
              <a:ext cx="3126" cy="3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07911" name="Rectangle 7"/>
            <p:cNvSpPr>
              <a:spLocks noChangeArrowheads="1"/>
            </p:cNvSpPr>
            <p:nvPr/>
          </p:nvSpPr>
          <p:spPr bwMode="auto">
            <a:xfrm>
              <a:off x="3696" y="484"/>
              <a:ext cx="1026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 anchorCtr="1"/>
            <a:lstStyle>
              <a:lvl1pPr marL="174625" indent="-174625" algn="l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528638" indent="-174625" algn="l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881063" indent="-173038" algn="l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252538" indent="-192088" algn="l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1611313" indent="-174625" algn="l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0685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5257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29829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4401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fontAlgn="base">
                <a:spcAft>
                  <a:spcPct val="0"/>
                </a:spcAft>
                <a:buFontTx/>
                <a:buNone/>
              </a:pPr>
              <a:r>
                <a:rPr lang="en-US" altLang="fr-FR" smtClean="0">
                  <a:solidFill>
                    <a:srgbClr val="FF0000"/>
                  </a:solidFill>
                </a:rPr>
                <a:t>TOT Mode </a:t>
              </a:r>
            </a:p>
          </p:txBody>
        </p:sp>
      </p:grpSp>
      <p:grpSp>
        <p:nvGrpSpPr>
          <p:cNvPr id="507912" name="Group 8"/>
          <p:cNvGrpSpPr>
            <a:grpSpLocks/>
          </p:cNvGrpSpPr>
          <p:nvPr/>
        </p:nvGrpSpPr>
        <p:grpSpPr bwMode="auto">
          <a:xfrm>
            <a:off x="4064000" y="750888"/>
            <a:ext cx="5041900" cy="5689600"/>
            <a:chOff x="2576" y="481"/>
            <a:chExt cx="3176" cy="3584"/>
          </a:xfrm>
        </p:grpSpPr>
        <p:pic>
          <p:nvPicPr>
            <p:cNvPr id="507913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64" t="8011" r="12518" b="9340"/>
            <a:stretch>
              <a:fillRect/>
            </a:stretch>
          </p:blipFill>
          <p:spPr bwMode="auto">
            <a:xfrm>
              <a:off x="2576" y="835"/>
              <a:ext cx="3176" cy="3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07914" name="Rectangle 10"/>
            <p:cNvSpPr>
              <a:spLocks noChangeArrowheads="1"/>
            </p:cNvSpPr>
            <p:nvPr/>
          </p:nvSpPr>
          <p:spPr bwMode="auto">
            <a:xfrm>
              <a:off x="3658" y="481"/>
              <a:ext cx="1099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 anchorCtr="1"/>
            <a:lstStyle>
              <a:lvl1pPr marL="174625" indent="-174625" algn="l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528638" indent="-174625" algn="l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881063" indent="-173038" algn="l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252538" indent="-192088" algn="l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1611313" indent="-174625" algn="l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0685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5257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29829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440113" indent="-174625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fontAlgn="base">
                <a:spcAft>
                  <a:spcPct val="0"/>
                </a:spcAft>
                <a:buFontTx/>
                <a:buNone/>
              </a:pPr>
              <a:r>
                <a:rPr lang="en-US" altLang="fr-FR" smtClean="0">
                  <a:solidFill>
                    <a:srgbClr val="FF0000"/>
                  </a:solidFill>
                </a:rPr>
                <a:t>Timepix Mode</a:t>
              </a:r>
            </a:p>
          </p:txBody>
        </p:sp>
      </p:grpSp>
      <p:sp>
        <p:nvSpPr>
          <p:cNvPr id="50791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/>
              <a:t>TimePix Synchronization Logic Control</a:t>
            </a:r>
          </a:p>
        </p:txBody>
      </p:sp>
      <p:graphicFrame>
        <p:nvGraphicFramePr>
          <p:cNvPr id="507916" name="Group 12"/>
          <p:cNvGraphicFramePr>
            <a:graphicFrameLocks noGrp="1"/>
          </p:cNvGraphicFramePr>
          <p:nvPr/>
        </p:nvGraphicFramePr>
        <p:xfrm>
          <a:off x="241300" y="2351088"/>
          <a:ext cx="3533775" cy="3897316"/>
        </p:xfrm>
        <a:graphic>
          <a:graphicData uri="http://schemas.openxmlformats.org/drawingml/2006/table">
            <a:tbl>
              <a:tblPr/>
              <a:tblGrid>
                <a:gridCol w="819150"/>
                <a:gridCol w="565150"/>
                <a:gridCol w="603250"/>
                <a:gridCol w="1546225"/>
              </a:tblGrid>
              <a:tr h="379413">
                <a:tc gridSpan="3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DACs values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70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Mask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385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Masked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3873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Masked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385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Masked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385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Masked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3873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Medipix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385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3873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Timepix-1hit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385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Timepix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507973" name="Rectangle 69"/>
          <p:cNvSpPr>
            <a:spLocks noChangeArrowheads="1"/>
          </p:cNvSpPr>
          <p:nvPr/>
        </p:nvSpPr>
        <p:spPr bwMode="auto">
          <a:xfrm>
            <a:off x="2238375" y="4711700"/>
            <a:ext cx="1524000" cy="368300"/>
          </a:xfrm>
          <a:prstGeom prst="rect">
            <a:avLst/>
          </a:prstGeom>
          <a:solidFill>
            <a:schemeClr val="bg1">
              <a:alpha val="0"/>
            </a:schemeClr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altLang="fr-FR" sz="2400" smtClean="0">
              <a:solidFill>
                <a:srgbClr val="000000"/>
              </a:solidFill>
            </a:endParaRPr>
          </a:p>
        </p:txBody>
      </p:sp>
      <p:sp>
        <p:nvSpPr>
          <p:cNvPr id="507974" name="Rectangle 70"/>
          <p:cNvSpPr>
            <a:spLocks noChangeArrowheads="1"/>
          </p:cNvSpPr>
          <p:nvPr/>
        </p:nvSpPr>
        <p:spPr bwMode="auto">
          <a:xfrm>
            <a:off x="2238375" y="5097463"/>
            <a:ext cx="1524000" cy="368300"/>
          </a:xfrm>
          <a:prstGeom prst="rect">
            <a:avLst/>
          </a:prstGeom>
          <a:solidFill>
            <a:schemeClr val="bg1">
              <a:alpha val="0"/>
            </a:schemeClr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507975" name="Rectangle 71"/>
          <p:cNvSpPr>
            <a:spLocks noChangeArrowheads="1"/>
          </p:cNvSpPr>
          <p:nvPr/>
        </p:nvSpPr>
        <p:spPr bwMode="auto">
          <a:xfrm>
            <a:off x="2238375" y="5876925"/>
            <a:ext cx="1524000" cy="368300"/>
          </a:xfrm>
          <a:prstGeom prst="rect">
            <a:avLst/>
          </a:prstGeom>
          <a:solidFill>
            <a:schemeClr val="bg1">
              <a:alpha val="0"/>
            </a:schemeClr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3600" smtClean="0">
              <a:solidFill>
                <a:srgbClr val="000000"/>
              </a:solidFill>
            </a:endParaRPr>
          </a:p>
        </p:txBody>
      </p:sp>
      <p:sp>
        <p:nvSpPr>
          <p:cNvPr id="507976" name="Oval 72"/>
          <p:cNvSpPr>
            <a:spLocks noChangeArrowheads="1"/>
          </p:cNvSpPr>
          <p:nvPr/>
        </p:nvSpPr>
        <p:spPr bwMode="auto">
          <a:xfrm>
            <a:off x="8153400" y="1092200"/>
            <a:ext cx="800100" cy="342900"/>
          </a:xfrm>
          <a:prstGeom prst="ellipse">
            <a:avLst/>
          </a:prstGeom>
          <a:solidFill>
            <a:schemeClr val="bg1">
              <a:alpha val="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200" smtClean="0">
                <a:solidFill>
                  <a:srgbClr val="000000"/>
                </a:solidFill>
              </a:rPr>
              <a:t>100 MHz</a:t>
            </a:r>
          </a:p>
        </p:txBody>
      </p:sp>
      <p:sp>
        <p:nvSpPr>
          <p:cNvPr id="507977" name="Text Box 73"/>
          <p:cNvSpPr txBox="1">
            <a:spLocks noChangeArrowheads="1"/>
          </p:cNvSpPr>
          <p:nvPr/>
        </p:nvSpPr>
        <p:spPr bwMode="auto">
          <a:xfrm>
            <a:off x="4554538" y="5138738"/>
            <a:ext cx="1063625" cy="27305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54000" rIns="90000" bIns="540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000" b="1" smtClean="0">
                <a:solidFill>
                  <a:srgbClr val="0000FF"/>
                </a:solidFill>
              </a:rPr>
              <a:t> Analog Signal</a:t>
            </a:r>
          </a:p>
        </p:txBody>
      </p:sp>
      <p:sp>
        <p:nvSpPr>
          <p:cNvPr id="507978" name="Text Box 74"/>
          <p:cNvSpPr txBox="1">
            <a:spLocks noChangeArrowheads="1"/>
          </p:cNvSpPr>
          <p:nvPr/>
        </p:nvSpPr>
        <p:spPr bwMode="auto">
          <a:xfrm>
            <a:off x="4598988" y="1347788"/>
            <a:ext cx="1395412" cy="25717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000" b="1" smtClean="0">
                <a:solidFill>
                  <a:srgbClr val="0000FF"/>
                </a:solidFill>
              </a:rPr>
              <a:t>Internal Shutter   </a:t>
            </a:r>
          </a:p>
        </p:txBody>
      </p:sp>
      <p:sp>
        <p:nvSpPr>
          <p:cNvPr id="507979" name="Text Box 75"/>
          <p:cNvSpPr txBox="1">
            <a:spLocks noChangeArrowheads="1"/>
          </p:cNvSpPr>
          <p:nvPr/>
        </p:nvSpPr>
        <p:spPr bwMode="auto">
          <a:xfrm>
            <a:off x="4611688" y="2292350"/>
            <a:ext cx="839787" cy="25717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000" b="1" smtClean="0">
                <a:solidFill>
                  <a:srgbClr val="0000FF"/>
                </a:solidFill>
              </a:rPr>
              <a:t>Shutter   </a:t>
            </a:r>
          </a:p>
        </p:txBody>
      </p:sp>
      <p:sp>
        <p:nvSpPr>
          <p:cNvPr id="507980" name="Text Box 76"/>
          <p:cNvSpPr txBox="1">
            <a:spLocks noChangeArrowheads="1"/>
          </p:cNvSpPr>
          <p:nvPr/>
        </p:nvSpPr>
        <p:spPr bwMode="auto">
          <a:xfrm>
            <a:off x="4591050" y="3257550"/>
            <a:ext cx="1062038" cy="25717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000" b="1" smtClean="0">
                <a:solidFill>
                  <a:srgbClr val="0000FF"/>
                </a:solidFill>
              </a:rPr>
              <a:t>Internal Clock</a:t>
            </a:r>
          </a:p>
        </p:txBody>
      </p:sp>
      <p:sp>
        <p:nvSpPr>
          <p:cNvPr id="507981" name="Text Box 77"/>
          <p:cNvSpPr txBox="1">
            <a:spLocks noChangeArrowheads="1"/>
          </p:cNvSpPr>
          <p:nvPr/>
        </p:nvSpPr>
        <p:spPr bwMode="auto">
          <a:xfrm>
            <a:off x="4610100" y="4202113"/>
            <a:ext cx="1169988" cy="25717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fr-FR" sz="1000" b="1" smtClean="0">
                <a:solidFill>
                  <a:srgbClr val="0000FF"/>
                </a:solidFill>
              </a:rPr>
              <a:t>Digital Signal   </a:t>
            </a:r>
          </a:p>
        </p:txBody>
      </p:sp>
      <p:grpSp>
        <p:nvGrpSpPr>
          <p:cNvPr id="507982" name="Group 78"/>
          <p:cNvGrpSpPr>
            <a:grpSpLocks/>
          </p:cNvGrpSpPr>
          <p:nvPr/>
        </p:nvGrpSpPr>
        <p:grpSpPr bwMode="auto">
          <a:xfrm>
            <a:off x="4673600" y="3441700"/>
            <a:ext cx="3746500" cy="2667000"/>
            <a:chOff x="2936" y="2168"/>
            <a:chExt cx="2360" cy="1680"/>
          </a:xfrm>
        </p:grpSpPr>
        <p:sp>
          <p:nvSpPr>
            <p:cNvPr id="507983" name="Oval 79"/>
            <p:cNvSpPr>
              <a:spLocks noChangeArrowheads="1"/>
            </p:cNvSpPr>
            <p:nvPr/>
          </p:nvSpPr>
          <p:spPr bwMode="auto">
            <a:xfrm>
              <a:off x="3696" y="2168"/>
              <a:ext cx="360" cy="1680"/>
            </a:xfrm>
            <a:prstGeom prst="ellipse">
              <a:avLst/>
            </a:prstGeom>
            <a:noFill/>
            <a:ln w="12700" algn="ctr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507984" name="Text Box 80"/>
            <p:cNvSpPr txBox="1">
              <a:spLocks noChangeArrowheads="1"/>
            </p:cNvSpPr>
            <p:nvPr/>
          </p:nvSpPr>
          <p:spPr bwMode="auto">
            <a:xfrm>
              <a:off x="4480" y="3248"/>
              <a:ext cx="81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fr-FR" sz="1400" i="1" smtClean="0">
                  <a:solidFill>
                    <a:srgbClr val="FF0000"/>
                  </a:solidFill>
                  <a:latin typeface="Arial" charset="0"/>
                </a:rPr>
                <a:t>not detected</a:t>
              </a:r>
            </a:p>
          </p:txBody>
        </p:sp>
        <p:sp>
          <p:nvSpPr>
            <p:cNvPr id="507985" name="Text Box 81"/>
            <p:cNvSpPr txBox="1">
              <a:spLocks noChangeArrowheads="1"/>
            </p:cNvSpPr>
            <p:nvPr/>
          </p:nvSpPr>
          <p:spPr bwMode="auto">
            <a:xfrm>
              <a:off x="2936" y="3576"/>
              <a:ext cx="81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fr-FR" sz="1400" i="1" smtClean="0">
                  <a:solidFill>
                    <a:srgbClr val="FF0000"/>
                  </a:solidFill>
                  <a:latin typeface="Arial" charset="0"/>
                </a:rPr>
                <a:t>detected</a:t>
              </a:r>
            </a:p>
          </p:txBody>
        </p:sp>
        <p:sp>
          <p:nvSpPr>
            <p:cNvPr id="507986" name="Oval 82"/>
            <p:cNvSpPr>
              <a:spLocks noChangeArrowheads="1"/>
            </p:cNvSpPr>
            <p:nvPr/>
          </p:nvSpPr>
          <p:spPr bwMode="auto">
            <a:xfrm>
              <a:off x="4723" y="3411"/>
              <a:ext cx="240" cy="288"/>
            </a:xfrm>
            <a:prstGeom prst="ellipse">
              <a:avLst/>
            </a:prstGeom>
            <a:noFill/>
            <a:ln w="12700" algn="ctr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507987" name="Rectangle 83"/>
          <p:cNvSpPr>
            <a:spLocks noChangeArrowheads="1"/>
          </p:cNvSpPr>
          <p:nvPr/>
        </p:nvSpPr>
        <p:spPr bwMode="auto">
          <a:xfrm>
            <a:off x="188913" y="752475"/>
            <a:ext cx="3586162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77800" indent="-177800" algn="l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531813" indent="-174625" algn="l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884238" indent="-173038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255713" indent="-192088" algn="l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1611313" indent="-174625" algn="l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5pPr>
            <a:lvl6pPr marL="20685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6pPr>
            <a:lvl7pPr marL="25257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7pPr>
            <a:lvl8pPr marL="29829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8pPr>
            <a:lvl9pPr marL="3440113" indent="-174625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fontAlgn="base"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</a:rPr>
              <a:t>Each pixel can be configured independently in 5 different modes</a:t>
            </a:r>
            <a:endParaRPr lang="fr-FR" altLang="fr-FR" smtClean="0">
              <a:solidFill>
                <a:srgbClr val="000099"/>
              </a:solidFill>
            </a:endParaRPr>
          </a:p>
          <a:p>
            <a:pPr fontAlgn="base">
              <a:spcAft>
                <a:spcPct val="0"/>
              </a:spcAft>
            </a:pPr>
            <a:endParaRPr lang="fr-FR" altLang="fr-FR" sz="800" smtClean="0">
              <a:solidFill>
                <a:srgbClr val="000099"/>
              </a:solidFill>
            </a:endParaRPr>
          </a:p>
          <a:p>
            <a:pPr fontAlgn="base">
              <a:spcAft>
                <a:spcPct val="0"/>
              </a:spcAft>
            </a:pPr>
            <a:r>
              <a:rPr lang="en-US" altLang="fr-FR" smtClean="0">
                <a:solidFill>
                  <a:srgbClr val="000099"/>
                </a:solidFill>
              </a:rPr>
              <a:t>Internal clock up to 100 MHz</a:t>
            </a:r>
            <a:endParaRPr lang="fr-FR" altLang="fr-FR" smtClean="0">
              <a:solidFill>
                <a:srgbClr val="000099"/>
              </a:solidFill>
            </a:endParaRPr>
          </a:p>
        </p:txBody>
      </p:sp>
      <p:grpSp>
        <p:nvGrpSpPr>
          <p:cNvPr id="507988" name="Group 84"/>
          <p:cNvGrpSpPr>
            <a:grpSpLocks/>
          </p:cNvGrpSpPr>
          <p:nvPr/>
        </p:nvGrpSpPr>
        <p:grpSpPr bwMode="auto">
          <a:xfrm>
            <a:off x="4699000" y="5334000"/>
            <a:ext cx="3898900" cy="1066800"/>
            <a:chOff x="2960" y="3360"/>
            <a:chExt cx="2456" cy="672"/>
          </a:xfrm>
        </p:grpSpPr>
        <p:sp>
          <p:nvSpPr>
            <p:cNvPr id="507989" name="Oval 85"/>
            <p:cNvSpPr>
              <a:spLocks noChangeArrowheads="1"/>
            </p:cNvSpPr>
            <p:nvPr/>
          </p:nvSpPr>
          <p:spPr bwMode="auto">
            <a:xfrm>
              <a:off x="2960" y="3408"/>
              <a:ext cx="240" cy="288"/>
            </a:xfrm>
            <a:prstGeom prst="ellipse">
              <a:avLst/>
            </a:prstGeom>
            <a:noFill/>
            <a:ln w="12700" algn="ctr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507990" name="Oval 86"/>
            <p:cNvSpPr>
              <a:spLocks noChangeArrowheads="1"/>
            </p:cNvSpPr>
            <p:nvPr/>
          </p:nvSpPr>
          <p:spPr bwMode="auto">
            <a:xfrm>
              <a:off x="4728" y="3408"/>
              <a:ext cx="240" cy="288"/>
            </a:xfrm>
            <a:prstGeom prst="ellipse">
              <a:avLst/>
            </a:prstGeom>
            <a:noFill/>
            <a:ln w="12700" algn="ctr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507991" name="Oval 87"/>
            <p:cNvSpPr>
              <a:spLocks noChangeArrowheads="1"/>
            </p:cNvSpPr>
            <p:nvPr/>
          </p:nvSpPr>
          <p:spPr bwMode="auto">
            <a:xfrm>
              <a:off x="3632" y="3360"/>
              <a:ext cx="480" cy="480"/>
            </a:xfrm>
            <a:prstGeom prst="ellipse">
              <a:avLst/>
            </a:prstGeom>
            <a:noFill/>
            <a:ln w="12700" algn="ctr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507992" name="Text Box 88"/>
            <p:cNvSpPr txBox="1">
              <a:spLocks noChangeArrowheads="1"/>
            </p:cNvSpPr>
            <p:nvPr/>
          </p:nvSpPr>
          <p:spPr bwMode="auto">
            <a:xfrm>
              <a:off x="4408" y="3840"/>
              <a:ext cx="100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fr-FR" sz="1400" i="1" smtClean="0">
                  <a:solidFill>
                    <a:srgbClr val="FF0000"/>
                  </a:solidFill>
                  <a:latin typeface="Arial" charset="0"/>
                </a:rPr>
                <a:t>Summed charge</a:t>
              </a:r>
            </a:p>
          </p:txBody>
        </p:sp>
      </p:grpSp>
      <p:grpSp>
        <p:nvGrpSpPr>
          <p:cNvPr id="507993" name="Group 89"/>
          <p:cNvGrpSpPr>
            <a:grpSpLocks/>
          </p:cNvGrpSpPr>
          <p:nvPr/>
        </p:nvGrpSpPr>
        <p:grpSpPr bwMode="auto">
          <a:xfrm>
            <a:off x="8129588" y="3252788"/>
            <a:ext cx="546100" cy="274637"/>
            <a:chOff x="5121" y="2049"/>
            <a:chExt cx="344" cy="173"/>
          </a:xfrm>
        </p:grpSpPr>
        <p:sp>
          <p:nvSpPr>
            <p:cNvPr id="507994" name="Line 90"/>
            <p:cNvSpPr>
              <a:spLocks noChangeShapeType="1"/>
            </p:cNvSpPr>
            <p:nvPr/>
          </p:nvSpPr>
          <p:spPr bwMode="auto">
            <a:xfrm>
              <a:off x="5226" y="2214"/>
              <a:ext cx="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3600" smtClean="0">
                <a:solidFill>
                  <a:srgbClr val="000000"/>
                </a:solidFill>
              </a:endParaRPr>
            </a:p>
          </p:txBody>
        </p:sp>
        <p:sp>
          <p:nvSpPr>
            <p:cNvPr id="507995" name="Text Box 91"/>
            <p:cNvSpPr txBox="1">
              <a:spLocks noChangeArrowheads="1"/>
            </p:cNvSpPr>
            <p:nvPr/>
          </p:nvSpPr>
          <p:spPr bwMode="auto">
            <a:xfrm>
              <a:off x="5121" y="2049"/>
              <a:ext cx="3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1200" smtClean="0">
                  <a:solidFill>
                    <a:srgbClr val="000000"/>
                  </a:solidFill>
                </a:rPr>
                <a:t>10 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38807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7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7973" grpId="0" animBg="1"/>
      <p:bldP spid="507974" grpId="0" animBg="1"/>
      <p:bldP spid="507975" grpId="0" animBg="1"/>
      <p:bldP spid="507976" grpId="0" animBg="1"/>
      <p:bldP spid="507977" grpId="0" animBg="1"/>
      <p:bldP spid="507978" grpId="0" animBg="1"/>
      <p:bldP spid="507979" grpId="0" animBg="1"/>
      <p:bldP spid="507980" grpId="0" animBg="1"/>
      <p:bldP spid="50798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fr-FR" smtClean="0"/>
              <a:t>14/12/2015</a:t>
            </a: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 smtClean="0"/>
              <a:t>P. Colas - GridPix</a:t>
            </a: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altLang="fr-FR" smtClean="0"/>
          </a:p>
          <a:p>
            <a:fld id="{55D10810-1A00-4EAE-AD5D-A58C006D8D1B}" type="slidenum">
              <a:rPr lang="fr-FR" altLang="fr-FR" smtClean="0"/>
              <a:pPr/>
              <a:t>9</a:t>
            </a:fld>
            <a:endParaRPr lang="fr-FR" altLang="fr-FR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4859338" y="476672"/>
            <a:ext cx="3887787" cy="3206750"/>
            <a:chOff x="3360" y="345"/>
            <a:chExt cx="2176" cy="1566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703" r="10896"/>
            <a:stretch>
              <a:fillRect/>
            </a:stretch>
          </p:blipFill>
          <p:spPr bwMode="auto">
            <a:xfrm>
              <a:off x="3360" y="345"/>
              <a:ext cx="2176" cy="15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3904" y="720"/>
              <a:ext cx="1536" cy="1056"/>
              <a:chOff x="3904" y="729"/>
              <a:chExt cx="1536" cy="1056"/>
            </a:xfrm>
          </p:grpSpPr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3904" y="729"/>
                <a:ext cx="1536" cy="1056"/>
              </a:xfrm>
              <a:prstGeom prst="rect">
                <a:avLst/>
              </a:prstGeom>
              <a:solidFill>
                <a:schemeClr val="accent1">
                  <a:alpha val="42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 flipH="1">
                <a:off x="3952" y="1200"/>
                <a:ext cx="416" cy="5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" name="Text Box 10"/>
              <p:cNvSpPr txBox="1">
                <a:spLocks noChangeArrowheads="1"/>
              </p:cNvSpPr>
              <p:nvPr/>
            </p:nvSpPr>
            <p:spPr bwMode="auto">
              <a:xfrm>
                <a:off x="4272" y="1008"/>
                <a:ext cx="816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fr-FR">
                    <a:latin typeface="Arial" pitchFamily="34" charset="0"/>
                  </a:rPr>
                  <a:t>threshold</a:t>
                </a:r>
              </a:p>
            </p:txBody>
          </p:sp>
        </p:grpSp>
      </p:grp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020465" y="3638972"/>
            <a:ext cx="936625" cy="3667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altLang="fr-FR" dirty="0">
                <a:solidFill>
                  <a:srgbClr val="7030A0"/>
                </a:solidFill>
              </a:rPr>
              <a:t>G/&lt;G&gt;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16781"/>
            <a:ext cx="4686300" cy="280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fr-FR" dirty="0" smtClean="0"/>
              <a:t>Single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39552" y="1412776"/>
            <a:ext cx="4104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Single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limited</a:t>
            </a:r>
            <a:r>
              <a:rPr lang="fr-FR" dirty="0" smtClean="0"/>
              <a:t> by gain fluctuations</a:t>
            </a:r>
          </a:p>
          <a:p>
            <a:endParaRPr lang="fr-FR" dirty="0" smtClean="0"/>
          </a:p>
          <a:p>
            <a:r>
              <a:rPr lang="fr-FR" dirty="0" smtClean="0"/>
              <a:t>Close to 100% </a:t>
            </a:r>
            <a:r>
              <a:rPr lang="fr-FR" dirty="0" err="1" smtClean="0"/>
              <a:t>efficiencies</a:t>
            </a:r>
            <a:r>
              <a:rPr lang="fr-FR" dirty="0" smtClean="0"/>
              <a:t> are </a:t>
            </a:r>
            <a:r>
              <a:rPr lang="fr-FR" dirty="0" err="1" smtClean="0"/>
              <a:t>obtained</a:t>
            </a:r>
            <a:r>
              <a:rPr lang="fr-FR" dirty="0" smtClean="0"/>
              <a:t>.</a:t>
            </a:r>
          </a:p>
          <a:p>
            <a:r>
              <a:rPr lang="fr-FR" dirty="0" smtClean="0"/>
              <a:t>(M. </a:t>
            </a:r>
            <a:r>
              <a:rPr lang="fr-FR" dirty="0" err="1" smtClean="0"/>
              <a:t>Lupberger’s</a:t>
            </a:r>
            <a:r>
              <a:rPr lang="fr-FR" dirty="0" smtClean="0"/>
              <a:t> </a:t>
            </a:r>
            <a:r>
              <a:rPr lang="fr-FR" dirty="0" err="1" smtClean="0"/>
              <a:t>diploma</a:t>
            </a:r>
            <a:r>
              <a:rPr lang="fr-FR" dirty="0" smtClean="0"/>
              <a:t> </a:t>
            </a:r>
            <a:r>
              <a:rPr lang="fr-FR" dirty="0" err="1" smtClean="0"/>
              <a:t>thesis</a:t>
            </a:r>
            <a:r>
              <a:rPr lang="fr-FR" dirty="0" smtClean="0"/>
              <a:t>, 2010)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56433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808</Words>
  <Application>Microsoft Office PowerPoint</Application>
  <PresentationFormat>Affichage à l'écran (4:3)</PresentationFormat>
  <Paragraphs>283</Paragraphs>
  <Slides>14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7" baseType="lpstr">
      <vt:lpstr>Thème Office</vt:lpstr>
      <vt:lpstr>Modèle par défaut</vt:lpstr>
      <vt:lpstr>Equation</vt:lpstr>
      <vt:lpstr>Présentation PowerPoint</vt:lpstr>
      <vt:lpstr>Présentation PowerPoint</vt:lpstr>
      <vt:lpstr>Présentation PowerPoint</vt:lpstr>
      <vt:lpstr>Detectors using TimePix chip</vt:lpstr>
      <vt:lpstr>InGrid: Integrated Micromegas Grid</vt:lpstr>
      <vt:lpstr>InGrid: energy resolution</vt:lpstr>
      <vt:lpstr>The TimePix chip</vt:lpstr>
      <vt:lpstr>TimePix Synchronization Logic Control</vt:lpstr>
      <vt:lpstr>Single electron efficiency</vt:lpstr>
      <vt:lpstr>Micro-TPC using TimePix/Micromegas</vt:lpstr>
      <vt:lpstr>Micro-TPC TimePix/Micromegas</vt:lpstr>
      <vt:lpstr>Measurements of primary statistics in gases</vt:lpstr>
      <vt:lpstr>GridPix progress</vt:lpstr>
      <vt:lpstr>Applications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Colas Paul</dc:creator>
  <cp:lastModifiedBy>Colas Paul</cp:lastModifiedBy>
  <cp:revision>28</cp:revision>
  <dcterms:created xsi:type="dcterms:W3CDTF">2015-11-12T08:31:57Z</dcterms:created>
  <dcterms:modified xsi:type="dcterms:W3CDTF">2015-12-14T13:10:12Z</dcterms:modified>
</cp:coreProperties>
</file>