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7" r:id="rId2"/>
    <p:sldId id="259" r:id="rId3"/>
    <p:sldId id="310" r:id="rId4"/>
    <p:sldId id="311" r:id="rId5"/>
    <p:sldId id="312" r:id="rId6"/>
    <p:sldId id="313" r:id="rId7"/>
    <p:sldId id="314" r:id="rId8"/>
    <p:sldId id="315" r:id="rId9"/>
    <p:sldId id="319" r:id="rId10"/>
    <p:sldId id="317" r:id="rId11"/>
    <p:sldId id="318" r:id="rId12"/>
    <p:sldId id="320" r:id="rId13"/>
    <p:sldId id="321" r:id="rId14"/>
    <p:sldId id="322" r:id="rId15"/>
    <p:sldId id="32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CCCC"/>
    <a:srgbClr val="00CC00"/>
    <a:srgbClr val="008080"/>
    <a:srgbClr val="6600CC"/>
    <a:srgbClr val="0000CC"/>
    <a:srgbClr val="0099CC"/>
    <a:srgbClr val="3333CC"/>
    <a:srgbClr val="0066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15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3950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9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1F9CB-6E13-4C8F-ADA8-99F8C3378902}" type="datetimeFigureOut">
              <a:rPr lang="en-GB" smtClean="0"/>
              <a:t>09/12/2015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F390E-BC64-46A3-9693-151A06015D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341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6CD64-127B-40B8-8661-420D048DFC39}" type="datetimeFigureOut">
              <a:rPr lang="en-GB" smtClean="0"/>
              <a:t>09/12/2015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7C8732-2338-4A53-8646-3E22B16C7E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048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7C8732-2338-4A53-8646-3E22B16C7E8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352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-schermata 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012859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70601" y="2253162"/>
            <a:ext cx="10364160" cy="1470394"/>
          </a:xfrm>
          <a:prstGeom prst="rect">
            <a:avLst/>
          </a:prstGeom>
        </p:spPr>
        <p:txBody>
          <a:bodyPr anchor="ctr" anchorCtr="0"/>
          <a:lstStyle>
            <a:lvl1pPr>
              <a:defRPr sz="3600" b="1" baseline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4385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4057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r Text with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70392" y="162785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2540" baseline="0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0561" y="1600009"/>
            <a:ext cx="10972801" cy="4526395"/>
          </a:xfrm>
          <a:prstGeom prst="rect">
            <a:avLst/>
          </a:prstGeom>
        </p:spPr>
        <p:txBody>
          <a:bodyPr/>
          <a:lstStyle>
            <a:lvl1pPr marL="311071" indent="-311071">
              <a:lnSpc>
                <a:spcPct val="100000"/>
              </a:lnSpc>
              <a:spcBef>
                <a:spcPts val="0"/>
              </a:spcBef>
              <a:spcAft>
                <a:spcPts val="544"/>
              </a:spcAft>
              <a:buFont typeface="Wingdings" panose="05000000000000000000" pitchFamily="2" charset="2"/>
              <a:buChar char="ü"/>
              <a:defRPr sz="1800" b="0">
                <a:latin typeface="Comic Sans MS" panose="030F0702030302020204" pitchFamily="66" charset="0"/>
              </a:defRPr>
            </a:lvl1pPr>
            <a:lvl2pPr marL="673987" indent="-25922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800">
                <a:latin typeface="Comic Sans MS" panose="030F0702030302020204" pitchFamily="66" charset="0"/>
              </a:defRPr>
            </a:lvl2pPr>
            <a:lvl3pPr marL="1088749" indent="-25922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  <a:defRPr sz="1800" i="1" baseline="0">
                <a:latin typeface="Comic Sans MS" panose="030F0702030302020204" pitchFamily="66" charset="0"/>
              </a:defRPr>
            </a:lvl3pPr>
            <a:lvl4pPr>
              <a:defRPr sz="1800">
                <a:latin typeface="Comic Sans MS" panose="030F0702030302020204" pitchFamily="66" charset="0"/>
              </a:defRPr>
            </a:lvl4pPr>
            <a:lvl5pPr>
              <a:defRPr sz="1633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11495041" y="6627576"/>
            <a:ext cx="606720" cy="20882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25555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2" y="162785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2540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10561" y="1600009"/>
            <a:ext cx="10972801" cy="452639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  <a:defRPr sz="2177"/>
            </a:lvl1pPr>
            <a:lvl2pPr marL="414762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177"/>
            </a:lvl2pPr>
            <a:lvl3pPr marL="829523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177"/>
            </a:lvl3pPr>
            <a:lvl4pPr>
              <a:defRPr sz="1633"/>
            </a:lvl4pPr>
            <a:lvl5pPr>
              <a:defRPr sz="1633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080896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r Pictures, graphs, visuals.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3570392" y="162785"/>
            <a:ext cx="8099369" cy="849217"/>
          </a:xfrm>
          <a:prstGeom prst="rect">
            <a:avLst/>
          </a:prstGeom>
        </p:spPr>
        <p:txBody>
          <a:bodyPr anchor="ctr"/>
          <a:lstStyle>
            <a:lvl1pPr algn="l">
              <a:defRPr sz="254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4" name="Segnaposto numero diapositiva 2"/>
          <p:cNvSpPr>
            <a:spLocks noGrp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3966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r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8161" y="97932"/>
            <a:ext cx="334080" cy="9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69699" y="162785"/>
            <a:ext cx="8100061" cy="926939"/>
          </a:xfrm>
          <a:prstGeom prst="rect">
            <a:avLst/>
          </a:prstGeom>
        </p:spPr>
        <p:txBody>
          <a:bodyPr anchor="ctr"/>
          <a:lstStyle>
            <a:lvl1pPr algn="l">
              <a:defRPr sz="2540"/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10561" y="1600009"/>
            <a:ext cx="5393281" cy="4526395"/>
          </a:xfrm>
          <a:prstGeom prst="rect">
            <a:avLst/>
          </a:prstGeom>
        </p:spPr>
        <p:txBody>
          <a:bodyPr/>
          <a:lstStyle>
            <a:lvl1pPr marL="311071" indent="-311071">
              <a:buFont typeface="Wingdings" panose="05000000000000000000" pitchFamily="2" charset="2"/>
              <a:buChar char="ü"/>
              <a:defRPr sz="1815"/>
            </a:lvl1pPr>
            <a:lvl2pPr marL="673987" indent="-259226">
              <a:buFont typeface="Arial" panose="020B0604020202020204" pitchFamily="34" charset="0"/>
              <a:buChar char="•"/>
              <a:defRPr sz="1633"/>
            </a:lvl2pPr>
            <a:lvl3pPr marL="1088749" indent="-259226"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88161" y="1600009"/>
            <a:ext cx="5395200" cy="452639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11071" indent="-311071">
              <a:buFont typeface="Wingdings" panose="05000000000000000000" pitchFamily="2" charset="2"/>
              <a:buChar char="ü"/>
              <a:defRPr sz="1815"/>
            </a:lvl1pPr>
            <a:lvl2pPr marL="673987" indent="-259226">
              <a:buFont typeface="Arial" panose="020B0604020202020204" pitchFamily="34" charset="0"/>
              <a:buChar char="•"/>
              <a:defRPr sz="1633"/>
            </a:lvl2pPr>
            <a:lvl3pPr marL="1088749" indent="-259226">
              <a:buFont typeface="Arial" panose="020B0604020202020204" pitchFamily="34" charset="0"/>
              <a:buChar char="−"/>
              <a:defRPr sz="1633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001268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: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" y="2971033"/>
            <a:ext cx="12192000" cy="55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81639" tIns="69555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07519">
              <a:buClrTx/>
              <a:buFontTx/>
              <a:buNone/>
              <a:defRPr/>
            </a:pPr>
            <a:r>
              <a:rPr lang="it-IT" sz="2995" dirty="0" err="1" smtClean="0"/>
              <a:t>Thank</a:t>
            </a:r>
            <a:r>
              <a:rPr lang="it-IT" sz="2995" dirty="0" smtClean="0"/>
              <a:t> </a:t>
            </a:r>
            <a:r>
              <a:rPr lang="it-IT" sz="2995" dirty="0" err="1" smtClean="0"/>
              <a:t>you</a:t>
            </a:r>
            <a:r>
              <a:rPr lang="it-IT" sz="2995" dirty="0" smtClean="0"/>
              <a:t>!</a:t>
            </a:r>
          </a:p>
          <a:p>
            <a:pPr algn="ctr" defTabSz="407519">
              <a:buClrTx/>
              <a:buFontTx/>
              <a:buNone/>
              <a:defRPr/>
            </a:pPr>
            <a:endParaRPr lang="it-IT" sz="2995" dirty="0" smtClean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/>
            </a:lvl1pPr>
          </a:lstStyle>
          <a:p>
            <a:fld id="{7A3AC2A1-7DDF-442E-AAD5-E11D7CE15F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6040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 descr="PPT_Videata finale+ww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583459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2" descr="PPT-sfondo ok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magine 1" descr="PPT_EST logo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61" y="203062"/>
            <a:ext cx="2615040" cy="9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6531841" y="6562771"/>
            <a:ext cx="4790401" cy="29379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9" tIns="51268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>
              <a:buClrTx/>
              <a:buFontTx/>
              <a:buNone/>
            </a:pPr>
            <a:r>
              <a:rPr lang="en-GB" altLang="en-US" sz="1179" dirty="0" smtClean="0">
                <a:solidFill>
                  <a:srgbClr val="000000"/>
                </a:solidFill>
              </a:rPr>
              <a:t>Simone Di Mitri  </a:t>
            </a:r>
            <a:r>
              <a:rPr lang="en-GB" altLang="en-US" sz="1179" dirty="0">
                <a:solidFill>
                  <a:srgbClr val="000000"/>
                </a:solidFill>
              </a:rPr>
              <a:t>–  </a:t>
            </a:r>
            <a:r>
              <a:rPr lang="en-GB" altLang="en-US" sz="1179" dirty="0" smtClean="0">
                <a:solidFill>
                  <a:srgbClr val="000000"/>
                </a:solidFill>
              </a:rPr>
              <a:t>simone.dimitri@elettra.eu</a:t>
            </a:r>
            <a:endParaRPr lang="it-IT" altLang="en-US" sz="1179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1495041" y="6618935"/>
            <a:ext cx="606720" cy="208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04681" algn="l"/>
                <a:tab pos="812242" algn="l"/>
                <a:tab pos="1219803" algn="l"/>
                <a:tab pos="1627362" algn="l"/>
                <a:tab pos="2034924" algn="l"/>
                <a:tab pos="2442484" algn="l"/>
                <a:tab pos="2850046" algn="l"/>
                <a:tab pos="3257605" algn="l"/>
                <a:tab pos="3665167" algn="l"/>
                <a:tab pos="4072728" algn="l"/>
                <a:tab pos="4480288" algn="l"/>
                <a:tab pos="4887848" algn="l"/>
                <a:tab pos="5295410" algn="l"/>
                <a:tab pos="5702971" algn="l"/>
                <a:tab pos="6110531" algn="l"/>
                <a:tab pos="6518092" algn="l"/>
                <a:tab pos="6925654" algn="l"/>
                <a:tab pos="7333214" algn="l"/>
                <a:tab pos="7740774" algn="l"/>
                <a:tab pos="8148335" algn="l"/>
              </a:tabLst>
              <a:defRPr sz="1179">
                <a:solidFill>
                  <a:srgbClr val="000000"/>
                </a:solidFill>
              </a:defRPr>
            </a:lvl1pPr>
          </a:lstStyle>
          <a:p>
            <a:r>
              <a:rPr lang="en-GB" dirty="0" smtClean="0"/>
              <a:t>1</a:t>
            </a:r>
            <a:endParaRPr lang="en-GB" dirty="0"/>
          </a:p>
        </p:txBody>
      </p:sp>
      <p:cxnSp>
        <p:nvCxnSpPr>
          <p:cNvPr id="3" name="Connettore 1 2"/>
          <p:cNvCxnSpPr>
            <a:cxnSpLocks noChangeShapeType="1"/>
          </p:cNvCxnSpPr>
          <p:nvPr/>
        </p:nvCxnSpPr>
        <p:spPr bwMode="auto">
          <a:xfrm>
            <a:off x="11322241" y="6591575"/>
            <a:ext cx="0" cy="2217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cxn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" y="6564209"/>
            <a:ext cx="6967681" cy="32403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639" tIns="51268" rIns="81639" bIns="4082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>
              <a:buClrTx/>
              <a:buFontTx/>
              <a:buNone/>
              <a:defRPr/>
            </a:pPr>
            <a:r>
              <a:rPr lang="it-IT" altLang="en-US" sz="1179" dirty="0" smtClean="0">
                <a:solidFill>
                  <a:srgbClr val="000000"/>
                </a:solidFill>
              </a:rPr>
              <a:t>Xb-FEL Meeting, 10 December 2015</a:t>
            </a:r>
          </a:p>
        </p:txBody>
      </p:sp>
    </p:spTree>
    <p:extLst>
      <p:ext uri="{BB962C8B-B14F-4D97-AF65-F5344CB8AC3E}">
        <p14:creationId xmlns:p14="http://schemas.microsoft.com/office/powerpoint/2010/main" val="27613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0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40612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2">
          <a:solidFill>
            <a:srgbClr val="000000"/>
          </a:solidFill>
          <a:latin typeface="+mj-lt"/>
          <a:ea typeface="MS PGothic" pitchFamily="34" charset="-128"/>
          <a:cs typeface="MS PGothic" charset="0"/>
        </a:defRPr>
      </a:lvl1pPr>
      <a:lvl2pPr algn="ctr" defTabSz="40612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2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2pPr>
      <a:lvl3pPr algn="ctr" defTabSz="40612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2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3pPr>
      <a:lvl4pPr algn="ctr" defTabSz="40612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2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4pPr>
      <a:lvl5pPr algn="ctr" defTabSz="406121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2">
          <a:solidFill>
            <a:srgbClr val="000000"/>
          </a:solidFill>
          <a:latin typeface="Arial" charset="0"/>
          <a:ea typeface="MS PGothic" pitchFamily="34" charset="-128"/>
          <a:cs typeface="MS PGothic" charset="0"/>
        </a:defRPr>
      </a:lvl5pPr>
      <a:lvl6pPr marL="2280952" indent="-207359" algn="ctr" defTabSz="40751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695671" indent="-207359" algn="ctr" defTabSz="40751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110389" indent="-207359" algn="ctr" defTabSz="40751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525107" indent="-207359" algn="ctr" defTabSz="407519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992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09631" indent="-309631" algn="l" defTabSz="406121" rtl="0" eaLnBrk="1" fontAlgn="base" hangingPunct="1">
        <a:lnSpc>
          <a:spcPct val="93000"/>
        </a:lnSpc>
        <a:spcBef>
          <a:spcPct val="0"/>
        </a:spcBef>
        <a:spcAft>
          <a:spcPts val="1283"/>
        </a:spcAft>
        <a:buClr>
          <a:srgbClr val="000000"/>
        </a:buClr>
        <a:buSzPct val="100000"/>
        <a:buFont typeface="Times New Roman" panose="02020603050405020304" pitchFamily="18" charset="0"/>
        <a:defRPr sz="2903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1pPr>
      <a:lvl2pPr marL="672549" indent="-257787" algn="l" defTabSz="406121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anose="02020603050405020304" pitchFamily="18" charset="0"/>
        <a:defRPr sz="2540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2pPr>
      <a:lvl3pPr marL="1035465" indent="-205942" algn="l" defTabSz="406121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anose="02020603050405020304" pitchFamily="18" charset="0"/>
        <a:defRPr sz="2177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3pPr>
      <a:lvl4pPr marL="1450226" indent="-205942" algn="l" defTabSz="406121" rtl="0" eaLnBrk="1" fontAlgn="base" hangingPunct="1">
        <a:lnSpc>
          <a:spcPct val="93000"/>
        </a:lnSpc>
        <a:spcBef>
          <a:spcPct val="0"/>
        </a:spcBef>
        <a:spcAft>
          <a:spcPts val="523"/>
        </a:spcAft>
        <a:buClr>
          <a:srgbClr val="000000"/>
        </a:buClr>
        <a:buSzPct val="100000"/>
        <a:buFont typeface="Times New Roman" panose="02020603050405020304" pitchFamily="18" charset="0"/>
        <a:defRPr sz="1815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4pPr>
      <a:lvl5pPr marL="1864988" indent="-205942" algn="l" defTabSz="406121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anose="02020603050405020304" pitchFamily="18" charset="0"/>
        <a:defRPr sz="1815">
          <a:solidFill>
            <a:srgbClr val="000000"/>
          </a:solidFill>
          <a:latin typeface="+mn-lt"/>
          <a:ea typeface="MS PGothic" pitchFamily="34" charset="-128"/>
          <a:cs typeface="MS PGothic" charset="0"/>
        </a:defRPr>
      </a:lvl5pPr>
      <a:lvl6pPr marL="2280952" indent="-207359" algn="l" defTabSz="40751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5">
          <a:solidFill>
            <a:srgbClr val="000000"/>
          </a:solidFill>
          <a:latin typeface="+mn-lt"/>
          <a:ea typeface="+mn-ea"/>
          <a:cs typeface="+mn-cs"/>
        </a:defRPr>
      </a:lvl6pPr>
      <a:lvl7pPr marL="2695671" indent="-207359" algn="l" defTabSz="40751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5">
          <a:solidFill>
            <a:srgbClr val="000000"/>
          </a:solidFill>
          <a:latin typeface="+mn-lt"/>
          <a:ea typeface="+mn-ea"/>
          <a:cs typeface="+mn-cs"/>
        </a:defRPr>
      </a:lvl7pPr>
      <a:lvl8pPr marL="3110389" indent="-207359" algn="l" defTabSz="40751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5">
          <a:solidFill>
            <a:srgbClr val="000000"/>
          </a:solidFill>
          <a:latin typeface="+mn-lt"/>
          <a:ea typeface="+mn-ea"/>
          <a:cs typeface="+mn-cs"/>
        </a:defRPr>
      </a:lvl8pPr>
      <a:lvl9pPr marL="3525107" indent="-207359" algn="l" defTabSz="407519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charset="0"/>
        <a:defRPr sz="1815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18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37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56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873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592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11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030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748" algn="l" defTabSz="414718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25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47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46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4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3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52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2.wmf"/><Relationship Id="rId3" Type="http://schemas.openxmlformats.org/officeDocument/2006/relationships/image" Target="../media/image35.png"/><Relationship Id="rId7" Type="http://schemas.openxmlformats.org/officeDocument/2006/relationships/image" Target="../media/image14.pn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11" Type="http://schemas.openxmlformats.org/officeDocument/2006/relationships/image" Target="../media/image11.wmf"/><Relationship Id="rId5" Type="http://schemas.openxmlformats.org/officeDocument/2006/relationships/oleObject" Target="../embeddings/oleObject1.bin"/><Relationship Id="rId15" Type="http://schemas.openxmlformats.org/officeDocument/2006/relationships/image" Target="../media/image13.w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36.png"/><Relationship Id="rId9" Type="http://schemas.openxmlformats.org/officeDocument/2006/relationships/image" Target="../media/image10.wmf"/><Relationship Id="rId1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e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31.wmf"/><Relationship Id="rId18" Type="http://schemas.openxmlformats.org/officeDocument/2006/relationships/oleObject" Target="../embeddings/oleObject13.bin"/><Relationship Id="rId26" Type="http://schemas.openxmlformats.org/officeDocument/2006/relationships/image" Target="../media/image37.wmf"/><Relationship Id="rId3" Type="http://schemas.openxmlformats.org/officeDocument/2006/relationships/image" Target="../media/image40.png"/><Relationship Id="rId21" Type="http://schemas.openxmlformats.org/officeDocument/2006/relationships/image" Target="../media/image35.wmf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33.wmf"/><Relationship Id="rId25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29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30.wmf"/><Relationship Id="rId24" Type="http://schemas.openxmlformats.org/officeDocument/2006/relationships/image" Target="../media/image36.wmf"/><Relationship Id="rId5" Type="http://schemas.openxmlformats.org/officeDocument/2006/relationships/image" Target="../media/image27.wmf"/><Relationship Id="rId15" Type="http://schemas.openxmlformats.org/officeDocument/2006/relationships/image" Target="../media/image32.wmf"/><Relationship Id="rId23" Type="http://schemas.openxmlformats.org/officeDocument/2006/relationships/oleObject" Target="../embeddings/oleObject16.bin"/><Relationship Id="rId28" Type="http://schemas.openxmlformats.org/officeDocument/2006/relationships/image" Target="../media/image38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34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Relationship Id="rId27" Type="http://schemas.openxmlformats.org/officeDocument/2006/relationships/oleObject" Target="../embeddings/oleObject18.bin"/><Relationship Id="rId30" Type="http://schemas.openxmlformats.org/officeDocument/2006/relationships/image" Target="../media/image3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506" y="2232816"/>
            <a:ext cx="11245303" cy="1470395"/>
          </a:xfrm>
        </p:spPr>
        <p:txBody>
          <a:bodyPr/>
          <a:lstStyle/>
          <a:p>
            <a:r>
              <a:rPr lang="en-GB" sz="4000" dirty="0"/>
              <a:t>Cancellation of CSR kicks with optics balance in transfer line, 4-dipoles chicane and arc compressor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013837" y="4136217"/>
            <a:ext cx="3976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S. Di Mitri, </a:t>
            </a:r>
            <a:r>
              <a:rPr lang="en-GB" i="1" dirty="0"/>
              <a:t>Elettra Sincrotrone Trieste</a:t>
            </a:r>
          </a:p>
        </p:txBody>
      </p:sp>
    </p:spTree>
    <p:extLst>
      <p:ext uri="{BB962C8B-B14F-4D97-AF65-F5344CB8AC3E}">
        <p14:creationId xmlns:p14="http://schemas.microsoft.com/office/powerpoint/2010/main" val="15150325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Projected Emittance Control at the FERMI Spreader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10</a:t>
            </a:fld>
            <a:endParaRPr lang="en-GB"/>
          </a:p>
        </p:txBody>
      </p: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133219" y="1041364"/>
            <a:ext cx="5534845" cy="4102678"/>
            <a:chOff x="107504" y="548680"/>
            <a:chExt cx="4197434" cy="3168352"/>
          </a:xfrm>
        </p:grpSpPr>
        <p:pic>
          <p:nvPicPr>
            <p:cNvPr id="5" name="Picture 2" descr="Fig2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lum bright="-40000" contrast="60000"/>
            </a:blip>
            <a:srcRect r="14278"/>
            <a:stretch/>
          </p:blipFill>
          <p:spPr bwMode="auto">
            <a:xfrm>
              <a:off x="107504" y="548680"/>
              <a:ext cx="4197434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052291" y="764777"/>
              <a:ext cx="45541" cy="144607"/>
            </a:xfrm>
            <a:prstGeom prst="rect">
              <a:avLst/>
            </a:prstGeom>
            <a:solidFill>
              <a:srgbClr val="00FF00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366020" y="764777"/>
              <a:ext cx="45541" cy="144607"/>
            </a:xfrm>
            <a:prstGeom prst="rect">
              <a:avLst/>
            </a:prstGeom>
            <a:solidFill>
              <a:srgbClr val="00FF00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02149" y="764777"/>
              <a:ext cx="45542" cy="144607"/>
            </a:xfrm>
            <a:prstGeom prst="rect">
              <a:avLst/>
            </a:prstGeom>
            <a:solidFill>
              <a:srgbClr val="00FF00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636119" y="764777"/>
              <a:ext cx="45542" cy="144607"/>
            </a:xfrm>
            <a:prstGeom prst="rect">
              <a:avLst/>
            </a:prstGeom>
            <a:solidFill>
              <a:srgbClr val="00FF00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2699991" y="764777"/>
              <a:ext cx="215900" cy="21609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696007" y="1676258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i="1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</a:t>
            </a:r>
            <a:r>
              <a:rPr lang="en-GB" sz="14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ipole</a:t>
            </a:r>
            <a:endParaRPr lang="en-GB" sz="1400" b="1" i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96912" y="1550645"/>
            <a:ext cx="39873" cy="199853"/>
          </a:xfrm>
          <a:prstGeom prst="straightConnector1">
            <a:avLst/>
          </a:prstGeom>
          <a:ln w="38100">
            <a:solidFill>
              <a:srgbClr val="33CC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99271" y="1736121"/>
            <a:ext cx="1154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Quadrupole for scan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806835" y="1593036"/>
            <a:ext cx="48581" cy="1854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1428354" y="1374043"/>
            <a:ext cx="4167042" cy="2951245"/>
            <a:chOff x="1295135" y="1056337"/>
            <a:chExt cx="4167042" cy="2951245"/>
          </a:xfrm>
        </p:grpSpPr>
        <p:sp>
          <p:nvSpPr>
            <p:cNvPr id="16" name="TextBox 15"/>
            <p:cNvSpPr txBox="1"/>
            <p:nvPr/>
          </p:nvSpPr>
          <p:spPr>
            <a:xfrm>
              <a:off x="1295135" y="2025773"/>
              <a:ext cx="12137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1" i="1" dirty="0" err="1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rPr>
                <a:t>Horiz</a:t>
              </a:r>
              <a:r>
                <a:rPr lang="en-GB" sz="1400" b="1" i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rPr>
                <a:t>. energy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400" b="1" i="1" dirty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rPr>
                <a:t>d</a:t>
              </a:r>
              <a:r>
                <a:rPr lang="en-GB" sz="1400" b="1" i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rPr>
                <a:t>ispersion, </a:t>
              </a:r>
              <a:r>
                <a:rPr lang="en-GB" sz="1400" b="1" i="1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sym typeface="Symbol" panose="05050102010706020507" pitchFamily="18" charset="2"/>
                </a:rPr>
                <a:t></a:t>
              </a:r>
              <a:r>
                <a:rPr lang="en-GB" sz="1400" b="1" i="1" baseline="-25000" dirty="0" smtClean="0"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sym typeface="Symbol" panose="05050102010706020507" pitchFamily="18" charset="2"/>
                </a:rPr>
                <a:t>x</a:t>
              </a:r>
              <a:endParaRPr lang="en-GB" sz="1400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386741" y="2536881"/>
              <a:ext cx="1207986" cy="0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588671" y="2536881"/>
              <a:ext cx="166642" cy="1411389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2755313" y="2985425"/>
              <a:ext cx="115055" cy="1022157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865318" y="2980376"/>
              <a:ext cx="88596" cy="29271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2935746" y="2514736"/>
              <a:ext cx="101264" cy="477753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037010" y="2526786"/>
              <a:ext cx="1205812" cy="10096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 flipV="1">
              <a:off x="4242822" y="1056337"/>
              <a:ext cx="436273" cy="1492846"/>
              <a:chOff x="2741071" y="2667136"/>
              <a:chExt cx="448339" cy="1492846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2741071" y="2689281"/>
                <a:ext cx="166642" cy="1411389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2907713" y="3137825"/>
                <a:ext cx="115055" cy="1022157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017718" y="3132776"/>
                <a:ext cx="88596" cy="29271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3088146" y="2667136"/>
                <a:ext cx="101264" cy="477753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 flipV="1">
              <a:off x="4680415" y="2527038"/>
              <a:ext cx="781762" cy="126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843642" y="2109687"/>
            <a:ext cx="6244700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One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</a:rPr>
              <a:t>quadrupole’s strength is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varied in the experiment to scan the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</a:rPr>
              <a:t>phase advance between the two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achromats.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49332" y="1744290"/>
            <a:ext cx="1140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i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Quadrupoles</a:t>
            </a:r>
            <a:endParaRPr lang="en-GB" sz="1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365188" y="1575874"/>
            <a:ext cx="39873" cy="199853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815043" y="1041364"/>
            <a:ext cx="6212405" cy="92333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</a:rPr>
              <a:t>Many quadrupoles ensure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-phase advance between dipoles and proper values of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</a:t>
            </a:r>
            <a:r>
              <a:rPr lang="it-IT" baseline="-25000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x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, </a:t>
            </a:r>
            <a:r>
              <a:rPr lang="it-IT" baseline="-25000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x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to cancel the final emittance growth.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46386" y="3454523"/>
            <a:ext cx="378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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x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13681" y="3025583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</a:t>
            </a:r>
            <a:r>
              <a:rPr lang="en-GB" baseline="-2500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y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51229" y="2907955"/>
            <a:ext cx="11034786" cy="3613960"/>
            <a:chOff x="-1937799" y="3045979"/>
            <a:chExt cx="10966742" cy="3675772"/>
          </a:xfrm>
        </p:grpSpPr>
        <p:sp>
          <p:nvSpPr>
            <p:cNvPr id="36" name="TextBox 35"/>
            <p:cNvSpPr txBox="1"/>
            <p:nvPr/>
          </p:nvSpPr>
          <p:spPr bwMode="auto">
            <a:xfrm>
              <a:off x="-1937799" y="5449379"/>
              <a:ext cx="5781111" cy="1200329"/>
            </a:xfrm>
            <a:prstGeom prst="rect">
              <a:avLst/>
            </a:prstGeom>
            <a:noFill/>
            <a:ln w="38100">
              <a:solidFill>
                <a:srgbClr val="00FF00"/>
              </a:solidFill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it-IT" dirty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it-IT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n,x</a:t>
              </a:r>
              <a:r>
                <a:rPr lang="it-IT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is measured 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</a:rPr>
                <a:t>at the line end as </a:t>
              </a:r>
              <a:r>
                <a:rPr lang="it-IT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function of the quadrupole 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</a:rPr>
                <a:t>strength: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it-IT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m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</a:rPr>
                <a:t>inimum 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it-IT" baseline="-25000" dirty="0" smtClean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n,x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</a:rPr>
                <a:t> for nominal optics (</a:t>
              </a:r>
              <a:r>
                <a:rPr lang="it-IT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-phase advance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</a:rPr>
                <a:t>)</a:t>
              </a:r>
            </a:p>
            <a:p>
              <a:pPr marL="285750" indent="-285750">
                <a:buFont typeface="Arial" panose="020B0604020202020204" pitchFamily="34" charset="0"/>
                <a:buChar char="•"/>
                <a:defRPr/>
              </a:pP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</a:rPr>
                <a:t>Larger 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it-IT" baseline="-25000" dirty="0" smtClean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n,x</a:t>
              </a:r>
              <a:r>
                <a:rPr lang="it-IT" dirty="0" smtClean="0">
                  <a:solidFill>
                    <a:prstClr val="black"/>
                  </a:solidFill>
                  <a:latin typeface="Comic Sans MS" panose="030F0702030302020204" pitchFamily="66" charset="0"/>
                </a:rPr>
                <a:t>–growth for shorter beam</a:t>
              </a:r>
              <a:endParaRPr lang="en-US" dirty="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  <p:pic>
          <p:nvPicPr>
            <p:cNvPr id="37" name="Picture 36" descr="correct.jpg"/>
            <p:cNvPicPr/>
            <p:nvPr/>
          </p:nvPicPr>
          <p:blipFill>
            <a:blip r:embed="rId3" cstate="print"/>
            <a:srcRect t="4182"/>
            <a:stretch>
              <a:fillRect/>
            </a:stretch>
          </p:blipFill>
          <p:spPr>
            <a:xfrm>
              <a:off x="4420573" y="3045979"/>
              <a:ext cx="4608370" cy="367577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8" name="CasellaDiTesto 122"/>
            <p:cNvSpPr txBox="1"/>
            <p:nvPr/>
          </p:nvSpPr>
          <p:spPr>
            <a:xfrm>
              <a:off x="5067367" y="5516917"/>
              <a:ext cx="1297097" cy="779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07526" hangingPunct="0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it-IT" sz="1600" b="1" dirty="0">
                  <a:solidFill>
                    <a:prstClr val="black"/>
                  </a:solidFill>
                  <a:latin typeface="Comic Sans MS" panose="030F0702030302020204" pitchFamily="66" charset="0"/>
                  <a:ea typeface="MS PGothic" pitchFamily="34" charset="-128"/>
                </a:rPr>
                <a:t>500pC, </a:t>
              </a:r>
              <a:r>
                <a:rPr lang="it-IT" sz="1600" b="1" dirty="0" smtClean="0">
                  <a:solidFill>
                    <a:srgbClr val="0000FF"/>
                  </a:solidFill>
                  <a:latin typeface="Comic Sans MS" panose="030F0702030302020204" pitchFamily="66" charset="0"/>
                  <a:ea typeface="MS PGothic" pitchFamily="34" charset="-128"/>
                </a:rPr>
                <a:t>0.4</a:t>
              </a:r>
              <a:r>
                <a:rPr lang="it-IT" sz="1600" b="1" dirty="0" smtClean="0">
                  <a:solidFill>
                    <a:prstClr val="black"/>
                  </a:solidFill>
                  <a:latin typeface="Comic Sans MS" panose="030F0702030302020204" pitchFamily="66" charset="0"/>
                  <a:ea typeface="MS PGothic" pitchFamily="34" charset="-128"/>
                </a:rPr>
                <a:t> </a:t>
              </a:r>
              <a:r>
                <a:rPr lang="it-IT" sz="1600" b="1" dirty="0" smtClean="0">
                  <a:solidFill>
                    <a:srgbClr val="0000FF"/>
                  </a:solidFill>
                  <a:latin typeface="Comic Sans MS" panose="030F0702030302020204" pitchFamily="66" charset="0"/>
                  <a:ea typeface="MS PGothic" pitchFamily="34" charset="-128"/>
                </a:rPr>
                <a:t>ps rms</a:t>
              </a:r>
              <a:r>
                <a:rPr lang="it-IT" sz="1600" b="1" dirty="0" smtClean="0">
                  <a:solidFill>
                    <a:prstClr val="black"/>
                  </a:solidFill>
                  <a:latin typeface="Comic Sans MS" panose="030F0702030302020204" pitchFamily="66" charset="0"/>
                  <a:ea typeface="MS PGothic" pitchFamily="34" charset="-128"/>
                </a:rPr>
                <a:t> </a:t>
              </a:r>
              <a:r>
                <a:rPr lang="it-IT" sz="1600" b="1" dirty="0" smtClean="0">
                  <a:solidFill>
                    <a:srgbClr val="FF0000"/>
                  </a:solidFill>
                  <a:latin typeface="Comic Sans MS" panose="030F0702030302020204" pitchFamily="66" charset="0"/>
                  <a:ea typeface="MS PGothic" pitchFamily="34" charset="-128"/>
                </a:rPr>
                <a:t>0.2</a:t>
              </a:r>
              <a:r>
                <a:rPr lang="it-IT" sz="1600" b="1" dirty="0" smtClean="0">
                  <a:solidFill>
                    <a:prstClr val="black"/>
                  </a:solidFill>
                  <a:latin typeface="Comic Sans MS" panose="030F0702030302020204" pitchFamily="66" charset="0"/>
                  <a:ea typeface="MS PGothic" pitchFamily="34" charset="-128"/>
                </a:rPr>
                <a:t> </a:t>
              </a:r>
              <a:r>
                <a:rPr lang="it-IT" sz="1600" b="1" dirty="0" smtClean="0">
                  <a:solidFill>
                    <a:srgbClr val="FF0000"/>
                  </a:solidFill>
                  <a:latin typeface="Comic Sans MS" panose="030F0702030302020204" pitchFamily="66" charset="0"/>
                  <a:ea typeface="MS PGothic" pitchFamily="34" charset="-128"/>
                </a:rPr>
                <a:t>ps rms</a:t>
              </a:r>
              <a:endParaRPr lang="it-IT" sz="1600" b="1" dirty="0">
                <a:solidFill>
                  <a:srgbClr val="FF0000"/>
                </a:solidFill>
                <a:latin typeface="Comic Sans MS" panose="030F0702030302020204" pitchFamily="66" charset="0"/>
                <a:ea typeface="MS PGothic" pitchFamily="34" charset="-128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190545" y="966378"/>
            <a:ext cx="2563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PRL 109 (2013); PR 539, 1 (2014)</a:t>
            </a:r>
            <a:endParaRPr lang="en-GB" sz="1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68793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Bunch Length Compression in a DBA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110637"/>
              </p:ext>
            </p:extLst>
          </p:nvPr>
        </p:nvGraphicFramePr>
        <p:xfrm>
          <a:off x="234526" y="1663387"/>
          <a:ext cx="4435849" cy="1243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Equation" r:id="rId3" imgW="3263760" imgH="990360" progId="Equation.3">
                  <p:embed/>
                </p:oleObj>
              </mc:Choice>
              <mc:Fallback>
                <p:oleObj name="Equation" r:id="rId3" imgW="3263760" imgH="990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26" y="1663387"/>
                        <a:ext cx="4435849" cy="12438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8309" y="1221924"/>
            <a:ext cx="6085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For a </a:t>
            </a:r>
            <a:r>
              <a:rPr lang="en-GB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single DBA</a:t>
            </a:r>
            <a:r>
              <a:rPr lang="en-GB" dirty="0" smtClean="0">
                <a:latin typeface="Comic Sans MS" panose="030F0702030302020204" pitchFamily="66" charset="0"/>
              </a:rPr>
              <a:t>, at the exit of the 2</a:t>
            </a:r>
            <a:r>
              <a:rPr lang="en-GB" baseline="30000" dirty="0" smtClean="0">
                <a:latin typeface="Comic Sans MS" panose="030F0702030302020204" pitchFamily="66" charset="0"/>
              </a:rPr>
              <a:t>nd</a:t>
            </a:r>
            <a:r>
              <a:rPr lang="en-GB" dirty="0" smtClean="0">
                <a:latin typeface="Comic Sans MS" panose="030F0702030302020204" pitchFamily="66" charset="0"/>
              </a:rPr>
              <a:t> dipole we have: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512052"/>
              </p:ext>
            </p:extLst>
          </p:nvPr>
        </p:nvGraphicFramePr>
        <p:xfrm>
          <a:off x="6916734" y="1528130"/>
          <a:ext cx="2714625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Equation" r:id="rId5" imgW="1790640" imgH="774360" progId="Equation.3">
                  <p:embed/>
                </p:oleObj>
              </mc:Choice>
              <mc:Fallback>
                <p:oleObj name="Equation" r:id="rId5" imgW="1790640" imgH="774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6734" y="1528130"/>
                        <a:ext cx="2714625" cy="1085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6"/>
          <p:cNvGrpSpPr/>
          <p:nvPr/>
        </p:nvGrpSpPr>
        <p:grpSpPr>
          <a:xfrm>
            <a:off x="900299" y="2689393"/>
            <a:ext cx="7167148" cy="1381109"/>
            <a:chOff x="881510" y="2150774"/>
            <a:chExt cx="7167148" cy="1381109"/>
          </a:xfrm>
        </p:grpSpPr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1737045"/>
                </p:ext>
              </p:extLst>
            </p:nvPr>
          </p:nvGraphicFramePr>
          <p:xfrm>
            <a:off x="881510" y="2880738"/>
            <a:ext cx="7167148" cy="651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49" name="Equation" r:id="rId7" imgW="5905440" imgH="533160" progId="Equation.3">
                    <p:embed/>
                  </p:oleObj>
                </mc:Choice>
                <mc:Fallback>
                  <p:oleObj name="Equation" r:id="rId7" imgW="5905440" imgH="533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81510" y="2880738"/>
                          <a:ext cx="7167148" cy="651145"/>
                        </a:xfrm>
                        <a:prstGeom prst="rect">
                          <a:avLst/>
                        </a:prstGeom>
                        <a:noFill/>
                        <a:ln w="28575">
                          <a:solidFill>
                            <a:srgbClr val="C00000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Down Arrow 8"/>
            <p:cNvSpPr/>
            <p:nvPr/>
          </p:nvSpPr>
          <p:spPr>
            <a:xfrm>
              <a:off x="3966519" y="2150774"/>
              <a:ext cx="871151" cy="580030"/>
            </a:xfrm>
            <a:prstGeom prst="downArrow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009047"/>
              </p:ext>
            </p:extLst>
          </p:nvPr>
        </p:nvGraphicFramePr>
        <p:xfrm>
          <a:off x="234526" y="5105650"/>
          <a:ext cx="1011946" cy="12851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Equation" r:id="rId9" imgW="799920" imgH="1015920" progId="Equation.3">
                  <p:embed/>
                </p:oleObj>
              </mc:Choice>
              <mc:Fallback>
                <p:oleObj name="Equation" r:id="rId9" imgW="79992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526" y="5105650"/>
                        <a:ext cx="1011946" cy="12851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38309" y="4434856"/>
            <a:ext cx="6099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Look for the </a:t>
            </a:r>
            <a:r>
              <a:rPr lang="en-GB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optimum Twiss parameters </a:t>
            </a:r>
            <a:r>
              <a:rPr lang="en-GB" dirty="0" smtClean="0">
                <a:latin typeface="Comic Sans MS" panose="030F0702030302020204" pitchFamily="66" charset="0"/>
              </a:rPr>
              <a:t>at the dipoles: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250521"/>
              </p:ext>
            </p:extLst>
          </p:nvPr>
        </p:nvGraphicFramePr>
        <p:xfrm>
          <a:off x="1994401" y="5002441"/>
          <a:ext cx="2991380" cy="1431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Equation" r:id="rId11" imgW="2489200" imgH="1193800" progId="Equation.3">
                  <p:embed/>
                </p:oleObj>
              </mc:Choice>
              <mc:Fallback>
                <p:oleObj name="Equation" r:id="rId11" imgW="2489200" imgH="119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4401" y="5002441"/>
                        <a:ext cx="2991380" cy="14313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ight Arrow 12"/>
          <p:cNvSpPr/>
          <p:nvPr/>
        </p:nvSpPr>
        <p:spPr>
          <a:xfrm rot="19894160">
            <a:off x="5222124" y="5073761"/>
            <a:ext cx="563173" cy="45486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1705840" flipV="1">
            <a:off x="5222125" y="5854844"/>
            <a:ext cx="563173" cy="45486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747961"/>
              </p:ext>
            </p:extLst>
          </p:nvPr>
        </p:nvGraphicFramePr>
        <p:xfrm>
          <a:off x="5887777" y="5839041"/>
          <a:ext cx="2255837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2" name="Equation" r:id="rId13" imgW="1460160" imgH="444240" progId="Equation.3">
                  <p:embed/>
                </p:oleObj>
              </mc:Choice>
              <mc:Fallback>
                <p:oleObj name="Equation" r:id="rId13" imgW="1460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7777" y="5839041"/>
                        <a:ext cx="2255837" cy="671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own Arrow 15"/>
          <p:cNvSpPr/>
          <p:nvPr/>
        </p:nvSpPr>
        <p:spPr>
          <a:xfrm rot="16200000">
            <a:off x="1238531" y="5466122"/>
            <a:ext cx="780597" cy="50398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71305"/>
              </p:ext>
            </p:extLst>
          </p:nvPr>
        </p:nvGraphicFramePr>
        <p:xfrm>
          <a:off x="5988101" y="4938889"/>
          <a:ext cx="1780562" cy="412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3" name="Equation" r:id="rId15" imgW="965160" imgH="228600" progId="Equation.3">
                  <p:embed/>
                </p:oleObj>
              </mc:Choice>
              <mc:Fallback>
                <p:oleObj name="Equation" r:id="rId15" imgW="965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8101" y="4938889"/>
                        <a:ext cx="1780562" cy="4126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910233" y="190087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where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15923" y="5901325"/>
            <a:ext cx="3053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GB" sz="1400" dirty="0" smtClean="0">
                <a:latin typeface="Comic Sans MS" panose="030F0702030302020204" pitchFamily="66" charset="0"/>
              </a:rPr>
              <a:t>as already in [Y. Jiao et al. </a:t>
            </a:r>
            <a:r>
              <a:rPr lang="en-GB" sz="1400" dirty="0">
                <a:latin typeface="Comic Sans MS" panose="030F0702030302020204" pitchFamily="66" charset="0"/>
                <a:sym typeface="Symbol" panose="05050102010706020507" pitchFamily="18" charset="2"/>
              </a:rPr>
              <a:t>PRTSAB 17, 060701 (2014</a:t>
            </a:r>
            <a:r>
              <a:rPr lang="en-GB" sz="14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)].</a:t>
            </a:r>
            <a:r>
              <a:rPr lang="en-GB" sz="1400" dirty="0" smtClean="0">
                <a:latin typeface="Comic Sans MS" panose="030F0702030302020204" pitchFamily="66" charset="0"/>
              </a:rPr>
              <a:t> 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858887" y="2208021"/>
            <a:ext cx="2926322" cy="640142"/>
            <a:chOff x="6204840" y="1647132"/>
            <a:chExt cx="2926322" cy="640142"/>
          </a:xfrm>
        </p:grpSpPr>
        <p:sp>
          <p:nvSpPr>
            <p:cNvPr id="21" name="Oval 20"/>
            <p:cNvSpPr/>
            <p:nvPr/>
          </p:nvSpPr>
          <p:spPr>
            <a:xfrm>
              <a:off x="6204840" y="1647132"/>
              <a:ext cx="1261751" cy="56317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12082" y="1702499"/>
              <a:ext cx="16190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CSR kick scales with </a:t>
              </a:r>
              <a:r>
                <a:rPr lang="en-GB" sz="16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</a:t>
              </a:r>
              <a:r>
                <a:rPr lang="en-GB" sz="1600" baseline="-25000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z</a:t>
              </a:r>
              <a:endParaRPr lang="en-GB" sz="1600" baseline="-25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sp>
        <p:nvSpPr>
          <p:cNvPr id="23" name="Oval 22"/>
          <p:cNvSpPr/>
          <p:nvPr/>
        </p:nvSpPr>
        <p:spPr>
          <a:xfrm>
            <a:off x="2083759" y="3419357"/>
            <a:ext cx="525830" cy="651145"/>
          </a:xfrm>
          <a:prstGeom prst="ellipse">
            <a:avLst/>
          </a:prstGeom>
          <a:noFill/>
          <a:ln w="57150">
            <a:solidFill>
              <a:srgbClr val="00CC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3142989" y="3419357"/>
            <a:ext cx="525830" cy="651145"/>
          </a:xfrm>
          <a:prstGeom prst="ellipse">
            <a:avLst/>
          </a:prstGeom>
          <a:noFill/>
          <a:ln w="57150">
            <a:solidFill>
              <a:srgbClr val="00CC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887777" y="3413506"/>
            <a:ext cx="525830" cy="651145"/>
          </a:xfrm>
          <a:prstGeom prst="ellipse">
            <a:avLst/>
          </a:prstGeom>
          <a:noFill/>
          <a:ln w="57150">
            <a:solidFill>
              <a:srgbClr val="00CC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2346674" y="4070502"/>
            <a:ext cx="3839213" cy="470888"/>
            <a:chOff x="2327885" y="3531883"/>
            <a:chExt cx="3839213" cy="470888"/>
          </a:xfrm>
        </p:grpSpPr>
        <p:cxnSp>
          <p:nvCxnSpPr>
            <p:cNvPr id="27" name="Straight Arrow Connector 26"/>
            <p:cNvCxnSpPr/>
            <p:nvPr/>
          </p:nvCxnSpPr>
          <p:spPr>
            <a:xfrm>
              <a:off x="2327885" y="3560710"/>
              <a:ext cx="0" cy="428498"/>
            </a:xfrm>
            <a:prstGeom prst="straightConnector1">
              <a:avLst/>
            </a:prstGeom>
            <a:ln w="57150">
              <a:solidFill>
                <a:srgbClr val="00C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372481" y="3531883"/>
              <a:ext cx="14634" cy="428498"/>
            </a:xfrm>
            <a:prstGeom prst="straightConnector1">
              <a:avLst/>
            </a:prstGeom>
            <a:ln w="57150">
              <a:solidFill>
                <a:srgbClr val="00CC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Freeform 28"/>
            <p:cNvSpPr/>
            <p:nvPr/>
          </p:nvSpPr>
          <p:spPr>
            <a:xfrm>
              <a:off x="3928055" y="3560710"/>
              <a:ext cx="2239043" cy="442061"/>
            </a:xfrm>
            <a:custGeom>
              <a:avLst/>
              <a:gdLst>
                <a:gd name="connsiteX0" fmla="*/ 2212353 w 2239043"/>
                <a:gd name="connsiteY0" fmla="*/ 0 h 442061"/>
                <a:gd name="connsiteX1" fmla="*/ 1976183 w 2239043"/>
                <a:gd name="connsiteY1" fmla="*/ 242225 h 442061"/>
                <a:gd name="connsiteX2" fmla="*/ 316941 w 2239043"/>
                <a:gd name="connsiteY2" fmla="*/ 278559 h 442061"/>
                <a:gd name="connsiteX3" fmla="*/ 2048 w 2239043"/>
                <a:gd name="connsiteY3" fmla="*/ 442061 h 442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9043" h="442061">
                  <a:moveTo>
                    <a:pt x="2212353" y="0"/>
                  </a:moveTo>
                  <a:cubicBezTo>
                    <a:pt x="2252219" y="97899"/>
                    <a:pt x="2292085" y="195799"/>
                    <a:pt x="1976183" y="242225"/>
                  </a:cubicBezTo>
                  <a:cubicBezTo>
                    <a:pt x="1660281" y="288651"/>
                    <a:pt x="645964" y="245253"/>
                    <a:pt x="316941" y="278559"/>
                  </a:cubicBezTo>
                  <a:cubicBezTo>
                    <a:pt x="-12082" y="311865"/>
                    <a:pt x="-5017" y="376963"/>
                    <a:pt x="2048" y="442061"/>
                  </a:cubicBezTo>
                </a:path>
              </a:pathLst>
            </a:custGeom>
            <a:noFill/>
            <a:ln w="57150">
              <a:solidFill>
                <a:srgbClr val="00CC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678833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Periodic Arc Compressor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12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7724241" y="2804338"/>
            <a:ext cx="4074160" cy="3694074"/>
            <a:chOff x="5133340" y="3068641"/>
            <a:chExt cx="3553460" cy="3343763"/>
          </a:xfrm>
        </p:grpSpPr>
        <p:pic>
          <p:nvPicPr>
            <p:cNvPr id="5" name="Picture 4"/>
            <p:cNvPicPr/>
            <p:nvPr/>
          </p:nvPicPr>
          <p:blipFill>
            <a:blip r:embed="rId2" cstate="print">
              <a:lum bright="-60000" contrast="8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3340" y="3793664"/>
              <a:ext cx="3553460" cy="2618740"/>
            </a:xfrm>
            <a:prstGeom prst="rect">
              <a:avLst/>
            </a:prstGeom>
            <a:noFill/>
          </p:spPr>
        </p:pic>
        <p:grpSp>
          <p:nvGrpSpPr>
            <p:cNvPr id="6" name="Group 5"/>
            <p:cNvGrpSpPr/>
            <p:nvPr/>
          </p:nvGrpSpPr>
          <p:grpSpPr>
            <a:xfrm>
              <a:off x="5906448" y="3068641"/>
              <a:ext cx="2209801" cy="761702"/>
              <a:chOff x="1159405" y="642522"/>
              <a:chExt cx="5416977" cy="1468176"/>
            </a:xfrm>
          </p:grpSpPr>
          <p:sp>
            <p:nvSpPr>
              <p:cNvPr id="7" name="Flowchart: Stored Data 6"/>
              <p:cNvSpPr/>
              <p:nvPr/>
            </p:nvSpPr>
            <p:spPr>
              <a:xfrm rot="4126965">
                <a:off x="1841381" y="750477"/>
                <a:ext cx="578684" cy="836546"/>
              </a:xfrm>
              <a:prstGeom prst="flowChartOnlineStorage">
                <a:avLst/>
              </a:prstGeom>
              <a:gradFill rotWithShape="1">
                <a:gsLst>
                  <a:gs pos="0">
                    <a:srgbClr val="70AD47">
                      <a:satMod val="103000"/>
                      <a:lumMod val="102000"/>
                      <a:tint val="94000"/>
                    </a:srgbClr>
                  </a:gs>
                  <a:gs pos="50000">
                    <a:srgbClr val="70AD47">
                      <a:satMod val="110000"/>
                      <a:lumMod val="100000"/>
                      <a:shade val="100000"/>
                    </a:srgbClr>
                  </a:gs>
                  <a:gs pos="100000">
                    <a:srgbClr val="70AD47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 rot="20326965">
                <a:off x="1714158" y="1436599"/>
                <a:ext cx="1006280" cy="9991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Flowchart: Stored Data 8"/>
              <p:cNvSpPr/>
              <p:nvPr/>
            </p:nvSpPr>
            <p:spPr>
              <a:xfrm rot="17473035" flipH="1">
                <a:off x="5330492" y="791158"/>
                <a:ext cx="578684" cy="836546"/>
              </a:xfrm>
              <a:prstGeom prst="flowChartOnlineStorage">
                <a:avLst/>
              </a:prstGeom>
              <a:gradFill rotWithShape="1">
                <a:gsLst>
                  <a:gs pos="0">
                    <a:srgbClr val="70AD47">
                      <a:satMod val="103000"/>
                      <a:lumMod val="102000"/>
                      <a:tint val="94000"/>
                    </a:srgbClr>
                  </a:gs>
                  <a:gs pos="50000">
                    <a:srgbClr val="70AD47">
                      <a:satMod val="110000"/>
                      <a:lumMod val="100000"/>
                      <a:shade val="100000"/>
                    </a:srgbClr>
                  </a:gs>
                  <a:gs pos="100000">
                    <a:srgbClr val="70AD47">
                      <a:lumMod val="99000"/>
                      <a:satMod val="120000"/>
                      <a:shade val="78000"/>
                    </a:srgb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1273035" flipH="1">
                <a:off x="5030119" y="1477279"/>
                <a:ext cx="1006280" cy="99916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625358" y="666119"/>
                <a:ext cx="164329" cy="498777"/>
              </a:xfrm>
              <a:prstGeom prst="ellipse">
                <a:avLst/>
              </a:prstGeom>
              <a:solidFill>
                <a:srgbClr val="FF0066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960870" y="666119"/>
                <a:ext cx="164329" cy="498777"/>
              </a:xfrm>
              <a:prstGeom prst="ellipse">
                <a:avLst/>
              </a:prstGeom>
              <a:solidFill>
                <a:srgbClr val="FF0066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Flowchart: Decision 12"/>
              <p:cNvSpPr/>
              <p:nvPr/>
            </p:nvSpPr>
            <p:spPr>
              <a:xfrm>
                <a:off x="2844244" y="691100"/>
                <a:ext cx="168556" cy="473796"/>
              </a:xfrm>
              <a:prstGeom prst="flowChartDecision">
                <a:avLst/>
              </a:prstGeom>
              <a:solidFill>
                <a:srgbClr val="66FF3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Flowchart: Decision 13"/>
              <p:cNvSpPr/>
              <p:nvPr/>
            </p:nvSpPr>
            <p:spPr>
              <a:xfrm>
                <a:off x="4002070" y="678609"/>
                <a:ext cx="170258" cy="473796"/>
              </a:xfrm>
              <a:prstGeom prst="flowChartDecision">
                <a:avLst/>
              </a:prstGeom>
              <a:solidFill>
                <a:srgbClr val="66FF3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Flowchart: Decision 14"/>
              <p:cNvSpPr/>
              <p:nvPr/>
            </p:nvSpPr>
            <p:spPr>
              <a:xfrm>
                <a:off x="3570001" y="667503"/>
                <a:ext cx="172785" cy="473796"/>
              </a:xfrm>
              <a:prstGeom prst="flowChartDecision">
                <a:avLst/>
              </a:prstGeom>
              <a:solidFill>
                <a:srgbClr val="66FF3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Flowchart: Decision 15"/>
              <p:cNvSpPr/>
              <p:nvPr/>
            </p:nvSpPr>
            <p:spPr>
              <a:xfrm>
                <a:off x="4745986" y="667503"/>
                <a:ext cx="159314" cy="473796"/>
              </a:xfrm>
              <a:prstGeom prst="flowChartDecision">
                <a:avLst/>
              </a:prstGeom>
              <a:solidFill>
                <a:srgbClr val="66FF33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1159405" y="1287131"/>
                <a:ext cx="461913" cy="823567"/>
                <a:chOff x="1159405" y="1287131"/>
                <a:chExt cx="461913" cy="823567"/>
              </a:xfrm>
            </p:grpSpPr>
            <p:sp>
              <p:nvSpPr>
                <p:cNvPr id="23" name="Oval 22"/>
                <p:cNvSpPr/>
                <p:nvPr/>
              </p:nvSpPr>
              <p:spPr>
                <a:xfrm rot="19380000">
                  <a:off x="1485316" y="1287131"/>
                  <a:ext cx="136002" cy="498777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 rot="19380000">
                  <a:off x="1159405" y="1611921"/>
                  <a:ext cx="161776" cy="498777"/>
                </a:xfrm>
                <a:prstGeom prst="ellipse">
                  <a:avLst/>
                </a:prstGeom>
                <a:solidFill>
                  <a:srgbClr val="0099FF"/>
                </a:soli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 rot="19380000">
                  <a:off x="1308276" y="1443939"/>
                  <a:ext cx="161776" cy="498777"/>
                </a:xfrm>
                <a:prstGeom prst="ellipse">
                  <a:avLst/>
                </a:prstGeom>
                <a:solidFill>
                  <a:srgbClr val="33CCFF"/>
                </a:soli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 flipH="1">
                <a:off x="6114469" y="1282096"/>
                <a:ext cx="461913" cy="823567"/>
                <a:chOff x="1159405" y="1287131"/>
                <a:chExt cx="461913" cy="823567"/>
              </a:xfrm>
            </p:grpSpPr>
            <p:sp>
              <p:nvSpPr>
                <p:cNvPr id="20" name="Oval 19"/>
                <p:cNvSpPr/>
                <p:nvPr/>
              </p:nvSpPr>
              <p:spPr>
                <a:xfrm rot="19380000">
                  <a:off x="1485316" y="1287131"/>
                  <a:ext cx="136002" cy="498777"/>
                </a:xfrm>
                <a:prstGeom prst="ellipse">
                  <a:avLst/>
                </a:prstGeom>
                <a:solidFill>
                  <a:srgbClr val="66FFFF"/>
                </a:soli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 rot="19380000">
                  <a:off x="1159405" y="1611921"/>
                  <a:ext cx="161776" cy="498777"/>
                </a:xfrm>
                <a:prstGeom prst="ellipse">
                  <a:avLst/>
                </a:prstGeom>
                <a:solidFill>
                  <a:srgbClr val="0099FF"/>
                </a:soli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 rot="19380000">
                  <a:off x="1308276" y="1443939"/>
                  <a:ext cx="161776" cy="498777"/>
                </a:xfrm>
                <a:prstGeom prst="ellipse">
                  <a:avLst/>
                </a:prstGeom>
                <a:solidFill>
                  <a:srgbClr val="33CCFF"/>
                </a:solidFill>
                <a:ln>
                  <a:noFill/>
                </a:ln>
                <a:effectLst>
                  <a:outerShdw blurRad="57150" dist="19050" dir="5400000" algn="ctr" rotWithShape="0">
                    <a:srgbClr val="000000">
                      <a:alpha val="63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9" name="Oval 18"/>
              <p:cNvSpPr/>
              <p:nvPr/>
            </p:nvSpPr>
            <p:spPr>
              <a:xfrm>
                <a:off x="3793114" y="642522"/>
                <a:ext cx="164329" cy="498777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212908" y="1012002"/>
            <a:ext cx="5802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err="1" smtClean="0">
                <a:latin typeface="Comic Sans MS" panose="030F0702030302020204" pitchFamily="66" charset="0"/>
              </a:rPr>
              <a:t>H</a:t>
            </a:r>
            <a:r>
              <a:rPr lang="en-GB" baseline="-25000" dirty="0" err="1" smtClean="0">
                <a:latin typeface="Comic Sans MS" panose="030F0702030302020204" pitchFamily="66" charset="0"/>
              </a:rPr>
              <a:t>x</a:t>
            </a:r>
            <a:r>
              <a:rPr lang="en-GB" dirty="0" smtClean="0">
                <a:latin typeface="Comic Sans MS" panose="030F0702030302020204" pitchFamily="66" charset="0"/>
              </a:rPr>
              <a:t> has to be small at the dipoles </a:t>
            </a: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en-GB" i="1" dirty="0">
                <a:latin typeface="Comic Sans MS" panose="030F0702030302020204" pitchFamily="66" charset="0"/>
                <a:sym typeface="Symbol" panose="05050102010706020507" pitchFamily="18" charset="2"/>
              </a:rPr>
              <a:t> </a:t>
            </a:r>
            <a:r>
              <a:rPr lang="en-GB" i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and </a:t>
            </a:r>
            <a:r>
              <a:rPr lang="en-GB" i="1" baseline="-25000" dirty="0" smtClean="0">
                <a:latin typeface="Comic Sans MS" panose="030F0702030302020204" pitchFamily="66" charset="0"/>
              </a:rPr>
              <a:t>x</a:t>
            </a:r>
            <a:r>
              <a:rPr lang="en-GB" i="1" dirty="0" smtClean="0">
                <a:latin typeface="Comic Sans MS" panose="030F0702030302020204" pitchFamily="66" charset="0"/>
              </a:rPr>
              <a:t> small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8242" y="1502890"/>
            <a:ext cx="7147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R</a:t>
            </a:r>
            <a:r>
              <a:rPr lang="en-GB" baseline="-25000" dirty="0" smtClean="0">
                <a:latin typeface="Comic Sans MS" panose="030F0702030302020204" pitchFamily="66" charset="0"/>
              </a:rPr>
              <a:t>56</a:t>
            </a:r>
            <a:r>
              <a:rPr lang="en-GB" dirty="0" smtClean="0">
                <a:latin typeface="Comic Sans MS" panose="030F0702030302020204" pitchFamily="66" charset="0"/>
              </a:rPr>
              <a:t> has to large enough to cumulate a C&gt;30 </a:t>
            </a:r>
            <a:r>
              <a:rPr lang="en-GB" dirty="0"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en-GB" i="1" dirty="0">
                <a:latin typeface="Comic Sans MS" panose="030F0702030302020204" pitchFamily="66" charset="0"/>
                <a:sym typeface="Symbol" panose="05050102010706020507" pitchFamily="18" charset="2"/>
              </a:rPr>
              <a:t> </a:t>
            </a:r>
            <a:r>
              <a:rPr lang="en-GB" i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not too small</a:t>
            </a:r>
            <a:endParaRPr lang="en-GB" i="1" dirty="0">
              <a:latin typeface="Comic Sans MS" panose="030F0702030302020204" pitchFamily="66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 smtClean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4077" y="1945960"/>
            <a:ext cx="834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Suitable </a:t>
            </a: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</a:t>
            </a:r>
            <a:r>
              <a:rPr lang="en-GB" baseline="-25000" dirty="0" smtClean="0">
                <a:latin typeface="Comic Sans MS" panose="030F0702030302020204" pitchFamily="66" charset="0"/>
              </a:rPr>
              <a:t>x</a:t>
            </a:r>
            <a:r>
              <a:rPr lang="en-GB" dirty="0" smtClean="0">
                <a:latin typeface="Comic Sans MS" panose="030F0702030302020204" pitchFamily="66" charset="0"/>
              </a:rPr>
              <a:t>,</a:t>
            </a:r>
            <a:r>
              <a:rPr lang="en-GB" dirty="0">
                <a:latin typeface="Comic Sans MS" panose="030F0702030302020204" pitchFamily="66" charset="0"/>
                <a:sym typeface="Symbol" panose="05050102010706020507" pitchFamily="18" charset="2"/>
              </a:rPr>
              <a:t> </a:t>
            </a: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</a:t>
            </a:r>
            <a:r>
              <a:rPr lang="en-GB" baseline="-25000" dirty="0" smtClean="0">
                <a:latin typeface="Comic Sans MS" panose="030F0702030302020204" pitchFamily="66" charset="0"/>
              </a:rPr>
              <a:t>x</a:t>
            </a:r>
            <a:r>
              <a:rPr lang="en-GB" dirty="0" smtClean="0">
                <a:latin typeface="Comic Sans MS" panose="030F0702030302020204" pitchFamily="66" charset="0"/>
              </a:rPr>
              <a:t>, </a:t>
            </a: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</a:t>
            </a:r>
            <a:r>
              <a:rPr lang="en-GB" baseline="-25000" dirty="0">
                <a:latin typeface="Comic Sans MS" panose="030F0702030302020204" pitchFamily="66" charset="0"/>
              </a:rPr>
              <a:t>x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r>
              <a:rPr lang="en-GB" dirty="0" smtClean="0">
                <a:latin typeface="Comic Sans MS" panose="030F0702030302020204" pitchFamily="66" charset="0"/>
              </a:rPr>
              <a:t>along the line for CSR cancellation </a:t>
            </a:r>
            <a:r>
              <a:rPr lang="en-GB" dirty="0"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en-GB" i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many quadrupoles</a:t>
            </a:r>
            <a:endParaRPr lang="en-GB" i="1" dirty="0" smtClean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2571" y="2436848"/>
            <a:ext cx="8781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We want to linearize the longitudinal phase during compression </a:t>
            </a:r>
            <a:r>
              <a:rPr lang="en-GB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 </a:t>
            </a:r>
            <a:r>
              <a:rPr lang="en-GB" i="1" dirty="0" err="1" smtClean="0">
                <a:latin typeface="Comic Sans MS" panose="030F0702030302020204" pitchFamily="66" charset="0"/>
                <a:sym typeface="Symbol" panose="05050102010706020507" pitchFamily="18" charset="2"/>
              </a:rPr>
              <a:t>sextupoles</a:t>
            </a:r>
            <a:endParaRPr lang="en-GB" i="1" dirty="0" smtClean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725" y="2873235"/>
            <a:ext cx="5165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Possibly simple, robust and compact lattice</a:t>
            </a:r>
          </a:p>
        </p:txBody>
      </p:sp>
      <p:sp>
        <p:nvSpPr>
          <p:cNvPr id="31" name="Down Arrow 30"/>
          <p:cNvSpPr/>
          <p:nvPr/>
        </p:nvSpPr>
        <p:spPr>
          <a:xfrm rot="16200000">
            <a:off x="1084441" y="3790494"/>
            <a:ext cx="871151" cy="58003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2036256" y="3636940"/>
            <a:ext cx="4737670" cy="9233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6 DBA cells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</a:t>
            </a:r>
            <a:r>
              <a:rPr lang="en-GB" dirty="0" smtClean="0">
                <a:latin typeface="Comic Sans MS" panose="030F0702030302020204" pitchFamily="66" charset="0"/>
              </a:rPr>
              <a:t>Elettra-like lattice, </a:t>
            </a:r>
            <a:r>
              <a:rPr lang="en-GB" i="1" dirty="0" smtClean="0">
                <a:latin typeface="Comic Sans MS" panose="030F0702030302020204" pitchFamily="66" charset="0"/>
              </a:rPr>
              <a:t>ECG</a:t>
            </a:r>
            <a:r>
              <a:rPr lang="en-GB" dirty="0" smtClean="0">
                <a:latin typeface="Comic Sans MS" panose="030F0702030302020204" pitchFamily="66" charset="0"/>
              </a:rPr>
              <a:t>).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180</a:t>
            </a:r>
            <a:r>
              <a:rPr lang="en-GB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, 125 m long at 2.4 GeV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</a:t>
            </a:r>
            <a:r>
              <a:rPr lang="en-GB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56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= +35 mm per cell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15392" y="4675772"/>
            <a:ext cx="4758534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Due to symmetry and short bends,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</a:t>
            </a:r>
            <a:r>
              <a:rPr lang="en-GB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x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sym typeface="Symbol" panose="05050102010706020507" pitchFamily="18" charset="2"/>
              </a:rPr>
              <a:t> .</a:t>
            </a:r>
            <a:endParaRPr lang="en-GB" dirty="0" smtClean="0">
              <a:latin typeface="Comic Sans MS" panose="030F0702030302020204" pitchFamily="66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475926" y="5133964"/>
            <a:ext cx="3837466" cy="1234859"/>
            <a:chOff x="73859" y="5183618"/>
            <a:chExt cx="3837466" cy="1234859"/>
          </a:xfrm>
        </p:grpSpPr>
        <p:pic>
          <p:nvPicPr>
            <p:cNvPr id="35" name="Picture 34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96"/>
            <a:stretch/>
          </p:blipFill>
          <p:spPr bwMode="auto">
            <a:xfrm>
              <a:off x="73859" y="5183618"/>
              <a:ext cx="3837466" cy="1190230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1433712" y="6049145"/>
              <a:ext cx="1138453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DBA cell</a:t>
              </a:r>
              <a:endPara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60617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 vs. Analytical Results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13</a:t>
            </a:fld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9543074"/>
              </p:ext>
            </p:extLst>
          </p:nvPr>
        </p:nvGraphicFramePr>
        <p:xfrm>
          <a:off x="2881642" y="1457640"/>
          <a:ext cx="2022475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3" imgW="1269720" imgH="253800" progId="Equation.3">
                  <p:embed/>
                </p:oleObj>
              </mc:Choice>
              <mc:Fallback>
                <p:oleObj name="Equation" r:id="rId3" imgW="12697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642" y="1457640"/>
                        <a:ext cx="2022475" cy="401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2579258"/>
              </p:ext>
            </p:extLst>
          </p:nvPr>
        </p:nvGraphicFramePr>
        <p:xfrm>
          <a:off x="2861518" y="1911682"/>
          <a:ext cx="3636878" cy="639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5" imgW="2438280" imgH="431640" progId="Equation.3">
                  <p:embed/>
                </p:oleObj>
              </mc:Choice>
              <mc:Fallback>
                <p:oleObj name="Equation" r:id="rId5" imgW="2438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1518" y="1911682"/>
                        <a:ext cx="3636878" cy="6393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96879" y="1249962"/>
            <a:ext cx="2666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u="sng" dirty="0" smtClean="0">
                <a:latin typeface="Comic Sans MS" panose="030F0702030302020204" pitchFamily="66" charset="0"/>
              </a:rPr>
              <a:t>Ansatz:</a:t>
            </a:r>
            <a:r>
              <a:rPr lang="en-GB" sz="2000" dirty="0" smtClean="0">
                <a:latin typeface="Comic Sans MS" panose="030F0702030302020204" pitchFamily="66" charset="0"/>
              </a:rPr>
              <a:t> the emittance sums in quadrature after each DBA: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19235" y="1154140"/>
            <a:ext cx="3909556" cy="107721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u="sng" dirty="0" smtClean="0">
                <a:latin typeface="Comic Sans MS" panose="030F0702030302020204" pitchFamily="66" charset="0"/>
              </a:rPr>
              <a:t>Theory:</a:t>
            </a:r>
            <a:r>
              <a:rPr lang="en-GB" i="1" dirty="0" smtClean="0">
                <a:latin typeface="Comic Sans MS" panose="030F0702030302020204" pitchFamily="66" charset="0"/>
              </a:rPr>
              <a:t>  </a:t>
            </a:r>
            <a:r>
              <a:rPr lang="en-GB" dirty="0" err="1" smtClean="0">
                <a:latin typeface="Comic Sans MS" panose="030F0702030302020204" pitchFamily="66" charset="0"/>
              </a:rPr>
              <a:t>J</a:t>
            </a:r>
            <a:r>
              <a:rPr lang="en-GB" baseline="-25000" dirty="0" err="1" smtClean="0">
                <a:latin typeface="Comic Sans MS" panose="030F0702030302020204" pitchFamily="66" charset="0"/>
              </a:rPr>
              <a:t>i</a:t>
            </a:r>
            <a:r>
              <a:rPr lang="en-GB" dirty="0" smtClean="0">
                <a:latin typeface="Comic Sans MS" panose="030F0702030302020204" pitchFamily="66" charset="0"/>
              </a:rPr>
              <a:t> as above.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u="sng" dirty="0" smtClean="0">
                <a:latin typeface="Comic Sans MS" panose="030F0702030302020204" pitchFamily="66" charset="0"/>
              </a:rPr>
              <a:t>Steady:</a:t>
            </a:r>
            <a:r>
              <a:rPr lang="en-GB" i="1" dirty="0" smtClean="0">
                <a:latin typeface="Comic Sans MS" panose="030F0702030302020204" pitchFamily="66" charset="0"/>
              </a:rPr>
              <a:t>  1-D </a:t>
            </a:r>
            <a:r>
              <a:rPr lang="en-GB" dirty="0" smtClean="0">
                <a:latin typeface="Comic Sans MS" panose="030F0702030302020204" pitchFamily="66" charset="0"/>
              </a:rPr>
              <a:t>CSR in Elegant.</a:t>
            </a:r>
          </a:p>
          <a:p>
            <a:pPr marL="180975" indent="-1809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u="sng" dirty="0" smtClean="0">
                <a:latin typeface="Comic Sans MS" panose="030F0702030302020204" pitchFamily="66" charset="0"/>
              </a:rPr>
              <a:t>Total:</a:t>
            </a:r>
            <a:r>
              <a:rPr lang="en-GB" i="1" dirty="0" smtClean="0">
                <a:latin typeface="Comic Sans MS" panose="030F0702030302020204" pitchFamily="66" charset="0"/>
              </a:rPr>
              <a:t>    Steady + Edges + Drifts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Freeform 7"/>
          <p:cNvSpPr/>
          <p:nvPr/>
        </p:nvSpPr>
        <p:spPr>
          <a:xfrm rot="21429497">
            <a:off x="4945232" y="1389224"/>
            <a:ext cx="2317258" cy="230632"/>
          </a:xfrm>
          <a:custGeom>
            <a:avLst/>
            <a:gdLst>
              <a:gd name="connsiteX0" fmla="*/ 0 w 2137637"/>
              <a:gd name="connsiteY0" fmla="*/ 692135 h 735025"/>
              <a:gd name="connsiteX1" fmla="*/ 1362516 w 2137637"/>
              <a:gd name="connsiteY1" fmla="*/ 673968 h 735025"/>
              <a:gd name="connsiteX2" fmla="*/ 1780355 w 2137637"/>
              <a:gd name="connsiteY2" fmla="*/ 104739 h 735025"/>
              <a:gd name="connsiteX3" fmla="*/ 2137637 w 2137637"/>
              <a:gd name="connsiteY3" fmla="*/ 1793 h 735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7637" h="735025">
                <a:moveTo>
                  <a:pt x="0" y="692135"/>
                </a:moveTo>
                <a:cubicBezTo>
                  <a:pt x="532895" y="732001"/>
                  <a:pt x="1065790" y="771867"/>
                  <a:pt x="1362516" y="673968"/>
                </a:cubicBezTo>
                <a:cubicBezTo>
                  <a:pt x="1659242" y="576069"/>
                  <a:pt x="1651168" y="216768"/>
                  <a:pt x="1780355" y="104739"/>
                </a:cubicBezTo>
                <a:cubicBezTo>
                  <a:pt x="1909542" y="-7290"/>
                  <a:pt x="2023589" y="-2749"/>
                  <a:pt x="2137637" y="1793"/>
                </a:cubicBezTo>
              </a:path>
            </a:pathLst>
          </a:custGeom>
          <a:noFill/>
          <a:ln w="3810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6079071" y="2465884"/>
            <a:ext cx="5257772" cy="4091492"/>
            <a:chOff x="2711226" y="2490136"/>
            <a:chExt cx="4800040" cy="3941712"/>
          </a:xfrm>
        </p:grpSpPr>
        <p:pic>
          <p:nvPicPr>
            <p:cNvPr id="10" name="Picture 9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2711226" y="2490136"/>
              <a:ext cx="4800040" cy="394171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777381" y="2668917"/>
              <a:ext cx="188467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I</a:t>
              </a:r>
              <a:r>
                <a:rPr lang="en-GB" sz="2000" b="1" baseline="-25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f,0.5</a:t>
              </a:r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=1.5 kA</a:t>
              </a:r>
            </a:p>
            <a:p>
              <a:pPr>
                <a:spcAft>
                  <a:spcPts val="600"/>
                </a:spcAft>
              </a:pPr>
              <a:r>
                <a:rPr lang="en-GB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I</a:t>
              </a:r>
              <a:r>
                <a:rPr lang="en-GB" sz="2000" b="1" baseline="-250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f,0.3</a:t>
              </a:r>
              <a:r>
                <a:rPr lang="en-GB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=1.0 kA</a:t>
              </a:r>
            </a:p>
            <a:p>
              <a:pPr>
                <a:spcAft>
                  <a:spcPts val="600"/>
                </a:spcAft>
              </a:pPr>
              <a:r>
                <a:rPr lang="en-GB" sz="2000" b="1" dirty="0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I</a:t>
              </a:r>
              <a:r>
                <a:rPr lang="en-GB" sz="2000" b="1" baseline="-25000" dirty="0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f,0.1</a:t>
              </a:r>
              <a:r>
                <a:rPr lang="en-GB" sz="2000" b="1" dirty="0" smtClean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=0.4 </a:t>
              </a:r>
              <a:r>
                <a:rPr lang="en-GB" sz="2000" b="1" dirty="0">
                  <a:solidFill>
                    <a:srgbClr val="00C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kA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13651" y="2880408"/>
            <a:ext cx="3065422" cy="1109856"/>
            <a:chOff x="554358" y="2699608"/>
            <a:chExt cx="3065422" cy="1109856"/>
          </a:xfrm>
        </p:grpSpPr>
        <p:sp>
          <p:nvSpPr>
            <p:cNvPr id="13" name="TextBox 12"/>
            <p:cNvSpPr txBox="1"/>
            <p:nvPr/>
          </p:nvSpPr>
          <p:spPr>
            <a:xfrm>
              <a:off x="554358" y="2699608"/>
              <a:ext cx="2985424" cy="1109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GB" sz="2000" dirty="0" smtClean="0">
                  <a:latin typeface="Comic Sans MS" panose="030F0702030302020204" pitchFamily="66" charset="0"/>
                </a:rPr>
                <a:t>This is: </a:t>
              </a:r>
            </a:p>
            <a:p>
              <a:pPr>
                <a:lnSpc>
                  <a:spcPct val="114000"/>
                </a:lnSpc>
              </a:pPr>
              <a:r>
                <a:rPr lang="en-GB" sz="2000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sqrt</a:t>
              </a:r>
              <a:r>
                <a:rPr lang="en-GB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[(</a:t>
              </a:r>
              <a:r>
                <a:rPr lang="en-GB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en-GB" sz="2000" b="1" baseline="-25000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nx,f</a:t>
              </a:r>
              <a:r>
                <a:rPr lang="en-GB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)</a:t>
              </a:r>
              <a:r>
                <a:rPr lang="en-GB" sz="20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2</a:t>
              </a:r>
              <a:r>
                <a:rPr lang="en-GB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 – </a:t>
              </a:r>
              <a:r>
                <a:rPr lang="en-GB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(</a:t>
              </a:r>
              <a:r>
                <a:rPr lang="en-GB" sz="2000" b="1" baseline="-25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nx,0</a:t>
              </a:r>
              <a:r>
                <a:rPr lang="en-GB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)</a:t>
              </a:r>
              <a:r>
                <a:rPr lang="en-GB" sz="2000" b="1" baseline="30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2</a:t>
              </a:r>
              <a:r>
                <a:rPr lang="en-GB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  <a:sym typeface="Symbol" panose="05050102010706020507" pitchFamily="18" charset="2"/>
                </a:rPr>
                <a:t>]</a:t>
              </a:r>
              <a:r>
                <a:rPr lang="en-GB" sz="2000" dirty="0">
                  <a:latin typeface="Comic Sans MS" panose="030F0702030302020204" pitchFamily="66" charset="0"/>
                  <a:sym typeface="Symbol" panose="05050102010706020507" pitchFamily="18" charset="2"/>
                </a:rPr>
                <a:t>,</a:t>
              </a:r>
              <a:endParaRPr lang="en-GB" sz="2000" dirty="0" smtClean="0">
                <a:latin typeface="Comic Sans MS" panose="030F0702030302020204" pitchFamily="66" charset="0"/>
                <a:sym typeface="Symbol" panose="05050102010706020507" pitchFamily="18" charset="2"/>
              </a:endParaRPr>
            </a:p>
            <a:p>
              <a:pPr>
                <a:lnSpc>
                  <a:spcPct val="114000"/>
                </a:lnSpc>
              </a:pPr>
              <a:r>
                <a:rPr lang="en-GB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and </a:t>
              </a:r>
              <a:r>
                <a:rPr lang="en-GB" sz="1600" dirty="0"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en-GB" sz="1600" baseline="-25000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nx,0</a:t>
              </a:r>
              <a:r>
                <a:rPr lang="en-GB" sz="1600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 = 0.8 m.</a:t>
              </a:r>
              <a:endParaRPr lang="en-GB" sz="1600" dirty="0">
                <a:latin typeface="Comic Sans MS" panose="030F0702030302020204" pitchFamily="66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221231" y="3531321"/>
              <a:ext cx="398549" cy="16304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855935" y="4374660"/>
            <a:ext cx="3818073" cy="1846659"/>
            <a:chOff x="457201" y="4218084"/>
            <a:chExt cx="3818073" cy="1846659"/>
          </a:xfrm>
        </p:grpSpPr>
        <p:sp>
          <p:nvSpPr>
            <p:cNvPr id="16" name="TextBox 15"/>
            <p:cNvSpPr txBox="1"/>
            <p:nvPr/>
          </p:nvSpPr>
          <p:spPr>
            <a:xfrm>
              <a:off x="457201" y="4218084"/>
              <a:ext cx="2895600" cy="18466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GB" sz="2000" dirty="0" smtClean="0">
                  <a:latin typeface="Comic Sans MS" panose="030F0702030302020204" pitchFamily="66" charset="0"/>
                </a:rPr>
                <a:t>We may achieve </a:t>
              </a:r>
            </a:p>
            <a:p>
              <a:pPr>
                <a:lnSpc>
                  <a:spcPct val="114000"/>
                </a:lnSpc>
              </a:pPr>
              <a:r>
                <a:rPr lang="en-GB" sz="2000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</a:t>
              </a:r>
              <a:r>
                <a:rPr lang="en-GB" sz="2000" baseline="-25000" dirty="0" err="1" smtClean="0">
                  <a:latin typeface="Comic Sans MS" panose="030F0702030302020204" pitchFamily="66" charset="0"/>
                  <a:sym typeface="Symbol" panose="05050102010706020507" pitchFamily="18" charset="2"/>
                </a:rPr>
                <a:t>nx</a:t>
              </a:r>
              <a:r>
                <a:rPr lang="en-GB" sz="2000" baseline="-25000" dirty="0">
                  <a:latin typeface="Comic Sans MS" panose="030F0702030302020204" pitchFamily="66" charset="0"/>
                  <a:sym typeface="Symbol" panose="05050102010706020507" pitchFamily="18" charset="2"/>
                </a:rPr>
                <a:t> </a:t>
              </a:r>
              <a:r>
                <a:rPr lang="en-GB" sz="2000" dirty="0" smtClean="0">
                  <a:latin typeface="Comic Sans MS" panose="030F0702030302020204" pitchFamily="66" charset="0"/>
                  <a:sym typeface="Symbol" panose="05050102010706020507" pitchFamily="18" charset="2"/>
                </a:rPr>
                <a:t> 0.1 m for, e.g.:</a:t>
              </a:r>
            </a:p>
            <a:p>
              <a:pPr marL="180975" indent="-180975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GB" sz="2000" dirty="0" smtClean="0">
                  <a:latin typeface="Comic Sans MS" panose="030F0702030302020204" pitchFamily="66" charset="0"/>
                </a:rPr>
                <a:t>100pC, E &gt; 0.5 GeV</a:t>
              </a:r>
            </a:p>
            <a:p>
              <a:pPr marL="180975" indent="-180975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GB" sz="2000" dirty="0" smtClean="0">
                  <a:latin typeface="Comic Sans MS" panose="030F0702030302020204" pitchFamily="66" charset="0"/>
                </a:rPr>
                <a:t>300pC, E &gt; 1.0 GeV</a:t>
              </a:r>
            </a:p>
            <a:p>
              <a:pPr marL="180975" indent="-180975">
                <a:lnSpc>
                  <a:spcPct val="114000"/>
                </a:lnSpc>
                <a:buFont typeface="Arial" panose="020B0604020202020204" pitchFamily="34" charset="0"/>
                <a:buChar char="•"/>
              </a:pPr>
              <a:r>
                <a:rPr lang="en-GB" sz="2000" dirty="0" smtClean="0">
                  <a:latin typeface="Comic Sans MS" panose="030F0702030302020204" pitchFamily="66" charset="0"/>
                </a:rPr>
                <a:t>500pC, E &gt; 2.0 GeV</a:t>
              </a:r>
              <a:endParaRPr lang="en-GB" sz="2000" dirty="0">
                <a:latin typeface="Comic Sans MS" panose="030F0702030302020204" pitchFamily="66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3124200" y="4869101"/>
              <a:ext cx="1151074" cy="429574"/>
            </a:xfrm>
            <a:prstGeom prst="straightConnector1">
              <a:avLst/>
            </a:prstGeom>
            <a:ln w="57150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1230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Nonlinear Dynamics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14</a:t>
            </a:fld>
            <a:endParaRPr lang="en-GB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667" y="3304677"/>
            <a:ext cx="3961820" cy="331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058" y="3212478"/>
            <a:ext cx="3963799" cy="343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7349" y="1162300"/>
            <a:ext cx="11730624" cy="1355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GB" dirty="0" smtClean="0">
                <a:latin typeface="Comic Sans MS" panose="030F0702030302020204" pitchFamily="66" charset="0"/>
              </a:rPr>
              <a:t>Nonlinearities in the longitudinal phase space evolve during compression due to:</a:t>
            </a:r>
          </a:p>
          <a:p>
            <a:pPr marL="447675" indent="-180975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Incoming RF curvature,</a:t>
            </a:r>
          </a:p>
          <a:p>
            <a:pPr marL="447675" indent="-180975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T</a:t>
            </a:r>
            <a:r>
              <a:rPr lang="en-GB" baseline="-25000" dirty="0" smtClean="0">
                <a:latin typeface="Comic Sans MS" panose="030F0702030302020204" pitchFamily="66" charset="0"/>
              </a:rPr>
              <a:t>566</a:t>
            </a:r>
            <a:r>
              <a:rPr lang="en-GB" dirty="0" smtClean="0">
                <a:latin typeface="Comic Sans MS" panose="030F0702030302020204" pitchFamily="66" charset="0"/>
              </a:rPr>
              <a:t> of the DBA cells,</a:t>
            </a:r>
          </a:p>
          <a:p>
            <a:pPr marL="447675" indent="-180975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Comic Sans MS" panose="030F0702030302020204" pitchFamily="66" charset="0"/>
              </a:rPr>
              <a:t>Nonlinear CSR-induced energy chirp.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413" y="2585695"/>
            <a:ext cx="11866323" cy="72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q"/>
            </a:pP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24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sextupole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magnets linearize the compression</a:t>
            </a:r>
            <a:r>
              <a:rPr lang="en-GB" dirty="0" smtClean="0">
                <a:latin typeface="Comic Sans MS" panose="030F0702030302020204" pitchFamily="66" charset="0"/>
              </a:rPr>
              <a:t>. Strengths and positions optimized for minimizing chromatic aberrations </a:t>
            </a:r>
            <a:r>
              <a:rPr lang="en-GB" sz="1600" dirty="0" smtClean="0">
                <a:latin typeface="Comic Sans MS" panose="030F0702030302020204" pitchFamily="66" charset="0"/>
              </a:rPr>
              <a:t>(these are responsible for the emittance modulation along the line, see below). 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62479" y="5721674"/>
            <a:ext cx="71846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100pC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11265" y="5691394"/>
            <a:ext cx="718466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500pC</a:t>
            </a:r>
            <a:endParaRPr lang="en-GB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53756" y="5294335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ISR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3757" y="4909611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3</a:t>
            </a:r>
            <a:r>
              <a:rPr lang="en-GB" b="1" baseline="300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rd</a:t>
            </a:r>
            <a:r>
              <a:rPr lang="en-GB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ORDER</a:t>
            </a:r>
            <a:endParaRPr lang="en-GB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3756" y="3760317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CSR</a:t>
            </a:r>
            <a:endParaRPr lang="en-GB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691591" y="5506231"/>
            <a:ext cx="1978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EPL 109 (2015) 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62002</a:t>
            </a:r>
          </a:p>
          <a:p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NIM A (2015)</a:t>
            </a:r>
            <a:r>
              <a: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GB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45101" y="3815767"/>
            <a:ext cx="2161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</a:t>
            </a:r>
            <a:r>
              <a:rPr lang="en-GB" sz="2000" b="1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x,</a:t>
            </a:r>
            <a:r>
              <a:rPr lang="en-GB" sz="2000" b="1" i="1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PROJ</a:t>
            </a:r>
            <a:r>
              <a:rPr lang="en-GB" sz="2000" b="1" i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.</a:t>
            </a:r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  0.13 m </a:t>
            </a:r>
            <a:endParaRPr lang="en-GB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29731" y="4601800"/>
            <a:ext cx="2161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</a:t>
            </a:r>
            <a:r>
              <a:rPr lang="en-GB" sz="2000" b="1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x,</a:t>
            </a:r>
            <a:r>
              <a:rPr lang="en-GB" sz="2000" b="1" i="1" baseline="-25000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PROJ</a:t>
            </a:r>
            <a:r>
              <a:rPr lang="en-GB" sz="2000" b="1" i="1" baseline="-25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.</a:t>
            </a:r>
            <a:r>
              <a:rPr lang="en-GB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  0.15 m </a:t>
            </a:r>
            <a:endParaRPr lang="en-GB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74922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Final Remarks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15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17831" y="1293362"/>
            <a:ext cx="1197416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Comic Sans MS" panose="030F0702030302020204" pitchFamily="66" charset="0"/>
              </a:rPr>
              <a:t>The </a:t>
            </a:r>
            <a:r>
              <a:rPr lang="en-GB" sz="2000" dirty="0" smtClean="0">
                <a:latin typeface="Comic Sans MS" panose="030F0702030302020204" pitchFamily="66" charset="0"/>
              </a:rPr>
              <a:t>final </a:t>
            </a:r>
            <a:r>
              <a:rPr lang="en-GB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emittance estimate </a:t>
            </a:r>
            <a:r>
              <a:rPr lang="en-GB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 a 4-dipoles compressor </a:t>
            </a:r>
            <a:r>
              <a:rPr lang="en-GB" sz="2000" dirty="0" smtClean="0">
                <a:latin typeface="Comic Sans MS" panose="030F0702030302020204" pitchFamily="66" charset="0"/>
              </a:rPr>
              <a:t>is </a:t>
            </a:r>
            <a:r>
              <a:rPr lang="en-GB" sz="2000" dirty="0">
                <a:latin typeface="Comic Sans MS" panose="030F0702030302020204" pitchFamily="66" charset="0"/>
              </a:rPr>
              <a:t>in </a:t>
            </a:r>
            <a:r>
              <a:rPr lang="en-GB" sz="2000" dirty="0" smtClean="0">
                <a:latin typeface="Comic Sans MS" panose="030F0702030302020204" pitchFamily="66" charset="0"/>
              </a:rPr>
              <a:t>reasonable agreement </a:t>
            </a:r>
            <a:r>
              <a:rPr lang="en-GB" sz="2000" dirty="0">
                <a:latin typeface="Comic Sans MS" panose="030F0702030302020204" pitchFamily="66" charset="0"/>
              </a:rPr>
              <a:t>with 1-D tracking </a:t>
            </a:r>
            <a:r>
              <a:rPr lang="en-GB" sz="2000" dirty="0" smtClean="0">
                <a:latin typeface="Comic Sans MS" panose="030F0702030302020204" pitchFamily="66" charset="0"/>
              </a:rPr>
              <a:t>results.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Optics balance</a:t>
            </a:r>
            <a:r>
              <a:rPr lang="en-GB" sz="2000" dirty="0" smtClean="0">
                <a:latin typeface="Comic Sans MS" panose="030F0702030302020204" pitchFamily="66" charset="0"/>
              </a:rPr>
              <a:t> for emittance control turned out to work in a (almost) isochronous transfer line. </a:t>
            </a:r>
            <a:endParaRPr lang="en-GB" sz="2000" dirty="0" smtClean="0">
              <a:latin typeface="Comic Sans MS" panose="030F0702030302020204" pitchFamily="66" charset="0"/>
            </a:endParaRP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 smtClean="0">
                <a:latin typeface="Comic Sans MS" panose="030F0702030302020204" pitchFamily="66" charset="0"/>
              </a:rPr>
              <a:t>Optics </a:t>
            </a:r>
            <a:r>
              <a:rPr lang="en-GB" sz="2000" dirty="0">
                <a:latin typeface="Comic Sans MS" panose="030F0702030302020204" pitchFamily="66" charset="0"/>
              </a:rPr>
              <a:t>balance </a:t>
            </a:r>
            <a:r>
              <a:rPr lang="en-GB" sz="2000" dirty="0" smtClean="0">
                <a:latin typeface="Comic Sans MS" panose="030F0702030302020204" pitchFamily="66" charset="0"/>
              </a:rPr>
              <a:t>may be extended to </a:t>
            </a:r>
            <a:r>
              <a:rPr lang="en-GB" sz="2000" dirty="0">
                <a:latin typeface="Comic Sans MS" panose="030F0702030302020204" pitchFamily="66" charset="0"/>
              </a:rPr>
              <a:t>the case of varying bunch </a:t>
            </a:r>
            <a:r>
              <a:rPr lang="en-GB" sz="2000" dirty="0" smtClean="0">
                <a:latin typeface="Comic Sans MS" panose="030F0702030302020204" pitchFamily="66" charset="0"/>
              </a:rPr>
              <a:t>length, leading </a:t>
            </a:r>
            <a:r>
              <a:rPr lang="en-GB" sz="2000" dirty="0">
                <a:latin typeface="Comic Sans MS" panose="030F0702030302020204" pitchFamily="66" charset="0"/>
              </a:rPr>
              <a:t>to a simple formula for a </a:t>
            </a:r>
            <a:r>
              <a:rPr lang="en-GB" sz="2000" dirty="0" smtClean="0">
                <a:latin typeface="Comic Sans MS" panose="030F0702030302020204" pitchFamily="66" charset="0"/>
              </a:rPr>
              <a:t>DBA-based </a:t>
            </a:r>
            <a:r>
              <a:rPr lang="en-GB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periodic</a:t>
            </a:r>
            <a:r>
              <a:rPr lang="en-GB" sz="2000" dirty="0" smtClean="0">
                <a:latin typeface="Comic Sans MS" panose="030F0702030302020204" pitchFamily="66" charset="0"/>
              </a:rPr>
              <a:t> system.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7169" y="3657605"/>
            <a:ext cx="11895492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>
                <a:latin typeface="Comic Sans MS" panose="030F0702030302020204" pitchFamily="66" charset="0"/>
              </a:rPr>
              <a:t>Experimental evidences of emittance control are rather poor in literature:</a:t>
            </a:r>
            <a:endParaRPr lang="en-GB" sz="2000" dirty="0" smtClean="0">
              <a:latin typeface="Comic Sans MS" panose="030F0702030302020204" pitchFamily="66" charset="0"/>
            </a:endParaRPr>
          </a:p>
          <a:p>
            <a:pPr marL="630238" lvl="1" indent="-2730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omic Sans MS" panose="030F0702030302020204" pitchFamily="66" charset="0"/>
              </a:rPr>
              <a:t>l</a:t>
            </a:r>
            <a:r>
              <a:rPr lang="en-GB" sz="2000" dirty="0" smtClean="0">
                <a:latin typeface="Comic Sans MS" panose="030F0702030302020204" pitchFamily="66" charset="0"/>
              </a:rPr>
              <a:t>ack of dat</a:t>
            </a:r>
            <a:r>
              <a:rPr lang="en-GB" sz="2000" dirty="0" smtClean="0">
                <a:latin typeface="Comic Sans MS" panose="030F0702030302020204" pitchFamily="66" charset="0"/>
              </a:rPr>
              <a:t>a at very large compression factors, very high peak current,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</a:p>
          <a:p>
            <a:pPr marL="630238" lvl="1" indent="-2730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Comic Sans MS" panose="030F0702030302020204" pitchFamily="66" charset="0"/>
              </a:rPr>
              <a:t>lack of codes benchmarking with experiments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169" y="5320117"/>
            <a:ext cx="11634466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Additional e</a:t>
            </a:r>
            <a:r>
              <a:rPr lang="en-GB" sz="20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xperiments</a:t>
            </a:r>
            <a:r>
              <a:rPr lang="en-GB" sz="2000" dirty="0" smtClean="0">
                <a:latin typeface="Comic Sans MS" panose="030F0702030302020204" pitchFamily="66" charset="0"/>
              </a:rPr>
              <a:t> are under consideration at </a:t>
            </a:r>
            <a:r>
              <a:rPr lang="en-GB" sz="2000" dirty="0">
                <a:latin typeface="Comic Sans MS" panose="030F0702030302020204" pitchFamily="66" charset="0"/>
              </a:rPr>
              <a:t>the FERMI </a:t>
            </a:r>
            <a:r>
              <a:rPr lang="en-GB" sz="2000" dirty="0" smtClean="0">
                <a:latin typeface="Comic Sans MS" panose="030F0702030302020204" pitchFamily="66" charset="0"/>
              </a:rPr>
              <a:t>BC1 and Main </a:t>
            </a:r>
            <a:r>
              <a:rPr lang="en-GB" sz="2000" dirty="0">
                <a:latin typeface="Comic Sans MS" panose="030F0702030302020204" pitchFamily="66" charset="0"/>
              </a:rPr>
              <a:t>e-Beam Dump </a:t>
            </a:r>
            <a:r>
              <a:rPr lang="en-GB" sz="2000" dirty="0" smtClean="0">
                <a:latin typeface="Comic Sans MS" panose="030F0702030302020204" pitchFamily="66" charset="0"/>
              </a:rPr>
              <a:t>line.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1781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Outlook</a:t>
            </a:r>
            <a:endParaRPr lang="en-GB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63576" y="1864549"/>
            <a:ext cx="703247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lnSpc>
                <a:spcPct val="114000"/>
              </a:lnSpc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Comic Sans MS" panose="030F0702030302020204" pitchFamily="66" charset="0"/>
              </a:rPr>
              <a:t>CSR transverse kicks, linear model</a:t>
            </a:r>
          </a:p>
          <a:p>
            <a:pPr marL="285744" indent="-285744">
              <a:lnSpc>
                <a:spcPct val="114000"/>
              </a:lnSpc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Comic Sans MS" panose="030F0702030302020204" pitchFamily="66" charset="0"/>
              </a:rPr>
              <a:t>Emittance growth in a 4-dipoles magnetic compressor</a:t>
            </a:r>
          </a:p>
          <a:p>
            <a:pPr marL="285744" indent="-285744">
              <a:lnSpc>
                <a:spcPct val="114000"/>
              </a:lnSpc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Comic Sans MS" panose="030F0702030302020204" pitchFamily="66" charset="0"/>
              </a:rPr>
              <a:t>Optics balance in a locally isochronous transfer line</a:t>
            </a:r>
          </a:p>
          <a:p>
            <a:pPr marL="285744" indent="-285744">
              <a:lnSpc>
                <a:spcPct val="114000"/>
              </a:lnSpc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Comic Sans MS" panose="030F0702030302020204" pitchFamily="66" charset="0"/>
              </a:rPr>
              <a:t>Emittance control in a periodic arc compressor</a:t>
            </a:r>
          </a:p>
          <a:p>
            <a:pPr marL="285744" indent="-285744">
              <a:lnSpc>
                <a:spcPct val="114000"/>
              </a:lnSpc>
              <a:spcBef>
                <a:spcPts val="1200"/>
              </a:spcBef>
              <a:spcAft>
                <a:spcPts val="1800"/>
              </a:spcAft>
              <a:buFont typeface="Wingdings" panose="05000000000000000000" pitchFamily="2" charset="2"/>
              <a:buChar char="q"/>
            </a:pPr>
            <a:r>
              <a:rPr lang="en-GB" sz="2000" dirty="0">
                <a:latin typeface="Comic Sans MS" panose="030F0702030302020204" pitchFamily="66" charset="0"/>
              </a:rPr>
              <a:t>Final remarks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8731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CSR 1-D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3</a:t>
            </a:fld>
            <a:endParaRPr lang="en-GB"/>
          </a:p>
        </p:txBody>
      </p:sp>
      <p:sp>
        <p:nvSpPr>
          <p:cNvPr id="65" name="Rectangle 2"/>
          <p:cNvSpPr>
            <a:spLocks noChangeArrowheads="1"/>
          </p:cNvSpPr>
          <p:nvPr/>
        </p:nvSpPr>
        <p:spPr bwMode="auto">
          <a:xfrm>
            <a:off x="244501" y="1135907"/>
            <a:ext cx="118572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In the following we adopt a simplified picture for the CSR transverse effect. Experimental results suggest that it is accurate enough for describing </a:t>
            </a:r>
            <a:r>
              <a:rPr lang="it-IT" i="1" dirty="0">
                <a:latin typeface="Comic Sans MS" panose="030F0702030302020204" pitchFamily="66" charset="0"/>
                <a:sym typeface="Symbol" pitchFamily="18" charset="2"/>
              </a:rPr>
              <a:t>most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 of the practical cases.</a:t>
            </a:r>
          </a:p>
        </p:txBody>
      </p:sp>
      <p:sp>
        <p:nvSpPr>
          <p:cNvPr id="66" name="Rectangle 2"/>
          <p:cNvSpPr>
            <a:spLocks noChangeArrowheads="1"/>
          </p:cNvSpPr>
          <p:nvPr/>
        </p:nvSpPr>
        <p:spPr bwMode="auto">
          <a:xfrm>
            <a:off x="107950" y="1933571"/>
            <a:ext cx="1172474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44" indent="-285744" algn="just">
              <a:buFont typeface="Wingdings" panose="05000000000000000000" pitchFamily="2" charset="2"/>
              <a:buChar char="q"/>
            </a:pPr>
            <a:r>
              <a:rPr lang="it-IT" i="1" dirty="0">
                <a:latin typeface="Comic Sans MS" panose="030F0702030302020204" pitchFamily="66" charset="0"/>
                <a:sym typeface="Symbol" pitchFamily="18" charset="2"/>
              </a:rPr>
              <a:t>Photons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 are </a:t>
            </a:r>
            <a:r>
              <a:rPr lang="it-IT" i="1" dirty="0">
                <a:latin typeface="Comic Sans MS" panose="030F0702030302020204" pitchFamily="66" charset="0"/>
                <a:sym typeface="Symbol" pitchFamily="18" charset="2"/>
              </a:rPr>
              <a:t>emitted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 in the </a:t>
            </a:r>
            <a:r>
              <a:rPr lang="it-IT" i="1" dirty="0">
                <a:latin typeface="Comic Sans MS" panose="030F0702030302020204" pitchFamily="66" charset="0"/>
                <a:sym typeface="Symbol" pitchFamily="18" charset="2"/>
              </a:rPr>
              <a:t>beam direction of motion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, at any point along the curved trajectory   </a:t>
            </a:r>
            <a:r>
              <a:rPr lang="it-IT" b="1" dirty="0">
                <a:solidFill>
                  <a:srgbClr val="FF0000"/>
                </a:solidFill>
                <a:latin typeface="Comic Sans MS" panose="030F0702030302020204" pitchFamily="66" charset="0"/>
                <a:sym typeface="Symbol" pitchFamily="18" charset="2"/>
              </a:rPr>
              <a:t>CSR longitudinal effect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, p</a:t>
            </a:r>
            <a:r>
              <a:rPr lang="it-IT" baseline="-25000" dirty="0">
                <a:latin typeface="Comic Sans MS" panose="030F0702030302020204" pitchFamily="66" charset="0"/>
                <a:sym typeface="Symbol" pitchFamily="18" charset="2"/>
              </a:rPr>
              <a:t>z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(s) </a:t>
            </a:r>
            <a:r>
              <a:rPr lang="it-IT" dirty="0">
                <a:latin typeface="Comic Sans MS" panose="030F0702030302020204" pitchFamily="66" charset="0"/>
                <a:sym typeface="Wingdings" pitchFamily="2" charset="2"/>
              </a:rPr>
              <a:t> 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p</a:t>
            </a:r>
            <a:r>
              <a:rPr lang="it-IT" baseline="-25000" dirty="0">
                <a:latin typeface="Comic Sans MS" panose="030F0702030302020204" pitchFamily="66" charset="0"/>
                <a:sym typeface="Symbol" pitchFamily="18" charset="2"/>
              </a:rPr>
              <a:t>z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(s) – p</a:t>
            </a:r>
            <a:r>
              <a:rPr lang="it-IT" baseline="-25000" dirty="0">
                <a:latin typeface="Comic Sans MS" panose="030F0702030302020204" pitchFamily="66" charset="0"/>
                <a:sym typeface="Symbol" pitchFamily="18" charset="2"/>
              </a:rPr>
              <a:t>z</a:t>
            </a: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(s). We neglect direct CSR trasverse forces.</a:t>
            </a:r>
          </a:p>
        </p:txBody>
      </p:sp>
      <p:grpSp>
        <p:nvGrpSpPr>
          <p:cNvPr id="67" name="Group 43"/>
          <p:cNvGrpSpPr>
            <a:grpSpLocks/>
          </p:cNvGrpSpPr>
          <p:nvPr/>
        </p:nvGrpSpPr>
        <p:grpSpPr bwMode="auto">
          <a:xfrm>
            <a:off x="4356126" y="2564711"/>
            <a:ext cx="3024207" cy="1296988"/>
            <a:chOff x="2339752" y="1988840"/>
            <a:chExt cx="3024356" cy="1296295"/>
          </a:xfrm>
        </p:grpSpPr>
        <p:sp>
          <p:nvSpPr>
            <p:cNvPr id="68" name="Rectangle 67"/>
            <p:cNvSpPr/>
            <p:nvPr/>
          </p:nvSpPr>
          <p:spPr bwMode="auto">
            <a:xfrm>
              <a:off x="3060513" y="2349010"/>
              <a:ext cx="1224022" cy="93612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69" name="Straight Connector 68"/>
            <p:cNvCxnSpPr>
              <a:endCxn id="71" idx="0"/>
            </p:cNvCxnSpPr>
            <p:nvPr/>
          </p:nvCxnSpPr>
          <p:spPr bwMode="auto">
            <a:xfrm>
              <a:off x="2339752" y="2133226"/>
              <a:ext cx="704885" cy="534701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TextBox 16"/>
            <p:cNvSpPr txBox="1">
              <a:spLocks noChangeArrowheads="1"/>
            </p:cNvSpPr>
            <p:nvPr/>
          </p:nvSpPr>
          <p:spPr bwMode="auto">
            <a:xfrm>
              <a:off x="3338334" y="2060848"/>
              <a:ext cx="710486" cy="26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1100" b="1" dirty="0"/>
                <a:t>DIPOLE</a:t>
              </a:r>
              <a:endParaRPr lang="en-US" sz="1100" b="1" dirty="0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3044637" y="2667927"/>
              <a:ext cx="1225610" cy="356997"/>
            </a:xfrm>
            <a:custGeom>
              <a:avLst/>
              <a:gdLst>
                <a:gd name="connsiteX0" fmla="*/ 0 w 1226372"/>
                <a:gd name="connsiteY0" fmla="*/ 0 h 356796"/>
                <a:gd name="connsiteX1" fmla="*/ 634701 w 1226372"/>
                <a:gd name="connsiteY1" fmla="*/ 355003 h 356796"/>
                <a:gd name="connsiteX2" fmla="*/ 1226372 w 1226372"/>
                <a:gd name="connsiteY2" fmla="*/ 10758 h 35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26372" h="356796">
                  <a:moveTo>
                    <a:pt x="0" y="0"/>
                  </a:moveTo>
                  <a:cubicBezTo>
                    <a:pt x="215153" y="176605"/>
                    <a:pt x="430306" y="353210"/>
                    <a:pt x="634701" y="355003"/>
                  </a:cubicBezTo>
                  <a:cubicBezTo>
                    <a:pt x="839096" y="356796"/>
                    <a:pt x="1032734" y="183777"/>
                    <a:pt x="1226372" y="10758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72" name="Straight Connector 71"/>
            <p:cNvCxnSpPr>
              <a:stCxn id="71" idx="2"/>
            </p:cNvCxnSpPr>
            <p:nvPr/>
          </p:nvCxnSpPr>
          <p:spPr bwMode="auto">
            <a:xfrm flipV="1">
              <a:off x="4270247" y="2060240"/>
              <a:ext cx="733461" cy="618794"/>
            </a:xfrm>
            <a:prstGeom prst="line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V="1">
              <a:off x="3852714" y="2636194"/>
              <a:ext cx="863643" cy="360170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stCxn id="71" idx="1"/>
            </p:cNvCxnSpPr>
            <p:nvPr/>
          </p:nvCxnSpPr>
          <p:spPr>
            <a:xfrm flipV="1">
              <a:off x="3679668" y="2924965"/>
              <a:ext cx="892219" cy="98372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V="1">
              <a:off x="4140066" y="2349010"/>
              <a:ext cx="503262" cy="431569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40"/>
            <p:cNvSpPr txBox="1">
              <a:spLocks noChangeArrowheads="1"/>
            </p:cNvSpPr>
            <p:nvPr/>
          </p:nvSpPr>
          <p:spPr bwMode="auto">
            <a:xfrm>
              <a:off x="4974239" y="1988840"/>
              <a:ext cx="389869" cy="369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b="1" dirty="0"/>
                <a:t>e-</a:t>
              </a:r>
              <a:endParaRPr lang="en-US" b="1" dirty="0"/>
            </a:p>
          </p:txBody>
        </p:sp>
        <p:sp>
          <p:nvSpPr>
            <p:cNvPr id="77" name="TextBox 41"/>
            <p:cNvSpPr txBox="1">
              <a:spLocks noChangeArrowheads="1"/>
            </p:cNvSpPr>
            <p:nvPr/>
          </p:nvSpPr>
          <p:spPr bwMode="auto">
            <a:xfrm>
              <a:off x="4715985" y="2411597"/>
              <a:ext cx="311319" cy="461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it-IT" sz="2400" b="1" dirty="0">
                  <a:solidFill>
                    <a:srgbClr val="FF0000"/>
                  </a:solidFill>
                  <a:sym typeface="Symbol" pitchFamily="18" charset="2"/>
                </a:rPr>
                <a:t>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926412" y="2999131"/>
            <a:ext cx="3872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Remind: particle </a:t>
            </a:r>
            <a:r>
              <a:rPr lang="it-IT" i="1" dirty="0" smtClean="0"/>
              <a:t>transverse </a:t>
            </a:r>
            <a:r>
              <a:rPr lang="it-IT" i="1" dirty="0"/>
              <a:t>motion is the linear superposition:</a:t>
            </a:r>
          </a:p>
          <a:p>
            <a:r>
              <a:rPr lang="it-IT" i="1" dirty="0"/>
              <a:t> </a:t>
            </a:r>
            <a:r>
              <a:rPr lang="it-IT" b="1" i="1" dirty="0"/>
              <a:t>x(s) = </a:t>
            </a:r>
            <a:r>
              <a:rPr lang="it-IT" b="1" dirty="0">
                <a:solidFill>
                  <a:prstClr val="black"/>
                </a:solidFill>
                <a:latin typeface="Calibri" pitchFamily="34" charset="0"/>
                <a:sym typeface="Symbol"/>
              </a:rPr>
              <a:t>x</a:t>
            </a:r>
            <a:r>
              <a:rPr lang="it-IT" b="1" baseline="-25000" dirty="0">
                <a:solidFill>
                  <a:prstClr val="black"/>
                </a:solidFill>
                <a:latin typeface="Calibri" pitchFamily="34" charset="0"/>
                <a:sym typeface="Symbol"/>
              </a:rPr>
              <a:t></a:t>
            </a:r>
            <a:r>
              <a:rPr lang="it-IT" b="1" i="1" dirty="0">
                <a:solidFill>
                  <a:prstClr val="black"/>
                </a:solidFill>
                <a:latin typeface="Calibri"/>
              </a:rPr>
              <a:t>(s) + </a:t>
            </a:r>
            <a:r>
              <a:rPr lang="it-IT" b="1" dirty="0">
                <a:solidFill>
                  <a:prstClr val="black"/>
                </a:solidFill>
                <a:latin typeface="Calibri" pitchFamily="34" charset="0"/>
                <a:sym typeface="Symbol"/>
              </a:rPr>
              <a:t>x</a:t>
            </a:r>
            <a:r>
              <a:rPr lang="it-IT" b="1" baseline="-25000" dirty="0">
                <a:solidFill>
                  <a:prstClr val="black"/>
                </a:solidFill>
                <a:latin typeface="Calibri" pitchFamily="34" charset="0"/>
                <a:sym typeface="Symbol"/>
              </a:rPr>
              <a:t></a:t>
            </a:r>
            <a:r>
              <a:rPr lang="it-IT" b="1" i="1" dirty="0">
                <a:solidFill>
                  <a:prstClr val="black"/>
                </a:solidFill>
                <a:latin typeface="Calibri"/>
              </a:rPr>
              <a:t>(s)</a:t>
            </a:r>
            <a:endParaRPr lang="en-US" b="1" i="1" dirty="0"/>
          </a:p>
        </p:txBody>
      </p:sp>
      <p:grpSp>
        <p:nvGrpSpPr>
          <p:cNvPr id="80" name="Group 79"/>
          <p:cNvGrpSpPr/>
          <p:nvPr/>
        </p:nvGrpSpPr>
        <p:grpSpPr>
          <a:xfrm>
            <a:off x="2195737" y="4694586"/>
            <a:ext cx="4331783" cy="4567063"/>
            <a:chOff x="158208" y="1630689"/>
            <a:chExt cx="4331782" cy="4567062"/>
          </a:xfrm>
        </p:grpSpPr>
        <p:sp>
          <p:nvSpPr>
            <p:cNvPr id="81" name="Rectangle 80"/>
            <p:cNvSpPr/>
            <p:nvPr/>
          </p:nvSpPr>
          <p:spPr>
            <a:xfrm>
              <a:off x="990600" y="1981200"/>
              <a:ext cx="2895600" cy="12192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2" name="Arc 81"/>
            <p:cNvSpPr/>
            <p:nvPr/>
          </p:nvSpPr>
          <p:spPr>
            <a:xfrm rot="19032702">
              <a:off x="158208" y="2240036"/>
              <a:ext cx="4331782" cy="3957715"/>
            </a:xfrm>
            <a:prstGeom prst="arc">
              <a:avLst/>
            </a:prstGeom>
            <a:ln w="19050">
              <a:solidFill>
                <a:schemeClr val="accent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>
              <a:off x="990600" y="25908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2286000" y="2133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85" name="Straight Connector 84"/>
            <p:cNvCxnSpPr/>
            <p:nvPr/>
          </p:nvCxnSpPr>
          <p:spPr>
            <a:xfrm flipV="1">
              <a:off x="381000" y="2743200"/>
              <a:ext cx="609600" cy="533400"/>
            </a:xfrm>
            <a:prstGeom prst="line">
              <a:avLst/>
            </a:prstGeom>
            <a:ln w="19050">
              <a:solidFill>
                <a:schemeClr val="accent6"/>
              </a:solidFill>
              <a:prstDash val="sysDash"/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6" name="Group 85"/>
            <p:cNvGrpSpPr/>
            <p:nvPr/>
          </p:nvGrpSpPr>
          <p:grpSpPr>
            <a:xfrm>
              <a:off x="1125091" y="2250730"/>
              <a:ext cx="1160909" cy="340070"/>
              <a:chOff x="1125091" y="2286000"/>
              <a:chExt cx="1160909" cy="340070"/>
            </a:xfrm>
          </p:grpSpPr>
          <p:grpSp>
            <p:nvGrpSpPr>
              <p:cNvPr id="93" name="Group 92"/>
              <p:cNvGrpSpPr/>
              <p:nvPr/>
            </p:nvGrpSpPr>
            <p:grpSpPr>
              <a:xfrm rot="20349383">
                <a:off x="1125091" y="2465831"/>
                <a:ext cx="1116150" cy="160239"/>
                <a:chOff x="3048000" y="4267200"/>
                <a:chExt cx="5029200" cy="838200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3048000" y="4267200"/>
                  <a:ext cx="2590800" cy="838200"/>
                  <a:chOff x="5105400" y="3505200"/>
                  <a:chExt cx="2590800" cy="838200"/>
                </a:xfrm>
              </p:grpSpPr>
              <p:grpSp>
                <p:nvGrpSpPr>
                  <p:cNvPr id="111" name="Group 110"/>
                  <p:cNvGrpSpPr/>
                  <p:nvPr/>
                </p:nvGrpSpPr>
                <p:grpSpPr>
                  <a:xfrm>
                    <a:off x="6340948" y="3505200"/>
                    <a:ext cx="1355252" cy="838200"/>
                    <a:chOff x="5084618" y="3505200"/>
                    <a:chExt cx="1355252" cy="838200"/>
                  </a:xfrm>
                </p:grpSpPr>
                <p:grpSp>
                  <p:nvGrpSpPr>
                    <p:cNvPr id="119" name="Group 118"/>
                    <p:cNvGrpSpPr/>
                    <p:nvPr/>
                  </p:nvGrpSpPr>
                  <p:grpSpPr>
                    <a:xfrm>
                      <a:off x="5084618" y="3581400"/>
                      <a:ext cx="706582" cy="762000"/>
                      <a:chOff x="5084618" y="3657600"/>
                      <a:chExt cx="706582" cy="762000"/>
                    </a:xfrm>
                  </p:grpSpPr>
                  <p:sp>
                    <p:nvSpPr>
                      <p:cNvPr id="123" name="Oval 122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24" name="Rectangle 123"/>
                      <p:cNvSpPr/>
                      <p:nvPr/>
                    </p:nvSpPr>
                    <p:spPr>
                      <a:xfrm>
                        <a:off x="5084618" y="3962400"/>
                        <a:ext cx="706582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20" name="Group 119"/>
                    <p:cNvGrpSpPr/>
                    <p:nvPr/>
                  </p:nvGrpSpPr>
                  <p:grpSpPr>
                    <a:xfrm rot="10800000">
                      <a:off x="5715001" y="3505200"/>
                      <a:ext cx="724869" cy="762000"/>
                      <a:chOff x="4990131" y="3657600"/>
                      <a:chExt cx="724869" cy="762000"/>
                    </a:xfrm>
                  </p:grpSpPr>
                  <p:sp>
                    <p:nvSpPr>
                      <p:cNvPr id="121" name="Oval 120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22" name="Rectangle 121"/>
                      <p:cNvSpPr/>
                      <p:nvPr/>
                    </p:nvSpPr>
                    <p:spPr>
                      <a:xfrm>
                        <a:off x="4990131" y="3962400"/>
                        <a:ext cx="706582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112" name="Group 111"/>
                  <p:cNvGrpSpPr/>
                  <p:nvPr/>
                </p:nvGrpSpPr>
                <p:grpSpPr>
                  <a:xfrm>
                    <a:off x="5105400" y="3505200"/>
                    <a:ext cx="1239983" cy="838200"/>
                    <a:chOff x="5084618" y="3505200"/>
                    <a:chExt cx="1239983" cy="838200"/>
                  </a:xfrm>
                </p:grpSpPr>
                <p:grpSp>
                  <p:nvGrpSpPr>
                    <p:cNvPr id="113" name="Group 112"/>
                    <p:cNvGrpSpPr/>
                    <p:nvPr/>
                  </p:nvGrpSpPr>
                  <p:grpSpPr>
                    <a:xfrm>
                      <a:off x="5084618" y="3581400"/>
                      <a:ext cx="706582" cy="762000"/>
                      <a:chOff x="5084618" y="3657600"/>
                      <a:chExt cx="706582" cy="762000"/>
                    </a:xfrm>
                  </p:grpSpPr>
                  <p:sp>
                    <p:nvSpPr>
                      <p:cNvPr id="117" name="Oval 116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18" name="Rectangle 117"/>
                      <p:cNvSpPr/>
                      <p:nvPr/>
                    </p:nvSpPr>
                    <p:spPr>
                      <a:xfrm>
                        <a:off x="5084618" y="3962400"/>
                        <a:ext cx="706582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14" name="Group 113"/>
                    <p:cNvGrpSpPr/>
                    <p:nvPr/>
                  </p:nvGrpSpPr>
                  <p:grpSpPr>
                    <a:xfrm rot="10800000">
                      <a:off x="5715001" y="3505200"/>
                      <a:ext cx="609600" cy="762000"/>
                      <a:chOff x="5105400" y="3657600"/>
                      <a:chExt cx="609600" cy="762000"/>
                    </a:xfrm>
                  </p:grpSpPr>
                  <p:sp>
                    <p:nvSpPr>
                      <p:cNvPr id="115" name="Oval 114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16" name="Rectangle 115"/>
                      <p:cNvSpPr/>
                      <p:nvPr/>
                    </p:nvSpPr>
                    <p:spPr>
                      <a:xfrm>
                        <a:off x="5109835" y="3962400"/>
                        <a:ext cx="586878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96" name="Group 95"/>
                <p:cNvGrpSpPr/>
                <p:nvPr/>
              </p:nvGrpSpPr>
              <p:grpSpPr>
                <a:xfrm>
                  <a:off x="5507182" y="4267200"/>
                  <a:ext cx="2570018" cy="838200"/>
                  <a:chOff x="5126182" y="3505200"/>
                  <a:chExt cx="2570018" cy="838200"/>
                </a:xfrm>
              </p:grpSpPr>
              <p:grpSp>
                <p:nvGrpSpPr>
                  <p:cNvPr id="97" name="Group 96"/>
                  <p:cNvGrpSpPr/>
                  <p:nvPr/>
                </p:nvGrpSpPr>
                <p:grpSpPr>
                  <a:xfrm>
                    <a:off x="6340948" y="3505200"/>
                    <a:ext cx="1355252" cy="838200"/>
                    <a:chOff x="5084618" y="3505200"/>
                    <a:chExt cx="1355252" cy="838200"/>
                  </a:xfrm>
                </p:grpSpPr>
                <p:grpSp>
                  <p:nvGrpSpPr>
                    <p:cNvPr id="105" name="Group 104"/>
                    <p:cNvGrpSpPr/>
                    <p:nvPr/>
                  </p:nvGrpSpPr>
                  <p:grpSpPr>
                    <a:xfrm>
                      <a:off x="5084618" y="3581400"/>
                      <a:ext cx="706582" cy="762000"/>
                      <a:chOff x="5084618" y="3657600"/>
                      <a:chExt cx="706582" cy="762000"/>
                    </a:xfrm>
                  </p:grpSpPr>
                  <p:sp>
                    <p:nvSpPr>
                      <p:cNvPr id="109" name="Oval 108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10" name="Rectangle 109"/>
                      <p:cNvSpPr/>
                      <p:nvPr/>
                    </p:nvSpPr>
                    <p:spPr>
                      <a:xfrm>
                        <a:off x="5084618" y="3962400"/>
                        <a:ext cx="706582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06" name="Group 105"/>
                    <p:cNvGrpSpPr/>
                    <p:nvPr/>
                  </p:nvGrpSpPr>
                  <p:grpSpPr>
                    <a:xfrm rot="10800000">
                      <a:off x="5715001" y="3505200"/>
                      <a:ext cx="724869" cy="762000"/>
                      <a:chOff x="4990131" y="3657600"/>
                      <a:chExt cx="724869" cy="762000"/>
                    </a:xfrm>
                  </p:grpSpPr>
                  <p:sp>
                    <p:nvSpPr>
                      <p:cNvPr id="107" name="Oval 106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08" name="Rectangle 107"/>
                      <p:cNvSpPr/>
                      <p:nvPr/>
                    </p:nvSpPr>
                    <p:spPr>
                      <a:xfrm>
                        <a:off x="4990131" y="3962400"/>
                        <a:ext cx="706582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5126182" y="3505200"/>
                    <a:ext cx="1219201" cy="838200"/>
                    <a:chOff x="5105400" y="3505200"/>
                    <a:chExt cx="1219201" cy="838200"/>
                  </a:xfrm>
                </p:grpSpPr>
                <p:grpSp>
                  <p:nvGrpSpPr>
                    <p:cNvPr id="99" name="Group 98"/>
                    <p:cNvGrpSpPr/>
                    <p:nvPr/>
                  </p:nvGrpSpPr>
                  <p:grpSpPr>
                    <a:xfrm>
                      <a:off x="5105400" y="3581400"/>
                      <a:ext cx="719328" cy="762000"/>
                      <a:chOff x="5105400" y="3657600"/>
                      <a:chExt cx="719328" cy="762000"/>
                    </a:xfrm>
                  </p:grpSpPr>
                  <p:sp>
                    <p:nvSpPr>
                      <p:cNvPr id="103" name="Oval 102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04" name="Rectangle 103"/>
                      <p:cNvSpPr/>
                      <p:nvPr/>
                    </p:nvSpPr>
                    <p:spPr>
                      <a:xfrm>
                        <a:off x="5118146" y="3962400"/>
                        <a:ext cx="706582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100" name="Group 99"/>
                    <p:cNvGrpSpPr/>
                    <p:nvPr/>
                  </p:nvGrpSpPr>
                  <p:grpSpPr>
                    <a:xfrm rot="10800000">
                      <a:off x="5715001" y="3505200"/>
                      <a:ext cx="609600" cy="762000"/>
                      <a:chOff x="5105400" y="3657600"/>
                      <a:chExt cx="609600" cy="762000"/>
                    </a:xfrm>
                  </p:grpSpPr>
                  <p:sp>
                    <p:nvSpPr>
                      <p:cNvPr id="101" name="Oval 100"/>
                      <p:cNvSpPr/>
                      <p:nvPr/>
                    </p:nvSpPr>
                    <p:spPr>
                      <a:xfrm>
                        <a:off x="5105400" y="3657600"/>
                        <a:ext cx="609600" cy="609600"/>
                      </a:xfrm>
                      <a:prstGeom prst="ellipse">
                        <a:avLst/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102" name="Rectangle 101"/>
                      <p:cNvSpPr/>
                      <p:nvPr/>
                    </p:nvSpPr>
                    <p:spPr>
                      <a:xfrm>
                        <a:off x="5109835" y="3962400"/>
                        <a:ext cx="586878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</p:grpSp>
              </p:grpSp>
            </p:grpSp>
          </p:grpSp>
          <p:cxnSp>
            <p:nvCxnSpPr>
              <p:cNvPr id="94" name="Straight Arrow Connector 93"/>
              <p:cNvCxnSpPr/>
              <p:nvPr/>
            </p:nvCxnSpPr>
            <p:spPr>
              <a:xfrm flipV="1">
                <a:off x="2209800" y="2286000"/>
                <a:ext cx="76200" cy="43198"/>
              </a:xfrm>
              <a:prstGeom prst="straightConnector1">
                <a:avLst/>
              </a:prstGeom>
              <a:ln w="28575">
                <a:solidFill>
                  <a:schemeClr val="tx2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/>
            <p:nvPr/>
          </p:nvSpPr>
          <p:spPr>
            <a:xfrm>
              <a:off x="2402404" y="1630689"/>
              <a:ext cx="15620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1F497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</a:rPr>
                <a:t>Dipole magnet</a:t>
              </a:r>
            </a:p>
          </p:txBody>
        </p:sp>
        <p:sp>
          <p:nvSpPr>
            <p:cNvPr id="88" name="Arc 87"/>
            <p:cNvSpPr/>
            <p:nvPr/>
          </p:nvSpPr>
          <p:spPr>
            <a:xfrm rot="18608166">
              <a:off x="804535" y="2121090"/>
              <a:ext cx="2597061" cy="2514600"/>
            </a:xfrm>
            <a:prstGeom prst="arc">
              <a:avLst>
                <a:gd name="adj1" fmla="val 16341114"/>
                <a:gd name="adj2" fmla="val 19550660"/>
              </a:avLst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/>
                <p:cNvSpPr txBox="1"/>
                <p:nvPr/>
              </p:nvSpPr>
              <p:spPr>
                <a:xfrm>
                  <a:off x="1371600" y="1916668"/>
                  <a:ext cx="34971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𝑠</m:t>
                        </m:r>
                      </m:oMath>
                    </m:oMathPara>
                  </a14:m>
                  <a:endParaRPr lang="en-US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06" name="TextBox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1600" y="1916668"/>
                  <a:ext cx="349711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0" name="TextBox 89"/>
            <p:cNvSpPr txBox="1"/>
            <p:nvPr/>
          </p:nvSpPr>
          <p:spPr>
            <a:xfrm>
              <a:off x="2438400" y="2176046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prstClr val="black"/>
                  </a:solidFill>
                  <a:latin typeface="Calibri"/>
                </a:rPr>
                <a:t>head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64853" y="2438400"/>
              <a:ext cx="5295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>
                  <a:solidFill>
                    <a:prstClr val="black"/>
                  </a:solidFill>
                  <a:latin typeface="Calibri"/>
                </a:rPr>
                <a:t>tail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466298" y="2619637"/>
              <a:ext cx="224490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  <a:latin typeface="Calibri"/>
                </a:rPr>
                <a:t>Radiation catches up </a:t>
              </a:r>
            </a:p>
            <a:p>
              <a:r>
                <a:rPr lang="en-US" b="1" dirty="0">
                  <a:solidFill>
                    <a:srgbClr val="0000FF"/>
                  </a:solidFill>
                  <a:latin typeface="Calibri"/>
                </a:rPr>
                <a:t>with electrons ahead </a:t>
              </a:r>
            </a:p>
          </p:txBody>
        </p:sp>
      </p:grpSp>
      <p:sp>
        <p:nvSpPr>
          <p:cNvPr id="125" name="Rectangle 2"/>
          <p:cNvSpPr>
            <a:spLocks noChangeArrowheads="1"/>
          </p:cNvSpPr>
          <p:nvPr/>
        </p:nvSpPr>
        <p:spPr bwMode="auto">
          <a:xfrm>
            <a:off x="107949" y="4199510"/>
            <a:ext cx="119938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44" indent="-285744" algn="just">
              <a:buFont typeface="Wingdings" panose="05000000000000000000" pitchFamily="2" charset="2"/>
              <a:buChar char="q"/>
            </a:pPr>
            <a:r>
              <a:rPr lang="it-IT" dirty="0">
                <a:latin typeface="Comic Sans MS" panose="030F0702030302020204" pitchFamily="66" charset="0"/>
                <a:sym typeface="Symbol" pitchFamily="18" charset="2"/>
              </a:rPr>
              <a:t>CSR instability is a tail-head effect, in which photons emitted by trailing electrons catch up with leading electrons.</a:t>
            </a:r>
          </a:p>
        </p:txBody>
      </p:sp>
    </p:spTree>
    <p:extLst>
      <p:ext uri="{BB962C8B-B14F-4D97-AF65-F5344CB8AC3E}">
        <p14:creationId xmlns:p14="http://schemas.microsoft.com/office/powerpoint/2010/main" val="19102240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Variation and Transverse Kick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4</a:t>
            </a:fld>
            <a:endParaRPr lang="en-GB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455907" y="1020983"/>
            <a:ext cx="10004575" cy="7802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693" indent="-266693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Consider </a:t>
            </a:r>
            <a:r>
              <a:rPr lang="en-US" sz="1800" b="1" dirty="0"/>
              <a:t>1-D steady-state </a:t>
            </a:r>
            <a:r>
              <a:rPr lang="en-US" sz="1800" dirty="0"/>
              <a:t>CSR emission, and </a:t>
            </a:r>
            <a:r>
              <a:rPr lang="en-US" sz="1800" b="1" dirty="0"/>
              <a:t>linear optics</a:t>
            </a:r>
            <a:r>
              <a:rPr lang="en-US" sz="1800" dirty="0"/>
              <a:t>.</a:t>
            </a:r>
          </a:p>
          <a:p>
            <a:pPr marL="266693" indent="-266693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800" dirty="0"/>
              <a:t>Transient CSR effects and nonlinear dynamics will be included in the simulations.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740201" y="1917612"/>
            <a:ext cx="6446491" cy="777649"/>
            <a:chOff x="543576" y="3848766"/>
            <a:chExt cx="6446490" cy="7776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3481598" y="3848766"/>
                  <a:ext cx="3508468" cy="7776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  <m:r>
                              <a:rPr lang="en-US" b="1" i="1" baseline="-25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𝜹</m:t>
                            </m:r>
                            <m:r>
                              <a:rPr lang="en-GB" b="1" i="1" baseline="-25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1" i="1" baseline="-2500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𝑪𝑺𝑹</m:t>
                            </m:r>
                          </m:e>
                          <m:sub>
                            <m:r>
                              <a:rPr lang="en-GB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</m:sSub>
                        <m:r>
                          <a:rPr lang="en-US" b="1">
                            <a:solidFill>
                              <a:prstClr val="black"/>
                            </a:solidFill>
                            <a:latin typeface="Cambria Math"/>
                          </a:rPr>
                          <m:t>=</m:t>
                        </m:r>
                        <m:r>
                          <a:rPr lang="en-GB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GB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𝟐𝟒𝟓𝟗</m:t>
                        </m:r>
                        <m:r>
                          <a:rPr lang="en-GB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en-GB" b="1" baseline="-25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𝐞</m:t>
                        </m:r>
                        <m:r>
                          <a:rPr lang="en-GB" b="1" baseline="300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f>
                          <m:fPr>
                            <m:ctrlPr>
                              <a:rPr lang="en-GB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𝑵</m:t>
                            </m:r>
                            <m:r>
                              <a:rPr lang="en-GB" b="1" i="1" baseline="-25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</m:t>
                            </m:r>
                          </m:num>
                          <m:den>
                            <m:r>
                              <a:rPr lang="en-GB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𝜸</m:t>
                            </m:r>
                          </m:den>
                        </m:f>
                        <m:f>
                          <m:fPr>
                            <m:ctrlPr>
                              <a:rPr lang="en-US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𝜽</m:t>
                            </m:r>
                            <m:sSup>
                              <m:sSup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latin typeface="Cambria Math"/>
                                  </a:rPr>
                                  <m:t>𝑹</m:t>
                                </m:r>
                              </m:e>
                              <m:sup>
                                <m:r>
                                  <a:rPr lang="en-US" b="1" i="1"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US" b="1" i="1">
                                    <a:latin typeface="Cambria Math"/>
                                  </a:rPr>
                                  <m:t>/</m:t>
                                </m:r>
                                <m:r>
                                  <a:rPr lang="en-US" b="1" i="1">
                                    <a:latin typeface="Cambria Math"/>
                                  </a:rPr>
                                  <m:t>𝟑</m:t>
                                </m:r>
                              </m:sup>
                            </m:sSup>
                          </m:num>
                          <m:den>
                            <m:sSubSup>
                              <m:sSubSupPr>
                                <m:ctrlPr>
                                  <a:rPr lang="en-US" b="1" i="1">
                                    <a:solidFill>
                                      <a:srgbClr val="FF33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1" i="1">
                                    <a:solidFill>
                                      <a:srgbClr val="FF3399"/>
                                    </a:solidFill>
                                    <a:latin typeface="Cambria Math"/>
                                  </a:rPr>
                                  <m:t>𝝈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3399"/>
                                    </a:solidFill>
                                    <a:latin typeface="Cambria Math"/>
                                  </a:rPr>
                                  <m:t>𝒛</m:t>
                                </m:r>
                              </m:sub>
                              <m:sup>
                                <m:r>
                                  <a:rPr lang="en-US" b="1" i="1">
                                    <a:solidFill>
                                      <a:srgbClr val="FF3399"/>
                                    </a:solidFill>
                                    <a:latin typeface="Cambria Math"/>
                                  </a:rPr>
                                  <m:t>𝟒</m:t>
                                </m:r>
                                <m:r>
                                  <a:rPr lang="en-GB" b="1" i="1">
                                    <a:solidFill>
                                      <a:srgbClr val="FF3399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GB" b="1" i="1">
                                    <a:solidFill>
                                      <a:srgbClr val="FF3399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sup>
                            </m:sSubSup>
                          </m:den>
                        </m:f>
                      </m:oMath>
                    </m:oMathPara>
                  </a14:m>
                  <a:endParaRPr lang="en-US" sz="2400" b="1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81598" y="3848766"/>
                  <a:ext cx="3508468" cy="77764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2" name="TextBox 51"/>
            <p:cNvSpPr txBox="1"/>
            <p:nvPr/>
          </p:nvSpPr>
          <p:spPr>
            <a:xfrm>
              <a:off x="543576" y="3985610"/>
              <a:ext cx="33790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RELATIVE ENERGY SPREAD of GAUSSIAN bunch, per DIPOLE: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37102" y="4563473"/>
            <a:ext cx="4985941" cy="1331086"/>
            <a:chOff x="112712" y="5106350"/>
            <a:chExt cx="4985941" cy="1331086"/>
          </a:xfrm>
        </p:grpSpPr>
        <p:sp>
          <p:nvSpPr>
            <p:cNvPr id="54" name="Freeform 53"/>
            <p:cNvSpPr/>
            <p:nvPr/>
          </p:nvSpPr>
          <p:spPr bwMode="auto">
            <a:xfrm>
              <a:off x="112712" y="5106350"/>
              <a:ext cx="3270250" cy="663575"/>
            </a:xfrm>
            <a:custGeom>
              <a:avLst/>
              <a:gdLst>
                <a:gd name="connsiteX0" fmla="*/ 0 w 3270325"/>
                <a:gd name="connsiteY0" fmla="*/ 598842 h 663388"/>
                <a:gd name="connsiteX1" fmla="*/ 1021977 w 3270325"/>
                <a:gd name="connsiteY1" fmla="*/ 168537 h 663388"/>
                <a:gd name="connsiteX2" fmla="*/ 1904104 w 3270325"/>
                <a:gd name="connsiteY2" fmla="*/ 82475 h 663388"/>
                <a:gd name="connsiteX3" fmla="*/ 3270325 w 3270325"/>
                <a:gd name="connsiteY3" fmla="*/ 663388 h 663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70325" h="663388">
                  <a:moveTo>
                    <a:pt x="0" y="598842"/>
                  </a:moveTo>
                  <a:cubicBezTo>
                    <a:pt x="352313" y="426720"/>
                    <a:pt x="704626" y="254598"/>
                    <a:pt x="1021977" y="168537"/>
                  </a:cubicBezTo>
                  <a:cubicBezTo>
                    <a:pt x="1339328" y="82476"/>
                    <a:pt x="1529380" y="0"/>
                    <a:pt x="1904104" y="82475"/>
                  </a:cubicBezTo>
                  <a:cubicBezTo>
                    <a:pt x="2278828" y="164950"/>
                    <a:pt x="2774576" y="414169"/>
                    <a:pt x="3270325" y="663388"/>
                  </a:cubicBezTo>
                </a:path>
              </a:pathLst>
            </a:custGeom>
            <a:ln w="38100">
              <a:solidFill>
                <a:schemeClr val="tx1"/>
              </a:solidFill>
              <a:prstDash val="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 bwMode="auto">
            <a:xfrm>
              <a:off x="2254323" y="5852661"/>
              <a:ext cx="2844330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Initial reference (dispersive) trajectory, 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x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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</a:t>
              </a:r>
              <a:endParaRPr lang="en-US" sz="1600" dirty="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56" name="Gruppo 29"/>
          <p:cNvGrpSpPr>
            <a:grpSpLocks/>
          </p:cNvGrpSpPr>
          <p:nvPr/>
        </p:nvGrpSpPr>
        <p:grpSpPr bwMode="auto">
          <a:xfrm>
            <a:off x="425195" y="4409460"/>
            <a:ext cx="3280804" cy="1377840"/>
            <a:chOff x="1397558" y="5229225"/>
            <a:chExt cx="3280805" cy="1377841"/>
          </a:xfrm>
        </p:grpSpPr>
        <p:sp>
          <p:nvSpPr>
            <p:cNvPr id="57" name="Freeform 56"/>
            <p:cNvSpPr/>
            <p:nvPr/>
          </p:nvSpPr>
          <p:spPr bwMode="auto">
            <a:xfrm>
              <a:off x="1628775" y="5229225"/>
              <a:ext cx="3049588" cy="758826"/>
            </a:xfrm>
            <a:custGeom>
              <a:avLst/>
              <a:gdLst>
                <a:gd name="connsiteX0" fmla="*/ 48410 w 3049793"/>
                <a:gd name="connsiteY0" fmla="*/ 758413 h 758413"/>
                <a:gd name="connsiteX1" fmla="*/ 69925 w 3049793"/>
                <a:gd name="connsiteY1" fmla="*/ 403411 h 758413"/>
                <a:gd name="connsiteX2" fmla="*/ 467958 w 3049793"/>
                <a:gd name="connsiteY2" fmla="*/ 586291 h 758413"/>
                <a:gd name="connsiteX3" fmla="*/ 693869 w 3049793"/>
                <a:gd name="connsiteY3" fmla="*/ 521745 h 758413"/>
                <a:gd name="connsiteX4" fmla="*/ 790688 w 3049793"/>
                <a:gd name="connsiteY4" fmla="*/ 145227 h 758413"/>
                <a:gd name="connsiteX5" fmla="*/ 1059629 w 3049793"/>
                <a:gd name="connsiteY5" fmla="*/ 209773 h 758413"/>
                <a:gd name="connsiteX6" fmla="*/ 1274782 w 3049793"/>
                <a:gd name="connsiteY6" fmla="*/ 317350 h 758413"/>
                <a:gd name="connsiteX7" fmla="*/ 1371601 w 3049793"/>
                <a:gd name="connsiteY7" fmla="*/ 220531 h 758413"/>
                <a:gd name="connsiteX8" fmla="*/ 1468419 w 3049793"/>
                <a:gd name="connsiteY8" fmla="*/ 69924 h 758413"/>
                <a:gd name="connsiteX9" fmla="*/ 1565238 w 3049793"/>
                <a:gd name="connsiteY9" fmla="*/ 48409 h 758413"/>
                <a:gd name="connsiteX10" fmla="*/ 1791149 w 3049793"/>
                <a:gd name="connsiteY10" fmla="*/ 360380 h 758413"/>
                <a:gd name="connsiteX11" fmla="*/ 2124636 w 3049793"/>
                <a:gd name="connsiteY11" fmla="*/ 220531 h 758413"/>
                <a:gd name="connsiteX12" fmla="*/ 2286001 w 3049793"/>
                <a:gd name="connsiteY12" fmla="*/ 123712 h 758413"/>
                <a:gd name="connsiteX13" fmla="*/ 2436608 w 3049793"/>
                <a:gd name="connsiteY13" fmla="*/ 414169 h 758413"/>
                <a:gd name="connsiteX14" fmla="*/ 2511911 w 3049793"/>
                <a:gd name="connsiteY14" fmla="*/ 693867 h 758413"/>
                <a:gd name="connsiteX15" fmla="*/ 3049793 w 3049793"/>
                <a:gd name="connsiteY15" fmla="*/ 500230 h 758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9793" h="758413">
                  <a:moveTo>
                    <a:pt x="48410" y="758413"/>
                  </a:moveTo>
                  <a:cubicBezTo>
                    <a:pt x="24205" y="595255"/>
                    <a:pt x="0" y="432098"/>
                    <a:pt x="69925" y="403411"/>
                  </a:cubicBezTo>
                  <a:cubicBezTo>
                    <a:pt x="139850" y="374724"/>
                    <a:pt x="363967" y="566569"/>
                    <a:pt x="467958" y="586291"/>
                  </a:cubicBezTo>
                  <a:cubicBezTo>
                    <a:pt x="571949" y="606013"/>
                    <a:pt x="640081" y="595256"/>
                    <a:pt x="693869" y="521745"/>
                  </a:cubicBezTo>
                  <a:cubicBezTo>
                    <a:pt x="747657" y="448234"/>
                    <a:pt x="729728" y="197222"/>
                    <a:pt x="790688" y="145227"/>
                  </a:cubicBezTo>
                  <a:cubicBezTo>
                    <a:pt x="851648" y="93232"/>
                    <a:pt x="978947" y="181086"/>
                    <a:pt x="1059629" y="209773"/>
                  </a:cubicBezTo>
                  <a:cubicBezTo>
                    <a:pt x="1140311" y="238460"/>
                    <a:pt x="1222787" y="315557"/>
                    <a:pt x="1274782" y="317350"/>
                  </a:cubicBezTo>
                  <a:cubicBezTo>
                    <a:pt x="1326777" y="319143"/>
                    <a:pt x="1339328" y="261769"/>
                    <a:pt x="1371601" y="220531"/>
                  </a:cubicBezTo>
                  <a:cubicBezTo>
                    <a:pt x="1403874" y="179293"/>
                    <a:pt x="1436146" y="98611"/>
                    <a:pt x="1468419" y="69924"/>
                  </a:cubicBezTo>
                  <a:cubicBezTo>
                    <a:pt x="1500692" y="41237"/>
                    <a:pt x="1511450" y="0"/>
                    <a:pt x="1565238" y="48409"/>
                  </a:cubicBezTo>
                  <a:cubicBezTo>
                    <a:pt x="1619026" y="96818"/>
                    <a:pt x="1697916" y="331693"/>
                    <a:pt x="1791149" y="360380"/>
                  </a:cubicBezTo>
                  <a:cubicBezTo>
                    <a:pt x="1884382" y="389067"/>
                    <a:pt x="2042161" y="259976"/>
                    <a:pt x="2124636" y="220531"/>
                  </a:cubicBezTo>
                  <a:cubicBezTo>
                    <a:pt x="2207111" y="181086"/>
                    <a:pt x="2234006" y="91439"/>
                    <a:pt x="2286001" y="123712"/>
                  </a:cubicBezTo>
                  <a:cubicBezTo>
                    <a:pt x="2337996" y="155985"/>
                    <a:pt x="2398956" y="319143"/>
                    <a:pt x="2436608" y="414169"/>
                  </a:cubicBezTo>
                  <a:cubicBezTo>
                    <a:pt x="2474260" y="509195"/>
                    <a:pt x="2409714" y="679524"/>
                    <a:pt x="2511911" y="693867"/>
                  </a:cubicBezTo>
                  <a:cubicBezTo>
                    <a:pt x="2614108" y="708210"/>
                    <a:pt x="2831950" y="604220"/>
                    <a:pt x="3049793" y="500230"/>
                  </a:cubicBezTo>
                </a:path>
              </a:pathLst>
            </a:custGeom>
            <a:ln w="38100">
              <a:solidFill>
                <a:srgbClr val="00FF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 bwMode="auto">
            <a:xfrm>
              <a:off x="1397558" y="6022291"/>
              <a:ext cx="1766331" cy="584775"/>
            </a:xfrm>
            <a:prstGeom prst="rect">
              <a:avLst/>
            </a:prstGeom>
            <a:noFill/>
            <a:ln w="38100">
              <a:solidFill>
                <a:srgbClr val="00FF00"/>
              </a:solidFill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Initial betatron oscillation, 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x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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</a:t>
              </a:r>
              <a:endParaRPr lang="en-US" sz="1600" dirty="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59" name="Gruppo 30"/>
          <p:cNvGrpSpPr>
            <a:grpSpLocks/>
          </p:cNvGrpSpPr>
          <p:nvPr/>
        </p:nvGrpSpPr>
        <p:grpSpPr bwMode="auto">
          <a:xfrm>
            <a:off x="321597" y="3307893"/>
            <a:ext cx="2159460" cy="1233359"/>
            <a:chOff x="1332308" y="4068892"/>
            <a:chExt cx="2159459" cy="1233358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>
              <a:off x="2659062" y="4868862"/>
              <a:ext cx="360363" cy="433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 bwMode="auto">
            <a:xfrm>
              <a:off x="1332308" y="4068892"/>
              <a:ext cx="2159459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Photon emission/absorption,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x  = x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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+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x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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 = 0</a:t>
              </a:r>
              <a:endParaRPr lang="en-US" sz="1600" dirty="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62" name="Gruppo 32"/>
          <p:cNvGrpSpPr>
            <a:grpSpLocks/>
          </p:cNvGrpSpPr>
          <p:nvPr/>
        </p:nvGrpSpPr>
        <p:grpSpPr bwMode="auto">
          <a:xfrm>
            <a:off x="2043641" y="3391274"/>
            <a:ext cx="2206761" cy="1673849"/>
            <a:chOff x="3054350" y="4152277"/>
            <a:chExt cx="2867333" cy="1673848"/>
          </a:xfrm>
        </p:grpSpPr>
        <p:sp>
          <p:nvSpPr>
            <p:cNvPr id="63" name="Freeform 62"/>
            <p:cNvSpPr/>
            <p:nvPr/>
          </p:nvSpPr>
          <p:spPr bwMode="auto">
            <a:xfrm>
              <a:off x="3054350" y="4972051"/>
              <a:ext cx="2259013" cy="854074"/>
            </a:xfrm>
            <a:custGeom>
              <a:avLst/>
              <a:gdLst>
                <a:gd name="connsiteX0" fmla="*/ 0 w 2259106"/>
                <a:gd name="connsiteY0" fmla="*/ 390862 h 853441"/>
                <a:gd name="connsiteX1" fmla="*/ 204395 w 2259106"/>
                <a:gd name="connsiteY1" fmla="*/ 218739 h 853441"/>
                <a:gd name="connsiteX2" fmla="*/ 441063 w 2259106"/>
                <a:gd name="connsiteY2" fmla="*/ 466165 h 853441"/>
                <a:gd name="connsiteX3" fmla="*/ 731520 w 2259106"/>
                <a:gd name="connsiteY3" fmla="*/ 347831 h 853441"/>
                <a:gd name="connsiteX4" fmla="*/ 1065007 w 2259106"/>
                <a:gd name="connsiteY4" fmla="*/ 68132 h 853441"/>
                <a:gd name="connsiteX5" fmla="*/ 1312433 w 2259106"/>
                <a:gd name="connsiteY5" fmla="*/ 756622 h 853441"/>
                <a:gd name="connsiteX6" fmla="*/ 1731981 w 2259106"/>
                <a:gd name="connsiteY6" fmla="*/ 649045 h 853441"/>
                <a:gd name="connsiteX7" fmla="*/ 2259106 w 2259106"/>
                <a:gd name="connsiteY7" fmla="*/ 272528 h 85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59106" h="853441">
                  <a:moveTo>
                    <a:pt x="0" y="390862"/>
                  </a:moveTo>
                  <a:cubicBezTo>
                    <a:pt x="65442" y="298525"/>
                    <a:pt x="130885" y="206189"/>
                    <a:pt x="204395" y="218739"/>
                  </a:cubicBezTo>
                  <a:cubicBezTo>
                    <a:pt x="277906" y="231290"/>
                    <a:pt x="353209" y="444650"/>
                    <a:pt x="441063" y="466165"/>
                  </a:cubicBezTo>
                  <a:cubicBezTo>
                    <a:pt x="528917" y="487680"/>
                    <a:pt x="627529" y="414170"/>
                    <a:pt x="731520" y="347831"/>
                  </a:cubicBezTo>
                  <a:cubicBezTo>
                    <a:pt x="835511" y="281492"/>
                    <a:pt x="968188" y="0"/>
                    <a:pt x="1065007" y="68132"/>
                  </a:cubicBezTo>
                  <a:cubicBezTo>
                    <a:pt x="1161826" y="136264"/>
                    <a:pt x="1201271" y="659803"/>
                    <a:pt x="1312433" y="756622"/>
                  </a:cubicBezTo>
                  <a:cubicBezTo>
                    <a:pt x="1423595" y="853441"/>
                    <a:pt x="1574202" y="729727"/>
                    <a:pt x="1731981" y="649045"/>
                  </a:cubicBezTo>
                  <a:cubicBezTo>
                    <a:pt x="1889760" y="568363"/>
                    <a:pt x="2074433" y="420445"/>
                    <a:pt x="2259106" y="272528"/>
                  </a:cubicBezTo>
                </a:path>
              </a:pathLst>
            </a:custGeom>
            <a:ln w="38100">
              <a:solidFill>
                <a:srgbClr val="0000FF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 bwMode="auto">
            <a:xfrm>
              <a:off x="3701217" y="4152277"/>
              <a:ext cx="2220466" cy="830997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b="1" i="1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New</a:t>
              </a:r>
              <a:r>
                <a:rPr lang="it-IT" sz="1600" b="1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betatron amplitude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x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,phot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= </a:t>
              </a:r>
              <a:r>
                <a:rPr lang="it-IT" sz="1600" b="1" dirty="0">
                  <a:solidFill>
                    <a:prstClr val="black"/>
                  </a:solidFill>
                  <a:latin typeface="Comic Sans MS" panose="030F0702030302020204" pitchFamily="66" charset="0"/>
                  <a:sym typeface="Symbol" pitchFamily="18" charset="2"/>
                </a:rPr>
                <a:t>–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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phot</a:t>
              </a:r>
              <a:endParaRPr lang="en-US" sz="1600" dirty="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65" name="Gruppo 31"/>
          <p:cNvGrpSpPr>
            <a:grpSpLocks/>
          </p:cNvGrpSpPr>
          <p:nvPr/>
        </p:nvGrpSpPr>
        <p:grpSpPr bwMode="auto">
          <a:xfrm>
            <a:off x="2008715" y="4367387"/>
            <a:ext cx="3880523" cy="830997"/>
            <a:chOff x="3019696" y="5128715"/>
            <a:chExt cx="4934561" cy="830581"/>
          </a:xfrm>
        </p:grpSpPr>
        <p:grpSp>
          <p:nvGrpSpPr>
            <p:cNvPr id="66" name="Group 61"/>
            <p:cNvGrpSpPr>
              <a:grpSpLocks/>
            </p:cNvGrpSpPr>
            <p:nvPr/>
          </p:nvGrpSpPr>
          <p:grpSpPr bwMode="auto">
            <a:xfrm>
              <a:off x="3019696" y="5210473"/>
              <a:ext cx="2448296" cy="235165"/>
              <a:chOff x="3347864" y="5138028"/>
              <a:chExt cx="2448271" cy="235188"/>
            </a:xfrm>
          </p:grpSpPr>
          <p:sp>
            <p:nvSpPr>
              <p:cNvPr id="68" name="Freeform 67"/>
              <p:cNvSpPr/>
              <p:nvPr/>
            </p:nvSpPr>
            <p:spPr>
              <a:xfrm>
                <a:off x="3378024" y="5138028"/>
                <a:ext cx="2417606" cy="182489"/>
              </a:xfrm>
              <a:custGeom>
                <a:avLst/>
                <a:gdLst>
                  <a:gd name="connsiteX0" fmla="*/ 0 w 1904104"/>
                  <a:gd name="connsiteY0" fmla="*/ 141642 h 152400"/>
                  <a:gd name="connsiteX1" fmla="*/ 1043492 w 1904104"/>
                  <a:gd name="connsiteY1" fmla="*/ 1793 h 152400"/>
                  <a:gd name="connsiteX2" fmla="*/ 1904104 w 1904104"/>
                  <a:gd name="connsiteY2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4104" h="152400">
                    <a:moveTo>
                      <a:pt x="0" y="141642"/>
                    </a:moveTo>
                    <a:cubicBezTo>
                      <a:pt x="363070" y="70821"/>
                      <a:pt x="726141" y="0"/>
                      <a:pt x="1043492" y="1793"/>
                    </a:cubicBezTo>
                    <a:cubicBezTo>
                      <a:pt x="1360843" y="3586"/>
                      <a:pt x="1632473" y="77993"/>
                      <a:pt x="1904104" y="152400"/>
                    </a:cubicBezTo>
                  </a:path>
                </a:pathLst>
              </a:custGeom>
              <a:ln w="38100">
                <a:solidFill>
                  <a:srgbClr val="FF0000"/>
                </a:solidFill>
                <a:prstDash val="solid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>
                  <a:solidFill>
                    <a:prstClr val="black"/>
                  </a:solidFill>
                  <a:latin typeface="Comic Sans MS" panose="030F0702030302020204" pitchFamily="66" charset="0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3347864" y="5301475"/>
                <a:ext cx="71432" cy="7140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>
                  <a:solidFill>
                    <a:prstClr val="white"/>
                  </a:solidFill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 bwMode="auto">
            <a:xfrm>
              <a:off x="5498298" y="5128715"/>
              <a:ext cx="2455959" cy="83058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i="1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New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dispersive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trajectory,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x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,phot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 = 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x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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</a:rPr>
                <a:t> + </a:t>
              </a:r>
              <a:r>
                <a:rPr lang="it-IT" sz="16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 panose="05050102010706020507" pitchFamily="18" charset="2"/>
                </a:rPr>
                <a:t></a:t>
              </a:r>
              <a:r>
                <a:rPr lang="it-IT" sz="1600" baseline="-25000" dirty="0">
                  <a:solidFill>
                    <a:prstClr val="black"/>
                  </a:solidFill>
                  <a:latin typeface="Comic Sans MS" panose="030F0702030302020204" pitchFamily="66" charset="0"/>
                  <a:sym typeface="Symbol"/>
                </a:rPr>
                <a:t>phot</a:t>
              </a:r>
              <a:endParaRPr lang="en-US" sz="1600" dirty="0">
                <a:solidFill>
                  <a:prstClr val="black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656421" y="3460516"/>
            <a:ext cx="3617253" cy="2554157"/>
            <a:chOff x="5821383" y="4055520"/>
            <a:chExt cx="3077704" cy="2313571"/>
          </a:xfrm>
        </p:grpSpPr>
        <p:pic>
          <p:nvPicPr>
            <p:cNvPr id="71" name="Picture 2" descr="C:\Workspace\Documents\USPAS\Lectures\Day2\LectureII\MathScripts\CSRWake_Gauss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1383" y="4245761"/>
              <a:ext cx="3077703" cy="2123330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TextBox 71"/>
            <p:cNvSpPr txBox="1"/>
            <p:nvPr/>
          </p:nvSpPr>
          <p:spPr>
            <a:xfrm>
              <a:off x="6040500" y="4055520"/>
              <a:ext cx="1141752" cy="390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b="1" i="1" dirty="0">
                  <a:solidFill>
                    <a:prstClr val="black"/>
                  </a:solidFill>
                </a:rPr>
                <a:t>Bunch head </a:t>
              </a:r>
            </a:p>
            <a:p>
              <a:r>
                <a:rPr lang="en-US" sz="1100" b="1" i="1" dirty="0">
                  <a:solidFill>
                    <a:prstClr val="black"/>
                  </a:solidFill>
                </a:rPr>
                <a:t>gains energy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661929" y="4280915"/>
              <a:ext cx="1237158" cy="390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b="1" i="1" dirty="0">
                  <a:solidFill>
                    <a:prstClr val="black"/>
                  </a:solidFill>
                </a:rPr>
                <a:t>Bunch tail</a:t>
              </a:r>
            </a:p>
            <a:p>
              <a:r>
                <a:rPr lang="en-US" sz="1100" b="1" i="1" dirty="0">
                  <a:solidFill>
                    <a:prstClr val="black"/>
                  </a:solidFill>
                </a:rPr>
                <a:t>is not affected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308022" y="4940534"/>
              <a:ext cx="511735" cy="2787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head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439308" y="4951102"/>
              <a:ext cx="376709" cy="2787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tail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232087" y="5497043"/>
              <a:ext cx="1077444" cy="3903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b="1" i="1" dirty="0">
                  <a:solidFill>
                    <a:prstClr val="black"/>
                  </a:solidFill>
                </a:rPr>
                <a:t>Bunch core</a:t>
              </a:r>
            </a:p>
            <a:p>
              <a:r>
                <a:rPr lang="en-US" sz="1100" b="1" i="1" dirty="0">
                  <a:solidFill>
                    <a:prstClr val="black"/>
                  </a:solidFill>
                </a:rPr>
                <a:t>loses energy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7992039" y="3583415"/>
            <a:ext cx="2944300" cy="2172523"/>
            <a:chOff x="6308022" y="4215279"/>
            <a:chExt cx="2505129" cy="1967884"/>
          </a:xfrm>
        </p:grpSpPr>
        <p:sp>
          <p:nvSpPr>
            <p:cNvPr id="78" name="Rectangle 77"/>
            <p:cNvSpPr/>
            <p:nvPr/>
          </p:nvSpPr>
          <p:spPr>
            <a:xfrm>
              <a:off x="6308022" y="4280915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550416" y="421527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6805762" y="436767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7042940" y="4768364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7298298" y="5199325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7511257" y="551522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778716" y="5649461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028007" y="5232636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8295463" y="4918748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8567973" y="4615969"/>
              <a:ext cx="245178" cy="533702"/>
            </a:xfrm>
            <a:prstGeom prst="rect">
              <a:avLst/>
            </a:prstGeom>
            <a:solidFill>
              <a:srgbClr val="77933C">
                <a:alpha val="30196"/>
              </a:srgbClr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8" name="TextBox 87"/>
          <p:cNvSpPr txBox="1"/>
          <p:nvPr/>
        </p:nvSpPr>
        <p:spPr>
          <a:xfrm>
            <a:off x="1048738" y="2903468"/>
            <a:ext cx="280717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For a SINGLE PARTICLE: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526438" y="2988374"/>
            <a:ext cx="1916429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For a BUNCH: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6743908" y="2507031"/>
            <a:ext cx="4689739" cy="3934877"/>
            <a:chOff x="5014225" y="2902310"/>
            <a:chExt cx="3990219" cy="3564237"/>
          </a:xfrm>
        </p:grpSpPr>
        <p:grpSp>
          <p:nvGrpSpPr>
            <p:cNvPr id="91" name="Group 90"/>
            <p:cNvGrpSpPr/>
            <p:nvPr/>
          </p:nvGrpSpPr>
          <p:grpSpPr>
            <a:xfrm>
              <a:off x="7875594" y="2902310"/>
              <a:ext cx="1128850" cy="958476"/>
              <a:chOff x="7875594" y="2902310"/>
              <a:chExt cx="1128850" cy="958476"/>
            </a:xfrm>
          </p:grpSpPr>
          <p:pic>
            <p:nvPicPr>
              <p:cNvPr id="93" name="Picture 2" descr="http://felog.elettra.eu/my_documents/my_pictures/elog_win_dump-20140604112340.png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174" t="23803" r="53804" b="54612"/>
              <a:stretch/>
            </p:blipFill>
            <p:spPr bwMode="auto">
              <a:xfrm rot="5400000">
                <a:off x="8015581" y="2817507"/>
                <a:ext cx="848876" cy="11288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94" name="Straight Arrow Connector 93"/>
              <p:cNvCxnSpPr/>
              <p:nvPr/>
            </p:nvCxnSpPr>
            <p:spPr>
              <a:xfrm flipH="1" flipV="1">
                <a:off x="7982775" y="3144693"/>
                <a:ext cx="6056" cy="638882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 rot="5400000" flipV="1">
                <a:off x="8211588" y="3399053"/>
                <a:ext cx="6056" cy="638882"/>
              </a:xfrm>
              <a:prstGeom prst="straightConnector1">
                <a:avLst/>
              </a:prstGeom>
              <a:ln w="38100">
                <a:solidFill>
                  <a:schemeClr val="bg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7969172" y="2902310"/>
                <a:ext cx="273053" cy="334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x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8496406" y="3526243"/>
                <a:ext cx="262142" cy="3345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bg1"/>
                    </a:solidFill>
                    <a:latin typeface="Comic Sans MS" panose="030F0702030302020204" pitchFamily="66" charset="0"/>
                  </a:rPr>
                  <a:t>z</a:t>
                </a: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5014225" y="6132004"/>
              <a:ext cx="3546412" cy="334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Note: distortion is both in x and x’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5327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Growth in a 4-Dipoles Chicane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5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42385" y="911496"/>
            <a:ext cx="1498115" cy="1704417"/>
            <a:chOff x="3966699" y="4001696"/>
            <a:chExt cx="1606649" cy="2253402"/>
          </a:xfrm>
        </p:grpSpPr>
        <p:grpSp>
          <p:nvGrpSpPr>
            <p:cNvPr id="5" name="Group 4"/>
            <p:cNvGrpSpPr/>
            <p:nvPr/>
          </p:nvGrpSpPr>
          <p:grpSpPr>
            <a:xfrm>
              <a:off x="3966699" y="4001696"/>
              <a:ext cx="1606649" cy="2253402"/>
              <a:chOff x="1445947" y="3059878"/>
              <a:chExt cx="1606649" cy="2253402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1445947" y="4233591"/>
                <a:ext cx="1410290" cy="750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V="1">
                <a:off x="1972117" y="3352800"/>
                <a:ext cx="9083" cy="196048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TextBox 12"/>
                  <p:cNvSpPr txBox="1"/>
                  <p:nvPr/>
                </p:nvSpPr>
                <p:spPr>
                  <a:xfrm>
                    <a:off x="2643098" y="4235698"/>
                    <a:ext cx="409498" cy="48829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𝒙</m:t>
                          </m:r>
                        </m:oMath>
                      </m:oMathPara>
                    </a14:m>
                    <a:endParaRPr lang="en-US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43099" y="4235699"/>
                    <a:ext cx="367986" cy="369332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 b="-2391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TextBox 13"/>
                  <p:cNvSpPr txBox="1"/>
                  <p:nvPr/>
                </p:nvSpPr>
                <p:spPr>
                  <a:xfrm>
                    <a:off x="1689747" y="3059878"/>
                    <a:ext cx="473106" cy="48829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𝒙</m:t>
                          </m:r>
                          <m:r>
                            <a:rPr lang="en-US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′</m:t>
                          </m:r>
                        </m:oMath>
                      </m:oMathPara>
                    </a14:m>
                    <a:endParaRPr lang="en-US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</mc:Choice>
            <mc:Fallback xmlns=""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89747" y="3059878"/>
                    <a:ext cx="429926" cy="369332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 r="-3030" b="-3478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6" name="Oval 5"/>
            <p:cNvSpPr/>
            <p:nvPr/>
          </p:nvSpPr>
          <p:spPr>
            <a:xfrm rot="20540102">
              <a:off x="4602440" y="4492137"/>
              <a:ext cx="131288" cy="150613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 rot="1745004">
              <a:off x="4575153" y="4507701"/>
              <a:ext cx="193261" cy="1605426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 rot="709126">
              <a:off x="4254546" y="4271620"/>
              <a:ext cx="827076" cy="1874797"/>
            </a:xfrm>
            <a:prstGeom prst="ellipse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 rot="1114394">
              <a:off x="4612588" y="4391746"/>
              <a:ext cx="171554" cy="1605426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21247428">
              <a:off x="4659883" y="4372696"/>
              <a:ext cx="171554" cy="160542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ounded Rectangular Callout 14"/>
          <p:cNvSpPr/>
          <p:nvPr/>
        </p:nvSpPr>
        <p:spPr>
          <a:xfrm>
            <a:off x="1626444" y="1018549"/>
            <a:ext cx="6226661" cy="1219299"/>
          </a:xfrm>
          <a:prstGeom prst="wedgeRoundRectCallout">
            <a:avLst>
              <a:gd name="adj1" fmla="val -62001"/>
              <a:gd name="adj2" fmla="val -252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bunch slices feel different CSR kicks, thus move on different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-trajectories. I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 the slice ellipses are not concentric, the </a:t>
            </a:r>
            <a:r>
              <a:rPr 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projected</a:t>
            </a:r>
            <a:r>
              <a:rPr lang="en-US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emittance is </a:t>
            </a:r>
            <a:r>
              <a:rPr lang="en-US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larger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although individual slices may have the </a:t>
            </a:r>
            <a:r>
              <a:rPr lang="en-US" b="1" i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same slice emittance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7969908" y="1199527"/>
            <a:ext cx="41318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44" indent="-285744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Use the </a:t>
            </a:r>
            <a:r>
              <a:rPr lang="it-IT" b="1" dirty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‘</a:t>
            </a:r>
            <a:r>
              <a:rPr lang="it-IT" b="1" i="1" dirty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beam matrix</a:t>
            </a:r>
            <a:r>
              <a:rPr lang="it-IT" b="1" dirty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’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 to compute the CSR effect (single-kick approximation, average effect):</a:t>
            </a:r>
          </a:p>
        </p:txBody>
      </p:sp>
      <p:graphicFrame>
        <p:nvGraphicFramePr>
          <p:cNvPr id="1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00615"/>
              </p:ext>
            </p:extLst>
          </p:nvPr>
        </p:nvGraphicFramePr>
        <p:xfrm>
          <a:off x="1177679" y="4396874"/>
          <a:ext cx="3242776" cy="394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5" imgW="1548728" imgH="241195" progId="Equation.3">
                  <p:embed/>
                </p:oleObj>
              </mc:Choice>
              <mc:Fallback>
                <p:oleObj name="Equation" r:id="rId5" imgW="1548728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7679" y="4396874"/>
                        <a:ext cx="3242776" cy="394015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7742556" y="2739726"/>
            <a:ext cx="4447535" cy="3710556"/>
            <a:chOff x="6049904" y="2667565"/>
            <a:chExt cx="4447534" cy="3710554"/>
          </a:xfrm>
        </p:grpSpPr>
        <p:grpSp>
          <p:nvGrpSpPr>
            <p:cNvPr id="21" name="Group 20"/>
            <p:cNvGrpSpPr/>
            <p:nvPr/>
          </p:nvGrpSpPr>
          <p:grpSpPr>
            <a:xfrm>
              <a:off x="6392555" y="3825056"/>
              <a:ext cx="4104883" cy="2553063"/>
              <a:chOff x="6392555" y="3825056"/>
              <a:chExt cx="4104883" cy="2553063"/>
            </a:xfrm>
          </p:grpSpPr>
          <p:pic>
            <p:nvPicPr>
              <p:cNvPr id="25" name="Picture 24" descr="hbc1_run0.png"/>
              <p:cNvPicPr/>
              <p:nvPr/>
            </p:nvPicPr>
            <p:blipFill>
              <a:blip r:embed="rId7" cstate="print">
                <a:lum bright="-40000" contrast="60000"/>
              </a:blip>
              <a:srcRect t="6276" b="6276"/>
              <a:stretch>
                <a:fillRect/>
              </a:stretch>
            </p:blipFill>
            <p:spPr>
              <a:xfrm>
                <a:off x="6392555" y="3825056"/>
                <a:ext cx="3834614" cy="2553063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8950220" y="6070342"/>
                <a:ext cx="15472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 539, 1 (2014)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6049904" y="2667565"/>
              <a:ext cx="3911647" cy="1206946"/>
              <a:chOff x="6049904" y="2667565"/>
              <a:chExt cx="3911647" cy="1206946"/>
            </a:xfrm>
          </p:grpSpPr>
          <p:graphicFrame>
            <p:nvGraphicFramePr>
              <p:cNvPr id="23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9966890"/>
                  </p:ext>
                </p:extLst>
              </p:nvPr>
            </p:nvGraphicFramePr>
            <p:xfrm>
              <a:off x="6140252" y="2992024"/>
              <a:ext cx="2276005" cy="8824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32" name="Equation" r:id="rId8" imgW="1473120" imgH="533160" progId="Equation.3">
                      <p:embed/>
                    </p:oleObj>
                  </mc:Choice>
                  <mc:Fallback>
                    <p:oleObj name="Equation" r:id="rId8" imgW="1473120" imgH="5331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40252" y="2992024"/>
                            <a:ext cx="2276005" cy="882487"/>
                          </a:xfrm>
                          <a:prstGeom prst="rect">
                            <a:avLst/>
                          </a:prstGeom>
                          <a:solidFill>
                            <a:srgbClr val="FFFF00"/>
                          </a:solidFill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4" name="TextBox 23"/>
              <p:cNvSpPr txBox="1"/>
              <p:nvPr/>
            </p:nvSpPr>
            <p:spPr>
              <a:xfrm>
                <a:off x="6049904" y="2667565"/>
                <a:ext cx="391164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panose="030F0702030302020204" pitchFamily="66" charset="0"/>
                  </a:rPr>
                  <a:t>in 4-DIPOLES MAGNETIC COMPRESSOR:</a:t>
                </a: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381502" y="2398800"/>
            <a:ext cx="7303092" cy="1851049"/>
            <a:chOff x="84776" y="2223536"/>
            <a:chExt cx="6723030" cy="1608498"/>
          </a:xfrm>
        </p:grpSpPr>
        <p:grpSp>
          <p:nvGrpSpPr>
            <p:cNvPr id="28" name="Group 27"/>
            <p:cNvGrpSpPr/>
            <p:nvPr/>
          </p:nvGrpSpPr>
          <p:grpSpPr>
            <a:xfrm>
              <a:off x="84776" y="2223536"/>
              <a:ext cx="6723030" cy="1512332"/>
              <a:chOff x="84776" y="2223536"/>
              <a:chExt cx="6723030" cy="1512332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5148564" y="2615593"/>
                <a:ext cx="1659242" cy="112027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84776" y="2223536"/>
                <a:ext cx="6659248" cy="1451773"/>
                <a:chOff x="216723" y="2656810"/>
                <a:chExt cx="6659248" cy="1451773"/>
              </a:xfrm>
            </p:grpSpPr>
            <p:graphicFrame>
              <p:nvGraphicFramePr>
                <p:cNvPr id="32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92729045"/>
                    </p:ext>
                  </p:extLst>
                </p:nvPr>
              </p:nvGraphicFramePr>
              <p:xfrm>
                <a:off x="216723" y="3050730"/>
                <a:ext cx="6659248" cy="105785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33" name="Equation" r:id="rId10" imgW="4546600" imgH="736600" progId="Equation.3">
                        <p:embed/>
                      </p:oleObj>
                    </mc:Choice>
                    <mc:Fallback>
                      <p:oleObj name="Equation" r:id="rId10" imgW="4546600" imgH="736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16723" y="3050730"/>
                              <a:ext cx="6659248" cy="1057853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3" name="Object 1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881779617"/>
                    </p:ext>
                  </p:extLst>
                </p:nvPr>
              </p:nvGraphicFramePr>
              <p:xfrm>
                <a:off x="877486" y="2656810"/>
                <a:ext cx="460375" cy="4048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34" name="Equation" r:id="rId12" imgW="317160" imgH="279360" progId="Equation.3">
                        <p:embed/>
                      </p:oleObj>
                    </mc:Choice>
                    <mc:Fallback>
                      <p:oleObj name="Equation" r:id="rId12" imgW="317160" imgH="27936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77486" y="2656810"/>
                              <a:ext cx="460375" cy="404813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4" name="Object 1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149675490"/>
                    </p:ext>
                  </p:extLst>
                </p:nvPr>
              </p:nvGraphicFramePr>
              <p:xfrm>
                <a:off x="2071190" y="2690745"/>
                <a:ext cx="1308100" cy="4048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35" name="Equation" r:id="rId14" imgW="901440" imgH="279360" progId="Equation.3">
                        <p:embed/>
                      </p:oleObj>
                    </mc:Choice>
                    <mc:Fallback>
                      <p:oleObj name="Equation" r:id="rId14" imgW="901440" imgH="27936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071190" y="2690745"/>
                              <a:ext cx="1308100" cy="40481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5" name="Freeform 34"/>
                <p:cNvSpPr/>
                <p:nvPr/>
              </p:nvSpPr>
              <p:spPr>
                <a:xfrm>
                  <a:off x="1332239" y="2953063"/>
                  <a:ext cx="91335" cy="240709"/>
                </a:xfrm>
                <a:custGeom>
                  <a:avLst/>
                  <a:gdLst>
                    <a:gd name="connsiteX0" fmla="*/ 0 w 279698"/>
                    <a:gd name="connsiteY0" fmla="*/ 0 h 473337"/>
                    <a:gd name="connsiteX1" fmla="*/ 193637 w 279698"/>
                    <a:gd name="connsiteY1" fmla="*/ 225911 h 473337"/>
                    <a:gd name="connsiteX2" fmla="*/ 279698 w 279698"/>
                    <a:gd name="connsiteY2" fmla="*/ 473337 h 47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9698" h="473337">
                      <a:moveTo>
                        <a:pt x="0" y="0"/>
                      </a:moveTo>
                      <a:cubicBezTo>
                        <a:pt x="73510" y="73511"/>
                        <a:pt x="147021" y="147022"/>
                        <a:pt x="193637" y="225911"/>
                      </a:cubicBezTo>
                      <a:cubicBezTo>
                        <a:pt x="240253" y="304800"/>
                        <a:pt x="259975" y="389068"/>
                        <a:pt x="279698" y="473337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 flipH="1">
                  <a:off x="1937990" y="2990171"/>
                  <a:ext cx="126980" cy="188549"/>
                </a:xfrm>
                <a:custGeom>
                  <a:avLst/>
                  <a:gdLst>
                    <a:gd name="connsiteX0" fmla="*/ 0 w 279698"/>
                    <a:gd name="connsiteY0" fmla="*/ 0 h 473337"/>
                    <a:gd name="connsiteX1" fmla="*/ 193637 w 279698"/>
                    <a:gd name="connsiteY1" fmla="*/ 225911 h 473337"/>
                    <a:gd name="connsiteX2" fmla="*/ 279698 w 279698"/>
                    <a:gd name="connsiteY2" fmla="*/ 473337 h 47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79698" h="473337">
                      <a:moveTo>
                        <a:pt x="0" y="0"/>
                      </a:moveTo>
                      <a:cubicBezTo>
                        <a:pt x="73510" y="73511"/>
                        <a:pt x="147021" y="147022"/>
                        <a:pt x="193637" y="225911"/>
                      </a:cubicBezTo>
                      <a:cubicBezTo>
                        <a:pt x="240253" y="304800"/>
                        <a:pt x="259975" y="389068"/>
                        <a:pt x="279698" y="473337"/>
                      </a:cubicBezTo>
                    </a:path>
                  </a:pathLst>
                </a:custGeom>
                <a:ln w="28575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29" name="TextBox 28"/>
            <p:cNvSpPr txBox="1"/>
            <p:nvPr/>
          </p:nvSpPr>
          <p:spPr>
            <a:xfrm>
              <a:off x="391639" y="3564586"/>
              <a:ext cx="1726371" cy="2674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NIM A 735, 60 (2014)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28594" y="5010962"/>
            <a:ext cx="6267575" cy="1366584"/>
            <a:chOff x="130193" y="4719597"/>
            <a:chExt cx="5076188" cy="1366583"/>
          </a:xfrm>
        </p:grpSpPr>
        <p:sp>
          <p:nvSpPr>
            <p:cNvPr id="38" name="TextBox 37"/>
            <p:cNvSpPr txBox="1"/>
            <p:nvPr/>
          </p:nvSpPr>
          <p:spPr>
            <a:xfrm>
              <a:off x="130193" y="4719597"/>
              <a:ext cx="501837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44" indent="-285744">
                <a:buFont typeface="Wingdings" panose="05000000000000000000" pitchFamily="2" charset="2"/>
                <a:buChar char="q"/>
              </a:pPr>
              <a:r>
                <a:rPr lang="en-GB" dirty="0">
                  <a:latin typeface="Comic Sans MS" panose="030F0702030302020204" pitchFamily="66" charset="0"/>
                </a:rPr>
                <a:t>Consider a </a:t>
              </a:r>
              <a:r>
                <a:rPr lang="en-GB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anose="030F0702030302020204" pitchFamily="66" charset="0"/>
                </a:rPr>
                <a:t>4-dipole magnetic compressor</a:t>
              </a:r>
              <a:r>
                <a:rPr lang="en-GB" dirty="0">
                  <a:latin typeface="Comic Sans MS" panose="030F0702030302020204" pitchFamily="66" charset="0"/>
                </a:rPr>
                <a:t>, </a:t>
              </a:r>
              <a:r>
                <a:rPr lang="en-GB" b="1" dirty="0">
                  <a:latin typeface="Comic Sans MS" panose="030F0702030302020204" pitchFamily="66" charset="0"/>
                  <a:sym typeface="Symbol" panose="05050102010706020507" pitchFamily="18" charset="2"/>
                </a:rPr>
                <a:t>&lt;&lt;1 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and beam </a:t>
              </a:r>
              <a:r>
                <a:rPr lang="en-GB" b="1" dirty="0">
                  <a:latin typeface="Comic Sans MS" panose="030F0702030302020204" pitchFamily="66" charset="0"/>
                  <a:sym typeface="Symbol" panose="05050102010706020507" pitchFamily="18" charset="2"/>
                </a:rPr>
                <a:t>waist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 at the chicane </a:t>
              </a:r>
              <a:r>
                <a:rPr lang="en-GB" b="1" dirty="0">
                  <a:latin typeface="Comic Sans MS" panose="030F0702030302020204" pitchFamily="66" charset="0"/>
                  <a:sym typeface="Symbol" panose="05050102010706020507" pitchFamily="18" charset="2"/>
                </a:rPr>
                <a:t>end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: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12922" y="5362905"/>
              <a:ext cx="4793459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44" indent="-285744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</a:t>
              </a:r>
              <a:r>
                <a:rPr lang="en-GB" baseline="-25000" dirty="0">
                  <a:latin typeface="Comic Sans MS" panose="030F0702030302020204" pitchFamily="66" charset="0"/>
                  <a:sym typeface="Symbol" panose="05050102010706020507" pitchFamily="18" charset="2"/>
                </a:rPr>
                <a:t>z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 shorter in the 4</a:t>
              </a:r>
              <a:r>
                <a:rPr lang="en-GB" baseline="30000" dirty="0">
                  <a:latin typeface="Comic Sans MS" panose="030F0702030302020204" pitchFamily="66" charset="0"/>
                  <a:sym typeface="Symbol" panose="05050102010706020507" pitchFamily="18" charset="2"/>
                </a:rPr>
                <a:t>th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 dipole;</a:t>
              </a:r>
              <a:endParaRPr lang="en-GB" dirty="0">
                <a:latin typeface="Comic Sans MS" panose="030F0702030302020204" pitchFamily="66" charset="0"/>
              </a:endParaRPr>
            </a:p>
            <a:p>
              <a:pPr marL="285744" indent="-285744">
                <a:buFont typeface="Arial" panose="020B0604020202020204" pitchFamily="34" charset="0"/>
                <a:buChar char="•"/>
              </a:pPr>
              <a:r>
                <a:rPr lang="en-GB" dirty="0">
                  <a:latin typeface="Comic Sans MS" panose="030F0702030302020204" pitchFamily="66" charset="0"/>
                </a:rPr>
                <a:t>H 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 </a:t>
              </a:r>
              <a:r>
                <a:rPr lang="en-GB" baseline="30000" dirty="0">
                  <a:latin typeface="Comic Sans MS" panose="030F0702030302020204" pitchFamily="66" charset="0"/>
                  <a:sym typeface="Symbol" panose="05050102010706020507" pitchFamily="18" charset="2"/>
                </a:rPr>
                <a:t>2</a:t>
              </a:r>
              <a:r>
                <a:rPr lang="en-GB" dirty="0">
                  <a:latin typeface="Comic Sans MS" panose="030F0702030302020204" pitchFamily="66" charset="0"/>
                </a:rPr>
                <a:t>, larger at the entrance of the 4</a:t>
              </a:r>
              <a:r>
                <a:rPr lang="en-GB" baseline="30000" dirty="0">
                  <a:latin typeface="Comic Sans MS" panose="030F0702030302020204" pitchFamily="66" charset="0"/>
                </a:rPr>
                <a:t>th</a:t>
              </a:r>
              <a:r>
                <a:rPr lang="en-GB" dirty="0">
                  <a:latin typeface="Comic Sans MS" panose="030F0702030302020204" pitchFamily="66" charset="0"/>
                </a:rPr>
                <a:t> dipole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.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6500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Projected Emittance Growth at FERMI BC1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6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8898196" y="868937"/>
            <a:ext cx="1103656" cy="2210448"/>
            <a:chOff x="7378225" y="590368"/>
            <a:chExt cx="1103655" cy="2210447"/>
          </a:xfrm>
        </p:grpSpPr>
        <p:pic>
          <p:nvPicPr>
            <p:cNvPr id="5" name="Picture 2" descr="\\Sincro-share\Public\photoarchive\FERMI WORK IN PROGRESS-PHOTOS FILIPPO CIANCIOSI\2009-06-04 MULTISCREEN\2009-06-04 MULTISCREEN 002.jpg"/>
            <p:cNvPicPr>
              <a:picLocks noChangeAspect="1" noChangeArrowheads="1"/>
            </p:cNvPicPr>
            <p:nvPr/>
          </p:nvPicPr>
          <p:blipFill>
            <a:blip r:embed="rId2" cstate="print"/>
            <a:srcRect l="32076" t="3706" r="20853" b="7314"/>
            <a:stretch>
              <a:fillRect/>
            </a:stretch>
          </p:blipFill>
          <p:spPr bwMode="auto">
            <a:xfrm>
              <a:off x="7378225" y="590368"/>
              <a:ext cx="985358" cy="2197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547010" y="2493038"/>
              <a:ext cx="9348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SCREEN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23790" y="903986"/>
            <a:ext cx="2247831" cy="2188034"/>
            <a:chOff x="4503821" y="625416"/>
            <a:chExt cx="2247831" cy="21880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46"/>
            <a:stretch/>
          </p:blipFill>
          <p:spPr>
            <a:xfrm>
              <a:off x="4503821" y="625416"/>
              <a:ext cx="1991222" cy="218803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169168" y="2480405"/>
              <a:ext cx="15824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QUADRUPOLES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583085" y="922473"/>
            <a:ext cx="3745932" cy="2056250"/>
            <a:chOff x="414243" y="717324"/>
            <a:chExt cx="4159960" cy="2312560"/>
          </a:xfrm>
        </p:grpSpPr>
        <p:grpSp>
          <p:nvGrpSpPr>
            <p:cNvPr id="11" name="Group 78"/>
            <p:cNvGrpSpPr>
              <a:grpSpLocks/>
            </p:cNvGrpSpPr>
            <p:nvPr/>
          </p:nvGrpSpPr>
          <p:grpSpPr bwMode="auto">
            <a:xfrm>
              <a:off x="539750" y="717324"/>
              <a:ext cx="3600450" cy="1764113"/>
              <a:chOff x="251520" y="860794"/>
              <a:chExt cx="3600400" cy="1764627"/>
            </a:xfrm>
          </p:grpSpPr>
          <p:sp>
            <p:nvSpPr>
              <p:cNvPr id="17" name="Line 31"/>
              <p:cNvSpPr>
                <a:spLocks noChangeShapeType="1"/>
              </p:cNvSpPr>
              <p:nvPr/>
            </p:nvSpPr>
            <p:spPr bwMode="auto">
              <a:xfrm>
                <a:off x="680139" y="2375936"/>
                <a:ext cx="252409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8" name="Rectangle 32"/>
              <p:cNvSpPr>
                <a:spLocks noChangeArrowheads="1"/>
              </p:cNvSpPr>
              <p:nvPr/>
            </p:nvSpPr>
            <p:spPr bwMode="auto">
              <a:xfrm>
                <a:off x="746813" y="2291774"/>
                <a:ext cx="252409" cy="168324"/>
              </a:xfrm>
              <a:prstGeom prst="rect">
                <a:avLst/>
              </a:prstGeom>
              <a:solidFill>
                <a:srgbClr val="FF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r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FF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9" name="Line 33"/>
              <p:cNvSpPr>
                <a:spLocks noChangeShapeType="1"/>
              </p:cNvSpPr>
              <p:nvPr/>
            </p:nvSpPr>
            <p:spPr bwMode="auto">
              <a:xfrm flipV="1">
                <a:off x="1008747" y="1559723"/>
                <a:ext cx="765164" cy="76381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0" name="Rectangle 34"/>
              <p:cNvSpPr>
                <a:spLocks noChangeArrowheads="1"/>
              </p:cNvSpPr>
              <p:nvPr/>
            </p:nvSpPr>
            <p:spPr bwMode="auto">
              <a:xfrm>
                <a:off x="1688188" y="1459682"/>
                <a:ext cx="252408" cy="168324"/>
              </a:xfrm>
              <a:prstGeom prst="rect">
                <a:avLst/>
              </a:prstGeom>
              <a:solidFill>
                <a:srgbClr val="FF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r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FF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Line 35"/>
              <p:cNvSpPr>
                <a:spLocks noChangeShapeType="1"/>
              </p:cNvSpPr>
              <p:nvPr/>
            </p:nvSpPr>
            <p:spPr bwMode="auto">
              <a:xfrm>
                <a:off x="1958059" y="1526377"/>
                <a:ext cx="166685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" name="Rectangle 36"/>
              <p:cNvSpPr>
                <a:spLocks noChangeArrowheads="1"/>
              </p:cNvSpPr>
              <p:nvPr/>
            </p:nvSpPr>
            <p:spPr bwMode="auto">
              <a:xfrm>
                <a:off x="2024733" y="1459682"/>
                <a:ext cx="250822" cy="168324"/>
              </a:xfrm>
              <a:prstGeom prst="rect">
                <a:avLst/>
              </a:prstGeom>
              <a:solidFill>
                <a:srgbClr val="FF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r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FF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" name="Line 37"/>
              <p:cNvSpPr>
                <a:spLocks noChangeShapeType="1"/>
              </p:cNvSpPr>
              <p:nvPr/>
            </p:nvSpPr>
            <p:spPr bwMode="auto">
              <a:xfrm>
                <a:off x="2289842" y="1547020"/>
                <a:ext cx="839776" cy="84003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4" name="Rectangle 38"/>
              <p:cNvSpPr>
                <a:spLocks noChangeArrowheads="1"/>
              </p:cNvSpPr>
              <p:nvPr/>
            </p:nvSpPr>
            <p:spPr bwMode="auto">
              <a:xfrm>
                <a:off x="2999445" y="2299714"/>
                <a:ext cx="252408" cy="168324"/>
              </a:xfrm>
              <a:prstGeom prst="rect">
                <a:avLst/>
              </a:prstGeom>
              <a:solidFill>
                <a:srgbClr val="FF00FF"/>
              </a:solidFill>
              <a:ln w="9525">
                <a:miter lim="800000"/>
                <a:headEnd/>
                <a:tailEnd/>
              </a:ln>
              <a:scene3d>
                <a:camera prst="legacyObliqueTopRight"/>
                <a:lightRig rig="legacyFlat3" dir="r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FF00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" name="Line 39"/>
              <p:cNvSpPr>
                <a:spLocks noChangeShapeType="1"/>
              </p:cNvSpPr>
              <p:nvPr/>
            </p:nvSpPr>
            <p:spPr bwMode="auto">
              <a:xfrm>
                <a:off x="3262966" y="2366408"/>
                <a:ext cx="84136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26" name="Group 74"/>
              <p:cNvGrpSpPr>
                <a:grpSpLocks/>
              </p:cNvGrpSpPr>
              <p:nvPr/>
            </p:nvGrpSpPr>
            <p:grpSpPr bwMode="auto">
              <a:xfrm>
                <a:off x="251520" y="1268760"/>
                <a:ext cx="3600400" cy="1117047"/>
                <a:chOff x="251520" y="1268760"/>
                <a:chExt cx="3600400" cy="1045039"/>
              </a:xfrm>
            </p:grpSpPr>
            <p:sp>
              <p:nvSpPr>
                <p:cNvPr id="29" name="Line 52"/>
                <p:cNvSpPr>
                  <a:spLocks noChangeShapeType="1"/>
                </p:cNvSpPr>
                <p:nvPr/>
              </p:nvSpPr>
              <p:spPr bwMode="auto">
                <a:xfrm>
                  <a:off x="251520" y="2303876"/>
                  <a:ext cx="782805" cy="0"/>
                </a:xfrm>
                <a:prstGeom prst="line">
                  <a:avLst/>
                </a:prstGeom>
                <a:noFill/>
                <a:ln w="38100">
                  <a:solidFill>
                    <a:srgbClr val="0101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56"/>
                <p:cNvSpPr>
                  <a:spLocks noChangeShapeType="1"/>
                </p:cNvSpPr>
                <p:nvPr/>
              </p:nvSpPr>
              <p:spPr bwMode="auto">
                <a:xfrm>
                  <a:off x="3069115" y="2303876"/>
                  <a:ext cx="782805" cy="0"/>
                </a:xfrm>
                <a:prstGeom prst="line">
                  <a:avLst/>
                </a:prstGeom>
                <a:noFill/>
                <a:ln w="38100">
                  <a:solidFill>
                    <a:srgbClr val="0101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57"/>
                <p:cNvSpPr>
                  <a:spLocks noChangeShapeType="1"/>
                </p:cNvSpPr>
                <p:nvPr/>
              </p:nvSpPr>
              <p:spPr bwMode="auto">
                <a:xfrm>
                  <a:off x="251520" y="2303876"/>
                  <a:ext cx="782805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Line 61"/>
                <p:cNvSpPr>
                  <a:spLocks noChangeShapeType="1"/>
                </p:cNvSpPr>
                <p:nvPr/>
              </p:nvSpPr>
              <p:spPr bwMode="auto">
                <a:xfrm>
                  <a:off x="3069115" y="2303876"/>
                  <a:ext cx="782805" cy="0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3" name="Group 72"/>
                <p:cNvGrpSpPr>
                  <a:grpSpLocks/>
                </p:cNvGrpSpPr>
                <p:nvPr/>
              </p:nvGrpSpPr>
              <p:grpSpPr bwMode="auto">
                <a:xfrm>
                  <a:off x="251520" y="1268760"/>
                  <a:ext cx="3600400" cy="1045039"/>
                  <a:chOff x="251520" y="1268760"/>
                  <a:chExt cx="3600400" cy="1045039"/>
                </a:xfrm>
              </p:grpSpPr>
              <p:sp>
                <p:nvSpPr>
                  <p:cNvPr id="34" name="Line 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34325" y="1732773"/>
                    <a:ext cx="782805" cy="581025"/>
                  </a:xfrm>
                  <a:prstGeom prst="line">
                    <a:avLst/>
                  </a:prstGeom>
                  <a:noFill/>
                  <a:ln w="38100">
                    <a:solidFill>
                      <a:srgbClr val="0101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1817129" y="1732773"/>
                    <a:ext cx="469181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101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2286311" y="1732773"/>
                    <a:ext cx="782805" cy="581025"/>
                  </a:xfrm>
                  <a:prstGeom prst="line">
                    <a:avLst/>
                  </a:prstGeom>
                  <a:noFill/>
                  <a:ln w="38100">
                    <a:solidFill>
                      <a:srgbClr val="0101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" name="Line 5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34325" y="1268760"/>
                    <a:ext cx="782805" cy="104503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1817129" y="1268760"/>
                    <a:ext cx="469181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2286311" y="1268760"/>
                    <a:ext cx="782805" cy="1045038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251520" y="2313798"/>
                    <a:ext cx="782805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FF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" name="Line 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34325" y="1500767"/>
                    <a:ext cx="782805" cy="813032"/>
                  </a:xfrm>
                  <a:prstGeom prst="line">
                    <a:avLst/>
                  </a:prstGeom>
                  <a:noFill/>
                  <a:ln w="38100">
                    <a:solidFill>
                      <a:srgbClr val="00FF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1817129" y="1500767"/>
                    <a:ext cx="469181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FF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2286311" y="1500767"/>
                    <a:ext cx="782805" cy="813032"/>
                  </a:xfrm>
                  <a:prstGeom prst="line">
                    <a:avLst/>
                  </a:prstGeom>
                  <a:noFill/>
                  <a:ln w="38100">
                    <a:solidFill>
                      <a:srgbClr val="00FF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3069115" y="2313798"/>
                    <a:ext cx="782805" cy="0"/>
                  </a:xfrm>
                  <a:prstGeom prst="line">
                    <a:avLst/>
                  </a:prstGeom>
                  <a:noFill/>
                  <a:ln w="38100">
                    <a:solidFill>
                      <a:srgbClr val="00FF00"/>
                    </a:solidFill>
                    <a:round/>
                    <a:headEnd/>
                    <a:tailEnd type="triangle" w="med" len="med"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7" name="TextBox 75"/>
              <p:cNvSpPr txBox="1">
                <a:spLocks noChangeArrowheads="1"/>
              </p:cNvSpPr>
              <p:nvPr/>
            </p:nvSpPr>
            <p:spPr bwMode="auto">
              <a:xfrm>
                <a:off x="1062896" y="860794"/>
                <a:ext cx="2067465" cy="588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it-IT" sz="1400" dirty="0">
                    <a:solidFill>
                      <a:srgbClr val="FF0000"/>
                    </a:solidFill>
                  </a:rPr>
                  <a:t>Lower energy particles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TextBox 76"/>
              <p:cNvSpPr txBox="1">
                <a:spLocks noChangeArrowheads="1"/>
              </p:cNvSpPr>
              <p:nvPr/>
            </p:nvSpPr>
            <p:spPr bwMode="auto">
              <a:xfrm>
                <a:off x="1343685" y="2036811"/>
                <a:ext cx="1595797" cy="5886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it-IT" sz="1400" dirty="0">
                    <a:solidFill>
                      <a:srgbClr val="0000FF"/>
                    </a:solidFill>
                  </a:rPr>
                  <a:t>Higher energy particles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2" name="Gruppo 56"/>
            <p:cNvGrpSpPr>
              <a:grpSpLocks/>
            </p:cNvGrpSpPr>
            <p:nvPr/>
          </p:nvGrpSpPr>
          <p:grpSpPr bwMode="auto">
            <a:xfrm>
              <a:off x="414243" y="2422837"/>
              <a:ext cx="4159960" cy="607047"/>
              <a:chOff x="485692" y="2423384"/>
              <a:chExt cx="4160175" cy="606762"/>
            </a:xfrm>
          </p:grpSpPr>
          <p:grpSp>
            <p:nvGrpSpPr>
              <p:cNvPr id="13" name="Group 80"/>
              <p:cNvGrpSpPr>
                <a:grpSpLocks/>
              </p:cNvGrpSpPr>
              <p:nvPr/>
            </p:nvGrpSpPr>
            <p:grpSpPr bwMode="auto">
              <a:xfrm>
                <a:off x="485692" y="2423384"/>
                <a:ext cx="4160175" cy="606762"/>
                <a:chOff x="294164" y="2420727"/>
                <a:chExt cx="4159952" cy="605480"/>
              </a:xfrm>
            </p:grpSpPr>
            <p:sp>
              <p:nvSpPr>
                <p:cNvPr id="15" name="TextBox 77"/>
                <p:cNvSpPr txBox="1">
                  <a:spLocks noChangeArrowheads="1"/>
                </p:cNvSpPr>
                <p:nvPr/>
              </p:nvSpPr>
              <p:spPr bwMode="auto">
                <a:xfrm>
                  <a:off x="294164" y="2439287"/>
                  <a:ext cx="2332386" cy="5869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it-IT" sz="1400" b="1" dirty="0"/>
                    <a:t>path length difference </a:t>
                  </a:r>
                </a:p>
                <a:p>
                  <a:r>
                    <a:rPr lang="it-IT" sz="1400" b="1" dirty="0"/>
                    <a:t>(bunch shortening)</a:t>
                  </a:r>
                </a:p>
              </p:txBody>
            </p:sp>
            <p:sp>
              <p:nvSpPr>
                <p:cNvPr id="16" name="Rectangle 79"/>
                <p:cNvSpPr>
                  <a:spLocks noChangeArrowheads="1"/>
                </p:cNvSpPr>
                <p:nvPr/>
              </p:nvSpPr>
              <p:spPr bwMode="auto">
                <a:xfrm>
                  <a:off x="2557628" y="2420727"/>
                  <a:ext cx="1896488" cy="5869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it-IT" sz="1400" b="1" dirty="0">
                      <a:sym typeface="Symbol" pitchFamily="18" charset="2"/>
                    </a:rPr>
                    <a:t>particles’ energy difference</a:t>
                  </a:r>
                  <a:endParaRPr lang="en-US" sz="1400" b="1" dirty="0"/>
                </a:p>
              </p:txBody>
            </p:sp>
          </p:grpSp>
          <p:sp>
            <p:nvSpPr>
              <p:cNvPr id="14" name="Rettangolo 55"/>
              <p:cNvSpPr>
                <a:spLocks noChangeArrowheads="1"/>
              </p:cNvSpPr>
              <p:nvPr/>
            </p:nvSpPr>
            <p:spPr bwMode="auto">
              <a:xfrm>
                <a:off x="2426851" y="2513968"/>
                <a:ext cx="318904" cy="415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it-IT" b="1" dirty="0">
                    <a:sym typeface="Symbol" pitchFamily="18" charset="2"/>
                  </a:rPr>
                  <a:t></a:t>
                </a:r>
                <a:endParaRPr lang="it-IT" b="1" dirty="0"/>
              </a:p>
            </p:txBody>
          </p:sp>
        </p:grp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958" y="999188"/>
            <a:ext cx="3469653" cy="2092829"/>
          </a:xfrm>
          <a:prstGeom prst="rect">
            <a:avLst/>
          </a:prstGeom>
        </p:spPr>
      </p:pic>
      <p:sp>
        <p:nvSpPr>
          <p:cNvPr id="46" name="Freeform 45"/>
          <p:cNvSpPr/>
          <p:nvPr/>
        </p:nvSpPr>
        <p:spPr>
          <a:xfrm>
            <a:off x="4917179" y="1308028"/>
            <a:ext cx="1241404" cy="984857"/>
          </a:xfrm>
          <a:custGeom>
            <a:avLst/>
            <a:gdLst>
              <a:gd name="connsiteX0" fmla="*/ 0 w 1241404"/>
              <a:gd name="connsiteY0" fmla="*/ 0 h 984857"/>
              <a:gd name="connsiteX1" fmla="*/ 339115 w 1241404"/>
              <a:gd name="connsiteY1" fmla="*/ 218003 h 984857"/>
              <a:gd name="connsiteX2" fmla="*/ 496562 w 1241404"/>
              <a:gd name="connsiteY2" fmla="*/ 962845 h 984857"/>
              <a:gd name="connsiteX3" fmla="*/ 1241404 w 1241404"/>
              <a:gd name="connsiteY3" fmla="*/ 714564 h 98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1404" h="984857">
                <a:moveTo>
                  <a:pt x="0" y="0"/>
                </a:moveTo>
                <a:cubicBezTo>
                  <a:pt x="128177" y="28764"/>
                  <a:pt x="256355" y="57529"/>
                  <a:pt x="339115" y="218003"/>
                </a:cubicBezTo>
                <a:cubicBezTo>
                  <a:pt x="421875" y="378477"/>
                  <a:pt x="346181" y="880085"/>
                  <a:pt x="496562" y="962845"/>
                </a:cubicBezTo>
                <a:cubicBezTo>
                  <a:pt x="646943" y="1045605"/>
                  <a:pt x="944173" y="880084"/>
                  <a:pt x="1241404" y="714564"/>
                </a:cubicBezTo>
              </a:path>
            </a:pathLst>
          </a:custGeom>
          <a:noFill/>
          <a:ln>
            <a:solidFill>
              <a:srgbClr val="00FF0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Freeform 46"/>
          <p:cNvSpPr/>
          <p:nvPr/>
        </p:nvSpPr>
        <p:spPr>
          <a:xfrm>
            <a:off x="7835903" y="1399387"/>
            <a:ext cx="1386828" cy="1692632"/>
          </a:xfrm>
          <a:custGeom>
            <a:avLst/>
            <a:gdLst>
              <a:gd name="connsiteX0" fmla="*/ 0 w 1241404"/>
              <a:gd name="connsiteY0" fmla="*/ 0 h 984857"/>
              <a:gd name="connsiteX1" fmla="*/ 339115 w 1241404"/>
              <a:gd name="connsiteY1" fmla="*/ 218003 h 984857"/>
              <a:gd name="connsiteX2" fmla="*/ 496562 w 1241404"/>
              <a:gd name="connsiteY2" fmla="*/ 962845 h 984857"/>
              <a:gd name="connsiteX3" fmla="*/ 1241404 w 1241404"/>
              <a:gd name="connsiteY3" fmla="*/ 714564 h 98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1404" h="984857">
                <a:moveTo>
                  <a:pt x="0" y="0"/>
                </a:moveTo>
                <a:cubicBezTo>
                  <a:pt x="128177" y="28764"/>
                  <a:pt x="256355" y="57529"/>
                  <a:pt x="339115" y="218003"/>
                </a:cubicBezTo>
                <a:cubicBezTo>
                  <a:pt x="421875" y="378477"/>
                  <a:pt x="346181" y="880085"/>
                  <a:pt x="496562" y="962845"/>
                </a:cubicBezTo>
                <a:cubicBezTo>
                  <a:pt x="646943" y="1045605"/>
                  <a:pt x="944173" y="880084"/>
                  <a:pt x="1241404" y="714564"/>
                </a:cubicBezTo>
              </a:path>
            </a:pathLst>
          </a:custGeom>
          <a:noFill/>
          <a:ln>
            <a:solidFill>
              <a:srgbClr val="00FF00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/>
          <p:cNvGrpSpPr/>
          <p:nvPr/>
        </p:nvGrpSpPr>
        <p:grpSpPr>
          <a:xfrm>
            <a:off x="552438" y="3637853"/>
            <a:ext cx="4172815" cy="2808235"/>
            <a:chOff x="3092075" y="3575122"/>
            <a:chExt cx="4172815" cy="2808234"/>
          </a:xfrm>
        </p:grpSpPr>
        <p:grpSp>
          <p:nvGrpSpPr>
            <p:cNvPr id="49" name="Group 48"/>
            <p:cNvGrpSpPr/>
            <p:nvPr/>
          </p:nvGrpSpPr>
          <p:grpSpPr>
            <a:xfrm>
              <a:off x="3341559" y="3941952"/>
              <a:ext cx="3240598" cy="2441404"/>
              <a:chOff x="3631939" y="4018245"/>
              <a:chExt cx="3093231" cy="2408033"/>
            </a:xfrm>
          </p:grpSpPr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5">
                <a:lum bright="-20000" contrast="40000"/>
              </a:blip>
              <a:srcRect/>
              <a:stretch>
                <a:fillRect/>
              </a:stretch>
            </p:blipFill>
            <p:spPr bwMode="auto">
              <a:xfrm>
                <a:off x="3631939" y="4018245"/>
                <a:ext cx="3093231" cy="24080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" name="CasellaDiTesto 19"/>
              <p:cNvSpPr txBox="1"/>
              <p:nvPr/>
            </p:nvSpPr>
            <p:spPr>
              <a:xfrm>
                <a:off x="3962259" y="4394522"/>
                <a:ext cx="1800200" cy="819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b="1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rPr>
                  <a:t>before</a:t>
                </a:r>
                <a:r>
                  <a:rPr lang="it-IT" sz="1600" b="1" i="1" dirty="0">
                    <a:solidFill>
                      <a:srgbClr val="FF0000"/>
                    </a:solidFill>
                    <a:latin typeface="Calibri" pitchFamily="34" charset="0"/>
                  </a:rPr>
                  <a:t> </a:t>
                </a:r>
                <a:r>
                  <a:rPr lang="it-IT" sz="1600" b="1" dirty="0">
                    <a:solidFill>
                      <a:srgbClr val="FF0000"/>
                    </a:solidFill>
                    <a:latin typeface="Calibri" pitchFamily="34" charset="0"/>
                  </a:rPr>
                  <a:t>H-tuning, </a:t>
                </a:r>
              </a:p>
              <a:p>
                <a:r>
                  <a:rPr lang="it-IT" sz="1600" b="1" dirty="0">
                    <a:solidFill>
                      <a:srgbClr val="FF0000"/>
                    </a:solidFill>
                    <a:latin typeface="Calibri" pitchFamily="34" charset="0"/>
                    <a:sym typeface="Symbol" panose="05050102010706020507" pitchFamily="18" charset="2"/>
                  </a:rPr>
                  <a:t></a:t>
                </a:r>
                <a:r>
                  <a:rPr lang="it-IT" sz="1600" b="1" dirty="0">
                    <a:solidFill>
                      <a:srgbClr val="FF0000"/>
                    </a:solidFill>
                    <a:latin typeface="Calibri" pitchFamily="34" charset="0"/>
                    <a:sym typeface="Symbol"/>
                  </a:rPr>
                  <a:t></a:t>
                </a:r>
                <a:r>
                  <a:rPr lang="it-IT" sz="1600" b="1" baseline="-25000" dirty="0">
                    <a:solidFill>
                      <a:srgbClr val="FF0000"/>
                    </a:solidFill>
                    <a:latin typeface="Calibri" pitchFamily="34" charset="0"/>
                    <a:sym typeface="Symbol"/>
                  </a:rPr>
                  <a:t>n,x</a:t>
                </a:r>
                <a:r>
                  <a:rPr lang="it-IT" sz="1600" b="1" dirty="0">
                    <a:solidFill>
                      <a:srgbClr val="FF0000"/>
                    </a:solidFill>
                    <a:latin typeface="Calibri" pitchFamily="34" charset="0"/>
                    <a:sym typeface="Symbol"/>
                  </a:rPr>
                  <a:t> = </a:t>
                </a:r>
                <a:r>
                  <a:rPr lang="it-IT" sz="16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sym typeface="Symbol"/>
                  </a:rPr>
                  <a:t>0.4 m</a:t>
                </a:r>
              </a:p>
              <a:p>
                <a:r>
                  <a:rPr lang="it-IT" sz="16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sym typeface="Symbol"/>
                  </a:rPr>
                  <a:t>@ CF=5</a:t>
                </a:r>
                <a:endParaRPr lang="it-IT" sz="1600" b="1" dirty="0">
                  <a:solidFill>
                    <a:srgbClr val="FF0000"/>
                  </a:solidFill>
                  <a:latin typeface="Calibri" pitchFamily="34" charset="0"/>
                  <a:sym typeface="Symbol"/>
                </a:endParaRPr>
              </a:p>
            </p:txBody>
          </p:sp>
          <p:cxnSp>
            <p:nvCxnSpPr>
              <p:cNvPr id="53" name="Connettore 2 18"/>
              <p:cNvCxnSpPr/>
              <p:nvPr/>
            </p:nvCxnSpPr>
            <p:spPr bwMode="auto">
              <a:xfrm>
                <a:off x="5080321" y="4957302"/>
                <a:ext cx="324943" cy="127856"/>
              </a:xfrm>
              <a:prstGeom prst="straightConnector1">
                <a:avLst/>
              </a:prstGeom>
              <a:solidFill>
                <a:srgbClr val="00B8FF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0" name="TextBox 49"/>
            <p:cNvSpPr txBox="1"/>
            <p:nvPr/>
          </p:nvSpPr>
          <p:spPr>
            <a:xfrm>
              <a:off x="3092075" y="3575122"/>
              <a:ext cx="4172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solidFill>
                    <a:srgbClr val="0000FF"/>
                  </a:solidFill>
                  <a:latin typeface="Comic Sans MS" panose="030F0702030302020204" pitchFamily="66" charset="0"/>
                </a:rPr>
                <a:t>From injector: 200pC, 6ps </a:t>
              </a:r>
              <a:r>
                <a:rPr lang="en-GB" sz="1600" b="1" dirty="0" err="1">
                  <a:solidFill>
                    <a:srgbClr val="0000FF"/>
                  </a:solidFill>
                  <a:latin typeface="Comic Sans MS" panose="030F0702030302020204" pitchFamily="66" charset="0"/>
                </a:rPr>
                <a:t>fwhm</a:t>
              </a:r>
              <a:endParaRPr lang="en-GB" sz="1600" b="1" dirty="0">
                <a:solidFill>
                  <a:srgbClr val="0000FF"/>
                </a:solidFill>
                <a:latin typeface="Comic Sans MS" panose="030F0702030302020204" pitchFamily="66" charset="0"/>
              </a:endParaRPr>
            </a:p>
          </p:txBody>
        </p:sp>
      </p:grpSp>
      <p:grpSp>
        <p:nvGrpSpPr>
          <p:cNvPr id="54" name="Group 35"/>
          <p:cNvGrpSpPr>
            <a:grpSpLocks/>
          </p:cNvGrpSpPr>
          <p:nvPr/>
        </p:nvGrpSpPr>
        <p:grpSpPr bwMode="auto">
          <a:xfrm>
            <a:off x="4624810" y="3683749"/>
            <a:ext cx="2914431" cy="1013131"/>
            <a:chOff x="45634" y="548680"/>
            <a:chExt cx="4454358" cy="1368152"/>
          </a:xfrm>
          <a:solidFill>
            <a:schemeClr val="bg1"/>
          </a:solidFill>
        </p:grpSpPr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b="74197"/>
            <a:stretch>
              <a:fillRect/>
            </a:stretch>
          </p:blipFill>
          <p:spPr bwMode="auto">
            <a:xfrm>
              <a:off x="391542" y="548680"/>
              <a:ext cx="4108450" cy="13681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TextBox 55"/>
            <p:cNvSpPr txBox="1"/>
            <p:nvPr/>
          </p:nvSpPr>
          <p:spPr>
            <a:xfrm>
              <a:off x="45634" y="950704"/>
              <a:ext cx="576239" cy="498753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b="1" dirty="0">
                  <a:solidFill>
                    <a:srgbClr val="FF0000"/>
                  </a:solidFill>
                </a:rPr>
                <a:t>1.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7" name="Gruppo 34"/>
          <p:cNvGrpSpPr/>
          <p:nvPr/>
        </p:nvGrpSpPr>
        <p:grpSpPr>
          <a:xfrm>
            <a:off x="4622357" y="4661495"/>
            <a:ext cx="2916524" cy="636551"/>
            <a:chOff x="-71588" y="1988840"/>
            <a:chExt cx="4571571" cy="863897"/>
          </a:xfrm>
          <a:solidFill>
            <a:schemeClr val="bg1"/>
          </a:solidFill>
        </p:grpSpPr>
        <p:grpSp>
          <p:nvGrpSpPr>
            <p:cNvPr id="58" name="Group 36"/>
            <p:cNvGrpSpPr>
              <a:grpSpLocks/>
            </p:cNvGrpSpPr>
            <p:nvPr/>
          </p:nvGrpSpPr>
          <p:grpSpPr bwMode="auto">
            <a:xfrm>
              <a:off x="-71588" y="1989137"/>
              <a:ext cx="4571571" cy="863600"/>
              <a:chOff x="-71004" y="1988840"/>
              <a:chExt cx="4570996" cy="864096"/>
            </a:xfrm>
            <a:grpFill/>
          </p:grpSpPr>
          <p:sp>
            <p:nvSpPr>
              <p:cNvPr id="61" name="TextBox 60"/>
              <p:cNvSpPr txBox="1"/>
              <p:nvPr/>
            </p:nvSpPr>
            <p:spPr>
              <a:xfrm>
                <a:off x="-71004" y="2349406"/>
                <a:ext cx="590904" cy="501528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it-IT" b="1" dirty="0">
                    <a:solidFill>
                      <a:srgbClr val="FF0000"/>
                    </a:solidFill>
                  </a:rPr>
                  <a:t>2.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62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t="33952" b="49751"/>
              <a:stretch>
                <a:fillRect/>
              </a:stretch>
            </p:blipFill>
            <p:spPr bwMode="auto">
              <a:xfrm>
                <a:off x="391542" y="1988840"/>
                <a:ext cx="4108450" cy="864096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9" name="CasellaDiTesto 32"/>
            <p:cNvSpPr txBox="1"/>
            <p:nvPr/>
          </p:nvSpPr>
          <p:spPr>
            <a:xfrm>
              <a:off x="1691681" y="1988840"/>
              <a:ext cx="492986" cy="41770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60" name="CasellaDiTesto 33"/>
            <p:cNvSpPr txBox="1"/>
            <p:nvPr/>
          </p:nvSpPr>
          <p:spPr>
            <a:xfrm>
              <a:off x="755578" y="1988840"/>
              <a:ext cx="492986" cy="41770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FF0000"/>
                  </a:solidFill>
                </a:rPr>
                <a:t>B</a:t>
              </a:r>
            </a:p>
          </p:txBody>
        </p:sp>
      </p:grpSp>
      <p:grpSp>
        <p:nvGrpSpPr>
          <p:cNvPr id="63" name="Gruppo 38"/>
          <p:cNvGrpSpPr/>
          <p:nvPr/>
        </p:nvGrpSpPr>
        <p:grpSpPr>
          <a:xfrm>
            <a:off x="4627912" y="5447266"/>
            <a:ext cx="2867491" cy="637056"/>
            <a:chOff x="-23322" y="4724400"/>
            <a:chExt cx="4523885" cy="959483"/>
          </a:xfrm>
          <a:solidFill>
            <a:schemeClr val="bg1"/>
          </a:solidFill>
        </p:grpSpPr>
        <p:pic>
          <p:nvPicPr>
            <p:cNvPr id="64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t="58397" b="23949"/>
            <a:stretch>
              <a:fillRect/>
            </a:stretch>
          </p:blipFill>
          <p:spPr bwMode="auto">
            <a:xfrm>
              <a:off x="392113" y="4724400"/>
              <a:ext cx="4108450" cy="9366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TextBox 64"/>
            <p:cNvSpPr txBox="1"/>
            <p:nvPr/>
          </p:nvSpPr>
          <p:spPr>
            <a:xfrm>
              <a:off x="-23322" y="5127625"/>
              <a:ext cx="594813" cy="556258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it-IT" b="1" dirty="0">
                  <a:solidFill>
                    <a:srgbClr val="FF0000"/>
                  </a:solidFill>
                </a:rPr>
                <a:t>3.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66" name="CasellaDiTesto 35"/>
            <p:cNvSpPr txBox="1"/>
            <p:nvPr/>
          </p:nvSpPr>
          <p:spPr>
            <a:xfrm>
              <a:off x="755577" y="4941167"/>
              <a:ext cx="496185" cy="46354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FF0000"/>
                  </a:solidFill>
                </a:rPr>
                <a:t>B</a:t>
              </a:r>
            </a:p>
          </p:txBody>
        </p:sp>
        <p:sp>
          <p:nvSpPr>
            <p:cNvPr id="67" name="CasellaDiTesto 36"/>
            <p:cNvSpPr txBox="1"/>
            <p:nvPr/>
          </p:nvSpPr>
          <p:spPr>
            <a:xfrm>
              <a:off x="2195736" y="4941167"/>
              <a:ext cx="496185" cy="46354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68" name="CasellaDiTesto 37"/>
            <p:cNvSpPr txBox="1"/>
            <p:nvPr/>
          </p:nvSpPr>
          <p:spPr>
            <a:xfrm>
              <a:off x="3500542" y="4931876"/>
              <a:ext cx="496185" cy="46354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it-IT" sz="1400" b="1" dirty="0">
                  <a:solidFill>
                    <a:srgbClr val="FF0000"/>
                  </a:solidFill>
                </a:rPr>
                <a:t>C</a:t>
              </a: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912146" y="6155751"/>
            <a:ext cx="285714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PRST-AB 15, 012802 (2012)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163735" y="3176442"/>
            <a:ext cx="266783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1) Vary compression </a:t>
            </a:r>
            <a:r>
              <a:rPr lang="en-GB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831566" y="3174443"/>
            <a:ext cx="4627535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2) Re-match optics through BC1 region </a:t>
            </a:r>
            <a:r>
              <a:rPr lang="en-GB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459099" y="3174443"/>
            <a:ext cx="1859693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3) Measure </a:t>
            </a:r>
            <a:r>
              <a:rPr lang="en-GB" dirty="0">
                <a:latin typeface="Comic Sans MS" panose="030F0702030302020204" pitchFamily="66" charset="0"/>
                <a:sym typeface="Symbol" panose="05050102010706020507" pitchFamily="18" charset="2"/>
              </a:rPr>
              <a:t></a:t>
            </a:r>
            <a:r>
              <a:rPr lang="en-GB" baseline="-25000" dirty="0">
                <a:latin typeface="Comic Sans MS" panose="030F0702030302020204" pitchFamily="66" charset="0"/>
              </a:rPr>
              <a:t>x</a:t>
            </a:r>
            <a:endParaRPr lang="en-GB" dirty="0">
              <a:latin typeface="Comic Sans MS" panose="030F0702030302020204" pitchFamily="66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7809673" y="3719423"/>
            <a:ext cx="3365939" cy="2859927"/>
            <a:chOff x="5999043" y="3598308"/>
            <a:chExt cx="3365939" cy="2859928"/>
          </a:xfrm>
        </p:grpSpPr>
        <p:sp>
          <p:nvSpPr>
            <p:cNvPr id="74" name="TextBox 73"/>
            <p:cNvSpPr txBox="1"/>
            <p:nvPr/>
          </p:nvSpPr>
          <p:spPr>
            <a:xfrm>
              <a:off x="6901102" y="6150459"/>
              <a:ext cx="24638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PRST-AB 15, 020701 (2012)</a:t>
              </a:r>
            </a:p>
          </p:txBody>
        </p:sp>
        <p:grpSp>
          <p:nvGrpSpPr>
            <p:cNvPr id="75" name="Gruppo 28"/>
            <p:cNvGrpSpPr/>
            <p:nvPr/>
          </p:nvGrpSpPr>
          <p:grpSpPr>
            <a:xfrm>
              <a:off x="5999043" y="3598308"/>
              <a:ext cx="3122878" cy="2580449"/>
              <a:chOff x="6259165" y="4008612"/>
              <a:chExt cx="3893468" cy="3155601"/>
            </a:xfrm>
          </p:grpSpPr>
          <p:grpSp>
            <p:nvGrpSpPr>
              <p:cNvPr id="77" name="Gruppo 24"/>
              <p:cNvGrpSpPr/>
              <p:nvPr/>
            </p:nvGrpSpPr>
            <p:grpSpPr>
              <a:xfrm>
                <a:off x="6259165" y="4008612"/>
                <a:ext cx="3821459" cy="3155601"/>
                <a:chOff x="6259165" y="4008612"/>
                <a:chExt cx="3821459" cy="3155601"/>
              </a:xfrm>
            </p:grpSpPr>
            <p:pic>
              <p:nvPicPr>
                <p:cNvPr id="80" name="Picture 3"/>
                <p:cNvPicPr>
                  <a:picLocks noChangeAspect="1" noChangeArrowheads="1"/>
                </p:cNvPicPr>
                <p:nvPr/>
              </p:nvPicPr>
              <p:blipFill>
                <a:blip r:embed="rId7">
                  <a:lum bright="-20000" contrast="40000"/>
                </a:blip>
                <a:srcRect/>
                <a:stretch>
                  <a:fillRect/>
                </a:stretch>
              </p:blipFill>
              <p:spPr bwMode="auto">
                <a:xfrm>
                  <a:off x="6259165" y="4008612"/>
                  <a:ext cx="3821459" cy="31556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" name="CasellaDiTesto 21"/>
                <p:cNvSpPr txBox="1"/>
                <p:nvPr/>
              </p:nvSpPr>
              <p:spPr>
                <a:xfrm>
                  <a:off x="8189104" y="5756004"/>
                  <a:ext cx="1793918" cy="10162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it-IT" sz="1600" b="1" i="1" dirty="0">
                      <a:solidFill>
                        <a:srgbClr val="00CC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</a:rPr>
                    <a:t>after</a:t>
                  </a:r>
                  <a:r>
                    <a:rPr lang="it-IT" sz="1600" b="1" i="1" dirty="0">
                      <a:solidFill>
                        <a:srgbClr val="00CC00"/>
                      </a:solidFill>
                      <a:latin typeface="Calibri" pitchFamily="34" charset="0"/>
                    </a:rPr>
                    <a:t> </a:t>
                  </a:r>
                  <a:r>
                    <a:rPr lang="it-IT" sz="1600" b="1" dirty="0">
                      <a:solidFill>
                        <a:srgbClr val="00CC00"/>
                      </a:solidFill>
                      <a:latin typeface="Calibri" pitchFamily="34" charset="0"/>
                    </a:rPr>
                    <a:t>H-tuning,</a:t>
                  </a:r>
                </a:p>
                <a:p>
                  <a:pPr algn="r"/>
                  <a:r>
                    <a:rPr lang="it-IT" sz="1600" b="1" dirty="0">
                      <a:solidFill>
                        <a:srgbClr val="00CC00"/>
                      </a:solidFill>
                      <a:latin typeface="Calibri" pitchFamily="34" charset="0"/>
                      <a:sym typeface="Symbol"/>
                    </a:rPr>
                    <a:t></a:t>
                  </a:r>
                  <a:r>
                    <a:rPr lang="it-IT" sz="1600" b="1" baseline="-25000" dirty="0">
                      <a:solidFill>
                        <a:srgbClr val="00CC00"/>
                      </a:solidFill>
                      <a:latin typeface="Calibri" pitchFamily="34" charset="0"/>
                      <a:sym typeface="Symbol"/>
                    </a:rPr>
                    <a:t>n,x</a:t>
                  </a:r>
                  <a:r>
                    <a:rPr lang="it-IT" sz="1600" b="1" dirty="0">
                      <a:solidFill>
                        <a:srgbClr val="00CC00"/>
                      </a:solidFill>
                      <a:latin typeface="Calibri" pitchFamily="34" charset="0"/>
                      <a:sym typeface="Symbol"/>
                    </a:rPr>
                    <a:t> &lt; </a:t>
                  </a:r>
                  <a:r>
                    <a:rPr lang="it-IT" sz="1600" b="1" dirty="0">
                      <a:solidFill>
                        <a:srgbClr val="00CC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sym typeface="Symbol"/>
                    </a:rPr>
                    <a:t>0.1 m @ CF=5</a:t>
                  </a:r>
                  <a:endParaRPr lang="it-IT" sz="1600" b="1" dirty="0">
                    <a:solidFill>
                      <a:srgbClr val="00CC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</a:endParaRPr>
                </a:p>
              </p:txBody>
            </p:sp>
          </p:grpSp>
          <p:cxnSp>
            <p:nvCxnSpPr>
              <p:cNvPr id="78" name="Connettore 1 26"/>
              <p:cNvCxnSpPr/>
              <p:nvPr/>
            </p:nvCxnSpPr>
            <p:spPr bwMode="auto">
              <a:xfrm>
                <a:off x="6696496" y="4931965"/>
                <a:ext cx="3384129" cy="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33CC33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9" name="Connettore 1 27"/>
              <p:cNvCxnSpPr/>
              <p:nvPr/>
            </p:nvCxnSpPr>
            <p:spPr bwMode="auto">
              <a:xfrm>
                <a:off x="6768504" y="5364013"/>
                <a:ext cx="3384129" cy="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rgbClr val="33CC33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76" name="Connettore 2 18"/>
            <p:cNvCxnSpPr/>
            <p:nvPr/>
          </p:nvCxnSpPr>
          <p:spPr bwMode="auto">
            <a:xfrm flipV="1">
              <a:off x="8508159" y="4495730"/>
              <a:ext cx="135153" cy="612697"/>
            </a:xfrm>
            <a:prstGeom prst="straightConnector1">
              <a:avLst/>
            </a:prstGeom>
            <a:solidFill>
              <a:srgbClr val="00B8FF"/>
            </a:solidFill>
            <a:ln w="28575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930973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69" grpId="0" animBg="1"/>
      <p:bldP spid="70" grpId="0" animBg="1"/>
      <p:bldP spid="71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Dependence on Beam Optics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7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1056059" y="4076435"/>
            <a:ext cx="4262995" cy="2530388"/>
            <a:chOff x="8429" y="3634057"/>
            <a:chExt cx="4262994" cy="272229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>
              <a:lum bright="-40000" contrast="60000"/>
            </a:blip>
            <a:srcRect/>
            <a:stretch>
              <a:fillRect/>
            </a:stretch>
          </p:blipFill>
          <p:spPr bwMode="auto">
            <a:xfrm>
              <a:off x="8429" y="3634057"/>
              <a:ext cx="4262994" cy="2722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Oval 5"/>
            <p:cNvSpPr/>
            <p:nvPr/>
          </p:nvSpPr>
          <p:spPr>
            <a:xfrm>
              <a:off x="956744" y="4707924"/>
              <a:ext cx="102230" cy="284206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05930" y="4819135"/>
              <a:ext cx="92675" cy="67962"/>
            </a:xfrm>
            <a:prstGeom prst="roundRect">
              <a:avLst/>
            </a:prstGeom>
            <a:solidFill>
              <a:srgbClr val="0000FF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375718" y="4810897"/>
              <a:ext cx="92675" cy="67962"/>
            </a:xfrm>
            <a:prstGeom prst="roundRect">
              <a:avLst/>
            </a:prstGeom>
            <a:solidFill>
              <a:srgbClr val="0000FF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534296" y="4815015"/>
              <a:ext cx="92675" cy="67962"/>
            </a:xfrm>
            <a:prstGeom prst="roundRect">
              <a:avLst/>
            </a:prstGeom>
            <a:solidFill>
              <a:srgbClr val="0000FF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804083" y="4819136"/>
              <a:ext cx="92675" cy="67962"/>
            </a:xfrm>
            <a:prstGeom prst="roundRect">
              <a:avLst/>
            </a:prstGeom>
            <a:solidFill>
              <a:srgbClr val="0000FF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17789" y="4707924"/>
              <a:ext cx="79419" cy="28420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7433" y="5031966"/>
              <a:ext cx="636713" cy="298007"/>
            </a:xfrm>
            <a:prstGeom prst="rect">
              <a:avLst/>
            </a:prstGeom>
            <a:solidFill>
              <a:srgbClr val="FF3399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FFFF00"/>
                  </a:solidFill>
                </a:rPr>
                <a:t>QUAD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75514" y="4441651"/>
              <a:ext cx="824265" cy="298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SCREEN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90847" y="4522483"/>
              <a:ext cx="490840" cy="298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BC1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27455" y="4897301"/>
              <a:ext cx="630301" cy="298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/>
                <a:t>DEFL.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952368" y="4799482"/>
              <a:ext cx="142682" cy="87613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98618" y="1090014"/>
            <a:ext cx="8845625" cy="1997545"/>
            <a:chOff x="150987" y="687258"/>
            <a:chExt cx="8845624" cy="229156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987" y="712525"/>
              <a:ext cx="3469653" cy="2197814"/>
            </a:xfrm>
            <a:prstGeom prst="rect">
              <a:avLst/>
            </a:prstGeom>
          </p:spPr>
        </p:pic>
        <p:grpSp>
          <p:nvGrpSpPr>
            <p:cNvPr id="19" name="Group 18"/>
            <p:cNvGrpSpPr/>
            <p:nvPr/>
          </p:nvGrpSpPr>
          <p:grpSpPr>
            <a:xfrm>
              <a:off x="7892955" y="687258"/>
              <a:ext cx="1103656" cy="2255750"/>
              <a:chOff x="7378225" y="590368"/>
              <a:chExt cx="1103656" cy="2255750"/>
            </a:xfrm>
          </p:grpSpPr>
          <p:pic>
            <p:nvPicPr>
              <p:cNvPr id="25" name="Picture 2" descr="\\Sincro-share\Public\photoarchive\FERMI WORK IN PROGRESS-PHOTOS FILIPPO CIANCIOSI\2009-06-04 MULTISCREEN\2009-06-04 MULTISCREEN 002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2076" t="3706" r="20853" b="7314"/>
              <a:stretch>
                <a:fillRect/>
              </a:stretch>
            </p:blipFill>
            <p:spPr bwMode="auto">
              <a:xfrm>
                <a:off x="7378225" y="590368"/>
                <a:ext cx="985358" cy="21978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7547010" y="2493039"/>
                <a:ext cx="934871" cy="35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FFFF00"/>
                    </a:solidFill>
                  </a:rPr>
                  <a:t>SCREEN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354002" y="722306"/>
              <a:ext cx="3219950" cy="2256515"/>
              <a:chOff x="3681823" y="625416"/>
              <a:chExt cx="3219950" cy="2256515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69" r="1"/>
              <a:stretch/>
            </p:blipFill>
            <p:spPr>
              <a:xfrm>
                <a:off x="3681823" y="625416"/>
                <a:ext cx="2813220" cy="2188033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3733983" y="2528852"/>
                <a:ext cx="3167790" cy="35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rgbClr val="FFFF00"/>
                    </a:solidFill>
                  </a:rPr>
                  <a:t>RF DEFLECTOR + QUADRUPOLES</a:t>
                </a:r>
              </a:p>
            </p:txBody>
          </p:sp>
        </p:grpSp>
        <p:sp>
          <p:nvSpPr>
            <p:cNvPr id="21" name="Freeform 20"/>
            <p:cNvSpPr/>
            <p:nvPr/>
          </p:nvSpPr>
          <p:spPr>
            <a:xfrm>
              <a:off x="3397208" y="1126347"/>
              <a:ext cx="1241404" cy="1211513"/>
            </a:xfrm>
            <a:custGeom>
              <a:avLst/>
              <a:gdLst>
                <a:gd name="connsiteX0" fmla="*/ 0 w 1241404"/>
                <a:gd name="connsiteY0" fmla="*/ 0 h 984857"/>
                <a:gd name="connsiteX1" fmla="*/ 339115 w 1241404"/>
                <a:gd name="connsiteY1" fmla="*/ 218003 h 984857"/>
                <a:gd name="connsiteX2" fmla="*/ 496562 w 1241404"/>
                <a:gd name="connsiteY2" fmla="*/ 962845 h 984857"/>
                <a:gd name="connsiteX3" fmla="*/ 1241404 w 1241404"/>
                <a:gd name="connsiteY3" fmla="*/ 714564 h 98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1404" h="984857">
                  <a:moveTo>
                    <a:pt x="0" y="0"/>
                  </a:moveTo>
                  <a:cubicBezTo>
                    <a:pt x="128177" y="28764"/>
                    <a:pt x="256355" y="57529"/>
                    <a:pt x="339115" y="218003"/>
                  </a:cubicBezTo>
                  <a:cubicBezTo>
                    <a:pt x="421875" y="378477"/>
                    <a:pt x="346181" y="880085"/>
                    <a:pt x="496562" y="962845"/>
                  </a:cubicBezTo>
                  <a:cubicBezTo>
                    <a:pt x="646943" y="1045605"/>
                    <a:pt x="944173" y="880084"/>
                    <a:pt x="1241404" y="714564"/>
                  </a:cubicBezTo>
                </a:path>
              </a:pathLst>
            </a:custGeom>
            <a:noFill/>
            <a:ln>
              <a:solidFill>
                <a:srgbClr val="00FF00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6830662" y="1217707"/>
              <a:ext cx="1386828" cy="1692632"/>
            </a:xfrm>
            <a:custGeom>
              <a:avLst/>
              <a:gdLst>
                <a:gd name="connsiteX0" fmla="*/ 0 w 1241404"/>
                <a:gd name="connsiteY0" fmla="*/ 0 h 984857"/>
                <a:gd name="connsiteX1" fmla="*/ 339115 w 1241404"/>
                <a:gd name="connsiteY1" fmla="*/ 218003 h 984857"/>
                <a:gd name="connsiteX2" fmla="*/ 496562 w 1241404"/>
                <a:gd name="connsiteY2" fmla="*/ 962845 h 984857"/>
                <a:gd name="connsiteX3" fmla="*/ 1241404 w 1241404"/>
                <a:gd name="connsiteY3" fmla="*/ 714564 h 98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1404" h="984857">
                  <a:moveTo>
                    <a:pt x="0" y="0"/>
                  </a:moveTo>
                  <a:cubicBezTo>
                    <a:pt x="128177" y="28764"/>
                    <a:pt x="256355" y="57529"/>
                    <a:pt x="339115" y="218003"/>
                  </a:cubicBezTo>
                  <a:cubicBezTo>
                    <a:pt x="421875" y="378477"/>
                    <a:pt x="346181" y="880085"/>
                    <a:pt x="496562" y="962845"/>
                  </a:cubicBezTo>
                  <a:cubicBezTo>
                    <a:pt x="646943" y="1045605"/>
                    <a:pt x="944173" y="880084"/>
                    <a:pt x="1241404" y="714564"/>
                  </a:cubicBezTo>
                </a:path>
              </a:pathLst>
            </a:custGeom>
            <a:noFill/>
            <a:ln>
              <a:solidFill>
                <a:srgbClr val="00FF00"/>
              </a:solidFill>
              <a:prstDash val="sysDash"/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" name="Oval 26"/>
          <p:cNvSpPr/>
          <p:nvPr/>
        </p:nvSpPr>
        <p:spPr>
          <a:xfrm>
            <a:off x="5453792" y="1512913"/>
            <a:ext cx="916736" cy="1227377"/>
          </a:xfrm>
          <a:prstGeom prst="ellipse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030398" y="3176126"/>
            <a:ext cx="252426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1) Fix compression </a:t>
            </a:r>
            <a:r>
              <a:rPr lang="en-GB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96607" y="3174127"/>
            <a:ext cx="445079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2) Tune </a:t>
            </a:r>
            <a:r>
              <a:rPr lang="en-GB" dirty="0" err="1">
                <a:latin typeface="Comic Sans MS" panose="030F0702030302020204" pitchFamily="66" charset="0"/>
              </a:rPr>
              <a:t>H</a:t>
            </a:r>
            <a:r>
              <a:rPr lang="en-GB" baseline="-25000" dirty="0" err="1">
                <a:latin typeface="Comic Sans MS" panose="030F0702030302020204" pitchFamily="66" charset="0"/>
              </a:rPr>
              <a:t>x</a:t>
            </a:r>
            <a:r>
              <a:rPr lang="en-GB" dirty="0">
                <a:latin typeface="Comic Sans MS" panose="030F0702030302020204" pitchFamily="66" charset="0"/>
              </a:rPr>
              <a:t>-function (</a:t>
            </a:r>
            <a:r>
              <a:rPr lang="en-GB" dirty="0">
                <a:latin typeface="Comic Sans MS" panose="030F0702030302020204" pitchFamily="66" charset="0"/>
                <a:sym typeface="Symbol" panose="05050102010706020507" pitchFamily="18" charset="2"/>
              </a:rPr>
              <a:t></a:t>
            </a:r>
            <a:r>
              <a:rPr lang="en-GB" baseline="-25000" dirty="0">
                <a:latin typeface="Comic Sans MS" panose="030F0702030302020204" pitchFamily="66" charset="0"/>
              </a:rPr>
              <a:t>x</a:t>
            </a:r>
            <a:r>
              <a:rPr lang="en-GB" dirty="0">
                <a:latin typeface="Comic Sans MS" panose="030F0702030302020204" pitchFamily="66" charset="0"/>
              </a:rPr>
              <a:t>-min.) in BC1 </a:t>
            </a:r>
            <a:r>
              <a:rPr lang="en-GB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52597" y="3174127"/>
            <a:ext cx="2632857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3) Measure </a:t>
            </a:r>
            <a:r>
              <a:rPr lang="en-GB" dirty="0">
                <a:latin typeface="Comic Sans MS" panose="030F0702030302020204" pitchFamily="66" charset="0"/>
                <a:sym typeface="Symbol" panose="05050102010706020507" pitchFamily="18" charset="2"/>
              </a:rPr>
              <a:t></a:t>
            </a:r>
            <a:r>
              <a:rPr lang="en-GB" baseline="-25000" dirty="0">
                <a:latin typeface="Comic Sans MS" panose="030F0702030302020204" pitchFamily="66" charset="0"/>
              </a:rPr>
              <a:t>x </a:t>
            </a:r>
            <a:r>
              <a:rPr lang="en-GB" dirty="0">
                <a:latin typeface="Comic Sans MS" panose="030F0702030302020204" pitchFamily="66" charset="0"/>
              </a:rPr>
              <a:t>and (</a:t>
            </a:r>
            <a:r>
              <a:rPr lang="en-GB" dirty="0" err="1">
                <a:latin typeface="Comic Sans MS" panose="030F0702030302020204" pitchFamily="66" charset="0"/>
              </a:rPr>
              <a:t>t,x</a:t>
            </a:r>
            <a:r>
              <a:rPr lang="en-GB" dirty="0"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366665" y="3722430"/>
            <a:ext cx="3888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From injector: 800pC, 10ps </a:t>
            </a:r>
            <a:r>
              <a:rPr lang="en-GB" sz="16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fwhm</a:t>
            </a:r>
            <a:endParaRPr lang="en-GB" sz="1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8589317" y="4076435"/>
            <a:ext cx="1423604" cy="2210804"/>
            <a:chOff x="7541690" y="3636477"/>
            <a:chExt cx="1423604" cy="2536215"/>
          </a:xfrm>
        </p:grpSpPr>
        <p:grpSp>
          <p:nvGrpSpPr>
            <p:cNvPr id="33" name="Group 32"/>
            <p:cNvGrpSpPr/>
            <p:nvPr/>
          </p:nvGrpSpPr>
          <p:grpSpPr>
            <a:xfrm>
              <a:off x="7603293" y="4011704"/>
              <a:ext cx="1362001" cy="2160988"/>
              <a:chOff x="7430299" y="4011704"/>
              <a:chExt cx="1362001" cy="2160988"/>
            </a:xfrm>
          </p:grpSpPr>
          <p:pic>
            <p:nvPicPr>
              <p:cNvPr id="35" name="Picture 6" descr="http://felog.elettra.eu/my_documents/my_pictures/elog_win_dump-20140604140054.png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743" t="15845" r="84895" b="50407"/>
              <a:stretch/>
            </p:blipFill>
            <p:spPr bwMode="auto">
              <a:xfrm>
                <a:off x="7430299" y="4083419"/>
                <a:ext cx="1326894" cy="20892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6" name="Straight Arrow Connector 35"/>
              <p:cNvCxnSpPr/>
              <p:nvPr/>
            </p:nvCxnSpPr>
            <p:spPr>
              <a:xfrm flipH="1">
                <a:off x="8496878" y="4384497"/>
                <a:ext cx="10547" cy="149731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 flipV="1">
                <a:off x="7935882" y="4300420"/>
                <a:ext cx="393832" cy="519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 rot="5400000">
                <a:off x="8120563" y="4902340"/>
                <a:ext cx="103569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sym typeface="Symbol" panose="05050102010706020507" pitchFamily="18" charset="2"/>
                  </a:rPr>
                  <a:t>0.5 mm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776260" y="4011704"/>
                <a:ext cx="902811" cy="35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sym typeface="Symbol" panose="05050102010706020507" pitchFamily="18" charset="2"/>
                  </a:rPr>
                  <a:t>0.2 mm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Rectangle 33"/>
            <p:cNvSpPr/>
            <p:nvPr/>
          </p:nvSpPr>
          <p:spPr>
            <a:xfrm>
              <a:off x="7541690" y="3636477"/>
              <a:ext cx="1417376" cy="42369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en-GB" baseline="-25000" dirty="0" err="1">
                  <a:latin typeface="Comic Sans MS" panose="030F0702030302020204" pitchFamily="66" charset="0"/>
                </a:rPr>
                <a:t>n,x</a:t>
              </a:r>
              <a:r>
                <a:rPr lang="en-GB" baseline="-25000" dirty="0">
                  <a:latin typeface="Comic Sans MS" panose="030F0702030302020204" pitchFamily="66" charset="0"/>
                </a:rPr>
                <a:t> </a:t>
              </a:r>
              <a:r>
                <a:rPr lang="en-GB" dirty="0">
                  <a:latin typeface="Comic Sans MS" panose="030F0702030302020204" pitchFamily="66" charset="0"/>
                </a:rPr>
                <a:t>= 1.3 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m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061201" y="4080029"/>
            <a:ext cx="1417376" cy="2207211"/>
            <a:chOff x="6013573" y="3640600"/>
            <a:chExt cx="1417376" cy="2532092"/>
          </a:xfrm>
        </p:grpSpPr>
        <p:grpSp>
          <p:nvGrpSpPr>
            <p:cNvPr id="41" name="Group 40"/>
            <p:cNvGrpSpPr/>
            <p:nvPr/>
          </p:nvGrpSpPr>
          <p:grpSpPr>
            <a:xfrm>
              <a:off x="6037678" y="4083419"/>
              <a:ext cx="1329624" cy="2089273"/>
              <a:chOff x="5994431" y="4083419"/>
              <a:chExt cx="1329624" cy="2089273"/>
            </a:xfrm>
          </p:grpSpPr>
          <p:pic>
            <p:nvPicPr>
              <p:cNvPr id="43" name="Picture 4" descr="http://felog.elettra.eu/my_documents/my_pictures/elog_win_dump-20140604133353.png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76" t="11601" r="82257" b="27469"/>
              <a:stretch/>
            </p:blipFill>
            <p:spPr bwMode="auto">
              <a:xfrm>
                <a:off x="5994431" y="4083419"/>
                <a:ext cx="1329624" cy="20892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4" name="Straight Arrow Connector 43"/>
              <p:cNvCxnSpPr/>
              <p:nvPr/>
            </p:nvCxnSpPr>
            <p:spPr>
              <a:xfrm>
                <a:off x="6944291" y="4532783"/>
                <a:ext cx="0" cy="98245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flipH="1" flipV="1">
                <a:off x="6471600" y="4399277"/>
                <a:ext cx="393832" cy="519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 rot="5400000">
                <a:off x="6569784" y="4809670"/>
                <a:ext cx="10356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sym typeface="Symbol" panose="05050102010706020507" pitchFamily="18" charset="2"/>
                  </a:rPr>
                  <a:t>2.4 mm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274910" y="4110565"/>
                <a:ext cx="902811" cy="35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sym typeface="Symbol" panose="05050102010706020507" pitchFamily="18" charset="2"/>
                  </a:rPr>
                  <a:t>0.3 mm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2" name="Rectangle 41"/>
            <p:cNvSpPr/>
            <p:nvPr/>
          </p:nvSpPr>
          <p:spPr>
            <a:xfrm>
              <a:off x="6013573" y="3640600"/>
              <a:ext cx="1417376" cy="42369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en-GB" baseline="-25000" dirty="0" err="1">
                  <a:latin typeface="Comic Sans MS" panose="030F0702030302020204" pitchFamily="66" charset="0"/>
                </a:rPr>
                <a:t>n,x</a:t>
              </a:r>
              <a:r>
                <a:rPr lang="en-GB" baseline="-25000" dirty="0">
                  <a:latin typeface="Comic Sans MS" panose="030F0702030302020204" pitchFamily="66" charset="0"/>
                </a:rPr>
                <a:t> </a:t>
              </a:r>
              <a:r>
                <a:rPr lang="en-GB" dirty="0">
                  <a:latin typeface="Comic Sans MS" panose="030F0702030302020204" pitchFamily="66" charset="0"/>
                </a:rPr>
                <a:t>= 1.9 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m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12233" y="4128199"/>
            <a:ext cx="1625864" cy="2553868"/>
            <a:chOff x="4264604" y="3644720"/>
            <a:chExt cx="1625864" cy="2929773"/>
          </a:xfrm>
        </p:grpSpPr>
        <p:grpSp>
          <p:nvGrpSpPr>
            <p:cNvPr id="49" name="Group 48"/>
            <p:cNvGrpSpPr/>
            <p:nvPr/>
          </p:nvGrpSpPr>
          <p:grpSpPr>
            <a:xfrm>
              <a:off x="4264604" y="4218867"/>
              <a:ext cx="1184540" cy="2355626"/>
              <a:chOff x="4504000" y="3860320"/>
              <a:chExt cx="1184540" cy="2355626"/>
            </a:xfrm>
          </p:grpSpPr>
          <p:cxnSp>
            <p:nvCxnSpPr>
              <p:cNvPr id="57" name="Straight Arrow Connector 56"/>
              <p:cNvCxnSpPr/>
              <p:nvPr/>
            </p:nvCxnSpPr>
            <p:spPr>
              <a:xfrm flipH="1" flipV="1">
                <a:off x="4581906" y="4171549"/>
                <a:ext cx="11492" cy="1864524"/>
              </a:xfrm>
              <a:prstGeom prst="straightConnector1">
                <a:avLst/>
              </a:prstGeom>
              <a:ln w="38100">
                <a:solidFill>
                  <a:srgbClr val="FF33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/>
              <p:cNvCxnSpPr/>
              <p:nvPr/>
            </p:nvCxnSpPr>
            <p:spPr>
              <a:xfrm flipV="1">
                <a:off x="4510819" y="5953523"/>
                <a:ext cx="910519" cy="2232"/>
              </a:xfrm>
              <a:prstGeom prst="straightConnector1">
                <a:avLst/>
              </a:prstGeom>
              <a:ln w="38100">
                <a:solidFill>
                  <a:srgbClr val="FF339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4504000" y="3860320"/>
                <a:ext cx="261610" cy="423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FF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375634" y="5792252"/>
                <a:ext cx="312906" cy="423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FF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x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575421" y="4083419"/>
              <a:ext cx="1314071" cy="2089274"/>
              <a:chOff x="4575421" y="4083419"/>
              <a:chExt cx="1314071" cy="2089274"/>
            </a:xfrm>
          </p:grpSpPr>
          <p:pic>
            <p:nvPicPr>
              <p:cNvPr id="52" name="Picture 2" descr="http://felog.elettra.eu/my_documents/my_pictures/elog_win_dump-20140604112340.png"/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014" t="17146" r="48560" b="50334"/>
              <a:stretch/>
            </p:blipFill>
            <p:spPr bwMode="auto">
              <a:xfrm>
                <a:off x="4575421" y="4083419"/>
                <a:ext cx="1314071" cy="208927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3" name="Straight Arrow Connector 52"/>
              <p:cNvCxnSpPr/>
              <p:nvPr/>
            </p:nvCxnSpPr>
            <p:spPr>
              <a:xfrm>
                <a:off x="5500609" y="4658409"/>
                <a:ext cx="0" cy="98245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H="1" flipV="1">
                <a:off x="4929066" y="4524903"/>
                <a:ext cx="393832" cy="519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 rot="5400000">
                <a:off x="5211614" y="4935296"/>
                <a:ext cx="86467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sym typeface="Symbol" panose="05050102010706020507" pitchFamily="18" charset="2"/>
                  </a:rPr>
                  <a:t>1 mm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769444" y="4186763"/>
                <a:ext cx="902811" cy="353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>
                    <a:solidFill>
                      <a:schemeClr val="bg1"/>
                    </a:solidFill>
                    <a:sym typeface="Symbol" panose="05050102010706020507" pitchFamily="18" charset="2"/>
                  </a:rPr>
                  <a:t>0.3 mm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4473092" y="3644720"/>
              <a:ext cx="1417376" cy="42369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</a:t>
              </a:r>
              <a:r>
                <a:rPr lang="en-GB" baseline="-25000" dirty="0" err="1">
                  <a:latin typeface="Comic Sans MS" panose="030F0702030302020204" pitchFamily="66" charset="0"/>
                </a:rPr>
                <a:t>n,x</a:t>
              </a:r>
              <a:r>
                <a:rPr lang="en-GB" baseline="-25000" dirty="0">
                  <a:latin typeface="Comic Sans MS" panose="030F0702030302020204" pitchFamily="66" charset="0"/>
                </a:rPr>
                <a:t> </a:t>
              </a:r>
              <a:r>
                <a:rPr lang="en-GB" dirty="0">
                  <a:latin typeface="Comic Sans MS" panose="030F0702030302020204" pitchFamily="66" charset="0"/>
                </a:rPr>
                <a:t>= 2.1 </a:t>
              </a:r>
              <a:r>
                <a:rPr lang="en-GB" dirty="0">
                  <a:latin typeface="Comic Sans MS" panose="030F0702030302020204" pitchFamily="66" charset="0"/>
                  <a:sym typeface="Symbol" panose="05050102010706020507" pitchFamily="18" charset="2"/>
                </a:rPr>
                <a:t>m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7033914" y="6302014"/>
            <a:ext cx="3437159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200" dirty="0"/>
              <a:t>Measurements by L.Fröhlich, L. Giannessi et al.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419372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Growth in a Transfer Line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8</a:t>
            </a:fld>
            <a:endParaRPr lang="en-GB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8396" y="1255962"/>
            <a:ext cx="120316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Problem.</a:t>
            </a:r>
          </a:p>
          <a:p>
            <a:pPr algn="just"/>
            <a:r>
              <a:rPr lang="it-IT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When the </a:t>
            </a:r>
            <a:r>
              <a:rPr lang="it-IT" b="1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bunch </a:t>
            </a:r>
            <a:r>
              <a:rPr lang="it-IT" b="1" dirty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length </a:t>
            </a:r>
            <a:r>
              <a:rPr lang="it-IT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is short and </a:t>
            </a:r>
            <a:r>
              <a:rPr lang="it-IT" b="1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constant</a:t>
            </a:r>
            <a:r>
              <a:rPr lang="it-IT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 along a </a:t>
            </a:r>
            <a:r>
              <a:rPr lang="it-IT" b="1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multi-bend line</a:t>
            </a:r>
            <a:r>
              <a:rPr lang="it-IT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, we </a:t>
            </a:r>
            <a:r>
              <a:rPr lang="it-IT" dirty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cannot recognize </a:t>
            </a:r>
            <a:r>
              <a:rPr lang="it-IT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any «dominant» point of </a:t>
            </a:r>
            <a:r>
              <a:rPr lang="it-IT" dirty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CSR </a:t>
            </a:r>
            <a:r>
              <a:rPr lang="it-IT" dirty="0" smtClean="0">
                <a:solidFill>
                  <a:srgbClr val="002060"/>
                </a:solidFill>
                <a:latin typeface="Comic Sans MS" panose="030F0702030302020204" pitchFamily="66" charset="0"/>
                <a:sym typeface="Symbol" pitchFamily="18" charset="2"/>
              </a:rPr>
              <a:t>emission (e.g., dipole-4 in a chicane). 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8396" y="2637878"/>
            <a:ext cx="1203165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Idea.</a:t>
            </a:r>
          </a:p>
          <a:p>
            <a:pPr algn="just"/>
            <a:r>
              <a:rPr lang="it-IT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A</a:t>
            </a:r>
            <a:r>
              <a:rPr lang="it-IT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djust the optics 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along the line so that successive </a:t>
            </a:r>
            <a:r>
              <a:rPr lang="it-IT" b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CSR kicks cancel 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each other. For symmetric CSR-source points, </a:t>
            </a:r>
            <a:r>
              <a:rPr lang="it-IT" i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optics symmetry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 and </a:t>
            </a:r>
            <a:r>
              <a:rPr lang="it-IT" i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/>
              </a:rPr>
              <a:t> </a:t>
            </a:r>
            <a:r>
              <a:rPr lang="it-IT" i="1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phase advance 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  <a:sym typeface="Symbol" pitchFamily="18" charset="2"/>
              </a:rPr>
              <a:t>between dipoles promise to work. More general optics schemes work as well if Twiss functions and phase advance are properly «balanced».</a:t>
            </a:r>
            <a:endParaRPr lang="en-US" dirty="0">
              <a:solidFill>
                <a:schemeClr val="accent3">
                  <a:lumMod val="50000"/>
                </a:schemeClr>
              </a:solidFill>
              <a:latin typeface="Comic Sans MS" panose="030F0702030302020204" pitchFamily="66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0111" y="4166538"/>
            <a:ext cx="12031650" cy="235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Warnings.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C00000"/>
                </a:solidFill>
                <a:latin typeface="Comic Sans MS" panose="030F0702030302020204" pitchFamily="66" charset="0"/>
                <a:sym typeface="Symbol" pitchFamily="18" charset="2"/>
              </a:rPr>
              <a:t>This approach assumes identical CSR kicks </a:t>
            </a:r>
            <a:r>
              <a:rPr lang="it-IT" i="1" dirty="0" smtClean="0">
                <a:solidFill>
                  <a:srgbClr val="C00000"/>
                </a:solidFill>
                <a:latin typeface="Comic Sans MS" panose="030F0702030302020204" pitchFamily="66" charset="0"/>
                <a:sym typeface="Symbol" pitchFamily="18" charset="2"/>
              </a:rPr>
              <a:t>in module</a:t>
            </a:r>
            <a:r>
              <a:rPr lang="it-IT" dirty="0" smtClean="0">
                <a:solidFill>
                  <a:srgbClr val="C00000"/>
                </a:solidFill>
                <a:latin typeface="Comic Sans MS" panose="030F0702030302020204" pitchFamily="66" charset="0"/>
                <a:sym typeface="Symbol" pitchFamily="18" charset="2"/>
              </a:rPr>
              <a:t>, e.g. same bunch length emitting CSR in identical dipoles.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The simplest analysis assumes point-like optics functions in the dipoles (thin lens approximation). More accurate analysis implies dipoles’ thick length.</a:t>
            </a:r>
          </a:p>
          <a:p>
            <a:pPr marL="285750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We neglect any transient CSR field at the dipoles’ edges, and CSR in drift sections. These effects can be taken into account in tracking codes, e.g. ELEGANT.</a:t>
            </a:r>
            <a:endParaRPr lang="en-US" dirty="0">
              <a:solidFill>
                <a:srgbClr val="C00000"/>
              </a:solidFill>
              <a:latin typeface="Comic Sans MS" panose="030F0702030302020204" pitchFamily="66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555866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Optics </a:t>
            </a:r>
            <a:r>
              <a:rPr lang="en-GB" dirty="0" smtClean="0"/>
              <a:t>Balance in a Locally Isochronous Transfer </a:t>
            </a:r>
            <a:r>
              <a:rPr lang="en-GB" dirty="0" smtClean="0"/>
              <a:t>Line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7A3AC2A1-7DDF-442E-AAD5-E11D7CE15FCA}" type="slidenum">
              <a:rPr lang="en-GB" smtClean="0"/>
              <a:t>9</a:t>
            </a:fld>
            <a:endParaRPr lang="en-GB"/>
          </a:p>
        </p:txBody>
      </p:sp>
      <p:sp>
        <p:nvSpPr>
          <p:cNvPr id="73" name="Rectangle 14"/>
          <p:cNvSpPr>
            <a:spLocks noChangeArrowheads="1"/>
          </p:cNvSpPr>
          <p:nvPr/>
        </p:nvSpPr>
        <p:spPr bwMode="auto">
          <a:xfrm>
            <a:off x="50104" y="1144950"/>
            <a:ext cx="696622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ts val="600"/>
              </a:spcAft>
              <a:buFontTx/>
              <a:buAutoNum type="alphaUcPeriod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Use the </a:t>
            </a:r>
            <a:r>
              <a:rPr lang="it-IT" b="1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Courant-Snyder formalism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for the particle coordinates, linear transport matrices, </a:t>
            </a:r>
            <a:r>
              <a:rPr lang="it-IT" b="1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x</a:t>
            </a:r>
            <a:r>
              <a:rPr lang="it-IT" b="1" baseline="-25000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1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=M</a:t>
            </a:r>
            <a:r>
              <a:rPr lang="it-IT" b="1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x</a:t>
            </a:r>
            <a:r>
              <a:rPr lang="it-IT" b="1" baseline="-25000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0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itchFamily="18" charset="2"/>
              </a:rPr>
              <a:t>, and J(0)=0.</a:t>
            </a:r>
          </a:p>
        </p:txBody>
      </p:sp>
      <p:sp>
        <p:nvSpPr>
          <p:cNvPr id="74" name="Rectangle 14"/>
          <p:cNvSpPr>
            <a:spLocks noChangeArrowheads="1"/>
          </p:cNvSpPr>
          <p:nvPr/>
        </p:nvSpPr>
        <p:spPr bwMode="auto">
          <a:xfrm>
            <a:off x="50104" y="2028884"/>
            <a:ext cx="696622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ts val="600"/>
              </a:spcAft>
              <a:buFont typeface="+mj-lt"/>
              <a:buAutoNum type="alphaUcPeriod" startAt="2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When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traversing a dipole, add the CSR induced -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terms.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This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leads to an </a:t>
            </a:r>
            <a:r>
              <a:rPr lang="it-IT" b="1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increase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of the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particle’s </a:t>
            </a:r>
            <a:r>
              <a:rPr lang="it-IT" b="1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C-S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it-IT" b="1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invariant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:         </a:t>
            </a:r>
          </a:p>
        </p:txBody>
      </p:sp>
      <p:sp>
        <p:nvSpPr>
          <p:cNvPr id="75" name="Rectangle 14"/>
          <p:cNvSpPr>
            <a:spLocks noChangeArrowheads="1"/>
          </p:cNvSpPr>
          <p:nvPr/>
        </p:nvSpPr>
        <p:spPr bwMode="auto">
          <a:xfrm>
            <a:off x="50104" y="2774651"/>
            <a:ext cx="6936934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fontAlgn="base">
              <a:spcBef>
                <a:spcPct val="0"/>
              </a:spcBef>
              <a:spcAft>
                <a:spcPts val="600"/>
              </a:spcAft>
              <a:buFont typeface="+mj-lt"/>
              <a:buAutoNum type="alphaUcPeriod" startAt="3"/>
            </a:pPr>
            <a:r>
              <a:rPr lang="en-GB" dirty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Repeat until the end of the line. 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All kicks are identical in module, and we can write </a:t>
            </a:r>
            <a:r>
              <a:rPr lang="en-GB" dirty="0" err="1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en-GB" baseline="-25000" dirty="0" err="1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=</a:t>
            </a:r>
            <a:r>
              <a:rPr lang="en-GB" dirty="0" err="1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J</a:t>
            </a:r>
            <a:r>
              <a:rPr lang="en-GB" baseline="-25000" dirty="0" err="1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f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(J</a:t>
            </a:r>
            <a:r>
              <a:rPr lang="en-GB" baseline="-25000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en-GB" dirty="0" smtClean="0">
                <a:solidFill>
                  <a:prstClr val="black"/>
                </a:solidFill>
                <a:latin typeface="Comic Sans MS" panose="030F0702030302020204" pitchFamily="66" charset="0"/>
                <a:cs typeface="Times New Roman" pitchFamily="18" charset="0"/>
                <a:sym typeface="Symbol" pitchFamily="18" charset="2"/>
              </a:rPr>
              <a:t>). After averaging we find:</a:t>
            </a:r>
            <a:endParaRPr lang="en-GB" dirty="0">
              <a:solidFill>
                <a:prstClr val="black"/>
              </a:solidFill>
              <a:latin typeface="Comic Sans MS" panose="030F0702030302020204" pitchFamily="66" charset="0"/>
              <a:cs typeface="Times New Roman" pitchFamily="18" charset="0"/>
              <a:sym typeface="Symbol" pitchFamily="18" charset="2"/>
            </a:endParaRPr>
          </a:p>
        </p:txBody>
      </p:sp>
      <p:grpSp>
        <p:nvGrpSpPr>
          <p:cNvPr id="76" name="Gruppo 83"/>
          <p:cNvGrpSpPr>
            <a:grpSpLocks/>
          </p:cNvGrpSpPr>
          <p:nvPr/>
        </p:nvGrpSpPr>
        <p:grpSpPr bwMode="auto">
          <a:xfrm>
            <a:off x="1709213" y="3731298"/>
            <a:ext cx="4104134" cy="2742481"/>
            <a:chOff x="4716333" y="548799"/>
            <a:chExt cx="4104445" cy="2743392"/>
          </a:xfrm>
        </p:grpSpPr>
        <p:pic>
          <p:nvPicPr>
            <p:cNvPr id="7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333" y="548799"/>
              <a:ext cx="4104445" cy="2737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Figura a mano libera 81"/>
            <p:cNvSpPr/>
            <p:nvPr/>
          </p:nvSpPr>
          <p:spPr>
            <a:xfrm>
              <a:off x="5744884" y="2791884"/>
              <a:ext cx="364544" cy="500307"/>
            </a:xfrm>
            <a:custGeom>
              <a:avLst/>
              <a:gdLst>
                <a:gd name="connsiteX0" fmla="*/ 0 w 773206"/>
                <a:gd name="connsiteY0" fmla="*/ 295835 h 1129553"/>
                <a:gd name="connsiteX1" fmla="*/ 255494 w 773206"/>
                <a:gd name="connsiteY1" fmla="*/ 497541 h 1129553"/>
                <a:gd name="connsiteX2" fmla="*/ 712694 w 773206"/>
                <a:gd name="connsiteY2" fmla="*/ 1102659 h 1129553"/>
                <a:gd name="connsiteX3" fmla="*/ 618565 w 773206"/>
                <a:gd name="connsiteY3" fmla="*/ 336177 h 1129553"/>
                <a:gd name="connsiteX4" fmla="*/ 658906 w 773206"/>
                <a:gd name="connsiteY4" fmla="*/ 0 h 112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206" h="1129553">
                  <a:moveTo>
                    <a:pt x="0" y="295835"/>
                  </a:moveTo>
                  <a:cubicBezTo>
                    <a:pt x="68356" y="329452"/>
                    <a:pt x="136712" y="363070"/>
                    <a:pt x="255494" y="497541"/>
                  </a:cubicBezTo>
                  <a:cubicBezTo>
                    <a:pt x="374276" y="632012"/>
                    <a:pt x="652182" y="1129553"/>
                    <a:pt x="712694" y="1102659"/>
                  </a:cubicBezTo>
                  <a:cubicBezTo>
                    <a:pt x="773206" y="1075765"/>
                    <a:pt x="627530" y="519954"/>
                    <a:pt x="618565" y="336177"/>
                  </a:cubicBezTo>
                  <a:cubicBezTo>
                    <a:pt x="609600" y="152400"/>
                    <a:pt x="634253" y="76200"/>
                    <a:pt x="658906" y="0"/>
                  </a:cubicBezTo>
                </a:path>
              </a:pathLst>
            </a:custGeom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79" name="Figura a mano libera 82"/>
            <p:cNvSpPr/>
            <p:nvPr/>
          </p:nvSpPr>
          <p:spPr>
            <a:xfrm flipH="1" flipV="1">
              <a:off x="7526352" y="645331"/>
              <a:ext cx="340496" cy="480801"/>
            </a:xfrm>
            <a:custGeom>
              <a:avLst/>
              <a:gdLst>
                <a:gd name="connsiteX0" fmla="*/ 0 w 773206"/>
                <a:gd name="connsiteY0" fmla="*/ 295835 h 1129553"/>
                <a:gd name="connsiteX1" fmla="*/ 255494 w 773206"/>
                <a:gd name="connsiteY1" fmla="*/ 497541 h 1129553"/>
                <a:gd name="connsiteX2" fmla="*/ 712694 w 773206"/>
                <a:gd name="connsiteY2" fmla="*/ 1102659 h 1129553"/>
                <a:gd name="connsiteX3" fmla="*/ 618565 w 773206"/>
                <a:gd name="connsiteY3" fmla="*/ 336177 h 1129553"/>
                <a:gd name="connsiteX4" fmla="*/ 658906 w 773206"/>
                <a:gd name="connsiteY4" fmla="*/ 0 h 1129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3206" h="1129553">
                  <a:moveTo>
                    <a:pt x="0" y="295835"/>
                  </a:moveTo>
                  <a:cubicBezTo>
                    <a:pt x="68356" y="329452"/>
                    <a:pt x="136712" y="363070"/>
                    <a:pt x="255494" y="497541"/>
                  </a:cubicBezTo>
                  <a:cubicBezTo>
                    <a:pt x="374276" y="632012"/>
                    <a:pt x="652182" y="1129553"/>
                    <a:pt x="712694" y="1102659"/>
                  </a:cubicBezTo>
                  <a:cubicBezTo>
                    <a:pt x="773206" y="1075765"/>
                    <a:pt x="627530" y="519954"/>
                    <a:pt x="618565" y="336177"/>
                  </a:cubicBezTo>
                  <a:cubicBezTo>
                    <a:pt x="609600" y="152400"/>
                    <a:pt x="634253" y="76200"/>
                    <a:pt x="658906" y="0"/>
                  </a:cubicBezTo>
                </a:path>
              </a:pathLst>
            </a:custGeom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black"/>
                </a:solidFill>
              </a:endParaRPr>
            </a:p>
          </p:txBody>
        </p:sp>
      </p:grpSp>
      <p:cxnSp>
        <p:nvCxnSpPr>
          <p:cNvPr id="80" name="Connettore 2 2"/>
          <p:cNvCxnSpPr/>
          <p:nvPr/>
        </p:nvCxnSpPr>
        <p:spPr>
          <a:xfrm flipV="1">
            <a:off x="9335549" y="2888940"/>
            <a:ext cx="0" cy="36600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2 3"/>
          <p:cNvCxnSpPr/>
          <p:nvPr/>
        </p:nvCxnSpPr>
        <p:spPr>
          <a:xfrm>
            <a:off x="7398005" y="4675665"/>
            <a:ext cx="413861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Ovale 4"/>
          <p:cNvSpPr/>
          <p:nvPr/>
        </p:nvSpPr>
        <p:spPr>
          <a:xfrm>
            <a:off x="7750430" y="3164365"/>
            <a:ext cx="3097213" cy="3095625"/>
          </a:xfrm>
          <a:prstGeom prst="ellipse">
            <a:avLst/>
          </a:prstGeom>
          <a:noFill/>
          <a:ln w="3175"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83" name="Ovale 6"/>
          <p:cNvSpPr/>
          <p:nvPr/>
        </p:nvSpPr>
        <p:spPr>
          <a:xfrm>
            <a:off x="9263318" y="4604228"/>
            <a:ext cx="144462" cy="14287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graphicFrame>
        <p:nvGraphicFramePr>
          <p:cNvPr id="8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244839"/>
              </p:ext>
            </p:extLst>
          </p:nvPr>
        </p:nvGraphicFramePr>
        <p:xfrm>
          <a:off x="11104569" y="4618217"/>
          <a:ext cx="8461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8" name="Equazione" r:id="rId4" imgW="660240" imgH="482400" progId="Equation.3">
                  <p:embed/>
                </p:oleObj>
              </mc:Choice>
              <mc:Fallback>
                <p:oleObj name="Equazione" r:id="rId4" imgW="6602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04569" y="4618217"/>
                        <a:ext cx="846138" cy="619125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4809003"/>
              </p:ext>
            </p:extLst>
          </p:nvPr>
        </p:nvGraphicFramePr>
        <p:xfrm>
          <a:off x="9414725" y="2526329"/>
          <a:ext cx="195897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9" name="Equation" r:id="rId6" imgW="1714320" imgH="507960" progId="Equation.3">
                  <p:embed/>
                </p:oleObj>
              </mc:Choice>
              <mc:Fallback>
                <p:oleObj name="Equation" r:id="rId6" imgW="17143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4725" y="2526329"/>
                        <a:ext cx="1958975" cy="57943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6" name="Gruppo 53"/>
          <p:cNvGrpSpPr>
            <a:grpSpLocks/>
          </p:cNvGrpSpPr>
          <p:nvPr/>
        </p:nvGrpSpPr>
        <p:grpSpPr bwMode="auto">
          <a:xfrm>
            <a:off x="7037899" y="3169129"/>
            <a:ext cx="3808156" cy="3095625"/>
            <a:chOff x="2160503" y="1975878"/>
            <a:chExt cx="3808759" cy="3094889"/>
          </a:xfrm>
        </p:grpSpPr>
        <p:sp>
          <p:nvSpPr>
            <p:cNvPr id="87" name="Ovale 7"/>
            <p:cNvSpPr/>
            <p:nvPr/>
          </p:nvSpPr>
          <p:spPr>
            <a:xfrm>
              <a:off x="3090669" y="4274030"/>
              <a:ext cx="142898" cy="14442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88" name="Arco 22"/>
            <p:cNvSpPr/>
            <p:nvPr/>
          </p:nvSpPr>
          <p:spPr>
            <a:xfrm rot="3289098">
              <a:off x="2865821" y="1967326"/>
              <a:ext cx="3094889" cy="3111993"/>
            </a:xfrm>
            <a:prstGeom prst="arc">
              <a:avLst>
                <a:gd name="adj1" fmla="val 16200000"/>
                <a:gd name="adj2" fmla="val 5552601"/>
              </a:avLst>
            </a:prstGeom>
            <a:ln w="57150">
              <a:solidFill>
                <a:srgbClr val="FFC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black"/>
                </a:solidFill>
              </a:endParaRPr>
            </a:p>
          </p:txBody>
        </p:sp>
        <p:graphicFrame>
          <p:nvGraphicFramePr>
            <p:cNvPr id="89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71895681"/>
                </p:ext>
              </p:extLst>
            </p:nvPr>
          </p:nvGraphicFramePr>
          <p:xfrm>
            <a:off x="2160503" y="4335869"/>
            <a:ext cx="798239" cy="3169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0" name="Equazione" r:id="rId8" imgW="609480" imgH="241200" progId="Equation.3">
                    <p:embed/>
                  </p:oleObj>
                </mc:Choice>
                <mc:Fallback>
                  <p:oleObj name="Equazione" r:id="rId8" imgW="609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0503" y="4335869"/>
                          <a:ext cx="798239" cy="3169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0" name="Gruppo 50"/>
          <p:cNvGrpSpPr>
            <a:grpSpLocks/>
          </p:cNvGrpSpPr>
          <p:nvPr/>
        </p:nvGrpSpPr>
        <p:grpSpPr bwMode="auto">
          <a:xfrm>
            <a:off x="9470410" y="3358040"/>
            <a:ext cx="1923318" cy="1317626"/>
            <a:chOff x="4592810" y="2164734"/>
            <a:chExt cx="1923406" cy="1318269"/>
          </a:xfrm>
        </p:grpSpPr>
        <p:sp>
          <p:nvSpPr>
            <p:cNvPr id="91" name="Ovale 5"/>
            <p:cNvSpPr/>
            <p:nvPr/>
          </p:nvSpPr>
          <p:spPr>
            <a:xfrm>
              <a:off x="5682741" y="2618981"/>
              <a:ext cx="142881" cy="142945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92" name="Connettore 2 21"/>
            <p:cNvCxnSpPr>
              <a:stCxn id="83" idx="6"/>
              <a:endCxn id="91" idx="3"/>
            </p:cNvCxnSpPr>
            <p:nvPr/>
          </p:nvCxnSpPr>
          <p:spPr>
            <a:xfrm flipV="1">
              <a:off x="4592810" y="2740991"/>
              <a:ext cx="1110855" cy="742012"/>
            </a:xfrm>
            <a:prstGeom prst="straightConnector1">
              <a:avLst/>
            </a:prstGeom>
            <a:ln w="38100">
              <a:solidFill>
                <a:srgbClr val="00FF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CasellaDiTesto 35"/>
            <p:cNvSpPr txBox="1">
              <a:spLocks noChangeArrowheads="1"/>
            </p:cNvSpPr>
            <p:nvPr/>
          </p:nvSpPr>
          <p:spPr bwMode="auto">
            <a:xfrm>
              <a:off x="4799637" y="2699628"/>
              <a:ext cx="4411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#1</a:t>
              </a:r>
            </a:p>
          </p:txBody>
        </p:sp>
        <p:graphicFrame>
          <p:nvGraphicFramePr>
            <p:cNvPr id="94" name="Object 9"/>
            <p:cNvGraphicFramePr>
              <a:graphicFrameLocks noChangeAspect="1"/>
            </p:cNvGraphicFramePr>
            <p:nvPr/>
          </p:nvGraphicFramePr>
          <p:xfrm>
            <a:off x="5652120" y="2164734"/>
            <a:ext cx="864096" cy="328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1" name="Equazione" r:id="rId10" imgW="571320" imgH="215640" progId="Equation.3">
                    <p:embed/>
                  </p:oleObj>
                </mc:Choice>
                <mc:Fallback>
                  <p:oleObj name="Equazione" r:id="rId10" imgW="5713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2120" y="2164734"/>
                          <a:ext cx="864096" cy="328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5" name="Gruppo 57"/>
          <p:cNvGrpSpPr>
            <a:grpSpLocks/>
          </p:cNvGrpSpPr>
          <p:nvPr/>
        </p:nvGrpSpPr>
        <p:grpSpPr bwMode="auto">
          <a:xfrm>
            <a:off x="8080630" y="5477354"/>
            <a:ext cx="2192167" cy="1183255"/>
            <a:chOff x="3203848" y="4283804"/>
            <a:chExt cx="2192386" cy="1183198"/>
          </a:xfrm>
        </p:grpSpPr>
        <p:sp>
          <p:nvSpPr>
            <p:cNvPr id="96" name="Ovale 8"/>
            <p:cNvSpPr/>
            <p:nvPr/>
          </p:nvSpPr>
          <p:spPr>
            <a:xfrm>
              <a:off x="4427933" y="5012431"/>
              <a:ext cx="144476" cy="144456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cxnSp>
          <p:nvCxnSpPr>
            <p:cNvPr id="97" name="Connettore 2 23"/>
            <p:cNvCxnSpPr>
              <a:endCxn id="96" idx="1"/>
            </p:cNvCxnSpPr>
            <p:nvPr/>
          </p:nvCxnSpPr>
          <p:spPr>
            <a:xfrm>
              <a:off x="3203848" y="4437784"/>
              <a:ext cx="1244724" cy="596871"/>
            </a:xfrm>
            <a:prstGeom prst="straightConnector1">
              <a:avLst/>
            </a:prstGeom>
            <a:ln w="38100">
              <a:solidFill>
                <a:srgbClr val="00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CasellaDiTesto 38"/>
            <p:cNvSpPr txBox="1">
              <a:spLocks noChangeArrowheads="1"/>
            </p:cNvSpPr>
            <p:nvPr/>
          </p:nvSpPr>
          <p:spPr bwMode="auto">
            <a:xfrm>
              <a:off x="3635896" y="4283804"/>
              <a:ext cx="5052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 #3</a:t>
              </a:r>
            </a:p>
          </p:txBody>
        </p:sp>
        <p:graphicFrame>
          <p:nvGraphicFramePr>
            <p:cNvPr id="99" name="Object 10"/>
            <p:cNvGraphicFramePr>
              <a:graphicFrameLocks noChangeAspect="1"/>
            </p:cNvGraphicFramePr>
            <p:nvPr>
              <p:extLst/>
            </p:nvPr>
          </p:nvGraphicFramePr>
          <p:xfrm>
            <a:off x="4532138" y="5138840"/>
            <a:ext cx="864096" cy="328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2" name="Equazione" r:id="rId12" imgW="571320" imgH="215640" progId="Equation.3">
                    <p:embed/>
                  </p:oleObj>
                </mc:Choice>
                <mc:Fallback>
                  <p:oleObj name="Equazione" r:id="rId12" imgW="5713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32138" y="5138840"/>
                          <a:ext cx="864096" cy="328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0" name="Gruppo 61"/>
          <p:cNvGrpSpPr>
            <a:grpSpLocks/>
          </p:cNvGrpSpPr>
          <p:nvPr/>
        </p:nvGrpSpPr>
        <p:grpSpPr bwMode="auto">
          <a:xfrm>
            <a:off x="7717811" y="3108803"/>
            <a:ext cx="3104431" cy="3179762"/>
            <a:chOff x="2840157" y="1916240"/>
            <a:chExt cx="3104821" cy="3178790"/>
          </a:xfrm>
        </p:grpSpPr>
        <p:sp>
          <p:nvSpPr>
            <p:cNvPr id="101" name="Ovale 14"/>
            <p:cNvSpPr/>
            <p:nvPr/>
          </p:nvSpPr>
          <p:spPr>
            <a:xfrm>
              <a:off x="4355691" y="1916240"/>
              <a:ext cx="144481" cy="14441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102" name="Arco 59"/>
            <p:cNvSpPr/>
            <p:nvPr/>
          </p:nvSpPr>
          <p:spPr>
            <a:xfrm rot="10800000">
              <a:off x="2850552" y="1982895"/>
              <a:ext cx="3094426" cy="3112135"/>
            </a:xfrm>
            <a:prstGeom prst="arc">
              <a:avLst>
                <a:gd name="adj1" fmla="val 16200000"/>
                <a:gd name="adj2" fmla="val 5552601"/>
              </a:avLst>
            </a:prstGeom>
            <a:ln w="5715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black"/>
                </a:solidFill>
              </a:endParaRPr>
            </a:p>
          </p:txBody>
        </p:sp>
        <p:graphicFrame>
          <p:nvGraphicFramePr>
            <p:cNvPr id="103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2840157" y="1921002"/>
            <a:ext cx="814387" cy="317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3" name="Equazione" r:id="rId14" imgW="622080" imgH="241200" progId="Equation.3">
                    <p:embed/>
                  </p:oleObj>
                </mc:Choice>
                <mc:Fallback>
                  <p:oleObj name="Equazione" r:id="rId14" imgW="6220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0157" y="1921002"/>
                          <a:ext cx="814387" cy="317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4" name="Gruppo 66"/>
          <p:cNvGrpSpPr>
            <a:grpSpLocks/>
          </p:cNvGrpSpPr>
          <p:nvPr/>
        </p:nvGrpSpPr>
        <p:grpSpPr bwMode="auto">
          <a:xfrm>
            <a:off x="6983938" y="3181829"/>
            <a:ext cx="2320655" cy="900964"/>
            <a:chOff x="2107548" y="1988840"/>
            <a:chExt cx="2320437" cy="901235"/>
          </a:xfrm>
        </p:grpSpPr>
        <p:sp>
          <p:nvSpPr>
            <p:cNvPr id="105" name="CasellaDiTesto 52"/>
            <p:cNvSpPr txBox="1">
              <a:spLocks noChangeArrowheads="1"/>
            </p:cNvSpPr>
            <p:nvPr/>
          </p:nvSpPr>
          <p:spPr bwMode="auto">
            <a:xfrm>
              <a:off x="3635896" y="2492896"/>
              <a:ext cx="5760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#5</a:t>
              </a:r>
            </a:p>
          </p:txBody>
        </p:sp>
        <p:cxnSp>
          <p:nvCxnSpPr>
            <p:cNvPr id="106" name="Connettore 2 62"/>
            <p:cNvCxnSpPr/>
            <p:nvPr/>
          </p:nvCxnSpPr>
          <p:spPr>
            <a:xfrm flipH="1">
              <a:off x="3131119" y="1988840"/>
              <a:ext cx="1296866" cy="719354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Ovale 64"/>
            <p:cNvSpPr/>
            <p:nvPr/>
          </p:nvSpPr>
          <p:spPr>
            <a:xfrm>
              <a:off x="2988257" y="2636735"/>
              <a:ext cx="142862" cy="14450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graphicFrame>
          <p:nvGraphicFramePr>
            <p:cNvPr id="108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2107548" y="2561913"/>
            <a:ext cx="864096" cy="328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4" name="Equazione" r:id="rId16" imgW="571320" imgH="215640" progId="Equation.3">
                    <p:embed/>
                  </p:oleObj>
                </mc:Choice>
                <mc:Fallback>
                  <p:oleObj name="Equazione" r:id="rId16" imgW="5713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07548" y="2561913"/>
                          <a:ext cx="864096" cy="328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9" name="Gruppo 69"/>
          <p:cNvGrpSpPr>
            <a:grpSpLocks/>
          </p:cNvGrpSpPr>
          <p:nvPr/>
        </p:nvGrpSpPr>
        <p:grpSpPr bwMode="auto">
          <a:xfrm>
            <a:off x="7747255" y="3165953"/>
            <a:ext cx="3957638" cy="3094037"/>
            <a:chOff x="2870855" y="1972233"/>
            <a:chExt cx="3957280" cy="3094889"/>
          </a:xfrm>
        </p:grpSpPr>
        <p:graphicFrame>
          <p:nvGraphicFramePr>
            <p:cNvPr id="110" name="Object 6"/>
            <p:cNvGraphicFramePr>
              <a:graphicFrameLocks noChangeAspect="1"/>
            </p:cNvGraphicFramePr>
            <p:nvPr/>
          </p:nvGraphicFramePr>
          <p:xfrm>
            <a:off x="6012160" y="4221088"/>
            <a:ext cx="815975" cy="315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5" name="Equazione" r:id="rId18" imgW="622080" imgH="241200" progId="Equation.3">
                    <p:embed/>
                  </p:oleObj>
                </mc:Choice>
                <mc:Fallback>
                  <p:oleObj name="Equazione" r:id="rId18" imgW="6220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12160" y="4221088"/>
                          <a:ext cx="815975" cy="3159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1" name="Arco 67"/>
            <p:cNvSpPr/>
            <p:nvPr/>
          </p:nvSpPr>
          <p:spPr>
            <a:xfrm rot="18293872">
              <a:off x="2879019" y="1964069"/>
              <a:ext cx="3094889" cy="3111219"/>
            </a:xfrm>
            <a:prstGeom prst="arc">
              <a:avLst>
                <a:gd name="adj1" fmla="val 16200000"/>
                <a:gd name="adj2" fmla="val 5361757"/>
              </a:avLst>
            </a:prstGeom>
            <a:ln w="5715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black"/>
                </a:solidFill>
              </a:endParaRPr>
            </a:p>
          </p:txBody>
        </p:sp>
        <p:sp>
          <p:nvSpPr>
            <p:cNvPr id="112" name="Ovale 68"/>
            <p:cNvSpPr/>
            <p:nvPr/>
          </p:nvSpPr>
          <p:spPr>
            <a:xfrm>
              <a:off x="5651903" y="4293797"/>
              <a:ext cx="142862" cy="14291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</p:grpSp>
      <p:grpSp>
        <p:nvGrpSpPr>
          <p:cNvPr id="113" name="Gruppo 75"/>
          <p:cNvGrpSpPr>
            <a:grpSpLocks/>
          </p:cNvGrpSpPr>
          <p:nvPr/>
        </p:nvGrpSpPr>
        <p:grpSpPr bwMode="auto">
          <a:xfrm>
            <a:off x="8369551" y="4621650"/>
            <a:ext cx="2242558" cy="886152"/>
            <a:chOff x="3491880" y="3429000"/>
            <a:chExt cx="2242665" cy="886093"/>
          </a:xfrm>
        </p:grpSpPr>
        <p:cxnSp>
          <p:nvCxnSpPr>
            <p:cNvPr id="114" name="Connettore 2 31"/>
            <p:cNvCxnSpPr>
              <a:stCxn id="112" idx="1"/>
              <a:endCxn id="115" idx="5"/>
            </p:cNvCxnSpPr>
            <p:nvPr/>
          </p:nvCxnSpPr>
          <p:spPr>
            <a:xfrm flipH="1" flipV="1">
              <a:off x="4478835" y="3552299"/>
              <a:ext cx="1255710" cy="762794"/>
            </a:xfrm>
            <a:prstGeom prst="straightConnector1">
              <a:avLst/>
            </a:prstGeom>
            <a:ln w="38100">
              <a:solidFill>
                <a:srgbClr val="FF00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Ovale 51"/>
            <p:cNvSpPr/>
            <p:nvPr/>
          </p:nvSpPr>
          <p:spPr>
            <a:xfrm>
              <a:off x="4355522" y="3429000"/>
              <a:ext cx="144470" cy="144453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t-IT">
                <a:solidFill>
                  <a:prstClr val="white"/>
                </a:solidFill>
              </a:endParaRPr>
            </a:p>
          </p:txBody>
        </p:sp>
        <p:graphicFrame>
          <p:nvGraphicFramePr>
            <p:cNvPr id="116" name="Object 13"/>
            <p:cNvGraphicFramePr>
              <a:graphicFrameLocks noChangeAspect="1"/>
            </p:cNvGraphicFramePr>
            <p:nvPr/>
          </p:nvGraphicFramePr>
          <p:xfrm>
            <a:off x="3491880" y="3604894"/>
            <a:ext cx="864096" cy="3281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6" name="Equazione" r:id="rId20" imgW="571320" imgH="215640" progId="Equation.3">
                    <p:embed/>
                  </p:oleObj>
                </mc:Choice>
                <mc:Fallback>
                  <p:oleObj name="Equazione" r:id="rId20" imgW="5713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1880" y="3604894"/>
                          <a:ext cx="864096" cy="3281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7" name="CasellaDiTesto 74"/>
            <p:cNvSpPr txBox="1">
              <a:spLocks noChangeArrowheads="1"/>
            </p:cNvSpPr>
            <p:nvPr/>
          </p:nvSpPr>
          <p:spPr bwMode="auto">
            <a:xfrm>
              <a:off x="4706918" y="3933056"/>
              <a:ext cx="4411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#7</a:t>
              </a:r>
            </a:p>
          </p:txBody>
        </p:sp>
      </p:grpSp>
      <p:sp>
        <p:nvSpPr>
          <p:cNvPr id="118" name="Figura a mano libera 84"/>
          <p:cNvSpPr/>
          <p:nvPr/>
        </p:nvSpPr>
        <p:spPr>
          <a:xfrm>
            <a:off x="2389358" y="5605466"/>
            <a:ext cx="565150" cy="496888"/>
          </a:xfrm>
          <a:custGeom>
            <a:avLst/>
            <a:gdLst>
              <a:gd name="connsiteX0" fmla="*/ 0 w 564777"/>
              <a:gd name="connsiteY0" fmla="*/ 497541 h 497541"/>
              <a:gd name="connsiteX1" fmla="*/ 188259 w 564777"/>
              <a:gd name="connsiteY1" fmla="*/ 40341 h 497541"/>
              <a:gd name="connsiteX2" fmla="*/ 564777 w 564777"/>
              <a:gd name="connsiteY2" fmla="*/ 255494 h 49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4777" h="497541">
                <a:moveTo>
                  <a:pt x="0" y="497541"/>
                </a:moveTo>
                <a:cubicBezTo>
                  <a:pt x="47065" y="289111"/>
                  <a:pt x="94130" y="80682"/>
                  <a:pt x="188259" y="40341"/>
                </a:cubicBezTo>
                <a:cubicBezTo>
                  <a:pt x="282388" y="0"/>
                  <a:pt x="423582" y="127747"/>
                  <a:pt x="564777" y="25549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black"/>
              </a:solidFill>
            </a:endParaRPr>
          </a:p>
        </p:txBody>
      </p:sp>
      <p:graphicFrame>
        <p:nvGraphicFramePr>
          <p:cNvPr id="11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8070982"/>
              </p:ext>
            </p:extLst>
          </p:nvPr>
        </p:nvGraphicFramePr>
        <p:xfrm>
          <a:off x="2062333" y="5334004"/>
          <a:ext cx="798513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7" name="Equazione" r:id="rId22" imgW="609480" imgH="241200" progId="Equation.3">
                  <p:embed/>
                </p:oleObj>
              </mc:Choice>
              <mc:Fallback>
                <p:oleObj name="Equazione" r:id="rId22" imgW="6094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2333" y="5334004"/>
                        <a:ext cx="798513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5942323"/>
              </p:ext>
            </p:extLst>
          </p:nvPr>
        </p:nvGraphicFramePr>
        <p:xfrm>
          <a:off x="4062979" y="5363920"/>
          <a:ext cx="814388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8" name="Equazione" r:id="rId23" imgW="622080" imgH="241200" progId="Equation.3">
                  <p:embed/>
                </p:oleObj>
              </mc:Choice>
              <mc:Fallback>
                <p:oleObj name="Equazione" r:id="rId23" imgW="622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2979" y="5363920"/>
                        <a:ext cx="814388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" name="Figura a mano libera 89"/>
          <p:cNvSpPr/>
          <p:nvPr/>
        </p:nvSpPr>
        <p:spPr>
          <a:xfrm rot="19052721" flipV="1">
            <a:off x="4636316" y="4224083"/>
            <a:ext cx="565150" cy="498475"/>
          </a:xfrm>
          <a:custGeom>
            <a:avLst/>
            <a:gdLst>
              <a:gd name="connsiteX0" fmla="*/ 0 w 564777"/>
              <a:gd name="connsiteY0" fmla="*/ 497541 h 497541"/>
              <a:gd name="connsiteX1" fmla="*/ 188259 w 564777"/>
              <a:gd name="connsiteY1" fmla="*/ 40341 h 497541"/>
              <a:gd name="connsiteX2" fmla="*/ 564777 w 564777"/>
              <a:gd name="connsiteY2" fmla="*/ 255494 h 497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4777" h="497541">
                <a:moveTo>
                  <a:pt x="0" y="497541"/>
                </a:moveTo>
                <a:cubicBezTo>
                  <a:pt x="47065" y="289111"/>
                  <a:pt x="94130" y="80682"/>
                  <a:pt x="188259" y="40341"/>
                </a:cubicBezTo>
                <a:cubicBezTo>
                  <a:pt x="282388" y="0"/>
                  <a:pt x="423582" y="127747"/>
                  <a:pt x="564777" y="255494"/>
                </a:cubicBezTo>
              </a:path>
            </a:pathLst>
          </a:cu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black"/>
              </a:solidFill>
            </a:endParaRPr>
          </a:p>
        </p:txBody>
      </p:sp>
      <p:graphicFrame>
        <p:nvGraphicFramePr>
          <p:cNvPr id="12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762518"/>
              </p:ext>
            </p:extLst>
          </p:nvPr>
        </p:nvGraphicFramePr>
        <p:xfrm>
          <a:off x="4762606" y="4732022"/>
          <a:ext cx="814387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9" name="Equazione" r:id="rId25" imgW="622080" imgH="241200" progId="Equation.3">
                  <p:embed/>
                </p:oleObj>
              </mc:Choice>
              <mc:Fallback>
                <p:oleObj name="Equazione" r:id="rId25" imgW="622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606" y="4732022"/>
                        <a:ext cx="814387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3" name="Connettore 2 91"/>
          <p:cNvCxnSpPr/>
          <p:nvPr/>
        </p:nvCxnSpPr>
        <p:spPr>
          <a:xfrm flipV="1">
            <a:off x="3486717" y="4787657"/>
            <a:ext cx="1008062" cy="1079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asellaDiTesto 93"/>
          <p:cNvSpPr txBox="1"/>
          <p:nvPr/>
        </p:nvSpPr>
        <p:spPr>
          <a:xfrm>
            <a:off x="638001" y="4031538"/>
            <a:ext cx="2304362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69875" indent="-269875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  <a:defRPr/>
            </a:pPr>
            <a:r>
              <a:rPr lang="it-IT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Final CSR induced </a:t>
            </a:r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C-S invariant </a:t>
            </a:r>
            <a:r>
              <a:rPr lang="it-IT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is </a:t>
            </a:r>
            <a:r>
              <a:rPr lang="it-IT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zero</a:t>
            </a:r>
            <a:r>
              <a:rPr lang="it-IT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(cancellation</a:t>
            </a:r>
            <a:r>
              <a:rPr lang="it-IT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).</a:t>
            </a:r>
            <a:endParaRPr lang="it-IT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25" name="Ovale 94"/>
          <p:cNvSpPr/>
          <p:nvPr/>
        </p:nvSpPr>
        <p:spPr>
          <a:xfrm>
            <a:off x="2284508" y="6180712"/>
            <a:ext cx="144463" cy="142875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26" name="Ovale 95"/>
          <p:cNvSpPr/>
          <p:nvPr/>
        </p:nvSpPr>
        <p:spPr>
          <a:xfrm>
            <a:off x="2500532" y="6117462"/>
            <a:ext cx="144463" cy="144462"/>
          </a:xfrm>
          <a:prstGeom prst="ellipse">
            <a:avLst/>
          </a:prstGeom>
          <a:solidFill>
            <a:srgbClr val="00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27" name="Ovale 96"/>
          <p:cNvSpPr/>
          <p:nvPr/>
        </p:nvSpPr>
        <p:spPr>
          <a:xfrm>
            <a:off x="2933027" y="5891092"/>
            <a:ext cx="144463" cy="14446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28" name="Ovale 97"/>
          <p:cNvSpPr/>
          <p:nvPr/>
        </p:nvSpPr>
        <p:spPr>
          <a:xfrm>
            <a:off x="3149051" y="5747076"/>
            <a:ext cx="142875" cy="144463"/>
          </a:xfrm>
          <a:prstGeom prst="ellipse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29" name="Ovale 98"/>
          <p:cNvSpPr/>
          <p:nvPr/>
        </p:nvSpPr>
        <p:spPr>
          <a:xfrm>
            <a:off x="4229271" y="4499972"/>
            <a:ext cx="144462" cy="14446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30" name="Ovale 99"/>
          <p:cNvSpPr/>
          <p:nvPr/>
        </p:nvSpPr>
        <p:spPr>
          <a:xfrm>
            <a:off x="4373733" y="4357097"/>
            <a:ext cx="142875" cy="142875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31" name="Ovale 100"/>
          <p:cNvSpPr/>
          <p:nvPr/>
        </p:nvSpPr>
        <p:spPr>
          <a:xfrm>
            <a:off x="4761394" y="4158225"/>
            <a:ext cx="144463" cy="14287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32" name="Ovale 101"/>
          <p:cNvSpPr/>
          <p:nvPr/>
        </p:nvSpPr>
        <p:spPr>
          <a:xfrm>
            <a:off x="4976972" y="4013068"/>
            <a:ext cx="144462" cy="144462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6967715" y="918281"/>
            <a:ext cx="3877848" cy="1455413"/>
            <a:chOff x="4614389" y="962731"/>
            <a:chExt cx="3877848" cy="1455413"/>
          </a:xfrm>
        </p:grpSpPr>
        <p:graphicFrame>
          <p:nvGraphicFramePr>
            <p:cNvPr id="134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8527314"/>
                </p:ext>
              </p:extLst>
            </p:nvPr>
          </p:nvGraphicFramePr>
          <p:xfrm>
            <a:off x="5221987" y="962731"/>
            <a:ext cx="3270250" cy="796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40" name="Equation" r:id="rId27" imgW="2311200" imgH="558720" progId="Equation.3">
                    <p:embed/>
                  </p:oleObj>
                </mc:Choice>
                <mc:Fallback>
                  <p:oleObj name="Equation" r:id="rId27" imgW="2311200" imgH="558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21987" y="962731"/>
                          <a:ext cx="3270250" cy="796925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chemeClr val="accent1">
                              <a:lumMod val="40000"/>
                              <a:lumOff val="60000"/>
                            </a:schemeClr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5" name="Freeform 134"/>
            <p:cNvSpPr/>
            <p:nvPr/>
          </p:nvSpPr>
          <p:spPr>
            <a:xfrm>
              <a:off x="4614389" y="1203122"/>
              <a:ext cx="551063" cy="1215022"/>
            </a:xfrm>
            <a:custGeom>
              <a:avLst/>
              <a:gdLst>
                <a:gd name="connsiteX0" fmla="*/ 0 w 551063"/>
                <a:gd name="connsiteY0" fmla="*/ 1213074 h 1215022"/>
                <a:gd name="connsiteX1" fmla="*/ 218003 w 551063"/>
                <a:gd name="connsiteY1" fmla="*/ 1049572 h 1215022"/>
                <a:gd name="connsiteX2" fmla="*/ 248281 w 551063"/>
                <a:gd name="connsiteY2" fmla="*/ 165450 h 1215022"/>
                <a:gd name="connsiteX3" fmla="*/ 551063 w 551063"/>
                <a:gd name="connsiteY3" fmla="*/ 1948 h 121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063" h="1215022">
                  <a:moveTo>
                    <a:pt x="0" y="1213074"/>
                  </a:moveTo>
                  <a:cubicBezTo>
                    <a:pt x="88311" y="1218625"/>
                    <a:pt x="176623" y="1224176"/>
                    <a:pt x="218003" y="1049572"/>
                  </a:cubicBezTo>
                  <a:cubicBezTo>
                    <a:pt x="259383" y="874968"/>
                    <a:pt x="192771" y="340054"/>
                    <a:pt x="248281" y="165450"/>
                  </a:cubicBezTo>
                  <a:cubicBezTo>
                    <a:pt x="303791" y="-9154"/>
                    <a:pt x="427427" y="-3603"/>
                    <a:pt x="551063" y="1948"/>
                  </a:cubicBezTo>
                </a:path>
              </a:pathLst>
            </a:custGeom>
            <a:noFill/>
            <a:ln w="38100">
              <a:solidFill>
                <a:schemeClr val="accent1">
                  <a:lumMod val="40000"/>
                  <a:lumOff val="60000"/>
                </a:scheme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967715" y="1901045"/>
            <a:ext cx="4461775" cy="1350424"/>
            <a:chOff x="4614389" y="1885087"/>
            <a:chExt cx="4461775" cy="1350424"/>
          </a:xfrm>
        </p:grpSpPr>
        <p:graphicFrame>
          <p:nvGraphicFramePr>
            <p:cNvPr id="137" name="Object 1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3027337"/>
                </p:ext>
              </p:extLst>
            </p:nvPr>
          </p:nvGraphicFramePr>
          <p:xfrm>
            <a:off x="5420152" y="1885087"/>
            <a:ext cx="3656012" cy="369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41" name="Equation" r:id="rId29" imgW="2336760" imgH="253800" progId="Equation.3">
                    <p:embed/>
                  </p:oleObj>
                </mc:Choice>
                <mc:Fallback>
                  <p:oleObj name="Equation" r:id="rId29" imgW="233676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0152" y="1885087"/>
                          <a:ext cx="3656012" cy="369887"/>
                        </a:xfrm>
                        <a:prstGeom prst="rect">
                          <a:avLst/>
                        </a:prstGeom>
                        <a:noFill/>
                        <a:ln w="5715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8" name="Freeform 137"/>
            <p:cNvSpPr/>
            <p:nvPr/>
          </p:nvSpPr>
          <p:spPr>
            <a:xfrm>
              <a:off x="4614389" y="2109086"/>
              <a:ext cx="719476" cy="1126425"/>
            </a:xfrm>
            <a:custGeom>
              <a:avLst/>
              <a:gdLst>
                <a:gd name="connsiteX0" fmla="*/ 0 w 551063"/>
                <a:gd name="connsiteY0" fmla="*/ 1213074 h 1215022"/>
                <a:gd name="connsiteX1" fmla="*/ 218003 w 551063"/>
                <a:gd name="connsiteY1" fmla="*/ 1049572 h 1215022"/>
                <a:gd name="connsiteX2" fmla="*/ 248281 w 551063"/>
                <a:gd name="connsiteY2" fmla="*/ 165450 h 1215022"/>
                <a:gd name="connsiteX3" fmla="*/ 551063 w 551063"/>
                <a:gd name="connsiteY3" fmla="*/ 1948 h 121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1063" h="1215022">
                  <a:moveTo>
                    <a:pt x="0" y="1213074"/>
                  </a:moveTo>
                  <a:cubicBezTo>
                    <a:pt x="88311" y="1218625"/>
                    <a:pt x="176623" y="1224176"/>
                    <a:pt x="218003" y="1049572"/>
                  </a:cubicBezTo>
                  <a:cubicBezTo>
                    <a:pt x="259383" y="874968"/>
                    <a:pt x="192771" y="340054"/>
                    <a:pt x="248281" y="165450"/>
                  </a:cubicBezTo>
                  <a:cubicBezTo>
                    <a:pt x="303791" y="-9154"/>
                    <a:pt x="427427" y="-3603"/>
                    <a:pt x="551063" y="1948"/>
                  </a:cubicBezTo>
                </a:path>
              </a:pathLst>
            </a:cu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10524023" y="1794674"/>
            <a:ext cx="1303280" cy="1094278"/>
            <a:chOff x="7769865" y="1760400"/>
            <a:chExt cx="1303280" cy="1094278"/>
          </a:xfrm>
        </p:grpSpPr>
        <p:cxnSp>
          <p:nvCxnSpPr>
            <p:cNvPr id="140" name="Straight Arrow Connector 139"/>
            <p:cNvCxnSpPr/>
            <p:nvPr/>
          </p:nvCxnSpPr>
          <p:spPr>
            <a:xfrm>
              <a:off x="7769865" y="1760400"/>
              <a:ext cx="953271" cy="67591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8638411" y="2269903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2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0</a:t>
              </a:r>
              <a:endParaRPr lang="en-GB" sz="32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15011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124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</p:bldLst>
  </p:timing>
</p:sld>
</file>

<file path=ppt/theme/theme1.xml><?xml version="1.0" encoding="utf-8"?>
<a:theme xmlns:a="http://schemas.openxmlformats.org/drawingml/2006/main" name="Elettra Sincrotrone Trieste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c__inetpub_wwwroot_UserWeb_documentTemp_62540_GECI-TMP-24-rev00UK</Template>
  <TotalTime>2422</TotalTime>
  <Words>1481</Words>
  <Application>Microsoft Office PowerPoint</Application>
  <PresentationFormat>Widescreen</PresentationFormat>
  <Paragraphs>218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MS PGothic</vt:lpstr>
      <vt:lpstr>MS PGothic</vt:lpstr>
      <vt:lpstr>Arial</vt:lpstr>
      <vt:lpstr>Calibri</vt:lpstr>
      <vt:lpstr>Cambria Math</vt:lpstr>
      <vt:lpstr>Comic Sans MS</vt:lpstr>
      <vt:lpstr>Symbol</vt:lpstr>
      <vt:lpstr>Times New Roman</vt:lpstr>
      <vt:lpstr>Wingdings</vt:lpstr>
      <vt:lpstr>Elettra Sincrotrone Trieste_Template Slides ENG</vt:lpstr>
      <vt:lpstr>Equation</vt:lpstr>
      <vt:lpstr>Equazione</vt:lpstr>
      <vt:lpstr>Cancellation of CSR kicks with optics balance in transfer line, 4-dipoles chicane and arc compressor</vt:lpstr>
      <vt:lpstr>Outlook</vt:lpstr>
      <vt:lpstr>CSR 1-D Model</vt:lpstr>
      <vt:lpstr>Energy Variation and Transverse Kick</vt:lpstr>
      <vt:lpstr>Emittance Growth in a 4-Dipoles Chicane</vt:lpstr>
      <vt:lpstr>Projected Emittance Growth at FERMI BC1</vt:lpstr>
      <vt:lpstr>Dependence on Beam Optics</vt:lpstr>
      <vt:lpstr>Emittance Growth in a Transfer Line</vt:lpstr>
      <vt:lpstr>Optics Balance in a Locally Isochronous Transfer Line</vt:lpstr>
      <vt:lpstr>Projected Emittance Control at the FERMI Spreader</vt:lpstr>
      <vt:lpstr>Bunch Length Compression in a DBA</vt:lpstr>
      <vt:lpstr>Periodic Arc Compressor</vt:lpstr>
      <vt:lpstr>Simulation vs. Analytical Results</vt:lpstr>
      <vt:lpstr>Nonlinear Dynamics</vt:lpstr>
      <vt:lpstr>Final Remarks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Di Mitri</dc:creator>
  <cp:lastModifiedBy>Simone Di Mitri</cp:lastModifiedBy>
  <cp:revision>410</cp:revision>
  <dcterms:created xsi:type="dcterms:W3CDTF">2015-11-25T13:38:12Z</dcterms:created>
  <dcterms:modified xsi:type="dcterms:W3CDTF">2015-12-09T17:00:46Z</dcterms:modified>
</cp:coreProperties>
</file>