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handoutMasterIdLst>
    <p:handoutMasterId r:id="rId36"/>
  </p:handoutMasterIdLst>
  <p:sldIdLst>
    <p:sldId id="263" r:id="rId2"/>
    <p:sldId id="841" r:id="rId3"/>
    <p:sldId id="842" r:id="rId4"/>
    <p:sldId id="843" r:id="rId5"/>
    <p:sldId id="916" r:id="rId6"/>
    <p:sldId id="774" r:id="rId7"/>
    <p:sldId id="899" r:id="rId8"/>
    <p:sldId id="747" r:id="rId9"/>
    <p:sldId id="742" r:id="rId10"/>
    <p:sldId id="713" r:id="rId11"/>
    <p:sldId id="900" r:id="rId12"/>
    <p:sldId id="857" r:id="rId13"/>
    <p:sldId id="903" r:id="rId14"/>
    <p:sldId id="909" r:id="rId15"/>
    <p:sldId id="901" r:id="rId16"/>
    <p:sldId id="902" r:id="rId17"/>
    <p:sldId id="784" r:id="rId18"/>
    <p:sldId id="847" r:id="rId19"/>
    <p:sldId id="908" r:id="rId20"/>
    <p:sldId id="876" r:id="rId21"/>
    <p:sldId id="877" r:id="rId22"/>
    <p:sldId id="878" r:id="rId23"/>
    <p:sldId id="879" r:id="rId24"/>
    <p:sldId id="880" r:id="rId25"/>
    <p:sldId id="910" r:id="rId26"/>
    <p:sldId id="881" r:id="rId27"/>
    <p:sldId id="819" r:id="rId28"/>
    <p:sldId id="823" r:id="rId29"/>
    <p:sldId id="861" r:id="rId30"/>
    <p:sldId id="912" r:id="rId31"/>
    <p:sldId id="913" r:id="rId32"/>
    <p:sldId id="914" r:id="rId33"/>
    <p:sldId id="915" r:id="rId34"/>
  </p:sldIdLst>
  <p:sldSz cx="9144000" cy="6858000" type="screen4x3"/>
  <p:notesSz cx="7099300" cy="102346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ckhard Elsen" initials="EE" lastIdx="2" clrIdx="0"/>
  <p:cmAuthor id="1" name="Andreas Mussgiller" initials="AM" lastIdx="8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clrMru>
    <a:srgbClr val="00B050"/>
    <a:srgbClr val="00A5EB"/>
    <a:srgbClr val="9C9E9F"/>
    <a:srgbClr val="777777"/>
    <a:srgbClr val="DDDDDD"/>
    <a:srgbClr val="FFFFFF"/>
    <a:srgbClr val="FFCC00"/>
    <a:srgbClr val="FF00FF"/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3" autoAdjust="0"/>
    <p:restoredTop sz="92377" autoAdjust="0"/>
  </p:normalViewPr>
  <p:slideViewPr>
    <p:cSldViewPr snapToGrid="0" snapToObjects="1">
      <p:cViewPr varScale="1">
        <p:scale>
          <a:sx n="64" d="100"/>
          <a:sy n="64" d="100"/>
        </p:scale>
        <p:origin x="-672" y="-96"/>
      </p:cViewPr>
      <p:guideLst>
        <p:guide orient="horz" pos="3816"/>
        <p:guide orient="horz" pos="167"/>
        <p:guide orient="horz" pos="616"/>
        <p:guide orient="horz" pos="2672"/>
        <p:guide orient="horz" pos="1165"/>
        <p:guide pos="5551"/>
        <p:guide pos="1551"/>
        <p:guide pos="4178"/>
        <p:guide pos="2927"/>
        <p:guide pos="2809"/>
        <p:guide pos="178"/>
        <p:guide pos="4299"/>
        <p:guide pos="14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2" d="100"/>
        <a:sy n="72" d="100"/>
      </p:scale>
      <p:origin x="0" y="3256"/>
    </p:cViewPr>
  </p:sorterViewPr>
  <p:notesViewPr>
    <p:cSldViewPr snapToGrid="0" snapToObjects="1">
      <p:cViewPr varScale="1">
        <p:scale>
          <a:sx n="44" d="100"/>
          <a:sy n="44" d="100"/>
        </p:scale>
        <p:origin x="-2046" y="-108"/>
      </p:cViewPr>
      <p:guideLst>
        <p:guide orient="horz" pos="3224"/>
        <p:guide pos="2237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4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0" tIns="47370" rIns="94740" bIns="4737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04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0726" y="0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0" tIns="47370" rIns="94740" bIns="4737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05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720919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0" tIns="47370" rIns="94740" bIns="4737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905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0726" y="9720919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0" tIns="47370" rIns="94740" bIns="4737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 b="0" smtClean="0"/>
            </a:lvl1pPr>
          </a:lstStyle>
          <a:p>
            <a:pPr>
              <a:defRPr/>
            </a:pPr>
            <a:fld id="{4BE9B0AF-ADE1-4B5A-A614-8476D94E7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4675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0" tIns="47370" rIns="94740" bIns="4737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726" y="0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0" tIns="47370" rIns="94740" bIns="4737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930" y="4862098"/>
            <a:ext cx="5679440" cy="4605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0" tIns="47370" rIns="94740" bIns="473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Textmasterformate durch Klicken bearbeiten</a:t>
            </a:r>
          </a:p>
          <a:p>
            <a:pPr lvl="1"/>
            <a:r>
              <a:rPr lang="en-GB" noProof="0" smtClean="0"/>
              <a:t>Zweite Ebene</a:t>
            </a:r>
          </a:p>
          <a:p>
            <a:pPr lvl="2"/>
            <a:r>
              <a:rPr lang="en-GB" noProof="0" smtClean="0"/>
              <a:t>Dritte Ebene</a:t>
            </a:r>
          </a:p>
          <a:p>
            <a:pPr lvl="3"/>
            <a:r>
              <a:rPr lang="en-GB" noProof="0" smtClean="0"/>
              <a:t>Vierte Ebene</a:t>
            </a:r>
          </a:p>
          <a:p>
            <a:pPr lvl="4"/>
            <a:r>
              <a:rPr lang="en-GB" noProof="0" smtClean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720919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0" tIns="47370" rIns="94740" bIns="4737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 b="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726" y="9720919"/>
            <a:ext cx="3076917" cy="512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4740" tIns="47370" rIns="94740" bIns="4737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100" b="0" smtClean="0"/>
            </a:lvl1pPr>
          </a:lstStyle>
          <a:p>
            <a:pPr>
              <a:defRPr/>
            </a:pPr>
            <a:fld id="{6BFCAA26-3EC7-4C76-8B6B-D929F35C61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5809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CAA26-3EC7-4C76-8B6B-D929F35C612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36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CAA26-3EC7-4C76-8B6B-D929F35C612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36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4CC39-A8A7-4E6C-808F-C581A78A9F6E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5664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4CC39-A8A7-4E6C-808F-C581A78A9F6E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156644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CAA26-3EC7-4C76-8B6B-D929F35C612B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369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CAA26-3EC7-4C76-8B6B-D929F35C612B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369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CAA26-3EC7-4C76-8B6B-D929F35C612B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369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lienbildplatzhalt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536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536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Helvetica" charset="0"/>
                <a:ea typeface="ヒラギノ角ゴ ProN W3" charset="0"/>
                <a:cs typeface="ヒラギノ角ゴ ProN W3" charset="0"/>
                <a:sym typeface="Helvetica" charset="0"/>
              </a:defRPr>
            </a:lvl1pPr>
            <a:lvl2pPr marL="41084600" indent="-40589396" eaLnBrk="0" hangingPunct="0">
              <a:defRPr sz="2400">
                <a:solidFill>
                  <a:schemeClr val="tx1"/>
                </a:solidFill>
                <a:latin typeface="Helvetica" charset="0"/>
                <a:ea typeface="ヒラギノ角ゴ ProN W3" charset="0"/>
                <a:cs typeface="ヒラギノ角ゴ ProN W3" charset="0"/>
                <a:sym typeface="Helvetica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Helvetica" charset="0"/>
                <a:ea typeface="ヒラギノ角ゴ ProN W3" charset="0"/>
                <a:cs typeface="ヒラギノ角ゴ ProN W3" charset="0"/>
                <a:sym typeface="Helvetica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Helvetica" charset="0"/>
                <a:ea typeface="ヒラギノ角ゴ ProN W3" charset="0"/>
                <a:cs typeface="ヒラギノ角ゴ ProN W3" charset="0"/>
                <a:sym typeface="Helvetica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Helvetica" charset="0"/>
                <a:ea typeface="ヒラギノ角ゴ ProN W3" charset="0"/>
                <a:cs typeface="ヒラギノ角ゴ ProN W3" charset="0"/>
                <a:sym typeface="Helvetica" charset="0"/>
              </a:defRPr>
            </a:lvl5pPr>
            <a:lvl6pPr marL="49520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ヒラギノ角ゴ ProN W3" charset="0"/>
                <a:cs typeface="ヒラギノ角ゴ ProN W3" charset="0"/>
                <a:sym typeface="Helvetica" charset="0"/>
              </a:defRPr>
            </a:lvl6pPr>
            <a:lvl7pPr marL="99040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ヒラギノ角ゴ ProN W3" charset="0"/>
                <a:cs typeface="ヒラギノ角ゴ ProN W3" charset="0"/>
                <a:sym typeface="Helvetica" charset="0"/>
              </a:defRPr>
            </a:lvl7pPr>
            <a:lvl8pPr marL="148560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ヒラギノ角ゴ ProN W3" charset="0"/>
                <a:cs typeface="ヒラギノ角ゴ ProN W3" charset="0"/>
                <a:sym typeface="Helvetica" charset="0"/>
              </a:defRPr>
            </a:lvl8pPr>
            <a:lvl9pPr marL="198080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ヒラギノ角ゴ ProN W3" charset="0"/>
                <a:cs typeface="ヒラギノ角ゴ ProN W3" charset="0"/>
                <a:sym typeface="Helvetica" charset="0"/>
              </a:defRPr>
            </a:lvl9pPr>
          </a:lstStyle>
          <a:p>
            <a:pPr eaLnBrk="1" hangingPunct="1"/>
            <a:fld id="{E5C24CB0-446C-564B-8B60-0F5EE33C4F90}" type="slidenum">
              <a:rPr lang="de-DE" sz="1300"/>
              <a:pPr eaLnBrk="1" hangingPunct="1"/>
              <a:t>23</a:t>
            </a:fld>
            <a:endParaRPr lang="de-DE" sz="13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CAA26-3EC7-4C76-8B6B-D929F35C612B}" type="slidenum">
              <a:rPr lang="en-GB" smtClean="0"/>
              <a:pPr>
                <a:defRPr/>
              </a:pPr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36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18494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5" name="Rectangle 10"/>
          <p:cNvSpPr>
            <a:spLocks noChangeArrowheads="1"/>
          </p:cNvSpPr>
          <p:nvPr userDrawn="1"/>
        </p:nvSpPr>
        <p:spPr bwMode="auto">
          <a:xfrm>
            <a:off x="0" y="6057900"/>
            <a:ext cx="9144000" cy="800100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6" name="Picture 11" descr="Markenzusatz_und_DESY-Logo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6088" y="6124575"/>
            <a:ext cx="7461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 descr="Helmholtz-Logo_schwarz_70_t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575" y="5440363"/>
            <a:ext cx="1079500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2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100" y="1363663"/>
            <a:ext cx="8520113" cy="485775"/>
          </a:xfrm>
        </p:spPr>
        <p:txBody>
          <a:bodyPr/>
          <a:lstStyle>
            <a:lvl1pPr marL="0" indent="0">
              <a:buFont typeface="Arial" charset="0"/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smtClean="0"/>
              <a:t>Untertitel durch Klicken bearbeiten</a:t>
            </a:r>
          </a:p>
        </p:txBody>
      </p:sp>
      <p:sp>
        <p:nvSpPr>
          <p:cNvPr id="40243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2575" y="0"/>
            <a:ext cx="8520113" cy="1266825"/>
          </a:xfrm>
        </p:spPr>
        <p:txBody>
          <a:bodyPr anchor="b"/>
          <a:lstStyle>
            <a:lvl1pPr>
              <a:lnSpc>
                <a:spcPct val="80000"/>
              </a:lnSpc>
              <a:defRPr sz="4000"/>
            </a:lvl1pPr>
          </a:lstStyle>
          <a:p>
            <a:pPr lvl="0"/>
            <a:r>
              <a:rPr lang="en-GB" noProof="0" smtClean="0"/>
              <a:t>Titelmasterformat durch klicken bearbeiten</a:t>
            </a:r>
          </a:p>
        </p:txBody>
      </p:sp>
      <p:pic>
        <p:nvPicPr>
          <p:cNvPr id="9" name="Picture 12" descr="Markenzusatz_und_DESY-Logo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671" r="27632"/>
          <a:stretch>
            <a:fillRect/>
          </a:stretch>
        </p:blipFill>
        <p:spPr bwMode="auto">
          <a:xfrm>
            <a:off x="282575" y="6057900"/>
            <a:ext cx="3022600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47363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0844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0200" y="103188"/>
            <a:ext cx="2132013" cy="56673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2575" y="103188"/>
            <a:ext cx="6245225" cy="56673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1444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977900"/>
            <a:ext cx="8520113" cy="577252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57269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709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2575" y="977900"/>
            <a:ext cx="418306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8038" y="977900"/>
            <a:ext cx="4184650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4117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0426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8663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2892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87063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71832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744538"/>
          </a:xfrm>
          <a:prstGeom prst="rect">
            <a:avLst/>
          </a:prstGeom>
          <a:solidFill>
            <a:srgbClr val="00A6E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2575" y="977900"/>
            <a:ext cx="8520113" cy="5880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err="1" smtClean="0"/>
              <a:t>Textmasterformate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</a:t>
            </a:r>
            <a:r>
              <a:rPr lang="en-GB" dirty="0" err="1" smtClean="0"/>
              <a:t>Klicken</a:t>
            </a:r>
            <a:r>
              <a:rPr lang="en-GB" dirty="0" smtClean="0"/>
              <a:t> </a:t>
            </a:r>
            <a:r>
              <a:rPr lang="en-GB" dirty="0" err="1" smtClean="0"/>
              <a:t>bearbeiten</a:t>
            </a:r>
            <a:endParaRPr lang="en-GB" dirty="0" smtClean="0"/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92100" y="103188"/>
            <a:ext cx="8520113" cy="54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2575" y="6447117"/>
            <a:ext cx="8529638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ctr"/>
          <a:lstStyle/>
          <a:p>
            <a:pPr eaLnBrk="1" hangingPunct="1"/>
            <a:r>
              <a:rPr lang="en-GB" sz="900" dirty="0">
                <a:solidFill>
                  <a:schemeClr val="bg2"/>
                </a:solidFill>
              </a:rPr>
              <a:t>Joachim </a:t>
            </a:r>
            <a:r>
              <a:rPr lang="en-GB" sz="900" dirty="0" err="1">
                <a:solidFill>
                  <a:schemeClr val="bg2"/>
                </a:solidFill>
              </a:rPr>
              <a:t>Mnich</a:t>
            </a:r>
            <a:r>
              <a:rPr lang="en-GB" sz="900" dirty="0">
                <a:solidFill>
                  <a:schemeClr val="bg2"/>
                </a:solidFill>
              </a:rPr>
              <a:t>  </a:t>
            </a:r>
            <a:r>
              <a:rPr lang="en-GB" sz="900" b="0" dirty="0">
                <a:solidFill>
                  <a:schemeClr val="bg2"/>
                </a:solidFill>
              </a:rPr>
              <a:t>|  </a:t>
            </a:r>
            <a:r>
              <a:rPr lang="en-GB" sz="900" b="0" dirty="0" smtClean="0">
                <a:solidFill>
                  <a:schemeClr val="bg2"/>
                </a:solidFill>
              </a:rPr>
              <a:t>AIDA2020</a:t>
            </a:r>
            <a:r>
              <a:rPr lang="en-GB" sz="900" b="0" baseline="0" dirty="0" smtClean="0">
                <a:solidFill>
                  <a:schemeClr val="bg2"/>
                </a:solidFill>
              </a:rPr>
              <a:t>	</a:t>
            </a:r>
            <a:r>
              <a:rPr lang="en-GB" sz="900" b="0" dirty="0" smtClean="0">
                <a:solidFill>
                  <a:schemeClr val="bg2"/>
                </a:solidFill>
              </a:rPr>
              <a:t> 			</a:t>
            </a:r>
            <a:r>
              <a:rPr lang="en-GB" sz="900" b="0" baseline="0" dirty="0" smtClean="0">
                <a:solidFill>
                  <a:schemeClr val="bg2"/>
                </a:solidFill>
              </a:rPr>
              <a:t>                                  	    16 June </a:t>
            </a:r>
            <a:r>
              <a:rPr lang="en-GB" sz="900" b="0" dirty="0" smtClean="0">
                <a:solidFill>
                  <a:schemeClr val="bg2"/>
                </a:solidFill>
              </a:rPr>
              <a:t>2016  |  </a:t>
            </a:r>
            <a:r>
              <a:rPr lang="en-GB" sz="900" b="1" dirty="0" smtClean="0">
                <a:solidFill>
                  <a:schemeClr val="bg2"/>
                </a:solidFill>
              </a:rPr>
              <a:t>p</a:t>
            </a:r>
            <a:r>
              <a:rPr lang="en-GB" sz="900" dirty="0" smtClean="0">
                <a:solidFill>
                  <a:schemeClr val="bg2"/>
                </a:solidFill>
              </a:rPr>
              <a:t>age </a:t>
            </a:r>
            <a:fld id="{013C2E96-4773-4055-ADAA-E8F23A97BEC7}" type="slidenum">
              <a:rPr lang="en-GB" sz="900" smtClean="0">
                <a:solidFill>
                  <a:schemeClr val="bg2"/>
                </a:solidFill>
              </a:rPr>
              <a:pPr eaLnBrk="1" hangingPunct="1"/>
              <a:t>‹#›</a:t>
            </a:fld>
            <a:endParaRPr lang="en-GB" sz="900" dirty="0">
              <a:solidFill>
                <a:schemeClr val="bg2"/>
              </a:solidFill>
            </a:endParaRPr>
          </a:p>
        </p:txBody>
      </p:sp>
      <p:pic>
        <p:nvPicPr>
          <p:cNvPr id="1030" name="Picture 10" descr="DESY-Logo-cyan-RGB_ger"/>
          <p:cNvPicPr>
            <a:picLocks noChangeAspect="1" noChangeArrowheads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424" t="-7854" r="-18587" b="-12566"/>
          <a:stretch>
            <a:fillRect/>
          </a:stretch>
        </p:blipFill>
        <p:spPr bwMode="auto">
          <a:xfrm>
            <a:off x="8239121" y="6127750"/>
            <a:ext cx="77628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</a:defRPr>
      </a:lvl9pPr>
    </p:titleStyle>
    <p:bodyStyle>
      <a:lvl1pPr marL="265113" indent="-265113" algn="l" rtl="0" eaLnBrk="0" fontAlgn="base" hangingPunct="0">
        <a:spcBef>
          <a:spcPct val="0"/>
        </a:spcBef>
        <a:spcAft>
          <a:spcPct val="50000"/>
        </a:spcAft>
        <a:buClr>
          <a:srgbClr val="F28E00"/>
        </a:buClr>
        <a:buFont typeface="Arial" charset="0"/>
        <a:buChar char="&gt;"/>
        <a:defRPr sz="2000" b="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4150" algn="l" rtl="0" eaLnBrk="0" fontAlgn="base" hangingPunct="0">
        <a:spcBef>
          <a:spcPct val="0"/>
        </a:spcBef>
        <a:spcAft>
          <a:spcPct val="50000"/>
        </a:spcAft>
        <a:buClr>
          <a:schemeClr val="bg2"/>
        </a:buClr>
        <a:buFont typeface="Wingdings" pitchFamily="2" charset="2"/>
        <a:buChar char="§"/>
        <a:defRPr sz="1800" b="0">
          <a:solidFill>
            <a:srgbClr val="00A5EB"/>
          </a:solidFill>
          <a:latin typeface="+mn-lt"/>
        </a:defRPr>
      </a:lvl2pPr>
      <a:lvl3pPr marL="1236663" indent="-228600" algn="l" rtl="0" eaLnBrk="0" fontAlgn="base" hangingPunct="0">
        <a:spcBef>
          <a:spcPct val="0"/>
        </a:spcBef>
        <a:spcAft>
          <a:spcPct val="0"/>
        </a:spcAft>
        <a:buClr>
          <a:srgbClr val="FF9900"/>
        </a:buClr>
        <a:buFont typeface="Wingdings" pitchFamily="2" charset="2"/>
        <a:buChar char="§"/>
        <a:defRPr sz="1200">
          <a:solidFill>
            <a:schemeClr val="tx1"/>
          </a:solidFill>
          <a:latin typeface="+mn-lt"/>
        </a:defRPr>
      </a:lvl3pPr>
      <a:lvl4pPr marL="1644650" indent="-228600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13" Type="http://schemas.openxmlformats.org/officeDocument/2006/relationships/image" Target="../media/image40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5" Type="http://schemas.openxmlformats.org/officeDocument/2006/relationships/image" Target="../media/image4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Relationship Id="rId14" Type="http://schemas.openxmlformats.org/officeDocument/2006/relationships/image" Target="../media/image4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9.jpeg"/><Relationship Id="rId4" Type="http://schemas.openxmlformats.org/officeDocument/2006/relationships/image" Target="../media/image6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3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png"/><Relationship Id="rId4" Type="http://schemas.openxmlformats.org/officeDocument/2006/relationships/image" Target="../media/image13.jpe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306388" y="425104"/>
            <a:ext cx="7764462" cy="658812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Particle Physics @ DESY</a:t>
            </a:r>
            <a:endParaRPr lang="en-GB" dirty="0" smtClean="0">
              <a:solidFill>
                <a:srgbClr val="F28E00"/>
              </a:solidFill>
            </a:endParaRPr>
          </a:p>
        </p:txBody>
      </p:sp>
      <p:sp>
        <p:nvSpPr>
          <p:cNvPr id="3075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306388" y="1067867"/>
            <a:ext cx="7732712" cy="334962"/>
          </a:xfrm>
        </p:spPr>
        <p:txBody>
          <a:bodyPr/>
          <a:lstStyle/>
          <a:p>
            <a:pPr eaLnBrk="1" hangingPunct="1"/>
            <a:r>
              <a:rPr lang="de-DE" sz="2400" b="1" dirty="0" err="1" smtClean="0"/>
              <a:t>Overview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and</a:t>
            </a:r>
            <a:r>
              <a:rPr lang="de-DE" sz="2400" b="1" dirty="0" smtClean="0"/>
              <a:t> Highlights</a:t>
            </a:r>
          </a:p>
        </p:txBody>
      </p:sp>
      <p:sp>
        <p:nvSpPr>
          <p:cNvPr id="5" name="Text Box 24"/>
          <p:cNvSpPr txBox="1">
            <a:spLocks noChangeArrowheads="1"/>
          </p:cNvSpPr>
          <p:nvPr/>
        </p:nvSpPr>
        <p:spPr bwMode="auto">
          <a:xfrm>
            <a:off x="5736818" y="3287078"/>
            <a:ext cx="2997268" cy="1047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Ins="0" anchor="b"/>
          <a:lstStyle>
            <a:lvl1pPr>
              <a:defRPr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r>
              <a:rPr lang="de-DE" sz="2000" dirty="0">
                <a:solidFill>
                  <a:srgbClr val="00A6EB"/>
                </a:solidFill>
              </a:rPr>
              <a:t>Joachim </a:t>
            </a:r>
            <a:r>
              <a:rPr lang="de-DE" sz="2000" dirty="0" err="1">
                <a:solidFill>
                  <a:srgbClr val="00A6EB"/>
                </a:solidFill>
              </a:rPr>
              <a:t>Mnich</a:t>
            </a:r>
            <a:endParaRPr lang="de-DE" sz="1200" dirty="0">
              <a:solidFill>
                <a:srgbClr val="00A6EB"/>
              </a:solidFill>
            </a:endParaRPr>
          </a:p>
          <a:p>
            <a:pPr algn="r" eaLnBrk="1" hangingPunct="1"/>
            <a:endParaRPr lang="de-DE" sz="1200" b="0" dirty="0"/>
          </a:p>
          <a:p>
            <a:pPr algn="r" eaLnBrk="1" hangingPunct="1"/>
            <a:r>
              <a:rPr lang="de-DE" sz="2000" b="0" dirty="0" smtClean="0"/>
              <a:t>AIDA2020 Workshop</a:t>
            </a:r>
            <a:endParaRPr lang="de-DE" sz="2000" b="0" dirty="0"/>
          </a:p>
          <a:p>
            <a:pPr algn="r" eaLnBrk="1" hangingPunct="1"/>
            <a:r>
              <a:rPr lang="de-DE" sz="2000" b="0" dirty="0" smtClean="0"/>
              <a:t>16 June 2016</a:t>
            </a:r>
            <a:endParaRPr lang="de-DE" sz="2000" b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CMS PHASE-I BPIX UPGRADE</a:t>
            </a:r>
            <a:endParaRPr lang="de-DE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956" y="2382076"/>
            <a:ext cx="2604978" cy="392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3835" y="2242153"/>
            <a:ext cx="2096269" cy="4148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707072" y="1744740"/>
            <a:ext cx="3065254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Micro twisted pair cable</a:t>
            </a:r>
          </a:p>
          <a:p>
            <a:r>
              <a:rPr lang="en-US" sz="1400" b="0" dirty="0" smtClean="0"/>
              <a:t>Token bit manager (TBM)</a:t>
            </a:r>
            <a:endParaRPr lang="en-US" sz="800" b="0" dirty="0"/>
          </a:p>
          <a:p>
            <a:endParaRPr lang="en-US" sz="800" b="0" dirty="0" smtClean="0"/>
          </a:p>
          <a:p>
            <a:r>
              <a:rPr lang="en-US" sz="1400" b="0" dirty="0" smtClean="0">
                <a:solidFill>
                  <a:srgbClr val="00B050"/>
                </a:solidFill>
              </a:rPr>
              <a:t>glued and wire bonded to</a:t>
            </a:r>
            <a:endParaRPr lang="en-US" sz="800" b="0" dirty="0" smtClean="0">
              <a:solidFill>
                <a:srgbClr val="00B050"/>
              </a:solidFill>
            </a:endParaRPr>
          </a:p>
          <a:p>
            <a:endParaRPr lang="en-US" sz="800" b="0" dirty="0"/>
          </a:p>
          <a:p>
            <a:r>
              <a:rPr lang="en-US" sz="1400" b="0" dirty="0" smtClean="0"/>
              <a:t>High-density interconnect (HDI)</a:t>
            </a:r>
            <a:endParaRPr lang="en-US" sz="800" b="0" dirty="0" smtClean="0"/>
          </a:p>
          <a:p>
            <a:r>
              <a:rPr lang="en-US" sz="800" b="0" dirty="0"/>
              <a:t/>
            </a:r>
            <a:br>
              <a:rPr lang="en-US" sz="800" b="0" dirty="0"/>
            </a:br>
            <a:r>
              <a:rPr lang="en-US" sz="1400" b="0" dirty="0" smtClean="0">
                <a:solidFill>
                  <a:srgbClr val="00B050"/>
                </a:solidFill>
              </a:rPr>
              <a:t>glued to</a:t>
            </a:r>
            <a:endParaRPr lang="en-US" sz="800" b="0" dirty="0" smtClean="0">
              <a:solidFill>
                <a:srgbClr val="00B050"/>
              </a:solidFill>
            </a:endParaRPr>
          </a:p>
          <a:p>
            <a:endParaRPr lang="en-US" sz="800" b="0" dirty="0"/>
          </a:p>
          <a:p>
            <a:r>
              <a:rPr lang="en-US" sz="1400" b="0" dirty="0" smtClean="0"/>
              <a:t>Si sensor (16x64mm</a:t>
            </a:r>
            <a:r>
              <a:rPr lang="en-US" sz="1400" b="0" baseline="30000" dirty="0" smtClean="0"/>
              <a:t>2</a:t>
            </a:r>
            <a:r>
              <a:rPr lang="en-US" sz="1400" b="0" dirty="0" smtClean="0"/>
              <a:t>, 66560 pixels)</a:t>
            </a:r>
            <a:endParaRPr lang="en-US" sz="800" b="0" dirty="0" smtClean="0"/>
          </a:p>
          <a:p>
            <a:endParaRPr lang="en-US" sz="800" b="0" dirty="0" smtClean="0"/>
          </a:p>
          <a:p>
            <a:r>
              <a:rPr lang="en-US" sz="1400" b="0" dirty="0" smtClean="0">
                <a:solidFill>
                  <a:srgbClr val="00B050"/>
                </a:solidFill>
              </a:rPr>
              <a:t>bump bonded to</a:t>
            </a:r>
            <a:endParaRPr lang="en-US" sz="800" b="0" dirty="0" smtClean="0">
              <a:solidFill>
                <a:srgbClr val="00B050"/>
              </a:solidFill>
            </a:endParaRPr>
          </a:p>
          <a:p>
            <a:endParaRPr lang="en-US" sz="800" b="0" dirty="0"/>
          </a:p>
          <a:p>
            <a:r>
              <a:rPr lang="en-US" sz="1400" b="0" dirty="0" smtClean="0"/>
              <a:t>16 read-out chips (ROCs)</a:t>
            </a:r>
            <a:endParaRPr lang="en-US" sz="800" b="0" dirty="0" smtClean="0"/>
          </a:p>
          <a:p>
            <a:endParaRPr lang="en-US" sz="800" b="0" dirty="0" smtClean="0"/>
          </a:p>
          <a:p>
            <a:r>
              <a:rPr lang="en-US" sz="1400" b="0" dirty="0">
                <a:solidFill>
                  <a:srgbClr val="00B050"/>
                </a:solidFill>
              </a:rPr>
              <a:t>w</a:t>
            </a:r>
            <a:r>
              <a:rPr lang="en-US" sz="1400" b="0" dirty="0" smtClean="0">
                <a:solidFill>
                  <a:srgbClr val="00B050"/>
                </a:solidFill>
              </a:rPr>
              <a:t>ire-bonded to HDI </a:t>
            </a:r>
            <a:br>
              <a:rPr lang="en-US" sz="1400" b="0" dirty="0" smtClean="0">
                <a:solidFill>
                  <a:srgbClr val="00B050"/>
                </a:solidFill>
              </a:rPr>
            </a:br>
            <a:r>
              <a:rPr lang="en-US" sz="1400" b="0" dirty="0" smtClean="0">
                <a:solidFill>
                  <a:srgbClr val="00B050"/>
                </a:solidFill>
              </a:rPr>
              <a:t>and </a:t>
            </a:r>
            <a:r>
              <a:rPr lang="en-US" sz="1400" b="0" dirty="0">
                <a:solidFill>
                  <a:srgbClr val="00B050"/>
                </a:solidFill>
              </a:rPr>
              <a:t>glued to </a:t>
            </a:r>
            <a:endParaRPr lang="en-US" sz="800" b="0" dirty="0" smtClean="0">
              <a:solidFill>
                <a:srgbClr val="00B050"/>
              </a:solidFill>
            </a:endParaRPr>
          </a:p>
          <a:p>
            <a:endParaRPr lang="en-US" sz="800" b="0" dirty="0"/>
          </a:p>
          <a:p>
            <a:r>
              <a:rPr lang="en-US" sz="1400" b="0" dirty="0"/>
              <a:t>b</a:t>
            </a:r>
            <a:r>
              <a:rPr lang="en-US" sz="1400" b="0" dirty="0" smtClean="0"/>
              <a:t>ase Strips (Si</a:t>
            </a:r>
            <a:r>
              <a:rPr lang="en-US" sz="1400" b="0" baseline="-25000" dirty="0" smtClean="0"/>
              <a:t>3</a:t>
            </a:r>
            <a:r>
              <a:rPr lang="en-US" sz="1400" b="0" dirty="0" smtClean="0"/>
              <a:t>N</a:t>
            </a:r>
            <a:r>
              <a:rPr lang="en-US" sz="1400" b="0" baseline="-25000" dirty="0" smtClean="0"/>
              <a:t>4</a:t>
            </a:r>
            <a:r>
              <a:rPr lang="en-US" sz="1400" b="0" dirty="0" smtClean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6625" y="929715"/>
            <a:ext cx="53276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2"/>
              </a:buClr>
            </a:pPr>
            <a:r>
              <a:rPr lang="en-US" b="0" dirty="0" smtClean="0">
                <a:solidFill>
                  <a:srgbClr val="FF6600"/>
                </a:solidFill>
              </a:rPr>
              <a:t>&gt; </a:t>
            </a:r>
            <a:r>
              <a:rPr lang="en-US" b="0" dirty="0" smtClean="0"/>
              <a:t>New CMS barrel </a:t>
            </a:r>
            <a:r>
              <a:rPr lang="en-US" b="0" dirty="0"/>
              <a:t>p</a:t>
            </a:r>
            <a:r>
              <a:rPr lang="en-US" b="0" dirty="0" smtClean="0"/>
              <a:t>ixel detector: outer </a:t>
            </a:r>
            <a:r>
              <a:rPr lang="en-US" b="0" dirty="0"/>
              <a:t>layer </a:t>
            </a:r>
            <a:r>
              <a:rPr lang="en-US" b="0" dirty="0" smtClean="0"/>
              <a:t>to be </a:t>
            </a:r>
            <a:br>
              <a:rPr lang="en-US" b="0" dirty="0" smtClean="0"/>
            </a:br>
            <a:r>
              <a:rPr lang="en-US" b="0" dirty="0" smtClean="0"/>
              <a:t>   built </a:t>
            </a:r>
            <a:r>
              <a:rPr lang="en-US" b="0" dirty="0"/>
              <a:t>by </a:t>
            </a:r>
            <a:r>
              <a:rPr lang="en-US" b="0" dirty="0" smtClean="0"/>
              <a:t>DESY and German Universities</a:t>
            </a:r>
            <a:endParaRPr lang="en-US" b="0" dirty="0" smtClean="0">
              <a:solidFill>
                <a:srgbClr val="00A5EB"/>
              </a:solidFill>
            </a:endParaRPr>
          </a:p>
          <a:p>
            <a:pPr marL="285750" indent="-285750">
              <a:buClr>
                <a:schemeClr val="bg2"/>
              </a:buClr>
              <a:buFont typeface="Wingdings" charset="2"/>
              <a:buChar char="§"/>
            </a:pPr>
            <a:r>
              <a:rPr lang="en-US" b="0" dirty="0" smtClean="0">
                <a:solidFill>
                  <a:srgbClr val="00A5EB"/>
                </a:solidFill>
              </a:rPr>
              <a:t>256 modules + 20 % spare.</a:t>
            </a:r>
          </a:p>
          <a:p>
            <a:pPr marL="285750" indent="-285750">
              <a:buClr>
                <a:schemeClr val="bg2"/>
              </a:buClr>
              <a:buFont typeface="Wingdings" charset="2"/>
              <a:buChar char="§"/>
            </a:pPr>
            <a:r>
              <a:rPr lang="en-US" b="0" dirty="0" smtClean="0">
                <a:solidFill>
                  <a:srgbClr val="00A5EB"/>
                </a:solidFill>
              </a:rPr>
              <a:t>Installation </a:t>
            </a:r>
            <a:r>
              <a:rPr lang="en-US" b="0" dirty="0" smtClean="0">
                <a:solidFill>
                  <a:srgbClr val="00A5EB"/>
                </a:solidFill>
              </a:rPr>
              <a:t>during LHC technical stop 2016/17.</a:t>
            </a:r>
          </a:p>
        </p:txBody>
      </p:sp>
      <p:cxnSp>
        <p:nvCxnSpPr>
          <p:cNvPr id="14" name="Straight Arrow Connector 13"/>
          <p:cNvCxnSpPr/>
          <p:nvPr/>
        </p:nvCxnSpPr>
        <p:spPr bwMode="auto">
          <a:xfrm flipH="1">
            <a:off x="5378362" y="2020668"/>
            <a:ext cx="383809" cy="2429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5031661" y="2794000"/>
            <a:ext cx="675411" cy="31352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>
            <a:stCxn id="13" idx="1"/>
          </p:cNvCxnSpPr>
          <p:nvPr/>
        </p:nvCxnSpPr>
        <p:spPr bwMode="auto">
          <a:xfrm flipH="1">
            <a:off x="5146193" y="3468289"/>
            <a:ext cx="560879" cy="30546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H="1">
            <a:off x="5084106" y="4172857"/>
            <a:ext cx="678065" cy="302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5031661" y="5036457"/>
            <a:ext cx="730510" cy="2391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9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1190" y="3695476"/>
            <a:ext cx="1175008" cy="11088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 Box 3"/>
          <p:cNvSpPr txBox="1">
            <a:spLocks noChangeArrowheads="1"/>
          </p:cNvSpPr>
          <p:nvPr/>
        </p:nvSpPr>
        <p:spPr bwMode="auto">
          <a:xfrm>
            <a:off x="5614241" y="1078378"/>
            <a:ext cx="3125520" cy="6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30370" rIns="0" bIns="0"/>
          <a:lstStyle>
            <a:lvl1pPr marL="261938" indent="-261938">
              <a:tabLst>
                <a:tab pos="2619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1pPr>
            <a:lvl2pPr marL="542925" indent="-180975">
              <a:tabLst>
                <a:tab pos="2619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2pPr>
            <a:lvl3pPr>
              <a:tabLst>
                <a:tab pos="2619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3pPr>
            <a:lvl4pPr>
              <a:tabLst>
                <a:tab pos="2619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4pPr>
            <a:lvl5pPr>
              <a:tabLst>
                <a:tab pos="2619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619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619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619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4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261938" algn="l"/>
                <a:tab pos="709613" algn="l"/>
                <a:tab pos="1158875" algn="l"/>
                <a:tab pos="1608138" algn="l"/>
                <a:tab pos="2057400" algn="l"/>
                <a:tab pos="2506663" algn="l"/>
                <a:tab pos="2955925" algn="l"/>
                <a:tab pos="3405188" algn="l"/>
                <a:tab pos="3854450" algn="l"/>
                <a:tab pos="4303713" algn="l"/>
                <a:tab pos="4752975" algn="l"/>
                <a:tab pos="5202238" algn="l"/>
                <a:tab pos="5651500" algn="l"/>
                <a:tab pos="6100763" algn="l"/>
                <a:tab pos="6550025" algn="l"/>
                <a:tab pos="6999288" algn="l"/>
                <a:tab pos="7448550" algn="l"/>
                <a:tab pos="7897813" algn="l"/>
                <a:tab pos="8347075" algn="l"/>
                <a:tab pos="8796338" algn="l"/>
                <a:tab pos="9245600" algn="l"/>
              </a:tabLst>
              <a:defRPr>
                <a:solidFill>
                  <a:srgbClr val="000000"/>
                </a:solidFill>
                <a:latin typeface="Arial" charset="0"/>
                <a:ea typeface="ＭＳ Ｐゴシック" charset="0"/>
                <a:cs typeface="Droid Sans Fallback" charset="0"/>
              </a:defRPr>
            </a:lvl9pPr>
          </a:lstStyle>
          <a:p>
            <a:pPr marL="0" indent="0" hangingPunct="1">
              <a:lnSpc>
                <a:spcPct val="110000"/>
              </a:lnSpc>
              <a:spcAft>
                <a:spcPts val="0"/>
              </a:spcAft>
            </a:pPr>
            <a:r>
              <a:rPr lang="en-GB" sz="1700" b="0" dirty="0" smtClean="0">
                <a:latin typeface="Arial"/>
                <a:cs typeface="Arial"/>
              </a:rPr>
              <a:t>Module production involves various high-precision steps:</a:t>
            </a:r>
            <a:endParaRPr lang="en-GB" sz="1400" b="0" dirty="0" smtClean="0">
              <a:solidFill>
                <a:srgbClr val="666666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848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10" y="844953"/>
            <a:ext cx="7850865" cy="567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CMS PHASE-I BPIX UPGRADE</a:t>
            </a:r>
            <a:endParaRPr lang="de-DE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16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EUROPEAN XFEL</a:t>
            </a:r>
            <a:endParaRPr lang="de-DE" sz="2800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46"/>
          <a:stretch>
            <a:fillRect/>
          </a:stretch>
        </p:blipFill>
        <p:spPr bwMode="auto">
          <a:xfrm>
            <a:off x="0" y="1272476"/>
            <a:ext cx="912572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feld 6"/>
          <p:cNvSpPr txBox="1"/>
          <p:nvPr/>
        </p:nvSpPr>
        <p:spPr>
          <a:xfrm rot="1319822">
            <a:off x="4755665" y="3762542"/>
            <a:ext cx="13628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2,5 km </a:t>
            </a:r>
            <a:endParaRPr lang="de-DE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1403648" y="2230204"/>
            <a:ext cx="13773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X-Ray Laser </a:t>
            </a:r>
          </a:p>
          <a:p>
            <a:r>
              <a:rPr lang="de-DE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Femto-Flashes</a:t>
            </a:r>
            <a:endParaRPr lang="de-DE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868144" y="4390444"/>
            <a:ext cx="2146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Ultrarelativistic</a:t>
            </a:r>
            <a:r>
              <a:rPr lang="de-DE" sz="1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14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Electrons</a:t>
            </a:r>
            <a:endParaRPr lang="de-DE" sz="1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3505" y="50949"/>
            <a:ext cx="9064397" cy="1175780"/>
            <a:chOff x="13505" y="-163237"/>
            <a:chExt cx="9064397" cy="117578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30610" y="-163237"/>
              <a:ext cx="647292" cy="6472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3" descr="spain.gif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5328"/>
            <a:stretch>
              <a:fillRect/>
            </a:stretch>
          </p:blipFill>
          <p:spPr bwMode="auto">
            <a:xfrm>
              <a:off x="6801100" y="604105"/>
              <a:ext cx="621765" cy="393893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3" descr="C:\Users\fpoppe\Desktop\griechenland.gif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40095" y="618650"/>
              <a:ext cx="621139" cy="393893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4" descr="C:\Users\fpoppe\Desktop\daenemark.gif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569" y="609570"/>
              <a:ext cx="599296" cy="380042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7" descr="france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61735" y="618650"/>
              <a:ext cx="534139" cy="357024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8" descr="germany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505" y="618173"/>
              <a:ext cx="553280" cy="358232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0" descr="hungary"/>
            <p:cNvPicPr>
              <a:picLocks noChangeAspect="1" noChangeArrowheads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5152" y="613093"/>
              <a:ext cx="574169" cy="371110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1" descr="italy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3109" y="618650"/>
              <a:ext cx="512720" cy="357024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2" descr="slovakia"/>
            <p:cNvPicPr>
              <a:picLocks noChangeAspect="1" noChangeArrowheads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6556" y="613310"/>
              <a:ext cx="570778" cy="370557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14" descr="sweden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1807" y="613310"/>
              <a:ext cx="573313" cy="370557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0" descr="C:\Users\fpoppe\Desktop\polen.gif"/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3064" y="618391"/>
              <a:ext cx="561508" cy="357680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1" descr="C:\Users\fpoppe\Desktop\russland.gif"/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4020" y="618650"/>
              <a:ext cx="560480" cy="357024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22" descr="C:\Users\fpoppe\Desktop\schweiz.gif"/>
            <p:cNvPicPr>
              <a:picLocks noChangeAspect="1" noChangeArrowheads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12355" y="613530"/>
              <a:ext cx="575562" cy="370004"/>
            </a:xfrm>
            <a:prstGeom prst="rect">
              <a:avLst/>
            </a:prstGeom>
            <a:noFill/>
            <a:ln w="317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2765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XFEL – CRYOMODULE STATUS</a:t>
            </a:r>
            <a:endParaRPr lang="de-DE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30610" y="50949"/>
            <a:ext cx="647292" cy="64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Screen Shot 2016-06-15 at 15.02.26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986" y="951023"/>
            <a:ext cx="8493827" cy="5110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640900" y="4934956"/>
            <a:ext cx="4437002" cy="923330"/>
          </a:xfrm>
          <a:prstGeom prst="rect">
            <a:avLst/>
          </a:prstGeom>
          <a:solidFill>
            <a:srgbClr val="00A5EB"/>
          </a:solidFill>
        </p:spPr>
        <p:txBody>
          <a:bodyPr wrap="square" rtlCol="0">
            <a:spAutoFit/>
          </a:bodyPr>
          <a:lstStyle/>
          <a:p>
            <a:r>
              <a:rPr lang="is-IS" dirty="0" smtClean="0">
                <a:solidFill>
                  <a:schemeClr val="bg1"/>
                </a:solidFill>
              </a:rPr>
              <a:t>About 80 of 100 </a:t>
            </a:r>
            <a:r>
              <a:rPr lang="is-IS" dirty="0" smtClean="0">
                <a:solidFill>
                  <a:schemeClr val="bg1"/>
                </a:solidFill>
              </a:rPr>
              <a:t>acc. </a:t>
            </a:r>
            <a:r>
              <a:rPr lang="is-IS" dirty="0">
                <a:solidFill>
                  <a:schemeClr val="bg1"/>
                </a:solidFill>
              </a:rPr>
              <a:t>m</a:t>
            </a:r>
            <a:r>
              <a:rPr lang="is-IS" dirty="0" smtClean="0">
                <a:solidFill>
                  <a:schemeClr val="bg1"/>
                </a:solidFill>
              </a:rPr>
              <a:t>odules installed</a:t>
            </a:r>
            <a:endParaRPr lang="is-I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Almost all </a:t>
            </a:r>
            <a:r>
              <a:rPr lang="en-US" dirty="0" smtClean="0">
                <a:solidFill>
                  <a:schemeClr val="bg1"/>
                </a:solidFill>
              </a:rPr>
              <a:t>delivered to DESY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Last </a:t>
            </a:r>
            <a:r>
              <a:rPr lang="en-US" dirty="0" smtClean="0">
                <a:solidFill>
                  <a:schemeClr val="bg1"/>
                </a:solidFill>
              </a:rPr>
              <a:t>module expected </a:t>
            </a:r>
            <a:r>
              <a:rPr lang="en-US" dirty="0" smtClean="0">
                <a:solidFill>
                  <a:schemeClr val="bg1"/>
                </a:solidFill>
              </a:rPr>
              <a:t>5 July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66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CAVITY PERFORMANCE AFTER RE-TREATMENT</a:t>
            </a:r>
            <a:endParaRPr lang="de-DE" dirty="0"/>
          </a:p>
        </p:txBody>
      </p:sp>
      <p:pic>
        <p:nvPicPr>
          <p:cNvPr id="4" name="Picture 3" descr="Screen Shot 2016-06-14 at 22.14.4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8965" y="1498226"/>
            <a:ext cx="6705600" cy="4533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82575" y="854874"/>
            <a:ext cx="8529638" cy="8989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Performance is close to ILC specs in industrial production!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30610" y="50949"/>
            <a:ext cx="647292" cy="6472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3807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ILC – THE VIRTUAL REALITY ROOM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54874"/>
            <a:ext cx="8529638" cy="361257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In XFEL tunnel: </a:t>
            </a:r>
            <a:r>
              <a:rPr lang="en-US" dirty="0"/>
              <a:t>5</a:t>
            </a:r>
            <a:r>
              <a:rPr lang="en-US" dirty="0" smtClean="0"/>
              <a:t>% of the real ILC collider</a:t>
            </a:r>
          </a:p>
          <a:p>
            <a:pPr marL="0" indent="-193674">
              <a:lnSpc>
                <a:spcPct val="90000"/>
              </a:lnSpc>
            </a:pPr>
            <a:r>
              <a:rPr lang="en-US" dirty="0" smtClean="0"/>
              <a:t> Also </a:t>
            </a:r>
            <a:r>
              <a:rPr lang="en-US" dirty="0" smtClean="0"/>
              <a:t>at DESY: 100% of the (virtual) machine!</a:t>
            </a:r>
          </a:p>
          <a:p>
            <a:pPr marL="354013" lvl="1">
              <a:lnSpc>
                <a:spcPct val="90000"/>
              </a:lnSpc>
            </a:pPr>
            <a:r>
              <a:rPr lang="en-US" dirty="0" smtClean="0"/>
              <a:t>3D </a:t>
            </a:r>
            <a:r>
              <a:rPr lang="en-US" dirty="0" err="1" smtClean="0"/>
              <a:t>projection+motion</a:t>
            </a:r>
            <a:r>
              <a:rPr lang="en-US" dirty="0" smtClean="0"/>
              <a:t> tracking: illusion of space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Complete ILC facility with tunnels, accelerator, experiments available</a:t>
            </a:r>
          </a:p>
          <a:p>
            <a:pPr marL="354013" lvl="1">
              <a:lnSpc>
                <a:spcPct val="90000"/>
              </a:lnSpc>
            </a:pPr>
            <a:r>
              <a:rPr lang="en-US" dirty="0" smtClean="0"/>
              <a:t>Used for design studies (installation, transport, safety, </a:t>
            </a:r>
            <a:r>
              <a:rPr lang="is-IS" dirty="0" smtClean="0"/>
              <a:t>…</a:t>
            </a:r>
            <a:r>
              <a:rPr lang="en-US" dirty="0" smtClean="0"/>
              <a:t>)</a:t>
            </a:r>
          </a:p>
          <a:p>
            <a:pPr marL="354013" lvl="1">
              <a:lnSpc>
                <a:spcPct val="90000"/>
              </a:lnSpc>
            </a:pPr>
            <a:r>
              <a:rPr lang="en-US" dirty="0" smtClean="0"/>
              <a:t>Vision sharing between scientists, engineers, technicians, </a:t>
            </a:r>
            <a:r>
              <a:rPr lang="is-IS" dirty="0" smtClean="0"/>
              <a:t>…</a:t>
            </a:r>
          </a:p>
        </p:txBody>
      </p:sp>
      <p:pic>
        <p:nvPicPr>
          <p:cNvPr id="6" name="Picture 5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 b="43424"/>
          <a:stretch/>
        </p:blipFill>
        <p:spPr bwMode="auto">
          <a:xfrm>
            <a:off x="292100" y="3411788"/>
            <a:ext cx="6762852" cy="30140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6717882" y="3838326"/>
            <a:ext cx="2234448" cy="923330"/>
          </a:xfrm>
          <a:prstGeom prst="rect">
            <a:avLst/>
          </a:prstGeom>
          <a:solidFill>
            <a:srgbClr val="00A5EB"/>
          </a:solidFill>
        </p:spPr>
        <p:txBody>
          <a:bodyPr wrap="square" rtlCol="0">
            <a:spAutoFit/>
          </a:bodyPr>
          <a:lstStyle/>
          <a:p>
            <a:pPr algn="ctr"/>
            <a:r>
              <a:rPr lang="is-IS" dirty="0">
                <a:solidFill>
                  <a:schemeClr val="bg1"/>
                </a:solidFill>
              </a:rPr>
              <a:t>All information on machine in DESY EDMS </a:t>
            </a:r>
            <a:r>
              <a:rPr lang="is-IS" dirty="0" smtClean="0">
                <a:solidFill>
                  <a:schemeClr val="bg1"/>
                </a:solidFill>
              </a:rPr>
              <a:t>system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32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ILC – THE VIRTUAL REALITY ROOM</a:t>
            </a:r>
            <a:endParaRPr lang="en-US" sz="2800" dirty="0"/>
          </a:p>
        </p:txBody>
      </p:sp>
      <p:pic>
        <p:nvPicPr>
          <p:cNvPr id="5" name="Picture 4" descr="dr-view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099" y="913963"/>
            <a:ext cx="4343971" cy="3758093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190500" dist="1905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Content Placeholder 6" descr="Cavities-in-stereo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7" r="-100"/>
          <a:stretch/>
        </p:blipFill>
        <p:spPr bwMode="auto">
          <a:xfrm>
            <a:off x="4054650" y="2738609"/>
            <a:ext cx="4757563" cy="3333277"/>
          </a:xfrm>
          <a:prstGeom prst="rect">
            <a:avLst/>
          </a:prstGeom>
          <a:noFill/>
          <a:ln>
            <a:solidFill>
              <a:schemeClr val="bg2"/>
            </a:solidFill>
          </a:ln>
          <a:effectLst>
            <a:outerShdw blurRad="190500" dist="1905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</p:spTree>
    <p:extLst>
      <p:ext uri="{BB962C8B-B14F-4D97-AF65-F5344CB8AC3E}">
        <p14:creationId xmlns:p14="http://schemas.microsoft.com/office/powerpoint/2010/main" val="403008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ILC DETECTORS &amp; PHYSICS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230896" y="872984"/>
            <a:ext cx="5364584" cy="5362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800" b="1">
                <a:solidFill>
                  <a:schemeClr val="tx1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b="0" dirty="0" smtClean="0"/>
              <a:t>Profiting from DESY’s HEP experience </a:t>
            </a:r>
            <a:br>
              <a:rPr lang="en-US" b="0" dirty="0" smtClean="0"/>
            </a:br>
            <a:r>
              <a:rPr lang="en-US" b="0" dirty="0" smtClean="0"/>
              <a:t>in numerous former experiments</a:t>
            </a:r>
          </a:p>
          <a:p>
            <a:pPr>
              <a:lnSpc>
                <a:spcPct val="90000"/>
              </a:lnSpc>
            </a:pPr>
            <a:r>
              <a:rPr lang="en-US" b="0" dirty="0" smtClean="0"/>
              <a:t>Significant contributions to </a:t>
            </a:r>
          </a:p>
          <a:p>
            <a:pPr marL="354013" lvl="1">
              <a:lnSpc>
                <a:spcPct val="90000"/>
              </a:lnSpc>
            </a:pPr>
            <a:r>
              <a:rPr lang="en-US" b="0" dirty="0" smtClean="0">
                <a:solidFill>
                  <a:srgbClr val="00A5EB"/>
                </a:solidFill>
                <a:latin typeface="Arial" charset="0"/>
                <a:ea typeface="ＭＳ Ｐゴシック" charset="0"/>
                <a:cs typeface="ＭＳ Ｐゴシック" charset="0"/>
              </a:rPr>
              <a:t>HCAL–CALICE, TPC–LCTPC, FCAL, </a:t>
            </a:r>
            <a:br>
              <a:rPr lang="en-US" b="0" dirty="0" smtClean="0">
                <a:solidFill>
                  <a:srgbClr val="00A5EB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b="0" dirty="0" err="1" smtClean="0">
                <a:solidFill>
                  <a:srgbClr val="00A5EB"/>
                </a:solidFill>
                <a:latin typeface="Arial" charset="0"/>
                <a:ea typeface="ＭＳ Ｐゴシック" charset="0"/>
                <a:cs typeface="ＭＳ Ｐゴシック" charset="0"/>
              </a:rPr>
              <a:t>polarimetry</a:t>
            </a:r>
            <a:r>
              <a:rPr lang="en-US" b="0" dirty="0" smtClean="0">
                <a:solidFill>
                  <a:srgbClr val="00A5EB"/>
                </a:solidFill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en-US" b="0" dirty="0">
                <a:solidFill>
                  <a:srgbClr val="00A5EB"/>
                </a:solidFill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b="0" dirty="0" smtClean="0">
                <a:solidFill>
                  <a:srgbClr val="00A5EB"/>
                </a:solidFill>
                <a:latin typeface="Arial" charset="0"/>
                <a:ea typeface="ＭＳ Ｐゴシック" charset="0"/>
                <a:cs typeface="ＭＳ Ｐゴシック" charset="0"/>
              </a:rPr>
              <a:t>hysics, integration, management</a:t>
            </a:r>
            <a:endParaRPr lang="is-IS" b="0" dirty="0" smtClean="0">
              <a:solidFill>
                <a:srgbClr val="00A5EB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354013" lvl="1">
              <a:lnSpc>
                <a:spcPct val="90000"/>
              </a:lnSpc>
            </a:pPr>
            <a:r>
              <a:rPr lang="is-IS" b="0" dirty="0" smtClean="0">
                <a:solidFill>
                  <a:srgbClr val="00A5EB"/>
                </a:solidFill>
                <a:latin typeface="Arial" charset="0"/>
                <a:ea typeface="ＭＳ Ｐゴシック" charset="0"/>
                <a:cs typeface="ＭＳ Ｐゴシック" charset="0"/>
              </a:rPr>
              <a:t>TPC </a:t>
            </a:r>
            <a:r>
              <a:rPr lang="is-IS" b="0" dirty="0" smtClean="0">
                <a:solidFill>
                  <a:srgbClr val="00A5EB"/>
                </a:solidFill>
                <a:latin typeface="Arial" charset="0"/>
                <a:ea typeface="ＭＳ Ｐゴシック" charset="0"/>
                <a:cs typeface="ＭＳ Ｐゴシック" charset="0"/>
              </a:rPr>
              <a:t>magnet and field cage – different read-out technologies; different calorimeter optical read-out technologies</a:t>
            </a:r>
          </a:p>
          <a:p>
            <a:pPr marL="354013" lvl="1">
              <a:lnSpc>
                <a:spcPct val="90000"/>
              </a:lnSpc>
            </a:pPr>
            <a:r>
              <a:rPr lang="en-US" b="0" dirty="0" smtClean="0">
                <a:solidFill>
                  <a:srgbClr val="00A5EB"/>
                </a:solidFill>
                <a:latin typeface="Arial" charset="0"/>
                <a:ea typeface="ＭＳ Ｐゴシック" charset="0"/>
                <a:cs typeface="ＭＳ Ｐゴシック" charset="0"/>
              </a:rPr>
              <a:t>Accelerators: SCRF, positron source, </a:t>
            </a:r>
            <a:r>
              <a:rPr lang="is-IS" b="0" dirty="0" smtClean="0">
                <a:solidFill>
                  <a:srgbClr val="00A5EB"/>
                </a:solidFill>
                <a:latin typeface="Arial" charset="0"/>
                <a:ea typeface="ＭＳ Ｐゴシック" charset="0"/>
                <a:cs typeface="ＭＳ Ｐゴシック" charset="0"/>
              </a:rPr>
              <a:t>…</a:t>
            </a:r>
            <a:endParaRPr lang="en-US" b="0" dirty="0" smtClean="0">
              <a:solidFill>
                <a:srgbClr val="00A5EB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b="0" dirty="0" smtClean="0">
                <a:latin typeface="Arial" charset="0"/>
                <a:ea typeface="ＭＳ Ｐゴシック" charset="0"/>
                <a:cs typeface="ＭＳ Ｐゴシック" charset="0"/>
              </a:rPr>
              <a:t>Providing central supports to LC community</a:t>
            </a:r>
          </a:p>
          <a:p>
            <a:pPr marL="354013" lvl="1">
              <a:lnSpc>
                <a:spcPct val="90000"/>
              </a:lnSpc>
            </a:pPr>
            <a:r>
              <a:rPr lang="en-US" b="0" dirty="0" smtClean="0">
                <a:solidFill>
                  <a:srgbClr val="00A5EB"/>
                </a:solidFill>
                <a:latin typeface="Arial" charset="0"/>
                <a:ea typeface="ＭＳ Ｐゴシック" charset="0"/>
                <a:cs typeface="ＭＳ Ｐゴシック" charset="0"/>
              </a:rPr>
              <a:t>Test beam, prototype integration,</a:t>
            </a:r>
            <a:br>
              <a:rPr lang="en-US" b="0" dirty="0" smtClean="0">
                <a:solidFill>
                  <a:srgbClr val="00A5EB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b="0" dirty="0" smtClean="0">
                <a:solidFill>
                  <a:srgbClr val="00A5EB"/>
                </a:solidFill>
                <a:latin typeface="Arial" charset="0"/>
                <a:ea typeface="ＭＳ Ｐゴシック" charset="0"/>
                <a:cs typeface="ＭＳ Ｐゴシック" charset="0"/>
              </a:rPr>
              <a:t>central software, MDI, documentation, …</a:t>
            </a:r>
          </a:p>
          <a:p>
            <a:pPr>
              <a:lnSpc>
                <a:spcPct val="90000"/>
              </a:lnSpc>
            </a:pPr>
            <a:r>
              <a:rPr lang="en-US" b="0" dirty="0"/>
              <a:t>Generic expertise useful for all potential 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>future </a:t>
            </a:r>
            <a:r>
              <a:rPr lang="en-US" b="0" dirty="0"/>
              <a:t>machines</a:t>
            </a:r>
          </a:p>
          <a:p>
            <a:pPr lvl="1">
              <a:lnSpc>
                <a:spcPct val="90000"/>
              </a:lnSpc>
            </a:pPr>
            <a:r>
              <a:rPr lang="en-US" b="0" dirty="0">
                <a:solidFill>
                  <a:srgbClr val="00A5EB"/>
                </a:solidFill>
                <a:latin typeface="Arial" charset="0"/>
                <a:ea typeface="ＭＳ Ｐゴシック" charset="0"/>
                <a:cs typeface="ＭＳ Ｐゴシック" charset="0"/>
              </a:rPr>
              <a:t>FCC, CLIC, ILC, CEPC, </a:t>
            </a:r>
            <a:r>
              <a:rPr lang="is-IS" b="0" dirty="0" smtClean="0">
                <a:solidFill>
                  <a:srgbClr val="00A5EB"/>
                </a:solidFill>
                <a:latin typeface="Arial" charset="0"/>
                <a:ea typeface="ＭＳ Ｐゴシック" charset="0"/>
                <a:cs typeface="ＭＳ Ｐゴシック" charset="0"/>
              </a:rPr>
              <a:t>…</a:t>
            </a:r>
            <a:endParaRPr lang="de-DE" b="0" dirty="0">
              <a:solidFill>
                <a:srgbClr val="00A5EB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2894" y="3877458"/>
            <a:ext cx="2895539" cy="25189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01499" y="103188"/>
            <a:ext cx="2926934" cy="3430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559977" y="150517"/>
            <a:ext cx="2221639" cy="584776"/>
          </a:xfrm>
          <a:prstGeom prst="rect">
            <a:avLst/>
          </a:prstGeom>
          <a:solidFill>
            <a:srgbClr val="00A5E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TPC end-plate with read-out modules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44074" y="3923355"/>
            <a:ext cx="2221639" cy="338554"/>
          </a:xfrm>
          <a:prstGeom prst="rect">
            <a:avLst/>
          </a:prstGeom>
          <a:solidFill>
            <a:srgbClr val="00A5E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CALICE stack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97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EXAMPLE: SOFTWARE FOR LC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575" y="872074"/>
            <a:ext cx="8529637" cy="4792663"/>
          </a:xfrm>
        </p:spPr>
        <p:txBody>
          <a:bodyPr/>
          <a:lstStyle/>
          <a:p>
            <a:r>
              <a:rPr lang="en-GB" dirty="0" smtClean="0"/>
              <a:t>DESY provides central software developments and support for the LC community</a:t>
            </a:r>
          </a:p>
          <a:p>
            <a:r>
              <a:rPr lang="en-GB" dirty="0" smtClean="0"/>
              <a:t>Also usable for other projects</a:t>
            </a:r>
          </a:p>
          <a:p>
            <a:pPr lvl="1"/>
            <a:endParaRPr lang="en-GB" dirty="0" smtClean="0"/>
          </a:p>
        </p:txBody>
      </p:sp>
      <p:pic>
        <p:nvPicPr>
          <p:cNvPr id="6" name="Picture 5" descr="Screen Shot 2016-06-14 at 21.20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613" y="2360046"/>
            <a:ext cx="8356600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402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BELLE II + SUPERKEKB</a:t>
            </a:r>
            <a:endParaRPr lang="de-DE" sz="2800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354051" y="802883"/>
            <a:ext cx="8567301" cy="562570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First beams in upgraded </a:t>
            </a:r>
            <a:r>
              <a:rPr lang="en-GB" dirty="0" err="1" smtClean="0">
                <a:latin typeface="Arial" charset="0"/>
                <a:ea typeface="ヒラギノ角ゴ ProN W3" charset="0"/>
                <a:cs typeface="ヒラギノ角ゴ ProN W3" charset="0"/>
              </a:rPr>
              <a:t>SuperKEKB</a:t>
            </a:r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 machine in February</a:t>
            </a:r>
          </a:p>
          <a:p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Preparing for physics with Belle II</a:t>
            </a:r>
          </a:p>
          <a:p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Belle II: a global endeavour</a:t>
            </a:r>
          </a:p>
          <a:p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Germany second-largest</a:t>
            </a:r>
            <a:b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</a:br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contributor</a:t>
            </a:r>
          </a:p>
          <a:p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Main contribution: PXD – </a:t>
            </a:r>
            <a:b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</a:br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pixel vertex detector</a:t>
            </a:r>
            <a:endParaRPr lang="en-GB" dirty="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0788" y="1668593"/>
            <a:ext cx="5070446" cy="3380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100" y="3869958"/>
            <a:ext cx="5039714" cy="2615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880788" y="4972958"/>
            <a:ext cx="4831683" cy="1001813"/>
          </a:xfrm>
          <a:prstGeom prst="rect">
            <a:avLst/>
          </a:prstGeom>
          <a:solidFill>
            <a:srgbClr val="00A5EB"/>
          </a:solidFill>
        </p:spPr>
        <p:txBody>
          <a:bodyPr wrap="square" rtlCol="0">
            <a:spAutoFit/>
          </a:bodyPr>
          <a:lstStyle/>
          <a:p>
            <a:pPr marL="179388" indent="-179388">
              <a:lnSpc>
                <a:spcPct val="110000"/>
              </a:lnSpc>
              <a:buFont typeface="Arial"/>
              <a:buChar char="•"/>
            </a:pPr>
            <a:r>
              <a:rPr lang="en-US" b="0" dirty="0" smtClean="0">
                <a:solidFill>
                  <a:srgbClr val="FFFFFF"/>
                </a:solidFill>
              </a:rPr>
              <a:t>Q1+2 2016: Full VXD system test @ DESY</a:t>
            </a:r>
          </a:p>
          <a:p>
            <a:pPr marL="179388" indent="-179388">
              <a:lnSpc>
                <a:spcPct val="110000"/>
              </a:lnSpc>
              <a:buFont typeface="Arial"/>
              <a:buChar char="•"/>
            </a:pPr>
            <a:r>
              <a:rPr lang="en-US" b="0" dirty="0" smtClean="0">
                <a:solidFill>
                  <a:srgbClr val="FFFFFF"/>
                </a:solidFill>
              </a:rPr>
              <a:t>End 2016: Belle II in beam position</a:t>
            </a:r>
          </a:p>
          <a:p>
            <a:pPr marL="179388" indent="-179388">
              <a:lnSpc>
                <a:spcPct val="110000"/>
              </a:lnSpc>
              <a:buFont typeface="Arial"/>
              <a:buChar char="•"/>
            </a:pPr>
            <a:r>
              <a:rPr lang="en-US" b="0" dirty="0" smtClean="0">
                <a:solidFill>
                  <a:srgbClr val="FFFFFF"/>
                </a:solidFill>
              </a:rPr>
              <a:t>Q1 2018: VXD installation, then physics!</a:t>
            </a:r>
          </a:p>
        </p:txBody>
      </p:sp>
    </p:spTree>
    <p:extLst>
      <p:ext uri="{BB962C8B-B14F-4D97-AF65-F5344CB8AC3E}">
        <p14:creationId xmlns:p14="http://schemas.microsoft.com/office/powerpoint/2010/main" val="347091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Box 6"/>
          <p:cNvSpPr txBox="1">
            <a:spLocks noChangeArrowheads="1"/>
          </p:cNvSpPr>
          <p:nvPr/>
        </p:nvSpPr>
        <p:spPr bwMode="auto">
          <a:xfrm>
            <a:off x="283228" y="110164"/>
            <a:ext cx="1171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1" dirty="0">
                <a:solidFill>
                  <a:schemeClr val="bg1"/>
                </a:solidFill>
              </a:rPr>
              <a:t>DESY</a:t>
            </a:r>
          </a:p>
        </p:txBody>
      </p:sp>
      <p:pic>
        <p:nvPicPr>
          <p:cNvPr id="7170" name="Picture 1" descr="Screen Shot 2015-03-16 at 21.17.58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80228" y="825500"/>
            <a:ext cx="3938359" cy="5295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83228" y="950794"/>
            <a:ext cx="8520114" cy="483890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 dirty="0" err="1" smtClean="0"/>
              <a:t>Deutsches</a:t>
            </a:r>
            <a:r>
              <a:rPr lang="en-US" b="0" dirty="0" smtClean="0"/>
              <a:t> </a:t>
            </a:r>
            <a:r>
              <a:rPr lang="en-US" b="0" dirty="0" err="1" smtClean="0"/>
              <a:t>Elektronen</a:t>
            </a:r>
            <a:r>
              <a:rPr lang="en-US" b="0" dirty="0" smtClean="0"/>
              <a:t>-Synchrotron – </a:t>
            </a:r>
            <a:br>
              <a:rPr lang="en-US" b="0" dirty="0" smtClean="0"/>
            </a:br>
            <a:r>
              <a:rPr lang="en-US" b="0" dirty="0" smtClean="0"/>
              <a:t>German electron synchrotron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 national research </a:t>
            </a:r>
            <a:r>
              <a:rPr lang="en-US" dirty="0" err="1" smtClean="0"/>
              <a:t>centre</a:t>
            </a:r>
            <a:r>
              <a:rPr lang="en-US" dirty="0" smtClean="0"/>
              <a:t> of the </a:t>
            </a:r>
          </a:p>
          <a:p>
            <a:pPr>
              <a:lnSpc>
                <a:spcPct val="90000"/>
              </a:lnSpc>
            </a:pPr>
            <a:endParaRPr lang="en-US" sz="2500" b="0" dirty="0"/>
          </a:p>
          <a:p>
            <a:pPr marL="0" indent="0">
              <a:lnSpc>
                <a:spcPct val="90000"/>
              </a:lnSpc>
              <a:buNone/>
            </a:pPr>
            <a:endParaRPr lang="en-US" b="0" dirty="0"/>
          </a:p>
          <a:p>
            <a:pPr>
              <a:lnSpc>
                <a:spcPct val="90000"/>
              </a:lnSpc>
            </a:pPr>
            <a:r>
              <a:rPr lang="en-US" dirty="0" smtClean="0"/>
              <a:t>Established 1959 in Hamburg; </a:t>
            </a:r>
            <a:br>
              <a:rPr lang="en-US" dirty="0" smtClean="0"/>
            </a:br>
            <a:r>
              <a:rPr lang="en-US" dirty="0" smtClean="0"/>
              <a:t>since 1992 also in </a:t>
            </a:r>
            <a:r>
              <a:rPr lang="en-US" dirty="0" err="1" smtClean="0"/>
              <a:t>Zeuthen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b="0" dirty="0" smtClean="0"/>
              <a:t>Annual budget ~200 million EUR </a:t>
            </a:r>
            <a:br>
              <a:rPr lang="en-US" b="0" dirty="0" smtClean="0"/>
            </a:br>
            <a:r>
              <a:rPr lang="en-US" b="0" dirty="0" smtClean="0"/>
              <a:t>plus project funding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90% Federal Ministry of Education </a:t>
            </a:r>
            <a:br>
              <a:rPr lang="en-US" dirty="0" smtClean="0"/>
            </a:br>
            <a:r>
              <a:rPr lang="en-US" dirty="0" smtClean="0"/>
              <a:t>and Research (BMBF)</a:t>
            </a:r>
          </a:p>
          <a:p>
            <a:pPr lvl="1">
              <a:lnSpc>
                <a:spcPct val="90000"/>
              </a:lnSpc>
            </a:pPr>
            <a:r>
              <a:rPr lang="en-US" b="0" dirty="0" smtClean="0"/>
              <a:t>10% city of Hamburg and federal </a:t>
            </a:r>
            <a:br>
              <a:rPr lang="en-US" b="0" dirty="0" smtClean="0"/>
            </a:br>
            <a:r>
              <a:rPr lang="en-US" b="0" dirty="0" smtClean="0"/>
              <a:t>state of Brandenburg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2300 personnel, 3000 visitors / year</a:t>
            </a:r>
          </a:p>
          <a:p>
            <a:pPr>
              <a:lnSpc>
                <a:spcPct val="90000"/>
              </a:lnSpc>
            </a:pPr>
            <a:r>
              <a:rPr lang="en-US" b="0" dirty="0" smtClean="0"/>
              <a:t>Helmholtz: 3 billion EUR, 17 </a:t>
            </a:r>
            <a:r>
              <a:rPr lang="en-US" b="0" dirty="0" err="1" smtClean="0"/>
              <a:t>centres</a:t>
            </a:r>
            <a:r>
              <a:rPr lang="en-US" b="0" dirty="0" smtClean="0"/>
              <a:t>, 30000 people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4704" y="2041492"/>
            <a:ext cx="1811820" cy="8007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596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BELLE II –GERMAN CONTRIBUTION: PXD</a:t>
            </a:r>
            <a:endParaRPr lang="de-DE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1888" y="674668"/>
            <a:ext cx="9205888" cy="61833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9970" y="3640163"/>
            <a:ext cx="3122063" cy="3052572"/>
          </a:xfrm>
          <a:prstGeom prst="rect">
            <a:avLst/>
          </a:prstGeom>
        </p:spPr>
      </p:pic>
      <p:cxnSp>
        <p:nvCxnSpPr>
          <p:cNvPr id="9" name="Straight Arrow Connector 8"/>
          <p:cNvCxnSpPr>
            <a:stCxn id="13" idx="0"/>
          </p:cNvCxnSpPr>
          <p:nvPr/>
        </p:nvCxnSpPr>
        <p:spPr bwMode="auto">
          <a:xfrm flipV="1">
            <a:off x="4416381" y="3884708"/>
            <a:ext cx="196442" cy="1724748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 flipH="1" flipV="1">
            <a:off x="4915647" y="4082970"/>
            <a:ext cx="388471" cy="1236089"/>
          </a:xfrm>
          <a:prstGeom prst="straightConnector1">
            <a:avLst/>
          </a:prstGeom>
          <a:solidFill>
            <a:schemeClr val="accent1"/>
          </a:solidFill>
          <a:ln w="349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Box 12"/>
          <p:cNvSpPr txBox="1"/>
          <p:nvPr/>
        </p:nvSpPr>
        <p:spPr>
          <a:xfrm>
            <a:off x="3714675" y="5609456"/>
            <a:ext cx="14034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 smtClean="0"/>
              <a:t>PXD</a:t>
            </a:r>
            <a:br>
              <a:rPr lang="en-US" b="0" dirty="0" smtClean="0"/>
            </a:br>
            <a:r>
              <a:rPr lang="en-US" b="0" dirty="0" smtClean="0"/>
              <a:t>German </a:t>
            </a:r>
            <a:br>
              <a:rPr lang="en-US" b="0" dirty="0" smtClean="0"/>
            </a:br>
            <a:r>
              <a:rPr lang="en-US" b="0" dirty="0" smtClean="0"/>
              <a:t>contribution</a:t>
            </a:r>
            <a:endParaRPr lang="en-US" b="0" dirty="0"/>
          </a:p>
        </p:txBody>
      </p:sp>
      <p:sp>
        <p:nvSpPr>
          <p:cNvPr id="15" name="TextBox 14"/>
          <p:cNvSpPr txBox="1"/>
          <p:nvPr/>
        </p:nvSpPr>
        <p:spPr>
          <a:xfrm>
            <a:off x="5022832" y="5297203"/>
            <a:ext cx="659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 smtClean="0"/>
              <a:t>SVD</a:t>
            </a:r>
            <a:endParaRPr lang="en-US" b="0" dirty="0"/>
          </a:p>
        </p:txBody>
      </p:sp>
      <p:sp>
        <p:nvSpPr>
          <p:cNvPr id="16" name="TextBox 15"/>
          <p:cNvSpPr txBox="1"/>
          <p:nvPr/>
        </p:nvSpPr>
        <p:spPr>
          <a:xfrm>
            <a:off x="130222" y="761390"/>
            <a:ext cx="4892610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PXD and SVD share common volume (“VXD”)</a:t>
            </a:r>
          </a:p>
          <a:p>
            <a:pPr marL="285750" indent="-285750">
              <a:buFont typeface="Wingdings" charset="0"/>
              <a:buChar char="è"/>
            </a:pPr>
            <a:r>
              <a:rPr lang="en-US" b="0" dirty="0" smtClean="0">
                <a:sym typeface="Wingdings"/>
              </a:rPr>
              <a:t>Consider as one integrated system:</a:t>
            </a:r>
            <a:br>
              <a:rPr lang="en-US" b="0" dirty="0" smtClean="0">
                <a:sym typeface="Wingdings"/>
              </a:rPr>
            </a:br>
            <a:r>
              <a:rPr lang="en-US" b="0" dirty="0" smtClean="0">
                <a:sym typeface="Wingdings"/>
              </a:rPr>
              <a:t>Cooling, installation, commissioning</a:t>
            </a:r>
          </a:p>
          <a:p>
            <a:endParaRPr lang="en-US" b="0" dirty="0">
              <a:sym typeface="Wingdings"/>
            </a:endParaRPr>
          </a:p>
          <a:p>
            <a:r>
              <a:rPr lang="en-US" b="0" dirty="0" smtClean="0">
                <a:sym typeface="Wingdings"/>
              </a:rPr>
              <a:t>Other DESY contributions:</a:t>
            </a:r>
          </a:p>
          <a:p>
            <a:pPr marL="285750" indent="-285750">
              <a:buFontTx/>
              <a:buChar char="-"/>
            </a:pPr>
            <a:r>
              <a:rPr lang="en-US" b="0" dirty="0" smtClean="0">
                <a:sym typeface="Wingdings"/>
              </a:rPr>
              <a:t>Remote vacuum connection</a:t>
            </a:r>
          </a:p>
          <a:p>
            <a:pPr marL="285750" indent="-285750">
              <a:buFontTx/>
              <a:buChar char="-"/>
            </a:pPr>
            <a:r>
              <a:rPr lang="en-US" b="0" dirty="0" smtClean="0">
                <a:sym typeface="Wingdings"/>
              </a:rPr>
              <a:t>Thermal mock-up</a:t>
            </a:r>
            <a:endParaRPr lang="en-US" b="0" dirty="0">
              <a:sym typeface="Wingdings"/>
            </a:endParaRPr>
          </a:p>
          <a:p>
            <a:pPr marL="285750" indent="-285750">
              <a:buFontTx/>
              <a:buChar char="-"/>
            </a:pPr>
            <a:r>
              <a:rPr lang="en-US" b="0" dirty="0" smtClean="0">
                <a:sym typeface="Wingdings"/>
              </a:rPr>
              <a:t>DESY </a:t>
            </a:r>
            <a:r>
              <a:rPr lang="en-US" b="0" dirty="0" err="1" smtClean="0">
                <a:sym typeface="Wingdings"/>
              </a:rPr>
              <a:t>testbeam</a:t>
            </a:r>
            <a:endParaRPr lang="en-US" b="0" dirty="0" smtClean="0">
              <a:sym typeface="Wingdings"/>
            </a:endParaRPr>
          </a:p>
          <a:p>
            <a:pPr marL="285750" indent="-285750">
              <a:buFontTx/>
              <a:buChar char="-"/>
            </a:pPr>
            <a:r>
              <a:rPr lang="en-US" b="0" dirty="0" smtClean="0">
                <a:sym typeface="Wingdings"/>
              </a:rPr>
              <a:t>Physics, Software,</a:t>
            </a:r>
            <a:br>
              <a:rPr lang="en-US" b="0" dirty="0" smtClean="0">
                <a:sym typeface="Wingdings"/>
              </a:rPr>
            </a:br>
            <a:r>
              <a:rPr lang="en-US" b="0" dirty="0" smtClean="0">
                <a:sym typeface="Wingdings"/>
              </a:rPr>
              <a:t>Alignment, …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338935" y="3717563"/>
            <a:ext cx="2664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Transverse-momentum resolution</a:t>
            </a:r>
            <a:endParaRPr 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845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latin typeface="Arial Bold" charset="0"/>
                <a:ea typeface="ヒラギノ角ゴ ProN W6" charset="0"/>
                <a:cs typeface="ヒラギノ角ゴ ProN W6" charset="0"/>
              </a:rPr>
              <a:t>REMOTE VACUUM CONNECTION </a:t>
            </a:r>
            <a:r>
              <a:rPr lang="de-DE" sz="2800" dirty="0">
                <a:latin typeface="Arial Bold" charset="0"/>
                <a:ea typeface="ヒラギノ角ゴ ProN W6" charset="0"/>
                <a:cs typeface="ヒラギノ角ゴ ProN W6" charset="0"/>
              </a:rPr>
              <a:t>(RVC)</a:t>
            </a:r>
          </a:p>
        </p:txBody>
      </p:sp>
      <p:sp>
        <p:nvSpPr>
          <p:cNvPr id="16387" name="Inhaltsplatzhalter 2"/>
          <p:cNvSpPr>
            <a:spLocks noGrp="1"/>
          </p:cNvSpPr>
          <p:nvPr>
            <p:ph idx="1"/>
          </p:nvPr>
        </p:nvSpPr>
        <p:spPr bwMode="auto">
          <a:xfrm>
            <a:off x="236788" y="802523"/>
            <a:ext cx="5373382" cy="562570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r>
              <a:rPr lang="en-GB" sz="1900" dirty="0" smtClean="0">
                <a:latin typeface="Arial" charset="0"/>
                <a:ea typeface="ヒラギノ角ゴ ProN W3" charset="0"/>
                <a:cs typeface="ヒラギノ角ゴ ProN W3" charset="0"/>
              </a:rPr>
              <a:t>Nano-beam </a:t>
            </a:r>
            <a:r>
              <a:rPr lang="en-GB" sz="1900" dirty="0">
                <a:latin typeface="Arial" charset="0"/>
                <a:ea typeface="ヒラギノ角ゴ ProN W3" charset="0"/>
                <a:cs typeface="ヒラギノ角ゴ ProN W3" charset="0"/>
              </a:rPr>
              <a:t>scheme requires complex superconducting final focus magnets very close to VXD</a:t>
            </a:r>
          </a:p>
          <a:p>
            <a:pPr lvl="1"/>
            <a:r>
              <a:rPr lang="en-GB" sz="1600" dirty="0">
                <a:latin typeface="Arial" charset="0"/>
                <a:ea typeface="ヒラギノ角ゴ ProN W3" charset="0"/>
                <a:cs typeface="ヒラギノ角ゴ ProN W3" charset="0"/>
              </a:rPr>
              <a:t>Extremely tight space constraints around </a:t>
            </a:r>
            <a:r>
              <a:rPr lang="en-GB" sz="1600" dirty="0" smtClean="0">
                <a:latin typeface="Arial" charset="0"/>
                <a:ea typeface="ヒラギノ角ゴ ProN W3" charset="0"/>
                <a:cs typeface="ヒラギノ角ゴ ProN W3" charset="0"/>
              </a:rPr>
              <a:t>IP</a:t>
            </a:r>
            <a:endParaRPr lang="en-GB" sz="1600" dirty="0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lvl="1"/>
            <a:r>
              <a:rPr lang="en-GB" sz="1600" dirty="0">
                <a:latin typeface="Arial" charset="0"/>
                <a:ea typeface="ヒラギノ角ゴ ProN W3" charset="0"/>
                <a:cs typeface="ヒラギノ角ゴ ProN W3" charset="0"/>
              </a:rPr>
              <a:t>C</a:t>
            </a:r>
            <a:r>
              <a:rPr lang="en-GB" sz="1600" dirty="0" smtClean="0">
                <a:latin typeface="Arial" charset="0"/>
                <a:ea typeface="ヒラギノ角ゴ ProN W3" charset="0"/>
                <a:cs typeface="ヒラギノ角ゴ ProN W3" charset="0"/>
              </a:rPr>
              <a:t>hallenging </a:t>
            </a:r>
            <a:r>
              <a:rPr lang="en-GB" sz="1600" dirty="0">
                <a:latin typeface="Arial" charset="0"/>
                <a:ea typeface="ヒラギノ角ゴ ProN W3" charset="0"/>
                <a:cs typeface="ヒラギノ角ゴ ProN W3" charset="0"/>
              </a:rPr>
              <a:t>VXD installation</a:t>
            </a:r>
          </a:p>
          <a:p>
            <a:pPr lvl="1"/>
            <a:r>
              <a:rPr lang="en-GB" sz="1600" dirty="0">
                <a:latin typeface="Arial" charset="0"/>
                <a:ea typeface="ヒラギノ角ゴ ProN W3" charset="0"/>
                <a:cs typeface="ヒラギノ角ゴ ProN W3" charset="0"/>
              </a:rPr>
              <a:t>Vacuum connection between machine vacuum </a:t>
            </a:r>
            <a:r>
              <a:rPr lang="en-GB" sz="1600" dirty="0" smtClean="0">
                <a:latin typeface="Arial" charset="0"/>
                <a:ea typeface="ヒラギノ角ゴ ProN W3" charset="0"/>
                <a:cs typeface="ヒラギノ角ゴ ProN W3" charset="0"/>
              </a:rPr>
              <a:t/>
            </a:r>
            <a:br>
              <a:rPr lang="en-GB" sz="1600" dirty="0" smtClean="0">
                <a:latin typeface="Arial" charset="0"/>
                <a:ea typeface="ヒラギノ角ゴ ProN W3" charset="0"/>
                <a:cs typeface="ヒラギノ角ゴ ProN W3" charset="0"/>
              </a:rPr>
            </a:br>
            <a:r>
              <a:rPr lang="en-GB" sz="1600" dirty="0" smtClean="0">
                <a:latin typeface="Arial" charset="0"/>
                <a:ea typeface="ヒラギノ角ゴ ProN W3" charset="0"/>
                <a:cs typeface="ヒラギノ角ゴ ProN W3" charset="0"/>
              </a:rPr>
              <a:t>and </a:t>
            </a:r>
            <a:r>
              <a:rPr lang="en-GB" sz="1600" dirty="0">
                <a:latin typeface="Arial" charset="0"/>
                <a:ea typeface="ヒラギノ角ゴ ProN W3" charset="0"/>
                <a:cs typeface="ヒラギノ角ゴ ProN W3" charset="0"/>
              </a:rPr>
              <a:t>central beam pipe inaccessible</a:t>
            </a:r>
          </a:p>
          <a:p>
            <a:r>
              <a:rPr lang="en-GB" sz="1900" dirty="0" smtClean="0">
                <a:latin typeface="Arial" charset="0"/>
                <a:ea typeface="ヒラギノ角ゴ ProN W3" charset="0"/>
                <a:cs typeface="ヒラギノ角ゴ ProN W3" charset="0"/>
              </a:rPr>
              <a:t>RVC proposed</a:t>
            </a:r>
            <a:r>
              <a:rPr lang="en-GB" sz="1900" dirty="0">
                <a:latin typeface="Arial" charset="0"/>
                <a:ea typeface="ヒラギノ角ゴ ProN W3" charset="0"/>
                <a:cs typeface="ヒラギノ角ゴ ProN W3" charset="0"/>
              </a:rPr>
              <a:t>, designed and built </a:t>
            </a:r>
            <a:r>
              <a:rPr lang="en-GB" sz="1900" dirty="0" smtClean="0">
                <a:latin typeface="Arial" charset="0"/>
                <a:ea typeface="ヒラギノ角ゴ ProN W3" charset="0"/>
                <a:cs typeface="ヒラギノ角ゴ ProN W3" charset="0"/>
              </a:rPr>
              <a:t>by DESY</a:t>
            </a:r>
            <a:endParaRPr lang="en-GB" sz="1900" dirty="0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lvl="1"/>
            <a:r>
              <a:rPr lang="en-GB" sz="1600" dirty="0" smtClean="0">
                <a:latin typeface="Arial" charset="0"/>
                <a:ea typeface="ヒラギノ角ゴ ProN W3" charset="0"/>
                <a:cs typeface="ヒラギノ角ゴ ProN W3" charset="0"/>
              </a:rPr>
              <a:t>Crucial </a:t>
            </a:r>
            <a:r>
              <a:rPr lang="en-GB" sz="1600" dirty="0">
                <a:latin typeface="Arial" charset="0"/>
                <a:ea typeface="ヒラギノ角ゴ ProN W3" charset="0"/>
                <a:cs typeface="ヒラギノ角ゴ ProN W3" charset="0"/>
              </a:rPr>
              <a:t>interface between </a:t>
            </a:r>
            <a:r>
              <a:rPr lang="en-GB" sz="1600" dirty="0" err="1">
                <a:latin typeface="Arial" charset="0"/>
                <a:ea typeface="ヒラギノ角ゴ ProN W3" charset="0"/>
                <a:cs typeface="ヒラギノ角ゴ ProN W3" charset="0"/>
              </a:rPr>
              <a:t>SuperKEKB</a:t>
            </a:r>
            <a:r>
              <a:rPr lang="en-GB" sz="1600" dirty="0">
                <a:latin typeface="Arial" charset="0"/>
                <a:ea typeface="ヒラギノ角ゴ ProN W3" charset="0"/>
                <a:cs typeface="ヒラギノ角ゴ ProN W3" charset="0"/>
              </a:rPr>
              <a:t> and Belle II</a:t>
            </a:r>
          </a:p>
          <a:p>
            <a:pPr lvl="1"/>
            <a:r>
              <a:rPr lang="en-GB" sz="1600" dirty="0">
                <a:latin typeface="Arial" charset="0"/>
                <a:ea typeface="ヒラギノ角ゴ ProN W3" charset="0"/>
                <a:cs typeface="ヒラギノ角ゴ ProN W3" charset="0"/>
              </a:rPr>
              <a:t>Prototype successfully tested and operation principle demonstrated</a:t>
            </a:r>
          </a:p>
          <a:p>
            <a:r>
              <a:rPr lang="en-GB" sz="1900" dirty="0">
                <a:latin typeface="Arial" charset="0"/>
                <a:ea typeface="ヒラギノ角ゴ ProN W3" charset="0"/>
                <a:cs typeface="ヒラギノ角ゴ ProN W3" charset="0"/>
              </a:rPr>
              <a:t>Presently </a:t>
            </a:r>
            <a:r>
              <a:rPr lang="en-GB" sz="1900" dirty="0" err="1">
                <a:latin typeface="Arial" charset="0"/>
                <a:ea typeface="ヒラギノ角ゴ ProN W3" charset="0"/>
                <a:cs typeface="ヒラギノ角ゴ ProN W3" charset="0"/>
              </a:rPr>
              <a:t>ongoing</a:t>
            </a:r>
            <a:r>
              <a:rPr lang="en-GB" sz="1900" dirty="0">
                <a:latin typeface="Arial" charset="0"/>
                <a:ea typeface="ヒラギノ角ゴ ProN W3" charset="0"/>
                <a:cs typeface="ヒラギノ角ゴ ProN W3" charset="0"/>
              </a:rPr>
              <a:t> at DESY</a:t>
            </a:r>
          </a:p>
          <a:p>
            <a:pPr lvl="1"/>
            <a:r>
              <a:rPr lang="en-GB" sz="1600" dirty="0">
                <a:latin typeface="Arial" charset="0"/>
                <a:ea typeface="ヒラギノ角ゴ ProN W3" charset="0"/>
                <a:cs typeface="ヒラギノ角ゴ ProN W3" charset="0"/>
              </a:rPr>
              <a:t>Detailed installation and operation rehearsal using final system components</a:t>
            </a:r>
          </a:p>
          <a:p>
            <a:pPr lvl="1"/>
            <a:r>
              <a:rPr lang="en-GB" sz="1600" dirty="0">
                <a:latin typeface="Arial" charset="0"/>
                <a:ea typeface="ヒラギノ角ゴ ProN W3" charset="0"/>
                <a:cs typeface="ヒラギノ角ゴ ProN W3" charset="0"/>
              </a:rPr>
              <a:t>System has to be ready at KEK for BEAST II operation in June 2017 </a:t>
            </a:r>
          </a:p>
          <a:p>
            <a:endParaRPr lang="en-GB" sz="1600" dirty="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610170" y="901294"/>
            <a:ext cx="3402740" cy="2550276"/>
            <a:chOff x="404024" y="821502"/>
            <a:chExt cx="3402740" cy="2550276"/>
          </a:xfrm>
        </p:grpSpPr>
        <p:pic>
          <p:nvPicPr>
            <p:cNvPr id="16389" name="Bild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024" y="821502"/>
              <a:ext cx="3402740" cy="241009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1" name="Textfeld 7"/>
            <p:cNvSpPr txBox="1">
              <a:spLocks noChangeArrowheads="1"/>
            </p:cNvSpPr>
            <p:nvPr/>
          </p:nvSpPr>
          <p:spPr bwMode="auto">
            <a:xfrm>
              <a:off x="889399" y="3091415"/>
              <a:ext cx="2485112" cy="280363"/>
            </a:xfrm>
            <a:prstGeom prst="rect">
              <a:avLst/>
            </a:prstGeom>
            <a:solidFill>
              <a:srgbClr val="00A5EB"/>
            </a:solidFill>
            <a:ln>
              <a:noFill/>
            </a:ln>
          </p:spPr>
          <p:txBody>
            <a:bodyPr wrap="none" lIns="64291" tIns="32146" rIns="64291" bIns="32146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1pPr>
              <a:lvl2pPr marL="37931725" indent="-37474525"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2pPr>
              <a:lvl3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3pPr>
              <a:lvl4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4pPr>
              <a:lvl5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9pPr>
            </a:lstStyle>
            <a:p>
              <a:pPr algn="ctr" eaLnBrk="1" hangingPunct="1"/>
              <a:r>
                <a:rPr lang="en-GB" sz="1400" b="0" dirty="0">
                  <a:solidFill>
                    <a:srgbClr val="FFFFFF"/>
                  </a:solidFill>
                </a:rPr>
                <a:t>Final focus </a:t>
              </a:r>
              <a:r>
                <a:rPr lang="en-GB" sz="1400" b="0" dirty="0" err="1">
                  <a:solidFill>
                    <a:srgbClr val="FFFFFF"/>
                  </a:solidFill>
                </a:rPr>
                <a:t>quadrupole</a:t>
              </a:r>
              <a:r>
                <a:rPr lang="en-GB" sz="1400" b="0" dirty="0">
                  <a:solidFill>
                    <a:srgbClr val="FFFFFF"/>
                  </a:solidFill>
                </a:rPr>
                <a:t> QCSL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095545" y="3690348"/>
            <a:ext cx="2345195" cy="2629812"/>
            <a:chOff x="3137015" y="435222"/>
            <a:chExt cx="2345195" cy="2629812"/>
          </a:xfrm>
        </p:grpSpPr>
        <p:pic>
          <p:nvPicPr>
            <p:cNvPr id="16390" name="Bild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7015" y="435222"/>
              <a:ext cx="2345195" cy="241639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392" name="Textfeld 8"/>
            <p:cNvSpPr txBox="1">
              <a:spLocks noChangeArrowheads="1"/>
            </p:cNvSpPr>
            <p:nvPr/>
          </p:nvSpPr>
          <p:spPr bwMode="auto">
            <a:xfrm>
              <a:off x="3686573" y="2784671"/>
              <a:ext cx="1294106" cy="280363"/>
            </a:xfrm>
            <a:prstGeom prst="rect">
              <a:avLst/>
            </a:prstGeom>
            <a:solidFill>
              <a:srgbClr val="00A5EB"/>
            </a:solidFill>
            <a:ln>
              <a:noFill/>
            </a:ln>
          </p:spPr>
          <p:txBody>
            <a:bodyPr wrap="none" lIns="64291" tIns="32146" rIns="64291" bIns="32146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1pPr>
              <a:lvl2pPr marL="37931725" indent="-37474525"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2pPr>
              <a:lvl3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3pPr>
              <a:lvl4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4pPr>
              <a:lvl5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9pPr>
            </a:lstStyle>
            <a:p>
              <a:pPr algn="ctr" eaLnBrk="1" hangingPunct="1"/>
              <a:r>
                <a:rPr lang="de-DE" sz="1400" b="0" dirty="0">
                  <a:solidFill>
                    <a:srgbClr val="FFFFFF"/>
                  </a:solidFill>
                </a:rPr>
                <a:t>RVC on QCSL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141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>
                <a:latin typeface="Arial Bold" charset="0"/>
                <a:ea typeface="ヒラギノ角ゴ ProN W6" charset="0"/>
                <a:cs typeface="ヒラギノ角ゴ ProN W6" charset="0"/>
              </a:rPr>
              <a:t>RVC TEST STAND @ DESY</a:t>
            </a:r>
            <a:endParaRPr lang="de-DE" sz="2800" dirty="0">
              <a:latin typeface="Arial Bold" charset="0"/>
              <a:ea typeface="ヒラギノ角ゴ ProN W6" charset="0"/>
              <a:cs typeface="ヒラギノ角ゴ ProN W6" charset="0"/>
            </a:endParaRPr>
          </a:p>
        </p:txBody>
      </p:sp>
      <p:pic>
        <p:nvPicPr>
          <p:cNvPr id="16394" name="Bild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061" y="726523"/>
            <a:ext cx="9216754" cy="6131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4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atin typeface="Arial Bold" charset="0"/>
                <a:ea typeface="ヒラギノ角ゴ ProN W6" charset="0"/>
                <a:cs typeface="ヒラギノ角ゴ ProN W6" charset="0"/>
              </a:rPr>
              <a:t>BELLE </a:t>
            </a:r>
            <a:r>
              <a:rPr lang="en-US" sz="2800" dirty="0">
                <a:latin typeface="Arial Bold" charset="0"/>
                <a:ea typeface="ヒラギノ角ゴ ProN W6" charset="0"/>
                <a:cs typeface="ヒラギノ角ゴ ProN W6" charset="0"/>
              </a:rPr>
              <a:t>II </a:t>
            </a:r>
            <a:r>
              <a:rPr lang="en-US" sz="2800" dirty="0" smtClean="0">
                <a:latin typeface="Arial Bold" charset="0"/>
                <a:ea typeface="ヒラギノ角ゴ ProN W6" charset="0"/>
                <a:cs typeface="ヒラギノ角ゴ ProN W6" charset="0"/>
              </a:rPr>
              <a:t>VXD AT DESY TESTBEAM APRIL 2016</a:t>
            </a:r>
            <a:endParaRPr lang="de-DE" sz="2800" dirty="0">
              <a:latin typeface="Arial Bold" charset="0"/>
              <a:ea typeface="ヒラギノ角ゴ ProN W6" charset="0"/>
              <a:cs typeface="ヒラギノ角ゴ ProN W6" charset="0"/>
            </a:endParaRPr>
          </a:p>
        </p:txBody>
      </p:sp>
      <p:sp>
        <p:nvSpPr>
          <p:cNvPr id="14339" name="Inhaltsplatzhalter 2"/>
          <p:cNvSpPr>
            <a:spLocks noGrp="1"/>
          </p:cNvSpPr>
          <p:nvPr>
            <p:ph idx="1"/>
          </p:nvPr>
        </p:nvSpPr>
        <p:spPr bwMode="auto">
          <a:xfrm>
            <a:off x="165988" y="2916752"/>
            <a:ext cx="5357813" cy="310753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90000"/>
              </a:lnSpc>
            </a:pPr>
            <a:r>
              <a:rPr lang="de-DE" sz="1800" dirty="0">
                <a:latin typeface="Arial" charset="0"/>
                <a:ea typeface="ヒラギノ角ゴ ProN W3" charset="0"/>
                <a:cs typeface="ヒラギノ角ゴ ProN W3" charset="0"/>
              </a:rPr>
              <a:t>Major Belle II </a:t>
            </a:r>
            <a:r>
              <a:rPr lang="de-DE" sz="1800" dirty="0" err="1">
                <a:latin typeface="Arial" charset="0"/>
                <a:ea typeface="ヒラギノ角ゴ ProN W3" charset="0"/>
                <a:cs typeface="ヒラギノ角ゴ ProN W3" charset="0"/>
              </a:rPr>
              <a:t>milestone</a:t>
            </a:r>
            <a:endParaRPr lang="de-DE" sz="1800" dirty="0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marL="446088" lvl="1" indent="-179388">
              <a:lnSpc>
                <a:spcPct val="90000"/>
              </a:lnSpc>
            </a:pP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2 PXD + 4 SVD </a:t>
            </a: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layers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 </a:t>
            </a: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fully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 operational </a:t>
            </a:r>
          </a:p>
          <a:p>
            <a:pPr marL="446088" lvl="1" indent="-179388">
              <a:lnSpc>
                <a:spcPct val="90000"/>
              </a:lnSpc>
            </a:pP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Almost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 final Phase 2 </a:t>
            </a: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hardware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 </a:t>
            </a:r>
          </a:p>
          <a:p>
            <a:pPr marL="446088" lvl="1" indent="-179388">
              <a:lnSpc>
                <a:spcPct val="90000"/>
              </a:lnSpc>
            </a:pP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Realistic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 environmental </a:t>
            </a: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conditions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 </a:t>
            </a:r>
            <a:r>
              <a:rPr lang="de-DE" sz="1600" dirty="0" smtClean="0">
                <a:latin typeface="Arial" charset="0"/>
                <a:ea typeface="ヒラギノ角ゴ ProN W3" charset="0"/>
                <a:cs typeface="ヒラギノ角ゴ ProN W3" charset="0"/>
              </a:rPr>
              <a:t/>
            </a:r>
            <a:br>
              <a:rPr lang="de-DE" sz="1600" dirty="0" smtClean="0">
                <a:latin typeface="Arial" charset="0"/>
                <a:ea typeface="ヒラギノ角ゴ ProN W3" charset="0"/>
                <a:cs typeface="ヒラギノ角ゴ ProN W3" charset="0"/>
              </a:rPr>
            </a:br>
            <a:r>
              <a:rPr lang="de-DE" sz="1600" dirty="0" smtClean="0">
                <a:latin typeface="Arial" charset="0"/>
                <a:ea typeface="ヒラギノ角ゴ ProN W3" charset="0"/>
                <a:cs typeface="ヒラギノ角ゴ ProN W3" charset="0"/>
              </a:rPr>
              <a:t>(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e.g. CO</a:t>
            </a:r>
            <a:r>
              <a:rPr lang="de-DE" sz="1600" baseline="-25000" dirty="0">
                <a:latin typeface="Arial" charset="0"/>
                <a:ea typeface="ヒラギノ角ゴ ProN W3" charset="0"/>
                <a:cs typeface="ヒラギノ角ゴ ProN W3" charset="0"/>
              </a:rPr>
              <a:t>2 </a:t>
            </a: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cooling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)</a:t>
            </a:r>
          </a:p>
          <a:p>
            <a:pPr marL="446088" lvl="1" indent="-179388">
              <a:lnSpc>
                <a:spcPct val="90000"/>
              </a:lnSpc>
            </a:pP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Online </a:t>
            </a: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data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 </a:t>
            </a: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reduction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  </a:t>
            </a:r>
            <a:r>
              <a:rPr lang="de-DE" sz="1600" dirty="0" smtClean="0">
                <a:latin typeface="Arial" charset="0"/>
                <a:ea typeface="ヒラギノ角ゴ ProN W3" charset="0"/>
                <a:cs typeface="ヒラギノ角ゴ ProN W3" charset="0"/>
              </a:rPr>
              <a:t>(</a:t>
            </a:r>
            <a:r>
              <a:rPr lang="de-DE" sz="1600" dirty="0" err="1" smtClean="0">
                <a:latin typeface="Arial" charset="0"/>
                <a:ea typeface="ヒラギノ角ゴ ProN W3" charset="0"/>
                <a:cs typeface="ヒラギノ角ゴ ProN W3" charset="0"/>
              </a:rPr>
              <a:t>region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-</a:t>
            </a: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of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-Interest </a:t>
            </a: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finding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)</a:t>
            </a:r>
          </a:p>
          <a:p>
            <a:pPr marL="446088" lvl="1" indent="-179388">
              <a:lnSpc>
                <a:spcPct val="90000"/>
              </a:lnSpc>
            </a:pP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Alignment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 </a:t>
            </a:r>
            <a:r>
              <a:rPr lang="de-DE" sz="1600" dirty="0" err="1" smtClean="0">
                <a:latin typeface="Arial" charset="0"/>
                <a:ea typeface="ヒラギノ角ゴ ProN W3" charset="0"/>
                <a:cs typeface="ヒラギノ角ゴ ProN W3" charset="0"/>
              </a:rPr>
              <a:t>and</a:t>
            </a:r>
            <a:r>
              <a:rPr lang="de-DE" sz="1600" dirty="0" smtClean="0">
                <a:latin typeface="Arial" charset="0"/>
                <a:ea typeface="ヒラギノ角ゴ ProN W3" charset="0"/>
                <a:cs typeface="ヒラギノ角ゴ ProN W3" charset="0"/>
              </a:rPr>
              <a:t> </a:t>
            </a:r>
            <a:r>
              <a:rPr lang="de-DE" sz="1600" dirty="0" err="1" smtClean="0">
                <a:latin typeface="Arial" charset="0"/>
                <a:ea typeface="ヒラギノ角ゴ ProN W3" charset="0"/>
                <a:cs typeface="ヒラギノ角ゴ ProN W3" charset="0"/>
              </a:rPr>
              <a:t>track</a:t>
            </a:r>
            <a:r>
              <a:rPr lang="de-DE" sz="1600" dirty="0" smtClean="0">
                <a:latin typeface="Arial" charset="0"/>
                <a:ea typeface="ヒラギノ角ゴ ProN W3" charset="0"/>
                <a:cs typeface="ヒラギノ角ゴ ProN W3" charset="0"/>
              </a:rPr>
              <a:t>  </a:t>
            </a: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reconstruction</a:t>
            </a:r>
            <a:endParaRPr lang="de-DE" sz="1600" dirty="0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>
              <a:lnSpc>
                <a:spcPct val="90000"/>
              </a:lnSpc>
            </a:pPr>
            <a:r>
              <a:rPr lang="de-DE" sz="1800" dirty="0">
                <a:latin typeface="Arial" charset="0"/>
                <a:ea typeface="ヒラギノ角ゴ ProN W3" charset="0"/>
                <a:cs typeface="ヒラギノ角ゴ ProN W3" charset="0"/>
              </a:rPr>
              <a:t>Next </a:t>
            </a:r>
            <a:r>
              <a:rPr lang="de-DE" sz="1800" dirty="0" err="1">
                <a:latin typeface="Arial" charset="0"/>
                <a:ea typeface="ヒラギノ角ゴ ProN W3" charset="0"/>
                <a:cs typeface="ヒラギノ角ゴ ProN W3" charset="0"/>
              </a:rPr>
              <a:t>steps</a:t>
            </a:r>
            <a:endParaRPr lang="de-DE" sz="1800" dirty="0">
              <a:latin typeface="Arial" charset="0"/>
              <a:ea typeface="ヒラギノ角ゴ ProN W3" charset="0"/>
              <a:cs typeface="ヒラギノ角ゴ ProN W3" charset="0"/>
            </a:endParaRPr>
          </a:p>
          <a:p>
            <a:pPr marL="446088" lvl="1" indent="-179388">
              <a:lnSpc>
                <a:spcPct val="90000"/>
              </a:lnSpc>
            </a:pP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Detector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 </a:t>
            </a: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integration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 </a:t>
            </a: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and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 </a:t>
            </a:r>
            <a:r>
              <a:rPr lang="de-DE" sz="1600" dirty="0" smtClean="0">
                <a:latin typeface="Arial" charset="0"/>
                <a:ea typeface="ヒラギノ角ゴ ProN W3" charset="0"/>
                <a:cs typeface="ヒラギノ角ゴ ProN W3" charset="0"/>
              </a:rPr>
              <a:t>final beam </a:t>
            </a:r>
            <a:r>
              <a:rPr lang="de-DE" sz="1600" dirty="0" err="1" smtClean="0">
                <a:latin typeface="Arial" charset="0"/>
                <a:ea typeface="ヒラギノ角ゴ ProN W3" charset="0"/>
                <a:cs typeface="ヒラギノ角ゴ ProN W3" charset="0"/>
              </a:rPr>
              <a:t>test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:</a:t>
            </a:r>
            <a:b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</a:b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Nov/</a:t>
            </a: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Dec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 2016 </a:t>
            </a: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at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 DESY</a:t>
            </a:r>
          </a:p>
          <a:p>
            <a:pPr marL="446088" lvl="1" indent="-179388">
              <a:lnSpc>
                <a:spcPct val="90000"/>
              </a:lnSpc>
            </a:pP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Preparation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 </a:t>
            </a:r>
            <a:r>
              <a:rPr lang="de-DE" sz="1600" dirty="0" err="1">
                <a:latin typeface="Arial" charset="0"/>
                <a:ea typeface="ヒラギノ角ゴ ProN W3" charset="0"/>
                <a:cs typeface="ヒラギノ角ゴ ProN W3" charset="0"/>
              </a:rPr>
              <a:t>for</a:t>
            </a:r>
            <a:r>
              <a:rPr lang="de-DE" sz="1600" dirty="0">
                <a:latin typeface="Arial" charset="0"/>
                <a:ea typeface="ヒラギノ角ゴ ProN W3" charset="0"/>
                <a:cs typeface="ヒラギノ角ゴ ProN W3" charset="0"/>
              </a:rPr>
              <a:t> BEAST II (Phase 2, 2017)</a:t>
            </a:r>
          </a:p>
          <a:p>
            <a:pPr lvl="1">
              <a:buFont typeface="Arial" charset="0"/>
              <a:buNone/>
            </a:pPr>
            <a:endParaRPr lang="de-DE" dirty="0">
              <a:latin typeface="Arial" charset="0"/>
              <a:ea typeface="ヒラギノ角ゴ ProN W3" charset="0"/>
              <a:cs typeface="ヒラギノ角ゴ ProN W3" charset="0"/>
            </a:endParaRPr>
          </a:p>
          <a:p>
            <a:endParaRPr lang="de-DE" dirty="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16086" y="750094"/>
            <a:ext cx="3268266" cy="1956718"/>
            <a:chOff x="116086" y="750094"/>
            <a:chExt cx="3268266" cy="1956718"/>
          </a:xfrm>
        </p:grpSpPr>
        <p:pic>
          <p:nvPicPr>
            <p:cNvPr id="14342" name="Bild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6086" y="750094"/>
              <a:ext cx="3268266" cy="195671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4" name="Textfeld 8"/>
            <p:cNvSpPr txBox="1">
              <a:spLocks noChangeArrowheads="1"/>
            </p:cNvSpPr>
            <p:nvPr/>
          </p:nvSpPr>
          <p:spPr bwMode="auto">
            <a:xfrm>
              <a:off x="1113362" y="763392"/>
              <a:ext cx="2167254" cy="311141"/>
            </a:xfrm>
            <a:prstGeom prst="rect">
              <a:avLst/>
            </a:prstGeom>
            <a:solidFill>
              <a:srgbClr val="00A5EB"/>
            </a:solidFill>
            <a:ln>
              <a:noFill/>
            </a:ln>
          </p:spPr>
          <p:txBody>
            <a:bodyPr wrap="none" lIns="64291" tIns="32146" rIns="64291" bIns="32146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1pPr>
              <a:lvl2pPr marL="37931725" indent="-37474525"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2pPr>
              <a:lvl3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3pPr>
              <a:lvl4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4pPr>
              <a:lvl5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9pPr>
            </a:lstStyle>
            <a:p>
              <a:pPr algn="ctr" eaLnBrk="1" hangingPunct="1"/>
              <a:r>
                <a:rPr lang="de-DE" sz="1600" b="0" dirty="0">
                  <a:solidFill>
                    <a:srgbClr val="FFFFFF"/>
                  </a:solidFill>
                </a:rPr>
                <a:t>2-Layer DEPFET PXD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661172" y="750094"/>
            <a:ext cx="2786063" cy="1977926"/>
            <a:chOff x="3661172" y="750094"/>
            <a:chExt cx="2786063" cy="1977926"/>
          </a:xfrm>
        </p:grpSpPr>
        <p:pic>
          <p:nvPicPr>
            <p:cNvPr id="14343" name="Bild 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1172" y="750094"/>
              <a:ext cx="2786063" cy="197792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5" name="Textfeld 9"/>
            <p:cNvSpPr txBox="1">
              <a:spLocks noChangeArrowheads="1"/>
            </p:cNvSpPr>
            <p:nvPr/>
          </p:nvSpPr>
          <p:spPr bwMode="auto">
            <a:xfrm>
              <a:off x="4337276" y="2379283"/>
              <a:ext cx="2068169" cy="311141"/>
            </a:xfrm>
            <a:prstGeom prst="rect">
              <a:avLst/>
            </a:prstGeom>
            <a:solidFill>
              <a:srgbClr val="00A5EB"/>
            </a:solidFill>
            <a:ln>
              <a:noFill/>
            </a:ln>
          </p:spPr>
          <p:txBody>
            <a:bodyPr wrap="none" lIns="64291" tIns="32146" rIns="64291" bIns="32146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1pPr>
              <a:lvl2pPr marL="37931725" indent="-37474525"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2pPr>
              <a:lvl3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3pPr>
              <a:lvl4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4pPr>
              <a:lvl5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9pPr>
            </a:lstStyle>
            <a:p>
              <a:pPr algn="ctr" eaLnBrk="1" hangingPunct="1"/>
              <a:r>
                <a:rPr lang="de-DE" sz="1600" b="0" dirty="0">
                  <a:solidFill>
                    <a:srgbClr val="FFFFFF"/>
                  </a:solidFill>
                </a:rPr>
                <a:t>4-Layer SVD (DSSD)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126358" y="3536411"/>
            <a:ext cx="4057826" cy="2547768"/>
            <a:chOff x="5126358" y="3536411"/>
            <a:chExt cx="4057826" cy="2547768"/>
          </a:xfrm>
        </p:grpSpPr>
        <p:pic>
          <p:nvPicPr>
            <p:cNvPr id="14347" name="Bild 11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097" r="-2467"/>
            <a:stretch>
              <a:fillRect/>
            </a:stretch>
          </p:blipFill>
          <p:spPr bwMode="auto">
            <a:xfrm>
              <a:off x="5126358" y="3536411"/>
              <a:ext cx="4057826" cy="254776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346" name="Textfeld 10"/>
            <p:cNvSpPr txBox="1">
              <a:spLocks noChangeArrowheads="1"/>
            </p:cNvSpPr>
            <p:nvPr/>
          </p:nvSpPr>
          <p:spPr bwMode="auto">
            <a:xfrm>
              <a:off x="6045891" y="5733401"/>
              <a:ext cx="2962544" cy="311141"/>
            </a:xfrm>
            <a:prstGeom prst="rect">
              <a:avLst/>
            </a:prstGeom>
            <a:solidFill>
              <a:srgbClr val="00A5EB"/>
            </a:solidFill>
            <a:ln>
              <a:noFill/>
            </a:ln>
          </p:spPr>
          <p:txBody>
            <a:bodyPr wrap="none" lIns="64291" tIns="32146" rIns="64291" bIns="32146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1pPr>
              <a:lvl2pPr marL="37931725" indent="-37474525"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2pPr>
              <a:lvl3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3pPr>
              <a:lvl4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4pPr>
              <a:lvl5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9pPr>
            </a:lstStyle>
            <a:p>
              <a:pPr algn="ctr" eaLnBrk="1" hangingPunct="1"/>
              <a:r>
                <a:rPr lang="de-DE" sz="1600" b="0" dirty="0">
                  <a:solidFill>
                    <a:srgbClr val="FFFFFF"/>
                  </a:solidFill>
                </a:rPr>
                <a:t>VXD </a:t>
              </a:r>
              <a:r>
                <a:rPr lang="de-DE" sz="1600" b="0" dirty="0" err="1" smtClean="0">
                  <a:solidFill>
                    <a:srgbClr val="FFFFFF"/>
                  </a:solidFill>
                </a:rPr>
                <a:t>telescope</a:t>
              </a:r>
              <a:r>
                <a:rPr lang="de-DE" sz="1600" b="0" dirty="0" smtClean="0">
                  <a:solidFill>
                    <a:srgbClr val="FFFFFF"/>
                  </a:solidFill>
                </a:rPr>
                <a:t> </a:t>
              </a:r>
              <a:r>
                <a:rPr lang="de-DE" sz="1600" b="0" dirty="0">
                  <a:solidFill>
                    <a:srgbClr val="FFFFFF"/>
                  </a:solidFill>
                </a:rPr>
                <a:t>in 1.2 T </a:t>
              </a:r>
              <a:r>
                <a:rPr lang="de-DE" sz="1600" b="0" dirty="0" err="1" smtClean="0">
                  <a:solidFill>
                    <a:srgbClr val="FFFFFF"/>
                  </a:solidFill>
                </a:rPr>
                <a:t>magnet</a:t>
              </a:r>
              <a:endParaRPr lang="de-DE" sz="1600" b="0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742877" y="766905"/>
            <a:ext cx="2151537" cy="2537974"/>
            <a:chOff x="6742877" y="766905"/>
            <a:chExt cx="2151537" cy="2537974"/>
          </a:xfrm>
        </p:grpSpPr>
        <p:pic>
          <p:nvPicPr>
            <p:cNvPr id="14341" name="Bild 4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42877" y="844750"/>
              <a:ext cx="2151537" cy="246012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feld 10"/>
            <p:cNvSpPr txBox="1">
              <a:spLocks noChangeArrowheads="1"/>
            </p:cNvSpPr>
            <p:nvPr/>
          </p:nvSpPr>
          <p:spPr bwMode="auto">
            <a:xfrm>
              <a:off x="6769446" y="766905"/>
              <a:ext cx="2113759" cy="311141"/>
            </a:xfrm>
            <a:prstGeom prst="rect">
              <a:avLst/>
            </a:prstGeom>
            <a:solidFill>
              <a:srgbClr val="00A5EB"/>
            </a:solidFill>
            <a:ln>
              <a:noFill/>
            </a:ln>
          </p:spPr>
          <p:txBody>
            <a:bodyPr wrap="square" lIns="64291" tIns="32146" rIns="64291" bIns="32146">
              <a:spAutoFit/>
            </a:bodyPr>
            <a:lstStyle>
              <a:lvl1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1pPr>
              <a:lvl2pPr marL="37931725" indent="-37474525"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2pPr>
              <a:lvl3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3pPr>
              <a:lvl4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4pPr>
              <a:lvl5pPr eaLnBrk="0" hangingPunct="0"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200">
                  <a:solidFill>
                    <a:schemeClr val="tx1"/>
                  </a:solidFill>
                  <a:latin typeface="Helvetica" charset="0"/>
                  <a:ea typeface="ヒラギノ角ゴ ProN W3" charset="0"/>
                  <a:cs typeface="ヒラギノ角ゴ ProN W3" charset="0"/>
                  <a:sym typeface="Helvetica" charset="0"/>
                </a:defRPr>
              </a:lvl9pPr>
            </a:lstStyle>
            <a:p>
              <a:pPr eaLnBrk="1" hangingPunct="1"/>
              <a:r>
                <a:rPr lang="de-DE" sz="1600" b="0" dirty="0" smtClean="0">
                  <a:solidFill>
                    <a:srgbClr val="FFFFFF"/>
                  </a:solidFill>
                </a:rPr>
                <a:t>      60 </a:t>
              </a:r>
              <a:r>
                <a:rPr lang="de-DE" sz="1600" b="0" dirty="0" err="1" smtClean="0">
                  <a:solidFill>
                    <a:srgbClr val="FFFFFF"/>
                  </a:solidFill>
                </a:rPr>
                <a:t>Participants</a:t>
              </a:r>
              <a:r>
                <a:rPr lang="de-DE" sz="1600" b="0" dirty="0" smtClean="0">
                  <a:solidFill>
                    <a:srgbClr val="FFFFFF"/>
                  </a:solidFill>
                </a:rPr>
                <a:t>    </a:t>
              </a:r>
              <a:endParaRPr lang="de-DE" sz="1600" b="0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3878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DESY-II TEST BEAM FACILITY</a:t>
            </a:r>
            <a:endParaRPr lang="de-DE" sz="2800" dirty="0"/>
          </a:p>
        </p:txBody>
      </p:sp>
      <p:pic>
        <p:nvPicPr>
          <p:cNvPr id="9" name="Picture 8" descr="Picture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6" y="751076"/>
            <a:ext cx="9160387" cy="6106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8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DESY-II TEST BEAM FACILITY</a:t>
            </a:r>
            <a:endParaRPr lang="de-DE" sz="2800" dirty="0"/>
          </a:p>
        </p:txBody>
      </p:sp>
      <p:pic>
        <p:nvPicPr>
          <p:cNvPr id="9" name="Picture 8" descr="Picture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6" y="751076"/>
            <a:ext cx="9160387" cy="6106924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2779059" y="3887318"/>
            <a:ext cx="6245412" cy="2756583"/>
            <a:chOff x="2779059" y="3887318"/>
            <a:chExt cx="6245412" cy="275658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9059" y="3892266"/>
              <a:ext cx="6245412" cy="2751635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 bwMode="auto">
            <a:xfrm>
              <a:off x="6032999" y="3887318"/>
              <a:ext cx="2779214" cy="44143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0799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0821" y="834265"/>
            <a:ext cx="4143531" cy="2423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DESY-II TEST BEAM FACILITY</a:t>
            </a:r>
            <a:endParaRPr lang="de-DE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5037" y="910462"/>
            <a:ext cx="4402832" cy="4835267"/>
          </a:xfrm>
        </p:spPr>
        <p:txBody>
          <a:bodyPr>
            <a:noAutofit/>
          </a:bodyPr>
          <a:lstStyle/>
          <a:p>
            <a:r>
              <a:rPr lang="en-US" sz="2000" dirty="0" smtClean="0"/>
              <a:t>Summary 2015</a:t>
            </a:r>
          </a:p>
          <a:p>
            <a:pPr marL="449263" lvl="1"/>
            <a:r>
              <a:rPr lang="en-US" sz="1800" dirty="0" smtClean="0"/>
              <a:t>277 users from 17 countries</a:t>
            </a:r>
          </a:p>
          <a:p>
            <a:pPr marL="449263" lvl="1"/>
            <a:r>
              <a:rPr lang="en-US" sz="1800" dirty="0" smtClean="0"/>
              <a:t>42 projects in 55 test beam weeks</a:t>
            </a:r>
          </a:p>
          <a:p>
            <a:r>
              <a:rPr lang="en-US" sz="2000" dirty="0" smtClean="0"/>
              <a:t>Run 2016</a:t>
            </a:r>
          </a:p>
          <a:p>
            <a:pPr marL="449263" lvl="1"/>
            <a:r>
              <a:rPr lang="en-US" sz="1800" dirty="0" smtClean="0"/>
              <a:t>March 14th -December 23rd, 57% already booked</a:t>
            </a:r>
          </a:p>
          <a:p>
            <a:pPr marL="449263" lvl="1"/>
            <a:r>
              <a:rPr lang="en-US" sz="1800" dirty="0" smtClean="0"/>
              <a:t>70% of all groups request telescopes; also PCMAG in </a:t>
            </a:r>
            <a:br>
              <a:rPr lang="en-US" sz="1800" dirty="0" smtClean="0"/>
            </a:br>
            <a:r>
              <a:rPr lang="en-US" sz="1800" dirty="0" smtClean="0"/>
              <a:t>high demand (unique!)</a:t>
            </a:r>
          </a:p>
          <a:p>
            <a:r>
              <a:rPr lang="en-US" sz="2000" dirty="0" smtClean="0"/>
              <a:t>Highlights</a:t>
            </a:r>
          </a:p>
          <a:p>
            <a:pPr marL="449263" lvl="1"/>
            <a:r>
              <a:rPr lang="en-US" sz="1800" dirty="0" smtClean="0"/>
              <a:t>Belle-II tracking system test </a:t>
            </a:r>
            <a:br>
              <a:rPr lang="en-US" sz="1800" dirty="0" smtClean="0"/>
            </a:br>
            <a:r>
              <a:rPr lang="en-US" sz="1800" dirty="0" smtClean="0"/>
              <a:t>with 66 users</a:t>
            </a:r>
          </a:p>
          <a:p>
            <a:pPr marL="449263" lvl="1"/>
            <a:r>
              <a:rPr lang="en-US" sz="1800" dirty="0" smtClean="0"/>
              <a:t>First time: Physics teachers from Hamburg will do experiments at </a:t>
            </a:r>
            <a:br>
              <a:rPr lang="en-US" sz="1800" dirty="0" smtClean="0"/>
            </a:br>
            <a:r>
              <a:rPr lang="en-US" sz="1800" dirty="0" smtClean="0"/>
              <a:t>the facility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marL="457200" lvl="1" indent="0">
              <a:buNone/>
            </a:pPr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endParaRPr lang="en-US" sz="2000" dirty="0" smtClean="0"/>
          </a:p>
          <a:p>
            <a:pPr lvl="1"/>
            <a:endParaRPr lang="de-DE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4888691" y="2611900"/>
            <a:ext cx="2238250" cy="553998"/>
          </a:xfrm>
          <a:prstGeom prst="rect">
            <a:avLst/>
          </a:prstGeom>
          <a:solidFill>
            <a:srgbClr val="00A5EB"/>
          </a:solidFill>
        </p:spPr>
        <p:txBody>
          <a:bodyPr wrap="square" rtlCol="0">
            <a:spAutoFit/>
          </a:bodyPr>
          <a:lstStyle/>
          <a:p>
            <a:pPr marL="0" lvl="1" algn="ctr"/>
            <a:r>
              <a:rPr lang="en-US" sz="1500" b="1" dirty="0" smtClean="0">
                <a:solidFill>
                  <a:srgbClr val="FFFFFF"/>
                </a:solidFill>
              </a:rPr>
              <a:t>2016 so far: 176 users </a:t>
            </a:r>
            <a:br>
              <a:rPr lang="en-US" sz="1500" b="1" dirty="0" smtClean="0">
                <a:solidFill>
                  <a:srgbClr val="FFFFFF"/>
                </a:solidFill>
              </a:rPr>
            </a:br>
            <a:r>
              <a:rPr lang="en-US" sz="1500" b="1" dirty="0" smtClean="0">
                <a:solidFill>
                  <a:srgbClr val="FFFFFF"/>
                </a:solidFill>
              </a:rPr>
              <a:t>from 15 countries</a:t>
            </a:r>
          </a:p>
        </p:txBody>
      </p:sp>
      <p:pic>
        <p:nvPicPr>
          <p:cNvPr id="5" name="Picture 4" descr="Screen Shot 2016-06-14 at 22.28.37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8978" y="3407641"/>
            <a:ext cx="4835021" cy="27192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69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40423" y="134875"/>
            <a:ext cx="578876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800" dirty="0" smtClean="0">
                <a:solidFill>
                  <a:schemeClr val="bg1"/>
                </a:solidFill>
                <a:latin typeface="+mj-lt"/>
              </a:rPr>
              <a:t>HISTORY: THE EUDET PROJECT</a:t>
            </a:r>
            <a:endParaRPr lang="en-GB" sz="2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23" y="3772602"/>
            <a:ext cx="2516045" cy="1398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Inhaltsplatzhalter 2"/>
          <p:cNvSpPr txBox="1">
            <a:spLocks/>
          </p:cNvSpPr>
          <p:nvPr/>
        </p:nvSpPr>
        <p:spPr bwMode="auto">
          <a:xfrm>
            <a:off x="340423" y="911067"/>
            <a:ext cx="5373382" cy="562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800" b="0">
                <a:solidFill>
                  <a:srgbClr val="00A5EB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2006: EUDET – Detector R&amp;D towards </a:t>
            </a:r>
            <a:b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</a:br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the International Linear Collider</a:t>
            </a:r>
          </a:p>
          <a:p>
            <a:pPr lvl="1">
              <a:lnSpc>
                <a:spcPct val="90000"/>
              </a:lnSpc>
            </a:pPr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Integrated Infrastructure Initiative (I3), framework for detector R&amp;D with larger prototypes</a:t>
            </a:r>
          </a:p>
          <a:p>
            <a:pPr lvl="1">
              <a:lnSpc>
                <a:spcPct val="90000"/>
              </a:lnSpc>
            </a:pPr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31 partners from 11 countries; 20 more associated. </a:t>
            </a:r>
          </a:p>
          <a:p>
            <a:pPr lvl="1">
              <a:lnSpc>
                <a:spcPct val="90000"/>
              </a:lnSpc>
            </a:pPr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21.5 MEUR (7 MEUR from EU) for 4 years</a:t>
            </a:r>
          </a:p>
          <a:p>
            <a:pPr lvl="1">
              <a:lnSpc>
                <a:spcPct val="90000"/>
              </a:lnSpc>
            </a:pPr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Transnational access scheme; significant networking activities</a:t>
            </a:r>
          </a:p>
          <a:p>
            <a:pPr>
              <a:lnSpc>
                <a:spcPct val="90000"/>
              </a:lnSpc>
            </a:pPr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Three joint </a:t>
            </a:r>
            <a:r>
              <a:rPr lang="en-GB" dirty="0">
                <a:latin typeface="Arial" charset="0"/>
                <a:ea typeface="ヒラギノ角ゴ ProN W3" charset="0"/>
                <a:cs typeface="ヒラギノ角ゴ ProN W3" charset="0"/>
              </a:rPr>
              <a:t>r</a:t>
            </a:r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esearch activities (JRAs): </a:t>
            </a:r>
          </a:p>
          <a:p>
            <a:pPr lvl="1">
              <a:lnSpc>
                <a:spcPct val="90000"/>
              </a:lnSpc>
            </a:pPr>
            <a:r>
              <a:rPr lang="en-GB" dirty="0" err="1" smtClean="0">
                <a:latin typeface="Arial" charset="0"/>
                <a:ea typeface="ヒラギノ角ゴ ProN W3" charset="0"/>
                <a:cs typeface="ヒラギノ角ゴ ProN W3" charset="0"/>
              </a:rPr>
              <a:t>Testbeam</a:t>
            </a:r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 infrastructure: EUDET pixel telescope, large-bore magnet, </a:t>
            </a:r>
            <a:r>
              <a:rPr lang="is-IS" dirty="0" smtClean="0">
                <a:latin typeface="Arial" charset="0"/>
                <a:ea typeface="ヒラギノ角ゴ ProN W3" charset="0"/>
                <a:cs typeface="ヒラギノ角ゴ ProN W3" charset="0"/>
              </a:rPr>
              <a:t>…</a:t>
            </a:r>
          </a:p>
          <a:p>
            <a:pPr lvl="1">
              <a:lnSpc>
                <a:spcPct val="90000"/>
              </a:lnSpc>
            </a:pPr>
            <a:r>
              <a:rPr lang="is-IS" dirty="0" smtClean="0">
                <a:latin typeface="Arial" charset="0"/>
                <a:ea typeface="ヒラギノ角ゴ ProN W3" charset="0"/>
                <a:cs typeface="ヒラギノ角ゴ ProN W3" charset="0"/>
              </a:rPr>
              <a:t>Tracking detectors: TPC prototype, Si TPC readout, Si tracking</a:t>
            </a:r>
          </a:p>
          <a:p>
            <a:pPr lvl="1">
              <a:lnSpc>
                <a:spcPct val="90000"/>
              </a:lnSpc>
            </a:pPr>
            <a:r>
              <a:rPr lang="is-IS" dirty="0" smtClean="0">
                <a:latin typeface="Arial" charset="0"/>
                <a:ea typeface="ヒラギノ角ゴ ProN W3" charset="0"/>
                <a:cs typeface="ヒラギノ角ゴ ProN W3" charset="0"/>
              </a:rPr>
              <a:t>Calorimetry: scalable ECAL + HCAL prototypes, FCAL, DAQ etc.</a:t>
            </a:r>
            <a:endParaRPr lang="en-GB" dirty="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  <p:pic>
        <p:nvPicPr>
          <p:cNvPr id="9" name="Picture 4" descr="logo_eudet_4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74" y="1241284"/>
            <a:ext cx="1854586" cy="2060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985143" y="5125331"/>
            <a:ext cx="2852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6</a:t>
            </a:r>
            <a:r>
              <a:rPr lang="en-US" b="0" baseline="30000" dirty="0" smtClean="0"/>
              <a:t>th</a:t>
            </a:r>
            <a:r>
              <a:rPr lang="en-US" b="0" dirty="0" smtClean="0"/>
              <a:t> Framework </a:t>
            </a:r>
            <a:r>
              <a:rPr lang="en-US" b="0" dirty="0" err="1" smtClean="0"/>
              <a:t>Progamme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181607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</p:spPr>
        <p:txBody>
          <a:bodyPr/>
          <a:lstStyle/>
          <a:p>
            <a:fld id="{78253493-01D7-7F4B-B506-A94D21143F5B}" type="slidenum">
              <a:rPr lang="en-GB"/>
              <a:pPr/>
              <a:t>28</a:t>
            </a:fld>
            <a:endParaRPr lang="en-GB"/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4234040"/>
              </p:ext>
            </p:extLst>
          </p:nvPr>
        </p:nvGraphicFramePr>
        <p:xfrm>
          <a:off x="-9964" y="0"/>
          <a:ext cx="9266806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75" name="Photo Editor Photo" r:id="rId3" imgW="10722269" imgH="8176969" progId="MSPhotoEd.3">
                  <p:embed/>
                </p:oleObj>
              </mc:Choice>
              <mc:Fallback>
                <p:oleObj name="Photo Editor Photo" r:id="rId3" imgW="10722269" imgH="8176969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9964" y="0"/>
                        <a:ext cx="9266806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89925" y="5584825"/>
            <a:ext cx="854075" cy="127317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2" name="Oval 4"/>
          <p:cNvSpPr>
            <a:spLocks noChangeArrowheads="1"/>
          </p:cNvSpPr>
          <p:nvPr/>
        </p:nvSpPr>
        <p:spPr bwMode="auto">
          <a:xfrm>
            <a:off x="5343525" y="3271838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3" name="Oval 5"/>
          <p:cNvSpPr>
            <a:spLocks noChangeArrowheads="1"/>
          </p:cNvSpPr>
          <p:nvPr/>
        </p:nvSpPr>
        <p:spPr bwMode="auto">
          <a:xfrm>
            <a:off x="5454650" y="3279775"/>
            <a:ext cx="111125" cy="1063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4" name="Oval 6"/>
          <p:cNvSpPr>
            <a:spLocks noChangeArrowheads="1"/>
          </p:cNvSpPr>
          <p:nvPr/>
        </p:nvSpPr>
        <p:spPr bwMode="auto">
          <a:xfrm>
            <a:off x="6770688" y="184150"/>
            <a:ext cx="111125" cy="1063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5" name="Oval 7"/>
          <p:cNvSpPr>
            <a:spLocks noChangeArrowheads="1"/>
          </p:cNvSpPr>
          <p:nvPr/>
        </p:nvSpPr>
        <p:spPr bwMode="auto">
          <a:xfrm>
            <a:off x="3154363" y="4532313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b="0"/>
          </a:p>
        </p:txBody>
      </p:sp>
      <p:sp>
        <p:nvSpPr>
          <p:cNvPr id="37896" name="Oval 8"/>
          <p:cNvSpPr>
            <a:spLocks noChangeArrowheads="1"/>
          </p:cNvSpPr>
          <p:nvPr/>
        </p:nvSpPr>
        <p:spPr bwMode="auto">
          <a:xfrm>
            <a:off x="8670925" y="5992813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7" name="Oval 9"/>
          <p:cNvSpPr>
            <a:spLocks noChangeArrowheads="1"/>
          </p:cNvSpPr>
          <p:nvPr/>
        </p:nvSpPr>
        <p:spPr bwMode="auto">
          <a:xfrm>
            <a:off x="5110163" y="1609725"/>
            <a:ext cx="111125" cy="1063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8" name="Oval 10"/>
          <p:cNvSpPr>
            <a:spLocks noChangeArrowheads="1"/>
          </p:cNvSpPr>
          <p:nvPr/>
        </p:nvSpPr>
        <p:spPr bwMode="auto">
          <a:xfrm>
            <a:off x="3741738" y="4662488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9" name="Oval 11"/>
          <p:cNvSpPr>
            <a:spLocks noChangeArrowheads="1"/>
          </p:cNvSpPr>
          <p:nvPr/>
        </p:nvSpPr>
        <p:spPr bwMode="auto">
          <a:xfrm>
            <a:off x="3084513" y="3546475"/>
            <a:ext cx="111125" cy="1063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0" name="Oval 12"/>
          <p:cNvSpPr>
            <a:spLocks noChangeArrowheads="1"/>
          </p:cNvSpPr>
          <p:nvPr/>
        </p:nvSpPr>
        <p:spPr bwMode="auto">
          <a:xfrm>
            <a:off x="4119563" y="3697288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1" name="Oval 13"/>
          <p:cNvSpPr>
            <a:spLocks noChangeArrowheads="1"/>
          </p:cNvSpPr>
          <p:nvPr/>
        </p:nvSpPr>
        <p:spPr bwMode="auto">
          <a:xfrm>
            <a:off x="3084513" y="3646488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2" name="Oval 14"/>
          <p:cNvSpPr>
            <a:spLocks noChangeArrowheads="1"/>
          </p:cNvSpPr>
          <p:nvPr/>
        </p:nvSpPr>
        <p:spPr bwMode="auto">
          <a:xfrm>
            <a:off x="3189288" y="3649663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3" name="Oval 15"/>
          <p:cNvSpPr>
            <a:spLocks noChangeArrowheads="1"/>
          </p:cNvSpPr>
          <p:nvPr/>
        </p:nvSpPr>
        <p:spPr bwMode="auto">
          <a:xfrm>
            <a:off x="4559300" y="2301875"/>
            <a:ext cx="111125" cy="1063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4" name="Oval 16"/>
          <p:cNvSpPr>
            <a:spLocks noChangeArrowheads="1"/>
          </p:cNvSpPr>
          <p:nvPr/>
        </p:nvSpPr>
        <p:spPr bwMode="auto">
          <a:xfrm>
            <a:off x="4660900" y="2305050"/>
            <a:ext cx="111125" cy="1063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5" name="Oval 17"/>
          <p:cNvSpPr>
            <a:spLocks noChangeArrowheads="1"/>
          </p:cNvSpPr>
          <p:nvPr/>
        </p:nvSpPr>
        <p:spPr bwMode="auto">
          <a:xfrm>
            <a:off x="4029075" y="3071813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6" name="Oval 18"/>
          <p:cNvSpPr>
            <a:spLocks noChangeArrowheads="1"/>
          </p:cNvSpPr>
          <p:nvPr/>
        </p:nvSpPr>
        <p:spPr bwMode="auto">
          <a:xfrm>
            <a:off x="4160838" y="3897313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7" name="Oval 19"/>
          <p:cNvSpPr>
            <a:spLocks noChangeArrowheads="1"/>
          </p:cNvSpPr>
          <p:nvPr/>
        </p:nvSpPr>
        <p:spPr bwMode="auto">
          <a:xfrm>
            <a:off x="4305300" y="3462338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8" name="Oval 20"/>
          <p:cNvSpPr>
            <a:spLocks noChangeArrowheads="1"/>
          </p:cNvSpPr>
          <p:nvPr/>
        </p:nvSpPr>
        <p:spPr bwMode="auto">
          <a:xfrm>
            <a:off x="4886325" y="3836988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9" name="Oval 21"/>
          <p:cNvSpPr>
            <a:spLocks noChangeArrowheads="1"/>
          </p:cNvSpPr>
          <p:nvPr/>
        </p:nvSpPr>
        <p:spPr bwMode="auto">
          <a:xfrm>
            <a:off x="5254625" y="2625725"/>
            <a:ext cx="111125" cy="1063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0" name="Oval 22"/>
          <p:cNvSpPr>
            <a:spLocks noChangeArrowheads="1"/>
          </p:cNvSpPr>
          <p:nvPr/>
        </p:nvSpPr>
        <p:spPr bwMode="auto">
          <a:xfrm>
            <a:off x="5167313" y="5648325"/>
            <a:ext cx="111125" cy="1063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1" name="Oval 23"/>
          <p:cNvSpPr>
            <a:spLocks noChangeArrowheads="1"/>
          </p:cNvSpPr>
          <p:nvPr/>
        </p:nvSpPr>
        <p:spPr bwMode="auto">
          <a:xfrm>
            <a:off x="4445000" y="4608513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2" name="Oval 24"/>
          <p:cNvSpPr>
            <a:spLocks noChangeArrowheads="1"/>
          </p:cNvSpPr>
          <p:nvPr/>
        </p:nvSpPr>
        <p:spPr bwMode="auto">
          <a:xfrm>
            <a:off x="4922838" y="4784725"/>
            <a:ext cx="111125" cy="1063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3" name="Oval 25"/>
          <p:cNvSpPr>
            <a:spLocks noChangeArrowheads="1"/>
          </p:cNvSpPr>
          <p:nvPr/>
        </p:nvSpPr>
        <p:spPr bwMode="auto">
          <a:xfrm>
            <a:off x="4470400" y="4729163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4" name="Oval 26"/>
          <p:cNvSpPr>
            <a:spLocks noChangeArrowheads="1"/>
          </p:cNvSpPr>
          <p:nvPr/>
        </p:nvSpPr>
        <p:spPr bwMode="auto">
          <a:xfrm>
            <a:off x="3687763" y="2608263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5" name="Oval 27"/>
          <p:cNvSpPr>
            <a:spLocks noChangeArrowheads="1"/>
          </p:cNvSpPr>
          <p:nvPr/>
        </p:nvSpPr>
        <p:spPr bwMode="auto">
          <a:xfrm>
            <a:off x="6418263" y="3160713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6" name="Oval 28"/>
          <p:cNvSpPr>
            <a:spLocks noChangeArrowheads="1"/>
          </p:cNvSpPr>
          <p:nvPr/>
        </p:nvSpPr>
        <p:spPr bwMode="auto">
          <a:xfrm>
            <a:off x="6503988" y="3163888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7" name="Oval 29"/>
          <p:cNvSpPr>
            <a:spLocks noChangeArrowheads="1"/>
          </p:cNvSpPr>
          <p:nvPr/>
        </p:nvSpPr>
        <p:spPr bwMode="auto">
          <a:xfrm>
            <a:off x="1631950" y="4954588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b="0"/>
          </a:p>
        </p:txBody>
      </p:sp>
      <p:sp>
        <p:nvSpPr>
          <p:cNvPr id="37918" name="Oval 30"/>
          <p:cNvSpPr>
            <a:spLocks noChangeArrowheads="1"/>
          </p:cNvSpPr>
          <p:nvPr/>
        </p:nvSpPr>
        <p:spPr bwMode="auto">
          <a:xfrm>
            <a:off x="3790950" y="4359275"/>
            <a:ext cx="111125" cy="1063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19" name="Oval 31"/>
          <p:cNvSpPr>
            <a:spLocks noChangeArrowheads="1"/>
          </p:cNvSpPr>
          <p:nvPr/>
        </p:nvSpPr>
        <p:spPr bwMode="auto">
          <a:xfrm>
            <a:off x="3892550" y="4362450"/>
            <a:ext cx="111125" cy="1063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20" name="Oval 32"/>
          <p:cNvSpPr>
            <a:spLocks noChangeArrowheads="1"/>
          </p:cNvSpPr>
          <p:nvPr/>
        </p:nvSpPr>
        <p:spPr bwMode="auto">
          <a:xfrm>
            <a:off x="2711450" y="2800350"/>
            <a:ext cx="111125" cy="1063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21" name="Oval 33"/>
          <p:cNvSpPr>
            <a:spLocks noChangeArrowheads="1"/>
          </p:cNvSpPr>
          <p:nvPr/>
        </p:nvSpPr>
        <p:spPr bwMode="auto">
          <a:xfrm>
            <a:off x="2347913" y="2695575"/>
            <a:ext cx="111125" cy="1063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22" name="Oval 34"/>
          <p:cNvSpPr>
            <a:spLocks noChangeArrowheads="1"/>
          </p:cNvSpPr>
          <p:nvPr/>
        </p:nvSpPr>
        <p:spPr bwMode="auto">
          <a:xfrm>
            <a:off x="3187700" y="3546475"/>
            <a:ext cx="111125" cy="106363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27" name="Oval 39"/>
          <p:cNvSpPr>
            <a:spLocks noChangeArrowheads="1"/>
          </p:cNvSpPr>
          <p:nvPr/>
        </p:nvSpPr>
        <p:spPr bwMode="auto">
          <a:xfrm>
            <a:off x="3881438" y="350838"/>
            <a:ext cx="111125" cy="10636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29" name="Text Box 41"/>
          <p:cNvSpPr txBox="1">
            <a:spLocks noChangeArrowheads="1"/>
          </p:cNvSpPr>
          <p:nvPr/>
        </p:nvSpPr>
        <p:spPr bwMode="auto">
          <a:xfrm>
            <a:off x="7806312" y="90258"/>
            <a:ext cx="1252065" cy="181588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1400" dirty="0">
                <a:solidFill>
                  <a:schemeClr val="accent2"/>
                </a:solidFill>
              </a:rPr>
              <a:t>Novosibirsk</a:t>
            </a:r>
          </a:p>
          <a:p>
            <a:r>
              <a:rPr lang="de-DE" sz="1400" dirty="0" err="1">
                <a:solidFill>
                  <a:schemeClr val="accent2"/>
                </a:solidFill>
              </a:rPr>
              <a:t>Protvino</a:t>
            </a:r>
            <a:endParaRPr lang="de-DE" sz="1400" dirty="0">
              <a:solidFill>
                <a:schemeClr val="accent2"/>
              </a:solidFill>
            </a:endParaRPr>
          </a:p>
          <a:p>
            <a:r>
              <a:rPr lang="de-DE" sz="1400" dirty="0">
                <a:solidFill>
                  <a:schemeClr val="accent2"/>
                </a:solidFill>
              </a:rPr>
              <a:t>ITEP</a:t>
            </a:r>
          </a:p>
          <a:p>
            <a:r>
              <a:rPr lang="de-DE" sz="1400" dirty="0">
                <a:solidFill>
                  <a:schemeClr val="accent2"/>
                </a:solidFill>
              </a:rPr>
              <a:t>MPHI</a:t>
            </a:r>
          </a:p>
          <a:p>
            <a:r>
              <a:rPr lang="de-DE" sz="1400" dirty="0">
                <a:solidFill>
                  <a:schemeClr val="accent2"/>
                </a:solidFill>
              </a:rPr>
              <a:t>MSU</a:t>
            </a:r>
          </a:p>
          <a:p>
            <a:r>
              <a:rPr lang="de-DE" sz="1400" dirty="0" err="1" smtClean="0">
                <a:solidFill>
                  <a:schemeClr val="accent2"/>
                </a:solidFill>
              </a:rPr>
              <a:t>Obninsk</a:t>
            </a:r>
            <a:r>
              <a:rPr lang="de-DE" sz="1400" dirty="0" smtClean="0">
                <a:solidFill>
                  <a:schemeClr val="accent2"/>
                </a:solidFill>
              </a:rPr>
              <a:t/>
            </a:r>
            <a:br>
              <a:rPr lang="de-DE" sz="1400" dirty="0" smtClean="0">
                <a:solidFill>
                  <a:schemeClr val="accent2"/>
                </a:solidFill>
              </a:rPr>
            </a:br>
            <a:r>
              <a:rPr lang="de-DE" sz="1400" dirty="0" smtClean="0">
                <a:solidFill>
                  <a:schemeClr val="accent2"/>
                </a:solidFill>
              </a:rPr>
              <a:t/>
            </a:r>
            <a:br>
              <a:rPr lang="de-DE" sz="1400" dirty="0" smtClean="0">
                <a:solidFill>
                  <a:schemeClr val="accent2"/>
                </a:solidFill>
              </a:rPr>
            </a:br>
            <a:r>
              <a:rPr lang="de-DE" sz="1400" dirty="0" smtClean="0">
                <a:solidFill>
                  <a:schemeClr val="accent2"/>
                </a:solidFill>
              </a:rPr>
              <a:t>KEK (Japan)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37930" name="Oval 42"/>
          <p:cNvSpPr>
            <a:spLocks noChangeArrowheads="1"/>
          </p:cNvSpPr>
          <p:nvPr/>
        </p:nvSpPr>
        <p:spPr bwMode="auto">
          <a:xfrm>
            <a:off x="2865438" y="5700713"/>
            <a:ext cx="111125" cy="10636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31" name="Oval 43"/>
          <p:cNvSpPr>
            <a:spLocks noChangeArrowheads="1"/>
          </p:cNvSpPr>
          <p:nvPr/>
        </p:nvSpPr>
        <p:spPr bwMode="auto">
          <a:xfrm>
            <a:off x="2808288" y="2851150"/>
            <a:ext cx="111125" cy="1063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32" name="Oval 44"/>
          <p:cNvSpPr>
            <a:spLocks noChangeArrowheads="1"/>
          </p:cNvSpPr>
          <p:nvPr/>
        </p:nvSpPr>
        <p:spPr bwMode="auto">
          <a:xfrm>
            <a:off x="2246313" y="6210300"/>
            <a:ext cx="111125" cy="1063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GB" b="0"/>
          </a:p>
        </p:txBody>
      </p:sp>
      <p:sp>
        <p:nvSpPr>
          <p:cNvPr id="37935" name="Oval 47"/>
          <p:cNvSpPr>
            <a:spLocks noChangeArrowheads="1"/>
          </p:cNvSpPr>
          <p:nvPr/>
        </p:nvSpPr>
        <p:spPr bwMode="auto">
          <a:xfrm>
            <a:off x="2751138" y="2459038"/>
            <a:ext cx="111125" cy="10636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36" name="Oval 48"/>
          <p:cNvSpPr>
            <a:spLocks noChangeArrowheads="1"/>
          </p:cNvSpPr>
          <p:nvPr/>
        </p:nvSpPr>
        <p:spPr bwMode="auto">
          <a:xfrm>
            <a:off x="2811463" y="2743200"/>
            <a:ext cx="111125" cy="1063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37" name="Oval 49"/>
          <p:cNvSpPr>
            <a:spLocks noChangeArrowheads="1"/>
          </p:cNvSpPr>
          <p:nvPr/>
        </p:nvSpPr>
        <p:spPr bwMode="auto">
          <a:xfrm>
            <a:off x="3871913" y="2735263"/>
            <a:ext cx="111125" cy="10636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38" name="Oval 50"/>
          <p:cNvSpPr>
            <a:spLocks noChangeArrowheads="1"/>
          </p:cNvSpPr>
          <p:nvPr/>
        </p:nvSpPr>
        <p:spPr bwMode="auto">
          <a:xfrm>
            <a:off x="3867150" y="3048000"/>
            <a:ext cx="111125" cy="1063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39" name="Oval 51"/>
          <p:cNvSpPr>
            <a:spLocks noChangeArrowheads="1"/>
          </p:cNvSpPr>
          <p:nvPr/>
        </p:nvSpPr>
        <p:spPr bwMode="auto">
          <a:xfrm>
            <a:off x="2600325" y="2652713"/>
            <a:ext cx="111125" cy="10636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40" name="Oval 52"/>
          <p:cNvSpPr>
            <a:spLocks noChangeArrowheads="1"/>
          </p:cNvSpPr>
          <p:nvPr/>
        </p:nvSpPr>
        <p:spPr bwMode="auto">
          <a:xfrm>
            <a:off x="2222500" y="1435100"/>
            <a:ext cx="111125" cy="1063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41" name="Oval 53"/>
          <p:cNvSpPr>
            <a:spLocks noChangeArrowheads="1"/>
          </p:cNvSpPr>
          <p:nvPr/>
        </p:nvSpPr>
        <p:spPr bwMode="auto">
          <a:xfrm>
            <a:off x="2354263" y="2139950"/>
            <a:ext cx="111125" cy="1063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42" name="Oval 54"/>
          <p:cNvSpPr>
            <a:spLocks noChangeArrowheads="1"/>
          </p:cNvSpPr>
          <p:nvPr/>
        </p:nvSpPr>
        <p:spPr bwMode="auto">
          <a:xfrm>
            <a:off x="2481263" y="2133600"/>
            <a:ext cx="111125" cy="106363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43" name="Oval 55"/>
          <p:cNvSpPr>
            <a:spLocks noChangeArrowheads="1"/>
          </p:cNvSpPr>
          <p:nvPr/>
        </p:nvSpPr>
        <p:spPr bwMode="auto">
          <a:xfrm>
            <a:off x="2752725" y="2560638"/>
            <a:ext cx="111125" cy="10636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48" name="Text Box 60"/>
          <p:cNvSpPr txBox="1">
            <a:spLocks noChangeArrowheads="1"/>
          </p:cNvSpPr>
          <p:nvPr/>
        </p:nvSpPr>
        <p:spPr bwMode="auto">
          <a:xfrm>
            <a:off x="137709" y="89617"/>
            <a:ext cx="2957661" cy="12003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sz="2800" dirty="0">
                <a:solidFill>
                  <a:srgbClr val="FF0000"/>
                </a:solidFill>
              </a:rPr>
              <a:t>The EUDET </a:t>
            </a:r>
            <a:r>
              <a:rPr lang="de-DE" sz="2800" dirty="0" err="1" smtClean="0">
                <a:solidFill>
                  <a:srgbClr val="FF0000"/>
                </a:solidFill>
              </a:rPr>
              <a:t>Map</a:t>
            </a:r>
            <a:endParaRPr lang="de-DE" sz="2800" dirty="0" smtClean="0">
              <a:solidFill>
                <a:srgbClr val="FF0000"/>
              </a:solidFill>
            </a:endParaRPr>
          </a:p>
          <a:p>
            <a:r>
              <a:rPr lang="de-DE" sz="2200" dirty="0" smtClean="0">
                <a:solidFill>
                  <a:srgbClr val="FF0000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de-DE" sz="2200" dirty="0">
                <a:solidFill>
                  <a:srgbClr val="FF0000"/>
                </a:solidFill>
                <a:sym typeface="Wingdings"/>
              </a:rPr>
              <a:t> </a:t>
            </a:r>
            <a:r>
              <a:rPr lang="de-DE" sz="2200" dirty="0" smtClean="0">
                <a:solidFill>
                  <a:srgbClr val="FF0000"/>
                </a:solidFill>
              </a:rPr>
              <a:t>EUDET </a:t>
            </a:r>
            <a:r>
              <a:rPr lang="de-DE" sz="2200" dirty="0" err="1" smtClean="0">
                <a:solidFill>
                  <a:srgbClr val="FF0000"/>
                </a:solidFill>
              </a:rPr>
              <a:t>partners</a:t>
            </a:r>
            <a:endParaRPr lang="de-DE" sz="2200" dirty="0" smtClean="0">
              <a:solidFill>
                <a:srgbClr val="FF0000"/>
              </a:solidFill>
            </a:endParaRPr>
          </a:p>
          <a:p>
            <a:r>
              <a:rPr lang="de-DE" sz="2200" dirty="0">
                <a:solidFill>
                  <a:srgbClr val="0000FF"/>
                </a:solidFill>
                <a:latin typeface="Wingdings"/>
                <a:ea typeface="Wingdings"/>
                <a:cs typeface="Wingdings"/>
                <a:sym typeface="Wingdings"/>
              </a:rPr>
              <a:t></a:t>
            </a:r>
            <a:r>
              <a:rPr lang="de-DE" sz="2200" dirty="0">
                <a:solidFill>
                  <a:srgbClr val="3366FF"/>
                </a:solidFill>
                <a:sym typeface="Wingdings"/>
              </a:rPr>
              <a:t> </a:t>
            </a:r>
            <a:r>
              <a:rPr lang="de-DE" sz="2200" dirty="0" smtClean="0">
                <a:solidFill>
                  <a:srgbClr val="0033CC"/>
                </a:solidFill>
              </a:rPr>
              <a:t>EUDET </a:t>
            </a:r>
            <a:r>
              <a:rPr lang="de-DE" sz="2200" dirty="0" err="1">
                <a:solidFill>
                  <a:srgbClr val="0033CC"/>
                </a:solidFill>
              </a:rPr>
              <a:t>associates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37953" name="Oval 65"/>
          <p:cNvSpPr>
            <a:spLocks noChangeArrowheads="1"/>
          </p:cNvSpPr>
          <p:nvPr/>
        </p:nvSpPr>
        <p:spPr bwMode="auto">
          <a:xfrm>
            <a:off x="4851400" y="2151063"/>
            <a:ext cx="111125" cy="106362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1915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AIDA AND AIDA2020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177" y="870807"/>
            <a:ext cx="5990656" cy="4792663"/>
          </a:xfrm>
        </p:spPr>
        <p:txBody>
          <a:bodyPr/>
          <a:lstStyle/>
          <a:p>
            <a:r>
              <a:rPr lang="en-GB" dirty="0" smtClean="0"/>
              <a:t>2006-10: EUDET under FP6</a:t>
            </a:r>
          </a:p>
          <a:p>
            <a:endParaRPr lang="en-GB" dirty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/>
            </a:r>
            <a:br>
              <a:rPr lang="en-GB" dirty="0" smtClean="0"/>
            </a:br>
            <a:endParaRPr lang="en-GB" dirty="0" smtClean="0"/>
          </a:p>
          <a:p>
            <a:r>
              <a:rPr lang="en-GB" dirty="0" smtClean="0"/>
              <a:t>2011-14: AIDA under FP7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2015ff: AIDA2020 under Horizon2020</a:t>
            </a:r>
          </a:p>
          <a:p>
            <a:endParaRPr lang="en-GB" dirty="0" smtClean="0"/>
          </a:p>
        </p:txBody>
      </p:sp>
      <p:pic>
        <p:nvPicPr>
          <p:cNvPr id="4" name="Picture 3" descr="Screen Shot 2016-06-14 at 12.54.10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8483" y="103188"/>
            <a:ext cx="4298546" cy="5716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73273" y="3038759"/>
            <a:ext cx="1841520" cy="14550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3165" y="1316413"/>
            <a:ext cx="1816401" cy="10097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logo_eudet_400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7438" y="1070509"/>
            <a:ext cx="1338875" cy="14873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5044" y="2994941"/>
            <a:ext cx="1698789" cy="17021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64668" y="4956165"/>
            <a:ext cx="2417210" cy="1483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44607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Box 6"/>
          <p:cNvSpPr txBox="1">
            <a:spLocks noChangeArrowheads="1"/>
          </p:cNvSpPr>
          <p:nvPr/>
        </p:nvSpPr>
        <p:spPr bwMode="auto">
          <a:xfrm>
            <a:off x="253696" y="110164"/>
            <a:ext cx="381386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1" dirty="0" smtClean="0">
                <a:solidFill>
                  <a:srgbClr val="FFFFFF"/>
                </a:solidFill>
              </a:rPr>
              <a:t>RESEARCH AT DESY</a:t>
            </a:r>
            <a:endParaRPr lang="en-US" sz="2800" b="1" dirty="0">
              <a:solidFill>
                <a:srgbClr val="FFFFFF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46913" y="761999"/>
            <a:ext cx="5997341" cy="5842001"/>
            <a:chOff x="253696" y="1031875"/>
            <a:chExt cx="5195204" cy="5334000"/>
          </a:xfrm>
        </p:grpSpPr>
        <p:pic>
          <p:nvPicPr>
            <p:cNvPr id="2" name="Picture 1" descr="Screen Shot 2016-06-12 at 20.50.54.png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447" t="1606" r="1726"/>
            <a:stretch/>
          </p:blipFill>
          <p:spPr>
            <a:xfrm>
              <a:off x="253696" y="1031875"/>
              <a:ext cx="5195204" cy="5334000"/>
            </a:xfrm>
            <a:prstGeom prst="rect">
              <a:avLst/>
            </a:prstGeom>
          </p:spPr>
        </p:pic>
        <p:sp>
          <p:nvSpPr>
            <p:cNvPr id="3" name="Hexagon 2"/>
            <p:cNvSpPr/>
            <p:nvPr/>
          </p:nvSpPr>
          <p:spPr bwMode="auto">
            <a:xfrm>
              <a:off x="1968500" y="2873375"/>
              <a:ext cx="1825625" cy="161925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7316" y="917970"/>
            <a:ext cx="2670544" cy="5563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6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Backup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39543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>
          <a:xfrm>
            <a:off x="292100" y="103188"/>
            <a:ext cx="8754510" cy="544512"/>
          </a:xfrm>
          <a:ln/>
        </p:spPr>
        <p:txBody>
          <a:bodyPr rIns="116994"/>
          <a:lstStyle/>
          <a:p>
            <a:r>
              <a:rPr lang="en-US" sz="2800" dirty="0" smtClean="0"/>
              <a:t>CONTRIBUTIONS TO LHC PHASE 2 UPGRADE</a:t>
            </a:r>
            <a:endParaRPr lang="en-US" sz="2800" dirty="0"/>
          </a:p>
        </p:txBody>
      </p:sp>
      <p:grpSp>
        <p:nvGrpSpPr>
          <p:cNvPr id="3" name="Group 2"/>
          <p:cNvGrpSpPr/>
          <p:nvPr/>
        </p:nvGrpSpPr>
        <p:grpSpPr>
          <a:xfrm>
            <a:off x="657521" y="847526"/>
            <a:ext cx="8290123" cy="4702383"/>
            <a:chOff x="292099" y="820736"/>
            <a:chExt cx="5524143" cy="3245505"/>
          </a:xfrm>
        </p:grpSpPr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099" y="820736"/>
              <a:ext cx="5524143" cy="324550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2" name="Up Arrow 1"/>
            <p:cNvSpPr/>
            <p:nvPr/>
          </p:nvSpPr>
          <p:spPr bwMode="auto">
            <a:xfrm>
              <a:off x="1929349" y="2588688"/>
              <a:ext cx="186055" cy="420661"/>
            </a:xfrm>
            <a:prstGeom prst="upArrow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768890" y="2989447"/>
              <a:ext cx="483808" cy="2761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Now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439756" y="5733497"/>
            <a:ext cx="8507887" cy="927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65113" indent="-265113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rgbClr val="F28E00"/>
              </a:buClr>
              <a:buFont typeface="Arial" charset="0"/>
              <a:buChar char="&gt;"/>
              <a:defRPr sz="20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184150" algn="l" rtl="0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bg2"/>
              </a:buClr>
              <a:buFont typeface="Wingdings" pitchFamily="2" charset="2"/>
              <a:buChar char="§"/>
              <a:defRPr sz="1800" b="0">
                <a:solidFill>
                  <a:srgbClr val="00A5EB"/>
                </a:solidFill>
                <a:latin typeface="+mn-lt"/>
              </a:defRPr>
            </a:lvl2pPr>
            <a:lvl3pPr marL="1236663" indent="-228600" algn="l" rt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  <a:defRPr sz="1200">
                <a:solidFill>
                  <a:schemeClr val="tx1"/>
                </a:solidFill>
                <a:latin typeface="+mn-lt"/>
              </a:defRPr>
            </a:lvl3pPr>
            <a:lvl4pPr marL="164465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</a:pPr>
            <a:r>
              <a:rPr lang="en-US" dirty="0" smtClean="0"/>
              <a:t>ATLAS and CMS groups involved in phase 2 tracker </a:t>
            </a:r>
            <a:r>
              <a:rPr lang="en-US" dirty="0" err="1" smtClean="0"/>
              <a:t>endcap</a:t>
            </a:r>
            <a:r>
              <a:rPr lang="en-US" dirty="0" smtClean="0"/>
              <a:t> upgrades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Established coherent concept for all participating institutes in D</a:t>
            </a:r>
          </a:p>
        </p:txBody>
      </p:sp>
    </p:spTree>
    <p:extLst>
      <p:ext uri="{BB962C8B-B14F-4D97-AF65-F5344CB8AC3E}">
        <p14:creationId xmlns:p14="http://schemas.microsoft.com/office/powerpoint/2010/main" val="3425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/>
          </p:cNvSpPr>
          <p:nvPr>
            <p:ph type="title"/>
          </p:nvPr>
        </p:nvSpPr>
        <p:spPr>
          <a:xfrm>
            <a:off x="292099" y="103187"/>
            <a:ext cx="8520115" cy="544515"/>
          </a:xfrm>
          <a:prstGeom prst="rect">
            <a:avLst/>
          </a:prstGeom>
        </p:spPr>
        <p:txBody>
          <a:bodyPr/>
          <a:lstStyle/>
          <a:p>
            <a:r>
              <a:rPr sz="2800" dirty="0" smtClean="0"/>
              <a:t>B</a:t>
            </a:r>
            <a:r>
              <a:rPr lang="en-US" sz="2800" dirty="0" smtClean="0"/>
              <a:t>LDG</a:t>
            </a:r>
            <a:r>
              <a:rPr sz="2800" dirty="0" smtClean="0"/>
              <a:t>. 25c</a:t>
            </a:r>
            <a:r>
              <a:rPr lang="en-US" sz="2800" dirty="0" smtClean="0"/>
              <a:t>: LABS &amp; ISO 6 CLEAN ROOM</a:t>
            </a:r>
            <a:endParaRPr sz="2800" dirty="0"/>
          </a:p>
        </p:txBody>
      </p:sp>
      <p:grpSp>
        <p:nvGrpSpPr>
          <p:cNvPr id="137" name="Group 137"/>
          <p:cNvGrpSpPr/>
          <p:nvPr/>
        </p:nvGrpSpPr>
        <p:grpSpPr>
          <a:xfrm>
            <a:off x="2022238" y="2096351"/>
            <a:ext cx="4738434" cy="4374767"/>
            <a:chOff x="0" y="0"/>
            <a:chExt cx="4738432" cy="4374765"/>
          </a:xfrm>
        </p:grpSpPr>
        <p:pic>
          <p:nvPicPr>
            <p:cNvPr id="126" name="image4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4738433" cy="437476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7" name="Shape 127"/>
            <p:cNvSpPr/>
            <p:nvPr/>
          </p:nvSpPr>
          <p:spPr>
            <a:xfrm>
              <a:off x="491741" y="3638445"/>
              <a:ext cx="832230" cy="406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63500" dir="18900000" rotWithShape="0">
                <a:srgbClr val="FFFFFF"/>
              </a:outerShdw>
            </a:effectLst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algn="r" defTabSz="584200">
                <a:defRPr sz="2000">
                  <a:solidFill>
                    <a:srgbClr val="D45954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r>
                <a:t>36 m</a:t>
              </a:r>
              <a:r>
                <a:rPr baseline="31999"/>
                <a:t>2</a:t>
              </a:r>
            </a:p>
          </p:txBody>
        </p:sp>
        <p:pic>
          <p:nvPicPr>
            <p:cNvPr id="128" name="image5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20056522">
              <a:off x="1282045" y="3581692"/>
              <a:ext cx="922257" cy="18376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9" name="Shape 129"/>
            <p:cNvSpPr/>
            <p:nvPr/>
          </p:nvSpPr>
          <p:spPr>
            <a:xfrm>
              <a:off x="491741" y="2063994"/>
              <a:ext cx="832230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63500" dir="18900000" rotWithShape="0">
                <a:srgbClr val="FFFFFF"/>
              </a:outerShdw>
            </a:effectLst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defTabSz="584200">
                <a:defRPr sz="2000">
                  <a:solidFill>
                    <a:srgbClr val="D45954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r>
                <a:t>114 m</a:t>
              </a:r>
              <a:r>
                <a:rPr baseline="31999"/>
                <a:t>2</a:t>
              </a:r>
            </a:p>
          </p:txBody>
        </p:sp>
        <p:pic>
          <p:nvPicPr>
            <p:cNvPr id="130" name="image6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1882703">
              <a:off x="1207710" y="2498914"/>
              <a:ext cx="538608" cy="18376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31" name="Shape 131"/>
            <p:cNvSpPr/>
            <p:nvPr/>
          </p:nvSpPr>
          <p:spPr>
            <a:xfrm>
              <a:off x="3783891" y="1522336"/>
              <a:ext cx="777437" cy="711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63500" dir="18900000" rotWithShape="0">
                <a:srgbClr val="FFFFFF"/>
              </a:outerShdw>
            </a:effectLst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/>
            <a:p>
              <a:pPr defTabSz="584200">
                <a:defRPr sz="2000">
                  <a:solidFill>
                    <a:srgbClr val="D45954"/>
                  </a:solidFill>
                  <a:latin typeface="+mj-lt"/>
                  <a:ea typeface="+mj-ea"/>
                  <a:cs typeface="+mj-cs"/>
                  <a:sym typeface="Helvetica"/>
                </a:defRPr>
              </a:pPr>
              <a:r>
                <a:t>113 m</a:t>
              </a:r>
              <a:r>
                <a:rPr baseline="31999"/>
                <a:t>2</a:t>
              </a:r>
            </a:p>
          </p:txBody>
        </p:sp>
        <p:pic>
          <p:nvPicPr>
            <p:cNvPr id="132" name="image7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8100000">
              <a:off x="3108468" y="2095253"/>
              <a:ext cx="827975" cy="18376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33" name="image8.pn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 rot="16969138">
              <a:off x="1298665" y="1229272"/>
              <a:ext cx="1710457" cy="5453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34" name="image9.png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 rot="4630840">
              <a:off x="1298667" y="1229272"/>
              <a:ext cx="1710453" cy="5453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35" name="Shape 135"/>
            <p:cNvSpPr/>
            <p:nvPr/>
          </p:nvSpPr>
          <p:spPr>
            <a:xfrm>
              <a:off x="2153893" y="2260844"/>
              <a:ext cx="832230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63500" dir="18900000" rotWithShape="0">
                <a:srgbClr val="FFFFFF"/>
              </a:outerShdw>
            </a:effectLst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defTabSz="584200">
                <a:defRPr sz="1400">
                  <a:solidFill>
                    <a:srgbClr val="D45954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CMS</a:t>
              </a:r>
            </a:p>
          </p:txBody>
        </p:sp>
        <p:sp>
          <p:nvSpPr>
            <p:cNvPr id="136" name="Shape 136"/>
            <p:cNvSpPr/>
            <p:nvPr/>
          </p:nvSpPr>
          <p:spPr>
            <a:xfrm>
              <a:off x="1938901" y="2678895"/>
              <a:ext cx="832230" cy="3175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63500" dir="18900000" rotWithShape="0">
                <a:srgbClr val="FFFFFF"/>
              </a:outerShdw>
            </a:effectLst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 defTabSz="584200">
                <a:defRPr sz="1400">
                  <a:solidFill>
                    <a:srgbClr val="D45954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r>
                <a:t>ATLAS</a:t>
              </a:r>
            </a:p>
          </p:txBody>
        </p:sp>
      </p:grpSp>
      <p:sp>
        <p:nvSpPr>
          <p:cNvPr id="17" name="Content Placeholder 3"/>
          <p:cNvSpPr>
            <a:spLocks noGrp="1"/>
          </p:cNvSpPr>
          <p:nvPr>
            <p:ph idx="1"/>
          </p:nvPr>
        </p:nvSpPr>
        <p:spPr>
          <a:xfrm>
            <a:off x="304640" y="810803"/>
            <a:ext cx="8294277" cy="3305554"/>
          </a:xfrm>
        </p:spPr>
        <p:txBody>
          <a:bodyPr/>
          <a:lstStyle/>
          <a:p>
            <a:r>
              <a:rPr lang="en-US" dirty="0" smtClean="0"/>
              <a:t>Refurbishing just started, </a:t>
            </a:r>
            <a:r>
              <a:rPr lang="en-US" dirty="0"/>
              <a:t>r</a:t>
            </a:r>
            <a:r>
              <a:rPr lang="en-US" dirty="0" smtClean="0"/>
              <a:t>eady to use mid-2017</a:t>
            </a:r>
          </a:p>
          <a:p>
            <a:r>
              <a:rPr lang="en-US" dirty="0" smtClean="0"/>
              <a:t>Exciting times at DESY!</a:t>
            </a:r>
          </a:p>
          <a:p>
            <a:pPr lvl="1"/>
            <a:r>
              <a:rPr lang="en-US" dirty="0" smtClean="0"/>
              <a:t>Looking forward to large project with collaborators from many institutes.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2251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BELLE II + SUPERKEKB</a:t>
            </a:r>
            <a:endParaRPr lang="de-DE" sz="2800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 bwMode="auto">
          <a:xfrm>
            <a:off x="354051" y="802883"/>
            <a:ext cx="8567301" cy="562570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4291" tIns="32146" rIns="64291" bIns="32146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First beams in upgraded </a:t>
            </a:r>
            <a:r>
              <a:rPr lang="en-GB" dirty="0" err="1" smtClean="0">
                <a:latin typeface="Arial" charset="0"/>
                <a:ea typeface="ヒラギノ角ゴ ProN W3" charset="0"/>
                <a:cs typeface="ヒラギノ角ゴ ProN W3" charset="0"/>
              </a:rPr>
              <a:t>SuperKEKB</a:t>
            </a:r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 machine in February</a:t>
            </a:r>
          </a:p>
          <a:p>
            <a:r>
              <a:rPr lang="en-GB" dirty="0" smtClean="0">
                <a:latin typeface="Arial" charset="0"/>
                <a:ea typeface="ヒラギノ角ゴ ProN W3" charset="0"/>
                <a:cs typeface="ヒラギノ角ゴ ProN W3" charset="0"/>
              </a:rPr>
              <a:t>Preparing for physics with Belle II</a:t>
            </a:r>
            <a:endParaRPr lang="en-GB" dirty="0">
              <a:latin typeface="Arial" charset="0"/>
              <a:ea typeface="ヒラギノ角ゴ ProN W3" charset="0"/>
              <a:cs typeface="ヒラギノ角ゴ ProN W3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051" y="1728650"/>
            <a:ext cx="7130500" cy="47275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8071" y="1374588"/>
            <a:ext cx="4218685" cy="2988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8138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extBox 6"/>
          <p:cNvSpPr txBox="1">
            <a:spLocks noChangeArrowheads="1"/>
          </p:cNvSpPr>
          <p:nvPr/>
        </p:nvSpPr>
        <p:spPr bwMode="auto">
          <a:xfrm>
            <a:off x="224164" y="110164"/>
            <a:ext cx="476284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800" b="1" dirty="0" smtClean="0">
                <a:solidFill>
                  <a:srgbClr val="FFFFFF"/>
                </a:solidFill>
              </a:rPr>
              <a:t>ACCELERATORS AT DESY</a:t>
            </a:r>
            <a:endParaRPr lang="en-US" sz="2800" b="1" dirty="0">
              <a:solidFill>
                <a:srgbClr val="FFFFFF"/>
              </a:solidFill>
            </a:endParaRPr>
          </a:p>
        </p:txBody>
      </p:sp>
      <p:pic>
        <p:nvPicPr>
          <p:cNvPr id="9218" name="Picture 1" descr="Screen Shot 2015-03-16 at 21.36.49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4163" y="904875"/>
            <a:ext cx="8745211" cy="5159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809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5-05-20 at 13.12.42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1925" y="1201556"/>
            <a:ext cx="4878247" cy="40542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DESY</a:t>
            </a:r>
            <a:r>
              <a:rPr lang="de-DE" sz="2800" dirty="0"/>
              <a:t> </a:t>
            </a:r>
            <a:r>
              <a:rPr lang="de-DE" sz="2800" dirty="0" smtClean="0"/>
              <a:t>PARTICLE PHYSICS: STRATEGY</a:t>
            </a:r>
            <a:endParaRPr lang="de-DE" sz="2800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03144" y="786229"/>
            <a:ext cx="8520114" cy="483890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 dirty="0"/>
              <a:t>Strategy </a:t>
            </a:r>
            <a:r>
              <a:rPr lang="en-US" b="0" dirty="0" smtClean="0"/>
              <a:t>builds </a:t>
            </a:r>
            <a:r>
              <a:rPr lang="en-US" b="0" dirty="0"/>
              <a:t>on DESY core competencies</a:t>
            </a:r>
          </a:p>
          <a:p>
            <a:pPr lvl="1">
              <a:lnSpc>
                <a:spcPct val="90000"/>
              </a:lnSpc>
            </a:pPr>
            <a:r>
              <a:rPr lang="en-US" b="0" dirty="0">
                <a:solidFill>
                  <a:srgbClr val="00A5EB"/>
                </a:solidFill>
              </a:rPr>
              <a:t>DESY: &gt; 50 years of design, construction, </a:t>
            </a:r>
            <a:r>
              <a:rPr lang="en-US" b="0" dirty="0" smtClean="0">
                <a:solidFill>
                  <a:srgbClr val="00A5EB"/>
                </a:solidFill>
              </a:rPr>
              <a:t/>
            </a:r>
            <a:br>
              <a:rPr lang="en-US" b="0" dirty="0" smtClean="0">
                <a:solidFill>
                  <a:srgbClr val="00A5EB"/>
                </a:solidFill>
              </a:rPr>
            </a:br>
            <a:r>
              <a:rPr lang="en-US" b="0" dirty="0" smtClean="0">
                <a:solidFill>
                  <a:srgbClr val="00A5EB"/>
                </a:solidFill>
              </a:rPr>
              <a:t>operation </a:t>
            </a:r>
            <a:r>
              <a:rPr lang="en-US" b="0" dirty="0">
                <a:solidFill>
                  <a:srgbClr val="00A5EB"/>
                </a:solidFill>
              </a:rPr>
              <a:t>of large-scale </a:t>
            </a:r>
            <a:r>
              <a:rPr lang="en-US" b="0" dirty="0" smtClean="0">
                <a:solidFill>
                  <a:srgbClr val="00A5EB"/>
                </a:solidFill>
              </a:rPr>
              <a:t>facilities</a:t>
            </a:r>
            <a:endParaRPr lang="en-US" b="0" dirty="0">
              <a:solidFill>
                <a:srgbClr val="00A5EB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b="0" dirty="0" smtClean="0">
                <a:solidFill>
                  <a:srgbClr val="00A5EB"/>
                </a:solidFill>
              </a:rPr>
              <a:t>Strong in physics analysis, theory, </a:t>
            </a:r>
            <a:br>
              <a:rPr lang="en-US" b="0" dirty="0" smtClean="0">
                <a:solidFill>
                  <a:srgbClr val="00A5EB"/>
                </a:solidFill>
              </a:rPr>
            </a:br>
            <a:r>
              <a:rPr lang="en-US" b="0" dirty="0" smtClean="0">
                <a:solidFill>
                  <a:srgbClr val="00A5EB"/>
                </a:solidFill>
              </a:rPr>
              <a:t>detector</a:t>
            </a:r>
            <a:r>
              <a:rPr lang="en-US" b="0" dirty="0">
                <a:solidFill>
                  <a:srgbClr val="00A5EB"/>
                </a:solidFill>
              </a:rPr>
              <a:t> </a:t>
            </a:r>
            <a:r>
              <a:rPr lang="en-US" b="0" dirty="0" smtClean="0">
                <a:solidFill>
                  <a:srgbClr val="00A5EB"/>
                </a:solidFill>
              </a:rPr>
              <a:t>R&amp;D, computing</a:t>
            </a:r>
            <a:endParaRPr lang="en-US" b="0" dirty="0">
              <a:solidFill>
                <a:srgbClr val="00A5EB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b="0" dirty="0" smtClean="0">
                <a:solidFill>
                  <a:srgbClr val="00A5EB"/>
                </a:solidFill>
              </a:rPr>
              <a:t>National </a:t>
            </a:r>
            <a:r>
              <a:rPr lang="en-US" b="0" dirty="0">
                <a:solidFill>
                  <a:srgbClr val="00A5EB"/>
                </a:solidFill>
              </a:rPr>
              <a:t>laboratory: </a:t>
            </a:r>
            <a:r>
              <a:rPr lang="en-US" b="0" dirty="0" err="1" smtClean="0">
                <a:solidFill>
                  <a:srgbClr val="00A5EB"/>
                </a:solidFill>
              </a:rPr>
              <a:t>Testbeam</a:t>
            </a:r>
            <a:r>
              <a:rPr lang="en-US" b="0" dirty="0" smtClean="0">
                <a:solidFill>
                  <a:srgbClr val="00A5EB"/>
                </a:solidFill>
              </a:rPr>
              <a:t>, Tier 2,</a:t>
            </a:r>
            <a:br>
              <a:rPr lang="en-US" b="0" dirty="0" smtClean="0">
                <a:solidFill>
                  <a:srgbClr val="00A5EB"/>
                </a:solidFill>
              </a:rPr>
            </a:br>
            <a:r>
              <a:rPr lang="en-US" b="0" dirty="0" err="1" smtClean="0">
                <a:solidFill>
                  <a:srgbClr val="00A5EB"/>
                </a:solidFill>
              </a:rPr>
              <a:t>Terascale</a:t>
            </a:r>
            <a:r>
              <a:rPr lang="en-US" b="0" dirty="0" smtClean="0">
                <a:solidFill>
                  <a:srgbClr val="00A5EB"/>
                </a:solidFill>
              </a:rPr>
              <a:t> Alliance</a:t>
            </a:r>
            <a:endParaRPr lang="en-US" b="0" dirty="0" smtClean="0"/>
          </a:p>
          <a:p>
            <a:pPr>
              <a:lnSpc>
                <a:spcPct val="90000"/>
              </a:lnSpc>
            </a:pPr>
            <a:r>
              <a:rPr lang="en-US" b="0" dirty="0" smtClean="0"/>
              <a:t>DESY </a:t>
            </a:r>
            <a:r>
              <a:rPr lang="en-US" b="0" dirty="0"/>
              <a:t>strategy as laid down </a:t>
            </a:r>
            <a:r>
              <a:rPr lang="en-US" b="0" dirty="0" smtClean="0"/>
              <a:t/>
            </a:r>
            <a:br>
              <a:rPr lang="en-US" b="0" dirty="0" smtClean="0"/>
            </a:br>
            <a:r>
              <a:rPr lang="en-US" b="0" dirty="0" smtClean="0"/>
              <a:t>in </a:t>
            </a:r>
            <a:r>
              <a:rPr lang="en-US" b="0" dirty="0"/>
              <a:t>5-year plan 2015-</a:t>
            </a:r>
            <a:r>
              <a:rPr lang="en-US" b="0" dirty="0" smtClean="0"/>
              <a:t>19 (“POF III”):</a:t>
            </a:r>
            <a:endParaRPr lang="en-US" sz="1800" b="0" dirty="0" smtClean="0"/>
          </a:p>
          <a:p>
            <a:pPr lvl="1">
              <a:lnSpc>
                <a:spcPct val="90000"/>
              </a:lnSpc>
            </a:pPr>
            <a:r>
              <a:rPr lang="en-US" sz="1700" b="0" dirty="0" err="1" smtClean="0">
                <a:solidFill>
                  <a:srgbClr val="00A5EB"/>
                </a:solidFill>
              </a:rPr>
              <a:t>pp</a:t>
            </a:r>
            <a:r>
              <a:rPr lang="en-US" sz="1700" b="0" dirty="0" smtClean="0">
                <a:solidFill>
                  <a:srgbClr val="00A5EB"/>
                </a:solidFill>
              </a:rPr>
              <a:t> </a:t>
            </a:r>
            <a:r>
              <a:rPr lang="en-US" sz="1700" b="0" dirty="0">
                <a:solidFill>
                  <a:srgbClr val="00A5EB"/>
                </a:solidFill>
              </a:rPr>
              <a:t>physics: discovery </a:t>
            </a:r>
            <a:r>
              <a:rPr lang="en-US" sz="1700" b="0" dirty="0" smtClean="0">
                <a:solidFill>
                  <a:srgbClr val="00A5EB"/>
                </a:solidFill>
              </a:rPr>
              <a:t>potential </a:t>
            </a:r>
            <a:endParaRPr lang="en-US" sz="1700" b="0" dirty="0">
              <a:solidFill>
                <a:srgbClr val="00A5EB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1700" b="0" dirty="0" err="1" smtClean="0">
                <a:solidFill>
                  <a:srgbClr val="00A5EB"/>
                </a:solidFill>
              </a:rPr>
              <a:t>e</a:t>
            </a:r>
            <a:r>
              <a:rPr lang="en-US" sz="1700" b="0" dirty="0" err="1">
                <a:solidFill>
                  <a:srgbClr val="00A5EB"/>
                </a:solidFill>
              </a:rPr>
              <a:t>+e</a:t>
            </a:r>
            <a:r>
              <a:rPr lang="en-US" sz="1700" b="0" dirty="0">
                <a:solidFill>
                  <a:srgbClr val="00A5EB"/>
                </a:solidFill>
              </a:rPr>
              <a:t>-: extreme sensitivity (ILC, Belle</a:t>
            </a:r>
            <a:r>
              <a:rPr lang="en-US" sz="1700" b="0" dirty="0" smtClean="0">
                <a:solidFill>
                  <a:srgbClr val="00A5EB"/>
                </a:solidFill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n-US" sz="1700" b="0" dirty="0" smtClean="0">
                <a:solidFill>
                  <a:srgbClr val="00A5EB"/>
                </a:solidFill>
              </a:rPr>
              <a:t>Theory</a:t>
            </a:r>
            <a:r>
              <a:rPr lang="en-US" sz="1700" b="0" dirty="0">
                <a:solidFill>
                  <a:srgbClr val="00A5EB"/>
                </a:solidFill>
              </a:rPr>
              <a:t>: </a:t>
            </a:r>
            <a:r>
              <a:rPr lang="en-US" sz="1700" b="0" dirty="0" err="1">
                <a:solidFill>
                  <a:srgbClr val="00A5EB"/>
                </a:solidFill>
              </a:rPr>
              <a:t>guidance+</a:t>
            </a:r>
            <a:r>
              <a:rPr lang="en-US" sz="1700" b="0" dirty="0" err="1" smtClean="0">
                <a:solidFill>
                  <a:srgbClr val="00A5EB"/>
                </a:solidFill>
              </a:rPr>
              <a:t>interpretation</a:t>
            </a:r>
            <a:endParaRPr lang="en-US" sz="1700" b="0" dirty="0" smtClean="0">
              <a:solidFill>
                <a:srgbClr val="00A5EB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1900" dirty="0" smtClean="0"/>
              <a:t>Supported by infrastructures </a:t>
            </a:r>
          </a:p>
          <a:p>
            <a:pPr lvl="1">
              <a:lnSpc>
                <a:spcPct val="90000"/>
              </a:lnSpc>
            </a:pPr>
            <a:r>
              <a:rPr lang="en-US" sz="1700" dirty="0"/>
              <a:t>C</a:t>
            </a:r>
            <a:r>
              <a:rPr lang="en-US" sz="1700" dirty="0" smtClean="0"/>
              <a:t>omputing, </a:t>
            </a:r>
            <a:r>
              <a:rPr lang="en-US" sz="1700" dirty="0" err="1" smtClean="0"/>
              <a:t>testbeam</a:t>
            </a:r>
            <a:r>
              <a:rPr lang="en-US" sz="1700" dirty="0" smtClean="0"/>
              <a:t>, detector labs, </a:t>
            </a:r>
            <a:r>
              <a:rPr lang="is-IS" sz="1700" dirty="0" smtClean="0"/>
              <a:t>…</a:t>
            </a:r>
            <a:endParaRPr lang="en-US" sz="1700" b="0" dirty="0">
              <a:solidFill>
                <a:srgbClr val="00A5EB"/>
              </a:solidFill>
            </a:endParaRPr>
          </a:p>
          <a:p>
            <a:pPr>
              <a:lnSpc>
                <a:spcPct val="90000"/>
              </a:lnSpc>
            </a:pPr>
            <a:r>
              <a:rPr lang="en-US" b="0" dirty="0" smtClean="0"/>
              <a:t>In line with European and global strategies</a:t>
            </a:r>
          </a:p>
        </p:txBody>
      </p:sp>
    </p:spTree>
    <p:extLst>
      <p:ext uri="{BB962C8B-B14F-4D97-AF65-F5344CB8AC3E}">
        <p14:creationId xmlns:p14="http://schemas.microsoft.com/office/powerpoint/2010/main" val="291336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8846" y="2522453"/>
            <a:ext cx="2055567" cy="2037049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92100" y="103188"/>
            <a:ext cx="8520113" cy="544512"/>
          </a:xfrm>
        </p:spPr>
        <p:txBody>
          <a:bodyPr/>
          <a:lstStyle/>
          <a:p>
            <a:r>
              <a:rPr lang="de-DE" sz="2800" dirty="0" smtClean="0"/>
              <a:t>EXPERIMENT LIFECYCLE COMPETENCE</a:t>
            </a:r>
            <a:endParaRPr lang="de-DE" sz="28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165943"/>
            <a:ext cx="2904531" cy="1600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5684" y="1766462"/>
            <a:ext cx="2540643" cy="1357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6251" y="907018"/>
            <a:ext cx="2659180" cy="1369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361923" y="1067640"/>
            <a:ext cx="1249060" cy="307777"/>
          </a:xfrm>
          <a:prstGeom prst="rect">
            <a:avLst/>
          </a:prstGeom>
          <a:solidFill>
            <a:srgbClr val="00A5EB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>
                <a:solidFill>
                  <a:schemeClr val="bg1"/>
                </a:solidFill>
              </a:rPr>
              <a:t>Development</a:t>
            </a:r>
            <a:endParaRPr lang="en-US" sz="1400" b="0" dirty="0">
              <a:solidFill>
                <a:schemeClr val="bg1"/>
              </a:solidFill>
            </a:endParaRPr>
          </a:p>
        </p:txBody>
      </p:sp>
      <p:pic>
        <p:nvPicPr>
          <p:cNvPr id="23" name="Picture 22" descr="PastedGraphic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9971" y="4842552"/>
            <a:ext cx="3654325" cy="13693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078" y="4632888"/>
            <a:ext cx="2215059" cy="2008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" name="TextBox 21"/>
          <p:cNvSpPr txBox="1"/>
          <p:nvPr/>
        </p:nvSpPr>
        <p:spPr>
          <a:xfrm>
            <a:off x="327291" y="4473813"/>
            <a:ext cx="1192542" cy="523220"/>
          </a:xfrm>
          <a:prstGeom prst="rect">
            <a:avLst/>
          </a:prstGeom>
          <a:solidFill>
            <a:srgbClr val="00A5EB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>
                <a:solidFill>
                  <a:schemeClr val="bg1"/>
                </a:solidFill>
              </a:rPr>
              <a:t>Data</a:t>
            </a:r>
            <a:br>
              <a:rPr lang="en-US" sz="1400" b="0" dirty="0" smtClean="0">
                <a:solidFill>
                  <a:schemeClr val="bg1"/>
                </a:solidFill>
              </a:rPr>
            </a:br>
            <a:r>
              <a:rPr lang="en-US" sz="1400" b="0" dirty="0" smtClean="0">
                <a:solidFill>
                  <a:schemeClr val="bg1"/>
                </a:solidFill>
              </a:rPr>
              <a:t>Preservation</a:t>
            </a:r>
            <a:endParaRPr lang="en-US" sz="1400" b="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40458" y="6110545"/>
            <a:ext cx="1242598" cy="307777"/>
          </a:xfrm>
          <a:prstGeom prst="rect">
            <a:avLst/>
          </a:prstGeom>
          <a:solidFill>
            <a:srgbClr val="00A5EB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>
                <a:solidFill>
                  <a:schemeClr val="bg1"/>
                </a:solidFill>
              </a:rPr>
              <a:t>Interpretation</a:t>
            </a:r>
            <a:endParaRPr lang="en-US" sz="1400" b="0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55699" y="5809579"/>
            <a:ext cx="833293" cy="523220"/>
          </a:xfrm>
          <a:prstGeom prst="rect">
            <a:avLst/>
          </a:prstGeom>
          <a:solidFill>
            <a:srgbClr val="00A5EB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>
                <a:solidFill>
                  <a:schemeClr val="bg1"/>
                </a:solidFill>
              </a:rPr>
              <a:t>Physics</a:t>
            </a:r>
            <a:br>
              <a:rPr lang="en-US" sz="1400" b="0" dirty="0" smtClean="0">
                <a:solidFill>
                  <a:schemeClr val="bg1"/>
                </a:solidFill>
              </a:rPr>
            </a:br>
            <a:r>
              <a:rPr lang="en-US" sz="1400" b="0" dirty="0" smtClean="0">
                <a:solidFill>
                  <a:schemeClr val="bg1"/>
                </a:solidFill>
              </a:rPr>
              <a:t>analysis</a:t>
            </a:r>
            <a:endParaRPr lang="en-US" sz="1400" b="0" dirty="0">
              <a:solidFill>
                <a:schemeClr val="bg1"/>
              </a:solidFill>
            </a:endParaRPr>
          </a:p>
        </p:txBody>
      </p:sp>
      <p:pic>
        <p:nvPicPr>
          <p:cNvPr id="35" name="Picture 34" descr="2015-04-05_ATLAS-CR-FirstBeams_03-1.jpg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81703" y="3165943"/>
            <a:ext cx="2659180" cy="1504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7584242" y="4619259"/>
            <a:ext cx="973118" cy="307777"/>
          </a:xfrm>
          <a:prstGeom prst="rect">
            <a:avLst/>
          </a:prstGeom>
          <a:solidFill>
            <a:srgbClr val="00A5EB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>
                <a:solidFill>
                  <a:schemeClr val="bg1"/>
                </a:solidFill>
              </a:rPr>
              <a:t>Operation</a:t>
            </a:r>
            <a:endParaRPr lang="en-US" sz="1400" b="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64216" y="1919374"/>
            <a:ext cx="1192542" cy="307777"/>
          </a:xfrm>
          <a:prstGeom prst="rect">
            <a:avLst/>
          </a:prstGeom>
          <a:solidFill>
            <a:srgbClr val="00A5EB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>
                <a:solidFill>
                  <a:schemeClr val="bg1"/>
                </a:solidFill>
              </a:rPr>
              <a:t>C</a:t>
            </a:r>
            <a:r>
              <a:rPr lang="en-US" sz="1400" b="0" dirty="0" smtClean="0">
                <a:solidFill>
                  <a:schemeClr val="bg1"/>
                </a:solidFill>
              </a:rPr>
              <a:t>onstruction</a:t>
            </a:r>
            <a:endParaRPr lang="en-US" sz="1400" b="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86" y="1734712"/>
            <a:ext cx="3046961" cy="1357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567458" y="1364404"/>
            <a:ext cx="1092955" cy="523220"/>
          </a:xfrm>
          <a:prstGeom prst="rect">
            <a:avLst/>
          </a:prstGeom>
          <a:solidFill>
            <a:srgbClr val="00A5EB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0" dirty="0" smtClean="0">
                <a:solidFill>
                  <a:schemeClr val="bg1"/>
                </a:solidFill>
              </a:rPr>
              <a:t>Conception</a:t>
            </a:r>
          </a:p>
          <a:p>
            <a:pPr algn="ctr"/>
            <a:r>
              <a:rPr lang="en-US" sz="1400" b="0" dirty="0" smtClean="0">
                <a:solidFill>
                  <a:schemeClr val="bg1"/>
                </a:solidFill>
              </a:rPr>
              <a:t>Design</a:t>
            </a:r>
            <a:endParaRPr lang="en-US" sz="14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46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302057" y="832126"/>
            <a:ext cx="8520114" cy="483890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0" dirty="0" smtClean="0"/>
              <a:t>Detailed scheduling started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Work on TDR started; due 12/2016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Delivery to CERN 2023/24</a:t>
            </a:r>
          </a:p>
          <a:p>
            <a:pPr>
              <a:lnSpc>
                <a:spcPct val="90000"/>
              </a:lnSpc>
            </a:pPr>
            <a:r>
              <a:rPr lang="en-US" b="0" dirty="0" smtClean="0"/>
              <a:t>Production, construction and </a:t>
            </a:r>
            <a:br>
              <a:rPr lang="en-US" b="0" dirty="0" smtClean="0"/>
            </a:br>
            <a:r>
              <a:rPr lang="en-US" b="0" dirty="0" smtClean="0"/>
              <a:t>integration in detector assembly </a:t>
            </a:r>
            <a:br>
              <a:rPr lang="en-US" b="0" dirty="0" smtClean="0"/>
            </a:br>
            <a:r>
              <a:rPr lang="en-US" b="0" dirty="0" smtClean="0"/>
              <a:t>facility (DAF)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>
          <a:xfrm>
            <a:off x="292100" y="103188"/>
            <a:ext cx="8754510" cy="544512"/>
          </a:xfrm>
          <a:ln/>
        </p:spPr>
        <p:txBody>
          <a:bodyPr rIns="116994"/>
          <a:lstStyle/>
          <a:p>
            <a:r>
              <a:rPr lang="en-US" sz="2800" dirty="0" smtClean="0"/>
              <a:t>LHC PHASE </a:t>
            </a:r>
            <a:r>
              <a:rPr lang="en-US" sz="2800" dirty="0" smtClean="0"/>
              <a:t>2 UPGRADE: ATLAS ENDCAP</a:t>
            </a:r>
            <a:endParaRPr lang="en-US" sz="2800" dirty="0"/>
          </a:p>
        </p:txBody>
      </p:sp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4962548" y="890963"/>
            <a:ext cx="3794575" cy="3396642"/>
            <a:chOff x="2877642" y="18321319"/>
            <a:chExt cx="6781800" cy="6070600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77642" y="18321319"/>
              <a:ext cx="6781800" cy="60706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40000">
              <a:off x="5329861" y="21961584"/>
              <a:ext cx="1281938" cy="7129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aphicFrame>
        <p:nvGraphicFramePr>
          <p:cNvPr id="33" name="Table 3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295980"/>
              </p:ext>
            </p:extLst>
          </p:nvPr>
        </p:nvGraphicFramePr>
        <p:xfrm>
          <a:off x="5508864" y="4835948"/>
          <a:ext cx="2724269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55869"/>
                <a:gridCol w="1168400"/>
              </a:tblGrid>
              <a:tr h="320798"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/>
                          <a:cs typeface="Arial"/>
                        </a:rPr>
                        <a:t>Silicon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/>
                          <a:cs typeface="Arial"/>
                        </a:rPr>
                        <a:t>35</a:t>
                      </a:r>
                      <a:r>
                        <a:rPr lang="en-US" sz="1600" baseline="0" dirty="0" smtClean="0">
                          <a:latin typeface="Arial"/>
                          <a:cs typeface="Arial"/>
                        </a:rPr>
                        <a:t> m</a:t>
                      </a:r>
                      <a:r>
                        <a:rPr lang="en-US" sz="1600" baseline="30000" dirty="0" smtClean="0">
                          <a:latin typeface="Arial"/>
                          <a:cs typeface="Arial"/>
                        </a:rPr>
                        <a:t>2</a:t>
                      </a:r>
                      <a:r>
                        <a:rPr lang="en-US" sz="1600" baseline="0" dirty="0" smtClean="0">
                          <a:latin typeface="Arial"/>
                          <a:cs typeface="Arial"/>
                        </a:rPr>
                        <a:t> </a:t>
                      </a:r>
                      <a:endParaRPr lang="en-US" sz="16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20798">
                <a:tc>
                  <a:txBody>
                    <a:bodyPr/>
                    <a:lstStyle/>
                    <a:p>
                      <a:pPr marL="0" marR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/>
                          <a:cs typeface="Arial"/>
                        </a:rPr>
                        <a:t>Petals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baseline="0" dirty="0" smtClean="0">
                          <a:latin typeface="Arial"/>
                          <a:cs typeface="Arial"/>
                        </a:rPr>
                        <a:t>224</a:t>
                      </a:r>
                      <a:endParaRPr lang="en-US" sz="1600" baseline="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20798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"/>
                          <a:cs typeface="Arial"/>
                        </a:rPr>
                        <a:t>Modules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Arial"/>
                          <a:cs typeface="Arial"/>
                        </a:rPr>
                        <a:t>4032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20798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"/>
                          <a:cs typeface="Arial"/>
                        </a:rPr>
                        <a:t>FE</a:t>
                      </a:r>
                      <a:r>
                        <a:rPr lang="en-US" sz="1600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en-US" sz="1600" dirty="0" smtClean="0">
                          <a:latin typeface="Arial"/>
                          <a:cs typeface="Arial"/>
                        </a:rPr>
                        <a:t>chips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latin typeface="Arial"/>
                          <a:cs typeface="Arial"/>
                        </a:rPr>
                        <a:t>44352</a:t>
                      </a:r>
                    </a:p>
                  </a:txBody>
                  <a:tcPr/>
                </a:tc>
              </a:tr>
              <a:tr h="320798"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latin typeface="Arial"/>
                          <a:cs typeface="Arial"/>
                        </a:rPr>
                        <a:t>Wire-bonds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600" dirty="0" smtClean="0">
                          <a:latin typeface="Arial"/>
                          <a:cs typeface="Arial"/>
                        </a:rPr>
                        <a:t>11 Mio.</a:t>
                      </a:r>
                      <a:endParaRPr lang="en-US" sz="1600" dirty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5518947" y="4476794"/>
            <a:ext cx="2835870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dirty="0" smtClean="0">
                <a:solidFill>
                  <a:srgbClr val="00A5EB"/>
                </a:solidFill>
                <a:latin typeface="Arial"/>
                <a:cs typeface="Arial"/>
              </a:rPr>
              <a:t>ATLAS </a:t>
            </a:r>
            <a:r>
              <a:rPr lang="de-DE" sz="1600" dirty="0" err="1" smtClean="0">
                <a:solidFill>
                  <a:srgbClr val="00A5EB"/>
                </a:solidFill>
                <a:latin typeface="Arial"/>
                <a:cs typeface="Arial"/>
              </a:rPr>
              <a:t>endcap</a:t>
            </a:r>
            <a:r>
              <a:rPr lang="de-DE" sz="1600" dirty="0" smtClean="0">
                <a:solidFill>
                  <a:srgbClr val="00A5EB"/>
                </a:solidFill>
                <a:latin typeface="Arial"/>
                <a:cs typeface="Arial"/>
              </a:rPr>
              <a:t> in </a:t>
            </a:r>
            <a:r>
              <a:rPr lang="de-DE" sz="1600" dirty="0" err="1" smtClean="0">
                <a:solidFill>
                  <a:srgbClr val="00A5EB"/>
                </a:solidFill>
                <a:latin typeface="Arial"/>
                <a:cs typeface="Arial"/>
              </a:rPr>
              <a:t>numbers</a:t>
            </a:r>
            <a:r>
              <a:rPr lang="de-DE" sz="1600" dirty="0" smtClean="0">
                <a:solidFill>
                  <a:srgbClr val="00A5EB"/>
                </a:solidFill>
                <a:latin typeface="Arial"/>
                <a:cs typeface="Arial"/>
              </a:rPr>
              <a:t>:</a:t>
            </a:r>
            <a:endParaRPr kumimoji="0" lang="de-DE" sz="1600" b="1" i="0" u="none" strike="noStrike" cap="none" spc="0" normalizeH="0" baseline="0" dirty="0">
              <a:ln>
                <a:noFill/>
              </a:ln>
              <a:solidFill>
                <a:srgbClr val="00A5EB"/>
              </a:solidFill>
              <a:effectLst/>
              <a:uFillTx/>
              <a:latin typeface="Arial"/>
              <a:cs typeface="Arial"/>
              <a:sym typeface="Times"/>
            </a:endParaRPr>
          </a:p>
        </p:txBody>
      </p:sp>
      <p:pic>
        <p:nvPicPr>
          <p:cNvPr id="15" name="Picture 14" descr="Screen Shot 2015-07-13 at 17.34.59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2057" y="3655873"/>
            <a:ext cx="4360333" cy="27602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407194" y="3300852"/>
            <a:ext cx="4641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A5EB"/>
                </a:solidFill>
              </a:rPr>
              <a:t>C</a:t>
            </a:r>
            <a:r>
              <a:rPr lang="en-US" sz="1600" dirty="0" smtClean="0">
                <a:solidFill>
                  <a:srgbClr val="00A5EB"/>
                </a:solidFill>
              </a:rPr>
              <a:t>ollaboration DESY – universities: ATLAS</a:t>
            </a:r>
            <a:endParaRPr lang="en-US" sz="1600" dirty="0">
              <a:solidFill>
                <a:srgbClr val="00A5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534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34196" y="816509"/>
            <a:ext cx="8520113" cy="5772524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Similar conditions as for ATLAS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Also here complex project with </a:t>
            </a:r>
            <a:br>
              <a:rPr lang="en-US" dirty="0" smtClean="0"/>
            </a:br>
            <a:r>
              <a:rPr lang="en-US" dirty="0" smtClean="0"/>
              <a:t>German universities and other </a:t>
            </a:r>
            <a:br>
              <a:rPr lang="en-US" dirty="0" smtClean="0"/>
            </a:br>
            <a:r>
              <a:rPr lang="en-US" dirty="0" smtClean="0"/>
              <a:t>partners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All in all German contribution </a:t>
            </a:r>
            <a:r>
              <a:rPr lang="en-US" dirty="0" smtClean="0"/>
              <a:t>to </a:t>
            </a:r>
            <a:br>
              <a:rPr lang="en-US" dirty="0" smtClean="0"/>
            </a:br>
            <a:r>
              <a:rPr lang="en-US" dirty="0" smtClean="0"/>
              <a:t>phase II in excess of </a:t>
            </a:r>
            <a:r>
              <a:rPr lang="en-US" dirty="0" smtClean="0"/>
              <a:t>100 </a:t>
            </a:r>
            <a:r>
              <a:rPr lang="en-US" dirty="0" smtClean="0"/>
              <a:t>MEUR</a:t>
            </a:r>
            <a:br>
              <a:rPr lang="en-US" dirty="0" smtClean="0"/>
            </a:br>
            <a:r>
              <a:rPr lang="en-US" dirty="0" smtClean="0"/>
              <a:t>coordinated</a:t>
            </a:r>
            <a:r>
              <a:rPr lang="en-US" dirty="0"/>
              <a:t> </a:t>
            </a:r>
            <a:r>
              <a:rPr lang="en-US" dirty="0" smtClean="0"/>
              <a:t>at </a:t>
            </a:r>
            <a:r>
              <a:rPr lang="en-US" dirty="0" smtClean="0"/>
              <a:t>DESY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smtClean="0"/>
              <a:t>LHC PHASE </a:t>
            </a:r>
            <a:r>
              <a:rPr lang="de-DE" sz="2800" dirty="0" smtClean="0"/>
              <a:t>2 UPGRADES: CMS ENDCAP</a:t>
            </a:r>
            <a:endParaRPr lang="de-DE" sz="2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938" y="3549003"/>
            <a:ext cx="6206635" cy="29233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741590" y="5508417"/>
            <a:ext cx="226862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A5EB"/>
                </a:solidFill>
              </a:rPr>
              <a:t>Preliminary CMS upgrade schedule</a:t>
            </a:r>
            <a:endParaRPr lang="en-US" sz="1600" dirty="0">
              <a:solidFill>
                <a:srgbClr val="00A5EB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4609375" y="887810"/>
            <a:ext cx="4340547" cy="30594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590573" y="4008468"/>
            <a:ext cx="24196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 smtClean="0">
                <a:solidFill>
                  <a:srgbClr val="00A5EB"/>
                </a:solidFill>
              </a:rPr>
              <a:t>Collaboration DESY – universities for the CMS </a:t>
            </a:r>
            <a:r>
              <a:rPr lang="en-US" sz="1600" dirty="0" err="1" smtClean="0">
                <a:solidFill>
                  <a:srgbClr val="00A5EB"/>
                </a:solidFill>
              </a:rPr>
              <a:t>endcap</a:t>
            </a:r>
            <a:endParaRPr lang="en-US" sz="1600" dirty="0">
              <a:solidFill>
                <a:srgbClr val="00A5E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1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title"/>
          </p:nvPr>
        </p:nvSpPr>
        <p:spPr>
          <a:xfrm>
            <a:off x="292099" y="103187"/>
            <a:ext cx="8520115" cy="544515"/>
          </a:xfrm>
          <a:prstGeom prst="rect">
            <a:avLst/>
          </a:prstGeom>
        </p:spPr>
        <p:txBody>
          <a:bodyPr/>
          <a:lstStyle/>
          <a:p>
            <a:r>
              <a:rPr sz="2800" dirty="0" smtClean="0"/>
              <a:t>DAF</a:t>
            </a:r>
            <a:r>
              <a:rPr lang="en-US" sz="2800" dirty="0" smtClean="0"/>
              <a:t>: </a:t>
            </a:r>
            <a:r>
              <a:rPr sz="2800" dirty="0" smtClean="0"/>
              <a:t>D</a:t>
            </a:r>
            <a:r>
              <a:rPr lang="en-US" sz="2800" dirty="0" smtClean="0"/>
              <a:t>ETECTOR ASSEMBLY FACILITY </a:t>
            </a:r>
            <a:r>
              <a:rPr sz="2800" dirty="0" smtClean="0"/>
              <a:t>@ </a:t>
            </a:r>
            <a:r>
              <a:rPr sz="2800" dirty="0"/>
              <a:t>DESY</a:t>
            </a:r>
          </a:p>
        </p:txBody>
      </p:sp>
      <p:pic>
        <p:nvPicPr>
          <p:cNvPr id="120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2099" y="1088621"/>
            <a:ext cx="4756194" cy="50002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5112953" y="867681"/>
            <a:ext cx="4031047" cy="5062052"/>
          </a:xfrm>
        </p:spPr>
        <p:txBody>
          <a:bodyPr/>
          <a:lstStyle/>
          <a:p>
            <a:r>
              <a:rPr lang="en-US" dirty="0" smtClean="0"/>
              <a:t>Large project (10 MEUR) for construction and integration of ATLAS+CMS tracker </a:t>
            </a:r>
            <a:r>
              <a:rPr lang="en-US" dirty="0" err="1" smtClean="0"/>
              <a:t>endcaps</a:t>
            </a:r>
            <a:endParaRPr lang="en-US" dirty="0" smtClean="0"/>
          </a:p>
          <a:p>
            <a:r>
              <a:rPr lang="en-US" dirty="0" smtClean="0"/>
              <a:t>Building 25c</a:t>
            </a:r>
          </a:p>
          <a:p>
            <a:pPr marL="446088" lvl="1" indent="-176213">
              <a:lnSpc>
                <a:spcPct val="90000"/>
              </a:lnSpc>
            </a:pPr>
            <a:r>
              <a:rPr lang="en-US" dirty="0" smtClean="0"/>
              <a:t>Lab space &amp; clean room for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module production + testing</a:t>
            </a:r>
          </a:p>
          <a:p>
            <a:pPr marL="446088" lvl="1" indent="-176213">
              <a:lnSpc>
                <a:spcPct val="90000"/>
              </a:lnSpc>
            </a:pPr>
            <a:r>
              <a:rPr lang="en-US" dirty="0" smtClean="0"/>
              <a:t>Start NOW! Commissioned mid-2017</a:t>
            </a:r>
          </a:p>
          <a:p>
            <a:r>
              <a:rPr lang="en-US" dirty="0" smtClean="0"/>
              <a:t>Building 26 (hall 1)</a:t>
            </a:r>
          </a:p>
          <a:p>
            <a:pPr marL="446088" lvl="1" indent="-176213">
              <a:lnSpc>
                <a:spcPct val="90000"/>
              </a:lnSpc>
            </a:pPr>
            <a:r>
              <a:rPr lang="en-US" dirty="0" smtClean="0"/>
              <a:t>Hall with cleanrooms for </a:t>
            </a:r>
            <a:br>
              <a:rPr lang="en-US" dirty="0" smtClean="0"/>
            </a:br>
            <a:r>
              <a:rPr lang="en-US" dirty="0" smtClean="0"/>
              <a:t>substructure  assembly</a:t>
            </a:r>
          </a:p>
          <a:p>
            <a:pPr marL="446088" lvl="1" indent="-176213">
              <a:lnSpc>
                <a:spcPct val="90000"/>
              </a:lnSpc>
            </a:pPr>
            <a:r>
              <a:rPr lang="en-US" dirty="0" err="1" smtClean="0"/>
              <a:t>Endcap</a:t>
            </a:r>
            <a:r>
              <a:rPr lang="en-US" dirty="0" smtClean="0"/>
              <a:t> integration + system tests</a:t>
            </a:r>
          </a:p>
          <a:p>
            <a:pPr marL="446088" lvl="1" indent="-176213">
              <a:lnSpc>
                <a:spcPct val="90000"/>
              </a:lnSpc>
            </a:pPr>
            <a:r>
              <a:rPr lang="en-US" dirty="0" smtClean="0"/>
              <a:t>Commissioning 2018</a:t>
            </a:r>
          </a:p>
          <a:p>
            <a:pPr marL="82551" indent="-176213">
              <a:lnSpc>
                <a:spcPct val="90000"/>
              </a:lnSpc>
            </a:pPr>
            <a:r>
              <a:rPr lang="en-US" dirty="0" smtClean="0"/>
              <a:t>Later use for other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8732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DESY_Vortrag_3-1">
  <a:themeElements>
    <a:clrScheme name="2_DESY_Vortrag_3-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SY_Vortrag_3-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SY_Vortrag_3-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SY_Vortrag_3-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SY_Vortrag_3-1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00A5EB"/>
        </a:accent1>
        <a:accent2>
          <a:srgbClr val="F28E00"/>
        </a:accent2>
        <a:accent3>
          <a:srgbClr val="FFFFFF"/>
        </a:accent3>
        <a:accent4>
          <a:srgbClr val="000000"/>
        </a:accent4>
        <a:accent5>
          <a:srgbClr val="AACFF3"/>
        </a:accent5>
        <a:accent6>
          <a:srgbClr val="DB8000"/>
        </a:accent6>
        <a:hlink>
          <a:srgbClr val="00A5EB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737</Words>
  <Application>Microsoft Office PowerPoint</Application>
  <PresentationFormat>On-screen Show (4:3)</PresentationFormat>
  <Paragraphs>256</Paragraphs>
  <Slides>33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2_DESY_Vortrag_3-1</vt:lpstr>
      <vt:lpstr>Photo Editor Photo</vt:lpstr>
      <vt:lpstr>Particle Physics @ DESY</vt:lpstr>
      <vt:lpstr>PowerPoint Presentation</vt:lpstr>
      <vt:lpstr>PowerPoint Presentation</vt:lpstr>
      <vt:lpstr>PowerPoint Presentation</vt:lpstr>
      <vt:lpstr>DESY PARTICLE PHYSICS: STRATEGY</vt:lpstr>
      <vt:lpstr>EXPERIMENT LIFECYCLE COMPETENCE</vt:lpstr>
      <vt:lpstr>LHC PHASE 2 UPGRADE: ATLAS ENDCAP</vt:lpstr>
      <vt:lpstr>LHC PHASE 2 UPGRADES: CMS ENDCAP</vt:lpstr>
      <vt:lpstr>DAF: DETECTOR ASSEMBLY FACILITY @ DESY</vt:lpstr>
      <vt:lpstr>CMS PHASE-I BPIX UPGRADE</vt:lpstr>
      <vt:lpstr>CMS PHASE-I BPIX UPGRADE</vt:lpstr>
      <vt:lpstr>EUROPEAN XFEL</vt:lpstr>
      <vt:lpstr>XFEL – CRYOMODULE STATUS</vt:lpstr>
      <vt:lpstr>CAVITY PERFORMANCE AFTER RE-TREATMENT</vt:lpstr>
      <vt:lpstr>ILC – THE VIRTUAL REALITY ROOM</vt:lpstr>
      <vt:lpstr>ILC – THE VIRTUAL REALITY ROOM</vt:lpstr>
      <vt:lpstr>ILC DETECTORS &amp; PHYSICS</vt:lpstr>
      <vt:lpstr>EXAMPLE: SOFTWARE FOR LC</vt:lpstr>
      <vt:lpstr>BELLE II + SUPERKEKB</vt:lpstr>
      <vt:lpstr>BELLE II –GERMAN CONTRIBUTION: PXD</vt:lpstr>
      <vt:lpstr>REMOTE VACUUM CONNECTION (RVC)</vt:lpstr>
      <vt:lpstr>RVC TEST STAND @ DESY</vt:lpstr>
      <vt:lpstr>BELLE II VXD AT DESY TESTBEAM APRIL 2016</vt:lpstr>
      <vt:lpstr>DESY-II TEST BEAM FACILITY</vt:lpstr>
      <vt:lpstr>DESY-II TEST BEAM FACILITY</vt:lpstr>
      <vt:lpstr>DESY-II TEST BEAM FACILITY</vt:lpstr>
      <vt:lpstr>PowerPoint Presentation</vt:lpstr>
      <vt:lpstr>PowerPoint Presentation</vt:lpstr>
      <vt:lpstr>AIDA AND AIDA2020</vt:lpstr>
      <vt:lpstr>Backup</vt:lpstr>
      <vt:lpstr>CONTRIBUTIONS TO LHC PHASE 2 UPGRADE</vt:lpstr>
      <vt:lpstr>BLDG. 25c: LABS &amp; ISO 6 CLEAN ROOM</vt:lpstr>
      <vt:lpstr>BELLE II + SUPERKEKB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Forscherwelt DESY.</dc:title>
  <dc:creator>Mnich, Joachim</dc:creator>
  <cp:lastModifiedBy>Mnich, Joachim</cp:lastModifiedBy>
  <cp:revision>1577</cp:revision>
  <cp:lastPrinted>2016-06-16T08:52:11Z</cp:lastPrinted>
  <dcterms:created xsi:type="dcterms:W3CDTF">2008-04-14T12:45:38Z</dcterms:created>
  <dcterms:modified xsi:type="dcterms:W3CDTF">2016-06-16T09:26:06Z</dcterms:modified>
</cp:coreProperties>
</file>