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700" r:id="rId4"/>
    <p:sldMasterId id="2147483716" r:id="rId5"/>
  </p:sldMasterIdLst>
  <p:notesMasterIdLst>
    <p:notesMasterId r:id="rId21"/>
  </p:notesMasterIdLst>
  <p:sldIdLst>
    <p:sldId id="257" r:id="rId6"/>
    <p:sldId id="273" r:id="rId7"/>
    <p:sldId id="266" r:id="rId8"/>
    <p:sldId id="285" r:id="rId9"/>
    <p:sldId id="294" r:id="rId10"/>
    <p:sldId id="295" r:id="rId11"/>
    <p:sldId id="298" r:id="rId12"/>
    <p:sldId id="299" r:id="rId13"/>
    <p:sldId id="300" r:id="rId14"/>
    <p:sldId id="261" r:id="rId15"/>
    <p:sldId id="260" r:id="rId16"/>
    <p:sldId id="268" r:id="rId17"/>
    <p:sldId id="301" r:id="rId18"/>
    <p:sldId id="270" r:id="rId19"/>
    <p:sldId id="272" r:id="rId2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84" y="-1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08C3-1A88-1A4B-91FE-9DEC40169134}" type="datetimeFigureOut">
              <a:rPr lang="it-IT" smtClean="0"/>
              <a:t>05/04/16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A89CD-BA19-A545-9B7F-0FA820DF6A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1493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 indent="-177800">
              <a:spcAft>
                <a:spcPts val="400"/>
              </a:spcAft>
              <a:buFont typeface="Lucida Grande"/>
              <a:buChar char="–"/>
            </a:pPr>
            <a:endParaRPr lang="en-US" sz="16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>
                <a:solidFill>
                  <a:srgbClr val="000000"/>
                </a:solidFill>
              </a:rPr>
              <a:pPr/>
              <a:t>5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 indent="-177800">
              <a:spcAft>
                <a:spcPts val="400"/>
              </a:spcAft>
              <a:buFont typeface="Lucida Grande"/>
              <a:buChar char="–"/>
            </a:pPr>
            <a:endParaRPr lang="en-US" sz="16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>
                <a:solidFill>
                  <a:srgbClr val="000000"/>
                </a:solidFill>
              </a:rPr>
              <a:pPr/>
              <a:t>6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 indent="-177800">
              <a:spcAft>
                <a:spcPts val="400"/>
              </a:spcAft>
              <a:buFont typeface="Lucida Grande"/>
              <a:buChar char="–"/>
            </a:pPr>
            <a:endParaRPr lang="en-US" sz="16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>
                <a:solidFill>
                  <a:srgbClr val="000000"/>
                </a:solidFill>
              </a:rPr>
              <a:pPr/>
              <a:t>7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 indent="-177800">
              <a:spcAft>
                <a:spcPts val="400"/>
              </a:spcAft>
              <a:buFont typeface="Lucida Grande"/>
              <a:buChar char="–"/>
            </a:pPr>
            <a:endParaRPr lang="en-US" sz="16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>
                <a:solidFill>
                  <a:srgbClr val="000000"/>
                </a:solidFill>
              </a:rPr>
              <a:pPr/>
              <a:t>8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 indent="-177800">
              <a:spcAft>
                <a:spcPts val="400"/>
              </a:spcAft>
              <a:buFont typeface="Lucida Grande"/>
              <a:buChar char="–"/>
            </a:pPr>
            <a:endParaRPr lang="en-US" sz="16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>
                <a:solidFill>
                  <a:srgbClr val="000000"/>
                </a:solidFill>
              </a:rPr>
              <a:pPr/>
              <a:t>9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68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88984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887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9520770" y="6181725"/>
            <a:ext cx="15994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870450" y="5562607"/>
            <a:ext cx="343958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939242" y="5603875"/>
            <a:ext cx="383514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889372" y="5595945"/>
            <a:ext cx="374915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753508" y="5651507"/>
            <a:ext cx="672439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2" y="836613"/>
            <a:ext cx="42822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9477776" y="836613"/>
            <a:ext cx="428228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1283" y="1476382"/>
            <a:ext cx="9293754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16441" y="3697288"/>
            <a:ext cx="9295475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4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32658"/>
            <a:ext cx="9921092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7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36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4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32658"/>
            <a:ext cx="9921092" cy="1341677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7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2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4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32658"/>
            <a:ext cx="9921092" cy="1341677"/>
          </a:xfrm>
          <a:prstGeom prst="rect">
            <a:avLst/>
          </a:prstGeom>
        </p:spPr>
      </p:pic>
      <p:cxnSp>
        <p:nvCxnSpPr>
          <p:cNvPr id="25" name="Connecteur droit 24"/>
          <p:cNvCxnSpPr/>
          <p:nvPr userDrawn="1"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7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270" y="188640"/>
            <a:ext cx="241871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99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"/>
            <a:ext cx="7410582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6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185" y="892175"/>
            <a:ext cx="4639998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64284" y="892175"/>
            <a:ext cx="464171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087379" y="6597359"/>
            <a:ext cx="818621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4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6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18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57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1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580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58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79374" y="7"/>
            <a:ext cx="2426626" cy="61579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4337" y="7"/>
            <a:ext cx="7119938" cy="61579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03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fr-FR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>
                <a:solidFill>
                  <a:srgbClr val="000000"/>
                </a:solidFill>
              </a:rPr>
              <a:pPr/>
              <a:t>‹n.›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A510-1B81-4B01-BE67-0BC7758AF022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916A-99A5-4F0D-AB86-8254B4DBCB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9FA2F-E0A6-4A1F-B701-CAC342D2B39F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B68B3-2CC9-449D-AB52-AFBCCDDDDFD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1A99B-4656-434D-98C6-6DE20388214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05227-9EB1-4423-A330-E17BDB38A4B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9D94-AF6F-4E69-9491-D5D4E0FF2A9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5881" y="1709745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75881" y="4589470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8114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77B5-81BA-44A5-8274-20CE7C805B7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16943-1F61-4F4F-9879-7AF55D94E48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1B930-FDE7-4E88-9F08-695783B55657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5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386DA-B32C-46CF-9FE5-999A6AFB7C69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95300" y="274645"/>
            <a:ext cx="89154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141EBE85-0801-4CA3-9EE8-C2547197B8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9530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555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40A3BDE4-DE44-4B9A-A6F9-4D4E5C66BCA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503555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0058F1A7-3AA0-41D8-A115-C758C711DEDE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>
                <a:solidFill>
                  <a:srgbClr val="000000"/>
                </a:solidFill>
              </a:rPr>
              <a:t>APPLEPIES 2013. Rome, March 8</a:t>
            </a:r>
            <a:r>
              <a:rPr dirty="0" err="1">
                <a:solidFill>
                  <a:srgbClr val="000000"/>
                </a:solidFill>
              </a:rPr>
              <a:t>th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78667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A510-1B81-4B01-BE67-0BC7758AF022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916A-99A5-4F0D-AB86-8254B4DBCB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8733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9FA2F-E0A6-4A1F-B701-CAC342D2B39F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B68B3-2CC9-449D-AB52-AFBCCDDDDFD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1A99B-4656-434D-98C6-6DE20388214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05227-9EB1-4423-A330-E17BDB38A4B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9D94-AF6F-4E69-9491-D5D4E0FF2A9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77B5-81BA-44A5-8274-20CE7C805B7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16943-1F61-4F4F-9879-7AF55D94E48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1B930-FDE7-4E88-9F08-695783B55657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5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386DA-B32C-46CF-9FE5-999A6AFB7C69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95300" y="274645"/>
            <a:ext cx="89154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141EBE85-0801-4CA3-9EE8-C2547197B8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4016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9530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555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40A3BDE4-DE44-4B9A-A6F9-4D4E5C66BCA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5035550" y="3938595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0058F1A7-3AA0-41D8-A115-C758C711DEDE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>
                <a:solidFill>
                  <a:srgbClr val="000000"/>
                </a:solidFill>
              </a:rPr>
              <a:t>APPLEPIES 2013. Rome, March 8</a:t>
            </a:r>
            <a:r>
              <a:rPr dirty="0" err="1">
                <a:solidFill>
                  <a:srgbClr val="000000"/>
                </a:solidFill>
              </a:rPr>
              <a:t>th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786677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A510-1B81-4B01-BE67-0BC7758AF022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916A-99A5-4F0D-AB86-8254B4DBCB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Report on research activity of the second year of the XXVII cycle Ph.D.  in Information Engineering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9FA2F-E0A6-4A1F-B701-CAC342D2B39F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B68B3-2CC9-449D-AB52-AFBCCDDDDFD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1A99B-4656-434D-98C6-6DE20388214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05227-9EB1-4423-A330-E17BDB38A4B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9D94-AF6F-4E69-9491-D5D4E0FF2A9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9396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77B5-81BA-44A5-8274-20CE7C805B7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16943-1F61-4F4F-9879-7AF55D94E48D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1B930-FDE7-4E88-9F08-695783B55657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386DA-B32C-46CF-9FE5-999A6AFB7C69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95300" y="274643"/>
            <a:ext cx="89154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141EBE85-0801-4CA3-9EE8-C2547197B878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95300" y="3938593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5550" y="3938593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40A3BDE4-DE44-4B9A-A6F9-4D4E5C66BCA6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5035550" y="3938593"/>
            <a:ext cx="437515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0058F1A7-3AA0-41D8-A115-C758C711DEDE}" type="slidenum">
              <a:rPr lang="it-IT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>
                <a:solidFill>
                  <a:srgbClr val="000000"/>
                </a:solidFill>
              </a:rPr>
              <a:t>APPLEPIES 2013. Rome, March 8</a:t>
            </a:r>
            <a:r>
              <a:rPr dirty="0" err="1">
                <a:solidFill>
                  <a:srgbClr val="000000"/>
                </a:solidFill>
              </a:rPr>
              <a:t>th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/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786677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763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340" y="987432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13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1340" y="987432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16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52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67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1041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1041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1038" y="635635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26806-87F6-49BE-B37C-8CC46D7A74BF}" type="datetimeFigureOut">
              <a:rPr lang="fr-FR" smtClean="0"/>
              <a:t>05/04/16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1366" y="6356357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6113" y="635635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1A7B0-94A7-4CF3-814A-4BB5B8C8C3A9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00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37" y="7"/>
            <a:ext cx="7410582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9185" y="892175"/>
            <a:ext cx="901831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87379" y="6608770"/>
            <a:ext cx="818621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74C64A-F892-4D24-8DE4-95AE196E3A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>
                <a:solidFill>
                  <a:srgbClr val="000000"/>
                </a:solidFill>
                <a:latin typeface="Arial" charset="0"/>
              </a:rPr>
              <a:t>Report on research activity of the second year of the XXVII cycle Ph.D.  in Information Engineering</a:t>
            </a: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>
                    <a:alpha val="75000"/>
                  </a:schemeClr>
                </a:solidFill>
                <a:latin typeface="Georgi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spc="-30">
          <a:solidFill>
            <a:schemeClr val="tx2"/>
          </a:solidFill>
          <a:latin typeface="Georgia"/>
          <a:ea typeface="+mj-ea"/>
          <a:cs typeface="Georgia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spc="-5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spc="-50">
          <a:solidFill>
            <a:schemeClr val="tx1"/>
          </a:solidFill>
          <a:latin typeface="Verdana"/>
          <a:cs typeface="Verdan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spc="-50">
          <a:solidFill>
            <a:schemeClr val="tx1"/>
          </a:solidFill>
          <a:latin typeface="Verdana"/>
          <a:cs typeface="Verdan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spc="-50">
          <a:solidFill>
            <a:schemeClr val="tx1"/>
          </a:solidFill>
          <a:latin typeface="Verdana"/>
          <a:cs typeface="Verdan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spc="-50">
          <a:solidFill>
            <a:schemeClr val="tx1"/>
          </a:solidFill>
          <a:latin typeface="Verdana"/>
          <a:cs typeface="Verdan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>
                <a:solidFill>
                  <a:srgbClr val="000000"/>
                </a:solidFill>
                <a:latin typeface="Arial" charset="0"/>
              </a:rPr>
              <a:t>Report on research activity of the second year of the XXVII cycle Ph.D.  in Information Engineering</a:t>
            </a: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>
                    <a:alpha val="75000"/>
                  </a:schemeClr>
                </a:solidFill>
                <a:latin typeface="Georgi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spc="-30">
          <a:solidFill>
            <a:schemeClr val="tx2"/>
          </a:solidFill>
          <a:latin typeface="Georgia"/>
          <a:ea typeface="+mj-ea"/>
          <a:cs typeface="Georgia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spc="-5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spc="-50">
          <a:solidFill>
            <a:schemeClr val="tx1"/>
          </a:solidFill>
          <a:latin typeface="Verdana"/>
          <a:cs typeface="Verdan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spc="-50">
          <a:solidFill>
            <a:schemeClr val="tx1"/>
          </a:solidFill>
          <a:latin typeface="Verdana"/>
          <a:cs typeface="Verdan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spc="-50">
          <a:solidFill>
            <a:schemeClr val="tx1"/>
          </a:solidFill>
          <a:latin typeface="Verdana"/>
          <a:cs typeface="Verdan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spc="-50">
          <a:solidFill>
            <a:schemeClr val="tx1"/>
          </a:solidFill>
          <a:latin typeface="Verdana"/>
          <a:cs typeface="Verdan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777751"/>
            <a:ext cx="9906000" cy="3693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5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700299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>
                <a:solidFill>
                  <a:srgbClr val="000000"/>
                </a:solidFill>
                <a:latin typeface="Arial" charset="0"/>
              </a:rPr>
              <a:t>Report on research activity of the second year of the XXVII cycle Ph.D.  in Information Engineering</a:t>
            </a: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>
                    <a:alpha val="75000"/>
                  </a:schemeClr>
                </a:solidFill>
                <a:latin typeface="Georgi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E8D8E-B281-4514-BC36-4217F88D0E3E}" type="slidenum">
              <a:rPr lang="it-IT" smtClean="0">
                <a:solidFill>
                  <a:srgbClr val="000000">
                    <a:alpha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>
              <a:solidFill>
                <a:srgbClr val="000000">
                  <a:alpha val="7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 flipH="1">
            <a:off x="155532" y="514138"/>
            <a:ext cx="96188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spc="-30">
          <a:solidFill>
            <a:schemeClr val="tx2"/>
          </a:solidFill>
          <a:latin typeface="Georgia"/>
          <a:ea typeface="+mj-ea"/>
          <a:cs typeface="Georgia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spc="-5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spc="-50">
          <a:solidFill>
            <a:schemeClr val="tx1"/>
          </a:solidFill>
          <a:latin typeface="Verdana"/>
          <a:cs typeface="Verdan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spc="-50">
          <a:solidFill>
            <a:schemeClr val="tx1"/>
          </a:solidFill>
          <a:latin typeface="Verdana"/>
          <a:cs typeface="Verdan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spc="-50">
          <a:solidFill>
            <a:schemeClr val="tx1"/>
          </a:solidFill>
          <a:latin typeface="Verdana"/>
          <a:cs typeface="Verdan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spc="-50">
          <a:solidFill>
            <a:schemeClr val="tx1"/>
          </a:solidFill>
          <a:latin typeface="Verdana"/>
          <a:cs typeface="Verdan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hyperlink" Target="https://indico.cern.ch/event/357738/session/10/contribution/207/attachments/1161207/1671893/FE65_P2_Prototype_TWEPP2015.pdf" TargetMode="External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5990/contribution/5/attachments/1170577/1689743/RD53_Pisa_CHIPIX_14102015.pdf" TargetMode="External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WP4: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microelectronics</a:t>
            </a:r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 and interconnections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1436" y="1192132"/>
            <a:ext cx="9564190" cy="5665868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WP </a:t>
            </a:r>
            <a:r>
              <a:rPr lang="fr-FR" dirty="0" err="1" smtClean="0"/>
              <a:t>Coordinators</a:t>
            </a:r>
            <a:r>
              <a:rPr lang="fr-FR" dirty="0" smtClean="0"/>
              <a:t>: Christophe de la Taille, Valerio </a:t>
            </a:r>
            <a:r>
              <a:rPr lang="fr-FR" dirty="0" err="1" smtClean="0"/>
              <a:t>Re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Goal : </a:t>
            </a:r>
            <a:r>
              <a:rPr lang="fr-FR" dirty="0" err="1" smtClean="0"/>
              <a:t>provide</a:t>
            </a:r>
            <a:r>
              <a:rPr lang="fr-FR" dirty="0" smtClean="0"/>
              <a:t> chips and interconnections to detectors </a:t>
            </a:r>
            <a:r>
              <a:rPr lang="fr-FR" dirty="0" err="1" smtClean="0"/>
              <a:t>developed</a:t>
            </a:r>
            <a:r>
              <a:rPr lang="fr-FR" dirty="0" smtClean="0"/>
              <a:t> by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WPs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>
                <a:solidFill>
                  <a:srgbClr val="FF0000"/>
                </a:solidFill>
              </a:rPr>
              <a:t>Task</a:t>
            </a:r>
            <a:r>
              <a:rPr lang="fr-FR" dirty="0" smtClean="0">
                <a:solidFill>
                  <a:srgbClr val="FF0000"/>
                </a:solidFill>
              </a:rPr>
              <a:t> 1: </a:t>
            </a:r>
            <a:r>
              <a:rPr lang="fr-FR" dirty="0" err="1" smtClean="0">
                <a:solidFill>
                  <a:srgbClr val="FF0000"/>
                </a:solidFill>
              </a:rPr>
              <a:t>Scientific</a:t>
            </a:r>
            <a:r>
              <a:rPr lang="fr-FR" dirty="0" smtClean="0">
                <a:solidFill>
                  <a:srgbClr val="FF0000"/>
                </a:solidFill>
              </a:rPr>
              <a:t> coordination </a:t>
            </a:r>
            <a:r>
              <a:rPr lang="fr-FR" dirty="0" smtClean="0"/>
              <a:t>(CNRS-OMEGA, INFN-UNIBG)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Task</a:t>
            </a:r>
            <a:r>
              <a:rPr lang="fr-FR" dirty="0" smtClean="0">
                <a:solidFill>
                  <a:srgbClr val="FF0000"/>
                </a:solidFill>
              </a:rPr>
              <a:t> 2 : 65 nm chips for </a:t>
            </a:r>
            <a:r>
              <a:rPr lang="fr-FR" dirty="0" err="1" smtClean="0">
                <a:solidFill>
                  <a:srgbClr val="FF0000"/>
                </a:solidFill>
              </a:rPr>
              <a:t>trackers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(CERN)</a:t>
            </a:r>
          </a:p>
          <a:p>
            <a:pPr lvl="1"/>
            <a:r>
              <a:rPr lang="fr-FR" dirty="0" smtClean="0"/>
              <a:t>Fine pitch, </a:t>
            </a:r>
            <a:r>
              <a:rPr lang="fr-FR" dirty="0" err="1" smtClean="0"/>
              <a:t>low</a:t>
            </a:r>
            <a:r>
              <a:rPr lang="fr-FR" dirty="0" smtClean="0"/>
              <a:t> power, </a:t>
            </a:r>
            <a:r>
              <a:rPr lang="fr-FR" dirty="0" err="1" smtClean="0"/>
              <a:t>advanced</a:t>
            </a:r>
            <a:r>
              <a:rPr lang="fr-FR" dirty="0" smtClean="0"/>
              <a:t> digital </a:t>
            </a:r>
            <a:r>
              <a:rPr lang="fr-FR" dirty="0" err="1" smtClean="0"/>
              <a:t>processing</a:t>
            </a:r>
            <a:endParaRPr lang="fr-FR" dirty="0" smtClean="0"/>
          </a:p>
          <a:p>
            <a:r>
              <a:rPr lang="fr-FR" dirty="0" err="1" smtClean="0">
                <a:solidFill>
                  <a:srgbClr val="FF0000"/>
                </a:solidFill>
              </a:rPr>
              <a:t>Task</a:t>
            </a:r>
            <a:r>
              <a:rPr lang="fr-FR" dirty="0" smtClean="0">
                <a:solidFill>
                  <a:srgbClr val="FF0000"/>
                </a:solidFill>
              </a:rPr>
              <a:t> 3 : </a:t>
            </a:r>
            <a:r>
              <a:rPr lang="fr-FR" dirty="0" err="1" smtClean="0">
                <a:solidFill>
                  <a:srgbClr val="FF0000"/>
                </a:solidFill>
              </a:rPr>
              <a:t>SiGe</a:t>
            </a:r>
            <a:r>
              <a:rPr lang="fr-FR" dirty="0" smtClean="0">
                <a:solidFill>
                  <a:srgbClr val="FF0000"/>
                </a:solidFill>
              </a:rPr>
              <a:t> 130nm for </a:t>
            </a:r>
            <a:r>
              <a:rPr lang="fr-FR" dirty="0" err="1" smtClean="0">
                <a:solidFill>
                  <a:srgbClr val="FF0000"/>
                </a:solidFill>
              </a:rPr>
              <a:t>calorimeters</a:t>
            </a:r>
            <a:r>
              <a:rPr lang="fr-FR" dirty="0" smtClean="0">
                <a:solidFill>
                  <a:srgbClr val="FF0000"/>
                </a:solidFill>
              </a:rPr>
              <a:t>/</a:t>
            </a:r>
            <a:r>
              <a:rPr lang="fr-FR" dirty="0" err="1" smtClean="0">
                <a:solidFill>
                  <a:srgbClr val="FF0000"/>
                </a:solidFill>
              </a:rPr>
              <a:t>gaseous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(IN2P3)</a:t>
            </a:r>
          </a:p>
          <a:p>
            <a:pPr lvl="1"/>
            <a:r>
              <a:rPr lang="fr-FR" dirty="0" err="1" smtClean="0"/>
              <a:t>Highly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charge and time </a:t>
            </a:r>
            <a:r>
              <a:rPr lang="fr-FR" dirty="0" err="1" smtClean="0"/>
              <a:t>measurement</a:t>
            </a:r>
            <a:endParaRPr lang="fr-FR" dirty="0" smtClean="0"/>
          </a:p>
          <a:p>
            <a:r>
              <a:rPr lang="fr-FR" dirty="0" err="1" smtClean="0">
                <a:solidFill>
                  <a:srgbClr val="FF0000"/>
                </a:solidFill>
              </a:rPr>
              <a:t>Task</a:t>
            </a:r>
            <a:r>
              <a:rPr lang="fr-FR" dirty="0" smtClean="0">
                <a:solidFill>
                  <a:srgbClr val="FF0000"/>
                </a:solidFill>
              </a:rPr>
              <a:t> 4 : interconnections </a:t>
            </a:r>
            <a:r>
              <a:rPr lang="fr-FR" dirty="0" err="1" smtClean="0">
                <a:solidFill>
                  <a:srgbClr val="FF0000"/>
                </a:solidFill>
              </a:rPr>
              <a:t>between</a:t>
            </a:r>
            <a:r>
              <a:rPr lang="fr-FR" dirty="0" smtClean="0">
                <a:solidFill>
                  <a:srgbClr val="FF0000"/>
                </a:solidFill>
              </a:rPr>
              <a:t> 65 nm chips and pixel </a:t>
            </a:r>
            <a:r>
              <a:rPr lang="fr-FR" dirty="0" err="1" smtClean="0">
                <a:solidFill>
                  <a:srgbClr val="FF0000"/>
                </a:solidFill>
              </a:rPr>
              <a:t>sensors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(INFN)</a:t>
            </a:r>
          </a:p>
          <a:p>
            <a:pPr lvl="1"/>
            <a:r>
              <a:rPr lang="fr-FR" dirty="0" err="1" smtClean="0"/>
              <a:t>TSVs</a:t>
            </a:r>
            <a:r>
              <a:rPr lang="fr-FR" dirty="0" smtClean="0"/>
              <a:t> in 65 nm CMOS wafers, </a:t>
            </a:r>
            <a:r>
              <a:rPr lang="fr-FR" dirty="0" err="1" smtClean="0"/>
              <a:t>bonding</a:t>
            </a:r>
            <a:r>
              <a:rPr lang="fr-FR" dirty="0" smtClean="0"/>
              <a:t> of 65 nm chips to </a:t>
            </a:r>
            <a:r>
              <a:rPr lang="fr-FR" dirty="0" err="1" smtClean="0"/>
              <a:t>sensors</a:t>
            </a:r>
            <a:r>
              <a:rPr lang="fr-FR" dirty="0" smtClean="0"/>
              <a:t>, exploration of fine pitch </a:t>
            </a:r>
            <a:r>
              <a:rPr lang="fr-FR" dirty="0" err="1" smtClean="0"/>
              <a:t>bonding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endParaRPr lang="fr-FR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7805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41" y="365129"/>
            <a:ext cx="9004829" cy="1325563"/>
          </a:xfrm>
        </p:spPr>
        <p:txBody>
          <a:bodyPr/>
          <a:lstStyle/>
          <a:p>
            <a:r>
              <a:rPr lang="fr-FR" dirty="0" smtClean="0"/>
              <a:t>WP4.3 </a:t>
            </a:r>
            <a:r>
              <a:rPr lang="fr-FR" dirty="0"/>
              <a:t>: </a:t>
            </a:r>
            <a:r>
              <a:rPr lang="fr-FR" dirty="0" err="1"/>
              <a:t>SiGe</a:t>
            </a:r>
            <a:r>
              <a:rPr lang="fr-FR" dirty="0"/>
              <a:t> </a:t>
            </a:r>
            <a:r>
              <a:rPr lang="fr-FR" dirty="0" smtClean="0"/>
              <a:t>130 </a:t>
            </a:r>
            <a:r>
              <a:rPr lang="fr-FR" dirty="0"/>
              <a:t>nm </a:t>
            </a:r>
            <a:r>
              <a:rPr lang="fr-FR" dirty="0" err="1"/>
              <a:t>microelectronics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1038" y="1825630"/>
            <a:ext cx="8750829" cy="47783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(CNRS-IPNL, CNRS-OMEGA, DESY, AGH-UST) 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Coordination</a:t>
            </a:r>
            <a:r>
              <a:rPr lang="it-IT" dirty="0" smtClean="0"/>
              <a:t>: CNRS-OMEGA</a:t>
            </a:r>
          </a:p>
          <a:p>
            <a:pPr marL="0" indent="0">
              <a:buNone/>
            </a:pPr>
            <a:r>
              <a:rPr lang="it-IT" dirty="0"/>
              <a:t>	</a:t>
            </a:r>
            <a:endParaRPr lang="it-IT" dirty="0" smtClean="0"/>
          </a:p>
          <a:p>
            <a:r>
              <a:rPr lang="it-IT" dirty="0" smtClean="0"/>
              <a:t>Select </a:t>
            </a:r>
            <a:r>
              <a:rPr lang="it-IT" dirty="0"/>
              <a:t>best </a:t>
            </a:r>
            <a:r>
              <a:rPr lang="it-IT" dirty="0" err="1"/>
              <a:t>SiGe</a:t>
            </a:r>
            <a:r>
              <a:rPr lang="it-IT" dirty="0"/>
              <a:t> 130/180 nm </a:t>
            </a:r>
            <a:r>
              <a:rPr lang="it-IT" dirty="0" err="1"/>
              <a:t>process</a:t>
            </a:r>
            <a:r>
              <a:rPr lang="it-IT" dirty="0"/>
              <a:t> for high </a:t>
            </a:r>
            <a:r>
              <a:rPr lang="it-IT" dirty="0" err="1"/>
              <a:t>speed</a:t>
            </a:r>
            <a:r>
              <a:rPr lang="it-IT" dirty="0"/>
              <a:t>/high </a:t>
            </a:r>
            <a:r>
              <a:rPr lang="it-IT" dirty="0" err="1"/>
              <a:t>dynamic</a:t>
            </a:r>
            <a:r>
              <a:rPr lang="it-IT" dirty="0"/>
              <a:t> </a:t>
            </a:r>
            <a:r>
              <a:rPr lang="it-IT" dirty="0" err="1"/>
              <a:t>range</a:t>
            </a:r>
            <a:r>
              <a:rPr lang="it-IT" dirty="0"/>
              <a:t> ASIC design to upgrade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SiGe</a:t>
            </a:r>
            <a:r>
              <a:rPr lang="it-IT" dirty="0"/>
              <a:t> 350 nm AMS </a:t>
            </a:r>
            <a:r>
              <a:rPr lang="it-IT" dirty="0" err="1"/>
              <a:t>process</a:t>
            </a:r>
            <a:r>
              <a:rPr lang="it-IT" dirty="0"/>
              <a:t> </a:t>
            </a:r>
          </a:p>
          <a:p>
            <a:r>
              <a:rPr lang="it-IT" dirty="0" err="1" smtClean="0"/>
              <a:t>Deliver</a:t>
            </a:r>
            <a:r>
              <a:rPr lang="it-IT" dirty="0" smtClean="0"/>
              <a:t> </a:t>
            </a:r>
            <a:r>
              <a:rPr lang="it-IT" dirty="0"/>
              <a:t>SPIROC3 </a:t>
            </a:r>
            <a:r>
              <a:rPr lang="it-IT" dirty="0" err="1"/>
              <a:t>SiPM</a:t>
            </a:r>
            <a:r>
              <a:rPr lang="it-IT" dirty="0"/>
              <a:t> </a:t>
            </a:r>
            <a:r>
              <a:rPr lang="it-IT" dirty="0" err="1"/>
              <a:t>readout</a:t>
            </a:r>
            <a:r>
              <a:rPr lang="it-IT" dirty="0"/>
              <a:t> for </a:t>
            </a:r>
            <a:r>
              <a:rPr lang="it-IT" dirty="0" err="1"/>
              <a:t>calorimeter</a:t>
            </a:r>
            <a:r>
              <a:rPr lang="it-IT" dirty="0"/>
              <a:t> </a:t>
            </a:r>
            <a:r>
              <a:rPr lang="it-IT" dirty="0" err="1"/>
              <a:t>readout</a:t>
            </a:r>
            <a:r>
              <a:rPr lang="it-IT" dirty="0"/>
              <a:t> of WP14 </a:t>
            </a:r>
          </a:p>
          <a:p>
            <a:r>
              <a:rPr lang="it-IT" dirty="0" err="1" smtClean="0"/>
              <a:t>Deliver</a:t>
            </a:r>
            <a:r>
              <a:rPr lang="it-IT" dirty="0" smtClean="0"/>
              <a:t> </a:t>
            </a:r>
            <a:r>
              <a:rPr lang="it-IT" dirty="0"/>
              <a:t>RPC high timing </a:t>
            </a:r>
            <a:r>
              <a:rPr lang="it-IT" dirty="0" err="1"/>
              <a:t>readout</a:t>
            </a:r>
            <a:r>
              <a:rPr lang="it-IT" dirty="0"/>
              <a:t> chip for WP13 </a:t>
            </a:r>
          </a:p>
          <a:p>
            <a:r>
              <a:rPr lang="it-IT" dirty="0" smtClean="0"/>
              <a:t>Share </a:t>
            </a:r>
            <a:r>
              <a:rPr lang="it-IT" dirty="0"/>
              <a:t>expertise </a:t>
            </a:r>
            <a:r>
              <a:rPr lang="it-IT" dirty="0" err="1"/>
              <a:t>within</a:t>
            </a:r>
            <a:r>
              <a:rPr lang="it-IT" dirty="0"/>
              <a:t> </a:t>
            </a:r>
            <a:r>
              <a:rPr lang="it-IT" dirty="0" err="1"/>
              <a:t>SiGe</a:t>
            </a:r>
            <a:r>
              <a:rPr lang="it-IT" dirty="0"/>
              <a:t> HEP community </a:t>
            </a:r>
          </a:p>
          <a:p>
            <a:pPr marL="228600" lvl="1">
              <a:spcBef>
                <a:spcPts val="1000"/>
              </a:spcBef>
            </a:pPr>
            <a:r>
              <a:rPr lang="fr-FR" sz="3000" dirty="0" err="1"/>
              <a:t>Study</a:t>
            </a:r>
            <a:r>
              <a:rPr lang="fr-FR" sz="3000" dirty="0"/>
              <a:t> for LHC </a:t>
            </a:r>
            <a:r>
              <a:rPr lang="fr-FR" sz="3000" dirty="0" err="1"/>
              <a:t>run</a:t>
            </a:r>
            <a:r>
              <a:rPr lang="fr-FR" sz="3000" dirty="0"/>
              <a:t> 2, ILC…</a:t>
            </a:r>
          </a:p>
          <a:p>
            <a:endParaRPr lang="it-IT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52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1041" y="788989"/>
            <a:ext cx="85439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Task 4.4 </a:t>
            </a:r>
            <a:r>
              <a:rPr lang="it-IT" b="1" dirty="0" err="1"/>
              <a:t>Interconnections</a:t>
            </a:r>
            <a:r>
              <a:rPr lang="it-IT" b="1" dirty="0"/>
              <a:t> and </a:t>
            </a:r>
            <a:r>
              <a:rPr lang="it-IT" b="1" dirty="0" err="1"/>
              <a:t>TSVs</a:t>
            </a:r>
            <a:r>
              <a:rPr lang="it-IT" b="1" dirty="0"/>
              <a:t> </a:t>
            </a:r>
            <a:endParaRPr lang="it-IT" b="1" dirty="0" smtClean="0"/>
          </a:p>
          <a:p>
            <a:pPr marL="0" indent="0">
              <a:buNone/>
            </a:pPr>
            <a:r>
              <a:rPr lang="it-IT" dirty="0" smtClean="0"/>
              <a:t>(</a:t>
            </a:r>
            <a:r>
              <a:rPr lang="it-IT" dirty="0"/>
              <a:t>CERN, INFN-GE, INFN-PV, INFN-PG, CNRS-CPPM, CNRS-LAL, MPG-MPP, UBONN, UNIGLA)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	</a:t>
            </a:r>
          </a:p>
          <a:p>
            <a:r>
              <a:rPr lang="it-IT" dirty="0" smtClean="0"/>
              <a:t>Produce </a:t>
            </a:r>
            <a:r>
              <a:rPr lang="it-IT" dirty="0" err="1"/>
              <a:t>through-silicon</a:t>
            </a:r>
            <a:r>
              <a:rPr lang="it-IT" dirty="0"/>
              <a:t> </a:t>
            </a:r>
            <a:r>
              <a:rPr lang="it-IT" dirty="0" err="1"/>
              <a:t>vias</a:t>
            </a:r>
            <a:r>
              <a:rPr lang="it-IT" dirty="0"/>
              <a:t> on </a:t>
            </a:r>
            <a:r>
              <a:rPr lang="it-IT" dirty="0" err="1"/>
              <a:t>wafers</a:t>
            </a:r>
            <a:r>
              <a:rPr lang="it-IT" dirty="0"/>
              <a:t> from Task 4.2 </a:t>
            </a:r>
          </a:p>
          <a:p>
            <a:r>
              <a:rPr lang="it-IT" dirty="0" smtClean="0"/>
              <a:t>Connect </a:t>
            </a:r>
            <a:r>
              <a:rPr lang="it-IT" dirty="0"/>
              <a:t>chips with </a:t>
            </a:r>
            <a:r>
              <a:rPr lang="it-IT" dirty="0" err="1"/>
              <a:t>TSVs</a:t>
            </a:r>
            <a:r>
              <a:rPr lang="it-IT" dirty="0"/>
              <a:t> to detectors from WP7 </a:t>
            </a:r>
          </a:p>
          <a:p>
            <a:r>
              <a:rPr lang="it-IT" dirty="0" smtClean="0"/>
              <a:t>Test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hardness</a:t>
            </a:r>
            <a:r>
              <a:rPr lang="it-IT" dirty="0"/>
              <a:t> of </a:t>
            </a:r>
            <a:r>
              <a:rPr lang="it-IT" dirty="0" err="1"/>
              <a:t>interconnections</a:t>
            </a:r>
            <a:r>
              <a:rPr lang="it-IT" dirty="0"/>
              <a:t> </a:t>
            </a:r>
          </a:p>
          <a:p>
            <a:pPr marL="0" indent="0">
              <a:buNone/>
            </a:pPr>
            <a:endParaRPr lang="it-IT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179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7675" y="800144"/>
            <a:ext cx="9412568" cy="3389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WP4 </a:t>
            </a:r>
            <a:r>
              <a:rPr lang="it-IT" dirty="0" err="1" smtClean="0"/>
              <a:t>groups</a:t>
            </a:r>
            <a:r>
              <a:rPr lang="it-IT" dirty="0" smtClean="0"/>
              <a:t> are </a:t>
            </a:r>
            <a:r>
              <a:rPr lang="it-IT" dirty="0" err="1" smtClean="0"/>
              <a:t>currently</a:t>
            </a:r>
            <a:r>
              <a:rPr lang="it-IT" dirty="0" smtClean="0"/>
              <a:t> </a:t>
            </a:r>
            <a:r>
              <a:rPr lang="it-IT" dirty="0" err="1" smtClean="0"/>
              <a:t>working</a:t>
            </a:r>
            <a:r>
              <a:rPr lang="it-IT" dirty="0" smtClean="0"/>
              <a:t> with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technology</a:t>
            </a:r>
            <a:r>
              <a:rPr lang="it-IT" dirty="0" smtClean="0"/>
              <a:t> providers for </a:t>
            </a:r>
            <a:r>
              <a:rPr lang="it-IT" dirty="0" err="1" smtClean="0"/>
              <a:t>Through-Silicon</a:t>
            </a:r>
            <a:r>
              <a:rPr lang="it-IT" dirty="0" smtClean="0"/>
              <a:t> </a:t>
            </a:r>
            <a:r>
              <a:rPr lang="it-IT" dirty="0" err="1" smtClean="0"/>
              <a:t>Vias</a:t>
            </a:r>
            <a:r>
              <a:rPr lang="it-IT" dirty="0" smtClean="0"/>
              <a:t> in 130 nm CMOS FE-I4 pixel </a:t>
            </a:r>
            <a:r>
              <a:rPr lang="it-IT" dirty="0" err="1" smtClean="0"/>
              <a:t>readout</a:t>
            </a:r>
            <a:r>
              <a:rPr lang="it-IT" dirty="0" smtClean="0"/>
              <a:t> chips:</a:t>
            </a:r>
            <a:endParaRPr lang="it-IT" dirty="0"/>
          </a:p>
          <a:p>
            <a:pPr>
              <a:buFontTx/>
              <a:buChar char="-"/>
            </a:pPr>
            <a:r>
              <a:rPr lang="it-IT" dirty="0" smtClean="0"/>
              <a:t>IZM (via last </a:t>
            </a:r>
            <a:r>
              <a:rPr lang="it-IT" dirty="0" err="1" smtClean="0"/>
              <a:t>tapered</a:t>
            </a:r>
            <a:r>
              <a:rPr lang="it-IT" dirty="0" smtClean="0"/>
              <a:t> </a:t>
            </a:r>
            <a:r>
              <a:rPr lang="it-IT" dirty="0" err="1" smtClean="0"/>
              <a:t>TSVs</a:t>
            </a:r>
            <a:r>
              <a:rPr lang="it-IT" dirty="0" smtClean="0"/>
              <a:t>)</a:t>
            </a:r>
            <a:endParaRPr lang="it-IT" dirty="0"/>
          </a:p>
          <a:p>
            <a:pPr>
              <a:buFontTx/>
              <a:buChar char="-"/>
            </a:pPr>
            <a:r>
              <a:rPr lang="it-IT" dirty="0" smtClean="0"/>
              <a:t>CEA-LETI (via last </a:t>
            </a:r>
            <a:r>
              <a:rPr lang="it-IT" dirty="0" err="1" smtClean="0"/>
              <a:t>TSVs</a:t>
            </a:r>
            <a:r>
              <a:rPr lang="it-IT" dirty="0" smtClean="0"/>
              <a:t> + RDL + </a:t>
            </a:r>
            <a:r>
              <a:rPr lang="it-IT" dirty="0" err="1" smtClean="0"/>
              <a:t>direct</a:t>
            </a:r>
            <a:r>
              <a:rPr lang="it-IT" dirty="0" smtClean="0"/>
              <a:t> wafer-to-wafer </a:t>
            </a:r>
            <a:r>
              <a:rPr lang="it-IT" dirty="0" err="1" smtClean="0"/>
              <a:t>bonding</a:t>
            </a:r>
            <a:r>
              <a:rPr lang="it-IT" dirty="0" smtClean="0"/>
              <a:t>)</a:t>
            </a:r>
            <a:endParaRPr lang="it-IT" dirty="0"/>
          </a:p>
          <a:p>
            <a:pPr marL="0" indent="0">
              <a:buNone/>
            </a:pPr>
            <a:r>
              <a:rPr lang="it-IT" dirty="0" err="1" smtClean="0"/>
              <a:t>Results</a:t>
            </a:r>
            <a:r>
              <a:rPr lang="it-IT" dirty="0" smtClean="0"/>
              <a:t> are </a:t>
            </a:r>
            <a:r>
              <a:rPr lang="it-IT" dirty="0" err="1" smtClean="0"/>
              <a:t>expected</a:t>
            </a:r>
            <a:r>
              <a:rPr lang="it-IT" dirty="0" smtClean="0"/>
              <a:t> in 2016. </a:t>
            </a:r>
            <a:r>
              <a:rPr lang="it-IT" dirty="0" err="1" smtClean="0"/>
              <a:t>Plans</a:t>
            </a:r>
            <a:r>
              <a:rPr lang="it-IT" dirty="0" smtClean="0"/>
              <a:t> are to </a:t>
            </a:r>
            <a:r>
              <a:rPr lang="it-IT" dirty="0" err="1" smtClean="0"/>
              <a:t>extend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study</a:t>
            </a:r>
            <a:r>
              <a:rPr lang="it-IT" dirty="0" smtClean="0"/>
              <a:t> to 65 nm CMOS </a:t>
            </a:r>
            <a:r>
              <a:rPr lang="it-IT" dirty="0" err="1" smtClean="0"/>
              <a:t>wafers</a:t>
            </a:r>
            <a:r>
              <a:rPr lang="it-IT" dirty="0" smtClean="0"/>
              <a:t> from the RD53 </a:t>
            </a:r>
            <a:r>
              <a:rPr lang="it-IT" dirty="0" err="1" smtClean="0"/>
              <a:t>engineering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r>
              <a:rPr lang="it-IT" dirty="0" smtClean="0"/>
              <a:t>.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48053" y="4"/>
            <a:ext cx="9004829" cy="907251"/>
          </a:xfrm>
        </p:spPr>
        <p:txBody>
          <a:bodyPr/>
          <a:lstStyle/>
          <a:p>
            <a:r>
              <a:rPr lang="fr-FR" dirty="0" smtClean="0"/>
              <a:t>Candidate </a:t>
            </a:r>
            <a:r>
              <a:rPr lang="fr-FR" dirty="0" err="1" smtClean="0"/>
              <a:t>processes</a:t>
            </a:r>
            <a:r>
              <a:rPr lang="fr-FR" dirty="0" smtClean="0"/>
              <a:t> for TSV</a:t>
            </a:r>
            <a:endParaRPr lang="fr-FR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63" y="3903958"/>
            <a:ext cx="9017687" cy="292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7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2979" y="104248"/>
            <a:ext cx="7298938" cy="1143000"/>
          </a:xfrm>
        </p:spPr>
        <p:txBody>
          <a:bodyPr/>
          <a:lstStyle/>
          <a:p>
            <a:r>
              <a:rPr lang="en-US" dirty="0" smtClean="0"/>
              <a:t>Goals of TSV processing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95300" y="1409550"/>
            <a:ext cx="8915400" cy="471661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Test processes for peripheral TSVs on </a:t>
            </a:r>
            <a:r>
              <a:rPr lang="en-US" dirty="0" smtClean="0"/>
              <a:t>the </a:t>
            </a:r>
            <a:r>
              <a:rPr lang="en-US" dirty="0" smtClean="0"/>
              <a:t>130 nm FEI4 chip, and apply them to the 65 nm RD53A chip </a:t>
            </a:r>
            <a:endParaRPr lang="en-US" dirty="0" smtClean="0"/>
          </a:p>
          <a:p>
            <a:pPr lvl="1"/>
            <a:r>
              <a:rPr lang="en-US" dirty="0" smtClean="0"/>
              <a:t>Allow for </a:t>
            </a:r>
            <a:r>
              <a:rPr lang="en-US" dirty="0" smtClean="0"/>
              <a:t>4 side </a:t>
            </a:r>
            <a:r>
              <a:rPr lang="en-US" dirty="0" err="1" smtClean="0"/>
              <a:t>buttable</a:t>
            </a:r>
            <a:r>
              <a:rPr lang="en-US" dirty="0" smtClean="0"/>
              <a:t> </a:t>
            </a:r>
            <a:r>
              <a:rPr lang="en-US" dirty="0" smtClean="0"/>
              <a:t>modules</a:t>
            </a:r>
            <a:endParaRPr lang="en-US" dirty="0" smtClean="0"/>
          </a:p>
          <a:p>
            <a:pPr lvl="1"/>
            <a:r>
              <a:rPr lang="en-US" dirty="0" smtClean="0"/>
              <a:t>Enable </a:t>
            </a:r>
            <a:r>
              <a:rPr lang="en-US" dirty="0" smtClean="0"/>
              <a:t>wafer</a:t>
            </a:r>
            <a:r>
              <a:rPr lang="en-US" dirty="0"/>
              <a:t>-</a:t>
            </a:r>
            <a:r>
              <a:rPr lang="en-US" dirty="0" smtClean="0"/>
              <a:t>to-wafer assembly</a:t>
            </a:r>
          </a:p>
          <a:p>
            <a:pPr lvl="1"/>
            <a:r>
              <a:rPr lang="en-US" dirty="0" smtClean="0"/>
              <a:t>Remove </a:t>
            </a:r>
            <a:r>
              <a:rPr lang="en-US" dirty="0" err="1" smtClean="0"/>
              <a:t>wirebonds</a:t>
            </a:r>
            <a:r>
              <a:rPr lang="en-US" dirty="0" smtClean="0"/>
              <a:t> for greater module robustness</a:t>
            </a:r>
          </a:p>
          <a:p>
            <a:endParaRPr lang="en-US" dirty="0" smtClean="0"/>
          </a:p>
          <a:p>
            <a:r>
              <a:rPr lang="en-US" dirty="0" smtClean="0"/>
              <a:t>The RD53A chip will be designed so that it is “TSV enabled” (i.e. , compliant with TSV design rules); this involves the peripheral bonding pad regions</a:t>
            </a:r>
          </a:p>
          <a:p>
            <a:endParaRPr lang="en-US" dirty="0"/>
          </a:p>
          <a:p>
            <a:r>
              <a:rPr lang="it-IT" b="1" dirty="0" smtClean="0">
                <a:solidFill>
                  <a:srgbClr val="FF0000"/>
                </a:solidFill>
              </a:rPr>
              <a:t>On </a:t>
            </a:r>
            <a:r>
              <a:rPr lang="it-IT" b="1" dirty="0" err="1" smtClean="0">
                <a:solidFill>
                  <a:srgbClr val="FF0000"/>
                </a:solidFill>
              </a:rPr>
              <a:t>track</a:t>
            </a:r>
            <a:r>
              <a:rPr lang="it-IT" b="1" dirty="0" smtClean="0">
                <a:solidFill>
                  <a:srgbClr val="FF0000"/>
                </a:solidFill>
              </a:rPr>
              <a:t> to MS4.7 </a:t>
            </a:r>
            <a:r>
              <a:rPr lang="it-IT" b="1" dirty="0" err="1" smtClean="0">
                <a:solidFill>
                  <a:srgbClr val="FF0000"/>
                </a:solidFill>
              </a:rPr>
              <a:t>Selection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of TSV </a:t>
            </a:r>
            <a:r>
              <a:rPr lang="it-IT" b="1" dirty="0" err="1">
                <a:solidFill>
                  <a:srgbClr val="FF0000"/>
                </a:solidFill>
              </a:rPr>
              <a:t>process</a:t>
            </a:r>
            <a:r>
              <a:rPr lang="it-IT" b="1" dirty="0">
                <a:solidFill>
                  <a:srgbClr val="FF0000"/>
                </a:solidFill>
              </a:rPr>
              <a:t>  </a:t>
            </a:r>
            <a:r>
              <a:rPr lang="it-IT" b="1" dirty="0" smtClean="0">
                <a:solidFill>
                  <a:srgbClr val="FF0000"/>
                </a:solidFill>
              </a:rPr>
              <a:t>M14 (</a:t>
            </a:r>
            <a:r>
              <a:rPr lang="it-IT" b="1" dirty="0" err="1" smtClean="0">
                <a:solidFill>
                  <a:srgbClr val="FF0000"/>
                </a:solidFill>
              </a:rPr>
              <a:t>June</a:t>
            </a:r>
            <a:r>
              <a:rPr lang="it-IT" b="1" dirty="0" smtClean="0">
                <a:solidFill>
                  <a:srgbClr val="FF0000"/>
                </a:solidFill>
              </a:rPr>
              <a:t>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381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WP4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outlook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227454" y="1417975"/>
            <a:ext cx="9051628" cy="3431705"/>
          </a:xfrm>
        </p:spPr>
        <p:txBody>
          <a:bodyPr>
            <a:noAutofit/>
          </a:bodyPr>
          <a:lstStyle/>
          <a:p>
            <a:r>
              <a:rPr lang="en-US" dirty="0" smtClean="0"/>
              <a:t>WP4 appears to be on track with respect to the 2016 milestones</a:t>
            </a:r>
          </a:p>
          <a:p>
            <a:endParaRPr lang="en-US" dirty="0" smtClean="0"/>
          </a:p>
          <a:p>
            <a:r>
              <a:rPr lang="en-US" dirty="0" smtClean="0"/>
              <a:t>Pixel readout chip prototypes in 65 nm CMOS will be available in 2016 for testing sensors from </a:t>
            </a:r>
            <a:r>
              <a:rPr lang="en-US" dirty="0" smtClean="0"/>
              <a:t>WP7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Thanks to synergies with RD53 (65 nm CMOS engineering in Q4 2016 - Q1 2017), also longer term schedule looks reasonable</a:t>
            </a:r>
          </a:p>
          <a:p>
            <a:pPr marL="0" indent="0">
              <a:buNone/>
            </a:pPr>
            <a:endParaRPr lang="en-US" dirty="0" smtClean="0"/>
          </a:p>
          <a:p>
            <a:endParaRPr lang="it-IT" dirty="0">
              <a:latin typeface="Comic Sans MS"/>
              <a:cs typeface="Comic Sans MS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it-IT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84159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227454" y="1747884"/>
            <a:ext cx="9051628" cy="2580081"/>
          </a:xfrm>
        </p:spPr>
        <p:txBody>
          <a:bodyPr>
            <a:noAutofit/>
          </a:bodyPr>
          <a:lstStyle/>
          <a:p>
            <a:r>
              <a:rPr lang="it-IT" sz="2400" dirty="0"/>
              <a:t>D4.1 	CMOS 65 nm </a:t>
            </a:r>
            <a:r>
              <a:rPr lang="it-IT" sz="2400" dirty="0" err="1"/>
              <a:t>engineering</a:t>
            </a:r>
            <a:r>
              <a:rPr lang="it-IT" sz="2400" dirty="0"/>
              <a:t> </a:t>
            </a:r>
            <a:r>
              <a:rPr lang="it-IT" sz="2400" dirty="0" err="1"/>
              <a:t>run</a:t>
            </a:r>
            <a:r>
              <a:rPr lang="it-IT" sz="2400" dirty="0"/>
              <a:t> </a:t>
            </a:r>
            <a:r>
              <a:rPr lang="it-IT" sz="2400" i="1" dirty="0"/>
              <a:t>(</a:t>
            </a:r>
            <a:r>
              <a:rPr lang="it-IT" sz="2400" i="1" dirty="0" err="1"/>
              <a:t>availability</a:t>
            </a:r>
            <a:r>
              <a:rPr lang="it-IT" sz="2400" i="1" dirty="0"/>
              <a:t> of the </a:t>
            </a:r>
            <a:r>
              <a:rPr lang="it-IT" sz="2400" i="1" dirty="0" err="1"/>
              <a:t>run</a:t>
            </a:r>
            <a:r>
              <a:rPr lang="it-IT" sz="2400" i="1" dirty="0"/>
              <a:t> with the “ATLAS/CMS” and CLICPIX pixel chips) </a:t>
            </a:r>
            <a:r>
              <a:rPr lang="it-IT" sz="2400" dirty="0"/>
              <a:t>	(</a:t>
            </a:r>
            <a:r>
              <a:rPr lang="it-IT" sz="2400" dirty="0" smtClean="0"/>
              <a:t>CERN) </a:t>
            </a:r>
            <a:r>
              <a:rPr lang="it-IT" sz="2400" dirty="0"/>
              <a:t>	</a:t>
            </a:r>
            <a:endParaRPr lang="it-IT" sz="2400" dirty="0" smtClean="0"/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M36 (April 30, 2018)</a:t>
            </a:r>
            <a:r>
              <a:rPr lang="it-IT" sz="2400" dirty="0"/>
              <a:t>	</a:t>
            </a:r>
            <a:endParaRPr lang="it-IT" sz="2400" dirty="0" smtClean="0"/>
          </a:p>
          <a:p>
            <a:pPr marL="0" indent="0">
              <a:buNone/>
            </a:pPr>
            <a:endParaRPr lang="it-IT" sz="2400" dirty="0"/>
          </a:p>
          <a:p>
            <a:r>
              <a:rPr lang="it-IT" sz="2400" dirty="0"/>
              <a:t>D4.2 	BICMOS </a:t>
            </a:r>
            <a:r>
              <a:rPr lang="it-IT" sz="2400" dirty="0" err="1"/>
              <a:t>SiGe</a:t>
            </a:r>
            <a:r>
              <a:rPr lang="it-IT" sz="2400" dirty="0"/>
              <a:t> </a:t>
            </a:r>
            <a:r>
              <a:rPr lang="it-IT" sz="2400" dirty="0" err="1"/>
              <a:t>engineering</a:t>
            </a:r>
            <a:r>
              <a:rPr lang="it-IT" sz="2400" dirty="0"/>
              <a:t> </a:t>
            </a:r>
            <a:r>
              <a:rPr lang="it-IT" sz="2400" dirty="0" err="1"/>
              <a:t>run</a:t>
            </a:r>
            <a:r>
              <a:rPr lang="it-IT" sz="2400" dirty="0"/>
              <a:t> </a:t>
            </a:r>
            <a:r>
              <a:rPr lang="it-IT" sz="2400" i="1" dirty="0"/>
              <a:t>(</a:t>
            </a:r>
            <a:r>
              <a:rPr lang="it-IT" sz="2400" i="1" dirty="0" err="1"/>
              <a:t>availability</a:t>
            </a:r>
            <a:r>
              <a:rPr lang="it-IT" sz="2400" i="1" dirty="0"/>
              <a:t> of </a:t>
            </a:r>
            <a:r>
              <a:rPr lang="it-IT" sz="2400" i="1" dirty="0" err="1"/>
              <a:t>run</a:t>
            </a:r>
            <a:r>
              <a:rPr lang="it-IT" sz="2400" i="1" dirty="0"/>
              <a:t> with </a:t>
            </a:r>
            <a:r>
              <a:rPr lang="it-IT" sz="2400" i="1" dirty="0" err="1"/>
              <a:t>SiPM</a:t>
            </a:r>
            <a:r>
              <a:rPr lang="it-IT" sz="2400" i="1" dirty="0"/>
              <a:t> calorimeter-WP14 and gas detectors-WP13 chips</a:t>
            </a:r>
            <a:r>
              <a:rPr lang="it-IT" sz="2400" i="1" dirty="0" smtClean="0"/>
              <a:t>)</a:t>
            </a:r>
            <a:r>
              <a:rPr lang="it-IT" sz="2400" dirty="0" smtClean="0"/>
              <a:t> </a:t>
            </a:r>
            <a:r>
              <a:rPr lang="it-IT" sz="2400" dirty="0"/>
              <a:t>(</a:t>
            </a:r>
            <a:r>
              <a:rPr lang="it-IT" sz="2400" dirty="0" smtClean="0"/>
              <a:t>CNRS) </a:t>
            </a:r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M36 </a:t>
            </a:r>
            <a:r>
              <a:rPr lang="it-IT" sz="2400" dirty="0"/>
              <a:t>(April 30, 2018</a:t>
            </a:r>
            <a:r>
              <a:rPr lang="it-IT" sz="2400" dirty="0" smtClean="0"/>
              <a:t>)</a:t>
            </a:r>
          </a:p>
          <a:p>
            <a:pPr marL="0" indent="0">
              <a:buNone/>
            </a:pPr>
            <a:r>
              <a:rPr lang="it-IT" sz="2400" dirty="0"/>
              <a:t>	</a:t>
            </a:r>
          </a:p>
          <a:p>
            <a:r>
              <a:rPr lang="it-IT" sz="2400" dirty="0"/>
              <a:t>D4.3 	</a:t>
            </a:r>
            <a:r>
              <a:rPr lang="it-IT" sz="2400" dirty="0" err="1"/>
              <a:t>Through</a:t>
            </a:r>
            <a:r>
              <a:rPr lang="it-IT" sz="2400" dirty="0"/>
              <a:t> </a:t>
            </a:r>
            <a:r>
              <a:rPr lang="it-IT" sz="2400" dirty="0" err="1"/>
              <a:t>Silicon</a:t>
            </a:r>
            <a:r>
              <a:rPr lang="it-IT" sz="2400" dirty="0"/>
              <a:t> </a:t>
            </a:r>
            <a:r>
              <a:rPr lang="it-IT" sz="2400" dirty="0" err="1"/>
              <a:t>Vias</a:t>
            </a:r>
            <a:r>
              <a:rPr lang="it-IT" sz="2400" dirty="0"/>
              <a:t> production </a:t>
            </a:r>
            <a:r>
              <a:rPr lang="it-IT" sz="2400" i="1" dirty="0"/>
              <a:t>(</a:t>
            </a:r>
            <a:r>
              <a:rPr lang="it-IT" sz="2400" i="1" dirty="0" err="1"/>
              <a:t>fabrication</a:t>
            </a:r>
            <a:r>
              <a:rPr lang="it-IT" sz="2400" i="1" dirty="0"/>
              <a:t> of TSV in </a:t>
            </a:r>
            <a:r>
              <a:rPr lang="it-IT" sz="2400" i="1" dirty="0" err="1"/>
              <a:t>wafers</a:t>
            </a:r>
            <a:r>
              <a:rPr lang="it-IT" sz="2400" i="1" dirty="0"/>
              <a:t> of </a:t>
            </a:r>
            <a:r>
              <a:rPr lang="it-IT" sz="2400" i="1" dirty="0" err="1"/>
              <a:t>deliverable</a:t>
            </a:r>
            <a:r>
              <a:rPr lang="it-IT" sz="2400" i="1" dirty="0"/>
              <a:t> 4.1) </a:t>
            </a:r>
            <a:r>
              <a:rPr lang="it-IT" sz="2400" dirty="0"/>
              <a:t> </a:t>
            </a:r>
            <a:r>
              <a:rPr lang="it-IT" sz="2400" dirty="0" smtClean="0"/>
              <a:t>(INFN) </a:t>
            </a:r>
            <a:r>
              <a:rPr lang="it-IT" sz="2400" dirty="0"/>
              <a:t> </a:t>
            </a:r>
            <a:endParaRPr lang="it-IT" sz="2400" dirty="0" smtClean="0"/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M42 (</a:t>
            </a:r>
            <a:r>
              <a:rPr lang="it-IT" sz="2400" dirty="0" err="1" smtClean="0"/>
              <a:t>October</a:t>
            </a:r>
            <a:r>
              <a:rPr lang="it-IT" sz="2400" dirty="0" smtClean="0"/>
              <a:t> 31, 2018)</a:t>
            </a:r>
            <a:r>
              <a:rPr lang="it-IT" sz="2400" dirty="0"/>
              <a:t>	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it-IT" sz="2400" dirty="0">
              <a:latin typeface="Comic Sans MS"/>
              <a:cs typeface="Comic Sans MS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it-IT" sz="2400" dirty="0">
              <a:latin typeface="Comic Sans MS"/>
              <a:cs typeface="Comic Sans MS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AIDA WP4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deliverables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28996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53589" y="1321494"/>
            <a:ext cx="9149483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MS4.1 	</a:t>
            </a:r>
            <a:r>
              <a:rPr lang="it-IT" b="1" dirty="0" err="1">
                <a:solidFill>
                  <a:srgbClr val="FF0000"/>
                </a:solidFill>
              </a:rPr>
              <a:t>Architectural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review</a:t>
            </a:r>
            <a:r>
              <a:rPr lang="it-IT" b="1" dirty="0">
                <a:solidFill>
                  <a:srgbClr val="FF0000"/>
                </a:solidFill>
              </a:rPr>
              <a:t> of </a:t>
            </a:r>
            <a:r>
              <a:rPr lang="it-IT" b="1" dirty="0" err="1">
                <a:solidFill>
                  <a:srgbClr val="FF0000"/>
                </a:solidFill>
              </a:rPr>
              <a:t>deliverable</a:t>
            </a:r>
            <a:r>
              <a:rPr lang="it-IT" b="1" dirty="0">
                <a:solidFill>
                  <a:srgbClr val="FF0000"/>
                </a:solidFill>
              </a:rPr>
              <a:t> chips in 65nm </a:t>
            </a:r>
            <a:r>
              <a:rPr lang="it-IT" b="1" dirty="0" err="1" smtClean="0">
                <a:solidFill>
                  <a:srgbClr val="FF0000"/>
                </a:solidFill>
              </a:rPr>
              <a:t>run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	M14 </a:t>
            </a:r>
            <a:r>
              <a:rPr lang="it-IT" b="1" dirty="0" smtClean="0">
                <a:solidFill>
                  <a:srgbClr val="FF0000"/>
                </a:solidFill>
              </a:rPr>
              <a:t>(</a:t>
            </a:r>
            <a:r>
              <a:rPr lang="it-IT" b="1" dirty="0" err="1" smtClean="0">
                <a:solidFill>
                  <a:srgbClr val="FF0000"/>
                </a:solidFill>
              </a:rPr>
              <a:t>June</a:t>
            </a:r>
            <a:r>
              <a:rPr lang="it-IT" b="1" dirty="0" smtClean="0">
                <a:solidFill>
                  <a:srgbClr val="FF0000"/>
                </a:solidFill>
              </a:rPr>
              <a:t> 2016)</a:t>
            </a:r>
            <a:r>
              <a:rPr lang="it-IT" b="1" dirty="0">
                <a:solidFill>
                  <a:srgbClr val="FF0000"/>
                </a:solidFill>
              </a:rPr>
              <a:t>	</a:t>
            </a:r>
            <a:r>
              <a:rPr lang="it-IT" dirty="0"/>
              <a:t>	</a:t>
            </a:r>
          </a:p>
          <a:p>
            <a:r>
              <a:rPr lang="it-IT" dirty="0"/>
              <a:t>MS4.2 	</a:t>
            </a:r>
            <a:r>
              <a:rPr lang="it-IT" dirty="0" err="1"/>
              <a:t>Final</a:t>
            </a:r>
            <a:r>
              <a:rPr lang="it-IT" dirty="0"/>
              <a:t> design </a:t>
            </a:r>
            <a:r>
              <a:rPr lang="it-IT" dirty="0" err="1"/>
              <a:t>review</a:t>
            </a:r>
            <a:r>
              <a:rPr lang="it-IT" dirty="0"/>
              <a:t> of 65nm 	</a:t>
            </a:r>
            <a:r>
              <a:rPr lang="it-IT" dirty="0" smtClean="0"/>
              <a:t>			M30 (</a:t>
            </a:r>
            <a:r>
              <a:rPr lang="it-IT" dirty="0" err="1" smtClean="0"/>
              <a:t>October</a:t>
            </a:r>
            <a:r>
              <a:rPr lang="it-IT" dirty="0" smtClean="0"/>
              <a:t>  2017)</a:t>
            </a:r>
            <a:r>
              <a:rPr lang="it-IT" dirty="0"/>
              <a:t>	</a:t>
            </a:r>
            <a:r>
              <a:rPr lang="it-IT" dirty="0" smtClean="0"/>
              <a:t> 	</a:t>
            </a:r>
          </a:p>
          <a:p>
            <a:r>
              <a:rPr lang="it-IT" dirty="0" smtClean="0"/>
              <a:t>MS4.3 </a:t>
            </a:r>
            <a:r>
              <a:rPr lang="it-IT" dirty="0"/>
              <a:t>	Test report of </a:t>
            </a:r>
            <a:r>
              <a:rPr lang="it-IT" dirty="0" err="1"/>
              <a:t>deliverable</a:t>
            </a:r>
            <a:r>
              <a:rPr lang="it-IT" dirty="0"/>
              <a:t> </a:t>
            </a:r>
            <a:r>
              <a:rPr lang="it-IT" dirty="0" smtClean="0"/>
              <a:t>D4.1 </a:t>
            </a:r>
            <a:r>
              <a:rPr lang="it-IT" dirty="0"/>
              <a:t>	</a:t>
            </a:r>
            <a:r>
              <a:rPr lang="it-IT" dirty="0" smtClean="0"/>
              <a:t>		M46 (</a:t>
            </a:r>
            <a:r>
              <a:rPr lang="it-IT" dirty="0" err="1" smtClean="0"/>
              <a:t>February</a:t>
            </a:r>
            <a:r>
              <a:rPr lang="it-IT" dirty="0" smtClean="0"/>
              <a:t> 2019)</a:t>
            </a:r>
            <a:r>
              <a:rPr lang="it-IT" dirty="0"/>
              <a:t>		</a:t>
            </a:r>
          </a:p>
          <a:p>
            <a:r>
              <a:rPr lang="it-IT" b="1" dirty="0">
                <a:solidFill>
                  <a:srgbClr val="FF0000"/>
                </a:solidFill>
              </a:rPr>
              <a:t>MS4.4 	</a:t>
            </a:r>
            <a:r>
              <a:rPr lang="it-IT" b="1" dirty="0" err="1">
                <a:solidFill>
                  <a:srgbClr val="FF0000"/>
                </a:solidFill>
              </a:rPr>
              <a:t>Selection</a:t>
            </a:r>
            <a:r>
              <a:rPr lang="it-IT" b="1" dirty="0">
                <a:solidFill>
                  <a:srgbClr val="FF0000"/>
                </a:solidFill>
              </a:rPr>
              <a:t> of </a:t>
            </a:r>
            <a:r>
              <a:rPr lang="it-IT" b="1" dirty="0" err="1">
                <a:solidFill>
                  <a:srgbClr val="FF0000"/>
                </a:solidFill>
              </a:rPr>
              <a:t>SiGe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foundry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	</a:t>
            </a:r>
            <a:r>
              <a:rPr lang="it-IT" b="1" dirty="0" smtClean="0">
                <a:solidFill>
                  <a:srgbClr val="FF0000"/>
                </a:solidFill>
              </a:rPr>
              <a:t>			M14 </a:t>
            </a:r>
          </a:p>
          <a:p>
            <a:r>
              <a:rPr lang="it-IT" dirty="0"/>
              <a:t>		</a:t>
            </a:r>
          </a:p>
          <a:p>
            <a:r>
              <a:rPr lang="it-IT" dirty="0"/>
              <a:t>MS4.5 	</a:t>
            </a:r>
            <a:r>
              <a:rPr lang="it-IT" dirty="0" err="1"/>
              <a:t>Final</a:t>
            </a:r>
            <a:r>
              <a:rPr lang="it-IT" dirty="0"/>
              <a:t> design </a:t>
            </a:r>
            <a:r>
              <a:rPr lang="it-IT" dirty="0" err="1"/>
              <a:t>review</a:t>
            </a:r>
            <a:r>
              <a:rPr lang="it-IT" dirty="0"/>
              <a:t> of </a:t>
            </a:r>
            <a:r>
              <a:rPr lang="it-IT" dirty="0" err="1"/>
              <a:t>deliverable</a:t>
            </a:r>
            <a:r>
              <a:rPr lang="it-IT" dirty="0"/>
              <a:t> chips in </a:t>
            </a:r>
            <a:r>
              <a:rPr lang="it-IT" dirty="0" err="1"/>
              <a:t>SiGe</a:t>
            </a:r>
            <a:r>
              <a:rPr lang="it-IT" dirty="0"/>
              <a:t> </a:t>
            </a:r>
            <a:r>
              <a:rPr lang="it-IT" dirty="0" err="1"/>
              <a:t>run</a:t>
            </a:r>
            <a:r>
              <a:rPr lang="it-IT" dirty="0"/>
              <a:t> 	</a:t>
            </a:r>
            <a:r>
              <a:rPr lang="it-IT" dirty="0" smtClean="0"/>
              <a:t>M30 </a:t>
            </a:r>
            <a:r>
              <a:rPr lang="it-IT" dirty="0"/>
              <a:t>	</a:t>
            </a:r>
            <a:endParaRPr lang="it-IT" dirty="0" smtClean="0"/>
          </a:p>
          <a:p>
            <a:r>
              <a:rPr lang="it-IT" dirty="0"/>
              <a:t>	</a:t>
            </a:r>
          </a:p>
          <a:p>
            <a:r>
              <a:rPr lang="it-IT" dirty="0"/>
              <a:t>MS4.6 	Test report of </a:t>
            </a:r>
            <a:r>
              <a:rPr lang="it-IT" dirty="0" err="1"/>
              <a:t>deliverable</a:t>
            </a:r>
            <a:r>
              <a:rPr lang="it-IT" dirty="0"/>
              <a:t> D4.2 	</a:t>
            </a:r>
            <a:r>
              <a:rPr lang="it-IT" dirty="0" smtClean="0"/>
              <a:t> </a:t>
            </a:r>
            <a:r>
              <a:rPr lang="it-IT" dirty="0"/>
              <a:t>	</a:t>
            </a:r>
            <a:r>
              <a:rPr lang="it-IT" dirty="0" smtClean="0"/>
              <a:t>	M46 </a:t>
            </a:r>
            <a:r>
              <a:rPr lang="it-IT" dirty="0"/>
              <a:t>	</a:t>
            </a:r>
            <a:endParaRPr lang="it-IT" dirty="0" smtClean="0"/>
          </a:p>
          <a:p>
            <a:r>
              <a:rPr lang="it-IT" dirty="0"/>
              <a:t>	</a:t>
            </a:r>
          </a:p>
          <a:p>
            <a:r>
              <a:rPr lang="it-IT" b="1" dirty="0">
                <a:solidFill>
                  <a:srgbClr val="FF0000"/>
                </a:solidFill>
              </a:rPr>
              <a:t>MS4.7 	</a:t>
            </a:r>
            <a:r>
              <a:rPr lang="it-IT" b="1" dirty="0" err="1">
                <a:solidFill>
                  <a:srgbClr val="FF0000"/>
                </a:solidFill>
              </a:rPr>
              <a:t>Selection</a:t>
            </a:r>
            <a:r>
              <a:rPr lang="it-IT" b="1" dirty="0">
                <a:solidFill>
                  <a:srgbClr val="FF0000"/>
                </a:solidFill>
              </a:rPr>
              <a:t> of TSV </a:t>
            </a:r>
            <a:r>
              <a:rPr lang="it-IT" b="1" dirty="0" err="1">
                <a:solidFill>
                  <a:srgbClr val="FF0000"/>
                </a:solidFill>
              </a:rPr>
              <a:t>process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	</a:t>
            </a:r>
            <a:r>
              <a:rPr lang="it-IT" b="1" dirty="0" smtClean="0">
                <a:solidFill>
                  <a:srgbClr val="FF0000"/>
                </a:solidFill>
              </a:rPr>
              <a:t>			M14 </a:t>
            </a:r>
            <a:r>
              <a:rPr lang="it-IT" b="1" dirty="0">
                <a:solidFill>
                  <a:srgbClr val="FF0000"/>
                </a:solidFill>
              </a:rPr>
              <a:t>	</a:t>
            </a:r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dirty="0"/>
              <a:t>	</a:t>
            </a:r>
          </a:p>
          <a:p>
            <a:r>
              <a:rPr lang="it-IT" dirty="0"/>
              <a:t>MS4.8 	</a:t>
            </a:r>
            <a:r>
              <a:rPr lang="it-IT" dirty="0" err="1"/>
              <a:t>Final</a:t>
            </a:r>
            <a:r>
              <a:rPr lang="it-IT" dirty="0"/>
              <a:t> design </a:t>
            </a:r>
            <a:r>
              <a:rPr lang="it-IT" dirty="0" err="1"/>
              <a:t>review</a:t>
            </a:r>
            <a:r>
              <a:rPr lang="it-IT" dirty="0"/>
              <a:t> of </a:t>
            </a:r>
            <a:r>
              <a:rPr lang="it-IT" dirty="0" err="1"/>
              <a:t>deliverable</a:t>
            </a:r>
            <a:r>
              <a:rPr lang="it-IT" dirty="0"/>
              <a:t> D4.3 		</a:t>
            </a:r>
            <a:r>
              <a:rPr lang="it-IT" dirty="0" smtClean="0"/>
              <a:t>	M30 </a:t>
            </a:r>
          </a:p>
          <a:p>
            <a:r>
              <a:rPr lang="it-IT" dirty="0"/>
              <a:t>	</a:t>
            </a:r>
            <a:r>
              <a:rPr lang="it-IT" dirty="0" smtClean="0"/>
              <a:t> </a:t>
            </a:r>
            <a:r>
              <a:rPr lang="it-IT" dirty="0"/>
              <a:t>	</a:t>
            </a:r>
          </a:p>
          <a:p>
            <a:r>
              <a:rPr lang="it-IT" dirty="0"/>
              <a:t>MS4.9 	Test report of </a:t>
            </a:r>
            <a:r>
              <a:rPr lang="it-IT" dirty="0" err="1"/>
              <a:t>deliverable</a:t>
            </a:r>
            <a:r>
              <a:rPr lang="it-IT" dirty="0"/>
              <a:t> D4.3 </a:t>
            </a:r>
            <a:r>
              <a:rPr lang="it-IT" dirty="0" smtClean="0"/>
              <a:t> </a:t>
            </a:r>
            <a:r>
              <a:rPr lang="it-IT" dirty="0"/>
              <a:t>	</a:t>
            </a:r>
            <a:r>
              <a:rPr lang="it-IT" dirty="0" smtClean="0"/>
              <a:t>		M46 </a:t>
            </a:r>
          </a:p>
          <a:p>
            <a:r>
              <a:rPr lang="it-IT" dirty="0"/>
              <a:t>	</a:t>
            </a:r>
            <a:r>
              <a:rPr lang="it-IT" dirty="0" smtClean="0"/>
              <a:t> </a:t>
            </a:r>
            <a:r>
              <a:rPr lang="it-IT" dirty="0"/>
              <a:t>	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AIDA WP4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milestones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62447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1038" y="922955"/>
            <a:ext cx="8896112" cy="5050664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 err="1" smtClean="0"/>
              <a:t>Deliverable</a:t>
            </a:r>
            <a:r>
              <a:rPr lang="it-IT" b="1" dirty="0" smtClean="0"/>
              <a:t> chips in 65 nm</a:t>
            </a:r>
            <a:r>
              <a:rPr lang="it-IT" dirty="0" smtClean="0"/>
              <a:t> </a:t>
            </a:r>
            <a:r>
              <a:rPr lang="it-IT" dirty="0"/>
              <a:t>	</a:t>
            </a:r>
          </a:p>
          <a:p>
            <a:pPr marL="0" indent="0">
              <a:buNone/>
            </a:pPr>
            <a:r>
              <a:rPr lang="it-IT" b="1" dirty="0" smtClean="0"/>
              <a:t> </a:t>
            </a:r>
          </a:p>
          <a:p>
            <a:pPr marL="0" indent="0">
              <a:buNone/>
            </a:pPr>
            <a:endParaRPr lang="it-IT" dirty="0"/>
          </a:p>
          <a:p>
            <a:pPr marL="719138" indent="-366713"/>
            <a:r>
              <a:rPr lang="it-IT" dirty="0" err="1" smtClean="0"/>
              <a:t>This</a:t>
            </a:r>
            <a:r>
              <a:rPr lang="it-IT" dirty="0" smtClean="0"/>
              <a:t> work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carried</a:t>
            </a:r>
            <a:r>
              <a:rPr lang="it-IT" dirty="0" smtClean="0"/>
              <a:t> out in the frame of </a:t>
            </a:r>
            <a:r>
              <a:rPr lang="it-IT" dirty="0"/>
              <a:t>the CERN RD53 </a:t>
            </a:r>
            <a:r>
              <a:rPr lang="it-IT" dirty="0" err="1"/>
              <a:t>international</a:t>
            </a:r>
            <a:r>
              <a:rPr lang="it-IT" dirty="0"/>
              <a:t> R&amp;D </a:t>
            </a:r>
            <a:r>
              <a:rPr lang="it-IT" dirty="0" err="1"/>
              <a:t>program</a:t>
            </a:r>
            <a:r>
              <a:rPr lang="it-IT" dirty="0"/>
              <a:t> </a:t>
            </a:r>
            <a:r>
              <a:rPr lang="it-IT" dirty="0" err="1" smtClean="0"/>
              <a:t>developing</a:t>
            </a:r>
            <a:r>
              <a:rPr lang="it-IT" dirty="0" smtClean="0"/>
              <a:t> a first generation of pixel </a:t>
            </a:r>
            <a:r>
              <a:rPr lang="it-IT" dirty="0" err="1" smtClean="0"/>
              <a:t>readout</a:t>
            </a:r>
            <a:r>
              <a:rPr lang="it-IT" dirty="0" smtClean="0"/>
              <a:t> chip </a:t>
            </a:r>
            <a:r>
              <a:rPr lang="it-IT" dirty="0" err="1" smtClean="0"/>
              <a:t>prototypes</a:t>
            </a:r>
            <a:r>
              <a:rPr lang="it-IT" dirty="0" smtClean="0"/>
              <a:t> for ATLAS and CMS </a:t>
            </a:r>
            <a:r>
              <a:rPr lang="it-IT" dirty="0" err="1" smtClean="0"/>
              <a:t>at</a:t>
            </a:r>
            <a:r>
              <a:rPr lang="it-IT" dirty="0" smtClean="0"/>
              <a:t> HL-LHC</a:t>
            </a:r>
          </a:p>
          <a:p>
            <a:pPr marL="719138" indent="-366713"/>
            <a:r>
              <a:rPr lang="it-IT" dirty="0" err="1" smtClean="0"/>
              <a:t>Develop</a:t>
            </a:r>
            <a:r>
              <a:rPr lang="it-IT" dirty="0" smtClean="0"/>
              <a:t> </a:t>
            </a:r>
            <a:r>
              <a:rPr lang="it-IT" dirty="0"/>
              <a:t>expertise on TSMC 65 nm CMOS </a:t>
            </a:r>
            <a:r>
              <a:rPr lang="it-IT" dirty="0" err="1"/>
              <a:t>selected</a:t>
            </a:r>
            <a:r>
              <a:rPr lang="it-IT" dirty="0"/>
              <a:t> by CERN for HEP </a:t>
            </a:r>
            <a:endParaRPr lang="it-IT" dirty="0" smtClean="0"/>
          </a:p>
          <a:p>
            <a:pPr marL="719138" indent="-366713"/>
            <a:r>
              <a:rPr lang="it-IT" dirty="0" err="1" smtClean="0"/>
              <a:t>Two</a:t>
            </a:r>
            <a:r>
              <a:rPr lang="it-IT" dirty="0" smtClean="0"/>
              <a:t> small </a:t>
            </a:r>
            <a:r>
              <a:rPr lang="it-IT" dirty="0" err="1" smtClean="0"/>
              <a:t>size</a:t>
            </a:r>
            <a:r>
              <a:rPr lang="it-IT" dirty="0" smtClean="0"/>
              <a:t> </a:t>
            </a:r>
            <a:r>
              <a:rPr lang="it-IT" dirty="0" err="1" smtClean="0"/>
              <a:t>prototypes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available</a:t>
            </a:r>
            <a:r>
              <a:rPr lang="it-IT" dirty="0" smtClean="0"/>
              <a:t> for </a:t>
            </a:r>
            <a:r>
              <a:rPr lang="it-IT" dirty="0" err="1" smtClean="0"/>
              <a:t>testing</a:t>
            </a:r>
            <a:r>
              <a:rPr lang="it-IT" dirty="0" smtClean="0"/>
              <a:t> with </a:t>
            </a:r>
            <a:r>
              <a:rPr lang="it-IT" dirty="0" err="1" smtClean="0"/>
              <a:t>sensors</a:t>
            </a:r>
            <a:r>
              <a:rPr lang="it-IT" dirty="0" smtClean="0"/>
              <a:t> in 2016</a:t>
            </a:r>
          </a:p>
          <a:p>
            <a:pPr marL="719138" indent="-366713"/>
            <a:r>
              <a:rPr lang="it-IT" dirty="0" smtClean="0"/>
              <a:t>A large-scale </a:t>
            </a:r>
            <a:r>
              <a:rPr lang="it-IT" dirty="0" err="1" smtClean="0"/>
              <a:t>prototype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submitted</a:t>
            </a:r>
            <a:r>
              <a:rPr lang="it-IT" dirty="0" smtClean="0"/>
              <a:t> end 2016 /</a:t>
            </a:r>
            <a:r>
              <a:rPr lang="it-IT" dirty="0" err="1" smtClean="0"/>
              <a:t>beginning</a:t>
            </a:r>
            <a:r>
              <a:rPr lang="it-IT" dirty="0" smtClean="0"/>
              <a:t> 2017 in an </a:t>
            </a:r>
            <a:r>
              <a:rPr lang="it-IT" dirty="0" err="1" smtClean="0"/>
              <a:t>engineering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endParaRPr lang="it-IT" dirty="0"/>
          </a:p>
          <a:p>
            <a:pPr marL="719138" indent="-366713"/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/>
              <a:t>d</a:t>
            </a:r>
            <a:r>
              <a:rPr lang="it-IT" dirty="0" err="1" smtClean="0"/>
              <a:t>eliver</a:t>
            </a:r>
            <a:r>
              <a:rPr lang="it-IT" dirty="0" smtClean="0"/>
              <a:t> </a:t>
            </a:r>
            <a:r>
              <a:rPr lang="it-IT" dirty="0"/>
              <a:t>full </a:t>
            </a:r>
            <a:r>
              <a:rPr lang="it-IT" dirty="0" err="1"/>
              <a:t>wafers</a:t>
            </a:r>
            <a:r>
              <a:rPr lang="it-IT" dirty="0"/>
              <a:t> for the </a:t>
            </a:r>
            <a:r>
              <a:rPr lang="it-IT" dirty="0" err="1"/>
              <a:t>interconnection</a:t>
            </a:r>
            <a:r>
              <a:rPr lang="it-IT" dirty="0"/>
              <a:t> </a:t>
            </a:r>
            <a:r>
              <a:rPr lang="it-IT" dirty="0" smtClean="0"/>
              <a:t>with pixel </a:t>
            </a:r>
            <a:r>
              <a:rPr lang="it-IT" dirty="0" err="1" smtClean="0"/>
              <a:t>sensors</a:t>
            </a:r>
            <a:r>
              <a:rPr lang="it-IT" dirty="0" smtClean="0"/>
              <a:t> (task 4.4) </a:t>
            </a:r>
            <a:endParaRPr lang="it-IT" dirty="0"/>
          </a:p>
          <a:p>
            <a:pPr marL="719138" indent="-366713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945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1563" y="167186"/>
            <a:ext cx="8543925" cy="1325563"/>
          </a:xfrm>
        </p:spPr>
        <p:txBody>
          <a:bodyPr/>
          <a:lstStyle/>
          <a:p>
            <a:r>
              <a:rPr lang="it-IT" dirty="0" smtClean="0"/>
              <a:t>Small-medium </a:t>
            </a:r>
            <a:r>
              <a:rPr lang="it-IT" dirty="0" err="1" smtClean="0"/>
              <a:t>size</a:t>
            </a:r>
            <a:r>
              <a:rPr lang="it-IT" dirty="0" smtClean="0"/>
              <a:t> 65 nm CMOS  </a:t>
            </a:r>
            <a:r>
              <a:rPr lang="it-IT" dirty="0" err="1" smtClean="0"/>
              <a:t>prototypes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1704" y="1974075"/>
            <a:ext cx="934659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Two different chips with a 64x64 50 µm x 50 µm pixel matrix ( about 16 mm</a:t>
            </a:r>
            <a:r>
              <a:rPr lang="en-US" baseline="30000" dirty="0" smtClean="0"/>
              <a:t>2</a:t>
            </a:r>
            <a:r>
              <a:rPr lang="en-US" dirty="0" smtClean="0"/>
              <a:t>) with different architectures for the analog front-end and the digital readout, different techniques for digital-to-analog isolation,…</a:t>
            </a:r>
          </a:p>
          <a:p>
            <a:endParaRPr lang="en-US" dirty="0" smtClean="0"/>
          </a:p>
          <a:p>
            <a:r>
              <a:rPr lang="en-US" dirty="0" smtClean="0"/>
              <a:t>FE65_P2 (Bonn, LBNL), submitted end of September 2015</a:t>
            </a:r>
          </a:p>
          <a:p>
            <a:endParaRPr lang="en-US" dirty="0" smtClean="0"/>
          </a:p>
          <a:p>
            <a:r>
              <a:rPr lang="en-US" dirty="0" smtClean="0"/>
              <a:t>CHIPIX65 demonstrator (INFN): to be submitted April 2016</a:t>
            </a:r>
          </a:p>
          <a:p>
            <a:endParaRPr lang="en-US" dirty="0" smtClean="0"/>
          </a:p>
          <a:p>
            <a:r>
              <a:rPr lang="en-US" dirty="0" smtClean="0"/>
              <a:t>These prototypes can be bonded to pixel sensors, allowing other WPs to test their devices in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86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E65_P2_Prototype_TWEPP2015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1" t="52593" r="78534" b="36054"/>
          <a:stretch/>
        </p:blipFill>
        <p:spPr>
          <a:xfrm>
            <a:off x="2820463" y="3491530"/>
            <a:ext cx="3713991" cy="29555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00">
                    <a:alpha val="75000"/>
                  </a:srgbClr>
                </a:solidFill>
              </a:rPr>
              <a:t>9</a:t>
            </a:r>
            <a:r>
              <a:rPr lang="en-US" dirty="0" smtClean="0">
                <a:solidFill>
                  <a:srgbClr val="000000">
                    <a:alpha val="75000"/>
                  </a:srgbClr>
                </a:solidFill>
              </a:rPr>
              <a:t>/20</a:t>
            </a:r>
            <a:endParaRPr lang="it-IT" dirty="0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5871" y="198447"/>
            <a:ext cx="26460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Small scale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prototypes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(I)</a:t>
            </a:r>
            <a:endParaRPr lang="en-US" sz="1400" b="1" i="1" dirty="0">
              <a:solidFill>
                <a:srgbClr val="000000">
                  <a:alpha val="70000"/>
                </a:srgbClr>
              </a:solidFill>
              <a:latin typeface="Georgia"/>
              <a:cs typeface="Georgia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84751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ACES 2016 – Fifth Common ATLAS CMS Workshop for LHC Upgrades – 09/03/2016 – </a:t>
            </a:r>
            <a:r>
              <a:rPr sz="1200" i="1" dirty="0" err="1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Elia</a:t>
            </a:r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 Conti (CERN)</a:t>
            </a:r>
          </a:p>
        </p:txBody>
      </p:sp>
      <p:sp>
        <p:nvSpPr>
          <p:cNvPr id="11" name="Text Box 342"/>
          <p:cNvSpPr txBox="1">
            <a:spLocks noChangeArrowheads="1"/>
          </p:cNvSpPr>
          <p:nvPr/>
        </p:nvSpPr>
        <p:spPr bwMode="auto">
          <a:xfrm>
            <a:off x="218400" y="554409"/>
            <a:ext cx="9396942" cy="541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lvl="1" eaLnBrk="0" fontAlgn="base" hangingPunct="0">
              <a:spcBef>
                <a:spcPct val="0"/>
              </a:spcBef>
            </a:pPr>
            <a:r>
              <a:rPr lang="en-US" sz="2000" b="1" i="1" spc="-30" dirty="0" smtClean="0">
                <a:solidFill>
                  <a:srgbClr val="000000"/>
                </a:solidFill>
                <a:latin typeface="Verdana"/>
                <a:cs typeface="Verdana"/>
              </a:rPr>
              <a:t>FE65_P2 prototype chip </a:t>
            </a:r>
            <a:r>
              <a:rPr lang="en-US" sz="20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(Bonn-LBNL)</a:t>
            </a:r>
          </a:p>
          <a:p>
            <a:pPr marL="0" lvl="1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n-US" sz="1200" i="1" spc="-30" dirty="0" smtClean="0">
                <a:solidFill>
                  <a:srgbClr val="0000FF"/>
                </a:solidFill>
                <a:latin typeface="Verdana"/>
                <a:cs typeface="Verdana"/>
                <a:hlinkClick r:id="rId4"/>
              </a:rPr>
              <a:t>T. </a:t>
            </a:r>
            <a:r>
              <a:rPr lang="en-US" sz="1200" i="1" spc="-30" dirty="0" err="1" smtClean="0">
                <a:solidFill>
                  <a:srgbClr val="0000FF"/>
                </a:solidFill>
                <a:latin typeface="Verdana"/>
                <a:cs typeface="Verdana"/>
                <a:hlinkClick r:id="rId4"/>
              </a:rPr>
              <a:t>Hemperek</a:t>
            </a:r>
            <a:r>
              <a:rPr lang="en-US" sz="1200" i="1" spc="-30" dirty="0" smtClean="0">
                <a:solidFill>
                  <a:srgbClr val="0000FF"/>
                </a:solidFill>
                <a:latin typeface="Verdana"/>
                <a:cs typeface="Verdana"/>
                <a:hlinkClick r:id="rId4"/>
              </a:rPr>
              <a:t> et al., TWEPP 2015</a:t>
            </a:r>
            <a:r>
              <a:rPr lang="en-US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]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64x64 matrix, 50x50 µm</a:t>
            </a:r>
            <a:r>
              <a:rPr lang="en-US" sz="1600" spc="-30" baseline="30000" dirty="0" smtClean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 pixel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Put into effect the following RD53 WG proposals: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Top level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digital on top hierarchical flow, modular approach (4x64 pixel cores),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analog islands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Architecture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distributed latency buffering architecture (2x2 pixel region optimized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for higher hit rates)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Analog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LBNL front end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it-IT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Verification</a:t>
            </a: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no VEPIX53; testing oriented verification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with custom Python-based framework</a:t>
            </a:r>
          </a:p>
          <a:p>
            <a:pPr marL="0" lvl="2" indent="0"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Submitted: 12/2015</a:t>
            </a:r>
          </a:p>
          <a:p>
            <a:pPr marL="0" lvl="2" indent="0" eaLnBrk="0" fontAlgn="base" hangingPunct="0">
              <a:spcBef>
                <a:spcPct val="0"/>
              </a:spcBef>
              <a:spcAft>
                <a:spcPts val="400"/>
              </a:spcAft>
            </a:pP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Started </a:t>
            </a:r>
            <a:r>
              <a:rPr lang="it-IT" sz="16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testing</a:t>
            </a: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6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phase</a:t>
            </a:r>
            <a:endParaRPr lang="it-IT" sz="1600" spc="-30" dirty="0" smtClean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285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−"/>
            </a:pPr>
            <a: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chip </a:t>
            </a:r>
            <a:r>
              <a:rPr lang="it-IT" sz="14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is</a:t>
            </a:r>
            <a: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4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functional</a:t>
            </a:r>
            <a: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and </a:t>
            </a:r>
            <a:r>
              <a:rPr lang="it-IT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/>
            </a:r>
            <a:br>
              <a:rPr lang="it-IT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it-IT" sz="1400" spc="-30" dirty="0" err="1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characterization</a:t>
            </a:r>
            <a:r>
              <a:rPr lang="it-IT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400" spc="-30" dirty="0" err="1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is</a:t>
            </a:r>
            <a:r>
              <a:rPr lang="it-IT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/>
            </a:r>
            <a:b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it-IT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on-</a:t>
            </a:r>
            <a:r>
              <a:rPr lang="it-IT" sz="14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going</a:t>
            </a:r>
            <a:endParaRPr lang="it-IT" sz="1400" spc="-30" dirty="0" smtClean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285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−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in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the process of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/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being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bump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bonded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to pixel sensors</a:t>
            </a:r>
            <a:endParaRPr lang="it-IT" sz="1400" spc="-30" dirty="0" smtClean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</p:txBody>
      </p:sp>
      <p:pic>
        <p:nvPicPr>
          <p:cNvPr id="2" name="Picture 1" descr="Towards a 65nm Pixel Readout Chip for ATLAS and CMS HL-LHC Upgrades rev2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111" t="47037" r="2361" b="12037"/>
          <a:stretch/>
        </p:blipFill>
        <p:spPr>
          <a:xfrm>
            <a:off x="6380697" y="2992313"/>
            <a:ext cx="3234649" cy="34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0215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00">
                    <a:alpha val="75000"/>
                  </a:srgbClr>
                </a:solidFill>
              </a:rPr>
              <a:t>10</a:t>
            </a:r>
            <a:r>
              <a:rPr lang="en-US" dirty="0" smtClean="0">
                <a:solidFill>
                  <a:srgbClr val="000000">
                    <a:alpha val="75000"/>
                  </a:srgbClr>
                </a:solidFill>
              </a:rPr>
              <a:t>/20</a:t>
            </a:r>
            <a:endParaRPr lang="it-IT" dirty="0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5871" y="198447"/>
            <a:ext cx="27270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Small scale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prototypes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(II)</a:t>
            </a:r>
            <a:endParaRPr lang="en-US" sz="1400" b="1" i="1" dirty="0">
              <a:solidFill>
                <a:srgbClr val="000000">
                  <a:alpha val="70000"/>
                </a:srgbClr>
              </a:solidFill>
              <a:latin typeface="Georgia"/>
              <a:cs typeface="Georgia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84751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ACES 2016 – Fifth Common ATLAS CMS Workshop for LHC Upgrades – 09/03/2016 – </a:t>
            </a:r>
            <a:r>
              <a:rPr sz="1200" i="1" dirty="0" err="1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Elia</a:t>
            </a:r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 Conti (CERN)</a:t>
            </a:r>
          </a:p>
        </p:txBody>
      </p:sp>
      <p:sp>
        <p:nvSpPr>
          <p:cNvPr id="11" name="Text Box 342"/>
          <p:cNvSpPr txBox="1">
            <a:spLocks noChangeArrowheads="1"/>
          </p:cNvSpPr>
          <p:nvPr/>
        </p:nvSpPr>
        <p:spPr bwMode="auto">
          <a:xfrm>
            <a:off x="218405" y="554409"/>
            <a:ext cx="9094933" cy="491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lvl="1" indent="0" eaLnBrk="0" fontAlgn="base" hangingPunct="0">
              <a:spcBef>
                <a:spcPct val="0"/>
              </a:spcBef>
            </a:pPr>
            <a:r>
              <a:rPr lang="en-US" sz="2000" b="1" i="1" spc="-30" dirty="0" smtClean="0">
                <a:solidFill>
                  <a:srgbClr val="000000"/>
                </a:solidFill>
                <a:latin typeface="Verdana"/>
                <a:cs typeface="Verdana"/>
              </a:rPr>
              <a:t>CHIPIX65 Demonstrator </a:t>
            </a:r>
            <a:r>
              <a:rPr lang="en-US" sz="20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(CHIPIX65 Italian INFN collaboration</a:t>
            </a:r>
            <a:r>
              <a:rPr lang="en-US" sz="2000" i="1" spc="-3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0" lvl="1" indent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n-US" sz="1200" i="1" spc="-30" dirty="0" smtClean="0">
                <a:solidFill>
                  <a:srgbClr val="0000FF"/>
                </a:solidFill>
                <a:latin typeface="Verdana"/>
                <a:cs typeface="Verdana"/>
                <a:hlinkClick r:id="rId3"/>
              </a:rPr>
              <a:t>CHIPIX Collaboration, RD53 General Meeting (14/10/2015)</a:t>
            </a:r>
            <a:r>
              <a:rPr lang="en-US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]</a:t>
            </a:r>
            <a:endParaRPr lang="en-US" sz="1200" spc="-3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64x64 matrix, 50x50 µm</a:t>
            </a:r>
            <a:r>
              <a:rPr lang="en-US" sz="1600" spc="-30" baseline="30000" dirty="0" smtClean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 pixel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</a:rPr>
              <a:t>Put into effect the following RD53 WG proposals: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Top level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digital on top hierarchical flow, analog islands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Analog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integration of 2 different </a:t>
            </a:r>
            <a:r>
              <a:rPr lang="en-US" sz="14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flavours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/>
            </a:r>
            <a:b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(Torino and Bergamo/Pavia front ends)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Architecture</a:t>
            </a:r>
            <a:r>
              <a:rPr lang="en-US" sz="16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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centralized latency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buffering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architecture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(optimized) (4x4 pixel region)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Simulation and verification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using VEPIX53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framework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16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IP</a:t>
            </a: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en-US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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implementation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of a set of tested RD53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IP blocks (bandgap,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DAC, </a:t>
            </a:r>
            <a:r>
              <a:rPr lang="en-US" sz="14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serializer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…)</a:t>
            </a:r>
          </a:p>
          <a:p>
            <a:pPr marL="0" lvl="2" indent="0" eaLnBrk="0" fontAlgn="base" hangingPunct="0">
              <a:spcBef>
                <a:spcPct val="0"/>
              </a:spcBef>
              <a:spcAft>
                <a:spcPts val="400"/>
              </a:spcAft>
            </a:pP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To be submitted:</a:t>
            </a:r>
            <a:b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04/2016 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(Europractice MPW)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864" y="2246758"/>
            <a:ext cx="3488475" cy="41095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5028" y="4117470"/>
            <a:ext cx="2487414" cy="22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872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00">
                    <a:alpha val="75000"/>
                  </a:srgbClr>
                </a:solidFill>
              </a:rPr>
              <a:t>13</a:t>
            </a:r>
            <a:r>
              <a:rPr lang="en-US" dirty="0" smtClean="0">
                <a:solidFill>
                  <a:srgbClr val="000000">
                    <a:alpha val="75000"/>
                  </a:srgbClr>
                </a:solidFill>
              </a:rPr>
              <a:t>/20</a:t>
            </a:r>
            <a:endParaRPr lang="it-IT" dirty="0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5878" y="198447"/>
            <a:ext cx="53984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Main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activities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for 2016 </a:t>
            </a:r>
            <a:r>
              <a:rPr lang="en-US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–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RD53A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demonstrator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chip (I)</a:t>
            </a:r>
            <a:endParaRPr lang="en-US" sz="1400" b="1" i="1" dirty="0">
              <a:solidFill>
                <a:srgbClr val="000000">
                  <a:alpha val="70000"/>
                </a:srgbClr>
              </a:solidFill>
              <a:latin typeface="Georgia"/>
              <a:cs typeface="Georgia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84751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ACES 2016 – Fifth Common ATLAS CMS Workshop for LHC Upgrades – 09/03/2016 – </a:t>
            </a:r>
            <a:r>
              <a:rPr sz="1200" i="1" dirty="0" err="1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Elia</a:t>
            </a:r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 Conti (CERN)</a:t>
            </a:r>
          </a:p>
        </p:txBody>
      </p:sp>
      <p:sp>
        <p:nvSpPr>
          <p:cNvPr id="6" name="Text Box 342"/>
          <p:cNvSpPr txBox="1">
            <a:spLocks noChangeArrowheads="1"/>
          </p:cNvSpPr>
          <p:nvPr/>
        </p:nvSpPr>
        <p:spPr bwMode="auto">
          <a:xfrm>
            <a:off x="218400" y="554409"/>
            <a:ext cx="9396942" cy="551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lvl="1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sz="2000" b="1" i="1" spc="-30" dirty="0" smtClean="0">
                <a:solidFill>
                  <a:srgbClr val="000000"/>
                </a:solidFill>
                <a:latin typeface="Verdana"/>
                <a:cs typeface="Verdana"/>
              </a:rPr>
              <a:t>RD53A: full scale demonstrator chip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1200"/>
              </a:spcAft>
              <a:buFont typeface="Lucida Grande"/>
              <a:buChar char="–"/>
            </a:pP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Proposed 20x11.8 mm</a:t>
            </a:r>
            <a:r>
              <a:rPr lang="en-US" sz="1800" spc="-30" baseline="30000" dirty="0" smtClean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 chip (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 400x192 pixels)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, 2500 </a:t>
            </a:r>
            <a:r>
              <a:rPr lang="en-US" sz="1800" spc="-30" dirty="0">
                <a:solidFill>
                  <a:srgbClr val="000000"/>
                </a:solidFill>
                <a:latin typeface="Verdana"/>
                <a:cs typeface="Verdana"/>
              </a:rPr>
              <a:t>µm</a:t>
            </a:r>
            <a:r>
              <a:rPr lang="en-US" sz="1800" spc="-30" baseline="30000" dirty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1800" spc="-30" dirty="0">
                <a:solidFill>
                  <a:srgbClr val="000000"/>
                </a:solidFill>
                <a:latin typeface="Verdana"/>
                <a:cs typeface="Verdana"/>
              </a:rPr>
              <a:t> pixel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800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Goal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: demonstrate </a:t>
            </a:r>
            <a:r>
              <a:rPr lang="en-US" sz="18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in a large format 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IC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suitability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of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65nm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technology (including radiation tolerance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)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high data/trigger rate, low threshold operation, high speed readout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power management, serial powering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put into effect RD53 WG proposals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Not intended to be a production chip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will contain design variations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for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testing purposes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4800"/>
              </a:spcAft>
              <a:buFont typeface="Arial" panose="020B0604020202020204" pitchFamily="34" charset="0"/>
              <a:buChar char="•"/>
            </a:pP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wafer scale production will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enable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prototyping of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bump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bonding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assembly with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realistic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sensors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in new technology</a:t>
            </a:r>
            <a:b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 performance measurement</a:t>
            </a:r>
            <a:endParaRPr lang="en-US" sz="1400" spc="-30" dirty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0" lvl="2" indent="0"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To be </a:t>
            </a:r>
            <a:r>
              <a:rPr lang="it-IT" sz="16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submitted</a:t>
            </a:r>
            <a:r>
              <a:rPr lang="it-IT" sz="16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: </a:t>
            </a:r>
            <a: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end 2016</a:t>
            </a:r>
            <a:br>
              <a:rPr lang="it-IT" sz="16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(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prospected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shared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engineering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run</a:t>
            </a:r>
            <a:r>
              <a:rPr lang="it-IT" sz="12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/>
            </a:r>
            <a:br>
              <a:rPr lang="it-IT" sz="12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</a:b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with 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other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</a:t>
            </a:r>
            <a:r>
              <a:rPr lang="it-IT" sz="12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projects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)</a:t>
            </a:r>
            <a:endParaRPr lang="en-US" sz="1200" spc="-30" dirty="0" smtClean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255688" y="3202964"/>
            <a:ext cx="4412975" cy="3178786"/>
            <a:chOff x="4572000" y="3202964"/>
            <a:chExt cx="4073515" cy="3178786"/>
          </a:xfrm>
        </p:grpSpPr>
        <p:pic>
          <p:nvPicPr>
            <p:cNvPr id="7" name="Picture 6" descr="RD53A_specs_main_V3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39" t="38889" r="27725" b="36111"/>
            <a:stretch/>
          </p:blipFill>
          <p:spPr>
            <a:xfrm>
              <a:off x="4572000" y="3202964"/>
              <a:ext cx="4073515" cy="317878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91100" y="3886200"/>
              <a:ext cx="27305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spc="-30" dirty="0" smtClean="0">
                  <a:solidFill>
                    <a:srgbClr val="000000"/>
                  </a:solidFill>
                  <a:latin typeface="Verdana"/>
                  <a:cs typeface="Verdana"/>
                </a:rPr>
                <a:t>Project A</a:t>
              </a:r>
              <a:endParaRPr lang="it-IT" sz="1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6200000">
              <a:off x="7515225" y="3941004"/>
              <a:ext cx="1282700" cy="2841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spc="-30" dirty="0" smtClean="0">
                  <a:solidFill>
                    <a:srgbClr val="000000"/>
                  </a:solidFill>
                  <a:latin typeface="Verdana"/>
                  <a:cs typeface="Verdana"/>
                </a:rPr>
                <a:t>Project B</a:t>
              </a:r>
              <a:endParaRPr lang="it-IT" sz="14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79685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00">
                    <a:alpha val="75000"/>
                  </a:srgbClr>
                </a:solidFill>
              </a:rPr>
              <a:t>14</a:t>
            </a:r>
            <a:r>
              <a:rPr lang="en-US" dirty="0" smtClean="0">
                <a:solidFill>
                  <a:srgbClr val="000000">
                    <a:alpha val="75000"/>
                  </a:srgbClr>
                </a:solidFill>
              </a:rPr>
              <a:t>/20</a:t>
            </a:r>
            <a:endParaRPr lang="it-IT" dirty="0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5877" y="198447"/>
            <a:ext cx="54794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Main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activities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for 2016 </a:t>
            </a:r>
            <a:r>
              <a:rPr lang="en-US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–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RD53A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demonstrator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chip (II)</a:t>
            </a:r>
            <a:endParaRPr lang="en-US" sz="1400" b="1" i="1" dirty="0">
              <a:solidFill>
                <a:srgbClr val="000000">
                  <a:alpha val="70000"/>
                </a:srgbClr>
              </a:solidFill>
              <a:latin typeface="Georgia"/>
              <a:cs typeface="Georgia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84751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ACES 2016 – Fifth Common ATLAS CMS Workshop for LHC Upgrades – 09/03/2016 – </a:t>
            </a:r>
            <a:r>
              <a:rPr sz="1200" i="1" dirty="0" err="1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Elia</a:t>
            </a:r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 Conti (CERN)</a:t>
            </a:r>
          </a:p>
        </p:txBody>
      </p:sp>
      <p:sp>
        <p:nvSpPr>
          <p:cNvPr id="6" name="Text Box 342"/>
          <p:cNvSpPr txBox="1">
            <a:spLocks noChangeArrowheads="1"/>
          </p:cNvSpPr>
          <p:nvPr/>
        </p:nvSpPr>
        <p:spPr bwMode="auto">
          <a:xfrm>
            <a:off x="218400" y="554409"/>
            <a:ext cx="9396942" cy="39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lvl="1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sz="2000" b="1" i="1" spc="-30" dirty="0" smtClean="0">
                <a:solidFill>
                  <a:srgbClr val="000000"/>
                </a:solidFill>
                <a:latin typeface="Verdana"/>
                <a:cs typeface="Verdana"/>
              </a:rPr>
              <a:t>Project organization</a:t>
            </a:r>
          </a:p>
        </p:txBody>
      </p:sp>
      <p:sp>
        <p:nvSpPr>
          <p:cNvPr id="27" name="Freeform 26"/>
          <p:cNvSpPr/>
          <p:nvPr/>
        </p:nvSpPr>
        <p:spPr>
          <a:xfrm>
            <a:off x="687918" y="1290673"/>
            <a:ext cx="1745274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Pixel sensors and bump bonding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331907" y="2220321"/>
            <a:ext cx="1081748" cy="54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66FF66"/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Template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93503" y="3048370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66FF66">
              <a:alpha val="2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Design flow + </a:t>
            </a:r>
            <a:r>
              <a:rPr lang="en-US" sz="1200" dirty="0" err="1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floorplan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2015649" y="3048370"/>
            <a:ext cx="804815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66FF66">
              <a:alpha val="2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Power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416573" y="2220321"/>
            <a:ext cx="1081748" cy="54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Building blocks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4633986" y="3043600"/>
            <a:ext cx="638037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FF660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IP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3451240" y="3043600"/>
            <a:ext cx="951431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FF660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Analog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516325" y="3039284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FF660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Digital libraries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6869637" y="2220321"/>
            <a:ext cx="1081748" cy="54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/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Digital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1265767" y="3987101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Pixel array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2587906" y="3987101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Simulation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910051" y="3987101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Architecture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5232187" y="3987101"/>
            <a:ext cx="752689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err="1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EoC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3522136" y="4713550"/>
            <a:ext cx="1306592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2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Control/timing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5069120" y="4713550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2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Readout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6391256" y="4713550"/>
            <a:ext cx="1237741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2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Configuration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6224129" y="3987101"/>
            <a:ext cx="1081748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Testing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7546265" y="3987101"/>
            <a:ext cx="1492960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rgbClr val="0080FF">
              <a:alpha val="6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Implementation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7737988" y="1290673"/>
            <a:ext cx="1301239" cy="36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Test system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cxnSp>
        <p:nvCxnSpPr>
          <p:cNvPr id="69" name="Straight Connector 68"/>
          <p:cNvCxnSpPr/>
          <p:nvPr/>
        </p:nvCxnSpPr>
        <p:spPr bwMode="auto">
          <a:xfrm>
            <a:off x="4953000" y="1651000"/>
            <a:ext cx="0" cy="558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4953000" y="2755900"/>
            <a:ext cx="0" cy="279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1871133" y="2755900"/>
            <a:ext cx="0" cy="152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7408863" y="2755900"/>
            <a:ext cx="0" cy="10033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5606521" y="4343400"/>
            <a:ext cx="0" cy="3683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1871133" y="1981200"/>
            <a:ext cx="553772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1231375" y="2908300"/>
            <a:ext cx="118321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3921125" y="2908300"/>
            <a:ext cx="21463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>
            <a:off x="1802342" y="3765550"/>
            <a:ext cx="64870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4214117" y="4584700"/>
            <a:ext cx="27957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1231371" y="2895600"/>
            <a:ext cx="0" cy="1460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2414588" y="2901950"/>
            <a:ext cx="0" cy="1460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3921125" y="2895600"/>
            <a:ext cx="0" cy="1460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6053667" y="2895600"/>
            <a:ext cx="0" cy="1460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1871133" y="1968500"/>
            <a:ext cx="0" cy="25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7408863" y="1968500"/>
            <a:ext cx="0" cy="25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1802342" y="375285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3123142" y="375240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4450821" y="375240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5606521" y="375240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6762221" y="375240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8289396" y="3752400"/>
            <a:ext cx="0" cy="2349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4214111" y="4584700"/>
            <a:ext cx="0" cy="133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7009871" y="4573200"/>
            <a:ext cx="0" cy="133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3" name="Freeform 112"/>
          <p:cNvSpPr/>
          <p:nvPr/>
        </p:nvSpPr>
        <p:spPr>
          <a:xfrm>
            <a:off x="2586567" y="5303872"/>
            <a:ext cx="4719108" cy="1046128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000" tIns="72000" rIns="144000" bIns="72000" numCol="1" spcCol="1270" anchor="t" anchorCtr="0">
            <a:noAutofit/>
          </a:bodyPr>
          <a:lstStyle/>
          <a:p>
            <a:pPr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Support and services</a:t>
            </a:r>
          </a:p>
          <a:p>
            <a:pPr marL="171450" indent="-171450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Lucida Grande"/>
              <a:buChar char="–"/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Tools, design kit</a:t>
            </a:r>
          </a:p>
          <a:p>
            <a:pPr marL="171450" indent="-171450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Lucida Grande"/>
              <a:buChar char="–"/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Repository</a:t>
            </a:r>
          </a:p>
          <a:p>
            <a:pPr marL="171450" indent="-171450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Lucida Grande"/>
              <a:buChar char="–"/>
            </a:pPr>
            <a:r>
              <a:rPr lang="en-US" sz="120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Radiation effects and models</a:t>
            </a:r>
            <a:endParaRPr lang="en-US" sz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4306363" y="1112873"/>
            <a:ext cx="1293283" cy="540000"/>
          </a:xfrm>
          <a:custGeom>
            <a:avLst/>
            <a:gdLst>
              <a:gd name="connsiteX0" fmla="*/ 0 w 657534"/>
              <a:gd name="connsiteY0" fmla="*/ 41753 h 417534"/>
              <a:gd name="connsiteX1" fmla="*/ 41753 w 657534"/>
              <a:gd name="connsiteY1" fmla="*/ 0 h 417534"/>
              <a:gd name="connsiteX2" fmla="*/ 615781 w 657534"/>
              <a:gd name="connsiteY2" fmla="*/ 0 h 417534"/>
              <a:gd name="connsiteX3" fmla="*/ 657534 w 657534"/>
              <a:gd name="connsiteY3" fmla="*/ 41753 h 417534"/>
              <a:gd name="connsiteX4" fmla="*/ 657534 w 657534"/>
              <a:gd name="connsiteY4" fmla="*/ 375781 h 417534"/>
              <a:gd name="connsiteX5" fmla="*/ 615781 w 657534"/>
              <a:gd name="connsiteY5" fmla="*/ 417534 h 417534"/>
              <a:gd name="connsiteX6" fmla="*/ 41753 w 657534"/>
              <a:gd name="connsiteY6" fmla="*/ 417534 h 417534"/>
              <a:gd name="connsiteX7" fmla="*/ 0 w 657534"/>
              <a:gd name="connsiteY7" fmla="*/ 375781 h 417534"/>
              <a:gd name="connsiteX8" fmla="*/ 0 w 657534"/>
              <a:gd name="connsiteY8" fmla="*/ 41753 h 4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7534" h="417534">
                <a:moveTo>
                  <a:pt x="0" y="41753"/>
                </a:moveTo>
                <a:cubicBezTo>
                  <a:pt x="0" y="18693"/>
                  <a:pt x="18693" y="0"/>
                  <a:pt x="41753" y="0"/>
                </a:cubicBezTo>
                <a:lnTo>
                  <a:pt x="615781" y="0"/>
                </a:lnTo>
                <a:cubicBezTo>
                  <a:pt x="638841" y="0"/>
                  <a:pt x="657534" y="18693"/>
                  <a:pt x="657534" y="41753"/>
                </a:cubicBezTo>
                <a:lnTo>
                  <a:pt x="657534" y="375781"/>
                </a:lnTo>
                <a:cubicBezTo>
                  <a:pt x="657534" y="398841"/>
                  <a:pt x="638841" y="417534"/>
                  <a:pt x="615781" y="417534"/>
                </a:cubicBezTo>
                <a:lnTo>
                  <a:pt x="41753" y="417534"/>
                </a:lnTo>
                <a:cubicBezTo>
                  <a:pt x="18693" y="417534"/>
                  <a:pt x="0" y="398841"/>
                  <a:pt x="0" y="375781"/>
                </a:cubicBezTo>
                <a:lnTo>
                  <a:pt x="0" y="4175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279" tIns="31279" rIns="31279" bIns="31279" numCol="1" spcCol="1270" anchor="ctr" anchorCtr="0">
            <a:noAutofit/>
          </a:bodyPr>
          <a:lstStyle/>
          <a:p>
            <a:pPr algn="ctr" defTabSz="2222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cs typeface="Verdana"/>
              </a:rPr>
              <a:t>RD53A</a:t>
            </a:r>
            <a:endParaRPr lang="en-US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740156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00">
                    <a:alpha val="75000"/>
                  </a:srgbClr>
                </a:solidFill>
              </a:rPr>
              <a:t>15</a:t>
            </a:r>
            <a:r>
              <a:rPr lang="en-US" dirty="0" smtClean="0">
                <a:solidFill>
                  <a:srgbClr val="000000">
                    <a:alpha val="75000"/>
                  </a:srgbClr>
                </a:solidFill>
              </a:rPr>
              <a:t>/20</a:t>
            </a:r>
            <a:endParaRPr lang="it-IT" dirty="0">
              <a:solidFill>
                <a:srgbClr val="000000">
                  <a:alpha val="75000"/>
                </a:srgb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5875" y="198445"/>
            <a:ext cx="55603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Main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activities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for 2016 </a:t>
            </a:r>
            <a:r>
              <a:rPr lang="en-US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–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RD53A </a:t>
            </a:r>
            <a:r>
              <a:rPr lang="it-IT" sz="1400" b="1" i="1" dirty="0" err="1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demonstrator</a:t>
            </a:r>
            <a:r>
              <a:rPr lang="it-IT" sz="1400" b="1" i="1" dirty="0" smtClean="0">
                <a:solidFill>
                  <a:srgbClr val="000000">
                    <a:alpha val="70000"/>
                  </a:srgbClr>
                </a:solidFill>
                <a:latin typeface="Georgia"/>
                <a:cs typeface="Georgia"/>
              </a:rPr>
              <a:t> chip (III)</a:t>
            </a:r>
            <a:endParaRPr lang="en-US" sz="1400" b="1" i="1" dirty="0">
              <a:solidFill>
                <a:srgbClr val="000000">
                  <a:alpha val="70000"/>
                </a:srgbClr>
              </a:solidFill>
              <a:latin typeface="Georgia"/>
              <a:cs typeface="Georgia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84751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ACES 2016 – Fifth Common ATLAS CMS Workshop for LHC Upgrades – 09/03/2016 – </a:t>
            </a:r>
            <a:r>
              <a:rPr sz="1200" i="1" dirty="0" err="1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Elia</a:t>
            </a:r>
            <a:r>
              <a:rPr sz="1200" i="1" dirty="0">
                <a:solidFill>
                  <a:srgbClr val="808080">
                    <a:lumMod val="75000"/>
                  </a:srgbClr>
                </a:solidFill>
                <a:latin typeface="Georgia"/>
                <a:cs typeface="Georgia"/>
              </a:rPr>
              <a:t> Conti (CERN)</a:t>
            </a:r>
          </a:p>
        </p:txBody>
      </p:sp>
      <p:sp>
        <p:nvSpPr>
          <p:cNvPr id="6" name="Text Box 342"/>
          <p:cNvSpPr txBox="1">
            <a:spLocks noChangeArrowheads="1"/>
          </p:cNvSpPr>
          <p:nvPr/>
        </p:nvSpPr>
        <p:spPr bwMode="auto">
          <a:xfrm>
            <a:off x="218400" y="554400"/>
            <a:ext cx="9396942" cy="427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lvl="1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sz="2000" b="1" i="1" spc="-30" dirty="0" smtClean="0">
                <a:solidFill>
                  <a:srgbClr val="000000"/>
                </a:solidFill>
                <a:latin typeface="Verdana"/>
                <a:cs typeface="Verdana"/>
              </a:rPr>
              <a:t>Planning</a:t>
            </a:r>
          </a:p>
          <a:p>
            <a:pPr marL="0" lvl="2" indent="0" eaLnBrk="0" fontAlgn="base" hangingPunct="0">
              <a:spcBef>
                <a:spcPct val="0"/>
              </a:spcBef>
              <a:spcAft>
                <a:spcPts val="2400"/>
              </a:spcAft>
            </a:pPr>
            <a:r>
              <a:rPr lang="it-IT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3 </a:t>
            </a:r>
            <a:r>
              <a:rPr lang="it-IT" sz="1800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main</a:t>
            </a:r>
            <a:r>
              <a:rPr lang="it-IT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 general </a:t>
            </a:r>
            <a:r>
              <a:rPr lang="it-IT" sz="1800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project</a:t>
            </a:r>
            <a:r>
              <a:rPr lang="it-IT" sz="1800" spc="-3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it-IT" sz="1800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deliverables</a:t>
            </a:r>
            <a:endParaRPr lang="en-US" sz="1800" spc="-3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800" b="1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V0 (Q1 2016)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: </a:t>
            </a:r>
            <a:r>
              <a:rPr lang="en-US" sz="1800" spc="-30" dirty="0" err="1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upscaled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FE65_P2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improved design flow, normal </a:t>
            </a:r>
            <a:r>
              <a:rPr lang="en-US" sz="1400" spc="-3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standard cell 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libs, no IPs, single front end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shared repository</a:t>
            </a: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800" b="1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V1 (Q2-Q3 2016)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: near final architecture</a:t>
            </a:r>
            <a:endParaRPr lang="en-US" sz="1800" spc="-30" dirty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script-based design, </a:t>
            </a:r>
            <a:r>
              <a:rPr lang="en-US" sz="1400" spc="-30" dirty="0" smtClean="0">
                <a:solidFill>
                  <a:srgbClr val="FF0000"/>
                </a:solidFill>
                <a:latin typeface="Verdana"/>
                <a:cs typeface="Verdana"/>
                <a:sym typeface="Wingdings"/>
              </a:rPr>
              <a:t>multiple front ends</a:t>
            </a: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, IPs for biasing and monitoring, near final RTL, TMR, radiation hard digital library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functional verification, analog verification, timing verification, metal filling with verification</a:t>
            </a:r>
            <a:endParaRPr lang="en-US" sz="1400" spc="-30" dirty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177800" lvl="2" indent="-177800" eaLnBrk="0" fontAlgn="base" hangingPunct="0">
              <a:spcBef>
                <a:spcPct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800" b="1" i="1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V1.5 (Q4 2016)</a:t>
            </a:r>
            <a:r>
              <a:rPr lang="en-US" sz="18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: final architecture</a:t>
            </a:r>
            <a:endParaRPr lang="en-US" sz="1800" spc="-30" dirty="0">
              <a:solidFill>
                <a:srgbClr val="000000"/>
              </a:solidFill>
              <a:latin typeface="Verdana"/>
              <a:cs typeface="Verdana"/>
              <a:sym typeface="Wingdings"/>
            </a:endParaRP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final RTL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final implementation</a:t>
            </a:r>
          </a:p>
          <a:p>
            <a:pPr marL="550750" lvl="2" indent="-28575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400" spc="-30" dirty="0" smtClean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extensive functional and design verification</a:t>
            </a: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164404" y="5052657"/>
            <a:ext cx="9520061" cy="1436694"/>
          </a:xfrm>
        </p:spPr>
        <p:txBody>
          <a:bodyPr>
            <a:normAutofit fontScale="92500" lnSpcReduction="20000"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On time for MS4.1 </a:t>
            </a:r>
            <a:r>
              <a:rPr lang="it-IT" sz="2000" b="1" dirty="0" err="1" smtClean="0">
                <a:solidFill>
                  <a:srgbClr val="FF0000"/>
                </a:solidFill>
              </a:rPr>
              <a:t>Architectural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review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deliverable</a:t>
            </a:r>
            <a:r>
              <a:rPr lang="it-IT" sz="2000" b="1" dirty="0">
                <a:solidFill>
                  <a:srgbClr val="FF0000"/>
                </a:solidFill>
              </a:rPr>
              <a:t> chips in 65nm </a:t>
            </a:r>
            <a:r>
              <a:rPr lang="it-IT" sz="2000" b="1" dirty="0" err="1">
                <a:solidFill>
                  <a:srgbClr val="FF0000"/>
                </a:solidFill>
              </a:rPr>
              <a:t>run</a:t>
            </a:r>
            <a:r>
              <a:rPr lang="it-IT" sz="2000" b="1" dirty="0">
                <a:solidFill>
                  <a:srgbClr val="FF0000"/>
                </a:solidFill>
              </a:rPr>
              <a:t> 	M14 (</a:t>
            </a:r>
            <a:r>
              <a:rPr lang="it-IT" sz="2000" b="1" dirty="0" err="1">
                <a:solidFill>
                  <a:srgbClr val="FF0000"/>
                </a:solidFill>
              </a:rPr>
              <a:t>June</a:t>
            </a:r>
            <a:r>
              <a:rPr lang="it-IT" sz="2000" b="1" dirty="0">
                <a:solidFill>
                  <a:srgbClr val="FF0000"/>
                </a:solidFill>
              </a:rPr>
              <a:t> 2016)</a:t>
            </a:r>
            <a:endParaRPr lang="it-IT" sz="2000" dirty="0" smtClean="0"/>
          </a:p>
          <a:p>
            <a:r>
              <a:rPr lang="it-IT" sz="2000" dirty="0" smtClean="0"/>
              <a:t>The </a:t>
            </a:r>
            <a:r>
              <a:rPr lang="it-IT" sz="2000" dirty="0" smtClean="0"/>
              <a:t>chip </a:t>
            </a:r>
            <a:r>
              <a:rPr lang="it-IT" sz="2000" dirty="0" err="1" smtClean="0"/>
              <a:t>will</a:t>
            </a:r>
            <a:r>
              <a:rPr lang="it-IT" sz="2000" dirty="0" smtClean="0"/>
              <a:t> be </a:t>
            </a:r>
            <a:r>
              <a:rPr lang="it-IT" sz="2000" dirty="0" err="1" smtClean="0"/>
              <a:t>fabricated</a:t>
            </a:r>
            <a:r>
              <a:rPr lang="it-IT" sz="2000" dirty="0" smtClean="0"/>
              <a:t> in an </a:t>
            </a:r>
            <a:r>
              <a:rPr lang="it-IT" sz="2000" dirty="0" err="1" smtClean="0"/>
              <a:t>engineering</a:t>
            </a:r>
            <a:r>
              <a:rPr lang="it-IT" sz="2000" dirty="0" smtClean="0"/>
              <a:t> </a:t>
            </a:r>
            <a:r>
              <a:rPr lang="it-IT" sz="2000" dirty="0" err="1" smtClean="0"/>
              <a:t>run</a:t>
            </a:r>
            <a:r>
              <a:rPr lang="it-IT" sz="2000" dirty="0" smtClean="0"/>
              <a:t>, with ≈500 </a:t>
            </a:r>
            <a:r>
              <a:rPr lang="it-IT" sz="2000" dirty="0" err="1" smtClean="0"/>
              <a:t>kEuro</a:t>
            </a:r>
            <a:r>
              <a:rPr lang="it-IT" sz="2000" dirty="0" smtClean="0"/>
              <a:t> </a:t>
            </a:r>
            <a:r>
              <a:rPr lang="it-IT" sz="2000" dirty="0" err="1" smtClean="0"/>
              <a:t>paid</a:t>
            </a:r>
            <a:r>
              <a:rPr lang="it-IT" sz="2000" dirty="0" smtClean="0"/>
              <a:t> by RD53 </a:t>
            </a:r>
            <a:r>
              <a:rPr lang="it-IT" sz="2000" dirty="0" err="1" smtClean="0"/>
              <a:t>institutions</a:t>
            </a:r>
            <a:r>
              <a:rPr lang="it-IT" sz="2000" dirty="0" smtClean="0"/>
              <a:t> (</a:t>
            </a:r>
            <a:r>
              <a:rPr lang="it-IT" sz="2000" dirty="0" err="1" smtClean="0"/>
              <a:t>many</a:t>
            </a:r>
            <a:r>
              <a:rPr lang="it-IT" sz="2000" dirty="0" smtClean="0"/>
              <a:t> are </a:t>
            </a:r>
            <a:r>
              <a:rPr lang="it-IT" sz="2000" dirty="0" err="1" smtClean="0"/>
              <a:t>also</a:t>
            </a:r>
            <a:r>
              <a:rPr lang="it-IT" sz="2000" dirty="0" smtClean="0"/>
              <a:t> part of AIDA-2020)</a:t>
            </a:r>
          </a:p>
          <a:p>
            <a:r>
              <a:rPr lang="it-IT" sz="2000" dirty="0" err="1"/>
              <a:t>C</a:t>
            </a:r>
            <a:r>
              <a:rPr lang="it-IT" sz="2000" dirty="0" err="1" smtClean="0"/>
              <a:t>ost</a:t>
            </a:r>
            <a:r>
              <a:rPr lang="it-IT" sz="2000" dirty="0" smtClean="0"/>
              <a:t> </a:t>
            </a:r>
            <a:r>
              <a:rPr lang="it-IT" sz="2000" dirty="0" err="1" smtClean="0"/>
              <a:t>sharing</a:t>
            </a:r>
            <a:r>
              <a:rPr lang="it-IT" sz="2000" dirty="0" smtClean="0"/>
              <a:t> with </a:t>
            </a: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projects</a:t>
            </a:r>
            <a:endParaRPr lang="it-IT" sz="2000" dirty="0" smtClean="0"/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endParaRPr lang="it-IT" sz="2000" dirty="0"/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13531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2236</TotalTime>
  <Words>1023</Words>
  <Application>Microsoft Macintosh PowerPoint</Application>
  <PresentationFormat>A4 (21x29,7 cm)</PresentationFormat>
  <Paragraphs>187</Paragraphs>
  <Slides>15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Thème Office</vt:lpstr>
      <vt:lpstr>OMEGA</vt:lpstr>
      <vt:lpstr>Struttura predefinita</vt:lpstr>
      <vt:lpstr>1_Struttura predefinita</vt:lpstr>
      <vt:lpstr>2_Struttura predefinita</vt:lpstr>
      <vt:lpstr>WP4: microelectronics and interconnections</vt:lpstr>
      <vt:lpstr>AIDA WP4 milestones</vt:lpstr>
      <vt:lpstr>Presentazione di PowerPoint</vt:lpstr>
      <vt:lpstr>Small-medium size 65 nm CMOS  prototypes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WP4.3 : SiGe 130 nm microelectronics</vt:lpstr>
      <vt:lpstr>Presentazione di PowerPoint</vt:lpstr>
      <vt:lpstr>Candidate processes for TSV</vt:lpstr>
      <vt:lpstr>Goals of TSV processing</vt:lpstr>
      <vt:lpstr>WP4 outlook</vt:lpstr>
      <vt:lpstr>AIDA WP4 deliverables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microelectronics and interconnections</dc:title>
  <dc:creator>taille</dc:creator>
  <cp:lastModifiedBy>Valerio Re</cp:lastModifiedBy>
  <cp:revision>87</cp:revision>
  <dcterms:created xsi:type="dcterms:W3CDTF">2014-03-22T12:18:51Z</dcterms:created>
  <dcterms:modified xsi:type="dcterms:W3CDTF">2016-04-05T16:27:18Z</dcterms:modified>
</cp:coreProperties>
</file>