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378" r:id="rId2"/>
    <p:sldId id="685" r:id="rId3"/>
    <p:sldId id="665" r:id="rId4"/>
    <p:sldId id="686" r:id="rId5"/>
    <p:sldId id="701" r:id="rId6"/>
    <p:sldId id="704" r:id="rId7"/>
    <p:sldId id="687" r:id="rId8"/>
    <p:sldId id="688" r:id="rId9"/>
    <p:sldId id="669" r:id="rId10"/>
    <p:sldId id="690" r:id="rId11"/>
    <p:sldId id="678" r:id="rId12"/>
    <p:sldId id="679" r:id="rId13"/>
    <p:sldId id="691" r:id="rId14"/>
    <p:sldId id="692" r:id="rId15"/>
    <p:sldId id="702" r:id="rId16"/>
    <p:sldId id="703" r:id="rId17"/>
    <p:sldId id="695" r:id="rId18"/>
    <p:sldId id="696" r:id="rId19"/>
    <p:sldId id="697" r:id="rId20"/>
    <p:sldId id="700" r:id="rId21"/>
  </p:sldIdLst>
  <p:sldSz cx="9144000" cy="6858000" type="screen4x3"/>
  <p:notesSz cx="6797675" cy="9926638"/>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FF66"/>
    <a:srgbClr val="0000CC"/>
    <a:srgbClr val="FFCC99"/>
    <a:srgbClr val="FFCC66"/>
    <a:srgbClr val="FF0701"/>
    <a:srgbClr val="3333CC"/>
    <a:srgbClr val="52B1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1156" autoAdjust="0"/>
  </p:normalViewPr>
  <p:slideViewPr>
    <p:cSldViewPr>
      <p:cViewPr varScale="1">
        <p:scale>
          <a:sx n="83" d="100"/>
          <a:sy n="83" d="100"/>
        </p:scale>
        <p:origin x="-92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bwMode="auto">
          <a:xfrm>
            <a:off x="1" y="0"/>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t" anchorCtr="0" compatLnSpc="1">
            <a:prstTxWarp prst="textNoShape">
              <a:avLst/>
            </a:prstTxWarp>
          </a:bodyPr>
          <a:lstStyle>
            <a:lvl1pPr algn="l">
              <a:defRPr/>
            </a:lvl1pPr>
          </a:lstStyle>
          <a:p>
            <a:pPr>
              <a:defRPr/>
            </a:pPr>
            <a:endParaRPr lang="en-US"/>
          </a:p>
        </p:txBody>
      </p:sp>
      <p:sp>
        <p:nvSpPr>
          <p:cNvPr id="132099" name="Rectangle 3"/>
          <p:cNvSpPr>
            <a:spLocks noGrp="1" noChangeArrowheads="1"/>
          </p:cNvSpPr>
          <p:nvPr>
            <p:ph type="dt" sz="quarter" idx="1"/>
          </p:nvPr>
        </p:nvSpPr>
        <p:spPr bwMode="auto">
          <a:xfrm>
            <a:off x="3850744" y="0"/>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t" anchorCtr="0" compatLnSpc="1">
            <a:prstTxWarp prst="textNoShape">
              <a:avLst/>
            </a:prstTxWarp>
          </a:bodyPr>
          <a:lstStyle>
            <a:lvl1pPr algn="r">
              <a:defRPr/>
            </a:lvl1pPr>
          </a:lstStyle>
          <a:p>
            <a:pPr>
              <a:defRPr/>
            </a:pPr>
            <a:endParaRPr lang="en-US"/>
          </a:p>
        </p:txBody>
      </p:sp>
      <p:sp>
        <p:nvSpPr>
          <p:cNvPr id="132100" name="Rectangle 4"/>
          <p:cNvSpPr>
            <a:spLocks noGrp="1" noChangeArrowheads="1"/>
          </p:cNvSpPr>
          <p:nvPr>
            <p:ph type="ftr" sz="quarter" idx="2"/>
          </p:nvPr>
        </p:nvSpPr>
        <p:spPr bwMode="auto">
          <a:xfrm>
            <a:off x="1" y="9429354"/>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b" anchorCtr="0" compatLnSpc="1">
            <a:prstTxWarp prst="textNoShape">
              <a:avLst/>
            </a:prstTxWarp>
          </a:bodyPr>
          <a:lstStyle>
            <a:lvl1pPr algn="l">
              <a:defRPr/>
            </a:lvl1pPr>
          </a:lstStyle>
          <a:p>
            <a:pPr>
              <a:defRPr/>
            </a:pPr>
            <a:endParaRPr lang="en-US"/>
          </a:p>
        </p:txBody>
      </p:sp>
      <p:sp>
        <p:nvSpPr>
          <p:cNvPr id="132101" name="Rectangle 5"/>
          <p:cNvSpPr>
            <a:spLocks noGrp="1" noChangeArrowheads="1"/>
          </p:cNvSpPr>
          <p:nvPr>
            <p:ph type="sldNum" sz="quarter" idx="3"/>
          </p:nvPr>
        </p:nvSpPr>
        <p:spPr bwMode="auto">
          <a:xfrm>
            <a:off x="3850744" y="9429354"/>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b" anchorCtr="0" compatLnSpc="1">
            <a:prstTxWarp prst="textNoShape">
              <a:avLst/>
            </a:prstTxWarp>
          </a:bodyPr>
          <a:lstStyle>
            <a:lvl1pPr algn="r">
              <a:defRPr/>
            </a:lvl1pPr>
          </a:lstStyle>
          <a:p>
            <a:pPr>
              <a:defRPr/>
            </a:pPr>
            <a:fld id="{674AB09C-995E-4956-80E1-4D61538DD519}" type="slidenum">
              <a:rPr lang="en-US"/>
              <a:pPr>
                <a:defRPr/>
              </a:pPr>
              <a:t>‹Nr.›</a:t>
            </a:fld>
            <a:endParaRPr lang="en-US"/>
          </a:p>
        </p:txBody>
      </p:sp>
    </p:spTree>
    <p:extLst>
      <p:ext uri="{BB962C8B-B14F-4D97-AF65-F5344CB8AC3E}">
        <p14:creationId xmlns:p14="http://schemas.microsoft.com/office/powerpoint/2010/main" val="1737458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t" anchorCtr="0" compatLnSpc="1">
            <a:prstTxWarp prst="textNoShape">
              <a:avLst/>
            </a:prstTxWarp>
          </a:bodyPr>
          <a:lstStyle>
            <a:lvl1pPr algn="l">
              <a:defRPr/>
            </a:lvl1pPr>
          </a:lstStyle>
          <a:p>
            <a:pPr>
              <a:defRPr/>
            </a:pPr>
            <a:endParaRPr lang="de-DE"/>
          </a:p>
        </p:txBody>
      </p:sp>
      <p:sp>
        <p:nvSpPr>
          <p:cNvPr id="3075" name="Rectangle 3"/>
          <p:cNvSpPr>
            <a:spLocks noGrp="1" noChangeArrowheads="1"/>
          </p:cNvSpPr>
          <p:nvPr>
            <p:ph type="dt" idx="1"/>
          </p:nvPr>
        </p:nvSpPr>
        <p:spPr bwMode="auto">
          <a:xfrm>
            <a:off x="3850744" y="0"/>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t" anchorCtr="0" compatLnSpc="1">
            <a:prstTxWarp prst="textNoShape">
              <a:avLst/>
            </a:prstTxWarp>
          </a:bodyPr>
          <a:lstStyle>
            <a:lvl1pPr algn="r">
              <a:defRPr/>
            </a:lvl1pPr>
          </a:lstStyle>
          <a:p>
            <a:pPr>
              <a:defRPr/>
            </a:pPr>
            <a:endParaRPr lang="de-DE"/>
          </a:p>
        </p:txBody>
      </p:sp>
      <p:sp>
        <p:nvSpPr>
          <p:cNvPr id="2970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9451" y="4715471"/>
            <a:ext cx="5438776" cy="4466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1" y="9429354"/>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b" anchorCtr="0" compatLnSpc="1">
            <a:prstTxWarp prst="textNoShape">
              <a:avLst/>
            </a:prstTxWarp>
          </a:bodyPr>
          <a:lstStyle>
            <a:lvl1pPr algn="l">
              <a:defRPr/>
            </a:lvl1pPr>
          </a:lstStyle>
          <a:p>
            <a:pPr>
              <a:defRPr/>
            </a:pPr>
            <a:endParaRPr lang="de-DE"/>
          </a:p>
        </p:txBody>
      </p:sp>
      <p:sp>
        <p:nvSpPr>
          <p:cNvPr id="3079" name="Rectangle 7"/>
          <p:cNvSpPr>
            <a:spLocks noGrp="1" noChangeArrowheads="1"/>
          </p:cNvSpPr>
          <p:nvPr>
            <p:ph type="sldNum" sz="quarter" idx="5"/>
          </p:nvPr>
        </p:nvSpPr>
        <p:spPr bwMode="auto">
          <a:xfrm>
            <a:off x="3850744" y="9429354"/>
            <a:ext cx="2945341" cy="49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68" tIns="45784" rIns="91568" bIns="45784" numCol="1" anchor="b" anchorCtr="0" compatLnSpc="1">
            <a:prstTxWarp prst="textNoShape">
              <a:avLst/>
            </a:prstTxWarp>
          </a:bodyPr>
          <a:lstStyle>
            <a:lvl1pPr algn="r">
              <a:defRPr/>
            </a:lvl1pPr>
          </a:lstStyle>
          <a:p>
            <a:pPr>
              <a:defRPr/>
            </a:pPr>
            <a:fld id="{2208BD35-0C48-4086-B02B-19F81BCA167E}" type="slidenum">
              <a:rPr lang="de-DE"/>
              <a:pPr>
                <a:defRPr/>
              </a:pPr>
              <a:t>‹Nr.›</a:t>
            </a:fld>
            <a:endParaRPr lang="de-DE"/>
          </a:p>
        </p:txBody>
      </p:sp>
    </p:spTree>
    <p:extLst>
      <p:ext uri="{BB962C8B-B14F-4D97-AF65-F5344CB8AC3E}">
        <p14:creationId xmlns:p14="http://schemas.microsoft.com/office/powerpoint/2010/main" val="35516406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5</a:t>
            </a:fld>
            <a:endParaRPr lang="de-DE" alt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15</a:t>
            </a:fld>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16</a:t>
            </a:fld>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17</a:t>
            </a:fld>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18</a:t>
            </a:fld>
            <a:endParaRPr lang="de-DE" alt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19</a:t>
            </a:fld>
            <a:endParaRPr lang="de-DE" alt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20</a:t>
            </a:fld>
            <a:endParaRPr lang="de-DE" alt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6</a:t>
            </a:fld>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7</a:t>
            </a:fld>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9</a:t>
            </a:fld>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10</a:t>
            </a:fld>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11</a:t>
            </a:fld>
            <a:endParaRPr lang="de-DE"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12</a:t>
            </a:fld>
            <a:endParaRPr lang="de-DE"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13</a:t>
            </a:fld>
            <a:endParaRPr lang="de-DE"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Čuvar mesta za sliku na slajdu 1"/>
          <p:cNvSpPr>
            <a:spLocks noGrp="1" noRot="1" noChangeAspect="1" noTextEdit="1"/>
          </p:cNvSpPr>
          <p:nvPr>
            <p:ph type="sldImg"/>
          </p:nvPr>
        </p:nvSpPr>
        <p:spPr>
          <a:ln/>
        </p:spPr>
      </p:sp>
      <p:sp>
        <p:nvSpPr>
          <p:cNvPr id="55299" name="Čuvar mesta za napomene 2"/>
          <p:cNvSpPr>
            <a:spLocks noGrp="1"/>
          </p:cNvSpPr>
          <p:nvPr>
            <p:ph type="body" idx="1"/>
          </p:nvPr>
        </p:nvSpPr>
        <p:spPr>
          <a:noFill/>
        </p:spPr>
        <p:txBody>
          <a:bodyPr/>
          <a:lstStyle/>
          <a:p>
            <a:endParaRPr lang="sr-Latn-CS" altLang="de-DE" smtClean="0"/>
          </a:p>
        </p:txBody>
      </p:sp>
      <p:sp>
        <p:nvSpPr>
          <p:cNvPr id="55300" name="Čuvar mesta za broj slajda 3"/>
          <p:cNvSpPr>
            <a:spLocks noGrp="1"/>
          </p:cNvSpPr>
          <p:nvPr>
            <p:ph type="sldNum" sz="quarter" idx="5"/>
          </p:nvPr>
        </p:nvSpPr>
        <p:spPr>
          <a:noFill/>
        </p:spPr>
        <p:txBody>
          <a:bodyPr/>
          <a:lstStyle>
            <a:lvl1pPr eaLnBrk="0" hangingPunct="0">
              <a:defRPr sz="1200">
                <a:solidFill>
                  <a:schemeClr val="tx1"/>
                </a:solidFill>
                <a:latin typeface="Arial" charset="0"/>
                <a:cs typeface="Arial" charset="0"/>
              </a:defRPr>
            </a:lvl1pPr>
            <a:lvl2pPr marL="744064" indent="-286179" eaLnBrk="0" hangingPunct="0">
              <a:defRPr sz="1200">
                <a:solidFill>
                  <a:schemeClr val="tx1"/>
                </a:solidFill>
                <a:latin typeface="Arial" charset="0"/>
                <a:cs typeface="Arial" charset="0"/>
              </a:defRPr>
            </a:lvl2pPr>
            <a:lvl3pPr marL="1144715" indent="-228943" eaLnBrk="0" hangingPunct="0">
              <a:defRPr sz="1200">
                <a:solidFill>
                  <a:schemeClr val="tx1"/>
                </a:solidFill>
                <a:latin typeface="Arial" charset="0"/>
                <a:cs typeface="Arial" charset="0"/>
              </a:defRPr>
            </a:lvl3pPr>
            <a:lvl4pPr marL="1602600" indent="-228943" eaLnBrk="0" hangingPunct="0">
              <a:defRPr sz="1200">
                <a:solidFill>
                  <a:schemeClr val="tx1"/>
                </a:solidFill>
                <a:latin typeface="Arial" charset="0"/>
                <a:cs typeface="Arial" charset="0"/>
              </a:defRPr>
            </a:lvl4pPr>
            <a:lvl5pPr marL="2060486" indent="-228943" eaLnBrk="0" hangingPunct="0">
              <a:defRPr sz="1200">
                <a:solidFill>
                  <a:schemeClr val="tx1"/>
                </a:solidFill>
                <a:latin typeface="Arial" charset="0"/>
                <a:cs typeface="Arial" charset="0"/>
              </a:defRPr>
            </a:lvl5pPr>
            <a:lvl6pPr marL="2518372" indent="-228943" algn="ctr" eaLnBrk="0" fontAlgn="base" hangingPunct="0">
              <a:spcBef>
                <a:spcPct val="0"/>
              </a:spcBef>
              <a:spcAft>
                <a:spcPct val="0"/>
              </a:spcAft>
              <a:defRPr sz="1200">
                <a:solidFill>
                  <a:schemeClr val="tx1"/>
                </a:solidFill>
                <a:latin typeface="Arial" charset="0"/>
                <a:cs typeface="Arial" charset="0"/>
              </a:defRPr>
            </a:lvl6pPr>
            <a:lvl7pPr marL="2976258" indent="-228943" algn="ctr" eaLnBrk="0" fontAlgn="base" hangingPunct="0">
              <a:spcBef>
                <a:spcPct val="0"/>
              </a:spcBef>
              <a:spcAft>
                <a:spcPct val="0"/>
              </a:spcAft>
              <a:defRPr sz="1200">
                <a:solidFill>
                  <a:schemeClr val="tx1"/>
                </a:solidFill>
                <a:latin typeface="Arial" charset="0"/>
                <a:cs typeface="Arial" charset="0"/>
              </a:defRPr>
            </a:lvl7pPr>
            <a:lvl8pPr marL="3434144" indent="-228943" algn="ctr" eaLnBrk="0" fontAlgn="base" hangingPunct="0">
              <a:spcBef>
                <a:spcPct val="0"/>
              </a:spcBef>
              <a:spcAft>
                <a:spcPct val="0"/>
              </a:spcAft>
              <a:defRPr sz="1200">
                <a:solidFill>
                  <a:schemeClr val="tx1"/>
                </a:solidFill>
                <a:latin typeface="Arial" charset="0"/>
                <a:cs typeface="Arial" charset="0"/>
              </a:defRPr>
            </a:lvl8pPr>
            <a:lvl9pPr marL="3892029" indent="-228943"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3AB426ED-473B-4941-9C7E-40431765CA15}" type="slidenum">
              <a:rPr lang="de-DE" altLang="de-DE" smtClean="0"/>
              <a:pPr eaLnBrk="1" hangingPunct="1"/>
              <a:t>14</a:t>
            </a:fld>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t>17 June 2016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‹Nr.›</a:t>
            </a:fld>
            <a:endParaRPr lang="en-GB"/>
          </a:p>
        </p:txBody>
      </p:sp>
      <p:sp>
        <p:nvSpPr>
          <p:cNvPr id="7" name="Text Box 14"/>
          <p:cNvSpPr txBox="1">
            <a:spLocks noChangeArrowheads="1"/>
          </p:cNvSpPr>
          <p:nvPr userDrawn="1"/>
        </p:nvSpPr>
        <p:spPr bwMode="auto">
          <a:xfrm>
            <a:off x="628650" y="6032852"/>
            <a:ext cx="8515350"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GB" sz="1000" b="0" i="1" dirty="0" smtClean="0">
                <a:solidFill>
                  <a:srgbClr val="444444"/>
                </a:solidFill>
                <a:effectLst/>
              </a:rPr>
              <a:t>This project has received funding from the European Union’s Horizon 2020 Research and Innovation programme under Grant Agreement no. 654168.</a:t>
            </a:r>
            <a:endParaRPr lang="en-GB" sz="1000" dirty="0"/>
          </a:p>
        </p:txBody>
      </p:sp>
      <p:sp>
        <p:nvSpPr>
          <p:cNvPr id="8" name="TextBox 7"/>
          <p:cNvSpPr txBox="1"/>
          <p:nvPr userDrawn="1"/>
        </p:nvSpPr>
        <p:spPr>
          <a:xfrm>
            <a:off x="3733800" y="0"/>
            <a:ext cx="5410200" cy="707886"/>
          </a:xfrm>
          <a:prstGeom prst="rect">
            <a:avLst/>
          </a:prstGeom>
          <a:noFill/>
        </p:spPr>
        <p:txBody>
          <a:bodyPr wrap="square" rtlCol="0">
            <a:spAutoFit/>
          </a:bodyPr>
          <a:lstStyle/>
          <a:p>
            <a:pPr algn="r"/>
            <a:r>
              <a:rPr lang="fr-CH" sz="2000" b="0" dirty="0" smtClean="0">
                <a:solidFill>
                  <a:schemeClr val="bg1"/>
                </a:solidFill>
                <a:latin typeface="+mn-lt"/>
              </a:rPr>
              <a:t>Advanced</a:t>
            </a:r>
            <a:r>
              <a:rPr lang="fr-CH" sz="2000" b="0" baseline="0" dirty="0" smtClean="0">
                <a:solidFill>
                  <a:schemeClr val="bg1"/>
                </a:solidFill>
                <a:latin typeface="+mn-lt"/>
              </a:rPr>
              <a:t> </a:t>
            </a:r>
            <a:r>
              <a:rPr lang="fr-CH" sz="2000" b="0" baseline="0" dirty="0" err="1" smtClean="0">
                <a:solidFill>
                  <a:schemeClr val="bg1"/>
                </a:solidFill>
                <a:latin typeface="+mn-lt"/>
              </a:rPr>
              <a:t>European</a:t>
            </a:r>
            <a:r>
              <a:rPr lang="fr-CH" sz="2000" b="0" baseline="0" dirty="0" smtClean="0">
                <a:solidFill>
                  <a:schemeClr val="bg1"/>
                </a:solidFill>
                <a:latin typeface="+mn-lt"/>
              </a:rPr>
              <a:t> Infrastructures</a:t>
            </a:r>
          </a:p>
          <a:p>
            <a:pPr algn="r"/>
            <a:r>
              <a:rPr lang="fr-CH" sz="2000" b="0" baseline="0" dirty="0" smtClean="0">
                <a:solidFill>
                  <a:schemeClr val="bg1"/>
                </a:solidFill>
                <a:latin typeface="+mn-lt"/>
              </a:rPr>
              <a:t>for Detectors at </a:t>
            </a:r>
            <a:r>
              <a:rPr lang="fr-CH" sz="2000" b="0" baseline="0" dirty="0" err="1" smtClean="0">
                <a:solidFill>
                  <a:schemeClr val="bg1"/>
                </a:solidFill>
                <a:latin typeface="+mn-lt"/>
              </a:rPr>
              <a:t>Accelerators</a:t>
            </a:r>
            <a:endParaRPr lang="en-GB" sz="2000" b="0" dirty="0">
              <a:solidFill>
                <a:schemeClr val="bg1"/>
              </a:solidFill>
              <a:latin typeface="+mn-lt"/>
            </a:endParaRPr>
          </a:p>
        </p:txBody>
      </p:sp>
      <p:pic>
        <p:nvPicPr>
          <p:cNvPr id="9" name="Picture 8"/>
          <p:cNvPicPr>
            <a:picLocks noChangeAspect="1"/>
          </p:cNvPicPr>
          <p:nvPr userDrawn="1"/>
        </p:nvPicPr>
        <p:blipFill>
          <a:blip r:embed="rId2"/>
          <a:stretch>
            <a:fillRect/>
          </a:stretch>
        </p:blipFill>
        <p:spPr>
          <a:xfrm>
            <a:off x="181540" y="6008570"/>
            <a:ext cx="447110" cy="294787"/>
          </a:xfrm>
          <a:prstGeom prst="rect">
            <a:avLst/>
          </a:prstGeom>
        </p:spPr>
      </p:pic>
    </p:spTree>
    <p:extLst>
      <p:ext uri="{BB962C8B-B14F-4D97-AF65-F5344CB8AC3E}">
        <p14:creationId xmlns:p14="http://schemas.microsoft.com/office/powerpoint/2010/main" val="119150561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788203"/>
            <a:ext cx="7886700" cy="1325563"/>
          </a:xfrm>
        </p:spPr>
        <p:txBody>
          <a:bodyPr>
            <a:normAutofit/>
          </a:bodyPr>
          <a:lstStyle>
            <a:lvl1pPr>
              <a:defRPr sz="2000"/>
            </a:lvl1p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lvl1pPr>
              <a:defRPr sz="1600"/>
            </a:lvl1pPr>
            <a:lvl2pPr>
              <a:defRPr sz="1400"/>
            </a:lvl2pPr>
            <a:lvl3pPr>
              <a:defRPr sz="12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t>17 June 2016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‹Nr.›</a:t>
            </a:fld>
            <a:endParaRPr lang="en-GB"/>
          </a:p>
        </p:txBody>
      </p:sp>
      <p:sp>
        <p:nvSpPr>
          <p:cNvPr id="8" name="Title 10"/>
          <p:cNvSpPr txBox="1">
            <a:spLocks/>
          </p:cNvSpPr>
          <p:nvPr userDrawn="1"/>
        </p:nvSpPr>
        <p:spPr>
          <a:xfrm>
            <a:off x="3556800" y="33563"/>
            <a:ext cx="5346132" cy="6522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z="2000" dirty="0" smtClean="0"/>
              <a:t>Click to edit Master title style</a:t>
            </a:r>
            <a:endParaRPr lang="en-GB" sz="2000" dirty="0"/>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21049884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990601"/>
            <a:ext cx="8666018" cy="5186370"/>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endParaRPr lang="en-GB" dirty="0"/>
          </a:p>
        </p:txBody>
      </p:sp>
      <p:sp>
        <p:nvSpPr>
          <p:cNvPr id="4" name="Date Placeholder 3"/>
          <p:cNvSpPr>
            <a:spLocks noGrp="1"/>
          </p:cNvSpPr>
          <p:nvPr>
            <p:ph type="dt" sz="half" idx="10"/>
          </p:nvPr>
        </p:nvSpPr>
        <p:spPr>
          <a:xfrm>
            <a:off x="236914" y="6424612"/>
            <a:ext cx="1481819" cy="365125"/>
          </a:xfrm>
          <a:prstGeom prst="rect">
            <a:avLst/>
          </a:prstGeom>
          <a:ln>
            <a:noFill/>
          </a:ln>
        </p:spPr>
        <p:txBody>
          <a:bodyPr anchor="ctr"/>
          <a:lstStyle>
            <a:lvl1pPr>
              <a:defRPr sz="1100">
                <a:solidFill>
                  <a:srgbClr val="171A6C"/>
                </a:solidFill>
              </a:defRPr>
            </a:lvl1pPr>
          </a:lstStyle>
          <a:p>
            <a:fld id="{B77521D4-B6A2-402E-A085-C880F30EB62E}" type="datetime3">
              <a:rPr lang="en-US" smtClean="0"/>
              <a:pPr/>
              <a:t>17 June 2016</a:t>
            </a:fld>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‹Nr.›</a:t>
            </a:fld>
            <a:endParaRPr lang="en-GB"/>
          </a:p>
        </p:txBody>
      </p:sp>
      <p:sp>
        <p:nvSpPr>
          <p:cNvPr id="11" name="Title 10"/>
          <p:cNvSpPr>
            <a:spLocks noGrp="1"/>
          </p:cNvSpPr>
          <p:nvPr>
            <p:ph type="title"/>
          </p:nvPr>
        </p:nvSpPr>
        <p:spPr>
          <a:xfrm>
            <a:off x="3556800" y="33563"/>
            <a:ext cx="5346132" cy="652237"/>
          </a:xfrm>
        </p:spPr>
        <p:txBody>
          <a:bodyPr>
            <a:normAutofit/>
          </a:bodyPr>
          <a:lstStyle>
            <a:lvl1pPr>
              <a:defRPr sz="2000" b="1">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7212307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normAutofit/>
          </a:bodyPr>
          <a:lstStyle>
            <a:lvl1pPr>
              <a:defRPr sz="4000"/>
            </a:lvl1pPr>
          </a:lstStyle>
          <a:p>
            <a:r>
              <a:rPr lang="en-US" dirty="0" smtClean="0"/>
              <a:t>Click to edit Master title style</a:t>
            </a:r>
            <a:endParaRPr lang="en-GB" dirty="0"/>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t>17 June 2016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‹Nr.›</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31296209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t>17 June 2016</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‹Nr.›</a:t>
            </a:fld>
            <a:endParaRPr lang="en-GB"/>
          </a:p>
        </p:txBody>
      </p:sp>
      <p:sp>
        <p:nvSpPr>
          <p:cNvPr id="10" name="Title 10"/>
          <p:cNvSpPr>
            <a:spLocks noGrp="1"/>
          </p:cNvSpPr>
          <p:nvPr>
            <p:ph type="title"/>
          </p:nvPr>
        </p:nvSpPr>
        <p:spPr>
          <a:xfrm>
            <a:off x="3556800" y="33563"/>
            <a:ext cx="5346132" cy="652237"/>
          </a:xfrm>
        </p:spPr>
        <p:txBody>
          <a:bodyPr>
            <a:normAutofit/>
          </a:bodyPr>
          <a:lstStyle>
            <a:lvl1pPr>
              <a:defRPr sz="2000" b="1">
                <a:solidFill>
                  <a:schemeClr val="bg1"/>
                </a:solidFill>
              </a:defRPr>
            </a:lvl1pPr>
          </a:lstStyle>
          <a:p>
            <a:r>
              <a:rPr lang="en-US" dirty="0" smtClean="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8317585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t>17 June 2016</a:t>
            </a:fld>
            <a:endParaRPr lang="en-GB"/>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C4456CD-832E-41F2-9893-C7650CCC5376}" type="slidenum">
              <a:rPr lang="en-GB" smtClean="0"/>
              <a:t>‹Nr.›</a:t>
            </a:fld>
            <a:endParaRPr lang="en-GB"/>
          </a:p>
        </p:txBody>
      </p:sp>
      <p:sp>
        <p:nvSpPr>
          <p:cNvPr id="12" name="Title 10"/>
          <p:cNvSpPr>
            <a:spLocks noGrp="1"/>
          </p:cNvSpPr>
          <p:nvPr>
            <p:ph type="title"/>
          </p:nvPr>
        </p:nvSpPr>
        <p:spPr>
          <a:xfrm>
            <a:off x="3556800" y="33563"/>
            <a:ext cx="5346132" cy="652237"/>
          </a:xfrm>
        </p:spPr>
        <p:txBody>
          <a:bodyPr>
            <a:normAutofit/>
          </a:bodyPr>
          <a:lstStyle>
            <a:lvl1pPr>
              <a:defRPr sz="2000" b="1">
                <a:solidFill>
                  <a:schemeClr val="bg1"/>
                </a:solidFill>
              </a:defRPr>
            </a:lvl1pPr>
          </a:lstStyle>
          <a:p>
            <a:r>
              <a:rPr lang="en-US" dirty="0" smtClean="0"/>
              <a:t>Click to edit Master title style</a:t>
            </a:r>
            <a:endParaRPr lang="en-GB" dirty="0"/>
          </a:p>
        </p:txBody>
      </p:sp>
      <p:sp>
        <p:nvSpPr>
          <p:cNvPr id="10"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8178910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t>17 June 2016</a:t>
            </a:fld>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‹Nr.›</a:t>
            </a:fld>
            <a:endParaRPr lang="en-GB"/>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131765148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t>17 June 2016</a:t>
            </a:fld>
            <a:endParaRPr lang="en-GB"/>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‹Nr.›</a:t>
            </a:fld>
            <a:endParaRPr lang="en-GB"/>
          </a:p>
        </p:txBody>
      </p:sp>
      <p:sp>
        <p:nvSpPr>
          <p:cNvPr id="7" name="Title 10"/>
          <p:cNvSpPr>
            <a:spLocks noGrp="1"/>
          </p:cNvSpPr>
          <p:nvPr>
            <p:ph type="title"/>
          </p:nvPr>
        </p:nvSpPr>
        <p:spPr>
          <a:xfrm>
            <a:off x="3556800" y="33563"/>
            <a:ext cx="5346132" cy="652237"/>
          </a:xfrm>
        </p:spPr>
        <p:txBody>
          <a:bodyPr>
            <a:normAutofit/>
          </a:bodyPr>
          <a:lstStyle>
            <a:lvl1pPr>
              <a:defRPr sz="2000" b="1">
                <a:solidFill>
                  <a:schemeClr val="bg1"/>
                </a:solidFill>
              </a:defRPr>
            </a:lvl1pPr>
          </a:lstStyle>
          <a:p>
            <a:r>
              <a:rPr lang="en-US" dirty="0" smtClean="0"/>
              <a:t>Click to edit Master title style</a:t>
            </a:r>
            <a:endParaRPr lang="en-GB" dirty="0"/>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20399429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310400"/>
            <a:ext cx="2949178" cy="747000"/>
          </a:xfrm>
        </p:spPr>
        <p:txBody>
          <a:bodyPr anchor="b"/>
          <a:lstStyle>
            <a:lvl1pPr>
              <a:defRPr sz="2400"/>
            </a:lvl1pPr>
          </a:lstStyle>
          <a:p>
            <a:r>
              <a:rPr lang="en-US" dirty="0" smtClean="0"/>
              <a:t>Click to edit Master title style</a:t>
            </a:r>
            <a:endParaRPr lang="en-GB" dirty="0"/>
          </a:p>
        </p:txBody>
      </p:sp>
      <p:sp>
        <p:nvSpPr>
          <p:cNvPr id="3" name="Content Placeholder 2"/>
          <p:cNvSpPr>
            <a:spLocks noGrp="1"/>
          </p:cNvSpPr>
          <p:nvPr>
            <p:ph idx="1"/>
          </p:nvPr>
        </p:nvSpPr>
        <p:spPr>
          <a:xfrm>
            <a:off x="3887391" y="1310400"/>
            <a:ext cx="4629150" cy="4550659"/>
          </a:xfrm>
        </p:spPr>
        <p:txBody>
          <a:bodyPr/>
          <a:lstStyle>
            <a:lvl1pPr>
              <a:defRPr sz="1600"/>
            </a:lvl1pPr>
            <a:lvl2pPr>
              <a:defRPr sz="1400"/>
            </a:lvl2pPr>
            <a:lvl3pPr>
              <a:defRPr sz="1200"/>
            </a:lvl3pPr>
            <a:lvl4pPr>
              <a:defRPr sz="1200"/>
            </a:lvl4pPr>
            <a:lvl5pPr>
              <a:defRPr sz="12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dirty="0"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t>17 June 2016</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‹Nr.›</a:t>
            </a:fld>
            <a:endParaRPr lang="en-GB"/>
          </a:p>
        </p:txBody>
      </p:sp>
      <p:sp>
        <p:nvSpPr>
          <p:cNvPr id="9" name="Title 10"/>
          <p:cNvSpPr txBox="1">
            <a:spLocks/>
          </p:cNvSpPr>
          <p:nvPr userDrawn="1"/>
        </p:nvSpPr>
        <p:spPr>
          <a:xfrm>
            <a:off x="3556800" y="33563"/>
            <a:ext cx="5346132" cy="6522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z="2000" dirty="0" smtClean="0"/>
              <a:t>Click to edit Master title style</a:t>
            </a:r>
            <a:endParaRPr lang="en-GB" sz="2000"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2876780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260000"/>
            <a:ext cx="2949178" cy="7974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1260000"/>
            <a:ext cx="4629150" cy="460105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GB"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t>17 June 2016</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‹Nr.›</a:t>
            </a:fld>
            <a:endParaRPr lang="en-GB"/>
          </a:p>
        </p:txBody>
      </p:sp>
      <p:sp>
        <p:nvSpPr>
          <p:cNvPr id="9" name="Title 10"/>
          <p:cNvSpPr txBox="1">
            <a:spLocks/>
          </p:cNvSpPr>
          <p:nvPr userDrawn="1"/>
        </p:nvSpPr>
        <p:spPr>
          <a:xfrm>
            <a:off x="3556800" y="33563"/>
            <a:ext cx="5346132" cy="6522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z="2000" dirty="0" smtClean="0"/>
              <a:t>Click to edit Master title style</a:t>
            </a:r>
            <a:endParaRPr lang="en-GB" sz="2000"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17 June 2016</a:t>
            </a:fld>
            <a:endParaRPr lang="en-GB" dirty="0"/>
          </a:p>
        </p:txBody>
      </p:sp>
    </p:spTree>
    <p:extLst>
      <p:ext uri="{BB962C8B-B14F-4D97-AF65-F5344CB8AC3E}">
        <p14:creationId xmlns:p14="http://schemas.microsoft.com/office/powerpoint/2010/main" val="207087426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2A2A7F"/>
              </a:gs>
              <a:gs pos="100000">
                <a:srgbClr val="2A2A7F"/>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‹Nr.›</a:t>
            </a:fld>
            <a:endParaRPr lang="en-GB" dirty="0"/>
          </a:p>
        </p:txBody>
      </p:sp>
      <p:sp>
        <p:nvSpPr>
          <p:cNvPr id="12" name="TextBox 11"/>
          <p:cNvSpPr txBox="1"/>
          <p:nvPr userDrawn="1"/>
        </p:nvSpPr>
        <p:spPr>
          <a:xfrm>
            <a:off x="4" y="0"/>
            <a:ext cx="9143996" cy="720000"/>
          </a:xfrm>
          <a:prstGeom prst="rect">
            <a:avLst/>
          </a:prstGeom>
          <a:gradFill>
            <a:gsLst>
              <a:gs pos="2000">
                <a:schemeClr val="bg1"/>
              </a:gs>
              <a:gs pos="64000">
                <a:srgbClr val="2A2A7F"/>
              </a:gs>
              <a:gs pos="100000">
                <a:srgbClr val="2A2A7F"/>
              </a:gs>
            </a:gsLst>
            <a:lin ang="0" scaled="0"/>
          </a:gradFill>
        </p:spPr>
        <p:txBody>
          <a:bodyPr wrap="square" rtlCol="0">
            <a:spAutoFit/>
          </a:bodyPr>
          <a:lstStyle/>
          <a:p>
            <a:endParaRPr lang="en-GB" dirty="0"/>
          </a:p>
        </p:txBody>
      </p:sp>
      <p:pic>
        <p:nvPicPr>
          <p:cNvPr id="13" name="Picture 12"/>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9293" y="108357"/>
            <a:ext cx="1809524" cy="476191"/>
          </a:xfrm>
          <a:prstGeom prst="rect">
            <a:avLst/>
          </a:prstGeom>
        </p:spPr>
      </p:pic>
    </p:spTree>
    <p:extLst>
      <p:ext uri="{BB962C8B-B14F-4D97-AF65-F5344CB8AC3E}">
        <p14:creationId xmlns:p14="http://schemas.microsoft.com/office/powerpoint/2010/main" val="1026906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16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49744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p:txBody>
          <a:bodyPr/>
          <a:lstStyle/>
          <a:p>
            <a:r>
              <a:rPr lang="de-DE" dirty="0" smtClean="0"/>
              <a:t>WP6</a:t>
            </a:r>
            <a:endParaRPr lang="en-US" b="1" dirty="0"/>
          </a:p>
        </p:txBody>
      </p:sp>
      <p:sp>
        <p:nvSpPr>
          <p:cNvPr id="2052" name="Rectangle 3"/>
          <p:cNvSpPr>
            <a:spLocks noGrp="1" noChangeArrowheads="1"/>
          </p:cNvSpPr>
          <p:nvPr>
            <p:ph type="subTitle" idx="1"/>
          </p:nvPr>
        </p:nvSpPr>
        <p:spPr/>
        <p:txBody>
          <a:bodyPr/>
          <a:lstStyle/>
          <a:p>
            <a:pPr eaLnBrk="1" hangingPunct="1"/>
            <a:r>
              <a:rPr lang="en-US" dirty="0" smtClean="0"/>
              <a:t>…</a:t>
            </a:r>
          </a:p>
        </p:txBody>
      </p:sp>
      <p:sp>
        <p:nvSpPr>
          <p:cNvPr id="5" name="Slide Number Placeholder 5"/>
          <p:cNvSpPr>
            <a:spLocks noGrp="1"/>
          </p:cNvSpPr>
          <p:nvPr>
            <p:ph type="sldNum" sz="quarter" idx="12"/>
          </p:nvPr>
        </p:nvSpPr>
        <p:spPr>
          <a:xfrm>
            <a:off x="8428070" y="6356350"/>
            <a:ext cx="715933" cy="501650"/>
          </a:xfrm>
        </p:spPr>
        <p:txBody>
          <a:bodyPr/>
          <a:lstStyle/>
          <a:p>
            <a:fld id="{FC4456CD-832E-41F2-9893-C7650CCC5376}" type="slidenum">
              <a:rPr lang="en-GB" smtClean="0"/>
              <a:t>1</a:t>
            </a:fld>
            <a:endParaRPr lang="en-GB"/>
          </a:p>
        </p:txBody>
      </p:sp>
    </p:spTree>
    <p:extLst>
      <p:ext uri="{BB962C8B-B14F-4D97-AF65-F5344CB8AC3E}">
        <p14:creationId xmlns:p14="http://schemas.microsoft.com/office/powerpoint/2010/main" val="3579965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Chip on high resistivity substrate 80 </a:t>
            </a:r>
            <a:r>
              <a:rPr lang="el-GR" dirty="0"/>
              <a:t>Ω</a:t>
            </a:r>
            <a:r>
              <a:rPr lang="de-DE" dirty="0"/>
              <a:t>cm</a:t>
            </a:r>
            <a:endParaRPr lang="en-US" dirty="0"/>
          </a:p>
          <a:p>
            <a:r>
              <a:rPr lang="en-US" dirty="0"/>
              <a:t>Sr90 spectrum, HV bias ~ 100V (possible up to 160V)</a:t>
            </a:r>
          </a:p>
          <a:p>
            <a:r>
              <a:rPr lang="en-US" dirty="0"/>
              <a:t>Signal: 3700e – about 2x more than in the case of standard substrate</a:t>
            </a:r>
          </a:p>
          <a:p>
            <a:endParaRPr lang="en-US" sz="1800" dirty="0"/>
          </a:p>
          <a:p>
            <a:endParaRPr lang="en-US" sz="1600" dirty="0" smtClean="0"/>
          </a:p>
        </p:txBody>
      </p:sp>
      <p:sp>
        <p:nvSpPr>
          <p:cNvPr id="2050" name="Rectangle 2"/>
          <p:cNvSpPr>
            <a:spLocks noGrp="1" noChangeArrowheads="1"/>
          </p:cNvSpPr>
          <p:nvPr>
            <p:ph type="title"/>
          </p:nvPr>
        </p:nvSpPr>
        <p:spPr/>
        <p:txBody>
          <a:bodyPr/>
          <a:lstStyle/>
          <a:p>
            <a:r>
              <a:rPr lang="en-US" dirty="0"/>
              <a:t>Task 3: Reticle size sensor in AMS H35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509" y="2355441"/>
            <a:ext cx="5444507" cy="3969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33086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ivan\Desktop\H35DEMOMeasurements\Spektre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875" y="1697037"/>
            <a:ext cx="8602663" cy="5084763"/>
          </a:xfrm>
          <a:prstGeom prst="rect">
            <a:avLst/>
          </a:prstGeom>
          <a:noFill/>
          <a:extLst>
            <a:ext uri="{909E8E84-426E-40DD-AFC4-6F175D3DCCD1}">
              <a14:hiddenFill xmlns:a14="http://schemas.microsoft.com/office/drawing/2010/main">
                <a:solidFill>
                  <a:srgbClr val="FFFFFF"/>
                </a:solidFill>
              </a14:hiddenFill>
            </a:ext>
          </a:extLst>
        </p:spPr>
      </p:pic>
      <p:sp>
        <p:nvSpPr>
          <p:cNvPr id="2" name="Inhaltsplatzhalter 1"/>
          <p:cNvSpPr>
            <a:spLocks noGrp="1"/>
          </p:cNvSpPr>
          <p:nvPr>
            <p:ph idx="1"/>
          </p:nvPr>
        </p:nvSpPr>
        <p:spPr/>
        <p:txBody>
          <a:bodyPr/>
          <a:lstStyle/>
          <a:p>
            <a:r>
              <a:rPr lang="en-US" sz="1600" dirty="0" smtClean="0"/>
              <a:t>Spectra of different elements (targets irradiated with x-ray tube)</a:t>
            </a:r>
            <a:endParaRPr lang="en-US" sz="1600" dirty="0"/>
          </a:p>
          <a:p>
            <a:endParaRPr lang="en-US" sz="1600" dirty="0" smtClean="0"/>
          </a:p>
        </p:txBody>
      </p:sp>
      <p:sp>
        <p:nvSpPr>
          <p:cNvPr id="2050" name="Rectangle 2"/>
          <p:cNvSpPr>
            <a:spLocks noGrp="1" noChangeArrowheads="1"/>
          </p:cNvSpPr>
          <p:nvPr>
            <p:ph type="title"/>
          </p:nvPr>
        </p:nvSpPr>
        <p:spPr/>
        <p:txBody>
          <a:bodyPr/>
          <a:lstStyle/>
          <a:p>
            <a:r>
              <a:rPr lang="en-US" dirty="0"/>
              <a:t>Task 3: Reticle size sensor in AMS H35 </a:t>
            </a:r>
          </a:p>
        </p:txBody>
      </p:sp>
    </p:spTree>
    <p:extLst>
      <p:ext uri="{BB962C8B-B14F-4D97-AF65-F5344CB8AC3E}">
        <p14:creationId xmlns:p14="http://schemas.microsoft.com/office/powerpoint/2010/main" val="33894272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sz="1600" dirty="0" smtClean="0"/>
              <a:t>Energy calibration</a:t>
            </a:r>
            <a:endParaRPr lang="en-US" sz="1600" dirty="0"/>
          </a:p>
          <a:p>
            <a:endParaRPr lang="en-US" sz="1600" dirty="0" smtClean="0"/>
          </a:p>
        </p:txBody>
      </p:sp>
      <p:sp>
        <p:nvSpPr>
          <p:cNvPr id="2050" name="Rectangle 2"/>
          <p:cNvSpPr>
            <a:spLocks noGrp="1" noChangeArrowheads="1"/>
          </p:cNvSpPr>
          <p:nvPr>
            <p:ph type="title"/>
          </p:nvPr>
        </p:nvSpPr>
        <p:spPr/>
        <p:txBody>
          <a:bodyPr/>
          <a:lstStyle/>
          <a:p>
            <a:r>
              <a:rPr lang="en-US" dirty="0"/>
              <a:t>Task 3: Reticle size sensor in AMS H35 </a:t>
            </a:r>
          </a:p>
        </p:txBody>
      </p:sp>
      <p:pic>
        <p:nvPicPr>
          <p:cNvPr id="4098" name="Picture 2" descr="C:\Users\ivan\Desktop\H35DEMOMeasurements\Energy_Calibra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988" y="1905000"/>
            <a:ext cx="7566025" cy="4713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921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Time resolution</a:t>
            </a:r>
          </a:p>
          <a:p>
            <a:r>
              <a:rPr lang="en-US" dirty="0"/>
              <a:t>Fit of waveform</a:t>
            </a:r>
          </a:p>
        </p:txBody>
      </p:sp>
      <p:sp>
        <p:nvSpPr>
          <p:cNvPr id="2050" name="Rectangle 2"/>
          <p:cNvSpPr>
            <a:spLocks noGrp="1" noChangeArrowheads="1"/>
          </p:cNvSpPr>
          <p:nvPr>
            <p:ph type="title"/>
          </p:nvPr>
        </p:nvSpPr>
        <p:spPr/>
        <p:txBody>
          <a:bodyPr/>
          <a:lstStyle/>
          <a:p>
            <a:r>
              <a:rPr lang="en-US" dirty="0"/>
              <a:t>Task 3: Reticle size sensor in AMS H35 </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190" y="2933700"/>
            <a:ext cx="4467225" cy="346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990" y="3162690"/>
            <a:ext cx="4030180" cy="3129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5411630" y="3544340"/>
            <a:ext cx="572593" cy="307777"/>
          </a:xfrm>
          <a:prstGeom prst="rect">
            <a:avLst/>
          </a:prstGeom>
          <a:noFill/>
        </p:spPr>
        <p:txBody>
          <a:bodyPr wrap="none" rtlCol="0">
            <a:spAutoFit/>
          </a:bodyPr>
          <a:lstStyle/>
          <a:p>
            <a:r>
              <a:rPr lang="de-DE" sz="1400" dirty="0" smtClean="0"/>
              <a:t>25ns</a:t>
            </a:r>
          </a:p>
        </p:txBody>
      </p:sp>
      <p:cxnSp>
        <p:nvCxnSpPr>
          <p:cNvPr id="9" name="Gerade Verbindung mit Pfeil 8"/>
          <p:cNvCxnSpPr/>
          <p:nvPr/>
        </p:nvCxnSpPr>
        <p:spPr>
          <a:xfrm>
            <a:off x="5182640" y="4918280"/>
            <a:ext cx="99229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89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smtClean="0"/>
              <a:t>LFCPIX</a:t>
            </a:r>
          </a:p>
          <a:p>
            <a:r>
              <a:rPr lang="en-US" dirty="0"/>
              <a:t>LFCPIX sensors have been implemented in the </a:t>
            </a:r>
            <a:r>
              <a:rPr lang="en-US" dirty="0" err="1"/>
              <a:t>LFoundry</a:t>
            </a:r>
            <a:r>
              <a:rPr lang="en-US" dirty="0"/>
              <a:t> 150nm </a:t>
            </a:r>
            <a:r>
              <a:rPr lang="en-US" dirty="0" smtClean="0"/>
              <a:t>process.</a:t>
            </a:r>
          </a:p>
          <a:p>
            <a:r>
              <a:rPr lang="en-US" dirty="0"/>
              <a:t>LFCPIX submission </a:t>
            </a:r>
            <a:r>
              <a:rPr lang="en-US" dirty="0" smtClean="0"/>
              <a:t>– two similar sensor variants each </a:t>
            </a:r>
            <a:r>
              <a:rPr lang="en-US" dirty="0"/>
              <a:t>with an area of 1cm x 1cm</a:t>
            </a:r>
            <a:r>
              <a:rPr lang="en-US" dirty="0" smtClean="0"/>
              <a:t>.</a:t>
            </a:r>
          </a:p>
          <a:p>
            <a:r>
              <a:rPr lang="en-US" dirty="0"/>
              <a:t>The chips contain three pixel matrices. </a:t>
            </a:r>
            <a:endParaRPr lang="en-US" dirty="0" smtClean="0"/>
          </a:p>
          <a:p>
            <a:r>
              <a:rPr lang="en-US" dirty="0" smtClean="0"/>
              <a:t>Matrix </a:t>
            </a:r>
            <a:r>
              <a:rPr lang="en-US" dirty="0"/>
              <a:t>1 contains the passive (“non CMOS”) pixels. </a:t>
            </a:r>
            <a:endParaRPr lang="en-US" dirty="0" smtClean="0"/>
          </a:p>
          <a:p>
            <a:r>
              <a:rPr lang="en-US" dirty="0" smtClean="0"/>
              <a:t>Matrix </a:t>
            </a:r>
            <a:r>
              <a:rPr lang="en-US" dirty="0"/>
              <a:t>2 </a:t>
            </a:r>
            <a:r>
              <a:rPr lang="en-US" dirty="0" smtClean="0"/>
              <a:t>contains pixels with amplifiers </a:t>
            </a:r>
            <a:r>
              <a:rPr lang="en-US" dirty="0"/>
              <a:t>with attached CMOS comparator and a simple shift-register-based </a:t>
            </a:r>
            <a:r>
              <a:rPr lang="en-US" dirty="0" smtClean="0"/>
              <a:t>readout.</a:t>
            </a:r>
          </a:p>
          <a:p>
            <a:r>
              <a:rPr lang="en-US" dirty="0" smtClean="0"/>
              <a:t>Matrix </a:t>
            </a:r>
            <a:r>
              <a:rPr lang="en-US" dirty="0"/>
              <a:t>3 contains </a:t>
            </a:r>
            <a:r>
              <a:rPr lang="en-US" dirty="0" smtClean="0"/>
              <a:t>analog pixels  with amplifier. </a:t>
            </a:r>
          </a:p>
          <a:p>
            <a:r>
              <a:rPr lang="en-US" dirty="0" smtClean="0"/>
              <a:t>The </a:t>
            </a:r>
            <a:r>
              <a:rPr lang="en-US" dirty="0"/>
              <a:t>pixel size is 250 µm x 50 </a:t>
            </a:r>
            <a:r>
              <a:rPr lang="en-US" dirty="0" smtClean="0"/>
              <a:t>µm.</a:t>
            </a:r>
          </a:p>
          <a:p>
            <a:r>
              <a:rPr lang="en-US" dirty="0" smtClean="0"/>
              <a:t>Chips </a:t>
            </a:r>
            <a:r>
              <a:rPr lang="en-US" dirty="0"/>
              <a:t>will be implemented on a 2kΩcm p-type </a:t>
            </a:r>
            <a:r>
              <a:rPr lang="en-US" dirty="0" smtClean="0"/>
              <a:t>substrate.</a:t>
            </a:r>
          </a:p>
          <a:p>
            <a:r>
              <a:rPr lang="en-US" dirty="0" smtClean="0"/>
              <a:t>Chips </a:t>
            </a:r>
            <a:r>
              <a:rPr lang="en-US" dirty="0"/>
              <a:t>are expected to be delivered end of 2016</a:t>
            </a:r>
          </a:p>
        </p:txBody>
      </p:sp>
      <p:sp>
        <p:nvSpPr>
          <p:cNvPr id="2050" name="Rectangle 2"/>
          <p:cNvSpPr>
            <a:spLocks noGrp="1" noChangeArrowheads="1"/>
          </p:cNvSpPr>
          <p:nvPr>
            <p:ph type="title"/>
          </p:nvPr>
        </p:nvSpPr>
        <p:spPr/>
        <p:txBody>
          <a:bodyPr/>
          <a:lstStyle/>
          <a:p>
            <a:r>
              <a:rPr lang="en-US" dirty="0"/>
              <a:t>Task 3: </a:t>
            </a:r>
            <a:r>
              <a:rPr lang="en-US" dirty="0" smtClean="0"/>
              <a:t>Sensors in </a:t>
            </a:r>
            <a:r>
              <a:rPr lang="en-US" dirty="0" err="1" smtClean="0"/>
              <a:t>LFoundry</a:t>
            </a:r>
            <a:endParaRPr lang="en-US" dirty="0"/>
          </a:p>
        </p:txBody>
      </p:sp>
    </p:spTree>
    <p:extLst>
      <p:ext uri="{BB962C8B-B14F-4D97-AF65-F5344CB8AC3E}">
        <p14:creationId xmlns:p14="http://schemas.microsoft.com/office/powerpoint/2010/main" val="3717557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1"/>
            <a:ext cx="3877886" cy="761999"/>
          </a:xfrm>
        </p:spPr>
        <p:txBody>
          <a:bodyPr/>
          <a:lstStyle/>
          <a:p>
            <a:r>
              <a:rPr lang="en-GB" dirty="0" smtClean="0"/>
              <a:t>Small capacitive coupled pixel detectors</a:t>
            </a:r>
          </a:p>
          <a:p>
            <a:r>
              <a:rPr lang="en-GB" dirty="0" smtClean="0"/>
              <a:t>CCPD for ATLAS</a:t>
            </a:r>
            <a:endParaRPr lang="en-GB" dirty="0"/>
          </a:p>
        </p:txBody>
      </p:sp>
      <p:sp>
        <p:nvSpPr>
          <p:cNvPr id="2050" name="Rectangle 2"/>
          <p:cNvSpPr>
            <a:spLocks noGrp="1" noChangeArrowheads="1"/>
          </p:cNvSpPr>
          <p:nvPr>
            <p:ph type="title"/>
          </p:nvPr>
        </p:nvSpPr>
        <p:spPr/>
        <p:txBody>
          <a:bodyPr/>
          <a:lstStyle/>
          <a:p>
            <a:r>
              <a:rPr lang="en-US" dirty="0"/>
              <a:t>Task  4: Hybridization</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652" y="3733800"/>
            <a:ext cx="3884948"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0202" y="1295400"/>
            <a:ext cx="5211398"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4114800" y="4953000"/>
            <a:ext cx="2747880" cy="215444"/>
          </a:xfrm>
          <a:prstGeom prst="rect">
            <a:avLst/>
          </a:prstGeom>
          <a:noFill/>
        </p:spPr>
        <p:txBody>
          <a:bodyPr wrap="square" rtlCol="0">
            <a:spAutoFit/>
          </a:bodyPr>
          <a:lstStyle/>
          <a:p>
            <a:pPr algn="l"/>
            <a:r>
              <a:rPr lang="en-US" sz="800" dirty="0" smtClean="0"/>
              <a:t>HVCMOS sensor glued onto FEI4</a:t>
            </a:r>
            <a:endParaRPr lang="de-DE" sz="800" dirty="0" err="1" smtClean="0"/>
          </a:p>
        </p:txBody>
      </p:sp>
    </p:spTree>
    <p:extLst>
      <p:ext uri="{BB962C8B-B14F-4D97-AF65-F5344CB8AC3E}">
        <p14:creationId xmlns:p14="http://schemas.microsoft.com/office/powerpoint/2010/main" val="3863659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1"/>
            <a:ext cx="8666018" cy="761999"/>
          </a:xfrm>
        </p:spPr>
        <p:txBody>
          <a:bodyPr/>
          <a:lstStyle/>
          <a:p>
            <a:r>
              <a:rPr lang="en-GB" dirty="0"/>
              <a:t>Small capacitive coupled pixel </a:t>
            </a:r>
            <a:r>
              <a:rPr lang="en-GB" dirty="0" smtClean="0"/>
              <a:t>detectors</a:t>
            </a:r>
          </a:p>
          <a:p>
            <a:r>
              <a:rPr lang="en-GB" dirty="0" smtClean="0"/>
              <a:t>CCPD for CLIC</a:t>
            </a:r>
            <a:endParaRPr lang="en-GB" dirty="0"/>
          </a:p>
        </p:txBody>
      </p:sp>
      <p:sp>
        <p:nvSpPr>
          <p:cNvPr id="2050" name="Rectangle 2"/>
          <p:cNvSpPr>
            <a:spLocks noGrp="1" noChangeArrowheads="1"/>
          </p:cNvSpPr>
          <p:nvPr>
            <p:ph type="title"/>
          </p:nvPr>
        </p:nvSpPr>
        <p:spPr/>
        <p:txBody>
          <a:bodyPr/>
          <a:lstStyle/>
          <a:p>
            <a:r>
              <a:rPr lang="en-US" dirty="0"/>
              <a:t>Task  4: Hybridization</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828800"/>
            <a:ext cx="3628122"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914400" y="6248400"/>
            <a:ext cx="2747880" cy="338554"/>
          </a:xfrm>
          <a:prstGeom prst="rect">
            <a:avLst/>
          </a:prstGeom>
          <a:noFill/>
        </p:spPr>
        <p:txBody>
          <a:bodyPr wrap="square" rtlCol="0">
            <a:spAutoFit/>
          </a:bodyPr>
          <a:lstStyle/>
          <a:p>
            <a:pPr algn="l"/>
            <a:r>
              <a:rPr lang="en-US" sz="800" dirty="0"/>
              <a:t>Single hit efficiency for single-stage amplification pixels </a:t>
            </a:r>
            <a:r>
              <a:rPr lang="en-US" sz="800" dirty="0" smtClean="0"/>
              <a:t>versus threshold </a:t>
            </a:r>
            <a:r>
              <a:rPr lang="en-US" sz="800" dirty="0"/>
              <a:t>at </a:t>
            </a:r>
            <a:r>
              <a:rPr lang="en-US" sz="800" dirty="0" smtClean="0"/>
              <a:t>60V</a:t>
            </a:r>
            <a:endParaRPr lang="de-DE" sz="800" dirty="0" err="1" smtClean="0"/>
          </a:p>
        </p:txBody>
      </p:sp>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810000"/>
            <a:ext cx="3200400" cy="2414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feld 8"/>
          <p:cNvSpPr txBox="1"/>
          <p:nvPr/>
        </p:nvSpPr>
        <p:spPr>
          <a:xfrm>
            <a:off x="4648200" y="4419600"/>
            <a:ext cx="2747880" cy="215444"/>
          </a:xfrm>
          <a:prstGeom prst="rect">
            <a:avLst/>
          </a:prstGeom>
          <a:noFill/>
        </p:spPr>
        <p:txBody>
          <a:bodyPr wrap="square" rtlCol="0">
            <a:spAutoFit/>
          </a:bodyPr>
          <a:lstStyle/>
          <a:p>
            <a:pPr algn="l"/>
            <a:r>
              <a:rPr lang="en-US" sz="800" dirty="0" smtClean="0"/>
              <a:t>CLICPIX glued onto the HVCMOS sensor</a:t>
            </a:r>
            <a:endParaRPr lang="de-DE" sz="800" dirty="0" err="1" smtClean="0"/>
          </a:p>
        </p:txBody>
      </p:sp>
    </p:spTree>
    <p:extLst>
      <p:ext uri="{BB962C8B-B14F-4D97-AF65-F5344CB8AC3E}">
        <p14:creationId xmlns:p14="http://schemas.microsoft.com/office/powerpoint/2010/main" val="1084250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GB" dirty="0" smtClean="0"/>
              <a:t>Tests of large area CCPDs</a:t>
            </a:r>
          </a:p>
          <a:p>
            <a:r>
              <a:rPr lang="en-GB" dirty="0" smtClean="0"/>
              <a:t>Preparation </a:t>
            </a:r>
            <a:r>
              <a:rPr lang="en-GB" dirty="0"/>
              <a:t>of test structures to perform systematic assembly tests for optimised AC coupling. </a:t>
            </a:r>
            <a:endParaRPr lang="en-GB" dirty="0" smtClean="0"/>
          </a:p>
          <a:p>
            <a:r>
              <a:rPr lang="en-GB" dirty="0" smtClean="0"/>
              <a:t>Large </a:t>
            </a:r>
            <a:r>
              <a:rPr lang="en-GB" dirty="0"/>
              <a:t>number of cheap test structures </a:t>
            </a:r>
            <a:r>
              <a:rPr lang="en-GB" dirty="0" smtClean="0"/>
              <a:t>needed to test AC </a:t>
            </a:r>
            <a:r>
              <a:rPr lang="en-GB" dirty="0"/>
              <a:t>strength (minimised glue thickness), homogeneity on the area, repeatability of the </a:t>
            </a:r>
            <a:r>
              <a:rPr lang="en-GB" dirty="0" smtClean="0"/>
              <a:t>assembling </a:t>
            </a:r>
            <a:r>
              <a:rPr lang="en-GB" dirty="0"/>
              <a:t>technique, etc.</a:t>
            </a:r>
          </a:p>
          <a:p>
            <a:r>
              <a:rPr lang="en-GB" dirty="0"/>
              <a:t>Available </a:t>
            </a:r>
            <a:r>
              <a:rPr lang="en-GB" dirty="0" smtClean="0"/>
              <a:t>devices </a:t>
            </a:r>
            <a:r>
              <a:rPr lang="en-GB" dirty="0"/>
              <a:t>: </a:t>
            </a:r>
            <a:r>
              <a:rPr lang="en-GB" dirty="0" smtClean="0"/>
              <a:t>H35DEMO, dummy wafers</a:t>
            </a:r>
          </a:p>
          <a:p>
            <a:r>
              <a:rPr lang="en-GB" dirty="0" smtClean="0"/>
              <a:t>Available tools (see later)</a:t>
            </a:r>
            <a:endParaRPr lang="en-GB" dirty="0"/>
          </a:p>
        </p:txBody>
      </p:sp>
      <p:sp>
        <p:nvSpPr>
          <p:cNvPr id="2050" name="Rectangle 2"/>
          <p:cNvSpPr>
            <a:spLocks noGrp="1" noChangeArrowheads="1"/>
          </p:cNvSpPr>
          <p:nvPr>
            <p:ph type="title"/>
          </p:nvPr>
        </p:nvSpPr>
        <p:spPr/>
        <p:txBody>
          <a:bodyPr/>
          <a:lstStyle/>
          <a:p>
            <a:r>
              <a:rPr lang="en-US" dirty="0" smtClean="0"/>
              <a:t>Task  4: Hybridization</a:t>
            </a:r>
            <a:endParaRPr lang="en-US" dirty="0"/>
          </a:p>
        </p:txBody>
      </p:sp>
    </p:spTree>
    <p:extLst>
      <p:ext uri="{BB962C8B-B14F-4D97-AF65-F5344CB8AC3E}">
        <p14:creationId xmlns:p14="http://schemas.microsoft.com/office/powerpoint/2010/main" val="2291071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28600" y="990600"/>
            <a:ext cx="8666018" cy="1828799"/>
          </a:xfrm>
        </p:spPr>
        <p:txBody>
          <a:bodyPr>
            <a:noAutofit/>
          </a:bodyPr>
          <a:lstStyle/>
          <a:p>
            <a:r>
              <a:rPr lang="en-US" dirty="0" smtClean="0"/>
              <a:t>Dummy wafers (6”) from Genova.</a:t>
            </a:r>
          </a:p>
          <a:p>
            <a:r>
              <a:rPr lang="en-US" dirty="0" smtClean="0"/>
              <a:t>Dummy wafers from FBK with 1 Al metal layer (1.2 </a:t>
            </a:r>
            <a:r>
              <a:rPr lang="en-US" dirty="0" err="1" smtClean="0"/>
              <a:t>μm</a:t>
            </a:r>
            <a:r>
              <a:rPr lang="en-US" dirty="0" smtClean="0"/>
              <a:t>). Each wafer has FEI4 size structures with 16x4 to 24x4 capacitors.</a:t>
            </a:r>
          </a:p>
          <a:p>
            <a:r>
              <a:rPr lang="en-US" dirty="0" smtClean="0"/>
              <a:t>Each device can be split into 4 smaller devices with 16 to 24 capacitors each. There is also a mask to grow pillars on top of the 6” dummy</a:t>
            </a:r>
          </a:p>
          <a:p>
            <a:r>
              <a:rPr lang="en-US" dirty="0" smtClean="0"/>
              <a:t>Full FE-I4 wafer dedicated for CCPD is available in Genova</a:t>
            </a:r>
          </a:p>
          <a:p>
            <a:r>
              <a:rPr lang="en-US" dirty="0" smtClean="0"/>
              <a:t>Geneva is working to build 3 to 5um high pillars on blank wafers first and then on wafers with metal </a:t>
            </a:r>
            <a:endParaRPr lang="en-US" dirty="0"/>
          </a:p>
        </p:txBody>
      </p:sp>
      <p:sp>
        <p:nvSpPr>
          <p:cNvPr id="2050" name="Rectangle 2"/>
          <p:cNvSpPr>
            <a:spLocks noGrp="1" noChangeArrowheads="1"/>
          </p:cNvSpPr>
          <p:nvPr>
            <p:ph type="title"/>
          </p:nvPr>
        </p:nvSpPr>
        <p:spPr/>
        <p:txBody>
          <a:bodyPr/>
          <a:lstStyle/>
          <a:p>
            <a:r>
              <a:rPr lang="en-US" dirty="0"/>
              <a:t>Task  4: Hybridization</a:t>
            </a:r>
          </a:p>
        </p:txBody>
      </p:sp>
      <p:pic>
        <p:nvPicPr>
          <p:cNvPr id="4" name="Picture 2"/>
          <p:cNvPicPr>
            <a:picLocks noChangeAspect="1"/>
          </p:cNvPicPr>
          <p:nvPr/>
        </p:nvPicPr>
        <p:blipFill>
          <a:blip r:embed="rId3"/>
          <a:stretch>
            <a:fillRect/>
          </a:stretch>
        </p:blipFill>
        <p:spPr>
          <a:xfrm>
            <a:off x="838200" y="3192690"/>
            <a:ext cx="3793703" cy="3589110"/>
          </a:xfrm>
          <a:prstGeom prst="rect">
            <a:avLst/>
          </a:prstGeom>
        </p:spPr>
      </p:pic>
      <p:pic>
        <p:nvPicPr>
          <p:cNvPr id="5" name="Picture 7"/>
          <p:cNvPicPr>
            <a:picLocks noChangeAspect="1"/>
          </p:cNvPicPr>
          <p:nvPr/>
        </p:nvPicPr>
        <p:blipFill>
          <a:blip r:embed="rId4"/>
          <a:stretch>
            <a:fillRect/>
          </a:stretch>
        </p:blipFill>
        <p:spPr>
          <a:xfrm>
            <a:off x="4800600" y="3874446"/>
            <a:ext cx="3276998" cy="2983554"/>
          </a:xfrm>
          <a:prstGeom prst="rect">
            <a:avLst/>
          </a:prstGeom>
        </p:spPr>
      </p:pic>
    </p:spTree>
    <p:extLst>
      <p:ext uri="{BB962C8B-B14F-4D97-AF65-F5344CB8AC3E}">
        <p14:creationId xmlns:p14="http://schemas.microsoft.com/office/powerpoint/2010/main" val="3031197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smtClean="0">
                <a:latin typeface="Calibri" panose="020F0502020204030204" pitchFamily="34" charset="0"/>
              </a:rPr>
              <a:t>TOOLS available:</a:t>
            </a:r>
            <a:endParaRPr lang="en-US" dirty="0">
              <a:latin typeface="Calibri" panose="020F0502020204030204" pitchFamily="34" charset="0"/>
            </a:endParaRPr>
          </a:p>
          <a:p>
            <a:r>
              <a:rPr lang="en-US" dirty="0">
                <a:latin typeface="Calibri" panose="020F0502020204030204" pitchFamily="34" charset="0"/>
              </a:rPr>
              <a:t>FC150 </a:t>
            </a:r>
            <a:r>
              <a:rPr lang="en-US" dirty="0" err="1">
                <a:latin typeface="Calibri" panose="020F0502020204030204" pitchFamily="34" charset="0"/>
              </a:rPr>
              <a:t>Suss</a:t>
            </a:r>
            <a:r>
              <a:rPr lang="en-US" dirty="0">
                <a:latin typeface="Calibri" panose="020F0502020204030204" pitchFamily="34" charset="0"/>
              </a:rPr>
              <a:t> flip-chip machine (0.5um precision) - for precision placing and pre-industrial tests.</a:t>
            </a:r>
          </a:p>
          <a:p>
            <a:r>
              <a:rPr lang="en-US" dirty="0">
                <a:latin typeface="Calibri" panose="020F0502020204030204" pitchFamily="34" charset="0"/>
              </a:rPr>
              <a:t>SET ACCµRA 100 flip-chip machine for precision placing and pre-industrial tests. </a:t>
            </a:r>
          </a:p>
          <a:p>
            <a:r>
              <a:rPr lang="en-US" dirty="0">
                <a:latin typeface="Calibri" panose="020F0502020204030204" pitchFamily="34" charset="0"/>
              </a:rPr>
              <a:t>Pick and place machine (</a:t>
            </a:r>
            <a:r>
              <a:rPr lang="en-US" dirty="0" err="1">
                <a:latin typeface="Calibri" panose="020F0502020204030204" pitchFamily="34" charset="0"/>
              </a:rPr>
              <a:t>fineplacer</a:t>
            </a:r>
            <a:r>
              <a:rPr lang="en-US" dirty="0">
                <a:latin typeface="Calibri" panose="020F0502020204030204" pitchFamily="34" charset="0"/>
              </a:rPr>
              <a:t> </a:t>
            </a:r>
            <a:r>
              <a:rPr lang="en-US" dirty="0" err="1">
                <a:latin typeface="Calibri" panose="020F0502020204030204" pitchFamily="34" charset="0"/>
              </a:rPr>
              <a:t>pico</a:t>
            </a:r>
            <a:r>
              <a:rPr lang="en-US" dirty="0">
                <a:latin typeface="Calibri" panose="020F0502020204030204" pitchFamily="34" charset="0"/>
              </a:rPr>
              <a:t> ma - 5um precision) - for prototyping</a:t>
            </a:r>
          </a:p>
          <a:p>
            <a:r>
              <a:rPr lang="en-US" dirty="0" err="1">
                <a:latin typeface="Calibri" panose="020F0502020204030204" pitchFamily="34" charset="0"/>
              </a:rPr>
              <a:t>Pactech</a:t>
            </a:r>
            <a:r>
              <a:rPr lang="en-US" dirty="0">
                <a:latin typeface="Calibri" panose="020F0502020204030204" pitchFamily="34" charset="0"/>
              </a:rPr>
              <a:t> SB2-SM is a ball solder deposition machine (40um balls) - for prototyping of DC couple devices.</a:t>
            </a:r>
          </a:p>
          <a:p>
            <a:r>
              <a:rPr lang="en-US" dirty="0">
                <a:latin typeface="Calibri" panose="020F0502020204030204" pitchFamily="34" charset="0"/>
              </a:rPr>
              <a:t>Climate chambers (e.g. Binder MK53 (&lt;-40+180°C).</a:t>
            </a:r>
          </a:p>
          <a:p>
            <a:r>
              <a:rPr lang="en-US" dirty="0">
                <a:latin typeface="Calibri" panose="020F0502020204030204" pitchFamily="34" charset="0"/>
              </a:rPr>
              <a:t>Plasma cleaning.</a:t>
            </a:r>
          </a:p>
          <a:p>
            <a:r>
              <a:rPr lang="en-US" dirty="0">
                <a:latin typeface="Calibri" panose="020F0502020204030204" pitchFamily="34" charset="0"/>
              </a:rPr>
              <a:t>Mechanical </a:t>
            </a:r>
            <a:r>
              <a:rPr lang="en-US" dirty="0" err="1">
                <a:latin typeface="Calibri" panose="020F0502020204030204" pitchFamily="34" charset="0"/>
              </a:rPr>
              <a:t>profilometers</a:t>
            </a:r>
            <a:r>
              <a:rPr lang="en-US" dirty="0">
                <a:latin typeface="Calibri" panose="020F0502020204030204" pitchFamily="34" charset="0"/>
              </a:rPr>
              <a:t> (e.g. KLA </a:t>
            </a:r>
            <a:r>
              <a:rPr lang="en-US" dirty="0" err="1">
                <a:latin typeface="Calibri" panose="020F0502020204030204" pitchFamily="34" charset="0"/>
              </a:rPr>
              <a:t>Tencor</a:t>
            </a:r>
            <a:r>
              <a:rPr lang="en-US" dirty="0">
                <a:latin typeface="Calibri" panose="020F0502020204030204" pitchFamily="34" charset="0"/>
              </a:rPr>
              <a:t> P7:8”, 1 mm step, Repeatability/reproducibility: 4/15 Å, Vertical resolution: 0.01/0.60 Å.</a:t>
            </a:r>
          </a:p>
          <a:p>
            <a:r>
              <a:rPr lang="en-US" dirty="0">
                <a:latin typeface="Calibri" panose="020F0502020204030204" pitchFamily="34" charset="0"/>
              </a:rPr>
              <a:t>Microscopes</a:t>
            </a:r>
          </a:p>
          <a:p>
            <a:r>
              <a:rPr lang="en-US" dirty="0">
                <a:latin typeface="Calibri" panose="020F0502020204030204" pitchFamily="34" charset="0"/>
              </a:rPr>
              <a:t>LCR bridges</a:t>
            </a:r>
          </a:p>
          <a:p>
            <a:r>
              <a:rPr lang="en-US" dirty="0">
                <a:latin typeface="Calibri" panose="020F0502020204030204" pitchFamily="34" charset="0"/>
              </a:rPr>
              <a:t>X-ray inspection machine: X-TEK-VTX160, 2</a:t>
            </a:r>
            <a:r>
              <a:rPr lang="el-GR" dirty="0">
                <a:latin typeface="Calibri" panose="020F0502020204030204" pitchFamily="34" charset="0"/>
              </a:rPr>
              <a:t>μ</a:t>
            </a:r>
            <a:r>
              <a:rPr lang="en-US" dirty="0">
                <a:latin typeface="Calibri" panose="020F0502020204030204" pitchFamily="34" charset="0"/>
              </a:rPr>
              <a:t>m resolution.</a:t>
            </a:r>
          </a:p>
        </p:txBody>
      </p:sp>
      <p:sp>
        <p:nvSpPr>
          <p:cNvPr id="2050" name="Rectangle 2"/>
          <p:cNvSpPr>
            <a:spLocks noGrp="1" noChangeArrowheads="1"/>
          </p:cNvSpPr>
          <p:nvPr>
            <p:ph type="title"/>
          </p:nvPr>
        </p:nvSpPr>
        <p:spPr/>
        <p:txBody>
          <a:bodyPr/>
          <a:lstStyle/>
          <a:p>
            <a:r>
              <a:rPr lang="en-US" dirty="0"/>
              <a:t>Task  4: Hybridization</a:t>
            </a:r>
          </a:p>
        </p:txBody>
      </p:sp>
    </p:spTree>
    <p:extLst>
      <p:ext uri="{BB962C8B-B14F-4D97-AF65-F5344CB8AC3E}">
        <p14:creationId xmlns:p14="http://schemas.microsoft.com/office/powerpoint/2010/main" val="1202953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r>
              <a:rPr lang="en-US" dirty="0" smtClean="0"/>
              <a:t>WP Coordinators: Gianluigi </a:t>
            </a:r>
            <a:r>
              <a:rPr lang="en-US" dirty="0" err="1" smtClean="0"/>
              <a:t>Casse</a:t>
            </a:r>
            <a:r>
              <a:rPr lang="en-US" dirty="0" smtClean="0"/>
              <a:t>, Ivan </a:t>
            </a:r>
            <a:r>
              <a:rPr lang="en-US" dirty="0" err="1" smtClean="0"/>
              <a:t>Peric</a:t>
            </a:r>
            <a:endParaRPr lang="en-US" dirty="0"/>
          </a:p>
          <a:p>
            <a:r>
              <a:rPr lang="en-US" dirty="0" smtClean="0"/>
              <a:t>Goal: Exploration </a:t>
            </a:r>
            <a:r>
              <a:rPr lang="en-US" dirty="0"/>
              <a:t>of an innovative tracking-detector technology based on active CMOS </a:t>
            </a:r>
            <a:r>
              <a:rPr lang="en-US" dirty="0" smtClean="0"/>
              <a:t>sensors</a:t>
            </a:r>
            <a:endParaRPr lang="en-US" dirty="0"/>
          </a:p>
          <a:p>
            <a:r>
              <a:rPr lang="en-US" dirty="0" smtClean="0"/>
              <a:t>Task 1: Scientific Coordination (</a:t>
            </a:r>
            <a:r>
              <a:rPr lang="de-DE" dirty="0"/>
              <a:t>KIT, UNILIV</a:t>
            </a:r>
            <a:r>
              <a:rPr lang="de-DE" dirty="0" smtClean="0"/>
              <a:t>)</a:t>
            </a:r>
          </a:p>
          <a:p>
            <a:r>
              <a:rPr lang="de-DE" dirty="0" smtClean="0"/>
              <a:t>Task 2: Simulation</a:t>
            </a:r>
            <a:r>
              <a:rPr lang="de-DE" b="1" dirty="0"/>
              <a:t> </a:t>
            </a:r>
            <a:r>
              <a:rPr lang="de-DE" dirty="0" smtClean="0"/>
              <a:t>(</a:t>
            </a:r>
            <a:r>
              <a:rPr lang="de-DE" dirty="0"/>
              <a:t>CNRS-CPPM, UBONN, STFC-RAL, </a:t>
            </a:r>
            <a:r>
              <a:rPr lang="de-DE" dirty="0" smtClean="0"/>
              <a:t>UNIGLA)</a:t>
            </a:r>
            <a:endParaRPr lang="de-DE" dirty="0"/>
          </a:p>
          <a:p>
            <a:pPr lvl="1"/>
            <a:r>
              <a:rPr lang="en-US" dirty="0"/>
              <a:t>Perform TCAD process simulations and Geant4 simulations for test structures and sensor prototypes for different CMOS processes </a:t>
            </a:r>
            <a:endParaRPr lang="en-US" dirty="0" smtClean="0"/>
          </a:p>
          <a:p>
            <a:pPr lvl="1"/>
            <a:r>
              <a:rPr lang="en-US" dirty="0" smtClean="0"/>
              <a:t>Optimize </a:t>
            </a:r>
            <a:r>
              <a:rPr lang="en-US" dirty="0"/>
              <a:t>sensor designs based on simulation results </a:t>
            </a:r>
            <a:endParaRPr lang="en-US" dirty="0" smtClean="0"/>
          </a:p>
          <a:p>
            <a:pPr lvl="1"/>
            <a:r>
              <a:rPr lang="de-DE" dirty="0" err="1" smtClean="0"/>
              <a:t>Organise</a:t>
            </a:r>
            <a:r>
              <a:rPr lang="de-DE" dirty="0" smtClean="0"/>
              <a:t> </a:t>
            </a:r>
            <a:r>
              <a:rPr lang="de-DE" dirty="0" err="1"/>
              <a:t>simulation</a:t>
            </a:r>
            <a:r>
              <a:rPr lang="de-DE" dirty="0"/>
              <a:t> </a:t>
            </a:r>
            <a:r>
              <a:rPr lang="de-DE" dirty="0" err="1" smtClean="0"/>
              <a:t>workshops</a:t>
            </a:r>
            <a:endParaRPr lang="de-DE" dirty="0" smtClean="0"/>
          </a:p>
          <a:p>
            <a:r>
              <a:rPr lang="de-DE" dirty="0" smtClean="0"/>
              <a:t>Task 3: </a:t>
            </a:r>
            <a:r>
              <a:rPr lang="de-DE" dirty="0"/>
              <a:t>Sensor </a:t>
            </a:r>
            <a:r>
              <a:rPr lang="de-DE" dirty="0" smtClean="0"/>
              <a:t>Development (</a:t>
            </a:r>
            <a:r>
              <a:rPr lang="de-DE" dirty="0"/>
              <a:t>CEA, CNRS-CPPM, KIT, UBONN, STFC-RAL, UNIGLA, </a:t>
            </a:r>
            <a:r>
              <a:rPr lang="de-DE" dirty="0" smtClean="0"/>
              <a:t>UNILIV)</a:t>
            </a:r>
          </a:p>
          <a:p>
            <a:pPr lvl="1"/>
            <a:r>
              <a:rPr lang="en-US" dirty="0" smtClean="0"/>
              <a:t>Design </a:t>
            </a:r>
            <a:r>
              <a:rPr lang="en-US" dirty="0"/>
              <a:t>test structures </a:t>
            </a:r>
            <a:r>
              <a:rPr lang="en-US" dirty="0" smtClean="0"/>
              <a:t>and sensors</a:t>
            </a:r>
          </a:p>
          <a:p>
            <a:pPr lvl="1"/>
            <a:r>
              <a:rPr lang="en-US" dirty="0" smtClean="0"/>
              <a:t>Design </a:t>
            </a:r>
            <a:r>
              <a:rPr lang="en-US" dirty="0"/>
              <a:t>pixel sensors </a:t>
            </a:r>
            <a:r>
              <a:rPr lang="en-US" dirty="0" smtClean="0"/>
              <a:t>matching </a:t>
            </a:r>
            <a:r>
              <a:rPr lang="en-US" dirty="0"/>
              <a:t>different readout ASIC </a:t>
            </a:r>
            <a:r>
              <a:rPr lang="en-US" dirty="0" smtClean="0"/>
              <a:t>footprints</a:t>
            </a:r>
          </a:p>
          <a:p>
            <a:pPr lvl="1"/>
            <a:r>
              <a:rPr lang="en-US" dirty="0" smtClean="0"/>
              <a:t>Prepare </a:t>
            </a:r>
            <a:r>
              <a:rPr lang="en-US" dirty="0"/>
              <a:t>designs for MPWR submissions exploring different </a:t>
            </a:r>
            <a:r>
              <a:rPr lang="en-US" dirty="0" smtClean="0"/>
              <a:t>foundries</a:t>
            </a:r>
          </a:p>
          <a:p>
            <a:pPr lvl="1"/>
            <a:r>
              <a:rPr lang="en-US" dirty="0" err="1" smtClean="0"/>
              <a:t>Characterise</a:t>
            </a:r>
            <a:r>
              <a:rPr lang="en-US" dirty="0" smtClean="0"/>
              <a:t> </a:t>
            </a:r>
            <a:r>
              <a:rPr lang="en-US" dirty="0"/>
              <a:t>test-structures and sensors using electrical measurements, lasers, sources and test beams </a:t>
            </a:r>
            <a:endParaRPr lang="en-US" dirty="0" smtClean="0"/>
          </a:p>
          <a:p>
            <a:pPr lvl="1"/>
            <a:r>
              <a:rPr lang="en-US" dirty="0" smtClean="0"/>
              <a:t>Perform </a:t>
            </a:r>
            <a:r>
              <a:rPr lang="en-US" dirty="0"/>
              <a:t>irradiation campaigns to validate the radiation hardness of each process technology and sensor </a:t>
            </a:r>
            <a:r>
              <a:rPr lang="en-US" dirty="0" smtClean="0"/>
              <a:t>design</a:t>
            </a:r>
            <a:endParaRPr lang="de-DE" dirty="0"/>
          </a:p>
          <a:p>
            <a:r>
              <a:rPr lang="de-DE" dirty="0" smtClean="0"/>
              <a:t>Task 4: </a:t>
            </a:r>
            <a:r>
              <a:rPr lang="de-DE" dirty="0"/>
              <a:t>Hybridisation </a:t>
            </a:r>
            <a:r>
              <a:rPr lang="de-DE" dirty="0" smtClean="0"/>
              <a:t>(</a:t>
            </a:r>
            <a:r>
              <a:rPr lang="de-DE" dirty="0"/>
              <a:t>INFN-GE, IFAE, </a:t>
            </a:r>
            <a:r>
              <a:rPr lang="de-DE" dirty="0" smtClean="0"/>
              <a:t>UNILIV)</a:t>
            </a:r>
          </a:p>
          <a:p>
            <a:pPr lvl="1"/>
            <a:r>
              <a:rPr lang="en-US" dirty="0" smtClean="0"/>
              <a:t>Perform </a:t>
            </a:r>
            <a:r>
              <a:rPr lang="en-US" dirty="0"/>
              <a:t>basic R&amp;D on capacitive interconnection </a:t>
            </a:r>
          </a:p>
          <a:p>
            <a:pPr lvl="1"/>
            <a:r>
              <a:rPr lang="en-US" dirty="0" smtClean="0"/>
              <a:t>Setup </a:t>
            </a:r>
            <a:r>
              <a:rPr lang="en-US" dirty="0"/>
              <a:t>production facilities for full-prototype assemblies (chips on test boards) </a:t>
            </a:r>
          </a:p>
          <a:p>
            <a:pPr lvl="1"/>
            <a:r>
              <a:rPr lang="en-US" dirty="0" smtClean="0"/>
              <a:t>Deliver </a:t>
            </a:r>
            <a:r>
              <a:rPr lang="en-US" dirty="0"/>
              <a:t>full assemblies to all participating projects </a:t>
            </a:r>
          </a:p>
          <a:p>
            <a:pPr lvl="1"/>
            <a:r>
              <a:rPr lang="en-US" dirty="0" smtClean="0"/>
              <a:t>Investigate </a:t>
            </a:r>
            <a:r>
              <a:rPr lang="en-US" dirty="0"/>
              <a:t>options for future </a:t>
            </a:r>
            <a:r>
              <a:rPr lang="en-US" dirty="0" err="1"/>
              <a:t>industrialisation</a:t>
            </a:r>
            <a:r>
              <a:rPr lang="en-US" dirty="0"/>
              <a:t> of the interconnection </a:t>
            </a:r>
            <a:r>
              <a:rPr lang="en-US" dirty="0" smtClean="0"/>
              <a:t>process</a:t>
            </a:r>
            <a:endParaRPr lang="de-DE" dirty="0"/>
          </a:p>
          <a:p>
            <a:endParaRPr lang="de-DE" dirty="0"/>
          </a:p>
        </p:txBody>
      </p:sp>
      <p:sp>
        <p:nvSpPr>
          <p:cNvPr id="3" name="Fußzeilenplatzhalter 2"/>
          <p:cNvSpPr>
            <a:spLocks noGrp="1"/>
          </p:cNvSpPr>
          <p:nvPr>
            <p:ph type="ftr" sz="quarter" idx="11"/>
          </p:nvPr>
        </p:nvSpPr>
        <p:spPr/>
        <p:txBody>
          <a:bodyPr/>
          <a:lstStyle/>
          <a:p>
            <a:endParaRPr lang="en-GB" dirty="0"/>
          </a:p>
        </p:txBody>
      </p:sp>
      <p:sp>
        <p:nvSpPr>
          <p:cNvPr id="4" name="Datumsplatzhalter 3"/>
          <p:cNvSpPr>
            <a:spLocks noGrp="1"/>
          </p:cNvSpPr>
          <p:nvPr>
            <p:ph type="dt" sz="half" idx="10"/>
          </p:nvPr>
        </p:nvSpPr>
        <p:spPr/>
        <p:txBody>
          <a:bodyPr/>
          <a:lstStyle/>
          <a:p>
            <a:fld id="{B77521D4-B6A2-402E-A085-C880F30EB62E}" type="datetime3">
              <a:rPr lang="en-US" smtClean="0"/>
              <a:pPr/>
              <a:t>17 June 2016</a:t>
            </a:fld>
            <a:endParaRPr lang="en-GB" dirty="0"/>
          </a:p>
        </p:txBody>
      </p:sp>
      <p:sp>
        <p:nvSpPr>
          <p:cNvPr id="5" name="Foliennummernplatzhalter 4"/>
          <p:cNvSpPr>
            <a:spLocks noGrp="1"/>
          </p:cNvSpPr>
          <p:nvPr>
            <p:ph type="sldNum" sz="quarter" idx="12"/>
          </p:nvPr>
        </p:nvSpPr>
        <p:spPr/>
        <p:txBody>
          <a:bodyPr/>
          <a:lstStyle/>
          <a:p>
            <a:fld id="{FC4456CD-832E-41F2-9893-C7650CCC5376}" type="slidenum">
              <a:rPr lang="en-GB" smtClean="0"/>
              <a:t>2</a:t>
            </a:fld>
            <a:endParaRPr lang="en-GB"/>
          </a:p>
        </p:txBody>
      </p:sp>
      <p:sp>
        <p:nvSpPr>
          <p:cNvPr id="6" name="Titel 5"/>
          <p:cNvSpPr>
            <a:spLocks noGrp="1"/>
          </p:cNvSpPr>
          <p:nvPr>
            <p:ph type="title"/>
          </p:nvPr>
        </p:nvSpPr>
        <p:spPr/>
        <p:txBody>
          <a:bodyPr/>
          <a:lstStyle/>
          <a:p>
            <a:r>
              <a:rPr lang="de-DE" dirty="0" smtClean="0"/>
              <a:t>WP Tasks</a:t>
            </a:r>
            <a:endParaRPr lang="de-DE" dirty="0"/>
          </a:p>
        </p:txBody>
      </p:sp>
    </p:spTree>
    <p:extLst>
      <p:ext uri="{BB962C8B-B14F-4D97-AF65-F5344CB8AC3E}">
        <p14:creationId xmlns:p14="http://schemas.microsoft.com/office/powerpoint/2010/main" val="3523587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1"/>
            <a:ext cx="8666018" cy="5562599"/>
          </a:xfrm>
        </p:spPr>
        <p:txBody>
          <a:bodyPr>
            <a:normAutofit/>
          </a:bodyPr>
          <a:lstStyle/>
          <a:p>
            <a:r>
              <a:rPr lang="en-US" b="1" dirty="0" smtClean="0"/>
              <a:t>Task 2:</a:t>
            </a:r>
          </a:p>
          <a:p>
            <a:r>
              <a:rPr lang="en-US" dirty="0" smtClean="0"/>
              <a:t>TCAD simulations of sensors structures in AMSH18 and H35 as well as in </a:t>
            </a:r>
            <a:r>
              <a:rPr lang="en-US" dirty="0" err="1" smtClean="0"/>
              <a:t>LFoundry</a:t>
            </a:r>
            <a:r>
              <a:rPr lang="en-US" dirty="0" smtClean="0"/>
              <a:t> technologies have been performed</a:t>
            </a:r>
          </a:p>
          <a:p>
            <a:r>
              <a:rPr lang="en-US" dirty="0" smtClean="0"/>
              <a:t>Simulation results have been already used to improve the designs</a:t>
            </a:r>
          </a:p>
          <a:p>
            <a:r>
              <a:rPr lang="en-US" dirty="0" smtClean="0"/>
              <a:t>The two days workshop took place at CPPM, Marseille – milestone M1 accomplished</a:t>
            </a:r>
          </a:p>
          <a:p>
            <a:r>
              <a:rPr lang="en-US" dirty="0" smtClean="0"/>
              <a:t>18 talks in two days, 25 participant from 5 countries</a:t>
            </a:r>
          </a:p>
          <a:p>
            <a:r>
              <a:rPr lang="en-US" b="1" dirty="0" smtClean="0"/>
              <a:t>Task 3:</a:t>
            </a:r>
          </a:p>
          <a:p>
            <a:r>
              <a:rPr lang="en-US" dirty="0" smtClean="0"/>
              <a:t>Large scale (2cm x 2cm) HVCMOS sensors in AMS 350nm technology produced and tested</a:t>
            </a:r>
          </a:p>
          <a:p>
            <a:r>
              <a:rPr lang="en-US" dirty="0" smtClean="0"/>
              <a:t>The sensor is implemented of 4 different substrate materials, it contains various tests structures and can be attached (</a:t>
            </a:r>
            <a:r>
              <a:rPr lang="en-US" dirty="0" err="1" smtClean="0"/>
              <a:t>capacitively</a:t>
            </a:r>
            <a:r>
              <a:rPr lang="en-US" dirty="0" smtClean="0"/>
              <a:t> or with bumps) and readout by FEI4. Monolithic readout is also possible. The sensor can be used for development of interconnection technology. Test beams and irradiations are planned</a:t>
            </a:r>
          </a:p>
          <a:p>
            <a:r>
              <a:rPr lang="en-US" dirty="0" smtClean="0"/>
              <a:t>1cm x 1cm designs in </a:t>
            </a:r>
            <a:r>
              <a:rPr lang="en-US" dirty="0" err="1" smtClean="0"/>
              <a:t>LFoundry</a:t>
            </a:r>
            <a:r>
              <a:rPr lang="en-US" dirty="0" smtClean="0"/>
              <a:t> 150nm process have been submitted – can be readout by FEI4 or as monolithic sensors</a:t>
            </a:r>
          </a:p>
          <a:p>
            <a:r>
              <a:rPr lang="en-US" dirty="0" smtClean="0"/>
              <a:t>HVCMOS CCPD Sensor with small pixels (25um x 25um) C3PD produced within CLIC project – it can be used for interconnect technology studies. Similar sensor is being designed in </a:t>
            </a:r>
            <a:r>
              <a:rPr lang="en-US" dirty="0" err="1" smtClean="0"/>
              <a:t>LFoundry</a:t>
            </a:r>
            <a:endParaRPr lang="en-US" dirty="0" smtClean="0"/>
          </a:p>
          <a:p>
            <a:r>
              <a:rPr lang="en-US" b="1" dirty="0" smtClean="0"/>
              <a:t>Task 4: </a:t>
            </a:r>
            <a:r>
              <a:rPr lang="en-US" dirty="0" smtClean="0"/>
              <a:t>Capacitive coupling works well on small chips – investigation of the interconnect technology of large chips ongoing </a:t>
            </a:r>
          </a:p>
          <a:p>
            <a:r>
              <a:rPr lang="en-US" dirty="0" smtClean="0"/>
              <a:t>Several samples H35CCPD and FEI4 are available</a:t>
            </a:r>
          </a:p>
        </p:txBody>
      </p:sp>
      <p:sp>
        <p:nvSpPr>
          <p:cNvPr id="2050" name="Rectangle 2"/>
          <p:cNvSpPr>
            <a:spLocks noGrp="1" noChangeArrowheads="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119540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r>
              <a:rPr lang="en-GB" b="1" dirty="0" smtClean="0"/>
              <a:t>MS1: Simulation </a:t>
            </a:r>
            <a:r>
              <a:rPr lang="en-GB" b="1" dirty="0"/>
              <a:t>workshop on HV/HR-CMOS TCAD and Geant4 simulations</a:t>
            </a:r>
            <a:r>
              <a:rPr lang="en-GB" b="1" dirty="0" smtClean="0"/>
              <a:t>. (M6)</a:t>
            </a:r>
          </a:p>
          <a:p>
            <a:r>
              <a:rPr lang="en-GB" sz="1600" dirty="0" smtClean="0"/>
              <a:t>MS2: </a:t>
            </a:r>
            <a:r>
              <a:rPr lang="en-GB" dirty="0"/>
              <a:t>Simulation tutorial on HV/HR-CMOS TCAD and Geant4 simulations. </a:t>
            </a:r>
            <a:r>
              <a:rPr lang="en-GB" dirty="0" smtClean="0"/>
              <a:t>(M24)</a:t>
            </a:r>
          </a:p>
          <a:p>
            <a:r>
              <a:rPr lang="en-GB" sz="1600" dirty="0" smtClean="0"/>
              <a:t>MS3: </a:t>
            </a:r>
            <a:r>
              <a:rPr lang="en-GB" dirty="0"/>
              <a:t>MPWR submission. Design generic test structures for technology evaluations. Design HV/HR-CMOS active sensors matching the requirements of the target readout ASICs. </a:t>
            </a:r>
            <a:r>
              <a:rPr lang="en-GB" dirty="0" smtClean="0"/>
              <a:t>(M12)</a:t>
            </a:r>
          </a:p>
          <a:p>
            <a:r>
              <a:rPr lang="en-GB" sz="1600" dirty="0" smtClean="0"/>
              <a:t>MS4: </a:t>
            </a:r>
            <a:r>
              <a:rPr lang="en-GB" dirty="0"/>
              <a:t>First test beam campaign with initial sensor prototype assemblies. </a:t>
            </a:r>
            <a:r>
              <a:rPr lang="en-GB" dirty="0" smtClean="0"/>
              <a:t>(M16)</a:t>
            </a:r>
          </a:p>
          <a:p>
            <a:r>
              <a:rPr lang="en-GB" sz="1600" dirty="0" smtClean="0"/>
              <a:t>MS5: </a:t>
            </a:r>
            <a:r>
              <a:rPr lang="en-GB" dirty="0"/>
              <a:t>First irradiation campaign with sensor prototype assemblies</a:t>
            </a:r>
            <a:r>
              <a:rPr lang="en-GB" dirty="0" smtClean="0"/>
              <a:t>. (M16)</a:t>
            </a:r>
          </a:p>
          <a:p>
            <a:r>
              <a:rPr lang="en-GB" sz="1600" dirty="0" smtClean="0"/>
              <a:t>MS6: </a:t>
            </a:r>
            <a:r>
              <a:rPr lang="en-GB" dirty="0"/>
              <a:t>First functional HV/HR-CMOS assembly with capacitive interconnection. </a:t>
            </a:r>
            <a:r>
              <a:rPr lang="en-GB" dirty="0" smtClean="0"/>
              <a:t>(M16)</a:t>
            </a:r>
            <a:endParaRPr lang="en-US" sz="1600" dirty="0" smtClean="0"/>
          </a:p>
        </p:txBody>
      </p:sp>
      <p:sp>
        <p:nvSpPr>
          <p:cNvPr id="6" name="Foliennummernplatzhalter 5"/>
          <p:cNvSpPr>
            <a:spLocks noGrp="1"/>
          </p:cNvSpPr>
          <p:nvPr>
            <p:ph type="sldNum" sz="quarter" idx="12"/>
          </p:nvPr>
        </p:nvSpPr>
        <p:spPr>
          <a:prstGeom prst="rect">
            <a:avLst/>
          </a:prstGeom>
        </p:spPr>
        <p:txBody>
          <a:bodyPr/>
          <a:lstStyle/>
          <a:p>
            <a:pPr>
              <a:defRPr/>
            </a:pPr>
            <a:fld id="{6B8CDC7D-A234-4BFA-9778-3134C9303500}" type="slidenum">
              <a:rPr lang="de-DE" smtClean="0"/>
              <a:pPr>
                <a:defRPr/>
              </a:pPr>
              <a:t>3</a:t>
            </a:fld>
            <a:endParaRPr lang="de-DE"/>
          </a:p>
        </p:txBody>
      </p:sp>
      <p:sp>
        <p:nvSpPr>
          <p:cNvPr id="2059268" name="Rectangle 4"/>
          <p:cNvSpPr>
            <a:spLocks noGrp="1" noChangeArrowheads="1"/>
          </p:cNvSpPr>
          <p:nvPr>
            <p:ph type="title"/>
          </p:nvPr>
        </p:nvSpPr>
        <p:spPr/>
        <p:txBody>
          <a:bodyPr/>
          <a:lstStyle/>
          <a:p>
            <a:r>
              <a:rPr lang="de-DE" dirty="0"/>
              <a:t>WP </a:t>
            </a:r>
            <a:r>
              <a:rPr lang="de-DE" dirty="0" smtClean="0"/>
              <a:t>Milestones</a:t>
            </a:r>
            <a:endParaRPr lang="en-US" dirty="0"/>
          </a:p>
        </p:txBody>
      </p:sp>
    </p:spTree>
    <p:extLst>
      <p:ext uri="{BB962C8B-B14F-4D97-AF65-F5344CB8AC3E}">
        <p14:creationId xmlns:p14="http://schemas.microsoft.com/office/powerpoint/2010/main" val="1106788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r>
              <a:rPr lang="de-DE" dirty="0" smtClean="0"/>
              <a:t>D1: </a:t>
            </a:r>
            <a:r>
              <a:rPr lang="en-GB" dirty="0"/>
              <a:t>TCAD </a:t>
            </a:r>
            <a:r>
              <a:rPr lang="en-GB" dirty="0" smtClean="0"/>
              <a:t>libraries (M40)</a:t>
            </a:r>
          </a:p>
          <a:p>
            <a:pPr lvl="1"/>
            <a:r>
              <a:rPr lang="en-GB" i="1" dirty="0"/>
              <a:t>Extract performance parameters (depletion depth, charge-collection efficiency, timing, etc</a:t>
            </a:r>
            <a:r>
              <a:rPr lang="en-GB" i="1" dirty="0" smtClean="0"/>
              <a:t>.)</a:t>
            </a:r>
          </a:p>
          <a:p>
            <a:r>
              <a:rPr lang="en-GB" dirty="0" smtClean="0"/>
              <a:t>D2: </a:t>
            </a:r>
            <a:r>
              <a:rPr lang="en-GB" dirty="0"/>
              <a:t>Sensor-design guidelines</a:t>
            </a:r>
            <a:r>
              <a:rPr lang="en-GB" i="1" dirty="0"/>
              <a:t> </a:t>
            </a:r>
            <a:r>
              <a:rPr lang="en-GB" dirty="0" smtClean="0"/>
              <a:t> (M46)</a:t>
            </a:r>
          </a:p>
          <a:p>
            <a:r>
              <a:rPr lang="en-GB" dirty="0" smtClean="0"/>
              <a:t>D3: </a:t>
            </a:r>
            <a:r>
              <a:rPr lang="en-GB" dirty="0"/>
              <a:t>Performance characterisation </a:t>
            </a:r>
            <a:r>
              <a:rPr lang="en-GB" dirty="0" smtClean="0"/>
              <a:t>results (M46)</a:t>
            </a:r>
            <a:endParaRPr lang="en-GB" i="1" dirty="0"/>
          </a:p>
          <a:p>
            <a:pPr lvl="1"/>
            <a:r>
              <a:rPr lang="en-GB" i="1" dirty="0"/>
              <a:t>report on performance characterisation of test structures and sensors, including electrical, laser, source and test-beam </a:t>
            </a:r>
            <a:r>
              <a:rPr lang="en-GB" i="1" dirty="0" smtClean="0"/>
              <a:t>measurements</a:t>
            </a:r>
          </a:p>
          <a:p>
            <a:r>
              <a:rPr lang="en-GB" dirty="0" smtClean="0"/>
              <a:t>D4: </a:t>
            </a:r>
            <a:r>
              <a:rPr lang="en-GB" dirty="0"/>
              <a:t>Radiation tolerance </a:t>
            </a:r>
            <a:r>
              <a:rPr lang="en-GB" dirty="0" smtClean="0"/>
              <a:t>assessment</a:t>
            </a:r>
            <a:endParaRPr lang="en-GB" i="1" dirty="0"/>
          </a:p>
          <a:p>
            <a:pPr lvl="1"/>
            <a:r>
              <a:rPr lang="en-GB" i="1" dirty="0"/>
              <a:t>report on measured radiation tolerance of optimised test structures and </a:t>
            </a:r>
            <a:r>
              <a:rPr lang="en-GB" i="1" dirty="0" smtClean="0"/>
              <a:t>sensors</a:t>
            </a:r>
          </a:p>
          <a:p>
            <a:r>
              <a:rPr lang="en-GB" dirty="0" smtClean="0"/>
              <a:t>D5: </a:t>
            </a:r>
            <a:r>
              <a:rPr lang="en-GB" dirty="0"/>
              <a:t>Optimised interconnection </a:t>
            </a:r>
            <a:r>
              <a:rPr lang="en-GB" dirty="0" smtClean="0"/>
              <a:t>process (M12)</a:t>
            </a:r>
          </a:p>
          <a:p>
            <a:pPr lvl="1"/>
            <a:r>
              <a:rPr lang="en-GB" i="1" dirty="0"/>
              <a:t>Basic R&amp;D with different adhesives, dispensing and curing methods on electrical test structures to achieve precise alignment, high and uniform capacitance and sufficient yield and reproducibility. Mechanical and electrical characterisation of the glued </a:t>
            </a:r>
            <a:r>
              <a:rPr lang="en-GB" i="1" dirty="0" smtClean="0"/>
              <a:t>assemblies</a:t>
            </a:r>
          </a:p>
          <a:p>
            <a:r>
              <a:rPr lang="en-GB" dirty="0" smtClean="0"/>
              <a:t>D6: </a:t>
            </a:r>
            <a:r>
              <a:rPr lang="en-GB" dirty="0"/>
              <a:t>Assemblies </a:t>
            </a:r>
            <a:r>
              <a:rPr lang="en-GB" dirty="0" smtClean="0"/>
              <a:t>delivered (M40)</a:t>
            </a:r>
          </a:p>
          <a:p>
            <a:pPr lvl="1"/>
            <a:r>
              <a:rPr lang="en-GB" dirty="0"/>
              <a:t>Use the sensors produced in Task 6.3 (Sensor development) to produce assemblies of sensors and readout ASICs for all participating projects. Mount assemblies on test boards provided by the participating projects. Make wire-bond connections between chips and PCBs</a:t>
            </a:r>
            <a:r>
              <a:rPr lang="en-GB" dirty="0" smtClean="0"/>
              <a:t>.</a:t>
            </a:r>
          </a:p>
          <a:p>
            <a:r>
              <a:rPr lang="en-GB" dirty="0" smtClean="0"/>
              <a:t>D7: </a:t>
            </a:r>
            <a:r>
              <a:rPr lang="en-GB" dirty="0"/>
              <a:t>Recommendation for </a:t>
            </a:r>
            <a:r>
              <a:rPr lang="en-GB" dirty="0" smtClean="0"/>
              <a:t>industrialisation (M46)</a:t>
            </a:r>
          </a:p>
          <a:p>
            <a:pPr lvl="1"/>
            <a:r>
              <a:rPr lang="en-GB" dirty="0"/>
              <a:t>Investigate options for hybridisation of large-area assemblies. Adapt the interconnection technology for larger surface areas and make it suitable for mass production with high yield. Investigate wafer-to-wafer bonding options. Select industrial partners for initial tests</a:t>
            </a:r>
            <a:r>
              <a:rPr lang="en-GB" dirty="0" smtClean="0"/>
              <a:t>.</a:t>
            </a:r>
          </a:p>
          <a:p>
            <a:r>
              <a:rPr lang="en-GB" dirty="0" smtClean="0"/>
              <a:t>D8: Final report (M46)</a:t>
            </a:r>
            <a:endParaRPr lang="de-DE" dirty="0"/>
          </a:p>
        </p:txBody>
      </p:sp>
      <p:sp>
        <p:nvSpPr>
          <p:cNvPr id="3" name="Fußzeilenplatzhalter 2"/>
          <p:cNvSpPr>
            <a:spLocks noGrp="1"/>
          </p:cNvSpPr>
          <p:nvPr>
            <p:ph type="ftr" sz="quarter" idx="11"/>
          </p:nvPr>
        </p:nvSpPr>
        <p:spPr/>
        <p:txBody>
          <a:bodyPr/>
          <a:lstStyle/>
          <a:p>
            <a:endParaRPr lang="en-GB" dirty="0"/>
          </a:p>
        </p:txBody>
      </p:sp>
      <p:sp>
        <p:nvSpPr>
          <p:cNvPr id="4" name="Datumsplatzhalter 3"/>
          <p:cNvSpPr>
            <a:spLocks noGrp="1"/>
          </p:cNvSpPr>
          <p:nvPr>
            <p:ph type="dt" sz="half" idx="10"/>
          </p:nvPr>
        </p:nvSpPr>
        <p:spPr/>
        <p:txBody>
          <a:bodyPr/>
          <a:lstStyle/>
          <a:p>
            <a:fld id="{B77521D4-B6A2-402E-A085-C880F30EB62E}" type="datetime3">
              <a:rPr lang="en-US" smtClean="0"/>
              <a:pPr/>
              <a:t>17 June 2016</a:t>
            </a:fld>
            <a:endParaRPr lang="en-GB" dirty="0"/>
          </a:p>
        </p:txBody>
      </p:sp>
      <p:sp>
        <p:nvSpPr>
          <p:cNvPr id="5" name="Foliennummernplatzhalter 4"/>
          <p:cNvSpPr>
            <a:spLocks noGrp="1"/>
          </p:cNvSpPr>
          <p:nvPr>
            <p:ph type="sldNum" sz="quarter" idx="12"/>
          </p:nvPr>
        </p:nvSpPr>
        <p:spPr/>
        <p:txBody>
          <a:bodyPr/>
          <a:lstStyle/>
          <a:p>
            <a:fld id="{FC4456CD-832E-41F2-9893-C7650CCC5376}" type="slidenum">
              <a:rPr lang="en-GB" smtClean="0"/>
              <a:t>4</a:t>
            </a:fld>
            <a:endParaRPr lang="en-GB"/>
          </a:p>
        </p:txBody>
      </p:sp>
      <p:sp>
        <p:nvSpPr>
          <p:cNvPr id="6" name="Titel 5"/>
          <p:cNvSpPr>
            <a:spLocks noGrp="1"/>
          </p:cNvSpPr>
          <p:nvPr>
            <p:ph type="title"/>
          </p:nvPr>
        </p:nvSpPr>
        <p:spPr/>
        <p:txBody>
          <a:bodyPr/>
          <a:lstStyle/>
          <a:p>
            <a:r>
              <a:rPr lang="de-DE" dirty="0"/>
              <a:t>WP </a:t>
            </a:r>
            <a:r>
              <a:rPr lang="de-DE" dirty="0" err="1" smtClean="0"/>
              <a:t>Deliverables</a:t>
            </a:r>
            <a:endParaRPr lang="de-DE" dirty="0"/>
          </a:p>
        </p:txBody>
      </p:sp>
    </p:spTree>
    <p:extLst>
      <p:ext uri="{BB962C8B-B14F-4D97-AF65-F5344CB8AC3E}">
        <p14:creationId xmlns:p14="http://schemas.microsoft.com/office/powerpoint/2010/main" val="4227786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1"/>
            <a:ext cx="8666018" cy="1828799"/>
          </a:xfrm>
        </p:spPr>
        <p:txBody>
          <a:bodyPr/>
          <a:lstStyle/>
          <a:p>
            <a:r>
              <a:rPr lang="en-GB" dirty="0"/>
              <a:t>The two </a:t>
            </a:r>
            <a:r>
              <a:rPr lang="en-GB" dirty="0" smtClean="0"/>
              <a:t>days </a:t>
            </a:r>
            <a:r>
              <a:rPr lang="en-GB" dirty="0"/>
              <a:t>workshop took place at </a:t>
            </a:r>
            <a:r>
              <a:rPr lang="en-GB" dirty="0" smtClean="0"/>
              <a:t>the Centre </a:t>
            </a:r>
            <a:r>
              <a:rPr lang="en-GB" dirty="0"/>
              <a:t>de Physique des </a:t>
            </a:r>
            <a:r>
              <a:rPr lang="en-GB" dirty="0" err="1"/>
              <a:t>Particules</a:t>
            </a:r>
            <a:r>
              <a:rPr lang="en-GB" dirty="0"/>
              <a:t> de Marseille (CPPM), </a:t>
            </a:r>
            <a:r>
              <a:rPr lang="en-GB" dirty="0" smtClean="0"/>
              <a:t>Marseille </a:t>
            </a:r>
            <a:r>
              <a:rPr lang="en-GB" dirty="0"/>
              <a:t>(FR) on the 12-13</a:t>
            </a:r>
            <a:r>
              <a:rPr lang="en-GB" baseline="30000" dirty="0"/>
              <a:t>th</a:t>
            </a:r>
            <a:r>
              <a:rPr lang="en-GB" dirty="0"/>
              <a:t> of May </a:t>
            </a:r>
            <a:r>
              <a:rPr lang="en-GB" dirty="0" smtClean="0"/>
              <a:t>2016</a:t>
            </a:r>
            <a:endParaRPr lang="en-GB" dirty="0"/>
          </a:p>
          <a:p>
            <a:r>
              <a:rPr lang="en-GB" dirty="0" smtClean="0"/>
              <a:t>Various </a:t>
            </a:r>
            <a:r>
              <a:rPr lang="en-GB" dirty="0"/>
              <a:t>aspects covered by the workshop included introductions for putting the simulation activity in the context of LHC experiments and the role of Geant-4 </a:t>
            </a:r>
            <a:r>
              <a:rPr lang="en-GB" dirty="0" smtClean="0"/>
              <a:t>simulations</a:t>
            </a:r>
          </a:p>
          <a:p>
            <a:r>
              <a:rPr lang="en-GB" dirty="0" smtClean="0"/>
              <a:t>Followed </a:t>
            </a:r>
            <a:r>
              <a:rPr lang="en-GB" dirty="0"/>
              <a:t>by the introduction of device simulations using TCAD tools, comparison with measurements and hands-on sessions on TCAD simulation practice</a:t>
            </a:r>
            <a:endParaRPr lang="en-US" dirty="0"/>
          </a:p>
        </p:txBody>
      </p:sp>
      <p:sp>
        <p:nvSpPr>
          <p:cNvPr id="2050" name="Rectangle 2"/>
          <p:cNvSpPr>
            <a:spLocks noGrp="1" noChangeArrowheads="1"/>
          </p:cNvSpPr>
          <p:nvPr>
            <p:ph type="title"/>
          </p:nvPr>
        </p:nvSpPr>
        <p:spPr/>
        <p:txBody>
          <a:bodyPr/>
          <a:lstStyle/>
          <a:p>
            <a:r>
              <a:rPr lang="en-US" dirty="0" smtClean="0"/>
              <a:t>Task 2: Simulation Workshop</a:t>
            </a:r>
            <a:endParaRPr lang="en-US" dirty="0"/>
          </a:p>
        </p:txBody>
      </p:sp>
      <p:graphicFrame>
        <p:nvGraphicFramePr>
          <p:cNvPr id="3" name="Tabelle 2"/>
          <p:cNvGraphicFramePr>
            <a:graphicFrameLocks noGrp="1"/>
          </p:cNvGraphicFramePr>
          <p:nvPr>
            <p:extLst>
              <p:ext uri="{D42A27DB-BD31-4B8C-83A1-F6EECF244321}">
                <p14:modId xmlns:p14="http://schemas.microsoft.com/office/powerpoint/2010/main" val="4122989679"/>
              </p:ext>
            </p:extLst>
          </p:nvPr>
        </p:nvGraphicFramePr>
        <p:xfrm>
          <a:off x="228600" y="3437414"/>
          <a:ext cx="4993005" cy="2594610"/>
        </p:xfrm>
        <a:graphic>
          <a:graphicData uri="http://schemas.openxmlformats.org/drawingml/2006/table">
            <a:tbl>
              <a:tblPr firstRow="1" firstCol="1" bandRow="1">
                <a:tableStyleId>{5C22544A-7EE6-4342-B048-85BDC9FD1C3A}</a:tableStyleId>
              </a:tblPr>
              <a:tblGrid>
                <a:gridCol w="1946275"/>
                <a:gridCol w="3046730"/>
              </a:tblGrid>
              <a:tr h="288290">
                <a:tc>
                  <a:txBody>
                    <a:bodyPr/>
                    <a:lstStyle/>
                    <a:p>
                      <a:pPr algn="ctr">
                        <a:spcBef>
                          <a:spcPts val="200"/>
                        </a:spcBef>
                        <a:spcAft>
                          <a:spcPts val="200"/>
                        </a:spcAft>
                      </a:pPr>
                      <a:r>
                        <a:rPr lang="en-GB" sz="1100" dirty="0">
                          <a:effectLst/>
                        </a:rPr>
                        <a:t>Type of activity</a:t>
                      </a:r>
                      <a:endParaRPr lang="de-DE" sz="1200" dirty="0">
                        <a:effectLst/>
                        <a:latin typeface="Times New Roman"/>
                        <a:ea typeface="Times New Roman"/>
                      </a:endParaRPr>
                    </a:p>
                  </a:txBody>
                  <a:tcPr marL="68580" marR="68580" marT="0" marB="0"/>
                </a:tc>
                <a:tc>
                  <a:txBody>
                    <a:bodyPr/>
                    <a:lstStyle/>
                    <a:p>
                      <a:pPr algn="ctr">
                        <a:spcBef>
                          <a:spcPts val="200"/>
                        </a:spcBef>
                        <a:spcAft>
                          <a:spcPts val="200"/>
                        </a:spcAft>
                      </a:pPr>
                      <a:r>
                        <a:rPr lang="en-GB" sz="1100" dirty="0">
                          <a:effectLst/>
                        </a:rPr>
                        <a:t>Thematic Workshop</a:t>
                      </a:r>
                      <a:endParaRPr lang="de-DE" sz="1200" dirty="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Title</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WP6 workshop on simulations</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Date</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12-13 May 2016</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Place</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Marseille (FR)</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Type of audience</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Scientific community, ESRs</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Size of audience</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25</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Scope of the workshop</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a:effectLst/>
                        </a:rPr>
                        <a:t>International</a:t>
                      </a:r>
                      <a:endParaRPr lang="de-DE" sz="120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Link</a:t>
                      </a:r>
                      <a:endParaRPr lang="de-DE" sz="1200">
                        <a:effectLst/>
                        <a:latin typeface="Times New Roman"/>
                        <a:ea typeface="Times New Roman"/>
                      </a:endParaRPr>
                    </a:p>
                  </a:txBody>
                  <a:tcPr marL="68580" marR="68580" marT="0" marB="0"/>
                </a:tc>
                <a:tc>
                  <a:txBody>
                    <a:bodyPr/>
                    <a:lstStyle/>
                    <a:p>
                      <a:pPr algn="ctr">
                        <a:spcBef>
                          <a:spcPts val="200"/>
                        </a:spcBef>
                        <a:spcAft>
                          <a:spcPts val="200"/>
                        </a:spcAft>
                      </a:pPr>
                      <a:r>
                        <a:rPr lang="en-GB" sz="1100" u="sng" dirty="0">
                          <a:effectLst/>
                          <a:hlinkClick r:id="rId3"/>
                        </a:rPr>
                        <a:t>https://indico.cern.ch/event/497449/</a:t>
                      </a:r>
                      <a:r>
                        <a:rPr lang="en-GB" sz="1100" dirty="0">
                          <a:effectLst/>
                        </a:rPr>
                        <a:t> </a:t>
                      </a:r>
                      <a:endParaRPr lang="de-DE" sz="1200" dirty="0">
                        <a:effectLst/>
                        <a:latin typeface="Times New Roman"/>
                        <a:ea typeface="Times New Roman"/>
                      </a:endParaRPr>
                    </a:p>
                  </a:txBody>
                  <a:tcPr marL="68580" marR="68580" marT="0" marB="0"/>
                </a:tc>
              </a:tr>
              <a:tr h="288290">
                <a:tc>
                  <a:txBody>
                    <a:bodyPr/>
                    <a:lstStyle/>
                    <a:p>
                      <a:pPr algn="ctr">
                        <a:spcBef>
                          <a:spcPts val="200"/>
                        </a:spcBef>
                        <a:spcAft>
                          <a:spcPts val="200"/>
                        </a:spcAft>
                      </a:pPr>
                      <a:r>
                        <a:rPr lang="en-GB" sz="1100">
                          <a:effectLst/>
                        </a:rPr>
                        <a:t>Partners involved</a:t>
                      </a:r>
                      <a:endParaRPr lang="de-DE" sz="1200">
                        <a:effectLst/>
                        <a:latin typeface="Times New Roman"/>
                        <a:ea typeface="Times New Roman"/>
                      </a:endParaRPr>
                    </a:p>
                  </a:txBody>
                  <a:tcPr marL="68580" marR="68580" marT="0" marB="0"/>
                </a:tc>
                <a:tc>
                  <a:txBody>
                    <a:bodyPr/>
                    <a:lstStyle/>
                    <a:p>
                      <a:pPr algn="ctr">
                        <a:spcBef>
                          <a:spcPts val="200"/>
                        </a:spcBef>
                        <a:spcAft>
                          <a:spcPts val="200"/>
                        </a:spcAft>
                        <a:tabLst>
                          <a:tab pos="723900" algn="l"/>
                        </a:tabLst>
                      </a:pPr>
                      <a:r>
                        <a:rPr lang="en-GB" sz="1100" dirty="0">
                          <a:effectLst/>
                        </a:rPr>
                        <a:t> </a:t>
                      </a:r>
                      <a:endParaRPr lang="de-DE"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4224937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1"/>
            <a:ext cx="8666018" cy="1828799"/>
          </a:xfrm>
        </p:spPr>
        <p:txBody>
          <a:bodyPr/>
          <a:lstStyle/>
          <a:p>
            <a:r>
              <a:rPr lang="en-GB" dirty="0"/>
              <a:t>The two </a:t>
            </a:r>
            <a:r>
              <a:rPr lang="en-GB" dirty="0" smtClean="0"/>
              <a:t>days </a:t>
            </a:r>
            <a:r>
              <a:rPr lang="en-GB" dirty="0"/>
              <a:t>workshop took place at </a:t>
            </a:r>
            <a:r>
              <a:rPr lang="en-GB" dirty="0" smtClean="0"/>
              <a:t>the Centre </a:t>
            </a:r>
            <a:r>
              <a:rPr lang="en-GB" dirty="0"/>
              <a:t>de Physique des </a:t>
            </a:r>
            <a:r>
              <a:rPr lang="en-GB" dirty="0" err="1"/>
              <a:t>Particules</a:t>
            </a:r>
            <a:r>
              <a:rPr lang="en-GB" dirty="0"/>
              <a:t> de Marseille (CPPM), </a:t>
            </a:r>
            <a:r>
              <a:rPr lang="en-GB" dirty="0" smtClean="0"/>
              <a:t>Marseille </a:t>
            </a:r>
            <a:r>
              <a:rPr lang="en-GB" dirty="0"/>
              <a:t>(FR) on the 12-13</a:t>
            </a:r>
            <a:r>
              <a:rPr lang="en-GB" baseline="30000" dirty="0"/>
              <a:t>th</a:t>
            </a:r>
            <a:r>
              <a:rPr lang="en-GB" dirty="0"/>
              <a:t> of May </a:t>
            </a:r>
            <a:r>
              <a:rPr lang="en-GB" dirty="0" smtClean="0"/>
              <a:t>2016</a:t>
            </a:r>
            <a:endParaRPr lang="en-GB" dirty="0"/>
          </a:p>
          <a:p>
            <a:r>
              <a:rPr lang="en-GB" dirty="0" smtClean="0"/>
              <a:t>Various </a:t>
            </a:r>
            <a:r>
              <a:rPr lang="en-GB" dirty="0"/>
              <a:t>aspects covered by the workshop included introductions for putting the simulation activity in the context of LHC experiments and the role of Geant-4 </a:t>
            </a:r>
            <a:r>
              <a:rPr lang="en-GB" dirty="0" smtClean="0"/>
              <a:t>simulations</a:t>
            </a:r>
          </a:p>
          <a:p>
            <a:r>
              <a:rPr lang="en-GB" dirty="0" smtClean="0"/>
              <a:t>Followed </a:t>
            </a:r>
            <a:r>
              <a:rPr lang="en-GB" dirty="0"/>
              <a:t>by the introduction of device simulations using TCAD tools, comparison with measurements and hands-on sessions on TCAD simulation practice</a:t>
            </a:r>
            <a:endParaRPr lang="en-US" dirty="0"/>
          </a:p>
        </p:txBody>
      </p:sp>
      <p:sp>
        <p:nvSpPr>
          <p:cNvPr id="2050" name="Rectangle 2"/>
          <p:cNvSpPr>
            <a:spLocks noGrp="1" noChangeArrowheads="1"/>
          </p:cNvSpPr>
          <p:nvPr>
            <p:ph type="title"/>
          </p:nvPr>
        </p:nvSpPr>
        <p:spPr/>
        <p:txBody>
          <a:bodyPr/>
          <a:lstStyle/>
          <a:p>
            <a:r>
              <a:rPr lang="en-US" dirty="0" smtClean="0"/>
              <a:t>Task 2: Simulation Workshop</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667000"/>
            <a:ext cx="2502090" cy="314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5715001" y="6019800"/>
            <a:ext cx="3352800" cy="707886"/>
          </a:xfrm>
          <a:prstGeom prst="rect">
            <a:avLst/>
          </a:prstGeom>
          <a:noFill/>
        </p:spPr>
        <p:txBody>
          <a:bodyPr wrap="square" rtlCol="0">
            <a:spAutoFit/>
          </a:bodyPr>
          <a:lstStyle/>
          <a:p>
            <a:pPr algn="l"/>
            <a:r>
              <a:rPr lang="en-US" sz="1000" dirty="0" smtClean="0"/>
              <a:t>Example: M. Buckland (Liverpool) Simulation of AMS H18 HVCMOS Pixel</a:t>
            </a:r>
          </a:p>
          <a:p>
            <a:pPr algn="l"/>
            <a:r>
              <a:rPr lang="en-US" sz="1000" dirty="0" smtClean="0"/>
              <a:t>Origin of breakdown detected -&gt; new design submitted in February</a:t>
            </a:r>
            <a:endParaRPr lang="en-US" sz="1000" dirty="0"/>
          </a:p>
        </p:txBody>
      </p:sp>
    </p:spTree>
    <p:extLst>
      <p:ext uri="{BB962C8B-B14F-4D97-AF65-F5344CB8AC3E}">
        <p14:creationId xmlns:p14="http://schemas.microsoft.com/office/powerpoint/2010/main" val="3326779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6914" y="990600"/>
            <a:ext cx="4030286" cy="5714999"/>
          </a:xfrm>
        </p:spPr>
        <p:txBody>
          <a:bodyPr>
            <a:normAutofit/>
          </a:bodyPr>
          <a:lstStyle/>
          <a:p>
            <a:r>
              <a:rPr lang="en-US" sz="1600" dirty="0" smtClean="0"/>
              <a:t>Layout of the sensor</a:t>
            </a:r>
          </a:p>
          <a:p>
            <a:r>
              <a:rPr lang="en-US" dirty="0" smtClean="0"/>
              <a:t>Producer AMS – technology H35 350nm</a:t>
            </a:r>
          </a:p>
          <a:p>
            <a:r>
              <a:rPr lang="en-US" dirty="0"/>
              <a:t>P</a:t>
            </a:r>
            <a:r>
              <a:rPr lang="en-US" dirty="0" smtClean="0"/>
              <a:t>ixel </a:t>
            </a:r>
            <a:r>
              <a:rPr lang="en-US" dirty="0"/>
              <a:t>size is 250 µm x 50 µm.</a:t>
            </a:r>
            <a:endParaRPr lang="en-US" dirty="0" smtClean="0"/>
          </a:p>
          <a:p>
            <a:r>
              <a:rPr lang="en-US" dirty="0" smtClean="0"/>
              <a:t>The sensors have been produced on p-type substrates with four different substrate </a:t>
            </a:r>
            <a:r>
              <a:rPr lang="en-US" dirty="0" err="1" smtClean="0"/>
              <a:t>resistivities</a:t>
            </a:r>
            <a:r>
              <a:rPr lang="en-US" dirty="0" smtClean="0"/>
              <a:t>: 20, 80 (50-100), 200 (200-400) and 1000 (600-2000) Ωcm</a:t>
            </a:r>
          </a:p>
          <a:p>
            <a:r>
              <a:rPr lang="en-US" sz="1600" dirty="0" smtClean="0"/>
              <a:t>Sensor type HVCMOS (see later)</a:t>
            </a:r>
          </a:p>
          <a:p>
            <a:r>
              <a:rPr lang="en-US" dirty="0" smtClean="0"/>
              <a:t>Sensor contains four matrices</a:t>
            </a:r>
            <a:endParaRPr lang="en-US" sz="1600" dirty="0" smtClean="0"/>
          </a:p>
          <a:p>
            <a:r>
              <a:rPr lang="en-US" dirty="0" smtClean="0"/>
              <a:t>The first two pixel matrices contain 300 x 23 analog pixels each, that can be chip </a:t>
            </a:r>
            <a:r>
              <a:rPr lang="en-US" dirty="0" err="1" smtClean="0"/>
              <a:t>filpped</a:t>
            </a:r>
            <a:r>
              <a:rPr lang="en-US" dirty="0" smtClean="0"/>
              <a:t> to FEI4 and signals readout by  bumps or capacitive coupling</a:t>
            </a:r>
          </a:p>
          <a:p>
            <a:r>
              <a:rPr lang="en-US" dirty="0"/>
              <a:t>Third matrix: 16 x 300 digital </a:t>
            </a:r>
            <a:r>
              <a:rPr lang="en-US" dirty="0" smtClean="0"/>
              <a:t>pixels - pixel </a:t>
            </a:r>
            <a:r>
              <a:rPr lang="en-US" dirty="0"/>
              <a:t>electronics with </a:t>
            </a:r>
            <a:r>
              <a:rPr lang="en-US" dirty="0" smtClean="0"/>
              <a:t>comparator. Standalone (monolithic) readout possible</a:t>
            </a:r>
          </a:p>
          <a:p>
            <a:r>
              <a:rPr lang="en-US" dirty="0"/>
              <a:t>Third matrix: 16 x 300 digital pixels - pixel electronics with comparator. Standalone (monolithic) readout possible</a:t>
            </a:r>
          </a:p>
          <a:p>
            <a:r>
              <a:rPr lang="en-US" dirty="0"/>
              <a:t>Fourth matrix: 16 x 300 analog pixels with standalone </a:t>
            </a:r>
            <a:r>
              <a:rPr lang="en-US" dirty="0" smtClean="0"/>
              <a:t>readout</a:t>
            </a:r>
            <a:endParaRPr lang="en-US" dirty="0"/>
          </a:p>
          <a:p>
            <a:endParaRPr lang="en-US" dirty="0"/>
          </a:p>
        </p:txBody>
      </p:sp>
      <p:sp>
        <p:nvSpPr>
          <p:cNvPr id="3" name="Titel 2"/>
          <p:cNvSpPr>
            <a:spLocks noGrp="1"/>
          </p:cNvSpPr>
          <p:nvPr>
            <p:ph type="title"/>
          </p:nvPr>
        </p:nvSpPr>
        <p:spPr/>
        <p:txBody>
          <a:bodyPr/>
          <a:lstStyle/>
          <a:p>
            <a:r>
              <a:rPr lang="en-US" dirty="0" smtClean="0"/>
              <a:t>Task 3: </a:t>
            </a:r>
            <a:r>
              <a:rPr lang="en-US" dirty="0"/>
              <a:t>R</a:t>
            </a:r>
            <a:r>
              <a:rPr lang="en-US" dirty="0" smtClean="0"/>
              <a:t>eticle </a:t>
            </a:r>
            <a:r>
              <a:rPr lang="en-US" dirty="0"/>
              <a:t>size </a:t>
            </a:r>
            <a:r>
              <a:rPr lang="en-US" dirty="0" smtClean="0"/>
              <a:t>sensor in AMS H35  - H35DEMO</a:t>
            </a:r>
            <a:endParaRPr lang="de-DE"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1374" y="990600"/>
            <a:ext cx="4464326"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Gerade Verbindung mit Pfeil 5"/>
          <p:cNvCxnSpPr/>
          <p:nvPr/>
        </p:nvCxnSpPr>
        <p:spPr>
          <a:xfrm flipV="1">
            <a:off x="4415900" y="1133250"/>
            <a:ext cx="0" cy="56484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rot="16200000">
            <a:off x="3828504" y="3667528"/>
            <a:ext cx="880369" cy="307777"/>
          </a:xfrm>
          <a:prstGeom prst="rect">
            <a:avLst/>
          </a:prstGeom>
          <a:noFill/>
        </p:spPr>
        <p:txBody>
          <a:bodyPr wrap="none" rtlCol="0">
            <a:spAutoFit/>
          </a:bodyPr>
          <a:lstStyle/>
          <a:p>
            <a:r>
              <a:rPr lang="de-DE" sz="1400" dirty="0" smtClean="0"/>
              <a:t>24.4 mm</a:t>
            </a:r>
          </a:p>
        </p:txBody>
      </p:sp>
      <p:cxnSp>
        <p:nvCxnSpPr>
          <p:cNvPr id="9" name="Gerade Verbindung mit Pfeil 8"/>
          <p:cNvCxnSpPr/>
          <p:nvPr/>
        </p:nvCxnSpPr>
        <p:spPr>
          <a:xfrm>
            <a:off x="4568560" y="980590"/>
            <a:ext cx="427448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5942500" y="675270"/>
            <a:ext cx="880369" cy="307777"/>
          </a:xfrm>
          <a:prstGeom prst="rect">
            <a:avLst/>
          </a:prstGeom>
          <a:noFill/>
        </p:spPr>
        <p:txBody>
          <a:bodyPr wrap="none" rtlCol="0">
            <a:spAutoFit/>
          </a:bodyPr>
          <a:lstStyle/>
          <a:p>
            <a:r>
              <a:rPr lang="de-DE" sz="1400" dirty="0" smtClean="0"/>
              <a:t>18.5 mm</a:t>
            </a:r>
          </a:p>
        </p:txBody>
      </p:sp>
    </p:spTree>
    <p:extLst>
      <p:ext uri="{BB962C8B-B14F-4D97-AF65-F5344CB8AC3E}">
        <p14:creationId xmlns:p14="http://schemas.microsoft.com/office/powerpoint/2010/main" val="3065450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Several test </a:t>
            </a:r>
            <a:r>
              <a:rPr lang="en-US" dirty="0" smtClean="0"/>
              <a:t>structures implemented</a:t>
            </a:r>
          </a:p>
          <a:p>
            <a:r>
              <a:rPr lang="en-US" dirty="0"/>
              <a:t>Structures for measurements of sensor </a:t>
            </a:r>
            <a:r>
              <a:rPr lang="en-US" dirty="0" smtClean="0"/>
              <a:t>capacitance</a:t>
            </a:r>
          </a:p>
          <a:p>
            <a:r>
              <a:rPr lang="en-US" dirty="0"/>
              <a:t>Diodes for laser measurements</a:t>
            </a:r>
          </a:p>
          <a:p>
            <a:r>
              <a:rPr lang="en-US" dirty="0"/>
              <a:t>Diodes with fast on-chip </a:t>
            </a:r>
            <a:r>
              <a:rPr lang="en-US" dirty="0" smtClean="0"/>
              <a:t>amplifier</a:t>
            </a:r>
          </a:p>
          <a:p>
            <a:r>
              <a:rPr lang="en-US" dirty="0"/>
              <a:t>H35DEMO detector can be used to test the quality of capacitive coupling. </a:t>
            </a:r>
            <a:endParaRPr lang="en-US" dirty="0" smtClean="0"/>
          </a:p>
          <a:p>
            <a:r>
              <a:rPr lang="en-US" dirty="0" smtClean="0"/>
              <a:t>It </a:t>
            </a:r>
            <a:r>
              <a:rPr lang="en-US" dirty="0"/>
              <a:t>is possible to apply an externally generated test pulse to every bump bond </a:t>
            </a:r>
            <a:r>
              <a:rPr lang="en-US" dirty="0" smtClean="0"/>
              <a:t>pad.</a:t>
            </a:r>
          </a:p>
          <a:p>
            <a:r>
              <a:rPr lang="en-US" dirty="0" smtClean="0"/>
              <a:t>Coupling </a:t>
            </a:r>
            <a:r>
              <a:rPr lang="en-US" dirty="0"/>
              <a:t>capacitance can be </a:t>
            </a:r>
            <a:r>
              <a:rPr lang="en-US" dirty="0" smtClean="0"/>
              <a:t>determined</a:t>
            </a:r>
          </a:p>
          <a:p>
            <a:r>
              <a:rPr lang="en-US" dirty="0" smtClean="0"/>
              <a:t>Capacitive </a:t>
            </a:r>
            <a:r>
              <a:rPr lang="en-US" dirty="0"/>
              <a:t>coupling between large area chips </a:t>
            </a:r>
            <a:r>
              <a:rPr lang="en-US" dirty="0" smtClean="0"/>
              <a:t>can be tested</a:t>
            </a:r>
            <a:endParaRPr lang="de-DE" dirty="0"/>
          </a:p>
          <a:p>
            <a:endParaRPr lang="en-US" dirty="0"/>
          </a:p>
          <a:p>
            <a:endParaRPr lang="en-US" dirty="0"/>
          </a:p>
          <a:p>
            <a:endParaRPr lang="en-GB" sz="1400" dirty="0" smtClean="0"/>
          </a:p>
        </p:txBody>
      </p:sp>
      <p:sp>
        <p:nvSpPr>
          <p:cNvPr id="3" name="Titel 2"/>
          <p:cNvSpPr>
            <a:spLocks noGrp="1"/>
          </p:cNvSpPr>
          <p:nvPr>
            <p:ph type="title"/>
          </p:nvPr>
        </p:nvSpPr>
        <p:spPr/>
        <p:txBody>
          <a:bodyPr/>
          <a:lstStyle/>
          <a:p>
            <a:r>
              <a:rPr lang="en-US" dirty="0"/>
              <a:t>Task 3: Reticle size sensor in AMS H35 </a:t>
            </a:r>
            <a:endParaRPr lang="de-DE" dirty="0"/>
          </a:p>
        </p:txBody>
      </p:sp>
    </p:spTree>
    <p:extLst>
      <p:ext uri="{BB962C8B-B14F-4D97-AF65-F5344CB8AC3E}">
        <p14:creationId xmlns:p14="http://schemas.microsoft.com/office/powerpoint/2010/main" val="3083999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r>
              <a:rPr lang="en-US" sz="1600" dirty="0" smtClean="0"/>
              <a:t>Photograph of diced wafer</a:t>
            </a:r>
            <a:endParaRPr lang="en-US" sz="1600" dirty="0"/>
          </a:p>
        </p:txBody>
      </p:sp>
      <p:sp>
        <p:nvSpPr>
          <p:cNvPr id="3" name="Titel 2"/>
          <p:cNvSpPr>
            <a:spLocks noGrp="1"/>
          </p:cNvSpPr>
          <p:nvPr>
            <p:ph type="title"/>
          </p:nvPr>
        </p:nvSpPr>
        <p:spPr/>
        <p:txBody>
          <a:bodyPr/>
          <a:lstStyle/>
          <a:p>
            <a:r>
              <a:rPr lang="en-US" dirty="0"/>
              <a:t>Task 3: Reticle size sensor in AMS H35 </a:t>
            </a:r>
            <a:endParaRPr lang="de-DE" dirty="0"/>
          </a:p>
        </p:txBody>
      </p:sp>
      <p:pic>
        <p:nvPicPr>
          <p:cNvPr id="1026" name="Picture 2" descr="D:\Files\HVCMOS\DSC_078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524000"/>
            <a:ext cx="759315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343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1730</Words>
  <Application>Microsoft Office PowerPoint</Application>
  <PresentationFormat>Bildschirmpräsentation (4:3)</PresentationFormat>
  <Paragraphs>186</Paragraphs>
  <Slides>20</Slides>
  <Notes>15</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Office Theme</vt:lpstr>
      <vt:lpstr>WP6</vt:lpstr>
      <vt:lpstr>WP Tasks</vt:lpstr>
      <vt:lpstr>WP Milestones</vt:lpstr>
      <vt:lpstr>WP Deliverables</vt:lpstr>
      <vt:lpstr>Task 2: Simulation Workshop</vt:lpstr>
      <vt:lpstr>Task 2: Simulation Workshop</vt:lpstr>
      <vt:lpstr>Task 3: Reticle size sensor in AMS H35  - H35DEMO</vt:lpstr>
      <vt:lpstr>Task 3: Reticle size sensor in AMS H35 </vt:lpstr>
      <vt:lpstr>Task 3: Reticle size sensor in AMS H35 </vt:lpstr>
      <vt:lpstr>Task 3: Reticle size sensor in AMS H35 </vt:lpstr>
      <vt:lpstr>Task 3: Reticle size sensor in AMS H35 </vt:lpstr>
      <vt:lpstr>Task 3: Reticle size sensor in AMS H35 </vt:lpstr>
      <vt:lpstr>Task 3: Reticle size sensor in AMS H35 </vt:lpstr>
      <vt:lpstr>Task 3: Sensors in LFoundry</vt:lpstr>
      <vt:lpstr>Task  4: Hybridization</vt:lpstr>
      <vt:lpstr>Task  4: Hybridization</vt:lpstr>
      <vt:lpstr>Task  4: Hybridization</vt:lpstr>
      <vt:lpstr>Task  4: Hybridization</vt:lpstr>
      <vt:lpstr>Task  4: Hybridization</vt:lpstr>
      <vt:lpstr>Summary</vt:lpstr>
    </vt:vector>
  </TitlesOfParts>
  <Company>University Mannheim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Ivan Peric</dc:creator>
  <cp:lastModifiedBy>ivan</cp:lastModifiedBy>
  <cp:revision>903</cp:revision>
  <cp:lastPrinted>2015-08-28T13:25:30Z</cp:lastPrinted>
  <dcterms:created xsi:type="dcterms:W3CDTF">2010-08-30T10:07:17Z</dcterms:created>
  <dcterms:modified xsi:type="dcterms:W3CDTF">2016-06-17T07:31:40Z</dcterms:modified>
</cp:coreProperties>
</file>