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56" r:id="rId5"/>
    <p:sldId id="271" r:id="rId6"/>
    <p:sldId id="272" r:id="rId7"/>
    <p:sldId id="274" r:id="rId8"/>
    <p:sldId id="275" r:id="rId9"/>
    <p:sldId id="278" r:id="rId10"/>
    <p:sldId id="265" r:id="rId11"/>
    <p:sldId id="280" r:id="rId12"/>
    <p:sldId id="282" r:id="rId13"/>
    <p:sldId id="283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2112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00-cernbox\EU-AIDA2020\160615-AIDA%20annual\material\TA%20database_CERN%20IRRA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Distribution of users by home institute country at CERN IRRAD in Year</a:t>
            </a:r>
            <a:r>
              <a:rPr lang="en-GB" sz="1800" baseline="0"/>
              <a:t> 1</a:t>
            </a:r>
            <a:endParaRPr lang="en-GB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9DE1BD02-B766-473B-BA56-27E8627BE80C}" type="datetime3">
              <a:rPr lang="en-US" smtClean="0"/>
              <a:t>14 June 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CF0DF87-1BFD-4CCC-8638-E749D8A88FC5}" type="datetime3">
              <a:rPr lang="en-US" smtClean="0"/>
              <a:t>14 June 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218D02C-60AA-4F85-9F8F-B06C309548FE}" type="datetime3">
              <a:rPr lang="en-US" smtClean="0"/>
              <a:t>14 June 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dirty="0" err="1" smtClean="0"/>
              <a:t>M.Moll</a:t>
            </a:r>
            <a:r>
              <a:rPr lang="en-GB" dirty="0" smtClean="0"/>
              <a:t>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5415FCDF-DE95-44FE-BA3F-697BEE3CA947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AEB27D25-4109-4DF1-B01A-8DEC9F48F712}" type="datetime3">
              <a:rPr lang="en-US" smtClean="0"/>
              <a:t>14 June 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7A083745-20F2-4E6A-A418-C34DC615ABEC}" type="datetime3">
              <a:rPr lang="en-US" smtClean="0"/>
              <a:t>14 June 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69DA65C5-41F0-4DEA-B9D6-9049A9CA7698}" type="datetime3">
              <a:rPr lang="en-US" smtClean="0"/>
              <a:t>14 June 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63691428-E984-41D9-8052-CEB379432DE3}" type="datetime3">
              <a:rPr lang="en-US" smtClean="0"/>
              <a:t>14 June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02F6EE29-4381-46D7-BCAA-4F3DD6772A20}" type="datetime3">
              <a:rPr lang="en-US" smtClean="0"/>
              <a:t>14 June 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C433F35-44B5-4BBF-ADC0-1F61346103D0}" type="datetime3">
              <a:rPr lang="en-US" smtClean="0"/>
              <a:t>14 June 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10C0F0A-D580-4684-8795-D60D58814C87}" type="datetime3">
              <a:rPr lang="en-US" smtClean="0"/>
              <a:t>14 June 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574202"/>
            <a:ext cx="8780746" cy="2169678"/>
          </a:xfrm>
        </p:spPr>
        <p:txBody>
          <a:bodyPr/>
          <a:lstStyle/>
          <a:p>
            <a:r>
              <a:rPr lang="en-GB" dirty="0" smtClean="0"/>
              <a:t>WP 11.1 Transnational Access to the GIF++ and IRRAD facilities at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Sabrina El </a:t>
            </a:r>
            <a:r>
              <a:rPr lang="en-GB" dirty="0" smtClean="0"/>
              <a:t>Yacoubi, </a:t>
            </a:r>
            <a:r>
              <a:rPr lang="en-GB" dirty="0"/>
              <a:t>Livia Elena </a:t>
            </a:r>
            <a:r>
              <a:rPr lang="en-GB" dirty="0" smtClean="0"/>
              <a:t>Lapadatescu,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Michael </a:t>
            </a:r>
            <a:r>
              <a:rPr lang="en-GB" dirty="0" smtClean="0"/>
              <a:t>Moll, </a:t>
            </a:r>
            <a:r>
              <a:rPr lang="en-GB" dirty="0" smtClean="0"/>
              <a:t>Federico </a:t>
            </a:r>
            <a:r>
              <a:rPr lang="en-GB" dirty="0" err="1" smtClean="0"/>
              <a:t>Ravotti</a:t>
            </a:r>
            <a:r>
              <a:rPr lang="en-GB" dirty="0" smtClean="0"/>
              <a:t>, Roberto </a:t>
            </a:r>
            <a:r>
              <a:rPr lang="en-GB" dirty="0" err="1" smtClean="0"/>
              <a:t>Guida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CERN, Geneva, Switzerland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62985" y="1286540"/>
            <a:ext cx="636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AIDA2020, 1</a:t>
            </a:r>
            <a:r>
              <a:rPr lang="en-GB" baseline="30000" dirty="0" smtClean="0"/>
              <a:t>st</a:t>
            </a:r>
            <a:r>
              <a:rPr lang="en-GB" dirty="0" smtClean="0"/>
              <a:t> Annual Meeting, Hamburg, 13-17 June 2016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4409460" cy="506616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Status of AIDA projects in GIF++ today</a:t>
            </a:r>
          </a:p>
          <a:p>
            <a:pPr lvl="1"/>
            <a:r>
              <a:rPr lang="en-GB" dirty="0" smtClean="0"/>
              <a:t>TA </a:t>
            </a:r>
            <a:r>
              <a:rPr lang="en-GB" dirty="0"/>
              <a:t>on IRRAD facility </a:t>
            </a:r>
            <a:r>
              <a:rPr lang="en-GB" dirty="0" smtClean="0"/>
              <a:t>(approved projects) versus </a:t>
            </a:r>
            <a:r>
              <a:rPr lang="en-GB" dirty="0"/>
              <a:t>aim given in proposal for </a:t>
            </a:r>
            <a:r>
              <a:rPr lang="en-GB" dirty="0" smtClean="0"/>
              <a:t>AIDA 2020</a:t>
            </a:r>
            <a:br>
              <a:rPr lang="en-GB" dirty="0" smtClean="0"/>
            </a:br>
            <a:r>
              <a:rPr lang="en-GB" dirty="0" smtClean="0"/>
              <a:t> (4 years)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 smtClean="0"/>
              <a:t>70</a:t>
            </a:r>
            <a:r>
              <a:rPr lang="en-GB" dirty="0"/>
              <a:t>% of units delivered </a:t>
            </a:r>
            <a:endParaRPr lang="en-GB" dirty="0" smtClean="0"/>
          </a:p>
          <a:p>
            <a:pPr lvl="1"/>
            <a:r>
              <a:rPr lang="en-GB" dirty="0" smtClean="0"/>
              <a:t>40% </a:t>
            </a:r>
            <a:r>
              <a:rPr lang="en-GB" dirty="0"/>
              <a:t>of </a:t>
            </a:r>
            <a:r>
              <a:rPr lang="en-GB" dirty="0" smtClean="0"/>
              <a:t>projects </a:t>
            </a:r>
            <a:endParaRPr lang="en-GB" dirty="0"/>
          </a:p>
          <a:p>
            <a:pPr lvl="1"/>
            <a:r>
              <a:rPr lang="en-GB" dirty="0" smtClean="0"/>
              <a:t>80% </a:t>
            </a:r>
            <a:r>
              <a:rPr lang="en-GB" dirty="0"/>
              <a:t>of users</a:t>
            </a:r>
            <a:br>
              <a:rPr lang="en-GB" dirty="0"/>
            </a:br>
            <a:endParaRPr lang="en-GB" dirty="0"/>
          </a:p>
          <a:p>
            <a:r>
              <a:rPr lang="en-GB" dirty="0"/>
              <a:t>Spending: </a:t>
            </a:r>
            <a:r>
              <a:rPr lang="en-GB" dirty="0" smtClean="0"/>
              <a:t>70</a:t>
            </a:r>
            <a:r>
              <a:rPr lang="en-GB" dirty="0"/>
              <a:t>% of available financial support committed to projects</a:t>
            </a:r>
          </a:p>
          <a:p>
            <a:endParaRPr lang="en-GB" dirty="0"/>
          </a:p>
          <a:p>
            <a:r>
              <a:rPr lang="en-GB" dirty="0"/>
              <a:t>Conclusion:</a:t>
            </a:r>
          </a:p>
          <a:p>
            <a:pPr lvl="1"/>
            <a:r>
              <a:rPr lang="en-GB" dirty="0"/>
              <a:t>Number of users supported and units delivered </a:t>
            </a:r>
            <a:r>
              <a:rPr lang="en-GB" dirty="0" smtClean="0"/>
              <a:t>ahead </a:t>
            </a:r>
            <a:r>
              <a:rPr lang="en-GB" dirty="0" err="1" smtClean="0"/>
              <a:t>wrt</a:t>
            </a:r>
            <a:r>
              <a:rPr lang="en-GB" dirty="0" smtClean="0"/>
              <a:t>. </a:t>
            </a:r>
            <a:r>
              <a:rPr lang="en-GB" dirty="0"/>
              <a:t>proposal</a:t>
            </a:r>
          </a:p>
          <a:p>
            <a:pPr lvl="1"/>
            <a:r>
              <a:rPr lang="en-GB" dirty="0"/>
              <a:t>Number of projects is less than anticipated </a:t>
            </a:r>
            <a:r>
              <a:rPr lang="en-GB" dirty="0" smtClean="0"/>
              <a:t>(complexity of projects grown)</a:t>
            </a:r>
            <a:endParaRPr lang="en-GB" dirty="0"/>
          </a:p>
          <a:p>
            <a:pPr lvl="1"/>
            <a:r>
              <a:rPr lang="en-GB" dirty="0"/>
              <a:t>Note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7 </a:t>
            </a:r>
            <a:r>
              <a:rPr lang="en-GB" dirty="0"/>
              <a:t>AIDA projects for the GIF++ facility </a:t>
            </a:r>
            <a:br>
              <a:rPr lang="en-GB" dirty="0"/>
            </a:br>
            <a:r>
              <a:rPr lang="en-GB" dirty="0"/>
              <a:t>(could be increased if also those colleagues using the facility without financial support would fill AIDA requests)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5C15-64D0-4837-82D8-DFF7D080CBE3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Status: GIF++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374" y="1754372"/>
            <a:ext cx="4327562" cy="364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supported users and number of delivered units</a:t>
            </a:r>
            <a:br>
              <a:rPr lang="en-GB" dirty="0" smtClean="0"/>
            </a:br>
            <a:r>
              <a:rPr lang="en-GB" dirty="0" smtClean="0"/>
              <a:t> as assumed in proposal. 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/>
              <a:t>Less project applications for IRRAD and GIF++ than </a:t>
            </a:r>
            <a:r>
              <a:rPr lang="en-GB" dirty="0" smtClean="0"/>
              <a:t>expected.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Less but more complex irradiation experiments have been performed with the AIDA TA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High demand and limited resources: Amount of financial support per project will be reduced in the coming year.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IRRAD and GIF++ access via AIDA2020 is a success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988-76E5-4ADC-8511-5FE71500D27B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6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8776-EAC7-4EA8-8726-B6F1E3711B02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EA-IRRAD Facility-Layout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33" y="1077239"/>
            <a:ext cx="8135203" cy="53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9AD4-63F3-4EDC-9E5D-611F6589341B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EA-IRRAD Facility Equipment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717887" y="3901298"/>
            <a:ext cx="1805940" cy="2444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</a:rPr>
              <a:t>www.cern.ch/opwt/irrad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69"/>
          <a:stretch/>
        </p:blipFill>
        <p:spPr>
          <a:xfrm>
            <a:off x="167971" y="1187075"/>
            <a:ext cx="2361234" cy="34699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7" r="10345"/>
          <a:stretch/>
        </p:blipFill>
        <p:spPr>
          <a:xfrm>
            <a:off x="5573674" y="1188182"/>
            <a:ext cx="3526972" cy="34990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" b="6285"/>
          <a:stretch/>
        </p:blipFill>
        <p:spPr>
          <a:xfrm>
            <a:off x="2641623" y="1187075"/>
            <a:ext cx="2819633" cy="348762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H="1" flipV="1">
            <a:off x="7337160" y="2233491"/>
            <a:ext cx="1742297" cy="82834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lg" len="lg"/>
            <a:tailEnd type="triangle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2749124" y="2381371"/>
            <a:ext cx="1632030" cy="55633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lg" len="lg"/>
            <a:tailEnd type="triangle" w="lg" len="lg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1380960" y="2541313"/>
            <a:ext cx="1045902" cy="39639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lg" len="lg"/>
            <a:tailEnd type="triangle" w="lg" len="lg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4146010" y="4445370"/>
            <a:ext cx="1371455" cy="2116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IRRAD Zone 2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798" y="4445370"/>
            <a:ext cx="1371455" cy="2116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IRRAD Zone 3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345944" y="2333893"/>
            <a:ext cx="374406" cy="2400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8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fr-CH" sz="1800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endParaRPr kumimoji="0" lang="en-GB" sz="1800" i="0" u="none" strike="noStrike" cap="none" normalizeH="0" baseline="3000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133587" y="2542739"/>
            <a:ext cx="374406" cy="2400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8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fr-CH" sz="1800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endParaRPr kumimoji="0" lang="en-GB" sz="1800" i="0" u="none" strike="noStrike" cap="none" normalizeH="0" baseline="3000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022887" y="2301227"/>
            <a:ext cx="374406" cy="2400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800" dirty="0" smtClean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fr-CH" sz="1800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endParaRPr kumimoji="0" lang="en-GB" sz="1800" i="0" u="none" strike="noStrike" cap="none" normalizeH="0" baseline="3000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517465" y="4444108"/>
            <a:ext cx="1371455" cy="2116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 smtClean="0">
                <a:solidFill>
                  <a:srgbClr val="0000FF"/>
                </a:solidFill>
                <a:latin typeface="Calibri" pitchFamily="34" charset="0"/>
              </a:rPr>
              <a:t>IRRAD Zone 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504723" y="3347834"/>
            <a:ext cx="883675" cy="2751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 smtClean="0">
                <a:solidFill>
                  <a:srgbClr val="008000"/>
                </a:solidFill>
                <a:latin typeface="Calibri" pitchFamily="34" charset="0"/>
              </a:rPr>
              <a:t>Cold Boxes</a:t>
            </a:r>
            <a:endParaRPr kumimoji="0" lang="en-GB" sz="120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 flipV="1">
            <a:off x="4544358" y="2782826"/>
            <a:ext cx="1029316" cy="713688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6327438" y="2711656"/>
            <a:ext cx="617220" cy="784858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172615" y="3347834"/>
            <a:ext cx="766506" cy="2751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rgbClr val="008000"/>
                </a:solidFill>
                <a:latin typeface="Calibri" pitchFamily="34" charset="0"/>
              </a:rPr>
              <a:t>Cryogenic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rgbClr val="008000"/>
                </a:solidFill>
                <a:latin typeface="Calibri" pitchFamily="34" charset="0"/>
              </a:rPr>
              <a:t>Setup</a:t>
            </a:r>
            <a:endParaRPr kumimoji="0" lang="en-GB" sz="120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749525" y="3496515"/>
            <a:ext cx="397889" cy="115613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06375" y="4620767"/>
            <a:ext cx="5003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l">
              <a:lnSpc>
                <a:spcPct val="15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q"/>
            </a:pPr>
            <a:r>
              <a:rPr lang="en-US" sz="1600" kern="0" dirty="0" smtClean="0">
                <a:solidFill>
                  <a:srgbClr val="0000FF"/>
                </a:solidFill>
                <a:latin typeface="Calibri" pitchFamily="34" charset="0"/>
              </a:rPr>
              <a:t>3 </a:t>
            </a:r>
            <a:r>
              <a:rPr lang="en-US" sz="1600" kern="0" dirty="0">
                <a:solidFill>
                  <a:srgbClr val="0000FF"/>
                </a:solidFill>
                <a:latin typeface="Calibri" pitchFamily="34" charset="0"/>
              </a:rPr>
              <a:t>tables per IRRAD </a:t>
            </a:r>
            <a:r>
              <a:rPr lang="en-US" sz="1600" kern="0" dirty="0" smtClean="0">
                <a:solidFill>
                  <a:srgbClr val="0000FF"/>
                </a:solidFill>
                <a:latin typeface="Calibri" pitchFamily="34" charset="0"/>
              </a:rPr>
              <a:t>zone</a:t>
            </a:r>
            <a:endParaRPr lang="en-US" sz="1600" kern="0" dirty="0">
              <a:solidFill>
                <a:srgbClr val="0000FF"/>
              </a:solidFill>
              <a:latin typeface="Calibri" pitchFamily="34" charset="0"/>
            </a:endParaRPr>
          </a:p>
          <a:p>
            <a:pPr marL="531813" lvl="1" indent="-173038" algn="l">
              <a:spcAft>
                <a:spcPts val="0"/>
              </a:spcAft>
              <a:buSzPct val="120000"/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  <a:sym typeface="Wingdings" pitchFamily="2" charset="2"/>
              </a:rPr>
              <a:t>9 remote-controlled irradiation tables</a:t>
            </a:r>
            <a:endParaRPr lang="en-US" sz="1400" dirty="0" smtClean="0">
              <a:solidFill>
                <a:srgbClr val="008000"/>
              </a:solidFill>
              <a:latin typeface="Calibri" panose="020F0502020204030204" pitchFamily="34" charset="0"/>
              <a:sym typeface="Wingdings" pitchFamily="2" charset="2"/>
            </a:endParaRPr>
          </a:p>
          <a:p>
            <a:pPr marL="809625" lvl="2" indent="-277813" algn="l"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6x RT irradiation (</a:t>
            </a:r>
            <a:r>
              <a:rPr lang="en-US" sz="1400" b="0" i="1" dirty="0" smtClean="0">
                <a:solidFill>
                  <a:srgbClr val="008000"/>
                </a:solidFill>
                <a:latin typeface="Calibri" panose="020F0502020204030204" pitchFamily="34" charset="0"/>
                <a:sym typeface="Wingdings" pitchFamily="2" charset="2"/>
              </a:rPr>
              <a:t>IRRAD 3,7,9,13,17,19</a:t>
            </a: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809625" lvl="2" indent="-277813" algn="l"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2x water-cooled cold boxes down to -25°C (</a:t>
            </a:r>
            <a:r>
              <a:rPr lang="en-US" sz="1400" b="0" i="1" dirty="0" smtClean="0">
                <a:solidFill>
                  <a:srgbClr val="008000"/>
                </a:solidFill>
                <a:latin typeface="Calibri" panose="020F0502020204030204" pitchFamily="34" charset="0"/>
                <a:sym typeface="Wingdings" pitchFamily="2" charset="2"/>
              </a:rPr>
              <a:t>IRRAD 5,11</a:t>
            </a: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809625" lvl="2" indent="-277813" algn="l"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1x dedicated to the cryogenic setup (</a:t>
            </a:r>
            <a:r>
              <a:rPr lang="en-US" sz="1400" b="0" i="1" dirty="0" smtClean="0">
                <a:solidFill>
                  <a:srgbClr val="008000"/>
                </a:solidFill>
                <a:latin typeface="Calibri" panose="020F0502020204030204" pitchFamily="34" charset="0"/>
                <a:sym typeface="Wingdings" pitchFamily="2" charset="2"/>
              </a:rPr>
              <a:t>IRRAD 15</a:t>
            </a: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28303" y="4901381"/>
            <a:ext cx="393534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l">
              <a:lnSpc>
                <a:spcPct val="15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q"/>
            </a:pPr>
            <a:r>
              <a:rPr lang="en-US" sz="1600" kern="0" dirty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1 remote-controlled shuttle system </a:t>
            </a:r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(</a:t>
            </a:r>
            <a:r>
              <a:rPr lang="en-US" sz="1400" b="0" i="1" dirty="0">
                <a:solidFill>
                  <a:srgbClr val="008000"/>
                </a:solidFill>
                <a:latin typeface="Calibri" panose="020F0502020204030204" pitchFamily="34" charset="0"/>
                <a:sym typeface="Wingdings" pitchFamily="2" charset="2"/>
              </a:rPr>
              <a:t>IRRAD 1</a:t>
            </a:r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342900" lvl="1" indent="-342900" algn="l">
              <a:lnSpc>
                <a:spcPct val="150000"/>
              </a:lnSpc>
              <a:spcAft>
                <a:spcPts val="0"/>
              </a:spcAft>
              <a:buSzPct val="80000"/>
              <a:buFont typeface="Wingdings" panose="05000000000000000000" pitchFamily="2" charset="2"/>
              <a:buChar char="q"/>
            </a:pPr>
            <a:r>
              <a:rPr lang="en-US" sz="1600" kern="0" dirty="0" smtClean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Pre-installed </a:t>
            </a:r>
            <a:r>
              <a:rPr lang="en-US" sz="1600" kern="0" dirty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cabling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60546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76D64-A729-4103-85E4-122D34C6335F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EA-IRRAD Arial View</a:t>
            </a:r>
            <a:endParaRPr lang="en-GB" dirty="0"/>
          </a:p>
        </p:txBody>
      </p:sp>
      <p:pic>
        <p:nvPicPr>
          <p:cNvPr id="7" name="Picture 6" descr="C:\Federico\pictures\IMG_405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" r="559"/>
          <a:stretch/>
        </p:blipFill>
        <p:spPr bwMode="auto">
          <a:xfrm>
            <a:off x="619350" y="1145501"/>
            <a:ext cx="7905306" cy="52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5629545" y="1176743"/>
            <a:ext cx="2034540" cy="4000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2400" dirty="0" smtClean="0">
                <a:solidFill>
                  <a:srgbClr val="FF0000"/>
                </a:solidFill>
                <a:latin typeface="Calibri" pitchFamily="34" charset="0"/>
              </a:rPr>
              <a:t>IRRAD (proton)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975604" y="1656805"/>
            <a:ext cx="2726296" cy="4229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0000FF"/>
                </a:solidFill>
                <a:latin typeface="Calibri" pitchFamily="34" charset="0"/>
              </a:rPr>
              <a:t>CHARM (mixed-field)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6061393" y="1652019"/>
            <a:ext cx="0" cy="153162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669524" y="1521279"/>
            <a:ext cx="0" cy="153162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5997474" y="1679664"/>
            <a:ext cx="0" cy="1844040"/>
          </a:xfrm>
          <a:prstGeom prst="line">
            <a:avLst/>
          </a:prstGeom>
          <a:noFill/>
          <a:ln w="444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248249" y="2133054"/>
            <a:ext cx="0" cy="1531620"/>
          </a:xfrm>
          <a:prstGeom prst="line">
            <a:avLst/>
          </a:prstGeom>
          <a:noFill/>
          <a:ln w="444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6127567" y="2920645"/>
            <a:ext cx="1725930" cy="434340"/>
          </a:xfrm>
          <a:prstGeom prst="straightConnector1">
            <a:avLst/>
          </a:prstGeom>
          <a:noFill/>
          <a:ln w="19050" cap="flat" cmpd="sng" algn="ctr">
            <a:solidFill>
              <a:srgbClr val="FF99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 rot="20760000">
            <a:off x="6781744" y="2635311"/>
            <a:ext cx="1169168" cy="307777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9900"/>
                </a:solidFill>
                <a:latin typeface="Calibri" pitchFamily="34" charset="0"/>
              </a:rPr>
              <a:t>T8 beam line</a:t>
            </a:r>
            <a:endParaRPr lang="en-GB" sz="1400" dirty="0">
              <a:solidFill>
                <a:srgbClr val="FF99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6442" y="5762885"/>
            <a:ext cx="19321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latin typeface="Calibri" pitchFamily="34" charset="0"/>
              </a:rPr>
              <a:t>4.5k tons of cast iron &amp;</a:t>
            </a:r>
          </a:p>
          <a:p>
            <a:r>
              <a:rPr lang="en-GB" sz="1400" i="1" dirty="0" smtClean="0">
                <a:latin typeface="Calibri" pitchFamily="34" charset="0"/>
              </a:rPr>
              <a:t>11.5k tons of concrete !</a:t>
            </a:r>
            <a:endParaRPr lang="en-GB" sz="1400" i="1" dirty="0">
              <a:latin typeface="Calibri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77897" y="4095794"/>
            <a:ext cx="5805968" cy="222543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54013" lvl="1" indent="-354013">
              <a:lnSpc>
                <a:spcPct val="120000"/>
              </a:lnSpc>
              <a:buClr>
                <a:srgbClr val="008000"/>
              </a:buClr>
              <a:buSzPct val="90000"/>
              <a:buFont typeface="Wingdings" pitchFamily="2" charset="2"/>
              <a:buChar char="q"/>
            </a:pPr>
            <a:r>
              <a:rPr lang="en-US" sz="1600" kern="0" dirty="0" smtClean="0">
                <a:solidFill>
                  <a:srgbClr val="008000"/>
                </a:solidFill>
              </a:rPr>
              <a:t>IRRAD in numbers (run 2015)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kern="0" dirty="0" smtClean="0">
                <a:solidFill>
                  <a:srgbClr val="FF0000"/>
                </a:solidFill>
              </a:rPr>
              <a:t>28</a:t>
            </a:r>
            <a:r>
              <a:rPr lang="en-US" sz="1400" b="0" kern="0" dirty="0" smtClean="0"/>
              <a:t> user teams 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b="0" kern="0" dirty="0" smtClean="0"/>
              <a:t>from </a:t>
            </a:r>
            <a:r>
              <a:rPr lang="en-US" sz="1400" kern="0" dirty="0" smtClean="0">
                <a:solidFill>
                  <a:srgbClr val="FF0000"/>
                </a:solidFill>
              </a:rPr>
              <a:t>18</a:t>
            </a:r>
            <a:r>
              <a:rPr lang="en-US" sz="1400" b="0" kern="0" dirty="0" smtClean="0"/>
              <a:t> institutes/experiments/R&amp;D projects/CERN groups </a:t>
            </a:r>
            <a:br>
              <a:rPr lang="en-US" sz="1400" b="0" kern="0" dirty="0" smtClean="0"/>
            </a:br>
            <a:r>
              <a:rPr lang="en-US" sz="1400" b="0" kern="0" dirty="0" smtClean="0"/>
              <a:t>   (ATLAS</a:t>
            </a:r>
            <a:r>
              <a:rPr lang="en-US" sz="1400" b="0" kern="0" dirty="0"/>
              <a:t>, CMS, LHCb, ALICE, </a:t>
            </a:r>
            <a:r>
              <a:rPr lang="en-US" sz="1400" b="0" kern="0" dirty="0" smtClean="0"/>
              <a:t>RD18, </a:t>
            </a:r>
            <a:r>
              <a:rPr lang="en-US" sz="1400" b="0" kern="0" dirty="0"/>
              <a:t>RD39, </a:t>
            </a:r>
            <a:r>
              <a:rPr lang="en-US" sz="1400" b="0" kern="0" dirty="0" smtClean="0"/>
              <a:t>RD50</a:t>
            </a:r>
            <a:r>
              <a:rPr lang="en-US" sz="1400" b="0" kern="0" dirty="0"/>
              <a:t>, </a:t>
            </a:r>
            <a:r>
              <a:rPr lang="en-US" sz="1400" b="0" kern="0" dirty="0" smtClean="0"/>
              <a:t>RD53, BE/BI, DGS/RP)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dirty="0" smtClean="0">
                <a:solidFill>
                  <a:srgbClr val="FF0000"/>
                </a:solidFill>
              </a:rPr>
              <a:t>&gt;300</a:t>
            </a:r>
            <a:r>
              <a:rPr lang="en-US" sz="1400" b="0" dirty="0" smtClean="0"/>
              <a:t> </a:t>
            </a:r>
            <a:r>
              <a:rPr lang="en-US" sz="1400" b="0" dirty="0"/>
              <a:t>objects </a:t>
            </a:r>
            <a:r>
              <a:rPr lang="en-US" sz="1400" b="0" dirty="0" smtClean="0"/>
              <a:t>irradiated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dirty="0" smtClean="0">
                <a:solidFill>
                  <a:srgbClr val="FF0000"/>
                </a:solidFill>
              </a:rPr>
              <a:t>&gt;250</a:t>
            </a:r>
            <a:r>
              <a:rPr lang="en-US" sz="1400" b="0" dirty="0" smtClean="0"/>
              <a:t> </a:t>
            </a:r>
            <a:r>
              <a:rPr lang="en-US" sz="1400" b="0" dirty="0"/>
              <a:t>dosimeters </a:t>
            </a:r>
            <a:r>
              <a:rPr lang="en-US" sz="1400" b="0" dirty="0" smtClean="0"/>
              <a:t>measured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dirty="0" smtClean="0">
                <a:solidFill>
                  <a:srgbClr val="FF0000"/>
                </a:solidFill>
              </a:rPr>
              <a:t>30w</a:t>
            </a:r>
            <a:r>
              <a:rPr lang="en-US" sz="1400" b="0" dirty="0" smtClean="0"/>
              <a:t> </a:t>
            </a:r>
            <a:r>
              <a:rPr lang="en-US" sz="1400" b="0" dirty="0"/>
              <a:t>of beam </a:t>
            </a:r>
            <a:r>
              <a:rPr lang="en-US" sz="1400" b="0" dirty="0" smtClean="0"/>
              <a:t>time (</a:t>
            </a:r>
            <a:r>
              <a:rPr lang="en-US" sz="1400" dirty="0">
                <a:solidFill>
                  <a:srgbClr val="FF0000"/>
                </a:solidFill>
              </a:rPr>
              <a:t>25w </a:t>
            </a:r>
            <a:r>
              <a:rPr lang="en-US" sz="1400" b="0" dirty="0" smtClean="0"/>
              <a:t>users + </a:t>
            </a:r>
            <a:r>
              <a:rPr lang="en-US" sz="1400" dirty="0">
                <a:solidFill>
                  <a:srgbClr val="FF0000"/>
                </a:solidFill>
              </a:rPr>
              <a:t>5w </a:t>
            </a:r>
            <a:r>
              <a:rPr lang="en-US" sz="1400" b="0" dirty="0" smtClean="0"/>
              <a:t>setup/commissioning/RP)</a:t>
            </a:r>
            <a:endParaRPr lang="en-US" sz="1400" b="0" kern="0" dirty="0"/>
          </a:p>
        </p:txBody>
      </p:sp>
    </p:spTree>
    <p:extLst>
      <p:ext uri="{BB962C8B-B14F-4D97-AF65-F5344CB8AC3E}">
        <p14:creationId xmlns:p14="http://schemas.microsoft.com/office/powerpoint/2010/main" val="144221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E496-11A8-4B93-9F60-4F09BBF401CA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GIF++ Facility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96" y="1222487"/>
            <a:ext cx="7667171" cy="50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5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3D234-0051-4910-B370-791ACB6C3E64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GIF++ Aerial View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33" y="1145501"/>
            <a:ext cx="8910080" cy="518582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36914" y="3738411"/>
            <a:ext cx="5110543" cy="1869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185738" indent="-185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Calibri" pitchFamily="34" charset="0"/>
                <a:ea typeface="+mn-ea"/>
                <a:cs typeface="+mn-cs"/>
              </a:defRPr>
            </a:lvl1pPr>
            <a:lvl2pPr marL="82232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2303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Calibri" pitchFamily="34" charset="0"/>
              </a:defRPr>
            </a:lvl3pPr>
            <a:lvl4pPr marL="1638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54013" lvl="1" indent="-354013">
              <a:lnSpc>
                <a:spcPct val="120000"/>
              </a:lnSpc>
              <a:buClr>
                <a:srgbClr val="008000"/>
              </a:buClr>
              <a:buSzPct val="90000"/>
              <a:buFont typeface="Wingdings" pitchFamily="2" charset="2"/>
              <a:buChar char="q"/>
            </a:pPr>
            <a:r>
              <a:rPr lang="en-US" sz="1600" kern="0" dirty="0" smtClean="0">
                <a:solidFill>
                  <a:srgbClr val="008000"/>
                </a:solidFill>
              </a:rPr>
              <a:t>GIF</a:t>
            </a:r>
            <a:r>
              <a:rPr lang="en-US" sz="1600" kern="0" baseline="30000" dirty="0" smtClean="0">
                <a:solidFill>
                  <a:srgbClr val="008000"/>
                </a:solidFill>
              </a:rPr>
              <a:t>++</a:t>
            </a:r>
            <a:r>
              <a:rPr lang="en-US" sz="1600" kern="0" dirty="0" smtClean="0">
                <a:solidFill>
                  <a:srgbClr val="008000"/>
                </a:solidFill>
              </a:rPr>
              <a:t> in numbers (run 2015)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kern="0" dirty="0" smtClean="0">
                <a:solidFill>
                  <a:srgbClr val="FF0000"/>
                </a:solidFill>
              </a:rPr>
              <a:t>10</a:t>
            </a:r>
            <a:r>
              <a:rPr lang="en-US" sz="1400" b="0" kern="0" dirty="0" smtClean="0"/>
              <a:t> setups being tested (</a:t>
            </a:r>
            <a:r>
              <a:rPr lang="en-US" sz="1400" kern="0" dirty="0" smtClean="0"/>
              <a:t>muon systems of LHC experiments</a:t>
            </a:r>
            <a:r>
              <a:rPr lang="en-US" sz="1400" b="0" kern="0" dirty="0" smtClean="0"/>
              <a:t>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b="0" kern="0" dirty="0"/>
              <a:t>b</a:t>
            </a:r>
            <a:r>
              <a:rPr lang="en-US" sz="1400" b="0" kern="0" dirty="0" smtClean="0"/>
              <a:t>elonging to </a:t>
            </a:r>
            <a:r>
              <a:rPr lang="en-US" sz="1400" kern="0" dirty="0">
                <a:solidFill>
                  <a:srgbClr val="FF0000"/>
                </a:solidFill>
              </a:rPr>
              <a:t>6</a:t>
            </a:r>
            <a:r>
              <a:rPr lang="en-US" sz="1400" b="0" kern="0" dirty="0" smtClean="0"/>
              <a:t> different types of detector technologies  (CSC</a:t>
            </a:r>
            <a:r>
              <a:rPr lang="en-US" sz="1400" b="0" kern="0" dirty="0"/>
              <a:t>, DT, GEM, GRPC, MM, RPC</a:t>
            </a:r>
            <a:r>
              <a:rPr lang="en-US" sz="1400" b="0" kern="0" dirty="0" smtClean="0"/>
              <a:t>)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b="0" dirty="0" smtClean="0"/>
              <a:t>gamma irradiator operational </a:t>
            </a:r>
            <a:r>
              <a:rPr lang="en-US" sz="1400" dirty="0" smtClean="0">
                <a:solidFill>
                  <a:srgbClr val="FF0000"/>
                </a:solidFill>
              </a:rPr>
              <a:t>24/7 </a:t>
            </a:r>
            <a:r>
              <a:rPr lang="en-US" sz="1400" b="0" dirty="0" smtClean="0"/>
              <a:t>since end of April 2015</a:t>
            </a:r>
          </a:p>
          <a:p>
            <a:pPr marL="536575" lvl="1" indent="-236538">
              <a:lnSpc>
                <a:spcPct val="120000"/>
              </a:lnSpc>
              <a:buSzPct val="100000"/>
            </a:pPr>
            <a:r>
              <a:rPr lang="en-US" sz="1400" dirty="0" smtClean="0">
                <a:solidFill>
                  <a:srgbClr val="FF0000"/>
                </a:solidFill>
              </a:rPr>
              <a:t>28w</a:t>
            </a:r>
            <a:r>
              <a:rPr lang="en-US" sz="1400" b="0" dirty="0" smtClean="0"/>
              <a:t> </a:t>
            </a:r>
            <a:r>
              <a:rPr lang="en-US" sz="1400" b="0" dirty="0"/>
              <a:t>of beam </a:t>
            </a:r>
            <a:r>
              <a:rPr lang="en-US" sz="1400" b="0" dirty="0" smtClean="0"/>
              <a:t>time (</a:t>
            </a:r>
            <a:r>
              <a:rPr lang="en-US" sz="1400" dirty="0" smtClean="0">
                <a:solidFill>
                  <a:srgbClr val="FF0000"/>
                </a:solidFill>
              </a:rPr>
              <a:t>3w </a:t>
            </a:r>
            <a:r>
              <a:rPr lang="en-US" sz="1400" b="0" dirty="0" smtClean="0"/>
              <a:t>as main user)</a:t>
            </a:r>
            <a:endParaRPr lang="en-US" sz="1400" b="0" kern="0" dirty="0"/>
          </a:p>
        </p:txBody>
      </p:sp>
    </p:spTree>
    <p:extLst>
      <p:ext uri="{BB962C8B-B14F-4D97-AF65-F5344CB8AC3E}">
        <p14:creationId xmlns:p14="http://schemas.microsoft.com/office/powerpoint/2010/main" val="19636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994" y="1192215"/>
            <a:ext cx="8666018" cy="411028"/>
          </a:xfrm>
        </p:spPr>
        <p:txBody>
          <a:bodyPr/>
          <a:lstStyle/>
          <a:p>
            <a:r>
              <a:rPr lang="en-GB" dirty="0" smtClean="0"/>
              <a:t>Data given in 1</a:t>
            </a:r>
            <a:r>
              <a:rPr lang="en-GB" baseline="30000" dirty="0" smtClean="0"/>
              <a:t>st</a:t>
            </a:r>
            <a:r>
              <a:rPr lang="en-GB" dirty="0" smtClean="0"/>
              <a:t> annual report [M1 to M12]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4294-4547-4F83-92ED-078FA32E3E48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Y1: IRRAD and GIF++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45" y="1557623"/>
            <a:ext cx="8413226" cy="17927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22" y="3617854"/>
            <a:ext cx="8733019" cy="19556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3526" y="5471567"/>
            <a:ext cx="8570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Achieved:                               20</a:t>
            </a:r>
            <a:r>
              <a:rPr lang="en-GB" dirty="0"/>
              <a:t>%		</a:t>
            </a:r>
            <a:r>
              <a:rPr lang="en-GB" dirty="0" smtClean="0"/>
              <a:t>        26</a:t>
            </a:r>
            <a:r>
              <a:rPr lang="en-GB" dirty="0"/>
              <a:t>%	</a:t>
            </a:r>
            <a:r>
              <a:rPr lang="en-GB" dirty="0" smtClean="0"/>
              <a:t>                                24</a:t>
            </a:r>
            <a:r>
              <a:rPr lang="en-GB" dirty="0"/>
              <a:t>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014" y="3298065"/>
            <a:ext cx="808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Achieved:                       17%                                            </a:t>
            </a:r>
            <a:r>
              <a:rPr lang="en-GB" dirty="0"/>
              <a:t>32</a:t>
            </a:r>
            <a:r>
              <a:rPr lang="en-GB" dirty="0" smtClean="0"/>
              <a:t>%                                   28</a:t>
            </a:r>
            <a:r>
              <a:rPr lang="en-GB" dirty="0"/>
              <a:t>%</a:t>
            </a:r>
            <a:r>
              <a:rPr lang="en-GB" dirty="0"/>
              <a:t> 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373033" y="5945321"/>
            <a:ext cx="8666018" cy="411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year well in agreement with expectations given in proposal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2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3715" y="1887834"/>
            <a:ext cx="3947256" cy="364281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A73C-5A5B-479E-93F1-CF4C7F88285A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community</a:t>
            </a:r>
            <a:endParaRPr lang="en-GB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914" y="1290181"/>
            <a:ext cx="8666018" cy="488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User distribution by home institute country of origin</a:t>
            </a:r>
            <a:endParaRPr lang="en-GB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3220358"/>
              </p:ext>
            </p:extLst>
          </p:nvPr>
        </p:nvGraphicFramePr>
        <p:xfrm>
          <a:off x="2085975" y="1223963"/>
          <a:ext cx="4972050" cy="4410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906" y="1887834"/>
            <a:ext cx="4110099" cy="36428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97172" y="5762847"/>
            <a:ext cx="7130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IRRAD:  First 20 users                                                      GIF++: First 20 users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3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4239393" cy="506616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Status of AIDA projects in IRRAD today</a:t>
            </a:r>
          </a:p>
          <a:p>
            <a:pPr lvl="1"/>
            <a:r>
              <a:rPr lang="en-GB" dirty="0" smtClean="0"/>
              <a:t>TA </a:t>
            </a:r>
            <a:r>
              <a:rPr lang="en-GB" dirty="0"/>
              <a:t>on IRRAD facility </a:t>
            </a:r>
            <a:r>
              <a:rPr lang="en-GB" dirty="0" smtClean="0"/>
              <a:t>(approved projects) versus </a:t>
            </a:r>
            <a:r>
              <a:rPr lang="en-GB" dirty="0"/>
              <a:t>aim given in proposal for </a:t>
            </a:r>
            <a:r>
              <a:rPr lang="en-GB" dirty="0" smtClean="0"/>
              <a:t>AIDA 2020 </a:t>
            </a:r>
            <a:br>
              <a:rPr lang="en-GB" dirty="0" smtClean="0"/>
            </a:br>
            <a:r>
              <a:rPr lang="en-GB" dirty="0" smtClean="0"/>
              <a:t>(4 years)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 smtClean="0"/>
              <a:t>53% </a:t>
            </a:r>
            <a:r>
              <a:rPr lang="en-GB" dirty="0"/>
              <a:t>of units delivered </a:t>
            </a:r>
            <a:endParaRPr lang="en-GB" dirty="0" smtClean="0"/>
          </a:p>
          <a:p>
            <a:pPr lvl="1"/>
            <a:r>
              <a:rPr lang="en-GB" dirty="0" smtClean="0"/>
              <a:t>27% </a:t>
            </a:r>
            <a:r>
              <a:rPr lang="en-GB" dirty="0"/>
              <a:t>of </a:t>
            </a:r>
            <a:r>
              <a:rPr lang="en-GB" dirty="0" smtClean="0"/>
              <a:t>projects </a:t>
            </a:r>
            <a:endParaRPr lang="en-GB" dirty="0"/>
          </a:p>
          <a:p>
            <a:pPr lvl="1"/>
            <a:r>
              <a:rPr lang="en-GB" dirty="0" smtClean="0"/>
              <a:t>62% </a:t>
            </a:r>
            <a:r>
              <a:rPr lang="en-GB" dirty="0"/>
              <a:t>of users</a:t>
            </a:r>
            <a:br>
              <a:rPr lang="en-GB" dirty="0"/>
            </a:br>
            <a:endParaRPr lang="en-GB" dirty="0"/>
          </a:p>
          <a:p>
            <a:r>
              <a:rPr lang="en-GB" dirty="0"/>
              <a:t>Spending: 50% of available financial support committed to projects</a:t>
            </a:r>
          </a:p>
          <a:p>
            <a:endParaRPr lang="en-GB" dirty="0"/>
          </a:p>
          <a:p>
            <a:r>
              <a:rPr lang="en-GB" dirty="0"/>
              <a:t>Conclusion:</a:t>
            </a:r>
          </a:p>
          <a:p>
            <a:pPr lvl="1"/>
            <a:r>
              <a:rPr lang="en-GB" dirty="0"/>
              <a:t>Number of users supported and units delivered in line with proposal</a:t>
            </a:r>
          </a:p>
          <a:p>
            <a:pPr lvl="1"/>
            <a:r>
              <a:rPr lang="en-GB" dirty="0"/>
              <a:t>Number of projects is less than anticipated </a:t>
            </a:r>
            <a:r>
              <a:rPr lang="en-GB" dirty="0" smtClean="0"/>
              <a:t>(complexity of projects grown)</a:t>
            </a:r>
            <a:endParaRPr lang="en-GB" dirty="0"/>
          </a:p>
          <a:p>
            <a:pPr lvl="1"/>
            <a:r>
              <a:rPr lang="en-GB" dirty="0"/>
              <a:t>Note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8 </a:t>
            </a:r>
            <a:r>
              <a:rPr lang="en-GB" dirty="0"/>
              <a:t>AIDA projects for the IRRAD facility, which is very small compared to the overall </a:t>
            </a:r>
            <a:r>
              <a:rPr lang="en-GB" dirty="0" smtClean="0"/>
              <a:t>irradiations </a:t>
            </a:r>
            <a:r>
              <a:rPr lang="en-GB" dirty="0"/>
              <a:t>performed in this facility 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M.Moll, AIDA 2020 1st Annual Meeting, Hamburg, 13-17.6.2016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D5039-FDD3-405E-A5FA-B91370D4DE8D}" type="datetime3">
              <a:rPr lang="en-US" smtClean="0"/>
              <a:t>14 June 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Status: IRRAD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458" y="1882254"/>
            <a:ext cx="4345284" cy="337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1177</TotalTime>
  <Words>479</Words>
  <Application>Microsoft Office PowerPoint</Application>
  <PresentationFormat>On-screen Show (4:3)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Wingdings</vt:lpstr>
      <vt:lpstr>Office Theme</vt:lpstr>
      <vt:lpstr>WP 11.1 Transnational Access to the GIF++ and IRRAD facilities at CERN</vt:lpstr>
      <vt:lpstr>EA-IRRAD Facility-Layout</vt:lpstr>
      <vt:lpstr>EA-IRRAD Facility Equipment</vt:lpstr>
      <vt:lpstr>EA-IRRAD Arial View</vt:lpstr>
      <vt:lpstr>GIF++ Facility</vt:lpstr>
      <vt:lpstr>GIF++ Aerial View</vt:lpstr>
      <vt:lpstr>AIDA Y1: IRRAD and GIF++</vt:lpstr>
      <vt:lpstr>User community</vt:lpstr>
      <vt:lpstr>Status: IRRAD</vt:lpstr>
      <vt:lpstr>Status: GIF++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Michael Moll</cp:lastModifiedBy>
  <cp:revision>62</cp:revision>
  <dcterms:created xsi:type="dcterms:W3CDTF">2016-05-09T08:38:51Z</dcterms:created>
  <dcterms:modified xsi:type="dcterms:W3CDTF">2016-06-14T10:06:42Z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