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2" r:id="rId2"/>
    <p:sldMasterId id="2147483685" r:id="rId3"/>
  </p:sldMasterIdLst>
  <p:notesMasterIdLst>
    <p:notesMasterId r:id="rId23"/>
  </p:notesMasterIdLst>
  <p:sldIdLst>
    <p:sldId id="256" r:id="rId4"/>
    <p:sldId id="257" r:id="rId5"/>
    <p:sldId id="303" r:id="rId6"/>
    <p:sldId id="310" r:id="rId7"/>
    <p:sldId id="295" r:id="rId8"/>
    <p:sldId id="311" r:id="rId9"/>
    <p:sldId id="312" r:id="rId10"/>
    <p:sldId id="313" r:id="rId11"/>
    <p:sldId id="306" r:id="rId12"/>
    <p:sldId id="289" r:id="rId13"/>
    <p:sldId id="302" r:id="rId14"/>
    <p:sldId id="314" r:id="rId15"/>
    <p:sldId id="285" r:id="rId16"/>
    <p:sldId id="278" r:id="rId17"/>
    <p:sldId id="277" r:id="rId18"/>
    <p:sldId id="301" r:id="rId19"/>
    <p:sldId id="300" r:id="rId20"/>
    <p:sldId id="305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>
      <p:cViewPr>
        <p:scale>
          <a:sx n="77" d="100"/>
          <a:sy n="77" d="100"/>
        </p:scale>
        <p:origin x="-2064" y="-8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BB72C-532D-43DC-AB12-FE1069E3ED5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BFEE5-E19F-4D31-B6D5-3CD9A76DE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75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146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FEE5-E19F-4D31-B6D5-3CD9A76DEB1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544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849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990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863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73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680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73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734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93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917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5210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25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5079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778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866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8309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551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35748-DA82-4DC9-9BAE-DE0914041C29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7139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E63B7-B531-4376-A081-FD44DEDECCF8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1619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214313"/>
            <a:ext cx="993775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Katja Klein 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198C668-2654-421F-B87D-0A662D97794E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3780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FFF8-F1EA-41CE-9BEF-F0BD9D9D4B33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087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35B6-AA79-4D4F-8D7B-B10F3AF6294D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527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A132D-6D72-4946-AA1C-4F63A43BF306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13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0210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ACBB0-8B3A-42E3-B849-621B9280F589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2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8073E-D758-4653-B312-0E700282B1A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7017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A9ECD-A47A-4E1E-83A5-91DA6600AF0B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121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C1971-DB5B-4F9D-9927-B3DEBF0FE5A0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9241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03255-F5A4-4221-B609-2EC0C0918F9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2276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13671-7C3B-43B6-9B46-711A78DFA153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3432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521276"/>
            <a:ext cx="125888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Katja Klein 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521276"/>
            <a:ext cx="121443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F525345-BDDF-412D-819B-4BC86760D233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t="1348" r="1266"/>
          <a:stretch>
            <a:fillRect/>
          </a:stretch>
        </p:blipFill>
        <p:spPr bwMode="auto">
          <a:xfrm>
            <a:off x="8130874" y="219121"/>
            <a:ext cx="767105" cy="72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651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25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25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908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945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3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4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Katja Klein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8DDF1-D7DA-42E1-9445-9996189B3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96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8DDF1-D7DA-42E1-9445-9996189B371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0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3" y="214313"/>
            <a:ext cx="87153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elplatzhalter 1"/>
          <p:cNvSpPr>
            <a:spLocks noGrp="1"/>
          </p:cNvSpPr>
          <p:nvPr>
            <p:ph type="title"/>
          </p:nvPr>
        </p:nvSpPr>
        <p:spPr bwMode="auto">
          <a:xfrm>
            <a:off x="1071563" y="285750"/>
            <a:ext cx="77866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071563"/>
            <a:ext cx="82296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Katja Klein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9375"/>
            <a:ext cx="2895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6B6436-2DCE-4DE1-894F-F5B07E4CDDD4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80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14313" y="214313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023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atlas.ch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ch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ch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ch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atlas.ch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atlas.ch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hyperlink" Target="http://atlas.ch/" TargetMode="Externa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ch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Powering Schemes</a:t>
            </a:r>
            <a:br>
              <a:rPr lang="en-GB" dirty="0" smtClean="0"/>
            </a:br>
            <a:r>
              <a:rPr lang="en-GB" dirty="0" smtClean="0"/>
              <a:t>for the Strip Trackers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Peter W Phillips </a:t>
            </a:r>
          </a:p>
          <a:p>
            <a:r>
              <a:rPr lang="en-GB" i="1" dirty="0" smtClean="0"/>
              <a:t>STFC Rutherford Appleton Laboratory</a:t>
            </a:r>
          </a:p>
          <a:p>
            <a:r>
              <a:rPr lang="en-GB" dirty="0" smtClean="0"/>
              <a:t>and ATLAS ITk Strip Community</a:t>
            </a:r>
          </a:p>
          <a:p>
            <a:endParaRPr lang="en-GB" dirty="0" smtClean="0"/>
          </a:p>
          <a:p>
            <a:r>
              <a:rPr lang="en-GB" dirty="0" smtClean="0"/>
              <a:t>ACES, CERN, 8</a:t>
            </a:r>
            <a:r>
              <a:rPr lang="en-GB" baseline="30000" dirty="0" smtClean="0"/>
              <a:t>th</a:t>
            </a:r>
            <a:r>
              <a:rPr lang="en-GB" dirty="0" smtClean="0"/>
              <a:t> March 2016</a:t>
            </a:r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87100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-27384"/>
            <a:ext cx="8229600" cy="1143000"/>
          </a:xfrm>
        </p:spPr>
        <p:txBody>
          <a:bodyPr/>
          <a:lstStyle/>
          <a:p>
            <a:r>
              <a:rPr lang="en-GB" dirty="0" smtClean="0"/>
              <a:t>ITk Short Strip Stave Module Load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2996952"/>
            <a:ext cx="8291264" cy="3456384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The projected </a:t>
            </a:r>
            <a:r>
              <a:rPr lang="en-GB" dirty="0"/>
              <a:t>peak demand of 4.7A at 1.5V </a:t>
            </a:r>
            <a:r>
              <a:rPr lang="en-GB" dirty="0" smtClean="0"/>
              <a:t>exceeds the </a:t>
            </a:r>
            <a:r>
              <a:rPr lang="en-GB" dirty="0"/>
              <a:t>recommended mean load for </a:t>
            </a:r>
            <a:r>
              <a:rPr lang="en-GB" dirty="0" err="1"/>
              <a:t>upFEAST</a:t>
            </a:r>
            <a:endParaRPr lang="en-GB" dirty="0"/>
          </a:p>
          <a:p>
            <a:pPr lvl="1"/>
            <a:r>
              <a:rPr lang="en-GB" b="1" dirty="0"/>
              <a:t>Subject to </a:t>
            </a:r>
            <a:r>
              <a:rPr lang="en-GB" b="1" dirty="0" smtClean="0"/>
              <a:t>ongoing </a:t>
            </a:r>
            <a:r>
              <a:rPr lang="en-GB" b="1" dirty="0"/>
              <a:t>TID studies</a:t>
            </a:r>
            <a:r>
              <a:rPr lang="en-GB" dirty="0"/>
              <a:t>, we may need to request a revised limit</a:t>
            </a:r>
          </a:p>
          <a:p>
            <a:endParaRPr lang="en-GB" dirty="0" smtClean="0"/>
          </a:p>
          <a:p>
            <a:r>
              <a:rPr lang="en-GB" dirty="0" smtClean="0"/>
              <a:t>AMAC has important control functionality </a:t>
            </a:r>
          </a:p>
          <a:p>
            <a:pPr lvl="1"/>
            <a:r>
              <a:rPr lang="en-GB" dirty="0" smtClean="0"/>
              <a:t>It enables DC-DC and autonomously monitors temperature and currents to interlock module power</a:t>
            </a:r>
          </a:p>
          <a:p>
            <a:pPr lvl="1"/>
            <a:r>
              <a:rPr lang="en-GB" dirty="0" smtClean="0"/>
              <a:t>Its supply must be separate from the module’s 1V5 and “always on”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We are considering several options for powering AMAC</a:t>
            </a:r>
          </a:p>
          <a:p>
            <a:pPr lvl="1"/>
            <a:r>
              <a:rPr lang="en-GB" dirty="0"/>
              <a:t>Local regulation </a:t>
            </a:r>
            <a:r>
              <a:rPr lang="en-GB" dirty="0" smtClean="0"/>
              <a:t>minimises voltage </a:t>
            </a:r>
            <a:r>
              <a:rPr lang="en-GB" dirty="0"/>
              <a:t>drop </a:t>
            </a:r>
            <a:r>
              <a:rPr lang="en-GB" dirty="0" smtClean="0"/>
              <a:t>issues.  Currents are low: linear regulators are appropriate. </a:t>
            </a:r>
          </a:p>
          <a:p>
            <a:pPr lvl="1"/>
            <a:r>
              <a:rPr lang="en-GB" dirty="0" smtClean="0"/>
              <a:t>3V3 @1mA may be supplied from the regulator which powers the </a:t>
            </a:r>
            <a:r>
              <a:rPr lang="en-GB" dirty="0" err="1" smtClean="0"/>
              <a:t>upFEAST</a:t>
            </a:r>
            <a:r>
              <a:rPr lang="en-GB" dirty="0" smtClean="0"/>
              <a:t> core</a:t>
            </a:r>
          </a:p>
          <a:p>
            <a:pPr lvl="1"/>
            <a:r>
              <a:rPr lang="en-GB" dirty="0" smtClean="0"/>
              <a:t>1V5 @30mA may be supplied by a second regulator, ideally in the same process as </a:t>
            </a:r>
            <a:r>
              <a:rPr lang="en-GB" dirty="0" err="1" smtClean="0"/>
              <a:t>upFEAST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Assuming AMAC is powered by 100% efficient linear regulators and that the low mass </a:t>
            </a:r>
            <a:r>
              <a:rPr lang="en-GB" dirty="0" err="1" smtClean="0"/>
              <a:t>upFEAST</a:t>
            </a:r>
            <a:r>
              <a:rPr lang="en-GB" dirty="0" smtClean="0"/>
              <a:t> converter has 70% efficiency</a:t>
            </a:r>
          </a:p>
          <a:p>
            <a:pPr lvl="1"/>
            <a:r>
              <a:rPr lang="en-GB" dirty="0" smtClean="0"/>
              <a:t>Short Strip Module draws 0.5A typical (0.92A max) at 11V</a:t>
            </a:r>
          </a:p>
          <a:p>
            <a:pPr lvl="1"/>
            <a:r>
              <a:rPr lang="en-GB" dirty="0" smtClean="0"/>
              <a:t>Long Strip Module (not shown, half as many FE channels) draws 0.25A typical (0.45A max) at 11V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72337153"/>
              </p:ext>
            </p:extLst>
          </p:nvPr>
        </p:nvGraphicFramePr>
        <p:xfrm>
          <a:off x="683568" y="1196752"/>
          <a:ext cx="7923613" cy="16127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4941"/>
                <a:gridCol w="940382"/>
                <a:gridCol w="1115658"/>
                <a:gridCol w="1115658"/>
                <a:gridCol w="1115658"/>
                <a:gridCol w="1115658"/>
                <a:gridCol w="1115658"/>
              </a:tblGrid>
              <a:tr h="268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Module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n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V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err="1" smtClean="0">
                          <a:effectLst/>
                        </a:rPr>
                        <a:t>Ityp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err="1" smtClean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600" b="1" u="none" strike="noStrike" dirty="0" err="1" smtClean="0">
                          <a:effectLst/>
                        </a:rPr>
                        <a:t>Ityp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Imax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err="1" smtClean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Imax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</a:tr>
              <a:tr h="268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HCC*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1.5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ctr"/>
                </a:tc>
              </a:tr>
              <a:tr h="268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ABC*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1.5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600" u="none" strike="noStrike" dirty="0" smtClean="0">
                        <a:effectLst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</a:tr>
              <a:tr h="268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AMAC core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1.5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30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30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</a:tr>
              <a:tr h="268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AMAC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HV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osc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2.5/3.3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</a:tr>
              <a:tr h="268796"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2" marR="11672" marT="9525" marB="0" anchor="b"/>
                </a:tc>
              </a:tr>
            </a:tbl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10</a:t>
            </a:fld>
            <a:endParaRPr lang="en-GB"/>
          </a:p>
        </p:txBody>
      </p:sp>
      <p:pic>
        <p:nvPicPr>
          <p:cNvPr id="1026" name="Picture 2" descr="http://sbhep-nt.physics.sunysb.edu/HEP/AcceleratorGroup/atlas-logo-0803011_05_clear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" y="1"/>
            <a:ext cx="757267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60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10" y="941792"/>
            <a:ext cx="8324490" cy="536752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34888" y="63416"/>
            <a:ext cx="8229600" cy="845304"/>
          </a:xfrm>
        </p:spPr>
        <p:txBody>
          <a:bodyPr>
            <a:normAutofit/>
          </a:bodyPr>
          <a:lstStyle/>
          <a:p>
            <a:r>
              <a:rPr lang="en-GB" sz="4000" dirty="0" smtClean="0"/>
              <a:t>ITk Stave/Petal LV: LDO optio</a:t>
            </a:r>
            <a:r>
              <a:rPr lang="en-GB" sz="4000" dirty="0"/>
              <a:t>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987824" y="3432207"/>
            <a:ext cx="1212704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200" dirty="0" smtClean="0"/>
              <a:t>Within </a:t>
            </a:r>
            <a:r>
              <a:rPr lang="en-GB" sz="1200" dirty="0" err="1" smtClean="0"/>
              <a:t>upFEAST</a:t>
            </a:r>
            <a:r>
              <a:rPr lang="en-GB" sz="1200" dirty="0" smtClean="0"/>
              <a:t> </a:t>
            </a:r>
          </a:p>
          <a:p>
            <a:r>
              <a:rPr lang="en-GB" sz="1200" dirty="0" smtClean="0"/>
              <a:t>or separate die?</a:t>
            </a:r>
            <a:endParaRPr lang="en-GB" sz="1200" dirty="0"/>
          </a:p>
        </p:txBody>
      </p:sp>
      <p:cxnSp>
        <p:nvCxnSpPr>
          <p:cNvPr id="11" name="Straight Arrow Connector 10"/>
          <p:cNvCxnSpPr>
            <a:stCxn id="3" idx="1"/>
          </p:cNvCxnSpPr>
          <p:nvPr/>
        </p:nvCxnSpPr>
        <p:spPr>
          <a:xfrm flipH="1">
            <a:off x="2123727" y="3663040"/>
            <a:ext cx="864097" cy="339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3" idx="3"/>
          </p:cNvCxnSpPr>
          <p:nvPr/>
        </p:nvCxnSpPr>
        <p:spPr>
          <a:xfrm flipV="1">
            <a:off x="4200528" y="3210272"/>
            <a:ext cx="947536" cy="452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http://sbhep-nt.physics.sunysb.edu/HEP/AcceleratorGroup/atlas-logo-0803011_05_clear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" y="1"/>
            <a:ext cx="757267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6381328"/>
            <a:ext cx="821506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GBLD10 has a single 2.5V power rail, expect future versions to have 2.5V and 1.2V rails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123727" y="5373216"/>
            <a:ext cx="144017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71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44623"/>
            <a:ext cx="8229600" cy="93610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ITk Stave/Petal LV: Dual DC-DC Option</a:t>
            </a:r>
            <a:endParaRPr lang="en-GB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12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10" y="941792"/>
            <a:ext cx="8324490" cy="5367528"/>
          </a:xfrm>
          <a:prstGeom prst="rect">
            <a:avLst/>
          </a:prstGeom>
        </p:spPr>
      </p:pic>
      <p:pic>
        <p:nvPicPr>
          <p:cNvPr id="5" name="Picture 2" descr="http://sbhep-nt.physics.sunysb.edu/HEP/AcceleratorGroup/atlas-logo-0803011_05_clear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" y="1"/>
            <a:ext cx="757267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4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619" y="-171400"/>
            <a:ext cx="7601797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Estimating Stave and Petal Loads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7463080"/>
              </p:ext>
            </p:extLst>
          </p:nvPr>
        </p:nvGraphicFramePr>
        <p:xfrm>
          <a:off x="683568" y="1455539"/>
          <a:ext cx="3738413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4059"/>
                <a:gridCol w="534059"/>
                <a:gridCol w="534059"/>
                <a:gridCol w="534059"/>
                <a:gridCol w="534059"/>
                <a:gridCol w="534059"/>
                <a:gridCol w="534059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</a:rPr>
                        <a:t>EoS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V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 smtClean="0">
                          <a:effectLst/>
                        </a:rPr>
                        <a:t>Ityp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 smtClean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100" b="1" u="none" strike="noStrike" dirty="0" err="1" smtClean="0">
                          <a:effectLst/>
                        </a:rPr>
                        <a:t>Ityp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 smtClean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GBTIA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GBLD10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 smtClean="0">
                          <a:effectLst/>
                        </a:rPr>
                        <a:t>lpGBT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908720"/>
            <a:ext cx="372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End of Sub-structure  Loads (SS Stave)</a:t>
            </a:r>
            <a:endParaRPr lang="en-GB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8820550"/>
              </p:ext>
            </p:extLst>
          </p:nvPr>
        </p:nvGraphicFramePr>
        <p:xfrm>
          <a:off x="4788024" y="1456199"/>
          <a:ext cx="3499667" cy="748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1337"/>
                <a:gridCol w="534059"/>
                <a:gridCol w="534059"/>
                <a:gridCol w="702079"/>
                <a:gridCol w="576064"/>
                <a:gridCol w="612069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DC-DC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 smtClean="0">
                          <a:effectLst/>
                        </a:rPr>
                        <a:t>Vout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Efficiency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 smtClean="0">
                          <a:effectLst/>
                        </a:rPr>
                        <a:t>Ityp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upFEAST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linear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u="none" strike="noStrike" dirty="0" smtClean="0">
                        <a:effectLst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38291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64088" y="908720"/>
            <a:ext cx="24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Linear Option </a:t>
            </a:r>
            <a:r>
              <a:rPr lang="en-GB" dirty="0"/>
              <a:t>(SS Stave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67544" y="2852936"/>
            <a:ext cx="8291264" cy="381642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Current drawn at 2.5V worst case of order 150mA</a:t>
            </a:r>
          </a:p>
          <a:p>
            <a:pPr lvl="1"/>
            <a:r>
              <a:rPr lang="en-GB" dirty="0" smtClean="0"/>
              <a:t>Three options under evaluation: </a:t>
            </a:r>
            <a:r>
              <a:rPr lang="en-GB" dirty="0"/>
              <a:t>D</a:t>
            </a:r>
            <a:r>
              <a:rPr lang="en-GB" dirty="0" smtClean="0"/>
              <a:t>ual </a:t>
            </a:r>
            <a:r>
              <a:rPr lang="en-GB" dirty="0"/>
              <a:t>S</a:t>
            </a:r>
            <a:r>
              <a:rPr lang="en-GB" dirty="0" smtClean="0"/>
              <a:t>tage Buck DC-DC, Switched Capacitor DC-DC or LDO.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Short Strip Stave Side: 14 modules plus </a:t>
            </a:r>
            <a:r>
              <a:rPr lang="en-GB" dirty="0" err="1" smtClean="0"/>
              <a:t>EoS</a:t>
            </a:r>
            <a:r>
              <a:rPr lang="en-GB" dirty="0" smtClean="0"/>
              <a:t> with two </a:t>
            </a:r>
            <a:r>
              <a:rPr lang="en-GB" dirty="0" err="1" smtClean="0"/>
              <a:t>lpGBT</a:t>
            </a:r>
            <a:r>
              <a:rPr lang="en-GB" dirty="0" smtClean="0"/>
              <a:t>/</a:t>
            </a:r>
            <a:r>
              <a:rPr lang="en-GB" dirty="0" err="1" smtClean="0"/>
              <a:t>lpGBLD</a:t>
            </a:r>
            <a:r>
              <a:rPr lang="en-GB" dirty="0" smtClean="0"/>
              <a:t> (neglecting resistance)</a:t>
            </a:r>
            <a:endParaRPr lang="en-GB" i="1" dirty="0" smtClean="0"/>
          </a:p>
          <a:p>
            <a:pPr lvl="1"/>
            <a:r>
              <a:rPr lang="en-GB" dirty="0" smtClean="0"/>
              <a:t>Typical </a:t>
            </a:r>
            <a:r>
              <a:rPr lang="en-GB" dirty="0"/>
              <a:t>	</a:t>
            </a:r>
            <a:r>
              <a:rPr lang="en-GB" dirty="0" smtClean="0"/>
              <a:t>14*0.50 + 0.31 =&gt; 7.4A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aximum: 	14*0.92 + 0.32 =&gt; 13.2A</a:t>
            </a:r>
            <a:endParaRPr lang="en-GB" dirty="0"/>
          </a:p>
          <a:p>
            <a:r>
              <a:rPr lang="en-GB" dirty="0" smtClean="0"/>
              <a:t>Long </a:t>
            </a:r>
            <a:r>
              <a:rPr lang="en-GB" dirty="0"/>
              <a:t>Strip </a:t>
            </a:r>
            <a:r>
              <a:rPr lang="en-GB" dirty="0" smtClean="0"/>
              <a:t>Stave Side: </a:t>
            </a:r>
            <a:r>
              <a:rPr lang="en-GB" dirty="0"/>
              <a:t>14 modules plus </a:t>
            </a:r>
            <a:r>
              <a:rPr lang="en-GB" dirty="0" err="1"/>
              <a:t>EoS</a:t>
            </a:r>
            <a:r>
              <a:rPr lang="en-GB" dirty="0"/>
              <a:t> </a:t>
            </a:r>
            <a:r>
              <a:rPr lang="en-GB" dirty="0" smtClean="0"/>
              <a:t>with one </a:t>
            </a:r>
            <a:r>
              <a:rPr lang="en-GB" dirty="0" err="1"/>
              <a:t>lpGBT</a:t>
            </a:r>
            <a:r>
              <a:rPr lang="en-GB" dirty="0"/>
              <a:t>/</a:t>
            </a:r>
            <a:r>
              <a:rPr lang="en-GB" dirty="0" err="1"/>
              <a:t>lpGBLD</a:t>
            </a:r>
            <a:r>
              <a:rPr lang="en-GB" dirty="0"/>
              <a:t> (neglecting resistance)</a:t>
            </a:r>
            <a:endParaRPr lang="en-GB" i="1" dirty="0"/>
          </a:p>
          <a:p>
            <a:pPr lvl="1"/>
            <a:r>
              <a:rPr lang="en-GB" dirty="0"/>
              <a:t>Typical:	</a:t>
            </a:r>
            <a:r>
              <a:rPr lang="en-GB" dirty="0" smtClean="0"/>
              <a:t>14*0.25 </a:t>
            </a:r>
            <a:r>
              <a:rPr lang="en-GB" dirty="0"/>
              <a:t>+ </a:t>
            </a:r>
            <a:r>
              <a:rPr lang="en-GB" dirty="0" smtClean="0"/>
              <a:t>0.20 =&gt; 3.7A</a:t>
            </a:r>
            <a:endParaRPr lang="en-GB" dirty="0"/>
          </a:p>
          <a:p>
            <a:pPr lvl="1"/>
            <a:r>
              <a:rPr lang="en-GB" dirty="0" smtClean="0"/>
              <a:t>Maximum</a:t>
            </a:r>
            <a:r>
              <a:rPr lang="en-GB" dirty="0"/>
              <a:t>: 	</a:t>
            </a:r>
            <a:r>
              <a:rPr lang="en-GB" dirty="0" smtClean="0"/>
              <a:t>14*0.45 </a:t>
            </a:r>
            <a:r>
              <a:rPr lang="en-GB" dirty="0"/>
              <a:t>+ </a:t>
            </a:r>
            <a:r>
              <a:rPr lang="en-GB" dirty="0" smtClean="0"/>
              <a:t>0.23 =&gt; 6.6A</a:t>
            </a:r>
          </a:p>
          <a:p>
            <a:r>
              <a:rPr lang="en-GB" dirty="0" smtClean="0"/>
              <a:t>Petal Side: 6 modules of varying types plus </a:t>
            </a:r>
            <a:r>
              <a:rPr lang="en-GB" dirty="0" err="1" smtClean="0"/>
              <a:t>EoS</a:t>
            </a:r>
            <a:r>
              <a:rPr lang="en-GB" dirty="0" smtClean="0"/>
              <a:t> with two </a:t>
            </a:r>
            <a:r>
              <a:rPr lang="en-GB" dirty="0" err="1"/>
              <a:t>lpGBT</a:t>
            </a:r>
            <a:r>
              <a:rPr lang="en-GB" dirty="0"/>
              <a:t>/</a:t>
            </a:r>
            <a:r>
              <a:rPr lang="en-GB" dirty="0" err="1"/>
              <a:t>lpGBLD</a:t>
            </a:r>
            <a:r>
              <a:rPr lang="en-GB" dirty="0"/>
              <a:t> (neglecting resistance)</a:t>
            </a:r>
            <a:endParaRPr lang="en-GB" i="1" dirty="0"/>
          </a:p>
          <a:p>
            <a:pPr lvl="1"/>
            <a:r>
              <a:rPr lang="en-GB" dirty="0"/>
              <a:t>Typical:	</a:t>
            </a:r>
            <a:r>
              <a:rPr lang="en-GB" dirty="0" smtClean="0"/>
              <a:t>2.9 + 0.31 =&gt; 3.3A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aximum</a:t>
            </a:r>
            <a:r>
              <a:rPr lang="en-GB" dirty="0"/>
              <a:t>: 	</a:t>
            </a:r>
            <a:r>
              <a:rPr lang="en-GB" dirty="0" smtClean="0"/>
              <a:t>5.4 + 0.32 =&gt; 5.8A</a:t>
            </a:r>
          </a:p>
          <a:p>
            <a:pPr lvl="1"/>
            <a:endParaRPr lang="en-GB" dirty="0"/>
          </a:p>
          <a:p>
            <a:r>
              <a:rPr lang="en-GB" dirty="0" smtClean="0"/>
              <a:t>The ITk cable task force is reviewing the possibility of cable reuse with these loads</a:t>
            </a:r>
          </a:p>
          <a:p>
            <a:pPr lvl="1"/>
            <a:r>
              <a:rPr lang="en-GB" dirty="0" smtClean="0"/>
              <a:t>Two options for LV power supplies under consideration (next slides)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pPr lvl="1"/>
            <a:endParaRPr lang="en-GB" dirty="0"/>
          </a:p>
          <a:p>
            <a:pPr lvl="2"/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13</a:t>
            </a:fld>
            <a:endParaRPr lang="en-GB"/>
          </a:p>
        </p:txBody>
      </p:sp>
      <p:pic>
        <p:nvPicPr>
          <p:cNvPr id="9" name="Picture 2" descr="http://sbhep-nt.physics.sunysb.edu/HEP/AcceleratorGroup/atlas-logo-0803011_05_clear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" y="1"/>
            <a:ext cx="757267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31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Distribution: Single </a:t>
            </a:r>
            <a:r>
              <a:rPr lang="en-US" dirty="0"/>
              <a:t>S</a:t>
            </a:r>
            <a:r>
              <a:rPr lang="en-US" dirty="0" smtClean="0"/>
              <a:t>tage DC-DC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1520" y="1071546"/>
            <a:ext cx="8640960" cy="5357850"/>
          </a:xfrm>
        </p:spPr>
        <p:txBody>
          <a:bodyPr/>
          <a:lstStyle/>
          <a:p>
            <a:r>
              <a:rPr lang="en-US" sz="1800" b="1" dirty="0" smtClean="0"/>
              <a:t>COTS LV in US(A)15?</a:t>
            </a:r>
          </a:p>
          <a:p>
            <a:r>
              <a:rPr lang="en-US" sz="1800" b="1" dirty="0" smtClean="0"/>
              <a:t>New</a:t>
            </a:r>
            <a:r>
              <a:rPr lang="en-US" sz="1800" dirty="0" smtClean="0"/>
              <a:t> Type IV cables to TRT PP3</a:t>
            </a:r>
          </a:p>
          <a:p>
            <a:r>
              <a:rPr lang="en-US" sz="1800" dirty="0" smtClean="0"/>
              <a:t>Reuse existing TRT cables between PP2 and PP3 (least accessible part)</a:t>
            </a:r>
          </a:p>
          <a:p>
            <a:r>
              <a:rPr lang="en-US" sz="1800" b="1" dirty="0" smtClean="0"/>
              <a:t>Radiation Hard </a:t>
            </a:r>
            <a:r>
              <a:rPr lang="en-US" sz="1800" dirty="0" smtClean="0"/>
              <a:t>voltage clamp or regulation at PP2</a:t>
            </a:r>
          </a:p>
          <a:p>
            <a:pPr lvl="1"/>
            <a:r>
              <a:rPr lang="en-US" sz="1400" dirty="0" smtClean="0"/>
              <a:t>If turn off all the modules on SS stave, maximum </a:t>
            </a:r>
            <a:r>
              <a:rPr lang="en-US" sz="1400" dirty="0" err="1" smtClean="0"/>
              <a:t>dI</a:t>
            </a:r>
            <a:r>
              <a:rPr lang="en-US" sz="1400" dirty="0" smtClean="0"/>
              <a:t> ~12A.  Must control </a:t>
            </a:r>
            <a:r>
              <a:rPr lang="en-US" sz="1400" dirty="0" err="1" smtClean="0"/>
              <a:t>dV</a:t>
            </a:r>
            <a:r>
              <a:rPr lang="en-US" sz="1400" dirty="0" smtClean="0"/>
              <a:t> to avoid damage!</a:t>
            </a:r>
          </a:p>
          <a:p>
            <a:r>
              <a:rPr lang="en-US" sz="1800" dirty="0" smtClean="0"/>
              <a:t>New Type-II and Type-I</a:t>
            </a:r>
          </a:p>
        </p:txBody>
      </p:sp>
      <p:grpSp>
        <p:nvGrpSpPr>
          <p:cNvPr id="6" name="Group 44"/>
          <p:cNvGrpSpPr/>
          <p:nvPr/>
        </p:nvGrpSpPr>
        <p:grpSpPr>
          <a:xfrm>
            <a:off x="571472" y="3068421"/>
            <a:ext cx="8358246" cy="3432413"/>
            <a:chOff x="571472" y="2854107"/>
            <a:chExt cx="8358246" cy="3432413"/>
          </a:xfrm>
        </p:grpSpPr>
        <p:grpSp>
          <p:nvGrpSpPr>
            <p:cNvPr id="7" name="Group 6"/>
            <p:cNvGrpSpPr/>
            <p:nvPr/>
          </p:nvGrpSpPr>
          <p:grpSpPr>
            <a:xfrm>
              <a:off x="571472" y="2854107"/>
              <a:ext cx="8072494" cy="3432413"/>
              <a:chOff x="428596" y="3068421"/>
              <a:chExt cx="8072494" cy="343241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214414" y="4714884"/>
                <a:ext cx="4929222" cy="438152"/>
                <a:chOff x="214282" y="4852986"/>
                <a:chExt cx="4929222" cy="438152"/>
              </a:xfrm>
            </p:grpSpPr>
            <p:cxnSp>
              <p:nvCxnSpPr>
                <p:cNvPr id="38" name="Straight Connector 7"/>
                <p:cNvCxnSpPr/>
                <p:nvPr/>
              </p:nvCxnSpPr>
              <p:spPr>
                <a:xfrm>
                  <a:off x="214282" y="5281614"/>
                  <a:ext cx="4929222" cy="6362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rot="16200000" flipV="1">
                  <a:off x="4881561" y="5067300"/>
                  <a:ext cx="438152" cy="9524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Rectangle 10"/>
              <p:cNvSpPr/>
              <p:nvPr/>
            </p:nvSpPr>
            <p:spPr>
              <a:xfrm>
                <a:off x="3428992" y="5715016"/>
                <a:ext cx="1214446" cy="785818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500166" y="5710218"/>
                <a:ext cx="1638335" cy="78581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8596" y="3068421"/>
                <a:ext cx="12858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Counting room</a:t>
                </a:r>
              </a:p>
            </p:txBody>
          </p:sp>
          <p:grpSp>
            <p:nvGrpSpPr>
              <p:cNvPr id="14" name="Group 29"/>
              <p:cNvGrpSpPr/>
              <p:nvPr/>
            </p:nvGrpSpPr>
            <p:grpSpPr>
              <a:xfrm>
                <a:off x="6000760" y="3286124"/>
                <a:ext cx="1285884" cy="428628"/>
                <a:chOff x="6072198" y="3214686"/>
                <a:chExt cx="1285884" cy="428628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6286512" y="3214686"/>
                  <a:ext cx="785818" cy="42862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6072198" y="3214686"/>
                  <a:ext cx="12858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PP3</a:t>
                  </a:r>
                </a:p>
              </p:txBody>
            </p:sp>
          </p:grpSp>
          <p:grpSp>
            <p:nvGrpSpPr>
              <p:cNvPr id="15" name="Group 28"/>
              <p:cNvGrpSpPr/>
              <p:nvPr/>
            </p:nvGrpSpPr>
            <p:grpSpPr>
              <a:xfrm>
                <a:off x="6072198" y="4786322"/>
                <a:ext cx="1285884" cy="428628"/>
                <a:chOff x="6072198" y="4786322"/>
                <a:chExt cx="1285884" cy="428628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6286512" y="4786322"/>
                  <a:ext cx="785818" cy="42862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6072198" y="4786322"/>
                  <a:ext cx="12858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PP2</a:t>
                  </a:r>
                </a:p>
              </p:txBody>
            </p:sp>
          </p:grpSp>
          <p:grpSp>
            <p:nvGrpSpPr>
              <p:cNvPr id="16" name="Group 27"/>
              <p:cNvGrpSpPr/>
              <p:nvPr/>
            </p:nvGrpSpPr>
            <p:grpSpPr>
              <a:xfrm>
                <a:off x="4572000" y="5429264"/>
                <a:ext cx="1285884" cy="440770"/>
                <a:chOff x="4572000" y="5488560"/>
                <a:chExt cx="1285884" cy="440770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4786314" y="5500702"/>
                  <a:ext cx="785818" cy="42862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4572000" y="5488560"/>
                  <a:ext cx="12858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PP1</a:t>
                  </a:r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2857488" y="4786322"/>
                <a:ext cx="2714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Cryostat inner bore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714480" y="5917188"/>
                <a:ext cx="12858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Barrel A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357554" y="5929330"/>
                <a:ext cx="12858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EC A</a:t>
                </a: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3428992" y="5643578"/>
                <a:ext cx="1357322" cy="1588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3000364" y="5572140"/>
                <a:ext cx="1785950" cy="1588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572132" y="5500702"/>
                <a:ext cx="1000132" cy="1588"/>
              </a:xfrm>
              <a:prstGeom prst="line">
                <a:avLst/>
              </a:prstGeom>
              <a:ln w="508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16200000" flipV="1">
                <a:off x="6424626" y="5362588"/>
                <a:ext cx="295276" cy="0"/>
              </a:xfrm>
              <a:prstGeom prst="line">
                <a:avLst/>
              </a:prstGeom>
              <a:ln w="508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6113988" y="4244466"/>
                <a:ext cx="1059428" cy="1588"/>
              </a:xfrm>
              <a:prstGeom prst="line">
                <a:avLst/>
              </a:prstGeom>
              <a:ln w="508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10800000" flipV="1">
                <a:off x="1628776" y="3429000"/>
                <a:ext cx="4573587" cy="0"/>
              </a:xfrm>
              <a:prstGeom prst="line">
                <a:avLst/>
              </a:prstGeom>
              <a:ln w="508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2428860" y="3090446"/>
                <a:ext cx="2714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New</a:t>
                </a:r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Type-IV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357818" y="4019140"/>
                <a:ext cx="13573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Existing </a:t>
                </a:r>
              </a:p>
              <a:p>
                <a:pPr algn="ctr"/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TRT Type-III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857884" y="5500702"/>
                <a:ext cx="13573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New </a:t>
                </a:r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Type-II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286116" y="5214950"/>
                <a:ext cx="12144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New</a:t>
                </a:r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Type-I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143768" y="3143248"/>
                <a:ext cx="13573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Edge of the cavern (UX)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786314" y="5916059"/>
                <a:ext cx="13573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Endcap</a:t>
                </a:r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support disk</a:t>
                </a: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7786710" y="5572140"/>
              <a:ext cx="1143008" cy="584775"/>
            </a:xfrm>
            <a:prstGeom prst="rect">
              <a:avLst/>
            </a:prstGeom>
            <a:solidFill>
              <a:srgbClr val="CCEC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Clamp or</a:t>
              </a:r>
            </a:p>
            <a:p>
              <a:pPr algn="ctr"/>
              <a:r>
                <a:rPr lang="en-US" sz="16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Regulator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0800000">
              <a:off x="7072330" y="4929200"/>
              <a:ext cx="785818" cy="71437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7309794" y="4678127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Inside muon spectrometer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82422" y="4357694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12 V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64088" y="2958582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12-15 V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4445" y="3957584"/>
            <a:ext cx="1646605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Most similar to </a:t>
            </a:r>
          </a:p>
          <a:p>
            <a:pPr algn="ctr"/>
            <a:r>
              <a:rPr lang="en-GB" dirty="0" smtClean="0"/>
              <a:t>CMS proposal </a:t>
            </a: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14</a:t>
            </a:fld>
            <a:endParaRPr lang="en-GB"/>
          </a:p>
        </p:txBody>
      </p:sp>
      <p:pic>
        <p:nvPicPr>
          <p:cNvPr id="43" name="Picture 2" descr="http://sbhep-nt.physics.sunysb.edu/HEP/AcceleratorGroup/atlas-logo-0803011_05_clear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" y="1"/>
            <a:ext cx="757267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48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Distribution: Dual Stage DC-DC</a:t>
            </a:r>
            <a:endParaRPr lang="en-GB" dirty="0"/>
          </a:p>
        </p:txBody>
      </p:sp>
      <p:sp>
        <p:nvSpPr>
          <p:cNvPr id="47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357850"/>
          </a:xfrm>
        </p:spPr>
        <p:txBody>
          <a:bodyPr/>
          <a:lstStyle/>
          <a:p>
            <a:r>
              <a:rPr lang="en-US" sz="1800" b="1" dirty="0" smtClean="0"/>
              <a:t>Radiation Tolerant </a:t>
            </a:r>
            <a:r>
              <a:rPr lang="en-US" sz="1800" dirty="0" smtClean="0"/>
              <a:t>power supply at PP3</a:t>
            </a:r>
          </a:p>
          <a:p>
            <a:pPr lvl="1"/>
            <a:r>
              <a:rPr lang="en-US" sz="1600" dirty="0"/>
              <a:t>Essentially </a:t>
            </a:r>
            <a:r>
              <a:rPr lang="en-US" sz="1600" dirty="0" smtClean="0"/>
              <a:t>a second DC-DC converter stage</a:t>
            </a:r>
            <a:endParaRPr lang="en-US" sz="1600" dirty="0"/>
          </a:p>
          <a:p>
            <a:pPr lvl="1"/>
            <a:r>
              <a:rPr lang="en-US" sz="1600" dirty="0" smtClean="0"/>
              <a:t>Radiation Levels?  Space?  Segmentation?</a:t>
            </a:r>
          </a:p>
          <a:p>
            <a:r>
              <a:rPr lang="en-US" sz="1800" dirty="0" smtClean="0"/>
              <a:t>Possible cable reuse to SCT PP3 or TRT PP2</a:t>
            </a:r>
          </a:p>
          <a:p>
            <a:r>
              <a:rPr lang="en-US" sz="1800" b="1" dirty="0" smtClean="0"/>
              <a:t>Radiation </a:t>
            </a:r>
            <a:r>
              <a:rPr lang="en-US" sz="1800" b="1" dirty="0"/>
              <a:t>Hard </a:t>
            </a:r>
            <a:r>
              <a:rPr lang="en-US" sz="1800" dirty="0"/>
              <a:t>voltage clamp or regulation at </a:t>
            </a:r>
            <a:r>
              <a:rPr lang="en-US" sz="1800" dirty="0" smtClean="0"/>
              <a:t>PP2 if power supply at PP3</a:t>
            </a:r>
          </a:p>
          <a:p>
            <a:pPr lvl="1"/>
            <a:r>
              <a:rPr lang="en-US" sz="1400" dirty="0"/>
              <a:t>If turn off all the modules on SS stave, maximum </a:t>
            </a:r>
            <a:r>
              <a:rPr lang="en-US" sz="1400" dirty="0" err="1"/>
              <a:t>dI</a:t>
            </a:r>
            <a:r>
              <a:rPr lang="en-US" sz="1400" dirty="0"/>
              <a:t> ~12A.  Must control </a:t>
            </a:r>
            <a:r>
              <a:rPr lang="en-US" sz="1400" dirty="0" err="1"/>
              <a:t>dV</a:t>
            </a:r>
            <a:r>
              <a:rPr lang="en-US" sz="1400" dirty="0"/>
              <a:t> to avoid </a:t>
            </a:r>
            <a:r>
              <a:rPr lang="en-US" sz="1400" dirty="0" smtClean="0"/>
              <a:t>damage!</a:t>
            </a:r>
          </a:p>
          <a:p>
            <a:r>
              <a:rPr lang="en-US" sz="1800" dirty="0" smtClean="0"/>
              <a:t>New Type-II and Type-I</a:t>
            </a:r>
            <a:endParaRPr lang="en-US" sz="1800" dirty="0"/>
          </a:p>
          <a:p>
            <a:pPr lvl="1"/>
            <a:endParaRPr lang="en-US" dirty="0" smtClean="0"/>
          </a:p>
        </p:txBody>
      </p:sp>
      <p:sp>
        <p:nvSpPr>
          <p:cNvPr id="48" name="Rectangle 47"/>
          <p:cNvSpPr/>
          <p:nvPr/>
        </p:nvSpPr>
        <p:spPr>
          <a:xfrm>
            <a:off x="4429124" y="3930206"/>
            <a:ext cx="714380" cy="285752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71472" y="3212437"/>
            <a:ext cx="8095644" cy="3432413"/>
            <a:chOff x="571472" y="2854107"/>
            <a:chExt cx="8095644" cy="3432413"/>
          </a:xfrm>
        </p:grpSpPr>
        <p:grpSp>
          <p:nvGrpSpPr>
            <p:cNvPr id="50" name="Group 49"/>
            <p:cNvGrpSpPr/>
            <p:nvPr/>
          </p:nvGrpSpPr>
          <p:grpSpPr>
            <a:xfrm>
              <a:off x="571472" y="2854107"/>
              <a:ext cx="8095644" cy="3432413"/>
              <a:chOff x="428596" y="3068421"/>
              <a:chExt cx="8095644" cy="3432413"/>
            </a:xfrm>
          </p:grpSpPr>
          <p:grpSp>
            <p:nvGrpSpPr>
              <p:cNvPr id="53" name="Group 11"/>
              <p:cNvGrpSpPr/>
              <p:nvPr/>
            </p:nvGrpSpPr>
            <p:grpSpPr>
              <a:xfrm>
                <a:off x="1214414" y="4714884"/>
                <a:ext cx="4929222" cy="438152"/>
                <a:chOff x="214282" y="4852986"/>
                <a:chExt cx="4929222" cy="438152"/>
              </a:xfrm>
            </p:grpSpPr>
            <p:cxnSp>
              <p:nvCxnSpPr>
                <p:cNvPr id="82" name="Straight Connector 7"/>
                <p:cNvCxnSpPr/>
                <p:nvPr/>
              </p:nvCxnSpPr>
              <p:spPr>
                <a:xfrm>
                  <a:off x="214282" y="5281614"/>
                  <a:ext cx="4929222" cy="6362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rot="16200000" flipV="1">
                  <a:off x="4881561" y="5067300"/>
                  <a:ext cx="438152" cy="9524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Rectangle 53"/>
              <p:cNvSpPr/>
              <p:nvPr/>
            </p:nvSpPr>
            <p:spPr>
              <a:xfrm>
                <a:off x="3428992" y="5715016"/>
                <a:ext cx="1214446" cy="785818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500166" y="5710218"/>
                <a:ext cx="1638335" cy="78581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28596" y="3068421"/>
                <a:ext cx="12858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Counting room</a:t>
                </a:r>
              </a:p>
            </p:txBody>
          </p:sp>
          <p:grpSp>
            <p:nvGrpSpPr>
              <p:cNvPr id="57" name="Group 29"/>
              <p:cNvGrpSpPr/>
              <p:nvPr/>
            </p:nvGrpSpPr>
            <p:grpSpPr>
              <a:xfrm>
                <a:off x="6000760" y="3286124"/>
                <a:ext cx="1285884" cy="428628"/>
                <a:chOff x="6072198" y="3214686"/>
                <a:chExt cx="1285884" cy="428628"/>
              </a:xfrm>
            </p:grpSpPr>
            <p:sp>
              <p:nvSpPr>
                <p:cNvPr id="80" name="Rectangle 79"/>
                <p:cNvSpPr/>
                <p:nvPr/>
              </p:nvSpPr>
              <p:spPr>
                <a:xfrm>
                  <a:off x="6286512" y="3214686"/>
                  <a:ext cx="785818" cy="42862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6072198" y="3214686"/>
                  <a:ext cx="12858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PP3</a:t>
                  </a:r>
                </a:p>
              </p:txBody>
            </p:sp>
          </p:grpSp>
          <p:grpSp>
            <p:nvGrpSpPr>
              <p:cNvPr id="58" name="Group 28"/>
              <p:cNvGrpSpPr/>
              <p:nvPr/>
            </p:nvGrpSpPr>
            <p:grpSpPr>
              <a:xfrm>
                <a:off x="6072198" y="4786322"/>
                <a:ext cx="1285884" cy="428628"/>
                <a:chOff x="6072198" y="4786322"/>
                <a:chExt cx="1285884" cy="428628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6286512" y="4786322"/>
                  <a:ext cx="785818" cy="42862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6072198" y="4786322"/>
                  <a:ext cx="12858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PP2</a:t>
                  </a:r>
                </a:p>
              </p:txBody>
            </p:sp>
          </p:grpSp>
          <p:grpSp>
            <p:nvGrpSpPr>
              <p:cNvPr id="59" name="Group 27"/>
              <p:cNvGrpSpPr/>
              <p:nvPr/>
            </p:nvGrpSpPr>
            <p:grpSpPr>
              <a:xfrm>
                <a:off x="4572000" y="5429264"/>
                <a:ext cx="1285884" cy="440770"/>
                <a:chOff x="4572000" y="5488560"/>
                <a:chExt cx="1285884" cy="440770"/>
              </a:xfrm>
            </p:grpSpPr>
            <p:sp>
              <p:nvSpPr>
                <p:cNvPr id="76" name="Rectangle 75"/>
                <p:cNvSpPr/>
                <p:nvPr/>
              </p:nvSpPr>
              <p:spPr>
                <a:xfrm>
                  <a:off x="4786314" y="5500702"/>
                  <a:ext cx="785818" cy="42862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4572000" y="5488560"/>
                  <a:ext cx="12858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PP1</a:t>
                  </a:r>
                </a:p>
              </p:txBody>
            </p:sp>
          </p:grpSp>
          <p:sp>
            <p:nvSpPr>
              <p:cNvPr id="60" name="TextBox 59"/>
              <p:cNvSpPr txBox="1"/>
              <p:nvPr/>
            </p:nvSpPr>
            <p:spPr>
              <a:xfrm>
                <a:off x="2857488" y="4786322"/>
                <a:ext cx="2714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Cryostat inner bore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714480" y="5917188"/>
                <a:ext cx="12858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Barrel A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357554" y="5929330"/>
                <a:ext cx="12858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EC A</a:t>
                </a: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3428992" y="5643578"/>
                <a:ext cx="1357322" cy="1588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000364" y="5572140"/>
                <a:ext cx="1785950" cy="1588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5572132" y="5500702"/>
                <a:ext cx="1000132" cy="1588"/>
              </a:xfrm>
              <a:prstGeom prst="line">
                <a:avLst/>
              </a:prstGeom>
              <a:ln w="508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16200000" flipV="1">
                <a:off x="6424626" y="5362588"/>
                <a:ext cx="295276" cy="0"/>
              </a:xfrm>
              <a:prstGeom prst="line">
                <a:avLst/>
              </a:prstGeom>
              <a:ln w="508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5400000">
                <a:off x="6113988" y="4244466"/>
                <a:ext cx="1059428" cy="1588"/>
              </a:xfrm>
              <a:prstGeom prst="line">
                <a:avLst/>
              </a:prstGeom>
              <a:ln w="508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10800000" flipV="1">
                <a:off x="1628776" y="3429000"/>
                <a:ext cx="4573587" cy="0"/>
              </a:xfrm>
              <a:prstGeom prst="line">
                <a:avLst/>
              </a:prstGeom>
              <a:ln w="508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2428860" y="3090446"/>
                <a:ext cx="2714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Type-IV</a:t>
                </a:r>
                <a:endParaRPr lang="en-US" sz="16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5357818" y="4019140"/>
                <a:ext cx="13573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Type-III</a:t>
                </a:r>
                <a:endParaRPr lang="en-US" sz="16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857884" y="5500702"/>
                <a:ext cx="13573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New</a:t>
                </a:r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Type-II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3286116" y="5214950"/>
                <a:ext cx="12144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New</a:t>
                </a:r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Type-I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7143768" y="3143248"/>
                <a:ext cx="13573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Edge of the cavern (UX)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7166918" y="4678127"/>
                <a:ext cx="13573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Inside muon spectrometer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786314" y="5916059"/>
                <a:ext cx="13573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Endcap</a:t>
                </a:r>
                <a:r>
                  <a:rPr lang="en-US" sz="16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support disk</a:t>
                </a: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4214810" y="3519074"/>
              <a:ext cx="11430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New PS</a:t>
              </a:r>
            </a:p>
          </p:txBody>
        </p:sp>
        <p:cxnSp>
          <p:nvCxnSpPr>
            <p:cNvPr id="52" name="Straight Arrow Connector 51"/>
            <p:cNvCxnSpPr>
              <a:stCxn id="48" idx="3"/>
            </p:cNvCxnSpPr>
            <p:nvPr/>
          </p:nvCxnSpPr>
          <p:spPr>
            <a:xfrm flipV="1">
              <a:off x="5143504" y="3501578"/>
              <a:ext cx="1357322" cy="3571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5545902" y="3102598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≥</a:t>
            </a:r>
            <a:r>
              <a:rPr lang="en-GB" dirty="0" smtClean="0">
                <a:solidFill>
                  <a:prstClr val="black"/>
                </a:solidFill>
              </a:rPr>
              <a:t> 48 V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882422" y="4501710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12 V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786710" y="5930470"/>
            <a:ext cx="1143008" cy="584775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Clamp or</a:t>
            </a:r>
          </a:p>
          <a:p>
            <a:pPr algn="ctr"/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Regulator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rot="10800000">
            <a:off x="7072330" y="5287530"/>
            <a:ext cx="785818" cy="71437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4572000" y="1196752"/>
            <a:ext cx="417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(Could be PP2 if sufficiently radiation hard)</a:t>
            </a:r>
            <a:endParaRPr lang="en-GB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817007" y="4081158"/>
            <a:ext cx="208069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Some similarities to </a:t>
            </a:r>
          </a:p>
          <a:p>
            <a:pPr algn="ctr"/>
            <a:r>
              <a:rPr lang="en-GB" dirty="0" smtClean="0"/>
              <a:t>other subdetectors?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00366"/>
            <a:ext cx="2133600" cy="365125"/>
          </a:xfrm>
        </p:spPr>
        <p:txBody>
          <a:bodyPr/>
          <a:lstStyle/>
          <a:p>
            <a:fld id="{C648DDF1-D7DA-42E1-9445-9996189B3713}" type="slidenum">
              <a:rPr lang="en-GB" smtClean="0"/>
              <a:t>15</a:t>
            </a:fld>
            <a:endParaRPr lang="en-GB"/>
          </a:p>
        </p:txBody>
      </p:sp>
      <p:pic>
        <p:nvPicPr>
          <p:cNvPr id="89" name="Picture 2" descr="http://sbhep-nt.physics.sunysb.edu/HEP/AcceleratorGroup/atlas-logo-0803011_05_clear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" y="1"/>
            <a:ext cx="757267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12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8976" cy="1143000"/>
          </a:xfrm>
        </p:spPr>
        <p:txBody>
          <a:bodyPr/>
          <a:lstStyle/>
          <a:p>
            <a:r>
              <a:rPr lang="en-GB" dirty="0" smtClean="0"/>
              <a:t>HV-MUX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5760640" cy="4525963"/>
          </a:xfrm>
        </p:spPr>
        <p:txBody>
          <a:bodyPr>
            <a:normAutofit fontScale="47500" lnSpcReduction="20000"/>
          </a:bodyPr>
          <a:lstStyle/>
          <a:p>
            <a:r>
              <a:rPr lang="en-GB" sz="3400" dirty="0" smtClean="0"/>
              <a:t>Concept</a:t>
            </a:r>
          </a:p>
          <a:p>
            <a:pPr lvl="1"/>
            <a:r>
              <a:rPr lang="en-GB" sz="3200" dirty="0" smtClean="0"/>
              <a:t>connect sensors to HV bus through a radiation hard HV switch</a:t>
            </a:r>
          </a:p>
          <a:p>
            <a:pPr lvl="1"/>
            <a:r>
              <a:rPr lang="en-GB" sz="3200" dirty="0" smtClean="0"/>
              <a:t>Permits faulty sensors to be disconnected from the bus</a:t>
            </a:r>
          </a:p>
          <a:p>
            <a:pPr lvl="1"/>
            <a:endParaRPr lang="en-GB" dirty="0" smtClean="0"/>
          </a:p>
          <a:p>
            <a:r>
              <a:rPr lang="en-GB" sz="3400" dirty="0" smtClean="0"/>
              <a:t>We have irradiated and tested small batches from several vendors covering </a:t>
            </a:r>
            <a:r>
              <a:rPr lang="en-GB" sz="3400" dirty="0" err="1" smtClean="0"/>
              <a:t>GaN</a:t>
            </a:r>
            <a:r>
              <a:rPr lang="en-GB" sz="3400" dirty="0" smtClean="0"/>
              <a:t>, </a:t>
            </a:r>
            <a:r>
              <a:rPr lang="en-GB" sz="3400" dirty="0" err="1" smtClean="0"/>
              <a:t>SiC</a:t>
            </a:r>
            <a:r>
              <a:rPr lang="en-GB" sz="3400" dirty="0" smtClean="0"/>
              <a:t> and Si technologies</a:t>
            </a:r>
          </a:p>
          <a:p>
            <a:pPr lvl="1"/>
            <a:r>
              <a:rPr lang="en-GB" sz="3200" dirty="0" err="1" smtClean="0"/>
              <a:t>GaN</a:t>
            </a:r>
            <a:r>
              <a:rPr lang="en-GB" sz="3200" dirty="0" smtClean="0"/>
              <a:t> FETs from two vendors, each rated in excess of 500V, switching  550V with acceptable leakage after </a:t>
            </a:r>
            <a:r>
              <a:rPr lang="en-US" sz="3200" b="1" dirty="0" smtClean="0">
                <a:solidFill>
                  <a:srgbClr val="7030A0"/>
                </a:solidFill>
              </a:rPr>
              <a:t>1 </a:t>
            </a:r>
            <a:r>
              <a:rPr lang="en-US" sz="3200" b="1" dirty="0">
                <a:solidFill>
                  <a:srgbClr val="7030A0"/>
                </a:solidFill>
              </a:rPr>
              <a:t>x 10</a:t>
            </a:r>
            <a:r>
              <a:rPr lang="en-US" sz="3200" b="1" baseline="30000" dirty="0">
                <a:solidFill>
                  <a:srgbClr val="7030A0"/>
                </a:solidFill>
              </a:rPr>
              <a:t>16</a:t>
            </a:r>
            <a:r>
              <a:rPr lang="en-US" sz="3200" b="1" dirty="0">
                <a:solidFill>
                  <a:srgbClr val="7030A0"/>
                </a:solidFill>
              </a:rPr>
              <a:t> n/cm</a:t>
            </a:r>
            <a:r>
              <a:rPr lang="en-US" sz="3200" b="1" baseline="30000" dirty="0">
                <a:solidFill>
                  <a:srgbClr val="7030A0"/>
                </a:solidFill>
              </a:rPr>
              <a:t>2</a:t>
            </a:r>
            <a:r>
              <a:rPr lang="en-US" sz="3200" b="1" dirty="0">
                <a:solidFill>
                  <a:srgbClr val="7030A0"/>
                </a:solidFill>
              </a:rPr>
              <a:t> </a:t>
            </a:r>
            <a:endParaRPr lang="en-US" sz="3200" b="1" dirty="0" smtClean="0">
              <a:solidFill>
                <a:srgbClr val="7030A0"/>
              </a:solidFill>
            </a:endParaRPr>
          </a:p>
          <a:p>
            <a:pPr lvl="1"/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sz="3400" dirty="0"/>
              <a:t>Alternate candidate: custom </a:t>
            </a:r>
            <a:r>
              <a:rPr lang="en-US" sz="3400" dirty="0" smtClean="0"/>
              <a:t>Si </a:t>
            </a:r>
            <a:r>
              <a:rPr lang="en-US" sz="3400" dirty="0"/>
              <a:t>V-JFET from </a:t>
            </a:r>
            <a:r>
              <a:rPr lang="en-US" sz="3400" dirty="0" smtClean="0"/>
              <a:t>CNM</a:t>
            </a:r>
          </a:p>
          <a:p>
            <a:pPr lvl="1"/>
            <a:r>
              <a:rPr lang="en-US" sz="3100" dirty="0" smtClean="0"/>
              <a:t>Recently manufactured, working but evaluation continues</a:t>
            </a:r>
          </a:p>
          <a:p>
            <a:pPr lvl="1"/>
            <a:endParaRPr lang="en-US" sz="3100" dirty="0" smtClean="0"/>
          </a:p>
          <a:p>
            <a:r>
              <a:rPr lang="en-US" sz="3400" dirty="0" smtClean="0"/>
              <a:t>Next </a:t>
            </a:r>
            <a:r>
              <a:rPr lang="en-US" sz="3400" dirty="0"/>
              <a:t>Steps</a:t>
            </a:r>
          </a:p>
          <a:p>
            <a:pPr lvl="1"/>
            <a:r>
              <a:rPr lang="en-US" sz="3100" dirty="0" smtClean="0"/>
              <a:t>Irradiation of larger batches of </a:t>
            </a:r>
            <a:r>
              <a:rPr lang="en-US" sz="3100" dirty="0" err="1" smtClean="0"/>
              <a:t>GaN</a:t>
            </a:r>
            <a:r>
              <a:rPr lang="en-US" sz="3100" dirty="0" smtClean="0"/>
              <a:t> FETs (bare die)</a:t>
            </a:r>
          </a:p>
          <a:p>
            <a:pPr lvl="2"/>
            <a:r>
              <a:rPr lang="en-US" sz="2700" dirty="0" smtClean="0"/>
              <a:t>Select </a:t>
            </a:r>
            <a:r>
              <a:rPr lang="en-US" sz="2700" dirty="0"/>
              <a:t>preferred </a:t>
            </a:r>
            <a:r>
              <a:rPr lang="en-US" sz="2700" dirty="0" err="1"/>
              <a:t>GaN</a:t>
            </a:r>
            <a:r>
              <a:rPr lang="en-US" sz="2700" dirty="0"/>
              <a:t> option this year</a:t>
            </a:r>
          </a:p>
          <a:p>
            <a:pPr lvl="1"/>
            <a:r>
              <a:rPr lang="en-US" sz="3100" dirty="0"/>
              <a:t>Further irradiation &amp; reliability studies of CNM V-JFET and selected </a:t>
            </a:r>
            <a:r>
              <a:rPr lang="en-US" sz="3100" dirty="0" err="1"/>
              <a:t>GaN</a:t>
            </a:r>
            <a:r>
              <a:rPr lang="en-US" sz="3100" dirty="0"/>
              <a:t> FET</a:t>
            </a:r>
          </a:p>
          <a:p>
            <a:pPr lvl="2"/>
            <a:r>
              <a:rPr lang="en-US" sz="2700" dirty="0" smtClean="0"/>
              <a:t>Final selection 2017</a:t>
            </a:r>
          </a:p>
          <a:p>
            <a:pPr lvl="1"/>
            <a:r>
              <a:rPr lang="en-US" sz="3100" dirty="0" smtClean="0"/>
              <a:t>Procurement</a:t>
            </a:r>
            <a:endParaRPr lang="en-GB" sz="3100" dirty="0"/>
          </a:p>
        </p:txBody>
      </p:sp>
      <p:pic>
        <p:nvPicPr>
          <p:cNvPr id="5" name="Picture 7" descr="E:\Pablo\run8943-ob8430-fet-12.jpg"/>
          <p:cNvPicPr>
            <a:picLocks noChangeAspect="1" noChangeArrowheads="1"/>
          </p:cNvPicPr>
          <p:nvPr/>
        </p:nvPicPr>
        <p:blipFill rotWithShape="1">
          <a:blip r:embed="rId2" cstate="print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 t="5705" r="13990" b="5579"/>
          <a:stretch/>
        </p:blipFill>
        <p:spPr bwMode="auto">
          <a:xfrm>
            <a:off x="6660232" y="4386591"/>
            <a:ext cx="181494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60669"/>
            <a:ext cx="1643827" cy="162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14"/>
          <a:stretch/>
        </p:blipFill>
        <p:spPr bwMode="auto">
          <a:xfrm>
            <a:off x="6680891" y="2302579"/>
            <a:ext cx="1723808" cy="163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59302" y="1772816"/>
            <a:ext cx="1199944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dirty="0" err="1" smtClean="0"/>
              <a:t>GaN</a:t>
            </a:r>
            <a:r>
              <a:rPr lang="en-GB" sz="1600" dirty="0" smtClean="0"/>
              <a:t> FET “A”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943539" y="3882534"/>
            <a:ext cx="1218603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dirty="0" err="1" smtClean="0"/>
              <a:t>GaN</a:t>
            </a:r>
            <a:r>
              <a:rPr lang="en-GB" sz="1600" dirty="0" smtClean="0"/>
              <a:t> FET “B”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984254" y="6165304"/>
            <a:ext cx="1188146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/>
              <a:t>CNM V-JFET</a:t>
            </a:r>
            <a:endParaRPr lang="en-GB" sz="16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16</a:t>
            </a:fld>
            <a:endParaRPr lang="en-GB"/>
          </a:p>
        </p:txBody>
      </p:sp>
      <p:pic>
        <p:nvPicPr>
          <p:cNvPr id="11" name="Picture 2" descr="http://sbhep-nt.physics.sunysb.edu/HEP/AcceleratorGroup/atlas-logo-0803011_05_clear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" y="1"/>
            <a:ext cx="757267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79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GB" dirty="0" smtClean="0"/>
              <a:t>Conclusions and Commonality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Both strip trackers </a:t>
            </a:r>
            <a:r>
              <a:rPr lang="en-GB" i="1" dirty="0"/>
              <a:t>may</a:t>
            </a:r>
            <a:r>
              <a:rPr lang="en-GB" dirty="0"/>
              <a:t> be able to use bulk supplies to a common design </a:t>
            </a:r>
            <a:endParaRPr lang="en-GB" dirty="0" smtClean="0"/>
          </a:p>
          <a:p>
            <a:pPr lvl="1"/>
            <a:r>
              <a:rPr lang="en-GB" dirty="0" smtClean="0"/>
              <a:t>This is dependent upon the conclusion of the ATLAS ITk cable task force, who are reviewing the possibilities for cable reuse in the light of the latest power projections.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 standalone linear regulator in the same technology as </a:t>
            </a:r>
            <a:r>
              <a:rPr lang="en-GB" dirty="0" err="1" smtClean="0"/>
              <a:t>upFEAST</a:t>
            </a:r>
            <a:r>
              <a:rPr lang="en-GB" dirty="0" smtClean="0"/>
              <a:t> would be a useful addition to our tracker powering toolkit</a:t>
            </a:r>
          </a:p>
          <a:p>
            <a:pPr lvl="1"/>
            <a:r>
              <a:rPr lang="en-GB" dirty="0" smtClean="0"/>
              <a:t>This could be integrated within </a:t>
            </a:r>
            <a:r>
              <a:rPr lang="en-GB" dirty="0" err="1" smtClean="0"/>
              <a:t>upFEAST</a:t>
            </a:r>
            <a:r>
              <a:rPr lang="en-GB" dirty="0" smtClean="0"/>
              <a:t> or a separate die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A radiation tolerant 48V to 12V converter may help reduce the number of new cables needed</a:t>
            </a:r>
          </a:p>
          <a:p>
            <a:pPr lvl="1"/>
            <a:r>
              <a:rPr lang="en-GB" dirty="0" err="1" smtClean="0"/>
              <a:t>GaN</a:t>
            </a:r>
            <a:r>
              <a:rPr lang="en-GB" dirty="0" smtClean="0"/>
              <a:t> FET technology may be useful for this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 “line drop recovery” technique may be used to reduce wire counts by the omission of sense lines</a:t>
            </a:r>
          </a:p>
          <a:p>
            <a:pPr lvl="1"/>
            <a:r>
              <a:rPr lang="en-GB" dirty="0" smtClean="0"/>
              <a:t>The CMS system test indicates this may work well in a system with Point of Load DC-DC</a:t>
            </a:r>
          </a:p>
          <a:p>
            <a:pPr lvl="1"/>
            <a:endParaRPr lang="en-GB" dirty="0" smtClean="0"/>
          </a:p>
          <a:p>
            <a:r>
              <a:rPr lang="en-GB" dirty="0"/>
              <a:t>HV-MUX is a useful concept to reduce HV cable counts whilst retaining the possibility to isolate faulty sensors</a:t>
            </a:r>
          </a:p>
          <a:p>
            <a:pPr lvl="1"/>
            <a:r>
              <a:rPr lang="en-GB" dirty="0"/>
              <a:t>Radiation tolerance of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smtClean="0"/>
              <a:t>FET devices </a:t>
            </a:r>
            <a:r>
              <a:rPr lang="en-GB" dirty="0"/>
              <a:t>is promising. </a:t>
            </a:r>
            <a:endParaRPr lang="en-GB" dirty="0" smtClean="0"/>
          </a:p>
          <a:p>
            <a:pPr lvl="1"/>
            <a:r>
              <a:rPr lang="en-GB" dirty="0"/>
              <a:t>Studies of larger samples are now </a:t>
            </a:r>
            <a:r>
              <a:rPr lang="en-GB" dirty="0" smtClean="0"/>
              <a:t>beginning.</a:t>
            </a:r>
            <a:endParaRPr lang="en-GB" dirty="0"/>
          </a:p>
          <a:p>
            <a:pPr lvl="1"/>
            <a:r>
              <a:rPr lang="en-GB" dirty="0"/>
              <a:t>Alternate technology: c</a:t>
            </a:r>
            <a:r>
              <a:rPr lang="en-GB" dirty="0" smtClean="0"/>
              <a:t>ustom </a:t>
            </a:r>
            <a:r>
              <a:rPr lang="en-GB" dirty="0"/>
              <a:t>s</a:t>
            </a:r>
            <a:r>
              <a:rPr lang="en-GB" dirty="0" smtClean="0"/>
              <a:t>ilicon V-JFET</a:t>
            </a:r>
            <a:r>
              <a:rPr lang="en-GB" dirty="0"/>
              <a:t>.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0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45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958" y="274638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Buck Converter with </a:t>
            </a:r>
            <a:r>
              <a:rPr lang="en-GB" sz="3600" dirty="0" err="1" smtClean="0"/>
              <a:t>GaN</a:t>
            </a:r>
            <a:r>
              <a:rPr lang="en-GB" sz="3600" dirty="0" smtClean="0"/>
              <a:t> Technology?</a:t>
            </a:r>
            <a:endParaRPr lang="en-GB" sz="3600" i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51520" y="4606505"/>
            <a:ext cx="2805023" cy="177845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dirty="0" smtClean="0"/>
              <a:t>V</a:t>
            </a:r>
            <a:r>
              <a:rPr lang="en-GB" baseline="-25000" dirty="0" smtClean="0"/>
              <a:t>IN</a:t>
            </a:r>
            <a:r>
              <a:rPr lang="en-GB" dirty="0" smtClean="0"/>
              <a:t> 8V-19V</a:t>
            </a:r>
          </a:p>
          <a:p>
            <a:pPr marL="0" indent="0" algn="ctr">
              <a:buNone/>
            </a:pPr>
            <a:r>
              <a:rPr lang="en-GB" dirty="0" smtClean="0"/>
              <a:t>V</a:t>
            </a:r>
            <a:r>
              <a:rPr lang="en-GB" baseline="-25000" dirty="0" smtClean="0"/>
              <a:t>OUT</a:t>
            </a:r>
            <a:r>
              <a:rPr lang="en-GB" dirty="0" smtClean="0"/>
              <a:t> 1.2V</a:t>
            </a:r>
          </a:p>
          <a:p>
            <a:pPr marL="0" indent="0" algn="ctr">
              <a:buNone/>
            </a:pPr>
            <a:r>
              <a:rPr lang="en-GB" dirty="0" smtClean="0"/>
              <a:t>I</a:t>
            </a:r>
            <a:r>
              <a:rPr lang="en-GB" baseline="-25000" dirty="0" smtClean="0"/>
              <a:t>OUT</a:t>
            </a:r>
            <a:r>
              <a:rPr lang="en-GB" dirty="0" smtClean="0"/>
              <a:t> 18A</a:t>
            </a:r>
          </a:p>
          <a:p>
            <a:pPr marL="0" indent="0" algn="ctr">
              <a:buNone/>
            </a:pPr>
            <a:r>
              <a:rPr lang="en-GB" dirty="0" smtClean="0"/>
              <a:t>270nH @ 1MHz</a:t>
            </a:r>
            <a:br>
              <a:rPr lang="en-GB" dirty="0" smtClean="0"/>
            </a:br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380227" y="4019909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EPC9101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91" y="1929711"/>
            <a:ext cx="199072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41561"/>
            <a:ext cx="4957525" cy="244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12204" y="1412776"/>
            <a:ext cx="158364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Probably NOT</a:t>
            </a:r>
          </a:p>
          <a:p>
            <a:pPr algn="ctr"/>
            <a:r>
              <a:rPr lang="en-GB" dirty="0" smtClean="0"/>
              <a:t>Radiation Hard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271058" y="2059107"/>
            <a:ext cx="632966" cy="8229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33114" y="2091315"/>
            <a:ext cx="430974" cy="790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004048" y="2882097"/>
            <a:ext cx="1281006" cy="14005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004048" y="3530279"/>
            <a:ext cx="1304156" cy="752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75857" y="4228053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err="1" smtClean="0"/>
              <a:t>GaN</a:t>
            </a:r>
            <a:r>
              <a:rPr lang="en-GB" b="1" i="1" dirty="0" smtClean="0"/>
              <a:t> FETs: Probably Radiation Hard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Whilst the ATLAS ITk HV-MUX community have been testing  irradiated </a:t>
            </a:r>
            <a:r>
              <a:rPr lang="en-GB" dirty="0" err="1" smtClean="0"/>
              <a:t>GaN</a:t>
            </a:r>
            <a:r>
              <a:rPr lang="en-GB" dirty="0" smtClean="0"/>
              <a:t> FETs at low currents, Giulio Villani has tested one sample of “</a:t>
            </a:r>
            <a:r>
              <a:rPr lang="en-GB" dirty="0" err="1" smtClean="0"/>
              <a:t>GaN</a:t>
            </a:r>
            <a:r>
              <a:rPr lang="en-GB" dirty="0" smtClean="0"/>
              <a:t> FET A” irradiated to 6e15 neutrons, at 1.5A: overall it seems that the device can operate at high current. It may be interesting to make a demonstration DC-DC PCB to explore this possibility further.</a:t>
            </a:r>
            <a:endParaRPr lang="en-GB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54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Proposed CMS Tracker Distribution Scheme</a:t>
            </a:r>
          </a:p>
          <a:p>
            <a:pPr lvl="1"/>
            <a:r>
              <a:rPr lang="en-GB" dirty="0" smtClean="0"/>
              <a:t>Module concept &amp; load</a:t>
            </a:r>
          </a:p>
          <a:p>
            <a:pPr lvl="1"/>
            <a:r>
              <a:rPr lang="en-GB" dirty="0" smtClean="0"/>
              <a:t>Conceptual LV distribution scheme</a:t>
            </a:r>
            <a:endParaRPr lang="en-GB" dirty="0"/>
          </a:p>
          <a:p>
            <a:pPr lvl="1"/>
            <a:r>
              <a:rPr lang="en-GB" dirty="0" smtClean="0"/>
              <a:t>System Test with line drop recovery</a:t>
            </a:r>
          </a:p>
          <a:p>
            <a:r>
              <a:rPr lang="en-GB" dirty="0" smtClean="0"/>
              <a:t>ATLAS ITk Strip LV</a:t>
            </a:r>
          </a:p>
          <a:p>
            <a:pPr lvl="1"/>
            <a:r>
              <a:rPr lang="en-GB" dirty="0" smtClean="0"/>
              <a:t>Strip Module Load</a:t>
            </a:r>
          </a:p>
          <a:p>
            <a:pPr lvl="1"/>
            <a:r>
              <a:rPr lang="en-GB" dirty="0" smtClean="0"/>
              <a:t>Internal Power Distribution</a:t>
            </a:r>
          </a:p>
          <a:p>
            <a:pPr lvl="1"/>
            <a:r>
              <a:rPr lang="en-GB" dirty="0" smtClean="0"/>
              <a:t>External Power Distribution</a:t>
            </a:r>
          </a:p>
          <a:p>
            <a:r>
              <a:rPr lang="en-GB" dirty="0" smtClean="0"/>
              <a:t>Conclusions and Commonality</a:t>
            </a:r>
          </a:p>
          <a:p>
            <a:pPr lvl="1"/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8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Both ATLAS and CMS Strip Tracker upgrades foresee the use DC-DC point of load conversion (</a:t>
            </a:r>
            <a:r>
              <a:rPr lang="en-GB" dirty="0" err="1" smtClean="0"/>
              <a:t>upFEAST</a:t>
            </a:r>
            <a:r>
              <a:rPr lang="en-GB" dirty="0" smtClean="0"/>
              <a:t>) </a:t>
            </a:r>
          </a:p>
          <a:p>
            <a:pPr lvl="1"/>
            <a:r>
              <a:rPr lang="en-GB" dirty="0" smtClean="0"/>
              <a:t>LV power distributed to a group of modules at ~11V and converted locally to the required levels</a:t>
            </a:r>
          </a:p>
          <a:p>
            <a:pPr lvl="1"/>
            <a:r>
              <a:rPr lang="en-GB" dirty="0" smtClean="0"/>
              <a:t>Increased system efficiency</a:t>
            </a:r>
          </a:p>
          <a:p>
            <a:pPr lvl="1"/>
            <a:r>
              <a:rPr lang="en-GB" dirty="0" smtClean="0"/>
              <a:t>Reduced cable mass and cost</a:t>
            </a:r>
          </a:p>
          <a:p>
            <a:r>
              <a:rPr lang="en-GB" dirty="0" smtClean="0"/>
              <a:t>Whilst conceptually similar other constraints may come into play. For instance:</a:t>
            </a:r>
          </a:p>
          <a:p>
            <a:pPr lvl="1"/>
            <a:r>
              <a:rPr lang="en-GB" dirty="0" smtClean="0"/>
              <a:t>CMS will use new cables</a:t>
            </a:r>
          </a:p>
          <a:p>
            <a:pPr lvl="1"/>
            <a:r>
              <a:rPr lang="en-GB" dirty="0" smtClean="0"/>
              <a:t>ATLAS ITk are reviewing the possibilities for cable reuse </a:t>
            </a:r>
          </a:p>
          <a:p>
            <a:pPr lvl="1"/>
            <a:endParaRPr lang="en-GB" dirty="0" smtClean="0"/>
          </a:p>
          <a:p>
            <a:pPr marL="57150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43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CMS p</a:t>
            </a:r>
            <a:r>
              <a:rPr lang="de-DE" baseline="-25000" smtClean="0">
                <a:latin typeface="Arial" charset="0"/>
                <a:cs typeface="Arial" charset="0"/>
              </a:rPr>
              <a:t>T</a:t>
            </a:r>
            <a:r>
              <a:rPr lang="de-DE" smtClean="0">
                <a:latin typeface="Arial" charset="0"/>
                <a:cs typeface="Arial" charset="0"/>
              </a:rPr>
              <a:t> Module Concept</a:t>
            </a:r>
          </a:p>
        </p:txBody>
      </p:sp>
      <p:sp>
        <p:nvSpPr>
          <p:cNvPr id="2" name="AutoShape 2" descr="https://espace.cern.ch/Tracker-Upgrade/2S-Module/Shared%20Documents/2S%20Approval%20Files/2015.02.05%202S%201.8mm%20Module%20(320um%20Sensors)%20APPROVED/2015.02.05%202S%201.8mm%20Perspective%20View.PNG"/>
          <p:cNvSpPr>
            <a:spLocks noChangeAspect="1" noChangeArrowheads="1"/>
          </p:cNvSpPr>
          <p:nvPr/>
        </p:nvSpPr>
        <p:spPr bwMode="auto">
          <a:xfrm>
            <a:off x="155575" y="-3429000"/>
            <a:ext cx="12334875" cy="715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042" y="3248030"/>
            <a:ext cx="5172246" cy="2998403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5034338" y="1000825"/>
            <a:ext cx="3929902" cy="1954284"/>
            <a:chOff x="3989348" y="3484172"/>
            <a:chExt cx="4784506" cy="2249084"/>
          </a:xfrm>
        </p:grpSpPr>
        <p:grpSp>
          <p:nvGrpSpPr>
            <p:cNvPr id="10" name="Gruppieren 6"/>
            <p:cNvGrpSpPr/>
            <p:nvPr/>
          </p:nvGrpSpPr>
          <p:grpSpPr>
            <a:xfrm>
              <a:off x="4214810" y="3484172"/>
              <a:ext cx="4559044" cy="2159976"/>
              <a:chOff x="4643438" y="4126544"/>
              <a:chExt cx="4559044" cy="2159976"/>
            </a:xfrm>
          </p:grpSpPr>
          <p:grpSp>
            <p:nvGrpSpPr>
              <p:cNvPr id="16" name="Gruppieren 56"/>
              <p:cNvGrpSpPr/>
              <p:nvPr/>
            </p:nvGrpSpPr>
            <p:grpSpPr>
              <a:xfrm>
                <a:off x="5000628" y="4500570"/>
                <a:ext cx="2786082" cy="572298"/>
                <a:chOff x="5000628" y="4500570"/>
                <a:chExt cx="2786082" cy="572298"/>
              </a:xfrm>
            </p:grpSpPr>
            <p:sp>
              <p:nvSpPr>
                <p:cNvPr id="45" name="Rechteck 44"/>
                <p:cNvSpPr/>
                <p:nvPr/>
              </p:nvSpPr>
              <p:spPr>
                <a:xfrm>
                  <a:off x="5000628" y="4500570"/>
                  <a:ext cx="285752" cy="5715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6" name="Rechteck 45"/>
                <p:cNvSpPr/>
                <p:nvPr/>
              </p:nvSpPr>
              <p:spPr>
                <a:xfrm>
                  <a:off x="5000628" y="4643446"/>
                  <a:ext cx="2786082" cy="42862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47" name="Gerade Verbindung 116"/>
                <p:cNvCxnSpPr/>
                <p:nvPr/>
              </p:nvCxnSpPr>
              <p:spPr>
                <a:xfrm rot="5400000">
                  <a:off x="5001422" y="4857760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Gerade Verbindung 117"/>
                <p:cNvCxnSpPr/>
                <p:nvPr/>
              </p:nvCxnSpPr>
              <p:spPr>
                <a:xfrm rot="5400000">
                  <a:off x="5214148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Gerade Verbindung 118"/>
                <p:cNvCxnSpPr/>
                <p:nvPr/>
              </p:nvCxnSpPr>
              <p:spPr>
                <a:xfrm rot="5400000">
                  <a:off x="5428462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Gerade Verbindung 119"/>
                <p:cNvCxnSpPr/>
                <p:nvPr/>
              </p:nvCxnSpPr>
              <p:spPr>
                <a:xfrm rot="5400000">
                  <a:off x="5644364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Gerade Verbindung 120"/>
                <p:cNvCxnSpPr/>
                <p:nvPr/>
              </p:nvCxnSpPr>
              <p:spPr>
                <a:xfrm rot="5400000">
                  <a:off x="5857090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Gerade Verbindung 121"/>
                <p:cNvCxnSpPr/>
                <p:nvPr/>
              </p:nvCxnSpPr>
              <p:spPr>
                <a:xfrm rot="5400000">
                  <a:off x="6071404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Gerade Verbindung 122"/>
                <p:cNvCxnSpPr/>
                <p:nvPr/>
              </p:nvCxnSpPr>
              <p:spPr>
                <a:xfrm rot="5400000">
                  <a:off x="6285718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Gerade Verbindung 123"/>
                <p:cNvCxnSpPr/>
                <p:nvPr/>
              </p:nvCxnSpPr>
              <p:spPr>
                <a:xfrm rot="5400000">
                  <a:off x="6500032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Gerade Verbindung 124"/>
                <p:cNvCxnSpPr/>
                <p:nvPr/>
              </p:nvCxnSpPr>
              <p:spPr>
                <a:xfrm rot="5400000">
                  <a:off x="6714346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Gerade Verbindung 125"/>
                <p:cNvCxnSpPr/>
                <p:nvPr/>
              </p:nvCxnSpPr>
              <p:spPr>
                <a:xfrm rot="5400000">
                  <a:off x="6928660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Gerade Verbindung 126"/>
                <p:cNvCxnSpPr/>
                <p:nvPr/>
              </p:nvCxnSpPr>
              <p:spPr>
                <a:xfrm rot="5400000">
                  <a:off x="7142974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Gerade Verbindung 127"/>
                <p:cNvCxnSpPr/>
                <p:nvPr/>
              </p:nvCxnSpPr>
              <p:spPr>
                <a:xfrm rot="5400000">
                  <a:off x="7357287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Rechteck 58"/>
                <p:cNvSpPr/>
                <p:nvPr/>
              </p:nvSpPr>
              <p:spPr>
                <a:xfrm>
                  <a:off x="6072198" y="4643446"/>
                  <a:ext cx="214314" cy="42862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" name="Rechteck 61"/>
                <p:cNvSpPr/>
                <p:nvPr/>
              </p:nvSpPr>
              <p:spPr>
                <a:xfrm>
                  <a:off x="7143768" y="4643446"/>
                  <a:ext cx="214314" cy="42862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Rechteck 62"/>
                <p:cNvSpPr/>
                <p:nvPr/>
              </p:nvSpPr>
              <p:spPr>
                <a:xfrm>
                  <a:off x="7358082" y="4643446"/>
                  <a:ext cx="214314" cy="42862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" name="Gruppieren 57"/>
              <p:cNvGrpSpPr/>
              <p:nvPr/>
            </p:nvGrpSpPr>
            <p:grpSpPr>
              <a:xfrm>
                <a:off x="5000628" y="5357032"/>
                <a:ext cx="2786082" cy="572298"/>
                <a:chOff x="5000628" y="4500570"/>
                <a:chExt cx="2786082" cy="572298"/>
              </a:xfrm>
            </p:grpSpPr>
            <p:sp>
              <p:nvSpPr>
                <p:cNvPr id="28" name="Rechteck 27"/>
                <p:cNvSpPr/>
                <p:nvPr/>
              </p:nvSpPr>
              <p:spPr>
                <a:xfrm>
                  <a:off x="5000628" y="4500570"/>
                  <a:ext cx="285752" cy="5715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5000628" y="4643446"/>
                  <a:ext cx="2786082" cy="42862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30" name="Gerade Verbindung 99"/>
                <p:cNvCxnSpPr/>
                <p:nvPr/>
              </p:nvCxnSpPr>
              <p:spPr>
                <a:xfrm rot="5400000">
                  <a:off x="5001422" y="4857760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Gerade Verbindung 100"/>
                <p:cNvCxnSpPr/>
                <p:nvPr/>
              </p:nvCxnSpPr>
              <p:spPr>
                <a:xfrm rot="5400000">
                  <a:off x="5214148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Gerade Verbindung 101"/>
                <p:cNvCxnSpPr/>
                <p:nvPr/>
              </p:nvCxnSpPr>
              <p:spPr>
                <a:xfrm rot="5400000">
                  <a:off x="5428462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Gerade Verbindung 102"/>
                <p:cNvCxnSpPr/>
                <p:nvPr/>
              </p:nvCxnSpPr>
              <p:spPr>
                <a:xfrm rot="5400000">
                  <a:off x="5644364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Gerade Verbindung 103"/>
                <p:cNvCxnSpPr/>
                <p:nvPr/>
              </p:nvCxnSpPr>
              <p:spPr>
                <a:xfrm rot="5400000">
                  <a:off x="5857090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Gerade Verbindung 104"/>
                <p:cNvCxnSpPr/>
                <p:nvPr/>
              </p:nvCxnSpPr>
              <p:spPr>
                <a:xfrm rot="5400000">
                  <a:off x="6071404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Gerade Verbindung 105"/>
                <p:cNvCxnSpPr/>
                <p:nvPr/>
              </p:nvCxnSpPr>
              <p:spPr>
                <a:xfrm rot="5400000">
                  <a:off x="6285718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Gerade Verbindung 106"/>
                <p:cNvCxnSpPr/>
                <p:nvPr/>
              </p:nvCxnSpPr>
              <p:spPr>
                <a:xfrm rot="5400000">
                  <a:off x="6500032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Gerade Verbindung 107"/>
                <p:cNvCxnSpPr/>
                <p:nvPr/>
              </p:nvCxnSpPr>
              <p:spPr>
                <a:xfrm rot="5400000">
                  <a:off x="6714346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Gerade Verbindung 108"/>
                <p:cNvCxnSpPr/>
                <p:nvPr/>
              </p:nvCxnSpPr>
              <p:spPr>
                <a:xfrm rot="5400000">
                  <a:off x="6928660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Gerade Verbindung 109"/>
                <p:cNvCxnSpPr/>
                <p:nvPr/>
              </p:nvCxnSpPr>
              <p:spPr>
                <a:xfrm rot="5400000">
                  <a:off x="7142974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Gerade Verbindung 110"/>
                <p:cNvCxnSpPr/>
                <p:nvPr/>
              </p:nvCxnSpPr>
              <p:spPr>
                <a:xfrm rot="5400000">
                  <a:off x="7357287" y="4856966"/>
                  <a:ext cx="42862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Rechteck 41"/>
                <p:cNvSpPr/>
                <p:nvPr/>
              </p:nvSpPr>
              <p:spPr>
                <a:xfrm>
                  <a:off x="5857884" y="4643446"/>
                  <a:ext cx="214314" cy="42862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Rechteck 42"/>
                <p:cNvSpPr/>
                <p:nvPr/>
              </p:nvSpPr>
              <p:spPr>
                <a:xfrm>
                  <a:off x="6715140" y="4643446"/>
                  <a:ext cx="214314" cy="42862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" name="Rechteck 43"/>
                <p:cNvSpPr/>
                <p:nvPr/>
              </p:nvSpPr>
              <p:spPr>
                <a:xfrm>
                  <a:off x="6929454" y="4643446"/>
                  <a:ext cx="214314" cy="42862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18" name="Gerade Verbindung 9"/>
              <p:cNvCxnSpPr/>
              <p:nvPr/>
            </p:nvCxnSpPr>
            <p:spPr>
              <a:xfrm rot="5400000" flipH="1" flipV="1">
                <a:off x="5107785" y="5107793"/>
                <a:ext cx="2000264" cy="357190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Freihandform 18"/>
              <p:cNvSpPr/>
              <p:nvPr/>
            </p:nvSpPr>
            <p:spPr>
              <a:xfrm>
                <a:off x="6721468" y="4401493"/>
                <a:ext cx="1279556" cy="1872558"/>
              </a:xfrm>
              <a:custGeom>
                <a:avLst/>
                <a:gdLst>
                  <a:gd name="connsiteX0" fmla="*/ 0 w 1279556"/>
                  <a:gd name="connsiteY0" fmla="*/ 1872558 h 1872558"/>
                  <a:gd name="connsiteX1" fmla="*/ 135802 w 1279556"/>
                  <a:gd name="connsiteY1" fmla="*/ 1293137 h 1872558"/>
                  <a:gd name="connsiteX2" fmla="*/ 398353 w 1279556"/>
                  <a:gd name="connsiteY2" fmla="*/ 840463 h 1872558"/>
                  <a:gd name="connsiteX3" fmla="*/ 669956 w 1279556"/>
                  <a:gd name="connsiteY3" fmla="*/ 505485 h 1872558"/>
                  <a:gd name="connsiteX4" fmla="*/ 1186004 w 1279556"/>
                  <a:gd name="connsiteY4" fmla="*/ 70919 h 1872558"/>
                  <a:gd name="connsiteX5" fmla="*/ 1231271 w 1279556"/>
                  <a:gd name="connsiteY5" fmla="*/ 79972 h 1872558"/>
                  <a:gd name="connsiteX6" fmla="*/ 1231271 w 1279556"/>
                  <a:gd name="connsiteY6" fmla="*/ 79972 h 1872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9556" h="1872558">
                    <a:moveTo>
                      <a:pt x="0" y="1872558"/>
                    </a:moveTo>
                    <a:cubicBezTo>
                      <a:pt x="34705" y="1668855"/>
                      <a:pt x="69410" y="1465153"/>
                      <a:pt x="135802" y="1293137"/>
                    </a:cubicBezTo>
                    <a:cubicBezTo>
                      <a:pt x="202194" y="1121121"/>
                      <a:pt x="309327" y="971738"/>
                      <a:pt x="398353" y="840463"/>
                    </a:cubicBezTo>
                    <a:cubicBezTo>
                      <a:pt x="487379" y="709188"/>
                      <a:pt x="538681" y="633742"/>
                      <a:pt x="669956" y="505485"/>
                    </a:cubicBezTo>
                    <a:cubicBezTo>
                      <a:pt x="801231" y="377228"/>
                      <a:pt x="1092452" y="141838"/>
                      <a:pt x="1186004" y="70919"/>
                    </a:cubicBezTo>
                    <a:cubicBezTo>
                      <a:pt x="1279556" y="0"/>
                      <a:pt x="1231271" y="79972"/>
                      <a:pt x="1231271" y="79972"/>
                    </a:cubicBezTo>
                    <a:lnTo>
                      <a:pt x="1231271" y="79972"/>
                    </a:lnTo>
                  </a:path>
                </a:pathLst>
              </a:cu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7786710" y="5500702"/>
                <a:ext cx="14157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>
                    <a:solidFill>
                      <a:prstClr val="black"/>
                    </a:solidFill>
                  </a:rPr>
                  <a:t>Lower sensor</a:t>
                </a:r>
                <a:endParaRPr lang="de-DE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7786710" y="4643446"/>
                <a:ext cx="14157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>
                    <a:solidFill>
                      <a:prstClr val="black"/>
                    </a:solidFill>
                  </a:rPr>
                  <a:t>Upper sensor</a:t>
                </a:r>
                <a:endParaRPr lang="de-DE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6357950" y="4143380"/>
                <a:ext cx="6623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b="1" smtClean="0">
                    <a:solidFill>
                      <a:prstClr val="black"/>
                    </a:solidFill>
                  </a:rPr>
                  <a:t>Pass</a:t>
                </a:r>
                <a:endParaRPr lang="de-DE" sz="1600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Textfeld 22"/>
              <p:cNvSpPr txBox="1"/>
              <p:nvPr/>
            </p:nvSpPr>
            <p:spPr>
              <a:xfrm>
                <a:off x="7981605" y="4143380"/>
                <a:ext cx="5389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b="1" smtClean="0">
                    <a:solidFill>
                      <a:prstClr val="black"/>
                    </a:solidFill>
                  </a:rPr>
                  <a:t>Fail</a:t>
                </a:r>
                <a:endParaRPr lang="de-DE" sz="1600" b="1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4" name="Gerade Verbindung mit Pfeil 23"/>
              <p:cNvCxnSpPr/>
              <p:nvPr/>
            </p:nvCxnSpPr>
            <p:spPr>
              <a:xfrm rot="5400000">
                <a:off x="4894758" y="5285594"/>
                <a:ext cx="428628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24"/>
              <p:cNvSpPr txBox="1"/>
              <p:nvPr/>
            </p:nvSpPr>
            <p:spPr>
              <a:xfrm>
                <a:off x="4643438" y="4126544"/>
                <a:ext cx="1147929" cy="3719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500" smtClean="0">
                    <a:solidFill>
                      <a:prstClr val="black"/>
                    </a:solidFill>
                  </a:rPr>
                  <a:t>~ 100µm</a:t>
                </a:r>
                <a:endParaRPr lang="de-DE" sz="15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6" name="Gerade Verbindung mit Pfeil 25"/>
              <p:cNvCxnSpPr/>
              <p:nvPr/>
            </p:nvCxnSpPr>
            <p:spPr>
              <a:xfrm>
                <a:off x="4954101" y="4500570"/>
                <a:ext cx="2880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feld 26"/>
              <p:cNvSpPr txBox="1"/>
              <p:nvPr/>
            </p:nvSpPr>
            <p:spPr>
              <a:xfrm>
                <a:off x="5078015" y="5116883"/>
                <a:ext cx="946914" cy="3719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500" smtClean="0">
                    <a:solidFill>
                      <a:prstClr val="black"/>
                    </a:solidFill>
                  </a:rPr>
                  <a:t>~ 1mm</a:t>
                </a:r>
                <a:endParaRPr lang="de-DE" sz="15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" name="Textfeld 10"/>
            <p:cNvSpPr txBox="1"/>
            <p:nvPr/>
          </p:nvSpPr>
          <p:spPr>
            <a:xfrm>
              <a:off x="7643834" y="4437112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>
                  <a:solidFill>
                    <a:prstClr val="black"/>
                  </a:solidFill>
                  <a:sym typeface="Symbol"/>
                </a:rPr>
                <a:t> </a:t>
              </a:r>
              <a:r>
                <a:rPr lang="de-DE" b="1" smtClean="0">
                  <a:solidFill>
                    <a:prstClr val="black"/>
                  </a:solidFill>
                  <a:sym typeface="Symbol"/>
                </a:rPr>
                <a:t>B</a:t>
              </a:r>
              <a:endParaRPr lang="de-DE" b="1">
                <a:solidFill>
                  <a:prstClr val="black"/>
                </a:solidFill>
              </a:endParaRPr>
            </a:p>
          </p:txBody>
        </p:sp>
        <p:cxnSp>
          <p:nvCxnSpPr>
            <p:cNvPr id="12" name="Gerade Verbindung mit Pfeil 11"/>
            <p:cNvCxnSpPr/>
            <p:nvPr/>
          </p:nvCxnSpPr>
          <p:spPr>
            <a:xfrm rot="5400000" flipH="1" flipV="1">
              <a:off x="3427506" y="4714438"/>
              <a:ext cx="1714512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>
              <a:off x="4284762" y="5571694"/>
              <a:ext cx="3643338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/>
            <p:cNvSpPr txBox="1"/>
            <p:nvPr/>
          </p:nvSpPr>
          <p:spPr>
            <a:xfrm>
              <a:off x="7953148" y="5394702"/>
              <a:ext cx="360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smtClean="0">
                  <a:solidFill>
                    <a:prstClr val="black"/>
                  </a:solidFill>
                </a:rPr>
                <a:t>r</a:t>
              </a:r>
              <a:r>
                <a:rPr lang="de-DE" sz="1600" smtClean="0">
                  <a:solidFill>
                    <a:prstClr val="black"/>
                  </a:solidFill>
                  <a:sym typeface="Symbol"/>
                </a:rPr>
                <a:t></a:t>
              </a:r>
              <a:endParaRPr lang="de-DE" sz="1600">
                <a:solidFill>
                  <a:prstClr val="black"/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3989348" y="3783909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smtClean="0">
                  <a:solidFill>
                    <a:prstClr val="black"/>
                  </a:solidFill>
                </a:rPr>
                <a:t>r</a:t>
              </a:r>
              <a:endParaRPr lang="de-DE" sz="1600">
                <a:solidFill>
                  <a:prstClr val="black"/>
                </a:solidFill>
              </a:endParaRPr>
            </a:p>
          </p:txBody>
        </p:sp>
      </p:grpSp>
      <p:sp>
        <p:nvSpPr>
          <p:cNvPr id="64" name="Textfeld 63"/>
          <p:cNvSpPr txBox="1"/>
          <p:nvPr/>
        </p:nvSpPr>
        <p:spPr>
          <a:xfrm>
            <a:off x="108620" y="1124744"/>
            <a:ext cx="4768100" cy="53732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smtClean="0">
                <a:solidFill>
                  <a:prstClr val="black"/>
                </a:solidFill>
              </a:rPr>
              <a:t>Tracker contributes to L1 trigger @ 40MHz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Data reduction by rejection of low p</a:t>
            </a:r>
            <a:r>
              <a:rPr lang="de-DE" baseline="-25000" dirty="0" smtClean="0">
                <a:solidFill>
                  <a:prstClr val="black"/>
                </a:solidFill>
                <a:sym typeface="Wingdings" pitchFamily="2" charset="2"/>
              </a:rPr>
              <a:t>T</a:t>
            </a: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tracks </a:t>
            </a:r>
            <a:br>
              <a:rPr lang="de-DE" dirty="0" smtClean="0">
                <a:solidFill>
                  <a:prstClr val="black"/>
                </a:solidFill>
                <a:sym typeface="Wingdings" pitchFamily="2" charset="2"/>
              </a:rPr>
            </a:b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 exploiting bending in B field (3.8T)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Compare hit patterns in closely spaced </a:t>
            </a:r>
            <a:br>
              <a:rPr lang="de-DE" dirty="0" smtClean="0">
                <a:solidFill>
                  <a:prstClr val="black"/>
                </a:solidFill>
                <a:sym typeface="Wingdings" pitchFamily="2" charset="2"/>
              </a:rPr>
            </a:b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 layers  2-cluster tracklets (“stubs“)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de-DE" dirty="0">
                <a:solidFill>
                  <a:prstClr val="black"/>
                </a:solidFill>
                <a:sym typeface="Wingdings" pitchFamily="2" charset="2"/>
              </a:rPr>
              <a:t>Level 1 tracks with p</a:t>
            </a:r>
            <a:r>
              <a:rPr lang="de-DE" baseline="-25000" dirty="0">
                <a:solidFill>
                  <a:prstClr val="black"/>
                </a:solidFill>
                <a:sym typeface="Wingdings" pitchFamily="2" charset="2"/>
              </a:rPr>
              <a:t>T</a:t>
            </a:r>
            <a:r>
              <a:rPr lang="de-DE" dirty="0">
                <a:solidFill>
                  <a:prstClr val="black"/>
                </a:solidFill>
                <a:sym typeface="Wingdings" pitchFamily="2" charset="2"/>
              </a:rPr>
              <a:t> &gt; 2 </a:t>
            </a: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GeV formed </a:t>
            </a:r>
            <a:br>
              <a:rPr lang="de-DE" dirty="0" smtClean="0">
                <a:solidFill>
                  <a:prstClr val="black"/>
                </a:solidFill>
                <a:sym typeface="Wingdings" pitchFamily="2" charset="2"/>
              </a:rPr>
            </a:b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 at back-end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endParaRPr lang="de-DE" dirty="0">
              <a:solidFill>
                <a:prstClr val="black"/>
              </a:solidFill>
              <a:sym typeface="Wingdings" pitchFamily="2" charset="2"/>
            </a:endParaRP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2S modules: 2 strip sensors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PS modules: </a:t>
            </a:r>
            <a:br>
              <a:rPr lang="de-DE" dirty="0" smtClean="0">
                <a:solidFill>
                  <a:prstClr val="black"/>
                </a:solidFill>
                <a:sym typeface="Wingdings" pitchFamily="2" charset="2"/>
              </a:rPr>
            </a:b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 1 strip + 1 macro-pixel sensor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endParaRPr lang="de-DE" dirty="0" smtClean="0">
              <a:solidFill>
                <a:prstClr val="black"/>
              </a:solidFill>
              <a:sym typeface="Wingdings" pitchFamily="2" charset="2"/>
            </a:endParaRP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>
                <a:solidFill>
                  <a:prstClr val="black"/>
                </a:solidFill>
                <a:cs typeface="Arial" charset="0"/>
                <a:sym typeface="Wingdings" pitchFamily="2" charset="2"/>
              </a:rPr>
              <a:t> </a:t>
            </a:r>
            <a:r>
              <a:rPr lang="de-DE" dirty="0" smtClean="0">
                <a:solidFill>
                  <a:prstClr val="black"/>
                </a:solidFill>
                <a:cs typeface="Arial" charset="0"/>
                <a:sym typeface="Wingdings" pitchFamily="2" charset="2"/>
              </a:rPr>
              <a:t>2</a:t>
            </a:r>
            <a:r>
              <a:rPr lang="de-DE" dirty="0" smtClean="0">
                <a:solidFill>
                  <a:prstClr val="black"/>
                </a:solidFill>
                <a:cs typeface="Arial" charset="0"/>
              </a:rPr>
              <a:t>–step </a:t>
            </a:r>
            <a:r>
              <a:rPr lang="de-DE" dirty="0">
                <a:solidFill>
                  <a:prstClr val="black"/>
                </a:solidFill>
                <a:cs typeface="Arial" charset="0"/>
              </a:rPr>
              <a:t>DC-DC conversion </a:t>
            </a:r>
            <a:r>
              <a:rPr lang="de-DE" dirty="0" smtClean="0">
                <a:solidFill>
                  <a:prstClr val="black"/>
                </a:solidFill>
                <a:cs typeface="Arial" charset="0"/>
              </a:rPr>
              <a:t>on module: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5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de-DE" sz="1500" dirty="0" smtClean="0">
                <a:solidFill>
                  <a:prstClr val="black"/>
                </a:solidFill>
                <a:cs typeface="Arial" charset="0"/>
              </a:rPr>
              <a:t>UpFEAST</a:t>
            </a:r>
            <a:r>
              <a:rPr lang="de-DE" sz="1500" dirty="0">
                <a:solidFill>
                  <a:prstClr val="black"/>
                </a:solidFill>
                <a:cs typeface="Arial" charset="0"/>
              </a:rPr>
              <a:t>: 12V </a:t>
            </a:r>
            <a:r>
              <a:rPr lang="de-DE" sz="1500" dirty="0">
                <a:solidFill>
                  <a:prstClr val="black"/>
                </a:solidFill>
                <a:cs typeface="Arial" charset="0"/>
                <a:sym typeface="Wingdings" panose="05000000000000000000" pitchFamily="2" charset="2"/>
              </a:rPr>
              <a:t> </a:t>
            </a:r>
            <a:r>
              <a:rPr lang="de-DE" sz="1500" dirty="0" smtClean="0">
                <a:solidFill>
                  <a:prstClr val="black"/>
                </a:solidFill>
                <a:cs typeface="Arial" charset="0"/>
                <a:sym typeface="Wingdings" panose="05000000000000000000" pitchFamily="2" charset="2"/>
              </a:rPr>
              <a:t>2.5V (VTRx+, ~ 300mW)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500" dirty="0">
                <a:solidFill>
                  <a:prstClr val="black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1500" dirty="0" smtClean="0">
                <a:solidFill>
                  <a:prstClr val="black"/>
                </a:solidFill>
                <a:cs typeface="Arial" charset="0"/>
              </a:rPr>
              <a:t>DCDC2S</a:t>
            </a:r>
            <a:r>
              <a:rPr lang="de-DE" sz="1500" dirty="0">
                <a:solidFill>
                  <a:prstClr val="black"/>
                </a:solidFill>
                <a:cs typeface="Arial" charset="0"/>
              </a:rPr>
              <a:t>: 2.5V </a:t>
            </a:r>
            <a:r>
              <a:rPr lang="de-DE" sz="1500" dirty="0">
                <a:solidFill>
                  <a:prstClr val="black"/>
                </a:solidFill>
                <a:cs typeface="Arial" charset="0"/>
                <a:sym typeface="Wingdings" panose="05000000000000000000" pitchFamily="2" charset="2"/>
              </a:rPr>
              <a:t> </a:t>
            </a:r>
            <a:r>
              <a:rPr lang="de-DE" sz="1500" dirty="0" smtClean="0">
                <a:solidFill>
                  <a:prstClr val="black"/>
                </a:solidFill>
                <a:cs typeface="Arial" charset="0"/>
                <a:sym typeface="Wingdings" panose="05000000000000000000" pitchFamily="2" charset="2"/>
              </a:rPr>
              <a:t>1.2V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500" dirty="0" smtClean="0">
                <a:solidFill>
                  <a:prstClr val="black"/>
                </a:solidFill>
                <a:cs typeface="Arial" charset="0"/>
              </a:rPr>
              <a:t> DCDC2S</a:t>
            </a:r>
            <a:r>
              <a:rPr lang="de-DE" sz="1500" dirty="0">
                <a:solidFill>
                  <a:prstClr val="black"/>
                </a:solidFill>
                <a:cs typeface="Arial" charset="0"/>
              </a:rPr>
              <a:t>: 2.5V </a:t>
            </a:r>
            <a:r>
              <a:rPr lang="de-DE" sz="1500" dirty="0">
                <a:solidFill>
                  <a:prstClr val="black"/>
                </a:solidFill>
                <a:cs typeface="Arial" charset="0"/>
                <a:sym typeface="Wingdings" panose="05000000000000000000" pitchFamily="2" charset="2"/>
              </a:rPr>
              <a:t> </a:t>
            </a:r>
            <a:r>
              <a:rPr lang="de-DE" sz="1500" dirty="0" smtClean="0">
                <a:solidFill>
                  <a:prstClr val="black"/>
                </a:solidFill>
                <a:cs typeface="Arial" charset="0"/>
                <a:sym typeface="Wingdings" panose="05000000000000000000" pitchFamily="2" charset="2"/>
              </a:rPr>
              <a:t>1.0V</a:t>
            </a:r>
            <a:endParaRPr lang="de-DE" sz="1500" dirty="0">
              <a:solidFill>
                <a:prstClr val="black"/>
              </a:solidFill>
              <a:cs typeface="Arial" charset="0"/>
              <a:sym typeface="Wingdings" panose="05000000000000000000" pitchFamily="2" charset="2"/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H="1" flipV="1">
            <a:off x="7417942" y="5383658"/>
            <a:ext cx="532519" cy="42124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6923605" y="5793975"/>
            <a:ext cx="21451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>
                <a:solidFill>
                  <a:prstClr val="black"/>
                </a:solidFill>
              </a:rPr>
              <a:t>R</a:t>
            </a:r>
            <a:r>
              <a:rPr lang="de-DE" sz="1400" b="1" smtClean="0">
                <a:solidFill>
                  <a:prstClr val="black"/>
                </a:solidFill>
              </a:rPr>
              <a:t>eadout hybrids</a:t>
            </a:r>
          </a:p>
          <a:p>
            <a:r>
              <a:rPr lang="de-DE" sz="1400" b="1" smtClean="0">
                <a:solidFill>
                  <a:prstClr val="black"/>
                </a:solidFill>
              </a:rPr>
              <a:t>with CMS Binary Chips</a:t>
            </a:r>
          </a:p>
          <a:p>
            <a:r>
              <a:rPr lang="de-DE" sz="1400" b="1" smtClean="0">
                <a:solidFill>
                  <a:prstClr val="black"/>
                </a:solidFill>
              </a:rPr>
              <a:t>+ concentrator ASIC</a:t>
            </a:r>
            <a:endParaRPr lang="de-DE" sz="1400" b="1">
              <a:solidFill>
                <a:prstClr val="black"/>
              </a:solidFill>
            </a:endParaRPr>
          </a:p>
        </p:txBody>
      </p:sp>
      <p:cxnSp>
        <p:nvCxnSpPr>
          <p:cNvPr id="14337" name="Gerader Verbinder 14336"/>
          <p:cNvCxnSpPr/>
          <p:nvPr/>
        </p:nvCxnSpPr>
        <p:spPr>
          <a:xfrm>
            <a:off x="5577727" y="4017196"/>
            <a:ext cx="769073" cy="47965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/>
          <p:cNvCxnSpPr/>
          <p:nvPr/>
        </p:nvCxnSpPr>
        <p:spPr>
          <a:xfrm>
            <a:off x="6412315" y="4535583"/>
            <a:ext cx="737028" cy="453589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43" name="Gerade Verbindung mit Pfeil 14342"/>
          <p:cNvCxnSpPr/>
          <p:nvPr/>
        </p:nvCxnSpPr>
        <p:spPr>
          <a:xfrm>
            <a:off x="4282562" y="5311739"/>
            <a:ext cx="81871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55575" y="6608385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Katja</a:t>
            </a:r>
            <a:r>
              <a:rPr lang="en-GB" sz="1200" dirty="0" smtClean="0"/>
              <a:t> Klein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525345-BDDF-412D-819B-4BC86760D233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de-DE">
              <a:solidFill>
                <a:prstClr val="black"/>
              </a:solidFill>
            </a:endParaRPr>
          </a:p>
        </p:txBody>
      </p:sp>
      <p:grpSp>
        <p:nvGrpSpPr>
          <p:cNvPr id="14339" name="Group 14338"/>
          <p:cNvGrpSpPr/>
          <p:nvPr/>
        </p:nvGrpSpPr>
        <p:grpSpPr>
          <a:xfrm>
            <a:off x="2843808" y="5902964"/>
            <a:ext cx="811197" cy="475253"/>
            <a:chOff x="2843808" y="5902964"/>
            <a:chExt cx="811197" cy="475253"/>
          </a:xfrm>
        </p:grpSpPr>
        <p:sp>
          <p:nvSpPr>
            <p:cNvPr id="8" name="Right Brace 7"/>
            <p:cNvSpPr/>
            <p:nvPr/>
          </p:nvSpPr>
          <p:spPr>
            <a:xfrm>
              <a:off x="2843808" y="5902964"/>
              <a:ext cx="144016" cy="475253"/>
            </a:xfrm>
            <a:prstGeom prst="righ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36" name="TextBox 14335"/>
            <p:cNvSpPr txBox="1"/>
            <p:nvPr/>
          </p:nvSpPr>
          <p:spPr>
            <a:xfrm>
              <a:off x="3042337" y="5970766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~3W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9439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881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4248" y="5971053"/>
            <a:ext cx="3283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New cables are foreseen throughout</a:t>
            </a:r>
            <a:endParaRPr lang="en-GB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4248" y="386446"/>
            <a:ext cx="434587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b="1" i="1" dirty="0" smtClean="0">
                <a:solidFill>
                  <a:schemeClr val="accent1">
                    <a:lumMod val="75000"/>
                  </a:schemeClr>
                </a:solidFill>
              </a:rPr>
              <a:t>Conceptual CMS LV distribution scheme</a:t>
            </a:r>
            <a:endParaRPr lang="en-GB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4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81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58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8817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18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8817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022" y="5908802"/>
            <a:ext cx="445820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The line drop recovery scheme clearly works,</a:t>
            </a:r>
          </a:p>
          <a:p>
            <a:pPr algn="ctr"/>
            <a:r>
              <a:rPr lang="en-GB" dirty="0"/>
              <a:t>b</a:t>
            </a:r>
            <a:r>
              <a:rPr lang="en-GB" dirty="0" smtClean="0"/>
              <a:t>ut its use has not yet been confirmed.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1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wp45\AppData\Local\Microsoft\Windows\Temporary Internet Files\Content.Outlook\TFPU7BA4\DSC005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" r="4943" b="25560"/>
          <a:stretch/>
        </p:blipFill>
        <p:spPr bwMode="auto">
          <a:xfrm rot="5400000">
            <a:off x="-1526080" y="1530228"/>
            <a:ext cx="6858000" cy="380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139952" y="116632"/>
            <a:ext cx="4680520" cy="67868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ITk Short Strip Stave</a:t>
            </a:r>
            <a:endParaRPr lang="en-GB" sz="3200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3995936" y="903572"/>
            <a:ext cx="4824536" cy="5837796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The image shows two thermo-mechanical modules mounted on a stave.  The labels show the final parts at each location.  The hybrids are resistive loads but the DC-DC converters which power them are working devices with FEAST2.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Each stave will have 14 modules per side.  Each short strip module comprises:</a:t>
            </a:r>
          </a:p>
          <a:p>
            <a:r>
              <a:rPr lang="en-GB" dirty="0" smtClean="0"/>
              <a:t>1 </a:t>
            </a:r>
            <a:r>
              <a:rPr lang="en-GB" dirty="0"/>
              <a:t>x Sensor</a:t>
            </a:r>
          </a:p>
          <a:p>
            <a:pPr lvl="1"/>
            <a:r>
              <a:rPr lang="en-GB" dirty="0"/>
              <a:t>Maximum bias tbc (&gt;=500V)</a:t>
            </a:r>
          </a:p>
          <a:p>
            <a:r>
              <a:rPr lang="en-GB" dirty="0" smtClean="0"/>
              <a:t>2 x Hybrid</a:t>
            </a:r>
          </a:p>
          <a:p>
            <a:pPr lvl="1"/>
            <a:r>
              <a:rPr lang="en-GB" dirty="0" smtClean="0"/>
              <a:t>1 x </a:t>
            </a:r>
            <a:r>
              <a:rPr lang="en-GB" dirty="0" err="1" smtClean="0"/>
              <a:t>HCCstar</a:t>
            </a:r>
            <a:r>
              <a:rPr lang="en-GB" dirty="0" smtClean="0"/>
              <a:t> Hybrid Controller Chip</a:t>
            </a:r>
          </a:p>
          <a:p>
            <a:pPr lvl="1"/>
            <a:r>
              <a:rPr lang="en-GB" dirty="0" smtClean="0"/>
              <a:t>10 x </a:t>
            </a:r>
            <a:r>
              <a:rPr lang="en-GB" dirty="0" err="1" smtClean="0"/>
              <a:t>ABCstar</a:t>
            </a:r>
            <a:r>
              <a:rPr lang="en-GB" dirty="0" smtClean="0"/>
              <a:t> front end chip </a:t>
            </a:r>
          </a:p>
          <a:p>
            <a:r>
              <a:rPr lang="en-GB" dirty="0" smtClean="0"/>
              <a:t>1 x Power Board</a:t>
            </a:r>
          </a:p>
          <a:p>
            <a:pPr lvl="1"/>
            <a:r>
              <a:rPr lang="en-GB" dirty="0" smtClean="0"/>
              <a:t>1 x </a:t>
            </a:r>
            <a:r>
              <a:rPr lang="en-GB" dirty="0" err="1" smtClean="0"/>
              <a:t>upFEAST</a:t>
            </a:r>
            <a:r>
              <a:rPr lang="en-GB" dirty="0" smtClean="0"/>
              <a:t> DC-DC converter</a:t>
            </a:r>
          </a:p>
          <a:p>
            <a:pPr lvl="1"/>
            <a:r>
              <a:rPr lang="en-GB" dirty="0" smtClean="0"/>
              <a:t>1 x High Voltage Switch (HV-MUX)</a:t>
            </a:r>
          </a:p>
          <a:p>
            <a:pPr lvl="1"/>
            <a:r>
              <a:rPr lang="en-GB" dirty="0" smtClean="0"/>
              <a:t>1 x AMAC Autonomous Monitor And Control ASIC 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/>
              <a:t>The Long Strip Stave is similar but with one hybrid per sensor.  In the forward region,  the </a:t>
            </a:r>
            <a:r>
              <a:rPr lang="en-GB" dirty="0"/>
              <a:t>same electronics are assembled into several module types to </a:t>
            </a:r>
            <a:r>
              <a:rPr lang="en-GB" dirty="0" smtClean="0"/>
              <a:t>form a </a:t>
            </a:r>
            <a:r>
              <a:rPr lang="en-GB" dirty="0"/>
              <a:t>petal </a:t>
            </a:r>
            <a:r>
              <a:rPr lang="en-GB" dirty="0" smtClean="0"/>
              <a:t>geometry. All </a:t>
            </a:r>
            <a:r>
              <a:rPr lang="en-GB" dirty="0"/>
              <a:t>ASICs </a:t>
            </a:r>
            <a:r>
              <a:rPr lang="en-GB" dirty="0" smtClean="0"/>
              <a:t>are in </a:t>
            </a:r>
            <a:r>
              <a:rPr lang="en-GB" dirty="0"/>
              <a:t>Global Foundries </a:t>
            </a:r>
            <a:r>
              <a:rPr lang="en-GB" dirty="0" smtClean="0"/>
              <a:t>130nm, so our powering </a:t>
            </a:r>
            <a:r>
              <a:rPr lang="en-GB" dirty="0"/>
              <a:t>scheme needs to </a:t>
            </a:r>
            <a:r>
              <a:rPr lang="en-GB" dirty="0" smtClean="0"/>
              <a:t>carefully consider </a:t>
            </a:r>
            <a:r>
              <a:rPr lang="en-GB" dirty="0"/>
              <a:t>TID effects</a:t>
            </a:r>
            <a:r>
              <a:rPr lang="en-GB" dirty="0" smtClean="0"/>
              <a:t>!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15616" y="641387"/>
            <a:ext cx="92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HCCstar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483768" y="646898"/>
            <a:ext cx="918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ABCstar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38328" y="6477596"/>
            <a:ext cx="333174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Stave with 2 Mechanical Modules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181050" y="362020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DC-DC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090070" y="5589240"/>
            <a:ext cx="76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AMAC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424087" y="3635732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HV-MUX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971600" y="1016230"/>
            <a:ext cx="603148" cy="5405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859768" y="1016230"/>
            <a:ext cx="137487" cy="3965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574748" y="3989532"/>
            <a:ext cx="459133" cy="8076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5" idx="0"/>
          </p:cNvCxnSpPr>
          <p:nvPr/>
        </p:nvCxnSpPr>
        <p:spPr>
          <a:xfrm flipV="1">
            <a:off x="2474919" y="4797152"/>
            <a:ext cx="80857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2650524" y="4590535"/>
            <a:ext cx="364525" cy="290384"/>
          </a:xfrm>
          <a:custGeom>
            <a:avLst/>
            <a:gdLst>
              <a:gd name="connsiteX0" fmla="*/ 0 w 364525"/>
              <a:gd name="connsiteY0" fmla="*/ 37070 h 290384"/>
              <a:gd name="connsiteX1" fmla="*/ 0 w 364525"/>
              <a:gd name="connsiteY1" fmla="*/ 37070 h 290384"/>
              <a:gd name="connsiteX2" fmla="*/ 185352 w 364525"/>
              <a:gd name="connsiteY2" fmla="*/ 30892 h 290384"/>
              <a:gd name="connsiteX3" fmla="*/ 284206 w 364525"/>
              <a:gd name="connsiteY3" fmla="*/ 18535 h 290384"/>
              <a:gd name="connsiteX4" fmla="*/ 364525 w 364525"/>
              <a:gd name="connsiteY4" fmla="*/ 0 h 290384"/>
              <a:gd name="connsiteX5" fmla="*/ 364525 w 364525"/>
              <a:gd name="connsiteY5" fmla="*/ 0 h 290384"/>
              <a:gd name="connsiteX6" fmla="*/ 352168 w 364525"/>
              <a:gd name="connsiteY6" fmla="*/ 135924 h 290384"/>
              <a:gd name="connsiteX7" fmla="*/ 358346 w 364525"/>
              <a:gd name="connsiteY7" fmla="*/ 216243 h 290384"/>
              <a:gd name="connsiteX8" fmla="*/ 358346 w 364525"/>
              <a:gd name="connsiteY8" fmla="*/ 253314 h 290384"/>
              <a:gd name="connsiteX9" fmla="*/ 358346 w 364525"/>
              <a:gd name="connsiteY9" fmla="*/ 253314 h 290384"/>
              <a:gd name="connsiteX10" fmla="*/ 117390 w 364525"/>
              <a:gd name="connsiteY10" fmla="*/ 265670 h 290384"/>
              <a:gd name="connsiteX11" fmla="*/ 86498 w 364525"/>
              <a:gd name="connsiteY11" fmla="*/ 271849 h 290384"/>
              <a:gd name="connsiteX12" fmla="*/ 43249 w 364525"/>
              <a:gd name="connsiteY12" fmla="*/ 290384 h 290384"/>
              <a:gd name="connsiteX13" fmla="*/ 43249 w 364525"/>
              <a:gd name="connsiteY13" fmla="*/ 290384 h 290384"/>
              <a:gd name="connsiteX14" fmla="*/ 61784 w 364525"/>
              <a:gd name="connsiteY14" fmla="*/ 228600 h 290384"/>
              <a:gd name="connsiteX15" fmla="*/ 55606 w 364525"/>
              <a:gd name="connsiteY15" fmla="*/ 160638 h 290384"/>
              <a:gd name="connsiteX16" fmla="*/ 49427 w 364525"/>
              <a:gd name="connsiteY16" fmla="*/ 61784 h 290384"/>
              <a:gd name="connsiteX17" fmla="*/ 0 w 364525"/>
              <a:gd name="connsiteY17" fmla="*/ 37070 h 290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64525" h="290384">
                <a:moveTo>
                  <a:pt x="0" y="37070"/>
                </a:moveTo>
                <a:lnTo>
                  <a:pt x="0" y="37070"/>
                </a:lnTo>
                <a:lnTo>
                  <a:pt x="185352" y="30892"/>
                </a:lnTo>
                <a:cubicBezTo>
                  <a:pt x="273561" y="26482"/>
                  <a:pt x="218269" y="26292"/>
                  <a:pt x="284206" y="18535"/>
                </a:cubicBezTo>
                <a:cubicBezTo>
                  <a:pt x="360205" y="9594"/>
                  <a:pt x="335511" y="29014"/>
                  <a:pt x="364525" y="0"/>
                </a:cubicBezTo>
                <a:lnTo>
                  <a:pt x="364525" y="0"/>
                </a:lnTo>
                <a:cubicBezTo>
                  <a:pt x="360665" y="34740"/>
                  <a:pt x="352168" y="105480"/>
                  <a:pt x="352168" y="135924"/>
                </a:cubicBezTo>
                <a:cubicBezTo>
                  <a:pt x="352168" y="162776"/>
                  <a:pt x="356935" y="189428"/>
                  <a:pt x="358346" y="216243"/>
                </a:cubicBezTo>
                <a:cubicBezTo>
                  <a:pt x="358995" y="228583"/>
                  <a:pt x="358346" y="240957"/>
                  <a:pt x="358346" y="253314"/>
                </a:cubicBezTo>
                <a:lnTo>
                  <a:pt x="358346" y="253314"/>
                </a:lnTo>
                <a:cubicBezTo>
                  <a:pt x="284120" y="255965"/>
                  <a:pt x="194918" y="255979"/>
                  <a:pt x="117390" y="265670"/>
                </a:cubicBezTo>
                <a:cubicBezTo>
                  <a:pt x="106970" y="266973"/>
                  <a:pt x="96629" y="269086"/>
                  <a:pt x="86498" y="271849"/>
                </a:cubicBezTo>
                <a:cubicBezTo>
                  <a:pt x="49983" y="281808"/>
                  <a:pt x="57895" y="275738"/>
                  <a:pt x="43249" y="290384"/>
                </a:cubicBezTo>
                <a:lnTo>
                  <a:pt x="43249" y="290384"/>
                </a:lnTo>
                <a:cubicBezTo>
                  <a:pt x="49427" y="269789"/>
                  <a:pt x="59745" y="250005"/>
                  <a:pt x="61784" y="228600"/>
                </a:cubicBezTo>
                <a:cubicBezTo>
                  <a:pt x="63941" y="205955"/>
                  <a:pt x="57286" y="183323"/>
                  <a:pt x="55606" y="160638"/>
                </a:cubicBezTo>
                <a:cubicBezTo>
                  <a:pt x="53167" y="127713"/>
                  <a:pt x="52883" y="94618"/>
                  <a:pt x="49427" y="61784"/>
                </a:cubicBezTo>
                <a:cubicBezTo>
                  <a:pt x="42598" y="-3093"/>
                  <a:pt x="43249" y="63800"/>
                  <a:pt x="0" y="37070"/>
                </a:cubicBezTo>
                <a:close/>
              </a:path>
            </a:pathLst>
          </a:custGeom>
          <a:noFill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>
            <a:endCxn id="27" idx="2"/>
          </p:cNvCxnSpPr>
          <p:nvPr/>
        </p:nvCxnSpPr>
        <p:spPr>
          <a:xfrm flipH="1">
            <a:off x="2835876" y="3989532"/>
            <a:ext cx="77882" cy="6318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169" name="Slide Number Placeholder 71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8DDF1-D7DA-42E1-9445-9996189B3713}" type="slidenum">
              <a:rPr lang="en-GB" smtClean="0"/>
              <a:t>9</a:t>
            </a:fld>
            <a:endParaRPr lang="en-GB"/>
          </a:p>
        </p:txBody>
      </p:sp>
      <p:pic>
        <p:nvPicPr>
          <p:cNvPr id="18" name="Picture 2" descr="http://sbhep-nt.physics.sunysb.edu/HEP/AcceleratorGroup/atlas-logo-0803011_05_clear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317" y="-67638"/>
            <a:ext cx="757267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8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6881</TotalTime>
  <Words>1398</Words>
  <Application>Microsoft Office PowerPoint</Application>
  <PresentationFormat>On-screen Show (4:3)</PresentationFormat>
  <Paragraphs>337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2_Office Theme</vt:lpstr>
      <vt:lpstr>Larissa-Design</vt:lpstr>
      <vt:lpstr>Powering Schemes for the Strip Trackers</vt:lpstr>
      <vt:lpstr>Outline</vt:lpstr>
      <vt:lpstr>Introduction</vt:lpstr>
      <vt:lpstr>CMS pT Module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ITk Short Strip Stave Module Load</vt:lpstr>
      <vt:lpstr>ITk Stave/Petal LV: LDO option</vt:lpstr>
      <vt:lpstr>ITk Stave/Petal LV: Dual DC-DC Option</vt:lpstr>
      <vt:lpstr>Estimating Stave and Petal Loads</vt:lpstr>
      <vt:lpstr>Power Distribution: Single Stage DC-DC</vt:lpstr>
      <vt:lpstr>Power Distribution: Dual Stage DC-DC</vt:lpstr>
      <vt:lpstr>HV-MUX</vt:lpstr>
      <vt:lpstr>Conclusions and Commonality</vt:lpstr>
      <vt:lpstr>BACKUP</vt:lpstr>
      <vt:lpstr>Buck Converter with GaN Technology?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Powering the Itk Strip Detector</dc:title>
  <dc:creator>Phillips, Peter (STFC,RAL,PPD)</dc:creator>
  <cp:lastModifiedBy>Phillips, Peter (STFC,RAL,PPD)</cp:lastModifiedBy>
  <cp:revision>130</cp:revision>
  <dcterms:created xsi:type="dcterms:W3CDTF">2016-02-16T14:59:32Z</dcterms:created>
  <dcterms:modified xsi:type="dcterms:W3CDTF">2016-03-08T02:55:11Z</dcterms:modified>
</cp:coreProperties>
</file>