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sldIdLst>
    <p:sldId id="1268" r:id="rId2"/>
    <p:sldId id="1461" r:id="rId3"/>
    <p:sldId id="1467" r:id="rId4"/>
    <p:sldId id="1468" r:id="rId5"/>
    <p:sldId id="1469" r:id="rId6"/>
    <p:sldId id="1471" r:id="rId7"/>
    <p:sldId id="1459" r:id="rId8"/>
    <p:sldId id="1460" r:id="rId9"/>
    <p:sldId id="1462" r:id="rId10"/>
    <p:sldId id="1463" r:id="rId11"/>
    <p:sldId id="1464" r:id="rId12"/>
    <p:sldId id="1470" r:id="rId13"/>
    <p:sldId id="1465" r:id="rId14"/>
    <p:sldId id="1466" r:id="rId15"/>
    <p:sldId id="1318" r:id="rId16"/>
    <p:sldId id="1258" r:id="rId17"/>
    <p:sldId id="1456" r:id="rId18"/>
    <p:sldId id="1259" r:id="rId19"/>
    <p:sldId id="1473" r:id="rId20"/>
    <p:sldId id="1430" r:id="rId21"/>
    <p:sldId id="1442" r:id="rId22"/>
    <p:sldId id="1431" r:id="rId23"/>
    <p:sldId id="1455" r:id="rId24"/>
    <p:sldId id="1443" r:id="rId25"/>
    <p:sldId id="1434" r:id="rId26"/>
    <p:sldId id="1437" r:id="rId27"/>
    <p:sldId id="1472" r:id="rId28"/>
    <p:sldId id="1476" r:id="rId29"/>
    <p:sldId id="1477" r:id="rId30"/>
    <p:sldId id="1420" r:id="rId31"/>
    <p:sldId id="1317" r:id="rId32"/>
    <p:sldId id="1236" r:id="rId33"/>
    <p:sldId id="1260" r:id="rId34"/>
    <p:sldId id="1438" r:id="rId35"/>
    <p:sldId id="1474" r:id="rId36"/>
    <p:sldId id="1475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00"/>
    <a:srgbClr val="FF00FF"/>
    <a:srgbClr val="000066"/>
    <a:srgbClr val="BBE0E3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480" y="-2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5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23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23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23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23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23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Times New Roman" charset="0"/>
              </a:defRPr>
            </a:lvl1pPr>
          </a:lstStyle>
          <a:p>
            <a:pPr>
              <a:defRPr/>
            </a:pPr>
            <a:fld id="{FB5B654C-465E-BC40-B170-2ADE923C41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0667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41A71AB-5A03-AB42-BC36-9F2F8CD4CE15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1413" y="685800"/>
            <a:ext cx="4573587" cy="3430588"/>
          </a:xfrm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8E3EAF6-0E2B-7741-9BA7-ABC40E14B0AF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1413" y="685800"/>
            <a:ext cx="4573587" cy="3430588"/>
          </a:xfrm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5E660A-7BCB-7D4E-8760-35382A967A53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1413" y="685800"/>
            <a:ext cx="4573587" cy="3430588"/>
          </a:xfrm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1A13B9D-A461-964A-A804-8987E232A2B2}" type="slidenum">
              <a:rPr lang="en-US" sz="1200" b="0"/>
              <a:pPr eaLnBrk="1" hangingPunct="1"/>
              <a:t>16</a:t>
            </a:fld>
            <a:endParaRPr lang="en-US" sz="1200" b="0"/>
          </a:p>
        </p:txBody>
      </p:sp>
      <p:sp>
        <p:nvSpPr>
          <p:cNvPr id="6041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41A71AB-5A03-AB42-BC36-9F2F8CD4CE15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1413" y="685800"/>
            <a:ext cx="4573587" cy="3430588"/>
          </a:xfrm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6BF3B-DD12-C446-A643-01CCAF359B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542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16303-DA13-AC4F-8898-C18EE484BF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409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BA211-7C11-E44E-987F-46DDEDD84D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79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29C34-28B7-344F-B99F-513B1961C1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032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7A015-AE42-3248-9647-36040895B4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792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32EB9-6159-244C-B5F3-89DB3A7064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79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61D41-9285-0547-A55C-97FDBBBC94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53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A2917-0EBB-604F-8144-C37AA66DC7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218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CB86B-11D9-DE4D-92B0-3E0FFAE4F6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83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34E3C-38A5-FA40-88DF-350F315BF4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469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2B5D0-7916-1A49-B11B-DFD73B94EF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870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 b="0">
                <a:latin typeface="+mn-lt"/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>
                <a:latin typeface="+mn-lt"/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 b="0">
                <a:latin typeface="+mn-lt"/>
                <a:cs typeface="Times New Roman" charset="0"/>
              </a:defRPr>
            </a:lvl1pPr>
          </a:lstStyle>
          <a:p>
            <a:pPr>
              <a:defRPr/>
            </a:pPr>
            <a:fld id="{57E5680B-2C4F-1141-B661-45BD440B1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3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png"/><Relationship Id="rId3" Type="http://schemas.openxmlformats.org/officeDocument/2006/relationships/image" Target="../media/image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23.emf"/><Relationship Id="rId5" Type="http://schemas.openxmlformats.org/officeDocument/2006/relationships/image" Target="../media/image24.emf"/><Relationship Id="rId6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5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3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3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3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Relationship Id="rId3" Type="http://schemas.openxmlformats.org/officeDocument/2006/relationships/image" Target="../media/image39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g"/><Relationship Id="rId3" Type="http://schemas.openxmlformats.org/officeDocument/2006/relationships/image" Target="../media/image42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CClayou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052736"/>
            <a:ext cx="8352928" cy="1512168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4800" dirty="0" smtClean="0">
                <a:latin typeface="Times New Roman"/>
                <a:cs typeface="Times New Roman"/>
              </a:rPr>
              <a:t>Global Analysis, Combination &amp; Complementarity</a:t>
            </a:r>
            <a:endParaRPr lang="en-US" sz="4800" dirty="0">
              <a:latin typeface="Times New Roman"/>
              <a:cs typeface="Times New Roman"/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496" y="5444579"/>
            <a:ext cx="9036495" cy="1296789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sz="4000" dirty="0" smtClean="0">
                <a:latin typeface="Times New Roman"/>
                <a:cs typeface="Times New Roman"/>
              </a:rPr>
              <a:t>The vision:</a:t>
            </a:r>
          </a:p>
          <a:p>
            <a:pPr>
              <a:defRPr/>
            </a:pPr>
            <a:r>
              <a:rPr lang="en-US" sz="2800" dirty="0">
                <a:latin typeface="Times New Roman"/>
                <a:cs typeface="Times New Roman"/>
              </a:rPr>
              <a:t>e</a:t>
            </a:r>
            <a:r>
              <a:rPr lang="en-US" sz="2800" dirty="0" smtClean="0">
                <a:latin typeface="Times New Roman"/>
                <a:cs typeface="Times New Roman"/>
              </a:rPr>
              <a:t>xplore 10 </a:t>
            </a:r>
            <a:r>
              <a:rPr lang="en-US" sz="2800" dirty="0" err="1" smtClean="0">
                <a:latin typeface="Times New Roman"/>
                <a:cs typeface="Times New Roman"/>
              </a:rPr>
              <a:t>TeV</a:t>
            </a:r>
            <a:r>
              <a:rPr lang="en-US" sz="2800" dirty="0" smtClean="0">
                <a:latin typeface="Times New Roman"/>
                <a:cs typeface="Times New Roman"/>
              </a:rPr>
              <a:t> scale directly (100 </a:t>
            </a:r>
            <a:r>
              <a:rPr lang="en-US" sz="2800" dirty="0" err="1" smtClean="0">
                <a:latin typeface="Times New Roman"/>
                <a:cs typeface="Times New Roman"/>
              </a:rPr>
              <a:t>TeV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pp</a:t>
            </a:r>
            <a:r>
              <a:rPr lang="en-US" sz="2800" dirty="0" smtClean="0">
                <a:latin typeface="Times New Roman"/>
                <a:cs typeface="Times New Roman"/>
              </a:rPr>
              <a:t>) + indirectly (</a:t>
            </a:r>
            <a:r>
              <a:rPr lang="en-US" sz="2800" dirty="0" err="1" smtClean="0">
                <a:latin typeface="Times New Roman"/>
                <a:cs typeface="Times New Roman"/>
              </a:rPr>
              <a:t>e</a:t>
            </a:r>
            <a:r>
              <a:rPr lang="en-US" sz="2800" baseline="30000" dirty="0" err="1" smtClean="0">
                <a:latin typeface="Times New Roman"/>
                <a:cs typeface="Times New Roman"/>
              </a:rPr>
              <a:t>+</a:t>
            </a:r>
            <a:r>
              <a:rPr lang="en-US" sz="2800" dirty="0" err="1" smtClean="0">
                <a:latin typeface="Times New Roman"/>
                <a:cs typeface="Times New Roman"/>
              </a:rPr>
              <a:t>e</a:t>
            </a:r>
            <a:r>
              <a:rPr lang="en-US" sz="2800" baseline="30000" dirty="0" smtClean="0">
                <a:latin typeface="Times New Roman"/>
                <a:cs typeface="Times New Roman"/>
              </a:rPr>
              <a:t>-</a:t>
            </a:r>
            <a:r>
              <a:rPr lang="en-US" sz="2800" dirty="0" smtClean="0">
                <a:latin typeface="Times New Roman"/>
                <a:cs typeface="Times New Roman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82426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936104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hangingPunct="1"/>
            <a:r>
              <a:rPr lang="en-US" sz="4800" dirty="0" smtClean="0">
                <a:latin typeface="Times"/>
                <a:ea typeface="ＭＳ Ｐゴシック" charset="0"/>
                <a:cs typeface="Times"/>
              </a:rPr>
              <a:t>What H Physics can FCC-</a:t>
            </a:r>
            <a:r>
              <a:rPr lang="en-US" sz="4800" dirty="0" err="1" smtClean="0">
                <a:latin typeface="Times"/>
                <a:ea typeface="ＭＳ Ｐゴシック" charset="0"/>
                <a:cs typeface="Times"/>
              </a:rPr>
              <a:t>hh</a:t>
            </a:r>
            <a:r>
              <a:rPr lang="en-US" sz="4800" dirty="0" smtClean="0">
                <a:latin typeface="Times"/>
                <a:ea typeface="ＭＳ Ｐゴシック" charset="0"/>
                <a:cs typeface="Times"/>
              </a:rPr>
              <a:t> do?</a:t>
            </a:r>
            <a:endParaRPr lang="en-US" sz="4800" dirty="0">
              <a:latin typeface="Times"/>
              <a:ea typeface="ＭＳ Ｐゴシック" charset="0"/>
              <a:cs typeface="Times"/>
            </a:endParaRPr>
          </a:p>
        </p:txBody>
      </p:sp>
      <p:sp>
        <p:nvSpPr>
          <p:cNvPr id="87042" name="Content Placeholder 2"/>
          <p:cNvSpPr>
            <a:spLocks noGrp="1"/>
          </p:cNvSpPr>
          <p:nvPr>
            <p:ph idx="1"/>
          </p:nvPr>
        </p:nvSpPr>
        <p:spPr>
          <a:xfrm>
            <a:off x="107504" y="1196752"/>
            <a:ext cx="8892480" cy="5517232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One thing is to have a large 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σ</a:t>
            </a:r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sz="2400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Another is to have small uncertainties</a:t>
            </a:r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marL="0" indent="0" eaLnBrk="1" hangingPunct="1">
              <a:buNone/>
            </a:pPr>
            <a:endParaRPr lang="en-US" sz="3600" dirty="0">
              <a:latin typeface="Times"/>
              <a:ea typeface="ＭＳ Ｐゴシック" charset="0"/>
              <a:cs typeface="Times"/>
            </a:endParaRPr>
          </a:p>
        </p:txBody>
      </p:sp>
      <p:pic>
        <p:nvPicPr>
          <p:cNvPr id="3" name="Picture 2" descr="gg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753540"/>
            <a:ext cx="5328592" cy="3484472"/>
          </a:xfrm>
          <a:prstGeom prst="rect">
            <a:avLst/>
          </a:prstGeom>
        </p:spPr>
      </p:pic>
      <p:pic>
        <p:nvPicPr>
          <p:cNvPr id="4" name="Picture 3" descr="ggHuncertainti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32" y="5678760"/>
            <a:ext cx="7810500" cy="990600"/>
          </a:xfrm>
          <a:prstGeom prst="rect">
            <a:avLst/>
          </a:prstGeom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6804248" y="1340768"/>
            <a:ext cx="1960655" cy="307777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400" b="0" dirty="0" err="1" smtClean="0">
                <a:solidFill>
                  <a:srgbClr val="FFFF00"/>
                </a:solidFill>
                <a:latin typeface="Times" charset="0"/>
              </a:rPr>
              <a:t>Mangano</a:t>
            </a:r>
            <a:r>
              <a:rPr lang="en-US" sz="1400" b="0" dirty="0" smtClean="0">
                <a:solidFill>
                  <a:srgbClr val="FFFF00"/>
                </a:solidFill>
                <a:latin typeface="Times" charset="0"/>
              </a:rPr>
              <a:t> @ Hong Kong</a:t>
            </a:r>
            <a:endParaRPr lang="en-US" sz="1400" b="0" dirty="0">
              <a:solidFill>
                <a:srgbClr val="FFFF00"/>
              </a:solidFill>
              <a:latin typeface="Times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5580112" y="4572416"/>
            <a:ext cx="3307917" cy="584776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b="0" dirty="0" smtClean="0">
                <a:solidFill>
                  <a:srgbClr val="FFFF00"/>
                </a:solidFill>
                <a:latin typeface="Times" charset="0"/>
              </a:rPr>
              <a:t>Studies in progress</a:t>
            </a:r>
            <a:endParaRPr lang="en-US" b="0" dirty="0">
              <a:solidFill>
                <a:srgbClr val="FFFF00"/>
              </a:solidFill>
              <a:latin typeface="Times" charset="0"/>
            </a:endParaRPr>
          </a:p>
        </p:txBody>
      </p:sp>
      <p:pic>
        <p:nvPicPr>
          <p:cNvPr id="9" name="Picture 8" descr="FCC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59631" cy="5263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323528" y="260648"/>
            <a:ext cx="218853" cy="120817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</p:spTree>
    <p:extLst>
      <p:ext uri="{BB962C8B-B14F-4D97-AF65-F5344CB8AC3E}">
        <p14:creationId xmlns:p14="http://schemas.microsoft.com/office/powerpoint/2010/main" val="4169702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70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936104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hangingPunct="1"/>
            <a:r>
              <a:rPr lang="en-US" sz="4800" dirty="0" smtClean="0">
                <a:latin typeface="Times"/>
                <a:ea typeface="ＭＳ Ｐゴシック" charset="0"/>
                <a:cs typeface="Times"/>
              </a:rPr>
              <a:t>Measurement of 3-H Coupling</a:t>
            </a:r>
            <a:endParaRPr lang="en-US" sz="4800" dirty="0">
              <a:latin typeface="Times"/>
              <a:ea typeface="ＭＳ Ｐゴシック" charset="0"/>
              <a:cs typeface="Times"/>
            </a:endParaRPr>
          </a:p>
        </p:txBody>
      </p:sp>
      <p:sp>
        <p:nvSpPr>
          <p:cNvPr id="87042" name="Content Placeholder 2"/>
          <p:cNvSpPr>
            <a:spLocks noGrp="1"/>
          </p:cNvSpPr>
          <p:nvPr>
            <p:ph idx="1"/>
          </p:nvPr>
        </p:nvSpPr>
        <p:spPr>
          <a:xfrm>
            <a:off x="107504" y="1196752"/>
            <a:ext cx="8892480" cy="5400600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The story so far</a:t>
            </a: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More decay modes, improved selections, .</a:t>
            </a:r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marL="0" indent="0" eaLnBrk="1" hangingPunct="1">
              <a:buNone/>
            </a:pPr>
            <a:endParaRPr lang="en-US" dirty="0">
              <a:latin typeface="Times"/>
              <a:ea typeface="ＭＳ Ｐゴシック" charset="0"/>
              <a:cs typeface="Times"/>
            </a:endParaRPr>
          </a:p>
        </p:txBody>
      </p:sp>
      <p:pic>
        <p:nvPicPr>
          <p:cNvPr id="2" name="Picture 1" descr="H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18205"/>
            <a:ext cx="8737477" cy="4059067"/>
          </a:xfrm>
          <a:prstGeom prst="rect">
            <a:avLst/>
          </a:prstGeom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5580112" y="1332056"/>
            <a:ext cx="3307917" cy="584776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b="0" dirty="0" smtClean="0">
                <a:solidFill>
                  <a:srgbClr val="FFFF00"/>
                </a:solidFill>
                <a:latin typeface="Times" charset="0"/>
              </a:rPr>
              <a:t>Studies in progress</a:t>
            </a:r>
            <a:endParaRPr lang="en-US" b="0" dirty="0">
              <a:solidFill>
                <a:srgbClr val="FFFF00"/>
              </a:solidFill>
              <a:latin typeface="Times" charset="0"/>
            </a:endParaRPr>
          </a:p>
        </p:txBody>
      </p:sp>
      <p:pic>
        <p:nvPicPr>
          <p:cNvPr id="8" name="Picture 7" descr="FC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59631" cy="5263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323528" y="260648"/>
            <a:ext cx="218853" cy="120817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</p:spTree>
    <p:extLst>
      <p:ext uri="{BB962C8B-B14F-4D97-AF65-F5344CB8AC3E}">
        <p14:creationId xmlns:p14="http://schemas.microsoft.com/office/powerpoint/2010/main" val="3016369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70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260648"/>
            <a:ext cx="8280400" cy="926802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FCC-</a:t>
            </a:r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ee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Sensitivity to 3h Coupling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370013"/>
            <a:ext cx="8785225" cy="537210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sz="360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Loop corrections to </a:t>
            </a:r>
            <a:r>
              <a:rPr lang="en-US" sz="3600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σ</a:t>
            </a:r>
            <a:r>
              <a:rPr lang="en-US" sz="360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(H+Z):</a:t>
            </a:r>
          </a:p>
          <a:p>
            <a:pPr>
              <a:defRPr/>
            </a:pPr>
            <a:endParaRPr lang="en-US" sz="3600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>
              <a:defRPr/>
            </a:pPr>
            <a:endParaRPr lang="en-US" sz="3600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>
              <a:defRPr/>
            </a:pPr>
            <a:endParaRPr lang="en-US" sz="3600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>
              <a:defRPr/>
            </a:pPr>
            <a:endParaRPr lang="en-US" sz="3600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>
              <a:defRPr/>
            </a:pPr>
            <a:endParaRPr lang="en-US" sz="3600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>
              <a:defRPr/>
            </a:pPr>
            <a:r>
              <a:rPr lang="en-US" sz="360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3h correction </a:t>
            </a:r>
            <a:r>
              <a:rPr lang="en-US" sz="3600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δ</a:t>
            </a:r>
            <a:r>
              <a:rPr lang="en-US" sz="3600" baseline="-25000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h</a:t>
            </a:r>
            <a:r>
              <a:rPr lang="en-US" sz="360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energy-dependent</a:t>
            </a:r>
          </a:p>
          <a:p>
            <a:pPr>
              <a:defRPr/>
            </a:pPr>
            <a:r>
              <a:rPr lang="en-US" sz="3600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δ</a:t>
            </a:r>
            <a:r>
              <a:rPr lang="en-US" sz="3600" baseline="-25000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Z</a:t>
            </a:r>
            <a:r>
              <a:rPr lang="en-US" sz="360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energy-independent: can distinguish</a:t>
            </a:r>
            <a:endParaRPr lang="en-US" sz="3600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76803" name="Picture 3" descr="hhhdiagram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989138"/>
            <a:ext cx="4988698" cy="2880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4" name="Picture 5" descr="deltaZdeltah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842991"/>
            <a:ext cx="48974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5" name="Picture 6" descr="deltaZvsdeltah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989138"/>
            <a:ext cx="3756025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CC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59631" cy="5263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539552" y="260648"/>
            <a:ext cx="218853" cy="120817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7596336" y="5445224"/>
            <a:ext cx="1137225" cy="307777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400" b="0" dirty="0" smtClean="0">
                <a:solidFill>
                  <a:srgbClr val="FFFF00"/>
                </a:solidFill>
                <a:latin typeface="Times" charset="0"/>
              </a:rPr>
              <a:t>McCullough</a:t>
            </a:r>
            <a:endParaRPr lang="en-US" sz="1400" b="0" dirty="0">
              <a:solidFill>
                <a:srgbClr val="FFFF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587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936104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hangingPunct="1"/>
            <a:r>
              <a:rPr lang="en-US" sz="4800" dirty="0" smtClean="0">
                <a:latin typeface="Times"/>
                <a:ea typeface="ＭＳ Ｐゴシック" charset="0"/>
                <a:cs typeface="Times"/>
              </a:rPr>
              <a:t>A First Look at 4-H Coupling</a:t>
            </a:r>
            <a:endParaRPr lang="en-US" sz="4800" dirty="0">
              <a:latin typeface="Times"/>
              <a:ea typeface="ＭＳ Ｐゴシック" charset="0"/>
              <a:cs typeface="Times"/>
            </a:endParaRPr>
          </a:p>
        </p:txBody>
      </p:sp>
      <p:sp>
        <p:nvSpPr>
          <p:cNvPr id="87042" name="Content Placeholder 2"/>
          <p:cNvSpPr>
            <a:spLocks noGrp="1"/>
          </p:cNvSpPr>
          <p:nvPr>
            <p:ph idx="1"/>
          </p:nvPr>
        </p:nvSpPr>
        <p:spPr>
          <a:xfrm>
            <a:off x="107504" y="1196752"/>
            <a:ext cx="8892480" cy="5400600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None/>
            </a:pPr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marL="0" indent="0" eaLnBrk="1" hangingPunct="1">
              <a:buNone/>
            </a:pPr>
            <a:endParaRPr lang="en-US" dirty="0">
              <a:latin typeface="Times"/>
              <a:ea typeface="ＭＳ Ｐゴシック" charset="0"/>
              <a:cs typeface="Times"/>
            </a:endParaRPr>
          </a:p>
        </p:txBody>
      </p:sp>
      <p:pic>
        <p:nvPicPr>
          <p:cNvPr id="3" name="Picture 2" descr="HH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68760"/>
            <a:ext cx="8712968" cy="5178907"/>
          </a:xfrm>
          <a:prstGeom prst="rect">
            <a:avLst/>
          </a:prstGeom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6012160" y="3212976"/>
            <a:ext cx="2806377" cy="584776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b="0" dirty="0" smtClean="0">
                <a:solidFill>
                  <a:srgbClr val="FFFF00"/>
                </a:solidFill>
                <a:latin typeface="Times" charset="0"/>
              </a:rPr>
              <a:t>Is this possible?</a:t>
            </a:r>
            <a:endParaRPr lang="en-US" b="0" dirty="0">
              <a:solidFill>
                <a:srgbClr val="FFFF00"/>
              </a:solidFill>
              <a:latin typeface="Times" charset="0"/>
            </a:endParaRPr>
          </a:p>
        </p:txBody>
      </p:sp>
      <p:pic>
        <p:nvPicPr>
          <p:cNvPr id="7" name="Picture 6" descr="FC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59631" cy="5263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323528" y="260648"/>
            <a:ext cx="218853" cy="120817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</p:spTree>
    <p:extLst>
      <p:ext uri="{BB962C8B-B14F-4D97-AF65-F5344CB8AC3E}">
        <p14:creationId xmlns:p14="http://schemas.microsoft.com/office/powerpoint/2010/main" val="3820838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newTLE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916832"/>
            <a:ext cx="7137455" cy="48245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8" y="188640"/>
            <a:ext cx="8964488" cy="1008112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/>
                <a:cs typeface="Times New Roman"/>
              </a:rPr>
              <a:t>Precision </a:t>
            </a:r>
            <a:r>
              <a:rPr lang="en-US" b="1" dirty="0" smtClean="0">
                <a:solidFill>
                  <a:srgbClr val="FF0000"/>
                </a:solidFill>
                <a:latin typeface="Times" charset="0"/>
              </a:rPr>
              <a:t>FCC</a:t>
            </a:r>
            <a:r>
              <a:rPr lang="en-US" b="1" dirty="0">
                <a:solidFill>
                  <a:srgbClr val="FF0000"/>
                </a:solidFill>
                <a:latin typeface="Times" charset="0"/>
              </a:rPr>
              <a:t>-</a:t>
            </a:r>
            <a:r>
              <a:rPr lang="en-US" b="1" dirty="0" err="1">
                <a:solidFill>
                  <a:srgbClr val="FF0000"/>
                </a:solidFill>
                <a:latin typeface="Times" charset="0"/>
              </a:rPr>
              <a:t>ee</a:t>
            </a:r>
            <a:r>
              <a:rPr lang="en-US" b="1" dirty="0">
                <a:solidFill>
                  <a:srgbClr val="FF0000"/>
                </a:solidFill>
                <a:latin typeface="Times" charset="0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Measurements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7" name="Picture 6" descr="FC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59631" cy="5263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539552" y="260648"/>
            <a:ext cx="218853" cy="120817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44008" y="1340768"/>
            <a:ext cx="3816424" cy="639762"/>
          </a:xfrm>
          <a:solidFill>
            <a:srgbClr val="000090"/>
          </a:solidFill>
          <a:ln>
            <a:solidFill>
              <a:schemeClr val="tx1"/>
            </a:solidFill>
          </a:ln>
        </p:spPr>
        <p:txBody>
          <a:bodyPr/>
          <a:lstStyle/>
          <a:p>
            <a:pPr algn="ctr">
              <a:defRPr/>
            </a:pPr>
            <a:r>
              <a:rPr lang="en-US" sz="3000" b="0" dirty="0">
                <a:solidFill>
                  <a:srgbClr val="FFFF00"/>
                </a:solidFill>
                <a:latin typeface="Times New Roman"/>
                <a:cs typeface="Times New Roman"/>
              </a:rPr>
              <a:t>Precision </a:t>
            </a:r>
            <a:r>
              <a:rPr lang="en-US" sz="30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Higgs</a:t>
            </a:r>
            <a:endParaRPr lang="en-US" sz="30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3568" y="1349078"/>
            <a:ext cx="3825751" cy="639762"/>
          </a:xfrm>
          <a:solidFill>
            <a:srgbClr val="000090"/>
          </a:solidFill>
          <a:ln>
            <a:solidFill>
              <a:schemeClr val="tx1"/>
            </a:solidFill>
          </a:ln>
        </p:spPr>
        <p:txBody>
          <a:bodyPr/>
          <a:lstStyle/>
          <a:p>
            <a:pPr algn="ctr">
              <a:defRPr/>
            </a:pPr>
            <a:r>
              <a:rPr lang="en-US" sz="30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Precision Electroweak</a:t>
            </a:r>
            <a:endParaRPr lang="en-US" sz="30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436096" y="66110"/>
            <a:ext cx="3549870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600" b="0" dirty="0" err="1">
                <a:solidFill>
                  <a:srgbClr val="FFFF00"/>
                </a:solidFill>
              </a:rPr>
              <a:t>Buchmueller</a:t>
            </a:r>
            <a:r>
              <a:rPr lang="en-US" sz="1600" b="0" dirty="0">
                <a:solidFill>
                  <a:srgbClr val="FFFF00"/>
                </a:solidFill>
              </a:rPr>
              <a:t>, JE et al: arXiv:1505.04702</a:t>
            </a:r>
          </a:p>
        </p:txBody>
      </p:sp>
    </p:spTree>
    <p:extLst>
      <p:ext uri="{BB962C8B-B14F-4D97-AF65-F5344CB8AC3E}">
        <p14:creationId xmlns:p14="http://schemas.microsoft.com/office/powerpoint/2010/main" val="235768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Rick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TextBox 3"/>
          <p:cNvSpPr txBox="1">
            <a:spLocks noChangeArrowheads="1"/>
          </p:cNvSpPr>
          <p:nvPr/>
        </p:nvSpPr>
        <p:spPr bwMode="auto">
          <a:xfrm>
            <a:off x="34925" y="910223"/>
            <a:ext cx="9109075" cy="590315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endParaRPr lang="en-US" dirty="0"/>
          </a:p>
          <a:p>
            <a:pPr eaLnBrk="1" hangingPunct="1">
              <a:buNone/>
            </a:pPr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  <p:pic>
        <p:nvPicPr>
          <p:cNvPr id="2" name="Picture 1" descr="fig16_m0_2K_m12_2K_chi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3" y="364450"/>
            <a:ext cx="9180513" cy="64935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53536" y="1300001"/>
            <a:ext cx="2458424" cy="904863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400" b="0" dirty="0" smtClean="0">
                <a:solidFill>
                  <a:srgbClr val="0000FF"/>
                </a:solidFill>
              </a:rPr>
              <a:t>FCC-</a:t>
            </a:r>
            <a:r>
              <a:rPr lang="en-US" sz="2400" b="0" dirty="0" err="1" smtClean="0">
                <a:solidFill>
                  <a:srgbClr val="0000FF"/>
                </a:solidFill>
              </a:rPr>
              <a:t>ee</a:t>
            </a:r>
            <a:endParaRPr lang="en-US" sz="2400" b="0" dirty="0" smtClean="0">
              <a:solidFill>
                <a:srgbClr val="0000FF"/>
              </a:solidFill>
            </a:endParaRPr>
          </a:p>
          <a:p>
            <a:pPr algn="ctr">
              <a:buNone/>
            </a:pPr>
            <a:r>
              <a:rPr lang="en-US" sz="2400" b="0" dirty="0" smtClean="0">
                <a:solidFill>
                  <a:srgbClr val="0000FF"/>
                </a:solidFill>
              </a:rPr>
              <a:t>Z measurements</a:t>
            </a:r>
            <a:endParaRPr lang="en-US" sz="2400" b="0" dirty="0">
              <a:solidFill>
                <a:srgbClr val="0000FF"/>
              </a:solidFill>
            </a:endParaRPr>
          </a:p>
        </p:txBody>
      </p:sp>
      <p:pic>
        <p:nvPicPr>
          <p:cNvPr id="7" name="Picture 6" descr="fig19_m0_2K_m12_2K_chi2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4664"/>
            <a:ext cx="9144000" cy="648072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979712" y="1660041"/>
            <a:ext cx="2085126" cy="904863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2400" b="0" dirty="0" smtClean="0">
                <a:solidFill>
                  <a:srgbClr val="0000FF"/>
                </a:solidFill>
              </a:rPr>
              <a:t>FCC-</a:t>
            </a:r>
            <a:r>
              <a:rPr lang="en-US" sz="2400" b="0" dirty="0" err="1" smtClean="0">
                <a:solidFill>
                  <a:srgbClr val="0000FF"/>
                </a:solidFill>
              </a:rPr>
              <a:t>ee</a:t>
            </a:r>
            <a:endParaRPr lang="en-US" sz="2400" b="0" dirty="0" smtClean="0">
              <a:solidFill>
                <a:srgbClr val="0000FF"/>
              </a:solidFill>
            </a:endParaRPr>
          </a:p>
          <a:p>
            <a:pPr algn="ctr">
              <a:buNone/>
            </a:pPr>
            <a:r>
              <a:rPr lang="en-US" sz="2400" b="0" dirty="0" smtClean="0">
                <a:solidFill>
                  <a:srgbClr val="0000FF"/>
                </a:solidFill>
              </a:rPr>
              <a:t>+ LHC 3000/</a:t>
            </a:r>
            <a:r>
              <a:rPr lang="en-US" sz="2400" b="0" dirty="0" err="1" smtClean="0">
                <a:solidFill>
                  <a:srgbClr val="0000FF"/>
                </a:solidFill>
              </a:rPr>
              <a:t>fb</a:t>
            </a:r>
            <a:endParaRPr lang="en-US" sz="2400" b="0" dirty="0">
              <a:solidFill>
                <a:srgbClr val="0000FF"/>
              </a:solidFill>
            </a:endParaRPr>
          </a:p>
        </p:txBody>
      </p:sp>
      <p:pic>
        <p:nvPicPr>
          <p:cNvPr id="9" name="Picture 8" descr="fig20d_m0_2K_m12_2K_chi2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9240"/>
            <a:ext cx="9160792" cy="651993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-36512" y="-15190"/>
            <a:ext cx="7488832" cy="707886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4000" b="0" dirty="0" smtClean="0"/>
              <a:t>Measuring CMSSM with FCC-</a:t>
            </a:r>
            <a:r>
              <a:rPr lang="en-US" sz="4000" b="0" dirty="0" err="1" smtClean="0"/>
              <a:t>ee</a:t>
            </a:r>
            <a:endParaRPr lang="en-US" sz="4000" b="0" dirty="0"/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251520" y="6330806"/>
            <a:ext cx="3549870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600" b="0" dirty="0" err="1">
                <a:solidFill>
                  <a:srgbClr val="FFFF00"/>
                </a:solidFill>
              </a:rPr>
              <a:t>Buchmueller</a:t>
            </a:r>
            <a:r>
              <a:rPr lang="en-US" sz="1600" b="0" dirty="0">
                <a:solidFill>
                  <a:srgbClr val="FFFF00"/>
                </a:solidFill>
              </a:rPr>
              <a:t>, JE et al: arXiv:1505.04702</a:t>
            </a:r>
          </a:p>
        </p:txBody>
      </p:sp>
      <p:pic>
        <p:nvPicPr>
          <p:cNvPr id="24" name="Picture 23" descr="FCC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1"/>
            <a:ext cx="1691680" cy="70685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5" name="Oval 24"/>
          <p:cNvSpPr>
            <a:spLocks noChangeArrowheads="1"/>
          </p:cNvSpPr>
          <p:nvPr/>
        </p:nvSpPr>
        <p:spPr bwMode="auto">
          <a:xfrm>
            <a:off x="8104201" y="332656"/>
            <a:ext cx="356231" cy="174549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3131840" y="4313187"/>
            <a:ext cx="5258220" cy="1348061"/>
          </a:xfrm>
          <a:prstGeom prst="rect">
            <a:avLst/>
          </a:prstGeom>
          <a:solidFill>
            <a:schemeClr val="bg1"/>
          </a:solidFill>
          <a:ln w="38100" cmpd="sng">
            <a:solidFill>
              <a:srgbClr val="000066"/>
            </a:solidFill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008000"/>
                </a:solidFill>
              </a:rPr>
              <a:t>Assuming best-fit point after LHC Run 1</a:t>
            </a:r>
          </a:p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0000"/>
                </a:solidFill>
              </a:rPr>
              <a:t>68% CL region</a:t>
            </a:r>
          </a:p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000066"/>
                </a:solidFill>
              </a:rPr>
              <a:t>95% CL region</a:t>
            </a:r>
            <a:endParaRPr lang="en-US" sz="2400" b="0" dirty="0">
              <a:solidFill>
                <a:srgbClr val="000066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95528" y="1268760"/>
            <a:ext cx="2244424" cy="904863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2400" b="0" dirty="0" smtClean="0">
                <a:solidFill>
                  <a:srgbClr val="0000FF"/>
                </a:solidFill>
              </a:rPr>
              <a:t>FCC-</a:t>
            </a:r>
            <a:r>
              <a:rPr lang="en-US" sz="2400" b="0" dirty="0" err="1" smtClean="0">
                <a:solidFill>
                  <a:srgbClr val="0000FF"/>
                </a:solidFill>
              </a:rPr>
              <a:t>ee</a:t>
            </a:r>
            <a:endParaRPr lang="en-US" sz="2400" b="0" dirty="0" smtClean="0">
              <a:solidFill>
                <a:srgbClr val="0000FF"/>
              </a:solidFill>
            </a:endParaRPr>
          </a:p>
          <a:p>
            <a:pPr algn="ctr">
              <a:buNone/>
            </a:pPr>
            <a:r>
              <a:rPr lang="en-US" sz="2400" b="0" dirty="0">
                <a:solidFill>
                  <a:srgbClr val="0000FF"/>
                </a:solidFill>
              </a:rPr>
              <a:t>H</a:t>
            </a:r>
            <a:r>
              <a:rPr lang="en-US" sz="2400" b="0" dirty="0" smtClean="0">
                <a:solidFill>
                  <a:srgbClr val="0000FF"/>
                </a:solidFill>
              </a:rPr>
              <a:t> measurements</a:t>
            </a:r>
            <a:endParaRPr lang="en-US" sz="2400" b="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27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2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0vM8jzs3_10_2.3t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404" y="1340768"/>
            <a:ext cx="5783038" cy="537321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9394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68152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Where May CMSSM be Hiding?</a:t>
            </a:r>
            <a:endParaRPr lang="en-US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45161" name="Oval 9"/>
          <p:cNvSpPr>
            <a:spLocks noChangeArrowheads="1"/>
          </p:cNvSpPr>
          <p:nvPr/>
        </p:nvSpPr>
        <p:spPr bwMode="auto">
          <a:xfrm rot="5736131" flipV="1">
            <a:off x="3798799" y="5322284"/>
            <a:ext cx="1230969" cy="196200"/>
          </a:xfrm>
          <a:prstGeom prst="ellipse">
            <a:avLst/>
          </a:prstGeom>
          <a:solidFill>
            <a:srgbClr val="000066">
              <a:alpha val="30196"/>
            </a:srgbClr>
          </a:solidFill>
          <a:ln w="2857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45167" name="Oval 15"/>
          <p:cNvSpPr>
            <a:spLocks noChangeArrowheads="1"/>
          </p:cNvSpPr>
          <p:nvPr/>
        </p:nvSpPr>
        <p:spPr bwMode="auto">
          <a:xfrm rot="8322405">
            <a:off x="3913127" y="3895273"/>
            <a:ext cx="5653465" cy="305452"/>
          </a:xfrm>
          <a:prstGeom prst="ellipse">
            <a:avLst/>
          </a:prstGeom>
          <a:solidFill>
            <a:srgbClr val="000066">
              <a:alpha val="30196"/>
            </a:srgbClr>
          </a:solidFill>
          <a:ln w="2857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409" name="Text Box 4"/>
          <p:cNvSpPr txBox="1">
            <a:spLocks noChangeArrowheads="1"/>
          </p:cNvSpPr>
          <p:nvPr/>
        </p:nvSpPr>
        <p:spPr bwMode="auto">
          <a:xfrm>
            <a:off x="35496" y="1484784"/>
            <a:ext cx="3167754" cy="1348061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R</a:t>
            </a:r>
            <a:r>
              <a:rPr lang="en-US" b="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elic density constraint,</a:t>
            </a:r>
          </a:p>
          <a:p>
            <a:pPr algn="ctr" eaLnBrk="1" hangingPunct="1">
              <a:buNone/>
            </a:pPr>
            <a:r>
              <a:rPr lang="en-US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a</a:t>
            </a:r>
            <a:r>
              <a:rPr lang="en-US" b="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ssuming</a:t>
            </a:r>
          </a:p>
          <a:p>
            <a:pPr algn="ctr" eaLnBrk="1" hangingPunct="1">
              <a:buNone/>
            </a:pPr>
            <a:r>
              <a:rPr lang="en-US" b="0" dirty="0" err="1">
                <a:solidFill>
                  <a:srgbClr val="FFFF00"/>
                </a:solidFill>
                <a:latin typeface="Times New Roman" charset="0"/>
                <a:cs typeface="Times New Roman" charset="0"/>
              </a:rPr>
              <a:t>n</a:t>
            </a:r>
            <a:r>
              <a:rPr lang="en-US" b="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eutralino</a:t>
            </a:r>
            <a:r>
              <a:rPr lang="en-US" b="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 LSP</a:t>
            </a:r>
            <a:endParaRPr lang="en-US" b="0" dirty="0">
              <a:solidFill>
                <a:srgbClr val="FFFF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945170" name="Text Box 18"/>
          <p:cNvSpPr txBox="1">
            <a:spLocks noChangeArrowheads="1"/>
          </p:cNvSpPr>
          <p:nvPr/>
        </p:nvSpPr>
        <p:spPr bwMode="auto">
          <a:xfrm>
            <a:off x="179512" y="6258798"/>
            <a:ext cx="3240360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buNone/>
            </a:pPr>
            <a:r>
              <a:rPr lang="en-US" sz="1600" b="0" dirty="0" smtClean="0">
                <a:solidFill>
                  <a:srgbClr val="FFFF00"/>
                </a:solidFill>
                <a:latin typeface="Times" charset="0"/>
              </a:rPr>
              <a:t>JE, Olive &amp; </a:t>
            </a:r>
            <a:r>
              <a:rPr lang="en-US" sz="1600" b="0" dirty="0" err="1" smtClean="0">
                <a:solidFill>
                  <a:srgbClr val="FFFF00"/>
                </a:solidFill>
                <a:latin typeface="Times" charset="0"/>
              </a:rPr>
              <a:t>Zheng</a:t>
            </a:r>
            <a:r>
              <a:rPr lang="en-US" sz="1600" b="0" dirty="0" smtClean="0">
                <a:solidFill>
                  <a:srgbClr val="FFFF00"/>
                </a:solidFill>
                <a:latin typeface="Times" charset="0"/>
              </a:rPr>
              <a:t>: </a:t>
            </a:r>
            <a:r>
              <a:rPr lang="en-US" sz="1600" b="0" dirty="0">
                <a:solidFill>
                  <a:srgbClr val="FFFF00"/>
                </a:solidFill>
                <a:latin typeface="Times" charset="0"/>
              </a:rPr>
              <a:t>arXiv:1404.5571</a:t>
            </a:r>
            <a:r>
              <a:rPr lang="en-US" sz="1600" b="0" dirty="0" smtClean="0">
                <a:solidFill>
                  <a:srgbClr val="FFFF00"/>
                </a:solidFill>
                <a:latin typeface="Times" charset="0"/>
              </a:rPr>
              <a:t> </a:t>
            </a:r>
            <a:endParaRPr lang="en-US" sz="1600" b="0" dirty="0">
              <a:solidFill>
                <a:srgbClr val="FFFF00"/>
              </a:solidFill>
              <a:latin typeface="Times" charset="0"/>
            </a:endParaRP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7348764" y="2924944"/>
            <a:ext cx="1723549" cy="1508105"/>
          </a:xfrm>
          <a:prstGeom prst="rect">
            <a:avLst/>
          </a:prstGeom>
          <a:solidFill>
            <a:srgbClr val="00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2000" b="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Stop</a:t>
            </a:r>
          </a:p>
          <a:p>
            <a:pPr algn="ctr" eaLnBrk="1" hangingPunct="1">
              <a:buNone/>
            </a:pPr>
            <a:r>
              <a:rPr lang="en-US" sz="2000" b="0" dirty="0" err="1">
                <a:solidFill>
                  <a:srgbClr val="FFFF00"/>
                </a:solidFill>
                <a:latin typeface="Times New Roman" charset="0"/>
                <a:cs typeface="Times New Roman" charset="0"/>
              </a:rPr>
              <a:t>c</a:t>
            </a:r>
            <a:r>
              <a:rPr lang="en-US" sz="2000" b="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oannihilation</a:t>
            </a:r>
            <a:r>
              <a:rPr lang="en-US" sz="2000" b="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/</a:t>
            </a:r>
          </a:p>
          <a:p>
            <a:pPr algn="ctr" eaLnBrk="1" hangingPunct="1">
              <a:buNone/>
            </a:pPr>
            <a:r>
              <a:rPr lang="en-US" sz="2000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f</a:t>
            </a:r>
            <a:r>
              <a:rPr lang="en-US" sz="2000" b="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ocus-point</a:t>
            </a:r>
          </a:p>
          <a:p>
            <a:pPr algn="ctr" eaLnBrk="1" hangingPunct="1">
              <a:buNone/>
            </a:pPr>
            <a:r>
              <a:rPr lang="en-US" sz="2000" b="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strip</a:t>
            </a:r>
            <a:endParaRPr lang="en-US" sz="2000" b="0" dirty="0">
              <a:solidFill>
                <a:srgbClr val="FFFF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3419872" y="1412776"/>
            <a:ext cx="1651915" cy="1138773"/>
          </a:xfrm>
          <a:prstGeom prst="rect">
            <a:avLst/>
          </a:prstGeom>
          <a:solidFill>
            <a:srgbClr val="00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2000" b="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Stau</a:t>
            </a:r>
            <a:endParaRPr lang="en-US" sz="2000" b="0" dirty="0" smtClean="0">
              <a:solidFill>
                <a:srgbClr val="FFFF00"/>
              </a:solidFill>
              <a:latin typeface="Times New Roman" charset="0"/>
              <a:cs typeface="Times New Roman" charset="0"/>
            </a:endParaRPr>
          </a:p>
          <a:p>
            <a:pPr algn="ctr" eaLnBrk="1" hangingPunct="1">
              <a:buNone/>
            </a:pPr>
            <a:r>
              <a:rPr lang="en-US" sz="2000" b="0" dirty="0" err="1">
                <a:solidFill>
                  <a:srgbClr val="FFFF00"/>
                </a:solidFill>
                <a:latin typeface="Times New Roman" charset="0"/>
                <a:cs typeface="Times New Roman" charset="0"/>
              </a:rPr>
              <a:t>c</a:t>
            </a:r>
            <a:r>
              <a:rPr lang="en-US" sz="2000" b="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oannihilation</a:t>
            </a:r>
            <a:endParaRPr lang="en-US" sz="2000" b="0" dirty="0" smtClean="0">
              <a:solidFill>
                <a:srgbClr val="FFFF00"/>
              </a:solidFill>
              <a:latin typeface="Times New Roman" charset="0"/>
              <a:cs typeface="Times New Roman" charset="0"/>
            </a:endParaRPr>
          </a:p>
          <a:p>
            <a:pPr algn="ctr" eaLnBrk="1" hangingPunct="1">
              <a:buNone/>
            </a:pPr>
            <a:r>
              <a:rPr lang="en-US" sz="2000" b="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strip</a:t>
            </a:r>
            <a:endParaRPr lang="en-US" sz="2000" b="0" dirty="0">
              <a:solidFill>
                <a:srgbClr val="FFFF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27" name="AutoShape 11"/>
          <p:cNvSpPr>
            <a:spLocks noChangeArrowheads="1"/>
          </p:cNvSpPr>
          <p:nvPr/>
        </p:nvSpPr>
        <p:spPr bwMode="auto">
          <a:xfrm rot="10800000" flipH="1">
            <a:off x="1691680" y="3387649"/>
            <a:ext cx="2835744" cy="257374"/>
          </a:xfrm>
          <a:prstGeom prst="rightArrow">
            <a:avLst>
              <a:gd name="adj1" fmla="val 50000"/>
              <a:gd name="adj2" fmla="val 192729"/>
            </a:avLst>
          </a:prstGeom>
          <a:solidFill>
            <a:srgbClr val="993300"/>
          </a:solidFill>
          <a:ln>
            <a:noFill/>
          </a:ln>
          <a:extLst/>
        </p:spPr>
        <p:txBody>
          <a:bodyPr wrap="none" anchor="ctr"/>
          <a:lstStyle/>
          <a:p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28" name="AutoShape 11"/>
          <p:cNvSpPr>
            <a:spLocks noChangeArrowheads="1"/>
          </p:cNvSpPr>
          <p:nvPr/>
        </p:nvSpPr>
        <p:spPr bwMode="auto">
          <a:xfrm rot="1393095" flipV="1">
            <a:off x="2356498" y="4689243"/>
            <a:ext cx="2419524" cy="216705"/>
          </a:xfrm>
          <a:prstGeom prst="rightArrow">
            <a:avLst>
              <a:gd name="adj1" fmla="val 50000"/>
              <a:gd name="adj2" fmla="val 191322"/>
            </a:avLst>
          </a:prstGeom>
          <a:solidFill>
            <a:srgbClr val="000000"/>
          </a:solidFill>
          <a:ln>
            <a:noFill/>
          </a:ln>
          <a:extLst/>
        </p:spPr>
        <p:txBody>
          <a:bodyPr wrap="none" anchor="ctr"/>
          <a:lstStyle/>
          <a:p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29" name="AutoShape 11"/>
          <p:cNvSpPr>
            <a:spLocks noChangeArrowheads="1"/>
          </p:cNvSpPr>
          <p:nvPr/>
        </p:nvSpPr>
        <p:spPr bwMode="auto">
          <a:xfrm rot="1043698" flipV="1">
            <a:off x="2101968" y="5579551"/>
            <a:ext cx="2419049" cy="229402"/>
          </a:xfrm>
          <a:prstGeom prst="rightArrow">
            <a:avLst>
              <a:gd name="adj1" fmla="val 50000"/>
              <a:gd name="adj2" fmla="val 191322"/>
            </a:avLst>
          </a:prstGeom>
          <a:solidFill>
            <a:srgbClr val="008000"/>
          </a:solidFill>
          <a:ln>
            <a:noFill/>
          </a:ln>
          <a:extLst/>
        </p:spPr>
        <p:txBody>
          <a:bodyPr wrap="none" anchor="ctr"/>
          <a:lstStyle/>
          <a:p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59396" name="Text Box 6"/>
          <p:cNvSpPr txBox="1">
            <a:spLocks noChangeArrowheads="1"/>
          </p:cNvSpPr>
          <p:nvPr/>
        </p:nvSpPr>
        <p:spPr bwMode="auto">
          <a:xfrm>
            <a:off x="336444" y="5116425"/>
            <a:ext cx="2535069" cy="904863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Excluded </a:t>
            </a:r>
            <a:r>
              <a:rPr lang="en-US" b="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by</a:t>
            </a:r>
          </a:p>
          <a:p>
            <a:pPr algn="ctr" eaLnBrk="1" hangingPunct="1">
              <a:buNone/>
            </a:pPr>
            <a:r>
              <a:rPr lang="en-US" b="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b </a:t>
            </a:r>
            <a:r>
              <a:rPr lang="en-US" b="0" dirty="0">
                <a:solidFill>
                  <a:srgbClr val="FFFF00"/>
                </a:solidFill>
                <a:latin typeface="Times New Roman" charset="0"/>
                <a:cs typeface="Times New Roman" charset="0"/>
                <a:sym typeface="Wingdings" charset="0"/>
              </a:rPr>
              <a:t></a:t>
            </a:r>
            <a:r>
              <a:rPr lang="en-US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 s </a:t>
            </a:r>
            <a:r>
              <a:rPr lang="en-US" b="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γ</a:t>
            </a:r>
            <a:r>
              <a:rPr lang="en-US" b="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, </a:t>
            </a:r>
            <a:r>
              <a:rPr lang="en-US" b="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B</a:t>
            </a:r>
            <a:r>
              <a:rPr lang="en-US" b="0" baseline="-2500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s</a:t>
            </a:r>
            <a:r>
              <a:rPr lang="en-US" b="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b="0" dirty="0">
                <a:solidFill>
                  <a:srgbClr val="FFFF00"/>
                </a:solidFill>
                <a:latin typeface="Times New Roman" charset="0"/>
                <a:cs typeface="Times New Roman" charset="0"/>
                <a:sym typeface="Wingdings" charset="0"/>
              </a:rPr>
              <a:t></a:t>
            </a:r>
            <a:r>
              <a:rPr lang="en-US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b="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μ</a:t>
            </a:r>
            <a:r>
              <a:rPr lang="en-US" b="0" baseline="3000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+</a:t>
            </a:r>
            <a:r>
              <a:rPr lang="en-US" b="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μ</a:t>
            </a:r>
            <a:r>
              <a:rPr lang="en-US" b="0" baseline="3000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-</a:t>
            </a:r>
            <a:endParaRPr lang="en-US" b="0" baseline="30000" dirty="0">
              <a:solidFill>
                <a:srgbClr val="FFFF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251520" y="4108313"/>
            <a:ext cx="2749220" cy="9048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Excluded by </a:t>
            </a:r>
            <a:r>
              <a:rPr lang="en-US" b="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ATLAS</a:t>
            </a:r>
          </a:p>
          <a:p>
            <a:pPr algn="ctr" eaLnBrk="1" hangingPunct="1">
              <a:buNone/>
            </a:pPr>
            <a:r>
              <a:rPr lang="en-US" b="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Jest + MET search</a:t>
            </a:r>
            <a:endParaRPr lang="en-US" b="0" dirty="0">
              <a:solidFill>
                <a:srgbClr val="FFFF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59395" name="Text Box 5"/>
          <p:cNvSpPr txBox="1">
            <a:spLocks noChangeArrowheads="1"/>
          </p:cNvSpPr>
          <p:nvPr/>
        </p:nvSpPr>
        <p:spPr bwMode="auto">
          <a:xfrm>
            <a:off x="408452" y="3100201"/>
            <a:ext cx="2397862" cy="904863"/>
          </a:xfrm>
          <a:prstGeom prst="rect">
            <a:avLst/>
          </a:prstGeom>
          <a:solidFill>
            <a:srgbClr val="993300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Excluded because </a:t>
            </a:r>
            <a:endParaRPr lang="en-US" b="0" dirty="0" smtClean="0">
              <a:solidFill>
                <a:srgbClr val="FFFF00"/>
              </a:solidFill>
              <a:latin typeface="Times New Roman" charset="0"/>
              <a:cs typeface="Times New Roman" charset="0"/>
            </a:endParaRPr>
          </a:p>
          <a:p>
            <a:pPr algn="ctr" eaLnBrk="1" hangingPunct="1">
              <a:buNone/>
            </a:pPr>
            <a:r>
              <a:rPr lang="en-US" b="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stau</a:t>
            </a:r>
            <a:r>
              <a:rPr lang="en-US" b="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 or stop LSP</a:t>
            </a:r>
            <a:endParaRPr lang="en-US" b="0" dirty="0">
              <a:solidFill>
                <a:srgbClr val="FFFF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12160" y="5085184"/>
            <a:ext cx="1338828" cy="461665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LHC 300</a:t>
            </a:r>
            <a:endParaRPr lang="en-US" sz="2400" b="0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00192" y="1988840"/>
            <a:ext cx="1312980" cy="461665"/>
          </a:xfrm>
          <a:prstGeom prst="rect">
            <a:avLst/>
          </a:prstGeom>
          <a:solidFill>
            <a:srgbClr val="660066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HE-LHC</a:t>
            </a:r>
            <a:endParaRPr lang="en-US" sz="2400" b="0" dirty="0">
              <a:solidFill>
                <a:srgbClr val="FFF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83600" y="4509120"/>
            <a:ext cx="1492716" cy="461665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LHC 3000</a:t>
            </a:r>
            <a:endParaRPr lang="en-US" sz="24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946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45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45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45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45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45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45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5161" grpId="0" animBg="1"/>
      <p:bldP spid="945167" grpId="0" animBg="1"/>
      <p:bldP spid="59409" grpId="0" animBg="1"/>
      <p:bldP spid="23" grpId="0" animBg="1"/>
      <p:bldP spid="24" grpId="0" animBg="1"/>
      <p:bldP spid="28" grpId="0" animBg="1"/>
      <p:bldP spid="29" grpId="0" animBg="1"/>
      <p:bldP spid="59396" grpId="0" animBg="1"/>
      <p:bldP spid="25" grpId="0" animBg="1"/>
      <p:bldP spid="17" grpId="0" animBg="1"/>
      <p:bldP spid="18" grpId="0" animBg="1"/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lan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340768"/>
            <a:ext cx="6986116" cy="54199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269776"/>
            <a:ext cx="8280400" cy="114300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sz="5400" dirty="0" smtClean="0">
                <a:latin typeface="Times New Roman"/>
                <a:cs typeface="Times New Roman"/>
              </a:rPr>
              <a:t>     </a:t>
            </a:r>
            <a:r>
              <a:rPr lang="en-US" sz="5400" dirty="0" err="1" smtClean="0">
                <a:latin typeface="Times New Roman"/>
                <a:cs typeface="Times New Roman"/>
              </a:rPr>
              <a:t>Squark-Gluino</a:t>
            </a:r>
            <a:r>
              <a:rPr lang="en-US" sz="5400" dirty="0" smtClean="0">
                <a:latin typeface="Times New Roman"/>
                <a:cs typeface="Times New Roman"/>
              </a:rPr>
              <a:t> Plane</a:t>
            </a:r>
            <a:endParaRPr lang="en-US" sz="5400" dirty="0">
              <a:latin typeface="Times New Roman"/>
              <a:cs typeface="Times New Roman"/>
            </a:endParaRPr>
          </a:p>
        </p:txBody>
      </p:sp>
      <p:pic>
        <p:nvPicPr>
          <p:cNvPr id="6" name="Picture 5" descr="FC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2051720" cy="85729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575048" y="449288"/>
            <a:ext cx="432048" cy="216024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6016" y="4077072"/>
            <a:ext cx="4320480" cy="1296144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Discover 12 </a:t>
            </a: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TeV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squark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,</a:t>
            </a:r>
          </a:p>
          <a:p>
            <a:pPr marL="0" indent="0" algn="ctr">
              <a:buNone/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16 </a:t>
            </a: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TeV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gluino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@ 5σ</a:t>
            </a: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900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Content Placeholder 2"/>
          <p:cNvSpPr>
            <a:spLocks noGrp="1"/>
          </p:cNvSpPr>
          <p:nvPr>
            <p:ph idx="1"/>
          </p:nvPr>
        </p:nvSpPr>
        <p:spPr>
          <a:xfrm>
            <a:off x="313184" y="1196752"/>
            <a:ext cx="8579296" cy="5544616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 smtClean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 smtClean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 smtClean="0">
              <a:latin typeface="Times New Roman" charset="0"/>
              <a:ea typeface="ＭＳ Ｐゴシック" charset="0"/>
              <a:cs typeface="Times New Roman" charset="0"/>
            </a:endParaRPr>
          </a:p>
          <a:p>
            <a:pPr marL="0" indent="0" eaLnBrk="1" hangingPunct="1">
              <a:buNone/>
              <a:defRPr/>
            </a:pPr>
            <a:endParaRPr lang="en-US" dirty="0" smtClean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sz="3600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Compatible with LHC measurement of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m</a:t>
            </a:r>
            <a:r>
              <a:rPr lang="en-US" baseline="-25000" dirty="0" err="1" smtClean="0">
                <a:latin typeface="Times New Roman" charset="0"/>
                <a:ea typeface="ＭＳ Ｐゴシック" charset="0"/>
                <a:cs typeface="Times New Roman" charset="0"/>
              </a:rPr>
              <a:t>h</a:t>
            </a:r>
            <a:endParaRPr lang="en-US" baseline="-25000" dirty="0" smtClean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May extend to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m</a:t>
            </a:r>
            <a:r>
              <a:rPr lang="en-US" baseline="-25000" dirty="0" err="1" smtClean="0">
                <a:latin typeface="Times New Roman" charset="0"/>
                <a:ea typeface="ＭＳ Ｐゴシック" charset="0"/>
                <a:cs typeface="Times New Roman" charset="0"/>
              </a:rPr>
              <a:t>χ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=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m</a:t>
            </a:r>
            <a:r>
              <a:rPr lang="en-US" baseline="-25000" dirty="0" err="1" smtClean="0">
                <a:latin typeface="Times New Roman" charset="0"/>
                <a:ea typeface="ＭＳ Ｐゴシック" charset="0"/>
                <a:cs typeface="Times New Roman" charset="0"/>
              </a:rPr>
              <a:t>stop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~ 6500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GeV</a:t>
            </a: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76801" name="Title 1"/>
          <p:cNvSpPr>
            <a:spLocks noGrp="1"/>
          </p:cNvSpPr>
          <p:nvPr>
            <p:ph type="title"/>
          </p:nvPr>
        </p:nvSpPr>
        <p:spPr>
          <a:xfrm>
            <a:off x="144016" y="188640"/>
            <a:ext cx="8820472" cy="1007963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Exploring the </a:t>
            </a:r>
            <a:r>
              <a:rPr lang="en-US" sz="4000" b="1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Stop </a:t>
            </a:r>
            <a:r>
              <a:rPr lang="en-US" sz="4000" b="1" dirty="0" err="1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Coannihilation</a:t>
            </a:r>
            <a:r>
              <a:rPr lang="en-US" sz="4000" b="1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Strip</a:t>
            </a:r>
            <a:endParaRPr lang="en-US" sz="4000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3" name="Picture 2" descr="Jadoverla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268760"/>
            <a:ext cx="5521131" cy="4127128"/>
          </a:xfrm>
          <a:prstGeom prst="rect">
            <a:avLst/>
          </a:prstGeom>
        </p:spPr>
      </p:pic>
      <p:sp>
        <p:nvSpPr>
          <p:cNvPr id="18" name="AutoShape 11"/>
          <p:cNvSpPr>
            <a:spLocks noChangeArrowheads="1"/>
          </p:cNvSpPr>
          <p:nvPr/>
        </p:nvSpPr>
        <p:spPr bwMode="auto">
          <a:xfrm rot="4900657" flipH="1" flipV="1">
            <a:off x="5094433" y="4456843"/>
            <a:ext cx="1894074" cy="218817"/>
          </a:xfrm>
          <a:prstGeom prst="rightArrow">
            <a:avLst>
              <a:gd name="adj1" fmla="val 50000"/>
              <a:gd name="adj2" fmla="val 191322"/>
            </a:avLst>
          </a:prstGeom>
          <a:solidFill>
            <a:srgbClr val="008000"/>
          </a:solidFill>
          <a:ln>
            <a:noFill/>
          </a:ln>
          <a:extLst/>
        </p:spPr>
        <p:txBody>
          <a:bodyPr wrap="none" anchor="ctr"/>
          <a:lstStyle/>
          <a:p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12123" y="2276872"/>
            <a:ext cx="1787669" cy="701731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800" b="0" dirty="0" smtClean="0">
                <a:solidFill>
                  <a:srgbClr val="FFFF00"/>
                </a:solidFill>
              </a:rPr>
              <a:t>LHC 300</a:t>
            </a:r>
          </a:p>
          <a:p>
            <a:pPr algn="ctr">
              <a:buNone/>
            </a:pPr>
            <a:r>
              <a:rPr lang="en-US" sz="1800" b="0" dirty="0" smtClean="0">
                <a:solidFill>
                  <a:srgbClr val="FFFF00"/>
                </a:solidFill>
              </a:rPr>
              <a:t>(</a:t>
            </a:r>
            <a:r>
              <a:rPr lang="en-US" sz="1800" b="0" dirty="0" err="1" smtClean="0">
                <a:solidFill>
                  <a:srgbClr val="FFFF00"/>
                </a:solidFill>
              </a:rPr>
              <a:t>monojets</a:t>
            </a:r>
            <a:r>
              <a:rPr lang="en-US" sz="1800" b="0" dirty="0" smtClean="0">
                <a:solidFill>
                  <a:srgbClr val="FFFF00"/>
                </a:solidFill>
              </a:rPr>
              <a:t>), MET</a:t>
            </a:r>
            <a:endParaRPr lang="en-US" sz="1800" b="0" dirty="0">
              <a:solidFill>
                <a:srgbClr val="FFFF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30429" y="1772816"/>
            <a:ext cx="1209323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800" b="0" dirty="0" smtClean="0">
                <a:solidFill>
                  <a:srgbClr val="FFFF00"/>
                </a:solidFill>
              </a:rPr>
              <a:t>LHC 8TeV</a:t>
            </a:r>
            <a:endParaRPr lang="en-US" sz="1800" b="0" dirty="0">
              <a:solidFill>
                <a:srgbClr val="FFFF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272163" y="3140968"/>
            <a:ext cx="1787669" cy="701731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800" b="0" dirty="0" smtClean="0">
                <a:solidFill>
                  <a:srgbClr val="FFFF00"/>
                </a:solidFill>
              </a:rPr>
              <a:t>LHC 3000</a:t>
            </a:r>
          </a:p>
          <a:p>
            <a:pPr algn="ctr">
              <a:buNone/>
            </a:pPr>
            <a:r>
              <a:rPr lang="en-US" sz="1800" b="0" dirty="0" smtClean="0">
                <a:solidFill>
                  <a:srgbClr val="FFFF00"/>
                </a:solidFill>
              </a:rPr>
              <a:t>(</a:t>
            </a:r>
            <a:r>
              <a:rPr lang="en-US" sz="1800" b="0" dirty="0" err="1" smtClean="0">
                <a:solidFill>
                  <a:srgbClr val="FFFF00"/>
                </a:solidFill>
              </a:rPr>
              <a:t>monojets</a:t>
            </a:r>
            <a:r>
              <a:rPr lang="en-US" sz="1800" b="0" dirty="0" smtClean="0">
                <a:solidFill>
                  <a:srgbClr val="FFFF00"/>
                </a:solidFill>
              </a:rPr>
              <a:t>), MET</a:t>
            </a:r>
            <a:endParaRPr lang="en-US" sz="1800" b="0" dirty="0">
              <a:solidFill>
                <a:srgbClr val="FFFF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964012" y="1628800"/>
            <a:ext cx="1787669" cy="701731"/>
          </a:xfrm>
          <a:prstGeom prst="rect">
            <a:avLst/>
          </a:prstGeom>
          <a:solidFill>
            <a:srgbClr val="660066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800" b="0" dirty="0" smtClean="0">
                <a:solidFill>
                  <a:srgbClr val="FFFF00"/>
                </a:solidFill>
              </a:rPr>
              <a:t>HE-LHC</a:t>
            </a:r>
          </a:p>
          <a:p>
            <a:pPr algn="ctr">
              <a:buNone/>
            </a:pPr>
            <a:r>
              <a:rPr lang="en-US" sz="1800" b="0" dirty="0" smtClean="0">
                <a:solidFill>
                  <a:srgbClr val="FFFF00"/>
                </a:solidFill>
              </a:rPr>
              <a:t>(</a:t>
            </a:r>
            <a:r>
              <a:rPr lang="en-US" sz="1800" b="0" dirty="0" err="1" smtClean="0">
                <a:solidFill>
                  <a:srgbClr val="FFFF00"/>
                </a:solidFill>
              </a:rPr>
              <a:t>monojets</a:t>
            </a:r>
            <a:r>
              <a:rPr lang="en-US" sz="1800" b="0" dirty="0" smtClean="0">
                <a:solidFill>
                  <a:srgbClr val="FFFF00"/>
                </a:solidFill>
              </a:rPr>
              <a:t>), MET</a:t>
            </a:r>
            <a:endParaRPr lang="en-US" sz="1800" b="0" dirty="0">
              <a:solidFill>
                <a:srgbClr val="FFFF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124252" y="2348880"/>
            <a:ext cx="1787669" cy="701731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800" b="0" dirty="0" smtClean="0">
                <a:solidFill>
                  <a:srgbClr val="FFFF00"/>
                </a:solidFill>
              </a:rPr>
              <a:t>100 </a:t>
            </a:r>
            <a:r>
              <a:rPr lang="en-US" sz="1800" b="0" dirty="0" err="1" smtClean="0">
                <a:solidFill>
                  <a:srgbClr val="FFFF00"/>
                </a:solidFill>
              </a:rPr>
              <a:t>TeV</a:t>
            </a:r>
            <a:endParaRPr lang="en-US" sz="1800" b="0" dirty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en-US" sz="1800" b="0" dirty="0" smtClean="0">
                <a:solidFill>
                  <a:srgbClr val="FFFF00"/>
                </a:solidFill>
              </a:rPr>
              <a:t>(</a:t>
            </a:r>
            <a:r>
              <a:rPr lang="en-US" sz="1800" b="0" dirty="0" err="1" smtClean="0">
                <a:solidFill>
                  <a:srgbClr val="FFFF00"/>
                </a:solidFill>
              </a:rPr>
              <a:t>monojets</a:t>
            </a:r>
            <a:r>
              <a:rPr lang="en-US" sz="1800" b="0" dirty="0" smtClean="0">
                <a:solidFill>
                  <a:srgbClr val="FFFF00"/>
                </a:solidFill>
              </a:rPr>
              <a:t>), MET</a:t>
            </a:r>
            <a:endParaRPr lang="en-US" sz="1800" b="0" dirty="0">
              <a:solidFill>
                <a:srgbClr val="FFFF00"/>
              </a:solidFill>
            </a:endParaRP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5796136" y="6474822"/>
            <a:ext cx="3240360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buNone/>
            </a:pPr>
            <a:r>
              <a:rPr lang="en-US" sz="1600" b="0" dirty="0" smtClean="0">
                <a:solidFill>
                  <a:srgbClr val="FFFF00"/>
                </a:solidFill>
                <a:latin typeface="Times" charset="0"/>
              </a:rPr>
              <a:t>JE, Olive &amp; </a:t>
            </a:r>
            <a:r>
              <a:rPr lang="en-US" sz="1600" b="0" dirty="0" err="1" smtClean="0">
                <a:solidFill>
                  <a:srgbClr val="FFFF00"/>
                </a:solidFill>
                <a:latin typeface="Times" charset="0"/>
              </a:rPr>
              <a:t>Zheng</a:t>
            </a:r>
            <a:r>
              <a:rPr lang="en-US" sz="1600" b="0" dirty="0" smtClean="0">
                <a:solidFill>
                  <a:srgbClr val="FFFF00"/>
                </a:solidFill>
                <a:latin typeface="Times" charset="0"/>
              </a:rPr>
              <a:t>: </a:t>
            </a:r>
            <a:r>
              <a:rPr lang="en-US" sz="1600" b="0" dirty="0">
                <a:solidFill>
                  <a:srgbClr val="FFFF00"/>
                </a:solidFill>
                <a:latin typeface="Times" charset="0"/>
              </a:rPr>
              <a:t>arXiv:1404.5571</a:t>
            </a:r>
            <a:r>
              <a:rPr lang="en-US" sz="1600" b="0" dirty="0" smtClean="0">
                <a:solidFill>
                  <a:srgbClr val="FFFF00"/>
                </a:solidFill>
                <a:latin typeface="Times" charset="0"/>
              </a:rPr>
              <a:t> </a:t>
            </a:r>
            <a:endParaRPr lang="en-US" sz="1600" b="0" dirty="0">
              <a:solidFill>
                <a:srgbClr val="FFFF00"/>
              </a:solidFill>
              <a:latin typeface="Times" charset="0"/>
            </a:endParaRPr>
          </a:p>
        </p:txBody>
      </p:sp>
      <p:pic>
        <p:nvPicPr>
          <p:cNvPr id="12" name="Picture 11" descr="FC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59631" cy="5263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323528" y="260648"/>
            <a:ext cx="218853" cy="120817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</p:spTree>
    <p:extLst>
      <p:ext uri="{BB962C8B-B14F-4D97-AF65-F5344CB8AC3E}">
        <p14:creationId xmlns:p14="http://schemas.microsoft.com/office/powerpoint/2010/main" val="70241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68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68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7" grpId="0" animBg="1"/>
      <p:bldP spid="2" grpId="0" animBg="1"/>
      <p:bldP spid="39" grpId="0" animBg="1"/>
      <p:bldP spid="38" grpId="0" animBg="1"/>
      <p:bldP spid="4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Content Placeholder 2"/>
          <p:cNvSpPr>
            <a:spLocks noGrp="1"/>
          </p:cNvSpPr>
          <p:nvPr>
            <p:ph idx="1"/>
          </p:nvPr>
        </p:nvSpPr>
        <p:spPr>
          <a:xfrm>
            <a:off x="107504" y="1196752"/>
            <a:ext cx="8856984" cy="5544616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latin typeface="Times New Roman" charset="0"/>
                <a:ea typeface="ＭＳ Ｐゴシック" charset="0"/>
                <a:cs typeface="Times New Roman" charset="0"/>
              </a:rPr>
              <a:t>Contributions of Higgs and </a:t>
            </a:r>
            <a:r>
              <a:rPr lang="en-US" sz="2800" dirty="0">
                <a:latin typeface="Times New Roman" charset="0"/>
                <a:ea typeface="ＭＳ Ｐゴシック" charset="0"/>
                <a:cs typeface="Times New Roman" charset="0"/>
              </a:rPr>
              <a:t>electroweak </a:t>
            </a:r>
            <a:r>
              <a:rPr lang="en-US" sz="2800" dirty="0" smtClean="0">
                <a:latin typeface="Times New Roman" charset="0"/>
                <a:ea typeface="ＭＳ Ｐゴシック" charset="0"/>
                <a:cs typeface="Times New Roman" charset="0"/>
              </a:rPr>
              <a:t>precision observables to global χ</a:t>
            </a:r>
            <a:r>
              <a:rPr lang="en-US" sz="2800" baseline="30000" dirty="0" smtClean="0">
                <a:latin typeface="Times New Roman" charset="0"/>
                <a:ea typeface="ＭＳ Ｐゴシック" charset="0"/>
                <a:cs typeface="Times New Roman" charset="0"/>
              </a:rPr>
              <a:t>2</a:t>
            </a:r>
            <a:r>
              <a:rPr lang="en-US" sz="2800" dirty="0" smtClean="0">
                <a:latin typeface="Times New Roman" charset="0"/>
                <a:ea typeface="ＭＳ Ｐゴシック" charset="0"/>
                <a:cs typeface="Times New Roman" charset="0"/>
              </a:rPr>
              <a:t> function along stop </a:t>
            </a:r>
            <a:r>
              <a:rPr lang="en-US" sz="2800" dirty="0" err="1" smtClean="0">
                <a:latin typeface="Times New Roman" charset="0"/>
                <a:ea typeface="ＭＳ Ｐゴシック" charset="0"/>
                <a:cs typeface="Times New Roman" charset="0"/>
              </a:rPr>
              <a:t>coannihilation</a:t>
            </a:r>
            <a:r>
              <a:rPr lang="en-US" sz="2800" dirty="0" smtClean="0">
                <a:latin typeface="Times New Roman" charset="0"/>
                <a:ea typeface="ＭＳ Ｐゴシック" charset="0"/>
                <a:cs typeface="Times New Roman" charset="0"/>
              </a:rPr>
              <a:t> strip</a:t>
            </a:r>
          </a:p>
          <a:p>
            <a:pPr eaLnBrk="1" hangingPunct="1">
              <a:defRPr/>
            </a:pPr>
            <a:endParaRPr lang="en-US" sz="2800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sz="2800" dirty="0" smtClean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sz="2800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sz="2800" dirty="0" smtClean="0">
              <a:latin typeface="Times New Roman" charset="0"/>
              <a:ea typeface="ＭＳ Ｐゴシック" charset="0"/>
              <a:cs typeface="Times New Roman" charset="0"/>
            </a:endParaRPr>
          </a:p>
          <a:p>
            <a:pPr marL="0" indent="0" eaLnBrk="1" hangingPunct="1">
              <a:buNone/>
              <a:defRPr/>
            </a:pPr>
            <a:endParaRPr lang="en-US" sz="2800" dirty="0" smtClean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sz="2800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FCC-</a:t>
            </a:r>
            <a:r>
              <a:rPr lang="en-US" sz="2800" b="1" dirty="0" err="1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ee</a:t>
            </a:r>
            <a:r>
              <a:rPr lang="en-US" sz="2800" b="1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vs</a:t>
            </a:r>
            <a:r>
              <a:rPr lang="en-US" sz="2800" b="1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FCC-</a:t>
            </a:r>
            <a:r>
              <a:rPr lang="en-US" sz="2800" b="1" dirty="0" err="1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hh</a:t>
            </a:r>
            <a:r>
              <a:rPr lang="en-US" sz="2800" b="1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: possible test of </a:t>
            </a:r>
            <a:r>
              <a:rPr lang="en-US" sz="2800" b="1" dirty="0" err="1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supersymmetry</a:t>
            </a:r>
            <a:r>
              <a:rPr lang="en-US" sz="2800" b="1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at the loop level</a:t>
            </a:r>
            <a:endParaRPr lang="en-US" sz="2800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76801" name="Title 1"/>
          <p:cNvSpPr>
            <a:spLocks noGrp="1"/>
          </p:cNvSpPr>
          <p:nvPr>
            <p:ph type="title"/>
          </p:nvPr>
        </p:nvSpPr>
        <p:spPr>
          <a:xfrm>
            <a:off x="144016" y="188640"/>
            <a:ext cx="8820472" cy="936104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Impact of Precision and Higgs Measurements</a:t>
            </a:r>
            <a:endParaRPr lang="en-US" sz="3600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5270602" y="6330806"/>
            <a:ext cx="3549870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600" b="0" dirty="0" err="1">
                <a:solidFill>
                  <a:srgbClr val="FFFF00"/>
                </a:solidFill>
              </a:rPr>
              <a:t>Buchmueller</a:t>
            </a:r>
            <a:r>
              <a:rPr lang="en-US" sz="1600" b="0" dirty="0">
                <a:solidFill>
                  <a:srgbClr val="FFFF00"/>
                </a:solidFill>
              </a:rPr>
              <a:t>, JE et al: arXiv:1505.04702</a:t>
            </a:r>
          </a:p>
        </p:txBody>
      </p:sp>
      <p:pic>
        <p:nvPicPr>
          <p:cNvPr id="5" name="Picture 4" descr="Stopstri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564905"/>
            <a:ext cx="8640960" cy="3106420"/>
          </a:xfrm>
          <a:prstGeom prst="rect">
            <a:avLst/>
          </a:prstGeom>
        </p:spPr>
      </p:pic>
      <p:pic>
        <p:nvPicPr>
          <p:cNvPr id="15" name="Picture 14" descr="FC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59631" cy="5263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539552" y="260648"/>
            <a:ext cx="218853" cy="120817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</p:spTree>
    <p:extLst>
      <p:ext uri="{BB962C8B-B14F-4D97-AF65-F5344CB8AC3E}">
        <p14:creationId xmlns:p14="http://schemas.microsoft.com/office/powerpoint/2010/main" val="173261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936104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hangingPunct="1"/>
            <a:r>
              <a:rPr lang="en-US" sz="4800" dirty="0" smtClean="0">
                <a:latin typeface="Times"/>
                <a:ea typeface="ＭＳ Ｐゴシック" charset="0"/>
                <a:cs typeface="Times"/>
              </a:rPr>
              <a:t>The Objectives</a:t>
            </a:r>
            <a:endParaRPr lang="en-US" sz="4800" dirty="0">
              <a:latin typeface="Times"/>
              <a:ea typeface="ＭＳ Ｐゴシック" charset="0"/>
              <a:cs typeface="Times"/>
            </a:endParaRPr>
          </a:p>
        </p:txBody>
      </p:sp>
      <p:sp>
        <p:nvSpPr>
          <p:cNvPr id="87042" name="Content Placeholder 2"/>
          <p:cNvSpPr>
            <a:spLocks noGrp="1"/>
          </p:cNvSpPr>
          <p:nvPr>
            <p:ph idx="1"/>
          </p:nvPr>
        </p:nvSpPr>
        <p:spPr>
          <a:xfrm>
            <a:off x="107504" y="1196752"/>
            <a:ext cx="8892480" cy="5517232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How do FCC-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hh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, FCC-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ee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 and FCC-he complement each other? 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Cf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, LEP and LHC</a:t>
            </a:r>
          </a:p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What are the synergies between them?</a:t>
            </a:r>
          </a:p>
          <a:p>
            <a:pPr lvl="1"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And between them and other accelerators (LHC)?</a:t>
            </a:r>
          </a:p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Depend on inputs from specific FCC-xx analyses</a:t>
            </a:r>
          </a:p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Broad subject: </a:t>
            </a:r>
            <a:r>
              <a:rPr lang="en-US" b="1" dirty="0" smtClean="0">
                <a:solidFill>
                  <a:srgbClr val="FF0000"/>
                </a:solidFill>
                <a:latin typeface="Times"/>
                <a:ea typeface="ＭＳ Ｐゴシック" charset="0"/>
                <a:cs typeface="Times"/>
              </a:rPr>
              <a:t>not really started</a:t>
            </a:r>
          </a:p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Illustrate with specific physics examples</a:t>
            </a:r>
          </a:p>
          <a:p>
            <a:pPr lvl="1"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Higgs and precision electroweak</a:t>
            </a:r>
          </a:p>
          <a:p>
            <a:pPr lvl="1" eaLnBrk="1" hangingPunct="1"/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Supersymmetry</a:t>
            </a:r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lvl="1"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X(750)</a:t>
            </a:r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marL="0" indent="0" eaLnBrk="1" hangingPunct="1">
              <a:buNone/>
            </a:pPr>
            <a:endParaRPr lang="en-US" sz="3600" dirty="0">
              <a:latin typeface="Times"/>
              <a:ea typeface="ＭＳ Ｐゴシック" charset="0"/>
              <a:cs typeface="Times"/>
            </a:endParaRPr>
          </a:p>
        </p:txBody>
      </p:sp>
      <p:pic>
        <p:nvPicPr>
          <p:cNvPr id="6" name="Picture 5" descr="FC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1619671" cy="67676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223274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7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7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70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70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70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870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70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080120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hangingPunct="1"/>
            <a:r>
              <a:rPr lang="en-US" sz="4800" dirty="0" smtClean="0">
                <a:latin typeface="Times"/>
                <a:ea typeface="ＭＳ Ｐゴシック" charset="0"/>
                <a:cs typeface="Times"/>
              </a:rPr>
              <a:t>Possible Future X Signal</a:t>
            </a:r>
            <a:endParaRPr lang="en-US" sz="4800" dirty="0">
              <a:latin typeface="Times"/>
              <a:ea typeface="ＭＳ Ｐゴシック" charset="0"/>
              <a:cs typeface="Times"/>
            </a:endParaRPr>
          </a:p>
        </p:txBody>
      </p:sp>
      <p:sp>
        <p:nvSpPr>
          <p:cNvPr id="87042" name="Content Placeholder 2"/>
          <p:cNvSpPr>
            <a:spLocks noGrp="1"/>
          </p:cNvSpPr>
          <p:nvPr>
            <p:ph idx="1"/>
          </p:nvPr>
        </p:nvSpPr>
        <p:spPr>
          <a:xfrm>
            <a:off x="107504" y="1340768"/>
            <a:ext cx="8892480" cy="5373216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Assuming production by gluon-gluon fusion</a:t>
            </a:r>
          </a:p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Normalized to 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σB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(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γγ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) = 6 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fb</a:t>
            </a:r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PDF, 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ren’n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 scale uncertainties @ 100 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TeV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 ~ 30%</a:t>
            </a: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marL="0" indent="0" eaLnBrk="1" hangingPunct="1">
              <a:buNone/>
            </a:pPr>
            <a:endParaRPr lang="en-US" sz="3600" dirty="0">
              <a:latin typeface="Times"/>
              <a:ea typeface="ＭＳ Ｐゴシック" charset="0"/>
              <a:cs typeface="Times"/>
            </a:endParaRPr>
          </a:p>
        </p:txBody>
      </p:sp>
      <p:pic>
        <p:nvPicPr>
          <p:cNvPr id="2" name="Picture 1" descr="DEGQ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691" y="2529714"/>
            <a:ext cx="4605565" cy="3563581"/>
          </a:xfrm>
          <a:prstGeom prst="rect">
            <a:avLst/>
          </a:prstGeom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940152" y="1916832"/>
            <a:ext cx="2952327" cy="634020"/>
          </a:xfrm>
          <a:prstGeom prst="rect">
            <a:avLst/>
          </a:prstGeom>
          <a:solidFill>
            <a:srgbClr val="FF00FF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Djouadi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JE</a:t>
            </a:r>
            <a:r>
              <a:rPr lang="en-US" sz="1600" b="0" dirty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Godbole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Quevillon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</a:p>
          <a:p>
            <a:pPr algn="ctr" eaLnBrk="1" hangingPunct="1">
              <a:buNone/>
            </a:pP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arXiv:1601.03696</a:t>
            </a:r>
            <a:endParaRPr lang="en-US" sz="16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pic>
        <p:nvPicPr>
          <p:cNvPr id="6" name="Picture 5" descr="FC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59631" cy="5263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323528" y="260648"/>
            <a:ext cx="218853" cy="120817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</p:spTree>
    <p:extLst>
      <p:ext uri="{BB962C8B-B14F-4D97-AF65-F5344CB8AC3E}">
        <p14:creationId xmlns:p14="http://schemas.microsoft.com/office/powerpoint/2010/main" val="234290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080120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hangingPunct="1"/>
            <a:r>
              <a:rPr lang="en-US" sz="4800" dirty="0" smtClean="0">
                <a:latin typeface="Times"/>
                <a:ea typeface="ＭＳ Ｐゴシック" charset="0"/>
                <a:cs typeface="Times"/>
              </a:rPr>
              <a:t>Alternative Higgs Doublet Scenario</a:t>
            </a:r>
            <a:endParaRPr lang="en-US" sz="4800" dirty="0">
              <a:latin typeface="Times"/>
              <a:ea typeface="ＭＳ Ｐゴシック" charset="0"/>
              <a:cs typeface="Times"/>
            </a:endParaRPr>
          </a:p>
        </p:txBody>
      </p:sp>
      <p:sp>
        <p:nvSpPr>
          <p:cNvPr id="87042" name="Content Placeholder 2"/>
          <p:cNvSpPr>
            <a:spLocks noGrp="1"/>
          </p:cNvSpPr>
          <p:nvPr>
            <p:ph idx="1"/>
          </p:nvPr>
        </p:nvSpPr>
        <p:spPr>
          <a:xfrm>
            <a:off x="35496" y="1556792"/>
            <a:ext cx="9036496" cy="4752528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After singlet, doublet?</a:t>
            </a:r>
          </a:p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Heavy 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Higgses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 in 2 </a:t>
            </a:r>
            <a:r>
              <a:rPr lang="en-US" dirty="0">
                <a:latin typeface="Times"/>
                <a:ea typeface="ＭＳ Ｐゴシック" charset="0"/>
                <a:cs typeface="Times"/>
              </a:rPr>
              <a:t>H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iggs </a:t>
            </a:r>
            <a:r>
              <a:rPr lang="en-US" dirty="0">
                <a:latin typeface="Times"/>
                <a:ea typeface="ＭＳ Ｐゴシック" charset="0"/>
                <a:cs typeface="Times"/>
              </a:rPr>
              <a:t>d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oublet model: 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Φ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 = H, A</a:t>
            </a:r>
          </a:p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Nearly degenerate in many versions, e.g., SUSY</a:t>
            </a:r>
          </a:p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Expect t 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tbar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 decays to dominate</a:t>
            </a:r>
          </a:p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Can accommodate Γ</a:t>
            </a:r>
            <a:r>
              <a:rPr lang="en-US" baseline="-25000" dirty="0" smtClean="0">
                <a:latin typeface="Times"/>
                <a:ea typeface="ＭＳ Ｐゴシック" charset="0"/>
                <a:cs typeface="Times"/>
              </a:rPr>
              <a:t>Φ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 ~ 45 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GeV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 (ATLAS)</a:t>
            </a:r>
          </a:p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Need larger enhancement of loops compared to singlet model</a:t>
            </a:r>
          </a:p>
          <a:p>
            <a:pPr eaLnBrk="1" hangingPunct="1"/>
            <a:r>
              <a:rPr lang="en-US" b="1" dirty="0" smtClean="0">
                <a:solidFill>
                  <a:srgbClr val="FF0000"/>
                </a:solidFill>
                <a:latin typeface="Times"/>
                <a:ea typeface="ＭＳ Ｐゴシック" charset="0"/>
                <a:cs typeface="Times"/>
              </a:rPr>
              <a:t>Rich </a:t>
            </a:r>
            <a:r>
              <a:rPr lang="en-US" b="1" dirty="0" err="1" smtClean="0">
                <a:solidFill>
                  <a:srgbClr val="FF0000"/>
                </a:solidFill>
                <a:latin typeface="Times"/>
                <a:ea typeface="ＭＳ Ｐゴシック" charset="0"/>
                <a:cs typeface="Times"/>
              </a:rPr>
              <a:t>bosonic</a:t>
            </a:r>
            <a:r>
              <a:rPr lang="en-US" b="1" dirty="0" smtClean="0">
                <a:solidFill>
                  <a:srgbClr val="FF0000"/>
                </a:solidFill>
                <a:latin typeface="Times"/>
                <a:ea typeface="ＭＳ Ｐゴシック" charset="0"/>
                <a:cs typeface="Times"/>
              </a:rPr>
              <a:t> phenomenology</a:t>
            </a: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marL="0" indent="0" eaLnBrk="1" hangingPunct="1">
              <a:buNone/>
            </a:pPr>
            <a:endParaRPr lang="en-US" sz="3600" dirty="0">
              <a:latin typeface="Times"/>
              <a:ea typeface="ＭＳ Ｐゴシック" charset="0"/>
              <a:cs typeface="Times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211960" y="6165304"/>
            <a:ext cx="4608512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Djouadi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JE</a:t>
            </a:r>
            <a:r>
              <a:rPr lang="en-US" sz="1600" b="0" dirty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Godbole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Quevillon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arXiv:1601.03696</a:t>
            </a:r>
            <a:endParaRPr lang="en-US" sz="16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72799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7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7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70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70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870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080120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hangingPunct="1"/>
            <a:r>
              <a:rPr lang="en-US" sz="4800" dirty="0" err="1" smtClean="0">
                <a:latin typeface="Times"/>
                <a:ea typeface="ＭＳ Ｐゴシック" charset="0"/>
                <a:cs typeface="Times"/>
              </a:rPr>
              <a:t>Lineshape</a:t>
            </a:r>
            <a:r>
              <a:rPr lang="en-US" sz="4800" dirty="0" smtClean="0">
                <a:latin typeface="Times"/>
                <a:ea typeface="ＭＳ Ｐゴシック" charset="0"/>
                <a:cs typeface="Times"/>
              </a:rPr>
              <a:t> in </a:t>
            </a:r>
            <a:r>
              <a:rPr lang="en-US" sz="4800" i="1" dirty="0" err="1" smtClean="0">
                <a:latin typeface="Times"/>
                <a:ea typeface="ＭＳ Ｐゴシック" charset="0"/>
                <a:cs typeface="Times"/>
              </a:rPr>
              <a:t>pp</a:t>
            </a:r>
            <a:r>
              <a:rPr lang="en-US" sz="4800" dirty="0" smtClean="0">
                <a:latin typeface="Times"/>
                <a:ea typeface="ＭＳ Ｐゴシック" charset="0"/>
                <a:cs typeface="Times"/>
              </a:rPr>
              <a:t> Collisions</a:t>
            </a:r>
            <a:endParaRPr lang="en-US" sz="4800" dirty="0">
              <a:latin typeface="Times"/>
              <a:ea typeface="ＭＳ Ｐゴシック" charset="0"/>
              <a:cs typeface="Times"/>
            </a:endParaRPr>
          </a:p>
        </p:txBody>
      </p:sp>
      <p:sp>
        <p:nvSpPr>
          <p:cNvPr id="87042" name="Content Placeholder 2"/>
          <p:cNvSpPr>
            <a:spLocks noGrp="1"/>
          </p:cNvSpPr>
          <p:nvPr>
            <p:ph idx="1"/>
          </p:nvPr>
        </p:nvSpPr>
        <p:spPr>
          <a:xfrm>
            <a:off x="144016" y="1628800"/>
            <a:ext cx="8892480" cy="4752528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+MSSM: tan β = 1</a:t>
            </a:r>
          </a:p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M</a:t>
            </a:r>
            <a:r>
              <a:rPr lang="en-US" baseline="-25000" dirty="0" smtClean="0">
                <a:latin typeface="Times"/>
                <a:ea typeface="ＭＳ Ｐゴシック" charset="0"/>
                <a:cs typeface="Times"/>
              </a:rPr>
              <a:t>H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 – M</a:t>
            </a:r>
            <a:r>
              <a:rPr lang="en-US" baseline="-25000" dirty="0" smtClean="0">
                <a:latin typeface="Times"/>
                <a:ea typeface="ＭＳ Ｐゴシック" charset="0"/>
                <a:cs typeface="Times"/>
              </a:rPr>
              <a:t>A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 ~ 15 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GeV</a:t>
            </a:r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Γ</a:t>
            </a:r>
            <a:r>
              <a:rPr lang="en-US" baseline="-25000" dirty="0" smtClean="0">
                <a:latin typeface="Times"/>
                <a:ea typeface="ＭＳ Ｐゴシック" charset="0"/>
                <a:cs typeface="Times"/>
              </a:rPr>
              <a:t>H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, Γ</a:t>
            </a:r>
            <a:r>
              <a:rPr lang="en-US" baseline="-25000" dirty="0" smtClean="0">
                <a:latin typeface="Times"/>
                <a:ea typeface="ＭＳ Ｐゴシック" charset="0"/>
                <a:cs typeface="Times"/>
              </a:rPr>
              <a:t>A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 </a:t>
            </a:r>
            <a:r>
              <a:rPr lang="en-US" dirty="0">
                <a:latin typeface="Times"/>
                <a:ea typeface="ＭＳ Ｐゴシック" charset="0"/>
                <a:cs typeface="Times"/>
              </a:rPr>
              <a:t>~ 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32, 35 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GeV</a:t>
            </a:r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r>
              <a:rPr lang="en-US" dirty="0" err="1">
                <a:latin typeface="Times"/>
                <a:ea typeface="ＭＳ Ｐゴシック" charset="0"/>
                <a:cs typeface="Times"/>
              </a:rPr>
              <a:t>σB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(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A</a:t>
            </a:r>
            <a:r>
              <a:rPr lang="en-US" dirty="0" err="1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γγ</a:t>
            </a:r>
            <a:r>
              <a:rPr lang="en-US" dirty="0">
                <a:latin typeface="Times"/>
                <a:ea typeface="ＭＳ Ｐゴシック" charset="0"/>
                <a:cs typeface="Times"/>
              </a:rPr>
              <a:t>) 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= </a:t>
            </a:r>
          </a:p>
          <a:p>
            <a:pPr marL="0" indent="0" eaLnBrk="1" hangingPunct="1">
              <a:buNone/>
            </a:pPr>
            <a:r>
              <a:rPr lang="en-US" dirty="0">
                <a:latin typeface="Times"/>
                <a:ea typeface="ＭＳ Ｐゴシック" charset="0"/>
                <a:cs typeface="Times"/>
              </a:rPr>
              <a:t>	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2 </a:t>
            </a:r>
            <a:r>
              <a:rPr lang="en-US" dirty="0" smtClean="0">
                <a:latin typeface="Zapf Dingbats"/>
                <a:ea typeface="Zapf Dingbats"/>
                <a:cs typeface="Zapf Dingbats"/>
                <a:sym typeface="Zapf Dingbats"/>
              </a:rPr>
              <a:t>✕</a:t>
            </a:r>
            <a:r>
              <a:rPr lang="en-US" dirty="0">
                <a:latin typeface="Times"/>
                <a:ea typeface="ＭＳ Ｐゴシック" charset="0"/>
                <a:cs typeface="Times"/>
                <a:sym typeface="Zapf Dingbats"/>
              </a:rPr>
              <a:t> </a:t>
            </a:r>
            <a:r>
              <a:rPr lang="en-US" dirty="0" err="1">
                <a:latin typeface="Times"/>
                <a:ea typeface="ＭＳ Ｐゴシック" charset="0"/>
                <a:cs typeface="Times"/>
              </a:rPr>
              <a:t>σB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(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H</a:t>
            </a:r>
            <a:r>
              <a:rPr lang="en-US" dirty="0" err="1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 err="1">
                <a:latin typeface="Times"/>
                <a:ea typeface="ＭＳ Ｐゴシック" charset="0"/>
                <a:cs typeface="Times"/>
              </a:rPr>
              <a:t>γγ</a:t>
            </a:r>
            <a:r>
              <a:rPr lang="en-US" dirty="0">
                <a:latin typeface="Times"/>
                <a:ea typeface="ＭＳ Ｐゴシック" charset="0"/>
                <a:cs typeface="Times"/>
              </a:rPr>
              <a:t>) </a:t>
            </a:r>
          </a:p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Asymmetric </a:t>
            </a:r>
          </a:p>
          <a:p>
            <a:pPr marL="0" indent="0" eaLnBrk="1" hangingPunct="1">
              <a:buNone/>
            </a:pPr>
            <a:r>
              <a:rPr lang="en-US" dirty="0">
                <a:latin typeface="Times"/>
                <a:ea typeface="ＭＳ Ｐゴシック" charset="0"/>
                <a:cs typeface="Times"/>
              </a:rPr>
              <a:t>	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‘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Breit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-Wigner’</a:t>
            </a:r>
          </a:p>
          <a:p>
            <a:pPr eaLnBrk="1" hangingPunct="1"/>
            <a:r>
              <a:rPr lang="en-US" b="1" dirty="0">
                <a:solidFill>
                  <a:srgbClr val="FF0000"/>
                </a:solidFill>
                <a:latin typeface="Times"/>
                <a:ea typeface="ＭＳ Ｐゴシック" charset="0"/>
                <a:cs typeface="Times"/>
              </a:rPr>
              <a:t>Resolvable</a:t>
            </a:r>
            <a:r>
              <a:rPr lang="en-US" b="1" dirty="0" smtClean="0">
                <a:solidFill>
                  <a:srgbClr val="FF0000"/>
                </a:solidFill>
                <a:latin typeface="Times"/>
                <a:ea typeface="ＭＳ Ｐゴシック" charset="0"/>
                <a:cs typeface="Times"/>
              </a:rPr>
              <a:t>?</a:t>
            </a:r>
            <a:endParaRPr lang="en-US" b="1" dirty="0">
              <a:solidFill>
                <a:srgbClr val="FF0000"/>
              </a:solidFill>
              <a:latin typeface="Times"/>
              <a:ea typeface="ＭＳ Ｐゴシック" charset="0"/>
              <a:cs typeface="Times"/>
            </a:endParaRPr>
          </a:p>
          <a:p>
            <a:pPr marL="0" indent="0" eaLnBrk="1" hangingPunct="1">
              <a:buNone/>
            </a:pPr>
            <a:endParaRPr lang="en-US" sz="3600" dirty="0">
              <a:latin typeface="Times"/>
              <a:ea typeface="ＭＳ Ｐゴシック" charset="0"/>
              <a:cs typeface="Times"/>
            </a:endParaRPr>
          </a:p>
        </p:txBody>
      </p:sp>
      <p:pic>
        <p:nvPicPr>
          <p:cNvPr id="3" name="Picture 2" descr="ppLinesha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0136" y="1412776"/>
            <a:ext cx="4986360" cy="5040560"/>
          </a:xfrm>
          <a:prstGeom prst="rect">
            <a:avLst/>
          </a:prstGeom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55576" y="6309320"/>
            <a:ext cx="4608512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Djouadi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JE</a:t>
            </a:r>
            <a:r>
              <a:rPr lang="en-US" sz="1600" b="0" dirty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Godbole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Quevillon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arXiv:1601.03696</a:t>
            </a:r>
            <a:endParaRPr lang="en-US" sz="16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pic>
        <p:nvPicPr>
          <p:cNvPr id="7" name="Picture 6" descr="FC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59631" cy="5263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323528" y="260648"/>
            <a:ext cx="218853" cy="120817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</p:spTree>
    <p:extLst>
      <p:ext uri="{BB962C8B-B14F-4D97-AF65-F5344CB8AC3E}">
        <p14:creationId xmlns:p14="http://schemas.microsoft.com/office/powerpoint/2010/main" val="795086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7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7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70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70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70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70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080120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hangingPunct="1"/>
            <a:r>
              <a:rPr lang="en-US" sz="4800" dirty="0" smtClean="0">
                <a:latin typeface="Times"/>
                <a:ea typeface="ＭＳ Ｐゴシック" charset="0"/>
                <a:cs typeface="Times"/>
              </a:rPr>
              <a:t>Possible </a:t>
            </a:r>
            <a:r>
              <a:rPr lang="en-US" sz="4800" dirty="0" err="1" smtClean="0">
                <a:latin typeface="Times"/>
                <a:ea typeface="ＭＳ Ｐゴシック" charset="0"/>
                <a:cs typeface="Times"/>
              </a:rPr>
              <a:t>Φ</a:t>
            </a:r>
            <a:r>
              <a:rPr lang="en-US" sz="4800" dirty="0" smtClean="0">
                <a:latin typeface="Times"/>
                <a:ea typeface="ＭＳ Ｐゴシック" charset="0"/>
                <a:cs typeface="Times"/>
              </a:rPr>
              <a:t> = H,A Signals</a:t>
            </a:r>
            <a:endParaRPr lang="en-US" sz="4800" dirty="0">
              <a:latin typeface="Times"/>
              <a:ea typeface="ＭＳ Ｐゴシック" charset="0"/>
              <a:cs typeface="Times"/>
            </a:endParaRPr>
          </a:p>
        </p:txBody>
      </p:sp>
      <p:sp>
        <p:nvSpPr>
          <p:cNvPr id="87042" name="Content Placeholder 2"/>
          <p:cNvSpPr>
            <a:spLocks noGrp="1"/>
          </p:cNvSpPr>
          <p:nvPr>
            <p:ph idx="1"/>
          </p:nvPr>
        </p:nvSpPr>
        <p:spPr>
          <a:xfrm>
            <a:off x="107504" y="1340768"/>
            <a:ext cx="8892480" cy="5373216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Normalized to 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σB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(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γγ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) = 6 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fb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 @ 13 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TeV</a:t>
            </a:r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marL="0" indent="0" eaLnBrk="1" hangingPunct="1">
              <a:buNone/>
            </a:pPr>
            <a:endParaRPr lang="en-US" sz="3600" dirty="0">
              <a:latin typeface="Times"/>
              <a:ea typeface="ＭＳ Ｐゴシック" charset="0"/>
              <a:cs typeface="Times"/>
            </a:endParaRPr>
          </a:p>
        </p:txBody>
      </p:sp>
      <p:pic>
        <p:nvPicPr>
          <p:cNvPr id="3" name="Picture 2" descr="AHsigm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04" y="1952262"/>
            <a:ext cx="7941444" cy="4717098"/>
          </a:xfrm>
          <a:prstGeom prst="rect">
            <a:avLst/>
          </a:prstGeom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-36512" y="6381328"/>
            <a:ext cx="4608512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Djouadi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JE</a:t>
            </a:r>
            <a:r>
              <a:rPr lang="en-US" sz="1600" b="0" dirty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Godbole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Quevillon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arXiv:1601.03696</a:t>
            </a:r>
            <a:endParaRPr lang="en-US" sz="16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pic>
        <p:nvPicPr>
          <p:cNvPr id="6" name="Picture 5" descr="FC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59631" cy="5263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323528" y="260648"/>
            <a:ext cx="218853" cy="120817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</p:spTree>
    <p:extLst>
      <p:ext uri="{BB962C8B-B14F-4D97-AF65-F5344CB8AC3E}">
        <p14:creationId xmlns:p14="http://schemas.microsoft.com/office/powerpoint/2010/main" val="3824509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080120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hangingPunct="1"/>
            <a:r>
              <a:rPr lang="en-US" sz="4800" dirty="0" smtClean="0">
                <a:latin typeface="Times"/>
                <a:ea typeface="ＭＳ Ｐゴシック" charset="0"/>
                <a:cs typeface="Times"/>
              </a:rPr>
              <a:t>Possible H</a:t>
            </a:r>
            <a:r>
              <a:rPr lang="en-US" sz="4800" baseline="30000" dirty="0" smtClean="0">
                <a:latin typeface="Times"/>
                <a:ea typeface="ＭＳ Ｐゴシック" charset="0"/>
                <a:cs typeface="Times"/>
              </a:rPr>
              <a:t>±</a:t>
            </a:r>
            <a:r>
              <a:rPr lang="en-US" sz="4800" dirty="0" smtClean="0">
                <a:latin typeface="Times"/>
                <a:ea typeface="ＭＳ Ｐゴシック" charset="0"/>
                <a:cs typeface="Times"/>
              </a:rPr>
              <a:t> Signals</a:t>
            </a:r>
            <a:endParaRPr lang="en-US" sz="4800" dirty="0">
              <a:latin typeface="Times"/>
              <a:ea typeface="ＭＳ Ｐゴシック" charset="0"/>
              <a:cs typeface="Times"/>
            </a:endParaRPr>
          </a:p>
        </p:txBody>
      </p:sp>
      <p:sp>
        <p:nvSpPr>
          <p:cNvPr id="87042" name="Content Placeholder 2"/>
          <p:cNvSpPr>
            <a:spLocks noGrp="1"/>
          </p:cNvSpPr>
          <p:nvPr>
            <p:ph idx="1"/>
          </p:nvPr>
        </p:nvSpPr>
        <p:spPr>
          <a:xfrm>
            <a:off x="107504" y="1340768"/>
            <a:ext cx="8892480" cy="5373216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@ 14, 100 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TeV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 for varying M</a:t>
            </a:r>
            <a:r>
              <a:rPr lang="en-US" baseline="-25000" dirty="0" smtClean="0">
                <a:latin typeface="Times"/>
                <a:ea typeface="ＭＳ Ｐゴシック" charset="0"/>
                <a:cs typeface="Times"/>
              </a:rPr>
              <a:t>H± 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≠ M</a:t>
            </a:r>
            <a:r>
              <a:rPr lang="en-US" baseline="-25000" dirty="0" smtClean="0">
                <a:latin typeface="Times"/>
                <a:ea typeface="ＭＳ Ｐゴシック" charset="0"/>
                <a:cs typeface="Times"/>
              </a:rPr>
              <a:t>Φ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 in general</a:t>
            </a: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marL="0" indent="0" eaLnBrk="1" hangingPunct="1">
              <a:buNone/>
            </a:pPr>
            <a:endParaRPr lang="en-US" sz="3600" dirty="0">
              <a:latin typeface="Times"/>
              <a:ea typeface="ＭＳ Ｐゴシック" charset="0"/>
              <a:cs typeface="Times"/>
            </a:endParaRPr>
          </a:p>
        </p:txBody>
      </p:sp>
      <p:pic>
        <p:nvPicPr>
          <p:cNvPr id="2" name="Picture 1" descr="Hpmsigm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93195"/>
            <a:ext cx="8712968" cy="4532149"/>
          </a:xfrm>
          <a:prstGeom prst="rect">
            <a:avLst/>
          </a:prstGeom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211960" y="6474822"/>
            <a:ext cx="4608512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Djouadi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JE</a:t>
            </a:r>
            <a:r>
              <a:rPr lang="en-US" sz="1600" b="0" dirty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Godbole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Quevillon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arXiv:1601.03696</a:t>
            </a:r>
            <a:endParaRPr lang="en-US" sz="16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pic>
        <p:nvPicPr>
          <p:cNvPr id="7" name="Picture 6" descr="FC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59631" cy="5263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323528" y="260648"/>
            <a:ext cx="218853" cy="120817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</p:spTree>
    <p:extLst>
      <p:ext uri="{BB962C8B-B14F-4D97-AF65-F5344CB8AC3E}">
        <p14:creationId xmlns:p14="http://schemas.microsoft.com/office/powerpoint/2010/main" val="3201937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080120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hangingPunct="1"/>
            <a:r>
              <a:rPr lang="en-US" sz="4800" dirty="0" smtClean="0">
                <a:latin typeface="Times"/>
                <a:ea typeface="ＭＳ Ｐゴシック" charset="0"/>
                <a:cs typeface="Times"/>
              </a:rPr>
              <a:t>Cross Sections for Vector-Like Q</a:t>
            </a:r>
            <a:endParaRPr lang="en-US" sz="4800" dirty="0">
              <a:latin typeface="Times"/>
              <a:ea typeface="ＭＳ Ｐゴシック" charset="0"/>
              <a:cs typeface="Times"/>
            </a:endParaRPr>
          </a:p>
        </p:txBody>
      </p:sp>
      <p:sp>
        <p:nvSpPr>
          <p:cNvPr id="87042" name="Content Placeholder 2"/>
          <p:cNvSpPr>
            <a:spLocks noGrp="1"/>
          </p:cNvSpPr>
          <p:nvPr>
            <p:ph idx="1"/>
          </p:nvPr>
        </p:nvSpPr>
        <p:spPr>
          <a:xfrm>
            <a:off x="107504" y="1340768"/>
            <a:ext cx="8892480" cy="5373216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Pair-production at LHC, future circular colliders</a:t>
            </a: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Present lower mass limit ~ 800 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GeV</a:t>
            </a:r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marL="0" indent="0" eaLnBrk="1" hangingPunct="1">
              <a:buNone/>
            </a:pPr>
            <a:endParaRPr lang="en-US" sz="3600" dirty="0">
              <a:latin typeface="Times"/>
              <a:ea typeface="ＭＳ Ｐゴシック" charset="0"/>
              <a:cs typeface="Times"/>
            </a:endParaRPr>
          </a:p>
        </p:txBody>
      </p:sp>
      <p:pic>
        <p:nvPicPr>
          <p:cNvPr id="4" name="Picture 3" descr="VLQpair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916832"/>
            <a:ext cx="6126415" cy="4104456"/>
          </a:xfrm>
          <a:prstGeom prst="rect">
            <a:avLst/>
          </a:prstGeom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940152" y="3155020"/>
            <a:ext cx="2952327" cy="634020"/>
          </a:xfrm>
          <a:prstGeom prst="rect">
            <a:avLst/>
          </a:prstGeom>
          <a:solidFill>
            <a:srgbClr val="FF00FF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Djouadi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JE</a:t>
            </a:r>
            <a:r>
              <a:rPr lang="en-US" sz="1600" b="0" dirty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Godbole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Quevillon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</a:p>
          <a:p>
            <a:pPr algn="ctr" eaLnBrk="1" hangingPunct="1">
              <a:buNone/>
            </a:pP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arXiv:1601.03696</a:t>
            </a:r>
            <a:endParaRPr lang="en-US" sz="16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pic>
        <p:nvPicPr>
          <p:cNvPr id="6" name="Picture 5" descr="FC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59631" cy="5263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323528" y="260648"/>
            <a:ext cx="218853" cy="120817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</p:spTree>
    <p:extLst>
      <p:ext uri="{BB962C8B-B14F-4D97-AF65-F5344CB8AC3E}">
        <p14:creationId xmlns:p14="http://schemas.microsoft.com/office/powerpoint/2010/main" val="1607325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080120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hangingPunct="1"/>
            <a:r>
              <a:rPr lang="en-US" sz="4800" dirty="0" smtClean="0">
                <a:latin typeface="Times"/>
                <a:ea typeface="ＭＳ Ｐゴシック" charset="0"/>
                <a:cs typeface="Times"/>
              </a:rPr>
              <a:t>Cross Sections for Vector-Like L</a:t>
            </a:r>
            <a:endParaRPr lang="en-US" sz="4800" dirty="0">
              <a:latin typeface="Times"/>
              <a:ea typeface="ＭＳ Ｐゴシック" charset="0"/>
              <a:cs typeface="Times"/>
            </a:endParaRPr>
          </a:p>
        </p:txBody>
      </p:sp>
      <p:sp>
        <p:nvSpPr>
          <p:cNvPr id="87042" name="Content Placeholder 2"/>
          <p:cNvSpPr>
            <a:spLocks noGrp="1"/>
          </p:cNvSpPr>
          <p:nvPr>
            <p:ph idx="1"/>
          </p:nvPr>
        </p:nvSpPr>
        <p:spPr>
          <a:xfrm>
            <a:off x="107504" y="1340768"/>
            <a:ext cx="8892480" cy="5373216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Pair-production at LHC, future circular colliders</a:t>
            </a: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Present mass limit &lt; 400 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GeV</a:t>
            </a:r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marL="0" indent="0" eaLnBrk="1" hangingPunct="1">
              <a:buNone/>
            </a:pPr>
            <a:endParaRPr lang="en-US" sz="3600" dirty="0">
              <a:latin typeface="Times"/>
              <a:ea typeface="ＭＳ Ｐゴシック" charset="0"/>
              <a:cs typeface="Times"/>
            </a:endParaRPr>
          </a:p>
        </p:txBody>
      </p:sp>
      <p:pic>
        <p:nvPicPr>
          <p:cNvPr id="5" name="Picture 4" descr="VLLpair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24" y="1949024"/>
            <a:ext cx="8676456" cy="4000256"/>
          </a:xfrm>
          <a:prstGeom prst="rect">
            <a:avLst/>
          </a:prstGeom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940152" y="6021288"/>
            <a:ext cx="2952327" cy="634020"/>
          </a:xfrm>
          <a:prstGeom prst="rect">
            <a:avLst/>
          </a:prstGeom>
          <a:solidFill>
            <a:srgbClr val="FF00FF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Djouadi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JE</a:t>
            </a:r>
            <a:r>
              <a:rPr lang="en-US" sz="1600" b="0" dirty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Godbole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Quevillon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</a:p>
          <a:p>
            <a:pPr algn="ctr" eaLnBrk="1" hangingPunct="1">
              <a:buNone/>
            </a:pP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arXiv:1601.03696</a:t>
            </a:r>
            <a:endParaRPr lang="en-US" sz="16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pic>
        <p:nvPicPr>
          <p:cNvPr id="6" name="Picture 5" descr="FC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59631" cy="5263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323528" y="260648"/>
            <a:ext cx="218853" cy="120817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</p:spTree>
    <p:extLst>
      <p:ext uri="{BB962C8B-B14F-4D97-AF65-F5344CB8AC3E}">
        <p14:creationId xmlns:p14="http://schemas.microsoft.com/office/powerpoint/2010/main" val="3052600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784976" cy="1080120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hangingPunct="1"/>
            <a:r>
              <a:rPr lang="en-US" sz="4800" dirty="0" smtClean="0">
                <a:latin typeface="Times"/>
                <a:ea typeface="ＭＳ Ｐゴシック" charset="0"/>
                <a:cs typeface="Times"/>
              </a:rPr>
              <a:t>Indirect Sensitivity of FCC-</a:t>
            </a:r>
            <a:r>
              <a:rPr lang="en-US" sz="4800" dirty="0" err="1" smtClean="0">
                <a:latin typeface="Times"/>
                <a:ea typeface="ＭＳ Ｐゴシック" charset="0"/>
                <a:cs typeface="Times"/>
              </a:rPr>
              <a:t>ee</a:t>
            </a:r>
            <a:r>
              <a:rPr lang="en-US" sz="4800" dirty="0" smtClean="0">
                <a:latin typeface="Times"/>
                <a:ea typeface="ＭＳ Ｐゴシック" charset="0"/>
                <a:cs typeface="Times"/>
              </a:rPr>
              <a:t>?</a:t>
            </a:r>
            <a:endParaRPr lang="en-US" sz="4800" dirty="0">
              <a:latin typeface="Times"/>
              <a:ea typeface="ＭＳ Ｐゴシック" charset="0"/>
              <a:cs typeface="Times"/>
            </a:endParaRPr>
          </a:p>
        </p:txBody>
      </p:sp>
      <p:sp>
        <p:nvSpPr>
          <p:cNvPr id="87042" name="Content Placeholder 2"/>
          <p:cNvSpPr>
            <a:spLocks noGrp="1"/>
          </p:cNvSpPr>
          <p:nvPr>
            <p:ph idx="1"/>
          </p:nvPr>
        </p:nvSpPr>
        <p:spPr>
          <a:xfrm>
            <a:off x="683568" y="1772816"/>
            <a:ext cx="7776864" cy="4176464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To mixing between H(125) and X(750)?</a:t>
            </a:r>
          </a:p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To vector-like fermions via electroweak precision and Higgs measurements?</a:t>
            </a:r>
          </a:p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To other indirect effects in two-Higgs doublet models?</a:t>
            </a:r>
          </a:p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Other models?</a:t>
            </a:r>
          </a:p>
          <a:p>
            <a:pPr eaLnBrk="1" hangingPunct="1"/>
            <a:r>
              <a:rPr lang="en-US" b="1" dirty="0" smtClean="0">
                <a:solidFill>
                  <a:srgbClr val="FF0000"/>
                </a:solidFill>
                <a:latin typeface="Times"/>
                <a:ea typeface="ＭＳ Ｐゴシック" charset="0"/>
                <a:cs typeface="Times"/>
              </a:rPr>
              <a:t>Should we wait and see?</a:t>
            </a:r>
            <a:endParaRPr lang="en-US" b="1" dirty="0" smtClean="0">
              <a:solidFill>
                <a:srgbClr val="FF0000"/>
              </a:solidFill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marL="0" indent="0" eaLnBrk="1" hangingPunct="1">
              <a:buNone/>
            </a:pPr>
            <a:endParaRPr lang="en-US" sz="3600" dirty="0">
              <a:latin typeface="Times"/>
              <a:ea typeface="ＭＳ Ｐゴシック" charset="0"/>
              <a:cs typeface="Times"/>
            </a:endParaRPr>
          </a:p>
        </p:txBody>
      </p:sp>
      <p:pic>
        <p:nvPicPr>
          <p:cNvPr id="6" name="Picture 5" descr="FC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59631" cy="5263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536723" y="260648"/>
            <a:ext cx="218853" cy="120817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</p:spTree>
    <p:extLst>
      <p:ext uri="{BB962C8B-B14F-4D97-AF65-F5344CB8AC3E}">
        <p14:creationId xmlns:p14="http://schemas.microsoft.com/office/powerpoint/2010/main" val="1807038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7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7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70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440160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hangingPunct="1"/>
            <a:r>
              <a:rPr lang="en-US" sz="4800" dirty="0">
                <a:latin typeface="Times New Roman"/>
                <a:cs typeface="Times New Roman"/>
              </a:rPr>
              <a:t>Global Analysis, </a:t>
            </a:r>
            <a:r>
              <a:rPr lang="en-US" sz="4800" dirty="0" smtClean="0">
                <a:latin typeface="Times New Roman"/>
                <a:cs typeface="Times New Roman"/>
              </a:rPr>
              <a:t>Combination</a:t>
            </a:r>
            <a:br>
              <a:rPr lang="en-US" sz="4800" dirty="0" smtClean="0">
                <a:latin typeface="Times New Roman"/>
                <a:cs typeface="Times New Roman"/>
              </a:rPr>
            </a:br>
            <a:r>
              <a:rPr lang="en-US" sz="4800" dirty="0" smtClean="0">
                <a:latin typeface="Times New Roman"/>
                <a:cs typeface="Times New Roman"/>
              </a:rPr>
              <a:t>&amp; </a:t>
            </a:r>
            <a:r>
              <a:rPr lang="en-US" sz="4800" dirty="0">
                <a:latin typeface="Times New Roman"/>
                <a:cs typeface="Times New Roman"/>
              </a:rPr>
              <a:t>Complementarity</a:t>
            </a:r>
            <a:endParaRPr lang="en-US" sz="4800" dirty="0">
              <a:latin typeface="Times"/>
              <a:ea typeface="ＭＳ Ｐゴシック" charset="0"/>
              <a:cs typeface="Times"/>
            </a:endParaRPr>
          </a:p>
        </p:txBody>
      </p:sp>
      <p:sp>
        <p:nvSpPr>
          <p:cNvPr id="87042" name="Content Placeholder 2"/>
          <p:cNvSpPr>
            <a:spLocks noGrp="1"/>
          </p:cNvSpPr>
          <p:nvPr>
            <p:ph idx="1"/>
          </p:nvPr>
        </p:nvSpPr>
        <p:spPr>
          <a:xfrm>
            <a:off x="360040" y="1772816"/>
            <a:ext cx="8460432" cy="4968552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Will depend upon inputs from both FCC-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ee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 and FCC-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hh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 (and FCC-he)</a:t>
            </a:r>
          </a:p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Core business: probes of any new physics at the quantum level</a:t>
            </a:r>
          </a:p>
          <a:p>
            <a:pPr lvl="1"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E.g., Higgs, 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supersymmetry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, X(750) (?)</a:t>
            </a:r>
          </a:p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Effort needed from both sides:</a:t>
            </a:r>
          </a:p>
          <a:p>
            <a:pPr lvl="1"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Accuracy of possible FCC-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hh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 measurements?</a:t>
            </a:r>
          </a:p>
          <a:p>
            <a:pPr lvl="1" eaLnBrk="1" hangingPunct="1"/>
            <a:r>
              <a:rPr lang="en-US" dirty="0">
                <a:latin typeface="Times"/>
                <a:ea typeface="ＭＳ Ｐゴシック" charset="0"/>
                <a:cs typeface="Times"/>
              </a:rPr>
              <a:t>FCC-</a:t>
            </a:r>
            <a:r>
              <a:rPr lang="en-US" dirty="0" err="1">
                <a:latin typeface="Times"/>
                <a:ea typeface="ＭＳ Ｐゴシック" charset="0"/>
                <a:cs typeface="Times"/>
              </a:rPr>
              <a:t>ee</a:t>
            </a:r>
            <a:r>
              <a:rPr lang="en-US" dirty="0">
                <a:latin typeface="Times"/>
                <a:ea typeface="ＭＳ Ｐゴシック" charset="0"/>
                <a:cs typeface="Times"/>
              </a:rPr>
              <a:t> 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sensitivity to new physics ≠ H, SUSY</a:t>
            </a:r>
          </a:p>
          <a:p>
            <a:pPr eaLnBrk="1" hangingPunct="1"/>
            <a:r>
              <a:rPr lang="en-US" b="1" dirty="0" smtClean="0">
                <a:solidFill>
                  <a:srgbClr val="FF0000"/>
                </a:solidFill>
                <a:latin typeface="Times"/>
                <a:ea typeface="ＭＳ Ｐゴシック" charset="0"/>
                <a:cs typeface="Times"/>
              </a:rPr>
              <a:t>If X(750) exists, it will change everything!</a:t>
            </a: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marL="0" indent="0" eaLnBrk="1" hangingPunct="1">
              <a:buNone/>
            </a:pPr>
            <a:endParaRPr lang="en-US" sz="3600" dirty="0">
              <a:latin typeface="Times"/>
              <a:ea typeface="ＭＳ Ｐゴシック" charset="0"/>
              <a:cs typeface="Times"/>
            </a:endParaRPr>
          </a:p>
        </p:txBody>
      </p:sp>
      <p:pic>
        <p:nvPicPr>
          <p:cNvPr id="4" name="Picture 3" descr="FC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59631" cy="526325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921465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7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7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70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70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70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u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9126674" cy="53012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6000" dirty="0" smtClean="0">
                <a:latin typeface="Times New Roman"/>
                <a:cs typeface="Times New Roman"/>
              </a:rPr>
              <a:t>Back-ups</a:t>
            </a:r>
            <a:endParaRPr lang="en-US" sz="6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60195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CC-eeEWPT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672"/>
            <a:ext cx="9144000" cy="6237312"/>
          </a:xfrm>
          <a:prstGeom prst="rect">
            <a:avLst/>
          </a:prstGeom>
        </p:spPr>
      </p:pic>
      <p:sp>
        <p:nvSpPr>
          <p:cNvPr id="9728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5888"/>
            <a:ext cx="9144000" cy="1008856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chemeClr val="tx1"/>
                </a:solidFill>
                <a:latin typeface="Times" charset="0"/>
                <a:cs typeface="+mj-cs"/>
              </a:rPr>
              <a:t>Possible </a:t>
            </a:r>
            <a:r>
              <a:rPr lang="en-US" sz="4000" b="1" dirty="0" smtClean="0">
                <a:solidFill>
                  <a:srgbClr val="FF0000"/>
                </a:solidFill>
                <a:latin typeface="Times" charset="0"/>
                <a:cs typeface="+mj-cs"/>
              </a:rPr>
              <a:t>FCC-</a:t>
            </a:r>
            <a:r>
              <a:rPr lang="en-US" sz="4000" b="1" dirty="0" err="1" smtClean="0">
                <a:solidFill>
                  <a:srgbClr val="FF0000"/>
                </a:solidFill>
                <a:latin typeface="Times" charset="0"/>
                <a:cs typeface="+mj-cs"/>
              </a:rPr>
              <a:t>ee</a:t>
            </a:r>
            <a:r>
              <a:rPr lang="en-US" sz="4000" b="1" dirty="0" smtClean="0">
                <a:solidFill>
                  <a:srgbClr val="FF0000"/>
                </a:solidFill>
                <a:latin typeface="Times" charset="0"/>
                <a:cs typeface="+mj-cs"/>
              </a:rPr>
              <a:t> </a:t>
            </a:r>
            <a:r>
              <a:rPr lang="en-US" sz="4000" dirty="0" smtClean="0">
                <a:solidFill>
                  <a:schemeClr val="tx1"/>
                </a:solidFill>
                <a:latin typeface="Times" charset="0"/>
                <a:cs typeface="+mj-cs"/>
              </a:rPr>
              <a:t>Precision Measurements</a:t>
            </a:r>
            <a:endParaRPr lang="en-US" sz="4000" baseline="-25000" dirty="0" smtClean="0">
              <a:solidFill>
                <a:schemeClr val="tx1"/>
              </a:solidFill>
              <a:latin typeface="Times" charset="0"/>
              <a:cs typeface="+mj-cs"/>
            </a:endParaRPr>
          </a:p>
        </p:txBody>
      </p:sp>
      <p:sp>
        <p:nvSpPr>
          <p:cNvPr id="4" name="Oval 3"/>
          <p:cNvSpPr>
            <a:spLocks noChangeArrowheads="1"/>
          </p:cNvSpPr>
          <p:nvPr/>
        </p:nvSpPr>
        <p:spPr bwMode="auto">
          <a:xfrm>
            <a:off x="539552" y="5589240"/>
            <a:ext cx="936104" cy="1152128"/>
          </a:xfrm>
          <a:prstGeom prst="ellipse">
            <a:avLst/>
          </a:prstGeom>
          <a:noFill/>
          <a:ln w="57150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611560" y="1484784"/>
            <a:ext cx="792088" cy="2808312"/>
          </a:xfrm>
          <a:prstGeom prst="ellipse">
            <a:avLst/>
          </a:prstGeom>
          <a:noFill/>
          <a:ln w="57150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611560" y="4221088"/>
            <a:ext cx="792088" cy="1368152"/>
          </a:xfrm>
          <a:prstGeom prst="ellipse">
            <a:avLst/>
          </a:prstGeom>
          <a:noFill/>
          <a:ln w="57150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 dirty="0"/>
          </a:p>
        </p:txBody>
      </p:sp>
      <p:pic>
        <p:nvPicPr>
          <p:cNvPr id="7" name="Picture 6" descr="FCC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59631" cy="5263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539552" y="260648"/>
            <a:ext cx="218853" cy="120817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3" name="TextBox 2"/>
          <p:cNvSpPr txBox="1"/>
          <p:nvPr/>
        </p:nvSpPr>
        <p:spPr>
          <a:xfrm>
            <a:off x="1654919" y="1719504"/>
            <a:ext cx="1836961" cy="2357568"/>
          </a:xfrm>
          <a:prstGeom prst="rect">
            <a:avLst/>
          </a:prstGeom>
          <a:solidFill>
            <a:srgbClr val="000066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b="0" dirty="0" smtClean="0">
                <a:solidFill>
                  <a:srgbClr val="FFFF00"/>
                </a:solidFill>
              </a:rPr>
              <a:t>Z peak</a:t>
            </a:r>
          </a:p>
          <a:p>
            <a:pPr algn="ctr">
              <a:buNone/>
            </a:pPr>
            <a:r>
              <a:rPr lang="en-US" b="0" dirty="0" smtClean="0">
                <a:solidFill>
                  <a:srgbClr val="FFFF00"/>
                </a:solidFill>
              </a:rPr>
              <a:t>± 4 </a:t>
            </a:r>
            <a:r>
              <a:rPr lang="en-US" b="0" dirty="0" err="1" smtClean="0">
                <a:solidFill>
                  <a:srgbClr val="FFFF00"/>
                </a:solidFill>
              </a:rPr>
              <a:t>GeV</a:t>
            </a:r>
            <a:endParaRPr lang="en-US" b="0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en-US" b="0" dirty="0" smtClean="0">
                <a:solidFill>
                  <a:srgbClr val="FFFF00"/>
                </a:solidFill>
              </a:rPr>
              <a:t>for α</a:t>
            </a:r>
            <a:r>
              <a:rPr lang="en-US" b="0" baseline="-25000" dirty="0" smtClean="0">
                <a:solidFill>
                  <a:srgbClr val="FFFF00"/>
                </a:solidFill>
              </a:rPr>
              <a:t>EM</a:t>
            </a:r>
            <a:r>
              <a:rPr lang="en-US" b="0" dirty="0" smtClean="0">
                <a:solidFill>
                  <a:srgbClr val="FFFF00"/>
                </a:solidFill>
              </a:rPr>
              <a:t>,</a:t>
            </a:r>
          </a:p>
          <a:p>
            <a:pPr algn="ctr">
              <a:buNone/>
            </a:pPr>
            <a:r>
              <a:rPr lang="en-US" b="0" dirty="0">
                <a:solidFill>
                  <a:srgbClr val="FFFF00"/>
                </a:solidFill>
              </a:rPr>
              <a:t>l</a:t>
            </a:r>
            <a:r>
              <a:rPr lang="en-US" b="0" dirty="0" smtClean="0">
                <a:solidFill>
                  <a:srgbClr val="FFFF00"/>
                </a:solidFill>
              </a:rPr>
              <a:t>ine shape</a:t>
            </a:r>
            <a:endParaRPr lang="en-US" b="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91680" y="4293096"/>
            <a:ext cx="1711927" cy="1175706"/>
          </a:xfrm>
          <a:prstGeom prst="rect">
            <a:avLst/>
          </a:prstGeom>
          <a:solidFill>
            <a:srgbClr val="000066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b="0" dirty="0" smtClean="0">
                <a:solidFill>
                  <a:srgbClr val="FFFF00"/>
                </a:solidFill>
              </a:rPr>
              <a:t>WW</a:t>
            </a:r>
          </a:p>
          <a:p>
            <a:pPr algn="ctr">
              <a:buNone/>
            </a:pPr>
            <a:r>
              <a:rPr lang="en-US" b="0" dirty="0" smtClean="0">
                <a:solidFill>
                  <a:srgbClr val="FFFF00"/>
                </a:solidFill>
              </a:rPr>
              <a:t>threshold</a:t>
            </a:r>
            <a:endParaRPr lang="en-US" b="0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5517232"/>
            <a:ext cx="1711927" cy="1175706"/>
          </a:xfrm>
          <a:prstGeom prst="rect">
            <a:avLst/>
          </a:prstGeom>
          <a:solidFill>
            <a:srgbClr val="000066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b="0" dirty="0">
                <a:solidFill>
                  <a:srgbClr val="FFFF00"/>
                </a:solidFill>
              </a:rPr>
              <a:t>t</a:t>
            </a:r>
            <a:r>
              <a:rPr lang="en-US" b="0" dirty="0" smtClean="0">
                <a:solidFill>
                  <a:srgbClr val="FFFF00"/>
                </a:solidFill>
              </a:rPr>
              <a:t> </a:t>
            </a:r>
            <a:r>
              <a:rPr lang="en-US" b="0" dirty="0" err="1" smtClean="0">
                <a:solidFill>
                  <a:srgbClr val="FFFF00"/>
                </a:solidFill>
              </a:rPr>
              <a:t>tbar</a:t>
            </a:r>
            <a:endParaRPr lang="en-US" b="0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en-US" b="0" dirty="0" smtClean="0">
                <a:solidFill>
                  <a:srgbClr val="FFFF00"/>
                </a:solidFill>
              </a:rPr>
              <a:t>threshold</a:t>
            </a:r>
            <a:endParaRPr lang="en-US" b="0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00114" y="1249015"/>
            <a:ext cx="524014" cy="30777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0" dirty="0" smtClean="0"/>
              <a:t>FCC</a:t>
            </a:r>
            <a:endParaRPr lang="en-US" sz="1400" b="0" dirty="0"/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6228184" y="1124744"/>
            <a:ext cx="1296144" cy="5733256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7740352" y="1124744"/>
            <a:ext cx="1296144" cy="5733256"/>
          </a:xfrm>
          <a:prstGeom prst="ellips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</p:spTree>
    <p:extLst>
      <p:ext uri="{BB962C8B-B14F-4D97-AF65-F5344CB8AC3E}">
        <p14:creationId xmlns:p14="http://schemas.microsoft.com/office/powerpoint/2010/main" val="3347452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3" grpId="0" animBg="1"/>
      <p:bldP spid="10" grpId="0" animBg="1"/>
      <p:bldP spid="11" grpId="0" animBg="1"/>
      <p:bldP spid="13" grpId="0" animBg="1"/>
      <p:bldP spid="1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/>
          <p:cNvSpPr>
            <a:spLocks noGrp="1"/>
          </p:cNvSpPr>
          <p:nvPr>
            <p:ph type="title"/>
          </p:nvPr>
        </p:nvSpPr>
        <p:spPr>
          <a:xfrm>
            <a:off x="144016" y="188640"/>
            <a:ext cx="8820472" cy="1007963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Indirect Stop Limits from Precision EW Data</a:t>
            </a:r>
            <a:endParaRPr lang="en-US" sz="3600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76802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723312" cy="5256584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Solid lines = full calculation, dashed lines = EFT</a:t>
            </a: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860033" y="6309320"/>
            <a:ext cx="4104456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buFontTx/>
              <a:buNone/>
            </a:pPr>
            <a:r>
              <a:rPr lang="en-US" sz="1600" b="0" dirty="0" err="1" smtClean="0">
                <a:solidFill>
                  <a:srgbClr val="FFFF00"/>
                </a:solidFill>
              </a:rPr>
              <a:t>Drozd</a:t>
            </a:r>
            <a:r>
              <a:rPr lang="en-US" sz="1600" b="0" dirty="0" smtClean="0">
                <a:solidFill>
                  <a:srgbClr val="FFFF00"/>
                </a:solidFill>
              </a:rPr>
              <a:t>, JE, </a:t>
            </a:r>
            <a:r>
              <a:rPr lang="en-US" sz="1600" b="0" dirty="0" err="1" smtClean="0">
                <a:solidFill>
                  <a:srgbClr val="FFFF00"/>
                </a:solidFill>
              </a:rPr>
              <a:t>Quevillon</a:t>
            </a:r>
            <a:r>
              <a:rPr lang="en-US" sz="1600" b="0" dirty="0" smtClean="0">
                <a:solidFill>
                  <a:srgbClr val="FFFF00"/>
                </a:solidFill>
              </a:rPr>
              <a:t> &amp; You: arXiv</a:t>
            </a:r>
            <a:r>
              <a:rPr lang="en-US" sz="1600" b="0" dirty="0">
                <a:solidFill>
                  <a:srgbClr val="FFFF00"/>
                </a:solidFill>
              </a:rPr>
              <a:t>:1504.02409</a:t>
            </a:r>
          </a:p>
        </p:txBody>
      </p:sp>
      <p:pic>
        <p:nvPicPr>
          <p:cNvPr id="2" name="Picture 1" descr="DEQY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16832"/>
            <a:ext cx="8640960" cy="4149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590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CC-eeEWPT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2696"/>
            <a:ext cx="9144000" cy="6165304"/>
          </a:xfrm>
          <a:prstGeom prst="rect">
            <a:avLst/>
          </a:prstGeom>
        </p:spPr>
      </p:pic>
      <p:sp>
        <p:nvSpPr>
          <p:cNvPr id="9728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5888"/>
            <a:ext cx="9144000" cy="1008856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chemeClr val="tx1"/>
                </a:solidFill>
                <a:latin typeface="Times" charset="0"/>
                <a:cs typeface="+mj-cs"/>
              </a:rPr>
              <a:t>Possible </a:t>
            </a:r>
            <a:r>
              <a:rPr lang="en-US" sz="4000" b="1" dirty="0" smtClean="0">
                <a:solidFill>
                  <a:srgbClr val="FF0000"/>
                </a:solidFill>
                <a:latin typeface="Times" charset="0"/>
                <a:cs typeface="+mj-cs"/>
              </a:rPr>
              <a:t>FCC-</a:t>
            </a:r>
            <a:r>
              <a:rPr lang="en-US" sz="4000" b="1" dirty="0" err="1" smtClean="0">
                <a:solidFill>
                  <a:srgbClr val="FF0000"/>
                </a:solidFill>
                <a:latin typeface="Times" charset="0"/>
                <a:cs typeface="+mj-cs"/>
              </a:rPr>
              <a:t>ee</a:t>
            </a:r>
            <a:r>
              <a:rPr lang="en-US" sz="4000" b="1" dirty="0" smtClean="0">
                <a:solidFill>
                  <a:srgbClr val="FF0000"/>
                </a:solidFill>
                <a:latin typeface="Times" charset="0"/>
                <a:cs typeface="+mj-cs"/>
              </a:rPr>
              <a:t> </a:t>
            </a:r>
            <a:r>
              <a:rPr lang="en-US" sz="4000" dirty="0" smtClean="0">
                <a:solidFill>
                  <a:schemeClr val="tx1"/>
                </a:solidFill>
                <a:latin typeface="Times" charset="0"/>
                <a:cs typeface="+mj-cs"/>
              </a:rPr>
              <a:t>Precision Measurements</a:t>
            </a:r>
            <a:endParaRPr lang="en-US" sz="4000" baseline="-25000" dirty="0" smtClean="0">
              <a:solidFill>
                <a:schemeClr val="tx1"/>
              </a:solidFill>
              <a:latin typeface="Times" charset="0"/>
              <a:cs typeface="+mj-cs"/>
            </a:endParaRPr>
          </a:p>
        </p:txBody>
      </p:sp>
      <p:sp>
        <p:nvSpPr>
          <p:cNvPr id="4" name="Oval 3"/>
          <p:cNvSpPr>
            <a:spLocks noChangeArrowheads="1"/>
          </p:cNvSpPr>
          <p:nvPr/>
        </p:nvSpPr>
        <p:spPr bwMode="auto">
          <a:xfrm>
            <a:off x="539552" y="5589240"/>
            <a:ext cx="936104" cy="648072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611560" y="2204864"/>
            <a:ext cx="792088" cy="576064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611560" y="4221088"/>
            <a:ext cx="792088" cy="648072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 dirty="0"/>
          </a:p>
        </p:txBody>
      </p:sp>
      <p:pic>
        <p:nvPicPr>
          <p:cNvPr id="7" name="Picture 6" descr="FCC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59631" cy="5263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539552" y="260648"/>
            <a:ext cx="218853" cy="120817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</p:spTree>
    <p:extLst>
      <p:ext uri="{BB962C8B-B14F-4D97-AF65-F5344CB8AC3E}">
        <p14:creationId xmlns:p14="http://schemas.microsoft.com/office/powerpoint/2010/main" val="1267878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44450"/>
            <a:ext cx="8280400" cy="114300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sz="5400" dirty="0" smtClean="0">
                <a:latin typeface="Times New Roman"/>
                <a:cs typeface="Times New Roman"/>
              </a:rPr>
              <a:t>         Reaches for </a:t>
            </a:r>
            <a:r>
              <a:rPr lang="en-US" sz="5400" dirty="0" err="1" smtClean="0">
                <a:latin typeface="Times New Roman"/>
                <a:cs typeface="Times New Roman"/>
              </a:rPr>
              <a:t>Sparticles</a:t>
            </a:r>
            <a:r>
              <a:rPr lang="en-US" sz="5400" dirty="0" smtClean="0">
                <a:latin typeface="Times New Roman"/>
                <a:cs typeface="Times New Roman"/>
              </a:rPr>
              <a:t> </a:t>
            </a:r>
            <a:endParaRPr lang="en-US" sz="54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773" y="1370013"/>
            <a:ext cx="8641084" cy="5154612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  <a:defRPr/>
            </a:pPr>
            <a:r>
              <a:rPr lang="en-US" sz="360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LHC:</a:t>
            </a:r>
          </a:p>
          <a:p>
            <a:pPr>
              <a:defRPr/>
            </a:pPr>
            <a:endParaRPr lang="en-US" sz="3600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>
              <a:defRPr/>
            </a:pPr>
            <a:endParaRPr lang="en-US" sz="3600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>
              <a:defRPr/>
            </a:pPr>
            <a:endParaRPr lang="en-US" sz="3600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marL="0" indent="0">
              <a:buNone/>
              <a:defRPr/>
            </a:pPr>
            <a:r>
              <a:rPr lang="en-US" sz="360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HE-LHC,</a:t>
            </a:r>
          </a:p>
          <a:p>
            <a:pPr marL="0" indent="0">
              <a:buNone/>
              <a:defRPr/>
            </a:pPr>
            <a:r>
              <a:rPr lang="en-US" sz="360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FCC-</a:t>
            </a:r>
            <a:r>
              <a:rPr lang="en-US" sz="3600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hh</a:t>
            </a:r>
            <a:endParaRPr lang="en-US" sz="3600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81923" name="Picture 4" descr="ECF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105" y="1412776"/>
            <a:ext cx="681037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4" name="Picture 7" descr="sqgl100reach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030" y="3933726"/>
            <a:ext cx="6769100" cy="253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FCC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2051720" cy="85729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575048" y="449288"/>
            <a:ext cx="432048" cy="216024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</p:spTree>
    <p:extLst>
      <p:ext uri="{BB962C8B-B14F-4D97-AF65-F5344CB8AC3E}">
        <p14:creationId xmlns:p14="http://schemas.microsoft.com/office/powerpoint/2010/main" val="2835469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269776"/>
            <a:ext cx="8280400" cy="114300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sz="5400" dirty="0" smtClean="0">
                <a:latin typeface="Times New Roman"/>
                <a:cs typeface="Times New Roman"/>
              </a:rPr>
              <a:t>    Reach for the Stop</a:t>
            </a:r>
            <a:endParaRPr lang="en-US" sz="5400" dirty="0">
              <a:latin typeface="Times New Roman"/>
              <a:cs typeface="Times New Roman"/>
            </a:endParaRPr>
          </a:p>
        </p:txBody>
      </p:sp>
      <p:pic>
        <p:nvPicPr>
          <p:cNvPr id="6" name="Picture 5" descr="FC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2051720" cy="85729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575048" y="449288"/>
            <a:ext cx="432048" cy="216024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5301208"/>
            <a:ext cx="8928992" cy="648072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Discover 6.5 </a:t>
            </a: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TeV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stop @ 5σ, exclude 8 </a:t>
            </a: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TeV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@ 95%</a:t>
            </a: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5" name="Picture 4" descr="Stopsearch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31088"/>
            <a:ext cx="8964488" cy="34981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13424" y="2594286"/>
            <a:ext cx="2253253" cy="97873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3600" b="0" dirty="0" smtClean="0">
                <a:solidFill>
                  <a:srgbClr val="FFFF00"/>
                </a:solidFill>
              </a:rPr>
              <a:t>×</a:t>
            </a:r>
            <a:r>
              <a:rPr lang="en-US" sz="1800" b="0" dirty="0" smtClean="0">
                <a:solidFill>
                  <a:srgbClr val="FFFF00"/>
                </a:solidFill>
              </a:rPr>
              <a:t> possible tip of stop</a:t>
            </a:r>
          </a:p>
          <a:p>
            <a:pPr algn="ctr">
              <a:buNone/>
            </a:pPr>
            <a:r>
              <a:rPr lang="en-US" sz="1800" b="0" dirty="0" err="1">
                <a:solidFill>
                  <a:srgbClr val="FFFF00"/>
                </a:solidFill>
              </a:rPr>
              <a:t>c</a:t>
            </a:r>
            <a:r>
              <a:rPr lang="en-US" sz="1800" b="0" dirty="0" err="1" smtClean="0">
                <a:solidFill>
                  <a:srgbClr val="FFFF00"/>
                </a:solidFill>
              </a:rPr>
              <a:t>oannihilation</a:t>
            </a:r>
            <a:r>
              <a:rPr lang="en-US" sz="1800" b="0" dirty="0" smtClean="0">
                <a:solidFill>
                  <a:srgbClr val="FFFF00"/>
                </a:solidFill>
              </a:rPr>
              <a:t> strip</a:t>
            </a:r>
            <a:endParaRPr lang="en-US" sz="1800" b="0" dirty="0">
              <a:solidFill>
                <a:srgbClr val="FFFF00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107504" y="6058917"/>
            <a:ext cx="8928992" cy="61044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2800" b="0" dirty="0" smtClean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Stop mass up to 6.5 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TeV</a:t>
            </a:r>
            <a:r>
              <a:rPr lang="en-US" sz="2800" b="0" dirty="0" smtClean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 possible along 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coannihilation</a:t>
            </a:r>
            <a:r>
              <a:rPr lang="en-US" sz="2800" b="0" dirty="0" smtClean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 strip</a:t>
            </a:r>
            <a:endParaRPr lang="en-US" sz="2800" b="0" dirty="0">
              <a:solidFill>
                <a:srgbClr val="FFFF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237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080120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hangingPunct="1"/>
            <a:r>
              <a:rPr lang="en-US" sz="4800" dirty="0" smtClean="0">
                <a:latin typeface="Times"/>
                <a:ea typeface="ＭＳ Ｐゴシック" charset="0"/>
                <a:cs typeface="Times"/>
              </a:rPr>
              <a:t>Single Vector-Like Q, L Production</a:t>
            </a:r>
            <a:endParaRPr lang="en-US" sz="4800" dirty="0">
              <a:latin typeface="Times"/>
              <a:ea typeface="ＭＳ Ｐゴシック" charset="0"/>
              <a:cs typeface="Times"/>
            </a:endParaRPr>
          </a:p>
        </p:txBody>
      </p:sp>
      <p:sp>
        <p:nvSpPr>
          <p:cNvPr id="87042" name="Content Placeholder 2"/>
          <p:cNvSpPr>
            <a:spLocks noGrp="1"/>
          </p:cNvSpPr>
          <p:nvPr>
            <p:ph idx="1"/>
          </p:nvPr>
        </p:nvSpPr>
        <p:spPr>
          <a:xfrm>
            <a:off x="107504" y="1340768"/>
            <a:ext cx="8892480" cy="5373216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Single production at LHC, future circular colliders</a:t>
            </a: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Assuming mixing angle with light fermions 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ξ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 = 0.1</a:t>
            </a: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marL="0" indent="0" eaLnBrk="1" hangingPunct="1">
              <a:buNone/>
            </a:pPr>
            <a:endParaRPr lang="en-US" sz="3600" dirty="0">
              <a:latin typeface="Times"/>
              <a:ea typeface="ＭＳ Ｐゴシック" charset="0"/>
              <a:cs typeface="Times"/>
            </a:endParaRPr>
          </a:p>
        </p:txBody>
      </p:sp>
      <p:pic>
        <p:nvPicPr>
          <p:cNvPr id="6" name="Picture 5" descr="Singlesigm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84667"/>
            <a:ext cx="8712374" cy="4036621"/>
          </a:xfrm>
          <a:prstGeom prst="rect">
            <a:avLst/>
          </a:prstGeom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940152" y="3155020"/>
            <a:ext cx="2952327" cy="634020"/>
          </a:xfrm>
          <a:prstGeom prst="rect">
            <a:avLst/>
          </a:prstGeom>
          <a:solidFill>
            <a:srgbClr val="FF00FF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Djouadi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JE</a:t>
            </a:r>
            <a:r>
              <a:rPr lang="en-US" sz="1600" b="0" dirty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Godbole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Quevillon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</a:p>
          <a:p>
            <a:pPr algn="ctr" eaLnBrk="1" hangingPunct="1">
              <a:buNone/>
            </a:pP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arXiv:1601.03696</a:t>
            </a:r>
            <a:endParaRPr lang="en-US" sz="16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64415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Content Placeholder 2"/>
          <p:cNvSpPr>
            <a:spLocks noGrp="1"/>
          </p:cNvSpPr>
          <p:nvPr>
            <p:ph idx="1"/>
          </p:nvPr>
        </p:nvSpPr>
        <p:spPr>
          <a:xfrm>
            <a:off x="107504" y="1196752"/>
            <a:ext cx="8856984" cy="5544616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Largest possible mass in 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p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MSSM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is along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gluino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coannihilation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strip: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m</a:t>
            </a:r>
            <a:r>
              <a:rPr lang="en-US" baseline="-25000" dirty="0" err="1" smtClean="0">
                <a:latin typeface="Times New Roman" charset="0"/>
                <a:ea typeface="ＭＳ Ｐゴシック" charset="0"/>
                <a:cs typeface="Times New Roman" charset="0"/>
              </a:rPr>
              <a:t>gluino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~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m</a:t>
            </a:r>
            <a:r>
              <a:rPr lang="en-US" baseline="-25000" dirty="0" err="1" smtClean="0">
                <a:latin typeface="Times New Roman" charset="0"/>
                <a:ea typeface="ＭＳ Ｐゴシック" charset="0"/>
                <a:cs typeface="Times New Roman" charset="0"/>
              </a:rPr>
              <a:t>neutralino</a:t>
            </a:r>
            <a:endParaRPr lang="en-US" baseline="-25000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 smtClean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 smtClean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sz="6000" dirty="0" smtClean="0">
              <a:latin typeface="Times New Roman" charset="0"/>
              <a:ea typeface="ＭＳ Ｐゴシック" charset="0"/>
              <a:cs typeface="Times New Roman" charset="0"/>
            </a:endParaRPr>
          </a:p>
          <a:p>
            <a:pPr marL="0" indent="0" eaLnBrk="1" hangingPunct="1">
              <a:buNone/>
              <a:defRPr/>
            </a:pPr>
            <a:endParaRPr lang="en-US" dirty="0" smtClean="0">
              <a:latin typeface="Times New Roman" charset="0"/>
              <a:ea typeface="ＭＳ Ｐゴシック" charset="0"/>
              <a:cs typeface="Times New Roman" charset="0"/>
            </a:endParaRPr>
          </a:p>
          <a:p>
            <a:pPr marL="0" indent="0" eaLnBrk="1" hangingPunct="1">
              <a:buNone/>
              <a:defRPr/>
            </a:pPr>
            <a:endParaRPr lang="en-US" baseline="-25000" dirty="0" smtClean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r>
              <a:rPr lang="en-US" b="1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Extends to </a:t>
            </a:r>
            <a:r>
              <a:rPr lang="en-US" b="1" dirty="0" err="1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m</a:t>
            </a:r>
            <a:r>
              <a:rPr lang="en-US" b="1" baseline="-25000" dirty="0" err="1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χ</a:t>
            </a:r>
            <a:r>
              <a:rPr lang="en-US" b="1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= </a:t>
            </a:r>
            <a:r>
              <a:rPr lang="en-US" b="1" dirty="0" err="1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m</a:t>
            </a:r>
            <a:r>
              <a:rPr lang="en-US" b="1" baseline="-25000" dirty="0" err="1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gluino</a:t>
            </a:r>
            <a:r>
              <a:rPr lang="en-US" b="1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~ </a:t>
            </a:r>
            <a:r>
              <a:rPr lang="en-US" b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8</a:t>
            </a:r>
            <a:r>
              <a:rPr lang="en-US" b="1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T</a:t>
            </a:r>
            <a:r>
              <a:rPr lang="en-US" b="1" dirty="0" err="1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eV</a:t>
            </a:r>
            <a:endParaRPr lang="en-US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76801" name="Title 1"/>
          <p:cNvSpPr>
            <a:spLocks noGrp="1"/>
          </p:cNvSpPr>
          <p:nvPr>
            <p:ph type="title"/>
          </p:nvPr>
        </p:nvSpPr>
        <p:spPr>
          <a:xfrm>
            <a:off x="144016" y="116633"/>
            <a:ext cx="8820472" cy="936104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How Heavy could Dark Matter be in </a:t>
            </a:r>
            <a:r>
              <a:rPr lang="en-US" sz="36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pMSSM</a:t>
            </a:r>
            <a:r>
              <a:rPr lang="en-US" sz="36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?</a:t>
            </a:r>
            <a:endParaRPr lang="en-US" sz="3600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5868144" y="6402814"/>
            <a:ext cx="3240360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buNone/>
            </a:pPr>
            <a:r>
              <a:rPr lang="en-US" sz="1600" b="0" dirty="0" smtClean="0">
                <a:solidFill>
                  <a:srgbClr val="FFFF00"/>
                </a:solidFill>
                <a:latin typeface="Times" charset="0"/>
              </a:rPr>
              <a:t>JE, </a:t>
            </a:r>
            <a:r>
              <a:rPr lang="en-US" sz="1600" b="0" dirty="0" err="1" smtClean="0">
                <a:solidFill>
                  <a:srgbClr val="FFFF00"/>
                </a:solidFill>
                <a:latin typeface="Times" charset="0"/>
              </a:rPr>
              <a:t>Luo</a:t>
            </a:r>
            <a:r>
              <a:rPr lang="en-US" sz="1600" b="0" dirty="0" smtClean="0">
                <a:solidFill>
                  <a:srgbClr val="FFFF00"/>
                </a:solidFill>
                <a:latin typeface="Times" charset="0"/>
              </a:rPr>
              <a:t> &amp; Olive: </a:t>
            </a:r>
            <a:r>
              <a:rPr lang="en-US" sz="1600" b="0" dirty="0" err="1" smtClean="0">
                <a:solidFill>
                  <a:srgbClr val="FFFF00"/>
                </a:solidFill>
                <a:latin typeface="Times" charset="0"/>
              </a:rPr>
              <a:t>arXiv</a:t>
            </a:r>
            <a:r>
              <a:rPr lang="en-US" sz="1600" b="0" dirty="0" smtClean="0">
                <a:solidFill>
                  <a:srgbClr val="FFFF00"/>
                </a:solidFill>
                <a:latin typeface="Times" charset="0"/>
              </a:rPr>
              <a:t>: 1503.07142</a:t>
            </a:r>
            <a:endParaRPr lang="en-US" sz="1600" b="0" dirty="0">
              <a:solidFill>
                <a:srgbClr val="FFFF00"/>
              </a:solidFill>
              <a:latin typeface="Times" charset="0"/>
            </a:endParaRPr>
          </a:p>
        </p:txBody>
      </p:sp>
      <p:pic>
        <p:nvPicPr>
          <p:cNvPr id="3" name="Picture 2" descr="ohsq_contour_in_msq_vs_mchi_plan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306884"/>
            <a:ext cx="4104456" cy="3930427"/>
          </a:xfrm>
          <a:prstGeom prst="rect">
            <a:avLst/>
          </a:prstGeom>
        </p:spPr>
      </p:pic>
      <p:pic>
        <p:nvPicPr>
          <p:cNvPr id="6" name="Picture 5" descr="bg_mchi_vs_dm_ohsq_contour_nobg_nobb_msq=10mg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04" y="2275317"/>
            <a:ext cx="3854964" cy="3938231"/>
          </a:xfrm>
          <a:prstGeom prst="rect">
            <a:avLst/>
          </a:prstGeom>
        </p:spPr>
      </p:pic>
      <p:sp>
        <p:nvSpPr>
          <p:cNvPr id="18" name="AutoShape 11"/>
          <p:cNvSpPr>
            <a:spLocks noChangeArrowheads="1"/>
          </p:cNvSpPr>
          <p:nvPr/>
        </p:nvSpPr>
        <p:spPr bwMode="auto">
          <a:xfrm rot="16699343" flipH="1">
            <a:off x="2024930" y="3840443"/>
            <a:ext cx="1894074" cy="218817"/>
          </a:xfrm>
          <a:prstGeom prst="rightArrow">
            <a:avLst>
              <a:gd name="adj1" fmla="val 50000"/>
              <a:gd name="adj2" fmla="val 191322"/>
            </a:avLst>
          </a:prstGeom>
          <a:solidFill>
            <a:schemeClr val="tx1"/>
          </a:solidFill>
          <a:ln>
            <a:noFill/>
          </a:ln>
          <a:extLst/>
        </p:spPr>
        <p:txBody>
          <a:bodyPr wrap="none" anchor="ctr"/>
          <a:lstStyle/>
          <a:p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88400" y="2852936"/>
            <a:ext cx="1197764" cy="70173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800" b="0" dirty="0" smtClean="0">
                <a:solidFill>
                  <a:srgbClr val="FFFF00"/>
                </a:solidFill>
              </a:rPr>
              <a:t>Nominal</a:t>
            </a:r>
          </a:p>
          <a:p>
            <a:pPr algn="ctr">
              <a:buNone/>
            </a:pPr>
            <a:r>
              <a:rPr lang="en-US" sz="1800" b="0" dirty="0" smtClean="0">
                <a:solidFill>
                  <a:srgbClr val="FFFF00"/>
                </a:solidFill>
              </a:rPr>
              <a:t>calculation</a:t>
            </a:r>
            <a:endParaRPr lang="en-US" sz="1800" b="0" dirty="0">
              <a:solidFill>
                <a:srgbClr val="FFFF00"/>
              </a:solidFill>
            </a:endParaRPr>
          </a:p>
        </p:txBody>
      </p:sp>
      <p:sp>
        <p:nvSpPr>
          <p:cNvPr id="14" name="AutoShape 11"/>
          <p:cNvSpPr>
            <a:spLocks noChangeArrowheads="1"/>
          </p:cNvSpPr>
          <p:nvPr/>
        </p:nvSpPr>
        <p:spPr bwMode="auto">
          <a:xfrm rot="20887178" flipH="1">
            <a:off x="6419625" y="2904340"/>
            <a:ext cx="1894074" cy="218817"/>
          </a:xfrm>
          <a:prstGeom prst="rightArrow">
            <a:avLst>
              <a:gd name="adj1" fmla="val 50000"/>
              <a:gd name="adj2" fmla="val 191322"/>
            </a:avLst>
          </a:prstGeom>
          <a:solidFill>
            <a:srgbClr val="008000"/>
          </a:solidFill>
          <a:ln>
            <a:noFill/>
          </a:ln>
          <a:extLst/>
        </p:spPr>
        <p:txBody>
          <a:bodyPr wrap="none" anchor="ctr"/>
          <a:lstStyle/>
          <a:p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353491" y="2492896"/>
            <a:ext cx="1466981" cy="1034129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800" b="0" dirty="0" smtClean="0">
                <a:solidFill>
                  <a:srgbClr val="FFFF00"/>
                </a:solidFill>
              </a:rPr>
              <a:t>Cosmological</a:t>
            </a:r>
          </a:p>
          <a:p>
            <a:pPr algn="ctr">
              <a:buNone/>
            </a:pPr>
            <a:r>
              <a:rPr lang="en-US" sz="1800" b="0" dirty="0">
                <a:solidFill>
                  <a:srgbClr val="FFFF00"/>
                </a:solidFill>
              </a:rPr>
              <a:t>d</a:t>
            </a:r>
            <a:r>
              <a:rPr lang="en-US" sz="1800" b="0" dirty="0" smtClean="0">
                <a:solidFill>
                  <a:srgbClr val="FFFF00"/>
                </a:solidFill>
              </a:rPr>
              <a:t>ark matter</a:t>
            </a:r>
          </a:p>
          <a:p>
            <a:pPr algn="ctr">
              <a:buNone/>
            </a:pPr>
            <a:r>
              <a:rPr lang="en-US" sz="1800" b="0" dirty="0" smtClean="0">
                <a:solidFill>
                  <a:srgbClr val="FFFF00"/>
                </a:solidFill>
              </a:rPr>
              <a:t>density</a:t>
            </a:r>
            <a:endParaRPr lang="en-US" sz="18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837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68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" grpId="0" animBg="1"/>
      <p:bldP spid="14" grpId="0" animBg="1"/>
      <p:bldP spid="3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44450"/>
            <a:ext cx="8280400" cy="114300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sz="5400" dirty="0" smtClean="0">
                <a:latin typeface="Times New Roman"/>
                <a:cs typeface="Times New Roman"/>
              </a:rPr>
              <a:t>         Reaches for </a:t>
            </a:r>
            <a:r>
              <a:rPr lang="en-US" sz="5400" dirty="0" err="1" smtClean="0">
                <a:latin typeface="Times New Roman"/>
                <a:cs typeface="Times New Roman"/>
              </a:rPr>
              <a:t>Sparticles</a:t>
            </a:r>
            <a:r>
              <a:rPr lang="en-US" sz="5400" dirty="0" smtClean="0">
                <a:latin typeface="Times New Roman"/>
                <a:cs typeface="Times New Roman"/>
              </a:rPr>
              <a:t> </a:t>
            </a:r>
            <a:endParaRPr lang="en-US" sz="5400" dirty="0">
              <a:latin typeface="Times New Roman"/>
              <a:cs typeface="Times New Roman"/>
            </a:endParaRPr>
          </a:p>
        </p:txBody>
      </p:sp>
      <p:pic>
        <p:nvPicPr>
          <p:cNvPr id="6" name="Picture 5" descr="FC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2051720" cy="85729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575048" y="449288"/>
            <a:ext cx="432048" cy="216024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pic>
        <p:nvPicPr>
          <p:cNvPr id="5" name="Picture 4" descr="CompressedGluin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507293"/>
            <a:ext cx="8799888" cy="3009939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395536" y="1412776"/>
            <a:ext cx="8280920" cy="108012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b="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Model with compressed spectrum: small </a:t>
            </a:r>
            <a:r>
              <a:rPr lang="en-US" b="0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gluino-neutralino</a:t>
            </a:r>
            <a:r>
              <a:rPr lang="en-US" b="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mass difference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611560" y="5517232"/>
            <a:ext cx="7560840" cy="108012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b="0" dirty="0" smtClean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Large mass possible in </a:t>
            </a:r>
            <a:r>
              <a:rPr lang="en-US" b="0" dirty="0" err="1" smtClean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gluino</a:t>
            </a:r>
            <a:r>
              <a:rPr lang="en-US" b="0" dirty="0" smtClean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b="0" dirty="0" err="1" smtClean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coannihilation</a:t>
            </a:r>
            <a:r>
              <a:rPr lang="en-US" b="0" dirty="0" smtClean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 scenario for dark matter</a:t>
            </a:r>
          </a:p>
        </p:txBody>
      </p:sp>
      <p:pic>
        <p:nvPicPr>
          <p:cNvPr id="9" name="Picture 8" descr="bg_mchi_vs_dm_ohsq_contour_nobg_nobb_msq=10mgl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725143"/>
            <a:ext cx="2952329" cy="360041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rgbClr val="FF0000"/>
            </a:solidFill>
          </a:ln>
        </p:spPr>
      </p:pic>
      <p:sp>
        <p:nvSpPr>
          <p:cNvPr id="11" name="TextBox 10"/>
          <p:cNvSpPr txBox="1"/>
          <p:nvPr/>
        </p:nvSpPr>
        <p:spPr>
          <a:xfrm flipV="1">
            <a:off x="6444208" y="4005064"/>
            <a:ext cx="6874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4400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</a:t>
            </a:r>
            <a:endParaRPr 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857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02" name="Rectangle 2"/>
          <p:cNvSpPr>
            <a:spLocks noGrp="1" noChangeArrowheads="1"/>
          </p:cNvSpPr>
          <p:nvPr>
            <p:ph type="title"/>
          </p:nvPr>
        </p:nvSpPr>
        <p:spPr>
          <a:xfrm>
            <a:off x="206375" y="130175"/>
            <a:ext cx="8686800" cy="12827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  <a:latin typeface="Times" charset="0"/>
                <a:cs typeface="+mj-cs"/>
              </a:rPr>
              <a:t>Possible Future Higgs</a:t>
            </a:r>
            <a:r>
              <a:rPr lang="en-US" dirty="0">
                <a:solidFill>
                  <a:schemeClr val="tx1"/>
                </a:solidFill>
                <a:latin typeface="Times" charset="0"/>
                <a:cs typeface="+mj-cs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Times" charset="0"/>
                <a:cs typeface="+mj-cs"/>
              </a:rPr>
              <a:t>Measurements</a:t>
            </a:r>
          </a:p>
        </p:txBody>
      </p:sp>
      <p:sp>
        <p:nvSpPr>
          <p:cNvPr id="35842" name="Rectangle 4"/>
          <p:cNvSpPr>
            <a:spLocks noChangeArrowheads="1"/>
          </p:cNvSpPr>
          <p:nvPr/>
        </p:nvSpPr>
        <p:spPr bwMode="auto">
          <a:xfrm>
            <a:off x="-315913" y="38957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endParaRPr lang="en-US" sz="2400" b="0">
              <a:latin typeface="Arial" charset="0"/>
            </a:endParaRPr>
          </a:p>
        </p:txBody>
      </p:sp>
      <p:pic>
        <p:nvPicPr>
          <p:cNvPr id="35843" name="Picture 2" descr="Numbers for fi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1484313"/>
            <a:ext cx="8964612" cy="408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41300" y="5630863"/>
            <a:ext cx="8723313" cy="1111250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defRPr/>
            </a:pPr>
            <a:r>
              <a:rPr lang="en-US" sz="2800" dirty="0" smtClean="0">
                <a:latin typeface="Times New Roman" charset="0"/>
                <a:ea typeface="ＭＳ Ｐゴシック" charset="0"/>
                <a:cs typeface="Times New Roman" charset="0"/>
              </a:rPr>
              <a:t>Need to reduce theoretical uncertainties to match</a:t>
            </a:r>
          </a:p>
          <a:p>
            <a:pPr>
              <a:defRPr/>
            </a:pPr>
            <a:r>
              <a:rPr lang="en-US" sz="2800" dirty="0" smtClean="0">
                <a:latin typeface="Times New Roman" charset="0"/>
                <a:ea typeface="ＭＳ Ｐゴシック" charset="0"/>
                <a:cs typeface="Times New Roman" charset="0"/>
              </a:rPr>
              <a:t>Essential for new physics interpretations</a:t>
            </a:r>
            <a:endParaRPr lang="en-US" sz="2800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6" name="Picture 5" descr="FCC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59631" cy="5263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539552" y="260648"/>
            <a:ext cx="218853" cy="120817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</p:spTree>
    <p:extLst>
      <p:ext uri="{BB962C8B-B14F-4D97-AF65-F5344CB8AC3E}">
        <p14:creationId xmlns:p14="http://schemas.microsoft.com/office/powerpoint/2010/main" val="2737087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02" name="Rectangle 2"/>
          <p:cNvSpPr>
            <a:spLocks noGrp="1" noChangeArrowheads="1"/>
          </p:cNvSpPr>
          <p:nvPr>
            <p:ph type="title"/>
          </p:nvPr>
        </p:nvSpPr>
        <p:spPr>
          <a:xfrm>
            <a:off x="206375" y="130175"/>
            <a:ext cx="8686800" cy="1354138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  <a:latin typeface="Times" charset="0"/>
                <a:cs typeface="+mj-cs"/>
              </a:rPr>
              <a:t>Possible Future Higgs</a:t>
            </a:r>
            <a:r>
              <a:rPr lang="en-US" dirty="0">
                <a:solidFill>
                  <a:schemeClr val="tx1"/>
                </a:solidFill>
                <a:latin typeface="Times" charset="0"/>
                <a:cs typeface="+mj-cs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Times" charset="0"/>
                <a:cs typeface="+mj-cs"/>
              </a:rPr>
              <a:t>Measurements</a:t>
            </a:r>
          </a:p>
        </p:txBody>
      </p:sp>
      <p:sp>
        <p:nvSpPr>
          <p:cNvPr id="37890" name="Rectangle 4"/>
          <p:cNvSpPr>
            <a:spLocks noChangeArrowheads="1"/>
          </p:cNvSpPr>
          <p:nvPr/>
        </p:nvSpPr>
        <p:spPr bwMode="auto">
          <a:xfrm>
            <a:off x="-315913" y="38957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endParaRPr lang="en-US" sz="2400" b="0">
              <a:latin typeface="Arial" charset="0"/>
            </a:endParaRPr>
          </a:p>
        </p:txBody>
      </p:sp>
      <p:pic>
        <p:nvPicPr>
          <p:cNvPr id="37891" name="Picture 1" descr="Higgsmeasurement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8" y="1543050"/>
            <a:ext cx="8210550" cy="519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FCC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59631" cy="5263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539552" y="260648"/>
            <a:ext cx="218853" cy="120817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</p:spTree>
    <p:extLst>
      <p:ext uri="{BB962C8B-B14F-4D97-AF65-F5344CB8AC3E}">
        <p14:creationId xmlns:p14="http://schemas.microsoft.com/office/powerpoint/2010/main" val="3794383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Title 1"/>
          <p:cNvSpPr>
            <a:spLocks noGrp="1"/>
          </p:cNvSpPr>
          <p:nvPr>
            <p:ph type="title"/>
          </p:nvPr>
        </p:nvSpPr>
        <p:spPr>
          <a:xfrm>
            <a:off x="107950" y="188913"/>
            <a:ext cx="8891588" cy="936625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3600" dirty="0" smtClean="0">
                <a:latin typeface="Times New Roman" charset="0"/>
                <a:ea typeface="ＭＳ Ｐゴシック" charset="0"/>
                <a:cs typeface="Times New Roman" charset="0"/>
              </a:rPr>
              <a:t>Standard Model Effective Field Theory</a:t>
            </a:r>
            <a:endParaRPr lang="en-US" sz="3600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8" y="1268413"/>
            <a:ext cx="8964612" cy="5445125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Higher-dimensional operators as relics of higher-energy 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physics, e.g., dimension 6:</a:t>
            </a: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endParaRPr lang="en-US" sz="1600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Operators constrained by SU(2) × U(1) symmetry:</a:t>
            </a:r>
          </a:p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Constrain with precision EW, Higgs data, TGCs ...</a:t>
            </a:r>
          </a:p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endParaRPr lang="en-US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endParaRPr lang="en-US" sz="2400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endParaRPr lang="en-US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110595" name="Picture 3" descr="CEGG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705" y="1844675"/>
            <a:ext cx="1944687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ESY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213100"/>
            <a:ext cx="8247062" cy="290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0152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458"/>
            <a:ext cx="8892480" cy="1008286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sz="3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FCC-</a:t>
            </a:r>
            <a:r>
              <a:rPr lang="en-US" sz="38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ee</a:t>
            </a:r>
            <a:r>
              <a:rPr lang="en-US" sz="3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3800" dirty="0" smtClean="0">
                <a:latin typeface="Times New Roman"/>
                <a:cs typeface="Times New Roman"/>
              </a:rPr>
              <a:t>Higgs &amp; TGC Measurements</a:t>
            </a:r>
            <a:endParaRPr lang="en-US" sz="38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196752"/>
            <a:ext cx="8785225" cy="5544616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endParaRPr lang="en-US" sz="3600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>
              <a:defRPr/>
            </a:pPr>
            <a:endParaRPr lang="en-US" sz="3600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>
              <a:defRPr/>
            </a:pPr>
            <a:endParaRPr lang="en-US" sz="3600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marL="0" indent="0">
              <a:buNone/>
              <a:defRPr/>
            </a:pPr>
            <a:endParaRPr lang="en-US" sz="5100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>
              <a:defRPr/>
            </a:pPr>
            <a:endParaRPr lang="en-US" sz="3600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>
              <a:defRPr/>
            </a:pPr>
            <a:endParaRPr lang="en-US" sz="3600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>
              <a:defRPr/>
            </a:pPr>
            <a:r>
              <a:rPr lang="en-US" sz="360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LHC constraints</a:t>
            </a:r>
          </a:p>
          <a:p>
            <a:pPr>
              <a:defRPr/>
            </a:pPr>
            <a:r>
              <a:rPr lang="en-US" sz="3600" b="1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FCC-</a:t>
            </a:r>
            <a:r>
              <a:rPr lang="en-US" sz="3600" b="1" dirty="0" err="1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ee</a:t>
            </a:r>
            <a:r>
              <a:rPr lang="en-US" sz="3600" b="1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3600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constraints: </a:t>
            </a:r>
            <a:r>
              <a:rPr lang="en-US" sz="360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see </a:t>
            </a:r>
            <a:r>
              <a:rPr lang="en-US" sz="3600" dirty="0" err="1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Λ</a:t>
            </a:r>
            <a:r>
              <a:rPr lang="en-US" sz="3600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~ </a:t>
            </a:r>
            <a:r>
              <a:rPr lang="en-US" sz="360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10 </a:t>
            </a:r>
            <a:r>
              <a:rPr lang="en-US" sz="3600" dirty="0" err="1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TeV</a:t>
            </a:r>
            <a:r>
              <a:rPr lang="en-US" sz="3600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?</a:t>
            </a:r>
          </a:p>
          <a:p>
            <a:pPr>
              <a:defRPr/>
            </a:pPr>
            <a:endParaRPr lang="en-US" sz="3600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7" name="Picture 6" descr="FC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59631" cy="5263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539552" y="260648"/>
            <a:ext cx="218853" cy="120817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pic>
        <p:nvPicPr>
          <p:cNvPr id="17" name="Picture 16" descr="ESY_HiggsSummary95CLbound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308974"/>
            <a:ext cx="7344816" cy="4136250"/>
          </a:xfrm>
          <a:prstGeom prst="rect">
            <a:avLst/>
          </a:prstGeom>
        </p:spPr>
      </p:pic>
      <p:pic>
        <p:nvPicPr>
          <p:cNvPr id="9" name="Picture 8" descr="FC_TLEP_Higgs_Summary95CLbound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347523"/>
            <a:ext cx="7387208" cy="4097701"/>
          </a:xfrm>
          <a:prstGeom prst="rect">
            <a:avLst/>
          </a:prstGeom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6012160" y="5661248"/>
            <a:ext cx="2857197" cy="307777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400" b="0" dirty="0" smtClean="0">
                <a:solidFill>
                  <a:srgbClr val="FFFF00"/>
                </a:solidFill>
                <a:latin typeface="Times" charset="0"/>
              </a:rPr>
              <a:t>JE &amp; </a:t>
            </a:r>
            <a:r>
              <a:rPr lang="en-US" sz="1400" b="0" dirty="0" err="1" smtClean="0">
                <a:solidFill>
                  <a:srgbClr val="FFFF00"/>
                </a:solidFill>
                <a:latin typeface="Times" charset="0"/>
              </a:rPr>
              <a:t>Tevong</a:t>
            </a:r>
            <a:r>
              <a:rPr lang="en-US" sz="1400" b="0" dirty="0" smtClean="0">
                <a:solidFill>
                  <a:srgbClr val="FFFF00"/>
                </a:solidFill>
                <a:latin typeface="Times" charset="0"/>
              </a:rPr>
              <a:t> You, arXiv:1510.04561</a:t>
            </a:r>
            <a:endParaRPr lang="en-US" sz="1400" b="0" dirty="0">
              <a:solidFill>
                <a:srgbClr val="FFFF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60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643884" y="1052736"/>
            <a:ext cx="4320604" cy="5544616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endParaRPr lang="en-US" b="0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>
              <a:defRPr/>
            </a:pPr>
            <a:endParaRPr lang="en-US" b="0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>
              <a:defRPr/>
            </a:pPr>
            <a:endParaRPr lang="en-US" b="0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marL="0" indent="0">
              <a:buFontTx/>
              <a:buNone/>
              <a:defRPr/>
            </a:pPr>
            <a:endParaRPr lang="en-US" b="0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>
              <a:defRPr/>
            </a:pPr>
            <a:endParaRPr lang="en-US" b="0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marL="0" indent="0">
              <a:buNone/>
              <a:defRPr/>
            </a:pPr>
            <a:endParaRPr lang="en-US" b="0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>
              <a:defRPr/>
            </a:pPr>
            <a:r>
              <a:rPr lang="en-US" b="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Shadings of green:</a:t>
            </a:r>
          </a:p>
          <a:p>
            <a:pPr lvl="1">
              <a:defRPr/>
            </a:pPr>
            <a:r>
              <a:rPr lang="en-US" b="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Effect of including TGCs at ILC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458"/>
            <a:ext cx="8892480" cy="86427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sz="3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FCC-</a:t>
            </a:r>
            <a:r>
              <a:rPr lang="en-US" sz="38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ee</a:t>
            </a:r>
            <a:r>
              <a:rPr lang="en-US" sz="3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3800" dirty="0" smtClean="0">
                <a:latin typeface="Times New Roman"/>
                <a:cs typeface="Times New Roman"/>
              </a:rPr>
              <a:t>Higgs &amp; TGC Measurements</a:t>
            </a:r>
            <a:endParaRPr lang="en-US" sz="38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9" y="1052736"/>
            <a:ext cx="4320604" cy="5544616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>
              <a:defRPr/>
            </a:pP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>
              <a:defRPr/>
            </a:pPr>
            <a:endParaRPr lang="en-US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marL="0" indent="0">
              <a:buNone/>
              <a:defRPr/>
            </a:pP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>
              <a:defRPr/>
            </a:pPr>
            <a:endParaRPr lang="en-US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>
              <a:defRPr/>
            </a:pPr>
            <a:endParaRPr lang="en-US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Shadings:</a:t>
            </a:r>
          </a:p>
          <a:p>
            <a:pPr lvl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With/without </a:t>
            </a:r>
            <a:r>
              <a:rPr lang="en-US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theoretical 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EWPT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uncertainties</a:t>
            </a:r>
            <a:endParaRPr lang="en-US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7" name="Picture 6" descr="FC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59631" cy="5263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539552" y="260648"/>
            <a:ext cx="218853" cy="120817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6012160" y="96887"/>
            <a:ext cx="2857197" cy="307777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400" b="0" dirty="0" smtClean="0">
                <a:solidFill>
                  <a:srgbClr val="FFFF00"/>
                </a:solidFill>
                <a:latin typeface="Times" charset="0"/>
              </a:rPr>
              <a:t>JE &amp; </a:t>
            </a:r>
            <a:r>
              <a:rPr lang="en-US" sz="1400" b="0" dirty="0" err="1" smtClean="0">
                <a:solidFill>
                  <a:srgbClr val="FFFF00"/>
                </a:solidFill>
                <a:latin typeface="Times" charset="0"/>
              </a:rPr>
              <a:t>Tevong</a:t>
            </a:r>
            <a:r>
              <a:rPr lang="en-US" sz="1400" b="0" dirty="0" smtClean="0">
                <a:solidFill>
                  <a:srgbClr val="FFFF00"/>
                </a:solidFill>
                <a:latin typeface="Times" charset="0"/>
              </a:rPr>
              <a:t> You, arXiv:1510.04561</a:t>
            </a:r>
            <a:endParaRPr lang="en-US" sz="1400" b="0" dirty="0">
              <a:solidFill>
                <a:srgbClr val="FFFF00"/>
              </a:solidFill>
              <a:latin typeface="Times" charset="0"/>
            </a:endParaRPr>
          </a:p>
        </p:txBody>
      </p:sp>
      <p:pic>
        <p:nvPicPr>
          <p:cNvPr id="4" name="Picture 3" descr="FCCeeEF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30007"/>
            <a:ext cx="8640960" cy="31231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1600" y="1052736"/>
            <a:ext cx="3210735" cy="584776"/>
          </a:xfrm>
          <a:prstGeom prst="rect">
            <a:avLst/>
          </a:prstGeom>
          <a:solidFill>
            <a:srgbClr val="000066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b="0" dirty="0" smtClean="0">
                <a:solidFill>
                  <a:srgbClr val="FFFF00"/>
                </a:solidFill>
              </a:rPr>
              <a:t>EWPTs and Higgs</a:t>
            </a:r>
            <a:endParaRPr lang="en-US" b="0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96620" y="1052736"/>
            <a:ext cx="2935820" cy="584776"/>
          </a:xfrm>
          <a:prstGeom prst="rect">
            <a:avLst/>
          </a:prstGeom>
          <a:solidFill>
            <a:srgbClr val="000066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b="0" dirty="0" smtClean="0">
                <a:solidFill>
                  <a:srgbClr val="FFFF00"/>
                </a:solidFill>
              </a:rPr>
              <a:t>Higgs and TGCs</a:t>
            </a:r>
            <a:endParaRPr lang="en-US" b="0" dirty="0">
              <a:solidFill>
                <a:srgbClr val="FFFF00"/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3707904" y="6021288"/>
            <a:ext cx="4749017" cy="904863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  <a:latin typeface="Times" charset="0"/>
              </a:rPr>
              <a:t>Should extend to include prospective </a:t>
            </a:r>
          </a:p>
          <a:p>
            <a:pPr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  <a:latin typeface="Times" charset="0"/>
              </a:rPr>
              <a:t>FCC-</a:t>
            </a:r>
            <a:r>
              <a:rPr lang="en-US" sz="2400" b="0" dirty="0" err="1" smtClean="0">
                <a:solidFill>
                  <a:srgbClr val="FFFF00"/>
                </a:solidFill>
                <a:latin typeface="Times" charset="0"/>
              </a:rPr>
              <a:t>hh</a:t>
            </a:r>
            <a:r>
              <a:rPr lang="en-US" sz="2400" b="0" dirty="0">
                <a:solidFill>
                  <a:srgbClr val="FFFF00"/>
                </a:solidFill>
                <a:latin typeface="Times" charset="0"/>
              </a:rPr>
              <a:t> </a:t>
            </a:r>
            <a:r>
              <a:rPr lang="en-US" sz="2400" b="0" dirty="0" smtClean="0">
                <a:solidFill>
                  <a:srgbClr val="FFFF00"/>
                </a:solidFill>
                <a:latin typeface="Times" charset="0"/>
              </a:rPr>
              <a:t>measurements of TGCs, …</a:t>
            </a:r>
            <a:endParaRPr lang="en-US" sz="2400" b="0" dirty="0">
              <a:solidFill>
                <a:srgbClr val="FFFF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360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936104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hangingPunct="1"/>
            <a:r>
              <a:rPr lang="en-US" sz="4800" dirty="0" smtClean="0">
                <a:latin typeface="Times"/>
                <a:ea typeface="ＭＳ Ｐゴシック" charset="0"/>
                <a:cs typeface="Times"/>
              </a:rPr>
              <a:t>What H Physics can FCC-</a:t>
            </a:r>
            <a:r>
              <a:rPr lang="en-US" sz="4800" dirty="0" err="1" smtClean="0">
                <a:latin typeface="Times"/>
                <a:ea typeface="ＭＳ Ｐゴシック" charset="0"/>
                <a:cs typeface="Times"/>
              </a:rPr>
              <a:t>hh</a:t>
            </a:r>
            <a:r>
              <a:rPr lang="en-US" sz="4800" dirty="0" smtClean="0">
                <a:latin typeface="Times"/>
                <a:ea typeface="ＭＳ Ｐゴシック" charset="0"/>
                <a:cs typeface="Times"/>
              </a:rPr>
              <a:t> do?</a:t>
            </a:r>
            <a:endParaRPr lang="en-US" sz="4800" dirty="0">
              <a:latin typeface="Times"/>
              <a:ea typeface="ＭＳ Ｐゴシック" charset="0"/>
              <a:cs typeface="Times"/>
            </a:endParaRPr>
          </a:p>
        </p:txBody>
      </p:sp>
      <p:sp>
        <p:nvSpPr>
          <p:cNvPr id="87042" name="Content Placeholder 2"/>
          <p:cNvSpPr>
            <a:spLocks noGrp="1"/>
          </p:cNvSpPr>
          <p:nvPr>
            <p:ph idx="1"/>
          </p:nvPr>
        </p:nvSpPr>
        <p:spPr>
          <a:xfrm>
            <a:off x="107504" y="1196752"/>
            <a:ext cx="8892480" cy="5517232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sz="1800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Sub-% measurement of H to 4l/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γγ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?</a:t>
            </a:r>
          </a:p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1% measurement of H to 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μμ</a:t>
            </a:r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5% measurement of 3-H coupling?</a:t>
            </a:r>
          </a:p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Sensitive to 4-H coupling?</a:t>
            </a:r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eaLnBrk="1" hangingPunct="1"/>
            <a:endParaRPr lang="en-US" dirty="0">
              <a:latin typeface="Times"/>
              <a:ea typeface="ＭＳ Ｐゴシック" charset="0"/>
              <a:cs typeface="Times"/>
            </a:endParaRPr>
          </a:p>
          <a:p>
            <a:pPr marL="0" indent="0" eaLnBrk="1" hangingPunct="1">
              <a:buNone/>
            </a:pPr>
            <a:endParaRPr lang="en-US" sz="3600" dirty="0">
              <a:latin typeface="Times"/>
              <a:ea typeface="ＭＳ Ｐゴシック" charset="0"/>
              <a:cs typeface="Times"/>
            </a:endParaRPr>
          </a:p>
        </p:txBody>
      </p:sp>
      <p:pic>
        <p:nvPicPr>
          <p:cNvPr id="2" name="Picture 1" descr="Hrat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120" y="1268760"/>
            <a:ext cx="6804248" cy="3312368"/>
          </a:xfrm>
          <a:prstGeom prst="rect">
            <a:avLst/>
          </a:prstGeom>
        </p:spPr>
      </p:pic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6876256" y="4509120"/>
            <a:ext cx="1960655" cy="307777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400" b="0" dirty="0" err="1" smtClean="0">
                <a:solidFill>
                  <a:srgbClr val="FFFF00"/>
                </a:solidFill>
                <a:latin typeface="Times" charset="0"/>
              </a:rPr>
              <a:t>Mangano</a:t>
            </a:r>
            <a:r>
              <a:rPr lang="en-US" sz="1400" b="0" dirty="0" smtClean="0">
                <a:solidFill>
                  <a:srgbClr val="FFFF00"/>
                </a:solidFill>
                <a:latin typeface="Times" charset="0"/>
              </a:rPr>
              <a:t> @ Hong Kong</a:t>
            </a:r>
            <a:endParaRPr lang="en-US" sz="1400" b="0" dirty="0">
              <a:solidFill>
                <a:srgbClr val="FFFF00"/>
              </a:solidFill>
              <a:latin typeface="Times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179512" y="1124744"/>
            <a:ext cx="2430273" cy="584776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b="0" dirty="0" smtClean="0">
                <a:solidFill>
                  <a:srgbClr val="FFFF00"/>
                </a:solidFill>
                <a:latin typeface="Times" charset="0"/>
              </a:rPr>
              <a:t>Big statistics!</a:t>
            </a:r>
            <a:endParaRPr lang="en-US" b="0" dirty="0">
              <a:solidFill>
                <a:srgbClr val="FFFF00"/>
              </a:solidFill>
              <a:latin typeface="Times" charset="0"/>
            </a:endParaRPr>
          </a:p>
        </p:txBody>
      </p:sp>
      <p:pic>
        <p:nvPicPr>
          <p:cNvPr id="7" name="Picture 6" descr="FC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59631" cy="5263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320699" y="260648"/>
            <a:ext cx="218853" cy="120817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</p:spTree>
    <p:extLst>
      <p:ext uri="{BB962C8B-B14F-4D97-AF65-F5344CB8AC3E}">
        <p14:creationId xmlns:p14="http://schemas.microsoft.com/office/powerpoint/2010/main" val="1106173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70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70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70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70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00" b="1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  <a:cs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00" b="1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  <a:cs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47951</TotalTime>
  <Words>1282</Words>
  <Application>Microsoft Macintosh PowerPoint</Application>
  <PresentationFormat>On-screen Show (4:3)</PresentationFormat>
  <Paragraphs>369</Paragraphs>
  <Slides>36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Default Design</vt:lpstr>
      <vt:lpstr>Global Analysis, Combination &amp; Complementarity</vt:lpstr>
      <vt:lpstr>The Objectives</vt:lpstr>
      <vt:lpstr>Possible FCC-ee Precision Measurements</vt:lpstr>
      <vt:lpstr>Possible Future Higgs Measurements</vt:lpstr>
      <vt:lpstr>Possible Future Higgs Measurements</vt:lpstr>
      <vt:lpstr>Standard Model Effective Field Theory</vt:lpstr>
      <vt:lpstr>FCC-ee Higgs &amp; TGC Measurements</vt:lpstr>
      <vt:lpstr>FCC-ee Higgs &amp; TGC Measurements</vt:lpstr>
      <vt:lpstr>What H Physics can FCC-hh do?</vt:lpstr>
      <vt:lpstr>What H Physics can FCC-hh do?</vt:lpstr>
      <vt:lpstr>Measurement of 3-H Coupling</vt:lpstr>
      <vt:lpstr>FCC-ee Sensitivity to 3h Coupling</vt:lpstr>
      <vt:lpstr>A First Look at 4-H Coupling</vt:lpstr>
      <vt:lpstr>Precision FCC-ee Measurements</vt:lpstr>
      <vt:lpstr>PowerPoint Presentation</vt:lpstr>
      <vt:lpstr>Where May CMSSM be Hiding?</vt:lpstr>
      <vt:lpstr>     Squark-Gluino Plane</vt:lpstr>
      <vt:lpstr>Exploring the Stop Coannihilation Strip</vt:lpstr>
      <vt:lpstr>Impact of Precision and Higgs Measurements</vt:lpstr>
      <vt:lpstr>Possible Future X Signal</vt:lpstr>
      <vt:lpstr>Alternative Higgs Doublet Scenario</vt:lpstr>
      <vt:lpstr>Lineshape in pp Collisions</vt:lpstr>
      <vt:lpstr>Possible Φ = H,A Signals</vt:lpstr>
      <vt:lpstr>Possible H± Signals</vt:lpstr>
      <vt:lpstr>Cross Sections for Vector-Like Q</vt:lpstr>
      <vt:lpstr>Cross Sections for Vector-Like L</vt:lpstr>
      <vt:lpstr>Indirect Sensitivity of FCC-ee?</vt:lpstr>
      <vt:lpstr>Global Analysis, Combination &amp; Complementarity</vt:lpstr>
      <vt:lpstr>Back-ups</vt:lpstr>
      <vt:lpstr>Indirect Stop Limits from Precision EW Data</vt:lpstr>
      <vt:lpstr>Possible FCC-ee Precision Measurements</vt:lpstr>
      <vt:lpstr>         Reaches for Sparticles </vt:lpstr>
      <vt:lpstr>    Reach for the Stop</vt:lpstr>
      <vt:lpstr>Single Vector-Like Q, L Production</vt:lpstr>
      <vt:lpstr>How Heavy could Dark Matter be in pMSSM?</vt:lpstr>
      <vt:lpstr>         Reaches for Sparticles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Phenomenology Beyond the Standard Model</dc:title>
  <cp:lastModifiedBy>CERN User</cp:lastModifiedBy>
  <cp:revision>561</cp:revision>
  <cp:lastPrinted>2013-05-16T10:20:45Z</cp:lastPrinted>
  <dcterms:modified xsi:type="dcterms:W3CDTF">2016-02-05T15:35:21Z</dcterms:modified>
</cp:coreProperties>
</file>