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3"/>
  </p:notesMasterIdLst>
  <p:handoutMasterIdLst>
    <p:handoutMasterId r:id="rId24"/>
  </p:handoutMasterIdLst>
  <p:sldIdLst>
    <p:sldId id="262" r:id="rId5"/>
    <p:sldId id="298" r:id="rId6"/>
    <p:sldId id="284" r:id="rId7"/>
    <p:sldId id="299" r:id="rId8"/>
    <p:sldId id="274" r:id="rId9"/>
    <p:sldId id="270" r:id="rId10"/>
    <p:sldId id="286" r:id="rId11"/>
    <p:sldId id="288" r:id="rId12"/>
    <p:sldId id="296" r:id="rId13"/>
    <p:sldId id="295" r:id="rId14"/>
    <p:sldId id="297" r:id="rId15"/>
    <p:sldId id="290" r:id="rId16"/>
    <p:sldId id="291" r:id="rId17"/>
    <p:sldId id="292" r:id="rId18"/>
    <p:sldId id="293" r:id="rId19"/>
    <p:sldId id="294" r:id="rId20"/>
    <p:sldId id="276" r:id="rId21"/>
    <p:sldId id="266" r:id="rId22"/>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p:scale>
          <a:sx n="134" d="100"/>
          <a:sy n="134" d="100"/>
        </p:scale>
        <p:origin x="-176" y="-80"/>
      </p:cViewPr>
      <p:guideLst>
        <p:guide orient="horz" pos="408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A6D66E-8569-394B-8FF6-0ADFE2B51BBD}"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en-US"/>
        </a:p>
      </dgm:t>
    </dgm:pt>
    <dgm:pt modelId="{86DBE87A-EC33-6F4D-902C-EF03EC9EA9DC}">
      <dgm:prSet phldrT="[Text]"/>
      <dgm:spPr/>
      <dgm:t>
        <a:bodyPr/>
        <a:lstStyle/>
        <a:p>
          <a:r>
            <a:rPr lang="en-US" dirty="0" smtClean="0"/>
            <a:t>CONCEPTUAL DESIGN</a:t>
          </a:r>
          <a:endParaRPr lang="en-US" dirty="0" smtClean="0"/>
        </a:p>
        <a:p>
          <a:r>
            <a:rPr lang="en-US" dirty="0" smtClean="0"/>
            <a:t>3- 4 Months</a:t>
          </a:r>
          <a:endParaRPr lang="en-US" dirty="0"/>
        </a:p>
      </dgm:t>
    </dgm:pt>
    <dgm:pt modelId="{6542ED80-D932-E342-BE3C-ADF2682D1EA0}" type="parTrans" cxnId="{23A16C41-4AE1-D742-B42A-88FC06D1FE07}">
      <dgm:prSet/>
      <dgm:spPr/>
      <dgm:t>
        <a:bodyPr/>
        <a:lstStyle/>
        <a:p>
          <a:endParaRPr lang="en-US"/>
        </a:p>
      </dgm:t>
    </dgm:pt>
    <dgm:pt modelId="{5738D291-0AF1-1342-8D47-8A0DD77CAC50}" type="sibTrans" cxnId="{23A16C41-4AE1-D742-B42A-88FC06D1FE07}">
      <dgm:prSet/>
      <dgm:spPr/>
      <dgm:t>
        <a:bodyPr/>
        <a:lstStyle/>
        <a:p>
          <a:endParaRPr lang="en-US"/>
        </a:p>
      </dgm:t>
    </dgm:pt>
    <dgm:pt modelId="{CEBF88E5-68ED-D04B-952A-5ECBD65B6A8B}">
      <dgm:prSet phldrT="[Text]"/>
      <dgm:spPr/>
      <dgm:t>
        <a:bodyPr/>
        <a:lstStyle/>
        <a:p>
          <a:r>
            <a:rPr lang="en-US" dirty="0" smtClean="0"/>
            <a:t>ENGINEERING DESIGN  &amp; PROTOTYPING</a:t>
          </a:r>
          <a:endParaRPr lang="en-US" dirty="0" smtClean="0"/>
        </a:p>
        <a:p>
          <a:r>
            <a:rPr lang="en-US" dirty="0" smtClean="0"/>
            <a:t>10 Months</a:t>
          </a:r>
          <a:endParaRPr lang="en-US" dirty="0"/>
        </a:p>
      </dgm:t>
    </dgm:pt>
    <dgm:pt modelId="{3610E35D-E66D-214C-A7EE-828FB6AD56DB}" type="parTrans" cxnId="{118D55CD-4570-0F4D-B8E1-207F826FEAF4}">
      <dgm:prSet/>
      <dgm:spPr/>
      <dgm:t>
        <a:bodyPr/>
        <a:lstStyle/>
        <a:p>
          <a:endParaRPr lang="en-US"/>
        </a:p>
      </dgm:t>
    </dgm:pt>
    <dgm:pt modelId="{3E8953A5-B1C3-E54B-9C79-C13B6EA6E8EF}" type="sibTrans" cxnId="{118D55CD-4570-0F4D-B8E1-207F826FEAF4}">
      <dgm:prSet/>
      <dgm:spPr/>
      <dgm:t>
        <a:bodyPr/>
        <a:lstStyle/>
        <a:p>
          <a:endParaRPr lang="en-US"/>
        </a:p>
      </dgm:t>
    </dgm:pt>
    <dgm:pt modelId="{EF946F37-6F2E-BE45-8871-CB84A9939EB4}">
      <dgm:prSet phldrT="[Text]"/>
      <dgm:spPr/>
      <dgm:t>
        <a:bodyPr/>
        <a:lstStyle/>
        <a:p>
          <a:r>
            <a:rPr lang="en-US" dirty="0" smtClean="0"/>
            <a:t>PILOT</a:t>
          </a:r>
        </a:p>
        <a:p>
          <a:r>
            <a:rPr lang="en-US" dirty="0" smtClean="0"/>
            <a:t>Max 22 Months</a:t>
          </a:r>
        </a:p>
        <a:p>
          <a:endParaRPr lang="en-US" dirty="0"/>
        </a:p>
      </dgm:t>
    </dgm:pt>
    <dgm:pt modelId="{51A60C07-E8B9-E447-9F20-E7529FB6688A}" type="parTrans" cxnId="{D4BD58BC-3D07-5541-8010-9E59D5930979}">
      <dgm:prSet/>
      <dgm:spPr/>
      <dgm:t>
        <a:bodyPr/>
        <a:lstStyle/>
        <a:p>
          <a:endParaRPr lang="en-US"/>
        </a:p>
      </dgm:t>
    </dgm:pt>
    <dgm:pt modelId="{B2883DB6-4ACA-1044-8719-A3FB26E4D726}" type="sibTrans" cxnId="{D4BD58BC-3D07-5541-8010-9E59D5930979}">
      <dgm:prSet/>
      <dgm:spPr/>
      <dgm:t>
        <a:bodyPr/>
        <a:lstStyle/>
        <a:p>
          <a:endParaRPr lang="en-US"/>
        </a:p>
      </dgm:t>
    </dgm:pt>
    <dgm:pt modelId="{C0BF7931-2FD7-4A45-865A-F8375870C054}" type="pres">
      <dgm:prSet presAssocID="{FFA6D66E-8569-394B-8FF6-0ADFE2B51BBD}" presName="hierChild1" presStyleCnt="0">
        <dgm:presLayoutVars>
          <dgm:chPref val="1"/>
          <dgm:dir/>
          <dgm:animOne val="branch"/>
          <dgm:animLvl val="lvl"/>
          <dgm:resizeHandles/>
        </dgm:presLayoutVars>
      </dgm:prSet>
      <dgm:spPr/>
      <dgm:t>
        <a:bodyPr/>
        <a:lstStyle/>
        <a:p>
          <a:endParaRPr lang="en-US"/>
        </a:p>
      </dgm:t>
    </dgm:pt>
    <dgm:pt modelId="{9750E0E9-B524-2242-8926-680CA6B953B5}" type="pres">
      <dgm:prSet presAssocID="{86DBE87A-EC33-6F4D-902C-EF03EC9EA9DC}" presName="hierRoot1" presStyleCnt="0"/>
      <dgm:spPr/>
    </dgm:pt>
    <dgm:pt modelId="{15B63A56-1799-0F47-A72E-90D968BA7F5D}" type="pres">
      <dgm:prSet presAssocID="{86DBE87A-EC33-6F4D-902C-EF03EC9EA9DC}" presName="composite" presStyleCnt="0"/>
      <dgm:spPr/>
    </dgm:pt>
    <dgm:pt modelId="{997B46B1-E806-E04A-AC9E-B31153476CC3}" type="pres">
      <dgm:prSet presAssocID="{86DBE87A-EC33-6F4D-902C-EF03EC9EA9DC}" presName="background" presStyleLbl="node0" presStyleIdx="0" presStyleCnt="1"/>
      <dgm:spPr/>
    </dgm:pt>
    <dgm:pt modelId="{8CDA33D0-0F34-3849-AC3A-6293600DD530}" type="pres">
      <dgm:prSet presAssocID="{86DBE87A-EC33-6F4D-902C-EF03EC9EA9DC}" presName="text" presStyleLbl="fgAcc0" presStyleIdx="0" presStyleCnt="1" custLinFactX="-54174" custLinFactNeighborX="-100000" custLinFactNeighborY="28136">
        <dgm:presLayoutVars>
          <dgm:chPref val="3"/>
        </dgm:presLayoutVars>
      </dgm:prSet>
      <dgm:spPr/>
      <dgm:t>
        <a:bodyPr/>
        <a:lstStyle/>
        <a:p>
          <a:endParaRPr lang="en-US"/>
        </a:p>
      </dgm:t>
    </dgm:pt>
    <dgm:pt modelId="{C3DD3936-7734-C244-A27F-78072C8D5DE9}" type="pres">
      <dgm:prSet presAssocID="{86DBE87A-EC33-6F4D-902C-EF03EC9EA9DC}" presName="hierChild2" presStyleCnt="0"/>
      <dgm:spPr/>
    </dgm:pt>
    <dgm:pt modelId="{B9887D42-1861-7B42-A1A8-F62399A54E18}" type="pres">
      <dgm:prSet presAssocID="{3610E35D-E66D-214C-A7EE-828FB6AD56DB}" presName="Name10" presStyleLbl="parChTrans1D2" presStyleIdx="0" presStyleCnt="1"/>
      <dgm:spPr/>
      <dgm:t>
        <a:bodyPr/>
        <a:lstStyle/>
        <a:p>
          <a:endParaRPr lang="en-US"/>
        </a:p>
      </dgm:t>
    </dgm:pt>
    <dgm:pt modelId="{4F3F7D5D-D70C-894C-B75F-03F5DEB1E141}" type="pres">
      <dgm:prSet presAssocID="{CEBF88E5-68ED-D04B-952A-5ECBD65B6A8B}" presName="hierRoot2" presStyleCnt="0"/>
      <dgm:spPr/>
    </dgm:pt>
    <dgm:pt modelId="{BDE82A5D-6D91-A14D-BCA7-42401BFB2D48}" type="pres">
      <dgm:prSet presAssocID="{CEBF88E5-68ED-D04B-952A-5ECBD65B6A8B}" presName="composite2" presStyleCnt="0"/>
      <dgm:spPr/>
    </dgm:pt>
    <dgm:pt modelId="{F561A6D0-9BA1-F946-BA33-E3BA7DD14815}" type="pres">
      <dgm:prSet presAssocID="{CEBF88E5-68ED-D04B-952A-5ECBD65B6A8B}" presName="background2" presStyleLbl="node2" presStyleIdx="0" presStyleCnt="1"/>
      <dgm:spPr/>
    </dgm:pt>
    <dgm:pt modelId="{A7BDAA3B-E2FA-E84E-B826-FAD59D2DE7F9}" type="pres">
      <dgm:prSet presAssocID="{CEBF88E5-68ED-D04B-952A-5ECBD65B6A8B}" presName="text2" presStyleLbl="fgAcc2" presStyleIdx="0" presStyleCnt="1" custLinFactNeighborX="-62841" custLinFactNeighborY="7101">
        <dgm:presLayoutVars>
          <dgm:chPref val="3"/>
        </dgm:presLayoutVars>
      </dgm:prSet>
      <dgm:spPr/>
      <dgm:t>
        <a:bodyPr/>
        <a:lstStyle/>
        <a:p>
          <a:endParaRPr lang="en-US"/>
        </a:p>
      </dgm:t>
    </dgm:pt>
    <dgm:pt modelId="{A78AA950-1C9C-5448-A745-12B01684962B}" type="pres">
      <dgm:prSet presAssocID="{CEBF88E5-68ED-D04B-952A-5ECBD65B6A8B}" presName="hierChild3" presStyleCnt="0"/>
      <dgm:spPr/>
    </dgm:pt>
    <dgm:pt modelId="{2641D327-E58E-E249-98A0-EF4F52093831}" type="pres">
      <dgm:prSet presAssocID="{51A60C07-E8B9-E447-9F20-E7529FB6688A}" presName="Name17" presStyleLbl="parChTrans1D3" presStyleIdx="0" presStyleCnt="1"/>
      <dgm:spPr/>
      <dgm:t>
        <a:bodyPr/>
        <a:lstStyle/>
        <a:p>
          <a:endParaRPr lang="en-US"/>
        </a:p>
      </dgm:t>
    </dgm:pt>
    <dgm:pt modelId="{029047D5-3599-A54C-BDFD-B125C27836E7}" type="pres">
      <dgm:prSet presAssocID="{EF946F37-6F2E-BE45-8871-CB84A9939EB4}" presName="hierRoot3" presStyleCnt="0"/>
      <dgm:spPr/>
    </dgm:pt>
    <dgm:pt modelId="{43A75F65-0703-084C-8F46-51AAF4A59315}" type="pres">
      <dgm:prSet presAssocID="{EF946F37-6F2E-BE45-8871-CB84A9939EB4}" presName="composite3" presStyleCnt="0"/>
      <dgm:spPr/>
    </dgm:pt>
    <dgm:pt modelId="{1A10FF44-9C48-3A4F-BF2A-00A5FE70BFB3}" type="pres">
      <dgm:prSet presAssocID="{EF946F37-6F2E-BE45-8871-CB84A9939EB4}" presName="background3" presStyleLbl="node3" presStyleIdx="0" presStyleCnt="1"/>
      <dgm:spPr/>
    </dgm:pt>
    <dgm:pt modelId="{6343A0DC-B990-DB42-8938-697EFF31DA75}" type="pres">
      <dgm:prSet presAssocID="{EF946F37-6F2E-BE45-8871-CB84A9939EB4}" presName="text3" presStyleLbl="fgAcc3" presStyleIdx="0" presStyleCnt="1" custLinFactNeighborX="11875" custLinFactNeighborY="126">
        <dgm:presLayoutVars>
          <dgm:chPref val="3"/>
        </dgm:presLayoutVars>
      </dgm:prSet>
      <dgm:spPr/>
      <dgm:t>
        <a:bodyPr/>
        <a:lstStyle/>
        <a:p>
          <a:endParaRPr lang="en-US"/>
        </a:p>
      </dgm:t>
    </dgm:pt>
    <dgm:pt modelId="{F8BCF79A-4960-614C-8418-5AFC8E0644B0}" type="pres">
      <dgm:prSet presAssocID="{EF946F37-6F2E-BE45-8871-CB84A9939EB4}" presName="hierChild4" presStyleCnt="0"/>
      <dgm:spPr/>
    </dgm:pt>
  </dgm:ptLst>
  <dgm:cxnLst>
    <dgm:cxn modelId="{841976FA-2EDF-664A-B854-E891A2D8526C}" type="presOf" srcId="{CEBF88E5-68ED-D04B-952A-5ECBD65B6A8B}" destId="{A7BDAA3B-E2FA-E84E-B826-FAD59D2DE7F9}" srcOrd="0" destOrd="0" presId="urn:microsoft.com/office/officeart/2005/8/layout/hierarchy1"/>
    <dgm:cxn modelId="{BF622BED-DAFE-794A-99F8-54018E3E8225}" type="presOf" srcId="{3610E35D-E66D-214C-A7EE-828FB6AD56DB}" destId="{B9887D42-1861-7B42-A1A8-F62399A54E18}" srcOrd="0" destOrd="0" presId="urn:microsoft.com/office/officeart/2005/8/layout/hierarchy1"/>
    <dgm:cxn modelId="{BBD7F438-F6F7-3E4B-9DD6-2EC3AE07B4A0}" type="presOf" srcId="{EF946F37-6F2E-BE45-8871-CB84A9939EB4}" destId="{6343A0DC-B990-DB42-8938-697EFF31DA75}" srcOrd="0" destOrd="0" presId="urn:microsoft.com/office/officeart/2005/8/layout/hierarchy1"/>
    <dgm:cxn modelId="{7A042E1C-4DC0-1B4A-8035-00EE34959405}" type="presOf" srcId="{FFA6D66E-8569-394B-8FF6-0ADFE2B51BBD}" destId="{C0BF7931-2FD7-4A45-865A-F8375870C054}" srcOrd="0" destOrd="0" presId="urn:microsoft.com/office/officeart/2005/8/layout/hierarchy1"/>
    <dgm:cxn modelId="{26EC95B7-9DCB-5842-8FFE-C4B53858D24A}" type="presOf" srcId="{51A60C07-E8B9-E447-9F20-E7529FB6688A}" destId="{2641D327-E58E-E249-98A0-EF4F52093831}" srcOrd="0" destOrd="0" presId="urn:microsoft.com/office/officeart/2005/8/layout/hierarchy1"/>
    <dgm:cxn modelId="{266FEA2C-75D2-1843-A9EF-805E35EC32EE}" type="presOf" srcId="{86DBE87A-EC33-6F4D-902C-EF03EC9EA9DC}" destId="{8CDA33D0-0F34-3849-AC3A-6293600DD530}" srcOrd="0" destOrd="0" presId="urn:microsoft.com/office/officeart/2005/8/layout/hierarchy1"/>
    <dgm:cxn modelId="{D4BD58BC-3D07-5541-8010-9E59D5930979}" srcId="{CEBF88E5-68ED-D04B-952A-5ECBD65B6A8B}" destId="{EF946F37-6F2E-BE45-8871-CB84A9939EB4}" srcOrd="0" destOrd="0" parTransId="{51A60C07-E8B9-E447-9F20-E7529FB6688A}" sibTransId="{B2883DB6-4ACA-1044-8719-A3FB26E4D726}"/>
    <dgm:cxn modelId="{118D55CD-4570-0F4D-B8E1-207F826FEAF4}" srcId="{86DBE87A-EC33-6F4D-902C-EF03EC9EA9DC}" destId="{CEBF88E5-68ED-D04B-952A-5ECBD65B6A8B}" srcOrd="0" destOrd="0" parTransId="{3610E35D-E66D-214C-A7EE-828FB6AD56DB}" sibTransId="{3E8953A5-B1C3-E54B-9C79-C13B6EA6E8EF}"/>
    <dgm:cxn modelId="{23A16C41-4AE1-D742-B42A-88FC06D1FE07}" srcId="{FFA6D66E-8569-394B-8FF6-0ADFE2B51BBD}" destId="{86DBE87A-EC33-6F4D-902C-EF03EC9EA9DC}" srcOrd="0" destOrd="0" parTransId="{6542ED80-D932-E342-BE3C-ADF2682D1EA0}" sibTransId="{5738D291-0AF1-1342-8D47-8A0DD77CAC50}"/>
    <dgm:cxn modelId="{70D3239C-49FA-6844-93B2-A4355F5FD54C}" type="presParOf" srcId="{C0BF7931-2FD7-4A45-865A-F8375870C054}" destId="{9750E0E9-B524-2242-8926-680CA6B953B5}" srcOrd="0" destOrd="0" presId="urn:microsoft.com/office/officeart/2005/8/layout/hierarchy1"/>
    <dgm:cxn modelId="{C7765D1D-7189-4540-825E-1BF0345C5BF3}" type="presParOf" srcId="{9750E0E9-B524-2242-8926-680CA6B953B5}" destId="{15B63A56-1799-0F47-A72E-90D968BA7F5D}" srcOrd="0" destOrd="0" presId="urn:microsoft.com/office/officeart/2005/8/layout/hierarchy1"/>
    <dgm:cxn modelId="{1A996D04-4B6E-3946-B98C-437573846947}" type="presParOf" srcId="{15B63A56-1799-0F47-A72E-90D968BA7F5D}" destId="{997B46B1-E806-E04A-AC9E-B31153476CC3}" srcOrd="0" destOrd="0" presId="urn:microsoft.com/office/officeart/2005/8/layout/hierarchy1"/>
    <dgm:cxn modelId="{9839DE9F-40EA-0948-96D6-5F23ADDDB40C}" type="presParOf" srcId="{15B63A56-1799-0F47-A72E-90D968BA7F5D}" destId="{8CDA33D0-0F34-3849-AC3A-6293600DD530}" srcOrd="1" destOrd="0" presId="urn:microsoft.com/office/officeart/2005/8/layout/hierarchy1"/>
    <dgm:cxn modelId="{2A1DD33D-C9EB-2744-AD66-8374C4C527B5}" type="presParOf" srcId="{9750E0E9-B524-2242-8926-680CA6B953B5}" destId="{C3DD3936-7734-C244-A27F-78072C8D5DE9}" srcOrd="1" destOrd="0" presId="urn:microsoft.com/office/officeart/2005/8/layout/hierarchy1"/>
    <dgm:cxn modelId="{2F93D209-1924-1245-A374-C377116A054B}" type="presParOf" srcId="{C3DD3936-7734-C244-A27F-78072C8D5DE9}" destId="{B9887D42-1861-7B42-A1A8-F62399A54E18}" srcOrd="0" destOrd="0" presId="urn:microsoft.com/office/officeart/2005/8/layout/hierarchy1"/>
    <dgm:cxn modelId="{2F6FE46D-8C96-4043-B09C-751D1DC06496}" type="presParOf" srcId="{C3DD3936-7734-C244-A27F-78072C8D5DE9}" destId="{4F3F7D5D-D70C-894C-B75F-03F5DEB1E141}" srcOrd="1" destOrd="0" presId="urn:microsoft.com/office/officeart/2005/8/layout/hierarchy1"/>
    <dgm:cxn modelId="{F9C9528B-BBFD-BC45-BFD4-E3CCE8CEB38E}" type="presParOf" srcId="{4F3F7D5D-D70C-894C-B75F-03F5DEB1E141}" destId="{BDE82A5D-6D91-A14D-BCA7-42401BFB2D48}" srcOrd="0" destOrd="0" presId="urn:microsoft.com/office/officeart/2005/8/layout/hierarchy1"/>
    <dgm:cxn modelId="{8D26685C-1B10-8E41-A4EB-C8DF29D7A920}" type="presParOf" srcId="{BDE82A5D-6D91-A14D-BCA7-42401BFB2D48}" destId="{F561A6D0-9BA1-F946-BA33-E3BA7DD14815}" srcOrd="0" destOrd="0" presId="urn:microsoft.com/office/officeart/2005/8/layout/hierarchy1"/>
    <dgm:cxn modelId="{2CB97B56-2A67-CC43-BEF5-280D9C2C7584}" type="presParOf" srcId="{BDE82A5D-6D91-A14D-BCA7-42401BFB2D48}" destId="{A7BDAA3B-E2FA-E84E-B826-FAD59D2DE7F9}" srcOrd="1" destOrd="0" presId="urn:microsoft.com/office/officeart/2005/8/layout/hierarchy1"/>
    <dgm:cxn modelId="{BA7DD1CE-92D2-2343-8DE1-0D197FBBA7E7}" type="presParOf" srcId="{4F3F7D5D-D70C-894C-B75F-03F5DEB1E141}" destId="{A78AA950-1C9C-5448-A745-12B01684962B}" srcOrd="1" destOrd="0" presId="urn:microsoft.com/office/officeart/2005/8/layout/hierarchy1"/>
    <dgm:cxn modelId="{C06FDB12-6237-154F-9B2D-6870DA02C5D8}" type="presParOf" srcId="{A78AA950-1C9C-5448-A745-12B01684962B}" destId="{2641D327-E58E-E249-98A0-EF4F52093831}" srcOrd="0" destOrd="0" presId="urn:microsoft.com/office/officeart/2005/8/layout/hierarchy1"/>
    <dgm:cxn modelId="{A94616E9-DC91-DA4E-81D7-4ABFB213CE77}" type="presParOf" srcId="{A78AA950-1C9C-5448-A745-12B01684962B}" destId="{029047D5-3599-A54C-BDFD-B125C27836E7}" srcOrd="1" destOrd="0" presId="urn:microsoft.com/office/officeart/2005/8/layout/hierarchy1"/>
    <dgm:cxn modelId="{C7B3B46A-7A64-C34C-8AEC-05E8CA6B7621}" type="presParOf" srcId="{029047D5-3599-A54C-BDFD-B125C27836E7}" destId="{43A75F65-0703-084C-8F46-51AAF4A59315}" srcOrd="0" destOrd="0" presId="urn:microsoft.com/office/officeart/2005/8/layout/hierarchy1"/>
    <dgm:cxn modelId="{64D2733D-E904-7745-98D2-488EB8383DEF}" type="presParOf" srcId="{43A75F65-0703-084C-8F46-51AAF4A59315}" destId="{1A10FF44-9C48-3A4F-BF2A-00A5FE70BFB3}" srcOrd="0" destOrd="0" presId="urn:microsoft.com/office/officeart/2005/8/layout/hierarchy1"/>
    <dgm:cxn modelId="{C48D4CFD-36A4-4940-9DDC-03192D208FF7}" type="presParOf" srcId="{43A75F65-0703-084C-8F46-51AAF4A59315}" destId="{6343A0DC-B990-DB42-8938-697EFF31DA75}" srcOrd="1" destOrd="0" presId="urn:microsoft.com/office/officeart/2005/8/layout/hierarchy1"/>
    <dgm:cxn modelId="{96CA9909-38EB-804F-B8B1-84C037E585C2}" type="presParOf" srcId="{029047D5-3599-A54C-BDFD-B125C27836E7}" destId="{F8BCF79A-4960-614C-8418-5AFC8E0644B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41D327-E58E-E249-98A0-EF4F52093831}">
      <dsp:nvSpPr>
        <dsp:cNvPr id="0" name=""/>
        <dsp:cNvSpPr/>
      </dsp:nvSpPr>
      <dsp:spPr>
        <a:xfrm>
          <a:off x="2744042" y="3176609"/>
          <a:ext cx="1476596" cy="487236"/>
        </a:xfrm>
        <a:custGeom>
          <a:avLst/>
          <a:gdLst/>
          <a:ahLst/>
          <a:cxnLst/>
          <a:rect l="0" t="0" r="0" b="0"/>
          <a:pathLst>
            <a:path>
              <a:moveTo>
                <a:pt x="0" y="0"/>
              </a:moveTo>
              <a:lnTo>
                <a:pt x="0" y="304155"/>
              </a:lnTo>
              <a:lnTo>
                <a:pt x="1476596" y="304155"/>
              </a:lnTo>
              <a:lnTo>
                <a:pt x="1476596" y="487236"/>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9887D42-1861-7B42-A1A8-F62399A54E18}">
      <dsp:nvSpPr>
        <dsp:cNvPr id="0" name=""/>
        <dsp:cNvSpPr/>
      </dsp:nvSpPr>
      <dsp:spPr>
        <a:xfrm>
          <a:off x="939047" y="1610879"/>
          <a:ext cx="1804995" cy="310791"/>
        </a:xfrm>
        <a:custGeom>
          <a:avLst/>
          <a:gdLst/>
          <a:ahLst/>
          <a:cxnLst/>
          <a:rect l="0" t="0" r="0" b="0"/>
          <a:pathLst>
            <a:path>
              <a:moveTo>
                <a:pt x="0" y="0"/>
              </a:moveTo>
              <a:lnTo>
                <a:pt x="0" y="127711"/>
              </a:lnTo>
              <a:lnTo>
                <a:pt x="1804995" y="127711"/>
              </a:lnTo>
              <a:lnTo>
                <a:pt x="1804995" y="31079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97B46B1-E806-E04A-AC9E-B31153476CC3}">
      <dsp:nvSpPr>
        <dsp:cNvPr id="0" name=""/>
        <dsp:cNvSpPr/>
      </dsp:nvSpPr>
      <dsp:spPr>
        <a:xfrm>
          <a:off x="-49091" y="355942"/>
          <a:ext cx="1976279" cy="1254937"/>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CDA33D0-0F34-3849-AC3A-6293600DD530}">
      <dsp:nvSpPr>
        <dsp:cNvPr id="0" name=""/>
        <dsp:cNvSpPr/>
      </dsp:nvSpPr>
      <dsp:spPr>
        <a:xfrm>
          <a:off x="170494" y="564549"/>
          <a:ext cx="1976279" cy="125493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CONCEPTUAL DESIGN</a:t>
          </a:r>
          <a:endParaRPr lang="en-US" sz="1700" kern="1200" dirty="0" smtClean="0"/>
        </a:p>
        <a:p>
          <a:pPr lvl="0" algn="ctr" defTabSz="755650">
            <a:lnSpc>
              <a:spcPct val="90000"/>
            </a:lnSpc>
            <a:spcBef>
              <a:spcPct val="0"/>
            </a:spcBef>
            <a:spcAft>
              <a:spcPct val="35000"/>
            </a:spcAft>
          </a:pPr>
          <a:r>
            <a:rPr lang="en-US" sz="1700" kern="1200" dirty="0" smtClean="0"/>
            <a:t>3- 4 Months</a:t>
          </a:r>
          <a:endParaRPr lang="en-US" sz="1700" kern="1200" dirty="0"/>
        </a:p>
      </dsp:txBody>
      <dsp:txXfrm>
        <a:off x="207250" y="601305"/>
        <a:ext cx="1902767" cy="1181425"/>
      </dsp:txXfrm>
    </dsp:sp>
    <dsp:sp modelId="{F561A6D0-9BA1-F946-BA33-E3BA7DD14815}">
      <dsp:nvSpPr>
        <dsp:cNvPr id="0" name=""/>
        <dsp:cNvSpPr/>
      </dsp:nvSpPr>
      <dsp:spPr>
        <a:xfrm>
          <a:off x="1755903" y="1921671"/>
          <a:ext cx="1976279" cy="1254937"/>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7BDAA3B-E2FA-E84E-B826-FAD59D2DE7F9}">
      <dsp:nvSpPr>
        <dsp:cNvPr id="0" name=""/>
        <dsp:cNvSpPr/>
      </dsp:nvSpPr>
      <dsp:spPr>
        <a:xfrm>
          <a:off x="1975489" y="2130279"/>
          <a:ext cx="1976279" cy="125493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ENGINEERING DESIGN  &amp; PROTOTYPING</a:t>
          </a:r>
          <a:endParaRPr lang="en-US" sz="1700" kern="1200" dirty="0" smtClean="0"/>
        </a:p>
        <a:p>
          <a:pPr lvl="0" algn="ctr" defTabSz="755650">
            <a:lnSpc>
              <a:spcPct val="90000"/>
            </a:lnSpc>
            <a:spcBef>
              <a:spcPct val="0"/>
            </a:spcBef>
            <a:spcAft>
              <a:spcPct val="35000"/>
            </a:spcAft>
          </a:pPr>
          <a:r>
            <a:rPr lang="en-US" sz="1700" kern="1200" dirty="0" smtClean="0"/>
            <a:t>10 Months</a:t>
          </a:r>
          <a:endParaRPr lang="en-US" sz="1700" kern="1200" dirty="0"/>
        </a:p>
      </dsp:txBody>
      <dsp:txXfrm>
        <a:off x="2012245" y="2167035"/>
        <a:ext cx="1902767" cy="1181425"/>
      </dsp:txXfrm>
    </dsp:sp>
    <dsp:sp modelId="{1A10FF44-9C48-3A4F-BF2A-00A5FE70BFB3}">
      <dsp:nvSpPr>
        <dsp:cNvPr id="0" name=""/>
        <dsp:cNvSpPr/>
      </dsp:nvSpPr>
      <dsp:spPr>
        <a:xfrm>
          <a:off x="3232500" y="3663845"/>
          <a:ext cx="1976279" cy="1254937"/>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343A0DC-B990-DB42-8938-697EFF31DA75}">
      <dsp:nvSpPr>
        <dsp:cNvPr id="0" name=""/>
        <dsp:cNvSpPr/>
      </dsp:nvSpPr>
      <dsp:spPr>
        <a:xfrm>
          <a:off x="3452086" y="3872452"/>
          <a:ext cx="1976279" cy="125493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PILOT</a:t>
          </a:r>
        </a:p>
        <a:p>
          <a:pPr lvl="0" algn="ctr" defTabSz="755650">
            <a:lnSpc>
              <a:spcPct val="90000"/>
            </a:lnSpc>
            <a:spcBef>
              <a:spcPct val="0"/>
            </a:spcBef>
            <a:spcAft>
              <a:spcPct val="35000"/>
            </a:spcAft>
          </a:pPr>
          <a:r>
            <a:rPr lang="en-US" sz="1700" kern="1200" dirty="0" smtClean="0"/>
            <a:t>Max 22 Months</a:t>
          </a:r>
        </a:p>
        <a:p>
          <a:pPr lvl="0" algn="ctr" defTabSz="755650">
            <a:lnSpc>
              <a:spcPct val="90000"/>
            </a:lnSpc>
            <a:spcBef>
              <a:spcPct val="0"/>
            </a:spcBef>
            <a:spcAft>
              <a:spcPct val="35000"/>
            </a:spcAft>
          </a:pPr>
          <a:endParaRPr lang="en-US" sz="1700" kern="1200" dirty="0"/>
        </a:p>
      </dsp:txBody>
      <dsp:txXfrm>
        <a:off x="3488842" y="3909208"/>
        <a:ext cx="1902767" cy="118142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29/03/16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997741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29/03/16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339831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404425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9</a:t>
            </a:fld>
            <a:endParaRPr lang="en-GB"/>
          </a:p>
        </p:txBody>
      </p:sp>
    </p:spTree>
    <p:extLst>
      <p:ext uri="{BB962C8B-B14F-4D97-AF65-F5344CB8AC3E}">
        <p14:creationId xmlns:p14="http://schemas.microsoft.com/office/powerpoint/2010/main" val="1771224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1828742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s-ES_tradnl" noProof="0" smtClean="0"/>
              <a:t>30/03/2016                                                                                                 M.Losasso, CERN)</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Pictur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6957" y="6071400"/>
            <a:ext cx="777686" cy="48600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es-ES_tradnl" noProof="0" smtClean="0"/>
              <a:t>30/03/2016                                                                                                 M.Losasso, CERN)</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9632" y="6293350"/>
            <a:ext cx="777686" cy="48600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s-ES_tradnl" noProof="0" smtClean="0"/>
              <a:t>30/03/2016                                                                                                 M.Losasso, CERN)</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9632" y="6293350"/>
            <a:ext cx="777686" cy="48600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s-ES_tradnl" noProof="0" smtClean="0"/>
              <a:t>30/03/2016                                                                                                 M.Losasso, CERN)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9632" y="6293350"/>
            <a:ext cx="777686" cy="48600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s-ES_tradnl" noProof="0" smtClean="0"/>
              <a:t>30/03/2016                                                                                                 M.Losasso, CERN)</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9632" y="6293350"/>
            <a:ext cx="777686" cy="48600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smtClean="0"/>
              <a:t>Drag picture to placeholder or click icon to add</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s-ES_tradnl" noProof="0" smtClean="0"/>
              <a:t>30/03/2016                                                                                                 M.Losasso, CERN)</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9632" y="6293350"/>
            <a:ext cx="777686" cy="48600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es-ES_tradnl" noProof="0" smtClean="0"/>
              <a:t>30/03/2016                                                                                                 M.Losasso,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Picture 1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6957" y="6039344"/>
            <a:ext cx="777686" cy="48600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s-ES_tradnl" noProof="0" smtClean="0"/>
              <a:t>30/03/2016                                                                                                 M.Losasso, CERN)</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timing>
    <p:tnLst>
      <p:par>
        <p:cTn xmlns:p14="http://schemas.microsoft.com/office/powerpoint/2010/main" id="1" dur="indefinite" restart="never" nodeType="tmRoot"/>
      </p:par>
    </p:tnLst>
  </p:timing>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julia.cachet@cern.ch"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GB" dirty="0" smtClean="0"/>
              <a:t>Introduction to the QUACO project</a:t>
            </a:r>
            <a:br>
              <a:rPr lang="en-GB" dirty="0" smtClean="0"/>
            </a:br>
            <a:endParaRPr lang="en-GB" dirty="0"/>
          </a:p>
        </p:txBody>
      </p:sp>
      <p:sp>
        <p:nvSpPr>
          <p:cNvPr id="7" name="Subtitle 6"/>
          <p:cNvSpPr>
            <a:spLocks noGrp="1"/>
          </p:cNvSpPr>
          <p:nvPr>
            <p:ph type="subTitle" idx="1"/>
          </p:nvPr>
        </p:nvSpPr>
        <p:spPr/>
        <p:txBody>
          <a:bodyPr/>
          <a:lstStyle/>
          <a:p>
            <a:r>
              <a:rPr lang="en-GB" dirty="0" smtClean="0"/>
              <a:t>Marcello Losasso, CERN</a:t>
            </a:r>
            <a:endParaRPr lang="en-GB" dirty="0"/>
          </a:p>
        </p:txBody>
      </p:sp>
      <p:sp>
        <p:nvSpPr>
          <p:cNvPr id="8" name="Text Placeholder 7"/>
          <p:cNvSpPr>
            <a:spLocks noGrp="1"/>
          </p:cNvSpPr>
          <p:nvPr>
            <p:ph type="body" sz="quarter" idx="14"/>
          </p:nvPr>
        </p:nvSpPr>
        <p:spPr/>
        <p:txBody>
          <a:bodyPr/>
          <a:lstStyle/>
          <a:p>
            <a:r>
              <a:rPr lang="en-GB" dirty="0" smtClean="0"/>
              <a:t>OMC – CERN – March 30</a:t>
            </a:r>
            <a:r>
              <a:rPr lang="en-GB" baseline="30000" dirty="0" smtClean="0"/>
              <a:t>th</a:t>
            </a:r>
            <a:r>
              <a:rPr lang="en-GB" dirty="0" smtClean="0"/>
              <a:t> 2016</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332736"/>
            <a:ext cx="7920000" cy="720000"/>
          </a:xfrm>
        </p:spPr>
        <p:txBody>
          <a:bodyPr/>
          <a:lstStyle/>
          <a:p>
            <a:r>
              <a:rPr lang="fr-FR" dirty="0" err="1" smtClean="0"/>
              <a:t>Where</a:t>
            </a:r>
            <a:r>
              <a:rPr lang="fr-FR" dirty="0" smtClean="0"/>
              <a:t> </a:t>
            </a:r>
            <a:r>
              <a:rPr lang="fr-FR" dirty="0" err="1" smtClean="0"/>
              <a:t>we</a:t>
            </a:r>
            <a:r>
              <a:rPr lang="fr-FR" dirty="0" smtClean="0"/>
              <a:t> are</a:t>
            </a:r>
            <a:endParaRPr lang="fr-FR" dirty="0"/>
          </a:p>
        </p:txBody>
      </p:sp>
      <p:sp>
        <p:nvSpPr>
          <p:cNvPr id="3" name="Espace réservé du pied de page 2"/>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10</a:t>
            </a:fld>
            <a:endParaRPr lang="fr-FR"/>
          </a:p>
        </p:txBody>
      </p:sp>
      <p:pic>
        <p:nvPicPr>
          <p:cNvPr id="6" name="Picture 5"/>
          <p:cNvPicPr>
            <a:picLocks noChangeAspect="1"/>
          </p:cNvPicPr>
          <p:nvPr/>
        </p:nvPicPr>
        <p:blipFill>
          <a:blip r:embed="rId2"/>
          <a:stretch>
            <a:fillRect/>
          </a:stretch>
        </p:blipFill>
        <p:spPr>
          <a:xfrm>
            <a:off x="417892" y="1052736"/>
            <a:ext cx="8233626" cy="4889458"/>
          </a:xfrm>
          <a:prstGeom prst="rect">
            <a:avLst/>
          </a:prstGeom>
        </p:spPr>
      </p:pic>
      <p:sp>
        <p:nvSpPr>
          <p:cNvPr id="5" name="TextBox 4"/>
          <p:cNvSpPr txBox="1"/>
          <p:nvPr/>
        </p:nvSpPr>
        <p:spPr>
          <a:xfrm>
            <a:off x="2123728" y="4869160"/>
            <a:ext cx="1152128" cy="646331"/>
          </a:xfrm>
          <a:prstGeom prst="rect">
            <a:avLst/>
          </a:prstGeom>
          <a:solidFill>
            <a:schemeClr val="tx1">
              <a:lumMod val="50000"/>
              <a:lumOff val="50000"/>
            </a:schemeClr>
          </a:solidFill>
        </p:spPr>
        <p:txBody>
          <a:bodyPr wrap="square" rtlCol="0">
            <a:spAutoFit/>
          </a:bodyPr>
          <a:lstStyle/>
          <a:p>
            <a:r>
              <a:rPr lang="en-US" sz="1200" dirty="0" smtClean="0"/>
              <a:t>Conceptual design</a:t>
            </a:r>
          </a:p>
          <a:p>
            <a:endParaRPr lang="en-US" sz="1200" dirty="0" smtClean="0"/>
          </a:p>
        </p:txBody>
      </p:sp>
      <p:sp>
        <p:nvSpPr>
          <p:cNvPr id="9" name="TextBox 8"/>
          <p:cNvSpPr txBox="1"/>
          <p:nvPr/>
        </p:nvSpPr>
        <p:spPr>
          <a:xfrm>
            <a:off x="3491880" y="4869160"/>
            <a:ext cx="1008112" cy="646331"/>
          </a:xfrm>
          <a:prstGeom prst="rect">
            <a:avLst/>
          </a:prstGeom>
          <a:solidFill>
            <a:schemeClr val="tx1">
              <a:lumMod val="50000"/>
              <a:lumOff val="50000"/>
            </a:schemeClr>
          </a:solidFill>
        </p:spPr>
        <p:txBody>
          <a:bodyPr wrap="square" rtlCol="0">
            <a:spAutoFit/>
          </a:bodyPr>
          <a:lstStyle/>
          <a:p>
            <a:r>
              <a:rPr lang="en-US" sz="1200" dirty="0" smtClean="0"/>
              <a:t>Engineering design &amp; prototyping</a:t>
            </a:r>
          </a:p>
        </p:txBody>
      </p:sp>
      <p:sp>
        <p:nvSpPr>
          <p:cNvPr id="10" name="TextBox 9"/>
          <p:cNvSpPr txBox="1"/>
          <p:nvPr/>
        </p:nvSpPr>
        <p:spPr>
          <a:xfrm>
            <a:off x="947232" y="4859375"/>
            <a:ext cx="1032480" cy="656116"/>
          </a:xfrm>
          <a:prstGeom prst="rect">
            <a:avLst/>
          </a:prstGeom>
          <a:solidFill>
            <a:schemeClr val="tx1">
              <a:lumMod val="50000"/>
              <a:lumOff val="50000"/>
            </a:schemeClr>
          </a:solidFill>
        </p:spPr>
        <p:txBody>
          <a:bodyPr wrap="square" rtlCol="0">
            <a:spAutoFit/>
          </a:bodyPr>
          <a:lstStyle/>
          <a:p>
            <a:r>
              <a:rPr lang="en-US" sz="1200" dirty="0" smtClean="0"/>
              <a:t>Product idea</a:t>
            </a:r>
          </a:p>
          <a:p>
            <a:endParaRPr lang="en-US" sz="1200" dirty="0" smtClean="0"/>
          </a:p>
        </p:txBody>
      </p:sp>
      <p:sp>
        <p:nvSpPr>
          <p:cNvPr id="11" name="TextBox 10"/>
          <p:cNvSpPr txBox="1"/>
          <p:nvPr/>
        </p:nvSpPr>
        <p:spPr>
          <a:xfrm>
            <a:off x="5652120" y="4941168"/>
            <a:ext cx="936104" cy="646331"/>
          </a:xfrm>
          <a:prstGeom prst="rect">
            <a:avLst/>
          </a:prstGeom>
          <a:solidFill>
            <a:schemeClr val="tx1">
              <a:lumMod val="50000"/>
              <a:lumOff val="50000"/>
            </a:schemeClr>
          </a:solidFill>
        </p:spPr>
        <p:txBody>
          <a:bodyPr wrap="square" rtlCol="0">
            <a:spAutoFit/>
          </a:bodyPr>
          <a:lstStyle/>
          <a:p>
            <a:r>
              <a:rPr lang="en-US" sz="1200" dirty="0" smtClean="0"/>
              <a:t>First test products</a:t>
            </a:r>
          </a:p>
          <a:p>
            <a:endParaRPr lang="en-US" sz="1200" dirty="0" smtClean="0"/>
          </a:p>
        </p:txBody>
      </p:sp>
      <p:sp>
        <p:nvSpPr>
          <p:cNvPr id="12" name="TextBox 11"/>
          <p:cNvSpPr txBox="1"/>
          <p:nvPr/>
        </p:nvSpPr>
        <p:spPr>
          <a:xfrm>
            <a:off x="7227249" y="4869160"/>
            <a:ext cx="1152128" cy="830997"/>
          </a:xfrm>
          <a:prstGeom prst="rect">
            <a:avLst/>
          </a:prstGeom>
          <a:solidFill>
            <a:schemeClr val="tx1">
              <a:lumMod val="50000"/>
              <a:lumOff val="50000"/>
            </a:schemeClr>
          </a:solidFill>
        </p:spPr>
        <p:txBody>
          <a:bodyPr wrap="square" rtlCol="0">
            <a:spAutoFit/>
          </a:bodyPr>
          <a:lstStyle/>
          <a:p>
            <a:r>
              <a:rPr lang="en-US" sz="1200" dirty="0" smtClean="0"/>
              <a:t>Commercial end products</a:t>
            </a:r>
          </a:p>
          <a:p>
            <a:endParaRPr lang="en-US" sz="1200" dirty="0" smtClean="0"/>
          </a:p>
          <a:p>
            <a:endParaRPr lang="en-US" sz="1200" dirty="0" smtClean="0"/>
          </a:p>
        </p:txBody>
      </p:sp>
    </p:spTree>
    <p:extLst>
      <p:ext uri="{BB962C8B-B14F-4D97-AF65-F5344CB8AC3E}">
        <p14:creationId xmlns:p14="http://schemas.microsoft.com/office/powerpoint/2010/main" val="159935785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260728"/>
            <a:ext cx="7920000" cy="720000"/>
          </a:xfrm>
        </p:spPr>
        <p:txBody>
          <a:bodyPr/>
          <a:lstStyle/>
          <a:p>
            <a:r>
              <a:rPr lang="fr-FR" dirty="0" err="1" smtClean="0"/>
              <a:t>Why</a:t>
            </a:r>
            <a:r>
              <a:rPr lang="fr-FR" dirty="0" smtClean="0"/>
              <a:t> a PCP</a:t>
            </a:r>
            <a:endParaRPr lang="fr-FR" dirty="0"/>
          </a:p>
        </p:txBody>
      </p:sp>
      <p:sp>
        <p:nvSpPr>
          <p:cNvPr id="8" name="Espace réservé du contenu 7"/>
          <p:cNvSpPr>
            <a:spLocks noGrp="1"/>
          </p:cNvSpPr>
          <p:nvPr>
            <p:ph idx="1"/>
          </p:nvPr>
        </p:nvSpPr>
        <p:spPr>
          <a:xfrm>
            <a:off x="612000" y="1196752"/>
            <a:ext cx="8352928" cy="4536505"/>
          </a:xfrm>
        </p:spPr>
        <p:txBody>
          <a:bodyPr>
            <a:normAutofit/>
          </a:bodyPr>
          <a:lstStyle/>
          <a:p>
            <a:pPr marL="0" indent="0">
              <a:buNone/>
            </a:pPr>
            <a:endParaRPr lang="en-US" dirty="0"/>
          </a:p>
          <a:p>
            <a:r>
              <a:rPr lang="fr-CH" dirty="0"/>
              <a:t>Disseminate accelerator magnet design in EU</a:t>
            </a:r>
            <a:r>
              <a:rPr lang="en-GB" dirty="0"/>
              <a:t> (our basic </a:t>
            </a:r>
            <a:r>
              <a:rPr lang="en-GB" dirty="0" err="1"/>
              <a:t>desing</a:t>
            </a:r>
            <a:r>
              <a:rPr lang="en-GB" dirty="0"/>
              <a:t> is a good starting point)</a:t>
            </a:r>
          </a:p>
          <a:p>
            <a:r>
              <a:rPr lang="fr-CH" dirty="0"/>
              <a:t>Increase competition, trying not to disfavor SME</a:t>
            </a:r>
          </a:p>
          <a:p>
            <a:r>
              <a:rPr lang="fr-CH" dirty="0"/>
              <a:t>Favoring dissemination of construction competence and also tooling in EUU Industry</a:t>
            </a:r>
          </a:p>
          <a:p>
            <a:r>
              <a:rPr lang="fr-CH" dirty="0"/>
              <a:t>For this we are to pay a price: two prototypes instead of one, more follow up.</a:t>
            </a:r>
          </a:p>
          <a:p>
            <a:pPr marL="0" indent="0">
              <a:buNone/>
            </a:pPr>
            <a:endParaRPr lang="en-US" dirty="0"/>
          </a:p>
          <a:p>
            <a:endParaRPr lang="fr-FR" dirty="0"/>
          </a:p>
        </p:txBody>
      </p:sp>
      <p:sp>
        <p:nvSpPr>
          <p:cNvPr id="3" name="Espace réservé du pied de page 2"/>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285419565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260728"/>
            <a:ext cx="7920000" cy="720000"/>
          </a:xfrm>
        </p:spPr>
        <p:txBody>
          <a:bodyPr/>
          <a:lstStyle/>
          <a:p>
            <a:r>
              <a:rPr lang="fr-FR" dirty="0" err="1" smtClean="0"/>
              <a:t>Why</a:t>
            </a:r>
            <a:r>
              <a:rPr lang="fr-FR" dirty="0" smtClean="0"/>
              <a:t> a PCP</a:t>
            </a:r>
            <a:endParaRPr lang="fr-FR" dirty="0"/>
          </a:p>
        </p:txBody>
      </p:sp>
      <p:sp>
        <p:nvSpPr>
          <p:cNvPr id="8" name="Espace réservé du contenu 7"/>
          <p:cNvSpPr>
            <a:spLocks noGrp="1"/>
          </p:cNvSpPr>
          <p:nvPr>
            <p:ph idx="1"/>
          </p:nvPr>
        </p:nvSpPr>
        <p:spPr>
          <a:xfrm>
            <a:off x="339139" y="1052736"/>
            <a:ext cx="8352928" cy="4536505"/>
          </a:xfrm>
        </p:spPr>
        <p:txBody>
          <a:bodyPr>
            <a:normAutofit fontScale="92500" lnSpcReduction="20000"/>
          </a:bodyPr>
          <a:lstStyle/>
          <a:p>
            <a:r>
              <a:rPr lang="en-US" dirty="0"/>
              <a:t>N</a:t>
            </a:r>
            <a:r>
              <a:rPr lang="en-US" dirty="0" smtClean="0"/>
              <a:t>o </a:t>
            </a:r>
            <a:r>
              <a:rPr lang="en-US" dirty="0"/>
              <a:t>off-the-shelf technology </a:t>
            </a:r>
            <a:r>
              <a:rPr lang="en-US" dirty="0" smtClean="0"/>
              <a:t>is ready </a:t>
            </a:r>
            <a:r>
              <a:rPr lang="en-US" dirty="0"/>
              <a:t>to </a:t>
            </a:r>
            <a:r>
              <a:rPr lang="en-US" dirty="0" smtClean="0"/>
              <a:t>meet the challenge </a:t>
            </a:r>
            <a:r>
              <a:rPr lang="en-US" dirty="0"/>
              <a:t>represented by HL-LHC needs</a:t>
            </a:r>
            <a:r>
              <a:rPr lang="en-US" dirty="0" smtClean="0"/>
              <a:t>.  </a:t>
            </a:r>
            <a:endParaRPr lang="en-US" dirty="0"/>
          </a:p>
          <a:p>
            <a:endParaRPr lang="en-US" dirty="0" smtClean="0"/>
          </a:p>
          <a:p>
            <a:r>
              <a:rPr lang="en-US" dirty="0" smtClean="0"/>
              <a:t>The small volume of the market and the technologic risk are obstacles to </a:t>
            </a:r>
            <a:r>
              <a:rPr lang="en-US" dirty="0" smtClean="0"/>
              <a:t>a </a:t>
            </a:r>
            <a:r>
              <a:rPr lang="en-US" dirty="0" smtClean="0"/>
              <a:t>“conventional” tender. </a:t>
            </a:r>
          </a:p>
          <a:p>
            <a:pPr marL="0" indent="0">
              <a:buNone/>
            </a:pPr>
            <a:endParaRPr lang="en-US" dirty="0"/>
          </a:p>
          <a:p>
            <a:r>
              <a:rPr lang="en-US" dirty="0"/>
              <a:t>T</a:t>
            </a:r>
            <a:r>
              <a:rPr lang="en-US" dirty="0" smtClean="0"/>
              <a:t>he </a:t>
            </a:r>
            <a:r>
              <a:rPr lang="en-US" dirty="0"/>
              <a:t>PCP instrument can serve the purpose of enlarging the market basis (by reducing financial barrier for SMEs), to attract SMEs (by sharing the technological risk of committing into difficult R&amp;D), to mitigate risk of </a:t>
            </a:r>
            <a:r>
              <a:rPr lang="en-US" dirty="0" smtClean="0"/>
              <a:t>over </a:t>
            </a:r>
            <a:r>
              <a:rPr lang="en-US" dirty="0"/>
              <a:t>or under specifications, by engaging industries at the early stage). </a:t>
            </a:r>
            <a:endParaRPr lang="fr-FR" dirty="0" smtClean="0"/>
          </a:p>
          <a:p>
            <a:endParaRPr lang="fr-FR" dirty="0" smtClean="0"/>
          </a:p>
          <a:p>
            <a:endParaRPr lang="fr-FR" dirty="0"/>
          </a:p>
          <a:p>
            <a:endParaRPr lang="fr-FR" dirty="0" smtClean="0"/>
          </a:p>
          <a:p>
            <a:endParaRPr lang="fr-FR" dirty="0"/>
          </a:p>
        </p:txBody>
      </p:sp>
      <p:sp>
        <p:nvSpPr>
          <p:cNvPr id="3" name="Espace réservé du pied de page 2"/>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375535806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260728"/>
            <a:ext cx="7920000" cy="720000"/>
          </a:xfrm>
        </p:spPr>
        <p:txBody>
          <a:bodyPr/>
          <a:lstStyle/>
          <a:p>
            <a:r>
              <a:rPr lang="fr-FR" dirty="0" smtClean="0"/>
              <a:t>QUACO PCP</a:t>
            </a:r>
            <a:endParaRPr lang="fr-FR" dirty="0"/>
          </a:p>
        </p:txBody>
      </p:sp>
      <p:sp>
        <p:nvSpPr>
          <p:cNvPr id="8" name="Espace réservé du contenu 7"/>
          <p:cNvSpPr>
            <a:spLocks noGrp="1"/>
          </p:cNvSpPr>
          <p:nvPr>
            <p:ph idx="1"/>
          </p:nvPr>
        </p:nvSpPr>
        <p:spPr>
          <a:xfrm>
            <a:off x="339139" y="1052736"/>
            <a:ext cx="8352928" cy="4536505"/>
          </a:xfrm>
        </p:spPr>
        <p:txBody>
          <a:bodyPr>
            <a:normAutofit/>
          </a:bodyPr>
          <a:lstStyle/>
          <a:p>
            <a:endParaRPr lang="fr-FR" dirty="0" smtClean="0"/>
          </a:p>
          <a:p>
            <a:endParaRPr lang="fr-FR" dirty="0"/>
          </a:p>
          <a:p>
            <a:endParaRPr lang="fr-FR" dirty="0" smtClean="0"/>
          </a:p>
          <a:p>
            <a:endParaRPr lang="fr-FR" dirty="0"/>
          </a:p>
        </p:txBody>
      </p:sp>
      <p:sp>
        <p:nvSpPr>
          <p:cNvPr id="3" name="Espace réservé du pied de page 2"/>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13</a:t>
            </a:fld>
            <a:endParaRPr lang="fr-FR"/>
          </a:p>
        </p:txBody>
      </p:sp>
      <p:pic>
        <p:nvPicPr>
          <p:cNvPr id="5" name="Picture 4"/>
          <p:cNvPicPr>
            <a:picLocks noChangeAspect="1"/>
          </p:cNvPicPr>
          <p:nvPr/>
        </p:nvPicPr>
        <p:blipFill>
          <a:blip r:embed="rId2"/>
          <a:stretch>
            <a:fillRect/>
          </a:stretch>
        </p:blipFill>
        <p:spPr>
          <a:xfrm>
            <a:off x="4601539" y="1124744"/>
            <a:ext cx="4431977" cy="5373216"/>
          </a:xfrm>
          <a:prstGeom prst="rect">
            <a:avLst/>
          </a:prstGeom>
        </p:spPr>
      </p:pic>
      <p:pic>
        <p:nvPicPr>
          <p:cNvPr id="6" name="Picture 5"/>
          <p:cNvPicPr>
            <a:picLocks noChangeAspect="1"/>
          </p:cNvPicPr>
          <p:nvPr/>
        </p:nvPicPr>
        <p:blipFill>
          <a:blip r:embed="rId3"/>
          <a:stretch>
            <a:fillRect/>
          </a:stretch>
        </p:blipFill>
        <p:spPr>
          <a:xfrm>
            <a:off x="7164288" y="4077072"/>
            <a:ext cx="639316" cy="639316"/>
          </a:xfrm>
          <a:prstGeom prst="rect">
            <a:avLst/>
          </a:prstGeom>
        </p:spPr>
      </p:pic>
      <p:sp>
        <p:nvSpPr>
          <p:cNvPr id="10" name="Rectangle 9"/>
          <p:cNvSpPr/>
          <p:nvPr/>
        </p:nvSpPr>
        <p:spPr>
          <a:xfrm>
            <a:off x="339139" y="1412776"/>
            <a:ext cx="4232861" cy="5078314"/>
          </a:xfrm>
          <a:prstGeom prst="rect">
            <a:avLst/>
          </a:prstGeom>
        </p:spPr>
        <p:txBody>
          <a:bodyPr wrap="square">
            <a:spAutoFit/>
          </a:bodyPr>
          <a:lstStyle/>
          <a:p>
            <a:r>
              <a:rPr lang="en-US" dirty="0" err="1" smtClean="0"/>
              <a:t>Quaco</a:t>
            </a:r>
            <a:r>
              <a:rPr lang="en-US" dirty="0" smtClean="0"/>
              <a:t> Consortium has </a:t>
            </a:r>
            <a:r>
              <a:rPr lang="en-US" dirty="0" smtClean="0"/>
              <a:t>committed  &gt;1.9 M€ of </a:t>
            </a:r>
            <a:r>
              <a:rPr lang="en-US" dirty="0" smtClean="0"/>
              <a:t>funds to </a:t>
            </a:r>
            <a:r>
              <a:rPr lang="en-US" dirty="0" smtClean="0"/>
              <a:t>specify and prepare the development of </a:t>
            </a:r>
            <a:r>
              <a:rPr lang="en-US" dirty="0" err="1" smtClean="0"/>
              <a:t>i</a:t>
            </a:r>
            <a:r>
              <a:rPr lang="pl-PL" dirty="0" err="1" smtClean="0"/>
              <a:t>nnovative</a:t>
            </a:r>
            <a:r>
              <a:rPr lang="pl-PL" dirty="0"/>
              <a:t> </a:t>
            </a:r>
            <a:r>
              <a:rPr lang="pl-PL" dirty="0" err="1" smtClean="0"/>
              <a:t>superconductive</a:t>
            </a:r>
            <a:r>
              <a:rPr lang="pl-PL" dirty="0" smtClean="0"/>
              <a:t> </a:t>
            </a:r>
            <a:r>
              <a:rPr lang="pl-PL" dirty="0" err="1" smtClean="0"/>
              <a:t>magnets</a:t>
            </a:r>
            <a:r>
              <a:rPr lang="pl-PL" dirty="0"/>
              <a:t> </a:t>
            </a:r>
            <a:r>
              <a:rPr lang="pl-PL" dirty="0" smtClean="0"/>
              <a:t>a</a:t>
            </a:r>
            <a:r>
              <a:rPr lang="en-US" dirty="0" err="1" smtClean="0"/>
              <a:t>nd</a:t>
            </a:r>
            <a:r>
              <a:rPr lang="en-US" dirty="0" smtClean="0"/>
              <a:t> </a:t>
            </a:r>
            <a:r>
              <a:rPr lang="en-US" dirty="0" smtClean="0"/>
              <a:t>to follow-up </a:t>
            </a:r>
            <a:r>
              <a:rPr lang="en-US" dirty="0" smtClean="0"/>
              <a:t>their </a:t>
            </a:r>
            <a:r>
              <a:rPr lang="en-US" dirty="0" smtClean="0"/>
              <a:t>procurement and manufacture</a:t>
            </a:r>
          </a:p>
          <a:p>
            <a:endParaRPr lang="en-US" dirty="0"/>
          </a:p>
          <a:p>
            <a:r>
              <a:rPr lang="en-US" dirty="0" smtClean="0"/>
              <a:t>The </a:t>
            </a:r>
            <a:r>
              <a:rPr lang="en-US" dirty="0" smtClean="0"/>
              <a:t>pilot magnets</a:t>
            </a:r>
            <a:r>
              <a:rPr lang="en-US" dirty="0" smtClean="0"/>
              <a:t> </a:t>
            </a:r>
            <a:r>
              <a:rPr lang="pl-PL" dirty="0" err="1" smtClean="0"/>
              <a:t>will</a:t>
            </a:r>
            <a:r>
              <a:rPr lang="pl-PL" dirty="0" smtClean="0"/>
              <a:t> </a:t>
            </a:r>
            <a:r>
              <a:rPr lang="pl-PL" dirty="0"/>
              <a:t>be </a:t>
            </a:r>
            <a:r>
              <a:rPr lang="pl-PL" dirty="0" err="1"/>
              <a:t>made</a:t>
            </a:r>
            <a:r>
              <a:rPr lang="pl-PL" dirty="0"/>
              <a:t> </a:t>
            </a:r>
            <a:r>
              <a:rPr lang="pl-PL" dirty="0" err="1"/>
              <a:t>available</a:t>
            </a:r>
            <a:r>
              <a:rPr lang="pl-PL" dirty="0"/>
              <a:t> </a:t>
            </a:r>
            <a:r>
              <a:rPr lang="pl-PL" dirty="0" smtClean="0"/>
              <a:t>to </a:t>
            </a:r>
            <a:r>
              <a:rPr lang="pl-PL" dirty="0"/>
              <a:t>end-</a:t>
            </a:r>
            <a:r>
              <a:rPr lang="pl-PL" dirty="0" err="1"/>
              <a:t>users</a:t>
            </a:r>
            <a:r>
              <a:rPr lang="pl-PL" dirty="0"/>
              <a:t> </a:t>
            </a:r>
            <a:r>
              <a:rPr lang="pl-PL" dirty="0" err="1" smtClean="0"/>
              <a:t>accelerator</a:t>
            </a:r>
            <a:r>
              <a:rPr lang="pl-PL" dirty="0" smtClean="0"/>
              <a:t> </a:t>
            </a:r>
            <a:r>
              <a:rPr lang="pl-PL" dirty="0" err="1" smtClean="0"/>
              <a:t>community</a:t>
            </a:r>
            <a:r>
              <a:rPr lang="pl-PL" dirty="0" smtClean="0"/>
              <a:t> </a:t>
            </a:r>
            <a:r>
              <a:rPr lang="pl-PL" dirty="0" smtClean="0"/>
              <a:t>for the </a:t>
            </a:r>
            <a:r>
              <a:rPr lang="pl-PL" dirty="0" err="1"/>
              <a:t>needs</a:t>
            </a:r>
            <a:r>
              <a:rPr lang="pl-PL" dirty="0"/>
              <a:t> of Hi-</a:t>
            </a:r>
            <a:r>
              <a:rPr lang="pl-PL" dirty="0" smtClean="0"/>
              <a:t>LUMI </a:t>
            </a:r>
            <a:r>
              <a:rPr lang="pl-PL" dirty="0" err="1" smtClean="0"/>
              <a:t>project</a:t>
            </a:r>
            <a:endParaRPr lang="pl-PL" dirty="0" smtClean="0"/>
          </a:p>
          <a:p>
            <a:endParaRPr lang="pl-PL" dirty="0"/>
          </a:p>
          <a:p>
            <a:r>
              <a:rPr lang="en-US" dirty="0"/>
              <a:t>Co-funded via H2020 </a:t>
            </a:r>
            <a:r>
              <a:rPr lang="en-US" dirty="0" smtClean="0"/>
              <a:t>(March ’</a:t>
            </a:r>
            <a:r>
              <a:rPr lang="en-US" dirty="0"/>
              <a:t>16</a:t>
            </a:r>
            <a:r>
              <a:rPr lang="en-US" dirty="0" smtClean="0"/>
              <a:t>-Feb ’20)</a:t>
            </a:r>
            <a:r>
              <a:rPr lang="en-US" dirty="0"/>
              <a:t> </a:t>
            </a:r>
            <a:r>
              <a:rPr lang="en-US" dirty="0" smtClean="0"/>
              <a:t>under Grant </a:t>
            </a:r>
            <a:r>
              <a:rPr lang="en-US" dirty="0"/>
              <a:t>Agreement </a:t>
            </a:r>
            <a:r>
              <a:rPr lang="en-US" dirty="0" smtClean="0"/>
              <a:t>689359</a:t>
            </a:r>
            <a:endParaRPr lang="en-US" dirty="0"/>
          </a:p>
          <a:p>
            <a:endParaRPr lang="en-US" dirty="0"/>
          </a:p>
          <a:p>
            <a:r>
              <a:rPr lang="en-US" b="1" dirty="0" smtClean="0"/>
              <a:t>Total </a:t>
            </a:r>
            <a:r>
              <a:rPr lang="en-US" b="1" dirty="0" smtClean="0"/>
              <a:t>QUACO budget</a:t>
            </a:r>
            <a:r>
              <a:rPr lang="en-US" b="1" dirty="0" smtClean="0"/>
              <a:t> 6.5M€</a:t>
            </a:r>
          </a:p>
          <a:p>
            <a:r>
              <a:rPr lang="en-US" b="1" dirty="0"/>
              <a:t>Total </a:t>
            </a:r>
            <a:r>
              <a:rPr lang="en-US" b="1" dirty="0" smtClean="0"/>
              <a:t>procurement </a:t>
            </a:r>
            <a:r>
              <a:rPr lang="en-US" b="1" dirty="0"/>
              <a:t>budget </a:t>
            </a:r>
            <a:r>
              <a:rPr lang="en-US" b="1" dirty="0" smtClean="0"/>
              <a:t>4.6M</a:t>
            </a:r>
            <a:r>
              <a:rPr lang="en-US" b="1" dirty="0"/>
              <a:t>€</a:t>
            </a:r>
          </a:p>
          <a:p>
            <a:endParaRPr lang="en-US" b="1" dirty="0" smtClean="0"/>
          </a:p>
          <a:p>
            <a:endParaRPr lang="en-US" dirty="0"/>
          </a:p>
        </p:txBody>
      </p:sp>
      <p:pic>
        <p:nvPicPr>
          <p:cNvPr id="11" name="Picture 69"/>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20072" y="5085184"/>
            <a:ext cx="681037" cy="364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5"/>
          <a:stretch>
            <a:fillRect/>
          </a:stretch>
        </p:blipFill>
        <p:spPr>
          <a:xfrm>
            <a:off x="7651564" y="3527477"/>
            <a:ext cx="1492436" cy="459832"/>
          </a:xfrm>
          <a:prstGeom prst="rect">
            <a:avLst/>
          </a:prstGeom>
        </p:spPr>
      </p:pic>
      <p:pic>
        <p:nvPicPr>
          <p:cNvPr id="12" name="Picture 11"/>
          <p:cNvPicPr>
            <a:picLocks noChangeAspect="1"/>
          </p:cNvPicPr>
          <p:nvPr/>
        </p:nvPicPr>
        <p:blipFill>
          <a:blip r:embed="rId6"/>
          <a:stretch>
            <a:fillRect/>
          </a:stretch>
        </p:blipFill>
        <p:spPr>
          <a:xfrm>
            <a:off x="6415014" y="3917214"/>
            <a:ext cx="605258" cy="447890"/>
          </a:xfrm>
          <a:prstGeom prst="rect">
            <a:avLst/>
          </a:prstGeom>
        </p:spPr>
      </p:pic>
    </p:spTree>
    <p:extLst>
      <p:ext uri="{BB962C8B-B14F-4D97-AF65-F5344CB8AC3E}">
        <p14:creationId xmlns:p14="http://schemas.microsoft.com/office/powerpoint/2010/main" val="321104021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260728"/>
            <a:ext cx="7920000" cy="720000"/>
          </a:xfrm>
        </p:spPr>
        <p:txBody>
          <a:bodyPr/>
          <a:lstStyle/>
          <a:p>
            <a:r>
              <a:rPr lang="fr-FR" dirty="0" err="1" smtClean="0"/>
              <a:t>Before</a:t>
            </a:r>
            <a:r>
              <a:rPr lang="fr-FR" dirty="0" smtClean="0"/>
              <a:t> the </a:t>
            </a:r>
            <a:r>
              <a:rPr lang="fr-FR" dirty="0" smtClean="0"/>
              <a:t>QUACO PCP</a:t>
            </a:r>
            <a:endParaRPr lang="fr-FR" dirty="0"/>
          </a:p>
        </p:txBody>
      </p:sp>
      <p:sp>
        <p:nvSpPr>
          <p:cNvPr id="8" name="Espace réservé du contenu 7"/>
          <p:cNvSpPr>
            <a:spLocks noGrp="1"/>
          </p:cNvSpPr>
          <p:nvPr>
            <p:ph idx="1"/>
          </p:nvPr>
        </p:nvSpPr>
        <p:spPr>
          <a:xfrm>
            <a:off x="339138" y="1052736"/>
            <a:ext cx="8625349" cy="5303614"/>
          </a:xfrm>
        </p:spPr>
        <p:txBody>
          <a:bodyPr>
            <a:normAutofit fontScale="92500"/>
          </a:bodyPr>
          <a:lstStyle/>
          <a:p>
            <a:pPr marL="0" indent="0">
              <a:buNone/>
            </a:pPr>
            <a:endParaRPr lang="fr-FR" dirty="0" smtClean="0"/>
          </a:p>
          <a:p>
            <a:pPr marL="0" indent="0">
              <a:buNone/>
            </a:pPr>
            <a:r>
              <a:rPr lang="fr-FR" dirty="0" err="1" smtClean="0"/>
              <a:t>Development</a:t>
            </a:r>
            <a:r>
              <a:rPr lang="fr-FR" dirty="0" smtClean="0"/>
              <a:t> of new </a:t>
            </a:r>
            <a:r>
              <a:rPr lang="fr-FR" dirty="0" err="1" smtClean="0"/>
              <a:t>challenging</a:t>
            </a:r>
            <a:r>
              <a:rPr lang="fr-FR" dirty="0" smtClean="0"/>
              <a:t> </a:t>
            </a:r>
            <a:r>
              <a:rPr lang="fr-FR" dirty="0" err="1" smtClean="0"/>
              <a:t>technology</a:t>
            </a:r>
            <a:r>
              <a:rPr lang="fr-FR" dirty="0" smtClean="0"/>
              <a:t> in </a:t>
            </a:r>
            <a:r>
              <a:rPr lang="fr-FR" dirty="0" err="1" smtClean="0"/>
              <a:t>accelerator</a:t>
            </a:r>
            <a:r>
              <a:rPr lang="fr-FR" dirty="0" smtClean="0"/>
              <a:t> area has </a:t>
            </a:r>
            <a:r>
              <a:rPr lang="fr-FR" dirty="0" err="1" smtClean="0"/>
              <a:t>always</a:t>
            </a:r>
            <a:r>
              <a:rPr lang="fr-FR" dirty="0" smtClean="0"/>
              <a:t> </a:t>
            </a:r>
            <a:r>
              <a:rPr lang="fr-FR" dirty="0" err="1" smtClean="0"/>
              <a:t>required</a:t>
            </a:r>
            <a:r>
              <a:rPr lang="fr-FR" dirty="0" smtClean="0"/>
              <a:t> long R&amp;D programs. </a:t>
            </a:r>
          </a:p>
          <a:p>
            <a:pPr marL="0" indent="0">
              <a:buNone/>
            </a:pPr>
            <a:endParaRPr lang="fr-FR" dirty="0" smtClean="0"/>
          </a:p>
          <a:p>
            <a:pPr marL="0" indent="0">
              <a:buNone/>
            </a:pPr>
            <a:r>
              <a:rPr lang="fr-FR" dirty="0" smtClean="0"/>
              <a:t>The </a:t>
            </a:r>
            <a:r>
              <a:rPr lang="fr-FR" dirty="0" err="1" smtClean="0"/>
              <a:t>funding</a:t>
            </a:r>
            <a:r>
              <a:rPr lang="fr-FR" dirty="0" smtClean="0"/>
              <a:t> of </a:t>
            </a:r>
            <a:r>
              <a:rPr lang="fr-FR" dirty="0" err="1" smtClean="0"/>
              <a:t>these</a:t>
            </a:r>
            <a:r>
              <a:rPr lang="fr-FR" dirty="0" smtClean="0"/>
              <a:t> programs has been </a:t>
            </a:r>
            <a:r>
              <a:rPr lang="fr-FR" dirty="0" err="1" smtClean="0"/>
              <a:t>almost</a:t>
            </a:r>
            <a:r>
              <a:rPr lang="fr-FR" dirty="0" smtClean="0"/>
              <a:t> </a:t>
            </a:r>
            <a:r>
              <a:rPr lang="fr-FR" dirty="0" err="1" smtClean="0"/>
              <a:t>always</a:t>
            </a:r>
            <a:r>
              <a:rPr lang="fr-FR" dirty="0" smtClean="0"/>
              <a:t> in-</a:t>
            </a:r>
            <a:r>
              <a:rPr lang="fr-FR" dirty="0" err="1" smtClean="0"/>
              <a:t>kind</a:t>
            </a:r>
            <a:r>
              <a:rPr lang="fr-FR" dirty="0" smtClean="0"/>
              <a:t> </a:t>
            </a:r>
            <a:r>
              <a:rPr lang="fr-FR" dirty="0" err="1" smtClean="0"/>
              <a:t>contributed</a:t>
            </a:r>
            <a:r>
              <a:rPr lang="fr-FR" dirty="0" smtClean="0"/>
              <a:t>.</a:t>
            </a:r>
          </a:p>
          <a:p>
            <a:pPr marL="0" indent="0">
              <a:buNone/>
            </a:pPr>
            <a:endParaRPr lang="fr-FR" dirty="0" smtClean="0"/>
          </a:p>
          <a:p>
            <a:pPr marL="0" indent="0">
              <a:buNone/>
            </a:pPr>
            <a:r>
              <a:rPr lang="fr-FR" dirty="0" smtClean="0"/>
              <a:t>This </a:t>
            </a:r>
            <a:r>
              <a:rPr lang="fr-FR" dirty="0" err="1" smtClean="0"/>
              <a:t>mechanism</a:t>
            </a:r>
            <a:r>
              <a:rPr lang="fr-FR" dirty="0" smtClean="0"/>
              <a:t>, </a:t>
            </a:r>
            <a:r>
              <a:rPr lang="fr-FR" dirty="0" err="1" smtClean="0"/>
              <a:t>while</a:t>
            </a:r>
            <a:r>
              <a:rPr lang="fr-FR" dirty="0" smtClean="0"/>
              <a:t> </a:t>
            </a:r>
            <a:r>
              <a:rPr lang="fr-FR" dirty="0" err="1" smtClean="0"/>
              <a:t>proved</a:t>
            </a:r>
            <a:r>
              <a:rPr lang="fr-FR" dirty="0" smtClean="0"/>
              <a:t> </a:t>
            </a:r>
            <a:r>
              <a:rPr lang="fr-FR" dirty="0" err="1" smtClean="0"/>
              <a:t>successful</a:t>
            </a:r>
            <a:r>
              <a:rPr lang="fr-FR" dirty="0" smtClean="0"/>
              <a:t> for the final </a:t>
            </a:r>
            <a:r>
              <a:rPr lang="fr-FR" dirty="0" err="1" smtClean="0"/>
              <a:t>result</a:t>
            </a:r>
            <a:r>
              <a:rPr lang="fr-FR" dirty="0" smtClean="0"/>
              <a:t> of the R&amp;D, </a:t>
            </a:r>
            <a:r>
              <a:rPr lang="fr-FR" dirty="0" err="1" smtClean="0"/>
              <a:t>is</a:t>
            </a:r>
            <a:r>
              <a:rPr lang="fr-FR" dirty="0" smtClean="0"/>
              <a:t> </a:t>
            </a:r>
            <a:r>
              <a:rPr lang="fr-FR" dirty="0" err="1" smtClean="0"/>
              <a:t>demonstrated</a:t>
            </a:r>
            <a:r>
              <a:rPr lang="fr-FR" dirty="0" smtClean="0"/>
              <a:t> not optimal to </a:t>
            </a:r>
            <a:r>
              <a:rPr lang="fr-FR" dirty="0" err="1" smtClean="0"/>
              <a:t>enlarge</a:t>
            </a:r>
            <a:r>
              <a:rPr lang="fr-FR" dirty="0" smtClean="0"/>
              <a:t> the </a:t>
            </a:r>
            <a:r>
              <a:rPr lang="fr-FR" dirty="0" err="1" smtClean="0"/>
              <a:t>market</a:t>
            </a:r>
            <a:r>
              <a:rPr lang="fr-FR" dirty="0" smtClean="0"/>
              <a:t> basis </a:t>
            </a:r>
            <a:r>
              <a:rPr lang="fr-FR" dirty="0" smtClean="0"/>
              <a:t>and to </a:t>
            </a:r>
            <a:r>
              <a:rPr lang="fr-FR" dirty="0" err="1" smtClean="0"/>
              <a:t>shorten</a:t>
            </a:r>
            <a:r>
              <a:rPr lang="fr-FR" dirty="0" smtClean="0"/>
              <a:t> </a:t>
            </a:r>
            <a:r>
              <a:rPr lang="fr-FR" dirty="0" smtClean="0"/>
              <a:t>time </a:t>
            </a:r>
            <a:r>
              <a:rPr lang="fr-FR" dirty="0" smtClean="0"/>
              <a:t>to </a:t>
            </a:r>
            <a:r>
              <a:rPr lang="fr-FR" dirty="0" err="1" smtClean="0"/>
              <a:t>commercialization</a:t>
            </a:r>
            <a:r>
              <a:rPr lang="fr-FR" dirty="0" smtClean="0"/>
              <a:t>.</a:t>
            </a:r>
          </a:p>
          <a:p>
            <a:pPr marL="0" indent="0">
              <a:buNone/>
            </a:pPr>
            <a:r>
              <a:rPr lang="fr-FR" dirty="0" smtClean="0"/>
              <a:t>   </a:t>
            </a:r>
          </a:p>
          <a:p>
            <a:pPr marL="0" indent="0">
              <a:buNone/>
            </a:pPr>
            <a:endParaRPr lang="fr-FR" dirty="0" smtClean="0"/>
          </a:p>
          <a:p>
            <a:endParaRPr lang="fr-FR" dirty="0"/>
          </a:p>
        </p:txBody>
      </p:sp>
      <p:sp>
        <p:nvSpPr>
          <p:cNvPr id="3" name="Espace réservé du pied de page 2"/>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1528500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260728"/>
            <a:ext cx="7920000" cy="720000"/>
          </a:xfrm>
        </p:spPr>
        <p:txBody>
          <a:bodyPr/>
          <a:lstStyle/>
          <a:p>
            <a:r>
              <a:rPr lang="fr-FR" dirty="0" err="1" smtClean="0"/>
              <a:t>Going</a:t>
            </a:r>
            <a:r>
              <a:rPr lang="fr-FR" dirty="0" smtClean="0"/>
              <a:t> </a:t>
            </a:r>
            <a:r>
              <a:rPr lang="fr-FR" dirty="0" err="1" smtClean="0"/>
              <a:t>beyond</a:t>
            </a:r>
            <a:r>
              <a:rPr lang="fr-FR" dirty="0" smtClean="0"/>
              <a:t> QUACO PCP</a:t>
            </a:r>
            <a:endParaRPr lang="fr-FR" dirty="0"/>
          </a:p>
        </p:txBody>
      </p:sp>
      <p:sp>
        <p:nvSpPr>
          <p:cNvPr id="8" name="Espace réservé du contenu 7"/>
          <p:cNvSpPr>
            <a:spLocks noGrp="1"/>
          </p:cNvSpPr>
          <p:nvPr>
            <p:ph idx="1"/>
          </p:nvPr>
        </p:nvSpPr>
        <p:spPr>
          <a:xfrm>
            <a:off x="339138" y="1052736"/>
            <a:ext cx="8625349" cy="5303614"/>
          </a:xfrm>
        </p:spPr>
        <p:txBody>
          <a:bodyPr>
            <a:normAutofit/>
          </a:bodyPr>
          <a:lstStyle/>
          <a:p>
            <a:pPr marL="0" indent="0">
              <a:buNone/>
            </a:pPr>
            <a:r>
              <a:rPr lang="fr-FR" dirty="0" smtClean="0"/>
              <a:t>QUACO </a:t>
            </a:r>
            <a:r>
              <a:rPr lang="fr-FR" dirty="0" err="1" smtClean="0"/>
              <a:t>is</a:t>
            </a:r>
            <a:r>
              <a:rPr lang="fr-FR" dirty="0" smtClean="0"/>
              <a:t> the first PCP </a:t>
            </a:r>
            <a:r>
              <a:rPr lang="fr-FR" dirty="0" err="1" smtClean="0"/>
              <a:t>project</a:t>
            </a:r>
            <a:r>
              <a:rPr lang="fr-FR" dirty="0" smtClean="0"/>
              <a:t> in the area of </a:t>
            </a:r>
            <a:r>
              <a:rPr lang="fr-FR" dirty="0" err="1" smtClean="0"/>
              <a:t>sc</a:t>
            </a:r>
            <a:r>
              <a:rPr lang="fr-FR" dirty="0" smtClean="0"/>
              <a:t> </a:t>
            </a:r>
            <a:r>
              <a:rPr lang="fr-FR" dirty="0" err="1" smtClean="0"/>
              <a:t>magnets</a:t>
            </a:r>
            <a:r>
              <a:rPr lang="fr-FR" dirty="0" smtClean="0"/>
              <a:t>.</a:t>
            </a:r>
          </a:p>
          <a:p>
            <a:pPr marL="0" indent="0">
              <a:buNone/>
            </a:pPr>
            <a:endParaRPr lang="fr-FR" dirty="0" smtClean="0"/>
          </a:p>
          <a:p>
            <a:r>
              <a:rPr lang="fr-FR" dirty="0" err="1" smtClean="0"/>
              <a:t>We</a:t>
            </a:r>
            <a:r>
              <a:rPr lang="fr-FR" dirty="0" smtClean="0"/>
              <a:t> </a:t>
            </a:r>
            <a:r>
              <a:rPr lang="fr-FR" dirty="0" err="1" smtClean="0"/>
              <a:t>want</a:t>
            </a:r>
            <a:r>
              <a:rPr lang="fr-FR" dirty="0" smtClean="0"/>
              <a:t> to </a:t>
            </a:r>
            <a:r>
              <a:rPr lang="fr-FR" dirty="0" err="1" smtClean="0"/>
              <a:t>make</a:t>
            </a:r>
            <a:r>
              <a:rPr lang="fr-FR" dirty="0" smtClean="0"/>
              <a:t> </a:t>
            </a:r>
            <a:r>
              <a:rPr lang="fr-FR" dirty="0" err="1" smtClean="0"/>
              <a:t>it</a:t>
            </a:r>
            <a:r>
              <a:rPr lang="fr-FR" dirty="0" smtClean="0"/>
              <a:t> a « first-of-a-</a:t>
            </a:r>
            <a:r>
              <a:rPr lang="fr-FR" dirty="0" err="1" smtClean="0"/>
              <a:t>series</a:t>
            </a:r>
            <a:r>
              <a:rPr lang="fr-FR" dirty="0" smtClean="0"/>
              <a:t> » for </a:t>
            </a:r>
            <a:r>
              <a:rPr lang="fr-FR" dirty="0" err="1" smtClean="0"/>
              <a:t>this</a:t>
            </a:r>
            <a:r>
              <a:rPr lang="fr-FR" dirty="0" smtClean="0"/>
              <a:t> </a:t>
            </a:r>
            <a:r>
              <a:rPr lang="fr-FR" dirty="0"/>
              <a:t>EC </a:t>
            </a:r>
            <a:r>
              <a:rPr lang="fr-FR" dirty="0" err="1"/>
              <a:t>co-funded</a:t>
            </a:r>
            <a:r>
              <a:rPr lang="fr-FR" dirty="0"/>
              <a:t> </a:t>
            </a:r>
            <a:r>
              <a:rPr lang="fr-FR" dirty="0" smtClean="0"/>
              <a:t>type of business.</a:t>
            </a:r>
          </a:p>
          <a:p>
            <a:r>
              <a:rPr lang="fr-FR" dirty="0" err="1" smtClean="0"/>
              <a:t>We</a:t>
            </a:r>
            <a:r>
              <a:rPr lang="fr-FR" dirty="0" smtClean="0"/>
              <a:t> </a:t>
            </a:r>
            <a:r>
              <a:rPr lang="fr-FR" dirty="0" err="1" smtClean="0"/>
              <a:t>aim</a:t>
            </a:r>
            <a:r>
              <a:rPr lang="fr-FR" dirty="0" smtClean="0"/>
              <a:t> to:</a:t>
            </a:r>
          </a:p>
          <a:p>
            <a:pPr lvl="1"/>
            <a:r>
              <a:rPr lang="fr-FR" dirty="0" smtClean="0"/>
              <a:t>Progress </a:t>
            </a:r>
            <a:r>
              <a:rPr lang="fr-FR" dirty="0" err="1" smtClean="0"/>
              <a:t>from</a:t>
            </a:r>
            <a:r>
              <a:rPr lang="fr-FR" dirty="0" smtClean="0"/>
              <a:t> R&amp;D of pilots </a:t>
            </a:r>
            <a:r>
              <a:rPr lang="fr-FR" dirty="0" err="1" smtClean="0"/>
              <a:t>magnets</a:t>
            </a:r>
            <a:r>
              <a:rPr lang="fr-FR" dirty="0" smtClean="0"/>
              <a:t> to </a:t>
            </a:r>
            <a:r>
              <a:rPr lang="fr-FR" dirty="0" err="1" smtClean="0"/>
              <a:t>small</a:t>
            </a:r>
            <a:r>
              <a:rPr lang="fr-FR" dirty="0" smtClean="0"/>
              <a:t> </a:t>
            </a:r>
            <a:r>
              <a:rPr lang="fr-FR" dirty="0" err="1" smtClean="0"/>
              <a:t>series</a:t>
            </a:r>
            <a:r>
              <a:rPr lang="fr-FR" dirty="0" smtClean="0"/>
              <a:t> production</a:t>
            </a:r>
          </a:p>
          <a:p>
            <a:pPr lvl="1"/>
            <a:r>
              <a:rPr lang="fr-FR" dirty="0" smtClean="0"/>
              <a:t>To </a:t>
            </a:r>
            <a:r>
              <a:rPr lang="fr-FR" dirty="0" err="1" smtClean="0"/>
              <a:t>broaden</a:t>
            </a:r>
            <a:r>
              <a:rPr lang="fr-FR" dirty="0" smtClean="0"/>
              <a:t> and </a:t>
            </a:r>
            <a:r>
              <a:rPr lang="fr-FR" dirty="0" err="1" smtClean="0"/>
              <a:t>extend</a:t>
            </a:r>
            <a:r>
              <a:rPr lang="fr-FR" dirty="0" smtClean="0"/>
              <a:t> the </a:t>
            </a:r>
            <a:r>
              <a:rPr lang="fr-FR" dirty="0" err="1" smtClean="0"/>
              <a:t>project</a:t>
            </a:r>
            <a:r>
              <a:rPr lang="fr-FR" dirty="0" smtClean="0"/>
              <a:t> for </a:t>
            </a:r>
            <a:r>
              <a:rPr lang="fr-FR" dirty="0" err="1" smtClean="0"/>
              <a:t>similar</a:t>
            </a:r>
            <a:r>
              <a:rPr lang="fr-FR" dirty="0" smtClean="0"/>
              <a:t> scope in the </a:t>
            </a:r>
            <a:r>
              <a:rPr lang="fr-FR" dirty="0" err="1" smtClean="0"/>
              <a:t>accelerator</a:t>
            </a:r>
            <a:r>
              <a:rPr lang="fr-FR" dirty="0" smtClean="0"/>
              <a:t> area.</a:t>
            </a:r>
          </a:p>
          <a:p>
            <a:pPr lvl="1"/>
            <a:r>
              <a:rPr lang="fr-FR" dirty="0" smtClean="0"/>
              <a:t>To speed up the </a:t>
            </a:r>
            <a:r>
              <a:rPr lang="fr-FR" dirty="0" err="1" smtClean="0"/>
              <a:t>technical</a:t>
            </a:r>
            <a:r>
              <a:rPr lang="fr-FR" dirty="0" smtClean="0"/>
              <a:t> background and the </a:t>
            </a:r>
            <a:r>
              <a:rPr lang="fr-FR" dirty="0" err="1" smtClean="0"/>
              <a:t>transfer</a:t>
            </a:r>
            <a:r>
              <a:rPr lang="fr-FR" dirty="0" smtClean="0"/>
              <a:t> of </a:t>
            </a:r>
            <a:r>
              <a:rPr lang="fr-FR" dirty="0" err="1" smtClean="0"/>
              <a:t>technology</a:t>
            </a:r>
            <a:r>
              <a:rPr lang="fr-FR" dirty="0" smtClean="0"/>
              <a:t> </a:t>
            </a:r>
            <a:r>
              <a:rPr lang="fr-FR" dirty="0" err="1" smtClean="0"/>
              <a:t>from</a:t>
            </a:r>
            <a:r>
              <a:rPr lang="fr-FR" dirty="0" smtClean="0"/>
              <a:t> national </a:t>
            </a:r>
            <a:r>
              <a:rPr lang="fr-FR" dirty="0" err="1" smtClean="0"/>
              <a:t>labs</a:t>
            </a:r>
            <a:r>
              <a:rPr lang="fr-FR" dirty="0" smtClean="0"/>
              <a:t> to </a:t>
            </a:r>
            <a:r>
              <a:rPr lang="fr-FR" dirty="0" err="1" smtClean="0"/>
              <a:t>industry</a:t>
            </a:r>
            <a:endParaRPr lang="fr-FR" dirty="0" smtClean="0"/>
          </a:p>
          <a:p>
            <a:endParaRPr lang="fr-FR" dirty="0"/>
          </a:p>
        </p:txBody>
      </p:sp>
      <p:sp>
        <p:nvSpPr>
          <p:cNvPr id="3" name="Espace réservé du pied de page 2"/>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3292871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260728"/>
            <a:ext cx="7920000" cy="720000"/>
          </a:xfrm>
        </p:spPr>
        <p:txBody>
          <a:bodyPr/>
          <a:lstStyle/>
          <a:p>
            <a:r>
              <a:rPr lang="fr-FR" dirty="0" err="1" smtClean="0"/>
              <a:t>Going</a:t>
            </a:r>
            <a:r>
              <a:rPr lang="fr-FR" dirty="0" smtClean="0"/>
              <a:t> </a:t>
            </a:r>
            <a:r>
              <a:rPr lang="fr-FR" dirty="0" err="1" smtClean="0"/>
              <a:t>beyond</a:t>
            </a:r>
            <a:r>
              <a:rPr lang="fr-FR" dirty="0" smtClean="0"/>
              <a:t> QUACO PCP</a:t>
            </a:r>
            <a:endParaRPr lang="fr-FR" dirty="0"/>
          </a:p>
        </p:txBody>
      </p:sp>
      <p:sp>
        <p:nvSpPr>
          <p:cNvPr id="8" name="Espace réservé du contenu 7"/>
          <p:cNvSpPr>
            <a:spLocks noGrp="1"/>
          </p:cNvSpPr>
          <p:nvPr>
            <p:ph idx="1"/>
          </p:nvPr>
        </p:nvSpPr>
        <p:spPr>
          <a:xfrm>
            <a:off x="339138" y="1052736"/>
            <a:ext cx="8625349" cy="4752528"/>
          </a:xfrm>
        </p:spPr>
        <p:txBody>
          <a:bodyPr>
            <a:normAutofit fontScale="92500" lnSpcReduction="10000"/>
          </a:bodyPr>
          <a:lstStyle/>
          <a:p>
            <a:pPr marL="0" indent="0">
              <a:buNone/>
            </a:pPr>
            <a:endParaRPr lang="fr-FR" dirty="0" smtClean="0"/>
          </a:p>
          <a:p>
            <a:pPr lvl="1"/>
            <a:r>
              <a:rPr lang="fr-FR" dirty="0" smtClean="0"/>
              <a:t>Progress </a:t>
            </a:r>
            <a:r>
              <a:rPr lang="fr-FR" dirty="0" err="1" smtClean="0"/>
              <a:t>from</a:t>
            </a:r>
            <a:r>
              <a:rPr lang="fr-FR" dirty="0" smtClean="0"/>
              <a:t> R&amp;D of pilots </a:t>
            </a:r>
            <a:r>
              <a:rPr lang="fr-FR" dirty="0" err="1" smtClean="0"/>
              <a:t>magnets</a:t>
            </a:r>
            <a:r>
              <a:rPr lang="fr-FR" dirty="0" smtClean="0"/>
              <a:t> to </a:t>
            </a:r>
            <a:r>
              <a:rPr lang="fr-FR" dirty="0" err="1" smtClean="0"/>
              <a:t>small</a:t>
            </a:r>
            <a:r>
              <a:rPr lang="fr-FR" dirty="0" smtClean="0"/>
              <a:t> </a:t>
            </a:r>
            <a:r>
              <a:rPr lang="fr-FR" dirty="0" err="1" smtClean="0"/>
              <a:t>series</a:t>
            </a:r>
            <a:r>
              <a:rPr lang="fr-FR" dirty="0" smtClean="0"/>
              <a:t> production</a:t>
            </a:r>
          </a:p>
          <a:p>
            <a:pPr marL="457200" lvl="1" indent="0">
              <a:buNone/>
            </a:pPr>
            <a:r>
              <a:rPr lang="fr-FR" dirty="0" smtClean="0">
                <a:sym typeface="Wingdings"/>
              </a:rPr>
              <a:t>	  </a:t>
            </a:r>
            <a:r>
              <a:rPr lang="fr-FR" dirty="0" err="1" smtClean="0">
                <a:sym typeface="Wingdings"/>
              </a:rPr>
              <a:t>it</a:t>
            </a:r>
            <a:r>
              <a:rPr lang="fr-FR" dirty="0" smtClean="0">
                <a:sym typeface="Wingdings"/>
              </a:rPr>
              <a:t> </a:t>
            </a:r>
            <a:r>
              <a:rPr lang="fr-FR" dirty="0" err="1" smtClean="0">
                <a:sym typeface="Wingdings"/>
              </a:rPr>
              <a:t>is</a:t>
            </a:r>
            <a:r>
              <a:rPr lang="fr-FR" dirty="0" smtClean="0">
                <a:sym typeface="Wingdings"/>
              </a:rPr>
              <a:t> </a:t>
            </a:r>
            <a:r>
              <a:rPr lang="fr-FR" dirty="0" err="1" smtClean="0">
                <a:sym typeface="Wingdings"/>
              </a:rPr>
              <a:t>expected</a:t>
            </a:r>
            <a:r>
              <a:rPr lang="fr-FR" dirty="0" smtClean="0">
                <a:sym typeface="Wingdings"/>
              </a:rPr>
              <a:t> </a:t>
            </a:r>
            <a:r>
              <a:rPr lang="fr-FR" dirty="0" err="1" smtClean="0">
                <a:sym typeface="Wingdings"/>
              </a:rPr>
              <a:t>that</a:t>
            </a:r>
            <a:r>
              <a:rPr lang="fr-FR" dirty="0" smtClean="0">
                <a:sym typeface="Wingdings"/>
              </a:rPr>
              <a:t> </a:t>
            </a:r>
            <a:r>
              <a:rPr lang="fr-FR" dirty="0" smtClean="0">
                <a:sym typeface="Wingdings"/>
              </a:rPr>
              <a:t>Public </a:t>
            </a:r>
            <a:r>
              <a:rPr lang="fr-FR" dirty="0" err="1" smtClean="0">
                <a:sym typeface="Wingdings"/>
              </a:rPr>
              <a:t>Procurement</a:t>
            </a:r>
            <a:r>
              <a:rPr lang="fr-FR" dirty="0" smtClean="0">
                <a:sym typeface="Wingdings"/>
              </a:rPr>
              <a:t> of Innovation (PPI) </a:t>
            </a:r>
            <a:r>
              <a:rPr lang="fr-FR" dirty="0" err="1" smtClean="0">
                <a:sym typeface="Wingdings"/>
              </a:rPr>
              <a:t>will</a:t>
            </a:r>
            <a:r>
              <a:rPr lang="fr-FR" dirty="0" smtClean="0">
                <a:sym typeface="Wingdings"/>
              </a:rPr>
              <a:t> </a:t>
            </a:r>
            <a:r>
              <a:rPr lang="fr-FR" dirty="0" err="1" smtClean="0">
                <a:sym typeface="Wingdings"/>
              </a:rPr>
              <a:t>be</a:t>
            </a:r>
            <a:r>
              <a:rPr lang="fr-FR" dirty="0" smtClean="0">
                <a:sym typeface="Wingdings"/>
              </a:rPr>
              <a:t> the </a:t>
            </a:r>
            <a:r>
              <a:rPr lang="fr-FR" dirty="0" err="1" smtClean="0">
                <a:sym typeface="Wingdings"/>
              </a:rPr>
              <a:t>small</a:t>
            </a:r>
            <a:r>
              <a:rPr lang="fr-FR" dirty="0" smtClean="0">
                <a:sym typeface="Wingdings"/>
              </a:rPr>
              <a:t> </a:t>
            </a:r>
            <a:r>
              <a:rPr lang="fr-FR" dirty="0" err="1" smtClean="0">
                <a:sym typeface="Wingdings"/>
              </a:rPr>
              <a:t>series</a:t>
            </a:r>
            <a:r>
              <a:rPr lang="fr-FR" dirty="0" smtClean="0">
                <a:sym typeface="Wingdings"/>
              </a:rPr>
              <a:t> production </a:t>
            </a:r>
            <a:r>
              <a:rPr lang="fr-FR" dirty="0" err="1" smtClean="0">
                <a:sym typeface="Wingdings"/>
              </a:rPr>
              <a:t>following</a:t>
            </a:r>
            <a:r>
              <a:rPr lang="fr-FR" dirty="0" smtClean="0">
                <a:sym typeface="Wingdings"/>
              </a:rPr>
              <a:t> of the </a:t>
            </a:r>
            <a:r>
              <a:rPr lang="fr-FR" dirty="0" err="1" smtClean="0">
                <a:sym typeface="Wingdings"/>
              </a:rPr>
              <a:t>Quaco</a:t>
            </a:r>
            <a:r>
              <a:rPr lang="fr-FR" dirty="0" smtClean="0">
                <a:sym typeface="Wingdings"/>
              </a:rPr>
              <a:t> </a:t>
            </a:r>
            <a:r>
              <a:rPr lang="fr-FR" dirty="0" err="1" smtClean="0">
                <a:sym typeface="Wingdings"/>
              </a:rPr>
              <a:t>project</a:t>
            </a:r>
            <a:endParaRPr lang="fr-FR" dirty="0"/>
          </a:p>
          <a:p>
            <a:pPr lvl="1"/>
            <a:endParaRPr lang="fr-FR" dirty="0" smtClean="0"/>
          </a:p>
          <a:p>
            <a:pPr lvl="1"/>
            <a:r>
              <a:rPr lang="fr-FR" dirty="0" smtClean="0"/>
              <a:t>To </a:t>
            </a:r>
            <a:r>
              <a:rPr lang="fr-FR" dirty="0" err="1" smtClean="0"/>
              <a:t>broaden</a:t>
            </a:r>
            <a:r>
              <a:rPr lang="fr-FR" dirty="0" smtClean="0"/>
              <a:t> and </a:t>
            </a:r>
            <a:r>
              <a:rPr lang="fr-FR" dirty="0" err="1" smtClean="0"/>
              <a:t>extend</a:t>
            </a:r>
            <a:r>
              <a:rPr lang="fr-FR" dirty="0" smtClean="0"/>
              <a:t> the </a:t>
            </a:r>
            <a:r>
              <a:rPr lang="fr-FR" dirty="0" err="1" smtClean="0"/>
              <a:t>project</a:t>
            </a:r>
            <a:r>
              <a:rPr lang="fr-FR" dirty="0" smtClean="0"/>
              <a:t> for </a:t>
            </a:r>
            <a:r>
              <a:rPr lang="fr-FR" dirty="0" err="1" smtClean="0"/>
              <a:t>similar</a:t>
            </a:r>
            <a:r>
              <a:rPr lang="fr-FR" dirty="0" smtClean="0"/>
              <a:t> scope in the </a:t>
            </a:r>
            <a:r>
              <a:rPr lang="fr-FR" dirty="0" err="1" smtClean="0"/>
              <a:t>accelerator</a:t>
            </a:r>
            <a:r>
              <a:rPr lang="fr-FR" dirty="0" smtClean="0"/>
              <a:t> area.</a:t>
            </a:r>
          </a:p>
          <a:p>
            <a:pPr marL="457200" lvl="1" indent="0">
              <a:buNone/>
            </a:pPr>
            <a:r>
              <a:rPr lang="fr-FR" dirty="0" smtClean="0">
                <a:sym typeface="Wingdings"/>
              </a:rPr>
              <a:t>      the PCP </a:t>
            </a:r>
            <a:r>
              <a:rPr lang="fr-FR" dirty="0" err="1" smtClean="0">
                <a:sym typeface="Wingdings"/>
              </a:rPr>
              <a:t>example</a:t>
            </a:r>
            <a:r>
              <a:rPr lang="fr-FR" dirty="0" smtClean="0">
                <a:sym typeface="Wingdings"/>
              </a:rPr>
              <a:t> </a:t>
            </a:r>
            <a:r>
              <a:rPr lang="fr-FR" dirty="0" err="1" smtClean="0">
                <a:sym typeface="Wingdings"/>
              </a:rPr>
              <a:t>can</a:t>
            </a:r>
            <a:r>
              <a:rPr lang="fr-FR" dirty="0" smtClean="0">
                <a:sym typeface="Wingdings"/>
              </a:rPr>
              <a:t> set a benchmark in the </a:t>
            </a:r>
            <a:r>
              <a:rPr lang="fr-FR" dirty="0" err="1" smtClean="0">
                <a:sym typeface="Wingdings"/>
              </a:rPr>
              <a:t>market</a:t>
            </a:r>
            <a:r>
              <a:rPr lang="fr-FR" dirty="0" smtClean="0">
                <a:sym typeface="Wingdings"/>
              </a:rPr>
              <a:t> </a:t>
            </a:r>
            <a:r>
              <a:rPr lang="fr-FR" dirty="0" err="1" smtClean="0">
                <a:sym typeface="Wingdings"/>
              </a:rPr>
              <a:t>sector</a:t>
            </a:r>
            <a:endParaRPr lang="fr-FR" dirty="0" smtClean="0">
              <a:sym typeface="Wingdings"/>
            </a:endParaRPr>
          </a:p>
          <a:p>
            <a:pPr marL="457200" lvl="1" indent="0">
              <a:buNone/>
            </a:pPr>
            <a:endParaRPr lang="fr-FR" dirty="0" smtClean="0"/>
          </a:p>
          <a:p>
            <a:pPr lvl="1"/>
            <a:r>
              <a:rPr lang="fr-FR" dirty="0" smtClean="0"/>
              <a:t>To speed the adoption of </a:t>
            </a:r>
            <a:r>
              <a:rPr lang="fr-FR" dirty="0" err="1" smtClean="0"/>
              <a:t>technical</a:t>
            </a:r>
            <a:r>
              <a:rPr lang="fr-FR" dirty="0" smtClean="0"/>
              <a:t> background and </a:t>
            </a:r>
            <a:r>
              <a:rPr lang="fr-FR" dirty="0" err="1" smtClean="0"/>
              <a:t>technology</a:t>
            </a:r>
            <a:r>
              <a:rPr lang="fr-FR" dirty="0" smtClean="0"/>
              <a:t> </a:t>
            </a:r>
            <a:r>
              <a:rPr lang="fr-FR" dirty="0"/>
              <a:t> </a:t>
            </a:r>
            <a:r>
              <a:rPr lang="fr-FR" dirty="0" err="1"/>
              <a:t>transfer</a:t>
            </a:r>
            <a:r>
              <a:rPr lang="fr-FR" dirty="0"/>
              <a:t> </a:t>
            </a:r>
            <a:r>
              <a:rPr lang="fr-FR" dirty="0" err="1"/>
              <a:t>from</a:t>
            </a:r>
            <a:r>
              <a:rPr lang="fr-FR" dirty="0"/>
              <a:t> </a:t>
            </a:r>
            <a:r>
              <a:rPr lang="fr-FR" dirty="0" smtClean="0"/>
              <a:t>national </a:t>
            </a:r>
            <a:r>
              <a:rPr lang="fr-FR" dirty="0" err="1" smtClean="0"/>
              <a:t>labs</a:t>
            </a:r>
            <a:r>
              <a:rPr lang="fr-FR" dirty="0" smtClean="0"/>
              <a:t> to </a:t>
            </a:r>
            <a:r>
              <a:rPr lang="fr-FR" dirty="0" err="1" smtClean="0"/>
              <a:t>industry</a:t>
            </a:r>
            <a:endParaRPr lang="fr-FR" dirty="0" smtClean="0"/>
          </a:p>
          <a:p>
            <a:pPr marL="457200" lvl="1" indent="0">
              <a:buNone/>
            </a:pPr>
            <a:r>
              <a:rPr lang="fr-FR" dirty="0" smtClean="0">
                <a:sym typeface="Wingdings"/>
              </a:rPr>
              <a:t>     by </a:t>
            </a:r>
            <a:r>
              <a:rPr lang="fr-FR" dirty="0" err="1" smtClean="0">
                <a:sym typeface="Wingdings"/>
              </a:rPr>
              <a:t>using</a:t>
            </a:r>
            <a:r>
              <a:rPr lang="fr-FR" dirty="0" smtClean="0">
                <a:sym typeface="Wingdings"/>
              </a:rPr>
              <a:t> a </a:t>
            </a:r>
            <a:r>
              <a:rPr lang="fr-FR" dirty="0" err="1" smtClean="0">
                <a:sym typeface="Wingdings"/>
              </a:rPr>
              <a:t>mechanism</a:t>
            </a:r>
            <a:r>
              <a:rPr lang="fr-FR" dirty="0" smtClean="0">
                <a:sym typeface="Wingdings"/>
              </a:rPr>
              <a:t> of </a:t>
            </a:r>
            <a:r>
              <a:rPr lang="fr-FR" dirty="0" err="1" smtClean="0">
                <a:sym typeface="Wingdings"/>
              </a:rPr>
              <a:t>risk</a:t>
            </a:r>
            <a:r>
              <a:rPr lang="fr-FR" dirty="0" smtClean="0">
                <a:sym typeface="Wingdings"/>
              </a:rPr>
              <a:t> sharing to </a:t>
            </a:r>
            <a:r>
              <a:rPr lang="fr-FR" dirty="0" err="1" smtClean="0">
                <a:sym typeface="Wingdings"/>
              </a:rPr>
              <a:t>transfer</a:t>
            </a:r>
            <a:r>
              <a:rPr lang="fr-FR" dirty="0" smtClean="0">
                <a:sym typeface="Wingdings"/>
              </a:rPr>
              <a:t> and </a:t>
            </a:r>
            <a:r>
              <a:rPr lang="fr-FR" dirty="0" err="1" smtClean="0">
                <a:sym typeface="Wingdings"/>
              </a:rPr>
              <a:t>develop</a:t>
            </a:r>
            <a:r>
              <a:rPr lang="fr-FR" dirty="0" smtClean="0">
                <a:sym typeface="Wingdings"/>
              </a:rPr>
              <a:t> know-how able to </a:t>
            </a:r>
            <a:r>
              <a:rPr lang="fr-FR" dirty="0" err="1" smtClean="0">
                <a:sym typeface="Wingdings"/>
              </a:rPr>
              <a:t>enhance</a:t>
            </a:r>
            <a:r>
              <a:rPr lang="fr-FR" dirty="0" smtClean="0">
                <a:sym typeface="Wingdings"/>
              </a:rPr>
              <a:t> the industries </a:t>
            </a:r>
            <a:r>
              <a:rPr lang="fr-FR" dirty="0" err="1" smtClean="0">
                <a:sym typeface="Wingdings"/>
              </a:rPr>
              <a:t>capability</a:t>
            </a:r>
            <a:r>
              <a:rPr lang="fr-FR" dirty="0" smtClean="0">
                <a:sym typeface="Wingdings"/>
              </a:rPr>
              <a:t>.</a:t>
            </a:r>
            <a:endParaRPr lang="fr-FR" dirty="0" smtClean="0"/>
          </a:p>
          <a:p>
            <a:pPr lvl="1"/>
            <a:endParaRPr lang="fr-FR" dirty="0" smtClean="0"/>
          </a:p>
          <a:p>
            <a:endParaRPr lang="fr-FR" dirty="0"/>
          </a:p>
        </p:txBody>
      </p:sp>
      <p:sp>
        <p:nvSpPr>
          <p:cNvPr id="3" name="Espace réservé du pied de page 2"/>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49029192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180000"/>
            <a:ext cx="7920000" cy="872736"/>
          </a:xfrm>
        </p:spPr>
        <p:txBody>
          <a:bodyPr/>
          <a:lstStyle/>
          <a:p>
            <a:r>
              <a:rPr lang="fr-FR" dirty="0" err="1" smtClean="0"/>
              <a:t>Technical</a:t>
            </a:r>
            <a:r>
              <a:rPr lang="fr-FR" dirty="0" smtClean="0"/>
              <a:t> Background </a:t>
            </a:r>
            <a:r>
              <a:rPr lang="fr-FR" dirty="0" err="1" smtClean="0"/>
              <a:t>from</a:t>
            </a:r>
            <a:r>
              <a:rPr lang="fr-FR" dirty="0" smtClean="0"/>
              <a:t> the </a:t>
            </a:r>
            <a:br>
              <a:rPr lang="fr-FR" dirty="0" smtClean="0"/>
            </a:br>
            <a:r>
              <a:rPr lang="fr-FR" dirty="0" smtClean="0"/>
              <a:t>Consortium to </a:t>
            </a:r>
            <a:r>
              <a:rPr lang="fr-FR" dirty="0" err="1" smtClean="0"/>
              <a:t>QuaCo</a:t>
            </a:r>
            <a:endParaRPr lang="fr-FR" dirty="0"/>
          </a:p>
        </p:txBody>
      </p:sp>
      <p:sp>
        <p:nvSpPr>
          <p:cNvPr id="3" name="Espace réservé du contenu 2"/>
          <p:cNvSpPr>
            <a:spLocks noGrp="1"/>
          </p:cNvSpPr>
          <p:nvPr>
            <p:ph idx="1"/>
          </p:nvPr>
        </p:nvSpPr>
        <p:spPr>
          <a:xfrm>
            <a:off x="612000" y="1268760"/>
            <a:ext cx="7920000" cy="4082008"/>
          </a:xfrm>
        </p:spPr>
        <p:txBody>
          <a:bodyPr>
            <a:normAutofit/>
          </a:bodyPr>
          <a:lstStyle/>
          <a:p>
            <a:r>
              <a:rPr lang="fr-FR" dirty="0" smtClean="0"/>
              <a:t>QUACO </a:t>
            </a:r>
            <a:r>
              <a:rPr lang="fr-FR" dirty="0" smtClean="0"/>
              <a:t>Consortium </a:t>
            </a:r>
            <a:r>
              <a:rPr lang="fr-FR" dirty="0" err="1" smtClean="0"/>
              <a:t>will</a:t>
            </a:r>
            <a:r>
              <a:rPr lang="fr-FR" dirty="0" smtClean="0"/>
              <a:t> </a:t>
            </a:r>
            <a:r>
              <a:rPr lang="fr-FR" dirty="0" err="1" smtClean="0"/>
              <a:t>provide</a:t>
            </a:r>
            <a:r>
              <a:rPr lang="fr-FR" dirty="0" smtClean="0"/>
              <a:t> a </a:t>
            </a:r>
            <a:r>
              <a:rPr lang="fr-FR" dirty="0" smtClean="0"/>
              <a:t>possible </a:t>
            </a:r>
            <a:r>
              <a:rPr lang="fr-FR" dirty="0" err="1" smtClean="0"/>
              <a:t>magnetic</a:t>
            </a:r>
            <a:r>
              <a:rPr lang="fr-FR" dirty="0" smtClean="0"/>
              <a:t> design of the Q4, </a:t>
            </a:r>
            <a:r>
              <a:rPr lang="fr-FR" dirty="0" err="1" smtClean="0"/>
              <a:t>including</a:t>
            </a:r>
            <a:r>
              <a:rPr lang="fr-FR" dirty="0" smtClean="0"/>
              <a:t> a configuration of </a:t>
            </a:r>
            <a:r>
              <a:rPr lang="fr-FR" dirty="0" err="1" smtClean="0"/>
              <a:t>coil</a:t>
            </a:r>
            <a:r>
              <a:rPr lang="fr-FR" dirty="0" smtClean="0"/>
              <a:t> ends and </a:t>
            </a:r>
            <a:r>
              <a:rPr lang="fr-FR" dirty="0" err="1" smtClean="0"/>
              <a:t>quench</a:t>
            </a:r>
            <a:r>
              <a:rPr lang="fr-FR" dirty="0" smtClean="0"/>
              <a:t> protection </a:t>
            </a:r>
            <a:r>
              <a:rPr lang="fr-FR" dirty="0" err="1" smtClean="0"/>
              <a:t>scheme</a:t>
            </a:r>
            <a:r>
              <a:rPr lang="fr-FR" dirty="0" smtClean="0"/>
              <a:t>, </a:t>
            </a:r>
            <a:r>
              <a:rPr lang="fr-FR" dirty="0" err="1" smtClean="0"/>
              <a:t>based</a:t>
            </a:r>
            <a:r>
              <a:rPr lang="fr-FR" dirty="0" smtClean="0"/>
              <a:t> on know-how </a:t>
            </a:r>
            <a:r>
              <a:rPr lang="fr-FR" dirty="0" err="1" smtClean="0"/>
              <a:t>developed</a:t>
            </a:r>
            <a:r>
              <a:rPr lang="fr-FR" dirty="0" smtClean="0"/>
              <a:t> in </a:t>
            </a:r>
            <a:r>
              <a:rPr lang="fr-FR" dirty="0" err="1" smtClean="0"/>
              <a:t>our</a:t>
            </a:r>
            <a:r>
              <a:rPr lang="fr-FR" dirty="0" smtClean="0"/>
              <a:t> </a:t>
            </a:r>
            <a:r>
              <a:rPr lang="fr-FR" dirty="0" err="1" smtClean="0"/>
              <a:t>laboratories</a:t>
            </a:r>
            <a:r>
              <a:rPr lang="fr-FR" dirty="0" smtClean="0"/>
              <a:t>. </a:t>
            </a:r>
          </a:p>
          <a:p>
            <a:endParaRPr lang="fr-FR" dirty="0"/>
          </a:p>
          <a:p>
            <a:r>
              <a:rPr lang="fr-FR" dirty="0" err="1" smtClean="0"/>
              <a:t>Contractors</a:t>
            </a:r>
            <a:r>
              <a:rPr lang="fr-FR" dirty="0" smtClean="0"/>
              <a:t> </a:t>
            </a:r>
            <a:r>
              <a:rPr lang="fr-FR" dirty="0" err="1" smtClean="0"/>
              <a:t>will</a:t>
            </a:r>
            <a:r>
              <a:rPr lang="fr-FR" dirty="0" smtClean="0"/>
              <a:t> </a:t>
            </a:r>
            <a:r>
              <a:rPr lang="fr-FR" dirty="0" err="1" smtClean="0"/>
              <a:t>be</a:t>
            </a:r>
            <a:r>
              <a:rPr lang="fr-FR" dirty="0" smtClean="0"/>
              <a:t> free to </a:t>
            </a:r>
            <a:r>
              <a:rPr lang="fr-FR" dirty="0" err="1" smtClean="0"/>
              <a:t>pursue</a:t>
            </a:r>
            <a:r>
              <a:rPr lang="fr-FR" dirty="0" smtClean="0"/>
              <a:t> a </a:t>
            </a:r>
            <a:r>
              <a:rPr lang="fr-FR" dirty="0" err="1" smtClean="0"/>
              <a:t>different</a:t>
            </a:r>
            <a:r>
              <a:rPr lang="fr-FR" dirty="0" smtClean="0"/>
              <a:t> design, </a:t>
            </a:r>
            <a:r>
              <a:rPr lang="fr-FR" dirty="0" err="1" smtClean="0"/>
              <a:t>provided</a:t>
            </a:r>
            <a:r>
              <a:rPr lang="fr-FR" dirty="0" smtClean="0"/>
              <a:t> </a:t>
            </a:r>
            <a:r>
              <a:rPr lang="fr-FR" dirty="0" err="1" smtClean="0"/>
              <a:t>it</a:t>
            </a:r>
            <a:r>
              <a:rPr lang="fr-FR" dirty="0" smtClean="0"/>
              <a:t> </a:t>
            </a:r>
            <a:r>
              <a:rPr lang="fr-FR" dirty="0" err="1" smtClean="0"/>
              <a:t>answers</a:t>
            </a:r>
            <a:r>
              <a:rPr lang="fr-FR" dirty="0" smtClean="0"/>
              <a:t> the </a:t>
            </a:r>
            <a:r>
              <a:rPr lang="fr-FR" dirty="0" err="1" smtClean="0"/>
              <a:t>functional</a:t>
            </a:r>
            <a:r>
              <a:rPr lang="fr-FR" dirty="0" smtClean="0"/>
              <a:t> </a:t>
            </a:r>
            <a:r>
              <a:rPr lang="fr-FR" dirty="0" err="1" smtClean="0"/>
              <a:t>requirements</a:t>
            </a:r>
            <a:r>
              <a:rPr lang="fr-FR" dirty="0" smtClean="0"/>
              <a:t> </a:t>
            </a:r>
            <a:r>
              <a:rPr lang="fr-FR" dirty="0" err="1" smtClean="0"/>
              <a:t>specified</a:t>
            </a:r>
            <a:r>
              <a:rPr lang="fr-FR" dirty="0" smtClean="0"/>
              <a:t>.</a:t>
            </a:r>
          </a:p>
          <a:p>
            <a:endParaRPr lang="fr-FR" dirty="0"/>
          </a:p>
        </p:txBody>
      </p:sp>
      <p:sp>
        <p:nvSpPr>
          <p:cNvPr id="4" name="Espace réservé du pied de page 3"/>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17</a:t>
            </a:fld>
            <a:endParaRPr lang="fr-FR"/>
          </a:p>
        </p:txBody>
      </p:sp>
    </p:spTree>
    <p:extLst>
      <p:ext uri="{BB962C8B-B14F-4D97-AF65-F5344CB8AC3E}">
        <p14:creationId xmlns:p14="http://schemas.microsoft.com/office/powerpoint/2010/main" val="140361994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Questions?</a:t>
            </a: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6050350"/>
            <a:ext cx="967787" cy="604800"/>
          </a:xfrm>
          <a:prstGeom prst="rect">
            <a:avLst/>
          </a:prstGeom>
        </p:spPr>
      </p:pic>
      <p:sp>
        <p:nvSpPr>
          <p:cNvPr id="6" name="Espace réservé du pied de page 5"/>
          <p:cNvSpPr>
            <a:spLocks noGrp="1"/>
          </p:cNvSpPr>
          <p:nvPr>
            <p:ph type="ftr" sz="quarter" idx="11"/>
          </p:nvPr>
        </p:nvSpPr>
        <p:spPr/>
        <p:txBody>
          <a:bodyPr/>
          <a:lstStyle/>
          <a:p>
            <a:r>
              <a:rPr lang="es-ES_tradnl" noProof="0" smtClean="0"/>
              <a:t>30/03/2016                                                                                                 M.Losasso, CERN)</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18</a:t>
            </a:fld>
            <a:endParaRPr lang="fr-FR"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Practical</a:t>
            </a:r>
            <a:r>
              <a:rPr lang="fr-FR" dirty="0" smtClean="0"/>
              <a:t> information</a:t>
            </a:r>
            <a:endParaRPr lang="fr-FR" dirty="0"/>
          </a:p>
        </p:txBody>
      </p:sp>
      <p:sp>
        <p:nvSpPr>
          <p:cNvPr id="3" name="Espace réservé du contenu 2"/>
          <p:cNvSpPr>
            <a:spLocks noGrp="1"/>
          </p:cNvSpPr>
          <p:nvPr>
            <p:ph idx="1"/>
          </p:nvPr>
        </p:nvSpPr>
        <p:spPr>
          <a:xfrm>
            <a:off x="612000" y="1474365"/>
            <a:ext cx="7920000" cy="4906963"/>
          </a:xfrm>
        </p:spPr>
        <p:txBody>
          <a:bodyPr>
            <a:normAutofit/>
          </a:bodyPr>
          <a:lstStyle/>
          <a:p>
            <a:pPr marL="0" indent="0">
              <a:buNone/>
            </a:pPr>
            <a:endParaRPr lang="fr-FR" sz="2400" dirty="0" smtClean="0"/>
          </a:p>
          <a:p>
            <a:r>
              <a:rPr lang="fr-FR" sz="1800" dirty="0" smtClean="0">
                <a:solidFill>
                  <a:schemeClr val="tx1"/>
                </a:solidFill>
              </a:rPr>
              <a:t>08:30 </a:t>
            </a:r>
            <a:r>
              <a:rPr lang="fr-FR" sz="1800" dirty="0" err="1" smtClean="0">
                <a:solidFill>
                  <a:schemeClr val="tx1"/>
                </a:solidFill>
              </a:rPr>
              <a:t>Welcome</a:t>
            </a:r>
            <a:r>
              <a:rPr lang="fr-FR" sz="1800" dirty="0" smtClean="0">
                <a:solidFill>
                  <a:schemeClr val="tx1"/>
                </a:solidFill>
              </a:rPr>
              <a:t> coffee and distribution of badges</a:t>
            </a:r>
          </a:p>
          <a:p>
            <a:r>
              <a:rPr lang="fr-FR" sz="1800" dirty="0" smtClean="0">
                <a:solidFill>
                  <a:schemeClr val="tx1"/>
                </a:solidFill>
              </a:rPr>
              <a:t>09:00 Start of meeting</a:t>
            </a:r>
          </a:p>
          <a:p>
            <a:r>
              <a:rPr lang="fr-FR" sz="1800" dirty="0" smtClean="0">
                <a:solidFill>
                  <a:schemeClr val="tx1"/>
                </a:solidFill>
              </a:rPr>
              <a:t>10:30 </a:t>
            </a:r>
            <a:r>
              <a:rPr lang="fr-FR" sz="1800" dirty="0">
                <a:solidFill>
                  <a:schemeClr val="tx1"/>
                </a:solidFill>
              </a:rPr>
              <a:t>Coffee break </a:t>
            </a:r>
            <a:endParaRPr lang="fr-FR" sz="1800" dirty="0" smtClean="0">
              <a:solidFill>
                <a:schemeClr val="tx1"/>
              </a:solidFill>
            </a:endParaRPr>
          </a:p>
          <a:p>
            <a:r>
              <a:rPr lang="fr-FR" sz="1800" dirty="0" smtClean="0">
                <a:solidFill>
                  <a:schemeClr val="tx1"/>
                </a:solidFill>
              </a:rPr>
              <a:t>13:00 End of meeting</a:t>
            </a:r>
            <a:endParaRPr lang="fr-FR" sz="1800" dirty="0">
              <a:solidFill>
                <a:schemeClr val="tx1"/>
              </a:solidFill>
            </a:endParaRPr>
          </a:p>
          <a:p>
            <a:r>
              <a:rPr lang="fr-FR" sz="1800" dirty="0">
                <a:solidFill>
                  <a:schemeClr val="tx1"/>
                </a:solidFill>
              </a:rPr>
              <a:t>13:00 </a:t>
            </a:r>
            <a:r>
              <a:rPr lang="fr-FR" sz="1800" dirty="0" smtClean="0">
                <a:solidFill>
                  <a:schemeClr val="tx1"/>
                </a:solidFill>
              </a:rPr>
              <a:t>-13:50 Light lunch </a:t>
            </a:r>
          </a:p>
          <a:p>
            <a:r>
              <a:rPr lang="fr-FR" sz="1800" dirty="0" smtClean="0">
                <a:solidFill>
                  <a:schemeClr val="tx1"/>
                </a:solidFill>
              </a:rPr>
              <a:t>13:50 </a:t>
            </a:r>
            <a:r>
              <a:rPr lang="fr-FR" sz="1800" dirty="0" err="1" smtClean="0">
                <a:solidFill>
                  <a:schemeClr val="tx1"/>
                </a:solidFill>
              </a:rPr>
              <a:t>Shuttle</a:t>
            </a:r>
            <a:r>
              <a:rPr lang="fr-FR" sz="1800" dirty="0" smtClean="0">
                <a:solidFill>
                  <a:schemeClr val="tx1"/>
                </a:solidFill>
              </a:rPr>
              <a:t> bus for the </a:t>
            </a:r>
            <a:r>
              <a:rPr lang="fr-FR" sz="1800" dirty="0" err="1" smtClean="0">
                <a:solidFill>
                  <a:schemeClr val="tx1"/>
                </a:solidFill>
              </a:rPr>
              <a:t>technical</a:t>
            </a:r>
            <a:r>
              <a:rPr lang="fr-FR" sz="1800" dirty="0" smtClean="0">
                <a:solidFill>
                  <a:schemeClr val="tx1"/>
                </a:solidFill>
              </a:rPr>
              <a:t> </a:t>
            </a:r>
            <a:r>
              <a:rPr lang="fr-FR" sz="1800" dirty="0" err="1" smtClean="0">
                <a:solidFill>
                  <a:schemeClr val="tx1"/>
                </a:solidFill>
              </a:rPr>
              <a:t>visit</a:t>
            </a:r>
            <a:r>
              <a:rPr lang="fr-FR" sz="1800" dirty="0" smtClean="0">
                <a:solidFill>
                  <a:schemeClr val="tx1"/>
                </a:solidFill>
              </a:rPr>
              <a:t>. </a:t>
            </a:r>
            <a:r>
              <a:rPr lang="fr-FR" sz="1800" dirty="0" err="1" smtClean="0">
                <a:solidFill>
                  <a:schemeClr val="tx1"/>
                </a:solidFill>
              </a:rPr>
              <a:t>Please</a:t>
            </a:r>
            <a:r>
              <a:rPr lang="fr-FR" sz="1800" dirty="0" smtClean="0">
                <a:solidFill>
                  <a:schemeClr val="tx1"/>
                </a:solidFill>
              </a:rPr>
              <a:t> </a:t>
            </a:r>
            <a:r>
              <a:rPr lang="fr-FR" sz="1800" dirty="0" err="1" smtClean="0">
                <a:solidFill>
                  <a:schemeClr val="tx1"/>
                </a:solidFill>
              </a:rPr>
              <a:t>take</a:t>
            </a:r>
            <a:r>
              <a:rPr lang="fr-FR" sz="1800" dirty="0" smtClean="0">
                <a:solidFill>
                  <a:schemeClr val="tx1"/>
                </a:solidFill>
              </a:rPr>
              <a:t> </a:t>
            </a:r>
            <a:r>
              <a:rPr lang="fr-FR" sz="1800" dirty="0" err="1" smtClean="0">
                <a:solidFill>
                  <a:schemeClr val="tx1"/>
                </a:solidFill>
              </a:rPr>
              <a:t>your</a:t>
            </a:r>
            <a:r>
              <a:rPr lang="fr-FR" sz="1800" dirty="0">
                <a:solidFill>
                  <a:schemeClr val="tx1"/>
                </a:solidFill>
              </a:rPr>
              <a:t> </a:t>
            </a:r>
            <a:r>
              <a:rPr lang="fr-FR" sz="1800" dirty="0" err="1" smtClean="0">
                <a:solidFill>
                  <a:schemeClr val="tx1"/>
                </a:solidFill>
              </a:rPr>
              <a:t>personal</a:t>
            </a:r>
            <a:r>
              <a:rPr lang="fr-FR" sz="1800" dirty="0" smtClean="0">
                <a:solidFill>
                  <a:schemeClr val="tx1"/>
                </a:solidFill>
              </a:rPr>
              <a:t> </a:t>
            </a:r>
            <a:r>
              <a:rPr lang="fr-FR" sz="1800" dirty="0" err="1" smtClean="0">
                <a:solidFill>
                  <a:schemeClr val="tx1"/>
                </a:solidFill>
              </a:rPr>
              <a:t>belongings</a:t>
            </a:r>
            <a:r>
              <a:rPr lang="fr-FR" sz="1800" dirty="0" smtClean="0">
                <a:solidFill>
                  <a:schemeClr val="tx1"/>
                </a:solidFill>
              </a:rPr>
              <a:t> and </a:t>
            </a:r>
            <a:r>
              <a:rPr lang="fr-FR" sz="1800" dirty="0" err="1" smtClean="0">
                <a:solidFill>
                  <a:schemeClr val="tx1"/>
                </a:solidFill>
              </a:rPr>
              <a:t>passport</a:t>
            </a:r>
            <a:r>
              <a:rPr lang="fr-FR" sz="1800" dirty="0" smtClean="0">
                <a:solidFill>
                  <a:schemeClr val="tx1"/>
                </a:solidFill>
              </a:rPr>
              <a:t> </a:t>
            </a:r>
            <a:r>
              <a:rPr lang="fr-FR" sz="1800" dirty="0" err="1" smtClean="0">
                <a:solidFill>
                  <a:schemeClr val="tx1"/>
                </a:solidFill>
              </a:rPr>
              <a:t>with</a:t>
            </a:r>
            <a:r>
              <a:rPr lang="fr-FR" sz="1800" dirty="0" smtClean="0">
                <a:solidFill>
                  <a:schemeClr val="tx1"/>
                </a:solidFill>
              </a:rPr>
              <a:t> </a:t>
            </a:r>
            <a:r>
              <a:rPr lang="fr-FR" sz="1800" dirty="0" err="1" smtClean="0">
                <a:solidFill>
                  <a:schemeClr val="tx1"/>
                </a:solidFill>
              </a:rPr>
              <a:t>you</a:t>
            </a:r>
            <a:endParaRPr lang="fr-FR" sz="1800" dirty="0" smtClean="0">
              <a:solidFill>
                <a:schemeClr val="tx1"/>
              </a:solidFill>
            </a:endParaRPr>
          </a:p>
          <a:p>
            <a:r>
              <a:rPr lang="fr-FR" sz="1800" dirty="0" smtClean="0">
                <a:solidFill>
                  <a:schemeClr val="tx1"/>
                </a:solidFill>
              </a:rPr>
              <a:t>14:00 -15:30 Technical </a:t>
            </a:r>
            <a:r>
              <a:rPr lang="fr-FR" sz="1800" dirty="0" err="1" smtClean="0">
                <a:solidFill>
                  <a:schemeClr val="tx1"/>
                </a:solidFill>
              </a:rPr>
              <a:t>visit</a:t>
            </a:r>
            <a:endParaRPr lang="fr-FR" sz="1800" dirty="0" smtClean="0">
              <a:solidFill>
                <a:schemeClr val="tx1"/>
              </a:solidFill>
            </a:endParaRPr>
          </a:p>
          <a:p>
            <a:r>
              <a:rPr lang="fr-FR" sz="1800" dirty="0" smtClean="0">
                <a:solidFill>
                  <a:schemeClr val="tx1"/>
                </a:solidFill>
              </a:rPr>
              <a:t>15:30 End of </a:t>
            </a:r>
            <a:r>
              <a:rPr lang="fr-FR" sz="1800" dirty="0" err="1" smtClean="0">
                <a:solidFill>
                  <a:schemeClr val="tx1"/>
                </a:solidFill>
              </a:rPr>
              <a:t>visit</a:t>
            </a:r>
            <a:endParaRPr lang="fr-FR" sz="1800" dirty="0" smtClean="0">
              <a:solidFill>
                <a:schemeClr val="tx1"/>
              </a:solidFill>
            </a:endParaRPr>
          </a:p>
          <a:p>
            <a:r>
              <a:rPr lang="fr-FR" sz="1800" dirty="0" smtClean="0">
                <a:solidFill>
                  <a:schemeClr val="tx1"/>
                </a:solidFill>
              </a:rPr>
              <a:t>Drop-off at CERN </a:t>
            </a:r>
            <a:r>
              <a:rPr lang="fr-FR" sz="1800" dirty="0" err="1" smtClean="0">
                <a:solidFill>
                  <a:schemeClr val="tx1"/>
                </a:solidFill>
              </a:rPr>
              <a:t>reception</a:t>
            </a:r>
            <a:r>
              <a:rPr lang="fr-FR" sz="1800" dirty="0" smtClean="0">
                <a:solidFill>
                  <a:schemeClr val="tx1"/>
                </a:solidFill>
              </a:rPr>
              <a:t> (building 33)</a:t>
            </a:r>
          </a:p>
          <a:p>
            <a:r>
              <a:rPr lang="fr-FR" sz="1800" dirty="0" smtClean="0">
                <a:solidFill>
                  <a:schemeClr val="tx1"/>
                </a:solidFill>
              </a:rPr>
              <a:t>If </a:t>
            </a:r>
            <a:r>
              <a:rPr lang="fr-FR" sz="1800" dirty="0" err="1" smtClean="0">
                <a:solidFill>
                  <a:schemeClr val="tx1"/>
                </a:solidFill>
              </a:rPr>
              <a:t>you</a:t>
            </a:r>
            <a:r>
              <a:rPr lang="fr-FR" sz="1800" dirty="0" smtClean="0">
                <a:solidFill>
                  <a:schemeClr val="tx1"/>
                </a:solidFill>
              </a:rPr>
              <a:t> </a:t>
            </a:r>
            <a:r>
              <a:rPr lang="fr-FR" sz="1800" dirty="0" err="1" smtClean="0">
                <a:solidFill>
                  <a:schemeClr val="tx1"/>
                </a:solidFill>
              </a:rPr>
              <a:t>need</a:t>
            </a:r>
            <a:r>
              <a:rPr lang="fr-FR" sz="1800" dirty="0" smtClean="0">
                <a:solidFill>
                  <a:schemeClr val="tx1"/>
                </a:solidFill>
              </a:rPr>
              <a:t> a taxi/transport </a:t>
            </a:r>
            <a:r>
              <a:rPr lang="fr-FR" sz="1800" dirty="0">
                <a:solidFill>
                  <a:schemeClr val="tx1"/>
                </a:solidFill>
              </a:rPr>
              <a:t>to </a:t>
            </a:r>
            <a:r>
              <a:rPr lang="fr-FR" sz="1800" dirty="0" smtClean="0">
                <a:solidFill>
                  <a:schemeClr val="tx1"/>
                </a:solidFill>
              </a:rPr>
              <a:t>the </a:t>
            </a:r>
            <a:r>
              <a:rPr lang="fr-FR" sz="1800" dirty="0" err="1" smtClean="0">
                <a:solidFill>
                  <a:schemeClr val="tx1"/>
                </a:solidFill>
              </a:rPr>
              <a:t>airport</a:t>
            </a:r>
            <a:r>
              <a:rPr lang="fr-FR" sz="1800" dirty="0" smtClean="0">
                <a:solidFill>
                  <a:schemeClr val="tx1"/>
                </a:solidFill>
              </a:rPr>
              <a:t> or train station, </a:t>
            </a:r>
            <a:r>
              <a:rPr lang="fr-FR" sz="1800" dirty="0" err="1" smtClean="0">
                <a:solidFill>
                  <a:schemeClr val="tx1"/>
                </a:solidFill>
              </a:rPr>
              <a:t>please</a:t>
            </a:r>
            <a:r>
              <a:rPr lang="fr-FR" sz="1800" dirty="0" smtClean="0">
                <a:solidFill>
                  <a:schemeClr val="tx1"/>
                </a:solidFill>
              </a:rPr>
              <a:t> </a:t>
            </a:r>
            <a:r>
              <a:rPr lang="fr-FR" sz="1800" dirty="0">
                <a:solidFill>
                  <a:schemeClr val="tx1"/>
                </a:solidFill>
              </a:rPr>
              <a:t>contact Julia Cachet, phone +41 75 411 4162, </a:t>
            </a:r>
            <a:r>
              <a:rPr lang="fr-FR" sz="1800" dirty="0" smtClean="0">
                <a:solidFill>
                  <a:schemeClr val="tx1"/>
                </a:solidFill>
              </a:rPr>
              <a:t>email </a:t>
            </a:r>
            <a:r>
              <a:rPr lang="fr-FR" sz="1800" dirty="0">
                <a:solidFill>
                  <a:schemeClr val="tx1"/>
                </a:solidFill>
                <a:hlinkClick r:id="rId2"/>
              </a:rPr>
              <a:t>julia.cachet@cern.ch</a:t>
            </a:r>
            <a:endParaRPr lang="fr-FR" sz="1800" dirty="0">
              <a:solidFill>
                <a:schemeClr val="tx1"/>
              </a:solidFill>
            </a:endParaRPr>
          </a:p>
          <a:p>
            <a:endParaRPr lang="fr-FR" sz="2400" dirty="0" smtClean="0"/>
          </a:p>
        </p:txBody>
      </p:sp>
      <p:sp>
        <p:nvSpPr>
          <p:cNvPr id="4" name="Espace réservé du pied de page 3"/>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1128781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fr-FR" dirty="0" smtClean="0"/>
              <a:t>Agenda </a:t>
            </a:r>
            <a:endParaRPr lang="fr-FR" dirty="0"/>
          </a:p>
        </p:txBody>
      </p:sp>
      <p:sp>
        <p:nvSpPr>
          <p:cNvPr id="4" name="Espace réservé du pied de page 3"/>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sp>
        <p:nvSpPr>
          <p:cNvPr id="2" name="TextBox 1"/>
          <p:cNvSpPr txBox="1"/>
          <p:nvPr/>
        </p:nvSpPr>
        <p:spPr>
          <a:xfrm>
            <a:off x="612000" y="913541"/>
            <a:ext cx="7848432" cy="5355313"/>
          </a:xfrm>
          <a:prstGeom prst="rect">
            <a:avLst/>
          </a:prstGeom>
          <a:noFill/>
        </p:spPr>
        <p:txBody>
          <a:bodyPr wrap="square" rtlCol="0">
            <a:spAutoFit/>
          </a:bodyPr>
          <a:lstStyle/>
          <a:p>
            <a:endParaRPr lang="en-US" dirty="0"/>
          </a:p>
          <a:p>
            <a:r>
              <a:rPr lang="en-US" b="1" dirty="0"/>
              <a:t>Information session </a:t>
            </a:r>
            <a:r>
              <a:rPr lang="en-US" b="1" dirty="0" smtClean="0"/>
              <a:t>(</a:t>
            </a:r>
            <a:r>
              <a:rPr lang="en-US" b="1" dirty="0"/>
              <a:t>9</a:t>
            </a:r>
            <a:r>
              <a:rPr lang="en-US" b="1" dirty="0" smtClean="0"/>
              <a:t>:</a:t>
            </a:r>
            <a:r>
              <a:rPr lang="en-US" b="1" dirty="0"/>
              <a:t>00 -12</a:t>
            </a:r>
            <a:r>
              <a:rPr lang="en-US" b="1" dirty="0" smtClean="0"/>
              <a:t>:00 </a:t>
            </a:r>
            <a:r>
              <a:rPr lang="en-US" b="1" dirty="0"/>
              <a:t>CET)This session will be webcast</a:t>
            </a:r>
            <a:r>
              <a:rPr lang="en-US" b="1" dirty="0" smtClean="0"/>
              <a:t>. </a:t>
            </a:r>
            <a:r>
              <a:rPr lang="en-US" dirty="0" smtClean="0"/>
              <a:t>This </a:t>
            </a:r>
            <a:r>
              <a:rPr lang="en-US" dirty="0"/>
              <a:t>session will include a series of presentations that will provide an overview of </a:t>
            </a:r>
            <a:r>
              <a:rPr lang="en-US" dirty="0" smtClean="0"/>
              <a:t>the QUACO project </a:t>
            </a:r>
            <a:r>
              <a:rPr lang="en-US" dirty="0"/>
              <a:t>and consortium, the pre-commercial procurement process and the objectives of the procurement activity</a:t>
            </a:r>
            <a:r>
              <a:rPr lang="en-US" dirty="0" smtClean="0"/>
              <a:t>. It </a:t>
            </a:r>
            <a:r>
              <a:rPr lang="en-US" dirty="0"/>
              <a:t>will include information about </a:t>
            </a:r>
            <a:r>
              <a:rPr lang="en-US" dirty="0" smtClean="0"/>
              <a:t>the </a:t>
            </a:r>
            <a:r>
              <a:rPr lang="en-US" dirty="0"/>
              <a:t>technical </a:t>
            </a:r>
            <a:r>
              <a:rPr lang="en-US" dirty="0" smtClean="0"/>
              <a:t>scope and requirements as </a:t>
            </a:r>
            <a:r>
              <a:rPr lang="en-US" dirty="0"/>
              <a:t>well as the legal and contractual framework in which the procurement will be executed</a:t>
            </a:r>
            <a:r>
              <a:rPr lang="en-US" dirty="0" smtClean="0"/>
              <a:t>.</a:t>
            </a:r>
          </a:p>
          <a:p>
            <a:endParaRPr lang="en-US" dirty="0"/>
          </a:p>
          <a:p>
            <a:r>
              <a:rPr lang="en-US" b="1" dirty="0"/>
              <a:t>Information session (</a:t>
            </a:r>
            <a:r>
              <a:rPr lang="en-US" b="1" dirty="0" smtClean="0"/>
              <a:t>14:</a:t>
            </a:r>
            <a:r>
              <a:rPr lang="en-US" b="1" dirty="0"/>
              <a:t>0</a:t>
            </a:r>
            <a:r>
              <a:rPr lang="en-US" b="1" dirty="0" smtClean="0"/>
              <a:t>0 </a:t>
            </a:r>
            <a:r>
              <a:rPr lang="en-US" b="1" dirty="0"/>
              <a:t>-</a:t>
            </a:r>
            <a:r>
              <a:rPr lang="en-US" b="1" dirty="0" smtClean="0"/>
              <a:t>15:</a:t>
            </a:r>
            <a:r>
              <a:rPr lang="en-US" b="1" dirty="0"/>
              <a:t>3</a:t>
            </a:r>
            <a:r>
              <a:rPr lang="en-US" b="1" dirty="0" smtClean="0"/>
              <a:t>0 </a:t>
            </a:r>
            <a:r>
              <a:rPr lang="en-US" b="1" dirty="0"/>
              <a:t>CET) This session will NOT be webcast. </a:t>
            </a:r>
            <a:r>
              <a:rPr lang="en-US" dirty="0"/>
              <a:t>This </a:t>
            </a:r>
            <a:r>
              <a:rPr lang="en-US" dirty="0" smtClean="0"/>
              <a:t>interactive </a:t>
            </a:r>
            <a:r>
              <a:rPr lang="en-US" dirty="0"/>
              <a:t>session between the </a:t>
            </a:r>
            <a:r>
              <a:rPr lang="en-US" dirty="0" smtClean="0"/>
              <a:t>QUACO Consortia and </a:t>
            </a:r>
            <a:r>
              <a:rPr lang="en-US" dirty="0"/>
              <a:t>potential suppliers present at the open market </a:t>
            </a:r>
            <a:r>
              <a:rPr lang="en-US" dirty="0" smtClean="0"/>
              <a:t>consultation will be organized in a visit format in the CERN lab. During the visit it will be shown examples of tools and fabrication methods that could be used in the frame of QUACO project. It will be explored </a:t>
            </a:r>
            <a:r>
              <a:rPr lang="en-US" dirty="0"/>
              <a:t>the </a:t>
            </a:r>
            <a:r>
              <a:rPr lang="en-US" dirty="0" smtClean="0"/>
              <a:t>requirement </a:t>
            </a:r>
            <a:r>
              <a:rPr lang="en-US" dirty="0"/>
              <a:t>of the </a:t>
            </a:r>
            <a:r>
              <a:rPr lang="en-US" dirty="0" smtClean="0"/>
              <a:t>procurement in terms of tooling, </a:t>
            </a:r>
            <a:r>
              <a:rPr lang="en-US" dirty="0"/>
              <a:t>how it matches current market offerings and where developments will be necessary</a:t>
            </a:r>
            <a:r>
              <a:rPr lang="en-US" dirty="0" smtClean="0"/>
              <a:t>. </a:t>
            </a:r>
            <a:endParaRPr lang="en-US" dirty="0"/>
          </a:p>
          <a:p>
            <a:endParaRPr lang="en-US" dirty="0" smtClean="0"/>
          </a:p>
          <a:p>
            <a:endParaRPr lang="en-US" dirty="0"/>
          </a:p>
        </p:txBody>
      </p:sp>
    </p:spTree>
    <p:extLst>
      <p:ext uri="{BB962C8B-B14F-4D97-AF65-F5344CB8AC3E}">
        <p14:creationId xmlns:p14="http://schemas.microsoft.com/office/powerpoint/2010/main" val="308835521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612000" y="180000"/>
            <a:ext cx="7920000" cy="800728"/>
          </a:xfrm>
        </p:spPr>
        <p:txBody>
          <a:bodyPr/>
          <a:lstStyle/>
          <a:p>
            <a:r>
              <a:rPr lang="fr-FR" dirty="0" smtClean="0"/>
              <a:t>Agenda </a:t>
            </a:r>
            <a:endParaRPr lang="fr-FR" dirty="0"/>
          </a:p>
        </p:txBody>
      </p:sp>
      <p:sp>
        <p:nvSpPr>
          <p:cNvPr id="4" name="Espace réservé du pied de page 3"/>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sp>
        <p:nvSpPr>
          <p:cNvPr id="3" name="Rectangle 2"/>
          <p:cNvSpPr/>
          <p:nvPr/>
        </p:nvSpPr>
        <p:spPr>
          <a:xfrm>
            <a:off x="971600" y="1166843"/>
            <a:ext cx="7272808" cy="5386090"/>
          </a:xfrm>
          <a:prstGeom prst="rect">
            <a:avLst/>
          </a:prstGeom>
        </p:spPr>
        <p:txBody>
          <a:bodyPr wrap="square">
            <a:spAutoFit/>
          </a:bodyPr>
          <a:lstStyle/>
          <a:p>
            <a:endParaRPr lang="fr-FR" dirty="0" smtClean="0"/>
          </a:p>
          <a:p>
            <a:endParaRPr lang="fr-FR" dirty="0" smtClean="0"/>
          </a:p>
          <a:p>
            <a:endParaRPr lang="fr-FR" sz="2000" dirty="0"/>
          </a:p>
          <a:p>
            <a:pPr marL="285750" indent="-285750">
              <a:buFont typeface="Wingdings" panose="05000000000000000000" pitchFamily="2" charset="2"/>
              <a:buChar char="§"/>
            </a:pPr>
            <a:r>
              <a:rPr lang="fr-FR" dirty="0" smtClean="0"/>
              <a:t>08:30 </a:t>
            </a:r>
            <a:r>
              <a:rPr lang="fr-FR" dirty="0" err="1"/>
              <a:t>Welcome</a:t>
            </a:r>
            <a:r>
              <a:rPr lang="fr-FR" dirty="0"/>
              <a:t> coffee and distribution of </a:t>
            </a:r>
            <a:r>
              <a:rPr lang="fr-FR" dirty="0" smtClean="0"/>
              <a:t>badges</a:t>
            </a:r>
          </a:p>
          <a:p>
            <a:pPr marL="285750" indent="-285750">
              <a:buFont typeface="Wingdings" panose="05000000000000000000" pitchFamily="2" charset="2"/>
              <a:buChar char="§"/>
            </a:pPr>
            <a:r>
              <a:rPr lang="fr-FR" dirty="0"/>
              <a:t>09:00 </a:t>
            </a:r>
            <a:r>
              <a:rPr lang="en-GB" dirty="0"/>
              <a:t>Introduction to the HL-LHC (</a:t>
            </a:r>
            <a:r>
              <a:rPr lang="en-GB" dirty="0" err="1"/>
              <a:t>HiLumi</a:t>
            </a:r>
            <a:r>
              <a:rPr lang="en-GB" dirty="0"/>
              <a:t>) </a:t>
            </a:r>
            <a:r>
              <a:rPr lang="en-GB" dirty="0" smtClean="0"/>
              <a:t>Project</a:t>
            </a:r>
          </a:p>
          <a:p>
            <a:pPr marL="285750" indent="-285750">
              <a:buFont typeface="Wingdings" panose="05000000000000000000" pitchFamily="2" charset="2"/>
              <a:buChar char="§"/>
            </a:pPr>
            <a:r>
              <a:rPr lang="fr-CH" dirty="0" smtClean="0"/>
              <a:t>09:30 </a:t>
            </a:r>
            <a:r>
              <a:rPr lang="en-GB" dirty="0"/>
              <a:t>Introduction to the QUACO </a:t>
            </a:r>
            <a:r>
              <a:rPr lang="en-GB" dirty="0" smtClean="0"/>
              <a:t>Project</a:t>
            </a:r>
          </a:p>
          <a:p>
            <a:pPr marL="285750" indent="-285750">
              <a:buFont typeface="Wingdings" panose="05000000000000000000" pitchFamily="2" charset="2"/>
              <a:buChar char="§"/>
            </a:pPr>
            <a:r>
              <a:rPr lang="en-GB" dirty="0" smtClean="0"/>
              <a:t>10:00 Introduction </a:t>
            </a:r>
            <a:r>
              <a:rPr lang="en-GB" dirty="0"/>
              <a:t>to the technical contents - The Q4 magnet</a:t>
            </a:r>
            <a:endParaRPr lang="en-GB" dirty="0" smtClean="0"/>
          </a:p>
          <a:p>
            <a:pPr marL="285750" indent="-285750">
              <a:buFont typeface="Wingdings" panose="05000000000000000000" pitchFamily="2" charset="2"/>
              <a:buChar char="§"/>
            </a:pPr>
            <a:r>
              <a:rPr lang="fr-FR" dirty="0" smtClean="0"/>
              <a:t>10:30 </a:t>
            </a:r>
            <a:r>
              <a:rPr lang="fr-FR" dirty="0"/>
              <a:t>Coffee break </a:t>
            </a:r>
            <a:endParaRPr lang="fr-FR" dirty="0" smtClean="0"/>
          </a:p>
          <a:p>
            <a:pPr marL="285750" indent="-285750">
              <a:buFont typeface="Wingdings" panose="05000000000000000000" pitchFamily="2" charset="2"/>
              <a:buChar char="§"/>
            </a:pPr>
            <a:r>
              <a:rPr lang="fr-FR" dirty="0" smtClean="0"/>
              <a:t>11:00 </a:t>
            </a:r>
            <a:r>
              <a:rPr lang="en-GB" dirty="0"/>
              <a:t>Introduction to the PCP </a:t>
            </a:r>
            <a:r>
              <a:rPr lang="en-GB" dirty="0" smtClean="0"/>
              <a:t>process</a:t>
            </a:r>
          </a:p>
          <a:p>
            <a:pPr marL="285750" indent="-285750">
              <a:buFont typeface="Wingdings" panose="05000000000000000000" pitchFamily="2" charset="2"/>
              <a:buChar char="§"/>
            </a:pPr>
            <a:r>
              <a:rPr lang="en-GB" dirty="0" smtClean="0"/>
              <a:t>11:40 Next </a:t>
            </a:r>
            <a:r>
              <a:rPr lang="en-GB" dirty="0"/>
              <a:t>steps &amp; Time </a:t>
            </a:r>
            <a:r>
              <a:rPr lang="en-GB" dirty="0" smtClean="0"/>
              <a:t>plan</a:t>
            </a:r>
          </a:p>
          <a:p>
            <a:pPr marL="285750" indent="-285750">
              <a:buFont typeface="Wingdings" panose="05000000000000000000" pitchFamily="2" charset="2"/>
              <a:buChar char="§"/>
            </a:pPr>
            <a:r>
              <a:rPr lang="fr-CH" dirty="0" smtClean="0"/>
              <a:t>12:00 </a:t>
            </a:r>
            <a:r>
              <a:rPr lang="en-GB" dirty="0"/>
              <a:t>Public session of </a:t>
            </a:r>
            <a:r>
              <a:rPr lang="en-GB" dirty="0" smtClean="0"/>
              <a:t>Q&amp;A</a:t>
            </a:r>
          </a:p>
          <a:p>
            <a:pPr marL="285750" indent="-285750">
              <a:buFont typeface="Wingdings" panose="05000000000000000000" pitchFamily="2" charset="2"/>
              <a:buChar char="§"/>
            </a:pPr>
            <a:r>
              <a:rPr lang="fr-FR" dirty="0"/>
              <a:t>13:00 -13:50 Light lunch </a:t>
            </a:r>
            <a:endParaRPr lang="fr-FR" dirty="0" smtClean="0"/>
          </a:p>
          <a:p>
            <a:pPr marL="285750" indent="-285750">
              <a:buFont typeface="Wingdings" panose="05000000000000000000" pitchFamily="2" charset="2"/>
              <a:buChar char="§"/>
            </a:pPr>
            <a:r>
              <a:rPr lang="fr-FR" dirty="0"/>
              <a:t>14:00 -15:30 Technical </a:t>
            </a:r>
            <a:r>
              <a:rPr lang="fr-FR" dirty="0" err="1" smtClean="0"/>
              <a:t>visit</a:t>
            </a:r>
            <a:endParaRPr lang="fr-FR" dirty="0" smtClean="0"/>
          </a:p>
          <a:p>
            <a:pPr marL="285750" indent="-285750">
              <a:buFont typeface="Wingdings" panose="05000000000000000000" pitchFamily="2" charset="2"/>
              <a:buChar char="§"/>
            </a:pPr>
            <a:r>
              <a:rPr lang="fr-FR" dirty="0" smtClean="0"/>
              <a:t>15:30 End </a:t>
            </a:r>
            <a:r>
              <a:rPr lang="fr-FR" dirty="0"/>
              <a:t>of </a:t>
            </a:r>
            <a:r>
              <a:rPr lang="fr-FR" dirty="0" err="1"/>
              <a:t>visit</a:t>
            </a:r>
            <a:endParaRPr lang="fr-FR" dirty="0"/>
          </a:p>
          <a:p>
            <a:pPr marL="285750" indent="-285750">
              <a:buFont typeface="Wingdings" panose="05000000000000000000" pitchFamily="2" charset="2"/>
              <a:buChar char="§"/>
            </a:pPr>
            <a:endParaRPr lang="fr-FR" dirty="0"/>
          </a:p>
          <a:p>
            <a:pPr marL="285750" indent="-285750">
              <a:buFont typeface="Wingdings" panose="05000000000000000000" pitchFamily="2" charset="2"/>
              <a:buChar char="§"/>
            </a:pPr>
            <a:endParaRPr lang="fr-FR" dirty="0" smtClean="0"/>
          </a:p>
          <a:p>
            <a:pPr marL="285750" indent="-285750">
              <a:buFont typeface="Wingdings" panose="05000000000000000000" pitchFamily="2" charset="2"/>
              <a:buChar char="§"/>
            </a:pPr>
            <a:endParaRPr lang="en-GB" dirty="0" smtClean="0"/>
          </a:p>
          <a:p>
            <a:pPr marL="285750" indent="-285750">
              <a:buFont typeface="Wingdings" panose="05000000000000000000" pitchFamily="2" charset="2"/>
              <a:buChar char="§"/>
            </a:pPr>
            <a:endParaRPr lang="en-GB" dirty="0" smtClean="0"/>
          </a:p>
          <a:p>
            <a:pPr marL="285750" indent="-285750">
              <a:buFont typeface="Wingdings" panose="05000000000000000000" pitchFamily="2" charset="2"/>
              <a:buChar char="§"/>
            </a:pPr>
            <a:endParaRPr lang="fr-FR" dirty="0" smtClean="0"/>
          </a:p>
        </p:txBody>
      </p:sp>
    </p:spTree>
    <p:extLst>
      <p:ext uri="{BB962C8B-B14F-4D97-AF65-F5344CB8AC3E}">
        <p14:creationId xmlns:p14="http://schemas.microsoft.com/office/powerpoint/2010/main" val="85071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Scope of the OMC </a:t>
            </a:r>
            <a:endParaRPr lang="fr-FR" dirty="0"/>
          </a:p>
        </p:txBody>
      </p:sp>
      <p:sp>
        <p:nvSpPr>
          <p:cNvPr id="4" name="Espace réservé du pied de page 3"/>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a:t>
            </a:fld>
            <a:endParaRPr lang="fr-FR"/>
          </a:p>
        </p:txBody>
      </p:sp>
      <p:sp>
        <p:nvSpPr>
          <p:cNvPr id="6" name="Content Placeholder 5"/>
          <p:cNvSpPr>
            <a:spLocks noGrp="1"/>
          </p:cNvSpPr>
          <p:nvPr>
            <p:ph idx="1"/>
          </p:nvPr>
        </p:nvSpPr>
        <p:spPr/>
        <p:txBody>
          <a:bodyPr/>
          <a:lstStyle/>
          <a:p>
            <a:r>
              <a:rPr lang="en-US" dirty="0" smtClean="0"/>
              <a:t>To inform and prepare the market to the upcoming </a:t>
            </a:r>
            <a:r>
              <a:rPr lang="en-US" dirty="0" err="1" smtClean="0"/>
              <a:t>CfT</a:t>
            </a:r>
            <a:endParaRPr lang="en-US" dirty="0" smtClean="0"/>
          </a:p>
          <a:p>
            <a:endParaRPr lang="en-US" dirty="0" smtClean="0"/>
          </a:p>
          <a:p>
            <a:r>
              <a:rPr lang="en-US" dirty="0" smtClean="0"/>
              <a:t>To share information about the status of development of the Q4 magnets</a:t>
            </a:r>
          </a:p>
          <a:p>
            <a:endParaRPr lang="en-US" dirty="0" smtClean="0"/>
          </a:p>
          <a:p>
            <a:r>
              <a:rPr lang="en-US" dirty="0" smtClean="0"/>
              <a:t>To gather feedbacks and suggestions from potential bidders to complete the tender documentation</a:t>
            </a:r>
            <a:endParaRPr lang="en-US" dirty="0"/>
          </a:p>
        </p:txBody>
      </p:sp>
    </p:spTree>
    <p:extLst>
      <p:ext uri="{BB962C8B-B14F-4D97-AF65-F5344CB8AC3E}">
        <p14:creationId xmlns:p14="http://schemas.microsoft.com/office/powerpoint/2010/main" val="393542766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QUACO Project</a:t>
            </a:r>
            <a:endParaRPr lang="fr-FR" dirty="0"/>
          </a:p>
        </p:txBody>
      </p:sp>
      <p:sp>
        <p:nvSpPr>
          <p:cNvPr id="8" name="Espace réservé du contenu 7"/>
          <p:cNvSpPr>
            <a:spLocks noGrp="1"/>
          </p:cNvSpPr>
          <p:nvPr>
            <p:ph idx="1"/>
          </p:nvPr>
        </p:nvSpPr>
        <p:spPr/>
        <p:txBody>
          <a:bodyPr/>
          <a:lstStyle/>
          <a:p>
            <a:endParaRPr lang="fr-FR" dirty="0" smtClean="0"/>
          </a:p>
          <a:p>
            <a:r>
              <a:rPr lang="fr-FR" dirty="0" err="1" smtClean="0"/>
              <a:t>What</a:t>
            </a:r>
            <a:r>
              <a:rPr lang="fr-FR" dirty="0" smtClean="0"/>
              <a:t> </a:t>
            </a:r>
            <a:r>
              <a:rPr lang="fr-FR" dirty="0" err="1" smtClean="0"/>
              <a:t>we</a:t>
            </a:r>
            <a:r>
              <a:rPr lang="fr-FR" dirty="0" smtClean="0"/>
              <a:t> </a:t>
            </a:r>
            <a:r>
              <a:rPr lang="fr-FR" dirty="0" err="1" smtClean="0"/>
              <a:t>want</a:t>
            </a:r>
            <a:r>
              <a:rPr lang="fr-FR" dirty="0" smtClean="0"/>
              <a:t> to procure</a:t>
            </a:r>
          </a:p>
          <a:p>
            <a:r>
              <a:rPr lang="fr-FR" dirty="0" err="1" smtClean="0"/>
              <a:t>Who</a:t>
            </a:r>
            <a:r>
              <a:rPr lang="fr-FR" dirty="0" smtClean="0"/>
              <a:t> </a:t>
            </a:r>
            <a:r>
              <a:rPr lang="fr-FR" dirty="0" err="1" smtClean="0"/>
              <a:t>is</a:t>
            </a:r>
            <a:r>
              <a:rPr lang="fr-FR" dirty="0" smtClean="0"/>
              <a:t> </a:t>
            </a:r>
            <a:r>
              <a:rPr lang="fr-FR" dirty="0" err="1" smtClean="0"/>
              <a:t>involved</a:t>
            </a:r>
            <a:endParaRPr lang="fr-FR" dirty="0" smtClean="0"/>
          </a:p>
          <a:p>
            <a:r>
              <a:rPr lang="fr-FR" dirty="0" err="1" smtClean="0"/>
              <a:t>Where</a:t>
            </a:r>
            <a:r>
              <a:rPr lang="fr-FR" dirty="0" smtClean="0"/>
              <a:t> </a:t>
            </a:r>
            <a:r>
              <a:rPr lang="fr-FR" dirty="0" err="1" smtClean="0"/>
              <a:t>we</a:t>
            </a:r>
            <a:r>
              <a:rPr lang="fr-FR" dirty="0" smtClean="0"/>
              <a:t> are</a:t>
            </a:r>
          </a:p>
          <a:p>
            <a:r>
              <a:rPr lang="fr-FR" dirty="0" err="1" smtClean="0"/>
              <a:t>Why</a:t>
            </a:r>
            <a:r>
              <a:rPr lang="fr-FR" dirty="0" smtClean="0"/>
              <a:t> </a:t>
            </a:r>
            <a:r>
              <a:rPr lang="fr-FR" dirty="0" err="1" smtClean="0"/>
              <a:t>using</a:t>
            </a:r>
            <a:r>
              <a:rPr lang="fr-FR" dirty="0" smtClean="0"/>
              <a:t> the PCP (</a:t>
            </a:r>
            <a:r>
              <a:rPr lang="fr-FR" dirty="0" err="1" smtClean="0"/>
              <a:t>Pre</a:t>
            </a:r>
            <a:r>
              <a:rPr lang="fr-FR" dirty="0" smtClean="0"/>
              <a:t>-commercial-Procurement)</a:t>
            </a:r>
          </a:p>
          <a:p>
            <a:endParaRPr lang="fr-FR" dirty="0" smtClean="0"/>
          </a:p>
          <a:p>
            <a:endParaRPr lang="fr-FR" dirty="0"/>
          </a:p>
        </p:txBody>
      </p:sp>
      <p:sp>
        <p:nvSpPr>
          <p:cNvPr id="3" name="Espace réservé du pied de page 2"/>
          <p:cNvSpPr>
            <a:spLocks noGrp="1"/>
          </p:cNvSpPr>
          <p:nvPr>
            <p:ph type="ftr" sz="quarter" idx="11"/>
          </p:nvPr>
        </p:nvSpPr>
        <p:spPr/>
        <p:txBody>
          <a:bodyPr/>
          <a:lstStyle/>
          <a:p>
            <a:r>
              <a:rPr lang="es-ES_tradnl" noProof="0" smtClean="0"/>
              <a:t>30/03/2016                                                                                                 M.Losasso, CERN)</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5177703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What</a:t>
            </a:r>
            <a:r>
              <a:rPr lang="fr-FR" dirty="0"/>
              <a:t> </a:t>
            </a:r>
            <a:r>
              <a:rPr lang="fr-FR" dirty="0" err="1"/>
              <a:t>we</a:t>
            </a:r>
            <a:r>
              <a:rPr lang="fr-FR" dirty="0"/>
              <a:t> </a:t>
            </a:r>
            <a:r>
              <a:rPr lang="fr-FR" dirty="0" err="1"/>
              <a:t>want</a:t>
            </a:r>
            <a:r>
              <a:rPr lang="fr-FR" dirty="0"/>
              <a:t> to procure</a:t>
            </a:r>
          </a:p>
        </p:txBody>
      </p:sp>
      <p:sp>
        <p:nvSpPr>
          <p:cNvPr id="8" name="Espace réservé du contenu 7"/>
          <p:cNvSpPr>
            <a:spLocks noGrp="1"/>
          </p:cNvSpPr>
          <p:nvPr>
            <p:ph idx="1"/>
          </p:nvPr>
        </p:nvSpPr>
        <p:spPr>
          <a:xfrm>
            <a:off x="612000" y="1219201"/>
            <a:ext cx="7920000" cy="4154015"/>
          </a:xfrm>
        </p:spPr>
        <p:txBody>
          <a:bodyPr>
            <a:normAutofit fontScale="92500" lnSpcReduction="10000"/>
          </a:bodyPr>
          <a:lstStyle/>
          <a:p>
            <a:endParaRPr lang="fr-FR" dirty="0" smtClean="0"/>
          </a:p>
          <a:p>
            <a:r>
              <a:rPr lang="fr-FR" dirty="0" smtClean="0"/>
              <a:t>The scope of the </a:t>
            </a:r>
            <a:r>
              <a:rPr lang="fr-FR" dirty="0" err="1" smtClean="0"/>
              <a:t>project</a:t>
            </a:r>
            <a:r>
              <a:rPr lang="fr-FR" dirty="0" smtClean="0"/>
              <a:t> </a:t>
            </a:r>
            <a:r>
              <a:rPr lang="fr-FR" dirty="0" err="1" smtClean="0"/>
              <a:t>is</a:t>
            </a:r>
            <a:r>
              <a:rPr lang="fr-FR" dirty="0" smtClean="0"/>
              <a:t> to </a:t>
            </a:r>
            <a:r>
              <a:rPr lang="fr-FR" dirty="0" err="1" smtClean="0"/>
              <a:t>develop</a:t>
            </a:r>
            <a:r>
              <a:rPr lang="fr-FR" dirty="0" smtClean="0"/>
              <a:t> and procure 2 pilot </a:t>
            </a:r>
            <a:r>
              <a:rPr lang="fr-FR" dirty="0" err="1" smtClean="0"/>
              <a:t>superconductive</a:t>
            </a:r>
            <a:r>
              <a:rPr lang="fr-FR" dirty="0" smtClean="0"/>
              <a:t> </a:t>
            </a:r>
            <a:r>
              <a:rPr lang="fr-FR" dirty="0" err="1" smtClean="0"/>
              <a:t>quadrupole</a:t>
            </a:r>
            <a:r>
              <a:rPr lang="fr-FR" dirty="0" smtClean="0"/>
              <a:t> </a:t>
            </a:r>
            <a:r>
              <a:rPr lang="fr-FR" dirty="0" err="1" smtClean="0"/>
              <a:t>magnets</a:t>
            </a:r>
            <a:r>
              <a:rPr lang="fr-FR" dirty="0" smtClean="0"/>
              <a:t> </a:t>
            </a:r>
            <a:r>
              <a:rPr lang="fr-FR" dirty="0" err="1" smtClean="0"/>
              <a:t>valid</a:t>
            </a:r>
            <a:r>
              <a:rPr lang="fr-FR" dirty="0" smtClean="0"/>
              <a:t> for use in the frame of the Hi-</a:t>
            </a:r>
            <a:r>
              <a:rPr lang="fr-FR" dirty="0" err="1" smtClean="0"/>
              <a:t>Lumi</a:t>
            </a:r>
            <a:r>
              <a:rPr lang="fr-FR" dirty="0" smtClean="0"/>
              <a:t> </a:t>
            </a:r>
            <a:r>
              <a:rPr lang="fr-FR" dirty="0" err="1" smtClean="0"/>
              <a:t>project</a:t>
            </a:r>
            <a:r>
              <a:rPr lang="fr-FR" dirty="0" smtClean="0"/>
              <a:t>, the Q4. </a:t>
            </a:r>
          </a:p>
          <a:p>
            <a:endParaRPr lang="fr-FR" dirty="0" smtClean="0"/>
          </a:p>
          <a:p>
            <a:r>
              <a:rPr lang="fr-FR" dirty="0" smtClean="0"/>
              <a:t>The Q4 are part o</a:t>
            </a:r>
            <a:r>
              <a:rPr lang="en-US" dirty="0" smtClean="0"/>
              <a:t>f </a:t>
            </a:r>
            <a:r>
              <a:rPr lang="en-US" dirty="0"/>
              <a:t>the IR </a:t>
            </a:r>
            <a:r>
              <a:rPr lang="en-US" dirty="0" smtClean="0"/>
              <a:t>magnets in </a:t>
            </a:r>
            <a:r>
              <a:rPr lang="en-US" dirty="0" err="1"/>
              <a:t>Hilumi</a:t>
            </a:r>
            <a:r>
              <a:rPr lang="en-US" dirty="0"/>
              <a:t>-</a:t>
            </a:r>
            <a:r>
              <a:rPr lang="en-US" dirty="0" smtClean="0"/>
              <a:t>LHC </a:t>
            </a:r>
            <a:r>
              <a:rPr lang="en-US" dirty="0"/>
              <a:t>providing </a:t>
            </a:r>
            <a:r>
              <a:rPr lang="en-US" dirty="0" smtClean="0"/>
              <a:t>the strong </a:t>
            </a:r>
            <a:r>
              <a:rPr lang="en-US" dirty="0"/>
              <a:t>focusing of particle beams. </a:t>
            </a:r>
            <a:endParaRPr lang="en-US" dirty="0" smtClean="0"/>
          </a:p>
          <a:p>
            <a:endParaRPr lang="fr-FR" dirty="0" smtClean="0"/>
          </a:p>
          <a:p>
            <a:r>
              <a:rPr lang="fr-FR" dirty="0" smtClean="0"/>
              <a:t>The </a:t>
            </a:r>
            <a:r>
              <a:rPr lang="fr-FR" dirty="0" err="1" smtClean="0"/>
              <a:t>technical</a:t>
            </a:r>
            <a:r>
              <a:rPr lang="fr-FR" dirty="0" smtClean="0"/>
              <a:t> content </a:t>
            </a:r>
            <a:r>
              <a:rPr lang="fr-FR" dirty="0" err="1" smtClean="0"/>
              <a:t>is</a:t>
            </a:r>
            <a:r>
              <a:rPr lang="fr-FR" dirty="0" smtClean="0"/>
              <a:t> </a:t>
            </a:r>
            <a:r>
              <a:rPr lang="fr-FR" dirty="0" err="1" smtClean="0"/>
              <a:t>detailed</a:t>
            </a:r>
            <a:r>
              <a:rPr lang="fr-FR" dirty="0" smtClean="0"/>
              <a:t> in the Helene Felice </a:t>
            </a:r>
            <a:r>
              <a:rPr lang="fr-FR" dirty="0" err="1" smtClean="0"/>
              <a:t>presentation</a:t>
            </a:r>
            <a:r>
              <a:rPr lang="fr-FR" dirty="0" smtClean="0"/>
              <a:t>.</a:t>
            </a:r>
          </a:p>
          <a:p>
            <a:endParaRPr lang="fr-FR" dirty="0" smtClean="0"/>
          </a:p>
          <a:p>
            <a:endParaRPr lang="fr-FR" dirty="0"/>
          </a:p>
          <a:p>
            <a:endParaRPr lang="fr-FR" dirty="0" smtClean="0"/>
          </a:p>
          <a:p>
            <a:endParaRPr lang="fr-FR" dirty="0"/>
          </a:p>
        </p:txBody>
      </p:sp>
      <p:sp>
        <p:nvSpPr>
          <p:cNvPr id="3" name="Espace réservé du pied de page 2"/>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62935205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332736"/>
            <a:ext cx="7920000" cy="720000"/>
          </a:xfrm>
        </p:spPr>
        <p:txBody>
          <a:bodyPr/>
          <a:lstStyle/>
          <a:p>
            <a:r>
              <a:rPr lang="fr-FR" dirty="0" err="1" smtClean="0"/>
              <a:t>Who</a:t>
            </a:r>
            <a:r>
              <a:rPr lang="fr-FR" dirty="0" smtClean="0"/>
              <a:t> </a:t>
            </a:r>
            <a:r>
              <a:rPr lang="fr-FR" dirty="0" err="1" smtClean="0"/>
              <a:t>is</a:t>
            </a:r>
            <a:r>
              <a:rPr lang="fr-FR" dirty="0" smtClean="0"/>
              <a:t> </a:t>
            </a:r>
            <a:r>
              <a:rPr lang="fr-FR" dirty="0" err="1" smtClean="0"/>
              <a:t>involved</a:t>
            </a:r>
            <a:endParaRPr lang="fr-FR" dirty="0"/>
          </a:p>
        </p:txBody>
      </p:sp>
      <p:sp>
        <p:nvSpPr>
          <p:cNvPr id="8" name="Espace réservé du contenu 7"/>
          <p:cNvSpPr>
            <a:spLocks noGrp="1"/>
          </p:cNvSpPr>
          <p:nvPr>
            <p:ph idx="1"/>
          </p:nvPr>
        </p:nvSpPr>
        <p:spPr>
          <a:xfrm>
            <a:off x="467544" y="1340767"/>
            <a:ext cx="8352928" cy="4536505"/>
          </a:xfrm>
        </p:spPr>
        <p:txBody>
          <a:bodyPr>
            <a:normAutofit fontScale="85000" lnSpcReduction="20000"/>
          </a:bodyPr>
          <a:lstStyle/>
          <a:p>
            <a:pPr marL="0" indent="0">
              <a:buNone/>
            </a:pPr>
            <a:r>
              <a:rPr lang="en-US" dirty="0" smtClean="0"/>
              <a:t>The </a:t>
            </a:r>
            <a:r>
              <a:rPr lang="en-US" dirty="0"/>
              <a:t>QUACO </a:t>
            </a:r>
            <a:r>
              <a:rPr lang="en-US" dirty="0" smtClean="0"/>
              <a:t>project partners </a:t>
            </a:r>
            <a:r>
              <a:rPr lang="en-US" dirty="0"/>
              <a:t>are</a:t>
            </a:r>
            <a:r>
              <a:rPr lang="en-US" dirty="0" smtClean="0"/>
              <a:t>:</a:t>
            </a:r>
          </a:p>
          <a:p>
            <a:pPr marL="0" indent="0">
              <a:buNone/>
            </a:pPr>
            <a:endParaRPr lang="en-US" dirty="0"/>
          </a:p>
          <a:p>
            <a:r>
              <a:rPr lang="en-US" dirty="0" smtClean="0"/>
              <a:t>CEA - Commissariat </a:t>
            </a:r>
            <a:r>
              <a:rPr lang="en-US" dirty="0" err="1"/>
              <a:t>à</a:t>
            </a:r>
            <a:r>
              <a:rPr lang="en-US" dirty="0"/>
              <a:t> </a:t>
            </a:r>
            <a:r>
              <a:rPr lang="en-US" dirty="0" err="1"/>
              <a:t>l’Energie</a:t>
            </a:r>
            <a:r>
              <a:rPr lang="en-US" dirty="0"/>
              <a:t> </a:t>
            </a:r>
            <a:r>
              <a:rPr lang="en-US" dirty="0" err="1"/>
              <a:t>Atomique</a:t>
            </a:r>
            <a:r>
              <a:rPr lang="en-US" dirty="0"/>
              <a:t> et aux Energies </a:t>
            </a:r>
            <a:r>
              <a:rPr lang="en-US" dirty="0" smtClean="0"/>
              <a:t>alternatives, </a:t>
            </a:r>
            <a:r>
              <a:rPr lang="en-US" dirty="0" err="1" smtClean="0"/>
              <a:t>Fr</a:t>
            </a:r>
            <a:endParaRPr lang="en-US" dirty="0" smtClean="0"/>
          </a:p>
          <a:p>
            <a:r>
              <a:rPr lang="en-US" dirty="0" smtClean="0"/>
              <a:t>CERN - European </a:t>
            </a:r>
            <a:r>
              <a:rPr lang="en-US" dirty="0"/>
              <a:t>Organization for Nuclear Research </a:t>
            </a:r>
            <a:r>
              <a:rPr lang="en-US" dirty="0" smtClean="0"/>
              <a:t>, CH</a:t>
            </a:r>
          </a:p>
          <a:p>
            <a:r>
              <a:rPr lang="en-US" dirty="0" smtClean="0"/>
              <a:t>CIEMAT - Centro </a:t>
            </a:r>
            <a:r>
              <a:rPr lang="en-US" dirty="0"/>
              <a:t>De </a:t>
            </a:r>
            <a:r>
              <a:rPr lang="en-US" dirty="0" err="1"/>
              <a:t>Investigaciones</a:t>
            </a:r>
            <a:r>
              <a:rPr lang="en-US" dirty="0"/>
              <a:t> </a:t>
            </a:r>
            <a:r>
              <a:rPr lang="en-US" dirty="0" err="1"/>
              <a:t>Energeticas</a:t>
            </a:r>
            <a:r>
              <a:rPr lang="en-US" dirty="0"/>
              <a:t>, </a:t>
            </a:r>
            <a:r>
              <a:rPr lang="en-US" dirty="0" err="1"/>
              <a:t>Medioambientales</a:t>
            </a:r>
            <a:r>
              <a:rPr lang="en-US" dirty="0"/>
              <a:t> Y </a:t>
            </a:r>
            <a:r>
              <a:rPr lang="en-US" dirty="0" err="1" smtClean="0"/>
              <a:t>Tecnologicas</a:t>
            </a:r>
            <a:r>
              <a:rPr lang="en-US" dirty="0" smtClean="0"/>
              <a:t>, ES</a:t>
            </a:r>
          </a:p>
          <a:p>
            <a:r>
              <a:rPr lang="en-US" dirty="0" smtClean="0"/>
              <a:t>NCBJ - (</a:t>
            </a:r>
            <a:r>
              <a:rPr lang="en-US" dirty="0" err="1" smtClean="0"/>
              <a:t>Narodowe</a:t>
            </a:r>
            <a:r>
              <a:rPr lang="en-US" dirty="0" smtClean="0"/>
              <a:t> </a:t>
            </a:r>
            <a:r>
              <a:rPr lang="en-US" dirty="0"/>
              <a:t>Centrum </a:t>
            </a:r>
            <a:r>
              <a:rPr lang="en-US" dirty="0" err="1"/>
              <a:t>Badan</a:t>
            </a:r>
            <a:r>
              <a:rPr lang="en-US" dirty="0"/>
              <a:t> </a:t>
            </a:r>
            <a:r>
              <a:rPr lang="en-US" dirty="0" err="1" smtClean="0"/>
              <a:t>Jadrowych</a:t>
            </a:r>
            <a:r>
              <a:rPr lang="en-US" dirty="0" smtClean="0"/>
              <a:t>, Poland</a:t>
            </a:r>
          </a:p>
          <a:p>
            <a:endParaRPr lang="fr-FR" dirty="0" smtClean="0"/>
          </a:p>
          <a:p>
            <a:pPr marL="0" indent="0">
              <a:buNone/>
            </a:pPr>
            <a:r>
              <a:rPr lang="en-US" dirty="0"/>
              <a:t>CERN will act as the lead procurer that will coordinate and lead the joint procurement </a:t>
            </a:r>
            <a:r>
              <a:rPr lang="en-US" dirty="0" smtClean="0"/>
              <a:t>for the benefit </a:t>
            </a:r>
            <a:r>
              <a:rPr lang="en-US" dirty="0" smtClean="0"/>
              <a:t>of </a:t>
            </a:r>
            <a:r>
              <a:rPr lang="en-US" dirty="0"/>
              <a:t>the aforementioned organizations</a:t>
            </a:r>
            <a:r>
              <a:rPr lang="en-US" dirty="0" smtClean="0"/>
              <a:t>. The presentation from CV, KE, FJ will detail the legal &amp; administrative aspects</a:t>
            </a:r>
            <a:endParaRPr lang="fr-FR" dirty="0"/>
          </a:p>
          <a:p>
            <a:pPr marL="0" indent="0">
              <a:buNone/>
            </a:pPr>
            <a:endParaRPr lang="fr-FR" dirty="0" smtClean="0"/>
          </a:p>
          <a:p>
            <a:endParaRPr lang="fr-FR" dirty="0" smtClean="0"/>
          </a:p>
          <a:p>
            <a:endParaRPr lang="fr-FR" dirty="0"/>
          </a:p>
          <a:p>
            <a:endParaRPr lang="fr-FR" dirty="0" smtClean="0"/>
          </a:p>
          <a:p>
            <a:endParaRPr lang="fr-FR" dirty="0"/>
          </a:p>
        </p:txBody>
      </p:sp>
      <p:sp>
        <p:nvSpPr>
          <p:cNvPr id="3" name="Espace réservé du pied de page 2"/>
          <p:cNvSpPr>
            <a:spLocks noGrp="1"/>
          </p:cNvSpPr>
          <p:nvPr>
            <p:ph type="ftr" sz="quarter" idx="11"/>
          </p:nvPr>
        </p:nvSpPr>
        <p:spPr/>
        <p:txBody>
          <a:bodyPr/>
          <a:lstStyle/>
          <a:p>
            <a:r>
              <a:rPr lang="es-ES_tradnl" noProof="0" dirty="0" smtClean="0"/>
              <a:t>30/03/2016                                                                                                 </a:t>
            </a:r>
            <a:r>
              <a:rPr lang="es-ES_tradnl" noProof="0" dirty="0" err="1" smtClean="0"/>
              <a:t>M.Losasso</a:t>
            </a:r>
            <a:r>
              <a:rPr lang="es-ES_tradnl" noProof="0" dirty="0" smtClean="0"/>
              <a:t>, CERN)</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25196321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9</a:t>
            </a:fld>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31324380"/>
              </p:ext>
            </p:extLst>
          </p:nvPr>
        </p:nvGraphicFramePr>
        <p:xfrm>
          <a:off x="495300" y="866601"/>
          <a:ext cx="8191500" cy="5128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262430" y="554918"/>
            <a:ext cx="8881569" cy="646331"/>
          </a:xfrm>
          <a:prstGeom prst="rect">
            <a:avLst/>
          </a:prstGeom>
          <a:noFill/>
        </p:spPr>
        <p:txBody>
          <a:bodyPr wrap="square" rtlCol="0">
            <a:spAutoFit/>
          </a:bodyPr>
          <a:lstStyle/>
          <a:p>
            <a:r>
              <a:rPr lang="en-US" u="sng" dirty="0" smtClean="0"/>
              <a:t>After preparatory phase </a:t>
            </a:r>
            <a:r>
              <a:rPr lang="en-US" dirty="0" smtClean="0"/>
              <a:t>including Market Survey</a:t>
            </a:r>
            <a:r>
              <a:rPr lang="en-US" dirty="0" smtClean="0"/>
              <a:t>, and after  request for tender, bidders </a:t>
            </a:r>
            <a:r>
              <a:rPr lang="en-US" dirty="0" smtClean="0"/>
              <a:t>have 2 M </a:t>
            </a:r>
            <a:r>
              <a:rPr lang="en-US" dirty="0" smtClean="0"/>
              <a:t>to prepare the offer for </a:t>
            </a:r>
            <a:r>
              <a:rPr lang="en-US" dirty="0"/>
              <a:t> </a:t>
            </a:r>
            <a:r>
              <a:rPr lang="en-US" dirty="0" smtClean="0"/>
              <a:t>Phase 1 &amp; binding costs </a:t>
            </a:r>
            <a:r>
              <a:rPr lang="en-US" dirty="0" smtClean="0"/>
              <a:t>up to phase </a:t>
            </a:r>
            <a:r>
              <a:rPr lang="en-US" dirty="0" smtClean="0"/>
              <a:t>3.</a:t>
            </a:r>
            <a:endParaRPr lang="en-US" dirty="0" smtClean="0"/>
          </a:p>
        </p:txBody>
      </p:sp>
      <p:sp>
        <p:nvSpPr>
          <p:cNvPr id="10" name="TextBox 9"/>
          <p:cNvSpPr txBox="1"/>
          <p:nvPr/>
        </p:nvSpPr>
        <p:spPr>
          <a:xfrm>
            <a:off x="4707150" y="2747328"/>
            <a:ext cx="3979650" cy="1477328"/>
          </a:xfrm>
          <a:prstGeom prst="rect">
            <a:avLst/>
          </a:prstGeom>
          <a:noFill/>
        </p:spPr>
        <p:txBody>
          <a:bodyPr wrap="none" rtlCol="0">
            <a:spAutoFit/>
          </a:bodyPr>
          <a:lstStyle/>
          <a:p>
            <a:r>
              <a:rPr lang="en-US" dirty="0" smtClean="0"/>
              <a:t>Contractors perform engineering</a:t>
            </a:r>
          </a:p>
          <a:p>
            <a:r>
              <a:rPr lang="en-US" dirty="0" smtClean="0"/>
              <a:t> design of magnet solutions</a:t>
            </a:r>
          </a:p>
          <a:p>
            <a:r>
              <a:rPr lang="en-US" dirty="0" smtClean="0"/>
              <a:t> identified and of necessary prototyping. </a:t>
            </a:r>
          </a:p>
          <a:p>
            <a:r>
              <a:rPr lang="en-US" dirty="0" smtClean="0"/>
              <a:t>2 </a:t>
            </a:r>
            <a:r>
              <a:rPr lang="en-US" dirty="0" err="1" smtClean="0"/>
              <a:t>eng</a:t>
            </a:r>
            <a:r>
              <a:rPr lang="en-US" dirty="0" smtClean="0"/>
              <a:t> design selected to become</a:t>
            </a:r>
          </a:p>
          <a:p>
            <a:r>
              <a:rPr lang="en-US" dirty="0" smtClean="0"/>
              <a:t>pilot developments.</a:t>
            </a:r>
            <a:endParaRPr lang="en-US" dirty="0"/>
          </a:p>
        </p:txBody>
      </p:sp>
      <p:sp>
        <p:nvSpPr>
          <p:cNvPr id="12" name="TextBox 11"/>
          <p:cNvSpPr txBox="1"/>
          <p:nvPr/>
        </p:nvSpPr>
        <p:spPr>
          <a:xfrm>
            <a:off x="6068160" y="4748768"/>
            <a:ext cx="2802157" cy="923330"/>
          </a:xfrm>
          <a:prstGeom prst="rect">
            <a:avLst/>
          </a:prstGeom>
          <a:noFill/>
        </p:spPr>
        <p:txBody>
          <a:bodyPr wrap="none" rtlCol="0">
            <a:spAutoFit/>
          </a:bodyPr>
          <a:lstStyle/>
          <a:p>
            <a:r>
              <a:rPr lang="en-US" dirty="0" smtClean="0"/>
              <a:t>Each awarded Contractor</a:t>
            </a:r>
          </a:p>
          <a:p>
            <a:r>
              <a:rPr lang="en-US" dirty="0" smtClean="0"/>
              <a:t> develops </a:t>
            </a:r>
            <a:r>
              <a:rPr lang="en-US" dirty="0"/>
              <a:t>1</a:t>
            </a:r>
            <a:r>
              <a:rPr lang="en-US" dirty="0" smtClean="0"/>
              <a:t> </a:t>
            </a:r>
            <a:r>
              <a:rPr lang="en-US" dirty="0" smtClean="0"/>
              <a:t>pilot</a:t>
            </a:r>
          </a:p>
          <a:p>
            <a:r>
              <a:rPr lang="en-US" dirty="0" smtClean="0"/>
              <a:t>First of a kind </a:t>
            </a:r>
            <a:r>
              <a:rPr lang="en-US" dirty="0" smtClean="0"/>
              <a:t>magnets</a:t>
            </a:r>
            <a:r>
              <a:rPr lang="en-US" dirty="0" smtClean="0"/>
              <a:t>.</a:t>
            </a:r>
            <a:endParaRPr lang="en-US" dirty="0"/>
          </a:p>
        </p:txBody>
      </p:sp>
      <p:sp>
        <p:nvSpPr>
          <p:cNvPr id="14" name="Curved Right Arrow 13"/>
          <p:cNvSpPr/>
          <p:nvPr/>
        </p:nvSpPr>
        <p:spPr>
          <a:xfrm>
            <a:off x="254000" y="2808428"/>
            <a:ext cx="1570181" cy="2410117"/>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5" name="Rectangle 14"/>
          <p:cNvSpPr/>
          <p:nvPr/>
        </p:nvSpPr>
        <p:spPr>
          <a:xfrm>
            <a:off x="755576" y="93253"/>
            <a:ext cx="7931224" cy="461665"/>
          </a:xfrm>
          <a:prstGeom prst="rect">
            <a:avLst/>
          </a:prstGeom>
        </p:spPr>
        <p:txBody>
          <a:bodyPr wrap="square">
            <a:spAutoFit/>
          </a:bodyPr>
          <a:lstStyle/>
          <a:p>
            <a:pPr algn="ctr"/>
            <a:r>
              <a:rPr lang="en-GB" sz="2400" b="1" dirty="0"/>
              <a:t>Implementation </a:t>
            </a:r>
            <a:r>
              <a:rPr lang="en-GB" sz="2400" b="1" dirty="0" smtClean="0"/>
              <a:t>in 3 phases of QUACO project</a:t>
            </a:r>
            <a:endParaRPr lang="en-GB" sz="2400" b="1" dirty="0"/>
          </a:p>
        </p:txBody>
      </p:sp>
      <p:sp>
        <p:nvSpPr>
          <p:cNvPr id="16" name="TextBox 15"/>
          <p:cNvSpPr txBox="1"/>
          <p:nvPr/>
        </p:nvSpPr>
        <p:spPr>
          <a:xfrm>
            <a:off x="262431" y="5348932"/>
            <a:ext cx="3275256" cy="646331"/>
          </a:xfrm>
          <a:prstGeom prst="rect">
            <a:avLst/>
          </a:prstGeom>
          <a:noFill/>
        </p:spPr>
        <p:txBody>
          <a:bodyPr wrap="none" rtlCol="0">
            <a:spAutoFit/>
          </a:bodyPr>
          <a:lstStyle/>
          <a:p>
            <a:r>
              <a:rPr lang="en-US" dirty="0" smtClean="0"/>
              <a:t>Passage from one phase to </a:t>
            </a:r>
          </a:p>
          <a:p>
            <a:r>
              <a:rPr lang="en-US" dirty="0" smtClean="0"/>
              <a:t>another is on a competitive basis</a:t>
            </a:r>
            <a:endParaRPr lang="en-US" dirty="0"/>
          </a:p>
        </p:txBody>
      </p:sp>
      <p:sp>
        <p:nvSpPr>
          <p:cNvPr id="3" name="TextBox 2"/>
          <p:cNvSpPr txBox="1"/>
          <p:nvPr/>
        </p:nvSpPr>
        <p:spPr>
          <a:xfrm>
            <a:off x="3707904" y="1412776"/>
            <a:ext cx="3417785" cy="1200329"/>
          </a:xfrm>
          <a:prstGeom prst="rect">
            <a:avLst/>
          </a:prstGeom>
          <a:noFill/>
        </p:spPr>
        <p:txBody>
          <a:bodyPr wrap="none" rtlCol="0">
            <a:spAutoFit/>
          </a:bodyPr>
          <a:lstStyle/>
          <a:p>
            <a:r>
              <a:rPr lang="en-US" dirty="0"/>
              <a:t>Contractors perform </a:t>
            </a:r>
            <a:r>
              <a:rPr lang="en-US" dirty="0" smtClean="0"/>
              <a:t>conceptual </a:t>
            </a:r>
            <a:endParaRPr lang="en-US" dirty="0"/>
          </a:p>
          <a:p>
            <a:r>
              <a:rPr lang="en-US" dirty="0"/>
              <a:t> </a:t>
            </a:r>
            <a:r>
              <a:rPr lang="en-US" dirty="0" smtClean="0"/>
              <a:t>design </a:t>
            </a:r>
            <a:r>
              <a:rPr lang="en-US" dirty="0"/>
              <a:t>of magnet solutions</a:t>
            </a:r>
          </a:p>
          <a:p>
            <a:r>
              <a:rPr lang="en-US" dirty="0" smtClean="0"/>
              <a:t>Selects </a:t>
            </a:r>
            <a:r>
              <a:rPr lang="en-US" dirty="0"/>
              <a:t>≥ 3 </a:t>
            </a:r>
            <a:r>
              <a:rPr lang="en-US" dirty="0" smtClean="0"/>
              <a:t>designs</a:t>
            </a:r>
            <a:endParaRPr lang="en-US" dirty="0"/>
          </a:p>
          <a:p>
            <a:endParaRPr lang="en-US" dirty="0"/>
          </a:p>
        </p:txBody>
      </p:sp>
    </p:spTree>
    <p:extLst>
      <p:ext uri="{BB962C8B-B14F-4D97-AF65-F5344CB8AC3E}">
        <p14:creationId xmlns:p14="http://schemas.microsoft.com/office/powerpoint/2010/main" val="71089423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20160330_HLQUACO-OMC_MLosasso-1-v0">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20160330_HLQUACO-OMC_HFelice_v0.pptx.potx" id="{33E0938F-696B-46A2-A447-A1E5220510C3}" vid="{08C1A7DF-C853-4AEE-87B4-07E45FAA884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7240B93DF0FDF4E86D2FDE40F8D5611" ma:contentTypeVersion="6" ma:contentTypeDescription="Create a new document." ma:contentTypeScope="" ma:versionID="2e7e5bc595bc731f01943d042f26b2d4">
  <xsd:schema xmlns:xsd="http://www.w3.org/2001/XMLSchema" xmlns:xs="http://www.w3.org/2001/XMLSchema" xmlns:p="http://schemas.microsoft.com/office/2006/metadata/properties" xmlns:ns1="http://schemas.microsoft.com/sharepoint/v3" xmlns:ns2="http://schemas.microsoft.com/sharepoint/v4" targetNamespace="http://schemas.microsoft.com/office/2006/metadata/properties" ma:root="true" ma:fieldsID="8c9cc3a6dcc5bf39f56c49cae08a97c1" ns1:_="" ns2:_="">
    <xsd:import namespace="http://schemas.microsoft.com/sharepoint/v3"/>
    <xsd:import namespace="http://schemas.microsoft.com/sharepoint/v4"/>
    <xsd:element name="properties">
      <xsd:complexType>
        <xsd:sequence>
          <xsd:element name="documentManagement">
            <xsd:complexType>
              <xsd:all>
                <xsd:element ref="ns1:EmailSender" minOccurs="0"/>
                <xsd:element ref="ns1:EmailTo" minOccurs="0"/>
                <xsd:element ref="ns1:EmailCc" minOccurs="0"/>
                <xsd:element ref="ns1:EmailFrom" minOccurs="0"/>
                <xsd:element ref="ns1:EmailSubject" minOccurs="0"/>
                <xsd:element ref="ns2:EmailHead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mailSender" ma:index="8" nillable="true" ma:displayName="E-Mail Sender" ma:hidden="true" ma:internalName="EmailSender">
      <xsd:simpleType>
        <xsd:restriction base="dms:Note">
          <xsd:maxLength value="255"/>
        </xsd:restriction>
      </xsd:simpleType>
    </xsd:element>
    <xsd:element name="EmailTo" ma:index="9" nillable="true" ma:displayName="E-Mail To" ma:hidden="true" ma:internalName="EmailTo">
      <xsd:simpleType>
        <xsd:restriction base="dms:Note">
          <xsd:maxLength value="255"/>
        </xsd:restriction>
      </xsd:simpleType>
    </xsd:element>
    <xsd:element name="EmailCc" ma:index="10" nillable="true" ma:displayName="E-Mail Cc" ma:hidden="true" ma:internalName="EmailCc">
      <xsd:simpleType>
        <xsd:restriction base="dms:Note">
          <xsd:maxLength value="255"/>
        </xsd:restriction>
      </xsd:simpleType>
    </xsd:element>
    <xsd:element name="EmailFrom" ma:index="11" nillable="true" ma:displayName="E-Mail From" ma:hidden="true" ma:internalName="EmailFrom">
      <xsd:simpleType>
        <xsd:restriction base="dms:Text"/>
      </xsd:simpleType>
    </xsd:element>
    <xsd:element name="EmailSubject" ma:index="12" nillable="true" ma:displayName="E-Mail Subject" ma:hidden="true" ma:internalName="EmailSubjec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EmailHeaders" ma:index="13" nillable="true" ma:displayName="E-Mail Headers" ma:hidden="true" ma:internalName="EmailHeaders">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EmailTo xmlns="http://schemas.microsoft.com/sharepoint/v3" xsi:nil="true"/>
    <EmailHeaders xmlns="http://schemas.microsoft.com/sharepoint/v4" xsi:nil="true"/>
    <EmailSender xmlns="http://schemas.microsoft.com/sharepoint/v3" xsi:nil="true"/>
    <EmailFrom xmlns="http://schemas.microsoft.com/sharepoint/v3" xsi:nil="true"/>
    <EmailSubject xmlns="http://schemas.microsoft.com/sharepoint/v3" xsi:nil="true"/>
    <EmailCc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B5FB881-C946-44D7-BE5E-A17FBB9268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743E88B-AC6B-4557-AA24-D71CA6E0952B}">
  <ds:schemaRefs>
    <ds:schemaRef ds:uri="http://www.w3.org/XML/1998/namespace"/>
    <ds:schemaRef ds:uri="http://purl.org/dc/elements/1.1/"/>
    <ds:schemaRef ds:uri="http://schemas.microsoft.com/sharepoint/v3"/>
    <ds:schemaRef ds:uri="http://schemas.microsoft.com/office/2006/documentManagement/types"/>
    <ds:schemaRef ds:uri="http://purl.org/dc/terms/"/>
    <ds:schemaRef ds:uri="http://purl.org/dc/dcmitype/"/>
    <ds:schemaRef ds:uri="http://schemas.microsoft.com/sharepoint/v4"/>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A8C8DDAA-F158-4DB2-AE2B-ED03727735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20160330_HLQUACO-OMC_MLosasso-1-v0.potx</Template>
  <TotalTime>13598</TotalTime>
  <Words>1317</Words>
  <Application>Microsoft Macintosh PowerPoint</Application>
  <PresentationFormat>On-screen Show (4:3)</PresentationFormat>
  <Paragraphs>190</Paragraphs>
  <Slides>18</Slides>
  <Notes>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20160330_HLQUACO-OMC_MLosasso-1-v0</vt:lpstr>
      <vt:lpstr>Introduction to the QUACO project </vt:lpstr>
      <vt:lpstr>Practical information</vt:lpstr>
      <vt:lpstr>Agenda </vt:lpstr>
      <vt:lpstr>Agenda </vt:lpstr>
      <vt:lpstr>Scope of the OMC </vt:lpstr>
      <vt:lpstr>QUACO Project</vt:lpstr>
      <vt:lpstr>What we want to procure</vt:lpstr>
      <vt:lpstr>Who is involved</vt:lpstr>
      <vt:lpstr>PowerPoint Presentation</vt:lpstr>
      <vt:lpstr>Where we are</vt:lpstr>
      <vt:lpstr>Why a PCP</vt:lpstr>
      <vt:lpstr>Why a PCP</vt:lpstr>
      <vt:lpstr>QUACO PCP</vt:lpstr>
      <vt:lpstr>Before the QUACO PCP</vt:lpstr>
      <vt:lpstr>Going beyond QUACO PCP</vt:lpstr>
      <vt:lpstr>Going beyond QUACO PCP</vt:lpstr>
      <vt:lpstr>Technical Background from the  Consortium to QuaCo</vt:lpstr>
      <vt:lpstr>Questions?</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Marcello Losasso</cp:lastModifiedBy>
  <cp:revision>93</cp:revision>
  <dcterms:created xsi:type="dcterms:W3CDTF">2016-02-12T10:02:27Z</dcterms:created>
  <dcterms:modified xsi:type="dcterms:W3CDTF">2016-03-29T17:46:43Z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0x01010047240B93DF0FDF4E86D2FDE40F8D5611</vt:lpwstr>
  </property>
</Properties>
</file>