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4"/>
    <p:sldMasterId id="2147483840" r:id="rId5"/>
    <p:sldMasterId id="2147483816" r:id="rId6"/>
    <p:sldMasterId id="2147483859" r:id="rId7"/>
  </p:sldMasterIdLst>
  <p:notesMasterIdLst>
    <p:notesMasterId r:id="rId32"/>
  </p:notesMasterIdLst>
  <p:handoutMasterIdLst>
    <p:handoutMasterId r:id="rId33"/>
  </p:handoutMasterIdLst>
  <p:sldIdLst>
    <p:sldId id="557" r:id="rId8"/>
    <p:sldId id="544" r:id="rId9"/>
    <p:sldId id="543" r:id="rId10"/>
    <p:sldId id="495" r:id="rId11"/>
    <p:sldId id="496" r:id="rId12"/>
    <p:sldId id="497" r:id="rId13"/>
    <p:sldId id="558" r:id="rId14"/>
    <p:sldId id="559" r:id="rId15"/>
    <p:sldId id="527" r:id="rId16"/>
    <p:sldId id="498" r:id="rId17"/>
    <p:sldId id="554" r:id="rId18"/>
    <p:sldId id="507" r:id="rId19"/>
    <p:sldId id="532" r:id="rId20"/>
    <p:sldId id="511" r:id="rId21"/>
    <p:sldId id="553" r:id="rId22"/>
    <p:sldId id="555" r:id="rId23"/>
    <p:sldId id="546" r:id="rId24"/>
    <p:sldId id="547" r:id="rId25"/>
    <p:sldId id="548" r:id="rId26"/>
    <p:sldId id="560" r:id="rId27"/>
    <p:sldId id="550" r:id="rId28"/>
    <p:sldId id="542" r:id="rId29"/>
    <p:sldId id="561" r:id="rId30"/>
    <p:sldId id="556" r:id="rId31"/>
  </p:sldIdLst>
  <p:sldSz cx="9144000" cy="6858000" type="screen4x3"/>
  <p:notesSz cx="6669088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B53B"/>
    <a:srgbClr val="A5C43A"/>
    <a:srgbClr val="336699"/>
    <a:srgbClr val="6A7D25"/>
    <a:srgbClr val="A50021"/>
    <a:srgbClr val="C34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78" autoAdjust="0"/>
    <p:restoredTop sz="94711" autoAdjust="0"/>
  </p:normalViewPr>
  <p:slideViewPr>
    <p:cSldViewPr>
      <p:cViewPr varScale="1">
        <p:scale>
          <a:sx n="81" d="100"/>
          <a:sy n="81" d="100"/>
        </p:scale>
        <p:origin x="-120" y="-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78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1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" Target="slides/slide1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9C660E-0628-40DE-8998-38DF7A1E9251}" type="doc">
      <dgm:prSet loTypeId="urn:microsoft.com/office/officeart/2005/8/layout/venn1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873C36A-4EF9-4357-8E70-EAFFA4AEA745}">
      <dgm:prSet phldrT="[Text]"/>
      <dgm:spPr>
        <a:solidFill>
          <a:schemeClr val="accent1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nl-BE" dirty="0" smtClean="0">
              <a:solidFill>
                <a:schemeClr val="accent1">
                  <a:lumMod val="75000"/>
                </a:schemeClr>
              </a:solidFill>
            </a:rPr>
            <a:t>Public </a:t>
          </a:r>
          <a:r>
            <a:rPr lang="nl-BE" dirty="0" err="1" smtClean="0">
              <a:solidFill>
                <a:schemeClr val="accent1">
                  <a:lumMod val="75000"/>
                </a:schemeClr>
              </a:solidFill>
            </a:rPr>
            <a:t>procurement</a:t>
          </a:r>
          <a:r>
            <a:rPr lang="nl-BE" dirty="0" smtClean="0">
              <a:solidFill>
                <a:schemeClr val="accent1">
                  <a:lumMod val="75000"/>
                </a:schemeClr>
              </a:solidFill>
            </a:rPr>
            <a:t>  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7B8E8625-F676-4A1F-B2DF-CB0389C20300}" type="parTrans" cxnId="{4E834835-C5D1-4314-AA49-BB01D5627CF5}">
      <dgm:prSet/>
      <dgm:spPr/>
      <dgm:t>
        <a:bodyPr/>
        <a:lstStyle/>
        <a:p>
          <a:endParaRPr lang="en-US"/>
        </a:p>
      </dgm:t>
    </dgm:pt>
    <dgm:pt modelId="{557C8386-3EFE-496F-8E58-1B619009A741}" type="sibTrans" cxnId="{4E834835-C5D1-4314-AA49-BB01D5627CF5}">
      <dgm:prSet/>
      <dgm:spPr/>
      <dgm:t>
        <a:bodyPr/>
        <a:lstStyle/>
        <a:p>
          <a:endParaRPr lang="en-US"/>
        </a:p>
      </dgm:t>
    </dgm:pt>
    <dgm:pt modelId="{00D0DEE8-A0F2-4107-B5C0-AB24EB09A700}">
      <dgm:prSet phldrT="[Text]"/>
      <dgm:spPr>
        <a:solidFill>
          <a:schemeClr val="tx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nl-BE" b="0" dirty="0" err="1" smtClean="0">
              <a:solidFill>
                <a:schemeClr val="accent1">
                  <a:lumMod val="75000"/>
                </a:schemeClr>
              </a:solidFill>
            </a:rPr>
            <a:t>Innovation</a:t>
          </a:r>
          <a:r>
            <a:rPr lang="nl-BE" dirty="0" smtClean="0">
              <a:solidFill>
                <a:schemeClr val="accent1">
                  <a:lumMod val="75000"/>
                </a:schemeClr>
              </a:solidFill>
            </a:rPr>
            <a:t> 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D8447485-CCDB-4BF7-B22F-A6D2FFDF0C52}" type="parTrans" cxnId="{5DCEB3FB-DE9F-4EC9-BAC2-5C3B008D7D7D}">
      <dgm:prSet/>
      <dgm:spPr/>
      <dgm:t>
        <a:bodyPr/>
        <a:lstStyle/>
        <a:p>
          <a:endParaRPr lang="en-US"/>
        </a:p>
      </dgm:t>
    </dgm:pt>
    <dgm:pt modelId="{C8A4E152-E4D1-44C2-A1D8-601185F48BE8}" type="sibTrans" cxnId="{5DCEB3FB-DE9F-4EC9-BAC2-5C3B008D7D7D}">
      <dgm:prSet/>
      <dgm:spPr/>
      <dgm:t>
        <a:bodyPr/>
        <a:lstStyle/>
        <a:p>
          <a:endParaRPr lang="en-US"/>
        </a:p>
      </dgm:t>
    </dgm:pt>
    <dgm:pt modelId="{86791C81-3CD0-44FF-976A-981745F3188D}" type="pres">
      <dgm:prSet presAssocID="{D99C660E-0628-40DE-8998-38DF7A1E925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AAB7A5-52BD-41E6-B0D7-14A8912C8C50}" type="pres">
      <dgm:prSet presAssocID="{F873C36A-4EF9-4357-8E70-EAFFA4AEA745}" presName="circ1" presStyleLbl="vennNode1" presStyleIdx="0" presStyleCnt="2" custLinFactNeighborX="-4409" custLinFactNeighborY="-1579"/>
      <dgm:spPr/>
      <dgm:t>
        <a:bodyPr/>
        <a:lstStyle/>
        <a:p>
          <a:endParaRPr lang="en-US"/>
        </a:p>
      </dgm:t>
    </dgm:pt>
    <dgm:pt modelId="{B8E0DA9F-CAAB-47DC-B076-622E36011F3D}" type="pres">
      <dgm:prSet presAssocID="{F873C36A-4EF9-4357-8E70-EAFFA4AEA74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66B6F6-7E85-4C96-A49F-64175699DCD6}" type="pres">
      <dgm:prSet presAssocID="{00D0DEE8-A0F2-4107-B5C0-AB24EB09A700}" presName="circ2" presStyleLbl="vennNode1" presStyleIdx="1" presStyleCnt="2" custLinFactNeighborX="4604" custLinFactNeighborY="-81"/>
      <dgm:spPr/>
      <dgm:t>
        <a:bodyPr/>
        <a:lstStyle/>
        <a:p>
          <a:endParaRPr lang="en-US"/>
        </a:p>
      </dgm:t>
    </dgm:pt>
    <dgm:pt modelId="{04730FC8-0E7C-4D76-AB20-4C879F8EA405}" type="pres">
      <dgm:prSet presAssocID="{00D0DEE8-A0F2-4107-B5C0-AB24EB09A70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739E5E-1B19-4043-944B-FCCFD8CAFBB4}" type="presOf" srcId="{00D0DEE8-A0F2-4107-B5C0-AB24EB09A700}" destId="{04730FC8-0E7C-4D76-AB20-4C879F8EA405}" srcOrd="1" destOrd="0" presId="urn:microsoft.com/office/officeart/2005/8/layout/venn1"/>
    <dgm:cxn modelId="{A4976F78-CDC5-4303-A90B-EF71FC25D69D}" type="presOf" srcId="{F873C36A-4EF9-4357-8E70-EAFFA4AEA745}" destId="{96AAB7A5-52BD-41E6-B0D7-14A8912C8C50}" srcOrd="0" destOrd="0" presId="urn:microsoft.com/office/officeart/2005/8/layout/venn1"/>
    <dgm:cxn modelId="{48240A22-2AED-4B66-906F-9F7D1B82EAB5}" type="presOf" srcId="{F873C36A-4EF9-4357-8E70-EAFFA4AEA745}" destId="{B8E0DA9F-CAAB-47DC-B076-622E36011F3D}" srcOrd="1" destOrd="0" presId="urn:microsoft.com/office/officeart/2005/8/layout/venn1"/>
    <dgm:cxn modelId="{4E834835-C5D1-4314-AA49-BB01D5627CF5}" srcId="{D99C660E-0628-40DE-8998-38DF7A1E9251}" destId="{F873C36A-4EF9-4357-8E70-EAFFA4AEA745}" srcOrd="0" destOrd="0" parTransId="{7B8E8625-F676-4A1F-B2DF-CB0389C20300}" sibTransId="{557C8386-3EFE-496F-8E58-1B619009A741}"/>
    <dgm:cxn modelId="{5A398475-050E-4C81-8F0F-3098E0D6311E}" type="presOf" srcId="{00D0DEE8-A0F2-4107-B5C0-AB24EB09A700}" destId="{6766B6F6-7E85-4C96-A49F-64175699DCD6}" srcOrd="0" destOrd="0" presId="urn:microsoft.com/office/officeart/2005/8/layout/venn1"/>
    <dgm:cxn modelId="{5DCEB3FB-DE9F-4EC9-BAC2-5C3B008D7D7D}" srcId="{D99C660E-0628-40DE-8998-38DF7A1E9251}" destId="{00D0DEE8-A0F2-4107-B5C0-AB24EB09A700}" srcOrd="1" destOrd="0" parTransId="{D8447485-CCDB-4BF7-B22F-A6D2FFDF0C52}" sibTransId="{C8A4E152-E4D1-44C2-A1D8-601185F48BE8}"/>
    <dgm:cxn modelId="{0A8BAE3A-0CE5-4220-8A8A-0EB1BD8BB9E9}" type="presOf" srcId="{D99C660E-0628-40DE-8998-38DF7A1E9251}" destId="{86791C81-3CD0-44FF-976A-981745F3188D}" srcOrd="0" destOrd="0" presId="urn:microsoft.com/office/officeart/2005/8/layout/venn1"/>
    <dgm:cxn modelId="{413FFEF5-A40F-43D8-8AC2-7A574D8CEB7B}" type="presParOf" srcId="{86791C81-3CD0-44FF-976A-981745F3188D}" destId="{96AAB7A5-52BD-41E6-B0D7-14A8912C8C50}" srcOrd="0" destOrd="0" presId="urn:microsoft.com/office/officeart/2005/8/layout/venn1"/>
    <dgm:cxn modelId="{22AE7821-5DF9-425B-AD84-579BB20FDEDD}" type="presParOf" srcId="{86791C81-3CD0-44FF-976A-981745F3188D}" destId="{B8E0DA9F-CAAB-47DC-B076-622E36011F3D}" srcOrd="1" destOrd="0" presId="urn:microsoft.com/office/officeart/2005/8/layout/venn1"/>
    <dgm:cxn modelId="{9502FA3E-1B9A-4DC9-9B07-D0898CA9688D}" type="presParOf" srcId="{86791C81-3CD0-44FF-976A-981745F3188D}" destId="{6766B6F6-7E85-4C96-A49F-64175699DCD6}" srcOrd="2" destOrd="0" presId="urn:microsoft.com/office/officeart/2005/8/layout/venn1"/>
    <dgm:cxn modelId="{619D326C-D803-4A85-979D-D810DBC52227}" type="presParOf" srcId="{86791C81-3CD0-44FF-976A-981745F3188D}" destId="{04730FC8-0E7C-4D76-AB20-4C879F8EA405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95B306-547C-4F91-97D0-16EED6387882}" type="doc">
      <dgm:prSet loTypeId="urn:microsoft.com/office/officeart/2005/8/layout/chevron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nl-BE"/>
        </a:p>
      </dgm:t>
    </dgm:pt>
    <dgm:pt modelId="{2816AB56-E691-450F-A9ED-E00F5F4717D5}">
      <dgm:prSet phldrT="[Text]"/>
      <dgm:spPr/>
      <dgm:t>
        <a:bodyPr/>
        <a:lstStyle/>
        <a:p>
          <a:r>
            <a:rPr lang="nl-BE" b="1" dirty="0" err="1" smtClean="0"/>
            <a:t>Phase</a:t>
          </a:r>
          <a:r>
            <a:rPr lang="nl-BE" b="1" dirty="0" smtClean="0"/>
            <a:t> 2</a:t>
          </a:r>
          <a:endParaRPr lang="nl-BE" b="1" dirty="0"/>
        </a:p>
      </dgm:t>
    </dgm:pt>
    <dgm:pt modelId="{4D85F161-7480-488D-8460-919FC9FABA3B}" type="parTrans" cxnId="{D43825CF-E844-4AD3-B0BA-E0ACC71E4E1B}">
      <dgm:prSet/>
      <dgm:spPr/>
      <dgm:t>
        <a:bodyPr/>
        <a:lstStyle/>
        <a:p>
          <a:endParaRPr lang="nl-BE"/>
        </a:p>
      </dgm:t>
    </dgm:pt>
    <dgm:pt modelId="{03785BB5-59BC-4AE6-A42E-39823DD1D400}" type="sibTrans" cxnId="{D43825CF-E844-4AD3-B0BA-E0ACC71E4E1B}">
      <dgm:prSet/>
      <dgm:spPr/>
      <dgm:t>
        <a:bodyPr/>
        <a:lstStyle/>
        <a:p>
          <a:endParaRPr lang="nl-BE"/>
        </a:p>
      </dgm:t>
    </dgm:pt>
    <dgm:pt modelId="{50E9391F-1987-4226-A6E9-972F14CFD1AE}">
      <dgm:prSet phldrT="[Text]"/>
      <dgm:spPr/>
      <dgm:t>
        <a:bodyPr/>
        <a:lstStyle/>
        <a:p>
          <a:r>
            <a:rPr lang="nl-BE" b="1" dirty="0" err="1" smtClean="0"/>
            <a:t>Phase</a:t>
          </a:r>
          <a:r>
            <a:rPr lang="nl-BE" b="1" dirty="0" smtClean="0"/>
            <a:t> 3</a:t>
          </a:r>
          <a:endParaRPr lang="nl-BE" b="1" dirty="0"/>
        </a:p>
      </dgm:t>
    </dgm:pt>
    <dgm:pt modelId="{9D924D6F-45E4-475D-97CB-104D9C07E2EF}" type="parTrans" cxnId="{210C03A1-54F9-43DB-8DEB-29EC38CFD72A}">
      <dgm:prSet/>
      <dgm:spPr/>
      <dgm:t>
        <a:bodyPr/>
        <a:lstStyle/>
        <a:p>
          <a:endParaRPr lang="nl-BE"/>
        </a:p>
      </dgm:t>
    </dgm:pt>
    <dgm:pt modelId="{EF9FEC14-9D14-473C-83D5-7DF34F2897D6}" type="sibTrans" cxnId="{210C03A1-54F9-43DB-8DEB-29EC38CFD72A}">
      <dgm:prSet/>
      <dgm:spPr/>
      <dgm:t>
        <a:bodyPr/>
        <a:lstStyle/>
        <a:p>
          <a:endParaRPr lang="nl-BE"/>
        </a:p>
      </dgm:t>
    </dgm:pt>
    <dgm:pt modelId="{609546A8-A624-44ED-BFEE-0807993F5005}">
      <dgm:prSet phldrT="[Text]"/>
      <dgm:spPr/>
      <dgm:t>
        <a:bodyPr/>
        <a:lstStyle/>
        <a:p>
          <a:r>
            <a:rPr lang="nl-BE" dirty="0" smtClean="0">
              <a:solidFill>
                <a:schemeClr val="accent1">
                  <a:lumMod val="75000"/>
                </a:schemeClr>
              </a:solidFill>
            </a:rPr>
            <a:t> First of a kind</a:t>
          </a:r>
          <a:endParaRPr lang="nl-BE" dirty="0">
            <a:solidFill>
              <a:schemeClr val="accent1">
                <a:lumMod val="75000"/>
              </a:schemeClr>
            </a:solidFill>
          </a:endParaRPr>
        </a:p>
      </dgm:t>
    </dgm:pt>
    <dgm:pt modelId="{6787E338-716B-4813-B065-0DE352B9C266}" type="parTrans" cxnId="{07FE80B0-E4ED-4895-B8E7-0658516A66C9}">
      <dgm:prSet/>
      <dgm:spPr/>
      <dgm:t>
        <a:bodyPr/>
        <a:lstStyle/>
        <a:p>
          <a:endParaRPr lang="nl-BE"/>
        </a:p>
      </dgm:t>
    </dgm:pt>
    <dgm:pt modelId="{98956937-A1E5-41A4-9152-D614FAB29576}" type="sibTrans" cxnId="{07FE80B0-E4ED-4895-B8E7-0658516A66C9}">
      <dgm:prSet/>
      <dgm:spPr/>
      <dgm:t>
        <a:bodyPr/>
        <a:lstStyle/>
        <a:p>
          <a:endParaRPr lang="nl-BE"/>
        </a:p>
      </dgm:t>
    </dgm:pt>
    <dgm:pt modelId="{F0AF635D-12E3-4014-AD5E-56167CC7BF74}">
      <dgm:prSet/>
      <dgm:spPr/>
      <dgm:t>
        <a:bodyPr/>
        <a:lstStyle/>
        <a:p>
          <a:r>
            <a:rPr lang="nl-BE" dirty="0" smtClean="0">
              <a:solidFill>
                <a:schemeClr val="accent1">
                  <a:lumMod val="75000"/>
                </a:schemeClr>
              </a:solidFill>
            </a:rPr>
            <a:t> Engineering Design</a:t>
          </a:r>
          <a:endParaRPr lang="nl-BE" dirty="0">
            <a:solidFill>
              <a:schemeClr val="accent1">
                <a:lumMod val="75000"/>
              </a:schemeClr>
            </a:solidFill>
          </a:endParaRPr>
        </a:p>
      </dgm:t>
    </dgm:pt>
    <dgm:pt modelId="{084714CD-14C2-48BE-A3A4-EFE53239A4E1}" type="parTrans" cxnId="{F3B37409-174B-405F-A22A-C055A74096E6}">
      <dgm:prSet/>
      <dgm:spPr/>
      <dgm:t>
        <a:bodyPr/>
        <a:lstStyle/>
        <a:p>
          <a:endParaRPr lang="nl-BE"/>
        </a:p>
      </dgm:t>
    </dgm:pt>
    <dgm:pt modelId="{EF3B9548-BDF9-4950-AAE0-3DEFD1869DA1}" type="sibTrans" cxnId="{F3B37409-174B-405F-A22A-C055A74096E6}">
      <dgm:prSet/>
      <dgm:spPr/>
      <dgm:t>
        <a:bodyPr/>
        <a:lstStyle/>
        <a:p>
          <a:endParaRPr lang="nl-BE"/>
        </a:p>
      </dgm:t>
    </dgm:pt>
    <dgm:pt modelId="{FD74AE96-704D-4C58-AF1C-4EF6C05B6A8F}">
      <dgm:prSet/>
      <dgm:spPr/>
      <dgm:t>
        <a:bodyPr/>
        <a:lstStyle/>
        <a:p>
          <a:r>
            <a:rPr lang="nl-BE" b="1" dirty="0" err="1" smtClean="0"/>
            <a:t>phase</a:t>
          </a:r>
          <a:r>
            <a:rPr lang="nl-BE" b="1" dirty="0" smtClean="0"/>
            <a:t> 1</a:t>
          </a:r>
          <a:endParaRPr lang="en-US" b="1" dirty="0"/>
        </a:p>
      </dgm:t>
    </dgm:pt>
    <dgm:pt modelId="{AD1D0251-5C3D-46C6-A014-CB7B9FA93794}" type="parTrans" cxnId="{D41789A4-4F7B-4B16-B8E0-0C5BFD5FA8C8}">
      <dgm:prSet/>
      <dgm:spPr/>
      <dgm:t>
        <a:bodyPr/>
        <a:lstStyle/>
        <a:p>
          <a:endParaRPr lang="en-US"/>
        </a:p>
      </dgm:t>
    </dgm:pt>
    <dgm:pt modelId="{D02D3965-4DBF-46D4-9678-F9C4A0B7C1A2}" type="sibTrans" cxnId="{D41789A4-4F7B-4B16-B8E0-0C5BFD5FA8C8}">
      <dgm:prSet/>
      <dgm:spPr/>
      <dgm:t>
        <a:bodyPr/>
        <a:lstStyle/>
        <a:p>
          <a:endParaRPr lang="en-US"/>
        </a:p>
      </dgm:t>
    </dgm:pt>
    <dgm:pt modelId="{1A008F1A-05DB-4AC5-95B3-5BDCCF71AB7A}">
      <dgm:prSet/>
      <dgm:spPr/>
      <dgm:t>
        <a:bodyPr/>
        <a:lstStyle/>
        <a:p>
          <a:r>
            <a:rPr lang="nl-BE" dirty="0" smtClean="0">
              <a:solidFill>
                <a:schemeClr val="accent1">
                  <a:lumMod val="50000"/>
                </a:schemeClr>
              </a:solidFill>
            </a:rPr>
            <a:t>Solution Design 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926E4B14-A66E-4260-8428-5A4CD2F8B643}" type="parTrans" cxnId="{9116F0F4-71A4-45B0-8409-5D8D9F5882D2}">
      <dgm:prSet/>
      <dgm:spPr/>
      <dgm:t>
        <a:bodyPr/>
        <a:lstStyle/>
        <a:p>
          <a:endParaRPr lang="en-US"/>
        </a:p>
      </dgm:t>
    </dgm:pt>
    <dgm:pt modelId="{7BFC8E7F-A1DD-4718-ADA7-4A7358C7CC94}" type="sibTrans" cxnId="{9116F0F4-71A4-45B0-8409-5D8D9F5882D2}">
      <dgm:prSet/>
      <dgm:spPr/>
      <dgm:t>
        <a:bodyPr/>
        <a:lstStyle/>
        <a:p>
          <a:endParaRPr lang="en-US"/>
        </a:p>
      </dgm:t>
    </dgm:pt>
    <dgm:pt modelId="{693A582E-DF30-415D-823E-068AE791B41C}" type="pres">
      <dgm:prSet presAssocID="{FC95B306-547C-4F91-97D0-16EED638788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A723DD3C-C413-4085-A7D5-BB26B4C6F9EB}" type="pres">
      <dgm:prSet presAssocID="{FD74AE96-704D-4C58-AF1C-4EF6C05B6A8F}" presName="composite" presStyleCnt="0"/>
      <dgm:spPr/>
      <dgm:t>
        <a:bodyPr/>
        <a:lstStyle/>
        <a:p>
          <a:endParaRPr lang="en-GB"/>
        </a:p>
      </dgm:t>
    </dgm:pt>
    <dgm:pt modelId="{FB8FD227-7EDC-4597-AA1B-23C645CBDCD5}" type="pres">
      <dgm:prSet presAssocID="{FD74AE96-704D-4C58-AF1C-4EF6C05B6A8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35BBE9-D9AF-490C-931C-ACF6A6CF9DF1}" type="pres">
      <dgm:prSet presAssocID="{FD74AE96-704D-4C58-AF1C-4EF6C05B6A8F}" presName="descendantText" presStyleLbl="alignAcc1" presStyleIdx="0" presStyleCnt="3" custScaleX="720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989F9-86F8-40F5-959B-1EB5E70FA6E7}" type="pres">
      <dgm:prSet presAssocID="{D02D3965-4DBF-46D4-9678-F9C4A0B7C1A2}" presName="sp" presStyleCnt="0"/>
      <dgm:spPr/>
      <dgm:t>
        <a:bodyPr/>
        <a:lstStyle/>
        <a:p>
          <a:endParaRPr lang="en-GB"/>
        </a:p>
      </dgm:t>
    </dgm:pt>
    <dgm:pt modelId="{B0C55F95-D284-4780-AF43-DDFF638E5D99}" type="pres">
      <dgm:prSet presAssocID="{2816AB56-E691-450F-A9ED-E00F5F4717D5}" presName="composite" presStyleCnt="0"/>
      <dgm:spPr/>
      <dgm:t>
        <a:bodyPr/>
        <a:lstStyle/>
        <a:p>
          <a:endParaRPr lang="en-GB"/>
        </a:p>
      </dgm:t>
    </dgm:pt>
    <dgm:pt modelId="{D6EE0205-B7FB-482A-A90D-436EAB082DAC}" type="pres">
      <dgm:prSet presAssocID="{2816AB56-E691-450F-A9ED-E00F5F4717D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AB519E83-B50E-42C2-9758-A0E4731F8E50}" type="pres">
      <dgm:prSet presAssocID="{2816AB56-E691-450F-A9ED-E00F5F4717D5}" presName="descendantText" presStyleLbl="alignAcc1" presStyleIdx="1" presStyleCnt="3" custScaleX="72638" custLinFactNeighborX="-33" custLinFactNeighborY="-446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6D78E581-B593-4B40-95D0-E527DD44EB8E}" type="pres">
      <dgm:prSet presAssocID="{03785BB5-59BC-4AE6-A42E-39823DD1D400}" presName="sp" presStyleCnt="0"/>
      <dgm:spPr/>
      <dgm:t>
        <a:bodyPr/>
        <a:lstStyle/>
        <a:p>
          <a:endParaRPr lang="en-GB"/>
        </a:p>
      </dgm:t>
    </dgm:pt>
    <dgm:pt modelId="{8E05A6CD-D8C4-479C-AD31-215E31B11E1F}" type="pres">
      <dgm:prSet presAssocID="{50E9391F-1987-4226-A6E9-972F14CFD1AE}" presName="composite" presStyleCnt="0"/>
      <dgm:spPr/>
      <dgm:t>
        <a:bodyPr/>
        <a:lstStyle/>
        <a:p>
          <a:endParaRPr lang="en-GB"/>
        </a:p>
      </dgm:t>
    </dgm:pt>
    <dgm:pt modelId="{4EFEAEED-056E-419B-871C-01E235080533}" type="pres">
      <dgm:prSet presAssocID="{50E9391F-1987-4226-A6E9-972F14CFD1AE}" presName="parentText" presStyleLbl="alignNode1" presStyleIdx="2" presStyleCnt="3" custScaleY="90909" custLinFactNeighborX="1895" custLinFactNeighborY="-5190">
        <dgm:presLayoutVars>
          <dgm:chMax val="1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9A9B8D97-65B5-482D-BC1D-5D1AFE519272}" type="pres">
      <dgm:prSet presAssocID="{50E9391F-1987-4226-A6E9-972F14CFD1AE}" presName="descendantText" presStyleLbl="alignAcc1" presStyleIdx="2" presStyleCnt="3" custScaleX="73975" custLinFactNeighborX="-682" custLinFactNeighborY="-155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96B2F1C5-9A8B-48F1-954F-290F9C294E79}" type="presOf" srcId="{1A008F1A-05DB-4AC5-95B3-5BDCCF71AB7A}" destId="{D135BBE9-D9AF-490C-931C-ACF6A6CF9DF1}" srcOrd="0" destOrd="0" presId="urn:microsoft.com/office/officeart/2005/8/layout/chevron2"/>
    <dgm:cxn modelId="{D41789A4-4F7B-4B16-B8E0-0C5BFD5FA8C8}" srcId="{FC95B306-547C-4F91-97D0-16EED6387882}" destId="{FD74AE96-704D-4C58-AF1C-4EF6C05B6A8F}" srcOrd="0" destOrd="0" parTransId="{AD1D0251-5C3D-46C6-A014-CB7B9FA93794}" sibTransId="{D02D3965-4DBF-46D4-9678-F9C4A0B7C1A2}"/>
    <dgm:cxn modelId="{935A716A-C6C7-41AA-A03D-4717402E5E62}" type="presOf" srcId="{F0AF635D-12E3-4014-AD5E-56167CC7BF74}" destId="{AB519E83-B50E-42C2-9758-A0E4731F8E50}" srcOrd="0" destOrd="0" presId="urn:microsoft.com/office/officeart/2005/8/layout/chevron2"/>
    <dgm:cxn modelId="{F3B37409-174B-405F-A22A-C055A74096E6}" srcId="{2816AB56-E691-450F-A9ED-E00F5F4717D5}" destId="{F0AF635D-12E3-4014-AD5E-56167CC7BF74}" srcOrd="0" destOrd="0" parTransId="{084714CD-14C2-48BE-A3A4-EFE53239A4E1}" sibTransId="{EF3B9548-BDF9-4950-AAE0-3DEFD1869DA1}"/>
    <dgm:cxn modelId="{A8041FF6-670F-4056-986F-755C253360FD}" type="presOf" srcId="{2816AB56-E691-450F-A9ED-E00F5F4717D5}" destId="{D6EE0205-B7FB-482A-A90D-436EAB082DAC}" srcOrd="0" destOrd="0" presId="urn:microsoft.com/office/officeart/2005/8/layout/chevron2"/>
    <dgm:cxn modelId="{07FE80B0-E4ED-4895-B8E7-0658516A66C9}" srcId="{50E9391F-1987-4226-A6E9-972F14CFD1AE}" destId="{609546A8-A624-44ED-BFEE-0807993F5005}" srcOrd="0" destOrd="0" parTransId="{6787E338-716B-4813-B065-0DE352B9C266}" sibTransId="{98956937-A1E5-41A4-9152-D614FAB29576}"/>
    <dgm:cxn modelId="{9116F0F4-71A4-45B0-8409-5D8D9F5882D2}" srcId="{FD74AE96-704D-4C58-AF1C-4EF6C05B6A8F}" destId="{1A008F1A-05DB-4AC5-95B3-5BDCCF71AB7A}" srcOrd="0" destOrd="0" parTransId="{926E4B14-A66E-4260-8428-5A4CD2F8B643}" sibTransId="{7BFC8E7F-A1DD-4718-ADA7-4A7358C7CC94}"/>
    <dgm:cxn modelId="{61970C31-C6E3-4DE7-90F1-DD8B73941680}" type="presOf" srcId="{50E9391F-1987-4226-A6E9-972F14CFD1AE}" destId="{4EFEAEED-056E-419B-871C-01E235080533}" srcOrd="0" destOrd="0" presId="urn:microsoft.com/office/officeart/2005/8/layout/chevron2"/>
    <dgm:cxn modelId="{210C03A1-54F9-43DB-8DEB-29EC38CFD72A}" srcId="{FC95B306-547C-4F91-97D0-16EED6387882}" destId="{50E9391F-1987-4226-A6E9-972F14CFD1AE}" srcOrd="2" destOrd="0" parTransId="{9D924D6F-45E4-475D-97CB-104D9C07E2EF}" sibTransId="{EF9FEC14-9D14-473C-83D5-7DF34F2897D6}"/>
    <dgm:cxn modelId="{833BB7B2-9CBD-42BA-B502-767BA7E20B54}" type="presOf" srcId="{FC95B306-547C-4F91-97D0-16EED6387882}" destId="{693A582E-DF30-415D-823E-068AE791B41C}" srcOrd="0" destOrd="0" presId="urn:microsoft.com/office/officeart/2005/8/layout/chevron2"/>
    <dgm:cxn modelId="{325995CC-9412-49A4-9A1E-0A8448B192B3}" type="presOf" srcId="{FD74AE96-704D-4C58-AF1C-4EF6C05B6A8F}" destId="{FB8FD227-7EDC-4597-AA1B-23C645CBDCD5}" srcOrd="0" destOrd="0" presId="urn:microsoft.com/office/officeart/2005/8/layout/chevron2"/>
    <dgm:cxn modelId="{A6EDD8F7-2247-446E-B047-A6A85128EBA7}" type="presOf" srcId="{609546A8-A624-44ED-BFEE-0807993F5005}" destId="{9A9B8D97-65B5-482D-BC1D-5D1AFE519272}" srcOrd="0" destOrd="0" presId="urn:microsoft.com/office/officeart/2005/8/layout/chevron2"/>
    <dgm:cxn modelId="{D43825CF-E844-4AD3-B0BA-E0ACC71E4E1B}" srcId="{FC95B306-547C-4F91-97D0-16EED6387882}" destId="{2816AB56-E691-450F-A9ED-E00F5F4717D5}" srcOrd="1" destOrd="0" parTransId="{4D85F161-7480-488D-8460-919FC9FABA3B}" sibTransId="{03785BB5-59BC-4AE6-A42E-39823DD1D400}"/>
    <dgm:cxn modelId="{36A37FB9-09FA-4A5A-9948-AE2117AB7FB7}" type="presParOf" srcId="{693A582E-DF30-415D-823E-068AE791B41C}" destId="{A723DD3C-C413-4085-A7D5-BB26B4C6F9EB}" srcOrd="0" destOrd="0" presId="urn:microsoft.com/office/officeart/2005/8/layout/chevron2"/>
    <dgm:cxn modelId="{EAAA310E-7795-465B-A624-272E57E102C8}" type="presParOf" srcId="{A723DD3C-C413-4085-A7D5-BB26B4C6F9EB}" destId="{FB8FD227-7EDC-4597-AA1B-23C645CBDCD5}" srcOrd="0" destOrd="0" presId="urn:microsoft.com/office/officeart/2005/8/layout/chevron2"/>
    <dgm:cxn modelId="{5C29243F-EA22-45CD-815B-49DA96C5949D}" type="presParOf" srcId="{A723DD3C-C413-4085-A7D5-BB26B4C6F9EB}" destId="{D135BBE9-D9AF-490C-931C-ACF6A6CF9DF1}" srcOrd="1" destOrd="0" presId="urn:microsoft.com/office/officeart/2005/8/layout/chevron2"/>
    <dgm:cxn modelId="{81570763-478C-4CB7-8E92-45887C8FC294}" type="presParOf" srcId="{693A582E-DF30-415D-823E-068AE791B41C}" destId="{2DE989F9-86F8-40F5-959B-1EB5E70FA6E7}" srcOrd="1" destOrd="0" presId="urn:microsoft.com/office/officeart/2005/8/layout/chevron2"/>
    <dgm:cxn modelId="{DD578F6E-3F4D-4B7A-8547-223AC1DB41FF}" type="presParOf" srcId="{693A582E-DF30-415D-823E-068AE791B41C}" destId="{B0C55F95-D284-4780-AF43-DDFF638E5D99}" srcOrd="2" destOrd="0" presId="urn:microsoft.com/office/officeart/2005/8/layout/chevron2"/>
    <dgm:cxn modelId="{17491B19-EE46-486A-9E29-4AF8D3783C71}" type="presParOf" srcId="{B0C55F95-D284-4780-AF43-DDFF638E5D99}" destId="{D6EE0205-B7FB-482A-A90D-436EAB082DAC}" srcOrd="0" destOrd="0" presId="urn:microsoft.com/office/officeart/2005/8/layout/chevron2"/>
    <dgm:cxn modelId="{8384BF67-2A4D-4D66-B2F4-59E58AC935D9}" type="presParOf" srcId="{B0C55F95-D284-4780-AF43-DDFF638E5D99}" destId="{AB519E83-B50E-42C2-9758-A0E4731F8E50}" srcOrd="1" destOrd="0" presId="urn:microsoft.com/office/officeart/2005/8/layout/chevron2"/>
    <dgm:cxn modelId="{91FB87FD-EC6A-47E3-90F9-C53803D404C6}" type="presParOf" srcId="{693A582E-DF30-415D-823E-068AE791B41C}" destId="{6D78E581-B593-4B40-95D0-E527DD44EB8E}" srcOrd="3" destOrd="0" presId="urn:microsoft.com/office/officeart/2005/8/layout/chevron2"/>
    <dgm:cxn modelId="{C873AD7B-5ABD-4957-B40E-E60A77372827}" type="presParOf" srcId="{693A582E-DF30-415D-823E-068AE791B41C}" destId="{8E05A6CD-D8C4-479C-AD31-215E31B11E1F}" srcOrd="4" destOrd="0" presId="urn:microsoft.com/office/officeart/2005/8/layout/chevron2"/>
    <dgm:cxn modelId="{263177FB-B6AE-4394-BA3C-6CB1A0FAD7C5}" type="presParOf" srcId="{8E05A6CD-D8C4-479C-AD31-215E31B11E1F}" destId="{4EFEAEED-056E-419B-871C-01E235080533}" srcOrd="0" destOrd="0" presId="urn:microsoft.com/office/officeart/2005/8/layout/chevron2"/>
    <dgm:cxn modelId="{4F334B2E-32C5-4573-9666-8D0F25966D4D}" type="presParOf" srcId="{8E05A6CD-D8C4-479C-AD31-215E31B11E1F}" destId="{9A9B8D97-65B5-482D-BC1D-5D1AFE519272}" srcOrd="1" destOrd="0" presId="urn:microsoft.com/office/officeart/2005/8/layout/chevron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AAB7A5-52BD-41E6-B0D7-14A8912C8C50}">
      <dsp:nvSpPr>
        <dsp:cNvPr id="0" name=""/>
        <dsp:cNvSpPr/>
      </dsp:nvSpPr>
      <dsp:spPr>
        <a:xfrm>
          <a:off x="0" y="1147902"/>
          <a:ext cx="4156301" cy="4156301"/>
        </a:xfrm>
        <a:prstGeom prst="ellipse">
          <a:avLst/>
        </a:prstGeom>
        <a:solidFill>
          <a:schemeClr val="accent1">
            <a:lumMod val="20000"/>
            <a:lumOff val="8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500" kern="1200" dirty="0" smtClean="0">
              <a:solidFill>
                <a:schemeClr val="accent1">
                  <a:lumMod val="75000"/>
                </a:schemeClr>
              </a:solidFill>
            </a:rPr>
            <a:t>Public </a:t>
          </a:r>
          <a:r>
            <a:rPr lang="nl-BE" sz="3500" kern="1200" dirty="0" err="1" smtClean="0">
              <a:solidFill>
                <a:schemeClr val="accent1">
                  <a:lumMod val="75000"/>
                </a:schemeClr>
              </a:solidFill>
            </a:rPr>
            <a:t>procurement</a:t>
          </a:r>
          <a:r>
            <a:rPr lang="nl-BE" sz="3500" kern="1200" dirty="0" smtClean="0">
              <a:solidFill>
                <a:schemeClr val="accent1">
                  <a:lumMod val="75000"/>
                </a:schemeClr>
              </a:solidFill>
            </a:rPr>
            <a:t>  </a:t>
          </a:r>
          <a:endParaRPr lang="en-US" sz="3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80384" y="1638019"/>
        <a:ext cx="2396426" cy="3176067"/>
      </dsp:txXfrm>
    </dsp:sp>
    <dsp:sp modelId="{6766B6F6-7E85-4C96-A49F-64175699DCD6}">
      <dsp:nvSpPr>
        <dsp:cNvPr id="0" name=""/>
        <dsp:cNvSpPr/>
      </dsp:nvSpPr>
      <dsp:spPr>
        <a:xfrm>
          <a:off x="3332530" y="1210163"/>
          <a:ext cx="4156301" cy="4156301"/>
        </a:xfrm>
        <a:prstGeom prst="ellipse">
          <a:avLst/>
        </a:prstGeom>
        <a:solidFill>
          <a:schemeClr val="tx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500" b="0" kern="1200" dirty="0" err="1" smtClean="0">
              <a:solidFill>
                <a:schemeClr val="accent1">
                  <a:lumMod val="75000"/>
                </a:schemeClr>
              </a:solidFill>
            </a:rPr>
            <a:t>Innovation</a:t>
          </a:r>
          <a:r>
            <a:rPr lang="nl-BE" sz="3500" kern="1200" dirty="0" smtClean="0">
              <a:solidFill>
                <a:schemeClr val="accent1">
                  <a:lumMod val="75000"/>
                </a:schemeClr>
              </a:solidFill>
            </a:rPr>
            <a:t> </a:t>
          </a:r>
          <a:endParaRPr lang="en-US" sz="3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512021" y="1700280"/>
        <a:ext cx="2396426" cy="31760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FD227-7EDC-4597-AA1B-23C645CBDCD5}">
      <dsp:nvSpPr>
        <dsp:cNvPr id="0" name=""/>
        <dsp:cNvSpPr/>
      </dsp:nvSpPr>
      <dsp:spPr>
        <a:xfrm rot="5400000">
          <a:off x="43345" y="178848"/>
          <a:ext cx="558376" cy="390863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500" b="1" kern="1200" dirty="0" err="1" smtClean="0"/>
            <a:t>phase</a:t>
          </a:r>
          <a:r>
            <a:rPr lang="nl-BE" sz="500" b="1" kern="1200" dirty="0" smtClean="0"/>
            <a:t> 1</a:t>
          </a:r>
          <a:endParaRPr lang="en-US" sz="500" b="1" kern="1200" dirty="0"/>
        </a:p>
      </dsp:txBody>
      <dsp:txXfrm rot="-5400000">
        <a:off x="127102" y="290524"/>
        <a:ext cx="390863" cy="167513"/>
      </dsp:txXfrm>
    </dsp:sp>
    <dsp:sp modelId="{D135BBE9-D9AF-490C-931C-ACF6A6CF9DF1}">
      <dsp:nvSpPr>
        <dsp:cNvPr id="0" name=""/>
        <dsp:cNvSpPr/>
      </dsp:nvSpPr>
      <dsp:spPr>
        <a:xfrm rot="5400000">
          <a:off x="1029497" y="-275592"/>
          <a:ext cx="362944" cy="11043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BE" sz="1000" kern="1200" dirty="0" smtClean="0">
              <a:solidFill>
                <a:schemeClr val="accent1">
                  <a:lumMod val="50000"/>
                </a:schemeClr>
              </a:solidFill>
            </a:rPr>
            <a:t>Solution Design </a:t>
          </a:r>
          <a:endParaRPr lang="en-US" sz="1000" kern="1200" dirty="0">
            <a:solidFill>
              <a:schemeClr val="accent1">
                <a:lumMod val="50000"/>
              </a:schemeClr>
            </a:solidFill>
          </a:endParaRPr>
        </a:p>
      </dsp:txBody>
      <dsp:txXfrm rot="-5400000">
        <a:off x="658813" y="112809"/>
        <a:ext cx="1086596" cy="327510"/>
      </dsp:txXfrm>
    </dsp:sp>
    <dsp:sp modelId="{D6EE0205-B7FB-482A-A90D-436EAB082DAC}">
      <dsp:nvSpPr>
        <dsp:cNvPr id="0" name=""/>
        <dsp:cNvSpPr/>
      </dsp:nvSpPr>
      <dsp:spPr>
        <a:xfrm rot="5400000">
          <a:off x="43345" y="641781"/>
          <a:ext cx="558376" cy="390863"/>
        </a:xfrm>
        <a:prstGeom prst="chevron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500" b="1" kern="1200" dirty="0" err="1" smtClean="0"/>
            <a:t>Phase</a:t>
          </a:r>
          <a:r>
            <a:rPr lang="nl-BE" sz="500" b="1" kern="1200" dirty="0" smtClean="0"/>
            <a:t> 2</a:t>
          </a:r>
          <a:endParaRPr lang="nl-BE" sz="500" b="1" kern="1200" dirty="0"/>
        </a:p>
      </dsp:txBody>
      <dsp:txXfrm rot="-5400000">
        <a:off x="127102" y="753457"/>
        <a:ext cx="390863" cy="167513"/>
      </dsp:txXfrm>
    </dsp:sp>
    <dsp:sp modelId="{AB519E83-B50E-42C2-9758-A0E4731F8E50}">
      <dsp:nvSpPr>
        <dsp:cNvPr id="0" name=""/>
        <dsp:cNvSpPr/>
      </dsp:nvSpPr>
      <dsp:spPr>
        <a:xfrm rot="5400000">
          <a:off x="1034453" y="166787"/>
          <a:ext cx="362944" cy="11130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BE" sz="1000" kern="1200" dirty="0" smtClean="0">
              <a:solidFill>
                <a:schemeClr val="accent1">
                  <a:lumMod val="75000"/>
                </a:schemeClr>
              </a:solidFill>
            </a:rPr>
            <a:t> Engineering Design</a:t>
          </a:r>
          <a:endParaRPr lang="nl-BE" sz="1000" kern="1200" dirty="0">
            <a:solidFill>
              <a:schemeClr val="accent1">
                <a:lumMod val="75000"/>
              </a:schemeClr>
            </a:solidFill>
          </a:endParaRPr>
        </a:p>
      </dsp:txBody>
      <dsp:txXfrm rot="-5400000">
        <a:off x="659418" y="559540"/>
        <a:ext cx="1095299" cy="327510"/>
      </dsp:txXfrm>
    </dsp:sp>
    <dsp:sp modelId="{4EFEAEED-056E-419B-871C-01E235080533}">
      <dsp:nvSpPr>
        <dsp:cNvPr id="0" name=""/>
        <dsp:cNvSpPr/>
      </dsp:nvSpPr>
      <dsp:spPr>
        <a:xfrm rot="5400000">
          <a:off x="76133" y="1050353"/>
          <a:ext cx="507614" cy="390863"/>
        </a:xfrm>
        <a:prstGeom prst="chevron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500" b="1" kern="1200" dirty="0" err="1" smtClean="0"/>
            <a:t>Phase</a:t>
          </a:r>
          <a:r>
            <a:rPr lang="nl-BE" sz="500" b="1" kern="1200" dirty="0" smtClean="0"/>
            <a:t> 3</a:t>
          </a:r>
          <a:endParaRPr lang="nl-BE" sz="500" b="1" kern="1200" dirty="0"/>
        </a:p>
      </dsp:txBody>
      <dsp:txXfrm rot="-5400000">
        <a:off x="134509" y="1187410"/>
        <a:ext cx="390863" cy="116751"/>
      </dsp:txXfrm>
    </dsp:sp>
    <dsp:sp modelId="{9A9B8D97-65B5-482D-BC1D-5D1AFE519272}">
      <dsp:nvSpPr>
        <dsp:cNvPr id="0" name=""/>
        <dsp:cNvSpPr/>
      </dsp:nvSpPr>
      <dsp:spPr>
        <a:xfrm rot="5400000">
          <a:off x="1037365" y="630053"/>
          <a:ext cx="362944" cy="1133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BE" sz="1000" kern="1200" dirty="0" smtClean="0">
              <a:solidFill>
                <a:schemeClr val="accent1">
                  <a:lumMod val="75000"/>
                </a:schemeClr>
              </a:solidFill>
            </a:rPr>
            <a:t> First of a kind</a:t>
          </a:r>
          <a:endParaRPr lang="nl-BE" sz="1000" kern="1200" dirty="0">
            <a:solidFill>
              <a:schemeClr val="accent1">
                <a:lumMod val="75000"/>
              </a:schemeClr>
            </a:solidFill>
          </a:endParaRPr>
        </a:p>
      </dsp:txBody>
      <dsp:txXfrm rot="-5400000">
        <a:off x="652087" y="1033049"/>
        <a:ext cx="1115785" cy="327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11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65925-CC24-4BE5-8909-3D2CC9B7B8F3}" type="datetimeFigureOut">
              <a:rPr lang="nl-BE" smtClean="0"/>
              <a:pPr/>
              <a:t>30/03/16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428585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11" y="9428585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DADEC-9A45-41DD-977C-D5D9F48766CE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8221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11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990E6-6E68-4051-A2DB-9BB89DE8B955}" type="datetimeFigureOut">
              <a:rPr lang="nl-BE" smtClean="0"/>
              <a:pPr/>
              <a:t>30/03/16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8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428585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11" y="9428585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5E2FC-E7B9-4C81-87C6-921ACB1F2979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48580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830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0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0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0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0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3576173-49DD-44CA-B325-901A372255AE}" type="slidenum">
              <a:rPr lang="en-GB" altLang="en-US" smtClean="0">
                <a:latin typeface="Times" panose="02020603050405020304" pitchFamily="18" charset="0"/>
              </a:rPr>
              <a:pPr/>
              <a:t>16</a:t>
            </a:fld>
            <a:endParaRPr lang="en-GB" altLang="en-US" smtClean="0">
              <a:latin typeface="Times" panose="02020603050405020304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Notes Placeholder 1"/>
          <p:cNvSpPr>
            <a:spLocks noGrp="1"/>
          </p:cNvSpPr>
          <p:nvPr/>
        </p:nvSpPr>
        <p:spPr bwMode="auto">
          <a:xfrm>
            <a:off x="681038" y="4718050"/>
            <a:ext cx="54578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07" tIns="46054" rIns="92107" bIns="46054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30000"/>
              </a:spcBef>
            </a:pPr>
            <a:endParaRPr lang="en-GB" altLang="en-US" sz="120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31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9669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1403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B742B5-A18D-47DE-9DCB-C61FA5313A74}" type="slidenum">
              <a:rPr lang="nl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BE" smtClean="0"/>
          </a:p>
        </p:txBody>
      </p:sp>
    </p:spTree>
    <p:extLst>
      <p:ext uri="{BB962C8B-B14F-4D97-AF65-F5344CB8AC3E}">
        <p14:creationId xmlns:p14="http://schemas.microsoft.com/office/powerpoint/2010/main" val="60399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5E2FC-E7B9-4C81-87C6-921ACB1F2979}" type="slidenum">
              <a:rPr lang="nl-BE" smtClean="0"/>
              <a:pPr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6472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079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44E836-87ED-4DA4-965E-D931FE31A31B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770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1465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881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8" y="9428166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104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 txBox="1">
            <a:spLocks noGrp="1"/>
          </p:cNvSpPr>
          <p:nvPr/>
        </p:nvSpPr>
        <p:spPr>
          <a:xfrm>
            <a:off x="3776867" y="9428165"/>
            <a:ext cx="289066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E202FC-FB9A-47DC-822A-D22B556690B8}" type="slidenum">
              <a:rPr lang="nl-BE" sz="1200" b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nl-BE" sz="1200" b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702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21D1-0F1A-4BBD-B04B-BBA99B432DDB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C172-79F6-4006-A817-10022CFD89B9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149C0-A869-4DD3-BB8A-6E6A0184A7A4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 zonder voetteks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360000"/>
            <a:ext cx="4860000" cy="1152000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2000" y="1908000"/>
            <a:ext cx="8280000" cy="4140000"/>
          </a:xfrm>
        </p:spPr>
        <p:txBody>
          <a:bodyPr anchor="t" anchorCtr="0">
            <a:normAutofit/>
          </a:bodyPr>
          <a:lstStyle>
            <a:lvl1pPr>
              <a:buSzPct val="15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  <a:latin typeface="+mj-lt"/>
              </a:defRPr>
            </a:lvl1pPr>
            <a:lvl2pPr marL="972000" indent="-540000">
              <a:buSzPct val="150000"/>
              <a:buFontTx/>
              <a:buBlip>
                <a:blip r:embed="rId3"/>
              </a:buBlip>
              <a:defRPr sz="1800">
                <a:solidFill>
                  <a:schemeClr val="tx1"/>
                </a:solidFill>
                <a:latin typeface="+mj-lt"/>
              </a:defRPr>
            </a:lvl2pPr>
            <a:lvl3pPr marL="1152000" indent="-288000">
              <a:buSzPct val="13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  <a:latin typeface="+mj-lt"/>
              </a:defRPr>
            </a:lvl3pPr>
            <a:lvl4pPr marL="1764000" indent="-540000">
              <a:buSzPct val="150000"/>
              <a:buFontTx/>
              <a:buBlip>
                <a:blip r:embed="rId3"/>
              </a:buBlip>
              <a:defRPr sz="1800">
                <a:solidFill>
                  <a:schemeClr val="tx1"/>
                </a:solidFill>
                <a:latin typeface="+mj-lt"/>
              </a:defRPr>
            </a:lvl4pPr>
            <a:lvl5pPr marL="2232000" indent="-432000">
              <a:buSzPct val="15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51237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 met voettekst bolletje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0" y="6300000"/>
            <a:ext cx="9144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00"/>
            <a:ext cx="4860000" cy="1152000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accent2"/>
                </a:solidFill>
                <a:latin typeface="Helvetica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32000" y="1908000"/>
            <a:ext cx="8280000" cy="4140000"/>
          </a:xfrm>
        </p:spPr>
        <p:txBody>
          <a:bodyPr anchor="ctr" anchorCtr="0">
            <a:normAutofit/>
          </a:bodyPr>
          <a:lstStyle>
            <a:lvl1pPr>
              <a:spcBef>
                <a:spcPts val="0"/>
              </a:spcBef>
              <a:buClr>
                <a:schemeClr val="accent2"/>
              </a:buClr>
              <a:buSzPct val="100000"/>
              <a:buFont typeface="Helvetica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1pPr>
            <a:lvl2pPr>
              <a:buClr>
                <a:schemeClr val="accent2"/>
              </a:buClr>
              <a:buFont typeface="Arial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2pPr>
            <a:lvl3pPr>
              <a:buClr>
                <a:schemeClr val="accent2"/>
              </a:buClr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3pPr>
            <a:lvl4pPr>
              <a:buClr>
                <a:schemeClr val="accent2"/>
              </a:buClr>
              <a:buFont typeface="Arial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4pPr>
            <a:lvl5pPr>
              <a:buClr>
                <a:schemeClr val="accent2"/>
              </a:buClr>
              <a:buFont typeface="Arial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32240" y="608236"/>
            <a:ext cx="2070100" cy="444500"/>
          </a:xfrm>
          <a:prstGeom prst="rect">
            <a:avLst/>
          </a:prstGeom>
        </p:spPr>
      </p:pic>
      <p:sp>
        <p:nvSpPr>
          <p:cNvPr id="12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7444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13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6552728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14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pPr algn="r"/>
            <a:fld id="{0E7325B0-1B7F-413D-A16B-20BC65C9D08F}" type="slidenum">
              <a:rPr lang="nl-BE" smtClean="0"/>
              <a:pPr algn="r"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60415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85EA-FE30-4FBB-8603-A60C0D24A5E2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5F9D-D0A0-4365-8F45-FA8CC755A180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732D-F150-434A-A044-11AB6D13FAA0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0E86-9F19-46A4-ACAC-D9459CCC9123}" type="datetime1">
              <a:rPr lang="nl-BE" smtClean="0"/>
              <a:t>30/03/16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DDC1-E3DD-4330-AC94-E958BA265B01}" type="datetime1">
              <a:rPr lang="nl-BE" smtClean="0"/>
              <a:t>30/03/16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5824-9BAB-4966-BBDB-3405163F2688}" type="datetime1">
              <a:rPr lang="nl-BE" smtClean="0"/>
              <a:t>30/03/16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562-EF3F-4C0E-9841-8EB505A752A9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1A3B-CDFF-44FD-8BA8-3E54FA64B1A8}" type="datetime1">
              <a:rPr lang="nl-BE" smtClean="0"/>
              <a:t>30/03/16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08803-9A15-4BE8-AF84-E62E570BFB41}" type="datetime1">
              <a:rPr lang="nl-BE" smtClean="0"/>
              <a:t>30/03/16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7659-BB35-441C-A7D5-06E025C7C392}" type="datetime1">
              <a:rPr lang="nl-BE" smtClean="0"/>
              <a:t>30/03/16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7A9A-7D44-4236-B8C0-271055E1E7C3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C0892-6F57-4090-8397-B4AF73644DAE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50" indent="-361950" algn="l" defTabSz="914400" rtl="0" eaLnBrk="1" latinLnBrk="0" hangingPunct="1">
              <a:buSzPct val="80000"/>
              <a:buFont typeface="Wingdings" pitchFamily="2" charset="2"/>
              <a:buChar char="£"/>
              <a:def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9625" indent="-352425">
              <a:buFont typeface="Calibri" pitchFamily="34" charset="0"/>
              <a:buChar char="-"/>
              <a:defRPr 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62050" lvl="2" indent="-247650" algn="l" defTabSz="914400" rtl="0" eaLnBrk="1" latinLnBrk="0" hangingPunct="1"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8065-1D68-4A74-B904-80F3156497C2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5C0F-ACA9-4EC2-B6F0-D5D77858F834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8155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 met voettekst bolletje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0" y="6300000"/>
            <a:ext cx="9144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00"/>
            <a:ext cx="4860000" cy="1152000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accent2"/>
                </a:solidFill>
                <a:latin typeface="Helvetica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32000" y="1908000"/>
            <a:ext cx="8280000" cy="4140000"/>
          </a:xfrm>
        </p:spPr>
        <p:txBody>
          <a:bodyPr anchor="ctr" anchorCtr="0">
            <a:normAutofit/>
          </a:bodyPr>
          <a:lstStyle>
            <a:lvl1pPr>
              <a:spcBef>
                <a:spcPts val="0"/>
              </a:spcBef>
              <a:buClr>
                <a:schemeClr val="accent2"/>
              </a:buClr>
              <a:buSzPct val="100000"/>
              <a:buFont typeface="Helvetica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1pPr>
            <a:lvl2pPr>
              <a:buClr>
                <a:schemeClr val="accent2"/>
              </a:buClr>
              <a:buFont typeface="Arial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2pPr>
            <a:lvl3pPr>
              <a:buClr>
                <a:schemeClr val="accent2"/>
              </a:buClr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3pPr>
            <a:lvl4pPr>
              <a:buClr>
                <a:schemeClr val="accent2"/>
              </a:buClr>
              <a:buFont typeface="Arial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4pPr>
            <a:lvl5pPr>
              <a:buClr>
                <a:schemeClr val="accent2"/>
              </a:buClr>
              <a:buFont typeface="Arial" pitchFamily="34" charset="0"/>
              <a:buChar char="•"/>
              <a:defRPr sz="2400">
                <a:solidFill>
                  <a:schemeClr val="tx2">
                    <a:lumMod val="75000"/>
                  </a:schemeClr>
                </a:solidFill>
                <a:latin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32240" y="608236"/>
            <a:ext cx="2070100" cy="444500"/>
          </a:xfrm>
          <a:prstGeom prst="rect">
            <a:avLst/>
          </a:prstGeom>
        </p:spPr>
      </p:pic>
      <p:sp>
        <p:nvSpPr>
          <p:cNvPr id="12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7444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fld id="{327E665D-CF39-4E1A-8426-55ECA3C4FA0C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13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6552728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14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pPr algn="r"/>
            <a:fld id="{0E7325B0-1B7F-413D-A16B-20BC65C9D08F}" type="slidenum">
              <a:rPr lang="nl-BE" smtClean="0"/>
              <a:pPr algn="r"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168207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 zonder voetteks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360000"/>
            <a:ext cx="4860000" cy="1152000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2000" y="1908000"/>
            <a:ext cx="8280000" cy="4140000"/>
          </a:xfrm>
        </p:spPr>
        <p:txBody>
          <a:bodyPr anchor="t" anchorCtr="0">
            <a:normAutofit/>
          </a:bodyPr>
          <a:lstStyle>
            <a:lvl1pPr>
              <a:buSzPct val="15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  <a:latin typeface="+mj-lt"/>
              </a:defRPr>
            </a:lvl1pPr>
            <a:lvl2pPr marL="972000" indent="-540000">
              <a:buSzPct val="150000"/>
              <a:buFontTx/>
              <a:buBlip>
                <a:blip r:embed="rId3"/>
              </a:buBlip>
              <a:defRPr sz="1800">
                <a:solidFill>
                  <a:schemeClr val="tx1"/>
                </a:solidFill>
                <a:latin typeface="+mj-lt"/>
              </a:defRPr>
            </a:lvl2pPr>
            <a:lvl3pPr marL="1152000" indent="-288000">
              <a:buSzPct val="13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  <a:latin typeface="+mj-lt"/>
              </a:defRPr>
            </a:lvl3pPr>
            <a:lvl4pPr marL="1764000" indent="-540000">
              <a:buSzPct val="150000"/>
              <a:buFontTx/>
              <a:buBlip>
                <a:blip r:embed="rId3"/>
              </a:buBlip>
              <a:defRPr sz="1800">
                <a:solidFill>
                  <a:schemeClr val="tx1"/>
                </a:solidFill>
                <a:latin typeface="+mj-lt"/>
              </a:defRPr>
            </a:lvl4pPr>
            <a:lvl5pPr marL="2232000" indent="-432000">
              <a:buSzPct val="15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825614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BB6A-B567-4EDB-8C39-8EFA40401B4F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1375-69F3-492B-BC75-4721208F444A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E1BF-F665-433B-9340-2FF24AFD0AAC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745-B939-4A93-92DA-DCA0486011EE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0753-7A60-4004-88C5-15C25BF78C54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A303-7EB6-4E3B-BE72-3121DDEBB969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C5132-A9D5-4EA8-A19D-0C3D6BFBDBF8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9E2-7EAF-495E-A22A-B71BF10D66FB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1816-B564-4FBE-A9E5-603212F24F6F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9FF2A-B019-4E77-B32F-3B8ADEBC7002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6BDF8-9E18-4C2E-97DC-86403CB2175F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A27-9350-4D83-BBDA-0A2E2E56AE80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50" indent="-361950" algn="l" defTabSz="914400" rtl="0" eaLnBrk="1" latinLnBrk="0" hangingPunct="1">
              <a:buSzPct val="80000"/>
              <a:buFont typeface="Wingdings" pitchFamily="2" charset="2"/>
              <a:buChar char="£"/>
              <a:def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9625" indent="-352425">
              <a:buFont typeface="Calibri" pitchFamily="34" charset="0"/>
              <a:buChar char="-"/>
              <a:defRPr 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62050" lvl="2" indent="-247650" algn="l" defTabSz="914400" rtl="0" eaLnBrk="1" latinLnBrk="0" hangingPunct="1"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42E-8CA4-406D-B951-7F0A27C622AA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5C0F-ACA9-4EC2-B6F0-D5D77858F834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4742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126A-BFCC-4E80-AA3B-D45DEFD1B013}" type="datetime1">
              <a:rPr lang="nl-BE" smtClean="0"/>
              <a:t>30/03/16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8" name="Rettangolo 7"/>
          <p:cNvSpPr/>
          <p:nvPr userDrawn="1"/>
        </p:nvSpPr>
        <p:spPr>
          <a:xfrm>
            <a:off x="1691680" y="6441767"/>
            <a:ext cx="6766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prstClr val="black"/>
                </a:solidFill>
              </a:rPr>
              <a:t>Helix Nebula – The Science Cloud with Grant Agreement 687614 is a Pre-Commercial Procurement Action funded by H2020 Framework Programme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392" y="6339510"/>
            <a:ext cx="736609" cy="508260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82647"/>
            <a:ext cx="2133600" cy="365125"/>
          </a:xfrm>
        </p:spPr>
        <p:txBody>
          <a:bodyPr/>
          <a:lstStyle/>
          <a:p>
            <a:fld id="{0F0F88DA-B262-4CA1-BE05-197AB861A67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0735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88DA-B262-4CA1-BE05-197AB861A67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73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6BE9-086C-4B73-897D-A9174A1141B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226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AEBF9-DB79-45D4-836D-430634829806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914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FDD2-6814-437D-896A-6124CDF05CE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0747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26AA-00D5-4FA2-A1A3-82F970004E9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586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BC9C-9902-4694-953D-62941AF0C264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124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85916-F711-4DDF-A7FD-D7356F2C91B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111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5882-692B-4730-8C29-39891E61511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623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424A-4BA0-4F71-89C6-584F260DA55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70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AD70-2AA8-440D-AD53-2407B207A343}" type="datetime1">
              <a:rPr lang="nl-BE" smtClean="0"/>
              <a:t>30/03/16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B4ED-D89C-4F44-A09A-F1211A26522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550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H. Felice (CEA-Saclay)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57" y="6071400"/>
            <a:ext cx="777686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5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7D1B-F938-4007-B9C4-DE86BC923CD2}" type="datetime1">
              <a:rPr lang="nl-BE" smtClean="0"/>
              <a:t>30/03/16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55DB-23A1-4A30-B3D5-FE462C228F43}" type="datetime1">
              <a:rPr lang="nl-BE" smtClean="0"/>
              <a:t>30/03/16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F9CFD-DB72-4CAC-A833-5C6DFDC5747D}" type="datetime1">
              <a:rPr lang="nl-BE" smtClean="0"/>
              <a:t>30/03/16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13B8-FE75-4277-9B86-AF59C4EBAF75}" type="datetime1">
              <a:rPr lang="nl-BE" smtClean="0"/>
              <a:t>30/03/16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43522-3116-45AD-A310-E4390267B355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28530-7B66-4349-A2C8-E8ECD805A9F7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57" r:id="rId12"/>
    <p:sldLayoutId id="2147483858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02E00-4BEE-42B8-891D-FE54AF3BB261}" type="datetime1">
              <a:rPr lang="nl-BE" smtClean="0"/>
              <a:t>30/03/16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smtClean="0"/>
              <a:t>Christophe Veys  IWT Project Director Smart@Fire - cve@iwt.be </a:t>
            </a: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4F75-0C56-4BAE-9244-54833F19CB2B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4" r:id="rId12"/>
    <p:sldLayoutId id="2147483855" r:id="rId13"/>
    <p:sldLayoutId id="2147483856" r:id="rId1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65C74-321C-4E09-8505-15E69EE3DDAE}" type="datetime1">
              <a:rPr lang="nl-BE" smtClean="0"/>
              <a:t>30/03/16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 smtClean="0"/>
              <a:t>Christophe Veys  IWT Project Director Smart@Fire - cve@iwt.be 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B0D49-D995-4FA3-A4A8-459F67FE59D1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53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31B37-3C88-4B2C-BF37-F255BAB7C2F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30/03/16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hf sldNum="0" hdr="0" ftr="0"/>
  <p:txStyles>
    <p:titleStyle>
      <a:lvl1pPr algn="l" defTabSz="342900" rtl="0" eaLnBrk="1" fontAlgn="base" latinLnBrk="0" hangingPunct="1">
        <a:spcBef>
          <a:spcPct val="0"/>
        </a:spcBef>
        <a:spcAft>
          <a:spcPct val="0"/>
        </a:spcAft>
        <a:buNone/>
        <a:defRPr lang="it-IT" sz="3300" kern="1200" dirty="0" smtClean="0">
          <a:solidFill>
            <a:srgbClr val="2768AE"/>
          </a:solidFill>
          <a:latin typeface="+mj-lt"/>
          <a:ea typeface="ＭＳ Ｐゴシック" charset="0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Tx/>
        <a:buBlip>
          <a:blip r:embed="rId15"/>
        </a:buBlip>
        <a:defRPr lang="en-US" sz="24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Tx/>
        <a:buBlip>
          <a:blip r:embed="rId15"/>
        </a:buBlip>
        <a:defRPr lang="en-US" sz="21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Tx/>
        <a:buBlip>
          <a:blip r:embed="rId15"/>
        </a:buBlip>
        <a:defRPr lang="en-US" sz="18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Tx/>
        <a:buBlip>
          <a:blip r:embed="rId15"/>
        </a:buBlip>
        <a:defRPr lang="en-US" sz="15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Tx/>
        <a:buBlip>
          <a:blip r:embed="rId15"/>
        </a:buBlip>
        <a:defRPr lang="it-IT" sz="15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ophe.veys@cern.ch" TargetMode="Externa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3.png"/><Relationship Id="rId5" Type="http://schemas.microsoft.com/office/2007/relationships/hdphoto" Target="../media/hdphoto1.wdp"/><Relationship Id="rId6" Type="http://schemas.openxmlformats.org/officeDocument/2006/relationships/image" Target="../media/image24.jpeg"/><Relationship Id="rId7" Type="http://schemas.openxmlformats.org/officeDocument/2006/relationships/image" Target="../media/image25.png"/><Relationship Id="rId8" Type="http://schemas.microsoft.com/office/2007/relationships/hdphoto" Target="../media/hdphoto2.wdp"/><Relationship Id="rId9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16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jpeg"/><Relationship Id="rId12" Type="http://schemas.openxmlformats.org/officeDocument/2006/relationships/image" Target="../media/image36.jpeg"/><Relationship Id="rId13" Type="http://schemas.openxmlformats.org/officeDocument/2006/relationships/image" Target="../media/image37.jpeg"/><Relationship Id="rId14" Type="http://schemas.openxmlformats.org/officeDocument/2006/relationships/image" Target="../media/image38.jpeg"/><Relationship Id="rId15" Type="http://schemas.openxmlformats.org/officeDocument/2006/relationships/image" Target="../media/image39.jpeg"/><Relationship Id="rId16" Type="http://schemas.openxmlformats.org/officeDocument/2006/relationships/image" Target="../media/image40.jpeg"/><Relationship Id="rId17" Type="http://schemas.openxmlformats.org/officeDocument/2006/relationships/image" Target="../media/image4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27.jpg"/><Relationship Id="rId7" Type="http://schemas.openxmlformats.org/officeDocument/2006/relationships/image" Target="../media/image31.png"/><Relationship Id="rId8" Type="http://schemas.openxmlformats.org/officeDocument/2006/relationships/image" Target="../media/image32.jpeg"/><Relationship Id="rId9" Type="http://schemas.openxmlformats.org/officeDocument/2006/relationships/image" Target="../media/image33.jpg"/><Relationship Id="rId10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2.png"/><Relationship Id="rId4" Type="http://schemas.microsoft.com/office/2007/relationships/hdphoto" Target="../media/hdphoto3.wdp"/><Relationship Id="rId5" Type="http://schemas.openxmlformats.org/officeDocument/2006/relationships/image" Target="../media/image23.png"/><Relationship Id="rId6" Type="http://schemas.microsoft.com/office/2007/relationships/hdphoto" Target="../media/hdphoto1.wdp"/><Relationship Id="rId7" Type="http://schemas.openxmlformats.org/officeDocument/2006/relationships/image" Target="../media/image43.png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4" Type="http://schemas.openxmlformats.org/officeDocument/2006/relationships/image" Target="../media/image46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microsoft.com/office/2007/relationships/hdphoto" Target="../media/hdphoto1.wdp"/><Relationship Id="rId5" Type="http://schemas.openxmlformats.org/officeDocument/2006/relationships/image" Target="../media/image43.png"/><Relationship Id="rId6" Type="http://schemas.openxmlformats.org/officeDocument/2006/relationships/image" Target="../media/image51.png"/><Relationship Id="rId7" Type="http://schemas.openxmlformats.org/officeDocument/2006/relationships/image" Target="../media/image18.jpeg"/><Relationship Id="rId8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gif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4" Type="http://schemas.openxmlformats.org/officeDocument/2006/relationships/slide" Target="slide5.xml"/><Relationship Id="rId5" Type="http://schemas.openxmlformats.org/officeDocument/2006/relationships/image" Target="../media/image17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3568" y="26597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The </a:t>
            </a:r>
            <a:r>
              <a:rPr lang="en-GB" sz="4800" dirty="0" smtClean="0"/>
              <a:t>PCP </a:t>
            </a:r>
            <a:r>
              <a:rPr lang="en-GB" sz="4800" dirty="0"/>
              <a:t>Principles 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547664" y="3645024"/>
            <a:ext cx="6400800" cy="17526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Open Market Consultation 30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of March</a:t>
            </a:r>
          </a:p>
          <a:p>
            <a:pPr algn="ctr">
              <a:spcBef>
                <a:spcPts val="0"/>
              </a:spcBef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Christophe Veys</a:t>
            </a:r>
          </a:p>
          <a:p>
            <a:pPr algn="ctr">
              <a:spcBef>
                <a:spcPts val="0"/>
              </a:spcBef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Procurement Service</a:t>
            </a:r>
          </a:p>
          <a:p>
            <a:pPr algn="ctr">
              <a:spcBef>
                <a:spcPts val="0"/>
              </a:spcBef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Procurement Legal Adviser</a:t>
            </a:r>
          </a:p>
          <a:p>
            <a:pPr algn="ctr">
              <a:spcBef>
                <a:spcPts val="0"/>
              </a:spcBef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christophe.veys@cern.ch</a:t>
            </a:r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6382896"/>
            <a:ext cx="4772025" cy="485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713" y="836712"/>
            <a:ext cx="1224136" cy="114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50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hlinkClick r:id="" action="ppaction://noaction"/>
          </p:cNvPr>
          <p:cNvSpPr/>
          <p:nvPr/>
        </p:nvSpPr>
        <p:spPr>
          <a:xfrm>
            <a:off x="1475656" y="5733256"/>
            <a:ext cx="576064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48" name="Rectangle 47">
            <a:hlinkClick r:id="" action="ppaction://noaction"/>
          </p:cNvPr>
          <p:cNvSpPr/>
          <p:nvPr/>
        </p:nvSpPr>
        <p:spPr>
          <a:xfrm>
            <a:off x="2820687" y="6381750"/>
            <a:ext cx="518960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sp>
        <p:nvSpPr>
          <p:cNvPr id="51" name="Rectangle 50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53" name="Rectangle 52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54" name="Rectangle 53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grpSp>
        <p:nvGrpSpPr>
          <p:cNvPr id="14" name="Group 13"/>
          <p:cNvGrpSpPr/>
          <p:nvPr/>
        </p:nvGrpSpPr>
        <p:grpSpPr>
          <a:xfrm>
            <a:off x="2745597" y="1039540"/>
            <a:ext cx="6382749" cy="5629548"/>
            <a:chOff x="84454" y="2169748"/>
            <a:chExt cx="2917903" cy="3240088"/>
          </a:xfrm>
        </p:grpSpPr>
        <p:sp>
          <p:nvSpPr>
            <p:cNvPr id="17" name="Rectangle 16"/>
            <p:cNvSpPr/>
            <p:nvPr/>
          </p:nvSpPr>
          <p:spPr>
            <a:xfrm>
              <a:off x="84454" y="2169748"/>
              <a:ext cx="2917903" cy="324008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nl-BE" sz="2800" b="1" dirty="0">
                  <a:solidFill>
                    <a:srgbClr val="FF9900"/>
                  </a:solidFill>
                </a:rPr>
                <a:t>	</a:t>
              </a:r>
              <a:r>
                <a:rPr lang="nl-BE" sz="2800" b="1" dirty="0" smtClean="0">
                  <a:solidFill>
                    <a:schemeClr val="bg1"/>
                  </a:solidFill>
                </a:rPr>
                <a:t>         LIST OF ACTIVITIES</a:t>
              </a:r>
              <a:endParaRPr lang="en-GB" sz="2800" dirty="0" smtClean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99030" y="2450260"/>
              <a:ext cx="2496158" cy="0"/>
            </a:xfrm>
            <a:prstGeom prst="line">
              <a:avLst/>
            </a:prstGeom>
            <a:ln w="158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3184202" y="1657098"/>
            <a:ext cx="565623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nl-BE" sz="3200" dirty="0">
                <a:solidFill>
                  <a:srgbClr val="9BBB59"/>
                </a:solidFill>
              </a:rPr>
              <a:t> </a:t>
            </a:r>
            <a:r>
              <a:rPr lang="nl-BE" sz="2800" dirty="0" smtClean="0">
                <a:solidFill>
                  <a:schemeClr val="bg1"/>
                </a:solidFill>
              </a:rPr>
              <a:t>A. </a:t>
            </a:r>
            <a:r>
              <a:rPr lang="en-GB" sz="2800" dirty="0" smtClean="0">
                <a:solidFill>
                  <a:schemeClr val="bg1"/>
                </a:solidFill>
              </a:rPr>
              <a:t>Needs</a:t>
            </a:r>
            <a:r>
              <a:rPr lang="nl-BE" sz="2800" dirty="0" smtClean="0">
                <a:solidFill>
                  <a:schemeClr val="bg1"/>
                </a:solidFill>
              </a:rPr>
              <a:t> </a:t>
            </a:r>
            <a:r>
              <a:rPr lang="nl-BE" sz="2800" dirty="0">
                <a:solidFill>
                  <a:schemeClr val="bg1"/>
                </a:solidFill>
              </a:rPr>
              <a:t>assessment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186601" y="2995692"/>
            <a:ext cx="565383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nl-BE" sz="3200" dirty="0">
                <a:solidFill>
                  <a:srgbClr val="9BBB59"/>
                </a:solidFill>
              </a:rPr>
              <a:t> </a:t>
            </a:r>
            <a:r>
              <a:rPr lang="nl-BE" sz="3200" dirty="0">
                <a:solidFill>
                  <a:schemeClr val="bg1"/>
                </a:solidFill>
              </a:rPr>
              <a:t>B. State-of-the-art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84203" y="4119245"/>
            <a:ext cx="5656228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>
            <a:defPPr>
              <a:defRPr lang="nl-BE"/>
            </a:defPPr>
            <a:lvl1pPr>
              <a:defRPr sz="3200">
                <a:solidFill>
                  <a:srgbClr val="9BBB59"/>
                </a:solidFill>
              </a:defRPr>
            </a:lvl1pPr>
          </a:lstStyle>
          <a:p>
            <a:r>
              <a:rPr lang="nl-BE" dirty="0">
                <a:solidFill>
                  <a:schemeClr val="bg1"/>
                </a:solidFill>
              </a:rPr>
              <a:t>C. </a:t>
            </a:r>
            <a:r>
              <a:rPr lang="nl-BE" dirty="0" err="1">
                <a:solidFill>
                  <a:schemeClr val="bg1"/>
                </a:solidFill>
              </a:rPr>
              <a:t>Standardisation</a:t>
            </a:r>
            <a:r>
              <a:rPr lang="nl-BE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84202" y="5294441"/>
            <a:ext cx="5656229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nl-BE" sz="2800" dirty="0">
                <a:solidFill>
                  <a:schemeClr val="bg1"/>
                </a:solidFill>
              </a:rPr>
              <a:t>D</a:t>
            </a:r>
            <a:r>
              <a:rPr lang="nl-BE" sz="2800" dirty="0" smtClean="0">
                <a:solidFill>
                  <a:schemeClr val="bg1"/>
                </a:solidFill>
              </a:rPr>
              <a:t>. </a:t>
            </a:r>
            <a:r>
              <a:rPr lang="nl-BE" sz="2800" dirty="0">
                <a:solidFill>
                  <a:schemeClr val="bg1"/>
                </a:solidFill>
              </a:rPr>
              <a:t>Risk assessment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541930" y="3608792"/>
            <a:ext cx="51125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</a:rPr>
              <a:t>E</a:t>
            </a:r>
            <a:r>
              <a:rPr lang="en-US" sz="1500" b="1" dirty="0" smtClean="0">
                <a:solidFill>
                  <a:schemeClr val="bg1"/>
                </a:solidFill>
              </a:rPr>
              <a:t>nsure</a:t>
            </a:r>
            <a:r>
              <a:rPr lang="nl-BE" sz="1500" b="1" dirty="0" smtClean="0">
                <a:solidFill>
                  <a:schemeClr val="bg1"/>
                </a:solidFill>
              </a:rPr>
              <a:t> </a:t>
            </a:r>
            <a:r>
              <a:rPr lang="nl-BE" sz="1500" b="1" dirty="0">
                <a:solidFill>
                  <a:schemeClr val="bg1"/>
                </a:solidFill>
              </a:rPr>
              <a:t>the envisaged solution goes </a:t>
            </a:r>
            <a:r>
              <a:rPr lang="nl-BE" sz="1500" b="1" dirty="0" smtClean="0">
                <a:solidFill>
                  <a:schemeClr val="bg1"/>
                </a:solidFill>
              </a:rPr>
              <a:t>beyond the state-of-the-art  </a:t>
            </a:r>
            <a:endParaRPr lang="nl-BE" sz="15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5967" y="4334286"/>
            <a:ext cx="5677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 smtClean="0"/>
          </a:p>
          <a:p>
            <a:endParaRPr lang="nl-BE" sz="1400" dirty="0" smtClean="0"/>
          </a:p>
          <a:p>
            <a:r>
              <a:rPr lang="en-US" sz="1400" b="1" dirty="0" smtClean="0">
                <a:solidFill>
                  <a:schemeClr val="bg1"/>
                </a:solidFill>
              </a:rPr>
              <a:t>Can the innovation expectation be </a:t>
            </a:r>
            <a:r>
              <a:rPr lang="en-US" sz="1400" b="1" dirty="0" err="1" smtClean="0">
                <a:solidFill>
                  <a:schemeClr val="bg1"/>
                </a:solidFill>
              </a:rPr>
              <a:t>developd</a:t>
            </a:r>
            <a:r>
              <a:rPr lang="en-US" sz="1400" b="1" dirty="0" smtClean="0">
                <a:solidFill>
                  <a:schemeClr val="bg1"/>
                </a:solidFill>
              </a:rPr>
              <a:t> within the boundaries of known harmonized standards and directives?  </a:t>
            </a:r>
          </a:p>
          <a:p>
            <a:endParaRPr lang="nl-BE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3184203" y="6048746"/>
            <a:ext cx="5656229" cy="532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nl-BE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</a:t>
            </a:r>
            <a:r>
              <a:rPr lang="nl-BE" sz="2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Validation of the legal framework</a:t>
            </a:r>
            <a:endParaRPr lang="nl-BE" sz="28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63887" y="2343150"/>
            <a:ext cx="5074612" cy="586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 smtClean="0"/>
              <a:t>What is the </a:t>
            </a:r>
            <a:r>
              <a:rPr lang="en-GB" sz="1400" b="1" dirty="0" smtClean="0">
                <a:solidFill>
                  <a:schemeClr val="accent6"/>
                </a:solidFill>
              </a:rPr>
              <a:t>innovation  potential </a:t>
            </a:r>
            <a:r>
              <a:rPr lang="en-GB" sz="1400" b="1" dirty="0" smtClean="0"/>
              <a:t>from an end-user perspective? Added-value for the end-user ? Which needs are being answered ?</a:t>
            </a:r>
            <a:endParaRPr lang="en-GB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477" y="908"/>
            <a:ext cx="91440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nl-BE"/>
            </a:defPPr>
            <a:lvl1pPr>
              <a:defRPr sz="2800" b="1" i="1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 </a:t>
            </a:r>
            <a:r>
              <a:rPr lang="nl-BE" dirty="0" err="1"/>
              <a:t>Phase</a:t>
            </a:r>
            <a:r>
              <a:rPr lang="nl-BE" dirty="0"/>
              <a:t> </a:t>
            </a:r>
            <a:r>
              <a:rPr lang="nl-BE" dirty="0" smtClean="0"/>
              <a:t>0: The </a:t>
            </a:r>
            <a:r>
              <a:rPr lang="nl-BE" dirty="0" err="1" smtClean="0"/>
              <a:t>Preparation</a:t>
            </a:r>
            <a:r>
              <a:rPr lang="nl-BE" dirty="0" smtClean="0"/>
              <a:t> </a:t>
            </a:r>
            <a:r>
              <a:rPr lang="nl-BE" dirty="0" err="1" smtClean="0"/>
              <a:t>phase</a:t>
            </a:r>
            <a:endParaRPr lang="nl-BE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" y="6268309"/>
            <a:ext cx="568631" cy="58969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8" y="1079900"/>
            <a:ext cx="1859842" cy="251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1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673015" y="3001662"/>
            <a:ext cx="2159535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 </a:t>
            </a:r>
            <a:r>
              <a:rPr lang="en-GB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2: </a:t>
            </a:r>
            <a:endParaRPr lang="en-GB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Pre-commercial </a:t>
            </a:r>
            <a:r>
              <a:rPr lang="en-GB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Procurement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415008" y="3001662"/>
            <a:ext cx="2164164" cy="3240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50000"/>
                  </a:schemeClr>
                </a:solidFill>
              </a:rPr>
              <a:t>Step 1: </a:t>
            </a:r>
          </a:p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50000"/>
                  </a:schemeClr>
                </a:solidFill>
              </a:rPr>
              <a:t>Market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consultation </a:t>
            </a:r>
          </a:p>
          <a:p>
            <a:pPr algn="ctr">
              <a:defRPr/>
            </a:pPr>
            <a:endParaRPr lang="en-GB" sz="2000" dirty="0" smtClean="0">
              <a:solidFill>
                <a:schemeClr val="accent4">
                  <a:lumMod val="25000"/>
                </a:schemeClr>
              </a:solidFill>
            </a:endParaRPr>
          </a:p>
          <a:p>
            <a:pPr algn="ctr">
              <a:defRPr/>
            </a:pPr>
            <a:endParaRPr lang="en-GB" sz="1600" dirty="0" smtClean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>
          <a:xfrm>
            <a:off x="6553200" y="6809388"/>
            <a:ext cx="2133600" cy="365125"/>
          </a:xfrm>
        </p:spPr>
        <p:txBody>
          <a:bodyPr/>
          <a:lstStyle/>
          <a:p>
            <a:pPr>
              <a:defRPr/>
            </a:pPr>
            <a:fld id="{EB5BB764-577A-457D-8EBF-14CF9206ADAE}" type="slidenum">
              <a:rPr/>
              <a:pPr>
                <a:defRPr/>
              </a:pPr>
              <a:t>11</a:t>
            </a:fld>
            <a:endParaRPr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509527" y="4149080"/>
            <a:ext cx="1833823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81461" y="4725039"/>
            <a:ext cx="1320901" cy="1366449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" name="Rectangle 60"/>
          <p:cNvSpPr/>
          <p:nvPr/>
        </p:nvSpPr>
        <p:spPr>
          <a:xfrm>
            <a:off x="6915901" y="3001662"/>
            <a:ext cx="2151613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 </a:t>
            </a:r>
            <a:r>
              <a:rPr lang="nl-BE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3: Commercial Tender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7103586" y="4121627"/>
            <a:ext cx="1848086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853707" y="4121627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908" y="3054753"/>
            <a:ext cx="229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nl-BE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0: </a:t>
            </a: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Preparation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phase</a:t>
            </a:r>
            <a:endParaRPr lang="en-GB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51520" y="4118286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9231" y="3018438"/>
            <a:ext cx="2290588" cy="323170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23" descr="http://www.faqs.org/photo-dict/photofiles/list/505/887signatur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385412" y="4710876"/>
            <a:ext cx="1301388" cy="134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094" y="1068469"/>
            <a:ext cx="1983573" cy="187266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-12238" y="0"/>
            <a:ext cx="91440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nl-BE"/>
            </a:defPPr>
            <a:lvl1pPr>
              <a:defRPr sz="2800" b="1" i="1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 </a:t>
            </a:r>
            <a:r>
              <a:rPr lang="en-GB" dirty="0" smtClean="0"/>
              <a:t>Phase</a:t>
            </a:r>
            <a:r>
              <a:rPr lang="nl-BE" dirty="0" smtClean="0"/>
              <a:t> 1: The Open Market </a:t>
            </a:r>
            <a:r>
              <a:rPr lang="en-GB" dirty="0" smtClean="0"/>
              <a:t>Consultation (OMC)</a:t>
            </a:r>
            <a:endParaRPr lang="en-GB" dirty="0"/>
          </a:p>
        </p:txBody>
      </p:sp>
      <p:pic>
        <p:nvPicPr>
          <p:cNvPr id="32" name="Picture 2" descr="http://www.creativesigndesigns.com/userfiles/images/img-needs-assessmen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GlowDiffused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77257" y="4715348"/>
            <a:ext cx="1681493" cy="1354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outerShdw blurRad="50800" dist="38100" dir="7800000" algn="tl" rotWithShape="0">
              <a:srgbClr val="000000">
                <a:alpha val="48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75627" y="4716136"/>
            <a:ext cx="1377573" cy="13467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17936810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 autoUpdateAnimBg="0"/>
      <p:bldP spid="59" grpId="0" animBg="1" autoUpdateAnimBg="0"/>
      <p:bldP spid="61" grpId="0" animBg="1" autoUpdateAnimBg="0"/>
      <p:bldP spid="11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2274830" y="782370"/>
            <a:ext cx="6670183" cy="4284346"/>
          </a:xfrm>
          <a:prstGeom prst="rect">
            <a:avLst/>
          </a:prstGeom>
        </p:spPr>
        <p:txBody>
          <a:bodyPr/>
          <a:lstStyle/>
          <a:p>
            <a:pPr marL="514350" lvl="0" indent="-5143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Calibri" pitchFamily="34" charset="0"/>
              <a:buAutoNum type="arabicPeriod"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Bridgin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g the demand and supply side</a:t>
            </a:r>
            <a:endParaRPr kumimoji="0" lang="en-GB" sz="2400" b="0" i="0" u="none" strike="noStrike" kern="1200" cap="none" spc="0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</a:endParaRPr>
          </a:p>
          <a:p>
            <a:pPr marL="514350" lvl="0" indent="-5143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Calibri" pitchFamily="34" charset="0"/>
              <a:buAutoNum type="arabicPeriod"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sym typeface="Wingdings" pitchFamily="2" charset="2"/>
              </a:rPr>
              <a:t>S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tate-of-the-art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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double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check your findings with the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market + inform the market about the innovation step you want to realize with the project </a:t>
            </a:r>
            <a:endParaRPr kumimoji="0" lang="en-GB" sz="2400" b="0" i="0" u="none" strike="noStrike" kern="1200" cap="none" spc="0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Attract the</a:t>
            </a:r>
            <a:r>
              <a:rPr kumimoji="0" lang="en-GB" sz="2400" b="0" i="0" u="none" strike="noStrike" kern="1200" cap="none" spc="0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 suitable stakeholders</a:t>
            </a:r>
            <a:endParaRPr kumimoji="0" lang="en-GB" sz="2400" b="0" i="0" u="none" strike="noStrike" kern="1200" cap="none" spc="0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Identification of the innovation potential</a:t>
            </a:r>
          </a:p>
          <a:p>
            <a:pPr marL="971550" lvl="1" indent="-5143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Technological point of view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Feasibility-check = capacity &amp; capability</a:t>
            </a:r>
            <a:r>
              <a:rPr kumimoji="0" lang="en-GB" sz="2400" b="0" i="0" u="none" strike="noStrike" kern="1200" cap="none" spc="0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 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to supply the innovation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Technological</a:t>
            </a:r>
            <a:r>
              <a:rPr kumimoji="0" lang="en-GB" sz="2400" b="0" i="0" u="none" strike="noStrike" kern="1200" cap="none" spc="0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 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risks assessment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Forum for the supply side to meet each other (consortia)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</a:rPr>
              <a:t>Inform potential tenderers about the PCP - legal issues and particularities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AutoNum type="arabicPeriod"/>
              <a:tabLst/>
              <a:defRPr/>
            </a:pPr>
            <a:endParaRPr kumimoji="0" lang="en-GB" sz="2400" b="0" i="0" u="none" strike="noStrike" kern="1200" cap="none" spc="0" normalizeH="0" baseline="0" dirty="0" smtClean="0">
              <a:ln>
                <a:noFill/>
              </a:ln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BE" sz="2000" b="0" i="0" u="none" strike="noStrike" kern="1200" cap="none" spc="0" normalizeH="0" baseline="0" noProof="0" dirty="0" smtClean="0">
              <a:ln>
                <a:noFill/>
              </a:ln>
              <a:solidFill>
                <a:srgbClr val="D7E4BD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BE" sz="2700" b="0" i="0" u="none" strike="noStrike" kern="1200" cap="none" spc="0" normalizeH="0" baseline="0" noProof="0" dirty="0" smtClean="0">
              <a:ln>
                <a:noFill/>
              </a:ln>
              <a:solidFill>
                <a:srgbClr val="D7E4BD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3568" y="5768375"/>
            <a:ext cx="18811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BE" sz="3200" b="0" u="sng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Results</a:t>
            </a:r>
            <a:endParaRPr lang="nl-BE" sz="3200" b="0" u="sng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1979712" y="5949355"/>
            <a:ext cx="583264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1813" indent="-531813">
              <a:lnSpc>
                <a:spcPct val="80000"/>
              </a:lnSpc>
              <a:spcBef>
                <a:spcPts val="0"/>
              </a:spcBef>
              <a:buFont typeface="Arial" charset="0"/>
              <a:buChar char="•"/>
              <a:defRPr/>
            </a:pPr>
            <a:r>
              <a:rPr lang="nl-BE" sz="2400" b="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Final</a:t>
            </a:r>
            <a:r>
              <a:rPr lang="nl-BE" sz="24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report</a:t>
            </a:r>
          </a:p>
          <a:p>
            <a:pPr marL="531813" lvl="0" indent="-531813">
              <a:lnSpc>
                <a:spcPct val="80000"/>
              </a:lnSpc>
              <a:buFont typeface="Arial" charset="0"/>
              <a:buChar char="•"/>
              <a:defRPr/>
            </a:pPr>
            <a:r>
              <a:rPr lang="nl-BE" sz="24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Preparation of PCP tender documents</a:t>
            </a:r>
          </a:p>
          <a:p>
            <a:pPr marL="531813" lvl="0" indent="-531813">
              <a:lnSpc>
                <a:spcPct val="80000"/>
              </a:lnSpc>
              <a:buFont typeface="Arial" charset="0"/>
              <a:buChar char="•"/>
              <a:defRPr/>
            </a:pPr>
            <a:endParaRPr lang="en-GB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80000"/>
              </a:lnSpc>
              <a:defRPr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531813" indent="-531813">
              <a:lnSpc>
                <a:spcPct val="80000"/>
              </a:lnSpc>
              <a:spcBef>
                <a:spcPts val="0"/>
              </a:spcBef>
              <a:buFont typeface="Arial" charset="0"/>
              <a:buChar char="•"/>
              <a:defRPr/>
            </a:pPr>
            <a:endParaRPr lang="nl-BE" sz="2400" b="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531813" indent="-531813">
              <a:lnSpc>
                <a:spcPct val="80000"/>
              </a:lnSpc>
              <a:spcBef>
                <a:spcPts val="0"/>
              </a:spcBef>
              <a:buFont typeface="Arial" charset="0"/>
              <a:buChar char="•"/>
              <a:defRPr/>
            </a:pPr>
            <a:endParaRPr lang="nl-BE" sz="2400" b="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69" y="908720"/>
            <a:ext cx="1914042" cy="1147742"/>
          </a:xfrm>
          <a:prstGeom prst="rect">
            <a:avLst/>
          </a:prstGeom>
        </p:spPr>
      </p:pic>
      <p:sp>
        <p:nvSpPr>
          <p:cNvPr id="15" name="Title 45"/>
          <p:cNvSpPr txBox="1">
            <a:spLocks/>
          </p:cNvSpPr>
          <p:nvPr/>
        </p:nvSpPr>
        <p:spPr>
          <a:xfrm>
            <a:off x="2668945" y="-19649"/>
            <a:ext cx="3934780" cy="5075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OMC Goals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55" y="6230573"/>
            <a:ext cx="568631" cy="58969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277" y="2084749"/>
            <a:ext cx="1627435" cy="242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83901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231466" y="2790443"/>
            <a:ext cx="2917903" cy="3240088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 err="1" smtClean="0">
                <a:solidFill>
                  <a:srgbClr val="FF9900"/>
                </a:solidFill>
              </a:rPr>
              <a:t>Phase</a:t>
            </a:r>
            <a:r>
              <a:rPr lang="nl-BE" sz="2000" b="1" dirty="0" smtClean="0">
                <a:solidFill>
                  <a:srgbClr val="FF9900"/>
                </a:solidFill>
              </a:rPr>
              <a:t> 2: </a:t>
            </a:r>
            <a:r>
              <a:rPr lang="nl-BE" sz="2000" b="1" dirty="0" err="1" smtClean="0">
                <a:solidFill>
                  <a:srgbClr val="FF9900"/>
                </a:solidFill>
              </a:rPr>
              <a:t>Market</a:t>
            </a:r>
            <a:r>
              <a:rPr lang="nl-BE" sz="2000" b="1" dirty="0" smtClean="0">
                <a:solidFill>
                  <a:srgbClr val="FF9900"/>
                </a:solidFill>
              </a:rPr>
              <a:t> </a:t>
            </a:r>
            <a:r>
              <a:rPr lang="nl-BE" sz="2000" b="1" dirty="0" err="1" smtClean="0">
                <a:solidFill>
                  <a:srgbClr val="FF9900"/>
                </a:solidFill>
              </a:rPr>
              <a:t>consultations</a:t>
            </a:r>
            <a:endParaRPr lang="en-GB" sz="2000" b="1" dirty="0" smtClean="0">
              <a:solidFill>
                <a:srgbClr val="FF9900"/>
              </a:solidFill>
            </a:endParaRPr>
          </a:p>
          <a:p>
            <a:pPr algn="ctr">
              <a:defRPr/>
            </a:pPr>
            <a:endParaRPr lang="en-GB" sz="2000" dirty="0" smtClean="0">
              <a:solidFill>
                <a:schemeClr val="accent4">
                  <a:lumMod val="25000"/>
                </a:schemeClr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467544" y="3429000"/>
            <a:ext cx="2496158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hlinkClick r:id="" action="ppaction://noaction"/>
          </p:cNvPr>
          <p:cNvSpPr/>
          <p:nvPr/>
        </p:nvSpPr>
        <p:spPr>
          <a:xfrm>
            <a:off x="2820687" y="6381750"/>
            <a:ext cx="518960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3721998"/>
            <a:ext cx="1526384" cy="1579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4400" dirty="0" smtClean="0">
                <a:solidFill>
                  <a:schemeClr val="accent2"/>
                </a:solidFill>
              </a:rPr>
              <a:t>PCP in 4 </a:t>
            </a:r>
            <a:r>
              <a:rPr lang="nl-BE" sz="4400" dirty="0" err="1" smtClean="0">
                <a:solidFill>
                  <a:schemeClr val="accent2"/>
                </a:solidFill>
              </a:rPr>
              <a:t>phases</a:t>
            </a:r>
            <a:r>
              <a:rPr lang="nl-BE" sz="4400" dirty="0" smtClean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E7325B0-1B7F-413D-A16B-20BC65C9D08F}" type="slidenum">
              <a:rPr lang="nl-BE" smtClean="0"/>
              <a:pPr algn="r"/>
              <a:t>13</a:t>
            </a:fld>
            <a:endParaRPr lang="nl-BE" dirty="0"/>
          </a:p>
        </p:txBody>
      </p:sp>
      <p:sp>
        <p:nvSpPr>
          <p:cNvPr id="24" name="TextBox 23"/>
          <p:cNvSpPr txBox="1"/>
          <p:nvPr/>
        </p:nvSpPr>
        <p:spPr>
          <a:xfrm>
            <a:off x="251520" y="5373216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100" dirty="0" smtClean="0">
                <a:solidFill>
                  <a:srgbClr val="FF9900"/>
                </a:solidFill>
              </a:rPr>
              <a:t>September – </a:t>
            </a:r>
            <a:r>
              <a:rPr lang="nl-BE" sz="1100" dirty="0" err="1" smtClean="0">
                <a:solidFill>
                  <a:srgbClr val="FF9900"/>
                </a:solidFill>
              </a:rPr>
              <a:t>October</a:t>
            </a:r>
            <a:r>
              <a:rPr lang="nl-BE" sz="1100" dirty="0" smtClean="0">
                <a:solidFill>
                  <a:srgbClr val="FF9900"/>
                </a:solidFill>
              </a:rPr>
              <a:t> 2013</a:t>
            </a:r>
            <a:endParaRPr lang="nl-BE" sz="1100" dirty="0">
              <a:solidFill>
                <a:srgbClr val="FF99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737" y="1471885"/>
            <a:ext cx="1304657" cy="13046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7718" y="1457246"/>
            <a:ext cx="1444877" cy="1407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214" y="1628800"/>
            <a:ext cx="1914042" cy="1147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5766" y="2840622"/>
            <a:ext cx="6558842" cy="3426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8" t="7231" r="11674"/>
          <a:stretch/>
        </p:blipFill>
        <p:spPr>
          <a:xfrm>
            <a:off x="-11777" y="-12260"/>
            <a:ext cx="2731226" cy="27305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821" y="3793193"/>
            <a:ext cx="6924246" cy="27812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5" t="5136"/>
          <a:stretch/>
        </p:blipFill>
        <p:spPr>
          <a:xfrm>
            <a:off x="-31590" y="1927257"/>
            <a:ext cx="3419871" cy="26369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5" t="2784"/>
          <a:stretch/>
        </p:blipFill>
        <p:spPr>
          <a:xfrm>
            <a:off x="3179708" y="2215579"/>
            <a:ext cx="3356297" cy="24168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854" y="2060848"/>
            <a:ext cx="3683514" cy="24652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0" t="8354"/>
          <a:stretch/>
        </p:blipFill>
        <p:spPr>
          <a:xfrm>
            <a:off x="6149933" y="0"/>
            <a:ext cx="2994067" cy="22209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6" t="12201" r="6782"/>
          <a:stretch/>
        </p:blipFill>
        <p:spPr>
          <a:xfrm>
            <a:off x="2620350" y="0"/>
            <a:ext cx="3541744" cy="22623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24" y="4575877"/>
            <a:ext cx="3255736" cy="23057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0" r="8115"/>
          <a:stretch/>
        </p:blipFill>
        <p:spPr>
          <a:xfrm>
            <a:off x="3176534" y="4562373"/>
            <a:ext cx="3229647" cy="23327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4" t="12201" r="13107"/>
          <a:stretch/>
        </p:blipFill>
        <p:spPr>
          <a:xfrm>
            <a:off x="6399198" y="4431309"/>
            <a:ext cx="2744802" cy="245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96136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029753" y="3470905"/>
            <a:ext cx="972000" cy="4356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9013" y="3442855"/>
            <a:ext cx="712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400" b="1" dirty="0" err="1" smtClean="0">
                <a:solidFill>
                  <a:prstClr val="white"/>
                </a:solidFill>
              </a:rPr>
              <a:t>Added</a:t>
            </a:r>
            <a:r>
              <a:rPr lang="nl-BE" sz="1400" b="1" dirty="0" smtClean="0">
                <a:solidFill>
                  <a:prstClr val="white"/>
                </a:solidFill>
              </a:rPr>
              <a:t> </a:t>
            </a:r>
            <a:br>
              <a:rPr lang="nl-BE" sz="1400" b="1" dirty="0" smtClean="0">
                <a:solidFill>
                  <a:prstClr val="white"/>
                </a:solidFill>
              </a:rPr>
            </a:br>
            <a:r>
              <a:rPr lang="nl-BE" sz="1400" b="1" dirty="0" smtClean="0">
                <a:solidFill>
                  <a:prstClr val="white"/>
                </a:solidFill>
              </a:rPr>
              <a:t>Value</a:t>
            </a:r>
          </a:p>
        </p:txBody>
      </p:sp>
      <p:sp>
        <p:nvSpPr>
          <p:cNvPr id="12" name="Oval 11"/>
          <p:cNvSpPr/>
          <p:nvPr/>
        </p:nvSpPr>
        <p:spPr>
          <a:xfrm>
            <a:off x="4106789" y="6453336"/>
            <a:ext cx="972000" cy="360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43086" y="6483316"/>
            <a:ext cx="489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400" b="1" dirty="0" smtClean="0">
                <a:solidFill>
                  <a:prstClr val="white"/>
                </a:solidFill>
              </a:rPr>
              <a:t>Risk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05010" y="1439109"/>
            <a:ext cx="3430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 smtClean="0">
                <a:solidFill>
                  <a:schemeClr val="accent1">
                    <a:lumMod val="50000"/>
                  </a:schemeClr>
                </a:solidFill>
              </a:rPr>
              <a:t>Prototype Scope: </a:t>
            </a:r>
            <a:r>
              <a:rPr lang="nl-BE" sz="2000" b="1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nl-BE" sz="2000" b="1" dirty="0" smtClean="0">
                <a:solidFill>
                  <a:schemeClr val="accent1">
                    <a:lumMod val="50000"/>
                  </a:schemeClr>
                </a:solidFill>
              </a:rPr>
              <a:t> vs. risk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71800" y="614528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b="1" dirty="0" smtClean="0">
                <a:solidFill>
                  <a:prstClr val="black"/>
                </a:solidFill>
              </a:rPr>
              <a:t>L</a:t>
            </a:r>
            <a:endParaRPr lang="fr-BE" sz="1200" b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45728" y="6145280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b="1" dirty="0" smtClean="0">
                <a:solidFill>
                  <a:prstClr val="black"/>
                </a:solidFill>
              </a:rPr>
              <a:t>H</a:t>
            </a:r>
            <a:endParaRPr lang="fr-BE" sz="1200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24682" y="2323097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b="1" dirty="0" smtClean="0">
                <a:solidFill>
                  <a:prstClr val="black"/>
                </a:solidFill>
              </a:rPr>
              <a:t>H</a:t>
            </a:r>
            <a:endParaRPr lang="fr-BE" sz="12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09692" y="5614128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b="1" smtClean="0">
                <a:solidFill>
                  <a:prstClr val="black"/>
                </a:solidFill>
              </a:rPr>
              <a:t>L</a:t>
            </a:r>
            <a:endParaRPr lang="fr-BE" sz="1200" b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55776" y="2204864"/>
            <a:ext cx="1499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nl-BE" sz="1400" b="1" i="1" dirty="0" smtClean="0">
                <a:solidFill>
                  <a:srgbClr val="426EA2"/>
                </a:solidFill>
              </a:rPr>
              <a:t>DO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29853" y="2204864"/>
            <a:ext cx="151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 algn="r"/>
            <a:r>
              <a:rPr lang="nl-BE" sz="1400" b="1" i="1" dirty="0" smtClean="0">
                <a:solidFill>
                  <a:srgbClr val="426EA2"/>
                </a:solidFill>
              </a:rPr>
              <a:t>DERISK</a:t>
            </a:r>
          </a:p>
          <a:p>
            <a:pPr marL="11113" indent="-11113" algn="r"/>
            <a:endParaRPr lang="nl-BE" sz="1400" b="1" i="1" dirty="0" smtClean="0">
              <a:solidFill>
                <a:srgbClr val="426EA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53440" y="5825960"/>
            <a:ext cx="1498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nl-BE" sz="1400" i="1" dirty="0" smtClean="0">
                <a:solidFill>
                  <a:prstClr val="black"/>
                </a:solidFill>
              </a:rPr>
              <a:t>Off-the-</a:t>
            </a:r>
            <a:r>
              <a:rPr lang="nl-BE" sz="1400" i="1" dirty="0" err="1" smtClean="0">
                <a:solidFill>
                  <a:prstClr val="black"/>
                </a:solidFill>
              </a:rPr>
              <a:t>shelf</a:t>
            </a:r>
            <a:endParaRPr lang="nl-BE" sz="1400" i="1" dirty="0" smtClean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60032" y="5714092"/>
            <a:ext cx="151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 algn="r"/>
            <a:r>
              <a:rPr lang="nl-BE" sz="1400" i="1" dirty="0" err="1" smtClean="0">
                <a:solidFill>
                  <a:prstClr val="black"/>
                </a:solidFill>
              </a:rPr>
              <a:t>Avoid</a:t>
            </a:r>
            <a:r>
              <a:rPr lang="nl-BE" sz="1400" i="1" dirty="0" smtClean="0">
                <a:solidFill>
                  <a:prstClr val="black"/>
                </a:solidFill>
              </a:rPr>
              <a:t> </a:t>
            </a:r>
            <a:r>
              <a:rPr lang="nl-BE" sz="1400" i="1" dirty="0" err="1" smtClean="0">
                <a:solidFill>
                  <a:prstClr val="black"/>
                </a:solidFill>
              </a:rPr>
              <a:t>if</a:t>
            </a:r>
            <a:r>
              <a:rPr lang="nl-BE" sz="1400" i="1" dirty="0" smtClean="0">
                <a:solidFill>
                  <a:prstClr val="black"/>
                </a:solidFill>
              </a:rPr>
              <a:t> </a:t>
            </a:r>
            <a:r>
              <a:rPr lang="nl-BE" sz="1400" i="1" dirty="0" err="1" smtClean="0">
                <a:solidFill>
                  <a:prstClr val="black"/>
                </a:solidFill>
              </a:rPr>
              <a:t>possible</a:t>
            </a:r>
            <a:endParaRPr lang="nl-BE" sz="1400" i="1" dirty="0" smtClean="0">
              <a:solidFill>
                <a:prstClr val="black"/>
              </a:solidFill>
            </a:endParaRPr>
          </a:p>
          <a:p>
            <a:pPr marL="11113" indent="-11113" algn="r"/>
            <a:endParaRPr lang="nl-BE" sz="1400" i="1" dirty="0" smtClean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5532" y="4006805"/>
            <a:ext cx="1613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 algn="ctr"/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Innovation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potential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from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b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</a:b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end-user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perspective</a:t>
            </a:r>
            <a:endParaRPr lang="nl-BE" sz="1200" i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11113" indent="-11113" algn="ctr"/>
            <a:endParaRPr lang="nl-BE" sz="1200" i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27355" y="6419059"/>
            <a:ext cx="2350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 algn="ctr"/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Innovation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potential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from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technological</a:t>
            </a:r>
            <a:r>
              <a:rPr lang="nl-BE" sz="12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nl-BE" sz="1200" i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perspective</a:t>
            </a:r>
            <a:endParaRPr lang="nl-BE" sz="1200" i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11113" indent="-11113" algn="ctr"/>
            <a:endParaRPr lang="nl-BE" sz="1200" i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483768" y="2117637"/>
            <a:ext cx="4028415" cy="4016100"/>
            <a:chOff x="2411760" y="1628800"/>
            <a:chExt cx="4431256" cy="4417710"/>
          </a:xfrm>
        </p:grpSpPr>
        <p:sp>
          <p:nvSpPr>
            <p:cNvPr id="32" name="Rectangle 31"/>
            <p:cNvSpPr/>
            <p:nvPr/>
          </p:nvSpPr>
          <p:spPr>
            <a:xfrm>
              <a:off x="2411760" y="1628800"/>
              <a:ext cx="2213719" cy="221372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>
                <a:solidFill>
                  <a:prstClr val="white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411760" y="3832790"/>
              <a:ext cx="2213719" cy="221372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629297" y="1628800"/>
              <a:ext cx="2213719" cy="221372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>
                <a:solidFill>
                  <a:prstClr val="white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629297" y="3832790"/>
              <a:ext cx="2213719" cy="221372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>
                <a:solidFill>
                  <a:prstClr val="white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291164" y="2593676"/>
            <a:ext cx="3131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b="1" dirty="0" err="1" smtClean="0">
                <a:solidFill>
                  <a:schemeClr val="accent6">
                    <a:lumMod val="75000"/>
                  </a:schemeClr>
                </a:solidFill>
              </a:rPr>
              <a:t>Innovative</a:t>
            </a:r>
            <a:r>
              <a:rPr lang="nl-BE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l-BE" sz="1600" b="1" dirty="0" err="1" smtClean="0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nl-BE" sz="1600" b="1" dirty="0" smtClean="0">
                <a:solidFill>
                  <a:schemeClr val="accent6">
                    <a:lumMod val="75000"/>
                  </a:schemeClr>
                </a:solidFill>
              </a:rPr>
              <a:t> end-user</a:t>
            </a:r>
          </a:p>
          <a:p>
            <a:r>
              <a:rPr lang="nl-BE" sz="1600" b="1" dirty="0" smtClean="0">
                <a:solidFill>
                  <a:schemeClr val="accent6">
                    <a:lumMod val="75000"/>
                  </a:schemeClr>
                </a:solidFill>
              </a:rPr>
              <a:t>  =                         +</a:t>
            </a:r>
          </a:p>
          <a:p>
            <a:pPr algn="ctr"/>
            <a:r>
              <a:rPr lang="nl-BE" sz="1600" b="1" dirty="0" smtClean="0">
                <a:solidFill>
                  <a:schemeClr val="accent6">
                    <a:lumMod val="75000"/>
                  </a:schemeClr>
                </a:solidFill>
              </a:rPr>
              <a:t>Significant </a:t>
            </a:r>
            <a:r>
              <a:rPr lang="nl-BE" sz="1600" b="1" dirty="0" err="1" smtClean="0">
                <a:solidFill>
                  <a:schemeClr val="accent6">
                    <a:lumMod val="75000"/>
                  </a:schemeClr>
                </a:solidFill>
              </a:rPr>
              <a:t>technological</a:t>
            </a:r>
            <a:r>
              <a:rPr lang="nl-BE" sz="1600" b="1" dirty="0" smtClean="0">
                <a:solidFill>
                  <a:schemeClr val="accent6">
                    <a:lumMod val="75000"/>
                  </a:schemeClr>
                </a:solidFill>
              </a:rPr>
              <a:t> risk</a:t>
            </a:r>
            <a:endParaRPr lang="nl-BE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528570" y="5143679"/>
            <a:ext cx="1385033" cy="793263"/>
          </a:xfrm>
          <a:prstGeom prst="ellipse">
            <a:avLst/>
          </a:prstGeom>
          <a:solidFill>
            <a:srgbClr val="9BBB59"/>
          </a:solidFill>
          <a:ln>
            <a:solidFill>
              <a:srgbClr val="A4B5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Innovation- </a:t>
            </a:r>
            <a:r>
              <a:rPr lang="en-GB" sz="1400" dirty="0"/>
              <a:t> </a:t>
            </a:r>
            <a:r>
              <a:rPr lang="en-GB" sz="1400" dirty="0" smtClean="0"/>
              <a:t>friendly </a:t>
            </a:r>
            <a:endParaRPr lang="en-GB" sz="1400" dirty="0"/>
          </a:p>
        </p:txBody>
      </p:sp>
      <p:sp>
        <p:nvSpPr>
          <p:cNvPr id="33" name="Oval 32"/>
          <p:cNvSpPr/>
          <p:nvPr/>
        </p:nvSpPr>
        <p:spPr>
          <a:xfrm>
            <a:off x="2762975" y="4030137"/>
            <a:ext cx="1385033" cy="73452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PPI</a:t>
            </a:r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3738140" y="2544656"/>
            <a:ext cx="1584176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PCP</a:t>
            </a:r>
            <a:endParaRPr lang="en-GB" dirty="0"/>
          </a:p>
        </p:txBody>
      </p:sp>
      <p:sp>
        <p:nvSpPr>
          <p:cNvPr id="41" name="Title 45"/>
          <p:cNvSpPr txBox="1">
            <a:spLocks/>
          </p:cNvSpPr>
          <p:nvPr/>
        </p:nvSpPr>
        <p:spPr>
          <a:xfrm>
            <a:off x="2668945" y="-19649"/>
            <a:ext cx="3934780" cy="5075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Results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47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673015" y="3001662"/>
            <a:ext cx="2159535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Phase 2: </a:t>
            </a:r>
            <a:endParaRPr lang="en-GB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Pre-commercial </a:t>
            </a:r>
            <a:r>
              <a:rPr lang="en-GB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Procurement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415008" y="3001662"/>
            <a:ext cx="2164164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1: </a:t>
            </a:r>
          </a:p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Market </a:t>
            </a: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consultation </a:t>
            </a:r>
          </a:p>
          <a:p>
            <a:pPr algn="ctr">
              <a:defRPr/>
            </a:pPr>
            <a:endParaRPr lang="en-GB" sz="2000" dirty="0" smtClean="0">
              <a:solidFill>
                <a:schemeClr val="accent4">
                  <a:lumMod val="25000"/>
                </a:schemeClr>
              </a:solidFill>
            </a:endParaRPr>
          </a:p>
          <a:p>
            <a:pPr algn="ctr">
              <a:defRPr/>
            </a:pPr>
            <a:endParaRPr lang="en-GB" sz="1600" dirty="0" smtClean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>
          <a:xfrm>
            <a:off x="6553200" y="6809388"/>
            <a:ext cx="2133600" cy="365125"/>
          </a:xfrm>
        </p:spPr>
        <p:txBody>
          <a:bodyPr/>
          <a:lstStyle/>
          <a:p>
            <a:pPr>
              <a:defRPr/>
            </a:pPr>
            <a:fld id="{EB5BB764-577A-457D-8EBF-14CF9206ADAE}" type="slidenum">
              <a:rPr/>
              <a:pPr>
                <a:defRPr/>
              </a:pPr>
              <a:t>15</a:t>
            </a:fld>
            <a:endParaRPr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509527" y="4149080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61" name="Rectangle 60"/>
          <p:cNvSpPr/>
          <p:nvPr/>
        </p:nvSpPr>
        <p:spPr>
          <a:xfrm>
            <a:off x="6915901" y="3001662"/>
            <a:ext cx="2151613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 </a:t>
            </a:r>
            <a:r>
              <a:rPr lang="nl-BE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3: Commercial Tender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7103586" y="4121627"/>
            <a:ext cx="1848086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853707" y="4121627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908" y="3054753"/>
            <a:ext cx="229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 </a:t>
            </a:r>
            <a:r>
              <a:rPr lang="nl-BE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0: Preliminary 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stages</a:t>
            </a:r>
            <a:endParaRPr lang="nl-BE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51520" y="4118286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9231" y="3018438"/>
            <a:ext cx="2290588" cy="323170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9231" y="5281832"/>
            <a:ext cx="2258887" cy="71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Stage 2: Informing the Market</a:t>
            </a:r>
            <a:endParaRPr lang="en-GB" sz="1600" b="1" dirty="0"/>
          </a:p>
        </p:txBody>
      </p:sp>
      <p:sp>
        <p:nvSpPr>
          <p:cNvPr id="36" name="Rectangle 35"/>
          <p:cNvSpPr/>
          <p:nvPr/>
        </p:nvSpPr>
        <p:spPr>
          <a:xfrm>
            <a:off x="36707" y="4209286"/>
            <a:ext cx="2258887" cy="71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Stage 1: Preparation of the Market Consultation</a:t>
            </a:r>
            <a:endParaRPr lang="en-GB" sz="1600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671" y="4704312"/>
            <a:ext cx="1799582" cy="1344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outerShdw blurRad="50800" dist="38100" dir="7800000" algn="tl" rotWithShape="0">
              <a:srgbClr val="000000">
                <a:alpha val="48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" name="Picture 23" descr="http://www.faqs.org/photo-dict/photofiles/list/505/887signatur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385412" y="4723666"/>
            <a:ext cx="1301388" cy="134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2" name="Rectangle 41"/>
          <p:cNvSpPr/>
          <p:nvPr/>
        </p:nvSpPr>
        <p:spPr>
          <a:xfrm>
            <a:off x="4673015" y="3001662"/>
            <a:ext cx="2159535" cy="3240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Step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2: </a:t>
            </a:r>
            <a:endParaRPr lang="en-GB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Pre-commercial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Procurement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853707" y="4121627"/>
            <a:ext cx="1833823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76476" y="4736353"/>
            <a:ext cx="1320901" cy="1366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6" name="TextBox 45"/>
          <p:cNvSpPr txBox="1"/>
          <p:nvPr/>
        </p:nvSpPr>
        <p:spPr>
          <a:xfrm>
            <a:off x="-12238" y="0"/>
            <a:ext cx="91440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nl-BE"/>
            </a:defPPr>
            <a:lvl1pPr>
              <a:defRPr sz="2800" b="1" i="1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 </a:t>
            </a:r>
            <a:r>
              <a:rPr lang="nl-BE" dirty="0" err="1"/>
              <a:t>Phase</a:t>
            </a:r>
            <a:r>
              <a:rPr lang="nl-BE" dirty="0"/>
              <a:t> 2: </a:t>
            </a:r>
            <a:r>
              <a:rPr lang="nl-BE" dirty="0" smtClean="0"/>
              <a:t>Pre-commercial </a:t>
            </a:r>
            <a:r>
              <a:rPr lang="nl-BE" dirty="0" err="1" smtClean="0"/>
              <a:t>Procurement</a:t>
            </a:r>
            <a:r>
              <a:rPr lang="nl-BE" dirty="0" smtClean="0"/>
              <a:t> </a:t>
            </a:r>
            <a:endParaRPr lang="nl-BE" dirty="0"/>
          </a:p>
        </p:txBody>
      </p:sp>
      <p:graphicFrame>
        <p:nvGraphicFramePr>
          <p:cNvPr id="47" name="Diagram 46"/>
          <p:cNvGraphicFramePr/>
          <p:nvPr>
            <p:extLst>
              <p:ext uri="{D42A27DB-BD31-4B8C-83A1-F6EECF244321}">
                <p14:modId xmlns:p14="http://schemas.microsoft.com/office/powerpoint/2010/main" val="1786327832"/>
              </p:ext>
            </p:extLst>
          </p:nvPr>
        </p:nvGraphicFramePr>
        <p:xfrm>
          <a:off x="4776429" y="4300303"/>
          <a:ext cx="1923142" cy="1623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8850015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038924" y="139816"/>
            <a:ext cx="4991251" cy="13115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300" b="1" dirty="0" smtClean="0">
                <a:solidFill>
                  <a:schemeClr val="accent1">
                    <a:lumMod val="75000"/>
                  </a:schemeClr>
                </a:solidFill>
              </a:rPr>
              <a:t>Competitive Deployment in 3 Phases </a:t>
            </a:r>
            <a:endParaRPr lang="en-GB" sz="3300" b="1" dirty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3119438" y="3816350"/>
            <a:ext cx="965200" cy="2460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 dirty="0">
                <a:solidFill>
                  <a:schemeClr val="accent1">
                    <a:lumMod val="50000"/>
                  </a:schemeClr>
                </a:solidFill>
              </a:rPr>
              <a:t>Supplier B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3101975" y="4227513"/>
            <a:ext cx="960438" cy="2508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C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3117850" y="4603750"/>
            <a:ext cx="927100" cy="28098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D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6316663" y="1557338"/>
            <a:ext cx="11112" cy="4035425"/>
          </a:xfrm>
          <a:prstGeom prst="line">
            <a:avLst/>
          </a:prstGeom>
          <a:noFill/>
          <a:ln w="571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1128713" y="2386860"/>
            <a:ext cx="1533293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GB" altLang="en-US" sz="1200" b="1" i="1" u="sng" dirty="0">
                <a:solidFill>
                  <a:srgbClr val="990000"/>
                </a:solidFill>
              </a:rPr>
              <a:t>Phase 1</a:t>
            </a:r>
            <a:r>
              <a:rPr lang="en-GB" altLang="en-US" sz="1200" b="1" i="1" dirty="0">
                <a:solidFill>
                  <a:srgbClr val="990000"/>
                </a:solidFill>
              </a:rPr>
              <a:t> </a:t>
            </a:r>
          </a:p>
          <a:p>
            <a:pPr algn="ctr" eaLnBrk="1" hangingPunct="1">
              <a:lnSpc>
                <a:spcPct val="90000"/>
              </a:lnSpc>
            </a:pPr>
            <a:endParaRPr lang="en-GB" altLang="en-US" sz="1200" b="1" i="1" dirty="0" smtClean="0">
              <a:solidFill>
                <a:srgbClr val="990000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GB" altLang="en-US" b="1" i="1" dirty="0" smtClean="0">
                <a:solidFill>
                  <a:srgbClr val="990000"/>
                </a:solidFill>
              </a:rPr>
              <a:t>Conceptual </a:t>
            </a:r>
            <a:r>
              <a:rPr lang="en-GB" altLang="en-US" b="1" i="1" dirty="0">
                <a:solidFill>
                  <a:srgbClr val="990000"/>
                </a:solidFill>
              </a:rPr>
              <a:t>D</a:t>
            </a:r>
            <a:r>
              <a:rPr lang="en-GB" altLang="en-US" b="1" i="1" dirty="0" smtClean="0">
                <a:solidFill>
                  <a:srgbClr val="990000"/>
                </a:solidFill>
              </a:rPr>
              <a:t>esign </a:t>
            </a:r>
            <a:endParaRPr lang="en-GB" altLang="en-US" b="1" i="1" dirty="0">
              <a:solidFill>
                <a:srgbClr val="990000"/>
              </a:solidFill>
            </a:endParaRPr>
          </a:p>
          <a:p>
            <a:pPr algn="ctr" eaLnBrk="1" hangingPunct="1">
              <a:lnSpc>
                <a:spcPct val="90000"/>
              </a:lnSpc>
            </a:pPr>
            <a:endParaRPr lang="en-GB" altLang="en-US" sz="1200" b="1" i="1" dirty="0">
              <a:solidFill>
                <a:srgbClr val="990000"/>
              </a:solidFill>
            </a:endParaRPr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2744788" y="2348880"/>
            <a:ext cx="192523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b="1" i="1" u="sng" dirty="0">
                <a:solidFill>
                  <a:srgbClr val="990000"/>
                </a:solidFill>
              </a:rPr>
              <a:t>Phase 2</a:t>
            </a:r>
            <a:r>
              <a:rPr lang="en-GB" altLang="en-US" sz="1200" b="1" i="1" dirty="0">
                <a:solidFill>
                  <a:srgbClr val="990000"/>
                </a:solidFill>
              </a:rPr>
              <a:t> </a:t>
            </a:r>
            <a:endParaRPr lang="en-GB" altLang="en-US" sz="1200" b="1" i="1" dirty="0" smtClean="0">
              <a:solidFill>
                <a:srgbClr val="990000"/>
              </a:solidFill>
            </a:endParaRPr>
          </a:p>
          <a:p>
            <a:pPr algn="ctr" eaLnBrk="1" hangingPunct="1"/>
            <a:r>
              <a:rPr lang="nl-BE" altLang="en-US" b="1" i="1" dirty="0" smtClean="0">
                <a:solidFill>
                  <a:srgbClr val="990000"/>
                </a:solidFill>
              </a:rPr>
              <a:t>Engineering Design</a:t>
            </a:r>
          </a:p>
          <a:p>
            <a:pPr algn="ctr" eaLnBrk="1" hangingPunct="1"/>
            <a:r>
              <a:rPr lang="nl-BE" altLang="en-US" b="1" i="1" dirty="0" err="1" smtClean="0">
                <a:solidFill>
                  <a:srgbClr val="990000"/>
                </a:solidFill>
              </a:rPr>
              <a:t>and</a:t>
            </a:r>
            <a:r>
              <a:rPr lang="nl-BE" altLang="en-US" b="1" i="1" dirty="0" smtClean="0">
                <a:solidFill>
                  <a:srgbClr val="990000"/>
                </a:solidFill>
              </a:rPr>
              <a:t> Prototyping </a:t>
            </a:r>
            <a:endParaRPr lang="en-GB" altLang="en-US" b="1" i="1" dirty="0">
              <a:solidFill>
                <a:srgbClr val="990000"/>
              </a:solidFill>
            </a:endParaRP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4520968" y="2397110"/>
            <a:ext cx="1854200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GB" altLang="en-US" sz="1200" b="1" i="1" u="sng" dirty="0">
                <a:solidFill>
                  <a:srgbClr val="990000"/>
                </a:solidFill>
              </a:rPr>
              <a:t>Phase 3</a:t>
            </a:r>
            <a:r>
              <a:rPr lang="en-GB" altLang="en-US" sz="1200" b="1" i="1" dirty="0">
                <a:solidFill>
                  <a:srgbClr val="990000"/>
                </a:solidFill>
              </a:rPr>
              <a:t> </a:t>
            </a:r>
          </a:p>
          <a:p>
            <a:pPr algn="ctr" eaLnBrk="1" hangingPunct="1">
              <a:lnSpc>
                <a:spcPct val="90000"/>
              </a:lnSpc>
            </a:pPr>
            <a:endParaRPr lang="en-GB" altLang="en-US" sz="1200" b="1" i="1" dirty="0" smtClean="0">
              <a:solidFill>
                <a:srgbClr val="990000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GB" altLang="en-US" b="1" i="1" dirty="0" smtClean="0">
                <a:solidFill>
                  <a:srgbClr val="990000"/>
                </a:solidFill>
              </a:rPr>
              <a:t>First of a Kind (Pilot) and Acceptance </a:t>
            </a:r>
            <a:endParaRPr lang="en-GB" altLang="en-US" sz="1200" b="1" i="1" dirty="0">
              <a:solidFill>
                <a:srgbClr val="990000"/>
              </a:solidFill>
            </a:endParaRPr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>
            <a:off x="4427538" y="2973388"/>
            <a:ext cx="3175" cy="26431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2674938" y="2959100"/>
            <a:ext cx="3175" cy="26336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6" name="Line 13"/>
          <p:cNvSpPr>
            <a:spLocks noChangeShapeType="1"/>
          </p:cNvSpPr>
          <p:nvPr/>
        </p:nvSpPr>
        <p:spPr bwMode="auto">
          <a:xfrm flipV="1">
            <a:off x="2286000" y="3968750"/>
            <a:ext cx="833438" cy="173038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7" name="Line 14"/>
          <p:cNvSpPr>
            <a:spLocks noChangeShapeType="1"/>
          </p:cNvSpPr>
          <p:nvPr/>
        </p:nvSpPr>
        <p:spPr bwMode="auto">
          <a:xfrm flipV="1">
            <a:off x="2295525" y="4303713"/>
            <a:ext cx="833438" cy="214312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8" name="Line 15"/>
          <p:cNvSpPr>
            <a:spLocks noChangeShapeType="1"/>
          </p:cNvSpPr>
          <p:nvPr/>
        </p:nvSpPr>
        <p:spPr bwMode="auto">
          <a:xfrm flipV="1">
            <a:off x="2249488" y="4675188"/>
            <a:ext cx="906462" cy="212725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>
            <a:off x="4211638" y="4006850"/>
            <a:ext cx="812800" cy="312738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0" name="Line 17"/>
          <p:cNvSpPr>
            <a:spLocks noChangeShapeType="1"/>
          </p:cNvSpPr>
          <p:nvPr/>
        </p:nvSpPr>
        <p:spPr bwMode="auto">
          <a:xfrm flipV="1">
            <a:off x="4114800" y="4652963"/>
            <a:ext cx="911225" cy="155575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1" name="Line 18"/>
          <p:cNvSpPr>
            <a:spLocks noChangeShapeType="1"/>
          </p:cNvSpPr>
          <p:nvPr/>
        </p:nvSpPr>
        <p:spPr bwMode="auto">
          <a:xfrm>
            <a:off x="885825" y="1668463"/>
            <a:ext cx="0" cy="39004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4" name="Rectangle 21"/>
          <p:cNvSpPr>
            <a:spLocks noChangeArrowheads="1"/>
          </p:cNvSpPr>
          <p:nvPr/>
        </p:nvSpPr>
        <p:spPr bwMode="auto">
          <a:xfrm>
            <a:off x="1330325" y="3505200"/>
            <a:ext cx="965200" cy="2460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A</a:t>
            </a:r>
          </a:p>
        </p:txBody>
      </p:sp>
      <p:sp>
        <p:nvSpPr>
          <p:cNvPr id="16405" name="Rectangle 22"/>
          <p:cNvSpPr>
            <a:spLocks noChangeArrowheads="1"/>
          </p:cNvSpPr>
          <p:nvPr/>
        </p:nvSpPr>
        <p:spPr bwMode="auto">
          <a:xfrm>
            <a:off x="1331913" y="3929063"/>
            <a:ext cx="965200" cy="246062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B</a:t>
            </a:r>
          </a:p>
        </p:txBody>
      </p:sp>
      <p:sp>
        <p:nvSpPr>
          <p:cNvPr id="16406" name="Rectangle 23"/>
          <p:cNvSpPr>
            <a:spLocks noChangeArrowheads="1"/>
          </p:cNvSpPr>
          <p:nvPr/>
        </p:nvSpPr>
        <p:spPr bwMode="auto">
          <a:xfrm>
            <a:off x="1330325" y="4343400"/>
            <a:ext cx="965200" cy="24447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C</a:t>
            </a:r>
          </a:p>
        </p:txBody>
      </p:sp>
      <p:sp>
        <p:nvSpPr>
          <p:cNvPr id="16407" name="Rectangle 24"/>
          <p:cNvSpPr>
            <a:spLocks noChangeArrowheads="1"/>
          </p:cNvSpPr>
          <p:nvPr/>
        </p:nvSpPr>
        <p:spPr bwMode="auto">
          <a:xfrm>
            <a:off x="1330325" y="4711700"/>
            <a:ext cx="965200" cy="24447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D</a:t>
            </a:r>
          </a:p>
        </p:txBody>
      </p:sp>
      <p:sp>
        <p:nvSpPr>
          <p:cNvPr id="16408" name="Rectangle 25"/>
          <p:cNvSpPr>
            <a:spLocks noChangeArrowheads="1"/>
          </p:cNvSpPr>
          <p:nvPr/>
        </p:nvSpPr>
        <p:spPr bwMode="auto">
          <a:xfrm>
            <a:off x="5048250" y="4175125"/>
            <a:ext cx="965200" cy="2460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B</a:t>
            </a:r>
          </a:p>
        </p:txBody>
      </p:sp>
      <p:sp>
        <p:nvSpPr>
          <p:cNvPr id="16410" name="AutoShape 27"/>
          <p:cNvSpPr>
            <a:spLocks noChangeArrowheads="1"/>
          </p:cNvSpPr>
          <p:nvPr/>
        </p:nvSpPr>
        <p:spPr bwMode="auto">
          <a:xfrm>
            <a:off x="877888" y="1198563"/>
            <a:ext cx="5372100" cy="812800"/>
          </a:xfrm>
          <a:prstGeom prst="leftRightArrow">
            <a:avLst>
              <a:gd name="adj1" fmla="val 50000"/>
              <a:gd name="adj2" fmla="val 193600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GB" altLang="en-US">
              <a:latin typeface="Trebuchet MS" panose="020B0603020202020204" pitchFamily="34" charset="0"/>
            </a:endParaRPr>
          </a:p>
        </p:txBody>
      </p:sp>
      <p:sp>
        <p:nvSpPr>
          <p:cNvPr id="16411" name="Text Box 28"/>
          <p:cNvSpPr txBox="1">
            <a:spLocks noChangeArrowheads="1"/>
          </p:cNvSpPr>
          <p:nvPr/>
        </p:nvSpPr>
        <p:spPr bwMode="auto">
          <a:xfrm>
            <a:off x="1330325" y="1475214"/>
            <a:ext cx="44976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600" b="1" i="1" dirty="0"/>
              <a:t>          </a:t>
            </a:r>
            <a:r>
              <a:rPr lang="en-GB" alt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Pre-commercial </a:t>
            </a:r>
            <a:r>
              <a:rPr lang="en-GB" altLang="en-US" sz="1600" b="1" i="1" dirty="0">
                <a:solidFill>
                  <a:schemeClr val="accent1">
                    <a:lumMod val="75000"/>
                  </a:schemeClr>
                </a:solidFill>
              </a:rPr>
              <a:t>Procurement (PCP)</a:t>
            </a:r>
          </a:p>
        </p:txBody>
      </p:sp>
      <p:sp>
        <p:nvSpPr>
          <p:cNvPr id="16413" name="Rectangle 30"/>
          <p:cNvSpPr>
            <a:spLocks noChangeArrowheads="1"/>
          </p:cNvSpPr>
          <p:nvPr/>
        </p:nvSpPr>
        <p:spPr bwMode="auto">
          <a:xfrm>
            <a:off x="5046663" y="4587875"/>
            <a:ext cx="968375" cy="2476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solidFill>
                  <a:schemeClr val="accent1">
                    <a:lumMod val="50000"/>
                  </a:schemeClr>
                </a:solidFill>
              </a:rPr>
              <a:t>Supplier D</a:t>
            </a:r>
          </a:p>
        </p:txBody>
      </p:sp>
      <p:sp>
        <p:nvSpPr>
          <p:cNvPr id="16414" name="Text Box 31"/>
          <p:cNvSpPr txBox="1">
            <a:spLocks noChangeArrowheads="1"/>
          </p:cNvSpPr>
          <p:nvPr/>
        </p:nvSpPr>
        <p:spPr bwMode="auto">
          <a:xfrm>
            <a:off x="6697663" y="1319213"/>
            <a:ext cx="21605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 b="1" i="1" dirty="0">
                <a:solidFill>
                  <a:schemeClr val="accent1">
                    <a:lumMod val="75000"/>
                  </a:schemeClr>
                </a:solidFill>
              </a:rPr>
              <a:t>Public Procurement of </a:t>
            </a:r>
          </a:p>
          <a:p>
            <a:pPr eaLnBrk="1" hangingPunct="1"/>
            <a:r>
              <a:rPr lang="en-GB" alt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Innovative </a:t>
            </a:r>
            <a:r>
              <a:rPr lang="en-GB" altLang="en-US" sz="1200" b="1" i="1" dirty="0">
                <a:solidFill>
                  <a:schemeClr val="accent1">
                    <a:lumMod val="75000"/>
                  </a:schemeClr>
                </a:solidFill>
              </a:rPr>
              <a:t>Solutions (PPI)</a:t>
            </a:r>
          </a:p>
        </p:txBody>
      </p:sp>
      <p:sp>
        <p:nvSpPr>
          <p:cNvPr id="16418" name="Text Box 38"/>
          <p:cNvSpPr txBox="1">
            <a:spLocks noChangeArrowheads="1"/>
          </p:cNvSpPr>
          <p:nvPr/>
        </p:nvSpPr>
        <p:spPr bwMode="auto">
          <a:xfrm>
            <a:off x="6443663" y="5084763"/>
            <a:ext cx="270033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en-US" sz="1200" b="1" i="1" dirty="0">
                <a:solidFill>
                  <a:schemeClr val="accent1">
                    <a:lumMod val="75000"/>
                  </a:schemeClr>
                </a:solidFill>
              </a:rPr>
              <a:t>Also normally multiple sourcing here to keep competition going</a:t>
            </a:r>
          </a:p>
        </p:txBody>
      </p:sp>
      <p:sp>
        <p:nvSpPr>
          <p:cNvPr id="16421" name="Rectangle 21"/>
          <p:cNvSpPr>
            <a:spLocks noChangeArrowheads="1"/>
          </p:cNvSpPr>
          <p:nvPr/>
        </p:nvSpPr>
        <p:spPr bwMode="auto">
          <a:xfrm>
            <a:off x="1475656" y="5668963"/>
            <a:ext cx="942975" cy="465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nl-BE" altLang="en-US" sz="1200" dirty="0" smtClean="0"/>
              <a:t>4 </a:t>
            </a:r>
            <a:r>
              <a:rPr lang="en-GB" altLang="en-US" sz="1200" dirty="0" smtClean="0"/>
              <a:t>M</a:t>
            </a:r>
            <a:r>
              <a:rPr lang="nl-BE" altLang="en-US" sz="1200" dirty="0" smtClean="0"/>
              <a:t>onths</a:t>
            </a:r>
            <a:endParaRPr lang="en-GB" altLang="en-US" sz="1200" dirty="0"/>
          </a:p>
        </p:txBody>
      </p:sp>
      <p:sp>
        <p:nvSpPr>
          <p:cNvPr id="16423" name="Line 17"/>
          <p:cNvSpPr>
            <a:spLocks noChangeShapeType="1"/>
          </p:cNvSpPr>
          <p:nvPr/>
        </p:nvSpPr>
        <p:spPr bwMode="auto">
          <a:xfrm>
            <a:off x="1139825" y="5592763"/>
            <a:ext cx="7816850" cy="23812"/>
          </a:xfrm>
          <a:prstGeom prst="line">
            <a:avLst/>
          </a:prstGeom>
          <a:noFill/>
          <a:ln w="38100">
            <a:solidFill>
              <a:schemeClr val="tx2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7913688" y="5702300"/>
            <a:ext cx="1106487" cy="4365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ＭＳ Ｐゴシック" charset="0"/>
                <a:cs typeface="Arial" panose="020B0604020202020204" pitchFamily="34" charset="0"/>
              </a:rPr>
              <a:t>Commercial</a:t>
            </a:r>
          </a:p>
          <a:p>
            <a:pPr algn="ctr" eaLnBrk="1" hangingPunct="1">
              <a:defRPr/>
            </a:pP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ＭＳ Ｐゴシック" charset="0"/>
                <a:cs typeface="Arial" panose="020B0604020202020204" pitchFamily="34" charset="0"/>
              </a:rPr>
              <a:t>End Products</a:t>
            </a:r>
          </a:p>
        </p:txBody>
      </p:sp>
      <p:sp>
        <p:nvSpPr>
          <p:cNvPr id="16426" name="Slide Number Placeholder 1"/>
          <p:cNvSpPr txBox="1">
            <a:spLocks/>
          </p:cNvSpPr>
          <p:nvPr/>
        </p:nvSpPr>
        <p:spPr bwMode="auto">
          <a:xfrm>
            <a:off x="6183313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en-GB" altLang="en-US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3" name="Rectangle 21"/>
          <p:cNvSpPr>
            <a:spLocks noChangeArrowheads="1"/>
          </p:cNvSpPr>
          <p:nvPr/>
        </p:nvSpPr>
        <p:spPr bwMode="auto">
          <a:xfrm>
            <a:off x="3112532" y="5668963"/>
            <a:ext cx="942975" cy="465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 smtClean="0"/>
              <a:t>10 Months</a:t>
            </a:r>
            <a:endParaRPr lang="en-GB" altLang="en-US" sz="1200" dirty="0"/>
          </a:p>
        </p:txBody>
      </p:sp>
      <p:sp>
        <p:nvSpPr>
          <p:cNvPr id="44" name="Rectangle 21"/>
          <p:cNvSpPr>
            <a:spLocks noChangeArrowheads="1"/>
          </p:cNvSpPr>
          <p:nvPr/>
        </p:nvSpPr>
        <p:spPr bwMode="auto">
          <a:xfrm>
            <a:off x="4928544" y="5668963"/>
            <a:ext cx="942975" cy="465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 smtClean="0"/>
              <a:t> 22 Months</a:t>
            </a:r>
            <a:endParaRPr lang="en-GB" alt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953" y="1823987"/>
            <a:ext cx="1499761" cy="226010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60675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50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BB764-577A-457D-8EBF-14CF9206ADAE}" type="slidenum">
              <a:rPr/>
              <a:pPr>
                <a:defRPr/>
              </a:pPr>
              <a:t>17</a:t>
            </a:fld>
            <a:endParaRPr dirty="0"/>
          </a:p>
        </p:txBody>
      </p:sp>
      <p:sp>
        <p:nvSpPr>
          <p:cNvPr id="25" name="Rectangle 24">
            <a:hlinkClick r:id="" action="ppaction://noaction"/>
          </p:cNvPr>
          <p:cNvSpPr/>
          <p:nvPr/>
        </p:nvSpPr>
        <p:spPr>
          <a:xfrm>
            <a:off x="2820687" y="6381750"/>
            <a:ext cx="518960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824187" y="949915"/>
            <a:ext cx="7196303" cy="5461928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541338" algn="l"/>
              </a:tabLst>
              <a:defRPr/>
            </a:pPr>
            <a:r>
              <a:rPr kumimoji="0" lang="en-GB" sz="28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Exemption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on the Use of</a:t>
            </a:r>
            <a:r>
              <a:rPr kumimoji="0" lang="en-GB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the EC Procurement Directive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541338" algn="l"/>
              </a:tabLst>
              <a:defRPr/>
            </a:pPr>
            <a:r>
              <a:rPr kumimoji="0" lang="en-GB" sz="28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Own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</a:t>
            </a:r>
            <a:r>
              <a:rPr kumimoji="0" lang="nl-B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procedure</a:t>
            </a:r>
            <a:r>
              <a:rPr kumimoji="0" lang="nl-B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BE" sz="2000" dirty="0"/>
              <a:t>	</a:t>
            </a:r>
            <a:endParaRPr kumimoji="0" lang="nl-BE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BE" sz="2000" dirty="0"/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BE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lvl="1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nl-BE" sz="2000" dirty="0" smtClean="0"/>
          </a:p>
          <a:p>
            <a:pPr lvl="1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nl-BE" sz="2000" dirty="0"/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GB" sz="2800" dirty="0" smtClean="0">
                <a:solidFill>
                  <a:schemeClr val="tx2"/>
                </a:solidFill>
              </a:rPr>
              <a:t>Conditions</a:t>
            </a:r>
            <a:r>
              <a:rPr lang="en-GB" sz="24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nl-B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BE" sz="2400" dirty="0" smtClean="0">
                <a:solidFill>
                  <a:schemeClr val="accent1">
                    <a:lumMod val="75000"/>
                  </a:schemeClr>
                </a:solidFill>
              </a:rPr>
              <a:t>General </a:t>
            </a:r>
            <a:r>
              <a:rPr lang="nl-BE" sz="2400" dirty="0">
                <a:solidFill>
                  <a:schemeClr val="accent1">
                    <a:lumMod val="75000"/>
                  </a:schemeClr>
                </a:solidFill>
              </a:rPr>
              <a:t>Principles of </a:t>
            </a:r>
            <a:r>
              <a:rPr lang="nl-BE" sz="2400" dirty="0" smtClean="0">
                <a:solidFill>
                  <a:schemeClr val="accent1">
                    <a:lumMod val="75000"/>
                  </a:schemeClr>
                </a:solidFill>
              </a:rPr>
              <a:t>Law</a:t>
            </a:r>
          </a:p>
          <a:p>
            <a:pPr lvl="2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kumimoji="0" lang="nl-BE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514350" indent="-514350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kumimoji="0" lang="nl-BE" sz="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BE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1738" y="4432001"/>
            <a:ext cx="6768752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Transparency and openness 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Equal treatment (no preferential treatment for the final purchase of products) 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Competition 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Best Value for Money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1738" y="2092208"/>
            <a:ext cx="6768752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Directive 2004/17/EU and 2004/18/EU: Art. 16f and Art. 14 Directive 2014/24/EU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COM(2007)799: Communication of the EC: Driving innovation to ensure sustainable high quality public services in Europe 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SEC(1688) 2007: EC staff working document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0" y="0"/>
            <a:ext cx="5364088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algn="ct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GB" dirty="0" smtClean="0"/>
              <a:t>5.</a:t>
            </a:r>
            <a:r>
              <a:rPr lang="en-GB" sz="4800" dirty="0" smtClean="0"/>
              <a:t>PCP Legal Principles </a:t>
            </a:r>
            <a:endParaRPr lang="en-GB" sz="48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97" y="3578044"/>
            <a:ext cx="1938705" cy="12924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260675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51934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 animBg="1"/>
      <p:bldP spid="2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188640"/>
            <a:ext cx="7488832" cy="644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</a:rPr>
              <a:t>Specific PCP Principles</a:t>
            </a:r>
            <a:endParaRPr lang="en-US" sz="2400" dirty="0">
              <a:solidFill>
                <a:schemeClr val="tx2"/>
              </a:solidFill>
            </a:endParaRP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nl-BE" dirty="0">
                <a:solidFill>
                  <a:schemeClr val="accent1">
                    <a:lumMod val="75000"/>
                  </a:schemeClr>
                </a:solidFill>
              </a:rPr>
              <a:t>Risk-benefit sharing </a:t>
            </a:r>
            <a:r>
              <a:rPr lang="nl-BE" dirty="0" smtClean="0">
                <a:solidFill>
                  <a:schemeClr val="accent1">
                    <a:lumMod val="75000"/>
                  </a:schemeClr>
                </a:solidFill>
              </a:rPr>
              <a:t>principle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nl-BE" dirty="0">
                <a:solidFill>
                  <a:schemeClr val="accent1">
                    <a:lumMod val="75000"/>
                  </a:schemeClr>
                </a:solidFill>
              </a:rPr>
              <a:t>IPR retained as much as possible by contractors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nl-BE" dirty="0" smtClean="0">
                <a:solidFill>
                  <a:schemeClr val="accent1">
                    <a:lumMod val="75000"/>
                  </a:schemeClr>
                </a:solidFill>
              </a:rPr>
              <a:t>No </a:t>
            </a:r>
            <a:r>
              <a:rPr lang="nl-BE" dirty="0">
                <a:solidFill>
                  <a:schemeClr val="accent1">
                    <a:lumMod val="75000"/>
                  </a:schemeClr>
                </a:solidFill>
              </a:rPr>
              <a:t>exclusive development (for 1 procurer) reflected in price reduction for government = competitive development 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No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Commercial development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activities =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432000" lvl="1">
              <a:spcBef>
                <a:spcPct val="20000"/>
              </a:spcBef>
              <a:buSzPct val="120000"/>
              <a:tabLst>
                <a:tab pos="809625" algn="l"/>
              </a:tabLst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	clearly separation R&amp;D and final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product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Subsequent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phases: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three phases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Price paid at market condition (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not the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R&amp;D costs)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 The </a:t>
            </a:r>
            <a:r>
              <a:rPr lang="en-GB" u="sng" dirty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price reduction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should reflect the market value (commercialisation) of the benefits received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(IPR ownership) and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risks assumed by the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procurer(s).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In the offer two prices will have to be submitted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Helvetica" pitchFamily="34" charset="0"/>
              </a:rPr>
              <a:t>! (IPR-IN –IPR-OUT)</a:t>
            </a:r>
            <a:endParaRPr lang="en-GB" dirty="0">
              <a:solidFill>
                <a:schemeClr val="accent1">
                  <a:lumMod val="75000"/>
                </a:schemeClr>
              </a:solidFill>
              <a:cs typeface="Helvetica" pitchFamily="34" charset="0"/>
            </a:endParaRP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R&amp;D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Services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&gt; min. 50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%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services of the total value  of the contract 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nl-BE" dirty="0" smtClean="0">
                <a:solidFill>
                  <a:schemeClr val="accent1">
                    <a:lumMod val="75000"/>
                  </a:schemeClr>
                </a:solidFill>
              </a:rPr>
              <a:t>Place of performance in EU Member States and associated countries to H2020 (vs. country of origin of bidders )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Standards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certification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Single Framework Agreement</a:t>
            </a:r>
          </a:p>
          <a:p>
            <a:pPr marL="792000" lvl="1" indent="-360000">
              <a:spcBef>
                <a:spcPct val="20000"/>
              </a:spcBef>
              <a:buSzPct val="120000"/>
              <a:buBlip>
                <a:blip r:embed="rId2"/>
              </a:buBlip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No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illegal State-Aid</a:t>
            </a:r>
          </a:p>
          <a:p>
            <a:pPr marL="431800" lvl="1">
              <a:spcBef>
                <a:spcPct val="20000"/>
              </a:spcBef>
              <a:buSzPct val="120000"/>
              <a:tabLst>
                <a:tab pos="809625" algn="l"/>
              </a:tabLst>
            </a:pPr>
            <a:r>
              <a:rPr lang="nl-BE" dirty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</p:txBody>
      </p:sp>
      <p:pic>
        <p:nvPicPr>
          <p:cNvPr id="9" name="Picture 2" descr="http://crestonecreations.com/support/email/img/nutsh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32816"/>
            <a:ext cx="1475656" cy="1255602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60675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9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jdelijke aanduiding voor dianummer 6"/>
          <p:cNvSpPr txBox="1">
            <a:spLocks/>
          </p:cNvSpPr>
          <p:nvPr/>
        </p:nvSpPr>
        <p:spPr>
          <a:xfrm>
            <a:off x="8172400" y="6356350"/>
            <a:ext cx="514400" cy="365125"/>
          </a:xfrm>
          <a:prstGeom prst="rect">
            <a:avLst/>
          </a:prstGeom>
        </p:spPr>
        <p:txBody>
          <a:bodyPr/>
          <a:lstStyle>
            <a:defPPr>
              <a:defRPr lang="nl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FE6165-C51C-47EB-AA00-D0BB3D35CC9E}" type="slidenum">
              <a:rPr lang="nl-BE" sz="1200" smtClean="0">
                <a:solidFill>
                  <a:srgbClr val="426EA2"/>
                </a:solidFill>
                <a:latin typeface="Helvetica" pitchFamily="34" charset="0"/>
                <a:cs typeface="Helvetica" pitchFamily="34" charset="0"/>
              </a:rPr>
              <a:pPr/>
              <a:t>19</a:t>
            </a:fld>
            <a:endParaRPr lang="nl-BE" sz="1200" dirty="0">
              <a:solidFill>
                <a:srgbClr val="426EA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908720"/>
            <a:ext cx="77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Two stages: Tendering and Execution Stage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5536" y="404664"/>
            <a:ext cx="3584379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9625" lvl="1" indent="-4508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Tendering Approach </a:t>
            </a: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858752"/>
              </p:ext>
            </p:extLst>
          </p:nvPr>
        </p:nvGraphicFramePr>
        <p:xfrm>
          <a:off x="539552" y="1556792"/>
          <a:ext cx="4030578" cy="506539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030578"/>
              </a:tblGrid>
              <a:tr h="669074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Tender</a:t>
                      </a:r>
                      <a:r>
                        <a:rPr lang="en-GB" baseline="0" noProof="0" dirty="0" smtClean="0"/>
                        <a:t>ing Stage</a:t>
                      </a:r>
                      <a:endParaRPr lang="en-GB" noProof="0" dirty="0"/>
                    </a:p>
                  </a:txBody>
                  <a:tcPr anchor="ctr"/>
                </a:tc>
              </a:tr>
              <a:tr h="52561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Similar to an open procedure (no pre-qualification)</a:t>
                      </a:r>
                      <a:endParaRPr lang="en-GB" noProof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49641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Exclusion Criteria: s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ubmission of a set of administrative documents</a:t>
                      </a:r>
                      <a:endParaRPr lang="en-GB" noProof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614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Selection Criteria  e.g.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ability to perform R&amp;D </a:t>
                      </a:r>
                      <a:endParaRPr lang="en-GB" noProof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4508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rgbClr val="C00000"/>
                          </a:solidFill>
                        </a:rPr>
                        <a:t>Compliance Criteria</a:t>
                      </a:r>
                      <a:r>
                        <a:rPr lang="en-GB" baseline="0" noProof="0" dirty="0" smtClean="0">
                          <a:solidFill>
                            <a:srgbClr val="C00000"/>
                          </a:solidFill>
                        </a:rPr>
                        <a:t>: 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R&amp;D services, place of performance, compliance  with standards , …</a:t>
                      </a:r>
                      <a:endParaRPr lang="en-GB" noProof="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8511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Awarding  Criteria: announce at the launch of the Tender  (weighting can vary for each phase )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4728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Evaluation </a:t>
                      </a:r>
                      <a:endParaRPr lang="en-US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565106"/>
              </p:ext>
            </p:extLst>
          </p:nvPr>
        </p:nvGraphicFramePr>
        <p:xfrm>
          <a:off x="4860032" y="1556792"/>
          <a:ext cx="4153635" cy="5224209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153635"/>
              </a:tblGrid>
              <a:tr h="687531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Execution</a:t>
                      </a:r>
                      <a:r>
                        <a:rPr lang="en-GB" baseline="0" noProof="0" dirty="0" smtClean="0"/>
                        <a:t> phase </a:t>
                      </a:r>
                      <a:endParaRPr lang="en-GB" noProof="0" dirty="0"/>
                    </a:p>
                  </a:txBody>
                  <a:tcPr anchor="ctr"/>
                </a:tc>
              </a:tr>
              <a:tr h="48127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 Phases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127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Fixed term for each phase (4-10-22 months)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6391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Max. budget available for each phase (carry-over budget to next phase)  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4239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Work Order awarded for each phase 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12519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End of phase report 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87531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Payment based on satisfactory completion of milestones/deliverables  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008967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Eligibility for the next phase based on successful completion of a phase </a:t>
                      </a:r>
                      <a:endParaRPr lang="en-GB" sz="18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19" y="3226119"/>
            <a:ext cx="4701641" cy="9427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16" y="1451501"/>
            <a:ext cx="4395648" cy="151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0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8424" y="6356350"/>
            <a:ext cx="298376" cy="365125"/>
          </a:xfrm>
        </p:spPr>
        <p:txBody>
          <a:bodyPr/>
          <a:lstStyle/>
          <a:p>
            <a:fld id="{6FC28530-7B66-4349-A2C8-E8ECD805A9F7}" type="slidenum">
              <a:rPr lang="nl-BE" smtClean="0"/>
              <a:pPr/>
              <a:t>2</a:t>
            </a:fld>
            <a:endParaRPr lang="nl-BE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0" y="-6288"/>
            <a:ext cx="2700300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en-GB" sz="3300" dirty="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rPr>
              <a:t>1</a:t>
            </a:r>
            <a:r>
              <a:rPr lang="en-GB" sz="3300" dirty="0" smtClean="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rPr>
              <a:t>. Objective </a:t>
            </a:r>
            <a:endParaRPr lang="en-GB" sz="3300" dirty="0">
              <a:solidFill>
                <a:schemeClr val="bg1"/>
              </a:solidFill>
              <a:latin typeface="+mj-lt"/>
              <a:ea typeface="ＭＳ Ｐゴシック" charset="0"/>
              <a:cs typeface="+mj-cs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863246"/>
            <a:ext cx="8388424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defTabSz="34290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</a:lstStyle>
          <a:p>
            <a:r>
              <a:rPr lang="en-GB" dirty="0"/>
              <a:t>2</a:t>
            </a:r>
            <a:r>
              <a:rPr lang="en-GB" dirty="0" smtClean="0"/>
              <a:t>. Types of Innovation Procurement</a:t>
            </a:r>
            <a:endParaRPr lang="en-GB" dirty="0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0" y="2632030"/>
            <a:ext cx="3779912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defTabSz="34290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</a:lstStyle>
          <a:p>
            <a:r>
              <a:rPr lang="en-GB" dirty="0"/>
              <a:t>4</a:t>
            </a:r>
            <a:r>
              <a:rPr lang="en-GB" dirty="0" smtClean="0"/>
              <a:t>. PCP </a:t>
            </a:r>
            <a:r>
              <a:rPr lang="en-GB" dirty="0"/>
              <a:t>Method </a:t>
            </a:r>
          </a:p>
        </p:txBody>
      </p: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5172" y="1732780"/>
            <a:ext cx="8532440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defTabSz="34290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</a:lstStyle>
          <a:p>
            <a:r>
              <a:rPr lang="en-GB" dirty="0"/>
              <a:t>3</a:t>
            </a:r>
            <a:r>
              <a:rPr lang="en-GB" dirty="0" smtClean="0"/>
              <a:t>. Differences PCP/Traditional Procurement</a:t>
            </a:r>
            <a:endParaRPr lang="en-GB" dirty="0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0" y="3501564"/>
            <a:ext cx="6354766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defTabSz="34290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</a:lstStyle>
          <a:p>
            <a:r>
              <a:rPr lang="en-GB" dirty="0"/>
              <a:t>5. PCP Legal Principles 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0" y="4400814"/>
            <a:ext cx="3570476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defTabSz="34290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</a:lstStyle>
          <a:p>
            <a:r>
              <a:rPr lang="en-GB" dirty="0"/>
              <a:t>6. Time </a:t>
            </a:r>
            <a:r>
              <a:rPr lang="en-GB" dirty="0" smtClean="0"/>
              <a:t>Table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563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891207"/>
              </p:ext>
            </p:extLst>
          </p:nvPr>
        </p:nvGraphicFramePr>
        <p:xfrm>
          <a:off x="1524000" y="1397000"/>
          <a:ext cx="60960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Compliance</a:t>
                      </a:r>
                      <a:r>
                        <a:rPr lang="en-GB" baseline="0" dirty="0" smtClean="0"/>
                        <a:t> Criteria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Min. 50% of the total value of the framework agreement for R&amp;D services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Compatibility</a:t>
                      </a:r>
                      <a:r>
                        <a:rPr lang="en-GB" baseline="0" dirty="0" smtClean="0"/>
                        <a:t> with other public financing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Place of performance:</a:t>
                      </a:r>
                      <a:r>
                        <a:rPr lang="en-GB" baseline="0" dirty="0" smtClean="0"/>
                        <a:t> min. 50% of the total value of activities in EU MS or H2020 Associated countries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Ethics and</a:t>
                      </a:r>
                      <a:r>
                        <a:rPr lang="en-GB" baseline="0" dirty="0" smtClean="0"/>
                        <a:t> Research integrity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Security:</a:t>
                      </a:r>
                      <a:r>
                        <a:rPr lang="en-GB" baseline="0" dirty="0" smtClean="0"/>
                        <a:t> dual-use goods or dangerous materials and substances; no classified information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07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43306" y="1448625"/>
            <a:ext cx="7797539" cy="4606597"/>
            <a:chOff x="-1284564" y="0"/>
            <a:chExt cx="7712034" cy="4842917"/>
          </a:xfrm>
        </p:grpSpPr>
        <p:sp>
          <p:nvSpPr>
            <p:cNvPr id="4" name="Right Arrow 3"/>
            <p:cNvSpPr/>
            <p:nvPr/>
          </p:nvSpPr>
          <p:spPr>
            <a:xfrm>
              <a:off x="-215224" y="0"/>
              <a:ext cx="6066750" cy="53337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nl-BE" sz="9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nl-BE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-232476" y="254212"/>
              <a:ext cx="17252" cy="3217653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05025" y="438150"/>
              <a:ext cx="15424" cy="2941607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228600" y="533400"/>
              <a:ext cx="1880667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ounded Rectangle 7"/>
            <p:cNvSpPr/>
            <p:nvPr/>
          </p:nvSpPr>
          <p:spPr>
            <a:xfrm>
              <a:off x="657225" y="600075"/>
              <a:ext cx="810883" cy="4572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Receipt of tenders</a:t>
              </a:r>
              <a:endParaRPr lang="nl-B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15"/>
            <p:cNvSpPr txBox="1"/>
            <p:nvPr/>
          </p:nvSpPr>
          <p:spPr>
            <a:xfrm>
              <a:off x="1854567" y="4404132"/>
              <a:ext cx="939800" cy="4387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T0 + </a:t>
              </a:r>
              <a:r>
                <a:rPr lang="nl-BE" sz="10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/>
              </a:r>
              <a:b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nl-BE" sz="1000" dirty="0" err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months</a:t>
              </a:r>
              <a:endParaRPr lang="nl-B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257550" y="428625"/>
              <a:ext cx="15424" cy="2941607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124075" y="666750"/>
              <a:ext cx="1112807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2219325" y="771524"/>
              <a:ext cx="937895" cy="74253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Offers assessment &amp; selection</a:t>
              </a:r>
              <a:endParaRPr lang="nl-BE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591050" y="1124585"/>
              <a:ext cx="981075" cy="51435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Finalization and signature</a:t>
              </a:r>
              <a:endParaRPr lang="nl-BE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473840" y="438150"/>
              <a:ext cx="7620" cy="311277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276600" y="828675"/>
              <a:ext cx="1209675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-1284564" y="3527846"/>
              <a:ext cx="1069340" cy="491705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Call for tenders notice </a:t>
              </a:r>
              <a:r>
                <a:rPr lang="en-US" sz="10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in  </a:t>
              </a:r>
              <a:r>
                <a:rPr lang="en-US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TED</a:t>
              </a:r>
              <a:endParaRPr lang="nl-B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618932" y="3401401"/>
              <a:ext cx="1069340" cy="4953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Deadline offers receipt</a:t>
              </a:r>
              <a:endParaRPr lang="nl-BE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493895" y="3524250"/>
              <a:ext cx="1933575" cy="4953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Framework contracts </a:t>
              </a:r>
              <a:r>
                <a:rPr lang="en-US" sz="10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and Work order contracts </a:t>
              </a:r>
              <a:r>
                <a:rPr lang="en-US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for phase 1 signed</a:t>
              </a:r>
              <a:endParaRPr lang="nl-B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21"/>
            <p:cNvSpPr txBox="1"/>
            <p:nvPr/>
          </p:nvSpPr>
          <p:spPr>
            <a:xfrm>
              <a:off x="3079103" y="4397450"/>
              <a:ext cx="939800" cy="4387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T0 + </a:t>
              </a:r>
              <a:r>
                <a:rPr lang="nl-BE" sz="10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3,5</a:t>
              </a:r>
              <a: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/>
              </a:r>
              <a:b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nl-BE" sz="1000" dirty="0" err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months</a:t>
              </a:r>
              <a:endParaRPr lang="nl-B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 Box 26"/>
            <p:cNvSpPr txBox="1"/>
            <p:nvPr/>
          </p:nvSpPr>
          <p:spPr>
            <a:xfrm>
              <a:off x="4303639" y="4402506"/>
              <a:ext cx="939800" cy="4387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T0 </a:t>
              </a:r>
              <a:r>
                <a:rPr lang="nl-BE" sz="10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+4</a:t>
              </a:r>
              <a: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/>
              </a:r>
              <a:br>
                <a:rPr lang="nl-BE" sz="1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nl-BE" sz="1000" dirty="0" err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months</a:t>
              </a:r>
              <a:endParaRPr lang="nl-B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814928" y="1079293"/>
            <a:ext cx="4921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TENDERING </a:t>
            </a:r>
            <a:r>
              <a:rPr lang="nl-BE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 of </a:t>
            </a:r>
            <a:r>
              <a:rPr lang="nl-BE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</a:t>
            </a:r>
            <a:r>
              <a:rPr lang="nl-BE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1: </a:t>
            </a:r>
            <a:r>
              <a:rPr lang="nl-BE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Conceptual</a:t>
            </a:r>
            <a:r>
              <a:rPr lang="nl-BE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35516" y="2437058"/>
            <a:ext cx="15812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ctr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Internal validation procedures!</a:t>
            </a:r>
          </a:p>
          <a:p>
            <a:pPr marL="87313" indent="-87313" algn="ctr">
              <a:buFontTx/>
              <a:buChar char="-"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Request for clarification 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645215" y="1848474"/>
            <a:ext cx="8013" cy="2483529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473535" y="3998481"/>
            <a:ext cx="1081196" cy="4677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BE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Information </a:t>
            </a:r>
            <a:r>
              <a:rPr lang="nl-BE" sz="1100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session</a:t>
            </a:r>
            <a:endParaRPr lang="nl-B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 Box 15"/>
          <p:cNvSpPr txBox="1"/>
          <p:nvPr/>
        </p:nvSpPr>
        <p:spPr>
          <a:xfrm>
            <a:off x="998425" y="5587788"/>
            <a:ext cx="950220" cy="41737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BE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T0 </a:t>
            </a:r>
            <a:endParaRPr lang="nl-B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16647" y="5559285"/>
            <a:ext cx="7865709" cy="26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15"/>
          <p:cNvSpPr txBox="1"/>
          <p:nvPr/>
        </p:nvSpPr>
        <p:spPr>
          <a:xfrm>
            <a:off x="1473535" y="5637848"/>
            <a:ext cx="950220" cy="5242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BE" sz="1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T0 + 4 weeks </a:t>
            </a:r>
            <a:endParaRPr lang="nl-B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224502" y="5437748"/>
            <a:ext cx="0" cy="11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679740" y="5437748"/>
            <a:ext cx="0" cy="11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578273" y="5446905"/>
            <a:ext cx="0" cy="11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757128" y="5446905"/>
            <a:ext cx="0" cy="11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985832" y="5460404"/>
            <a:ext cx="0" cy="11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60675"/>
            <a:ext cx="568631" cy="589691"/>
          </a:xfrm>
          <a:prstGeom prst="rect">
            <a:avLst/>
          </a:prstGeom>
        </p:spPr>
      </p:pic>
      <p:sp>
        <p:nvSpPr>
          <p:cNvPr id="34" name="TextBox 4"/>
          <p:cNvSpPr txBox="1">
            <a:spLocks noChangeArrowheads="1"/>
          </p:cNvSpPr>
          <p:nvPr/>
        </p:nvSpPr>
        <p:spPr bwMode="auto">
          <a:xfrm>
            <a:off x="0" y="0"/>
            <a:ext cx="3570476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algn="ct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l"/>
            <a:r>
              <a:rPr lang="en-GB" dirty="0"/>
              <a:t>6</a:t>
            </a:r>
            <a:r>
              <a:rPr lang="en-GB" dirty="0" smtClean="0"/>
              <a:t>.</a:t>
            </a:r>
            <a:r>
              <a:rPr lang="en-GB" sz="4800" dirty="0" smtClean="0"/>
              <a:t>Time Table 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79095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6206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chemeClr val="accent2">
                    <a:lumMod val="75000"/>
                  </a:schemeClr>
                </a:solidFill>
              </a:rPr>
              <a:t>To be adapted for QUACO 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19262" y="5575042"/>
            <a:ext cx="1259632" cy="1306284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1171" y="413792"/>
            <a:ext cx="9082098" cy="5184576"/>
            <a:chOff x="31171" y="413792"/>
            <a:chExt cx="9082098" cy="51845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171" y="413792"/>
              <a:ext cx="9082098" cy="5184576"/>
            </a:xfrm>
            <a:prstGeom prst="rect">
              <a:avLst/>
            </a:prstGeom>
          </p:spPr>
        </p:pic>
        <p:sp>
          <p:nvSpPr>
            <p:cNvPr id="2" name="ZoneTexte 1"/>
            <p:cNvSpPr txBox="1"/>
            <p:nvPr/>
          </p:nvSpPr>
          <p:spPr>
            <a:xfrm>
              <a:off x="539552" y="484947"/>
              <a:ext cx="165618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Phase 1: </a:t>
              </a:r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Conceptual</a:t>
              </a:r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 Design</a:t>
              </a:r>
              <a:endParaRPr lang="fr-FR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275856" y="476672"/>
              <a:ext cx="20263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Phase 2: Engineering Design and </a:t>
              </a:r>
              <a:r>
                <a:rPr lang="fr-FR" sz="1200" b="1" dirty="0" err="1">
                  <a:solidFill>
                    <a:schemeClr val="accent6">
                      <a:lumMod val="75000"/>
                    </a:schemeClr>
                  </a:solidFill>
                </a:rPr>
                <a:t>P</a:t>
              </a:r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rototyping</a:t>
              </a:r>
              <a:endParaRPr lang="fr-FR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6372200" y="476672"/>
              <a:ext cx="20263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Phase 3: First-of-a-</a:t>
              </a:r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kind</a:t>
              </a:r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 and </a:t>
              </a:r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Acceptance</a:t>
              </a:r>
              <a:endParaRPr lang="fr-FR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405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76342"/>
              </p:ext>
            </p:extLst>
          </p:nvPr>
        </p:nvGraphicFramePr>
        <p:xfrm>
          <a:off x="2123728" y="1988840"/>
          <a:ext cx="5040560" cy="3259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7636"/>
                <a:gridCol w="1094652"/>
                <a:gridCol w="1152128"/>
                <a:gridCol w="1296144"/>
              </a:tblGrid>
              <a:tr h="782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Max Total Budget 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Min amount of Tenderers</a:t>
                      </a:r>
                      <a:endParaRPr lang="en-GB" sz="18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Maximum fixed Duration 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3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Procurement </a:t>
                      </a:r>
                      <a:r>
                        <a:rPr lang="en-GB" sz="1800" dirty="0">
                          <a:effectLst/>
                        </a:rPr>
                        <a:t>budget 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4,656,000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15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Phase 1: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Solution Design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399,000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 </a:t>
                      </a:r>
                      <a:r>
                        <a:rPr lang="en-GB" sz="1800" dirty="0" smtClean="0">
                          <a:effectLst/>
                        </a:rPr>
                        <a:t>months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3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Phase 2: Prototyping 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2,447,000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 10</a:t>
                      </a:r>
                      <a:r>
                        <a:rPr lang="en-GB" sz="1800" baseline="0" dirty="0" smtClean="0">
                          <a:effectLst/>
                        </a:rPr>
                        <a:t> </a:t>
                      </a:r>
                      <a:r>
                        <a:rPr lang="en-GB" sz="1800" dirty="0" smtClean="0">
                          <a:effectLst/>
                        </a:rPr>
                        <a:t>months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5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Phase 3: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First of a kind 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1,810,000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22 </a:t>
                      </a:r>
                      <a:r>
                        <a:rPr lang="en-GB" sz="1800" dirty="0" smtClean="0">
                          <a:effectLst/>
                        </a:rPr>
                        <a:t>months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0" y="0"/>
            <a:ext cx="7740352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algn="ct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l"/>
            <a:r>
              <a:rPr lang="en-GB" sz="3600" dirty="0" smtClean="0"/>
              <a:t>Preliminary Procurement Budget Allocation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88991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2415008" y="3001662"/>
            <a:ext cx="2164164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1: </a:t>
            </a:r>
          </a:p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Market </a:t>
            </a: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consultation </a:t>
            </a:r>
          </a:p>
          <a:p>
            <a:pPr algn="ctr">
              <a:defRPr/>
            </a:pPr>
            <a:endParaRPr lang="en-GB" sz="2000" dirty="0" smtClean="0">
              <a:solidFill>
                <a:schemeClr val="accent4">
                  <a:lumMod val="25000"/>
                </a:schemeClr>
              </a:solidFill>
            </a:endParaRPr>
          </a:p>
          <a:p>
            <a:pPr algn="ctr">
              <a:defRPr/>
            </a:pPr>
            <a:endParaRPr lang="en-GB" sz="1600" dirty="0" smtClean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>
          <a:xfrm>
            <a:off x="6553200" y="6809388"/>
            <a:ext cx="2133600" cy="365125"/>
          </a:xfrm>
        </p:spPr>
        <p:txBody>
          <a:bodyPr/>
          <a:lstStyle/>
          <a:p>
            <a:pPr>
              <a:defRPr/>
            </a:pPr>
            <a:fld id="{EB5BB764-577A-457D-8EBF-14CF9206ADAE}" type="slidenum">
              <a:rPr/>
              <a:pPr>
                <a:defRPr/>
              </a:pPr>
              <a:t>24</a:t>
            </a:fld>
            <a:endParaRPr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509527" y="4149080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61" name="Rectangle 60"/>
          <p:cNvSpPr/>
          <p:nvPr/>
        </p:nvSpPr>
        <p:spPr>
          <a:xfrm>
            <a:off x="6915901" y="3001662"/>
            <a:ext cx="2151613" cy="324008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Phase 3: Commercial Tender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84366" y="6329846"/>
            <a:ext cx="2152404" cy="338554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BE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up to 2,5 years</a:t>
            </a:r>
            <a:r>
              <a:rPr lang="nl-BE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nl-BE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103586" y="4121627"/>
            <a:ext cx="1848086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853707" y="4121627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908" y="3054753"/>
            <a:ext cx="229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nl-BE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0: Preliminary </a:t>
            </a:r>
            <a:r>
              <a:rPr lang="nl-BE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stages</a:t>
            </a:r>
            <a:endParaRPr lang="nl-BE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51520" y="4118286"/>
            <a:ext cx="1833823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9231" y="3018438"/>
            <a:ext cx="2290588" cy="323170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9231" y="5229200"/>
            <a:ext cx="2258887" cy="71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Stage 2: Informing the Market</a:t>
            </a:r>
            <a:endParaRPr lang="en-GB" sz="1600" b="1" dirty="0"/>
          </a:p>
        </p:txBody>
      </p:sp>
      <p:sp>
        <p:nvSpPr>
          <p:cNvPr id="36" name="Rectangle 35"/>
          <p:cNvSpPr/>
          <p:nvPr/>
        </p:nvSpPr>
        <p:spPr>
          <a:xfrm>
            <a:off x="36707" y="4209286"/>
            <a:ext cx="2258887" cy="71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Stage 1: Preparation of the Market Consultation</a:t>
            </a:r>
            <a:endParaRPr lang="en-GB" sz="1600" b="1" dirty="0"/>
          </a:p>
        </p:txBody>
      </p:sp>
      <p:pic>
        <p:nvPicPr>
          <p:cNvPr id="39" name="Picture 23" descr="http://www.faqs.org/photo-dict/photofiles/list/505/887signatur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385412" y="4723666"/>
            <a:ext cx="1301388" cy="134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2" name="Rectangle 41"/>
          <p:cNvSpPr/>
          <p:nvPr/>
        </p:nvSpPr>
        <p:spPr>
          <a:xfrm>
            <a:off x="4673015" y="3001662"/>
            <a:ext cx="2159535" cy="324008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Step 2</a:t>
            </a:r>
            <a:endParaRPr lang="en-GB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Pre-commercial Procurement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853707" y="4121627"/>
            <a:ext cx="1833823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76476" y="4736353"/>
            <a:ext cx="1320901" cy="1366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2" name="TextBox 31"/>
          <p:cNvSpPr txBox="1"/>
          <p:nvPr/>
        </p:nvSpPr>
        <p:spPr>
          <a:xfrm>
            <a:off x="-12238" y="0"/>
            <a:ext cx="91440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nl-BE"/>
            </a:defPPr>
            <a:lvl1pPr>
              <a:defRPr sz="2800" b="1" i="1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 </a:t>
            </a:r>
            <a:r>
              <a:rPr lang="nl-BE" dirty="0" err="1"/>
              <a:t>Phase</a:t>
            </a:r>
            <a:r>
              <a:rPr lang="nl-BE" dirty="0"/>
              <a:t> 3: Commercial tender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9175" y="4736353"/>
            <a:ext cx="1724025" cy="1438275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6915901" y="3001662"/>
            <a:ext cx="2151613" cy="32400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Step 3:</a:t>
            </a:r>
          </a:p>
          <a:p>
            <a:pPr algn="ctr">
              <a:defRPr/>
            </a:pPr>
            <a:r>
              <a:rPr lang="nl-BE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Commercial </a:t>
            </a:r>
            <a:r>
              <a:rPr lang="nl-BE" sz="20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Tender</a:t>
            </a:r>
          </a:p>
        </p:txBody>
      </p:sp>
      <p:pic>
        <p:nvPicPr>
          <p:cNvPr id="40" name="Picture 23" descr="http://www.faqs.org/photo-dict/photofiles/list/505/887signatur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85412" y="4745138"/>
            <a:ext cx="1301388" cy="134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41" name="Straight Connector 40"/>
          <p:cNvCxnSpPr/>
          <p:nvPr/>
        </p:nvCxnSpPr>
        <p:spPr>
          <a:xfrm>
            <a:off x="7103586" y="4143099"/>
            <a:ext cx="1848086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856" y="1090858"/>
            <a:ext cx="1883701" cy="14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17290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3C9A-29D7-4620-BB4E-06F624E456C2}" type="slidenum">
              <a:rPr lang="nl-BE" smtClean="0"/>
              <a:pPr/>
              <a:t>3</a:t>
            </a:fld>
            <a:endParaRPr lang="nl-BE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6205" y="1340769"/>
            <a:ext cx="371173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 b="0" dirty="0" smtClean="0">
                <a:latin typeface="Calibri" pitchFamily="34" charset="0"/>
                <a:cs typeface="+mn-cs"/>
              </a:rPr>
              <a:t>			</a:t>
            </a:r>
          </a:p>
          <a:p>
            <a:pPr>
              <a:defRPr/>
            </a:pPr>
            <a:r>
              <a:rPr lang="en-GB" sz="3200" dirty="0" smtClean="0">
                <a:latin typeface="Calibri" pitchFamily="34" charset="0"/>
              </a:rPr>
              <a:t>                                    	 </a:t>
            </a:r>
          </a:p>
          <a:p>
            <a:pPr>
              <a:defRPr/>
            </a:pPr>
            <a:r>
              <a:rPr lang="en-GB" sz="2400" dirty="0" smtClean="0">
                <a:latin typeface="Calibri" pitchFamily="34" charset="0"/>
              </a:rPr>
              <a:t>      	       </a:t>
            </a:r>
            <a:r>
              <a:rPr lang="en-GB" sz="2400" dirty="0" smtClean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  <a:t>subsidies,</a:t>
            </a:r>
            <a:r>
              <a:rPr lang="en-GB" sz="2400" dirty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  <a:t/>
            </a:r>
            <a:br>
              <a:rPr lang="en-GB" sz="2400" dirty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</a:br>
            <a:r>
              <a:rPr lang="en-GB" sz="2400" dirty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  <a:t>                R&amp;D support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473396" y="-15416"/>
            <a:ext cx="565262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300" dirty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  <a:t>stimulate innovation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411760" y="1052736"/>
            <a:ext cx="4497181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300" dirty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  <a:t>the policy mix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7984" y="3573016"/>
            <a:ext cx="3955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* Innovation Procurement </a:t>
            </a:r>
          </a:p>
          <a:p>
            <a:r>
              <a:rPr lang="nl-BE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* </a:t>
            </a:r>
            <a:r>
              <a:rPr lang="nl-BE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Innovation</a:t>
            </a:r>
            <a:r>
              <a:rPr lang="nl-BE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nl-BE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friendly</a:t>
            </a:r>
            <a:r>
              <a:rPr lang="nl-BE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 procurement</a:t>
            </a:r>
          </a:p>
          <a:p>
            <a:r>
              <a:rPr lang="nl-BE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* PCP/PPI  </a:t>
            </a:r>
            <a:endParaRPr lang="nl-BE" sz="2000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19672" y="1772816"/>
            <a:ext cx="1686041" cy="8640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Supply</a:t>
            </a:r>
            <a:r>
              <a:rPr lang="nl-BE" dirty="0" smtClean="0"/>
              <a:t> </a:t>
            </a:r>
            <a:r>
              <a:rPr lang="nl-BE" dirty="0" err="1" smtClean="0"/>
              <a:t>side</a:t>
            </a:r>
            <a:r>
              <a:rPr lang="nl-BE" dirty="0" smtClean="0"/>
              <a:t> </a:t>
            </a:r>
            <a:r>
              <a:rPr lang="nl-BE" dirty="0" err="1" smtClean="0"/>
              <a:t>instruments</a:t>
            </a:r>
            <a:endParaRPr lang="nl-BE" dirty="0"/>
          </a:p>
        </p:txBody>
      </p:sp>
      <p:sp>
        <p:nvSpPr>
          <p:cNvPr id="11" name="Rounded Rectangle 10"/>
          <p:cNvSpPr/>
          <p:nvPr/>
        </p:nvSpPr>
        <p:spPr>
          <a:xfrm>
            <a:off x="5940152" y="1772816"/>
            <a:ext cx="1686041" cy="8640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/>
              <a:t>Demand</a:t>
            </a:r>
            <a:r>
              <a:rPr lang="nl-BE" dirty="0"/>
              <a:t> </a:t>
            </a:r>
            <a:r>
              <a:rPr lang="nl-BE" dirty="0" err="1"/>
              <a:t>side</a:t>
            </a:r>
            <a:r>
              <a:rPr lang="nl-BE" dirty="0"/>
              <a:t> </a:t>
            </a:r>
            <a:r>
              <a:rPr lang="nl-BE" dirty="0" err="1"/>
              <a:t>instruments</a:t>
            </a:r>
            <a:endParaRPr lang="nl-BE" dirty="0"/>
          </a:p>
        </p:txBody>
      </p:sp>
      <p:sp>
        <p:nvSpPr>
          <p:cNvPr id="12" name="TextBox 11"/>
          <p:cNvSpPr txBox="1"/>
          <p:nvPr/>
        </p:nvSpPr>
        <p:spPr>
          <a:xfrm>
            <a:off x="5741682" y="467301"/>
            <a:ext cx="2334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768AE"/>
                </a:solidFill>
                <a:latin typeface="+mj-lt"/>
                <a:ea typeface="ＭＳ Ｐゴシック" charset="0"/>
                <a:cs typeface="+mj-cs"/>
              </a:rPr>
              <a:t>main driver for growth </a:t>
            </a:r>
            <a:endParaRPr lang="nl-BE" sz="1400" dirty="0">
              <a:solidFill>
                <a:srgbClr val="2768AE"/>
              </a:solidFill>
              <a:latin typeface="+mj-lt"/>
              <a:ea typeface="ＭＳ Ｐゴシック" charset="0"/>
              <a:cs typeface="+mj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15616" y="3501008"/>
            <a:ext cx="2664296" cy="2708920"/>
            <a:chOff x="899592" y="4149080"/>
            <a:chExt cx="2488192" cy="270892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99592" y="4149080"/>
              <a:ext cx="2488192" cy="2708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 rot="21440603">
              <a:off x="1121779" y="4586017"/>
              <a:ext cx="2036649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BE" sz="1400" b="1" u="sng" dirty="0" err="1" smtClean="0">
                  <a:solidFill>
                    <a:schemeClr val="bg1">
                      <a:lumMod val="50000"/>
                    </a:schemeClr>
                  </a:solidFill>
                </a:rPr>
                <a:t>Results</a:t>
              </a:r>
              <a:endParaRPr lang="nl-BE" sz="1400" b="1" u="sng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nl-BE" sz="1400" dirty="0" smtClean="0">
                  <a:solidFill>
                    <a:schemeClr val="bg1">
                      <a:lumMod val="50000"/>
                    </a:schemeClr>
                  </a:solidFill>
                </a:rPr>
                <a:t> Heavily supported by EU-MS</a:t>
              </a:r>
            </a:p>
            <a:p>
              <a:r>
                <a:rPr lang="nl-BE" sz="1400" dirty="0" smtClean="0">
                  <a:solidFill>
                    <a:schemeClr val="bg1">
                      <a:lumMod val="50000"/>
                    </a:schemeClr>
                  </a:solidFill>
                </a:rPr>
                <a:t>Did not bring innovation performance and productivty to desired levels </a:t>
              </a:r>
            </a:p>
            <a:p>
              <a:endParaRPr lang="nl-BE" sz="14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nl-BE" sz="1400" dirty="0" smtClean="0">
                  <a:solidFill>
                    <a:schemeClr val="bg1">
                      <a:lumMod val="50000"/>
                    </a:schemeClr>
                  </a:solidFill>
                </a:rPr>
                <a:t>New instruments needed</a:t>
              </a:r>
            </a:p>
            <a:p>
              <a:endParaRPr lang="nl-BE" sz="1400" dirty="0" smtClea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083416" y="2670011"/>
            <a:ext cx="6176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regulation</a:t>
            </a:r>
            <a:r>
              <a:rPr lang="nl-BE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, </a:t>
            </a:r>
            <a:r>
              <a:rPr lang="nl-BE" sz="2400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tax</a:t>
            </a:r>
            <a:r>
              <a:rPr lang="nl-BE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nl-BE" sz="2400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measures</a:t>
            </a:r>
            <a:r>
              <a:rPr lang="nl-BE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, </a:t>
            </a:r>
            <a:r>
              <a:rPr lang="nl-BE" sz="2400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standards</a:t>
            </a:r>
            <a:r>
              <a:rPr lang="nl-BE" sz="2400" dirty="0">
                <a:latin typeface="Calibri" pitchFamily="34" charset="0"/>
              </a:rPr>
              <a:t>,</a:t>
            </a:r>
          </a:p>
          <a:p>
            <a:r>
              <a:rPr lang="nl-BE" sz="2400" dirty="0" smtClean="0">
                <a:solidFill>
                  <a:schemeClr val="accent1">
                    <a:lumMod val="75000"/>
                  </a:schemeClr>
                </a:solidFill>
              </a:rPr>
              <a:t>Public Procurement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50136" y="4231811"/>
            <a:ext cx="2664296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 rot="21440603">
            <a:off x="6655035" y="4496937"/>
            <a:ext cx="218079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1400" b="1" u="sng" dirty="0" err="1" smtClean="0">
                <a:solidFill>
                  <a:schemeClr val="bg1">
                    <a:lumMod val="50000"/>
                  </a:schemeClr>
                </a:solidFill>
              </a:rPr>
              <a:t>Expectation</a:t>
            </a:r>
            <a:r>
              <a:rPr lang="nl-BE" sz="1400" b="1" u="sng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Rather unexplored</a:t>
            </a:r>
          </a:p>
          <a:p>
            <a:endParaRPr lang="nl-BE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Tremendous</a:t>
            </a:r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purchasing</a:t>
            </a:r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power</a:t>
            </a:r>
          </a:p>
          <a:p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  *  pull the </a:t>
            </a:r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demand</a:t>
            </a:r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  *  </a:t>
            </a:r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launching</a:t>
            </a:r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customer</a:t>
            </a:r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=</a:t>
            </a:r>
          </a:p>
          <a:p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      </a:t>
            </a:r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diffusion</a:t>
            </a:r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nl-BE" sz="1400" dirty="0" err="1" smtClean="0">
                <a:solidFill>
                  <a:schemeClr val="bg1">
                    <a:lumMod val="50000"/>
                  </a:schemeClr>
                </a:solidFill>
              </a:rPr>
              <a:t>innovation</a:t>
            </a:r>
            <a:endParaRPr lang="nl-BE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BE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nl-BE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nl-BE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nl-BE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5842" name="Picture 2" descr="http://blog.maia-intelligence.com/wp-content/uploads/2008/09/images_government_icon_-_symbo_01.jpg"/>
          <p:cNvPicPr>
            <a:picLocks noChangeAspect="1" noChangeArrowheads="1"/>
          </p:cNvPicPr>
          <p:nvPr/>
        </p:nvPicPr>
        <p:blipFill>
          <a:blip r:embed="rId3" cstate="email">
            <a:lum bright="16000"/>
          </a:blip>
          <a:srcRect/>
          <a:stretch>
            <a:fillRect/>
          </a:stretch>
        </p:blipFill>
        <p:spPr bwMode="auto">
          <a:xfrm>
            <a:off x="6444253" y="1052736"/>
            <a:ext cx="597510" cy="576000"/>
          </a:xfrm>
          <a:prstGeom prst="rect">
            <a:avLst/>
          </a:prstGeom>
          <a:noFill/>
        </p:spPr>
      </p:pic>
      <p:pic>
        <p:nvPicPr>
          <p:cNvPr id="35844" name="Picture 4" descr="http://www.large-icons.com/stock-icons/large-commerce/factory-icon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1052736"/>
            <a:ext cx="597600" cy="597601"/>
          </a:xfrm>
          <a:prstGeom prst="rect">
            <a:avLst/>
          </a:prstGeom>
          <a:noFill/>
        </p:spPr>
      </p:pic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-7557" y="-1"/>
            <a:ext cx="3931486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lang="en-GB" sz="12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en-GB" sz="4800" dirty="0" smtClean="0">
                <a:solidFill>
                  <a:schemeClr val="bg1"/>
                </a:solidFill>
                <a:latin typeface="Calibri" pitchFamily="34" charset="0"/>
              </a:rPr>
              <a:t>PCP</a:t>
            </a:r>
            <a:r>
              <a:rPr lang="en-GB" sz="4800" b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4800" dirty="0">
                <a:solidFill>
                  <a:schemeClr val="bg1"/>
                </a:solidFill>
                <a:latin typeface="Calibri" pitchFamily="34" charset="0"/>
              </a:rPr>
              <a:t>O</a:t>
            </a:r>
            <a:r>
              <a:rPr lang="en-GB" sz="4800" b="0" dirty="0" smtClean="0">
                <a:solidFill>
                  <a:schemeClr val="bg1"/>
                </a:solidFill>
                <a:latin typeface="Calibri" pitchFamily="34" charset="0"/>
              </a:rPr>
              <a:t>bjective </a:t>
            </a:r>
            <a:endParaRPr lang="en-GB" sz="4800" b="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5" y="6212888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05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 animBg="1"/>
      <p:bldP spid="11" grpId="0" animBg="1"/>
      <p:bldP spid="12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39552" y="404664"/>
            <a:ext cx="8147248" cy="612068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0D49-D995-4FA3-A4A8-459F67FE59D1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950683755"/>
              </p:ext>
            </p:extLst>
          </p:nvPr>
        </p:nvGraphicFramePr>
        <p:xfrm>
          <a:off x="1015828" y="274638"/>
          <a:ext cx="7488832" cy="6583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2" name="Straight Arrow Connector 21"/>
          <p:cNvCxnSpPr/>
          <p:nvPr/>
        </p:nvCxnSpPr>
        <p:spPr>
          <a:xfrm>
            <a:off x="4499992" y="1484783"/>
            <a:ext cx="0" cy="2216739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760244" y="2127747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949871" y="2412783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078115" y="2708471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178593" y="3027915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178593" y="3468282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110816" y="3839072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996132" y="4283143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744370" y="4726921"/>
            <a:ext cx="576064" cy="14401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826664" y="630890"/>
            <a:ext cx="1823020" cy="9144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A4B5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Innovation- friendly </a:t>
            </a:r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012680" y="1484783"/>
            <a:ext cx="0" cy="2216739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788024" y="615291"/>
            <a:ext cx="1584176" cy="914400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white"/>
                </a:solidFill>
              </a:rPr>
              <a:t>PPI</a:t>
            </a:r>
          </a:p>
        </p:txBody>
      </p:sp>
      <p:sp>
        <p:nvSpPr>
          <p:cNvPr id="24" name="TextBox 4"/>
          <p:cNvSpPr txBox="1">
            <a:spLocks noChangeArrowheads="1"/>
          </p:cNvSpPr>
          <p:nvPr/>
        </p:nvSpPr>
        <p:spPr bwMode="auto">
          <a:xfrm>
            <a:off x="0" y="0"/>
            <a:ext cx="2483768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algn="ctr">
              <a:defRPr sz="16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2.</a:t>
            </a:r>
            <a:r>
              <a:rPr lang="en-GB" sz="4800" dirty="0"/>
              <a:t>Types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72200" y="3326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Innovation Procurement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632328" y="3935221"/>
            <a:ext cx="1584176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PCP</a:t>
            </a:r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244066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3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6" grpId="0">
        <p:bldAsOne/>
      </p:bldGraphic>
      <p:bldP spid="18" grpId="0" animBg="1"/>
      <p:bldP spid="23" grpId="0" animBg="1"/>
      <p:bldP spid="6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CF05E-EE76-436C-B264-A9C8FF29C4AB}" type="slidenum">
              <a:rPr/>
              <a:pPr>
                <a:defRPr/>
              </a:pPr>
              <a:t>5</a:t>
            </a:fld>
            <a:endParaRPr dirty="0"/>
          </a:p>
        </p:txBody>
      </p:sp>
      <p:sp>
        <p:nvSpPr>
          <p:cNvPr id="9219" name="Subtitle 6"/>
          <p:cNvSpPr>
            <a:spLocks noGrp="1"/>
          </p:cNvSpPr>
          <p:nvPr>
            <p:ph type="subTitle" idx="4294967295"/>
          </p:nvPr>
        </p:nvSpPr>
        <p:spPr>
          <a:xfrm>
            <a:off x="0" y="0"/>
            <a:ext cx="8748464" cy="6165304"/>
          </a:xfrm>
          <a:noFill/>
          <a:ln>
            <a:noFill/>
          </a:ln>
        </p:spPr>
        <p:txBody>
          <a:bodyPr>
            <a:normAutofit/>
          </a:bodyPr>
          <a:lstStyle/>
          <a:p>
            <a:pPr marL="2343150" lvl="4" indent="-514350" eaLnBrk="1" hangingPunct="1"/>
            <a:endParaRPr lang="en-GB" sz="1200" dirty="0" smtClean="0">
              <a:solidFill>
                <a:schemeClr val="accent1"/>
              </a:solidFill>
            </a:endParaRPr>
          </a:p>
          <a:p>
            <a:pPr marL="901700" indent="-457200" defTabSz="901700">
              <a:buAutoNum type="circleNumDbPlain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Innovation-friendly procurement  </a:t>
            </a:r>
            <a:r>
              <a:rPr lang="en-GB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encourage procurers to leave room for innovation in their purchasing process (mind-set and procedural aspects</a:t>
            </a:r>
            <a:r>
              <a:rPr lang="nl-BE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</a:p>
          <a:p>
            <a:pPr marL="901700" indent="-457200" defTabSz="901700">
              <a:buAutoNum type="circleNumDbPlain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Public Procurement of Innovation (PPI):  </a:t>
            </a:r>
            <a:r>
              <a:rPr lang="en-GB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purchase of innovative solutions  available (or partly available) on the market (new for the procurer) </a:t>
            </a:r>
          </a:p>
          <a:p>
            <a:pPr marL="901700" indent="-457200" defTabSz="901700">
              <a:buAutoNum type="circleNumDbPlain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Pre-commercial procurement  </a:t>
            </a:r>
            <a:r>
              <a:rPr lang="en-GB" sz="2400" dirty="0" smtClean="0">
                <a:solidFill>
                  <a:schemeClr val="tx1"/>
                </a:solidFill>
              </a:rPr>
              <a:t>	</a:t>
            </a:r>
          </a:p>
          <a:p>
            <a:pPr marL="514350" indent="-514350">
              <a:buNone/>
            </a:pPr>
            <a:r>
              <a:rPr lang="en-GB" sz="2400" dirty="0" smtClean="0"/>
              <a:t>	</a:t>
            </a:r>
            <a:r>
              <a:rPr lang="en-GB" sz="1600" dirty="0" smtClean="0">
                <a:solidFill>
                  <a:schemeClr val="tx1"/>
                </a:solidFill>
              </a:rPr>
              <a:t>	</a:t>
            </a:r>
            <a:endParaRPr lang="en-GB" sz="2000" dirty="0" smtClean="0"/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2820687" y="6381750"/>
            <a:ext cx="518960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0" name="Rectangle 19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15" name="Rounded Rectangle 14"/>
          <p:cNvSpPr/>
          <p:nvPr/>
        </p:nvSpPr>
        <p:spPr>
          <a:xfrm>
            <a:off x="1129781" y="2060848"/>
            <a:ext cx="7013107" cy="22159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is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a phased approach of purchasing R&amp;D services by procurers for the development of innovative products, services or processes (</a:t>
            </a:r>
            <a:r>
              <a:rPr lang="en-US" sz="2000" u="sng" dirty="0">
                <a:solidFill>
                  <a:schemeClr val="accent1">
                    <a:lumMod val="75000"/>
                  </a:schemeClr>
                </a:solidFill>
              </a:rPr>
              <a:t>not yet available on the market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) by enterprises/ research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centers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with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the goal of: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Solving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socio-economic challenges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Improving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the performance, functionality of public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services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414" y="4447663"/>
            <a:ext cx="6335009" cy="206721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6553200" y="4869160"/>
            <a:ext cx="395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940152" y="5085184"/>
            <a:ext cx="395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932040" y="6165304"/>
            <a:ext cx="2687960" cy="201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84" y="6263920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78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827584" y="908720"/>
            <a:ext cx="0" cy="5040560"/>
          </a:xfrm>
          <a:prstGeom prst="straightConnector1">
            <a:avLst/>
          </a:prstGeom>
          <a:ln w="3492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827584" y="5945088"/>
            <a:ext cx="7336432" cy="8384"/>
          </a:xfrm>
          <a:prstGeom prst="straightConnector1">
            <a:avLst/>
          </a:prstGeom>
          <a:ln w="3492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116751" y="1174909"/>
            <a:ext cx="85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</a:rPr>
              <a:t>Risks</a:t>
            </a:r>
            <a:endParaRPr lang="en-GB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9506" y="599727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</a:rPr>
              <a:t>Distance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</a:rPr>
              <a:t>of the solutions to the market </a:t>
            </a:r>
            <a:endParaRPr lang="en-GB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91190" y="5290862"/>
            <a:ext cx="1823020" cy="9144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A4B5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Innovation- friendly 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6179506" y="1571170"/>
            <a:ext cx="1584176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PCP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714210" y="1788770"/>
            <a:ext cx="34634" cy="420850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619123" y="1687875"/>
            <a:ext cx="34634" cy="420850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36219" y="2604730"/>
            <a:ext cx="2220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R&amp;D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95736" y="4489533"/>
            <a:ext cx="1788790" cy="1061502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PPI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4" y="6268309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21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699803" y="1143000"/>
          <a:ext cx="3626870" cy="486208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626870"/>
              </a:tblGrid>
              <a:tr h="733926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Traditional Procurement</a:t>
                      </a:r>
                      <a:endParaRPr lang="en-GB" noProof="0" dirty="0"/>
                    </a:p>
                  </a:txBody>
                  <a:tcPr anchor="ctr"/>
                </a:tc>
              </a:tr>
              <a:tr h="93044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‘Tendering procedures’ = National/CERN Procurement Rules apply  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936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Legal framework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94247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Contractor’s obligation to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produce results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7761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Degree of innovativeness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is low/medium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88398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Solutions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to be developed are close to the market (engineering)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/>
          </p:nvPr>
        </p:nvGraphicFramePr>
        <p:xfrm>
          <a:off x="5157536" y="1143000"/>
          <a:ext cx="3649579" cy="484039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649579"/>
              </a:tblGrid>
              <a:tr h="773832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Pre-commercial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Procurement</a:t>
                      </a:r>
                      <a:r>
                        <a:rPr lang="nl-BE" baseline="0" dirty="0" smtClean="0"/>
                        <a:t> </a:t>
                      </a:r>
                      <a:endParaRPr lang="nl-BE" dirty="0"/>
                    </a:p>
                  </a:txBody>
                  <a:tcPr anchor="ctr"/>
                </a:tc>
              </a:tr>
              <a:tr h="93610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B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Exemption for R&amp;D services    = under EU Directive</a:t>
                      </a:r>
                      <a:endParaRPr lang="nl-B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6003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Specific legal framework (H2020)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92413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Contractor’s obligation to use “its best efforts” </a:t>
                      </a:r>
                      <a:endParaRPr lang="nl-B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5238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High degree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of innovativeness R&amp;D-efforts required </a:t>
                      </a:r>
                    </a:p>
                  </a:txBody>
                  <a:tcPr anchor="ctr"/>
                </a:tc>
              </a:tr>
              <a:tr h="89389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High R&amp;D-efforts required (fill the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gap STOA vs. innovation needs)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algn="ctr">
              <a:defRPr sz="16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GB" sz="1200" dirty="0" smtClean="0"/>
              <a:t>3.</a:t>
            </a:r>
            <a:r>
              <a:rPr lang="en-GB" sz="4800" dirty="0" smtClean="0"/>
              <a:t>Differences </a:t>
            </a:r>
            <a:r>
              <a:rPr lang="en-GB" sz="4800" dirty="0"/>
              <a:t>PCP &amp; Procurement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4066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707699" y="1037062"/>
          <a:ext cx="3720598" cy="517427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720598"/>
              </a:tblGrid>
              <a:tr h="625081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Traditional Procurement</a:t>
                      </a:r>
                      <a:endParaRPr lang="en-GB" noProof="0" dirty="0"/>
                    </a:p>
                  </a:txBody>
                  <a:tcPr anchor="ctr"/>
                </a:tc>
              </a:tr>
              <a:tr h="51515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Technical specification   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49024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Short-term needs 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946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Market sounding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2869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Risks are low/medium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6326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One supplier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1 contract awarded to 1 company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5365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Development in 1 phase 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930278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IPR generated (e.g. shall be vested in 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CERN (General Conditions ART. 14)) </a:t>
                      </a:r>
                      <a:endParaRPr lang="en-GB" noProof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4F75-0C56-4BAE-9244-54833F19CB2B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/>
          </p:nvPr>
        </p:nvGraphicFramePr>
        <p:xfrm>
          <a:off x="4788569" y="1037063"/>
          <a:ext cx="4030578" cy="512824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030578"/>
              </a:tblGrid>
              <a:tr h="669074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Pre-commercial</a:t>
                      </a:r>
                      <a:r>
                        <a:rPr lang="nl-BE" baseline="0" dirty="0" smtClean="0"/>
                        <a:t> </a:t>
                      </a:r>
                      <a:r>
                        <a:rPr lang="en-GB" baseline="0" noProof="0" dirty="0" smtClean="0"/>
                        <a:t>Procurement </a:t>
                      </a:r>
                      <a:endParaRPr lang="en-GB" noProof="0" dirty="0"/>
                    </a:p>
                  </a:txBody>
                  <a:tcPr anchor="ctr"/>
                </a:tc>
              </a:tr>
              <a:tr h="52561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Functional</a:t>
                      </a:r>
                      <a:r>
                        <a:rPr lang="nl-B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specification</a:t>
                      </a:r>
                      <a:endParaRPr lang="nl-B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49641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Long-term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needs</a:t>
                      </a:r>
                      <a:endParaRPr lang="en-GB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614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Market</a:t>
                      </a:r>
                      <a:r>
                        <a:rPr lang="en-US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consultation with engagement </a:t>
                      </a:r>
                      <a:r>
                        <a:rPr lang="en-US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4508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Risks</a:t>
                      </a:r>
                      <a:r>
                        <a:rPr lang="nl-B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are high = risks assessment </a:t>
                      </a:r>
                    </a:p>
                  </a:txBody>
                  <a:tcPr anchor="ctr"/>
                </a:tc>
              </a:tr>
              <a:tr h="68511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B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Competitive development, several contracts</a:t>
                      </a:r>
                      <a:r>
                        <a:rPr lang="nl-B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to several suppliers </a:t>
                      </a:r>
                      <a:r>
                        <a:rPr lang="nl-B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</a:t>
                      </a:r>
                      <a:r>
                        <a:rPr lang="nl-B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nl-B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4728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Development in different</a:t>
                      </a:r>
                      <a:r>
                        <a:rPr lang="en-US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phases (de-risking)</a:t>
                      </a:r>
                      <a:endParaRPr lang="en-US" noProof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053511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IPRs - business case - Risk-benefit</a:t>
                      </a:r>
                      <a:r>
                        <a:rPr lang="en-GB" baseline="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sharing </a:t>
                      </a:r>
                      <a:endParaRPr lang="nl-B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4066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5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2365479" y="3014363"/>
            <a:ext cx="2200275" cy="32146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Step</a:t>
            </a:r>
            <a:r>
              <a:rPr lang="nl-BE" sz="2000" b="1" dirty="0">
                <a:solidFill>
                  <a:schemeClr val="accent1">
                    <a:lumMod val="50000"/>
                  </a:schemeClr>
                </a:solidFill>
              </a:rPr>
              <a:t>1: </a:t>
            </a:r>
          </a:p>
          <a:p>
            <a:pPr algn="ctr">
              <a:defRPr/>
            </a:pPr>
            <a:r>
              <a:rPr lang="nl-BE" sz="2000" b="1" dirty="0">
                <a:solidFill>
                  <a:schemeClr val="accent1">
                    <a:lumMod val="50000"/>
                  </a:schemeClr>
                </a:solidFill>
              </a:rPr>
              <a:t>Market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consultation </a:t>
            </a:r>
          </a:p>
          <a:p>
            <a:pPr algn="ctr">
              <a:defRPr/>
            </a:pPr>
            <a:endParaRPr lang="en-GB" sz="2000" dirty="0">
              <a:solidFill>
                <a:schemeClr val="accent4">
                  <a:lumMod val="25000"/>
                </a:schemeClr>
              </a:solidFill>
            </a:endParaRPr>
          </a:p>
          <a:p>
            <a:pPr algn="ctr">
              <a:defRPr/>
            </a:pPr>
            <a:endParaRPr lang="en-GB" sz="16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673015" y="3001662"/>
            <a:ext cx="2159535" cy="3240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Step 2: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Pre-commercial Procurement</a:t>
            </a:r>
          </a:p>
        </p:txBody>
      </p:sp>
      <p:sp>
        <p:nvSpPr>
          <p:cNvPr id="10247" name="Title 45"/>
          <p:cNvSpPr>
            <a:spLocks noGrp="1"/>
          </p:cNvSpPr>
          <p:nvPr>
            <p:ph type="title"/>
          </p:nvPr>
        </p:nvSpPr>
        <p:spPr>
          <a:xfrm>
            <a:off x="680946" y="-187232"/>
            <a:ext cx="7355160" cy="1143000"/>
          </a:xfrm>
        </p:spPr>
        <p:txBody>
          <a:bodyPr/>
          <a:lstStyle/>
          <a:p>
            <a:r>
              <a:rPr lang="en-GB" dirty="0" smtClean="0">
                <a:solidFill>
                  <a:srgbClr val="9BBB59"/>
                </a:solidFill>
              </a:rPr>
              <a:t>		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 PCP-concept</a:t>
            </a: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>
          <a:xfrm>
            <a:off x="6553200" y="6809388"/>
            <a:ext cx="2133600" cy="365125"/>
          </a:xfrm>
        </p:spPr>
        <p:txBody>
          <a:bodyPr/>
          <a:lstStyle/>
          <a:p>
            <a:pPr>
              <a:defRPr/>
            </a:pPr>
            <a:fld id="{EB5BB764-577A-457D-8EBF-14CF9206ADAE}" type="slidenum">
              <a:rPr/>
              <a:pPr>
                <a:defRPr/>
              </a:pPr>
              <a:t>9</a:t>
            </a:fld>
            <a:endParaRPr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509527" y="4149080"/>
            <a:ext cx="1833823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3534079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7" name="Rectangle 26">
            <a:hlinkClick r:id="" action="ppaction://noaction"/>
          </p:cNvPr>
          <p:cNvSpPr/>
          <p:nvPr/>
        </p:nvSpPr>
        <p:spPr>
          <a:xfrm>
            <a:off x="4053040" y="6381750"/>
            <a:ext cx="45462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8" name="Rectangle 27">
            <a:hlinkClick r:id="" action="ppaction://noaction"/>
          </p:cNvPr>
          <p:cNvSpPr/>
          <p:nvPr/>
        </p:nvSpPr>
        <p:spPr>
          <a:xfrm>
            <a:off x="4636335" y="6381750"/>
            <a:ext cx="97358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29" name="Rectangle 28">
            <a:hlinkClick r:id="" action="ppaction://noaction"/>
          </p:cNvPr>
          <p:cNvSpPr/>
          <p:nvPr/>
        </p:nvSpPr>
        <p:spPr>
          <a:xfrm>
            <a:off x="5738589" y="6381750"/>
            <a:ext cx="61617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61" name="Rectangle 60"/>
          <p:cNvSpPr/>
          <p:nvPr/>
        </p:nvSpPr>
        <p:spPr>
          <a:xfrm>
            <a:off x="6915901" y="3001662"/>
            <a:ext cx="2151613" cy="32400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BE" sz="20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Step </a:t>
            </a:r>
            <a:r>
              <a:rPr lang="nl-BE" sz="20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3:</a:t>
            </a:r>
          </a:p>
          <a:p>
            <a:pPr algn="ctr">
              <a:defRPr/>
            </a:pPr>
            <a:r>
              <a:rPr lang="nl-BE" sz="20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Commercial Tender</a:t>
            </a:r>
          </a:p>
        </p:txBody>
      </p:sp>
      <p:pic>
        <p:nvPicPr>
          <p:cNvPr id="11287" name="Picture 23" descr="http://www.faqs.org/photo-dict/photofiles/list/505/887signatur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6447" y="4683737"/>
            <a:ext cx="1301388" cy="134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30" name="Straight Connector 29"/>
          <p:cNvCxnSpPr/>
          <p:nvPr/>
        </p:nvCxnSpPr>
        <p:spPr>
          <a:xfrm>
            <a:off x="7103586" y="4143099"/>
            <a:ext cx="1848086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853707" y="4121627"/>
            <a:ext cx="1833823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57622" y="682589"/>
            <a:ext cx="2751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4 steps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908" y="3054753"/>
            <a:ext cx="229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Step </a:t>
            </a:r>
            <a:r>
              <a:rPr lang="nl-BE" sz="2000" b="1" dirty="0">
                <a:solidFill>
                  <a:schemeClr val="accent1">
                    <a:lumMod val="50000"/>
                  </a:schemeClr>
                </a:solidFill>
              </a:rPr>
              <a:t>0: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Preparation Phase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251520" y="4118286"/>
            <a:ext cx="1833823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085" y="3014363"/>
            <a:ext cx="2290763" cy="322738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" name="TextBox 4"/>
          <p:cNvSpPr txBox="1">
            <a:spLocks noChangeArrowheads="1"/>
          </p:cNvSpPr>
          <p:nvPr/>
        </p:nvSpPr>
        <p:spPr bwMode="auto">
          <a:xfrm>
            <a:off x="0" y="0"/>
            <a:ext cx="3131840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nl-BE"/>
            </a:defPPr>
            <a:lvl1pPr algn="ct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4.</a:t>
            </a:r>
            <a:r>
              <a:rPr lang="en-GB" sz="4800" dirty="0"/>
              <a:t>Method </a:t>
            </a:r>
          </a:p>
        </p:txBody>
      </p:sp>
      <p:pic>
        <p:nvPicPr>
          <p:cNvPr id="38" name="Picture 2" descr="http://www.creativesigndesigns.com/userfiles/images/img-needs-assess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257" y="4715348"/>
            <a:ext cx="1681493" cy="1354668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9297" y="4725039"/>
            <a:ext cx="1334911" cy="1305048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81461" y="4725039"/>
            <a:ext cx="1320901" cy="1366449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0456881"/>
      </p:ext>
    </p:extLst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 autoUpdateAnimBg="0"/>
      <p:bldP spid="60" grpId="0" animBg="1" autoUpdateAnimBg="0"/>
      <p:bldP spid="61" grpId="0" animBg="1" autoUpdateAnimBg="0"/>
      <p:bldP spid="11" grpId="0"/>
      <p:bldP spid="2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pt 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zione standard1" id="{528127EE-B8BC-46AE-BC5A-0DF881F065E9}" vid="{E9372521-416A-4774-99AE-AE88B7E5417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40B93DF0FDF4E86D2FDE40F8D5611" ma:contentTypeVersion="6" ma:contentTypeDescription="Create a new document." ma:contentTypeScope="" ma:versionID="2e7e5bc595bc731f01943d042f26b2d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8c9cc3a6dcc5bf39f56c49cae08a97c1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F9A6E3B-647C-43BE-BEA9-CE5229CA56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E98727-F501-4BE3-A2D3-8B3A888BEB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C3FE34-5CD9-4B20-B9BC-8222B183805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http://schemas.microsoft.com/sharepoint/v4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13774</TotalTime>
  <Words>1465</Words>
  <Application>Microsoft Macintosh PowerPoint</Application>
  <PresentationFormat>On-screen Show (4:3)</PresentationFormat>
  <Paragraphs>337</Paragraphs>
  <Slides>24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1_Custom Design</vt:lpstr>
      <vt:lpstr>2_Custom Design</vt:lpstr>
      <vt:lpstr>Custom Design</vt:lpstr>
      <vt:lpstr>ppt template (1)</vt:lpstr>
      <vt:lpstr>The PCP Principles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the PCP-concept</vt:lpstr>
      <vt:lpstr>PowerPoint Presentation</vt:lpstr>
      <vt:lpstr>PowerPoint Presentation</vt:lpstr>
      <vt:lpstr>PowerPoint Presentation</vt:lpstr>
      <vt:lpstr>PCP in 4 phases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IWT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Christophe Veys</dc:creator>
  <cp:lastModifiedBy>Marcello Losasso</cp:lastModifiedBy>
  <cp:revision>395</cp:revision>
  <cp:lastPrinted>2016-03-08T07:43:27Z</cp:lastPrinted>
  <dcterms:created xsi:type="dcterms:W3CDTF">2012-05-30T16:15:58Z</dcterms:created>
  <dcterms:modified xsi:type="dcterms:W3CDTF">2016-03-30T06:14:35Z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0x01010047240B93DF0FDF4E86D2FDE40F8D5611</vt:lpwstr>
  </property>
</Properties>
</file>