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7" r:id="rId2"/>
    <p:sldId id="550" r:id="rId3"/>
    <p:sldId id="508" r:id="rId4"/>
    <p:sldId id="547" r:id="rId5"/>
    <p:sldId id="548" r:id="rId6"/>
    <p:sldId id="549" r:id="rId7"/>
    <p:sldId id="507" r:id="rId8"/>
    <p:sldId id="467" r:id="rId9"/>
    <p:sldId id="469" r:id="rId10"/>
    <p:sldId id="509" r:id="rId11"/>
    <p:sldId id="537" r:id="rId12"/>
    <p:sldId id="525" r:id="rId13"/>
    <p:sldId id="553" r:id="rId14"/>
    <p:sldId id="543" r:id="rId15"/>
    <p:sldId id="544" r:id="rId16"/>
    <p:sldId id="546" r:id="rId17"/>
    <p:sldId id="545" r:id="rId18"/>
    <p:sldId id="554" r:id="rId19"/>
    <p:sldId id="527" r:id="rId20"/>
    <p:sldId id="528" r:id="rId21"/>
    <p:sldId id="529" r:id="rId22"/>
    <p:sldId id="530" r:id="rId23"/>
    <p:sldId id="531" r:id="rId24"/>
    <p:sldId id="532" r:id="rId25"/>
    <p:sldId id="533" r:id="rId26"/>
    <p:sldId id="534" r:id="rId27"/>
    <p:sldId id="535" r:id="rId28"/>
    <p:sldId id="536" r:id="rId29"/>
    <p:sldId id="538" r:id="rId30"/>
    <p:sldId id="539" r:id="rId31"/>
    <p:sldId id="540" r:id="rId32"/>
    <p:sldId id="541" r:id="rId33"/>
    <p:sldId id="542" r:id="rId34"/>
    <p:sldId id="55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1" autoAdjust="0"/>
    <p:restoredTop sz="94660"/>
  </p:normalViewPr>
  <p:slideViewPr>
    <p:cSldViewPr>
      <p:cViewPr varScale="1">
        <p:scale>
          <a:sx n="67" d="100"/>
          <a:sy n="67" d="100"/>
        </p:scale>
        <p:origin x="35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220C35-9D98-40AC-8C83-1B9B10CC10A9}" type="datetimeFigureOut">
              <a:rPr lang="en-US" smtClean="0"/>
              <a:pPr/>
              <a:t>6/21/2016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5C82B-DF7B-4A3D-8C0B-01B81F3EB5B9}" type="slidenum">
              <a:rPr lang="en-US" smtClean="0"/>
              <a:pPr/>
              <a:t>‹#›</a:t>
            </a:fld>
            <a:endParaRPr lang="en-US"/>
          </a:p>
        </p:txBody>
      </p:sp>
    </p:spTree>
    <p:extLst>
      <p:ext uri="{BB962C8B-B14F-4D97-AF65-F5344CB8AC3E}">
        <p14:creationId xmlns:p14="http://schemas.microsoft.com/office/powerpoint/2010/main" val="286185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D5C82B-DF7B-4A3D-8C0B-01B81F3EB5B9}" type="slidenum">
              <a:rPr lang="en-US" smtClean="0"/>
              <a:pPr/>
              <a:t>1</a:t>
            </a:fld>
            <a:endParaRPr lang="en-US"/>
          </a:p>
        </p:txBody>
      </p:sp>
    </p:spTree>
    <p:extLst>
      <p:ext uri="{BB962C8B-B14F-4D97-AF65-F5344CB8AC3E}">
        <p14:creationId xmlns:p14="http://schemas.microsoft.com/office/powerpoint/2010/main" val="679640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10</a:t>
            </a:fld>
            <a:endParaRPr lang="en-US"/>
          </a:p>
        </p:txBody>
      </p:sp>
    </p:spTree>
    <p:extLst>
      <p:ext uri="{BB962C8B-B14F-4D97-AF65-F5344CB8AC3E}">
        <p14:creationId xmlns:p14="http://schemas.microsoft.com/office/powerpoint/2010/main" val="3724347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11</a:t>
            </a:fld>
            <a:endParaRPr lang="en-US"/>
          </a:p>
        </p:txBody>
      </p:sp>
    </p:spTree>
    <p:extLst>
      <p:ext uri="{BB962C8B-B14F-4D97-AF65-F5344CB8AC3E}">
        <p14:creationId xmlns:p14="http://schemas.microsoft.com/office/powerpoint/2010/main" val="1674413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12</a:t>
            </a:fld>
            <a:endParaRPr lang="en-US"/>
          </a:p>
        </p:txBody>
      </p:sp>
    </p:spTree>
    <p:extLst>
      <p:ext uri="{BB962C8B-B14F-4D97-AF65-F5344CB8AC3E}">
        <p14:creationId xmlns:p14="http://schemas.microsoft.com/office/powerpoint/2010/main" val="3793209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13</a:t>
            </a:fld>
            <a:endParaRPr lang="en-US"/>
          </a:p>
        </p:txBody>
      </p:sp>
    </p:spTree>
    <p:extLst>
      <p:ext uri="{BB962C8B-B14F-4D97-AF65-F5344CB8AC3E}">
        <p14:creationId xmlns:p14="http://schemas.microsoft.com/office/powerpoint/2010/main" val="2650421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14</a:t>
            </a:fld>
            <a:endParaRPr lang="en-US"/>
          </a:p>
        </p:txBody>
      </p:sp>
    </p:spTree>
    <p:extLst>
      <p:ext uri="{BB962C8B-B14F-4D97-AF65-F5344CB8AC3E}">
        <p14:creationId xmlns:p14="http://schemas.microsoft.com/office/powerpoint/2010/main" val="1758733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15</a:t>
            </a:fld>
            <a:endParaRPr lang="en-US"/>
          </a:p>
        </p:txBody>
      </p:sp>
    </p:spTree>
    <p:extLst>
      <p:ext uri="{BB962C8B-B14F-4D97-AF65-F5344CB8AC3E}">
        <p14:creationId xmlns:p14="http://schemas.microsoft.com/office/powerpoint/2010/main" val="2436780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16</a:t>
            </a:fld>
            <a:endParaRPr lang="en-US"/>
          </a:p>
        </p:txBody>
      </p:sp>
    </p:spTree>
    <p:extLst>
      <p:ext uri="{BB962C8B-B14F-4D97-AF65-F5344CB8AC3E}">
        <p14:creationId xmlns:p14="http://schemas.microsoft.com/office/powerpoint/2010/main" val="4174653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17</a:t>
            </a:fld>
            <a:endParaRPr lang="en-US"/>
          </a:p>
        </p:txBody>
      </p:sp>
    </p:spTree>
    <p:extLst>
      <p:ext uri="{BB962C8B-B14F-4D97-AF65-F5344CB8AC3E}">
        <p14:creationId xmlns:p14="http://schemas.microsoft.com/office/powerpoint/2010/main" val="2339871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18</a:t>
            </a:fld>
            <a:endParaRPr lang="en-US"/>
          </a:p>
        </p:txBody>
      </p:sp>
    </p:spTree>
    <p:extLst>
      <p:ext uri="{BB962C8B-B14F-4D97-AF65-F5344CB8AC3E}">
        <p14:creationId xmlns:p14="http://schemas.microsoft.com/office/powerpoint/2010/main" val="1173067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19</a:t>
            </a:fld>
            <a:endParaRPr lang="en-US"/>
          </a:p>
        </p:txBody>
      </p:sp>
    </p:spTree>
    <p:extLst>
      <p:ext uri="{BB962C8B-B14F-4D97-AF65-F5344CB8AC3E}">
        <p14:creationId xmlns:p14="http://schemas.microsoft.com/office/powerpoint/2010/main" val="284249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a:t>
            </a:fld>
            <a:endParaRPr lang="en-US"/>
          </a:p>
        </p:txBody>
      </p:sp>
    </p:spTree>
    <p:extLst>
      <p:ext uri="{BB962C8B-B14F-4D97-AF65-F5344CB8AC3E}">
        <p14:creationId xmlns:p14="http://schemas.microsoft.com/office/powerpoint/2010/main" val="890051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20</a:t>
            </a:fld>
            <a:endParaRPr lang="en-US"/>
          </a:p>
        </p:txBody>
      </p:sp>
    </p:spTree>
    <p:extLst>
      <p:ext uri="{BB962C8B-B14F-4D97-AF65-F5344CB8AC3E}">
        <p14:creationId xmlns:p14="http://schemas.microsoft.com/office/powerpoint/2010/main" val="8515426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21</a:t>
            </a:fld>
            <a:endParaRPr lang="en-US"/>
          </a:p>
        </p:txBody>
      </p:sp>
    </p:spTree>
    <p:extLst>
      <p:ext uri="{BB962C8B-B14F-4D97-AF65-F5344CB8AC3E}">
        <p14:creationId xmlns:p14="http://schemas.microsoft.com/office/powerpoint/2010/main" val="39667493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22</a:t>
            </a:fld>
            <a:endParaRPr lang="en-US"/>
          </a:p>
        </p:txBody>
      </p:sp>
    </p:spTree>
    <p:extLst>
      <p:ext uri="{BB962C8B-B14F-4D97-AF65-F5344CB8AC3E}">
        <p14:creationId xmlns:p14="http://schemas.microsoft.com/office/powerpoint/2010/main" val="17952719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23</a:t>
            </a:fld>
            <a:endParaRPr lang="en-US"/>
          </a:p>
        </p:txBody>
      </p:sp>
    </p:spTree>
    <p:extLst>
      <p:ext uri="{BB962C8B-B14F-4D97-AF65-F5344CB8AC3E}">
        <p14:creationId xmlns:p14="http://schemas.microsoft.com/office/powerpoint/2010/main" val="525628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24</a:t>
            </a:fld>
            <a:endParaRPr lang="en-US"/>
          </a:p>
        </p:txBody>
      </p:sp>
    </p:spTree>
    <p:extLst>
      <p:ext uri="{BB962C8B-B14F-4D97-AF65-F5344CB8AC3E}">
        <p14:creationId xmlns:p14="http://schemas.microsoft.com/office/powerpoint/2010/main" val="2412424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25</a:t>
            </a:fld>
            <a:endParaRPr lang="en-US"/>
          </a:p>
        </p:txBody>
      </p:sp>
    </p:spTree>
    <p:extLst>
      <p:ext uri="{BB962C8B-B14F-4D97-AF65-F5344CB8AC3E}">
        <p14:creationId xmlns:p14="http://schemas.microsoft.com/office/powerpoint/2010/main" val="32260359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26</a:t>
            </a:fld>
            <a:endParaRPr lang="en-US"/>
          </a:p>
        </p:txBody>
      </p:sp>
    </p:spTree>
    <p:extLst>
      <p:ext uri="{BB962C8B-B14F-4D97-AF65-F5344CB8AC3E}">
        <p14:creationId xmlns:p14="http://schemas.microsoft.com/office/powerpoint/2010/main" val="15091184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27</a:t>
            </a:fld>
            <a:endParaRPr lang="en-US"/>
          </a:p>
        </p:txBody>
      </p:sp>
    </p:spTree>
    <p:extLst>
      <p:ext uri="{BB962C8B-B14F-4D97-AF65-F5344CB8AC3E}">
        <p14:creationId xmlns:p14="http://schemas.microsoft.com/office/powerpoint/2010/main" val="7033407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28</a:t>
            </a:fld>
            <a:endParaRPr lang="en-US"/>
          </a:p>
        </p:txBody>
      </p:sp>
    </p:spTree>
    <p:extLst>
      <p:ext uri="{BB962C8B-B14F-4D97-AF65-F5344CB8AC3E}">
        <p14:creationId xmlns:p14="http://schemas.microsoft.com/office/powerpoint/2010/main" val="29953081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29</a:t>
            </a:fld>
            <a:endParaRPr lang="en-US"/>
          </a:p>
        </p:txBody>
      </p:sp>
    </p:spTree>
    <p:extLst>
      <p:ext uri="{BB962C8B-B14F-4D97-AF65-F5344CB8AC3E}">
        <p14:creationId xmlns:p14="http://schemas.microsoft.com/office/powerpoint/2010/main" val="2701535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3</a:t>
            </a:fld>
            <a:endParaRPr lang="en-US"/>
          </a:p>
        </p:txBody>
      </p:sp>
    </p:spTree>
    <p:extLst>
      <p:ext uri="{BB962C8B-B14F-4D97-AF65-F5344CB8AC3E}">
        <p14:creationId xmlns:p14="http://schemas.microsoft.com/office/powerpoint/2010/main" val="25258306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30</a:t>
            </a:fld>
            <a:endParaRPr lang="en-US"/>
          </a:p>
        </p:txBody>
      </p:sp>
    </p:spTree>
    <p:extLst>
      <p:ext uri="{BB962C8B-B14F-4D97-AF65-F5344CB8AC3E}">
        <p14:creationId xmlns:p14="http://schemas.microsoft.com/office/powerpoint/2010/main" val="7749539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31</a:t>
            </a:fld>
            <a:endParaRPr lang="en-US"/>
          </a:p>
        </p:txBody>
      </p:sp>
    </p:spTree>
    <p:extLst>
      <p:ext uri="{BB962C8B-B14F-4D97-AF65-F5344CB8AC3E}">
        <p14:creationId xmlns:p14="http://schemas.microsoft.com/office/powerpoint/2010/main" val="14343194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32</a:t>
            </a:fld>
            <a:endParaRPr lang="en-US"/>
          </a:p>
        </p:txBody>
      </p:sp>
    </p:spTree>
    <p:extLst>
      <p:ext uri="{BB962C8B-B14F-4D97-AF65-F5344CB8AC3E}">
        <p14:creationId xmlns:p14="http://schemas.microsoft.com/office/powerpoint/2010/main" val="35290059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33</a:t>
            </a:fld>
            <a:endParaRPr lang="en-US"/>
          </a:p>
        </p:txBody>
      </p:sp>
    </p:spTree>
    <p:extLst>
      <p:ext uri="{BB962C8B-B14F-4D97-AF65-F5344CB8AC3E}">
        <p14:creationId xmlns:p14="http://schemas.microsoft.com/office/powerpoint/2010/main" val="4275249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34</a:t>
            </a:fld>
            <a:endParaRPr lang="en-US"/>
          </a:p>
        </p:txBody>
      </p:sp>
    </p:spTree>
    <p:extLst>
      <p:ext uri="{BB962C8B-B14F-4D97-AF65-F5344CB8AC3E}">
        <p14:creationId xmlns:p14="http://schemas.microsoft.com/office/powerpoint/2010/main" val="718258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4</a:t>
            </a:fld>
            <a:endParaRPr lang="en-US"/>
          </a:p>
        </p:txBody>
      </p:sp>
    </p:spTree>
    <p:extLst>
      <p:ext uri="{BB962C8B-B14F-4D97-AF65-F5344CB8AC3E}">
        <p14:creationId xmlns:p14="http://schemas.microsoft.com/office/powerpoint/2010/main" val="1213734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5</a:t>
            </a:fld>
            <a:endParaRPr lang="en-US"/>
          </a:p>
        </p:txBody>
      </p:sp>
    </p:spTree>
    <p:extLst>
      <p:ext uri="{BB962C8B-B14F-4D97-AF65-F5344CB8AC3E}">
        <p14:creationId xmlns:p14="http://schemas.microsoft.com/office/powerpoint/2010/main" val="4265479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6</a:t>
            </a:fld>
            <a:endParaRPr lang="en-US"/>
          </a:p>
        </p:txBody>
      </p:sp>
    </p:spTree>
    <p:extLst>
      <p:ext uri="{BB962C8B-B14F-4D97-AF65-F5344CB8AC3E}">
        <p14:creationId xmlns:p14="http://schemas.microsoft.com/office/powerpoint/2010/main" val="3096148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7</a:t>
            </a:fld>
            <a:endParaRPr lang="en-US"/>
          </a:p>
        </p:txBody>
      </p:sp>
    </p:spTree>
    <p:extLst>
      <p:ext uri="{BB962C8B-B14F-4D97-AF65-F5344CB8AC3E}">
        <p14:creationId xmlns:p14="http://schemas.microsoft.com/office/powerpoint/2010/main" val="1366844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8</a:t>
            </a:fld>
            <a:endParaRPr lang="en-US"/>
          </a:p>
        </p:txBody>
      </p:sp>
    </p:spTree>
    <p:extLst>
      <p:ext uri="{BB962C8B-B14F-4D97-AF65-F5344CB8AC3E}">
        <p14:creationId xmlns:p14="http://schemas.microsoft.com/office/powerpoint/2010/main" val="589079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EEAB7D-EE2F-4A7A-81B3-4D0F6755EFA2}" type="slidenum">
              <a:rPr lang="en-US" smtClean="0"/>
              <a:pPr/>
              <a:t>9</a:t>
            </a:fld>
            <a:endParaRPr lang="en-US"/>
          </a:p>
        </p:txBody>
      </p:sp>
    </p:spTree>
    <p:extLst>
      <p:ext uri="{BB962C8B-B14F-4D97-AF65-F5344CB8AC3E}">
        <p14:creationId xmlns:p14="http://schemas.microsoft.com/office/powerpoint/2010/main" val="2944413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6DBBF9-9C69-4693-A10D-C312D46A617B}"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DBBF9-9C69-4693-A10D-C312D46A617B}"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DBBF9-9C69-4693-A10D-C312D46A617B}"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6DBBF9-9C69-4693-A10D-C312D46A617B}"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6DBBF9-9C69-4693-A10D-C312D46A617B}" type="datetimeFigureOut">
              <a:rPr lang="en-US" smtClean="0"/>
              <a:pPr/>
              <a:t>6/21/2016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6DBBF9-9C69-4693-A10D-C312D46A617B}" type="datetimeFigureOut">
              <a:rPr lang="en-US" smtClean="0"/>
              <a:pPr/>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6DBBF9-9C69-4693-A10D-C312D46A617B}" type="datetimeFigureOut">
              <a:rPr lang="en-US" smtClean="0"/>
              <a:pPr/>
              <a:t>6/21/2016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6DBBF9-9C69-4693-A10D-C312D46A617B}" type="datetimeFigureOut">
              <a:rPr lang="en-US" smtClean="0"/>
              <a:pPr/>
              <a:t>6/21/2016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6DBBF9-9C69-4693-A10D-C312D46A617B}" type="datetimeFigureOut">
              <a:rPr lang="en-US" smtClean="0"/>
              <a:pPr/>
              <a:t>6/21/2016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6DBBF9-9C69-4693-A10D-C312D46A617B}" type="datetimeFigureOut">
              <a:rPr lang="en-US" smtClean="0"/>
              <a:pPr/>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6DBBF9-9C69-4693-A10D-C312D46A617B}" type="datetimeFigureOut">
              <a:rPr lang="en-US" smtClean="0"/>
              <a:pPr/>
              <a:t>6/21/2016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083E7-95E2-4901-9D41-F59186B2237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6DBBF9-9C69-4693-A10D-C312D46A617B}" type="datetimeFigureOut">
              <a:rPr lang="en-US" smtClean="0"/>
              <a:pPr/>
              <a:t>6/21/2016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083E7-95E2-4901-9D41-F59186B223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48.png"/><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type="subTitle" idx="1"/>
          </p:nvPr>
        </p:nvSpPr>
        <p:spPr>
          <a:xfrm>
            <a:off x="1371600" y="3048000"/>
            <a:ext cx="6400800" cy="1752600"/>
          </a:xfrm>
        </p:spPr>
        <p:txBody>
          <a:bodyPr>
            <a:normAutofit/>
          </a:bodyPr>
          <a:lstStyle/>
          <a:p>
            <a:r>
              <a:rPr lang="en-US" b="1" i="1" dirty="0" err="1" smtClean="0">
                <a:solidFill>
                  <a:srgbClr val="002060"/>
                </a:solidFill>
                <a:latin typeface="Times New Roman" pitchFamily="18" charset="0"/>
                <a:cs typeface="Times New Roman" pitchFamily="18" charset="0"/>
              </a:rPr>
              <a:t>Cenke</a:t>
            </a:r>
            <a:r>
              <a:rPr lang="en-US" b="1" i="1" dirty="0" smtClean="0">
                <a:solidFill>
                  <a:srgbClr val="002060"/>
                </a:solidFill>
                <a:latin typeface="Times New Roman" pitchFamily="18" charset="0"/>
                <a:cs typeface="Times New Roman" pitchFamily="18" charset="0"/>
              </a:rPr>
              <a:t> </a:t>
            </a:r>
            <a:r>
              <a:rPr lang="en-US" b="1" i="1" dirty="0" err="1" smtClean="0">
                <a:solidFill>
                  <a:srgbClr val="002060"/>
                </a:solidFill>
                <a:latin typeface="Times New Roman" pitchFamily="18" charset="0"/>
                <a:cs typeface="Times New Roman" pitchFamily="18" charset="0"/>
              </a:rPr>
              <a:t>Xu</a:t>
            </a:r>
            <a:endParaRPr lang="en-US" b="1" i="1" dirty="0" smtClean="0">
              <a:solidFill>
                <a:srgbClr val="002060"/>
              </a:solidFill>
              <a:latin typeface="Times New Roman" pitchFamily="18" charset="0"/>
              <a:cs typeface="Times New Roman" pitchFamily="18" charset="0"/>
            </a:endParaRPr>
          </a:p>
          <a:p>
            <a:r>
              <a:rPr lang="zh-CN" altLang="en-US" sz="2800" b="1" dirty="0" smtClean="0">
                <a:solidFill>
                  <a:srgbClr val="002060"/>
                </a:solidFill>
                <a:latin typeface="Times New Roman" pitchFamily="18" charset="0"/>
                <a:cs typeface="Times New Roman" pitchFamily="18" charset="0"/>
              </a:rPr>
              <a:t>许岑珂</a:t>
            </a:r>
            <a:endParaRPr lang="en-US" sz="2800" b="1" dirty="0" smtClean="0">
              <a:solidFill>
                <a:srgbClr val="002060"/>
              </a:solidFill>
              <a:latin typeface="Times New Roman" pitchFamily="18" charset="0"/>
              <a:cs typeface="Times New Roman" pitchFamily="18" charset="0"/>
            </a:endParaRPr>
          </a:p>
          <a:p>
            <a:r>
              <a:rPr lang="en-US" sz="2600" dirty="0" smtClean="0">
                <a:solidFill>
                  <a:srgbClr val="002060"/>
                </a:solidFill>
              </a:rPr>
              <a:t>University of California, Santa Barbara</a:t>
            </a:r>
            <a:endParaRPr lang="en-US" sz="2600" dirty="0">
              <a:solidFill>
                <a:srgbClr val="002060"/>
              </a:solidFill>
            </a:endParaRPr>
          </a:p>
        </p:txBody>
      </p:sp>
      <p:pic>
        <p:nvPicPr>
          <p:cNvPr id="6" name="Picture 14" descr="http://upload.wikimedia.org/wikipedia/commons/thumb/3/3e/Nsf1.jpg/140px-Nsf1.jpg"/>
          <p:cNvPicPr>
            <a:picLocks noChangeAspect="1" noChangeArrowheads="1"/>
          </p:cNvPicPr>
          <p:nvPr/>
        </p:nvPicPr>
        <p:blipFill>
          <a:blip r:embed="rId3" cstate="print"/>
          <a:srcRect/>
          <a:stretch>
            <a:fillRect/>
          </a:stretch>
        </p:blipFill>
        <p:spPr bwMode="auto">
          <a:xfrm>
            <a:off x="1143000" y="5028655"/>
            <a:ext cx="1524000" cy="1534887"/>
          </a:xfrm>
          <a:prstGeom prst="rect">
            <a:avLst/>
          </a:prstGeom>
          <a:noFill/>
        </p:spPr>
      </p:pic>
      <p:pic>
        <p:nvPicPr>
          <p:cNvPr id="7" name="Picture 7" descr="C:\Users\xucenke\Documents\science\00talks\2012Davis\packard.jpg"/>
          <p:cNvPicPr>
            <a:picLocks noChangeAspect="1" noChangeArrowheads="1"/>
          </p:cNvPicPr>
          <p:nvPr/>
        </p:nvPicPr>
        <p:blipFill>
          <a:blip r:embed="rId4" cstate="print"/>
          <a:srcRect/>
          <a:stretch>
            <a:fillRect/>
          </a:stretch>
        </p:blipFill>
        <p:spPr bwMode="auto">
          <a:xfrm>
            <a:off x="6324600" y="5410200"/>
            <a:ext cx="1905000" cy="720246"/>
          </a:xfrm>
          <a:prstGeom prst="rect">
            <a:avLst/>
          </a:prstGeom>
          <a:noFill/>
        </p:spPr>
      </p:pic>
      <p:pic>
        <p:nvPicPr>
          <p:cNvPr id="80898" name="Picture 2" descr="http://www.aw.id.ucsb.edu/logos/images/ucsbwave_144.jpg"/>
          <p:cNvPicPr>
            <a:picLocks noChangeAspect="1" noChangeArrowheads="1"/>
          </p:cNvPicPr>
          <p:nvPr/>
        </p:nvPicPr>
        <p:blipFill>
          <a:blip r:embed="rId5" cstate="print"/>
          <a:srcRect/>
          <a:stretch>
            <a:fillRect/>
          </a:stretch>
        </p:blipFill>
        <p:spPr bwMode="auto">
          <a:xfrm>
            <a:off x="3845118" y="5410200"/>
            <a:ext cx="1574359" cy="838200"/>
          </a:xfrm>
          <a:prstGeom prst="rect">
            <a:avLst/>
          </a:prstGeom>
          <a:noFill/>
        </p:spPr>
      </p:pic>
      <p:sp>
        <p:nvSpPr>
          <p:cNvPr id="8" name="Title 1"/>
          <p:cNvSpPr>
            <a:spLocks noGrp="1"/>
          </p:cNvSpPr>
          <p:nvPr>
            <p:ph type="ctrTitle"/>
          </p:nvPr>
        </p:nvSpPr>
        <p:spPr>
          <a:xfrm>
            <a:off x="685800" y="1600200"/>
            <a:ext cx="7772400" cy="1470025"/>
          </a:xfrm>
        </p:spPr>
        <p:txBody>
          <a:bodyPr>
            <a:normAutofit/>
          </a:bodyPr>
          <a:lstStyle/>
          <a:p>
            <a:r>
              <a:rPr lang="en-US" altLang="zh-CN" sz="2800" b="1" i="1" dirty="0" smtClean="0">
                <a:solidFill>
                  <a:srgbClr val="0070C0"/>
                </a:solidFill>
                <a:latin typeface="Times New Roman" panose="02020603050405020304" pitchFamily="18" charset="0"/>
                <a:cs typeface="Times New Roman" panose="02020603050405020304" pitchFamily="18" charset="0"/>
              </a:rPr>
              <a:t>Stable 2+1d CFT at the Boundary of a Class of 3+1d Symmetry Protected Topological States</a:t>
            </a:r>
            <a:endParaRPr lang="en-US" sz="2800" b="1" i="1" dirty="0">
              <a:solidFill>
                <a:srgbClr val="0070C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997878" y="1381262"/>
            <a:ext cx="7412025" cy="400110"/>
          </a:xfrm>
          <a:prstGeom prst="rect">
            <a:avLst/>
          </a:prstGeom>
          <a:noFill/>
        </p:spPr>
        <p:txBody>
          <a:bodyPr wrap="square" rtlCol="0">
            <a:spAutoFit/>
          </a:bodyPr>
          <a:lstStyle/>
          <a:p>
            <a:r>
              <a:rPr lang="en-US" altLang="zh-CN" sz="2000" b="1" dirty="0" smtClean="0">
                <a:solidFill>
                  <a:srgbClr val="C00000"/>
                </a:solidFill>
                <a:latin typeface="Times New Roman" pitchFamily="18" charset="0"/>
                <a:cs typeface="Times New Roman" pitchFamily="18" charset="0"/>
              </a:rPr>
              <a:t>1+1d edge of 2+1d bosonic SPT state:</a:t>
            </a:r>
            <a:endParaRPr lang="en-US" sz="2000" b="1" dirty="0" smtClean="0">
              <a:solidFill>
                <a:srgbClr val="C00000"/>
              </a:solidFill>
              <a:latin typeface="Times New Roman" pitchFamily="18" charset="0"/>
              <a:cs typeface="Times New Roman" pitchFamily="18" charset="0"/>
            </a:endParaRPr>
          </a:p>
        </p:txBody>
      </p:sp>
      <p:sp>
        <p:nvSpPr>
          <p:cNvPr id="17" name="TextBox 16"/>
          <p:cNvSpPr txBox="1"/>
          <p:nvPr/>
        </p:nvSpPr>
        <p:spPr>
          <a:xfrm>
            <a:off x="1008424" y="2721114"/>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With full SO(4) symmetry, it is well-known that this theory is a CFT, i.e. </a:t>
            </a:r>
            <a:r>
              <a:rPr lang="en-US" sz="2000" i="1" dirty="0" smtClean="0">
                <a:solidFill>
                  <a:srgbClr val="002060"/>
                </a:solidFill>
                <a:cs typeface="Times New Roman" pitchFamily="18" charset="0"/>
              </a:rPr>
              <a:t>g</a:t>
            </a:r>
            <a:r>
              <a:rPr lang="en-US" sz="2000" dirty="0" smtClean="0">
                <a:solidFill>
                  <a:srgbClr val="002060"/>
                </a:solidFill>
                <a:latin typeface="Times New Roman" pitchFamily="18" charset="0"/>
                <a:cs typeface="Times New Roman" pitchFamily="18" charset="0"/>
              </a:rPr>
              <a:t> flows to a stable fixed point under RG. </a:t>
            </a:r>
            <a:endParaRPr lang="en-US" sz="2000" dirty="0">
              <a:solidFill>
                <a:srgbClr val="002060"/>
              </a:solidFill>
              <a:latin typeface="Times New Roman" pitchFamily="18" charset="0"/>
              <a:cs typeface="Times New Roman" pitchFamily="18" charset="0"/>
            </a:endParaRPr>
          </a:p>
        </p:txBody>
      </p:sp>
      <p:pic>
        <p:nvPicPr>
          <p:cNvPr id="6" name="Picture 5"/>
          <p:cNvPicPr>
            <a:picLocks noChangeAspect="1"/>
          </p:cNvPicPr>
          <p:nvPr/>
        </p:nvPicPr>
        <p:blipFill>
          <a:blip r:embed="rId3"/>
          <a:stretch>
            <a:fillRect/>
          </a:stretch>
        </p:blipFill>
        <p:spPr>
          <a:xfrm>
            <a:off x="1776412" y="1981200"/>
            <a:ext cx="5591175" cy="609600"/>
          </a:xfrm>
          <a:prstGeom prst="rect">
            <a:avLst/>
          </a:prstGeom>
        </p:spPr>
      </p:pic>
      <p:grpSp>
        <p:nvGrpSpPr>
          <p:cNvPr id="19" name="Group 18"/>
          <p:cNvGrpSpPr/>
          <p:nvPr/>
        </p:nvGrpSpPr>
        <p:grpSpPr>
          <a:xfrm>
            <a:off x="1826476" y="3753428"/>
            <a:ext cx="5862425" cy="513772"/>
            <a:chOff x="1826476" y="3581400"/>
            <a:chExt cx="5862425" cy="513772"/>
          </a:xfrm>
        </p:grpSpPr>
        <p:cxnSp>
          <p:nvCxnSpPr>
            <p:cNvPr id="21" name="Straight Connector 20"/>
            <p:cNvCxnSpPr/>
            <p:nvPr/>
          </p:nvCxnSpPr>
          <p:spPr>
            <a:xfrm>
              <a:off x="2362200" y="3657600"/>
              <a:ext cx="4572000"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258704" y="3581400"/>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419600" y="3581400"/>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p:nvPr/>
          </p:nvCxnSpPr>
          <p:spPr>
            <a:xfrm>
              <a:off x="3048000" y="3657600"/>
              <a:ext cx="6858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5410200" y="3657600"/>
              <a:ext cx="6096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826476" y="3697554"/>
              <a:ext cx="535724" cy="369332"/>
            </a:xfrm>
            <a:prstGeom prst="rect">
              <a:avLst/>
            </a:prstGeom>
            <a:noFill/>
          </p:spPr>
          <p:txBody>
            <a:bodyPr wrap="none" rtlCol="0">
              <a:spAutoFit/>
            </a:bodyPr>
            <a:lstStyle/>
            <a:p>
              <a:r>
                <a:rPr lang="en-US" i="1" dirty="0"/>
                <a:t>g</a:t>
              </a:r>
              <a:r>
                <a:rPr lang="en-US" i="1" dirty="0" smtClean="0"/>
                <a:t>=0</a:t>
              </a:r>
              <a:endParaRPr lang="en-US" i="1" dirty="0"/>
            </a:p>
          </p:txBody>
        </p:sp>
        <p:sp>
          <p:nvSpPr>
            <p:cNvPr id="29" name="TextBox 28"/>
            <p:cNvSpPr txBox="1"/>
            <p:nvPr/>
          </p:nvSpPr>
          <p:spPr>
            <a:xfrm>
              <a:off x="6790898" y="3725840"/>
              <a:ext cx="898003" cy="369332"/>
            </a:xfrm>
            <a:prstGeom prst="rect">
              <a:avLst/>
            </a:prstGeom>
            <a:noFill/>
          </p:spPr>
          <p:txBody>
            <a:bodyPr wrap="none" rtlCol="0">
              <a:spAutoFit/>
            </a:bodyPr>
            <a:lstStyle/>
            <a:p>
              <a:r>
                <a:rPr lang="en-US" i="1" dirty="0" smtClean="0"/>
                <a:t>g=</a:t>
              </a:r>
              <a:r>
                <a:rPr lang="en-US" i="1" dirty="0" err="1" smtClean="0"/>
                <a:t>Infity</a:t>
              </a:r>
              <a:endParaRPr lang="en-US" i="1" dirty="0"/>
            </a:p>
          </p:txBody>
        </p:sp>
      </p:grpSp>
      <p:sp>
        <p:nvSpPr>
          <p:cNvPr id="31" name="TextBox 30"/>
          <p:cNvSpPr txBox="1"/>
          <p:nvPr/>
        </p:nvSpPr>
        <p:spPr>
          <a:xfrm>
            <a:off x="997877" y="4495800"/>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When the SO(4) symmetry is reduced to its discrete subgroup, this theory could have spontaneous symmetry in its ground state. Both scenarios are consistent with the definition of SPT state.</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677194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997878" y="1381262"/>
            <a:ext cx="7412025" cy="400110"/>
          </a:xfrm>
          <a:prstGeom prst="rect">
            <a:avLst/>
          </a:prstGeom>
          <a:noFill/>
        </p:spPr>
        <p:txBody>
          <a:bodyPr wrap="square" rtlCol="0">
            <a:spAutoFit/>
          </a:bodyPr>
          <a:lstStyle/>
          <a:p>
            <a:r>
              <a:rPr lang="en-US" altLang="zh-CN" sz="2000" b="1" dirty="0">
                <a:solidFill>
                  <a:srgbClr val="C00000"/>
                </a:solidFill>
                <a:latin typeface="Times New Roman" pitchFamily="18" charset="0"/>
                <a:cs typeface="Times New Roman" pitchFamily="18" charset="0"/>
              </a:rPr>
              <a:t>2</a:t>
            </a:r>
            <a:r>
              <a:rPr lang="en-US" altLang="zh-CN" sz="2000" b="1" dirty="0" smtClean="0">
                <a:solidFill>
                  <a:srgbClr val="C00000"/>
                </a:solidFill>
                <a:latin typeface="Times New Roman" pitchFamily="18" charset="0"/>
                <a:cs typeface="Times New Roman" pitchFamily="18" charset="0"/>
              </a:rPr>
              <a:t>+1d edge of 3+1d bosonic SPT state:</a:t>
            </a:r>
            <a:endParaRPr lang="en-US" sz="2000" b="1" dirty="0" smtClean="0">
              <a:solidFill>
                <a:srgbClr val="C00000"/>
              </a:solidFill>
              <a:latin typeface="Times New Roman" pitchFamily="18" charset="0"/>
              <a:cs typeface="Times New Roman" pitchFamily="18" charset="0"/>
            </a:endParaRPr>
          </a:p>
        </p:txBody>
      </p:sp>
      <p:sp>
        <p:nvSpPr>
          <p:cNvPr id="18" name="TextBox 17"/>
          <p:cNvSpPr txBox="1"/>
          <p:nvPr/>
        </p:nvSpPr>
        <p:spPr>
          <a:xfrm>
            <a:off x="997876" y="2743200"/>
            <a:ext cx="7412025"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Possible ground states of this theory:</a:t>
            </a:r>
            <a:endParaRPr lang="en-US" sz="2000" dirty="0">
              <a:solidFill>
                <a:srgbClr val="002060"/>
              </a:solidFill>
              <a:latin typeface="Times New Roman" pitchFamily="18" charset="0"/>
              <a:cs typeface="Times New Roman" pitchFamily="18" charset="0"/>
            </a:endParaRPr>
          </a:p>
        </p:txBody>
      </p:sp>
      <p:pic>
        <p:nvPicPr>
          <p:cNvPr id="8" name="Picture 7"/>
          <p:cNvPicPr>
            <a:picLocks noChangeAspect="1"/>
          </p:cNvPicPr>
          <p:nvPr/>
        </p:nvPicPr>
        <p:blipFill>
          <a:blip r:embed="rId3"/>
          <a:stretch>
            <a:fillRect/>
          </a:stretch>
        </p:blipFill>
        <p:spPr>
          <a:xfrm>
            <a:off x="1462087" y="1981200"/>
            <a:ext cx="6219825" cy="619125"/>
          </a:xfrm>
          <a:prstGeom prst="rect">
            <a:avLst/>
          </a:prstGeom>
        </p:spPr>
      </p:pic>
      <p:sp>
        <p:nvSpPr>
          <p:cNvPr id="23" name="TextBox 22"/>
          <p:cNvSpPr txBox="1"/>
          <p:nvPr/>
        </p:nvSpPr>
        <p:spPr>
          <a:xfrm>
            <a:off x="997875" y="3286185"/>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1, ordered phase which spontaneously breaks the global symmetry, happens with weak coupling </a:t>
            </a:r>
            <a:r>
              <a:rPr lang="en-US" sz="2000" i="1" dirty="0" smtClean="0">
                <a:solidFill>
                  <a:srgbClr val="002060"/>
                </a:solidFill>
                <a:cs typeface="Times New Roman" pitchFamily="18" charset="0"/>
              </a:rPr>
              <a:t>g</a:t>
            </a:r>
            <a:r>
              <a:rPr lang="en-US" sz="2000" dirty="0">
                <a:solidFill>
                  <a:srgbClr val="002060"/>
                </a:solidFill>
                <a:latin typeface="Times New Roman" pitchFamily="18" charset="0"/>
                <a:cs typeface="Times New Roman" pitchFamily="18" charset="0"/>
              </a:rPr>
              <a:t>;</a:t>
            </a:r>
          </a:p>
        </p:txBody>
      </p:sp>
      <p:sp>
        <p:nvSpPr>
          <p:cNvPr id="25" name="TextBox 24"/>
          <p:cNvSpPr txBox="1"/>
          <p:nvPr/>
        </p:nvSpPr>
        <p:spPr>
          <a:xfrm>
            <a:off x="997874" y="4136946"/>
            <a:ext cx="7412025" cy="1015663"/>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with strong coupling </a:t>
            </a:r>
            <a:r>
              <a:rPr lang="en-US" sz="2000" i="1" dirty="0" smtClean="0">
                <a:solidFill>
                  <a:srgbClr val="002060"/>
                </a:solidFill>
                <a:cs typeface="Times New Roman" pitchFamily="18" charset="0"/>
              </a:rPr>
              <a:t>g</a:t>
            </a:r>
            <a:r>
              <a:rPr lang="en-US" sz="2000" dirty="0" smtClean="0">
                <a:solidFill>
                  <a:srgbClr val="002060"/>
                </a:solidFill>
                <a:latin typeface="Times New Roman" pitchFamily="18" charset="0"/>
                <a:cs typeface="Times New Roman" pitchFamily="18" charset="0"/>
              </a:rPr>
              <a:t>, the system is in a quantum disordered phase, but this disordered phase has topological order and topological degeneracy; </a:t>
            </a:r>
            <a:endParaRPr lang="en-US" sz="2000" dirty="0">
              <a:solidFill>
                <a:srgbClr val="002060"/>
              </a:solidFill>
              <a:latin typeface="Times New Roman" pitchFamily="18" charset="0"/>
              <a:cs typeface="Times New Roman" pitchFamily="18" charset="0"/>
            </a:endParaRPr>
          </a:p>
        </p:txBody>
      </p:sp>
      <p:sp>
        <p:nvSpPr>
          <p:cNvPr id="30" name="TextBox 29"/>
          <p:cNvSpPr txBox="1"/>
          <p:nvPr/>
        </p:nvSpPr>
        <p:spPr>
          <a:xfrm>
            <a:off x="997874" y="5295484"/>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3, the quantum disordered phase with strong coupling </a:t>
            </a:r>
            <a:r>
              <a:rPr lang="en-US" sz="2000" i="1" dirty="0" smtClean="0">
                <a:solidFill>
                  <a:srgbClr val="002060"/>
                </a:solidFill>
                <a:cs typeface="Times New Roman" pitchFamily="18" charset="0"/>
              </a:rPr>
              <a:t>g</a:t>
            </a:r>
            <a:r>
              <a:rPr lang="en-US" sz="2000" dirty="0" smtClean="0">
                <a:solidFill>
                  <a:srgbClr val="002060"/>
                </a:solidFill>
                <a:latin typeface="Times New Roman" pitchFamily="18" charset="0"/>
                <a:cs typeface="Times New Roman" pitchFamily="18" charset="0"/>
              </a:rPr>
              <a:t>, is a stable 2+1d CFT, at least this is allowed by the definition of SPT state. </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819383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40" name="TextBox 39"/>
          <p:cNvSpPr txBox="1"/>
          <p:nvPr/>
        </p:nvSpPr>
        <p:spPr>
          <a:xfrm>
            <a:off x="997877" y="4419600"/>
            <a:ext cx="7412025" cy="163121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It is much harder to perform a reliable RG calculation for 2+1d, because usual controlled expansion method (2</a:t>
            </a:r>
            <a:r>
              <a:rPr lang="en-US" sz="2000" i="1" dirty="0" smtClean="0">
                <a:solidFill>
                  <a:srgbClr val="002060"/>
                </a:solidFill>
                <a:latin typeface="Times New Roman" pitchFamily="18" charset="0"/>
                <a:cs typeface="Times New Roman" pitchFamily="18" charset="0"/>
              </a:rPr>
              <a:t>+</a:t>
            </a:r>
            <a:r>
              <a:rPr lang="el-GR" sz="2000" i="1" dirty="0" smtClean="0">
                <a:solidFill>
                  <a:srgbClr val="002060"/>
                </a:solidFill>
                <a:latin typeface="Times New Roman" pitchFamily="18" charset="0"/>
                <a:cs typeface="Times New Roman" pitchFamily="18" charset="0"/>
              </a:rPr>
              <a:t>ε</a:t>
            </a:r>
            <a:r>
              <a:rPr lang="en-US" sz="2000" i="1"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and 1/</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expansion) both fail here. For example, a O(</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vector has no topological term in 2+1d for large-</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And a topological term is difficult, if not impossible, to generalize to fractional dimensions.</a:t>
            </a:r>
          </a:p>
        </p:txBody>
      </p:sp>
      <p:grpSp>
        <p:nvGrpSpPr>
          <p:cNvPr id="16" name="Group 15"/>
          <p:cNvGrpSpPr/>
          <p:nvPr/>
        </p:nvGrpSpPr>
        <p:grpSpPr>
          <a:xfrm>
            <a:off x="1826476" y="3753428"/>
            <a:ext cx="5862425" cy="513772"/>
            <a:chOff x="1826476" y="3581400"/>
            <a:chExt cx="5862425" cy="513772"/>
          </a:xfrm>
        </p:grpSpPr>
        <p:cxnSp>
          <p:nvCxnSpPr>
            <p:cNvPr id="3" name="Straight Connector 2"/>
            <p:cNvCxnSpPr/>
            <p:nvPr/>
          </p:nvCxnSpPr>
          <p:spPr>
            <a:xfrm>
              <a:off x="2362200" y="3657600"/>
              <a:ext cx="4572000"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2258704" y="3581400"/>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3581400" y="3582537"/>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181600" y="3581400"/>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2667000" y="3657600"/>
              <a:ext cx="6096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114800" y="3657600"/>
              <a:ext cx="6858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867400" y="3657600"/>
              <a:ext cx="6096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826476" y="3697554"/>
              <a:ext cx="535724" cy="369332"/>
            </a:xfrm>
            <a:prstGeom prst="rect">
              <a:avLst/>
            </a:prstGeom>
            <a:noFill/>
          </p:spPr>
          <p:txBody>
            <a:bodyPr wrap="none" rtlCol="0">
              <a:spAutoFit/>
            </a:bodyPr>
            <a:lstStyle/>
            <a:p>
              <a:r>
                <a:rPr lang="en-US" i="1" dirty="0"/>
                <a:t>g</a:t>
              </a:r>
              <a:r>
                <a:rPr lang="en-US" i="1" dirty="0" smtClean="0"/>
                <a:t>=0</a:t>
              </a:r>
              <a:endParaRPr lang="en-US" i="1" dirty="0"/>
            </a:p>
          </p:txBody>
        </p:sp>
        <p:sp>
          <p:nvSpPr>
            <p:cNvPr id="23" name="TextBox 22"/>
            <p:cNvSpPr txBox="1"/>
            <p:nvPr/>
          </p:nvSpPr>
          <p:spPr>
            <a:xfrm>
              <a:off x="6790898" y="3725840"/>
              <a:ext cx="898003" cy="369332"/>
            </a:xfrm>
            <a:prstGeom prst="rect">
              <a:avLst/>
            </a:prstGeom>
            <a:noFill/>
          </p:spPr>
          <p:txBody>
            <a:bodyPr wrap="none" rtlCol="0">
              <a:spAutoFit/>
            </a:bodyPr>
            <a:lstStyle/>
            <a:p>
              <a:r>
                <a:rPr lang="en-US" i="1" dirty="0" smtClean="0"/>
                <a:t>g=</a:t>
              </a:r>
              <a:r>
                <a:rPr lang="en-US" i="1" dirty="0" err="1" smtClean="0"/>
                <a:t>Infity</a:t>
              </a:r>
              <a:endParaRPr lang="en-US" i="1" dirty="0"/>
            </a:p>
          </p:txBody>
        </p:sp>
      </p:grpSp>
      <p:sp>
        <p:nvSpPr>
          <p:cNvPr id="26" name="TextBox 25"/>
          <p:cNvSpPr txBox="1"/>
          <p:nvPr/>
        </p:nvSpPr>
        <p:spPr>
          <a:xfrm>
            <a:off x="997878" y="1381262"/>
            <a:ext cx="7412025" cy="400110"/>
          </a:xfrm>
          <a:prstGeom prst="rect">
            <a:avLst/>
          </a:prstGeom>
          <a:noFill/>
        </p:spPr>
        <p:txBody>
          <a:bodyPr wrap="square" rtlCol="0">
            <a:spAutoFit/>
          </a:bodyPr>
          <a:lstStyle/>
          <a:p>
            <a:r>
              <a:rPr lang="en-US" altLang="zh-CN" sz="2000" b="1" dirty="0">
                <a:solidFill>
                  <a:srgbClr val="C00000"/>
                </a:solidFill>
                <a:latin typeface="Times New Roman" pitchFamily="18" charset="0"/>
                <a:cs typeface="Times New Roman" pitchFamily="18" charset="0"/>
              </a:rPr>
              <a:t>2</a:t>
            </a:r>
            <a:r>
              <a:rPr lang="en-US" altLang="zh-CN" sz="2000" b="1" dirty="0" smtClean="0">
                <a:solidFill>
                  <a:srgbClr val="C00000"/>
                </a:solidFill>
                <a:latin typeface="Times New Roman" pitchFamily="18" charset="0"/>
                <a:cs typeface="Times New Roman" pitchFamily="18" charset="0"/>
              </a:rPr>
              <a:t>+1d edge of 3+1d bosonic SPT state:</a:t>
            </a:r>
            <a:endParaRPr lang="en-US" sz="2000" b="1" dirty="0" smtClean="0">
              <a:solidFill>
                <a:srgbClr val="C00000"/>
              </a:solidFill>
              <a:latin typeface="Times New Roman" pitchFamily="18" charset="0"/>
              <a:cs typeface="Times New Roman" pitchFamily="18" charset="0"/>
            </a:endParaRPr>
          </a:p>
        </p:txBody>
      </p:sp>
      <p:pic>
        <p:nvPicPr>
          <p:cNvPr id="27" name="Picture 26"/>
          <p:cNvPicPr>
            <a:picLocks noChangeAspect="1"/>
          </p:cNvPicPr>
          <p:nvPr/>
        </p:nvPicPr>
        <p:blipFill>
          <a:blip r:embed="rId3"/>
          <a:stretch>
            <a:fillRect/>
          </a:stretch>
        </p:blipFill>
        <p:spPr>
          <a:xfrm>
            <a:off x="1462087" y="1981200"/>
            <a:ext cx="6219825" cy="619125"/>
          </a:xfrm>
          <a:prstGeom prst="rect">
            <a:avLst/>
          </a:prstGeom>
        </p:spPr>
      </p:pic>
      <p:sp>
        <p:nvSpPr>
          <p:cNvPr id="28" name="TextBox 27"/>
          <p:cNvSpPr txBox="1"/>
          <p:nvPr/>
        </p:nvSpPr>
        <p:spPr>
          <a:xfrm>
            <a:off x="997874" y="2743200"/>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3, the quantum disordered phase with strong coupling </a:t>
            </a:r>
            <a:r>
              <a:rPr lang="en-US" sz="2000" i="1" dirty="0" smtClean="0">
                <a:solidFill>
                  <a:srgbClr val="002060"/>
                </a:solidFill>
                <a:cs typeface="Times New Roman" pitchFamily="18" charset="0"/>
              </a:rPr>
              <a:t>g</a:t>
            </a:r>
            <a:r>
              <a:rPr lang="en-US" sz="2000" dirty="0" smtClean="0">
                <a:solidFill>
                  <a:srgbClr val="002060"/>
                </a:solidFill>
                <a:latin typeface="Times New Roman" pitchFamily="18" charset="0"/>
                <a:cs typeface="Times New Roman" pitchFamily="18" charset="0"/>
              </a:rPr>
              <a:t>, is a stable 2+1d CFT, at least this is allowed by the definition of SPT state. </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699929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997878" y="1381262"/>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Outline:</a:t>
            </a:r>
          </a:p>
        </p:txBody>
      </p:sp>
      <p:sp>
        <p:nvSpPr>
          <p:cNvPr id="14" name="TextBox 13"/>
          <p:cNvSpPr txBox="1"/>
          <p:nvPr/>
        </p:nvSpPr>
        <p:spPr>
          <a:xfrm>
            <a:off x="997873" y="1981200"/>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1, brief introduction to topological insulator, more generally symmetry protected topological states, and connection to gauge anomalies at the boundary;</a:t>
            </a:r>
            <a:endParaRPr lang="en-US" sz="2000" dirty="0">
              <a:solidFill>
                <a:srgbClr val="00206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altLang="zh-CN" sz="1800" b="1" i="1" dirty="0">
                <a:solidFill>
                  <a:srgbClr val="0070C0"/>
                </a:solidFill>
                <a:latin typeface="Times New Roman" panose="02020603050405020304" pitchFamily="18" charset="0"/>
                <a:cs typeface="Times New Roman" panose="02020603050405020304" pitchFamily="18" charset="0"/>
              </a:rPr>
              <a:t>Stable 2+1d CFT at the Boundary of a Class of 3+1d Symmetry Protected Topological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997872" y="3196691"/>
            <a:ext cx="7412025" cy="707886"/>
          </a:xfrm>
          <a:prstGeom prst="rect">
            <a:avLst/>
          </a:prstGeom>
          <a:noFill/>
        </p:spPr>
        <p:txBody>
          <a:bodyPr wrap="square" rtlCol="0">
            <a:spAutoFit/>
          </a:bodyPr>
          <a:lstStyle/>
          <a:p>
            <a:r>
              <a:rPr lang="en-US" sz="2000" dirty="0">
                <a:solidFill>
                  <a:srgbClr val="C00000"/>
                </a:solidFill>
                <a:latin typeface="Times New Roman" pitchFamily="18" charset="0"/>
                <a:cs typeface="Times New Roman" pitchFamily="18" charset="0"/>
              </a:rPr>
              <a:t>2</a:t>
            </a:r>
            <a:r>
              <a:rPr lang="en-US" sz="2000" dirty="0" smtClean="0">
                <a:solidFill>
                  <a:srgbClr val="C00000"/>
                </a:solidFill>
                <a:latin typeface="Times New Roman" pitchFamily="18" charset="0"/>
                <a:cs typeface="Times New Roman" pitchFamily="18" charset="0"/>
              </a:rPr>
              <a:t>, numerical evidence for the existence of the novel stable CFT in 2+1d;</a:t>
            </a:r>
            <a:endParaRPr lang="en-US" sz="2000" dirty="0">
              <a:solidFill>
                <a:srgbClr val="C00000"/>
              </a:solidFill>
              <a:latin typeface="Times New Roman" pitchFamily="18" charset="0"/>
              <a:cs typeface="Times New Roman" pitchFamily="18" charset="0"/>
            </a:endParaRPr>
          </a:p>
        </p:txBody>
      </p:sp>
      <p:sp>
        <p:nvSpPr>
          <p:cNvPr id="17" name="TextBox 16"/>
          <p:cNvSpPr txBox="1"/>
          <p:nvPr/>
        </p:nvSpPr>
        <p:spPr>
          <a:xfrm>
            <a:off x="997871" y="4104405"/>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3, an attempt of a controlled analytical RG calculation for the stable CFT.</a:t>
            </a:r>
            <a:endParaRPr lang="en-US" sz="2000" dirty="0">
              <a:solidFill>
                <a:srgbClr val="002060"/>
              </a:solidFill>
              <a:latin typeface="Times New Roman" pitchFamily="18" charset="0"/>
              <a:cs typeface="Times New Roman" pitchFamily="18" charset="0"/>
            </a:endParaRPr>
          </a:p>
        </p:txBody>
      </p:sp>
      <p:sp>
        <p:nvSpPr>
          <p:cNvPr id="19" name="TextBox 18"/>
          <p:cNvSpPr txBox="1"/>
          <p:nvPr/>
        </p:nvSpPr>
        <p:spPr>
          <a:xfrm>
            <a:off x="997870" y="5012119"/>
            <a:ext cx="7412025"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4</a:t>
            </a:r>
            <a:r>
              <a:rPr lang="en-US" sz="2000" dirty="0" smtClean="0">
                <a:solidFill>
                  <a:srgbClr val="002060"/>
                </a:solidFill>
                <a:latin typeface="Times New Roman" pitchFamily="18" charset="0"/>
                <a:cs typeface="Times New Roman" pitchFamily="18" charset="0"/>
              </a:rPr>
              <a:t>, possible connection to high energy physics</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419928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Evidences for the existence of this stable CFT</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997878" y="1381262"/>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2+1d O(5) NLSM with a topological </a:t>
            </a:r>
            <a:r>
              <a:rPr lang="en-US" sz="2000" dirty="0" err="1" smtClean="0">
                <a:solidFill>
                  <a:srgbClr val="002060"/>
                </a:solidFill>
                <a:latin typeface="Times New Roman" pitchFamily="18" charset="0"/>
                <a:cs typeface="Times New Roman" pitchFamily="18" charset="0"/>
              </a:rPr>
              <a:t>Wess</a:t>
            </a:r>
            <a:r>
              <a:rPr lang="en-US" sz="2000" dirty="0" smtClean="0">
                <a:solidFill>
                  <a:srgbClr val="002060"/>
                </a:solidFill>
                <a:latin typeface="Times New Roman" pitchFamily="18" charset="0"/>
                <a:cs typeface="Times New Roman" pitchFamily="18" charset="0"/>
              </a:rPr>
              <a:t>-</a:t>
            </a:r>
            <a:r>
              <a:rPr lang="en-US" sz="2000" dirty="0" err="1" smtClean="0">
                <a:solidFill>
                  <a:srgbClr val="002060"/>
                </a:solidFill>
                <a:latin typeface="Times New Roman" pitchFamily="18" charset="0"/>
                <a:cs typeface="Times New Roman" pitchFamily="18" charset="0"/>
              </a:rPr>
              <a:t>Zumino</a:t>
            </a:r>
            <a:r>
              <a:rPr lang="en-US" sz="2000" dirty="0" smtClean="0">
                <a:solidFill>
                  <a:srgbClr val="002060"/>
                </a:solidFill>
                <a:latin typeface="Times New Roman" pitchFamily="18" charset="0"/>
                <a:cs typeface="Times New Roman" pitchFamily="18" charset="0"/>
              </a:rPr>
              <a:t>-Witten term can reduce to a 2+1d O(4) NLSM with a </a:t>
            </a:r>
            <a:r>
              <a:rPr lang="el-GR" sz="2000" i="1" dirty="0" smtClean="0">
                <a:solidFill>
                  <a:srgbClr val="002060"/>
                </a:solidFill>
                <a:latin typeface="Times New Roman" pitchFamily="18" charset="0"/>
                <a:cs typeface="Times New Roman" pitchFamily="18" charset="0"/>
              </a:rPr>
              <a:t>Θ</a:t>
            </a:r>
            <a:r>
              <a:rPr lang="en-US" sz="2000" dirty="0" smtClean="0">
                <a:solidFill>
                  <a:srgbClr val="002060"/>
                </a:solidFill>
                <a:latin typeface="Times New Roman" pitchFamily="18" charset="0"/>
                <a:cs typeface="Times New Roman" pitchFamily="18" charset="0"/>
              </a:rPr>
              <a:t>-term with </a:t>
            </a:r>
            <a:r>
              <a:rPr lang="el-GR" sz="2000" i="1" dirty="0" smtClean="0">
                <a:solidFill>
                  <a:srgbClr val="002060"/>
                </a:solidFill>
                <a:latin typeface="Times New Roman" pitchFamily="18" charset="0"/>
                <a:cs typeface="Times New Roman" pitchFamily="18" charset="0"/>
              </a:rPr>
              <a:t>Θ</a:t>
            </a:r>
            <a:r>
              <a:rPr lang="en-US" sz="2000" i="1" dirty="0" smtClean="0">
                <a:solidFill>
                  <a:srgbClr val="002060"/>
                </a:solidFill>
                <a:latin typeface="Times New Roman" pitchFamily="18" charset="0"/>
                <a:cs typeface="Times New Roman" pitchFamily="18" charset="0"/>
              </a:rPr>
              <a:t>=</a:t>
            </a:r>
            <a:r>
              <a:rPr lang="el-GR" sz="2000" i="1" dirty="0" smtClean="0">
                <a:solidFill>
                  <a:srgbClr val="002060"/>
                </a:solidFill>
                <a:latin typeface="Times New Roman" pitchFamily="18" charset="0"/>
                <a:cs typeface="Times New Roman" pitchFamily="18" charset="0"/>
              </a:rPr>
              <a:t>π</a:t>
            </a:r>
            <a:r>
              <a:rPr lang="en-US" sz="2000" dirty="0">
                <a:solidFill>
                  <a:srgbClr val="002060"/>
                </a:solidFill>
                <a:latin typeface="Times New Roman" pitchFamily="18" charset="0"/>
                <a:cs typeface="Times New Roman" pitchFamily="18" charset="0"/>
              </a:rPr>
              <a:t>:</a:t>
            </a:r>
            <a:endParaRPr lang="en-US" sz="2000" dirty="0" smtClean="0">
              <a:solidFill>
                <a:srgbClr val="002060"/>
              </a:solidFill>
              <a:latin typeface="Times New Roman" pitchFamily="18" charset="0"/>
              <a:cs typeface="Times New Roman" pitchFamily="18" charset="0"/>
            </a:endParaRPr>
          </a:p>
        </p:txBody>
      </p:sp>
      <p:sp>
        <p:nvSpPr>
          <p:cNvPr id="33" name="TextBox 32"/>
          <p:cNvSpPr txBox="1"/>
          <p:nvPr/>
        </p:nvSpPr>
        <p:spPr>
          <a:xfrm>
            <a:off x="997878" y="2949577"/>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Choose </a:t>
            </a:r>
            <a:r>
              <a:rPr lang="en-US" sz="2000" i="1" dirty="0" smtClean="0">
                <a:solidFill>
                  <a:srgbClr val="002060"/>
                </a:solidFill>
                <a:latin typeface="Times New Roman" pitchFamily="18" charset="0"/>
                <a:cs typeface="Times New Roman" pitchFamily="18" charset="0"/>
              </a:rPr>
              <a:t>n</a:t>
            </a:r>
            <a:r>
              <a:rPr lang="en-US" sz="2000" i="1" baseline="-25000" dirty="0" smtClean="0">
                <a:solidFill>
                  <a:srgbClr val="002060"/>
                </a:solidFill>
                <a:latin typeface="Times New Roman" pitchFamily="18" charset="0"/>
                <a:cs typeface="Times New Roman" pitchFamily="18" charset="0"/>
              </a:rPr>
              <a:t>5</a:t>
            </a:r>
            <a:r>
              <a:rPr lang="en-US" sz="2000" dirty="0" smtClean="0">
                <a:solidFill>
                  <a:srgbClr val="002060"/>
                </a:solidFill>
                <a:latin typeface="Times New Roman" pitchFamily="18" charset="0"/>
                <a:cs typeface="Times New Roman" pitchFamily="18" charset="0"/>
              </a:rPr>
              <a:t> = 0 (break the </a:t>
            </a:r>
            <a:r>
              <a:rPr lang="en-US" altLang="zh-CN" sz="2000" dirty="0" smtClean="0">
                <a:solidFill>
                  <a:srgbClr val="002060"/>
                </a:solidFill>
                <a:latin typeface="Times New Roman" pitchFamily="18" charset="0"/>
                <a:cs typeface="Times New Roman" pitchFamily="18" charset="0"/>
              </a:rPr>
              <a:t>S</a:t>
            </a:r>
            <a:r>
              <a:rPr lang="en-US" sz="2000" dirty="0" smtClean="0">
                <a:solidFill>
                  <a:srgbClr val="002060"/>
                </a:solidFill>
                <a:latin typeface="Times New Roman" pitchFamily="18" charset="0"/>
                <a:cs typeface="Times New Roman" pitchFamily="18" charset="0"/>
              </a:rPr>
              <a:t>O(5</a:t>
            </a:r>
            <a:r>
              <a:rPr lang="en-US" sz="2000" dirty="0" smtClean="0">
                <a:solidFill>
                  <a:srgbClr val="002060"/>
                </a:solidFill>
                <a:latin typeface="Times New Roman" pitchFamily="18" charset="0"/>
                <a:cs typeface="Times New Roman" pitchFamily="18" charset="0"/>
              </a:rPr>
              <a:t>) to </a:t>
            </a:r>
            <a:r>
              <a:rPr lang="en-US" sz="2000" dirty="0" smtClean="0">
                <a:solidFill>
                  <a:srgbClr val="002060"/>
                </a:solidFill>
                <a:latin typeface="Times New Roman" pitchFamily="18" charset="0"/>
                <a:cs typeface="Times New Roman" pitchFamily="18" charset="0"/>
              </a:rPr>
              <a:t>SO(4) </a:t>
            </a:r>
            <a:r>
              <a:rPr lang="en-US" sz="2000" dirty="0" smtClean="0">
                <a:solidFill>
                  <a:srgbClr val="002060"/>
                </a:solidFill>
                <a:cs typeface="Times New Roman" pitchFamily="18" charset="0"/>
              </a:rPr>
              <a:t>x</a:t>
            </a:r>
            <a:r>
              <a:rPr lang="en-US" sz="2000" dirty="0" smtClean="0">
                <a:solidFill>
                  <a:srgbClr val="002060"/>
                </a:solidFill>
                <a:latin typeface="Times New Roman" pitchFamily="18" charset="0"/>
                <a:cs typeface="Times New Roman" pitchFamily="18" charset="0"/>
              </a:rPr>
              <a:t> Z</a:t>
            </a:r>
            <a:r>
              <a:rPr lang="en-US" sz="2000" baseline="-25000" dirty="0" smtClean="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this field theory reduces to</a:t>
            </a:r>
          </a:p>
        </p:txBody>
      </p:sp>
      <p:pic>
        <p:nvPicPr>
          <p:cNvPr id="5" name="Picture 4"/>
          <p:cNvPicPr>
            <a:picLocks noChangeAspect="1"/>
          </p:cNvPicPr>
          <p:nvPr/>
        </p:nvPicPr>
        <p:blipFill>
          <a:blip r:embed="rId3"/>
          <a:stretch>
            <a:fillRect/>
          </a:stretch>
        </p:blipFill>
        <p:spPr>
          <a:xfrm>
            <a:off x="2157411" y="3501890"/>
            <a:ext cx="4829175" cy="552450"/>
          </a:xfrm>
          <a:prstGeom prst="rect">
            <a:avLst/>
          </a:prstGeom>
        </p:spPr>
      </p:pic>
      <p:sp>
        <p:nvSpPr>
          <p:cNvPr id="11" name="TextBox 10"/>
          <p:cNvSpPr txBox="1"/>
          <p:nvPr/>
        </p:nvSpPr>
        <p:spPr>
          <a:xfrm>
            <a:off x="997878" y="4114800"/>
            <a:ext cx="7612722" cy="2554545"/>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This model can be generated by integrating out massive Dirac fermions in 2+1d (</a:t>
            </a:r>
            <a:r>
              <a:rPr lang="en-US" sz="2000" dirty="0" err="1" smtClean="0">
                <a:solidFill>
                  <a:srgbClr val="002060"/>
                </a:solidFill>
                <a:latin typeface="Times New Roman" pitchFamily="18" charset="0"/>
                <a:cs typeface="Times New Roman" pitchFamily="18" charset="0"/>
              </a:rPr>
              <a:t>Abanov</a:t>
            </a:r>
            <a:r>
              <a:rPr lang="en-US" sz="2000" dirty="0" smtClean="0">
                <a:solidFill>
                  <a:srgbClr val="002060"/>
                </a:solidFill>
                <a:latin typeface="Times New Roman" pitchFamily="18" charset="0"/>
                <a:cs typeface="Times New Roman" pitchFamily="18" charset="0"/>
              </a:rPr>
              <a:t>, </a:t>
            </a:r>
            <a:r>
              <a:rPr lang="en-US" sz="2000" dirty="0" err="1" smtClean="0">
                <a:solidFill>
                  <a:srgbClr val="002060"/>
                </a:solidFill>
                <a:latin typeface="Times New Roman" pitchFamily="18" charset="0"/>
                <a:cs typeface="Times New Roman" pitchFamily="18" charset="0"/>
              </a:rPr>
              <a:t>Wiegmann</a:t>
            </a:r>
            <a:r>
              <a:rPr lang="en-US" sz="2000" dirty="0" smtClean="0">
                <a:solidFill>
                  <a:srgbClr val="002060"/>
                </a:solidFill>
                <a:latin typeface="Times New Roman" pitchFamily="18" charset="0"/>
                <a:cs typeface="Times New Roman" pitchFamily="18" charset="0"/>
              </a:rPr>
              <a:t>, 2000). Thus we can simulate this model using 2d lattice fermion. But </a:t>
            </a:r>
            <a:r>
              <a:rPr lang="el-GR" sz="2000" i="1" dirty="0" smtClean="0">
                <a:solidFill>
                  <a:srgbClr val="002060"/>
                </a:solidFill>
                <a:latin typeface="Times New Roman" pitchFamily="18" charset="0"/>
                <a:cs typeface="Times New Roman" pitchFamily="18" charset="0"/>
              </a:rPr>
              <a:t>Θ</a:t>
            </a:r>
            <a:r>
              <a:rPr lang="en-US" sz="2000" i="1"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is a tuning parameter in this 2d lattice model, rather than being fixed at </a:t>
            </a:r>
            <a:r>
              <a:rPr lang="el-GR" sz="2000" i="1" dirty="0" smtClean="0">
                <a:solidFill>
                  <a:srgbClr val="002060"/>
                </a:solidFill>
                <a:latin typeface="Times New Roman" pitchFamily="18" charset="0"/>
                <a:cs typeface="Times New Roman" pitchFamily="18" charset="0"/>
              </a:rPr>
              <a:t>π</a:t>
            </a:r>
            <a:r>
              <a:rPr lang="en-US" sz="2000" dirty="0" smtClean="0">
                <a:solidFill>
                  <a:srgbClr val="002060"/>
                </a:solidFill>
                <a:latin typeface="Times New Roman" pitchFamily="18" charset="0"/>
                <a:cs typeface="Times New Roman" pitchFamily="18" charset="0"/>
              </a:rPr>
              <a:t> by symmetry. </a:t>
            </a:r>
          </a:p>
          <a:p>
            <a:r>
              <a:rPr lang="en-US" sz="2000" dirty="0" smtClean="0">
                <a:solidFill>
                  <a:srgbClr val="002060"/>
                </a:solidFill>
                <a:latin typeface="Times New Roman" pitchFamily="18" charset="0"/>
                <a:cs typeface="Times New Roman" pitchFamily="18" charset="0"/>
              </a:rPr>
              <a:t>(situation similar to 3+1d chiral fermion: with a compact U(1) global symmetry, a famous no-go theorem guarantees that chiral fermions do not exist on lattice model, but </a:t>
            </a:r>
            <a:r>
              <a:rPr lang="en-US" sz="2000" dirty="0" smtClean="0">
                <a:solidFill>
                  <a:srgbClr val="C00000"/>
                </a:solidFill>
                <a:latin typeface="Times New Roman" pitchFamily="18" charset="0"/>
                <a:cs typeface="Times New Roman" pitchFamily="18" charset="0"/>
              </a:rPr>
              <a:t>without the compact U(1) symmetry, chiral fermion </a:t>
            </a:r>
            <a:r>
              <a:rPr lang="en-US" altLang="zh-CN" sz="2000" dirty="0">
                <a:solidFill>
                  <a:srgbClr val="C00000"/>
                </a:solidFill>
                <a:latin typeface="Times New Roman" pitchFamily="18" charset="0"/>
                <a:cs typeface="Times New Roman" pitchFamily="18" charset="0"/>
              </a:rPr>
              <a:t>can</a:t>
            </a:r>
            <a:r>
              <a:rPr lang="en-US" sz="2000" dirty="0" smtClean="0">
                <a:solidFill>
                  <a:srgbClr val="C00000"/>
                </a:solidFill>
                <a:latin typeface="Times New Roman" pitchFamily="18" charset="0"/>
                <a:cs typeface="Times New Roman" pitchFamily="18" charset="0"/>
              </a:rPr>
              <a:t> emerge on lattice</a:t>
            </a:r>
            <a:r>
              <a:rPr lang="en-US" sz="2000" dirty="0" smtClean="0">
                <a:solidFill>
                  <a:srgbClr val="002060"/>
                </a:solidFill>
                <a:latin typeface="Times New Roman" pitchFamily="18" charset="0"/>
                <a:cs typeface="Times New Roman" pitchFamily="18" charset="0"/>
              </a:rPr>
              <a:t>)</a:t>
            </a:r>
          </a:p>
        </p:txBody>
      </p:sp>
      <p:pic>
        <p:nvPicPr>
          <p:cNvPr id="12" name="Picture 11"/>
          <p:cNvPicPr>
            <a:picLocks noChangeAspect="1"/>
          </p:cNvPicPr>
          <p:nvPr/>
        </p:nvPicPr>
        <p:blipFill>
          <a:blip r:embed="rId4"/>
          <a:stretch>
            <a:fillRect/>
          </a:stretch>
        </p:blipFill>
        <p:spPr>
          <a:xfrm>
            <a:off x="1462087" y="2209800"/>
            <a:ext cx="6219825" cy="619125"/>
          </a:xfrm>
          <a:prstGeom prst="rect">
            <a:avLst/>
          </a:prstGeom>
        </p:spPr>
      </p:pic>
    </p:spTree>
    <p:extLst>
      <p:ext uri="{BB962C8B-B14F-4D97-AF65-F5344CB8AC3E}">
        <p14:creationId xmlns:p14="http://schemas.microsoft.com/office/powerpoint/2010/main" val="19169449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3"/>
          <a:stretch>
            <a:fillRect/>
          </a:stretch>
        </p:blipFill>
        <p:spPr>
          <a:xfrm>
            <a:off x="1066800" y="1495425"/>
            <a:ext cx="1743075" cy="257175"/>
          </a:xfrm>
          <a:prstGeom prst="rect">
            <a:avLst/>
          </a:prstGeom>
        </p:spPr>
      </p:pic>
      <p:pic>
        <p:nvPicPr>
          <p:cNvPr id="3" name="Picture 2"/>
          <p:cNvPicPr>
            <a:picLocks noChangeAspect="1"/>
          </p:cNvPicPr>
          <p:nvPr/>
        </p:nvPicPr>
        <p:blipFill>
          <a:blip r:embed="rId4"/>
          <a:stretch>
            <a:fillRect/>
          </a:stretch>
        </p:blipFill>
        <p:spPr>
          <a:xfrm>
            <a:off x="1057275" y="2019300"/>
            <a:ext cx="4733925" cy="571500"/>
          </a:xfrm>
          <a:prstGeom prst="rect">
            <a:avLst/>
          </a:prstGeom>
        </p:spPr>
      </p:pic>
      <p:pic>
        <p:nvPicPr>
          <p:cNvPr id="4" name="Picture 3"/>
          <p:cNvPicPr>
            <a:picLocks noChangeAspect="1"/>
          </p:cNvPicPr>
          <p:nvPr/>
        </p:nvPicPr>
        <p:blipFill>
          <a:blip r:embed="rId5"/>
          <a:stretch>
            <a:fillRect/>
          </a:stretch>
        </p:blipFill>
        <p:spPr>
          <a:xfrm>
            <a:off x="1066800" y="2743200"/>
            <a:ext cx="666750" cy="247650"/>
          </a:xfrm>
          <a:prstGeom prst="rect">
            <a:avLst/>
          </a:prstGeom>
        </p:spPr>
      </p:pic>
      <p:pic>
        <p:nvPicPr>
          <p:cNvPr id="6" name="Picture 5"/>
          <p:cNvPicPr>
            <a:picLocks noChangeAspect="1"/>
          </p:cNvPicPr>
          <p:nvPr/>
        </p:nvPicPr>
        <p:blipFill>
          <a:blip r:embed="rId6"/>
          <a:stretch>
            <a:fillRect/>
          </a:stretch>
        </p:blipFill>
        <p:spPr>
          <a:xfrm>
            <a:off x="1371600" y="2971800"/>
            <a:ext cx="4267200" cy="638175"/>
          </a:xfrm>
          <a:prstGeom prst="rect">
            <a:avLst/>
          </a:prstGeom>
        </p:spPr>
      </p:pic>
      <p:pic>
        <p:nvPicPr>
          <p:cNvPr id="8" name="Picture 7"/>
          <p:cNvPicPr>
            <a:picLocks noChangeAspect="1"/>
          </p:cNvPicPr>
          <p:nvPr/>
        </p:nvPicPr>
        <p:blipFill>
          <a:blip r:embed="rId7"/>
          <a:stretch>
            <a:fillRect/>
          </a:stretch>
        </p:blipFill>
        <p:spPr>
          <a:xfrm>
            <a:off x="5801751" y="1524000"/>
            <a:ext cx="3133969" cy="2133600"/>
          </a:xfrm>
          <a:prstGeom prst="rect">
            <a:avLst/>
          </a:prstGeom>
        </p:spPr>
      </p:pic>
      <p:sp>
        <p:nvSpPr>
          <p:cNvPr id="17" name="TextBox 16"/>
          <p:cNvSpPr txBox="1"/>
          <p:nvPr/>
        </p:nvSpPr>
        <p:spPr>
          <a:xfrm>
            <a:off x="997872" y="3733800"/>
            <a:ext cx="7517478" cy="2862322"/>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This model has an exact O(4) symmetry = spin </a:t>
            </a:r>
            <a:r>
              <a:rPr lang="en-US" sz="2000" dirty="0" smtClean="0">
                <a:solidFill>
                  <a:srgbClr val="002060"/>
                </a:solidFill>
                <a:cs typeface="Times New Roman" pitchFamily="18" charset="0"/>
              </a:rPr>
              <a:t>x</a:t>
            </a:r>
            <a:r>
              <a:rPr lang="en-US" sz="2000" dirty="0" smtClean="0">
                <a:solidFill>
                  <a:srgbClr val="002060"/>
                </a:solidFill>
                <a:latin typeface="Times New Roman" pitchFamily="18" charset="0"/>
                <a:cs typeface="Times New Roman" pitchFamily="18" charset="0"/>
              </a:rPr>
              <a:t> layer rotation.</a:t>
            </a:r>
          </a:p>
          <a:p>
            <a:r>
              <a:rPr lang="en-US" sz="2000" dirty="0" smtClean="0">
                <a:solidFill>
                  <a:srgbClr val="002060"/>
                </a:solidFill>
                <a:latin typeface="Times New Roman" pitchFamily="18" charset="0"/>
                <a:cs typeface="Times New Roman" pitchFamily="18" charset="0"/>
              </a:rPr>
              <a:t>We fix </a:t>
            </a:r>
            <a:r>
              <a:rPr lang="en-US" sz="2000" i="1" dirty="0" smtClean="0">
                <a:solidFill>
                  <a:srgbClr val="002060"/>
                </a:solidFill>
                <a:latin typeface="Times New Roman" pitchFamily="18" charset="0"/>
                <a:cs typeface="Times New Roman" pitchFamily="18" charset="0"/>
              </a:rPr>
              <a:t>t</a:t>
            </a:r>
            <a:r>
              <a:rPr lang="en-US" sz="2000" dirty="0" smtClean="0">
                <a:solidFill>
                  <a:srgbClr val="002060"/>
                </a:solidFill>
                <a:latin typeface="Times New Roman" pitchFamily="18" charset="0"/>
                <a:cs typeface="Times New Roman" pitchFamily="18" charset="0"/>
              </a:rPr>
              <a:t>, </a:t>
            </a:r>
            <a:r>
              <a:rPr lang="el-GR" sz="2000" i="1" dirty="0" smtClean="0">
                <a:solidFill>
                  <a:srgbClr val="002060"/>
                </a:solidFill>
                <a:latin typeface="Times New Roman" pitchFamily="18" charset="0"/>
                <a:cs typeface="Times New Roman" pitchFamily="18" charset="0"/>
              </a:rPr>
              <a:t>λ</a:t>
            </a:r>
            <a:r>
              <a:rPr lang="en-US" sz="2000" dirty="0" smtClean="0">
                <a:solidFill>
                  <a:srgbClr val="002060"/>
                </a:solidFill>
                <a:latin typeface="Times New Roman" pitchFamily="18" charset="0"/>
                <a:cs typeface="Times New Roman" pitchFamily="18" charset="0"/>
              </a:rPr>
              <a:t>. Treating </a:t>
            </a:r>
            <a:r>
              <a:rPr lang="en-US" sz="2000" i="1" dirty="0" smtClean="0">
                <a:solidFill>
                  <a:srgbClr val="002060"/>
                </a:solidFill>
                <a:latin typeface="Times New Roman" pitchFamily="18" charset="0"/>
                <a:cs typeface="Times New Roman" pitchFamily="18" charset="0"/>
              </a:rPr>
              <a:t>J</a:t>
            </a:r>
            <a:r>
              <a:rPr lang="en-US" sz="2000" dirty="0" smtClean="0">
                <a:solidFill>
                  <a:srgbClr val="002060"/>
                </a:solidFill>
                <a:latin typeface="Times New Roman" pitchFamily="18" charset="0"/>
                <a:cs typeface="Times New Roman" pitchFamily="18" charset="0"/>
              </a:rPr>
              <a:t> as a tuning parameter.</a:t>
            </a:r>
          </a:p>
          <a:p>
            <a:r>
              <a:rPr lang="en-US" sz="2000" dirty="0" smtClean="0">
                <a:solidFill>
                  <a:srgbClr val="002060"/>
                </a:solidFill>
                <a:latin typeface="Times New Roman" pitchFamily="18" charset="0"/>
                <a:cs typeface="Times New Roman" pitchFamily="18" charset="0"/>
              </a:rPr>
              <a:t>Some simple limits of this model:</a:t>
            </a:r>
          </a:p>
          <a:p>
            <a:r>
              <a:rPr lang="en-US" sz="2000" dirty="0" smtClean="0">
                <a:solidFill>
                  <a:srgbClr val="C00000"/>
                </a:solidFill>
                <a:latin typeface="Times New Roman" pitchFamily="18" charset="0"/>
                <a:cs typeface="Times New Roman" pitchFamily="18" charset="0"/>
              </a:rPr>
              <a:t>(1)</a:t>
            </a:r>
            <a:r>
              <a:rPr lang="en-US" sz="2000" dirty="0" smtClean="0">
                <a:solidFill>
                  <a:srgbClr val="002060"/>
                </a:solidFill>
                <a:latin typeface="Times New Roman" pitchFamily="18" charset="0"/>
                <a:cs typeface="Times New Roman" pitchFamily="18" charset="0"/>
              </a:rPr>
              <a:t> </a:t>
            </a:r>
            <a:r>
              <a:rPr lang="en-US" sz="2000" i="1" dirty="0" smtClean="0">
                <a:solidFill>
                  <a:srgbClr val="002060"/>
                </a:solidFill>
                <a:latin typeface="Times New Roman" pitchFamily="18" charset="0"/>
                <a:cs typeface="Times New Roman" pitchFamily="18" charset="0"/>
              </a:rPr>
              <a:t>J</a:t>
            </a:r>
            <a:r>
              <a:rPr lang="en-US" sz="2000" dirty="0" smtClean="0">
                <a:solidFill>
                  <a:srgbClr val="002060"/>
                </a:solidFill>
                <a:latin typeface="Times New Roman" pitchFamily="18" charset="0"/>
                <a:cs typeface="Times New Roman" pitchFamily="18" charset="0"/>
              </a:rPr>
              <a:t>=0: bilayer quantum spin Hall, boundary c=2 CFT;</a:t>
            </a:r>
          </a:p>
          <a:p>
            <a:r>
              <a:rPr lang="en-US" sz="2000" dirty="0" smtClean="0">
                <a:solidFill>
                  <a:srgbClr val="C0000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Weak </a:t>
            </a:r>
            <a:r>
              <a:rPr lang="en-US" sz="2000" i="1" dirty="0" smtClean="0">
                <a:solidFill>
                  <a:srgbClr val="002060"/>
                </a:solidFill>
                <a:latin typeface="Times New Roman" pitchFamily="18" charset="0"/>
                <a:cs typeface="Times New Roman" pitchFamily="18" charset="0"/>
              </a:rPr>
              <a:t>J</a:t>
            </a:r>
            <a:r>
              <a:rPr lang="en-US" sz="2000" dirty="0">
                <a:solidFill>
                  <a:srgbClr val="002060"/>
                </a:solidFill>
                <a:latin typeface="Times New Roman" pitchFamily="18" charset="0"/>
                <a:cs typeface="Times New Roman" pitchFamily="18" charset="0"/>
              </a:rPr>
              <a:t>:</a:t>
            </a:r>
            <a:r>
              <a:rPr lang="en-US" sz="2000" dirty="0" smtClean="0">
                <a:solidFill>
                  <a:srgbClr val="002060"/>
                </a:solidFill>
                <a:latin typeface="Times New Roman" pitchFamily="18" charset="0"/>
                <a:cs typeface="Times New Roman" pitchFamily="18" charset="0"/>
              </a:rPr>
              <a:t> fermion modes </a:t>
            </a:r>
            <a:r>
              <a:rPr lang="en-US" altLang="zh-CN" sz="2000" dirty="0" smtClean="0">
                <a:solidFill>
                  <a:srgbClr val="002060"/>
                </a:solidFill>
                <a:latin typeface="Times New Roman" pitchFamily="18" charset="0"/>
                <a:cs typeface="Times New Roman" pitchFamily="18" charset="0"/>
              </a:rPr>
              <a:t>gapped </a:t>
            </a:r>
            <a:r>
              <a:rPr lang="en-US" sz="2000" dirty="0" smtClean="0">
                <a:solidFill>
                  <a:srgbClr val="002060"/>
                </a:solidFill>
                <a:latin typeface="Times New Roman" pitchFamily="18" charset="0"/>
                <a:cs typeface="Times New Roman" pitchFamily="18" charset="0"/>
              </a:rPr>
              <a:t>at the boundary, boson modes gapless at boundary. </a:t>
            </a:r>
            <a:r>
              <a:rPr lang="en-US" sz="2000" dirty="0" err="1" smtClean="0">
                <a:solidFill>
                  <a:srgbClr val="002060"/>
                </a:solidFill>
                <a:latin typeface="Times New Roman" pitchFamily="18" charset="0"/>
                <a:cs typeface="Times New Roman" pitchFamily="18" charset="0"/>
              </a:rPr>
              <a:t>Bosonization</a:t>
            </a:r>
            <a:r>
              <a:rPr lang="en-US" sz="2000" dirty="0" smtClean="0">
                <a:solidFill>
                  <a:srgbClr val="002060"/>
                </a:solidFill>
                <a:latin typeface="Times New Roman" pitchFamily="18" charset="0"/>
                <a:cs typeface="Times New Roman" pitchFamily="18" charset="0"/>
              </a:rPr>
              <a:t> proves that boundary is described by 1+1d O(4) NLSM with a WZW term at level-1. Which implies that the bulk corresponds to a 2+1d O(4) NLSM with </a:t>
            </a:r>
            <a:r>
              <a:rPr lang="el-GR" sz="2000" i="1" dirty="0" smtClean="0">
                <a:solidFill>
                  <a:srgbClr val="002060"/>
                </a:solidFill>
                <a:latin typeface="Times New Roman" pitchFamily="18" charset="0"/>
                <a:cs typeface="Times New Roman" pitchFamily="18" charset="0"/>
              </a:rPr>
              <a:t>Θ</a:t>
            </a:r>
            <a:r>
              <a:rPr lang="en-US" sz="2000" i="1" dirty="0">
                <a:solidFill>
                  <a:srgbClr val="002060"/>
                </a:solidFill>
                <a:latin typeface="Times New Roman" pitchFamily="18" charset="0"/>
                <a:cs typeface="Times New Roman" pitchFamily="18" charset="0"/>
              </a:rPr>
              <a:t>~</a:t>
            </a:r>
            <a:r>
              <a:rPr lang="en-US" sz="2000" i="1" dirty="0" smtClean="0">
                <a:solidFill>
                  <a:srgbClr val="002060"/>
                </a:solidFill>
                <a:latin typeface="Times New Roman" pitchFamily="18" charset="0"/>
                <a:cs typeface="Times New Roman" pitchFamily="18" charset="0"/>
              </a:rPr>
              <a:t>2</a:t>
            </a:r>
            <a:r>
              <a:rPr lang="el-GR" sz="2000" i="1" dirty="0" smtClean="0">
                <a:solidFill>
                  <a:srgbClr val="002060"/>
                </a:solidFill>
                <a:latin typeface="Times New Roman" pitchFamily="18" charset="0"/>
                <a:cs typeface="Times New Roman" pitchFamily="18" charset="0"/>
              </a:rPr>
              <a:t>π</a:t>
            </a:r>
            <a:r>
              <a:rPr lang="en-US" sz="2000" i="1" dirty="0" smtClean="0">
                <a:solidFill>
                  <a:srgbClr val="002060"/>
                </a:solidFill>
                <a:latin typeface="Times New Roman" pitchFamily="18" charset="0"/>
                <a:cs typeface="Times New Roman" pitchFamily="18" charset="0"/>
              </a:rPr>
              <a:t>.</a:t>
            </a:r>
            <a:endParaRPr lang="en-US" sz="2000" dirty="0" smtClean="0">
              <a:solidFill>
                <a:srgbClr val="002060"/>
              </a:solidFill>
              <a:latin typeface="Times New Roman" pitchFamily="18" charset="0"/>
              <a:cs typeface="Times New Roman" pitchFamily="18" charset="0"/>
            </a:endParaRPr>
          </a:p>
          <a:p>
            <a:r>
              <a:rPr lang="en-US" sz="2000" dirty="0" smtClean="0">
                <a:solidFill>
                  <a:srgbClr val="C00000"/>
                </a:solidFill>
                <a:latin typeface="Times New Roman" pitchFamily="18" charset="0"/>
                <a:cs typeface="Times New Roman" pitchFamily="18" charset="0"/>
              </a:rPr>
              <a:t>(3)</a:t>
            </a:r>
            <a:r>
              <a:rPr lang="en-US" sz="2000" dirty="0" smtClean="0">
                <a:solidFill>
                  <a:srgbClr val="002060"/>
                </a:solidFill>
                <a:latin typeface="Times New Roman" pitchFamily="18" charset="0"/>
                <a:cs typeface="Times New Roman" pitchFamily="18" charset="0"/>
              </a:rPr>
              <a:t> Strong </a:t>
            </a:r>
            <a:r>
              <a:rPr lang="en-US" sz="2000" i="1" dirty="0" smtClean="0">
                <a:solidFill>
                  <a:srgbClr val="002060"/>
                </a:solidFill>
                <a:latin typeface="Times New Roman" pitchFamily="18" charset="0"/>
                <a:cs typeface="Times New Roman" pitchFamily="18" charset="0"/>
              </a:rPr>
              <a:t>J</a:t>
            </a:r>
            <a:r>
              <a:rPr lang="en-US" sz="2000" dirty="0" smtClean="0">
                <a:solidFill>
                  <a:srgbClr val="002060"/>
                </a:solidFill>
                <a:latin typeface="Times New Roman" pitchFamily="18" charset="0"/>
                <a:cs typeface="Times New Roman" pitchFamily="18" charset="0"/>
              </a:rPr>
              <a:t>: trivial Mott insulator, effective </a:t>
            </a:r>
            <a:r>
              <a:rPr lang="el-GR" sz="2000" i="1" dirty="0">
                <a:solidFill>
                  <a:srgbClr val="002060"/>
                </a:solidFill>
                <a:latin typeface="Times New Roman" pitchFamily="18" charset="0"/>
                <a:cs typeface="Times New Roman" pitchFamily="18" charset="0"/>
              </a:rPr>
              <a:t>Θ</a:t>
            </a:r>
            <a:r>
              <a:rPr lang="en-US" sz="2000" i="1" dirty="0" smtClean="0">
                <a:solidFill>
                  <a:srgbClr val="002060"/>
                </a:solidFill>
                <a:latin typeface="Times New Roman" pitchFamily="18" charset="0"/>
                <a:cs typeface="Times New Roman" pitchFamily="18" charset="0"/>
              </a:rPr>
              <a:t>=0.</a:t>
            </a:r>
            <a:endParaRPr lang="en-US" sz="2000" dirty="0" smtClean="0">
              <a:solidFill>
                <a:srgbClr val="00206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Sign problem free lattice model to simulate 2+1d O(4) NLSM with a </a:t>
            </a:r>
            <a:r>
              <a:rPr lang="el-GR" sz="1800" b="1" i="1" dirty="0" smtClean="0">
                <a:solidFill>
                  <a:srgbClr val="0070C0"/>
                </a:solidFill>
                <a:latin typeface="Times New Roman" panose="02020603050405020304" pitchFamily="18" charset="0"/>
                <a:cs typeface="Times New Roman" panose="02020603050405020304" pitchFamily="18" charset="0"/>
              </a:rPr>
              <a:t>Θ</a:t>
            </a:r>
            <a:r>
              <a:rPr lang="en-US" sz="1800" b="1" i="1" dirty="0" smtClean="0">
                <a:solidFill>
                  <a:srgbClr val="0070C0"/>
                </a:solidFill>
                <a:latin typeface="Times New Roman" panose="02020603050405020304" pitchFamily="18" charset="0"/>
                <a:cs typeface="Times New Roman" panose="02020603050405020304" pitchFamily="18" charset="0"/>
              </a:rPr>
              <a:t>-term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0762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3"/>
          <a:stretch>
            <a:fillRect/>
          </a:stretch>
        </p:blipFill>
        <p:spPr>
          <a:xfrm>
            <a:off x="1066800" y="1495425"/>
            <a:ext cx="1743075" cy="257175"/>
          </a:xfrm>
          <a:prstGeom prst="rect">
            <a:avLst/>
          </a:prstGeom>
        </p:spPr>
      </p:pic>
      <p:pic>
        <p:nvPicPr>
          <p:cNvPr id="3" name="Picture 2"/>
          <p:cNvPicPr>
            <a:picLocks noChangeAspect="1"/>
          </p:cNvPicPr>
          <p:nvPr/>
        </p:nvPicPr>
        <p:blipFill>
          <a:blip r:embed="rId4"/>
          <a:stretch>
            <a:fillRect/>
          </a:stretch>
        </p:blipFill>
        <p:spPr>
          <a:xfrm>
            <a:off x="1057275" y="2019300"/>
            <a:ext cx="4733925" cy="571500"/>
          </a:xfrm>
          <a:prstGeom prst="rect">
            <a:avLst/>
          </a:prstGeom>
        </p:spPr>
      </p:pic>
      <p:pic>
        <p:nvPicPr>
          <p:cNvPr id="4" name="Picture 3"/>
          <p:cNvPicPr>
            <a:picLocks noChangeAspect="1"/>
          </p:cNvPicPr>
          <p:nvPr/>
        </p:nvPicPr>
        <p:blipFill>
          <a:blip r:embed="rId5"/>
          <a:stretch>
            <a:fillRect/>
          </a:stretch>
        </p:blipFill>
        <p:spPr>
          <a:xfrm>
            <a:off x="1066800" y="2743200"/>
            <a:ext cx="666750" cy="247650"/>
          </a:xfrm>
          <a:prstGeom prst="rect">
            <a:avLst/>
          </a:prstGeom>
        </p:spPr>
      </p:pic>
      <p:pic>
        <p:nvPicPr>
          <p:cNvPr id="6" name="Picture 5"/>
          <p:cNvPicPr>
            <a:picLocks noChangeAspect="1"/>
          </p:cNvPicPr>
          <p:nvPr/>
        </p:nvPicPr>
        <p:blipFill>
          <a:blip r:embed="rId6"/>
          <a:stretch>
            <a:fillRect/>
          </a:stretch>
        </p:blipFill>
        <p:spPr>
          <a:xfrm>
            <a:off x="1371600" y="2971800"/>
            <a:ext cx="4267200" cy="638175"/>
          </a:xfrm>
          <a:prstGeom prst="rect">
            <a:avLst/>
          </a:prstGeom>
        </p:spPr>
      </p:pic>
      <p:pic>
        <p:nvPicPr>
          <p:cNvPr id="8" name="Picture 7"/>
          <p:cNvPicPr>
            <a:picLocks noChangeAspect="1"/>
          </p:cNvPicPr>
          <p:nvPr/>
        </p:nvPicPr>
        <p:blipFill>
          <a:blip r:embed="rId7"/>
          <a:stretch>
            <a:fillRect/>
          </a:stretch>
        </p:blipFill>
        <p:spPr>
          <a:xfrm>
            <a:off x="5801751" y="1524000"/>
            <a:ext cx="3133969" cy="2133600"/>
          </a:xfrm>
          <a:prstGeom prst="rect">
            <a:avLst/>
          </a:prstGeom>
        </p:spPr>
      </p:pic>
      <p:sp>
        <p:nvSpPr>
          <p:cNvPr id="17" name="TextBox 16"/>
          <p:cNvSpPr txBox="1"/>
          <p:nvPr/>
        </p:nvSpPr>
        <p:spPr>
          <a:xfrm>
            <a:off x="997872" y="3733800"/>
            <a:ext cx="7517478"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So in this lattice model, tuning </a:t>
            </a:r>
            <a:r>
              <a:rPr lang="en-US" sz="2000" i="1" dirty="0" smtClean="0">
                <a:solidFill>
                  <a:srgbClr val="002060"/>
                </a:solidFill>
                <a:latin typeface="Times New Roman" pitchFamily="18" charset="0"/>
                <a:cs typeface="Times New Roman" pitchFamily="18" charset="0"/>
              </a:rPr>
              <a:t>J</a:t>
            </a:r>
            <a:r>
              <a:rPr lang="en-US" sz="2000" dirty="0" smtClean="0">
                <a:solidFill>
                  <a:srgbClr val="002060"/>
                </a:solidFill>
                <a:latin typeface="Times New Roman" pitchFamily="18" charset="0"/>
                <a:cs typeface="Times New Roman" pitchFamily="18" charset="0"/>
              </a:rPr>
              <a:t> is like tuning </a:t>
            </a:r>
            <a:r>
              <a:rPr lang="el-GR" sz="2000" dirty="0" smtClean="0">
                <a:solidFill>
                  <a:srgbClr val="002060"/>
                </a:solidFill>
                <a:latin typeface="Times New Roman" pitchFamily="18" charset="0"/>
                <a:cs typeface="Times New Roman" pitchFamily="18" charset="0"/>
              </a:rPr>
              <a:t>Θ</a:t>
            </a:r>
            <a:r>
              <a:rPr lang="en-US" sz="2000" dirty="0" smtClean="0">
                <a:solidFill>
                  <a:srgbClr val="002060"/>
                </a:solidFill>
                <a:latin typeface="Times New Roman" pitchFamily="18" charset="0"/>
                <a:cs typeface="Times New Roman" pitchFamily="18" charset="0"/>
              </a:rPr>
              <a:t> in the O(4) NLSM field theory.</a:t>
            </a:r>
          </a:p>
        </p:txBody>
      </p:sp>
      <p:sp>
        <p:nvSpPr>
          <p:cNvPr id="15"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Sign problem free lattice model to simulate 2+1d O(4) NLSM with a </a:t>
            </a:r>
            <a:r>
              <a:rPr lang="el-GR" sz="1800" b="1" i="1" dirty="0" smtClean="0">
                <a:solidFill>
                  <a:srgbClr val="0070C0"/>
                </a:solidFill>
                <a:latin typeface="Times New Roman" panose="02020603050405020304" pitchFamily="18" charset="0"/>
                <a:cs typeface="Times New Roman" panose="02020603050405020304" pitchFamily="18" charset="0"/>
              </a:rPr>
              <a:t>Θ</a:t>
            </a:r>
            <a:r>
              <a:rPr lang="en-US" sz="1800" b="1" i="1" dirty="0" smtClean="0">
                <a:solidFill>
                  <a:srgbClr val="0070C0"/>
                </a:solidFill>
                <a:latin typeface="Times New Roman" panose="02020603050405020304" pitchFamily="18" charset="0"/>
                <a:cs typeface="Times New Roman" panose="02020603050405020304" pitchFamily="18" charset="0"/>
              </a:rPr>
              <a:t>-term</a:t>
            </a:r>
            <a:endParaRPr lang="en-US" sz="1800" b="1" i="1" dirty="0">
              <a:solidFill>
                <a:srgbClr val="0070C0"/>
              </a:solidFill>
              <a:latin typeface="Times New Roman" panose="02020603050405020304" pitchFamily="18" charset="0"/>
              <a:cs typeface="Times New Roman" panose="02020603050405020304" pitchFamily="18" charset="0"/>
            </a:endParaRPr>
          </a:p>
        </p:txBody>
      </p:sp>
      <p:grpSp>
        <p:nvGrpSpPr>
          <p:cNvPr id="9" name="Group 8"/>
          <p:cNvGrpSpPr/>
          <p:nvPr/>
        </p:nvGrpSpPr>
        <p:grpSpPr>
          <a:xfrm>
            <a:off x="1828800" y="4328643"/>
            <a:ext cx="5430197" cy="2224557"/>
            <a:chOff x="1828800" y="4328643"/>
            <a:chExt cx="5430197" cy="2224557"/>
          </a:xfrm>
        </p:grpSpPr>
        <p:cxnSp>
          <p:nvCxnSpPr>
            <p:cNvPr id="12" name="Straight Connector 11"/>
            <p:cNvCxnSpPr/>
            <p:nvPr/>
          </p:nvCxnSpPr>
          <p:spPr>
            <a:xfrm>
              <a:off x="1932296" y="5497420"/>
              <a:ext cx="457200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1828800" y="5421220"/>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151496" y="5422357"/>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751696" y="5421220"/>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flipH="1">
              <a:off x="2237096" y="5497420"/>
              <a:ext cx="6096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684896" y="5497420"/>
              <a:ext cx="6858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437496" y="5497420"/>
              <a:ext cx="6096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849224" y="5572484"/>
              <a:ext cx="535724" cy="369332"/>
            </a:xfrm>
            <a:prstGeom prst="rect">
              <a:avLst/>
            </a:prstGeom>
            <a:noFill/>
          </p:spPr>
          <p:txBody>
            <a:bodyPr wrap="none" rtlCol="0">
              <a:spAutoFit/>
            </a:bodyPr>
            <a:lstStyle/>
            <a:p>
              <a:r>
                <a:rPr lang="en-US" i="1" dirty="0"/>
                <a:t>g</a:t>
              </a:r>
              <a:r>
                <a:rPr lang="en-US" i="1" dirty="0" smtClean="0"/>
                <a:t>=0</a:t>
              </a:r>
              <a:endParaRPr lang="en-US" i="1" dirty="0"/>
            </a:p>
          </p:txBody>
        </p:sp>
        <p:sp>
          <p:nvSpPr>
            <p:cNvPr id="22" name="TextBox 21"/>
            <p:cNvSpPr txBox="1"/>
            <p:nvPr/>
          </p:nvSpPr>
          <p:spPr>
            <a:xfrm>
              <a:off x="6360994" y="5565660"/>
              <a:ext cx="898003" cy="369332"/>
            </a:xfrm>
            <a:prstGeom prst="rect">
              <a:avLst/>
            </a:prstGeom>
            <a:noFill/>
          </p:spPr>
          <p:txBody>
            <a:bodyPr wrap="none" rtlCol="0">
              <a:spAutoFit/>
            </a:bodyPr>
            <a:lstStyle/>
            <a:p>
              <a:r>
                <a:rPr lang="en-US" i="1" dirty="0" smtClean="0"/>
                <a:t>g=</a:t>
              </a:r>
              <a:r>
                <a:rPr lang="en-US" i="1" dirty="0" err="1" smtClean="0"/>
                <a:t>Infity</a:t>
              </a:r>
              <a:endParaRPr lang="en-US" i="1" dirty="0"/>
            </a:p>
          </p:txBody>
        </p:sp>
        <p:sp>
          <p:nvSpPr>
            <p:cNvPr id="24" name="TextBox 23"/>
            <p:cNvSpPr txBox="1"/>
            <p:nvPr/>
          </p:nvSpPr>
          <p:spPr>
            <a:xfrm>
              <a:off x="4094362" y="6183868"/>
              <a:ext cx="1467068" cy="369332"/>
            </a:xfrm>
            <a:prstGeom prst="rect">
              <a:avLst/>
            </a:prstGeom>
            <a:noFill/>
          </p:spPr>
          <p:txBody>
            <a:bodyPr wrap="none" rtlCol="0">
              <a:spAutoFit/>
            </a:bodyPr>
            <a:lstStyle/>
            <a:p>
              <a:r>
                <a:rPr lang="el-GR" i="1" dirty="0">
                  <a:solidFill>
                    <a:srgbClr val="C00000"/>
                  </a:solidFill>
                  <a:latin typeface="Times New Roman" pitchFamily="18" charset="0"/>
                  <a:cs typeface="Times New Roman" pitchFamily="18" charset="0"/>
                </a:rPr>
                <a:t>Θ</a:t>
              </a:r>
              <a:r>
                <a:rPr lang="en-US" i="1" dirty="0" smtClean="0">
                  <a:solidFill>
                    <a:srgbClr val="C00000"/>
                  </a:solidFill>
                  <a:latin typeface="Times New Roman" pitchFamily="18" charset="0"/>
                  <a:cs typeface="Times New Roman" pitchFamily="18" charset="0"/>
                </a:rPr>
                <a:t>=2</a:t>
              </a:r>
              <a:r>
                <a:rPr lang="el-GR" i="1" dirty="0" smtClean="0">
                  <a:solidFill>
                    <a:srgbClr val="C00000"/>
                  </a:solidFill>
                  <a:latin typeface="Times New Roman" pitchFamily="18" charset="0"/>
                  <a:cs typeface="Times New Roman" pitchFamily="18" charset="0"/>
                </a:rPr>
                <a:t>π</a:t>
              </a:r>
              <a:r>
                <a:rPr lang="en-US" i="1" dirty="0" smtClean="0">
                  <a:solidFill>
                    <a:srgbClr val="C00000"/>
                  </a:solidFill>
                  <a:latin typeface="Times New Roman" pitchFamily="18" charset="0"/>
                  <a:cs typeface="Times New Roman" pitchFamily="18" charset="0"/>
                </a:rPr>
                <a:t>, J ~ 0+</a:t>
              </a:r>
              <a:endParaRPr lang="en-US" dirty="0">
                <a:solidFill>
                  <a:srgbClr val="C00000"/>
                </a:solidFill>
              </a:endParaRPr>
            </a:p>
          </p:txBody>
        </p:sp>
        <p:sp>
          <p:nvSpPr>
            <p:cNvPr id="25" name="TextBox 24"/>
            <p:cNvSpPr txBox="1"/>
            <p:nvPr/>
          </p:nvSpPr>
          <p:spPr>
            <a:xfrm>
              <a:off x="4238244" y="4328643"/>
              <a:ext cx="1388522" cy="369332"/>
            </a:xfrm>
            <a:prstGeom prst="rect">
              <a:avLst/>
            </a:prstGeom>
            <a:noFill/>
          </p:spPr>
          <p:txBody>
            <a:bodyPr wrap="none" rtlCol="0">
              <a:spAutoFit/>
            </a:bodyPr>
            <a:lstStyle/>
            <a:p>
              <a:r>
                <a:rPr lang="el-GR" i="1" dirty="0">
                  <a:solidFill>
                    <a:srgbClr val="C00000"/>
                  </a:solidFill>
                  <a:latin typeface="Times New Roman" pitchFamily="18" charset="0"/>
                  <a:cs typeface="Times New Roman" pitchFamily="18" charset="0"/>
                </a:rPr>
                <a:t>Θ</a:t>
              </a:r>
              <a:r>
                <a:rPr lang="en-US" i="1" dirty="0" smtClean="0">
                  <a:solidFill>
                    <a:srgbClr val="C00000"/>
                  </a:solidFill>
                  <a:latin typeface="Times New Roman" pitchFamily="18" charset="0"/>
                  <a:cs typeface="Times New Roman" pitchFamily="18" charset="0"/>
                </a:rPr>
                <a:t>=0, J  &gt;&gt; t</a:t>
              </a:r>
              <a:endParaRPr lang="en-US" dirty="0">
                <a:solidFill>
                  <a:srgbClr val="C00000"/>
                </a:solidFill>
              </a:endParaRPr>
            </a:p>
          </p:txBody>
        </p:sp>
      </p:grpSp>
      <p:cxnSp>
        <p:nvCxnSpPr>
          <p:cNvPr id="27" name="Straight Connector 26"/>
          <p:cNvCxnSpPr/>
          <p:nvPr/>
        </p:nvCxnSpPr>
        <p:spPr>
          <a:xfrm>
            <a:off x="4811203" y="4876800"/>
            <a:ext cx="0" cy="1219200"/>
          </a:xfrm>
          <a:prstGeom prst="line">
            <a:avLst/>
          </a:prstGeom>
          <a:ln>
            <a:solidFill>
              <a:srgbClr val="C00000"/>
            </a:solidFill>
            <a:prstDash val="dash"/>
            <a:headEnd type="stealth" w="lg" len="lg"/>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0848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3"/>
          <a:stretch>
            <a:fillRect/>
          </a:stretch>
        </p:blipFill>
        <p:spPr>
          <a:xfrm>
            <a:off x="4667250" y="1371600"/>
            <a:ext cx="3486150" cy="4714875"/>
          </a:xfrm>
          <a:prstGeom prst="rect">
            <a:avLst/>
          </a:prstGeom>
        </p:spPr>
      </p:pic>
      <p:sp>
        <p:nvSpPr>
          <p:cNvPr id="12" name="TextBox 11"/>
          <p:cNvSpPr txBox="1"/>
          <p:nvPr/>
        </p:nvSpPr>
        <p:spPr>
          <a:xfrm>
            <a:off x="997873" y="1371600"/>
            <a:ext cx="3669377" cy="4093428"/>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Tuning </a:t>
            </a:r>
            <a:r>
              <a:rPr lang="en-US" sz="2000" i="1" dirty="0" smtClean="0">
                <a:solidFill>
                  <a:srgbClr val="002060"/>
                </a:solidFill>
                <a:latin typeface="Times New Roman" pitchFamily="18" charset="0"/>
                <a:cs typeface="Times New Roman" pitchFamily="18" charset="0"/>
              </a:rPr>
              <a:t>J</a:t>
            </a:r>
            <a:r>
              <a:rPr lang="en-US" sz="2000" dirty="0" smtClean="0">
                <a:solidFill>
                  <a:srgbClr val="002060"/>
                </a:solidFill>
                <a:latin typeface="Times New Roman" pitchFamily="18" charset="0"/>
                <a:cs typeface="Times New Roman" pitchFamily="18" charset="0"/>
              </a:rPr>
              <a:t> in the lattice model is equivalent to tuning </a:t>
            </a:r>
            <a:r>
              <a:rPr lang="el-GR" sz="2000" i="1" dirty="0" smtClean="0">
                <a:solidFill>
                  <a:srgbClr val="002060"/>
                </a:solidFill>
                <a:latin typeface="Times New Roman" pitchFamily="18" charset="0"/>
                <a:cs typeface="Times New Roman" pitchFamily="18" charset="0"/>
              </a:rPr>
              <a:t>Θ</a:t>
            </a:r>
            <a:r>
              <a:rPr lang="en-US" sz="2000" i="1" dirty="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in the field theory.</a:t>
            </a:r>
            <a:r>
              <a:rPr lang="el-GR" sz="2000" i="1"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Determinant QMC (</a:t>
            </a:r>
            <a:r>
              <a:rPr lang="en-US" sz="2000" dirty="0" smtClean="0">
                <a:solidFill>
                  <a:srgbClr val="C00000"/>
                </a:solidFill>
                <a:latin typeface="Times New Roman" pitchFamily="18" charset="0"/>
                <a:cs typeface="Times New Roman" pitchFamily="18" charset="0"/>
              </a:rPr>
              <a:t>arXiv:1508.06389</a:t>
            </a:r>
            <a:r>
              <a:rPr lang="en-US" sz="2000" dirty="0" smtClean="0">
                <a:solidFill>
                  <a:srgbClr val="002060"/>
                </a:solidFill>
                <a:latin typeface="Times New Roman" pitchFamily="18" charset="0"/>
                <a:cs typeface="Times New Roman" pitchFamily="18" charset="0"/>
              </a:rPr>
              <a:t>) shows that the fermion gap is always finite while increasing </a:t>
            </a:r>
            <a:r>
              <a:rPr lang="en-US" sz="2000" i="1" dirty="0" smtClean="0">
                <a:solidFill>
                  <a:srgbClr val="002060"/>
                </a:solidFill>
                <a:latin typeface="Times New Roman" pitchFamily="18" charset="0"/>
                <a:cs typeface="Times New Roman" pitchFamily="18" charset="0"/>
              </a:rPr>
              <a:t>J</a:t>
            </a:r>
            <a:r>
              <a:rPr lang="en-US" sz="2000" dirty="0" smtClean="0">
                <a:solidFill>
                  <a:srgbClr val="002060"/>
                </a:solidFill>
                <a:latin typeface="Times New Roman" pitchFamily="18" charset="0"/>
                <a:cs typeface="Times New Roman" pitchFamily="18" charset="0"/>
              </a:rPr>
              <a:t>, but bosonic modes, the vector </a:t>
            </a:r>
            <a:r>
              <a:rPr lang="en-US" sz="2000" b="1"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becomes gapless at the SPT-trivial Quantum critical point.</a:t>
            </a:r>
          </a:p>
          <a:p>
            <a:endParaRPr lang="en-US" sz="2000" dirty="0" smtClean="0">
              <a:solidFill>
                <a:srgbClr val="002060"/>
              </a:solidFill>
              <a:latin typeface="Times New Roman" pitchFamily="18" charset="0"/>
              <a:cs typeface="Times New Roman" pitchFamily="18" charset="0"/>
            </a:endParaRPr>
          </a:p>
          <a:p>
            <a:r>
              <a:rPr lang="en-US" sz="2000" dirty="0" smtClean="0">
                <a:solidFill>
                  <a:srgbClr val="002060"/>
                </a:solidFill>
                <a:latin typeface="Times New Roman" pitchFamily="18" charset="0"/>
                <a:cs typeface="Times New Roman" pitchFamily="18" charset="0"/>
              </a:rPr>
              <a:t>This supports the conclusion that the </a:t>
            </a:r>
            <a:r>
              <a:rPr lang="en-US" altLang="zh-CN" sz="2000" dirty="0" smtClean="0">
                <a:solidFill>
                  <a:srgbClr val="002060"/>
                </a:solidFill>
                <a:latin typeface="Times New Roman" pitchFamily="18" charset="0"/>
                <a:cs typeface="Times New Roman" pitchFamily="18" charset="0"/>
              </a:rPr>
              <a:t>disordered phase of the </a:t>
            </a:r>
            <a:r>
              <a:rPr lang="en-US" sz="2000" dirty="0" smtClean="0">
                <a:solidFill>
                  <a:srgbClr val="002060"/>
                </a:solidFill>
                <a:latin typeface="Times New Roman" pitchFamily="18" charset="0"/>
                <a:cs typeface="Times New Roman" pitchFamily="18" charset="0"/>
              </a:rPr>
              <a:t>2+1d O(4) NLSM with </a:t>
            </a:r>
            <a:r>
              <a:rPr lang="el-GR" sz="2000" i="1" dirty="0">
                <a:solidFill>
                  <a:srgbClr val="002060"/>
                </a:solidFill>
                <a:latin typeface="Times New Roman" pitchFamily="18" charset="0"/>
                <a:cs typeface="Times New Roman" pitchFamily="18" charset="0"/>
              </a:rPr>
              <a:t>Θ</a:t>
            </a:r>
            <a:r>
              <a:rPr lang="en-US" sz="2000" i="1" dirty="0">
                <a:solidFill>
                  <a:srgbClr val="002060"/>
                </a:solidFill>
                <a:latin typeface="Times New Roman" pitchFamily="18" charset="0"/>
                <a:cs typeface="Times New Roman" pitchFamily="18" charset="0"/>
              </a:rPr>
              <a:t>=</a:t>
            </a:r>
            <a:r>
              <a:rPr lang="el-GR" sz="2000" i="1" dirty="0" smtClean="0">
                <a:solidFill>
                  <a:srgbClr val="002060"/>
                </a:solidFill>
                <a:latin typeface="Times New Roman" pitchFamily="18" charset="0"/>
                <a:cs typeface="Times New Roman" pitchFamily="18" charset="0"/>
              </a:rPr>
              <a:t>π</a:t>
            </a:r>
            <a:r>
              <a:rPr lang="en-US" sz="2000" dirty="0" smtClean="0">
                <a:solidFill>
                  <a:srgbClr val="002060"/>
                </a:solidFill>
                <a:latin typeface="Times New Roman" pitchFamily="18" charset="0"/>
                <a:cs typeface="Times New Roman" pitchFamily="18" charset="0"/>
              </a:rPr>
              <a:t> is a CFT.</a:t>
            </a:r>
          </a:p>
        </p:txBody>
      </p:sp>
      <p:sp>
        <p:nvSpPr>
          <p:cNvPr id="2" name="TextBox 1"/>
          <p:cNvSpPr txBox="1"/>
          <p:nvPr/>
        </p:nvSpPr>
        <p:spPr>
          <a:xfrm>
            <a:off x="5257800" y="5969710"/>
            <a:ext cx="737702" cy="369332"/>
          </a:xfrm>
          <a:prstGeom prst="rect">
            <a:avLst/>
          </a:prstGeom>
          <a:noFill/>
        </p:spPr>
        <p:txBody>
          <a:bodyPr wrap="none" rtlCol="0">
            <a:spAutoFit/>
          </a:bodyPr>
          <a:lstStyle/>
          <a:p>
            <a:r>
              <a:rPr lang="el-GR" i="1" dirty="0">
                <a:solidFill>
                  <a:srgbClr val="C00000"/>
                </a:solidFill>
                <a:latin typeface="Times New Roman" pitchFamily="18" charset="0"/>
                <a:cs typeface="Times New Roman" pitchFamily="18" charset="0"/>
              </a:rPr>
              <a:t>Θ</a:t>
            </a:r>
            <a:r>
              <a:rPr lang="en-US" i="1" dirty="0" smtClean="0">
                <a:solidFill>
                  <a:srgbClr val="C00000"/>
                </a:solidFill>
                <a:latin typeface="Times New Roman" pitchFamily="18" charset="0"/>
                <a:cs typeface="Times New Roman" pitchFamily="18" charset="0"/>
              </a:rPr>
              <a:t>=2</a:t>
            </a:r>
            <a:r>
              <a:rPr lang="el-GR" i="1" dirty="0" smtClean="0">
                <a:solidFill>
                  <a:srgbClr val="C00000"/>
                </a:solidFill>
                <a:latin typeface="Times New Roman" pitchFamily="18" charset="0"/>
                <a:cs typeface="Times New Roman" pitchFamily="18" charset="0"/>
              </a:rPr>
              <a:t>π</a:t>
            </a:r>
            <a:endParaRPr lang="en-US" dirty="0">
              <a:solidFill>
                <a:srgbClr val="C00000"/>
              </a:solidFill>
            </a:endParaRPr>
          </a:p>
        </p:txBody>
      </p:sp>
      <p:sp>
        <p:nvSpPr>
          <p:cNvPr id="3" name="Rectangle 2"/>
          <p:cNvSpPr/>
          <p:nvPr/>
        </p:nvSpPr>
        <p:spPr>
          <a:xfrm>
            <a:off x="7073914" y="5969710"/>
            <a:ext cx="622286" cy="369332"/>
          </a:xfrm>
          <a:prstGeom prst="rect">
            <a:avLst/>
          </a:prstGeom>
        </p:spPr>
        <p:txBody>
          <a:bodyPr wrap="none">
            <a:spAutoFit/>
          </a:bodyPr>
          <a:lstStyle/>
          <a:p>
            <a:r>
              <a:rPr lang="el-GR" i="1" dirty="0">
                <a:solidFill>
                  <a:srgbClr val="C00000"/>
                </a:solidFill>
                <a:latin typeface="Times New Roman" pitchFamily="18" charset="0"/>
                <a:cs typeface="Times New Roman" pitchFamily="18" charset="0"/>
              </a:rPr>
              <a:t>Θ</a:t>
            </a:r>
            <a:r>
              <a:rPr lang="en-US" i="1" dirty="0">
                <a:solidFill>
                  <a:srgbClr val="C00000"/>
                </a:solidFill>
                <a:latin typeface="Times New Roman" pitchFamily="18" charset="0"/>
                <a:cs typeface="Times New Roman" pitchFamily="18" charset="0"/>
              </a:rPr>
              <a:t>=</a:t>
            </a:r>
            <a:r>
              <a:rPr lang="el-GR" i="1" dirty="0">
                <a:solidFill>
                  <a:srgbClr val="C00000"/>
                </a:solidFill>
                <a:latin typeface="Times New Roman" pitchFamily="18" charset="0"/>
                <a:cs typeface="Times New Roman" pitchFamily="18" charset="0"/>
              </a:rPr>
              <a:t>π</a:t>
            </a:r>
            <a:endParaRPr lang="en-US" dirty="0">
              <a:solidFill>
                <a:srgbClr val="C00000"/>
              </a:solidFill>
            </a:endParaRPr>
          </a:p>
        </p:txBody>
      </p:sp>
      <p:sp>
        <p:nvSpPr>
          <p:cNvPr id="4" name="Rectangle 3"/>
          <p:cNvSpPr/>
          <p:nvPr/>
        </p:nvSpPr>
        <p:spPr>
          <a:xfrm>
            <a:off x="8204207" y="5969710"/>
            <a:ext cx="622286" cy="369332"/>
          </a:xfrm>
          <a:prstGeom prst="rect">
            <a:avLst/>
          </a:prstGeom>
        </p:spPr>
        <p:txBody>
          <a:bodyPr wrap="none">
            <a:spAutoFit/>
          </a:bodyPr>
          <a:lstStyle/>
          <a:p>
            <a:r>
              <a:rPr lang="el-GR" i="1" dirty="0">
                <a:solidFill>
                  <a:srgbClr val="C00000"/>
                </a:solidFill>
                <a:latin typeface="Times New Roman" pitchFamily="18" charset="0"/>
                <a:cs typeface="Times New Roman" pitchFamily="18" charset="0"/>
              </a:rPr>
              <a:t>Θ</a:t>
            </a:r>
            <a:r>
              <a:rPr lang="en-US" i="1" dirty="0" smtClean="0">
                <a:solidFill>
                  <a:srgbClr val="C00000"/>
                </a:solidFill>
                <a:latin typeface="Times New Roman" pitchFamily="18" charset="0"/>
                <a:cs typeface="Times New Roman" pitchFamily="18" charset="0"/>
              </a:rPr>
              <a:t>=0</a:t>
            </a:r>
            <a:endParaRPr lang="en-US" dirty="0">
              <a:solidFill>
                <a:srgbClr val="C00000"/>
              </a:solidFill>
            </a:endParaRPr>
          </a:p>
        </p:txBody>
      </p:sp>
      <p:sp>
        <p:nvSpPr>
          <p:cNvPr id="13"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Sign problem free lattice model to simulate 2+1d O(4) NLSM with a </a:t>
            </a:r>
            <a:r>
              <a:rPr lang="el-GR" sz="1800" b="1" i="1" dirty="0" smtClean="0">
                <a:solidFill>
                  <a:srgbClr val="0070C0"/>
                </a:solidFill>
                <a:latin typeface="Times New Roman" panose="02020603050405020304" pitchFamily="18" charset="0"/>
                <a:cs typeface="Times New Roman" panose="02020603050405020304" pitchFamily="18" charset="0"/>
              </a:rPr>
              <a:t>Θ</a:t>
            </a:r>
            <a:r>
              <a:rPr lang="en-US" sz="1800" b="1" i="1" dirty="0" smtClean="0">
                <a:solidFill>
                  <a:srgbClr val="0070C0"/>
                </a:solidFill>
                <a:latin typeface="Times New Roman" panose="02020603050405020304" pitchFamily="18" charset="0"/>
                <a:cs typeface="Times New Roman" panose="02020603050405020304" pitchFamily="18" charset="0"/>
              </a:rPr>
              <a:t>-term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6045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997878" y="1381262"/>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Outline:</a:t>
            </a:r>
          </a:p>
        </p:txBody>
      </p:sp>
      <p:sp>
        <p:nvSpPr>
          <p:cNvPr id="14" name="TextBox 13"/>
          <p:cNvSpPr txBox="1"/>
          <p:nvPr/>
        </p:nvSpPr>
        <p:spPr>
          <a:xfrm>
            <a:off x="997873" y="1981200"/>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1, brief introduction to topological insulator, more generally symmetry protected topological states, and connection to gauge anomalies at the boundary;</a:t>
            </a:r>
            <a:endParaRPr lang="en-US" sz="2000" dirty="0">
              <a:solidFill>
                <a:srgbClr val="00206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altLang="zh-CN" sz="1800" b="1" i="1" dirty="0">
                <a:solidFill>
                  <a:srgbClr val="0070C0"/>
                </a:solidFill>
                <a:latin typeface="Times New Roman" panose="02020603050405020304" pitchFamily="18" charset="0"/>
                <a:cs typeface="Times New Roman" panose="02020603050405020304" pitchFamily="18" charset="0"/>
              </a:rPr>
              <a:t>Stable 2+1d CFT at the Boundary of a Class of 3+1d Symmetry Protected Topological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997872" y="3196691"/>
            <a:ext cx="7412025" cy="707886"/>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numerical evidence for the existence of the novel stable CFT in 2+1d;</a:t>
            </a:r>
            <a:endParaRPr lang="en-US" sz="2000" dirty="0">
              <a:solidFill>
                <a:srgbClr val="002060"/>
              </a:solidFill>
              <a:latin typeface="Times New Roman" pitchFamily="18" charset="0"/>
              <a:cs typeface="Times New Roman" pitchFamily="18" charset="0"/>
            </a:endParaRPr>
          </a:p>
        </p:txBody>
      </p:sp>
      <p:sp>
        <p:nvSpPr>
          <p:cNvPr id="17" name="TextBox 16"/>
          <p:cNvSpPr txBox="1"/>
          <p:nvPr/>
        </p:nvSpPr>
        <p:spPr>
          <a:xfrm>
            <a:off x="997871" y="4104405"/>
            <a:ext cx="7412025" cy="707886"/>
          </a:xfrm>
          <a:prstGeom prst="rect">
            <a:avLst/>
          </a:prstGeom>
          <a:noFill/>
        </p:spPr>
        <p:txBody>
          <a:bodyPr wrap="square" rtlCol="0">
            <a:spAutoFit/>
          </a:bodyPr>
          <a:lstStyle/>
          <a:p>
            <a:r>
              <a:rPr lang="en-US" sz="2000" dirty="0" smtClean="0">
                <a:solidFill>
                  <a:srgbClr val="C00000"/>
                </a:solidFill>
                <a:latin typeface="Times New Roman" pitchFamily="18" charset="0"/>
                <a:cs typeface="Times New Roman" pitchFamily="18" charset="0"/>
              </a:rPr>
              <a:t>3, an attempt of a controlled analytical RG calculation for the stable CFT.</a:t>
            </a:r>
            <a:endParaRPr lang="en-US" sz="2000" dirty="0">
              <a:solidFill>
                <a:srgbClr val="C00000"/>
              </a:solidFill>
              <a:latin typeface="Times New Roman" pitchFamily="18" charset="0"/>
              <a:cs typeface="Times New Roman" pitchFamily="18" charset="0"/>
            </a:endParaRPr>
          </a:p>
        </p:txBody>
      </p:sp>
      <p:sp>
        <p:nvSpPr>
          <p:cNvPr id="19" name="TextBox 18"/>
          <p:cNvSpPr txBox="1"/>
          <p:nvPr/>
        </p:nvSpPr>
        <p:spPr>
          <a:xfrm>
            <a:off x="997870" y="5012119"/>
            <a:ext cx="7412025"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4</a:t>
            </a:r>
            <a:r>
              <a:rPr lang="en-US" sz="2000" dirty="0" smtClean="0">
                <a:solidFill>
                  <a:srgbClr val="002060"/>
                </a:solidFill>
                <a:latin typeface="Times New Roman" pitchFamily="18" charset="0"/>
                <a:cs typeface="Times New Roman" pitchFamily="18" charset="0"/>
              </a:rPr>
              <a:t>, possible connection to high energy physics</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4760184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We need to design a special large</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generalization of this theory with a WZW term for arbitrary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a:t>
            </a:r>
          </a:p>
        </p:txBody>
      </p:sp>
      <p:pic>
        <p:nvPicPr>
          <p:cNvPr id="2" name="Picture 1"/>
          <p:cNvPicPr>
            <a:picLocks noChangeAspect="1"/>
          </p:cNvPicPr>
          <p:nvPr/>
        </p:nvPicPr>
        <p:blipFill>
          <a:blip r:embed="rId3"/>
          <a:stretch>
            <a:fillRect/>
          </a:stretch>
        </p:blipFill>
        <p:spPr>
          <a:xfrm>
            <a:off x="2025827" y="2362200"/>
            <a:ext cx="5199525" cy="1255058"/>
          </a:xfrm>
          <a:prstGeom prst="rect">
            <a:avLst/>
          </a:prstGeom>
        </p:spPr>
      </p:pic>
      <p:pic>
        <p:nvPicPr>
          <p:cNvPr id="3" name="Picture 2"/>
          <p:cNvPicPr>
            <a:picLocks noChangeAspect="1"/>
          </p:cNvPicPr>
          <p:nvPr/>
        </p:nvPicPr>
        <p:blipFill>
          <a:blip r:embed="rId4"/>
          <a:stretch>
            <a:fillRect/>
          </a:stretch>
        </p:blipFill>
        <p:spPr>
          <a:xfrm>
            <a:off x="3429000" y="3886200"/>
            <a:ext cx="1429176" cy="445013"/>
          </a:xfrm>
          <a:prstGeom prst="rect">
            <a:avLst/>
          </a:prstGeom>
        </p:spPr>
      </p:pic>
      <p:sp>
        <p:nvSpPr>
          <p:cNvPr id="33" name="TextBox 32"/>
          <p:cNvSpPr txBox="1"/>
          <p:nvPr/>
        </p:nvSpPr>
        <p:spPr>
          <a:xfrm>
            <a:off x="997877" y="3941729"/>
            <a:ext cx="7231723" cy="1323439"/>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target manifold is                         , which has a topological WZW term in 2+1d for arbitrarily large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a:t>
            </a:r>
          </a:p>
          <a:p>
            <a:r>
              <a:rPr lang="en-US" sz="2000" dirty="0" smtClean="0">
                <a:solidFill>
                  <a:srgbClr val="002060"/>
                </a:solidFill>
                <a:latin typeface="Times New Roman" pitchFamily="18" charset="0"/>
                <a:cs typeface="Times New Roman" pitchFamily="18" charset="0"/>
              </a:rPr>
              <a:t>For </a:t>
            </a:r>
            <a:r>
              <a:rPr lang="en-US" sz="2000" i="1" dirty="0" smtClean="0">
                <a:solidFill>
                  <a:srgbClr val="002060"/>
                </a:solidFill>
                <a:latin typeface="Times New Roman" pitchFamily="18" charset="0"/>
                <a:cs typeface="Times New Roman" pitchFamily="18" charset="0"/>
              </a:rPr>
              <a:t>n &gt; </a:t>
            </a:r>
            <a:r>
              <a:rPr lang="en-US" sz="2000" dirty="0" smtClean="0">
                <a:solidFill>
                  <a:srgbClr val="002060"/>
                </a:solidFill>
                <a:latin typeface="Times New Roman" pitchFamily="18" charset="0"/>
                <a:cs typeface="Times New Roman" pitchFamily="18" charset="0"/>
              </a:rPr>
              <a:t>1 and </a:t>
            </a:r>
            <a:r>
              <a:rPr lang="en-US" sz="2000" i="1" dirty="0" smtClean="0">
                <a:solidFill>
                  <a:srgbClr val="002060"/>
                </a:solidFill>
                <a:latin typeface="Times New Roman" pitchFamily="18" charset="0"/>
                <a:cs typeface="Times New Roman" pitchFamily="18" charset="0"/>
              </a:rPr>
              <a:t>N - n </a:t>
            </a:r>
            <a:r>
              <a:rPr lang="en-US" sz="2000" dirty="0" smtClean="0">
                <a:solidFill>
                  <a:srgbClr val="002060"/>
                </a:solidFill>
                <a:latin typeface="Times New Roman" pitchFamily="18" charset="0"/>
                <a:cs typeface="Times New Roman" pitchFamily="18" charset="0"/>
              </a:rPr>
              <a:t>&gt; 1,</a:t>
            </a:r>
          </a:p>
          <a:p>
            <a:r>
              <a:rPr lang="en-US" sz="2000" dirty="0">
                <a:solidFill>
                  <a:srgbClr val="002060"/>
                </a:solidFill>
                <a:latin typeface="Mathematica5" panose="02000400000000000000" pitchFamily="2" charset="2"/>
                <a:cs typeface="Times New Roman" pitchFamily="18" charset="0"/>
              </a:rPr>
              <a:t>M</a:t>
            </a:r>
            <a:r>
              <a:rPr lang="en-US" sz="2000" dirty="0">
                <a:solidFill>
                  <a:srgbClr val="002060"/>
                </a:solidFill>
                <a:latin typeface="Times New Roman" pitchFamily="18" charset="0"/>
                <a:cs typeface="Times New Roman" pitchFamily="18" charset="0"/>
              </a:rPr>
              <a:t> is an </a:t>
            </a:r>
            <a:r>
              <a:rPr lang="en-US" sz="2000" i="1" dirty="0">
                <a:solidFill>
                  <a:srgbClr val="002060"/>
                </a:solidFill>
                <a:latin typeface="Times New Roman" pitchFamily="18" charset="0"/>
                <a:cs typeface="Times New Roman" pitchFamily="18" charset="0"/>
              </a:rPr>
              <a:t>n</a:t>
            </a:r>
            <a:r>
              <a:rPr lang="en-US" sz="2000" dirty="0">
                <a:solidFill>
                  <a:srgbClr val="002060"/>
                </a:solidFill>
                <a:latin typeface="Times New Roman" pitchFamily="18" charset="0"/>
                <a:cs typeface="Times New Roman" pitchFamily="18" charset="0"/>
              </a:rPr>
              <a:t> </a:t>
            </a:r>
            <a:r>
              <a:rPr lang="en-US" sz="2000" dirty="0">
                <a:solidFill>
                  <a:srgbClr val="002060"/>
                </a:solidFill>
                <a:cs typeface="Times New Roman" pitchFamily="18" charset="0"/>
              </a:rPr>
              <a:t>x</a:t>
            </a:r>
            <a:r>
              <a:rPr lang="en-US" sz="2000" dirty="0">
                <a:solidFill>
                  <a:srgbClr val="002060"/>
                </a:solidFill>
                <a:latin typeface="Times New Roman" pitchFamily="18" charset="0"/>
                <a:cs typeface="Times New Roman" pitchFamily="18" charset="0"/>
              </a:rPr>
              <a:t> (</a:t>
            </a:r>
            <a:r>
              <a:rPr lang="en-US" sz="2000" i="1" dirty="0">
                <a:solidFill>
                  <a:srgbClr val="002060"/>
                </a:solidFill>
                <a:latin typeface="Times New Roman" pitchFamily="18" charset="0"/>
                <a:cs typeface="Times New Roman" pitchFamily="18" charset="0"/>
              </a:rPr>
              <a:t>N-n</a:t>
            </a:r>
            <a:r>
              <a:rPr lang="en-US" sz="2000" dirty="0">
                <a:solidFill>
                  <a:srgbClr val="002060"/>
                </a:solidFill>
                <a:latin typeface="Times New Roman" pitchFamily="18" charset="0"/>
                <a:cs typeface="Times New Roman" pitchFamily="18" charset="0"/>
              </a:rPr>
              <a:t>) dimensional manifold</a:t>
            </a:r>
            <a:r>
              <a:rPr lang="en-US" sz="2000" dirty="0" smtClean="0">
                <a:solidFill>
                  <a:srgbClr val="002060"/>
                </a:solidFill>
                <a:latin typeface="Times New Roman" pitchFamily="18" charset="0"/>
                <a:cs typeface="Times New Roman" pitchFamily="18" charset="0"/>
              </a:rPr>
              <a:t>.</a:t>
            </a:r>
            <a:endParaRPr lang="en-US" sz="2000" dirty="0">
              <a:solidFill>
                <a:srgbClr val="002060"/>
              </a:solidFill>
              <a:latin typeface="Times New Roman" pitchFamily="18" charset="0"/>
              <a:cs typeface="Times New Roman" pitchFamily="18" charset="0"/>
            </a:endParaRP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5"/>
          <a:stretch>
            <a:fillRect/>
          </a:stretch>
        </p:blipFill>
        <p:spPr>
          <a:xfrm>
            <a:off x="4953000" y="5715719"/>
            <a:ext cx="1752600" cy="380281"/>
          </a:xfrm>
          <a:prstGeom prst="rect">
            <a:avLst/>
          </a:prstGeom>
        </p:spPr>
      </p:pic>
      <p:pic>
        <p:nvPicPr>
          <p:cNvPr id="7" name="Picture 6"/>
          <p:cNvPicPr>
            <a:picLocks noChangeAspect="1"/>
          </p:cNvPicPr>
          <p:nvPr/>
        </p:nvPicPr>
        <p:blipFill>
          <a:blip r:embed="rId6"/>
          <a:stretch>
            <a:fillRect/>
          </a:stretch>
        </p:blipFill>
        <p:spPr>
          <a:xfrm>
            <a:off x="3754938" y="4658870"/>
            <a:ext cx="1097551" cy="248351"/>
          </a:xfrm>
          <a:prstGeom prst="rect">
            <a:avLst/>
          </a:prstGeom>
        </p:spPr>
      </p:pic>
      <p:sp>
        <p:nvSpPr>
          <p:cNvPr id="16" name="TextBox 15"/>
          <p:cNvSpPr txBox="1"/>
          <p:nvPr/>
        </p:nvSpPr>
        <p:spPr>
          <a:xfrm>
            <a:off x="997877" y="5356165"/>
            <a:ext cx="7412025" cy="707886"/>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The original theory can be viewed as </a:t>
            </a:r>
            <a:r>
              <a:rPr lang="en-US" sz="2000" i="1" dirty="0">
                <a:solidFill>
                  <a:srgbClr val="002060"/>
                </a:solidFill>
                <a:latin typeface="Times New Roman" pitchFamily="18" charset="0"/>
                <a:cs typeface="Times New Roman" pitchFamily="18" charset="0"/>
              </a:rPr>
              <a:t>N=2n=4</a:t>
            </a:r>
            <a:r>
              <a:rPr lang="en-US" sz="2000" dirty="0">
                <a:solidFill>
                  <a:srgbClr val="002060"/>
                </a:solidFill>
                <a:latin typeface="Times New Roman" pitchFamily="18" charset="0"/>
                <a:cs typeface="Times New Roman" pitchFamily="18" charset="0"/>
              </a:rPr>
              <a:t> after weakly breaking part of the global symmetry, because </a:t>
            </a:r>
          </a:p>
        </p:txBody>
      </p:sp>
    </p:spTree>
    <p:extLst>
      <p:ext uri="{BB962C8B-B14F-4D97-AF65-F5344CB8AC3E}">
        <p14:creationId xmlns:p14="http://schemas.microsoft.com/office/powerpoint/2010/main" val="318362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997878" y="1381262"/>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Outline:</a:t>
            </a:r>
          </a:p>
        </p:txBody>
      </p:sp>
      <p:sp>
        <p:nvSpPr>
          <p:cNvPr id="14" name="TextBox 13"/>
          <p:cNvSpPr txBox="1"/>
          <p:nvPr/>
        </p:nvSpPr>
        <p:spPr>
          <a:xfrm>
            <a:off x="997873" y="1981200"/>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1, brief introduction to topological insulator, more generally symmetry protected topological states, and connection to gauge anomalies at the boundary;</a:t>
            </a:r>
            <a:endParaRPr lang="en-US" sz="2000" dirty="0">
              <a:solidFill>
                <a:srgbClr val="00206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altLang="zh-CN" sz="1800" b="1" i="1" dirty="0">
                <a:solidFill>
                  <a:srgbClr val="0070C0"/>
                </a:solidFill>
                <a:latin typeface="Times New Roman" panose="02020603050405020304" pitchFamily="18" charset="0"/>
                <a:cs typeface="Times New Roman" panose="02020603050405020304" pitchFamily="18" charset="0"/>
              </a:rPr>
              <a:t>Stable 2+1d CFT at the Boundary of a Class of 3+1d Symmetry Protected Topological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997872" y="3196691"/>
            <a:ext cx="7412025" cy="707886"/>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numerical evidence for the existence of the novel stable CFT in 2+1d;</a:t>
            </a:r>
            <a:endParaRPr lang="en-US" sz="2000" dirty="0">
              <a:solidFill>
                <a:srgbClr val="002060"/>
              </a:solidFill>
              <a:latin typeface="Times New Roman" pitchFamily="18" charset="0"/>
              <a:cs typeface="Times New Roman" pitchFamily="18" charset="0"/>
            </a:endParaRPr>
          </a:p>
        </p:txBody>
      </p:sp>
      <p:sp>
        <p:nvSpPr>
          <p:cNvPr id="17" name="TextBox 16"/>
          <p:cNvSpPr txBox="1"/>
          <p:nvPr/>
        </p:nvSpPr>
        <p:spPr>
          <a:xfrm>
            <a:off x="997871" y="4104405"/>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3, an attempt of a controlled analytical RG calculation for the stable CFT.</a:t>
            </a:r>
            <a:endParaRPr lang="en-US" sz="2000" dirty="0">
              <a:solidFill>
                <a:srgbClr val="002060"/>
              </a:solidFill>
              <a:latin typeface="Times New Roman" pitchFamily="18" charset="0"/>
              <a:cs typeface="Times New Roman" pitchFamily="18" charset="0"/>
            </a:endParaRPr>
          </a:p>
        </p:txBody>
      </p:sp>
      <p:sp>
        <p:nvSpPr>
          <p:cNvPr id="19" name="TextBox 18"/>
          <p:cNvSpPr txBox="1"/>
          <p:nvPr/>
        </p:nvSpPr>
        <p:spPr>
          <a:xfrm>
            <a:off x="997870" y="5012119"/>
            <a:ext cx="7412025"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4</a:t>
            </a:r>
            <a:r>
              <a:rPr lang="en-US" sz="2000" dirty="0" smtClean="0">
                <a:solidFill>
                  <a:srgbClr val="002060"/>
                </a:solidFill>
                <a:latin typeface="Times New Roman" pitchFamily="18" charset="0"/>
                <a:cs typeface="Times New Roman" pitchFamily="18" charset="0"/>
              </a:rPr>
              <a:t>, possible connection to high energy physics</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5686288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3"/>
          <a:stretch>
            <a:fillRect/>
          </a:stretch>
        </p:blipFill>
        <p:spPr>
          <a:xfrm>
            <a:off x="2209800" y="1460270"/>
            <a:ext cx="4832173" cy="1166387"/>
          </a:xfrm>
          <a:prstGeom prst="rect">
            <a:avLst/>
          </a:prstGeom>
        </p:spPr>
      </p:pic>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4"/>
          <a:stretch>
            <a:fillRect/>
          </a:stretch>
        </p:blipFill>
        <p:spPr>
          <a:xfrm>
            <a:off x="2209800" y="2844285"/>
            <a:ext cx="4748213" cy="813315"/>
          </a:xfrm>
          <a:prstGeom prst="rect">
            <a:avLst/>
          </a:prstGeom>
        </p:spPr>
      </p:pic>
      <p:sp>
        <p:nvSpPr>
          <p:cNvPr id="10" name="TextBox 9"/>
          <p:cNvSpPr txBox="1"/>
          <p:nvPr/>
        </p:nvSpPr>
        <p:spPr>
          <a:xfrm>
            <a:off x="997878" y="3877762"/>
            <a:ext cx="7412025" cy="707886"/>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Step 1: </a:t>
            </a:r>
            <a:r>
              <a:rPr lang="en-US" sz="2000" dirty="0" smtClean="0">
                <a:solidFill>
                  <a:srgbClr val="002060"/>
                </a:solidFill>
                <a:latin typeface="Times New Roman" pitchFamily="18" charset="0"/>
                <a:cs typeface="Times New Roman" pitchFamily="18" charset="0"/>
              </a:rPr>
              <a:t>Choosing a convenient parametrization, which can make the WZW term a “local term” in 2+1d:</a:t>
            </a:r>
          </a:p>
        </p:txBody>
      </p:sp>
      <p:pic>
        <p:nvPicPr>
          <p:cNvPr id="5" name="Picture 4"/>
          <p:cNvPicPr>
            <a:picLocks noChangeAspect="1"/>
          </p:cNvPicPr>
          <p:nvPr/>
        </p:nvPicPr>
        <p:blipFill>
          <a:blip r:embed="rId5"/>
          <a:stretch>
            <a:fillRect/>
          </a:stretch>
        </p:blipFill>
        <p:spPr>
          <a:xfrm>
            <a:off x="4703890" y="4859024"/>
            <a:ext cx="2914650" cy="297733"/>
          </a:xfrm>
          <a:prstGeom prst="rect">
            <a:avLst/>
          </a:prstGeom>
        </p:spPr>
      </p:pic>
      <p:pic>
        <p:nvPicPr>
          <p:cNvPr id="6" name="Picture 5"/>
          <p:cNvPicPr>
            <a:picLocks noChangeAspect="1"/>
          </p:cNvPicPr>
          <p:nvPr/>
        </p:nvPicPr>
        <p:blipFill>
          <a:blip r:embed="rId6"/>
          <a:stretch>
            <a:fillRect/>
          </a:stretch>
        </p:blipFill>
        <p:spPr>
          <a:xfrm>
            <a:off x="1828800" y="4724400"/>
            <a:ext cx="2090738" cy="566980"/>
          </a:xfrm>
          <a:prstGeom prst="rect">
            <a:avLst/>
          </a:prstGeom>
        </p:spPr>
      </p:pic>
      <p:sp>
        <p:nvSpPr>
          <p:cNvPr id="13" name="TextBox 12"/>
          <p:cNvSpPr txBox="1"/>
          <p:nvPr/>
        </p:nvSpPr>
        <p:spPr>
          <a:xfrm>
            <a:off x="997877" y="5468796"/>
            <a:ext cx="4336123"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complex vectors </a:t>
            </a:r>
            <a:r>
              <a:rPr lang="el-GR" sz="2000" i="1" dirty="0" smtClean="0">
                <a:solidFill>
                  <a:srgbClr val="002060"/>
                </a:solidFill>
                <a:latin typeface="Times New Roman" pitchFamily="18" charset="0"/>
                <a:cs typeface="Times New Roman" pitchFamily="18" charset="0"/>
              </a:rPr>
              <a:t>φ</a:t>
            </a:r>
            <a:r>
              <a:rPr lang="el-GR" sz="2000" i="1" baseline="-25000" dirty="0" smtClean="0">
                <a:solidFill>
                  <a:srgbClr val="002060"/>
                </a:solidFill>
                <a:latin typeface="Times New Roman" pitchFamily="18" charset="0"/>
                <a:cs typeface="Times New Roman" pitchFamily="18" charset="0"/>
              </a:rPr>
              <a:t>α</a:t>
            </a:r>
            <a:r>
              <a:rPr lang="en-US" sz="2000" dirty="0" smtClean="0">
                <a:solidFill>
                  <a:srgbClr val="002060"/>
                </a:solidFill>
                <a:latin typeface="Times New Roman" pitchFamily="18" charset="0"/>
                <a:cs typeface="Times New Roman" pitchFamily="18" charset="0"/>
              </a:rPr>
              <a:t> now have a U(</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gauge freedom:</a:t>
            </a:r>
          </a:p>
        </p:txBody>
      </p:sp>
      <p:pic>
        <p:nvPicPr>
          <p:cNvPr id="7" name="Picture 6"/>
          <p:cNvPicPr>
            <a:picLocks noChangeAspect="1"/>
          </p:cNvPicPr>
          <p:nvPr/>
        </p:nvPicPr>
        <p:blipFill>
          <a:blip r:embed="rId7"/>
          <a:stretch>
            <a:fillRect/>
          </a:stretch>
        </p:blipFill>
        <p:spPr>
          <a:xfrm>
            <a:off x="5676687" y="5638800"/>
            <a:ext cx="1568890" cy="312217"/>
          </a:xfrm>
          <a:prstGeom prst="rect">
            <a:avLst/>
          </a:prstGeom>
        </p:spPr>
      </p:pic>
    </p:spTree>
    <p:extLst>
      <p:ext uri="{BB962C8B-B14F-4D97-AF65-F5344CB8AC3E}">
        <p14:creationId xmlns:p14="http://schemas.microsoft.com/office/powerpoint/2010/main" val="375066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997878" y="2937978"/>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Now the WZW term becomes a “local term” in 2+1d, and it is a </a:t>
            </a:r>
            <a:r>
              <a:rPr lang="en-US" sz="2000" dirty="0" err="1" smtClean="0">
                <a:solidFill>
                  <a:srgbClr val="002060"/>
                </a:solidFill>
                <a:latin typeface="Times New Roman" pitchFamily="18" charset="0"/>
                <a:cs typeface="Times New Roman" pitchFamily="18" charset="0"/>
              </a:rPr>
              <a:t>Chern</a:t>
            </a:r>
            <a:r>
              <a:rPr lang="en-US" sz="2000" dirty="0" smtClean="0">
                <a:solidFill>
                  <a:srgbClr val="002060"/>
                </a:solidFill>
                <a:latin typeface="Times New Roman" pitchFamily="18" charset="0"/>
                <a:cs typeface="Times New Roman" pitchFamily="18" charset="0"/>
              </a:rPr>
              <a:t>-Simons term written formally in terms of gauge field </a:t>
            </a:r>
            <a:r>
              <a:rPr lang="en-US" sz="2000" i="1" dirty="0" smtClean="0">
                <a:solidFill>
                  <a:srgbClr val="002060"/>
                </a:solidFill>
                <a:latin typeface="Times New Roman" pitchFamily="18" charset="0"/>
                <a:cs typeface="Times New Roman" pitchFamily="18" charset="0"/>
              </a:rPr>
              <a:t>a</a:t>
            </a:r>
            <a:r>
              <a:rPr lang="en-US" sz="2000" dirty="0" smtClean="0">
                <a:solidFill>
                  <a:srgbClr val="002060"/>
                </a:solidFill>
                <a:latin typeface="Times New Roman" pitchFamily="18" charset="0"/>
                <a:cs typeface="Times New Roman" pitchFamily="18" charset="0"/>
              </a:rPr>
              <a:t>. </a:t>
            </a:r>
          </a:p>
        </p:txBody>
      </p:sp>
      <p:pic>
        <p:nvPicPr>
          <p:cNvPr id="3" name="Picture 2"/>
          <p:cNvPicPr>
            <a:picLocks noChangeAspect="1"/>
          </p:cNvPicPr>
          <p:nvPr/>
        </p:nvPicPr>
        <p:blipFill>
          <a:blip r:embed="rId3"/>
          <a:stretch>
            <a:fillRect/>
          </a:stretch>
        </p:blipFill>
        <p:spPr>
          <a:xfrm>
            <a:off x="3048000" y="1429856"/>
            <a:ext cx="2892485" cy="669922"/>
          </a:xfrm>
          <a:prstGeom prst="rect">
            <a:avLst/>
          </a:prstGeom>
        </p:spPr>
      </p:pic>
      <p:pic>
        <p:nvPicPr>
          <p:cNvPr id="8" name="Picture 7"/>
          <p:cNvPicPr>
            <a:picLocks noChangeAspect="1"/>
          </p:cNvPicPr>
          <p:nvPr/>
        </p:nvPicPr>
        <p:blipFill>
          <a:blip r:embed="rId4"/>
          <a:stretch>
            <a:fillRect/>
          </a:stretch>
        </p:blipFill>
        <p:spPr>
          <a:xfrm>
            <a:off x="2472658" y="2350166"/>
            <a:ext cx="4462463" cy="448739"/>
          </a:xfrm>
          <a:prstGeom prst="rect">
            <a:avLst/>
          </a:prstGeom>
        </p:spPr>
      </p:pic>
      <p:sp>
        <p:nvSpPr>
          <p:cNvPr id="14" name="TextBox 13"/>
          <p:cNvSpPr txBox="1"/>
          <p:nvPr/>
        </p:nvSpPr>
        <p:spPr>
          <a:xfrm>
            <a:off x="997878" y="3784937"/>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When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=1, </a:t>
            </a:r>
            <a:r>
              <a:rPr lang="el-GR" sz="2000" i="1" dirty="0" smtClean="0">
                <a:solidFill>
                  <a:srgbClr val="002060"/>
                </a:solidFill>
                <a:latin typeface="Times New Roman" pitchFamily="18" charset="0"/>
                <a:cs typeface="Times New Roman" pitchFamily="18" charset="0"/>
              </a:rPr>
              <a:t>φ</a:t>
            </a:r>
            <a:r>
              <a:rPr lang="en-US" sz="2000" i="1"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becomes the familiar CP</a:t>
            </a:r>
            <a:r>
              <a:rPr lang="en-US" sz="2000" i="1" baseline="30000" dirty="0" smtClean="0">
                <a:solidFill>
                  <a:srgbClr val="002060"/>
                </a:solidFill>
                <a:latin typeface="Times New Roman" pitchFamily="18" charset="0"/>
                <a:cs typeface="Times New Roman" pitchFamily="18" charset="0"/>
              </a:rPr>
              <a:t>N-</a:t>
            </a:r>
            <a:r>
              <a:rPr lang="en-US" sz="2000" baseline="30000" dirty="0" smtClean="0">
                <a:solidFill>
                  <a:srgbClr val="002060"/>
                </a:solidFill>
                <a:latin typeface="Times New Roman" pitchFamily="18" charset="0"/>
                <a:cs typeface="Times New Roman" pitchFamily="18" charset="0"/>
              </a:rPr>
              <a:t>1</a:t>
            </a:r>
            <a:r>
              <a:rPr lang="en-US" sz="2000" dirty="0" smtClean="0">
                <a:solidFill>
                  <a:srgbClr val="002060"/>
                </a:solidFill>
                <a:latin typeface="Times New Roman" pitchFamily="18" charset="0"/>
                <a:cs typeface="Times New Roman" pitchFamily="18" charset="0"/>
              </a:rPr>
              <a:t> fields. The WZW term can still be defined, because although the integral of </a:t>
            </a:r>
            <a:r>
              <a:rPr lang="en-US" sz="2000" i="1" dirty="0" smtClean="0">
                <a:solidFill>
                  <a:srgbClr val="002060"/>
                </a:solidFill>
                <a:latin typeface="Times New Roman" pitchFamily="18" charset="0"/>
                <a:cs typeface="Times New Roman" pitchFamily="18" charset="0"/>
              </a:rPr>
              <a:t>f ˄ f</a:t>
            </a:r>
            <a:r>
              <a:rPr lang="en-US" sz="2000" dirty="0" smtClean="0">
                <a:solidFill>
                  <a:srgbClr val="002060"/>
                </a:solidFill>
                <a:latin typeface="Times New Roman" pitchFamily="18" charset="0"/>
                <a:cs typeface="Times New Roman" pitchFamily="18" charset="0"/>
              </a:rPr>
              <a:t> is zero on </a:t>
            </a:r>
            <a:r>
              <a:rPr lang="en-US" sz="2000" i="1" dirty="0" smtClean="0">
                <a:solidFill>
                  <a:srgbClr val="002060"/>
                </a:solidFill>
                <a:latin typeface="Times New Roman" pitchFamily="18" charset="0"/>
                <a:cs typeface="Times New Roman" pitchFamily="18" charset="0"/>
              </a:rPr>
              <a:t>S</a:t>
            </a:r>
            <a:r>
              <a:rPr lang="en-US" sz="2000" baseline="30000" dirty="0" smtClean="0">
                <a:solidFill>
                  <a:srgbClr val="002060"/>
                </a:solidFill>
                <a:latin typeface="Times New Roman" pitchFamily="18" charset="0"/>
                <a:cs typeface="Times New Roman" pitchFamily="18" charset="0"/>
              </a:rPr>
              <a:t>4</a:t>
            </a:r>
            <a:r>
              <a:rPr lang="en-US" sz="2000" dirty="0" smtClean="0">
                <a:solidFill>
                  <a:srgbClr val="002060"/>
                </a:solidFill>
                <a:latin typeface="Times New Roman" pitchFamily="18" charset="0"/>
                <a:cs typeface="Times New Roman" pitchFamily="18" charset="0"/>
              </a:rPr>
              <a:t>, it is still quantized on </a:t>
            </a:r>
            <a:r>
              <a:rPr lang="en-US" sz="2000" i="1" dirty="0" smtClean="0">
                <a:solidFill>
                  <a:srgbClr val="002060"/>
                </a:solidFill>
                <a:latin typeface="Times New Roman" pitchFamily="18" charset="0"/>
                <a:cs typeface="Times New Roman" pitchFamily="18" charset="0"/>
              </a:rPr>
              <a:t>T</a:t>
            </a:r>
            <a:r>
              <a:rPr lang="en-US" sz="2000" baseline="30000" dirty="0" smtClean="0">
                <a:solidFill>
                  <a:srgbClr val="002060"/>
                </a:solidFill>
                <a:latin typeface="Times New Roman" pitchFamily="18" charset="0"/>
                <a:cs typeface="Times New Roman" pitchFamily="18" charset="0"/>
              </a:rPr>
              <a:t>4</a:t>
            </a:r>
            <a:r>
              <a:rPr lang="en-US" sz="2000" dirty="0">
                <a:solidFill>
                  <a:srgbClr val="002060"/>
                </a:solidFill>
                <a:latin typeface="Times New Roman" pitchFamily="18" charset="0"/>
                <a:cs typeface="Times New Roman" pitchFamily="18" charset="0"/>
              </a:rPr>
              <a:t>.</a:t>
            </a:r>
            <a:endParaRPr lang="en-US" sz="2000" dirty="0" smtClean="0">
              <a:solidFill>
                <a:srgbClr val="002060"/>
              </a:solidFill>
              <a:latin typeface="Times New Roman" pitchFamily="18" charset="0"/>
              <a:cs typeface="Times New Roman" pitchFamily="18" charset="0"/>
            </a:endParaRPr>
          </a:p>
        </p:txBody>
      </p:sp>
      <p:sp>
        <p:nvSpPr>
          <p:cNvPr id="15" name="TextBox 14"/>
          <p:cNvSpPr txBox="1"/>
          <p:nvPr/>
        </p:nvSpPr>
        <p:spPr>
          <a:xfrm>
            <a:off x="997876" y="4944435"/>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When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=1,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=2, </a:t>
            </a:r>
            <a:r>
              <a:rPr lang="el-GR" sz="2000" i="1" dirty="0">
                <a:solidFill>
                  <a:srgbClr val="002060"/>
                </a:solidFill>
                <a:latin typeface="Times New Roman" pitchFamily="18" charset="0"/>
                <a:cs typeface="Times New Roman" pitchFamily="18" charset="0"/>
              </a:rPr>
              <a:t>φ</a:t>
            </a:r>
            <a:r>
              <a:rPr lang="en-US" sz="2000" i="1" dirty="0">
                <a:solidFill>
                  <a:srgbClr val="002060"/>
                </a:solidFill>
                <a:latin typeface="Times New Roman" pitchFamily="18" charset="0"/>
                <a:cs typeface="Times New Roman" pitchFamily="18" charset="0"/>
              </a:rPr>
              <a:t> </a:t>
            </a:r>
            <a:r>
              <a:rPr lang="en-US" sz="2000" dirty="0">
                <a:solidFill>
                  <a:srgbClr val="002060"/>
                </a:solidFill>
                <a:latin typeface="Times New Roman" pitchFamily="18" charset="0"/>
                <a:cs typeface="Times New Roman" pitchFamily="18" charset="0"/>
              </a:rPr>
              <a:t>becomes the familiar </a:t>
            </a:r>
            <a:r>
              <a:rPr lang="en-US" sz="2000" dirty="0" smtClean="0">
                <a:solidFill>
                  <a:srgbClr val="002060"/>
                </a:solidFill>
                <a:latin typeface="Times New Roman" pitchFamily="18" charset="0"/>
                <a:cs typeface="Times New Roman" pitchFamily="18" charset="0"/>
              </a:rPr>
              <a:t>CP</a:t>
            </a:r>
            <a:r>
              <a:rPr lang="en-US" sz="2000" baseline="30000" dirty="0" smtClean="0">
                <a:solidFill>
                  <a:srgbClr val="002060"/>
                </a:solidFill>
                <a:latin typeface="Times New Roman" pitchFamily="18" charset="0"/>
                <a:cs typeface="Times New Roman" pitchFamily="18" charset="0"/>
              </a:rPr>
              <a:t>1</a:t>
            </a:r>
            <a:r>
              <a:rPr lang="en-US" sz="2000" dirty="0" smtClean="0">
                <a:solidFill>
                  <a:srgbClr val="002060"/>
                </a:solidFill>
                <a:latin typeface="Times New Roman" pitchFamily="18" charset="0"/>
                <a:cs typeface="Times New Roman" pitchFamily="18" charset="0"/>
              </a:rPr>
              <a:t> fields, and this WZW term reduces to the </a:t>
            </a:r>
            <a:r>
              <a:rPr lang="en-US" sz="2000" dirty="0" err="1" smtClean="0">
                <a:solidFill>
                  <a:srgbClr val="002060"/>
                </a:solidFill>
                <a:latin typeface="Times New Roman" pitchFamily="18" charset="0"/>
                <a:cs typeface="Times New Roman" pitchFamily="18" charset="0"/>
              </a:rPr>
              <a:t>Hopf</a:t>
            </a:r>
            <a:r>
              <a:rPr lang="en-US" sz="2000" dirty="0" smtClean="0">
                <a:solidFill>
                  <a:srgbClr val="002060"/>
                </a:solidFill>
                <a:latin typeface="Times New Roman" pitchFamily="18" charset="0"/>
                <a:cs typeface="Times New Roman" pitchFamily="18" charset="0"/>
              </a:rPr>
              <a:t> term, and it is a quantized integral in 2+1d, because </a:t>
            </a:r>
            <a:r>
              <a:rPr lang="el-GR" sz="2000" i="1" dirty="0" smtClean="0">
                <a:solidFill>
                  <a:srgbClr val="002060"/>
                </a:solidFill>
                <a:latin typeface="Times New Roman" pitchFamily="18" charset="0"/>
                <a:cs typeface="Times New Roman" pitchFamily="18" charset="0"/>
              </a:rPr>
              <a:t>π</a:t>
            </a:r>
            <a:r>
              <a:rPr lang="en-US" sz="2000" baseline="-25000" dirty="0" smtClean="0">
                <a:solidFill>
                  <a:srgbClr val="002060"/>
                </a:solidFill>
                <a:latin typeface="Times New Roman" pitchFamily="18" charset="0"/>
                <a:cs typeface="Times New Roman" pitchFamily="18" charset="0"/>
              </a:rPr>
              <a:t>3</a:t>
            </a:r>
            <a:r>
              <a:rPr lang="en-US" sz="2000" dirty="0" smtClean="0">
                <a:solidFill>
                  <a:srgbClr val="002060"/>
                </a:solidFill>
                <a:latin typeface="Times New Roman" pitchFamily="18" charset="0"/>
                <a:cs typeface="Times New Roman" pitchFamily="18" charset="0"/>
              </a:rPr>
              <a:t>[</a:t>
            </a:r>
            <a:r>
              <a:rPr lang="en-US" sz="2000" i="1" dirty="0" smtClean="0">
                <a:solidFill>
                  <a:srgbClr val="002060"/>
                </a:solidFill>
                <a:latin typeface="Times New Roman" pitchFamily="18" charset="0"/>
                <a:cs typeface="Times New Roman" pitchFamily="18" charset="0"/>
              </a:rPr>
              <a:t>S</a:t>
            </a:r>
            <a:r>
              <a:rPr lang="en-US" sz="2000" baseline="30000" dirty="0" smtClean="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 Z. </a:t>
            </a:r>
          </a:p>
        </p:txBody>
      </p:sp>
    </p:spTree>
    <p:extLst>
      <p:ext uri="{BB962C8B-B14F-4D97-AF65-F5344CB8AC3E}">
        <p14:creationId xmlns:p14="http://schemas.microsoft.com/office/powerpoint/2010/main" val="3284386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707886"/>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Step 2</a:t>
            </a:r>
            <a:r>
              <a:rPr lang="en-US" sz="2000" dirty="0" smtClean="0">
                <a:solidFill>
                  <a:srgbClr val="002060"/>
                </a:solidFill>
                <a:latin typeface="Times New Roman" pitchFamily="18" charset="0"/>
                <a:cs typeface="Times New Roman" pitchFamily="18" charset="0"/>
              </a:rPr>
              <a:t>: Solve the </a:t>
            </a:r>
            <a:r>
              <a:rPr lang="en-US" sz="2000" dirty="0">
                <a:solidFill>
                  <a:srgbClr val="002060"/>
                </a:solidFill>
                <a:latin typeface="Times New Roman" pitchFamily="18" charset="0"/>
                <a:cs typeface="Times New Roman" pitchFamily="18" charset="0"/>
              </a:rPr>
              <a:t>constraint </a:t>
            </a:r>
            <a:r>
              <a:rPr lang="en-US" sz="2000" dirty="0" smtClean="0">
                <a:solidFill>
                  <a:srgbClr val="002060"/>
                </a:solidFill>
                <a:latin typeface="Times New Roman" pitchFamily="18" charset="0"/>
                <a:cs typeface="Times New Roman" pitchFamily="18" charset="0"/>
              </a:rPr>
              <a:t>on </a:t>
            </a:r>
            <a:r>
              <a:rPr lang="el-GR" sz="2000" i="1" dirty="0" smtClean="0">
                <a:solidFill>
                  <a:srgbClr val="002060"/>
                </a:solidFill>
                <a:latin typeface="Times New Roman" pitchFamily="18" charset="0"/>
                <a:cs typeface="Times New Roman" pitchFamily="18" charset="0"/>
              </a:rPr>
              <a:t>φ</a:t>
            </a:r>
            <a:r>
              <a:rPr lang="el-GR" sz="2000" i="1" baseline="-25000" dirty="0" smtClean="0">
                <a:solidFill>
                  <a:srgbClr val="002060"/>
                </a:solidFill>
                <a:latin typeface="Times New Roman" pitchFamily="18" charset="0"/>
                <a:cs typeface="Times New Roman" pitchFamily="18" charset="0"/>
              </a:rPr>
              <a:t>α</a:t>
            </a:r>
            <a:r>
              <a:rPr lang="en-US" sz="2000" i="1" baseline="-25000" dirty="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 and fix the gauge:</a:t>
            </a:r>
          </a:p>
          <a:p>
            <a:r>
              <a:rPr lang="en-US" sz="2000" dirty="0" smtClean="0">
                <a:solidFill>
                  <a:srgbClr val="002060"/>
                </a:solidFill>
                <a:latin typeface="Times New Roman" pitchFamily="18" charset="0"/>
                <a:cs typeface="Times New Roman" pitchFamily="18" charset="0"/>
              </a:rPr>
              <a:t>Block decompose </a:t>
            </a:r>
            <a:r>
              <a:rPr lang="el-GR" sz="2000" i="1" dirty="0">
                <a:solidFill>
                  <a:srgbClr val="002060"/>
                </a:solidFill>
                <a:latin typeface="Times New Roman" pitchFamily="18" charset="0"/>
                <a:cs typeface="Times New Roman" pitchFamily="18" charset="0"/>
              </a:rPr>
              <a:t>φ</a:t>
            </a:r>
            <a:r>
              <a:rPr lang="el-GR" sz="2000" i="1" baseline="-25000" dirty="0">
                <a:solidFill>
                  <a:srgbClr val="002060"/>
                </a:solidFill>
                <a:latin typeface="Times New Roman" pitchFamily="18" charset="0"/>
                <a:cs typeface="Times New Roman" pitchFamily="18" charset="0"/>
              </a:rPr>
              <a:t>α</a:t>
            </a:r>
            <a:r>
              <a:rPr lang="en-US" sz="2000" dirty="0" smtClean="0">
                <a:solidFill>
                  <a:srgbClr val="002060"/>
                </a:solidFill>
                <a:latin typeface="Times New Roman" pitchFamily="18" charset="0"/>
                <a:cs typeface="Times New Roman" pitchFamily="18" charset="0"/>
              </a:rPr>
              <a:t> as follows:</a:t>
            </a: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3619500" y="2362200"/>
            <a:ext cx="1790700" cy="323321"/>
          </a:xfrm>
          <a:prstGeom prst="rect">
            <a:avLst/>
          </a:prstGeom>
        </p:spPr>
      </p:pic>
      <p:sp>
        <p:nvSpPr>
          <p:cNvPr id="13" name="TextBox 12"/>
          <p:cNvSpPr txBox="1"/>
          <p:nvPr/>
        </p:nvSpPr>
        <p:spPr>
          <a:xfrm>
            <a:off x="997878" y="2937978"/>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Choose a gauge, to make the </a:t>
            </a:r>
            <a:r>
              <a:rPr lang="en-US" sz="2000" i="1" dirty="0" smtClean="0">
                <a:solidFill>
                  <a:srgbClr val="002060"/>
                </a:solidFill>
                <a:latin typeface="Times New Roman" pitchFamily="18" charset="0"/>
                <a:cs typeface="Times New Roman" pitchFamily="18" charset="0"/>
              </a:rPr>
              <a:t>n </a:t>
            </a:r>
            <a:r>
              <a:rPr lang="en-US" sz="2000" dirty="0" smtClean="0">
                <a:solidFill>
                  <a:srgbClr val="002060"/>
                </a:solidFill>
                <a:cs typeface="Times New Roman" pitchFamily="18" charset="0"/>
              </a:rPr>
              <a:t>x</a:t>
            </a:r>
            <a:r>
              <a:rPr lang="en-US" sz="2000" dirty="0" smtClean="0">
                <a:solidFill>
                  <a:srgbClr val="002060"/>
                </a:solidFill>
                <a:latin typeface="Times New Roman" pitchFamily="18" charset="0"/>
                <a:cs typeface="Times New Roman" pitchFamily="18" charset="0"/>
              </a:rPr>
              <a:t>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matrix </a:t>
            </a:r>
            <a:r>
              <a:rPr lang="az-Cyrl-AZ" sz="2000" dirty="0" smtClean="0">
                <a:solidFill>
                  <a:srgbClr val="002060"/>
                </a:solidFill>
                <a:latin typeface="Times New Roman" pitchFamily="18" charset="0"/>
                <a:cs typeface="Times New Roman" pitchFamily="18" charset="0"/>
              </a:rPr>
              <a:t>Ф</a:t>
            </a:r>
            <a:r>
              <a:rPr lang="en-US" sz="2000" dirty="0" smtClean="0">
                <a:solidFill>
                  <a:srgbClr val="002060"/>
                </a:solidFill>
                <a:latin typeface="Times New Roman" pitchFamily="18" charset="0"/>
                <a:cs typeface="Times New Roman" pitchFamily="18" charset="0"/>
              </a:rPr>
              <a:t> Hermitian, which removes all the continuous gauge degree of freedom, then the constraint on </a:t>
            </a:r>
            <a:r>
              <a:rPr lang="el-GR" sz="2000" i="1" dirty="0">
                <a:solidFill>
                  <a:srgbClr val="002060"/>
                </a:solidFill>
                <a:latin typeface="Times New Roman" pitchFamily="18" charset="0"/>
                <a:cs typeface="Times New Roman" pitchFamily="18" charset="0"/>
              </a:rPr>
              <a:t>φ</a:t>
            </a:r>
            <a:r>
              <a:rPr lang="el-GR" sz="2000" i="1" baseline="-25000" dirty="0">
                <a:solidFill>
                  <a:srgbClr val="002060"/>
                </a:solidFill>
                <a:latin typeface="Times New Roman" pitchFamily="18" charset="0"/>
                <a:cs typeface="Times New Roman" pitchFamily="18" charset="0"/>
              </a:rPr>
              <a:t>α </a:t>
            </a:r>
            <a:r>
              <a:rPr lang="en-US" sz="2000" dirty="0" smtClean="0">
                <a:solidFill>
                  <a:srgbClr val="002060"/>
                </a:solidFill>
                <a:latin typeface="Times New Roman" pitchFamily="18" charset="0"/>
                <a:cs typeface="Times New Roman" pitchFamily="18" charset="0"/>
              </a:rPr>
              <a:t>dictates that:</a:t>
            </a:r>
          </a:p>
        </p:txBody>
      </p:sp>
      <p:pic>
        <p:nvPicPr>
          <p:cNvPr id="5" name="Picture 4"/>
          <p:cNvPicPr>
            <a:picLocks noChangeAspect="1"/>
          </p:cNvPicPr>
          <p:nvPr/>
        </p:nvPicPr>
        <p:blipFill>
          <a:blip r:embed="rId4"/>
          <a:stretch>
            <a:fillRect/>
          </a:stretch>
        </p:blipFill>
        <p:spPr>
          <a:xfrm>
            <a:off x="2209800" y="4206098"/>
            <a:ext cx="4648200" cy="308298"/>
          </a:xfrm>
          <a:prstGeom prst="rect">
            <a:avLst/>
          </a:prstGeom>
        </p:spPr>
      </p:pic>
      <p:sp>
        <p:nvSpPr>
          <p:cNvPr id="15" name="TextBox 14"/>
          <p:cNvSpPr txBox="1"/>
          <p:nvPr/>
        </p:nvSpPr>
        <p:spPr>
          <a:xfrm>
            <a:off x="997878" y="4766077"/>
            <a:ext cx="7412025" cy="707886"/>
          </a:xfrm>
          <a:prstGeom prst="rect">
            <a:avLst/>
          </a:prstGeom>
          <a:noFill/>
        </p:spPr>
        <p:txBody>
          <a:bodyPr wrap="square" rtlCol="0">
            <a:spAutoFit/>
          </a:bodyPr>
          <a:lstStyle/>
          <a:p>
            <a:r>
              <a:rPr lang="el-GR" sz="2000" i="1" dirty="0" smtClean="0">
                <a:solidFill>
                  <a:srgbClr val="002060"/>
                </a:solidFill>
                <a:latin typeface="Times New Roman" pitchFamily="18" charset="0"/>
                <a:cs typeface="Times New Roman" pitchFamily="18" charset="0"/>
              </a:rPr>
              <a:t>ϕ</a:t>
            </a:r>
            <a:r>
              <a:rPr lang="en-US" sz="2000" dirty="0" smtClean="0">
                <a:solidFill>
                  <a:srgbClr val="002060"/>
                </a:solidFill>
                <a:latin typeface="Times New Roman" pitchFamily="18" charset="0"/>
                <a:cs typeface="Times New Roman" pitchFamily="18" charset="0"/>
              </a:rPr>
              <a:t> is an </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a:t>
            </a:r>
            <a:r>
              <a:rPr lang="en-US" sz="2000" dirty="0" smtClean="0">
                <a:solidFill>
                  <a:srgbClr val="002060"/>
                </a:solidFill>
                <a:cs typeface="Times New Roman" pitchFamily="18" charset="0"/>
              </a:rPr>
              <a:t>x</a:t>
            </a:r>
            <a:r>
              <a:rPr lang="en-US" sz="2000" dirty="0" smtClean="0">
                <a:solidFill>
                  <a:srgbClr val="002060"/>
                </a:solidFill>
                <a:latin typeface="Times New Roman" pitchFamily="18" charset="0"/>
                <a:cs typeface="Times New Roman" pitchFamily="18" charset="0"/>
              </a:rPr>
              <a:t> (</a:t>
            </a:r>
            <a:r>
              <a:rPr lang="en-US" sz="2000" i="1" dirty="0" smtClean="0">
                <a:solidFill>
                  <a:srgbClr val="002060"/>
                </a:solidFill>
                <a:latin typeface="Times New Roman" pitchFamily="18" charset="0"/>
                <a:cs typeface="Times New Roman" pitchFamily="18" charset="0"/>
              </a:rPr>
              <a:t>N-n</a:t>
            </a:r>
            <a:r>
              <a:rPr lang="en-US" sz="2000" dirty="0" smtClean="0">
                <a:solidFill>
                  <a:srgbClr val="002060"/>
                </a:solidFill>
                <a:latin typeface="Times New Roman" pitchFamily="18" charset="0"/>
                <a:cs typeface="Times New Roman" pitchFamily="18" charset="0"/>
              </a:rPr>
              <a:t>) matrix, it has precisely the same number of degrees of freedom as the original order parameter </a:t>
            </a:r>
            <a:r>
              <a:rPr lang="en-US" sz="2000" dirty="0" smtClean="0">
                <a:solidFill>
                  <a:srgbClr val="002060"/>
                </a:solidFill>
                <a:latin typeface="Mathematica5" panose="02000400000000000000" pitchFamily="2" charset="2"/>
                <a:cs typeface="Times New Roman" pitchFamily="18" charset="0"/>
              </a:rPr>
              <a:t>P</a:t>
            </a:r>
            <a:r>
              <a:rPr lang="en-US" sz="2000" dirty="0" smtClean="0">
                <a:solidFill>
                  <a:srgbClr val="002060"/>
                </a:solidFill>
                <a:latin typeface="Times New Roman" pitchFamily="18" charset="0"/>
                <a:cs typeface="Times New Roman" pitchFamily="18" charset="0"/>
              </a:rPr>
              <a:t>. </a:t>
            </a:r>
          </a:p>
        </p:txBody>
      </p:sp>
    </p:spTree>
    <p:extLst>
      <p:ext uri="{BB962C8B-B14F-4D97-AF65-F5344CB8AC3E}">
        <p14:creationId xmlns:p14="http://schemas.microsoft.com/office/powerpoint/2010/main" val="509348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Step 3</a:t>
            </a:r>
            <a:r>
              <a:rPr lang="en-US" sz="2000" dirty="0" smtClean="0">
                <a:solidFill>
                  <a:srgbClr val="002060"/>
                </a:solidFill>
                <a:latin typeface="Times New Roman" pitchFamily="18" charset="0"/>
                <a:cs typeface="Times New Roman" pitchFamily="18" charset="0"/>
              </a:rPr>
              <a:t>: Now the entire action written in terms of </a:t>
            </a:r>
            <a:r>
              <a:rPr lang="el-GR" sz="2000" i="1" dirty="0">
                <a:solidFill>
                  <a:srgbClr val="002060"/>
                </a:solidFill>
                <a:latin typeface="Times New Roman" pitchFamily="18" charset="0"/>
                <a:cs typeface="Times New Roman" pitchFamily="18" charset="0"/>
              </a:rPr>
              <a:t>ϕ</a:t>
            </a:r>
            <a:r>
              <a:rPr lang="en-US" sz="2000" dirty="0">
                <a:solidFill>
                  <a:srgbClr val="002060"/>
                </a:solidFill>
                <a:latin typeface="Times New Roman" pitchFamily="18" charset="0"/>
                <a:cs typeface="Times New Roman" pitchFamily="18" charset="0"/>
              </a:rPr>
              <a:t> is </a:t>
            </a:r>
            <a:endParaRPr lang="en-US" sz="2000" dirty="0" smtClean="0">
              <a:solidFill>
                <a:srgbClr val="002060"/>
              </a:solidFill>
              <a:latin typeface="Times New Roman" pitchFamily="18" charset="0"/>
              <a:cs typeface="Times New Roman" pitchFamily="18" charset="0"/>
            </a:endParaRP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3367087" y="2133600"/>
            <a:ext cx="2195513" cy="277693"/>
          </a:xfrm>
          <a:prstGeom prst="rect">
            <a:avLst/>
          </a:prstGeom>
        </p:spPr>
      </p:pic>
      <p:pic>
        <p:nvPicPr>
          <p:cNvPr id="3" name="Picture 2"/>
          <p:cNvPicPr>
            <a:picLocks noChangeAspect="1"/>
          </p:cNvPicPr>
          <p:nvPr/>
        </p:nvPicPr>
        <p:blipFill>
          <a:blip r:embed="rId4"/>
          <a:stretch>
            <a:fillRect/>
          </a:stretch>
        </p:blipFill>
        <p:spPr>
          <a:xfrm>
            <a:off x="838200" y="2971800"/>
            <a:ext cx="3313356" cy="3048000"/>
          </a:xfrm>
          <a:prstGeom prst="rect">
            <a:avLst/>
          </a:prstGeom>
        </p:spPr>
      </p:pic>
      <p:pic>
        <p:nvPicPr>
          <p:cNvPr id="6" name="Picture 5"/>
          <p:cNvPicPr>
            <a:picLocks noChangeAspect="1"/>
          </p:cNvPicPr>
          <p:nvPr/>
        </p:nvPicPr>
        <p:blipFill>
          <a:blip r:embed="rId5"/>
          <a:stretch>
            <a:fillRect/>
          </a:stretch>
        </p:blipFill>
        <p:spPr>
          <a:xfrm>
            <a:off x="4343400" y="3124200"/>
            <a:ext cx="4095750" cy="1235841"/>
          </a:xfrm>
          <a:prstGeom prst="rect">
            <a:avLst/>
          </a:prstGeom>
        </p:spPr>
      </p:pic>
    </p:spTree>
    <p:extLst>
      <p:ext uri="{BB962C8B-B14F-4D97-AF65-F5344CB8AC3E}">
        <p14:creationId xmlns:p14="http://schemas.microsoft.com/office/powerpoint/2010/main" val="1195506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707886"/>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Step 4</a:t>
            </a:r>
            <a:r>
              <a:rPr lang="en-US" sz="2000" dirty="0" smtClean="0">
                <a:solidFill>
                  <a:srgbClr val="002060"/>
                </a:solidFill>
                <a:latin typeface="Times New Roman" pitchFamily="18" charset="0"/>
                <a:cs typeface="Times New Roman" pitchFamily="18" charset="0"/>
              </a:rPr>
              <a:t>: RG flow without the WZW term, very simple beta functions in the large</a:t>
            </a:r>
            <a:r>
              <a:rPr lang="en-US" altLang="zh-CN" sz="2000" i="1" dirty="0" smtClean="0">
                <a:solidFill>
                  <a:srgbClr val="002060"/>
                </a:solidFill>
                <a:latin typeface="Times New Roman" pitchFamily="18" charset="0"/>
                <a:cs typeface="Times New Roman" pitchFamily="18" charset="0"/>
              </a:rPr>
              <a:t>-N</a:t>
            </a:r>
            <a:r>
              <a:rPr lang="en-US" altLang="zh-CN" sz="2000" dirty="0" smtClean="0">
                <a:solidFill>
                  <a:srgbClr val="002060"/>
                </a:solidFill>
                <a:latin typeface="Times New Roman" pitchFamily="18" charset="0"/>
                <a:cs typeface="Times New Roman" pitchFamily="18" charset="0"/>
              </a:rPr>
              <a:t> limit.</a:t>
            </a:r>
            <a:endParaRPr lang="en-US" sz="2000" dirty="0" smtClean="0">
              <a:solidFill>
                <a:srgbClr val="002060"/>
              </a:solidFill>
              <a:latin typeface="Times New Roman" pitchFamily="18" charset="0"/>
              <a:cs typeface="Times New Roman" pitchFamily="18" charset="0"/>
            </a:endParaRP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stretch>
            <a:fillRect/>
          </a:stretch>
        </p:blipFill>
        <p:spPr>
          <a:xfrm>
            <a:off x="2767012" y="2286000"/>
            <a:ext cx="3609975" cy="533400"/>
          </a:xfrm>
          <a:prstGeom prst="rect">
            <a:avLst/>
          </a:prstGeom>
        </p:spPr>
      </p:pic>
      <p:pic>
        <p:nvPicPr>
          <p:cNvPr id="5" name="Picture 4"/>
          <p:cNvPicPr>
            <a:picLocks noChangeAspect="1"/>
          </p:cNvPicPr>
          <p:nvPr/>
        </p:nvPicPr>
        <p:blipFill>
          <a:blip r:embed="rId4"/>
          <a:stretch>
            <a:fillRect/>
          </a:stretch>
        </p:blipFill>
        <p:spPr>
          <a:xfrm>
            <a:off x="2694933" y="2971800"/>
            <a:ext cx="3800475" cy="504825"/>
          </a:xfrm>
          <a:prstGeom prst="rect">
            <a:avLst/>
          </a:prstGeom>
        </p:spPr>
      </p:pic>
      <p:sp>
        <p:nvSpPr>
          <p:cNvPr id="11" name="TextBox 10"/>
          <p:cNvSpPr txBox="1"/>
          <p:nvPr/>
        </p:nvSpPr>
        <p:spPr>
          <a:xfrm>
            <a:off x="997877" y="3810000"/>
            <a:ext cx="3726523" cy="1323439"/>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starting point of the RG flow has </a:t>
            </a:r>
            <a:r>
              <a:rPr lang="en-US" sz="2000" i="1" dirty="0" smtClean="0">
                <a:solidFill>
                  <a:srgbClr val="002060"/>
                </a:solidFill>
                <a:cs typeface="Times New Roman" pitchFamily="18" charset="0"/>
              </a:rPr>
              <a:t>g = g’</a:t>
            </a:r>
            <a:r>
              <a:rPr lang="en-US" sz="2000" dirty="0" smtClean="0">
                <a:solidFill>
                  <a:srgbClr val="002060"/>
                </a:solidFill>
                <a:latin typeface="Times New Roman" pitchFamily="18" charset="0"/>
                <a:cs typeface="Times New Roman" pitchFamily="18" charset="0"/>
              </a:rPr>
              <a:t>. Along this line, there is a quantum phase transition controlled by the fixed point</a:t>
            </a:r>
          </a:p>
        </p:txBody>
      </p:sp>
      <p:pic>
        <p:nvPicPr>
          <p:cNvPr id="8" name="Picture 7"/>
          <p:cNvPicPr>
            <a:picLocks noChangeAspect="1"/>
          </p:cNvPicPr>
          <p:nvPr/>
        </p:nvPicPr>
        <p:blipFill>
          <a:blip r:embed="rId5"/>
          <a:stretch>
            <a:fillRect/>
          </a:stretch>
        </p:blipFill>
        <p:spPr>
          <a:xfrm>
            <a:off x="1714497" y="5466814"/>
            <a:ext cx="1933575" cy="533400"/>
          </a:xfrm>
          <a:prstGeom prst="rect">
            <a:avLst/>
          </a:prstGeom>
        </p:spPr>
      </p:pic>
      <p:grpSp>
        <p:nvGrpSpPr>
          <p:cNvPr id="27" name="Group 26"/>
          <p:cNvGrpSpPr/>
          <p:nvPr/>
        </p:nvGrpSpPr>
        <p:grpSpPr>
          <a:xfrm>
            <a:off x="4876800" y="3708233"/>
            <a:ext cx="3026017" cy="2686560"/>
            <a:chOff x="4876800" y="3708233"/>
            <a:chExt cx="3026017" cy="2686560"/>
          </a:xfrm>
        </p:grpSpPr>
        <p:grpSp>
          <p:nvGrpSpPr>
            <p:cNvPr id="24" name="Group 23"/>
            <p:cNvGrpSpPr/>
            <p:nvPr/>
          </p:nvGrpSpPr>
          <p:grpSpPr>
            <a:xfrm>
              <a:off x="4876800" y="3708233"/>
              <a:ext cx="3026017" cy="2686560"/>
              <a:chOff x="4876800" y="3708233"/>
              <a:chExt cx="3026017" cy="2686560"/>
            </a:xfrm>
          </p:grpSpPr>
          <p:cxnSp>
            <p:nvCxnSpPr>
              <p:cNvPr id="10" name="Straight Arrow Connector 9"/>
              <p:cNvCxnSpPr/>
              <p:nvPr/>
            </p:nvCxnSpPr>
            <p:spPr>
              <a:xfrm>
                <a:off x="4876800" y="6000214"/>
                <a:ext cx="2971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257800" y="3810000"/>
                <a:ext cx="0" cy="2514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5181600" y="4327279"/>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400800" y="5927994"/>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400800" y="4327279"/>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5257800" y="3976048"/>
                <a:ext cx="1905000" cy="2037814"/>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5178187" y="5952571"/>
                <a:ext cx="152400" cy="144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7599529" y="6025461"/>
                <a:ext cx="303288" cy="369332"/>
              </a:xfrm>
              <a:prstGeom prst="rect">
                <a:avLst/>
              </a:prstGeom>
              <a:noFill/>
            </p:spPr>
            <p:txBody>
              <a:bodyPr wrap="none" rtlCol="0">
                <a:spAutoFit/>
              </a:bodyPr>
              <a:lstStyle/>
              <a:p>
                <a:r>
                  <a:rPr lang="en-US" i="1" dirty="0" smtClean="0"/>
                  <a:t>g</a:t>
                </a:r>
                <a:endParaRPr lang="en-US" i="1" dirty="0"/>
              </a:p>
            </p:txBody>
          </p:sp>
          <p:sp>
            <p:nvSpPr>
              <p:cNvPr id="28" name="TextBox 27"/>
              <p:cNvSpPr txBox="1"/>
              <p:nvPr/>
            </p:nvSpPr>
            <p:spPr>
              <a:xfrm>
                <a:off x="5297234" y="3708233"/>
                <a:ext cx="360996" cy="369332"/>
              </a:xfrm>
              <a:prstGeom prst="rect">
                <a:avLst/>
              </a:prstGeom>
              <a:noFill/>
            </p:spPr>
            <p:txBody>
              <a:bodyPr wrap="none" rtlCol="0">
                <a:spAutoFit/>
              </a:bodyPr>
              <a:lstStyle/>
              <a:p>
                <a:r>
                  <a:rPr lang="en-US" i="1" dirty="0"/>
                  <a:t>g</a:t>
                </a:r>
                <a:r>
                  <a:rPr lang="en-US" i="1" dirty="0" smtClean="0"/>
                  <a:t>’</a:t>
                </a:r>
                <a:endParaRPr lang="en-US" i="1" dirty="0"/>
              </a:p>
            </p:txBody>
          </p:sp>
        </p:grpSp>
        <p:cxnSp>
          <p:nvCxnSpPr>
            <p:cNvPr id="30" name="Straight Arrow Connector 29"/>
            <p:cNvCxnSpPr/>
            <p:nvPr/>
          </p:nvCxnSpPr>
          <p:spPr>
            <a:xfrm flipH="1">
              <a:off x="5527344" y="6006152"/>
              <a:ext cx="6096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781800" y="6006152"/>
              <a:ext cx="685800" cy="0"/>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6463352" y="5078847"/>
              <a:ext cx="0" cy="581561"/>
            </a:xfrm>
            <a:prstGeom prst="straightConnector1">
              <a:avLst/>
            </a:prstGeom>
            <a:ln w="635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3900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079321"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Step 5</a:t>
            </a:r>
            <a:r>
              <a:rPr lang="en-US" sz="2000" dirty="0" smtClean="0">
                <a:solidFill>
                  <a:srgbClr val="002060"/>
                </a:solidFill>
                <a:latin typeface="Times New Roman" pitchFamily="18" charset="0"/>
                <a:cs typeface="Times New Roman" pitchFamily="18" charset="0"/>
              </a:rPr>
              <a:t>: RG flow with the WZW term. </a:t>
            </a: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4933949" y="2133600"/>
            <a:ext cx="3143250" cy="1495425"/>
          </a:xfrm>
          <a:prstGeom prst="rect">
            <a:avLst/>
          </a:prstGeom>
        </p:spPr>
      </p:pic>
      <p:sp>
        <p:nvSpPr>
          <p:cNvPr id="29" name="TextBox 28"/>
          <p:cNvSpPr txBox="1"/>
          <p:nvPr/>
        </p:nvSpPr>
        <p:spPr>
          <a:xfrm>
            <a:off x="997877" y="2014568"/>
            <a:ext cx="3682127" cy="1938992"/>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one loop diagram on the right does not renormalize </a:t>
            </a:r>
            <a:r>
              <a:rPr lang="en-US" sz="2000" i="1" dirty="0" smtClean="0">
                <a:solidFill>
                  <a:srgbClr val="002060"/>
                </a:solidFill>
                <a:cs typeface="Times New Roman" pitchFamily="18" charset="0"/>
              </a:rPr>
              <a:t>g</a:t>
            </a:r>
            <a:r>
              <a:rPr lang="en-US" sz="2000" dirty="0" smtClean="0">
                <a:solidFill>
                  <a:srgbClr val="002060"/>
                </a:solidFill>
                <a:latin typeface="Times New Roman" pitchFamily="18" charset="0"/>
                <a:cs typeface="Times New Roman" pitchFamily="18" charset="0"/>
              </a:rPr>
              <a:t> or </a:t>
            </a:r>
            <a:r>
              <a:rPr lang="en-US" sz="2000" i="1" dirty="0" smtClean="0">
                <a:solidFill>
                  <a:srgbClr val="002060"/>
                </a:solidFill>
                <a:cs typeface="Times New Roman" pitchFamily="18" charset="0"/>
              </a:rPr>
              <a:t>g</a:t>
            </a:r>
            <a:r>
              <a:rPr lang="en-US" sz="2000" i="1" dirty="0">
                <a:solidFill>
                  <a:srgbClr val="002060"/>
                </a:solidFill>
                <a:cs typeface="Times New Roman" pitchFamily="18" charset="0"/>
              </a:rPr>
              <a:t>’</a:t>
            </a:r>
            <a:r>
              <a:rPr lang="en-US" sz="2000" dirty="0">
                <a:solidFill>
                  <a:srgbClr val="002060"/>
                </a:solidFill>
                <a:latin typeface="Times New Roman" pitchFamily="18" charset="0"/>
                <a:cs typeface="Times New Roman" pitchFamily="18" charset="0"/>
              </a:rPr>
              <a:t>, thus the lowest order contribution to </a:t>
            </a:r>
            <a:r>
              <a:rPr lang="en-US" sz="2000" i="1" dirty="0">
                <a:solidFill>
                  <a:srgbClr val="002060"/>
                </a:solidFill>
                <a:cs typeface="Times New Roman" pitchFamily="18" charset="0"/>
              </a:rPr>
              <a:t>g</a:t>
            </a:r>
            <a:r>
              <a:rPr lang="en-US" sz="2000" dirty="0">
                <a:solidFill>
                  <a:srgbClr val="002060"/>
                </a:solidFill>
                <a:latin typeface="Times New Roman" pitchFamily="18" charset="0"/>
                <a:cs typeface="Times New Roman" pitchFamily="18" charset="0"/>
              </a:rPr>
              <a:t> and </a:t>
            </a:r>
            <a:r>
              <a:rPr lang="en-US" sz="2000" i="1" dirty="0">
                <a:solidFill>
                  <a:srgbClr val="002060"/>
                </a:solidFill>
                <a:cs typeface="Times New Roman" pitchFamily="18" charset="0"/>
              </a:rPr>
              <a:t>g’</a:t>
            </a:r>
            <a:r>
              <a:rPr lang="en-US" sz="2000" dirty="0">
                <a:solidFill>
                  <a:srgbClr val="002060"/>
                </a:solidFill>
                <a:latin typeface="Times New Roman" pitchFamily="18" charset="0"/>
                <a:cs typeface="Times New Roman" pitchFamily="18" charset="0"/>
              </a:rPr>
              <a:t> are two-loop </a:t>
            </a:r>
            <a:r>
              <a:rPr lang="en-US" sz="2000" dirty="0" smtClean="0">
                <a:solidFill>
                  <a:srgbClr val="002060"/>
                </a:solidFill>
                <a:latin typeface="Times New Roman" pitchFamily="18" charset="0"/>
                <a:cs typeface="Times New Roman" pitchFamily="18" charset="0"/>
              </a:rPr>
              <a:t>diagrams, for example the wave function renormalization:</a:t>
            </a:r>
          </a:p>
        </p:txBody>
      </p:sp>
      <p:pic>
        <p:nvPicPr>
          <p:cNvPr id="3" name="Picture 2"/>
          <p:cNvPicPr>
            <a:picLocks noChangeAspect="1"/>
          </p:cNvPicPr>
          <p:nvPr/>
        </p:nvPicPr>
        <p:blipFill>
          <a:blip r:embed="rId4"/>
          <a:stretch>
            <a:fillRect/>
          </a:stretch>
        </p:blipFill>
        <p:spPr>
          <a:xfrm>
            <a:off x="997877" y="4419600"/>
            <a:ext cx="3057525" cy="1695450"/>
          </a:xfrm>
          <a:prstGeom prst="rect">
            <a:avLst/>
          </a:prstGeom>
        </p:spPr>
      </p:pic>
      <p:pic>
        <p:nvPicPr>
          <p:cNvPr id="6" name="Picture 5"/>
          <p:cNvPicPr>
            <a:picLocks noChangeAspect="1"/>
          </p:cNvPicPr>
          <p:nvPr/>
        </p:nvPicPr>
        <p:blipFill>
          <a:blip r:embed="rId5"/>
          <a:stretch>
            <a:fillRect/>
          </a:stretch>
        </p:blipFill>
        <p:spPr>
          <a:xfrm>
            <a:off x="4343400" y="4717340"/>
            <a:ext cx="3869398" cy="1099970"/>
          </a:xfrm>
          <a:prstGeom prst="rect">
            <a:avLst/>
          </a:prstGeom>
        </p:spPr>
      </p:pic>
    </p:spTree>
    <p:extLst>
      <p:ext uri="{BB962C8B-B14F-4D97-AF65-F5344CB8AC3E}">
        <p14:creationId xmlns:p14="http://schemas.microsoft.com/office/powerpoint/2010/main" val="3005571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997877" y="1524000"/>
            <a:ext cx="3057525" cy="1695450"/>
          </a:xfrm>
          <a:prstGeom prst="rect">
            <a:avLst/>
          </a:prstGeom>
        </p:spPr>
      </p:pic>
      <p:pic>
        <p:nvPicPr>
          <p:cNvPr id="6" name="Picture 5"/>
          <p:cNvPicPr>
            <a:picLocks noChangeAspect="1"/>
          </p:cNvPicPr>
          <p:nvPr/>
        </p:nvPicPr>
        <p:blipFill>
          <a:blip r:embed="rId4"/>
          <a:stretch>
            <a:fillRect/>
          </a:stretch>
        </p:blipFill>
        <p:spPr>
          <a:xfrm>
            <a:off x="4343400" y="1821740"/>
            <a:ext cx="3869398" cy="1099970"/>
          </a:xfrm>
          <a:prstGeom prst="rect">
            <a:avLst/>
          </a:prstGeom>
        </p:spPr>
      </p:pic>
      <p:pic>
        <p:nvPicPr>
          <p:cNvPr id="4" name="Picture 3"/>
          <p:cNvPicPr>
            <a:picLocks noChangeAspect="1"/>
          </p:cNvPicPr>
          <p:nvPr/>
        </p:nvPicPr>
        <p:blipFill>
          <a:blip r:embed="rId5"/>
          <a:stretch>
            <a:fillRect/>
          </a:stretch>
        </p:blipFill>
        <p:spPr>
          <a:xfrm>
            <a:off x="2286000" y="3505200"/>
            <a:ext cx="4405313" cy="2977265"/>
          </a:xfrm>
          <a:prstGeom prst="rect">
            <a:avLst/>
          </a:prstGeom>
        </p:spPr>
      </p:pic>
    </p:spTree>
    <p:extLst>
      <p:ext uri="{BB962C8B-B14F-4D97-AF65-F5344CB8AC3E}">
        <p14:creationId xmlns:p14="http://schemas.microsoft.com/office/powerpoint/2010/main" val="3940772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997877" y="1524000"/>
            <a:ext cx="3057525" cy="1695450"/>
          </a:xfrm>
          <a:prstGeom prst="rect">
            <a:avLst/>
          </a:prstGeom>
        </p:spPr>
      </p:pic>
      <p:pic>
        <p:nvPicPr>
          <p:cNvPr id="6" name="Picture 5"/>
          <p:cNvPicPr>
            <a:picLocks noChangeAspect="1"/>
          </p:cNvPicPr>
          <p:nvPr/>
        </p:nvPicPr>
        <p:blipFill>
          <a:blip r:embed="rId4"/>
          <a:stretch>
            <a:fillRect/>
          </a:stretch>
        </p:blipFill>
        <p:spPr>
          <a:xfrm>
            <a:off x="4343400" y="1821740"/>
            <a:ext cx="3869398" cy="1099970"/>
          </a:xfrm>
          <a:prstGeom prst="rect">
            <a:avLst/>
          </a:prstGeom>
        </p:spPr>
      </p:pic>
      <p:sp>
        <p:nvSpPr>
          <p:cNvPr id="8" name="TextBox 7"/>
          <p:cNvSpPr txBox="1"/>
          <p:nvPr/>
        </p:nvSpPr>
        <p:spPr>
          <a:xfrm>
            <a:off x="997877" y="3429000"/>
            <a:ext cx="4717123" cy="2862322"/>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Unfortunately, this calculation is not reliable. To reliably identify a new fixed point in the disordered phase, we need to make sure that the system is still perturbative at the new fixed point. This implies that all terms in the beta functions should be comparable in the large-</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limit. This means that </a:t>
            </a:r>
            <a:r>
              <a:rPr lang="en-US" sz="2000" i="1" dirty="0" smtClean="0">
                <a:solidFill>
                  <a:srgbClr val="002060"/>
                </a:solidFill>
                <a:latin typeface="Times New Roman" pitchFamily="18" charset="0"/>
                <a:cs typeface="Times New Roman" pitchFamily="18" charset="0"/>
              </a:rPr>
              <a:t>k ~ N</a:t>
            </a:r>
            <a:r>
              <a:rPr lang="en-US" sz="2000" i="1" baseline="30000" dirty="0" smtClean="0">
                <a:solidFill>
                  <a:srgbClr val="002060"/>
                </a:solidFill>
                <a:latin typeface="Times New Roman" pitchFamily="18" charset="0"/>
                <a:cs typeface="Times New Roman" pitchFamily="18" charset="0"/>
              </a:rPr>
              <a:t>3/2</a:t>
            </a:r>
            <a:r>
              <a:rPr lang="en-US" sz="2000" dirty="0" smtClean="0">
                <a:solidFill>
                  <a:srgbClr val="002060"/>
                </a:solidFill>
                <a:latin typeface="Times New Roman" pitchFamily="18" charset="0"/>
                <a:cs typeface="Times New Roman" pitchFamily="18" charset="0"/>
              </a:rPr>
              <a:t>. But then infinite diagrams will contribute at the same order:</a:t>
            </a:r>
          </a:p>
        </p:txBody>
      </p:sp>
      <p:pic>
        <p:nvPicPr>
          <p:cNvPr id="2" name="Picture 1"/>
          <p:cNvPicPr>
            <a:picLocks noChangeAspect="1"/>
          </p:cNvPicPr>
          <p:nvPr/>
        </p:nvPicPr>
        <p:blipFill>
          <a:blip r:embed="rId5"/>
          <a:stretch>
            <a:fillRect/>
          </a:stretch>
        </p:blipFill>
        <p:spPr>
          <a:xfrm>
            <a:off x="5407684" y="3838729"/>
            <a:ext cx="3006069" cy="1876271"/>
          </a:xfrm>
          <a:prstGeom prst="rect">
            <a:avLst/>
          </a:prstGeom>
        </p:spPr>
      </p:pic>
    </p:spTree>
    <p:extLst>
      <p:ext uri="{BB962C8B-B14F-4D97-AF65-F5344CB8AC3E}">
        <p14:creationId xmlns:p14="http://schemas.microsoft.com/office/powerpoint/2010/main" val="605735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This infinite diagram problem only arises with the WZW term, this theory has a controlled large-</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limit without the WZW term.</a:t>
            </a: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997877" y="2209800"/>
            <a:ext cx="7412025" cy="707886"/>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Step 6</a:t>
            </a:r>
            <a:r>
              <a:rPr lang="en-US" sz="2000" dirty="0" smtClean="0">
                <a:solidFill>
                  <a:srgbClr val="002060"/>
                </a:solidFill>
                <a:latin typeface="Times New Roman" pitchFamily="18" charset="0"/>
                <a:cs typeface="Times New Roman" pitchFamily="18" charset="0"/>
              </a:rPr>
              <a:t>: We need to find another (artificial) smaller parameter to control the calculation. </a:t>
            </a:r>
          </a:p>
        </p:txBody>
      </p:sp>
      <p:sp>
        <p:nvSpPr>
          <p:cNvPr id="8" name="TextBox 7"/>
          <p:cNvSpPr txBox="1"/>
          <p:nvPr/>
        </p:nvSpPr>
        <p:spPr>
          <a:xfrm>
            <a:off x="990600" y="2971800"/>
            <a:ext cx="7412025" cy="707886"/>
          </a:xfrm>
          <a:prstGeom prst="rect">
            <a:avLst/>
          </a:prstGeom>
          <a:noFill/>
        </p:spPr>
        <p:txBody>
          <a:bodyPr wrap="square" rtlCol="0">
            <a:spAutoFit/>
          </a:bodyPr>
          <a:lstStyle/>
          <a:p>
            <a:r>
              <a:rPr lang="en-US" altLang="zh-CN" sz="2000" dirty="0" smtClean="0">
                <a:solidFill>
                  <a:srgbClr val="002060"/>
                </a:solidFill>
                <a:latin typeface="Times New Roman" pitchFamily="18" charset="0"/>
                <a:cs typeface="Times New Roman" pitchFamily="18" charset="0"/>
              </a:rPr>
              <a:t>Previous example: 1+1d Gross-</a:t>
            </a:r>
            <a:r>
              <a:rPr lang="en-US" altLang="zh-CN" sz="2000" dirty="0" err="1" smtClean="0">
                <a:solidFill>
                  <a:srgbClr val="002060"/>
                </a:solidFill>
                <a:latin typeface="Times New Roman" pitchFamily="18" charset="0"/>
                <a:cs typeface="Times New Roman" pitchFamily="18" charset="0"/>
              </a:rPr>
              <a:t>Neveu</a:t>
            </a:r>
            <a:r>
              <a:rPr lang="en-US" altLang="zh-CN" sz="2000" dirty="0" smtClean="0">
                <a:solidFill>
                  <a:srgbClr val="002060"/>
                </a:solidFill>
                <a:latin typeface="Times New Roman" pitchFamily="18" charset="0"/>
                <a:cs typeface="Times New Roman" pitchFamily="18" charset="0"/>
              </a:rPr>
              <a:t> model with a nonanalytic </a:t>
            </a:r>
            <a:r>
              <a:rPr lang="en-US" altLang="zh-CN" sz="2000" dirty="0">
                <a:solidFill>
                  <a:srgbClr val="002060"/>
                </a:solidFill>
                <a:latin typeface="Times New Roman" pitchFamily="18" charset="0"/>
                <a:cs typeface="Times New Roman" pitchFamily="18" charset="0"/>
              </a:rPr>
              <a:t>dispersion: </a:t>
            </a:r>
            <a:r>
              <a:rPr lang="en-US" altLang="zh-CN" sz="2000" dirty="0" err="1" smtClean="0">
                <a:solidFill>
                  <a:srgbClr val="002060"/>
                </a:solidFill>
                <a:latin typeface="Times New Roman" pitchFamily="18" charset="0"/>
                <a:cs typeface="Times New Roman" pitchFamily="18" charset="0"/>
              </a:rPr>
              <a:t>Gawedski</a:t>
            </a:r>
            <a:r>
              <a:rPr lang="en-US" altLang="zh-CN" sz="2000" dirty="0" smtClean="0">
                <a:solidFill>
                  <a:srgbClr val="002060"/>
                </a:solidFill>
                <a:latin typeface="Times New Roman" pitchFamily="18" charset="0"/>
                <a:cs typeface="Times New Roman" pitchFamily="18" charset="0"/>
              </a:rPr>
              <a:t> and </a:t>
            </a:r>
            <a:r>
              <a:rPr lang="en-US" altLang="zh-CN" sz="2000" dirty="0" err="1" smtClean="0">
                <a:solidFill>
                  <a:srgbClr val="002060"/>
                </a:solidFill>
                <a:latin typeface="Times New Roman" pitchFamily="18" charset="0"/>
                <a:cs typeface="Times New Roman" pitchFamily="18" charset="0"/>
              </a:rPr>
              <a:t>Kupiainen</a:t>
            </a:r>
            <a:r>
              <a:rPr lang="en-US" altLang="zh-CN" sz="2000" dirty="0" smtClean="0">
                <a:solidFill>
                  <a:srgbClr val="002060"/>
                </a:solidFill>
                <a:latin typeface="Times New Roman" pitchFamily="18" charset="0"/>
                <a:cs typeface="Times New Roman" pitchFamily="18" charset="0"/>
              </a:rPr>
              <a:t>, 1985</a:t>
            </a:r>
            <a:endParaRPr lang="en-US" sz="2000" dirty="0" smtClean="0">
              <a:solidFill>
                <a:srgbClr val="002060"/>
              </a:solidFill>
              <a:latin typeface="Times New Roman" pitchFamily="18" charset="0"/>
              <a:cs typeface="Times New Roman" pitchFamily="18" charset="0"/>
            </a:endParaRPr>
          </a:p>
        </p:txBody>
      </p:sp>
      <p:pic>
        <p:nvPicPr>
          <p:cNvPr id="4" name="Picture 3"/>
          <p:cNvPicPr>
            <a:picLocks noChangeAspect="1"/>
          </p:cNvPicPr>
          <p:nvPr/>
        </p:nvPicPr>
        <p:blipFill>
          <a:blip r:embed="rId3"/>
          <a:stretch>
            <a:fillRect/>
          </a:stretch>
        </p:blipFill>
        <p:spPr>
          <a:xfrm>
            <a:off x="3429000" y="4664825"/>
            <a:ext cx="2438400" cy="288175"/>
          </a:xfrm>
          <a:prstGeom prst="rect">
            <a:avLst/>
          </a:prstGeom>
        </p:spPr>
      </p:pic>
      <p:sp>
        <p:nvSpPr>
          <p:cNvPr id="11" name="TextBox 10"/>
          <p:cNvSpPr txBox="1"/>
          <p:nvPr/>
        </p:nvSpPr>
        <p:spPr>
          <a:xfrm>
            <a:off x="997877" y="5159514"/>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A CFT at </a:t>
            </a:r>
            <a:r>
              <a:rPr lang="en-US" sz="2000" i="1" dirty="0" smtClean="0">
                <a:solidFill>
                  <a:srgbClr val="002060"/>
                </a:solidFill>
                <a:cs typeface="Times New Roman" pitchFamily="18" charset="0"/>
              </a:rPr>
              <a:t>g</a:t>
            </a:r>
            <a:r>
              <a:rPr lang="en-US" sz="2000" dirty="0" smtClean="0">
                <a:solidFill>
                  <a:srgbClr val="002060"/>
                </a:solidFill>
                <a:latin typeface="Times New Roman" pitchFamily="18" charset="0"/>
                <a:cs typeface="Times New Roman" pitchFamily="18" charset="0"/>
              </a:rPr>
              <a:t> ~ </a:t>
            </a:r>
            <a:r>
              <a:rPr lang="el-GR" sz="2000" i="1" dirty="0" smtClean="0">
                <a:solidFill>
                  <a:srgbClr val="002060"/>
                </a:solidFill>
                <a:latin typeface="Times New Roman" pitchFamily="18" charset="0"/>
                <a:cs typeface="Times New Roman" pitchFamily="18" charset="0"/>
              </a:rPr>
              <a:t>ε</a:t>
            </a:r>
            <a:r>
              <a:rPr lang="en-US" sz="2000" dirty="0" smtClean="0">
                <a:solidFill>
                  <a:srgbClr val="002060"/>
                </a:solidFill>
                <a:latin typeface="Times New Roman" pitchFamily="18" charset="0"/>
                <a:cs typeface="Times New Roman" pitchFamily="18" charset="0"/>
              </a:rPr>
              <a:t>, which corresponds to a phase transition of spontaneous chiral symmetry breaking.  </a:t>
            </a:r>
          </a:p>
        </p:txBody>
      </p:sp>
      <p:pic>
        <p:nvPicPr>
          <p:cNvPr id="2" name="Picture 1"/>
          <p:cNvPicPr>
            <a:picLocks noChangeAspect="1"/>
          </p:cNvPicPr>
          <p:nvPr/>
        </p:nvPicPr>
        <p:blipFill>
          <a:blip r:embed="rId4"/>
          <a:stretch>
            <a:fillRect/>
          </a:stretch>
        </p:blipFill>
        <p:spPr>
          <a:xfrm>
            <a:off x="2667001" y="3865673"/>
            <a:ext cx="4114799" cy="630127"/>
          </a:xfrm>
          <a:prstGeom prst="rect">
            <a:avLst/>
          </a:prstGeom>
        </p:spPr>
      </p:pic>
    </p:spTree>
    <p:extLst>
      <p:ext uri="{BB962C8B-B14F-4D97-AF65-F5344CB8AC3E}">
        <p14:creationId xmlns:p14="http://schemas.microsoft.com/office/powerpoint/2010/main" val="12471972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1323439"/>
          </a:xfrm>
          <a:prstGeom prst="rect">
            <a:avLst/>
          </a:prstGeom>
          <a:noFill/>
        </p:spPr>
        <p:txBody>
          <a:bodyPr wrap="square" rtlCol="0">
            <a:spAutoFit/>
          </a:bodyPr>
          <a:lstStyle/>
          <a:p>
            <a:r>
              <a:rPr lang="en-US" altLang="zh-CN" sz="2000" dirty="0">
                <a:solidFill>
                  <a:srgbClr val="002060"/>
                </a:solidFill>
                <a:latin typeface="Times New Roman" pitchFamily="18" charset="0"/>
                <a:cs typeface="Times New Roman" pitchFamily="18" charset="0"/>
              </a:rPr>
              <a:t>Previous example: </a:t>
            </a:r>
            <a:r>
              <a:rPr lang="en-US" altLang="zh-CN" sz="2000" dirty="0" smtClean="0">
                <a:solidFill>
                  <a:srgbClr val="002060"/>
                </a:solidFill>
                <a:latin typeface="Times New Roman" pitchFamily="18" charset="0"/>
                <a:cs typeface="Times New Roman" pitchFamily="18" charset="0"/>
              </a:rPr>
              <a:t>2d Fermi surface coupled to a U(1) gauge </a:t>
            </a:r>
            <a:r>
              <a:rPr lang="en-US" altLang="zh-CN" sz="2000" dirty="0" smtClean="0">
                <a:solidFill>
                  <a:srgbClr val="002060"/>
                </a:solidFill>
                <a:latin typeface="Times New Roman" pitchFamily="18" charset="0"/>
                <a:cs typeface="Times New Roman" pitchFamily="18" charset="0"/>
              </a:rPr>
              <a:t>field, need to sum up infinite diagrams in the large-N limit (</a:t>
            </a:r>
            <a:r>
              <a:rPr lang="en-US" altLang="zh-CN" sz="2000" dirty="0" err="1" smtClean="0">
                <a:solidFill>
                  <a:srgbClr val="002060"/>
                </a:solidFill>
                <a:latin typeface="Times New Roman" pitchFamily="18" charset="0"/>
                <a:cs typeface="Times New Roman" pitchFamily="18" charset="0"/>
              </a:rPr>
              <a:t>S.S.Lee</a:t>
            </a:r>
            <a:r>
              <a:rPr lang="en-US" altLang="zh-CN" sz="2000" dirty="0" smtClean="0">
                <a:solidFill>
                  <a:srgbClr val="002060"/>
                </a:solidFill>
                <a:latin typeface="Times New Roman" pitchFamily="18" charset="0"/>
                <a:cs typeface="Times New Roman" pitchFamily="18" charset="0"/>
              </a:rPr>
              <a:t> 2009)</a:t>
            </a:r>
          </a:p>
          <a:p>
            <a:r>
              <a:rPr lang="en-US" altLang="zh-CN" sz="2000" dirty="0" smtClean="0">
                <a:solidFill>
                  <a:srgbClr val="002060"/>
                </a:solidFill>
                <a:latin typeface="Times New Roman" pitchFamily="18" charset="0"/>
                <a:cs typeface="Times New Roman" pitchFamily="18" charset="0"/>
              </a:rPr>
              <a:t>But, one can introduce a small parameter </a:t>
            </a:r>
            <a:r>
              <a:rPr lang="en-US" altLang="zh-CN" sz="2000" dirty="0" smtClean="0">
                <a:solidFill>
                  <a:srgbClr val="002060"/>
                </a:solidFill>
                <a:latin typeface="Times New Roman" pitchFamily="18" charset="0"/>
                <a:cs typeface="Times New Roman" pitchFamily="18" charset="0"/>
              </a:rPr>
              <a:t>with </a:t>
            </a:r>
            <a:r>
              <a:rPr lang="en-US" altLang="zh-CN" sz="2000" dirty="0" smtClean="0">
                <a:solidFill>
                  <a:srgbClr val="002060"/>
                </a:solidFill>
                <a:latin typeface="Times New Roman" pitchFamily="18" charset="0"/>
                <a:cs typeface="Times New Roman" pitchFamily="18" charset="0"/>
              </a:rPr>
              <a:t>nonanalytic dispersion (</a:t>
            </a:r>
            <a:r>
              <a:rPr lang="en-US" altLang="zh-CN" sz="2000" dirty="0" err="1" smtClean="0">
                <a:solidFill>
                  <a:srgbClr val="002060"/>
                </a:solidFill>
                <a:latin typeface="Times New Roman" pitchFamily="18" charset="0"/>
                <a:cs typeface="Times New Roman" pitchFamily="18" charset="0"/>
              </a:rPr>
              <a:t>Nayak</a:t>
            </a:r>
            <a:r>
              <a:rPr lang="en-US" altLang="zh-CN" sz="2000" dirty="0" smtClean="0">
                <a:solidFill>
                  <a:srgbClr val="002060"/>
                </a:solidFill>
                <a:latin typeface="Times New Roman" pitchFamily="18" charset="0"/>
                <a:cs typeface="Times New Roman" pitchFamily="18" charset="0"/>
              </a:rPr>
              <a:t>, </a:t>
            </a:r>
            <a:r>
              <a:rPr lang="en-US" altLang="zh-CN" sz="2000" dirty="0" err="1" smtClean="0">
                <a:solidFill>
                  <a:srgbClr val="002060"/>
                </a:solidFill>
                <a:latin typeface="Times New Roman" pitchFamily="18" charset="0"/>
                <a:cs typeface="Times New Roman" pitchFamily="18" charset="0"/>
              </a:rPr>
              <a:t>Wilczek</a:t>
            </a:r>
            <a:r>
              <a:rPr lang="en-US" altLang="zh-CN" sz="2000" dirty="0" smtClean="0">
                <a:solidFill>
                  <a:srgbClr val="002060"/>
                </a:solidFill>
                <a:latin typeface="Times New Roman" pitchFamily="18" charset="0"/>
                <a:cs typeface="Times New Roman" pitchFamily="18" charset="0"/>
              </a:rPr>
              <a:t>, 1994, </a:t>
            </a:r>
            <a:r>
              <a:rPr lang="en-US" altLang="zh-CN" sz="2000" dirty="0" err="1" smtClean="0">
                <a:solidFill>
                  <a:srgbClr val="002060"/>
                </a:solidFill>
                <a:latin typeface="Times New Roman" pitchFamily="18" charset="0"/>
                <a:cs typeface="Times New Roman" pitchFamily="18" charset="0"/>
              </a:rPr>
              <a:t>Mross</a:t>
            </a:r>
            <a:r>
              <a:rPr lang="en-US" altLang="zh-CN" sz="2000" dirty="0" smtClean="0">
                <a:solidFill>
                  <a:srgbClr val="002060"/>
                </a:solidFill>
                <a:latin typeface="Times New Roman" pitchFamily="18" charset="0"/>
                <a:cs typeface="Times New Roman" pitchFamily="18" charset="0"/>
              </a:rPr>
              <a:t>, McGreevy, Hong Liu, </a:t>
            </a:r>
            <a:r>
              <a:rPr lang="en-US" altLang="zh-CN" sz="2000" dirty="0" err="1" smtClean="0">
                <a:solidFill>
                  <a:srgbClr val="002060"/>
                </a:solidFill>
                <a:latin typeface="Times New Roman" pitchFamily="18" charset="0"/>
                <a:cs typeface="Times New Roman" pitchFamily="18" charset="0"/>
              </a:rPr>
              <a:t>Senthil</a:t>
            </a:r>
            <a:r>
              <a:rPr lang="en-US" altLang="zh-CN" sz="2000" dirty="0" smtClean="0">
                <a:solidFill>
                  <a:srgbClr val="002060"/>
                </a:solidFill>
                <a:latin typeface="Times New Roman" pitchFamily="18" charset="0"/>
                <a:cs typeface="Times New Roman" pitchFamily="18" charset="0"/>
              </a:rPr>
              <a:t>, 2010)</a:t>
            </a:r>
            <a:endParaRPr lang="en-US" sz="2000" dirty="0">
              <a:solidFill>
                <a:srgbClr val="002060"/>
              </a:solidFill>
              <a:latin typeface="Times New Roman" pitchFamily="18" charset="0"/>
              <a:cs typeface="Times New Roman" pitchFamily="18" charset="0"/>
            </a:endParaRP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3"/>
          <a:stretch>
            <a:fillRect/>
          </a:stretch>
        </p:blipFill>
        <p:spPr>
          <a:xfrm>
            <a:off x="3657600" y="5546449"/>
            <a:ext cx="1814513" cy="473351"/>
          </a:xfrm>
          <a:prstGeom prst="rect">
            <a:avLst/>
          </a:prstGeom>
        </p:spPr>
      </p:pic>
      <p:grpSp>
        <p:nvGrpSpPr>
          <p:cNvPr id="15" name="Group 14"/>
          <p:cNvGrpSpPr/>
          <p:nvPr/>
        </p:nvGrpSpPr>
        <p:grpSpPr>
          <a:xfrm>
            <a:off x="2771775" y="3143250"/>
            <a:ext cx="3600450" cy="2114550"/>
            <a:chOff x="2771775" y="2686050"/>
            <a:chExt cx="3600450" cy="2114550"/>
          </a:xfrm>
        </p:grpSpPr>
        <p:pic>
          <p:nvPicPr>
            <p:cNvPr id="2" name="Picture 1"/>
            <p:cNvPicPr>
              <a:picLocks noChangeAspect="1"/>
            </p:cNvPicPr>
            <p:nvPr/>
          </p:nvPicPr>
          <p:blipFill>
            <a:blip r:embed="rId4"/>
            <a:stretch>
              <a:fillRect/>
            </a:stretch>
          </p:blipFill>
          <p:spPr>
            <a:xfrm>
              <a:off x="2771775" y="2686050"/>
              <a:ext cx="3600450" cy="2114550"/>
            </a:xfrm>
            <a:prstGeom prst="rect">
              <a:avLst/>
            </a:prstGeom>
          </p:spPr>
        </p:pic>
        <p:pic>
          <p:nvPicPr>
            <p:cNvPr id="10" name="Picture 9"/>
            <p:cNvPicPr>
              <a:picLocks noChangeAspect="1"/>
            </p:cNvPicPr>
            <p:nvPr/>
          </p:nvPicPr>
          <p:blipFill>
            <a:blip r:embed="rId5"/>
            <a:stretch>
              <a:fillRect/>
            </a:stretch>
          </p:blipFill>
          <p:spPr>
            <a:xfrm>
              <a:off x="4280848" y="4329753"/>
              <a:ext cx="1725606" cy="291151"/>
            </a:xfrm>
            <a:prstGeom prst="rect">
              <a:avLst/>
            </a:prstGeom>
          </p:spPr>
        </p:pic>
      </p:grpSp>
    </p:spTree>
    <p:extLst>
      <p:ext uri="{BB962C8B-B14F-4D97-AF65-F5344CB8AC3E}">
        <p14:creationId xmlns:p14="http://schemas.microsoft.com/office/powerpoint/2010/main" val="3597949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997878" y="1381262"/>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Topological Insulator:</a:t>
            </a:r>
          </a:p>
        </p:txBody>
      </p:sp>
      <p:sp>
        <p:nvSpPr>
          <p:cNvPr id="7" name="TextBox 6"/>
          <p:cNvSpPr txBox="1"/>
          <p:nvPr/>
        </p:nvSpPr>
        <p:spPr>
          <a:xfrm>
            <a:off x="997873" y="1880029"/>
            <a:ext cx="7412025" cy="1323439"/>
          </a:xfrm>
          <a:prstGeom prst="rect">
            <a:avLst/>
          </a:prstGeom>
          <a:noFill/>
        </p:spPr>
        <p:txBody>
          <a:bodyPr wrap="square" rtlCol="0">
            <a:spAutoFit/>
          </a:bodyPr>
          <a:lstStyle/>
          <a:p>
            <a:r>
              <a:rPr lang="en-US" sz="2000" dirty="0">
                <a:solidFill>
                  <a:srgbClr val="C00000"/>
                </a:solidFill>
                <a:latin typeface="Times New Roman" pitchFamily="18" charset="0"/>
                <a:cs typeface="Times New Roman" pitchFamily="18" charset="0"/>
              </a:rPr>
              <a:t>d</a:t>
            </a:r>
            <a:r>
              <a:rPr lang="en-US" sz="2000" dirty="0" smtClean="0">
                <a:solidFill>
                  <a:srgbClr val="C00000"/>
                </a:solidFill>
                <a:latin typeface="Times New Roman" pitchFamily="18" charset="0"/>
                <a:cs typeface="Times New Roman" pitchFamily="18" charset="0"/>
              </a:rPr>
              <a:t>-dimensional bulk</a:t>
            </a:r>
            <a:r>
              <a:rPr lang="en-US" sz="2000" dirty="0" smtClean="0">
                <a:solidFill>
                  <a:srgbClr val="002060"/>
                </a:solidFill>
                <a:latin typeface="Times New Roman" pitchFamily="18" charset="0"/>
                <a:cs typeface="Times New Roman" pitchFamily="18" charset="0"/>
              </a:rPr>
              <a:t>: massive Dirac/</a:t>
            </a:r>
            <a:r>
              <a:rPr lang="en-US" sz="2000" dirty="0" err="1" smtClean="0">
                <a:solidFill>
                  <a:srgbClr val="002060"/>
                </a:solidFill>
                <a:latin typeface="Times New Roman" pitchFamily="18" charset="0"/>
                <a:cs typeface="Times New Roman" pitchFamily="18" charset="0"/>
              </a:rPr>
              <a:t>Majorana</a:t>
            </a:r>
            <a:r>
              <a:rPr lang="en-US" sz="2000" dirty="0" smtClean="0">
                <a:solidFill>
                  <a:srgbClr val="002060"/>
                </a:solidFill>
                <a:latin typeface="Times New Roman" pitchFamily="18" charset="0"/>
                <a:cs typeface="Times New Roman" pitchFamily="18" charset="0"/>
              </a:rPr>
              <a:t> fermion; </a:t>
            </a:r>
          </a:p>
          <a:p>
            <a:r>
              <a:rPr lang="en-US" sz="2000" dirty="0" smtClean="0">
                <a:solidFill>
                  <a:srgbClr val="C00000"/>
                </a:solidFill>
                <a:latin typeface="Times New Roman" pitchFamily="18" charset="0"/>
                <a:cs typeface="Times New Roman" pitchFamily="18" charset="0"/>
              </a:rPr>
              <a:t>(d-1)-dimensional boundary</a:t>
            </a:r>
            <a:r>
              <a:rPr lang="en-US" sz="2000" dirty="0" smtClean="0">
                <a:solidFill>
                  <a:srgbClr val="002060"/>
                </a:solidFill>
                <a:latin typeface="Times New Roman" pitchFamily="18" charset="0"/>
                <a:cs typeface="Times New Roman" pitchFamily="18" charset="0"/>
              </a:rPr>
              <a:t>: gapless Dirac/</a:t>
            </a:r>
            <a:r>
              <a:rPr lang="en-US" sz="2000" dirty="0" err="1" smtClean="0">
                <a:solidFill>
                  <a:srgbClr val="002060"/>
                </a:solidFill>
                <a:latin typeface="Times New Roman" pitchFamily="18" charset="0"/>
                <a:cs typeface="Times New Roman" pitchFamily="18" charset="0"/>
              </a:rPr>
              <a:t>Weyl</a:t>
            </a:r>
            <a:r>
              <a:rPr lang="en-US" sz="2000" dirty="0" smtClean="0">
                <a:solidFill>
                  <a:srgbClr val="002060"/>
                </a:solidFill>
                <a:latin typeface="Times New Roman" pitchFamily="18" charset="0"/>
                <a:cs typeface="Times New Roman" pitchFamily="18" charset="0"/>
              </a:rPr>
              <a:t>/</a:t>
            </a:r>
            <a:r>
              <a:rPr lang="en-US" sz="2000" dirty="0" err="1" smtClean="0">
                <a:solidFill>
                  <a:srgbClr val="002060"/>
                </a:solidFill>
                <a:latin typeface="Times New Roman" pitchFamily="18" charset="0"/>
                <a:cs typeface="Times New Roman" pitchFamily="18" charset="0"/>
              </a:rPr>
              <a:t>Majorana</a:t>
            </a:r>
            <a:r>
              <a:rPr lang="en-US" sz="2000" dirty="0" smtClean="0">
                <a:solidFill>
                  <a:srgbClr val="002060"/>
                </a:solidFill>
                <a:latin typeface="Times New Roman" pitchFamily="18" charset="0"/>
                <a:cs typeface="Times New Roman" pitchFamily="18" charset="0"/>
              </a:rPr>
              <a:t> fermions, gapless spectrum protected by symmetry, i.e. </a:t>
            </a:r>
            <a:r>
              <a:rPr lang="en-US" sz="2000" dirty="0" smtClean="0">
                <a:solidFill>
                  <a:srgbClr val="C00000"/>
                </a:solidFill>
                <a:latin typeface="Times New Roman" pitchFamily="18" charset="0"/>
                <a:cs typeface="Times New Roman" pitchFamily="18" charset="0"/>
              </a:rPr>
              <a:t>Symmetry forbids fermion mass term.</a:t>
            </a:r>
          </a:p>
        </p:txBody>
      </p:sp>
      <p:sp>
        <p:nvSpPr>
          <p:cNvPr id="9" name="Rectangle 8"/>
          <p:cNvSpPr/>
          <p:nvPr/>
        </p:nvSpPr>
        <p:spPr>
          <a:xfrm>
            <a:off x="2514600" y="3516868"/>
            <a:ext cx="4267200" cy="738664"/>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68023" y="3685310"/>
            <a:ext cx="1523174" cy="369332"/>
          </a:xfrm>
          <a:prstGeom prst="rect">
            <a:avLst/>
          </a:prstGeom>
          <a:noFill/>
        </p:spPr>
        <p:txBody>
          <a:bodyPr wrap="none" rtlCol="0">
            <a:spAutoFit/>
          </a:bodyPr>
          <a:lstStyle/>
          <a:p>
            <a:r>
              <a:rPr lang="en-US" dirty="0">
                <a:solidFill>
                  <a:srgbClr val="002060"/>
                </a:solidFill>
                <a:latin typeface="Times New Roman" panose="02020603050405020304" pitchFamily="18" charset="0"/>
                <a:cs typeface="Times New Roman" panose="02020603050405020304" pitchFamily="18" charset="0"/>
              </a:rPr>
              <a:t>d</a:t>
            </a:r>
            <a:r>
              <a:rPr lang="en-US" dirty="0" smtClean="0">
                <a:solidFill>
                  <a:srgbClr val="002060"/>
                </a:solidFill>
                <a:latin typeface="Times New Roman" panose="02020603050405020304" pitchFamily="18" charset="0"/>
                <a:cs typeface="Times New Roman" panose="02020603050405020304" pitchFamily="18" charset="0"/>
              </a:rPr>
              <a:t>-dimensional</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3733800" y="2971800"/>
            <a:ext cx="1851789"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(d-1)-dimensional</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924640" y="4419600"/>
            <a:ext cx="1409360" cy="369332"/>
          </a:xfrm>
          <a:prstGeom prst="rect">
            <a:avLst/>
          </a:prstGeom>
          <a:noFill/>
        </p:spPr>
        <p:txBody>
          <a:bodyPr wrap="none" rtlCol="0">
            <a:spAutoFit/>
          </a:bodyPr>
          <a:lstStyle/>
          <a:p>
            <a:r>
              <a:rPr lang="en-US" dirty="0" smtClean="0">
                <a:solidFill>
                  <a:srgbClr val="002060"/>
                </a:solidFill>
                <a:latin typeface="Times New Roman" panose="02020603050405020304" pitchFamily="18" charset="0"/>
                <a:cs typeface="Times New Roman" panose="02020603050405020304" pitchFamily="18" charset="0"/>
              </a:rPr>
              <a:t>Mirror sector</a:t>
            </a:r>
            <a:endParaRPr lang="en-US" dirty="0">
              <a:solidFill>
                <a:srgbClr val="002060"/>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997873" y="4800600"/>
            <a:ext cx="7412025" cy="1323439"/>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(d-1)-dimensional boundary cannot exist as a (d-1)-dimensional system without the bulk. i.e. Once symmetries are gauged, will have gauge anomaly. Full classification of </a:t>
            </a:r>
            <a:r>
              <a:rPr lang="en-US" sz="2000" dirty="0" err="1" smtClean="0">
                <a:solidFill>
                  <a:srgbClr val="002060"/>
                </a:solidFill>
                <a:latin typeface="Times New Roman" pitchFamily="18" charset="0"/>
                <a:cs typeface="Times New Roman" pitchFamily="18" charset="0"/>
              </a:rPr>
              <a:t>noninteracting</a:t>
            </a:r>
            <a:r>
              <a:rPr lang="en-US" sz="2000" dirty="0" smtClean="0">
                <a:solidFill>
                  <a:srgbClr val="002060"/>
                </a:solidFill>
                <a:latin typeface="Times New Roman" pitchFamily="18" charset="0"/>
                <a:cs typeface="Times New Roman" pitchFamily="18" charset="0"/>
              </a:rPr>
              <a:t> topological insulator: </a:t>
            </a:r>
            <a:r>
              <a:rPr lang="en-US" sz="2000" dirty="0">
                <a:solidFill>
                  <a:srgbClr val="002060"/>
                </a:solidFill>
                <a:latin typeface="Times New Roman" pitchFamily="18" charset="0"/>
                <a:cs typeface="Times New Roman" pitchFamily="18" charset="0"/>
              </a:rPr>
              <a:t>(</a:t>
            </a:r>
            <a:r>
              <a:rPr lang="en-US" sz="2000" dirty="0" err="1">
                <a:solidFill>
                  <a:srgbClr val="002060"/>
                </a:solidFill>
                <a:latin typeface="Times New Roman" pitchFamily="18" charset="0"/>
                <a:cs typeface="Times New Roman" pitchFamily="18" charset="0"/>
              </a:rPr>
              <a:t>Ryu</a:t>
            </a:r>
            <a:r>
              <a:rPr lang="en-US" sz="2000" dirty="0">
                <a:solidFill>
                  <a:srgbClr val="002060"/>
                </a:solidFill>
                <a:latin typeface="Times New Roman" pitchFamily="18" charset="0"/>
                <a:cs typeface="Times New Roman" pitchFamily="18" charset="0"/>
              </a:rPr>
              <a:t>, et.al., </a:t>
            </a:r>
            <a:r>
              <a:rPr lang="en-US" sz="2000" dirty="0" err="1">
                <a:solidFill>
                  <a:srgbClr val="002060"/>
                </a:solidFill>
                <a:latin typeface="Times New Roman" pitchFamily="18" charset="0"/>
                <a:cs typeface="Times New Roman" pitchFamily="18" charset="0"/>
              </a:rPr>
              <a:t>Kitaev</a:t>
            </a:r>
            <a:r>
              <a:rPr lang="en-US" sz="2000" dirty="0">
                <a:solidFill>
                  <a:srgbClr val="002060"/>
                </a:solidFill>
                <a:latin typeface="Times New Roman" pitchFamily="18" charset="0"/>
                <a:cs typeface="Times New Roman" pitchFamily="18" charset="0"/>
              </a:rPr>
              <a:t>, 2009</a:t>
            </a:r>
            <a:r>
              <a:rPr lang="en-US" sz="2000" dirty="0" smtClean="0">
                <a:solidFill>
                  <a:srgbClr val="002060"/>
                </a:solidFill>
                <a:latin typeface="Times New Roman" pitchFamily="18" charset="0"/>
                <a:cs typeface="Times New Roman" pitchFamily="18" charset="0"/>
              </a:rPr>
              <a:t>)</a:t>
            </a:r>
            <a:endParaRPr lang="en-US" sz="2000" dirty="0">
              <a:solidFill>
                <a:srgbClr val="00206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79959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5" name="TextBox 34"/>
          <p:cNvSpPr txBox="1"/>
          <p:nvPr/>
        </p:nvSpPr>
        <p:spPr>
          <a:xfrm>
            <a:off x="997878" y="1381262"/>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These previous studies motivate us to make a nonanalytic generalization of the original NLSM to include another “small” parameter </a:t>
            </a:r>
            <a:r>
              <a:rPr lang="el-GR" sz="2000" i="1" dirty="0" smtClean="0">
                <a:solidFill>
                  <a:srgbClr val="002060"/>
                </a:solidFill>
                <a:cs typeface="Times New Roman" pitchFamily="18" charset="0"/>
              </a:rPr>
              <a:t>ε</a:t>
            </a:r>
            <a:r>
              <a:rPr lang="en-US" sz="2000" i="1" dirty="0">
                <a:solidFill>
                  <a:srgbClr val="002060"/>
                </a:solidFill>
                <a:cs typeface="Times New Roman" pitchFamily="18" charset="0"/>
              </a:rPr>
              <a:t> </a:t>
            </a:r>
            <a:r>
              <a:rPr lang="en-US" sz="2000" dirty="0" smtClean="0">
                <a:solidFill>
                  <a:srgbClr val="002060"/>
                </a:solidFill>
                <a:latin typeface="Times New Roman" panose="02020603050405020304" pitchFamily="18" charset="0"/>
                <a:cs typeface="Times New Roman" panose="02020603050405020304" pitchFamily="18" charset="0"/>
              </a:rPr>
              <a:t>through changing the scaling dimension of </a:t>
            </a:r>
            <a:r>
              <a:rPr lang="en-US" sz="2000" i="1" dirty="0" smtClean="0">
                <a:solidFill>
                  <a:srgbClr val="002060"/>
                </a:solidFill>
                <a:cs typeface="Times New Roman" pitchFamily="18" charset="0"/>
              </a:rPr>
              <a:t>g.</a:t>
            </a:r>
            <a:endParaRPr lang="en-US" sz="2000" dirty="0" smtClean="0">
              <a:solidFill>
                <a:srgbClr val="002060"/>
              </a:solidFill>
              <a:latin typeface="Times New Roman" panose="02020603050405020304" pitchFamily="18" charset="0"/>
              <a:cs typeface="Times New Roman" panose="02020603050405020304" pitchFamily="18" charset="0"/>
            </a:endParaRPr>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997878" y="2514600"/>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This generalization, especially the WZW term, had better satisfy the following criteria:</a:t>
            </a:r>
            <a:endParaRPr lang="en-US" sz="2000" i="1" dirty="0">
              <a:solidFill>
                <a:srgbClr val="002060"/>
              </a:solidFill>
              <a:cs typeface="Times New Roman" pitchFamily="18" charset="0"/>
            </a:endParaRPr>
          </a:p>
        </p:txBody>
      </p:sp>
      <p:sp>
        <p:nvSpPr>
          <p:cNvPr id="10" name="TextBox 9"/>
          <p:cNvSpPr txBox="1"/>
          <p:nvPr/>
        </p:nvSpPr>
        <p:spPr>
          <a:xfrm>
            <a:off x="987642" y="3276600"/>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1, under RG flow, no more relevant nonanalytic terms are generated, and all renormalization can be absorbed into finite number of coupling constants (can be proved in the large</a:t>
            </a:r>
            <a:r>
              <a:rPr lang="en-US" sz="2000" i="1" dirty="0" smtClean="0">
                <a:solidFill>
                  <a:srgbClr val="002060"/>
                </a:solidFill>
                <a:latin typeface="Times New Roman" pitchFamily="18" charset="0"/>
                <a:cs typeface="Times New Roman" pitchFamily="18" charset="0"/>
              </a:rPr>
              <a:t>-N</a:t>
            </a:r>
            <a:r>
              <a:rPr lang="en-US" sz="2000" dirty="0" smtClean="0">
                <a:solidFill>
                  <a:srgbClr val="002060"/>
                </a:solidFill>
                <a:latin typeface="Times New Roman" pitchFamily="18" charset="0"/>
                <a:cs typeface="Times New Roman" pitchFamily="18" charset="0"/>
              </a:rPr>
              <a:t> limit).</a:t>
            </a:r>
            <a:endParaRPr lang="en-US" sz="2000" i="1" dirty="0">
              <a:solidFill>
                <a:srgbClr val="002060"/>
              </a:solidFill>
              <a:cs typeface="Times New Roman" pitchFamily="18" charset="0"/>
            </a:endParaRPr>
          </a:p>
        </p:txBody>
      </p:sp>
      <p:sp>
        <p:nvSpPr>
          <p:cNvPr id="11" name="TextBox 10"/>
          <p:cNvSpPr txBox="1"/>
          <p:nvPr/>
        </p:nvSpPr>
        <p:spPr>
          <a:xfrm>
            <a:off x="969445" y="4397514"/>
            <a:ext cx="7412025" cy="707886"/>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the generalized WZW term keeps all the basics of the original WZW term, for example the parameter </a:t>
            </a:r>
            <a:r>
              <a:rPr lang="en-US" sz="2000" i="1" dirty="0" smtClean="0">
                <a:solidFill>
                  <a:srgbClr val="002060"/>
                </a:solidFill>
                <a:latin typeface="Times New Roman" pitchFamily="18" charset="0"/>
                <a:cs typeface="Times New Roman" pitchFamily="18" charset="0"/>
              </a:rPr>
              <a:t>k</a:t>
            </a:r>
            <a:r>
              <a:rPr lang="en-US" sz="2000" dirty="0" smtClean="0">
                <a:solidFill>
                  <a:srgbClr val="002060"/>
                </a:solidFill>
                <a:latin typeface="Times New Roman" pitchFamily="18" charset="0"/>
                <a:cs typeface="Times New Roman" pitchFamily="18" charset="0"/>
              </a:rPr>
              <a:t> (level) is always dimensionless.</a:t>
            </a:r>
            <a:endParaRPr lang="en-US" sz="2000" i="1" dirty="0">
              <a:solidFill>
                <a:srgbClr val="002060"/>
              </a:solidFill>
              <a:cs typeface="Times New Roman" pitchFamily="18" charset="0"/>
            </a:endParaRPr>
          </a:p>
        </p:txBody>
      </p:sp>
    </p:spTree>
    <p:extLst>
      <p:ext uri="{BB962C8B-B14F-4D97-AF65-F5344CB8AC3E}">
        <p14:creationId xmlns:p14="http://schemas.microsoft.com/office/powerpoint/2010/main" val="2893045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1919287" y="2057400"/>
            <a:ext cx="5445168" cy="2572008"/>
          </a:xfrm>
          <a:prstGeom prst="rect">
            <a:avLst/>
          </a:prstGeom>
        </p:spPr>
      </p:pic>
      <p:pic>
        <p:nvPicPr>
          <p:cNvPr id="3" name="Picture 2"/>
          <p:cNvPicPr>
            <a:picLocks noChangeAspect="1"/>
          </p:cNvPicPr>
          <p:nvPr/>
        </p:nvPicPr>
        <p:blipFill>
          <a:blip r:embed="rId4"/>
          <a:stretch>
            <a:fillRect/>
          </a:stretch>
        </p:blipFill>
        <p:spPr>
          <a:xfrm>
            <a:off x="2209800" y="4948436"/>
            <a:ext cx="5095875" cy="519172"/>
          </a:xfrm>
          <a:prstGeom prst="rect">
            <a:avLst/>
          </a:prstGeom>
        </p:spPr>
      </p:pic>
      <p:sp>
        <p:nvSpPr>
          <p:cNvPr id="13" name="TextBox 12"/>
          <p:cNvSpPr txBox="1"/>
          <p:nvPr/>
        </p:nvSpPr>
        <p:spPr>
          <a:xfrm>
            <a:off x="997878" y="1381262"/>
            <a:ext cx="7412025" cy="400110"/>
          </a:xfrm>
          <a:prstGeom prst="rect">
            <a:avLst/>
          </a:prstGeom>
          <a:noFill/>
        </p:spPr>
        <p:txBody>
          <a:bodyPr wrap="square" rtlCol="0">
            <a:spAutoFit/>
          </a:bodyPr>
          <a:lstStyle/>
          <a:p>
            <a:r>
              <a:rPr lang="en-US" sz="2000" dirty="0" smtClean="0">
                <a:solidFill>
                  <a:srgbClr val="002060"/>
                </a:solidFill>
                <a:latin typeface="Times New Roman" panose="02020603050405020304" pitchFamily="18" charset="0"/>
                <a:cs typeface="Times New Roman" panose="02020603050405020304" pitchFamily="18" charset="0"/>
              </a:rPr>
              <a:t>One generalized form of the NLSM, which satisfies these criteria:</a:t>
            </a:r>
          </a:p>
        </p:txBody>
      </p:sp>
    </p:spTree>
    <p:extLst>
      <p:ext uri="{BB962C8B-B14F-4D97-AF65-F5344CB8AC3E}">
        <p14:creationId xmlns:p14="http://schemas.microsoft.com/office/powerpoint/2010/main" val="2500701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997878" y="1381262"/>
            <a:ext cx="7412025" cy="707886"/>
          </a:xfrm>
          <a:prstGeom prst="rect">
            <a:avLst/>
          </a:prstGeom>
          <a:noFill/>
        </p:spPr>
        <p:txBody>
          <a:bodyPr wrap="square" rtlCol="0">
            <a:spAutoFit/>
          </a:bodyPr>
          <a:lstStyle/>
          <a:p>
            <a:r>
              <a:rPr lang="en-US" sz="2000" dirty="0" smtClean="0">
                <a:solidFill>
                  <a:srgbClr val="002060"/>
                </a:solidFill>
                <a:latin typeface="Times New Roman" panose="02020603050405020304" pitchFamily="18" charset="0"/>
                <a:cs typeface="Times New Roman" panose="02020603050405020304" pitchFamily="18" charset="0"/>
              </a:rPr>
              <a:t>Beta function of this new theory, in the large</a:t>
            </a:r>
            <a:r>
              <a:rPr lang="en-US" sz="2000" i="1" dirty="0" smtClean="0">
                <a:solidFill>
                  <a:srgbClr val="002060"/>
                </a:solidFill>
                <a:latin typeface="Times New Roman" panose="02020603050405020304" pitchFamily="18" charset="0"/>
                <a:cs typeface="Times New Roman" panose="02020603050405020304" pitchFamily="18" charset="0"/>
              </a:rPr>
              <a:t>-N</a:t>
            </a:r>
            <a:r>
              <a:rPr lang="en-US" sz="2000" dirty="0" smtClean="0">
                <a:solidFill>
                  <a:srgbClr val="002060"/>
                </a:solidFill>
                <a:latin typeface="Times New Roman" panose="02020603050405020304" pitchFamily="18" charset="0"/>
                <a:cs typeface="Times New Roman" panose="02020603050405020304" pitchFamily="18" charset="0"/>
              </a:rPr>
              <a:t> limit and leading order  in </a:t>
            </a:r>
            <a:r>
              <a:rPr lang="el-GR" sz="2000" i="1" dirty="0" smtClean="0">
                <a:solidFill>
                  <a:srgbClr val="002060"/>
                </a:solidFill>
                <a:latin typeface="Times New Roman" panose="02020603050405020304" pitchFamily="18" charset="0"/>
                <a:cs typeface="Times New Roman" panose="02020603050405020304" pitchFamily="18" charset="0"/>
              </a:rPr>
              <a:t>ε</a:t>
            </a:r>
            <a:r>
              <a:rPr lang="en-US" sz="2000" dirty="0" smtClean="0">
                <a:solidFill>
                  <a:srgbClr val="002060"/>
                </a:solidFill>
                <a:latin typeface="Times New Roman" panose="02020603050405020304" pitchFamily="18" charset="0"/>
                <a:cs typeface="Times New Roman" panose="02020603050405020304" pitchFamily="18" charset="0"/>
              </a:rPr>
              <a:t>:</a:t>
            </a:r>
          </a:p>
        </p:txBody>
      </p:sp>
      <p:pic>
        <p:nvPicPr>
          <p:cNvPr id="4" name="Picture 3"/>
          <p:cNvPicPr>
            <a:picLocks noChangeAspect="1"/>
          </p:cNvPicPr>
          <p:nvPr/>
        </p:nvPicPr>
        <p:blipFill>
          <a:blip r:embed="rId3"/>
          <a:stretch>
            <a:fillRect/>
          </a:stretch>
        </p:blipFill>
        <p:spPr>
          <a:xfrm>
            <a:off x="2783218" y="2035792"/>
            <a:ext cx="3881438" cy="1300380"/>
          </a:xfrm>
          <a:prstGeom prst="rect">
            <a:avLst/>
          </a:prstGeom>
        </p:spPr>
      </p:pic>
      <p:sp>
        <p:nvSpPr>
          <p:cNvPr id="9" name="TextBox 8"/>
          <p:cNvSpPr txBox="1"/>
          <p:nvPr/>
        </p:nvSpPr>
        <p:spPr>
          <a:xfrm>
            <a:off x="997877" y="3657600"/>
            <a:ext cx="3040723" cy="1938992"/>
          </a:xfrm>
          <a:prstGeom prst="rect">
            <a:avLst/>
          </a:prstGeom>
          <a:noFill/>
        </p:spPr>
        <p:txBody>
          <a:bodyPr wrap="square" rtlCol="0">
            <a:spAutoFit/>
          </a:bodyPr>
          <a:lstStyle/>
          <a:p>
            <a:r>
              <a:rPr lang="en-US" sz="2000" dirty="0" smtClean="0">
                <a:solidFill>
                  <a:srgbClr val="002060"/>
                </a:solidFill>
                <a:latin typeface="Times New Roman" panose="02020603050405020304" pitchFamily="18" charset="0"/>
                <a:cs typeface="Times New Roman" panose="02020603050405020304" pitchFamily="18" charset="0"/>
              </a:rPr>
              <a:t>Now we need to take          </a:t>
            </a:r>
          </a:p>
          <a:p>
            <a:endParaRPr lang="en-US" sz="2000" dirty="0" smtClean="0">
              <a:solidFill>
                <a:srgbClr val="002060"/>
              </a:solidFill>
              <a:latin typeface="Times New Roman" panose="02020603050405020304" pitchFamily="18" charset="0"/>
              <a:cs typeface="Times New Roman" panose="02020603050405020304" pitchFamily="18" charset="0"/>
            </a:endParaRPr>
          </a:p>
          <a:p>
            <a:endParaRPr lang="en-US" sz="2000" dirty="0">
              <a:solidFill>
                <a:srgbClr val="002060"/>
              </a:solidFill>
              <a:latin typeface="Times New Roman" panose="02020603050405020304" pitchFamily="18" charset="0"/>
              <a:cs typeface="Times New Roman" panose="02020603050405020304" pitchFamily="18" charset="0"/>
            </a:endParaRPr>
          </a:p>
          <a:p>
            <a:r>
              <a:rPr lang="en-US" sz="2000" dirty="0" smtClean="0">
                <a:solidFill>
                  <a:srgbClr val="002060"/>
                </a:solidFill>
                <a:latin typeface="Times New Roman" panose="02020603050405020304" pitchFamily="18" charset="0"/>
                <a:cs typeface="Times New Roman" panose="02020603050405020304" pitchFamily="18" charset="0"/>
              </a:rPr>
              <a:t>to keep all the terms at the same order. And all the fixed points will be around </a:t>
            </a:r>
          </a:p>
        </p:txBody>
      </p:sp>
      <p:pic>
        <p:nvPicPr>
          <p:cNvPr id="5" name="Picture 4"/>
          <p:cNvPicPr>
            <a:picLocks noChangeAspect="1"/>
          </p:cNvPicPr>
          <p:nvPr/>
        </p:nvPicPr>
        <p:blipFill>
          <a:blip r:embed="rId4"/>
          <a:stretch>
            <a:fillRect/>
          </a:stretch>
        </p:blipFill>
        <p:spPr>
          <a:xfrm>
            <a:off x="1752600" y="4143376"/>
            <a:ext cx="1294431" cy="341259"/>
          </a:xfrm>
          <a:prstGeom prst="rect">
            <a:avLst/>
          </a:prstGeom>
        </p:spPr>
      </p:pic>
      <p:pic>
        <p:nvPicPr>
          <p:cNvPr id="11" name="Picture 10"/>
          <p:cNvPicPr>
            <a:picLocks noChangeAspect="1"/>
          </p:cNvPicPr>
          <p:nvPr/>
        </p:nvPicPr>
        <p:blipFill>
          <a:blip r:embed="rId5"/>
          <a:stretch>
            <a:fillRect/>
          </a:stretch>
        </p:blipFill>
        <p:spPr>
          <a:xfrm>
            <a:off x="3886200" y="3505200"/>
            <a:ext cx="4405313" cy="2977265"/>
          </a:xfrm>
          <a:prstGeom prst="rect">
            <a:avLst/>
          </a:prstGeom>
        </p:spPr>
      </p:pic>
      <p:pic>
        <p:nvPicPr>
          <p:cNvPr id="6" name="Picture 5"/>
          <p:cNvPicPr>
            <a:picLocks noChangeAspect="1"/>
          </p:cNvPicPr>
          <p:nvPr/>
        </p:nvPicPr>
        <p:blipFill>
          <a:blip r:embed="rId6"/>
          <a:stretch>
            <a:fillRect/>
          </a:stretch>
        </p:blipFill>
        <p:spPr>
          <a:xfrm>
            <a:off x="1890711" y="5677578"/>
            <a:ext cx="991721" cy="302354"/>
          </a:xfrm>
          <a:prstGeom prst="rect">
            <a:avLst/>
          </a:prstGeom>
        </p:spPr>
      </p:pic>
    </p:spTree>
    <p:extLst>
      <p:ext uri="{BB962C8B-B14F-4D97-AF65-F5344CB8AC3E}">
        <p14:creationId xmlns:p14="http://schemas.microsoft.com/office/powerpoint/2010/main" val="3730238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RG flow of the coupling constant </a:t>
            </a:r>
            <a:r>
              <a:rPr lang="en-US" sz="1800" b="1" i="1" dirty="0" smtClean="0">
                <a:solidFill>
                  <a:srgbClr val="0070C0"/>
                </a:solidFill>
                <a:latin typeface="+mn-lt"/>
                <a:cs typeface="Times New Roman" panose="02020603050405020304" pitchFamily="18" charset="0"/>
              </a:rPr>
              <a:t>g</a:t>
            </a:r>
            <a:r>
              <a:rPr lang="en-US" sz="1800" b="1" i="1" dirty="0">
                <a:solidFill>
                  <a:srgbClr val="0070C0"/>
                </a:solidFill>
                <a:latin typeface="Times New Roman" panose="02020603050405020304" pitchFamily="18" charset="0"/>
                <a:cs typeface="Times New Roman" panose="02020603050405020304" pitchFamily="18" charset="0"/>
              </a:rPr>
              <a:t> </a:t>
            </a:r>
            <a:r>
              <a:rPr lang="en-US" sz="1800" b="1" i="1" dirty="0" smtClean="0">
                <a:solidFill>
                  <a:srgbClr val="0070C0"/>
                </a:solidFill>
                <a:latin typeface="Times New Roman" panose="02020603050405020304" pitchFamily="18" charset="0"/>
                <a:cs typeface="Times New Roman" panose="02020603050405020304" pitchFamily="18" charset="0"/>
              </a:rPr>
              <a:t>with the WZW term</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997878" y="1381262"/>
            <a:ext cx="7412025" cy="400110"/>
          </a:xfrm>
          <a:prstGeom prst="rect">
            <a:avLst/>
          </a:prstGeom>
          <a:noFill/>
        </p:spPr>
        <p:txBody>
          <a:bodyPr wrap="square" rtlCol="0">
            <a:spAutoFit/>
          </a:bodyPr>
          <a:lstStyle/>
          <a:p>
            <a:r>
              <a:rPr lang="en-US" sz="2000" dirty="0">
                <a:solidFill>
                  <a:srgbClr val="002060"/>
                </a:solidFill>
                <a:latin typeface="Times New Roman" panose="02020603050405020304" pitchFamily="18" charset="0"/>
                <a:cs typeface="Times New Roman" panose="02020603050405020304" pitchFamily="18" charset="0"/>
              </a:rPr>
              <a:t>E</a:t>
            </a:r>
            <a:r>
              <a:rPr lang="en-US" sz="2000" dirty="0" smtClean="0">
                <a:solidFill>
                  <a:srgbClr val="002060"/>
                </a:solidFill>
                <a:latin typeface="Times New Roman" panose="02020603050405020304" pitchFamily="18" charset="0"/>
                <a:cs typeface="Times New Roman" panose="02020603050405020304" pitchFamily="18" charset="0"/>
              </a:rPr>
              <a:t>xponents: we take                             with small </a:t>
            </a:r>
            <a:r>
              <a:rPr lang="en-US" sz="2000" i="1" dirty="0" smtClean="0">
                <a:solidFill>
                  <a:srgbClr val="002060"/>
                </a:solidFill>
                <a:latin typeface="Times New Roman" panose="02020603050405020304" pitchFamily="18" charset="0"/>
                <a:cs typeface="Times New Roman" panose="02020603050405020304" pitchFamily="18" charset="0"/>
              </a:rPr>
              <a:t>G</a:t>
            </a:r>
            <a:r>
              <a:rPr lang="en-US" sz="2000" dirty="0" smtClean="0">
                <a:solidFill>
                  <a:srgbClr val="002060"/>
                </a:solidFill>
                <a:latin typeface="Times New Roman" panose="02020603050405020304" pitchFamily="18" charset="0"/>
                <a:cs typeface="Times New Roman" panose="02020603050405020304" pitchFamily="18" charset="0"/>
              </a:rPr>
              <a:t>. </a:t>
            </a:r>
          </a:p>
        </p:txBody>
      </p:sp>
      <p:pic>
        <p:nvPicPr>
          <p:cNvPr id="2" name="Picture 1"/>
          <p:cNvPicPr>
            <a:picLocks noChangeAspect="1"/>
          </p:cNvPicPr>
          <p:nvPr/>
        </p:nvPicPr>
        <p:blipFill>
          <a:blip r:embed="rId3"/>
          <a:stretch>
            <a:fillRect/>
          </a:stretch>
        </p:blipFill>
        <p:spPr>
          <a:xfrm>
            <a:off x="3171824" y="1445609"/>
            <a:ext cx="1662113" cy="299991"/>
          </a:xfrm>
          <a:prstGeom prst="rect">
            <a:avLst/>
          </a:prstGeom>
        </p:spPr>
      </p:pic>
      <p:sp>
        <p:nvSpPr>
          <p:cNvPr id="15" name="TextBox 14"/>
          <p:cNvSpPr txBox="1"/>
          <p:nvPr/>
        </p:nvSpPr>
        <p:spPr>
          <a:xfrm>
            <a:off x="997878" y="1905000"/>
            <a:ext cx="7412025" cy="400110"/>
          </a:xfrm>
          <a:prstGeom prst="rect">
            <a:avLst/>
          </a:prstGeom>
          <a:noFill/>
        </p:spPr>
        <p:txBody>
          <a:bodyPr wrap="square" rtlCol="0">
            <a:spAutoFit/>
          </a:bodyPr>
          <a:lstStyle/>
          <a:p>
            <a:r>
              <a:rPr lang="en-US" sz="2000" dirty="0" smtClean="0">
                <a:solidFill>
                  <a:srgbClr val="002060"/>
                </a:solidFill>
                <a:latin typeface="Times New Roman" panose="02020603050405020304" pitchFamily="18" charset="0"/>
                <a:cs typeface="Times New Roman" panose="02020603050405020304" pitchFamily="18" charset="0"/>
              </a:rPr>
              <a:t>At the order-disorder transition:</a:t>
            </a:r>
          </a:p>
        </p:txBody>
      </p:sp>
      <p:pic>
        <p:nvPicPr>
          <p:cNvPr id="3" name="Picture 2"/>
          <p:cNvPicPr>
            <a:picLocks noChangeAspect="1"/>
          </p:cNvPicPr>
          <p:nvPr/>
        </p:nvPicPr>
        <p:blipFill>
          <a:blip r:embed="rId4"/>
          <a:stretch>
            <a:fillRect/>
          </a:stretch>
        </p:blipFill>
        <p:spPr>
          <a:xfrm>
            <a:off x="3396583" y="2496416"/>
            <a:ext cx="2614613" cy="475384"/>
          </a:xfrm>
          <a:prstGeom prst="rect">
            <a:avLst/>
          </a:prstGeom>
        </p:spPr>
      </p:pic>
      <p:sp>
        <p:nvSpPr>
          <p:cNvPr id="16" name="TextBox 15"/>
          <p:cNvSpPr txBox="1"/>
          <p:nvPr/>
        </p:nvSpPr>
        <p:spPr>
          <a:xfrm>
            <a:off x="993115" y="3129768"/>
            <a:ext cx="7412025" cy="400110"/>
          </a:xfrm>
          <a:prstGeom prst="rect">
            <a:avLst/>
          </a:prstGeom>
          <a:noFill/>
        </p:spPr>
        <p:txBody>
          <a:bodyPr wrap="square" rtlCol="0">
            <a:spAutoFit/>
          </a:bodyPr>
          <a:lstStyle/>
          <a:p>
            <a:r>
              <a:rPr lang="en-US" sz="2000" dirty="0" smtClean="0">
                <a:solidFill>
                  <a:srgbClr val="002060"/>
                </a:solidFill>
                <a:latin typeface="Times New Roman" panose="02020603050405020304" pitchFamily="18" charset="0"/>
                <a:cs typeface="Times New Roman" panose="02020603050405020304" pitchFamily="18" charset="0"/>
              </a:rPr>
              <a:t>At the stable fixed point inside the disordered phase:</a:t>
            </a:r>
          </a:p>
        </p:txBody>
      </p:sp>
      <p:pic>
        <p:nvPicPr>
          <p:cNvPr id="7" name="Picture 6"/>
          <p:cNvPicPr>
            <a:picLocks noChangeAspect="1"/>
          </p:cNvPicPr>
          <p:nvPr/>
        </p:nvPicPr>
        <p:blipFill>
          <a:blip r:embed="rId5"/>
          <a:stretch>
            <a:fillRect/>
          </a:stretch>
        </p:blipFill>
        <p:spPr>
          <a:xfrm>
            <a:off x="3162298" y="3687846"/>
            <a:ext cx="3209925" cy="1087233"/>
          </a:xfrm>
          <a:prstGeom prst="rect">
            <a:avLst/>
          </a:prstGeom>
        </p:spPr>
      </p:pic>
      <p:sp>
        <p:nvSpPr>
          <p:cNvPr id="17" name="TextBox 16"/>
          <p:cNvSpPr txBox="1"/>
          <p:nvPr/>
        </p:nvSpPr>
        <p:spPr>
          <a:xfrm>
            <a:off x="993115" y="4933047"/>
            <a:ext cx="7412025" cy="707886"/>
          </a:xfrm>
          <a:prstGeom prst="rect">
            <a:avLst/>
          </a:prstGeom>
          <a:noFill/>
        </p:spPr>
        <p:txBody>
          <a:bodyPr wrap="square" rtlCol="0">
            <a:spAutoFit/>
          </a:bodyPr>
          <a:lstStyle/>
          <a:p>
            <a:r>
              <a:rPr lang="en-US" sz="2000" dirty="0" smtClean="0">
                <a:solidFill>
                  <a:srgbClr val="002060"/>
                </a:solidFill>
                <a:latin typeface="Times New Roman" panose="02020603050405020304" pitchFamily="18" charset="0"/>
                <a:cs typeface="Times New Roman" panose="02020603050405020304" pitchFamily="18" charset="0"/>
              </a:rPr>
              <a:t>When </a:t>
            </a:r>
            <a:r>
              <a:rPr lang="en-US" sz="2000" i="1" dirty="0" smtClean="0">
                <a:solidFill>
                  <a:srgbClr val="002060"/>
                </a:solidFill>
                <a:latin typeface="Times New Roman" panose="02020603050405020304" pitchFamily="18" charset="0"/>
                <a:cs typeface="Times New Roman" panose="02020603050405020304" pitchFamily="18" charset="0"/>
              </a:rPr>
              <a:t>G</a:t>
            </a:r>
            <a:r>
              <a:rPr lang="en-US" sz="2000" dirty="0" smtClean="0">
                <a:solidFill>
                  <a:srgbClr val="002060"/>
                </a:solidFill>
                <a:latin typeface="Times New Roman" panose="02020603050405020304" pitchFamily="18" charset="0"/>
                <a:cs typeface="Times New Roman" panose="02020603050405020304" pitchFamily="18" charset="0"/>
              </a:rPr>
              <a:t> is reduced, the fixed points can merge and annihilate each other.</a:t>
            </a:r>
          </a:p>
        </p:txBody>
      </p:sp>
    </p:spTree>
    <p:extLst>
      <p:ext uri="{BB962C8B-B14F-4D97-AF65-F5344CB8AC3E}">
        <p14:creationId xmlns:p14="http://schemas.microsoft.com/office/powerpoint/2010/main" val="3592555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997878" y="1381262"/>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Possible connection to high energy physics: hierarchy problem</a:t>
            </a:r>
          </a:p>
        </p:txBody>
      </p:sp>
      <p:sp>
        <p:nvSpPr>
          <p:cNvPr id="14" name="TextBox 13"/>
          <p:cNvSpPr txBox="1"/>
          <p:nvPr/>
        </p:nvSpPr>
        <p:spPr>
          <a:xfrm>
            <a:off x="997873" y="1981200"/>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My (naive) understanding: how to construct a theory that can give us stable (almost) massless (space-time) scalar bosons?</a:t>
            </a:r>
            <a:endParaRPr lang="en-US" sz="2000" dirty="0">
              <a:solidFill>
                <a:srgbClr val="00206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altLang="zh-CN" sz="1800" b="1" i="1" dirty="0">
                <a:solidFill>
                  <a:srgbClr val="0070C0"/>
                </a:solidFill>
                <a:latin typeface="Times New Roman" panose="02020603050405020304" pitchFamily="18" charset="0"/>
                <a:cs typeface="Times New Roman" panose="02020603050405020304" pitchFamily="18" charset="0"/>
              </a:rPr>
              <a:t>Stable 2+1d CFT at the Boundary of a Class of 3+1d Symmetry Protected Topological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983585" y="2888914"/>
            <a:ext cx="7412025" cy="1015663"/>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Possible route 1: little Higgs, (almost) massless scalar boson is a (pseudo-)Goldstone mode, associated with a spontaneous continuous symmetry breaking;</a:t>
            </a:r>
            <a:endParaRPr lang="en-US" sz="2000" dirty="0">
              <a:solidFill>
                <a:srgbClr val="002060"/>
              </a:solidFill>
              <a:latin typeface="Times New Roman" pitchFamily="18" charset="0"/>
              <a:cs typeface="Times New Roman" pitchFamily="18" charset="0"/>
            </a:endParaRPr>
          </a:p>
        </p:txBody>
      </p:sp>
      <p:sp>
        <p:nvSpPr>
          <p:cNvPr id="11" name="TextBox 10"/>
          <p:cNvSpPr txBox="1"/>
          <p:nvPr/>
        </p:nvSpPr>
        <p:spPr>
          <a:xfrm>
            <a:off x="983584" y="4104405"/>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New route: a topological WZW term can give us a stable CFT of scalar bosons, without any spontaneous symmetry breaking.</a:t>
            </a:r>
            <a:endParaRPr lang="en-US"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753486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1027860" y="1984177"/>
            <a:ext cx="7190936"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boundary of TI without any symmetry must have gravitational anomaly.</a:t>
            </a:r>
          </a:p>
        </p:txBody>
      </p:sp>
      <p:sp>
        <p:nvSpPr>
          <p:cNvPr id="14" name="TextBox 13"/>
          <p:cNvSpPr txBox="1"/>
          <p:nvPr/>
        </p:nvSpPr>
        <p:spPr>
          <a:xfrm>
            <a:off x="1014006" y="2724090"/>
            <a:ext cx="7190936"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Example: topological superconductor with no symmetry at all</a:t>
            </a:r>
          </a:p>
        </p:txBody>
      </p:sp>
      <p:sp>
        <p:nvSpPr>
          <p:cNvPr id="17" name="TextBox 16"/>
          <p:cNvSpPr txBox="1"/>
          <p:nvPr/>
        </p:nvSpPr>
        <p:spPr>
          <a:xfrm>
            <a:off x="1024809" y="3235658"/>
            <a:ext cx="5145262"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Classification (</a:t>
            </a:r>
            <a:r>
              <a:rPr lang="en-US" sz="2000" dirty="0" err="1" smtClean="0">
                <a:solidFill>
                  <a:srgbClr val="002060"/>
                </a:solidFill>
                <a:latin typeface="Times New Roman" pitchFamily="18" charset="0"/>
                <a:cs typeface="Times New Roman" pitchFamily="18" charset="0"/>
              </a:rPr>
              <a:t>Ryu</a:t>
            </a:r>
            <a:r>
              <a:rPr lang="en-US" sz="2000" dirty="0" smtClean="0">
                <a:solidFill>
                  <a:srgbClr val="002060"/>
                </a:solidFill>
                <a:latin typeface="Times New Roman" pitchFamily="18" charset="0"/>
                <a:cs typeface="Times New Roman" pitchFamily="18" charset="0"/>
              </a:rPr>
              <a:t>, et.al., </a:t>
            </a:r>
            <a:r>
              <a:rPr lang="en-US" sz="2000" dirty="0" err="1" smtClean="0">
                <a:solidFill>
                  <a:srgbClr val="002060"/>
                </a:solidFill>
                <a:latin typeface="Times New Roman" pitchFamily="18" charset="0"/>
                <a:cs typeface="Times New Roman" pitchFamily="18" charset="0"/>
              </a:rPr>
              <a:t>Kitaev</a:t>
            </a:r>
            <a:r>
              <a:rPr lang="en-US" sz="2000" dirty="0" smtClean="0">
                <a:solidFill>
                  <a:srgbClr val="002060"/>
                </a:solidFill>
                <a:latin typeface="Times New Roman" pitchFamily="18" charset="0"/>
                <a:cs typeface="Times New Roman" pitchFamily="18" charset="0"/>
              </a:rPr>
              <a:t>, 2009)</a:t>
            </a:r>
          </a:p>
        </p:txBody>
      </p:sp>
      <p:sp>
        <p:nvSpPr>
          <p:cNvPr id="18" name="TextBox 17"/>
          <p:cNvSpPr txBox="1"/>
          <p:nvPr/>
        </p:nvSpPr>
        <p:spPr>
          <a:xfrm>
            <a:off x="1024808" y="4778514"/>
            <a:ext cx="6518991"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Gravitational</a:t>
            </a:r>
            <a:r>
              <a:rPr lang="en-US" sz="2000" dirty="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Anomaly of single </a:t>
            </a:r>
            <a:r>
              <a:rPr lang="en-US" sz="2000" dirty="0" err="1" smtClean="0">
                <a:solidFill>
                  <a:srgbClr val="002060"/>
                </a:solidFill>
                <a:latin typeface="Times New Roman" pitchFamily="18" charset="0"/>
                <a:cs typeface="Times New Roman" pitchFamily="18" charset="0"/>
              </a:rPr>
              <a:t>Majorana</a:t>
            </a:r>
            <a:r>
              <a:rPr lang="en-US" sz="2000" dirty="0" smtClean="0">
                <a:solidFill>
                  <a:srgbClr val="002060"/>
                </a:solidFill>
                <a:latin typeface="Times New Roman" pitchFamily="18" charset="0"/>
                <a:cs typeface="Times New Roman" pitchFamily="18" charset="0"/>
              </a:rPr>
              <a:t> fermion </a:t>
            </a:r>
            <a:r>
              <a:rPr lang="en-US" sz="2000" dirty="0">
                <a:solidFill>
                  <a:srgbClr val="002060"/>
                </a:solidFill>
                <a:latin typeface="Times New Roman" pitchFamily="18" charset="0"/>
                <a:cs typeface="Times New Roman" pitchFamily="18" charset="0"/>
              </a:rPr>
              <a:t>(</a:t>
            </a:r>
            <a:r>
              <a:rPr lang="en-US" sz="2000" dirty="0" smtClean="0">
                <a:solidFill>
                  <a:srgbClr val="002060"/>
                </a:solidFill>
                <a:latin typeface="Times New Roman" pitchFamily="18" charset="0"/>
                <a:cs typeface="Times New Roman" pitchFamily="18" charset="0"/>
              </a:rPr>
              <a:t>Alvarez-</a:t>
            </a:r>
            <a:r>
              <a:rPr lang="en-US" sz="2000" dirty="0" err="1" smtClean="0">
                <a:solidFill>
                  <a:srgbClr val="002060"/>
                </a:solidFill>
                <a:latin typeface="Times New Roman" pitchFamily="18" charset="0"/>
                <a:cs typeface="Times New Roman" pitchFamily="18" charset="0"/>
              </a:rPr>
              <a:t>Gaume</a:t>
            </a:r>
            <a:r>
              <a:rPr lang="en-US" sz="2000" dirty="0" smtClean="0">
                <a:solidFill>
                  <a:srgbClr val="002060"/>
                </a:solidFill>
                <a:latin typeface="Times New Roman" pitchFamily="18" charset="0"/>
                <a:cs typeface="Times New Roman" pitchFamily="18" charset="0"/>
              </a:rPr>
              <a:t>, Witten, 1983)</a:t>
            </a:r>
          </a:p>
        </p:txBody>
      </p:sp>
      <p:grpSp>
        <p:nvGrpSpPr>
          <p:cNvPr id="7" name="Group 6"/>
          <p:cNvGrpSpPr/>
          <p:nvPr/>
        </p:nvGrpSpPr>
        <p:grpSpPr>
          <a:xfrm>
            <a:off x="1571845" y="5613141"/>
            <a:ext cx="5919738" cy="787659"/>
            <a:chOff x="1571845" y="5613141"/>
            <a:chExt cx="5919738" cy="787659"/>
          </a:xfrm>
        </p:grpSpPr>
        <p:pic>
          <p:nvPicPr>
            <p:cNvPr id="5" name="Picture 4"/>
            <p:cNvPicPr>
              <a:picLocks noChangeAspect="1"/>
            </p:cNvPicPr>
            <p:nvPr/>
          </p:nvPicPr>
          <p:blipFill>
            <a:blip r:embed="rId3"/>
            <a:stretch>
              <a:fillRect/>
            </a:stretch>
          </p:blipFill>
          <p:spPr>
            <a:xfrm>
              <a:off x="2738608" y="5613141"/>
              <a:ext cx="4752975" cy="238125"/>
            </a:xfrm>
            <a:prstGeom prst="rect">
              <a:avLst/>
            </a:prstGeom>
          </p:spPr>
        </p:pic>
        <p:pic>
          <p:nvPicPr>
            <p:cNvPr id="6" name="Picture 5"/>
            <p:cNvPicPr>
              <a:picLocks noChangeAspect="1"/>
            </p:cNvPicPr>
            <p:nvPr/>
          </p:nvPicPr>
          <p:blipFill>
            <a:blip r:embed="rId4"/>
            <a:stretch>
              <a:fillRect/>
            </a:stretch>
          </p:blipFill>
          <p:spPr>
            <a:xfrm>
              <a:off x="1571845" y="5641716"/>
              <a:ext cx="514350" cy="209550"/>
            </a:xfrm>
            <a:prstGeom prst="rect">
              <a:avLst/>
            </a:prstGeom>
          </p:spPr>
        </p:pic>
        <p:sp>
          <p:nvSpPr>
            <p:cNvPr id="19" name="TextBox 18"/>
            <p:cNvSpPr txBox="1"/>
            <p:nvPr/>
          </p:nvSpPr>
          <p:spPr>
            <a:xfrm>
              <a:off x="2667000" y="6000690"/>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sp>
          <p:nvSpPr>
            <p:cNvPr id="20" name="TextBox 19"/>
            <p:cNvSpPr txBox="1"/>
            <p:nvPr/>
          </p:nvSpPr>
          <p:spPr>
            <a:xfrm>
              <a:off x="4623693" y="6000690"/>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sp>
          <p:nvSpPr>
            <p:cNvPr id="21" name="TextBox 20"/>
            <p:cNvSpPr txBox="1"/>
            <p:nvPr/>
          </p:nvSpPr>
          <p:spPr>
            <a:xfrm>
              <a:off x="5586583" y="5985045"/>
              <a:ext cx="834473"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G</a:t>
              </a:r>
              <a:endParaRPr lang="en-US" sz="2000" dirty="0" smtClean="0">
                <a:solidFill>
                  <a:srgbClr val="002060"/>
                </a:solidFill>
                <a:latin typeface="Times New Roman" pitchFamily="18" charset="0"/>
                <a:cs typeface="Times New Roman" pitchFamily="18" charset="0"/>
              </a:endParaRPr>
            </a:p>
          </p:txBody>
        </p:sp>
        <p:sp>
          <p:nvSpPr>
            <p:cNvPr id="22" name="TextBox 21"/>
            <p:cNvSpPr txBox="1"/>
            <p:nvPr/>
          </p:nvSpPr>
          <p:spPr>
            <a:xfrm>
              <a:off x="6090144" y="5985045"/>
              <a:ext cx="834473"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G</a:t>
              </a:r>
              <a:endParaRPr lang="en-US" sz="2000" dirty="0" smtClean="0">
                <a:solidFill>
                  <a:srgbClr val="002060"/>
                </a:solidFill>
                <a:latin typeface="Times New Roman" pitchFamily="18" charset="0"/>
                <a:cs typeface="Times New Roman" pitchFamily="18" charset="0"/>
              </a:endParaRPr>
            </a:p>
          </p:txBody>
        </p:sp>
        <p:sp>
          <p:nvSpPr>
            <p:cNvPr id="23" name="TextBox 22"/>
            <p:cNvSpPr txBox="1"/>
            <p:nvPr/>
          </p:nvSpPr>
          <p:spPr>
            <a:xfrm>
              <a:off x="6584108" y="5994601"/>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grpSp>
      <p:grpSp>
        <p:nvGrpSpPr>
          <p:cNvPr id="10" name="Group 9"/>
          <p:cNvGrpSpPr/>
          <p:nvPr/>
        </p:nvGrpSpPr>
        <p:grpSpPr>
          <a:xfrm>
            <a:off x="1709933" y="3810000"/>
            <a:ext cx="5692052" cy="766330"/>
            <a:chOff x="1709933" y="3810000"/>
            <a:chExt cx="5692052" cy="766330"/>
          </a:xfrm>
        </p:grpSpPr>
        <p:pic>
          <p:nvPicPr>
            <p:cNvPr id="3" name="Picture 2"/>
            <p:cNvPicPr>
              <a:picLocks noChangeAspect="1"/>
            </p:cNvPicPr>
            <p:nvPr/>
          </p:nvPicPr>
          <p:blipFill>
            <a:blip r:embed="rId5"/>
            <a:stretch>
              <a:fillRect/>
            </a:stretch>
          </p:blipFill>
          <p:spPr>
            <a:xfrm>
              <a:off x="2244198" y="3814330"/>
              <a:ext cx="5124450" cy="228600"/>
            </a:xfrm>
            <a:prstGeom prst="rect">
              <a:avLst/>
            </a:prstGeom>
          </p:spPr>
        </p:pic>
        <p:pic>
          <p:nvPicPr>
            <p:cNvPr id="4" name="Picture 3"/>
            <p:cNvPicPr>
              <a:picLocks noChangeAspect="1"/>
            </p:cNvPicPr>
            <p:nvPr/>
          </p:nvPicPr>
          <p:blipFill>
            <a:blip r:embed="rId6"/>
            <a:stretch>
              <a:fillRect/>
            </a:stretch>
          </p:blipFill>
          <p:spPr>
            <a:xfrm>
              <a:off x="1709933" y="3810000"/>
              <a:ext cx="152400" cy="219075"/>
            </a:xfrm>
            <a:prstGeom prst="rect">
              <a:avLst/>
            </a:prstGeom>
          </p:spPr>
        </p:pic>
        <p:grpSp>
          <p:nvGrpSpPr>
            <p:cNvPr id="9" name="Group 8"/>
            <p:cNvGrpSpPr/>
            <p:nvPr/>
          </p:nvGrpSpPr>
          <p:grpSpPr>
            <a:xfrm>
              <a:off x="2210860" y="4309630"/>
              <a:ext cx="5191125" cy="266700"/>
              <a:chOff x="2210860" y="4309630"/>
              <a:chExt cx="5191125" cy="266700"/>
            </a:xfrm>
          </p:grpSpPr>
          <p:pic>
            <p:nvPicPr>
              <p:cNvPr id="2" name="Picture 1"/>
              <p:cNvPicPr>
                <a:picLocks noChangeAspect="1"/>
              </p:cNvPicPr>
              <p:nvPr/>
            </p:nvPicPr>
            <p:blipFill>
              <a:blip r:embed="rId7"/>
              <a:stretch>
                <a:fillRect/>
              </a:stretch>
            </p:blipFill>
            <p:spPr>
              <a:xfrm>
                <a:off x="2210860" y="4309630"/>
                <a:ext cx="5191125" cy="266700"/>
              </a:xfrm>
              <a:prstGeom prst="rect">
                <a:avLst/>
              </a:prstGeom>
            </p:spPr>
          </p:pic>
          <p:pic>
            <p:nvPicPr>
              <p:cNvPr id="8" name="Picture 7"/>
              <p:cNvPicPr>
                <a:picLocks noChangeAspect="1"/>
              </p:cNvPicPr>
              <p:nvPr/>
            </p:nvPicPr>
            <p:blipFill>
              <a:blip r:embed="rId8"/>
              <a:stretch>
                <a:fillRect/>
              </a:stretch>
            </p:blipFill>
            <p:spPr>
              <a:xfrm>
                <a:off x="4646921" y="4329752"/>
                <a:ext cx="409575" cy="200025"/>
              </a:xfrm>
              <a:prstGeom prst="rect">
                <a:avLst/>
              </a:prstGeom>
            </p:spPr>
          </p:pic>
        </p:grpSp>
      </p:grpSp>
      <p:sp>
        <p:nvSpPr>
          <p:cNvPr id="27" name="TextBox 26"/>
          <p:cNvSpPr txBox="1"/>
          <p:nvPr/>
        </p:nvSpPr>
        <p:spPr>
          <a:xfrm>
            <a:off x="1024808" y="1393521"/>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Topological insulator and anomalies at the boundary</a:t>
            </a:r>
          </a:p>
        </p:txBody>
      </p:sp>
      <p:sp>
        <p:nvSpPr>
          <p:cNvPr id="25"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3146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1027860" y="1984177"/>
            <a:ext cx="7190936"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boundary of TI with unitary symmetry G will have gauge anomaly once G is “gauged”.</a:t>
            </a:r>
          </a:p>
        </p:txBody>
      </p:sp>
      <p:sp>
        <p:nvSpPr>
          <p:cNvPr id="14" name="TextBox 13"/>
          <p:cNvSpPr txBox="1"/>
          <p:nvPr/>
        </p:nvSpPr>
        <p:spPr>
          <a:xfrm>
            <a:off x="1014006" y="2724090"/>
            <a:ext cx="7190936"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Example: topological insulator with U(1) symmetry</a:t>
            </a:r>
          </a:p>
        </p:txBody>
      </p:sp>
      <p:pic>
        <p:nvPicPr>
          <p:cNvPr id="3" name="Picture 2"/>
          <p:cNvPicPr>
            <a:picLocks noChangeAspect="1"/>
          </p:cNvPicPr>
          <p:nvPr/>
        </p:nvPicPr>
        <p:blipFill>
          <a:blip r:embed="rId3"/>
          <a:stretch>
            <a:fillRect/>
          </a:stretch>
        </p:blipFill>
        <p:spPr>
          <a:xfrm>
            <a:off x="2244198" y="3814330"/>
            <a:ext cx="5124450" cy="228600"/>
          </a:xfrm>
          <a:prstGeom prst="rect">
            <a:avLst/>
          </a:prstGeom>
        </p:spPr>
      </p:pic>
      <p:pic>
        <p:nvPicPr>
          <p:cNvPr id="4" name="Picture 3"/>
          <p:cNvPicPr>
            <a:picLocks noChangeAspect="1"/>
          </p:cNvPicPr>
          <p:nvPr/>
        </p:nvPicPr>
        <p:blipFill>
          <a:blip r:embed="rId4"/>
          <a:stretch>
            <a:fillRect/>
          </a:stretch>
        </p:blipFill>
        <p:spPr>
          <a:xfrm>
            <a:off x="1709933" y="3810000"/>
            <a:ext cx="152400" cy="219075"/>
          </a:xfrm>
          <a:prstGeom prst="rect">
            <a:avLst/>
          </a:prstGeom>
        </p:spPr>
      </p:pic>
      <p:sp>
        <p:nvSpPr>
          <p:cNvPr id="17" name="TextBox 16"/>
          <p:cNvSpPr txBox="1"/>
          <p:nvPr/>
        </p:nvSpPr>
        <p:spPr>
          <a:xfrm>
            <a:off x="1024809" y="3235658"/>
            <a:ext cx="5145262"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Classification (</a:t>
            </a:r>
            <a:r>
              <a:rPr lang="en-US" sz="2000" dirty="0" err="1" smtClean="0">
                <a:solidFill>
                  <a:srgbClr val="002060"/>
                </a:solidFill>
                <a:latin typeface="Times New Roman" pitchFamily="18" charset="0"/>
                <a:cs typeface="Times New Roman" pitchFamily="18" charset="0"/>
              </a:rPr>
              <a:t>Ryu</a:t>
            </a:r>
            <a:r>
              <a:rPr lang="en-US" sz="2000" dirty="0" smtClean="0">
                <a:solidFill>
                  <a:srgbClr val="002060"/>
                </a:solidFill>
                <a:latin typeface="Times New Roman" pitchFamily="18" charset="0"/>
                <a:cs typeface="Times New Roman" pitchFamily="18" charset="0"/>
              </a:rPr>
              <a:t>, et.al., </a:t>
            </a:r>
            <a:r>
              <a:rPr lang="en-US" sz="2000" dirty="0" err="1" smtClean="0">
                <a:solidFill>
                  <a:srgbClr val="002060"/>
                </a:solidFill>
                <a:latin typeface="Times New Roman" pitchFamily="18" charset="0"/>
                <a:cs typeface="Times New Roman" pitchFamily="18" charset="0"/>
              </a:rPr>
              <a:t>Kitaev</a:t>
            </a:r>
            <a:r>
              <a:rPr lang="en-US" sz="2000" dirty="0" smtClean="0">
                <a:solidFill>
                  <a:srgbClr val="002060"/>
                </a:solidFill>
                <a:latin typeface="Times New Roman" pitchFamily="18" charset="0"/>
                <a:cs typeface="Times New Roman" pitchFamily="18" charset="0"/>
              </a:rPr>
              <a:t>, 2009)</a:t>
            </a:r>
          </a:p>
        </p:txBody>
      </p:sp>
      <p:sp>
        <p:nvSpPr>
          <p:cNvPr id="18" name="TextBox 17"/>
          <p:cNvSpPr txBox="1"/>
          <p:nvPr/>
        </p:nvSpPr>
        <p:spPr>
          <a:xfrm>
            <a:off x="1024808" y="4778514"/>
            <a:ext cx="6518991"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U(1) gauge </a:t>
            </a:r>
            <a:r>
              <a:rPr lang="en-US" sz="2000" dirty="0">
                <a:solidFill>
                  <a:srgbClr val="002060"/>
                </a:solidFill>
                <a:latin typeface="Times New Roman" pitchFamily="18" charset="0"/>
                <a:cs typeface="Times New Roman" pitchFamily="18" charset="0"/>
              </a:rPr>
              <a:t>a</a:t>
            </a:r>
            <a:r>
              <a:rPr lang="en-US" sz="2000" dirty="0" smtClean="0">
                <a:solidFill>
                  <a:srgbClr val="002060"/>
                </a:solidFill>
                <a:latin typeface="Times New Roman" pitchFamily="18" charset="0"/>
                <a:cs typeface="Times New Roman" pitchFamily="18" charset="0"/>
              </a:rPr>
              <a:t>nomaly at the boundary:</a:t>
            </a:r>
          </a:p>
        </p:txBody>
      </p:sp>
      <p:grpSp>
        <p:nvGrpSpPr>
          <p:cNvPr id="7" name="Group 6"/>
          <p:cNvGrpSpPr/>
          <p:nvPr/>
        </p:nvGrpSpPr>
        <p:grpSpPr>
          <a:xfrm>
            <a:off x="1571845" y="5613141"/>
            <a:ext cx="5919738" cy="787659"/>
            <a:chOff x="1571845" y="5613141"/>
            <a:chExt cx="5919738" cy="787659"/>
          </a:xfrm>
        </p:grpSpPr>
        <p:pic>
          <p:nvPicPr>
            <p:cNvPr id="5" name="Picture 4"/>
            <p:cNvPicPr>
              <a:picLocks noChangeAspect="1"/>
            </p:cNvPicPr>
            <p:nvPr/>
          </p:nvPicPr>
          <p:blipFill>
            <a:blip r:embed="rId5"/>
            <a:stretch>
              <a:fillRect/>
            </a:stretch>
          </p:blipFill>
          <p:spPr>
            <a:xfrm>
              <a:off x="2738608" y="5613141"/>
              <a:ext cx="4752975" cy="238125"/>
            </a:xfrm>
            <a:prstGeom prst="rect">
              <a:avLst/>
            </a:prstGeom>
          </p:spPr>
        </p:pic>
        <p:pic>
          <p:nvPicPr>
            <p:cNvPr id="6" name="Picture 5"/>
            <p:cNvPicPr>
              <a:picLocks noChangeAspect="1"/>
            </p:cNvPicPr>
            <p:nvPr/>
          </p:nvPicPr>
          <p:blipFill>
            <a:blip r:embed="rId6"/>
            <a:stretch>
              <a:fillRect/>
            </a:stretch>
          </p:blipFill>
          <p:spPr>
            <a:xfrm>
              <a:off x="1571845" y="5641716"/>
              <a:ext cx="514350" cy="209550"/>
            </a:xfrm>
            <a:prstGeom prst="rect">
              <a:avLst/>
            </a:prstGeom>
          </p:spPr>
        </p:pic>
        <p:sp>
          <p:nvSpPr>
            <p:cNvPr id="19" name="TextBox 18"/>
            <p:cNvSpPr txBox="1"/>
            <p:nvPr/>
          </p:nvSpPr>
          <p:spPr>
            <a:xfrm>
              <a:off x="2667000" y="6000690"/>
              <a:ext cx="834473"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P</a:t>
              </a:r>
              <a:endParaRPr lang="en-US" sz="2000" dirty="0" smtClean="0">
                <a:solidFill>
                  <a:srgbClr val="002060"/>
                </a:solidFill>
                <a:latin typeface="Times New Roman" pitchFamily="18" charset="0"/>
                <a:cs typeface="Times New Roman" pitchFamily="18" charset="0"/>
              </a:endParaRPr>
            </a:p>
          </p:txBody>
        </p:sp>
        <p:sp>
          <p:nvSpPr>
            <p:cNvPr id="20" name="TextBox 19"/>
            <p:cNvSpPr txBox="1"/>
            <p:nvPr/>
          </p:nvSpPr>
          <p:spPr>
            <a:xfrm>
              <a:off x="4623693" y="6000690"/>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sp>
          <p:nvSpPr>
            <p:cNvPr id="23" name="TextBox 22"/>
            <p:cNvSpPr txBox="1"/>
            <p:nvPr/>
          </p:nvSpPr>
          <p:spPr>
            <a:xfrm>
              <a:off x="6584108" y="5994601"/>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grpSp>
      <p:sp>
        <p:nvSpPr>
          <p:cNvPr id="24" name="TextBox 23"/>
          <p:cNvSpPr txBox="1"/>
          <p:nvPr/>
        </p:nvSpPr>
        <p:spPr>
          <a:xfrm>
            <a:off x="3647679" y="6006152"/>
            <a:ext cx="834473"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P</a:t>
            </a:r>
            <a:endParaRPr lang="en-US" sz="2000" dirty="0" smtClean="0">
              <a:solidFill>
                <a:srgbClr val="002060"/>
              </a:solidFill>
              <a:latin typeface="Times New Roman" pitchFamily="18" charset="0"/>
              <a:cs typeface="Times New Roman" pitchFamily="18" charset="0"/>
            </a:endParaRPr>
          </a:p>
        </p:txBody>
      </p:sp>
      <p:sp>
        <p:nvSpPr>
          <p:cNvPr id="25" name="TextBox 24"/>
          <p:cNvSpPr txBox="1"/>
          <p:nvPr/>
        </p:nvSpPr>
        <p:spPr>
          <a:xfrm>
            <a:off x="5615231" y="6006152"/>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pic>
        <p:nvPicPr>
          <p:cNvPr id="12" name="Picture 11"/>
          <p:cNvPicPr>
            <a:picLocks noChangeAspect="1"/>
          </p:cNvPicPr>
          <p:nvPr/>
        </p:nvPicPr>
        <p:blipFill>
          <a:blip r:embed="rId7"/>
          <a:stretch>
            <a:fillRect/>
          </a:stretch>
        </p:blipFill>
        <p:spPr>
          <a:xfrm>
            <a:off x="2749881" y="4313546"/>
            <a:ext cx="180975" cy="209550"/>
          </a:xfrm>
          <a:prstGeom prst="rect">
            <a:avLst/>
          </a:prstGeom>
        </p:spPr>
      </p:pic>
      <p:pic>
        <p:nvPicPr>
          <p:cNvPr id="27" name="Picture 26"/>
          <p:cNvPicPr>
            <a:picLocks noChangeAspect="1"/>
          </p:cNvPicPr>
          <p:nvPr/>
        </p:nvPicPr>
        <p:blipFill>
          <a:blip r:embed="rId7"/>
          <a:stretch>
            <a:fillRect/>
          </a:stretch>
        </p:blipFill>
        <p:spPr>
          <a:xfrm>
            <a:off x="3715919" y="4305947"/>
            <a:ext cx="180975" cy="209550"/>
          </a:xfrm>
          <a:prstGeom prst="rect">
            <a:avLst/>
          </a:prstGeom>
        </p:spPr>
      </p:pic>
      <p:pic>
        <p:nvPicPr>
          <p:cNvPr id="28" name="Picture 27"/>
          <p:cNvPicPr>
            <a:picLocks noChangeAspect="1"/>
          </p:cNvPicPr>
          <p:nvPr/>
        </p:nvPicPr>
        <p:blipFill>
          <a:blip r:embed="rId7"/>
          <a:stretch>
            <a:fillRect/>
          </a:stretch>
        </p:blipFill>
        <p:spPr>
          <a:xfrm>
            <a:off x="4706739" y="4315743"/>
            <a:ext cx="180975" cy="209550"/>
          </a:xfrm>
          <a:prstGeom prst="rect">
            <a:avLst/>
          </a:prstGeom>
        </p:spPr>
      </p:pic>
      <p:pic>
        <p:nvPicPr>
          <p:cNvPr id="29" name="Picture 28"/>
          <p:cNvPicPr>
            <a:picLocks noChangeAspect="1"/>
          </p:cNvPicPr>
          <p:nvPr/>
        </p:nvPicPr>
        <p:blipFill>
          <a:blip r:embed="rId7"/>
          <a:stretch>
            <a:fillRect/>
          </a:stretch>
        </p:blipFill>
        <p:spPr>
          <a:xfrm>
            <a:off x="5672777" y="4308144"/>
            <a:ext cx="180975" cy="209550"/>
          </a:xfrm>
          <a:prstGeom prst="rect">
            <a:avLst/>
          </a:prstGeom>
        </p:spPr>
      </p:pic>
      <p:pic>
        <p:nvPicPr>
          <p:cNvPr id="30" name="Picture 29"/>
          <p:cNvPicPr>
            <a:picLocks noChangeAspect="1"/>
          </p:cNvPicPr>
          <p:nvPr/>
        </p:nvPicPr>
        <p:blipFill>
          <a:blip r:embed="rId7"/>
          <a:stretch>
            <a:fillRect/>
          </a:stretch>
        </p:blipFill>
        <p:spPr>
          <a:xfrm>
            <a:off x="6663597" y="4301775"/>
            <a:ext cx="180975" cy="209550"/>
          </a:xfrm>
          <a:prstGeom prst="rect">
            <a:avLst/>
          </a:prstGeom>
        </p:spPr>
      </p:pic>
      <p:pic>
        <p:nvPicPr>
          <p:cNvPr id="16" name="Picture 15"/>
          <p:cNvPicPr>
            <a:picLocks noChangeAspect="1"/>
          </p:cNvPicPr>
          <p:nvPr/>
        </p:nvPicPr>
        <p:blipFill>
          <a:blip r:embed="rId8"/>
          <a:stretch>
            <a:fillRect/>
          </a:stretch>
        </p:blipFill>
        <p:spPr>
          <a:xfrm>
            <a:off x="2244198" y="4311300"/>
            <a:ext cx="142875" cy="200025"/>
          </a:xfrm>
          <a:prstGeom prst="rect">
            <a:avLst/>
          </a:prstGeom>
        </p:spPr>
      </p:pic>
      <p:pic>
        <p:nvPicPr>
          <p:cNvPr id="33" name="Picture 32"/>
          <p:cNvPicPr>
            <a:picLocks noChangeAspect="1"/>
          </p:cNvPicPr>
          <p:nvPr/>
        </p:nvPicPr>
        <p:blipFill>
          <a:blip r:embed="rId8"/>
          <a:stretch>
            <a:fillRect/>
          </a:stretch>
        </p:blipFill>
        <p:spPr>
          <a:xfrm>
            <a:off x="3251950" y="4325898"/>
            <a:ext cx="142875" cy="200025"/>
          </a:xfrm>
          <a:prstGeom prst="rect">
            <a:avLst/>
          </a:prstGeom>
        </p:spPr>
      </p:pic>
      <p:pic>
        <p:nvPicPr>
          <p:cNvPr id="34" name="Picture 33"/>
          <p:cNvPicPr>
            <a:picLocks noChangeAspect="1"/>
          </p:cNvPicPr>
          <p:nvPr/>
        </p:nvPicPr>
        <p:blipFill>
          <a:blip r:embed="rId8"/>
          <a:stretch>
            <a:fillRect/>
          </a:stretch>
        </p:blipFill>
        <p:spPr>
          <a:xfrm>
            <a:off x="4229865" y="4325898"/>
            <a:ext cx="142875" cy="200025"/>
          </a:xfrm>
          <a:prstGeom prst="rect">
            <a:avLst/>
          </a:prstGeom>
        </p:spPr>
      </p:pic>
      <p:pic>
        <p:nvPicPr>
          <p:cNvPr id="35" name="Picture 34"/>
          <p:cNvPicPr>
            <a:picLocks noChangeAspect="1"/>
          </p:cNvPicPr>
          <p:nvPr/>
        </p:nvPicPr>
        <p:blipFill>
          <a:blip r:embed="rId8"/>
          <a:stretch>
            <a:fillRect/>
          </a:stretch>
        </p:blipFill>
        <p:spPr>
          <a:xfrm>
            <a:off x="5221199" y="4312906"/>
            <a:ext cx="142875" cy="200025"/>
          </a:xfrm>
          <a:prstGeom prst="rect">
            <a:avLst/>
          </a:prstGeom>
        </p:spPr>
      </p:pic>
      <p:pic>
        <p:nvPicPr>
          <p:cNvPr id="36" name="Picture 35"/>
          <p:cNvPicPr>
            <a:picLocks noChangeAspect="1"/>
          </p:cNvPicPr>
          <p:nvPr/>
        </p:nvPicPr>
        <p:blipFill>
          <a:blip r:embed="rId8"/>
          <a:stretch>
            <a:fillRect/>
          </a:stretch>
        </p:blipFill>
        <p:spPr>
          <a:xfrm>
            <a:off x="6187237" y="4312905"/>
            <a:ext cx="142875" cy="200025"/>
          </a:xfrm>
          <a:prstGeom prst="rect">
            <a:avLst/>
          </a:prstGeom>
        </p:spPr>
      </p:pic>
      <p:sp>
        <p:nvSpPr>
          <p:cNvPr id="38" name="TextBox 37"/>
          <p:cNvSpPr txBox="1"/>
          <p:nvPr/>
        </p:nvSpPr>
        <p:spPr>
          <a:xfrm>
            <a:off x="1024808" y="1393521"/>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Topological insulator and anomalies at the boundary</a:t>
            </a:r>
          </a:p>
        </p:txBody>
      </p:sp>
      <p:sp>
        <p:nvSpPr>
          <p:cNvPr id="39"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0608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 name="TextBox 13"/>
          <p:cNvSpPr txBox="1"/>
          <p:nvPr/>
        </p:nvSpPr>
        <p:spPr>
          <a:xfrm>
            <a:off x="1014006" y="2724090"/>
            <a:ext cx="7190936"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Example: topological superconductor with SU(2) symmetry</a:t>
            </a:r>
          </a:p>
        </p:txBody>
      </p:sp>
      <p:sp>
        <p:nvSpPr>
          <p:cNvPr id="17" name="TextBox 16"/>
          <p:cNvSpPr txBox="1"/>
          <p:nvPr/>
        </p:nvSpPr>
        <p:spPr>
          <a:xfrm>
            <a:off x="1024809" y="3235658"/>
            <a:ext cx="5145262" cy="400110"/>
          </a:xfrm>
          <a:prstGeom prst="rect">
            <a:avLst/>
          </a:prstGeom>
          <a:noFill/>
        </p:spPr>
        <p:txBody>
          <a:bodyPr wrap="square" rtlCol="0">
            <a:spAutoFit/>
          </a:bodyPr>
          <a:lstStyle/>
          <a:p>
            <a:r>
              <a:rPr lang="en-US" sz="2000" smtClean="0">
                <a:solidFill>
                  <a:srgbClr val="002060"/>
                </a:solidFill>
                <a:latin typeface="Times New Roman" pitchFamily="18" charset="0"/>
                <a:cs typeface="Times New Roman" pitchFamily="18" charset="0"/>
              </a:rPr>
              <a:t>Classification (Ryu, et.al., Kitaev, 2009)</a:t>
            </a:r>
            <a:endParaRPr lang="en-US" sz="2000" dirty="0" smtClean="0">
              <a:solidFill>
                <a:srgbClr val="002060"/>
              </a:solidFill>
              <a:latin typeface="Times New Roman" pitchFamily="18" charset="0"/>
              <a:cs typeface="Times New Roman" pitchFamily="18" charset="0"/>
            </a:endParaRPr>
          </a:p>
        </p:txBody>
      </p:sp>
      <p:sp>
        <p:nvSpPr>
          <p:cNvPr id="19" name="TextBox 18"/>
          <p:cNvSpPr txBox="1"/>
          <p:nvPr/>
        </p:nvSpPr>
        <p:spPr>
          <a:xfrm>
            <a:off x="1024808" y="4778514"/>
            <a:ext cx="6518991"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SU(2) gauge anomaly at the boundary:</a:t>
            </a:r>
          </a:p>
        </p:txBody>
      </p:sp>
      <p:grpSp>
        <p:nvGrpSpPr>
          <p:cNvPr id="20" name="Group 19"/>
          <p:cNvGrpSpPr/>
          <p:nvPr/>
        </p:nvGrpSpPr>
        <p:grpSpPr>
          <a:xfrm>
            <a:off x="1571845" y="5613141"/>
            <a:ext cx="5919738" cy="787659"/>
            <a:chOff x="1571845" y="5613141"/>
            <a:chExt cx="5919738" cy="787659"/>
          </a:xfrm>
        </p:grpSpPr>
        <p:pic>
          <p:nvPicPr>
            <p:cNvPr id="21" name="Picture 20"/>
            <p:cNvPicPr>
              <a:picLocks noChangeAspect="1"/>
            </p:cNvPicPr>
            <p:nvPr/>
          </p:nvPicPr>
          <p:blipFill>
            <a:blip r:embed="rId3"/>
            <a:stretch>
              <a:fillRect/>
            </a:stretch>
          </p:blipFill>
          <p:spPr>
            <a:xfrm>
              <a:off x="2738608" y="5613141"/>
              <a:ext cx="4752975" cy="238125"/>
            </a:xfrm>
            <a:prstGeom prst="rect">
              <a:avLst/>
            </a:prstGeom>
          </p:spPr>
        </p:pic>
        <p:pic>
          <p:nvPicPr>
            <p:cNvPr id="22" name="Picture 21"/>
            <p:cNvPicPr>
              <a:picLocks noChangeAspect="1"/>
            </p:cNvPicPr>
            <p:nvPr/>
          </p:nvPicPr>
          <p:blipFill>
            <a:blip r:embed="rId4"/>
            <a:stretch>
              <a:fillRect/>
            </a:stretch>
          </p:blipFill>
          <p:spPr>
            <a:xfrm>
              <a:off x="1571845" y="5641716"/>
              <a:ext cx="514350" cy="209550"/>
            </a:xfrm>
            <a:prstGeom prst="rect">
              <a:avLst/>
            </a:prstGeom>
          </p:spPr>
        </p:pic>
        <p:sp>
          <p:nvSpPr>
            <p:cNvPr id="23" name="TextBox 22"/>
            <p:cNvSpPr txBox="1"/>
            <p:nvPr/>
          </p:nvSpPr>
          <p:spPr>
            <a:xfrm>
              <a:off x="2667000" y="6000690"/>
              <a:ext cx="834473" cy="400110"/>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P</a:t>
              </a:r>
              <a:endParaRPr lang="en-US" sz="2000" dirty="0" smtClean="0">
                <a:solidFill>
                  <a:srgbClr val="002060"/>
                </a:solidFill>
                <a:latin typeface="Times New Roman" pitchFamily="18" charset="0"/>
                <a:cs typeface="Times New Roman" pitchFamily="18" charset="0"/>
              </a:endParaRPr>
            </a:p>
          </p:txBody>
        </p:sp>
        <p:sp>
          <p:nvSpPr>
            <p:cNvPr id="24" name="TextBox 23"/>
            <p:cNvSpPr txBox="1"/>
            <p:nvPr/>
          </p:nvSpPr>
          <p:spPr>
            <a:xfrm>
              <a:off x="4623693" y="6000690"/>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sp>
          <p:nvSpPr>
            <p:cNvPr id="25" name="TextBox 24"/>
            <p:cNvSpPr txBox="1"/>
            <p:nvPr/>
          </p:nvSpPr>
          <p:spPr>
            <a:xfrm>
              <a:off x="6584108" y="5994601"/>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P</a:t>
              </a:r>
            </a:p>
          </p:txBody>
        </p:sp>
      </p:grpSp>
      <p:sp>
        <p:nvSpPr>
          <p:cNvPr id="26" name="TextBox 25"/>
          <p:cNvSpPr txBox="1"/>
          <p:nvPr/>
        </p:nvSpPr>
        <p:spPr>
          <a:xfrm>
            <a:off x="3647679" y="6006152"/>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G</a:t>
            </a:r>
          </a:p>
        </p:txBody>
      </p:sp>
      <p:grpSp>
        <p:nvGrpSpPr>
          <p:cNvPr id="8" name="Group 7"/>
          <p:cNvGrpSpPr/>
          <p:nvPr/>
        </p:nvGrpSpPr>
        <p:grpSpPr>
          <a:xfrm>
            <a:off x="1709933" y="3810000"/>
            <a:ext cx="5658715" cy="721056"/>
            <a:chOff x="1709933" y="3810000"/>
            <a:chExt cx="5658715" cy="721056"/>
          </a:xfrm>
        </p:grpSpPr>
        <p:pic>
          <p:nvPicPr>
            <p:cNvPr id="3" name="Picture 2"/>
            <p:cNvPicPr>
              <a:picLocks noChangeAspect="1"/>
            </p:cNvPicPr>
            <p:nvPr/>
          </p:nvPicPr>
          <p:blipFill>
            <a:blip r:embed="rId5"/>
            <a:stretch>
              <a:fillRect/>
            </a:stretch>
          </p:blipFill>
          <p:spPr>
            <a:xfrm>
              <a:off x="2244198" y="3814330"/>
              <a:ext cx="5124450" cy="228600"/>
            </a:xfrm>
            <a:prstGeom prst="rect">
              <a:avLst/>
            </a:prstGeom>
          </p:spPr>
        </p:pic>
        <p:pic>
          <p:nvPicPr>
            <p:cNvPr id="4" name="Picture 3"/>
            <p:cNvPicPr>
              <a:picLocks noChangeAspect="1"/>
            </p:cNvPicPr>
            <p:nvPr/>
          </p:nvPicPr>
          <p:blipFill>
            <a:blip r:embed="rId6"/>
            <a:stretch>
              <a:fillRect/>
            </a:stretch>
          </p:blipFill>
          <p:spPr>
            <a:xfrm>
              <a:off x="1709933" y="3810000"/>
              <a:ext cx="152400" cy="219075"/>
            </a:xfrm>
            <a:prstGeom prst="rect">
              <a:avLst/>
            </a:prstGeom>
          </p:spPr>
        </p:pic>
        <p:pic>
          <p:nvPicPr>
            <p:cNvPr id="7" name="Picture 6"/>
            <p:cNvPicPr>
              <a:picLocks noChangeAspect="1"/>
            </p:cNvPicPr>
            <p:nvPr/>
          </p:nvPicPr>
          <p:blipFill>
            <a:blip r:embed="rId7"/>
            <a:stretch>
              <a:fillRect/>
            </a:stretch>
          </p:blipFill>
          <p:spPr>
            <a:xfrm>
              <a:off x="2266950" y="4292931"/>
              <a:ext cx="5048250" cy="238125"/>
            </a:xfrm>
            <a:prstGeom prst="rect">
              <a:avLst/>
            </a:prstGeom>
          </p:spPr>
        </p:pic>
        <p:pic>
          <p:nvPicPr>
            <p:cNvPr id="28" name="Picture 27"/>
            <p:cNvPicPr>
              <a:picLocks noChangeAspect="1"/>
            </p:cNvPicPr>
            <p:nvPr/>
          </p:nvPicPr>
          <p:blipFill>
            <a:blip r:embed="rId8"/>
            <a:stretch>
              <a:fillRect/>
            </a:stretch>
          </p:blipFill>
          <p:spPr>
            <a:xfrm>
              <a:off x="2680648" y="4302456"/>
              <a:ext cx="409575" cy="200025"/>
            </a:xfrm>
            <a:prstGeom prst="rect">
              <a:avLst/>
            </a:prstGeom>
          </p:spPr>
        </p:pic>
        <p:pic>
          <p:nvPicPr>
            <p:cNvPr id="29" name="Picture 28"/>
            <p:cNvPicPr>
              <a:picLocks noChangeAspect="1"/>
            </p:cNvPicPr>
            <p:nvPr/>
          </p:nvPicPr>
          <p:blipFill>
            <a:blip r:embed="rId8"/>
            <a:stretch>
              <a:fillRect/>
            </a:stretch>
          </p:blipFill>
          <p:spPr>
            <a:xfrm>
              <a:off x="6600825" y="4302456"/>
              <a:ext cx="409575" cy="200025"/>
            </a:xfrm>
            <a:prstGeom prst="rect">
              <a:avLst/>
            </a:prstGeom>
          </p:spPr>
        </p:pic>
      </p:grpSp>
      <p:sp>
        <p:nvSpPr>
          <p:cNvPr id="30" name="TextBox 29"/>
          <p:cNvSpPr txBox="1"/>
          <p:nvPr/>
        </p:nvSpPr>
        <p:spPr>
          <a:xfrm>
            <a:off x="4118527" y="6006152"/>
            <a:ext cx="834473" cy="400110"/>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G</a:t>
            </a:r>
          </a:p>
        </p:txBody>
      </p:sp>
      <p:sp>
        <p:nvSpPr>
          <p:cNvPr id="31" name="TextBox 30"/>
          <p:cNvSpPr txBox="1"/>
          <p:nvPr/>
        </p:nvSpPr>
        <p:spPr>
          <a:xfrm>
            <a:off x="1027860" y="1984177"/>
            <a:ext cx="7190936"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The boundary of TI with unitary symmetry G will have gauge anomaly once G is “gauged”.</a:t>
            </a:r>
          </a:p>
        </p:txBody>
      </p:sp>
      <p:sp>
        <p:nvSpPr>
          <p:cNvPr id="33" name="TextBox 32"/>
          <p:cNvSpPr txBox="1"/>
          <p:nvPr/>
        </p:nvSpPr>
        <p:spPr>
          <a:xfrm>
            <a:off x="1024808" y="1393521"/>
            <a:ext cx="7412025" cy="400110"/>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Topological insulator and anomalies at the boundary</a:t>
            </a:r>
          </a:p>
        </p:txBody>
      </p:sp>
      <p:sp>
        <p:nvSpPr>
          <p:cNvPr id="34"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58674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97873" y="1394698"/>
            <a:ext cx="7412025" cy="707886"/>
          </a:xfrm>
          <a:prstGeom prst="rect">
            <a:avLst/>
          </a:prstGeom>
          <a:noFill/>
        </p:spPr>
        <p:txBody>
          <a:bodyPr wrap="square" rtlCol="0">
            <a:spAutoFit/>
          </a:bodyPr>
          <a:lstStyle/>
          <a:p>
            <a:r>
              <a:rPr lang="en-US" sz="2000" dirty="0" smtClean="0">
                <a:solidFill>
                  <a:srgbClr val="C00000"/>
                </a:solidFill>
                <a:latin typeface="Times New Roman" pitchFamily="18" charset="0"/>
                <a:cs typeface="Times New Roman" pitchFamily="18" charset="0"/>
              </a:rPr>
              <a:t>Free fermion TI: Full classification: S. </a:t>
            </a:r>
            <a:r>
              <a:rPr lang="en-US" sz="2000" dirty="0" err="1" smtClean="0">
                <a:solidFill>
                  <a:srgbClr val="C00000"/>
                </a:solidFill>
                <a:latin typeface="Times New Roman" pitchFamily="18" charset="0"/>
                <a:cs typeface="Times New Roman" pitchFamily="18" charset="0"/>
              </a:rPr>
              <a:t>Ryu</a:t>
            </a:r>
            <a:r>
              <a:rPr lang="en-US" sz="2000" dirty="0" smtClean="0">
                <a:solidFill>
                  <a:srgbClr val="C00000"/>
                </a:solidFill>
                <a:latin typeface="Times New Roman" pitchFamily="18" charset="0"/>
                <a:cs typeface="Times New Roman" pitchFamily="18" charset="0"/>
              </a:rPr>
              <a:t>, et.al. 2009, A. </a:t>
            </a:r>
            <a:r>
              <a:rPr lang="en-US" sz="2000" dirty="0" err="1" smtClean="0">
                <a:solidFill>
                  <a:srgbClr val="C00000"/>
                </a:solidFill>
                <a:latin typeface="Times New Roman" pitchFamily="18" charset="0"/>
                <a:cs typeface="Times New Roman" pitchFamily="18" charset="0"/>
              </a:rPr>
              <a:t>Kitaev</a:t>
            </a:r>
            <a:r>
              <a:rPr lang="en-US" sz="2000" dirty="0" smtClean="0">
                <a:solidFill>
                  <a:srgbClr val="C00000"/>
                </a:solidFill>
                <a:latin typeface="Times New Roman" pitchFamily="18" charset="0"/>
                <a:cs typeface="Times New Roman" pitchFamily="18" charset="0"/>
              </a:rPr>
              <a:t> 2009;</a:t>
            </a:r>
          </a:p>
        </p:txBody>
      </p:sp>
      <p:sp>
        <p:nvSpPr>
          <p:cNvPr id="16" name="TextBox 15"/>
          <p:cNvSpPr txBox="1"/>
          <p:nvPr/>
        </p:nvSpPr>
        <p:spPr>
          <a:xfrm>
            <a:off x="997873" y="2083874"/>
            <a:ext cx="7412025" cy="1323439"/>
          </a:xfrm>
          <a:prstGeom prst="rect">
            <a:avLst/>
          </a:prstGeom>
          <a:noFill/>
        </p:spPr>
        <p:txBody>
          <a:bodyPr wrap="square" rtlCol="0">
            <a:spAutoFit/>
          </a:bodyPr>
          <a:lstStyle/>
          <a:p>
            <a:r>
              <a:rPr lang="en-US" sz="2000" dirty="0" smtClean="0">
                <a:solidFill>
                  <a:srgbClr val="C00000"/>
                </a:solidFill>
                <a:latin typeface="Times New Roman" pitchFamily="18" charset="0"/>
                <a:cs typeface="Times New Roman" pitchFamily="18" charset="0"/>
              </a:rPr>
              <a:t>Phase transition between free fermion SPT states:</a:t>
            </a:r>
          </a:p>
          <a:p>
            <a:r>
              <a:rPr lang="en-US" sz="2000" dirty="0" smtClean="0">
                <a:solidFill>
                  <a:srgbClr val="002060"/>
                </a:solidFill>
                <a:latin typeface="Times New Roman" pitchFamily="18" charset="0"/>
                <a:cs typeface="Times New Roman" pitchFamily="18" charset="0"/>
              </a:rPr>
              <a:t>Gapless Dirac/</a:t>
            </a:r>
            <a:r>
              <a:rPr lang="en-US" sz="2000" dirty="0" err="1" smtClean="0">
                <a:solidFill>
                  <a:srgbClr val="002060"/>
                </a:solidFill>
                <a:latin typeface="Times New Roman" pitchFamily="18" charset="0"/>
                <a:cs typeface="Times New Roman" pitchFamily="18" charset="0"/>
              </a:rPr>
              <a:t>Majorana</a:t>
            </a:r>
            <a:r>
              <a:rPr lang="en-US" sz="2000" dirty="0" smtClean="0">
                <a:solidFill>
                  <a:srgbClr val="002060"/>
                </a:solidFill>
                <a:latin typeface="Times New Roman" pitchFamily="18" charset="0"/>
                <a:cs typeface="Times New Roman" pitchFamily="18" charset="0"/>
              </a:rPr>
              <a:t> fermion in the d-dimensional bulk. Simplest example is the IQH plateau transition, described by a single 2+1d Dirac fermion, with mass </a:t>
            </a:r>
            <a:r>
              <a:rPr lang="en-US" sz="2000" i="1" dirty="0" smtClean="0">
                <a:solidFill>
                  <a:srgbClr val="002060"/>
                </a:solidFill>
                <a:latin typeface="Times New Roman" pitchFamily="18" charset="0"/>
                <a:cs typeface="Times New Roman" pitchFamily="18" charset="0"/>
              </a:rPr>
              <a:t>m</a:t>
            </a:r>
            <a:r>
              <a:rPr lang="en-US" sz="2000" dirty="0" smtClean="0">
                <a:solidFill>
                  <a:srgbClr val="002060"/>
                </a:solidFill>
                <a:latin typeface="Times New Roman" pitchFamily="18" charset="0"/>
                <a:cs typeface="Times New Roman" pitchFamily="18" charset="0"/>
              </a:rPr>
              <a:t> tuned to zero:</a:t>
            </a:r>
          </a:p>
        </p:txBody>
      </p:sp>
      <p:pic>
        <p:nvPicPr>
          <p:cNvPr id="2" name="Picture 1"/>
          <p:cNvPicPr>
            <a:picLocks noChangeAspect="1"/>
          </p:cNvPicPr>
          <p:nvPr/>
        </p:nvPicPr>
        <p:blipFill>
          <a:blip r:embed="rId3"/>
          <a:stretch>
            <a:fillRect/>
          </a:stretch>
        </p:blipFill>
        <p:spPr>
          <a:xfrm>
            <a:off x="3557587" y="3585508"/>
            <a:ext cx="2028825" cy="342900"/>
          </a:xfrm>
          <a:prstGeom prst="rect">
            <a:avLst/>
          </a:prstGeom>
        </p:spPr>
      </p:pic>
      <p:sp>
        <p:nvSpPr>
          <p:cNvPr id="9" name="TextBox 8"/>
          <p:cNvSpPr txBox="1"/>
          <p:nvPr/>
        </p:nvSpPr>
        <p:spPr>
          <a:xfrm>
            <a:off x="997873" y="4157008"/>
            <a:ext cx="7412025" cy="1631216"/>
          </a:xfrm>
          <a:prstGeom prst="rect">
            <a:avLst/>
          </a:prstGeom>
          <a:noFill/>
        </p:spPr>
        <p:txBody>
          <a:bodyPr wrap="square" rtlCol="0">
            <a:spAutoFit/>
          </a:bodyPr>
          <a:lstStyle/>
          <a:p>
            <a:r>
              <a:rPr lang="en-US" sz="2000" smtClean="0">
                <a:solidFill>
                  <a:srgbClr val="C00000"/>
                </a:solidFill>
                <a:latin typeface="Times New Roman" pitchFamily="18" charset="0"/>
                <a:cs typeface="Times New Roman" pitchFamily="18" charset="0"/>
              </a:rPr>
              <a:t>Interacting TIs</a:t>
            </a:r>
            <a:r>
              <a:rPr lang="en-US" sz="2000" dirty="0" smtClean="0">
                <a:solidFill>
                  <a:srgbClr val="C00000"/>
                </a:solidFill>
                <a:latin typeface="Times New Roman" pitchFamily="18" charset="0"/>
                <a:cs typeface="Times New Roman" pitchFamily="18" charset="0"/>
              </a:rPr>
              <a:t>:</a:t>
            </a:r>
          </a:p>
          <a:p>
            <a:r>
              <a:rPr lang="en-US" sz="2000" dirty="0" smtClean="0">
                <a:solidFill>
                  <a:srgbClr val="002060"/>
                </a:solidFill>
                <a:latin typeface="Times New Roman" pitchFamily="18" charset="0"/>
                <a:cs typeface="Times New Roman" pitchFamily="18" charset="0"/>
              </a:rPr>
              <a:t>Interaction can reduce the classification of fermion SPTs, </a:t>
            </a:r>
          </a:p>
          <a:p>
            <a:r>
              <a:rPr lang="en-US" sz="2000" dirty="0" smtClean="0">
                <a:solidFill>
                  <a:srgbClr val="002060"/>
                </a:solidFill>
                <a:latin typeface="Times New Roman" pitchFamily="18" charset="0"/>
                <a:cs typeface="Times New Roman" pitchFamily="18" charset="0"/>
              </a:rPr>
              <a:t>1d: Z reduce to Z8, </a:t>
            </a:r>
            <a:r>
              <a:rPr lang="en-US" sz="2000" dirty="0" err="1" smtClean="0">
                <a:solidFill>
                  <a:srgbClr val="002060"/>
                </a:solidFill>
                <a:latin typeface="Times New Roman" pitchFamily="18" charset="0"/>
                <a:cs typeface="Times New Roman" pitchFamily="18" charset="0"/>
              </a:rPr>
              <a:t>Fidkowski</a:t>
            </a:r>
            <a:r>
              <a:rPr lang="en-US" sz="2000" dirty="0" smtClean="0">
                <a:solidFill>
                  <a:srgbClr val="002060"/>
                </a:solidFill>
                <a:latin typeface="Times New Roman" pitchFamily="18" charset="0"/>
                <a:cs typeface="Times New Roman" pitchFamily="18" charset="0"/>
              </a:rPr>
              <a:t>, </a:t>
            </a:r>
            <a:r>
              <a:rPr lang="en-US" sz="2000" dirty="0" err="1" smtClean="0">
                <a:solidFill>
                  <a:srgbClr val="002060"/>
                </a:solidFill>
                <a:latin typeface="Times New Roman" pitchFamily="18" charset="0"/>
                <a:cs typeface="Times New Roman" pitchFamily="18" charset="0"/>
              </a:rPr>
              <a:t>Kitaev</a:t>
            </a:r>
            <a:r>
              <a:rPr lang="en-US" sz="2000" dirty="0" smtClean="0">
                <a:solidFill>
                  <a:srgbClr val="002060"/>
                </a:solidFill>
                <a:latin typeface="Times New Roman" pitchFamily="18" charset="0"/>
                <a:cs typeface="Times New Roman" pitchFamily="18" charset="0"/>
              </a:rPr>
              <a:t>, 2009</a:t>
            </a:r>
          </a:p>
          <a:p>
            <a:r>
              <a:rPr lang="en-US" sz="2000" dirty="0" smtClean="0">
                <a:solidFill>
                  <a:srgbClr val="002060"/>
                </a:solidFill>
                <a:latin typeface="Times New Roman" pitchFamily="18" charset="0"/>
                <a:cs typeface="Times New Roman" pitchFamily="18" charset="0"/>
              </a:rPr>
              <a:t>2d: Z reduce to Z8, Qi, 2012, </a:t>
            </a:r>
            <a:r>
              <a:rPr lang="en-US" sz="2000" dirty="0" err="1" smtClean="0">
                <a:solidFill>
                  <a:srgbClr val="002060"/>
                </a:solidFill>
                <a:latin typeface="Times New Roman" pitchFamily="18" charset="0"/>
                <a:cs typeface="Times New Roman" pitchFamily="18" charset="0"/>
              </a:rPr>
              <a:t>Ryu</a:t>
            </a:r>
            <a:r>
              <a:rPr lang="en-US" sz="2000" dirty="0" smtClean="0">
                <a:solidFill>
                  <a:srgbClr val="002060"/>
                </a:solidFill>
                <a:latin typeface="Times New Roman" pitchFamily="18" charset="0"/>
                <a:cs typeface="Times New Roman" pitchFamily="18" charset="0"/>
              </a:rPr>
              <a:t>, 2012……</a:t>
            </a:r>
          </a:p>
          <a:p>
            <a:r>
              <a:rPr lang="en-US" sz="2000" dirty="0" smtClean="0">
                <a:solidFill>
                  <a:srgbClr val="002060"/>
                </a:solidFill>
                <a:latin typeface="Times New Roman" pitchFamily="18" charset="0"/>
                <a:cs typeface="Times New Roman" pitchFamily="18" charset="0"/>
              </a:rPr>
              <a:t>3d: Z reduce to Z16, He3B, </a:t>
            </a:r>
            <a:r>
              <a:rPr lang="en-US" sz="2000" dirty="0" err="1" smtClean="0">
                <a:solidFill>
                  <a:srgbClr val="002060"/>
                </a:solidFill>
                <a:latin typeface="Times New Roman" pitchFamily="18" charset="0"/>
                <a:cs typeface="Times New Roman" pitchFamily="18" charset="0"/>
              </a:rPr>
              <a:t>Xie</a:t>
            </a:r>
            <a:r>
              <a:rPr lang="en-US" sz="2000" dirty="0" smtClean="0">
                <a:solidFill>
                  <a:srgbClr val="002060"/>
                </a:solidFill>
                <a:latin typeface="Times New Roman" pitchFamily="18" charset="0"/>
                <a:cs typeface="Times New Roman" pitchFamily="18" charset="0"/>
              </a:rPr>
              <a:t> Chen et.al. and…</a:t>
            </a:r>
          </a:p>
        </p:txBody>
      </p:sp>
      <p:sp>
        <p:nvSpPr>
          <p:cNvPr id="10"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1797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 name="TextBox 17"/>
          <p:cNvSpPr txBox="1"/>
          <p:nvPr/>
        </p:nvSpPr>
        <p:spPr>
          <a:xfrm>
            <a:off x="997878" y="1381262"/>
            <a:ext cx="7412025" cy="707886"/>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Symmetry Protected Topological States: </a:t>
            </a:r>
            <a:r>
              <a:rPr lang="en-US" altLang="zh-CN" sz="2000" dirty="0" smtClean="0">
                <a:solidFill>
                  <a:srgbClr val="C00000"/>
                </a:solidFill>
                <a:latin typeface="Times New Roman" pitchFamily="18" charset="0"/>
                <a:cs typeface="Times New Roman" pitchFamily="18" charset="0"/>
              </a:rPr>
              <a:t>Generalization of TI and TSC, i.e. the bulk is gapped and nondegenerate, with gapless boundary.</a:t>
            </a:r>
            <a:endParaRPr lang="en-US" sz="2000" dirty="0" smtClean="0">
              <a:solidFill>
                <a:srgbClr val="C00000"/>
              </a:solidFill>
              <a:latin typeface="Times New Roman" pitchFamily="18" charset="0"/>
              <a:cs typeface="Times New Roman" pitchFamily="18" charset="0"/>
            </a:endParaRPr>
          </a:p>
        </p:txBody>
      </p:sp>
      <p:sp>
        <p:nvSpPr>
          <p:cNvPr id="7" name="TextBox 6"/>
          <p:cNvSpPr txBox="1"/>
          <p:nvPr/>
        </p:nvSpPr>
        <p:spPr>
          <a:xfrm>
            <a:off x="997873" y="2133600"/>
            <a:ext cx="7412025" cy="1015663"/>
          </a:xfrm>
          <a:prstGeom prst="rect">
            <a:avLst/>
          </a:prstGeom>
          <a:noFill/>
        </p:spPr>
        <p:txBody>
          <a:bodyPr wrap="square" rtlCol="0">
            <a:spAutoFit/>
          </a:bodyPr>
          <a:lstStyle/>
          <a:p>
            <a:r>
              <a:rPr lang="en-US" sz="2000" dirty="0" smtClean="0">
                <a:solidFill>
                  <a:srgbClr val="C00000"/>
                </a:solidFill>
                <a:latin typeface="Times New Roman" pitchFamily="18" charset="0"/>
                <a:cs typeface="Times New Roman" pitchFamily="18" charset="0"/>
              </a:rPr>
              <a:t>Bosonic SPT states:</a:t>
            </a:r>
          </a:p>
          <a:p>
            <a:r>
              <a:rPr lang="en-US" sz="2000" dirty="0" smtClean="0">
                <a:solidFill>
                  <a:srgbClr val="002060"/>
                </a:solidFill>
                <a:latin typeface="Times New Roman" pitchFamily="18" charset="0"/>
                <a:cs typeface="Times New Roman" pitchFamily="18" charset="0"/>
              </a:rPr>
              <a:t>There is no free boson version; always strongly interacting; </a:t>
            </a:r>
          </a:p>
          <a:p>
            <a:r>
              <a:rPr lang="en-US" sz="2000" dirty="0" smtClean="0">
                <a:solidFill>
                  <a:srgbClr val="002060"/>
                </a:solidFill>
                <a:latin typeface="Times New Roman" pitchFamily="18" charset="0"/>
                <a:cs typeface="Times New Roman" pitchFamily="18" charset="0"/>
              </a:rPr>
              <a:t>simplest example; 1d Haldane phase of spin-1 chain:</a:t>
            </a:r>
          </a:p>
        </p:txBody>
      </p:sp>
      <p:sp>
        <p:nvSpPr>
          <p:cNvPr id="11" name="TextBox 10"/>
          <p:cNvSpPr txBox="1"/>
          <p:nvPr/>
        </p:nvSpPr>
        <p:spPr>
          <a:xfrm>
            <a:off x="990600" y="4191000"/>
            <a:ext cx="7010400" cy="707886"/>
          </a:xfrm>
          <a:prstGeom prst="rect">
            <a:avLst/>
          </a:prstGeom>
          <a:noFill/>
        </p:spPr>
        <p:txBody>
          <a:bodyPr wrap="square" rtlCol="0">
            <a:spAutoFit/>
          </a:bodyPr>
          <a:lstStyle/>
          <a:p>
            <a:pPr marL="457200" indent="-457200"/>
            <a:r>
              <a:rPr lang="en-US" sz="2000" dirty="0" smtClean="0">
                <a:solidFill>
                  <a:srgbClr val="002060"/>
                </a:solidFill>
                <a:latin typeface="Times New Roman" pitchFamily="18" charset="0"/>
                <a:cs typeface="Times New Roman" pitchFamily="18" charset="0"/>
              </a:rPr>
              <a:t>Field theory description: O(3) NLSM + </a:t>
            </a:r>
            <a:r>
              <a:rPr lang="el-GR" sz="2000" dirty="0" smtClean="0">
                <a:solidFill>
                  <a:srgbClr val="002060"/>
                </a:solidFill>
                <a:latin typeface="Times New Roman" pitchFamily="18" charset="0"/>
                <a:cs typeface="Times New Roman" pitchFamily="18" charset="0"/>
              </a:rPr>
              <a:t>Θ</a:t>
            </a:r>
            <a:r>
              <a:rPr lang="en-US" sz="2000" dirty="0" smtClean="0">
                <a:solidFill>
                  <a:srgbClr val="002060"/>
                </a:solidFill>
                <a:latin typeface="Times New Roman" pitchFamily="18" charset="0"/>
                <a:cs typeface="Times New Roman" pitchFamily="18" charset="0"/>
              </a:rPr>
              <a:t>-term, for </a:t>
            </a:r>
            <a:r>
              <a:rPr lang="el-GR" sz="2000" dirty="0" smtClean="0">
                <a:solidFill>
                  <a:srgbClr val="002060"/>
                </a:solidFill>
                <a:latin typeface="Times New Roman" pitchFamily="18" charset="0"/>
                <a:cs typeface="Times New Roman" pitchFamily="18" charset="0"/>
              </a:rPr>
              <a:t>π</a:t>
            </a:r>
            <a:r>
              <a:rPr lang="en-US" sz="2000" baseline="-25000" dirty="0" smtClean="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[S</a:t>
            </a:r>
            <a:r>
              <a:rPr lang="en-US" sz="2000" baseline="30000" dirty="0" smtClean="0">
                <a:solidFill>
                  <a:srgbClr val="002060"/>
                </a:solidFill>
                <a:latin typeface="Times New Roman" pitchFamily="18" charset="0"/>
                <a:cs typeface="Times New Roman" pitchFamily="18" charset="0"/>
              </a:rPr>
              <a:t>2</a:t>
            </a:r>
            <a:r>
              <a:rPr lang="en-US" sz="2000" dirty="0" smtClean="0">
                <a:solidFill>
                  <a:srgbClr val="002060"/>
                </a:solidFill>
                <a:latin typeface="Times New Roman" pitchFamily="18" charset="0"/>
                <a:cs typeface="Times New Roman" pitchFamily="18" charset="0"/>
              </a:rPr>
              <a:t>] = Z.</a:t>
            </a:r>
          </a:p>
          <a:p>
            <a:pPr marL="457200" indent="-457200"/>
            <a:r>
              <a:rPr lang="en-US" dirty="0" smtClean="0">
                <a:solidFill>
                  <a:srgbClr val="C00000"/>
                </a:solidFill>
                <a:latin typeface="Times New Roman" pitchFamily="18" charset="0"/>
                <a:cs typeface="Times New Roman" pitchFamily="18" charset="0"/>
              </a:rPr>
              <a:t>Haldane 1988, Ng 1994, Coleman 1976</a:t>
            </a:r>
            <a:r>
              <a:rPr lang="en-US" sz="2000" dirty="0" smtClean="0">
                <a:solidFill>
                  <a:srgbClr val="002060"/>
                </a:solidFill>
                <a:latin typeface="Times New Roman" pitchFamily="18" charset="0"/>
                <a:cs typeface="Times New Roman" pitchFamily="18" charset="0"/>
              </a:rPr>
              <a:t>. </a:t>
            </a:r>
          </a:p>
        </p:txBody>
      </p:sp>
      <p:sp>
        <p:nvSpPr>
          <p:cNvPr id="12" name="TextBox 11"/>
          <p:cNvSpPr txBox="1"/>
          <p:nvPr/>
        </p:nvSpPr>
        <p:spPr>
          <a:xfrm>
            <a:off x="6490191" y="5138946"/>
            <a:ext cx="901209" cy="400110"/>
          </a:xfrm>
          <a:prstGeom prst="rect">
            <a:avLst/>
          </a:prstGeom>
          <a:noFill/>
        </p:spPr>
        <p:txBody>
          <a:bodyPr wrap="none" rtlCol="0">
            <a:spAutoFit/>
          </a:bodyPr>
          <a:lstStyle/>
          <a:p>
            <a:r>
              <a:rPr lang="el-GR" sz="2000" dirty="0" smtClean="0">
                <a:latin typeface="Times New Roman" pitchFamily="18" charset="0"/>
                <a:cs typeface="Times New Roman" pitchFamily="18" charset="0"/>
              </a:rPr>
              <a:t>Θ</a:t>
            </a:r>
            <a:r>
              <a:rPr lang="en-US" sz="2000" dirty="0" smtClean="0">
                <a:latin typeface="Times New Roman" pitchFamily="18" charset="0"/>
                <a:cs typeface="Times New Roman" pitchFamily="18" charset="0"/>
              </a:rPr>
              <a:t> = 2</a:t>
            </a:r>
            <a:r>
              <a:rPr lang="el-GR" sz="2000" dirty="0" smtClean="0">
                <a:latin typeface="Times New Roman" pitchFamily="18" charset="0"/>
                <a:cs typeface="Times New Roman" pitchFamily="18" charset="0"/>
              </a:rPr>
              <a:t>π</a:t>
            </a:r>
            <a:endParaRPr lang="en-US" sz="2000" dirty="0">
              <a:latin typeface="Times New Roman" pitchFamily="18" charset="0"/>
              <a:cs typeface="Times New Roman" pitchFamily="18" charset="0"/>
            </a:endParaRPr>
          </a:p>
        </p:txBody>
      </p:sp>
      <p:pic>
        <p:nvPicPr>
          <p:cNvPr id="13" name="Picture 2"/>
          <p:cNvPicPr>
            <a:picLocks noChangeAspect="1" noChangeArrowheads="1"/>
          </p:cNvPicPr>
          <p:nvPr/>
        </p:nvPicPr>
        <p:blipFill>
          <a:blip r:embed="rId3" cstate="print"/>
          <a:srcRect/>
          <a:stretch>
            <a:fillRect/>
          </a:stretch>
        </p:blipFill>
        <p:spPr bwMode="auto">
          <a:xfrm>
            <a:off x="1295400" y="5077253"/>
            <a:ext cx="4524375" cy="581025"/>
          </a:xfrm>
          <a:prstGeom prst="rect">
            <a:avLst/>
          </a:prstGeom>
          <a:noFill/>
          <a:ln w="9525">
            <a:noFill/>
            <a:miter lim="800000"/>
            <a:headEnd/>
            <a:tailEnd/>
          </a:ln>
        </p:spPr>
      </p:pic>
      <p:grpSp>
        <p:nvGrpSpPr>
          <p:cNvPr id="2" name="Group 1"/>
          <p:cNvGrpSpPr/>
          <p:nvPr/>
        </p:nvGrpSpPr>
        <p:grpSpPr>
          <a:xfrm>
            <a:off x="2224790" y="3305175"/>
            <a:ext cx="4328410" cy="733425"/>
            <a:chOff x="2224790" y="3457575"/>
            <a:chExt cx="4328410" cy="733425"/>
          </a:xfrm>
        </p:grpSpPr>
        <p:pic>
          <p:nvPicPr>
            <p:cNvPr id="10" name="Picture 2"/>
            <p:cNvPicPr>
              <a:picLocks noChangeAspect="1" noChangeArrowheads="1"/>
            </p:cNvPicPr>
            <p:nvPr/>
          </p:nvPicPr>
          <p:blipFill>
            <a:blip r:embed="rId4" cstate="print"/>
            <a:srcRect/>
            <a:stretch>
              <a:fillRect/>
            </a:stretch>
          </p:blipFill>
          <p:spPr bwMode="auto">
            <a:xfrm>
              <a:off x="2224790" y="3457575"/>
              <a:ext cx="4328410" cy="733425"/>
            </a:xfrm>
            <a:prstGeom prst="rect">
              <a:avLst/>
            </a:prstGeom>
            <a:noFill/>
            <a:ln w="9525">
              <a:noFill/>
              <a:miter lim="800000"/>
              <a:headEnd/>
              <a:tailEnd/>
            </a:ln>
          </p:spPr>
        </p:pic>
        <p:cxnSp>
          <p:nvCxnSpPr>
            <p:cNvPr id="14" name="Straight Connector 13"/>
            <p:cNvCxnSpPr/>
            <p:nvPr/>
          </p:nvCxnSpPr>
          <p:spPr>
            <a:xfrm>
              <a:off x="2590800" y="3547854"/>
              <a:ext cx="0" cy="609600"/>
            </a:xfrm>
            <a:prstGeom prst="line">
              <a:avLst/>
            </a:prstGeom>
            <a:ln w="5080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172200" y="3547854"/>
              <a:ext cx="0" cy="609600"/>
            </a:xfrm>
            <a:prstGeom prst="line">
              <a:avLst/>
            </a:prstGeom>
            <a:ln w="50800">
              <a:solidFill>
                <a:srgbClr val="00B050"/>
              </a:solidFill>
              <a:prstDash val="solid"/>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990600" y="5734478"/>
            <a:ext cx="7010400" cy="707886"/>
          </a:xfrm>
          <a:prstGeom prst="rect">
            <a:avLst/>
          </a:prstGeom>
          <a:noFill/>
        </p:spPr>
        <p:txBody>
          <a:bodyPr wrap="square" rtlCol="0">
            <a:spAutoFit/>
          </a:bodyPr>
          <a:lstStyle/>
          <a:p>
            <a:r>
              <a:rPr lang="el-GR" sz="2000" dirty="0">
                <a:solidFill>
                  <a:srgbClr val="C00000"/>
                </a:solidFill>
                <a:latin typeface="Times New Roman" pitchFamily="18" charset="0"/>
                <a:cs typeface="Times New Roman" pitchFamily="18" charset="0"/>
              </a:rPr>
              <a:t>Θ</a:t>
            </a:r>
            <a:r>
              <a:rPr lang="en-US" sz="2000" dirty="0">
                <a:solidFill>
                  <a:srgbClr val="C00000"/>
                </a:solidFill>
                <a:latin typeface="Times New Roman" pitchFamily="18" charset="0"/>
                <a:cs typeface="Times New Roman" pitchFamily="18" charset="0"/>
              </a:rPr>
              <a:t> = 2</a:t>
            </a:r>
            <a:r>
              <a:rPr lang="el-GR" sz="2000" dirty="0" smtClean="0">
                <a:solidFill>
                  <a:srgbClr val="C00000"/>
                </a:solidFill>
                <a:latin typeface="Times New Roman" pitchFamily="18" charset="0"/>
                <a:cs typeface="Times New Roman" pitchFamily="18" charset="0"/>
              </a:rPr>
              <a:t>π</a:t>
            </a:r>
            <a:r>
              <a:rPr lang="en-US" sz="2000" dirty="0" smtClean="0">
                <a:solidFill>
                  <a:srgbClr val="C00000"/>
                </a:solidFill>
                <a:latin typeface="Times New Roman" pitchFamily="18" charset="0"/>
                <a:cs typeface="Times New Roman" pitchFamily="18" charset="0"/>
              </a:rPr>
              <a:t> and </a:t>
            </a:r>
            <a:r>
              <a:rPr lang="el-GR" sz="2000" dirty="0">
                <a:solidFill>
                  <a:srgbClr val="C00000"/>
                </a:solidFill>
                <a:latin typeface="Times New Roman" pitchFamily="18" charset="0"/>
                <a:cs typeface="Times New Roman" pitchFamily="18" charset="0"/>
              </a:rPr>
              <a:t>Θ</a:t>
            </a:r>
            <a:r>
              <a:rPr lang="en-US" sz="2000" dirty="0">
                <a:solidFill>
                  <a:srgbClr val="C00000"/>
                </a:solidFill>
                <a:latin typeface="Times New Roman" pitchFamily="18" charset="0"/>
                <a:cs typeface="Times New Roman" pitchFamily="18" charset="0"/>
              </a:rPr>
              <a:t> = </a:t>
            </a:r>
            <a:r>
              <a:rPr lang="en-US" sz="2000" dirty="0" smtClean="0">
                <a:solidFill>
                  <a:srgbClr val="C00000"/>
                </a:solidFill>
                <a:latin typeface="Times New Roman" pitchFamily="18" charset="0"/>
                <a:cs typeface="Times New Roman" pitchFamily="18" charset="0"/>
              </a:rPr>
              <a:t>0 have the same bulk spectrum, but fundamentally different wave function, and different edge spectrum.</a:t>
            </a:r>
            <a:endParaRPr lang="en-US" sz="2000" dirty="0">
              <a:solidFill>
                <a:srgbClr val="C00000"/>
              </a:solidFill>
              <a:latin typeface="Times New Roman" pitchFamily="18" charset="0"/>
              <a:cs typeface="Times New Roman" pitchFamily="18" charset="0"/>
            </a:endParaRPr>
          </a:p>
        </p:txBody>
      </p:sp>
      <p:sp>
        <p:nvSpPr>
          <p:cNvPr id="15"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8272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4"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xQSEhUUERIWFhQWGB4aFxgYGR0YGhoaFx4XGBoYGRQaICggHxsmHBcZIjEhJSkrLi4vGR8zODMsNygtLisBCgoKDg0OGxAQGywkICQ0NDcyNzQsLyw3NzQ0LCwsLDQsLywsLCwsLCwsLCwsLCwsLCwsLCwsLCwsLCwsLCwsLP/AABEIAM0A9gMBEQACEQEDEQH/xAAcAAEAAgIDAQAAAAAAAAAAAAAABgcEBQECAwj/xABBEAACAQMCBAUCBAQDBgUFAAABAgMABBESIQUGMUEHEyJRYRRxMkKBkSNiobEzUvAVJEOC0eEWcsHS8RdTg8LD/8QAGQEBAAMBAQAAAAAAAAAAAAAAAAIDBAEF/8QANBEAAgIBAwEGBAYCAQUAAAAAAAECEQMSITEEEyJBUWHwcYGhsRQyUpHB0eHxQgUjJGKS/9oADAMBAAIRAxEAPwC8aAUAoBQCgFAKAUAoBQCgFAKAUAoBQCgFAKAUAoBQCgFAdJZlUZZgo9ycf3pRxyS5Z2Vs9KHTmgFAKAUAoBQCgFAKAUAoBQCgFAKAUAoBQHDNgZPQUON1uzxt7tHzoYHBwfg+xFdcWuSOPLDIrg7R71wmKAivNXOcdm6R/jkYjEYBLEEgE7dMA5ydqRlBtq90V5e1i46Y91+JJLSfWoYd6Fh7UBpObb14YdcYzg+rDFTjB3BA65xUMuXsoOdXRzsJZ5LHGWm/Hx4fHzo8uTOLtdQLI3cA79cHcZOBvjvgfYdKmne4UXBaW7a8fMkFDpiycQiXUDIuV6gEEj/lG+ajOcYLVJ0jsYuTpEO4px43GPpSrknAGzoAGGoP2ZjpxgHb3PSqunzZXPXVR8vF+vp7+VfW9Hiy4+zfPnz8q4a+P+5Ry/A6RKJDvir3uSjHSkvI2dDooBQCgFAKAUAoBQCgFAKAUAoBQCgFAKAxuJIDE4Y4UqdRzjAwc79tu9dTrcjKKknF8Mqjk7m6OG9aG4klHmv/AAWlDAOpAC4ZugYgkZxnV7mqMEZxjU3e79dr2Lsrg5XBVx4VvRadxxaGNGd5UCqCzHI2AGTVjkl4kNL8ivuJ+Jk8Tgvw91tnUN5qyK7or/hZ0wFU/Grb3NcnqcXp5Oxq9zM5b5cWaWS5cHMjajk6jj8qgn8o/uSe9cxY1CNHZzcnbJ/DEFAA6CrCB3oCB+LHGFgihSVpEt5XIneMesKFJChvy6mwM/BHeuSp7PxOq1uivvDzmiK1kZIb2WdGGRB5TOUOcbSOygDGNhkHPbvCblFLRGyUUn+Zkt5m55uGtZhBbzq5Q6X0xjA7ldMzNq05xgdcVGLyt7pUSlHGls/f7FcRyWsym8tIpbedXRIBGdmf06y7dQCGOSfc0lkxufZPkLHPR2i4Ly5M4SkUCEKBsAABgAAbADsKuKiS0AoDS8wcWEStpYjSMuVxlRg4xq21E4wOpqtZ8ccqhLe/p8SvqMWd4JTxbP7/AAvb99vmOW+JmdSSSQDsxGkkdiV7GrpVexzA5vGu05N1US0UAoBQCgFAKAUAoBQCgFAaMcyR+eYdtQztn1bHBypHT2IJ6j3pqhdJ7rlfEqjLI5bwajvT862f+PM3YNC05oCLeIXFYY7SWGVmzOjRKqbyMZFK4Qe+D3299qqyZKemO798+hZCF7vZFOcNi4w8qK0mFBH8TCs+lRpChsEjYkbY699qnKCnHTIipOLtFjf+CpZoiJp5mDghlM0mkgjBBUNjHxiq49PjjukSeWb5ZBrrlaexje3kmcxSyoCckZjyAEYHb8WNx7mq8k5xzQ37r2+ZbjjGWGW26+xdfLkQWBACDsK1GY2FzcLGrPIyoiglmYgKAOpLHYD5oDQQ872Uob6e5ilZRnSrgH+uNvmqsuVY15vwJwhqZAn4bPxiQvdArD/w4eyj/NJjq/sOi79TuOY8TvXPd/b4E55FWmPH3JJyz4bW9o2VQfPf+p3q4pJgeGRYxoFAVfz7whYJAtnD5k2PPdBhQqocF3b59Sjud/aqMmHVkjkT4+xdDLpxyg1ySXkDnVLuLS8LwSR4DK4236FXxgjb4Px0za5xjyypRb4RJuIcaihieVydEal2IUnCqCx6D2Fc7SF1Z3RLyK04nz3xRXV47e3eBo/NKRkvLHH1y0mdOvH8uP712SbTrk5Gr3N9wSL6/TJuIPxKDuWzvrc92P8AToKpwYFjVvdvllmXK5v0Jxa2qxjCjArQVHtQCgFAKAUAoBQCgFAKAUBwaApfinFLiS9W8tIEmh9alFkHm6EYKZGzsudOQp7HcjtVoUZPJ6fYs1uUVD3uWSObbZVHmSxo2OjSID/Vqr/GYnw/oyf4fJ4ogV9zveXUjHh11broeQfTuoJMcWR5jyk/mwSAuNsdetaE7VlL2dGz5bX/AGq0d28YT+GABnUVB9RGo7nJ6nvgVXixaL3ts7KVlgW9giAAKNqtImVQFMeMvFo47pUu4fNtzDpjw2yTFjrcpndgmjGRtk+5qOuOrTe53S6vwMTkHmIRRtHw6O5kiDenz5FQDYagiiOQhc579T23quayuXdaosi8dd7n36mx504rxGS3BFurCORJGj1GTWIznTp8tcjOG/5a7CORO5Sv5HJODXdRE44Dc3FnKLdEldnlmZfZsKiBcbEHV/oVzHnU5Sil+U7kwuEYyfiX9wezWONQBjarioz6A6ySBQSxwB1NcbSVs6k26RQ/iPcPfXjPw4vrRRFI4bEbBSzaAMbsCxzg4HTrVWPJKbuu74e/IsyY1BJXubHlngPELp9V3M6gKqqkbNGgVBgZCkZb3JzU5Y4y5RCM5RVIlFx4cq6sHZmyCDlmPX7mixQXgjrySfiQIcnT8OW4UzPpkXCyAkMEGrUhG4/D3+Ky9XknjlCae17mnpYQyKUGt62Lb5FhRLVAhBGBjBzW0xkjoBQCgFAKAUAoBQCgFAKA8p7hEGXZVHuxAH7mgNHzXzD9NDqjQyu7aEVdgWIJ3foFABJbt8kgGieRuWiHP2/z6E4xXMuCq28OJp5XljdoEm/xIoiyoc/iUZOdJOSQfc9OgtiqVN2RbLF4PyRFHGFYbgVI4Qzn3k6CzSe5XCiUaZMnAO+dvZiARt1J96y9TBtwkvBo1dNJJTi/FE95Bt4ktk8oqVxtpxjA9sbYrUZTdcX4rFaxGW4kCRr1Jyck9AFGSzHsACTQEO4h4nWjwsbJ/Ol1BFjwyNqIJGVcAhcKSWIwMe+AacspbRgt34+XvyLMcY8y4NVwHk5rotNeHzJH/ESNgOuhAeiD9ydzvUseNQVI5km5snHBuW4bcehR+1WEDayW6kYKjFAUpx3ickN2Lq0tDNbh3iGGAZyjAOVTBOkFWwT1yfg1THFpySmnzRbLLqxqFcFs8G44k0KSaJE1KDpZGDDIzgjHWpPLBeKIaJeRqeaea2iZILUR/USK7gz6kjRIwMsehYksAFBHffbBlGcZcM44tckCbm++u1+kvIRE8ykxyRFkVkBw5Vck691A3xuT2wa8mLXJW9l4f3/ROGTQtuSwuVOV47eNfQBgbDGwq4rJKkYHQAUB3oCs/GLiSRNarcRPJaHzGnCA7ldAjDsOi5cnB6kCotrhnUnyiEcl31rZuk9tcTMZ9ebWPBC4KlWcMQNhkZ67471zI5pdwlBRb7zLAm5wuGB8u3lz2LOgH3wEJP2zVcO21LVVe/QZVDQ1jfep1t4+HibPlnjDyyfglUHdlkIbScnZW9sYrZkcXWk87ooZ4qXbP4b37XHO/JMKqNwoBQCgFAKAUBwaAgnE+O3iSkRwlu3qkCpsTgpiJ23HUHGMDruajmUnXZtLz2IdKpJy7bffavL6fyQXmi9muLsR8QsxJHIgEbatQiCankKMVUCRgPbcBRnaqpZexx6sj+hpjj7WenGbjwwshKXUeb9MkjfTrKTqWPbbB6erUf1FWqK5XiVNvhltxxhRgDapHDvQFPeM3HBBcRa4kniMLroJyY2YjVKE/wDLhQ3bcdzUFNOTiuUScWlZq+ROKFda8MtXiiYg5mZyS2ACRGpAA26g7/pVc4ZJPuypfAnGUEt42/iZ3OLcVAinRUdoHLBArn8SlCcO7AkAnoAdzUscJR5lZyc4vhUavgfDnl4jE3loqrAA5TYyPIdZZgdxtgY+B7mo4M6zRbqqdEs+Hsmld2rL2togqgAY2q8pPWgNdx7i8VrC0szhVUZyf9f6yKry5VjXr4E8cHNnzvJy5fTTNLZPLBE7llUuwdA5yfwjbOSdOds4J712GrT3uTk9N93gsjgHh+zRL58juQOruxJ/c1zscf6V+x3tZ+bMLm/wnEkYMD6JFzgjJyD1Db5/6VKMYx4VHJSlLl2YvLPDC3ERrZv4USrGhYlUUk6goP8AMp/YVm6Sc2pRm7aZo6qEU1KCpNFzoMAVrMpzQGHccQRVypDk7KFOcn22qrNmjijqf+yePG5ukQziYa9LwIdSuNMzjoV/+2n8nue/2658GGU5drk58PT39S7JkSWiHHv36Hpy34b29q2pUGf9dzvW0zE0WzQdFFAdo7dV6KBQHrQCgFAKAUAoBQCgPMwr1wKAh/iTcRxwaVR3nZSUSNctpTGtznYKARkn3AqjqcXa4nDz/uy7Bk7PIp+X9GB4T8dt5oMKdMqYEisNLBsdcex3wavKiX8a47FbIGbU7MdKRxjVJI2CdKLnrgE7kAAEk0OEPj8TYrmOZIEeK5UYWKZcEsdgfSSCgO7EHIGwGSKqya3UY+Pj78ScdK3Y5Z5N16pbgl5JN3durHtt+VR2UbD9zUoQUFSOSm5O2TPh3BoofwKBUyJlXYQIxfAUAkk9ABuTQFLQcwSWt8s/0UptrhVKFfVIEJbS5iUHGQwGnOdh32qnHjWPU72bstyZO0UVXCouKLiiEA+r7aW/6V3tsf6l+5Hs5eRBua+erpTL/s+OBlgkEb+cW1uxAZgkQIIVQcaieudtsmxNNWiDVEb4BxKTjsiSygKkZwIgxYaxuZGyBuAfSuPTknJJ2qjiqTnJ2/sWPJ3dK4Ld4bwxIkCgCriszQKA6TvpUnGcAnHv8UB87R3a3rx3EHEWguyryTam0RRAZYRgdNI+evU1FRim2lyScm0k3wWRwXxFjMSanMzaRl0glCk43IDKNs/NU9rk/R9Szs4fqNBz7z6rrCkiTfStJ/vACGLWoU6Y9WokqW3I2zpx0JFWY5Tf5lRCcYrh2RbhFtFC8U9nM8TXUhQ2+CMwEE6t+23X/rR9nkdbOvoKnBXurL54BYLFEukbkVYQNpQCgFAKAUAoBQCgFAKAUBwzY3NAVF4ou1xKr8Pnb6mHMToudBRvUyu3TXkD0jJHfG1U48jm7S7vv6EpRr4nTl2w4lcEmZ/JBx6IgFUaQBknG7HG/wBqT6fHOWqS+pKOWUVSO/OPJ9/5ay29w/nREsupuxGlgCBscf2+c13HhhjfdRyeSUuTA5f4dLPxBC7Bkt4hGMKAxLYkZnI6tuP2/eHTZZZYXJU7ZZ1GKOOdRdqi6okwAK0FB3oCM89cdht7dkly7SgxrGv4nLAgqo+x3PQDc1VkyNPTHn3uyyEE95cFHcP5S4mXAjuJY4jgYSV8heyEjAbHv074qyrVMhdO0Wjw3w/1IPNZmPfUzN/c1Dscf6V+xLtZ+bIzx/w2+nnM6MTGysGjyQNTKVDAg/NU9W5Qwt43VF3TaZ5Up72b/wAGOCLDbhk/N6jnqScdfnt+laYu1ZnkqbRZtdOHBNAQjnvnDyf93tgJLiQbDso6F3I6IP3J2HxmnN5Hoh83/C9fsXwgoLXP5Ig1p4T/AFJ86dmZ2OXP4Q5O5OkdB7AVfCKjFRRVKTk7ZZvA+UYYIwugbDHSpETI4pytbzxtG8alWG4IyKArTi0Nvw65t45nRFXKpqPRD6gd99IIIz/5aw48UodVJpbNfU2TyKfTxT5TLc4Zdxyxo8Tq6MAVZSCCPcEVuMZkvIAMkgD3O1Acg56UBzQCgFAKAUAoBQEc4/zJ9NJpOwAB/wAN21A/5WToR7YNJ7Y3JK35FCnN9QsfEa5r6Xe3zW/maDjfiRGkaBGEbyuE1yJKFjDBiZGV0XOAuwz1I7ZqnHlcnTi0a5wUVadmgs+br+OREnliuIbkuLaVQFYFN9RRdiMA4yOuOtdy4u0pXsRjKid8scuJCikqOnT77/v896tIkjSIDoAKAwOY+Jpa2s08gysaFiB1OBsATtudqAqfgl3e298ZRHDNbyFfMaFsCLUNhrcgHC7HpnAxjpVCUMEW29rv9y2UpZWl41X7Fm/+K7cD1SIPf1p/7qj+Lxef0ZL8Pk8isOP+JN55Yu7We28ndjAVy6pq0rrfOdbZGy4Az3xk6WUGz5G4a3EGF7cNqeQZ+EU7+Wg7D3PVjuewFePGoL1Jzm5FpW9oqAAKNqsIHvQEF8VeNLBFBHJI0MU8umWVRlkQKzYTOwZiAM9hnG+COSipKmdTcXaK45A5lS0nYJxEPbnViGVZWcbjSVZUPbOQNutVzk4JaY2ShHU937/csv8A+ocOOhP2jnP/APGq+2yfo9/sWdlH9X2/sqybjK8TZHa/ntrrLvKWkZIoEBOEVRgDAwM9T33NaL8ylehLvCuz+rH1E7GSRju7DBYISqYGBhcdFAHUnqSTGEIwVRWwcm3bLZRABgdKmcO1AcE0B89c5cVEdzcRX1tlbm4LJckZzChCqqN0wq42+Qe+TCGSM70u6JSg48m75T4oIw8PCoS0AclZJHk9ROM4RWAAB2264PfNV5IZZS7sqROEsaW639/E30j8RZgzxxOnQoVfBBxn1O7b7bYA6mrumvE222zD/wBR6ddVBRjtXzv6ImXK6SCP+IunfZeyjsBnsOlSk7dluGHZwUb4N3XCwUAoBQCgFAKAxbvh6SfjXNAaPmPk63uoGidBgj7YI6EHsaAgXKXA4pb5mAwYcR/Gyo3pA2GcjP2rH0Kaxu34s19Y05qvJFwxrgAe1bDIck4oCvufOZhJrsbdFlkcYk1bpGrDrJjqSOidT12G5zucsjqHHn/X9lyioK5c+RBODeFM+oB55DDkN5e4UkbgsM4O/wAVoKSzbbkSAKAVGfsKArjm/wAPIbQTYUlJnjI/kIfB0nqAdecfFZM7ksuNp7W7NWBReOaa3otXkjhiwWyKvTAAA7Adq1mUkVAeN1crGpZiABUZzUFbOxi5OkVHzDePxpzDEMWgPXG8pB2KntGCOvViPYVTCMpy1y28l/fqWyaitMfmZvK3hNFbvrIJPuTk49q0FJPl5cgAxoFAQHnHkWKFZ5oVC+chWT2JO4JHTOoDf5NYutj3FP8AS0zX0cu84PxTJH4ZLF9IhiK4KjYdthtj/wBK2rcyNVsTKgNXxfmO1tSoubmKIt+EO4Uke4BOcfNAa7i3H42jDo+qJvwlCD5p/wAqEbafdumP64c2WWSXZY/m/wCF/L/k044KC1y+Xv7I0q8pC+Iku1U42RSMhB7KD/o9604sUccdMSmc3N2yUcF5fithhFFWkDbaR7UAAoDmgFAKAUAoBQCgFARLxPv5IbB2iDnBUyiMkP5IYGXSw3HpyCw6Ak5FcckuTtFS8tcSsY7hLmzlmjeRm1Wsah1C42L6mUY+c5zioZXNLuK2SxqLfede/mWDxDxBkSCRkgk1rGxXVGuksASMlZW2zVcZ5rpx+pOUcdbS9/sVdx3mhtK3VpxC8MjaUKOxYSORmQhD6FUZ2AXYsuB7XSUZJxZWrXeLe5D5cjWIORufUSdyWO5ZmO5Y9ya6kkqRxtvdk4C4rpw5oCmfFfjkUlzLa3Fy8AjjQwhMgO75LPI43KgYAXpkE77Y44p8o6pNcHvyPzottEYZb1bso2FZI5mIXsGdYyCfmqZ5Jp0o38y2GOLVuVe/iZHOPiQhjiRXlhjklCzSIkiOseGJCO6LpYkAZG4Gce47jyTk+9GvmcnCMVs79/Eq234zLJe/TR3Fw9pM2NEkjHUmCd9RzpPfH4gN9qm4xk03vRBNx+Z9G8scHSGJSAM4qZE3lAKArHxk4ssLWouYmlsyXMyrnBcBBEHx+XJY4OxIHtXLV0dp1ZAeUeK2lnOslpLcO8qMXgiC6F3GkOXIGcZxjcfrgwya67lfMlBRvvFjrzzORtazj7tEP7aqq/7/AKFlYvUrW54wLm4mtbu1LTTTl2lOGkWEDKqCNsLGB09qtlkWOGqborjBzlpgrJX4Z8PhNxMkBd7WOQiHXnbYawAeg15/XNTVPdeJF2tmXGq4GBXThzQCgFAKAUAoBQCgPC5vI48eY6rk4GSBkntvXVFvghLLCLSk0m+N+fgJrtERnd1VFBZmJAAA3JJPQAd64TI3YeIVjPMYIp/4uCQro8QIAJJBdQCMAn7CoZJ6IuR2Kt0aKX6niE0is2LXOlUA/GFP+JIx33IyEGABjOT0rx423rnz9iUn4I3HCeQLaBtSooJ3OABk/OKvIEifhMRGNAoCpuY+XreC9t4FVFQu7qu2xYDcL23Q9O9ZEq6pvzivuam76dLyf8Fu8MgCRqF6YrWZT3llVRlmCj3Jx/egNBzXzXFZxgnLyPtHGu7O3so/qSdgNz805MjT0Q3f2+JZGG2qXBXMvJUvFm869OX/AChSQsa/5F9/lj1PtUsePR6t8nJz1fAmHKnh7DaLjSP9dye5qwgbXjfJ1tcQtE8YKsN//nsfmgK44bwSJOJrGwGY4lVSfxYQlcE9fw6ax9KtM8kfX7mvqXqhCXoXPCoCgDpWwyHZ2AGScAdSaA1PG+YYLaBpnkXQozkHI9h065OwHc1VlyqHq3wizHjc36FYLw+fjMpkuVKw/wDDhPYf55B0L46DooPv0jixNPXPeXvglkyKtMeCVcueG1vatqVB/f8Aqd6vKSZrYRj8goCO8z8tRNi4WNfNiyVOBnHdQfkbfrVPUY+0xSiXYJ6Mikabw0uoNUsaOhdHYHBBOx2O3bBFQ6Nt4Y2S6pLtZUWJWkzigFAKAUAoBQCgFAR7mXhU0pDQSshxpIGMEZyNiDv13HuaSqUHB8MqeFPLHLe8fe6f+0QvmblO+a2dUnLNswUrHglGDgFggbGV9/vtVEOnhB3E1SzSkqZEL5Z7nyEuLdDdPIkrzDZo1Q/4enuTjG3zTFnWSco1+U7kwuEYyv8AMXjy/ZiOFRjBxvV5SbOgOkr6QSe1cbSVsJWfM3E+L2U8jx8SR4rlHkMk8frd5MnSoPQKNgOwAFFJSVo61Tplkcu85TLAgjguHUKMNIYy52/NuPV71m/8n/1+pdWH1IXzpzH9VPcRXdpI8pRTbLn/AA0VSzsFUlclg2W9gPYVcp6Y3kaRXp1SqG528FeHm4YtKCwX0IWJOEG+hc9Fyeg7/apqKW6ItuqPoG3gVFAUYArpw9aAwOPXDx20zxDMixsUHXLhTpGO++K42luwfMfEuMWErRl0uYZ0X+JKvqlaYdWYsynOf2pe2wLd4Tz6wjULHcyDA9TQxhjt1I88b/pWfV1HkvfzNGnD5+//AJIzzzzuks0aX0EptfLYiMgIHmzgFgrtqCjBAJ6sTjYGrcbm13yqain3ff0RH+DcKhS8gghldw4Ms0J1BYZNgmVOxcAnttkV1aJd5U/U49Ue69j6G4RYLFGAo7VMiZ1AKAhXi3fSRWBKKzKZEEwTOryc5kxjfBAwfgmuNpcnUm+CobVuHSyPewyPaeSymOOLHmNuAQgOxJG2D1ziuSunp5EavcsyDnmTSNFvcMP/AMQ/9azp9R5Ivaw+Z62HNTyOMidJMgFGAKMCTvqGwIGOnet/c7NeZ4sPxX4p3+Tfyqt69U+PPxJ/C2VBPtVR6R3oBQCgFAKAUAoDD4xxCO3heWU+hBk4GSc7BQO5JIAHuRQFM2vMHk8XP1ltJAspRE1EMFJLkaiuyk6wNs9OvtVjxaHJ+bstyZdaivJF2wzqwBUjFWlREuIeJ3D4ZRE8rDJ0iTy28onptLjSRnbUNvmjdAj3GOYZuJv5NmWS2zhpl2aTsViPUJ7ydT0X3rOoyyO58eX9/wBFzagqjybXh/htbaULxJlfw+kbfY1oKSXWPCIolCqooCP878HhERnIRWjzhzgaQ3pPqPQEGsvWQ14ZL3yaOknpzJ++DW+EccRtUdCpJUZ04wDgZG3sa0x4RTL8zLCrpExmv4wxXzF1DquQWH/L1rjaSthKyuObeaZbuVrSxJUKdM0y/lPQxxnvJ7tuF+TWanmdv8v3/wAGjbEvU6cN8J7f0u8a6hjrufuc9T8netXBnJ9YcBijQKEG1AYHMvJ9vdxaJI1ONxtuD7g9QftQEG5Xso14nKHxrIRs7ZOAUP7FD+9YuhWmDh5NmzrO9JT80i3F6bVtMZzQGNLfIoJ1A42wCCc+33qGTJHHHVLglGLk6RFeMcTd5PLi3mO3usQP93/t+wGKEJdRLXPZLhe/H7fHi+Uljjpj7/x9/hzoeE+EdvG4k0DV17nH2BOB+legZiw7ThUaKFCDagPQcOjznQM0BkgUBzQCgFAKAUAoBQFf+K/FIntmswS08oBRUPqUowZZGP5Y1ZRknr0GSdqnkuWmPz9+ZYobXIr/AJet+L4EJYBdeoyj1SNtjAYj8J+alkxxyLTLgjCbg7RM5eV70o3+8vupGCkRxkY2Jj1f1qldJjXH3LfxE63Ku43DxH6ZbedEyji3QaRkIF1akboFPv12PSrHmXa9n41ZFYn2faetF1+GvB/JtYw4ywRRn3wAM/0q0qJnQCgKo8ZeOC2mtjPCJrbTIChPp85guhivcqurHtqPvUdS1afE7TqyF8h8ctYJy9it2zPGPMTMaxhtR7HOTjGDkdWqGTtf+FfMnDR/ysm/MfPN0LWbyoJUfQcN6CV92GGzkDJGx3xUI9vfeqiUlira7Ka5o4nG7wz2MElvjbzAW1PKMamEnUtk5JznerW4ybi/2K9MktR9AeG3B0W3RygDYG3se/8AXNTqiJOaAUBpucr6SCxuZYBmVImKbZ9QBwcd8dcd8UB8+TDh9z/GhuHtXhi1tKzFpJJfcHOouT80BaXCfEBBEo1TSekes2xBbbrgSd+tZe0zfp9/uX6Mf6vf7Gm548QUdYI385bZ5P8AeMRtCzIASIw+o7MeuOy46E1bjlN/mVEJxiuHfv4EPsraOA/7Q4dc+TmZY1hB3ZHOkgr3xnPwQDsRUpwjNVIjGTjwXlylwtUiD4yzbknrU0qIkhoBQCgFAKAUAoBQGh5h5lS1IDaPyltb6MKxK6lyDnfAxt1FJd3G57uvIoeb/vxwr/l4vbz9N+PsafiXiLbpGPKeNpXYIgMiaQzd30sSFAyTt2x3qjHnjN0k18UbJ4ZQVsjI59v4JwLyOKW1djHHNACimT8oyzNlCdvff9DPJGUo1F0Qi0nub3k/lMbzTEu8h1O7bs59yfYdAOgGwqUYqKpCUnJ2ycx2yr0UVIie1AUv4jcy26XkRGsxxyYkkCEx6lEisob8xBYA6c4II6jFUPE+2U/CqL1kXYuHjdlscDuo5IUeJgyMoIIOQQehBq8oPDj3M1rZAG6nSLV+EHdiB1IUZOPnGKA0PHvEK3SJTaOLiSUHyljIOcbEsfyKD1J+3XpTOcm9EOfPyLIRVapcEc4RybJes018RI7jByPQqnfRGh6L8ncnc1LHjUFscnNyZL+BckW9t+BFA9gMD9hVhA30vDo2BBQUBUvN3AIbe5t41RFjMxbGBsXVtwO26D96xVXV35x/k13fTV5Mtjg8CpEoXpitpkM2gOskgUZJwK42krZ1K9kVjzdzdLcym0sGIKnEsw38v+ROxl/ov36Zaed77R+/+Pfwu2xL1+3v366yx8HYWIkdd+pBZjk/IJ3rWlRQ3ZZHDeWoYkC6AaA8OPcn21zC0Txghv8AWQRuD80BXknLkcU9rEwyIcxqT1GMMP10vjPxXm4e51c4+as35e/0sX5f6Lfs4gqKB0xXpGA9qAUAoBQCgFAKAUBrOLcFjuMeYoOOnx9qAjfNHh7Bc27R7gncEdQRuCKAgXC+WPMu4oVkYxWypiPUdIkKjVJgn8RB/SsnSTnJS1+br4GnqYQi46fIu6zh0IF9hWszHtQGFxbiEcEbPI4RVBJJOAAO5PYVCc1BbkoxcnsfN1lxq5jH08lqby3VXWDUpVSGyBI3cZ64OD/epJ2jjVMn3Li8QES+WkEa4HoSN1Ue4GiVQB+lZvw0lxOX7mjt4/oXv5Eb45xC9jup4p7VZfqUBBOdkhUkxpI5JG4ZsZJ9RwN6sc1hhc38ytReWdQR5+C3C2lmlkeMKjkaQBgbas4/l3H7VcVH0LDEFGAMCgO9AcOcDNAfNPGuKWd65F+7w3ZmfzZn1MI1BOiNEUHCgYGw+e5NAT3kvnSK3tljN1JchcgP9PJ0BO2oZLY6Zxvis8smVPaH1Lljg1+Y9ubfEtRCqxO8fmSKjyiOVGjjOSzL5kYXVgaRvkas9qnjnOTqUa+ZyeOMVad+/iQTiBliWa9sb+U24YR6JJC7v5npOFcnL7kg4yOtSnBTVSIRk4u0WzyBy3FFCrBR02H/AH7n5qZFuybAUAoAaAonm/iFzeE3dpNGgWcpDCAGkYxlk8xyf82T6ewx3Gar7KOvXW5PtJaNHgWFyJzFcywD662eORSVJVGKtp/MMZx7Y9waPLFOmcUG1f8AKJK/FUHZ89hoYE98DIHYE/pU8clkdRKs844Y6p/39jvw/iSTDKE/IIwR8EGpyi4umRw5oZoKcHaZmVEtFAKAUAoBQCgI5z1zD9FArBlV5ZFiR3yUQtkl2A3ICqTjbJwMigKx5ea9tr7zgRdWszEGb0IfRpXUF2z1HpAJIBqlyx4FvsmWpTyvzoti55kgiiaWUsqoupso37DbcnoAOuRSPUYpOlJHJYpx5RCeJ+K720wS6sJIYioYPrEjKD0LxqMD7BjVsrS2IKr3MKC0uOLSiS4BWFTmODOVHs8p6PJ7D8K9t96rhjp6pbv3wTlPbTHgsKy5bhRQCoJ96tKzbQwKowoAFARvnyKNbdpWKoV6MSANwR1P3rL1sdWFr4fdGnpJacqfx+xq/ChY2tUdcElRkj3wM/1rTHhGeXLJ5XThwTQEF545yMR+mtAJLhx0/Kin/iSfy+y9W+3XNKTyvTDjxf8ARdGKgrlz79+9ona+FYuv41yWeVjl3YnLE9yAcY7AdgAKvjFRVIqlJydssDgPJsFvGF0DbbpUjhzx7ku2uYWiaMYYfb7EH3zQFW3vKMcE1nbsMiN5ArHGSdpAWwACcMd/5axY7j1M03ykbMlPp4tLhl28LthHGqjpitpjMugFAYt7caRpG7HoPb5PxVObMsS9fBE4Q1fA+fuP8qSpemXhTlkB1HUTpEhJLaMDdP8Av2xXcLm43PkTST2Jdy/yXc3BaW8lYyucsQSozsMAA9NqSw45O5RVnY5ZxVJs3Mnh8y7xzyqw6HzGOP0JI6bdO9WYoxxO4Kijqsa6mGjLuiScucLljZnmcuzdSdugwNht0FTlJydsjhwxxR0x+pIKiWigFAKAUAoDzmnVRliB/wButccklbOpXsip+cuJ/wC2AbW3XNsGGqbGdTKc4g+AesnQ7gZ3NVR1SdvZe+Scko7eJr+CeFMgZBNK7xpkojH0qT1OnucVc1ZBNrgkXG/DGNoHSI6GK7EZA1DcEqMA7gVDs4XdIk8k2qbZW3EuA35jhtZZyfMZvPGx/wANgEAbGojGDjYZO/QVVDPqyyx+VFk8NYo5PMvnlPh/kwKpGDitBQbqgFAUr4s8wRxX+i7hMsBt8QZzoSQswkcdi4GkfAx778TT2R2markXitnZSubG4uZg6qXQRfw1b7OyNq2PTbHvjanLLKn3EmiyEcbXefv9mTTjfiUYraV0STzAhKaoGA1Y2LEMwwOu+OlchkyuSUofU7KEKtSIFODclrmw4lMHhi8yZ5pT6mHqI0E6dOfy409sYq9pNUypOnZPfDnhwul+rmA8ybEj7AZYgdh7dB8CuRioqkG7LJRQBgVI4dqAGgKN514nc3TfV2ZiEcc5SFPxSyGPUhc77K2TgDtjfsK+yjr7Tx4LO0lo0eBP+Q+aJp7cG7tpIZFJVv4b6WK7akOD6T/Qg9etdeSCdNkVBtWiQ3nHYIo3kkfSqKWYkEYCjJ2P2riyweyaO6JeRWfMPiTxKAxSrYw+RKNSIWZptPYsynSpx2wce561YQNtY8cPFEUW2tY3GZWbZyejR7dACMH3x7dcmLp3qc8m7LpZFVRJxwzhSQoFCitZSZ6qB0oDmgFAKAUAoBQCgFAQjnThM05ePSrxSaeuQyYK6gCOqsBgj+Y+9Wa1o0tGOXSt9Qsylx72fr4p2jd8ucCSBBsM4/b4FVmw3lAec8qorM5CqoJYnYADckn2xQFH8wc4RJxKKaSGaOBlOmR0wGDFCHCfiC+k9RnfpVEMTjllPzoulkTxxh5F2WVwrorIQQRtiryk1vFubbK1kEdxdwxyH8rOARnoSOw+9AabnDnQQKkduhlmlXVGBkLpP/EaQdI/tu3b3rPLI5vTD5stjFJXIjHD+QTe5lvj5sjdWYYAHZY1/Ig9h+tWwgoKkQlNy5JZy7yHb2uyoMe2KmRNzd8AgkUqYwQRg7e9AVFzJyTDZRGBVzHJcRtuc4DenTnqVyq7E9zWLLa6mDvlP39TXjp9PNUW1ytYLDAoX2raZDcUAoDA4vxBYY3djsiM7HrpVQSWIHwDt3xVOXMsa9XwThDV8D5yThN39T9Tw6NkiLl445TkqSc5KgYAJ309RnBqcNWnvcnJVexO+W+TLu4DSXdxKZHYu2mR0ALb4UKRgVx4oN20iSyzSpM2vEPDqR4pI/qZ8OpUgzSsNxjdWcg/YiixQTtIPLNqn/BBOXbHiFk87zkM1ugESuNSyBiVyrZ9IHp6j83xVXUdR2Tiq5ZPDg7VPfgsjwn4W8UGp8anLOcdMuSxA+MmtJQT+gFAKAUAoBQCgFAKAUBxigOaAUBHefAkllcQvKsXmxsmtjgAsDj5J/lG5qvJlUNuWSUbKGt+L30iNDcWYuJCUEbyrlEEbBuh2IIGMfJ+1SlHVFoRel2WLw08RRAVji04GFUSxgAdgFkwP2rN+Gmvy5H9y/t4PmK9/IgnD75J1a34nbsiwyM1zcBSWLuSRqb2ONvgDtWhzjFqLe7KFCUk2lsiZeEnDRKupi7RqzCHXkkRAnQMHoMHIHzUlFLgjZbqIAMAbV0HagFAU/4kcQlvGuEt5Y41tXVNLDVJLJ6JPSDsFB0jpkkHtUJY4ykpPwJxySiml4m88NuY7to2iv7aSNozgSBG0OMZ7ZwRtntuPkDkssIumzig2rRLOK8y29vE8sj7IPwj8RJ2Cqp6sSQAPc11ZYN0mg4SStor7i3itc2s6pd8P8uJsHUsmt0Q/mZQoBOOwI+9SldbcnFXibz6tuIHRAT9Od2foZc//r8d/jYDLhwO9eTn3797WzntUffv36y3h3CY4kChRWspM5VA6CgO1ARjnHh2tMIuWdWXAxk5UkdflVP6Vm6rppZ4qMOScOsh0r1zuvTn3Vnfki4zCEYaXXZgdiDWpxlHaXJnw58eeGvHw/e5JK4WigFAKAUAoBQCgFAKAUAoDScb42IXEetFYrq9e2pR+IK3TUB756irIY9adMwdZ1r6eUVV37pevlfPBFY+Ff7SuVuHQhI10xht8AkktjprbbJ9gB98uHG4JuTts9KU72XBMrfgcKAYQbVcQNgsYAxjagK48QrBC4QADzHjLdNwPM2Px/1rDmjfVY9tlf8AJsxNLBNXv/omnLnDUhiUKO1bjGbagFAec0ukfPYe9QnNQVs6lbPnrmzg73V89xw0OrCQ+YZNkd0OnXGoBOnYj1YzjI61HE5yVyOyST2JLy9yZeXDvNezyGVyCSrsgGBgBdJG2K7LFCTtpHY5JxVJmdzN4e3D20iR3MxOzKryuy6kIZchie4H2pHFCLtI7LJKSpkN4dJfRWszXEayTSsYNMv4kwFOvV0xuen+Wq31CWZYq5JLC3ieS+C3fDrhZt7SND+VQP2GK0FJK6AUAoDT8zcI+pi0hmVlOpWU4IO4yD9iR+tSjNxdopz4MeeGiatGPy7wmSJmeZy7t1J+BgdKSk5O2dw4o4o6YkgqJaKAUAoBQCgFAKAUAoBQCgMDifCo5wPMGcUBkWdqsShVGAKA96AUBCeZLSdpXXy0kjcgoTkNGRpBwR1Hpz+pq6OWoaaPNy9A59Qs2riviqrh+tcPbd7Es4ahWNQ3UCqT0jKoDG4jdeVE8mM6FLY+wz0rqVuiGSTjByStpENu+PyS4SB0dpfwyJtoT20b6W+c/wBhiHU9KnNO9vL37/jN/wBO66WaMtSW3DXz5T4a8vVfORcB4GkCAYBPepGw3CqB0FACKAgfPFjgkohOGjc4GcYLgk/cN/SsuTpcmTPDJBcc+/mdl1+DpsUo5nV+jflzXHHiS7gkweFCvTFaiKdq0Z9DooBQCgFAKAUAoBQCgFAKAUAoBQCgFAKAUAoBQHBFAc0AoDrIgYEHvQGssuAxROXVQCaA2tAKAUBG+Y+EzPIktvKyOowRsVYb4yp7jJwfk1ZDI47GTqejhnak2014o2HL1g0MQVjk1Bu9zTGKjFRXCNpXCQoBQCgFAKAUAoBQCgFAKAUAoBQCgFAKAUAoBQCgFAKAUAoBQCgFAKAUAoBQCgFAKAUAoBQCgFAKAUAoBQ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997873" y="2133600"/>
            <a:ext cx="7412025" cy="1015663"/>
          </a:xfrm>
          <a:prstGeom prst="rect">
            <a:avLst/>
          </a:prstGeom>
          <a:noFill/>
        </p:spPr>
        <p:txBody>
          <a:bodyPr wrap="square" rtlCol="0">
            <a:spAutoFit/>
          </a:bodyPr>
          <a:lstStyle/>
          <a:p>
            <a:r>
              <a:rPr lang="en-US" sz="2000" dirty="0" smtClean="0">
                <a:solidFill>
                  <a:srgbClr val="C00000"/>
                </a:solidFill>
                <a:latin typeface="Times New Roman" pitchFamily="18" charset="0"/>
                <a:cs typeface="Times New Roman" pitchFamily="18" charset="0"/>
              </a:rPr>
              <a:t>Bosonic SPT states:</a:t>
            </a:r>
          </a:p>
          <a:p>
            <a:r>
              <a:rPr lang="en-US" sz="2000" dirty="0" smtClean="0">
                <a:solidFill>
                  <a:srgbClr val="002060"/>
                </a:solidFill>
                <a:latin typeface="Times New Roman" pitchFamily="18" charset="0"/>
                <a:cs typeface="Times New Roman" pitchFamily="18" charset="0"/>
              </a:rPr>
              <a:t>Higher dimensional bosonic SPT states, much more complicated, can be classified mathematically:</a:t>
            </a:r>
            <a:r>
              <a:rPr lang="en-US" sz="2000" dirty="0" smtClean="0">
                <a:solidFill>
                  <a:srgbClr val="C00000"/>
                </a:solidFill>
                <a:latin typeface="Times New Roman" pitchFamily="18" charset="0"/>
                <a:cs typeface="Times New Roman" pitchFamily="18" charset="0"/>
              </a:rPr>
              <a:t> Chen, </a:t>
            </a:r>
            <a:r>
              <a:rPr lang="en-US" sz="2000" dirty="0" err="1" smtClean="0">
                <a:solidFill>
                  <a:srgbClr val="C00000"/>
                </a:solidFill>
                <a:latin typeface="Times New Roman" pitchFamily="18" charset="0"/>
                <a:cs typeface="Times New Roman" pitchFamily="18" charset="0"/>
              </a:rPr>
              <a:t>Gu</a:t>
            </a:r>
            <a:r>
              <a:rPr lang="en-US" sz="2000" dirty="0" smtClean="0">
                <a:solidFill>
                  <a:srgbClr val="C00000"/>
                </a:solidFill>
                <a:latin typeface="Times New Roman" pitchFamily="18" charset="0"/>
                <a:cs typeface="Times New Roman" pitchFamily="18" charset="0"/>
              </a:rPr>
              <a:t>, Liu, Wen 2011</a:t>
            </a:r>
          </a:p>
        </p:txBody>
      </p:sp>
      <p:sp>
        <p:nvSpPr>
          <p:cNvPr id="10" name="Title 1"/>
          <p:cNvSpPr>
            <a:spLocks noGrp="1"/>
          </p:cNvSpPr>
          <p:nvPr>
            <p:ph type="title"/>
          </p:nvPr>
        </p:nvSpPr>
        <p:spPr>
          <a:xfrm>
            <a:off x="628650" y="341159"/>
            <a:ext cx="7886700" cy="777874"/>
          </a:xfrm>
        </p:spPr>
        <p:txBody>
          <a:bodyPr>
            <a:normAutofit/>
          </a:bodyPr>
          <a:lstStyle/>
          <a:p>
            <a:r>
              <a:rPr lang="en-US" sz="1800" b="1" i="1" dirty="0" smtClean="0">
                <a:solidFill>
                  <a:srgbClr val="0070C0"/>
                </a:solidFill>
                <a:latin typeface="Times New Roman" panose="02020603050405020304" pitchFamily="18" charset="0"/>
                <a:cs typeface="Times New Roman" panose="02020603050405020304" pitchFamily="18" charset="0"/>
              </a:rPr>
              <a:t>“Oversimplified” Introduction to TI/SPT states:</a:t>
            </a:r>
            <a:endParaRPr lang="en-US" sz="1800" b="1" i="1" dirty="0">
              <a:solidFill>
                <a:srgbClr val="0070C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997878" y="1381262"/>
            <a:ext cx="7412025" cy="707886"/>
          </a:xfrm>
          <a:prstGeom prst="rect">
            <a:avLst/>
          </a:prstGeom>
          <a:noFill/>
        </p:spPr>
        <p:txBody>
          <a:bodyPr wrap="square" rtlCol="0">
            <a:spAutoFit/>
          </a:bodyPr>
          <a:lstStyle/>
          <a:p>
            <a:r>
              <a:rPr lang="en-US" sz="2000" b="1" dirty="0" smtClean="0">
                <a:solidFill>
                  <a:srgbClr val="C00000"/>
                </a:solidFill>
                <a:latin typeface="Times New Roman" pitchFamily="18" charset="0"/>
                <a:cs typeface="Times New Roman" pitchFamily="18" charset="0"/>
              </a:rPr>
              <a:t>Symmetry Protected Topological States: </a:t>
            </a:r>
            <a:r>
              <a:rPr lang="en-US" altLang="zh-CN" sz="2000" dirty="0" smtClean="0">
                <a:solidFill>
                  <a:srgbClr val="C00000"/>
                </a:solidFill>
                <a:latin typeface="Times New Roman" pitchFamily="18" charset="0"/>
                <a:cs typeface="Times New Roman" pitchFamily="18" charset="0"/>
              </a:rPr>
              <a:t>Generalization of TI and TSC, i.e. the bulk is gapped and nondegenerate, with gapless boundary.</a:t>
            </a:r>
            <a:endParaRPr lang="en-US" sz="2000" dirty="0" smtClean="0">
              <a:solidFill>
                <a:srgbClr val="C00000"/>
              </a:solidFill>
              <a:latin typeface="Times New Roman" pitchFamily="18" charset="0"/>
              <a:cs typeface="Times New Roman" pitchFamily="18" charset="0"/>
            </a:endParaRPr>
          </a:p>
        </p:txBody>
      </p:sp>
      <p:sp>
        <p:nvSpPr>
          <p:cNvPr id="9" name="TextBox 8"/>
          <p:cNvSpPr txBox="1"/>
          <p:nvPr/>
        </p:nvSpPr>
        <p:spPr>
          <a:xfrm>
            <a:off x="1008424" y="3318076"/>
            <a:ext cx="7412025" cy="707886"/>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c</a:t>
            </a:r>
            <a:r>
              <a:rPr lang="en-US" sz="2000" dirty="0" smtClean="0">
                <a:solidFill>
                  <a:srgbClr val="002060"/>
                </a:solidFill>
                <a:latin typeface="Times New Roman" pitchFamily="18" charset="0"/>
                <a:cs typeface="Times New Roman" pitchFamily="18" charset="0"/>
              </a:rPr>
              <a:t>an also be classified through more “physical” approaches, for instance </a:t>
            </a:r>
            <a:r>
              <a:rPr lang="en-US" sz="2000" dirty="0" err="1" smtClean="0">
                <a:solidFill>
                  <a:srgbClr val="002060"/>
                </a:solidFill>
                <a:latin typeface="Times New Roman" pitchFamily="18" charset="0"/>
                <a:cs typeface="Times New Roman" pitchFamily="18" charset="0"/>
              </a:rPr>
              <a:t>Chern</a:t>
            </a:r>
            <a:r>
              <a:rPr lang="en-US" sz="2000" dirty="0" smtClean="0">
                <a:solidFill>
                  <a:srgbClr val="002060"/>
                </a:solidFill>
                <a:latin typeface="Times New Roman" pitchFamily="18" charset="0"/>
                <a:cs typeface="Times New Roman" pitchFamily="18" charset="0"/>
              </a:rPr>
              <a:t>-Simons theory for 2+1d (</a:t>
            </a:r>
            <a:r>
              <a:rPr lang="en-US" sz="2000" dirty="0" smtClean="0">
                <a:solidFill>
                  <a:srgbClr val="C00000"/>
                </a:solidFill>
                <a:latin typeface="Times New Roman" pitchFamily="18" charset="0"/>
                <a:cs typeface="Times New Roman" pitchFamily="18" charset="0"/>
              </a:rPr>
              <a:t>Lu</a:t>
            </a:r>
            <a:r>
              <a:rPr lang="en-US" sz="2000" dirty="0">
                <a:solidFill>
                  <a:srgbClr val="C00000"/>
                </a:solidFill>
                <a:latin typeface="Times New Roman" pitchFamily="18" charset="0"/>
                <a:cs typeface="Times New Roman" pitchFamily="18" charset="0"/>
              </a:rPr>
              <a:t>, </a:t>
            </a:r>
            <a:r>
              <a:rPr lang="en-US" sz="2000" dirty="0" err="1">
                <a:solidFill>
                  <a:srgbClr val="C00000"/>
                </a:solidFill>
                <a:latin typeface="Times New Roman" pitchFamily="18" charset="0"/>
                <a:cs typeface="Times New Roman" pitchFamily="18" charset="0"/>
              </a:rPr>
              <a:t>Vishwanath</a:t>
            </a:r>
            <a:r>
              <a:rPr lang="en-US" sz="2000" dirty="0">
                <a:solidFill>
                  <a:srgbClr val="C00000"/>
                </a:solidFill>
                <a:latin typeface="Times New Roman" pitchFamily="18" charset="0"/>
                <a:cs typeface="Times New Roman" pitchFamily="18" charset="0"/>
              </a:rPr>
              <a:t>, </a:t>
            </a:r>
            <a:r>
              <a:rPr lang="en-US" sz="2000" dirty="0" smtClean="0">
                <a:solidFill>
                  <a:srgbClr val="C00000"/>
                </a:solidFill>
                <a:latin typeface="Times New Roman" pitchFamily="18" charset="0"/>
                <a:cs typeface="Times New Roman" pitchFamily="18" charset="0"/>
              </a:rPr>
              <a:t>2012)</a:t>
            </a:r>
            <a:endParaRPr lang="en-US" sz="2000" dirty="0">
              <a:solidFill>
                <a:srgbClr val="C00000"/>
              </a:solidFill>
              <a:latin typeface="Times New Roman" pitchFamily="18" charset="0"/>
              <a:cs typeface="Times New Roman" pitchFamily="18" charset="0"/>
            </a:endParaRPr>
          </a:p>
        </p:txBody>
      </p:sp>
      <p:pic>
        <p:nvPicPr>
          <p:cNvPr id="2" name="Picture 1"/>
          <p:cNvPicPr>
            <a:picLocks noChangeAspect="1"/>
          </p:cNvPicPr>
          <p:nvPr/>
        </p:nvPicPr>
        <p:blipFill>
          <a:blip r:embed="rId3"/>
          <a:stretch>
            <a:fillRect/>
          </a:stretch>
        </p:blipFill>
        <p:spPr>
          <a:xfrm>
            <a:off x="3048000" y="4142839"/>
            <a:ext cx="3019425" cy="542162"/>
          </a:xfrm>
          <a:prstGeom prst="rect">
            <a:avLst/>
          </a:prstGeom>
        </p:spPr>
      </p:pic>
      <p:sp>
        <p:nvSpPr>
          <p:cNvPr id="13" name="TextBox 12"/>
          <p:cNvSpPr txBox="1"/>
          <p:nvPr/>
        </p:nvSpPr>
        <p:spPr>
          <a:xfrm>
            <a:off x="1008424" y="4752439"/>
            <a:ext cx="7412025" cy="707886"/>
          </a:xfrm>
          <a:prstGeom prst="rect">
            <a:avLst/>
          </a:prstGeom>
          <a:noFill/>
        </p:spPr>
        <p:txBody>
          <a:bodyPr wrap="square" rtlCol="0">
            <a:spAutoFit/>
          </a:bodyPr>
          <a:lstStyle/>
          <a:p>
            <a:r>
              <a:rPr lang="en-US" sz="2000" dirty="0" smtClean="0">
                <a:solidFill>
                  <a:srgbClr val="002060"/>
                </a:solidFill>
                <a:latin typeface="Times New Roman" pitchFamily="18" charset="0"/>
                <a:cs typeface="Times New Roman" pitchFamily="18" charset="0"/>
              </a:rPr>
              <a:t>Or, nonlinear sigma model for 2+1d and 3+1d (</a:t>
            </a:r>
            <a:r>
              <a:rPr lang="en-US" sz="2000" dirty="0" err="1" smtClean="0">
                <a:solidFill>
                  <a:srgbClr val="C00000"/>
                </a:solidFill>
                <a:latin typeface="Times New Roman" pitchFamily="18" charset="0"/>
                <a:cs typeface="Times New Roman" pitchFamily="18" charset="0"/>
              </a:rPr>
              <a:t>Vishwanath</a:t>
            </a:r>
            <a:r>
              <a:rPr lang="en-US" sz="2000" dirty="0" smtClean="0">
                <a:solidFill>
                  <a:srgbClr val="C00000"/>
                </a:solidFill>
                <a:latin typeface="Times New Roman" pitchFamily="18" charset="0"/>
                <a:cs typeface="Times New Roman" pitchFamily="18" charset="0"/>
              </a:rPr>
              <a:t>, </a:t>
            </a:r>
            <a:r>
              <a:rPr lang="en-US" sz="2000" dirty="0" err="1" smtClean="0">
                <a:solidFill>
                  <a:srgbClr val="C00000"/>
                </a:solidFill>
                <a:latin typeface="Times New Roman" pitchFamily="18" charset="0"/>
                <a:cs typeface="Times New Roman" pitchFamily="18" charset="0"/>
              </a:rPr>
              <a:t>Senthil</a:t>
            </a:r>
            <a:r>
              <a:rPr lang="en-US" sz="2000" dirty="0" smtClean="0">
                <a:solidFill>
                  <a:srgbClr val="C00000"/>
                </a:solidFill>
                <a:latin typeface="Times New Roman" pitchFamily="18" charset="0"/>
                <a:cs typeface="Times New Roman" pitchFamily="18" charset="0"/>
              </a:rPr>
              <a:t> 2012, Xu 2012, Xu, </a:t>
            </a:r>
            <a:r>
              <a:rPr lang="en-US" sz="2000" dirty="0" err="1" smtClean="0">
                <a:solidFill>
                  <a:srgbClr val="C00000"/>
                </a:solidFill>
                <a:latin typeface="Times New Roman" pitchFamily="18" charset="0"/>
                <a:cs typeface="Times New Roman" pitchFamily="18" charset="0"/>
              </a:rPr>
              <a:t>Senthil</a:t>
            </a:r>
            <a:r>
              <a:rPr lang="en-US" sz="2000" dirty="0" smtClean="0">
                <a:solidFill>
                  <a:srgbClr val="C00000"/>
                </a:solidFill>
                <a:latin typeface="Times New Roman" pitchFamily="18" charset="0"/>
                <a:cs typeface="Times New Roman" pitchFamily="18" charset="0"/>
              </a:rPr>
              <a:t> 2013……</a:t>
            </a:r>
            <a:r>
              <a:rPr lang="en-US" sz="2000" dirty="0" smtClean="0">
                <a:solidFill>
                  <a:srgbClr val="002060"/>
                </a:solidFill>
                <a:latin typeface="Times New Roman" pitchFamily="18" charset="0"/>
                <a:cs typeface="Times New Roman" pitchFamily="18" charset="0"/>
              </a:rPr>
              <a:t>) </a:t>
            </a:r>
          </a:p>
        </p:txBody>
      </p:sp>
      <p:pic>
        <p:nvPicPr>
          <p:cNvPr id="3" name="Picture 2"/>
          <p:cNvPicPr>
            <a:picLocks noChangeAspect="1"/>
          </p:cNvPicPr>
          <p:nvPr/>
        </p:nvPicPr>
        <p:blipFill>
          <a:blip r:embed="rId4"/>
          <a:stretch>
            <a:fillRect/>
          </a:stretch>
        </p:blipFill>
        <p:spPr>
          <a:xfrm>
            <a:off x="2224087" y="5600164"/>
            <a:ext cx="5091113" cy="597469"/>
          </a:xfrm>
          <a:prstGeom prst="rect">
            <a:avLst/>
          </a:prstGeom>
        </p:spPr>
      </p:pic>
    </p:spTree>
    <p:extLst>
      <p:ext uri="{BB962C8B-B14F-4D97-AF65-F5344CB8AC3E}">
        <p14:creationId xmlns:p14="http://schemas.microsoft.com/office/powerpoint/2010/main" val="34293850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55230</TotalTime>
  <Words>2712</Words>
  <Application>Microsoft Office PowerPoint</Application>
  <PresentationFormat>On-screen Show (4:3)</PresentationFormat>
  <Paragraphs>226</Paragraphs>
  <Slides>34</Slides>
  <Notes>34</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宋体</vt:lpstr>
      <vt:lpstr>Arial</vt:lpstr>
      <vt:lpstr>Calibri</vt:lpstr>
      <vt:lpstr>Mathematica5</vt:lpstr>
      <vt:lpstr>Times New Roman</vt:lpstr>
      <vt:lpstr>Office Theme</vt:lpstr>
      <vt:lpstr>Stable 2+1d CFT at the Boundary of a Class of 3+1d Symmetry Protected Topological States</vt:lpstr>
      <vt:lpstr>Stable 2+1d CFT at the Boundary of a Class of 3+1d Symmetry Protected Topological States</vt:lpstr>
      <vt:lpstr>“Oversimplified” Introduction to TI/SPT states:</vt:lpstr>
      <vt:lpstr>“Oversimplified” Introduction to TI/SPT states:</vt:lpstr>
      <vt:lpstr>“Oversimplified” Introduction to TI/SPT states:</vt:lpstr>
      <vt:lpstr>“Oversimplified” Introduction to TI/SPT states:</vt:lpstr>
      <vt:lpstr>“Oversimplified” Introduction to TI/SPT states:</vt:lpstr>
      <vt:lpstr>“Oversimplified” Introduction to TI/SPT states:</vt:lpstr>
      <vt:lpstr>“Oversimplified” Introduction to TI/SPT states:</vt:lpstr>
      <vt:lpstr>“Oversimplified” Introduction to TI/SPT states:</vt:lpstr>
      <vt:lpstr>“Oversimplified” Introduction to TI/SPT states:</vt:lpstr>
      <vt:lpstr>RG flow of the coupling constant g with the WZW term</vt:lpstr>
      <vt:lpstr>Stable 2+1d CFT at the Boundary of a Class of 3+1d Symmetry Protected Topological States</vt:lpstr>
      <vt:lpstr>Evidences for the existence of this stable CFT</vt:lpstr>
      <vt:lpstr>Sign problem free lattice model to simulate 2+1d O(4) NLSM with a Θ-term</vt:lpstr>
      <vt:lpstr>Sign problem free lattice model to simulate 2+1d O(4) NLSM with a Θ-term</vt:lpstr>
      <vt:lpstr>Sign problem free lattice model to simulate 2+1d O(4) NLSM with a Θ-term</vt:lpstr>
      <vt:lpstr>Stable 2+1d CFT at the Boundary of a Class of 3+1d Symmetry Protected Topological States</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RG flow of the coupling constant g with the WZW term</vt:lpstr>
      <vt:lpstr>Stable 2+1d CFT at the Boundary of a Class of 3+1d Symmetry Protected Topological States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theory and various properties of Symmetry Protected / Enriched Topological Phases</dc:title>
  <dc:creator>xucenke</dc:creator>
  <cp:lastModifiedBy>xucenke</cp:lastModifiedBy>
  <cp:revision>2330</cp:revision>
  <dcterms:created xsi:type="dcterms:W3CDTF">2013-09-27T17:39:47Z</dcterms:created>
  <dcterms:modified xsi:type="dcterms:W3CDTF">2016-06-21T06:19:24Z</dcterms:modified>
</cp:coreProperties>
</file>