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21"/>
  </p:notesMasterIdLst>
  <p:sldIdLst>
    <p:sldId id="1224" r:id="rId2"/>
    <p:sldId id="1470" r:id="rId3"/>
    <p:sldId id="1487" r:id="rId4"/>
    <p:sldId id="1489" r:id="rId5"/>
    <p:sldId id="1491" r:id="rId6"/>
    <p:sldId id="1492" r:id="rId7"/>
    <p:sldId id="1493" r:id="rId8"/>
    <p:sldId id="1426" r:id="rId9"/>
    <p:sldId id="1473" r:id="rId10"/>
    <p:sldId id="1503" r:id="rId11"/>
    <p:sldId id="1500" r:id="rId12"/>
    <p:sldId id="1481" r:id="rId13"/>
    <p:sldId id="1318" r:id="rId14"/>
    <p:sldId id="1501" r:id="rId15"/>
    <p:sldId id="1502" r:id="rId16"/>
    <p:sldId id="1480" r:id="rId17"/>
    <p:sldId id="1483" r:id="rId18"/>
    <p:sldId id="1484" r:id="rId19"/>
    <p:sldId id="1430" r:id="rId20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F783687-BB8E-4310-B9AA-05A198018DE9}">
          <p14:sldIdLst>
            <p14:sldId id="1224"/>
            <p14:sldId id="1470"/>
            <p14:sldId id="1487"/>
            <p14:sldId id="1489"/>
            <p14:sldId id="1491"/>
            <p14:sldId id="1492"/>
            <p14:sldId id="1493"/>
            <p14:sldId id="1426"/>
            <p14:sldId id="1473"/>
            <p14:sldId id="1503"/>
            <p14:sldId id="1500"/>
            <p14:sldId id="1481"/>
            <p14:sldId id="1318"/>
            <p14:sldId id="1501"/>
            <p14:sldId id="1502"/>
            <p14:sldId id="1480"/>
            <p14:sldId id="1483"/>
            <p14:sldId id="1484"/>
          </p14:sldIdLst>
        </p14:section>
        <p14:section name="Untitled Section" id="{B076D2C7-FD0E-48F8-87BB-34E05650524A}">
          <p14:sldIdLst>
            <p14:sldId id="14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4B14E6"/>
    <a:srgbClr val="FFFF00"/>
    <a:srgbClr val="FFFFCC"/>
    <a:srgbClr val="008000"/>
    <a:srgbClr val="003300"/>
    <a:srgbClr val="FB1525"/>
    <a:srgbClr val="FF3399"/>
    <a:srgbClr val="99D25A"/>
    <a:srgbClr val="CAE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3" autoAdjust="0"/>
    <p:restoredTop sz="94311" autoAdjust="0"/>
  </p:normalViewPr>
  <p:slideViewPr>
    <p:cSldViewPr>
      <p:cViewPr varScale="1">
        <p:scale>
          <a:sx n="84" d="100"/>
          <a:sy n="84" d="100"/>
        </p:scale>
        <p:origin x="10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wmf"/><Relationship Id="rId1" Type="http://schemas.openxmlformats.org/officeDocument/2006/relationships/image" Target="../media/image47.emf"/><Relationship Id="rId4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4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0641482C-FFD9-42F4-8F48-70920491F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57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4243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10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01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11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95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12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94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85BE47-9E08-471D-B09B-650CDB3DD297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5239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85BE47-9E08-471D-B09B-650CDB3DD297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5079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15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12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16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95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3127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6197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37511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1245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1026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7511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008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07614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71110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F8CA2E-044D-4BFA-8921-5E28FE25289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5367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9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27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BB52A8F-ABEE-4A7A-8F51-A8406E0DC765}" type="datetime1">
              <a:rPr lang="en-US" smtClean="0"/>
              <a:t>5/23/2016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A680365-458B-4FD0-8380-46D6C77C08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D1FC3B-99AC-42A0-8168-2AE404A3D7E7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252C2C-BB50-4755-BB89-BE16F80EC1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90BC4D-8D96-4242-973E-3C816E622512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FB1177-5D61-42A5-8A6A-72CCBCA6A8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7541-6FC9-40D6-A698-D97DB2277687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B9155-0FC5-4747-B146-6A0D49CA1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DA175F-F234-4C12-AD43-2487E0B7DF0B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51991C-E080-46C9-B7C6-131B2C0A7676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C92847-096F-4B79-AE67-0AC6ED909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E0B87E-0BCA-44D6-B6A7-275E1791F913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EE489F-A000-455E-A13A-552F7A3473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7F65AB-BA0B-47CE-BF87-8D78B6815898}" type="datetime1">
              <a:rPr lang="en-US" smtClean="0"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A20533-9E70-4182-A58A-0E47FBE034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A9BC59-006E-4247-A297-4EE7E01E839C}" type="datetime1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96CDF1-E45D-4476-8495-D306F40257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502568" cy="365760"/>
          </a:xfrm>
        </p:spPr>
        <p:txBody>
          <a:bodyPr/>
          <a:lstStyle>
            <a:extLst/>
          </a:lstStyle>
          <a:p>
            <a:pPr>
              <a:defRPr/>
            </a:pPr>
            <a:fld id="{190B9FC7-4588-4432-9032-965CEC88D7EB}" type="datetime1">
              <a:rPr lang="en-US" smtClean="0"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7945"/>
            <a:ext cx="2996955" cy="365125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CBDC5D09-6509-45F6-A8AF-0F52A82BB830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CD9F1-2EA4-46BE-91AA-56ACC19507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3295D34-0708-48CA-8EFA-55D34CCEAEED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1ADB7-2207-43EA-BD12-9646E3F2B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54A3D8A-9569-4C6E-8A8C-D55F81EB9EEA}" type="datetime1">
              <a:rPr lang="en-US" smtClean="0"/>
              <a:t>5/23/2016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81400" y="6407945"/>
            <a:ext cx="31493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05800" y="6407945"/>
            <a:ext cx="70723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C95FFE-6246-48A3-A82F-C4DEEB52FF3F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e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49.emf"/><Relationship Id="rId4" Type="http://schemas.openxmlformats.org/officeDocument/2006/relationships/image" Target="../media/image51.png"/><Relationship Id="rId9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47.emf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5.png"/><Relationship Id="rId5" Type="http://schemas.openxmlformats.org/officeDocument/2006/relationships/image" Target="../media/image54.emf"/><Relationship Id="rId4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59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0.wmf"/><Relationship Id="rId2" Type="http://schemas.openxmlformats.org/officeDocument/2006/relationships/tags" Target="../tags/tag1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510.png"/><Relationship Id="rId5" Type="http://schemas.openxmlformats.org/officeDocument/2006/relationships/image" Target="../media/image62.png"/><Relationship Id="rId10" Type="http://schemas.openxmlformats.org/officeDocument/2006/relationships/hyperlink" Target="http://arxiv.org/abs/arXiv:1301.0165" TargetMode="External"/><Relationship Id="rId4" Type="http://schemas.openxmlformats.org/officeDocument/2006/relationships/notesSlide" Target="../notesSlides/notesSlide19.xml"/><Relationship Id="rId9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12" Type="http://schemas.openxmlformats.org/officeDocument/2006/relationships/image" Target="../media/image10.w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29.emf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36.wmf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37.wmf"/><Relationship Id="rId7" Type="http://schemas.openxmlformats.org/officeDocument/2006/relationships/image" Target="../media/image31.wmf"/><Relationship Id="rId12" Type="http://schemas.openxmlformats.org/officeDocument/2006/relationships/image" Target="../media/image39.png"/><Relationship Id="rId17" Type="http://schemas.openxmlformats.org/officeDocument/2006/relationships/oleObject" Target="../embeddings/oleObject9.bin"/><Relationship Id="rId2" Type="http://schemas.openxmlformats.org/officeDocument/2006/relationships/tags" Target="../tags/tag9.xml"/><Relationship Id="rId16" Type="http://schemas.openxmlformats.org/officeDocument/2006/relationships/image" Target="../media/image35.wmf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3.wmf"/><Relationship Id="rId5" Type="http://schemas.openxmlformats.org/officeDocument/2006/relationships/image" Target="../media/image38.png"/><Relationship Id="rId15" Type="http://schemas.openxmlformats.org/officeDocument/2006/relationships/oleObject" Target="../embeddings/oleObject8.bin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40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2.wmf"/><Relationship Id="rId14" Type="http://schemas.openxmlformats.org/officeDocument/2006/relationships/image" Target="../media/image3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3.png"/><Relationship Id="rId5" Type="http://schemas.openxmlformats.org/officeDocument/2006/relationships/image" Target="../media/image41.e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90"/>
          <p:cNvSpPr txBox="1">
            <a:spLocks noChangeArrowheads="1"/>
          </p:cNvSpPr>
          <p:nvPr/>
        </p:nvSpPr>
        <p:spPr bwMode="auto">
          <a:xfrm>
            <a:off x="4114800" y="1133476"/>
            <a:ext cx="46482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0586" y="514113"/>
            <a:ext cx="8915399" cy="18774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2800" i="0" dirty="0">
                <a:latin typeface="Comic Sans MS" panose="030F0702030302020204" pitchFamily="66" charset="0"/>
              </a:rPr>
              <a:t>Anatomy of particle production and azimuthal anisotropy in small and large </a:t>
            </a:r>
            <a:r>
              <a:rPr lang="en-US" sz="2800" i="0" dirty="0" smtClean="0">
                <a:latin typeface="Comic Sans MS" panose="030F0702030302020204" pitchFamily="66" charset="0"/>
              </a:rPr>
              <a:t>systems</a:t>
            </a:r>
            <a:endParaRPr lang="en-US" sz="2800" i="0" dirty="0" smtClean="0">
              <a:latin typeface="Comic Sans MS" panose="030F0702030302020204" pitchFamily="66" charset="0"/>
            </a:endParaRPr>
          </a:p>
          <a:p>
            <a:endParaRPr lang="en-US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Roy A. Lacey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Stony Brook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7323" y="6248400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48124" y="6248400"/>
            <a:ext cx="598627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335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075618" y="5257800"/>
                <a:ext cx="574388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F0000"/>
                    </a:solidFill>
                  </a:rPr>
                  <a:t>Characteristic 1/(RT) viscous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damping validated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Important 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constraint </a:t>
                </a:r>
                <a:r>
                  <a:rPr lang="en-US" b="1" dirty="0">
                    <a:solidFill>
                      <a:srgbClr val="3333CC"/>
                    </a:solidFill>
                  </a:rPr>
                  <a:t>for </a:t>
                </a:r>
                <a:r>
                  <a:rPr lang="el-GR" b="1" dirty="0">
                    <a:solidFill>
                      <a:srgbClr val="3333CC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/s 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&amp;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618" y="5257800"/>
                <a:ext cx="5743880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743" t="-5660" r="-212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Acoustic Scaling - RT</a:t>
            </a:r>
            <a:endParaRPr lang="en-US" b="1" dirty="0">
              <a:solidFill>
                <a:srgbClr val="0033CC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752800"/>
              </p:ext>
            </p:extLst>
          </p:nvPr>
        </p:nvGraphicFramePr>
        <p:xfrm>
          <a:off x="985838" y="1052454"/>
          <a:ext cx="1857375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16" name="Equation" r:id="rId5" imgW="1041120" imgH="990360" progId="Equation.DSMT4">
                  <p:embed/>
                </p:oleObj>
              </mc:Choice>
              <mc:Fallback>
                <p:oleObj name="Equation" r:id="rId5" imgW="1041120" imgH="990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1052454"/>
                        <a:ext cx="1857375" cy="17859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869720"/>
              </p:ext>
            </p:extLst>
          </p:nvPr>
        </p:nvGraphicFramePr>
        <p:xfrm>
          <a:off x="4267200" y="91875"/>
          <a:ext cx="3360717" cy="4987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17" name="SPW 13.0 Graph" r:id="rId7" imgW="3829896" imgH="5684441" progId="SigmaPlotGraphicObject.12">
                  <p:embed/>
                </p:oleObj>
              </mc:Choice>
              <mc:Fallback>
                <p:oleObj name="SPW 13.0 Graph" r:id="rId7" imgW="3829896" imgH="568444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67200" y="91875"/>
                        <a:ext cx="3360717" cy="4987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744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2209800" y="5212631"/>
                <a:ext cx="557716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>
                    <a:solidFill>
                      <a:srgbClr val="FF0000"/>
                    </a:solidFill>
                  </a:rPr>
                  <a:t>Characteristic n</a:t>
                </a:r>
                <a:r>
                  <a:rPr lang="en-US" b="1" i="0" baseline="30000" dirty="0">
                    <a:solidFill>
                      <a:srgbClr val="FF0000"/>
                    </a:solidFill>
                  </a:rPr>
                  <a:t>2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viscous damping validated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F0000"/>
                    </a:solidFill>
                  </a:rPr>
                  <a:t>Similar patterns for other centrality selections 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dirty="0">
                    <a:solidFill>
                      <a:srgbClr val="3333CC"/>
                    </a:solidFill>
                  </a:rPr>
                  <a:t>Important constraint </a:t>
                </a:r>
                <a:r>
                  <a:rPr lang="en-US" b="1" dirty="0">
                    <a:solidFill>
                      <a:srgbClr val="3333CC"/>
                    </a:solidFill>
                  </a:rPr>
                  <a:t>for </a:t>
                </a:r>
                <a:r>
                  <a:rPr lang="el-GR" b="1" dirty="0">
                    <a:solidFill>
                      <a:srgbClr val="3333CC"/>
                    </a:solidFill>
                  </a:rPr>
                  <a:t>η</a:t>
                </a:r>
                <a:r>
                  <a:rPr lang="en-US" b="1" dirty="0">
                    <a:solidFill>
                      <a:srgbClr val="3333CC"/>
                    </a:solidFill>
                  </a:rPr>
                  <a:t>/s &amp;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5212631"/>
                <a:ext cx="5577168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766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73794"/>
              </p:ext>
            </p:extLst>
          </p:nvPr>
        </p:nvGraphicFramePr>
        <p:xfrm>
          <a:off x="5410200" y="499732"/>
          <a:ext cx="3602832" cy="4614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7290" name="SPW 13.0 Graph" r:id="rId5" imgW="3764216" imgH="4820461" progId="SigmaPlotGraphicObject.12">
                  <p:embed/>
                </p:oleObj>
              </mc:Choice>
              <mc:Fallback>
                <p:oleObj name="SPW 13.0 Graph" r:id="rId5" imgW="3764216" imgH="482046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0200" y="499732"/>
                        <a:ext cx="3602832" cy="4614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991414"/>
              </p:ext>
            </p:extLst>
          </p:nvPr>
        </p:nvGraphicFramePr>
        <p:xfrm>
          <a:off x="6187776" y="0"/>
          <a:ext cx="2118024" cy="68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7291" name="Equation" r:id="rId7" imgW="1587240" imgH="507960" progId="Equation.DSMT4">
                  <p:embed/>
                </p:oleObj>
              </mc:Choice>
              <mc:Fallback>
                <p:oleObj name="Equation" r:id="rId7" imgW="158724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7776" y="0"/>
                        <a:ext cx="2118024" cy="6862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687830" y="499559"/>
            <a:ext cx="3055059" cy="4565650"/>
            <a:chOff x="1687830" y="499559"/>
            <a:chExt cx="3055059" cy="4565650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5379295"/>
                </p:ext>
              </p:extLst>
            </p:nvPr>
          </p:nvGraphicFramePr>
          <p:xfrm>
            <a:off x="1687830" y="499559"/>
            <a:ext cx="3055059" cy="4565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7292" name="SPW 13.0 Graph" r:id="rId9" imgW="3864795" imgH="5777658" progId="SigmaPlotGraphicObject.12">
                    <p:embed/>
                  </p:oleObj>
                </mc:Choice>
                <mc:Fallback>
                  <p:oleObj name="SPW 13.0 Graph" r:id="rId9" imgW="3864795" imgH="5777658" progId="SigmaPlotGraphicObjec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687830" y="499559"/>
                          <a:ext cx="3055059" cy="45656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3115463" y="1371600"/>
              <a:ext cx="712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10-20%</a:t>
              </a:r>
              <a:endParaRPr lang="en-US" sz="1200" dirty="0"/>
            </a:p>
          </p:txBody>
        </p:sp>
      </p:grp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885799"/>
              </p:ext>
            </p:extLst>
          </p:nvPr>
        </p:nvGraphicFramePr>
        <p:xfrm>
          <a:off x="254373" y="1322368"/>
          <a:ext cx="1660525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7293" name="Equation" r:id="rId11" imgW="1244520" imgH="482400" progId="Equation.DSMT4">
                  <p:embed/>
                </p:oleObj>
              </mc:Choice>
              <mc:Fallback>
                <p:oleObj name="Equation" r:id="rId11" imgW="12445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73" y="1322368"/>
                        <a:ext cx="1660525" cy="6524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>
                <a:solidFill>
                  <a:srgbClr val="0033CC"/>
                </a:solidFill>
              </a:rPr>
              <a:t>Acoustic Scaling </a:t>
            </a:r>
            <a:r>
              <a:rPr lang="en-US" b="1" dirty="0" smtClean="0">
                <a:solidFill>
                  <a:srgbClr val="0033CC"/>
                </a:solidFill>
              </a:rPr>
              <a:t>– n</a:t>
            </a:r>
            <a:r>
              <a:rPr lang="en-US" b="1" baseline="30000" dirty="0" smtClean="0">
                <a:solidFill>
                  <a:srgbClr val="0033CC"/>
                </a:solidFill>
              </a:rPr>
              <a:t>2</a:t>
            </a:r>
            <a:endParaRPr lang="en-US" b="1" baseline="300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33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0" y="5410200"/>
            <a:ext cx="5641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US" b="1" i="0" dirty="0" smtClean="0">
                <a:solidFill>
                  <a:srgbClr val="FF0000"/>
                </a:solidFill>
              </a:rPr>
              <a:t>Similar acoustic patterns for </a:t>
            </a:r>
            <a:r>
              <a:rPr lang="en-US" b="1" i="0" dirty="0" err="1" smtClean="0">
                <a:solidFill>
                  <a:srgbClr val="FF0000"/>
                </a:solidFill>
              </a:rPr>
              <a:t>p+Pb</a:t>
            </a:r>
            <a:r>
              <a:rPr lang="en-US" b="1" i="0" dirty="0" smtClean="0">
                <a:solidFill>
                  <a:srgbClr val="FF0000"/>
                </a:solidFill>
              </a:rPr>
              <a:t> and </a:t>
            </a:r>
            <a:r>
              <a:rPr lang="en-US" b="1" i="0" dirty="0" err="1" smtClean="0">
                <a:solidFill>
                  <a:srgbClr val="FF0000"/>
                </a:solidFill>
              </a:rPr>
              <a:t>Pb+Pb</a:t>
            </a:r>
            <a:endParaRPr lang="en-US" b="1" i="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3333CC"/>
                </a:solidFill>
              </a:rPr>
              <a:t>Similar results for other small systems 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533400" y="399275"/>
          <a:ext cx="3763963" cy="482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220" name="SPW 13.0 Graph" r:id="rId4" imgW="3764216" imgH="4820461" progId="SigmaPlotGraphicObject.12">
                  <p:embed/>
                </p:oleObj>
              </mc:Choice>
              <mc:Fallback>
                <p:oleObj name="SPW 13.0 Graph" r:id="rId4" imgW="3764216" imgH="482046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3400" y="399275"/>
                        <a:ext cx="3763963" cy="482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76200" y="53280"/>
            <a:ext cx="4343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System-size dependence</a:t>
            </a:r>
            <a:endParaRPr lang="en-US" b="1" dirty="0">
              <a:solidFill>
                <a:srgbClr val="0033CC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80347"/>
              </p:ext>
            </p:extLst>
          </p:nvPr>
        </p:nvGraphicFramePr>
        <p:xfrm>
          <a:off x="4560887" y="425945"/>
          <a:ext cx="3744913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221" name="SPW 13.0 Graph" r:id="rId6" imgW="3744426" imgH="4800633" progId="SigmaPlotGraphicObject.12">
                  <p:embed/>
                </p:oleObj>
              </mc:Choice>
              <mc:Fallback>
                <p:oleObj name="SPW 13.0 Graph" r:id="rId6" imgW="3744426" imgH="4800633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60887" y="425945"/>
                        <a:ext cx="3744913" cy="48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980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21" name="Group 17"/>
          <p:cNvGrpSpPr/>
          <p:nvPr/>
        </p:nvGrpSpPr>
        <p:grpSpPr>
          <a:xfrm>
            <a:off x="152399" y="76200"/>
            <a:ext cx="1676401" cy="533400"/>
            <a:chOff x="2976153" y="264225"/>
            <a:chExt cx="2419649" cy="990600"/>
          </a:xfrm>
        </p:grpSpPr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3045223" y="388050"/>
              <a:ext cx="2315512" cy="800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2200" b="1" dirty="0" smtClean="0"/>
                <a:t>Epilogue</a:t>
              </a:r>
              <a:endParaRPr lang="en-US" sz="2200" dirty="0"/>
            </a:p>
          </p:txBody>
        </p:sp>
        <p:sp>
          <p:nvSpPr>
            <p:cNvPr id="23" name="AutoShape 34"/>
            <p:cNvSpPr>
              <a:spLocks noChangeArrowheads="1"/>
            </p:cNvSpPr>
            <p:nvPr/>
          </p:nvSpPr>
          <p:spPr bwMode="auto">
            <a:xfrm>
              <a:off x="2976153" y="264225"/>
              <a:ext cx="2419649" cy="9906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838200" y="1578936"/>
                <a:ext cx="7848600" cy="41369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Similar particle production mechanism for large (A+A(B)) and small (</a:t>
                </a:r>
                <a:r>
                  <a:rPr lang="en-US" sz="2000" b="1" dirty="0" err="1" smtClean="0">
                    <a:solidFill>
                      <a:srgbClr val="002060"/>
                    </a:solidFill>
                  </a:rPr>
                  <a:t>p+p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en-US" sz="2000" b="1" dirty="0" err="1" smtClean="0">
                    <a:solidFill>
                      <a:srgbClr val="002060"/>
                    </a:solidFill>
                  </a:rPr>
                  <a:t>p+A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) system</a:t>
                </a:r>
              </a:p>
              <a:p>
                <a:pPr algn="l"/>
                <a:r>
                  <a:rPr lang="en-US" sz="700" b="1" dirty="0">
                    <a:solidFill>
                      <a:srgbClr val="002060"/>
                    </a:solidFill>
                  </a:rPr>
                  <a:t> </a:t>
                </a:r>
                <a:endParaRPr lang="en-US" sz="300" b="1" dirty="0" smtClean="0">
                  <a:solidFill>
                    <a:srgbClr val="002060"/>
                  </a:solidFill>
                </a:endParaRPr>
              </a:p>
              <a:p>
                <a:pPr marL="1257300" lvl="2" indent="-342900" algn="l">
                  <a:buFont typeface="Wingdings" panose="05000000000000000000" pitchFamily="2" charset="2"/>
                  <a:buChar char="ü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e>
                    </m:d>
                    <m:r>
                      <a:rPr lang="en-US" sz="2000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i="0" dirty="0">
                    <a:solidFill>
                      <a:srgbClr val="002060"/>
                    </a:solidFill>
                  </a:rPr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sz="20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sz="2000" b="1" i="0" dirty="0">
                    <a:solidFill>
                      <a:srgbClr val="002060"/>
                    </a:solidFill>
                  </a:rPr>
                  <a:t> </a:t>
                </a:r>
                <a:r>
                  <a:rPr lang="en-US" sz="2000" b="1" i="0" dirty="0" smtClean="0">
                    <a:solidFill>
                      <a:srgbClr val="002060"/>
                    </a:solidFill>
                  </a:rPr>
                  <a:t>scaling over ~ four orders of magnitude 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2000" b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b="1" i="0" dirty="0" smtClean="0">
                    <a:solidFill>
                      <a:srgbClr val="0033CC"/>
                    </a:solidFill>
                  </a:rPr>
                  <a:t> </a:t>
                </a:r>
                <a:endParaRPr lang="en-US" sz="2000" b="1" dirty="0" smtClean="0">
                  <a:solidFill>
                    <a:srgbClr val="002060"/>
                  </a:solidFill>
                </a:endParaRPr>
              </a:p>
              <a:p>
                <a:pPr marL="1257300" lvl="2" indent="-342900" algn="l">
                  <a:buFont typeface="Wingdings" panose="05000000000000000000" pitchFamily="2" charset="2"/>
                  <a:buChar char="ü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Important role for quark participants</a:t>
                </a:r>
              </a:p>
              <a:p>
                <a:pPr algn="l"/>
                <a:endParaRPr lang="en-US" sz="2000" b="1" dirty="0" smtClean="0">
                  <a:solidFill>
                    <a:srgbClr val="002060"/>
                  </a:solidFill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Similar Acoustic 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dynamics validated in “large” and “small” systems</a:t>
                </a:r>
              </a:p>
              <a:p>
                <a:pPr algn="l"/>
                <a:r>
                  <a:rPr lang="en-US" sz="1200" b="1" dirty="0" smtClean="0">
                    <a:solidFill>
                      <a:srgbClr val="002060"/>
                    </a:solidFill>
                  </a:rPr>
                  <a:t> </a:t>
                </a:r>
              </a:p>
              <a:p>
                <a:pPr marL="1257300" lvl="2" indent="-342900" algn="l">
                  <a:buFont typeface="Wingdings" panose="05000000000000000000" pitchFamily="2" charset="2"/>
                  <a:buChar char="ü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Strong evidence for the important role of final-state interactions.</a:t>
                </a:r>
              </a:p>
              <a:p>
                <a:pPr lvl="2" algn="l"/>
                <a:r>
                  <a:rPr lang="en-US" sz="1050" b="1" dirty="0">
                    <a:solidFill>
                      <a:srgbClr val="002060"/>
                    </a:solidFill>
                  </a:rPr>
                  <a:t> </a:t>
                </a:r>
                <a:endParaRPr lang="en-US" sz="1050" b="1" dirty="0" smtClean="0">
                  <a:solidFill>
                    <a:srgbClr val="002060"/>
                  </a:solidFill>
                </a:endParaRPr>
              </a:p>
              <a:p>
                <a:pPr marL="1257300" lvl="2" indent="-342900" algn="l">
                  <a:buFont typeface="Wingdings" panose="05000000000000000000" pitchFamily="2" charset="2"/>
                  <a:buChar char="ü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Important constraints for transport coefficients</a:t>
                </a:r>
                <a:endParaRPr lang="en-US" sz="2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78936"/>
                <a:ext cx="7848600" cy="4136902"/>
              </a:xfrm>
              <a:prstGeom prst="rect">
                <a:avLst/>
              </a:prstGeom>
              <a:blipFill rotWithShape="0">
                <a:blip r:embed="rId4"/>
                <a:stretch>
                  <a:fillRect l="-699" t="-589" b="-1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518" descr="Image result for image of world recrui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93873" y="727235"/>
            <a:ext cx="85343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200" b="1" dirty="0">
                <a:solidFill>
                  <a:srgbClr val="FF0000"/>
                </a:solidFill>
              </a:rPr>
              <a:t>N</a:t>
            </a:r>
            <a:r>
              <a:rPr lang="en-US" sz="2200" b="1" dirty="0" smtClean="0">
                <a:solidFill>
                  <a:srgbClr val="FF0000"/>
                </a:solidFill>
              </a:rPr>
              <a:t>o fundamental change in the particle production mechanism and expansion dynamics, with reduced system size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2677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14</a:t>
            </a:fld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21" name="Group 17"/>
          <p:cNvGrpSpPr/>
          <p:nvPr/>
        </p:nvGrpSpPr>
        <p:grpSpPr>
          <a:xfrm>
            <a:off x="3429000" y="2667000"/>
            <a:ext cx="1676401" cy="533400"/>
            <a:chOff x="2976153" y="264225"/>
            <a:chExt cx="2419649" cy="990600"/>
          </a:xfrm>
        </p:grpSpPr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3045224" y="264225"/>
              <a:ext cx="2315512" cy="9716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800" b="1" dirty="0" smtClean="0"/>
                <a:t>End</a:t>
              </a:r>
              <a:endParaRPr lang="en-US" sz="2800" dirty="0"/>
            </a:p>
          </p:txBody>
        </p:sp>
        <p:sp>
          <p:nvSpPr>
            <p:cNvPr id="23" name="AutoShape 34"/>
            <p:cNvSpPr>
              <a:spLocks noChangeArrowheads="1"/>
            </p:cNvSpPr>
            <p:nvPr/>
          </p:nvSpPr>
          <p:spPr bwMode="auto">
            <a:xfrm>
              <a:off x="2976153" y="264225"/>
              <a:ext cx="2419649" cy="9906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AutoShape 518" descr="Image result for image of world recrui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0201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522280"/>
              </p:ext>
            </p:extLst>
          </p:nvPr>
        </p:nvGraphicFramePr>
        <p:xfrm>
          <a:off x="4419600" y="289530"/>
          <a:ext cx="4419600" cy="5070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291" name="SPW 13.0 Graph" r:id="rId4" imgW="4255029" imgH="4881388" progId="SigmaPlotGraphicObject.12">
                  <p:embed/>
                </p:oleObj>
              </mc:Choice>
              <mc:Fallback>
                <p:oleObj name="SPW 13.0 Graph" r:id="rId4" imgW="4255029" imgH="4881388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9600" y="289530"/>
                        <a:ext cx="4419600" cy="50709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127935" y="5526333"/>
                <a:ext cx="3954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𝑪𝒐𝒎𝒃𝒊𝒏𝒆𝒅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𝒔𝒄𝒂𝒍𝒊𝒏𝒈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𝒖𝒏𝒅𝒆𝒓𝒔𝒕𝒐𝒐𝒅</m:t>
                    </m:r>
                  </m:oMath>
                </a14:m>
                <a:r>
                  <a:rPr lang="en-US" b="1" i="0" dirty="0" smtClean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935" y="5526333"/>
                <a:ext cx="3954929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924" t="-3333" b="-2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flow</a:t>
            </a:r>
            <a:endParaRPr lang="en-US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79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16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200" y="53280"/>
            <a:ext cx="914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flow</a:t>
            </a:r>
            <a:endParaRPr lang="en-US" b="1" dirty="0">
              <a:solidFill>
                <a:srgbClr val="0033C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40053" y="575310"/>
            <a:ext cx="7732447" cy="5105400"/>
            <a:chOff x="840053" y="575310"/>
            <a:chExt cx="7732447" cy="51054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0053" y="575310"/>
              <a:ext cx="7732447" cy="51054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895600" y="3200400"/>
              <a:ext cx="1981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Out-of-plane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86000" y="1101090"/>
              <a:ext cx="1676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In-plane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4349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17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6200" y="53280"/>
            <a:ext cx="8229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Comparison of Au+Au and </a:t>
            </a:r>
            <a:r>
              <a:rPr lang="en-US" sz="2000" b="1" dirty="0" err="1" smtClean="0">
                <a:solidFill>
                  <a:srgbClr val="0033CC"/>
                </a:solidFill>
              </a:rPr>
              <a:t>d+Au</a:t>
            </a:r>
            <a:r>
              <a:rPr lang="en-US" sz="2000" b="1" dirty="0" smtClean="0">
                <a:solidFill>
                  <a:srgbClr val="0033CC"/>
                </a:solidFill>
              </a:rPr>
              <a:t> collisions – </a:t>
            </a:r>
            <a:r>
              <a:rPr lang="en-US" sz="2000" b="1" dirty="0" err="1" smtClean="0">
                <a:solidFill>
                  <a:srgbClr val="0033CC"/>
                </a:solidFill>
              </a:rPr>
              <a:t>m</a:t>
            </a:r>
            <a:r>
              <a:rPr lang="en-US" sz="2000" b="1" baseline="-25000" dirty="0" err="1" smtClean="0">
                <a:solidFill>
                  <a:srgbClr val="0033CC"/>
                </a:solidFill>
              </a:rPr>
              <a:t>T</a:t>
            </a:r>
            <a:r>
              <a:rPr lang="en-US" sz="2000" b="1" dirty="0" smtClean="0">
                <a:solidFill>
                  <a:srgbClr val="0033CC"/>
                </a:solidFill>
              </a:rPr>
              <a:t> dependence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2667000"/>
            <a:ext cx="35173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 smtClean="0">
                <a:solidFill>
                  <a:srgbClr val="FB1525"/>
                </a:solidFill>
              </a:rPr>
              <a:t>Similar </a:t>
            </a:r>
            <a:r>
              <a:rPr lang="en-US" sz="2000" b="1" dirty="0" err="1">
                <a:solidFill>
                  <a:srgbClr val="0033CC"/>
                </a:solidFill>
              </a:rPr>
              <a:t>m</a:t>
            </a:r>
            <a:r>
              <a:rPr lang="en-US" sz="2000" b="1" baseline="-25000" dirty="0" err="1">
                <a:solidFill>
                  <a:srgbClr val="0033CC"/>
                </a:solidFill>
              </a:rPr>
              <a:t>T</a:t>
            </a:r>
            <a:r>
              <a:rPr lang="en-US" sz="2000" b="1" baseline="-25000" dirty="0">
                <a:solidFill>
                  <a:srgbClr val="0033CC"/>
                </a:solidFill>
              </a:rPr>
              <a:t> </a:t>
            </a:r>
            <a:r>
              <a:rPr lang="en-US" sz="2000" b="1" baseline="-25000" dirty="0" smtClean="0">
                <a:solidFill>
                  <a:srgbClr val="0033CC"/>
                </a:solidFill>
              </a:rPr>
              <a:t> </a:t>
            </a:r>
            <a:r>
              <a:rPr lang="en-US" sz="2000" b="1" i="0" dirty="0" smtClean="0">
                <a:solidFill>
                  <a:srgbClr val="FB1525"/>
                </a:solidFill>
              </a:rPr>
              <a:t>dependence for </a:t>
            </a:r>
          </a:p>
          <a:p>
            <a:r>
              <a:rPr lang="en-US" sz="2000" b="1" i="0" dirty="0" smtClean="0">
                <a:solidFill>
                  <a:srgbClr val="FB1525"/>
                </a:solidFill>
              </a:rPr>
              <a:t>Both systems</a:t>
            </a:r>
            <a:endParaRPr lang="en-US" sz="2000" b="1" i="0" dirty="0">
              <a:solidFill>
                <a:srgbClr val="FB152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8396" y="5729272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0" dirty="0" err="1">
                <a:solidFill>
                  <a:srgbClr val="FF0000"/>
                </a:solidFill>
                <a:latin typeface="LiberationSans"/>
              </a:rPr>
              <a:t>d+Au</a:t>
            </a:r>
            <a:r>
              <a:rPr lang="en-US" sz="2000" i="0" dirty="0">
                <a:solidFill>
                  <a:srgbClr val="FF0000"/>
                </a:solidFill>
                <a:latin typeface="LiberationSans"/>
              </a:rPr>
              <a:t> </a:t>
            </a:r>
            <a:r>
              <a:rPr lang="en-US" sz="2000" i="0" dirty="0" smtClean="0">
                <a:solidFill>
                  <a:srgbClr val="FF0000"/>
                </a:solidFill>
                <a:latin typeface="LiberationSans"/>
              </a:rPr>
              <a:t>indicates </a:t>
            </a:r>
            <a:r>
              <a:rPr lang="en-US" sz="2000" i="0" dirty="0">
                <a:solidFill>
                  <a:srgbClr val="FF0000"/>
                </a:solidFill>
                <a:latin typeface="LiberationSans"/>
              </a:rPr>
              <a:t>a smaller </a:t>
            </a:r>
            <a:r>
              <a:rPr lang="en-US" sz="2000" i="0" dirty="0" smtClean="0">
                <a:solidFill>
                  <a:srgbClr val="FF0000"/>
                </a:solidFill>
                <a:latin typeface="LiberationSans"/>
              </a:rPr>
              <a:t>freeze-out volume!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741245"/>
            <a:ext cx="4864547" cy="4716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3146" y="829456"/>
            <a:ext cx="3983955" cy="13803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7908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771247"/>
            <a:ext cx="6437881" cy="3795006"/>
          </a:xfrm>
          <a:prstGeom prst="rect">
            <a:avLst/>
          </a:prstGeom>
        </p:spPr>
      </p:pic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18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6200" y="53280"/>
            <a:ext cx="46482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Scaling of the transverse radii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55196" y="990600"/>
            <a:ext cx="28888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 err="1" smtClean="0">
                <a:solidFill>
                  <a:srgbClr val="FB1525"/>
                </a:solidFill>
              </a:rPr>
              <a:t>d+Au</a:t>
            </a:r>
            <a:r>
              <a:rPr lang="en-US" sz="2000" b="1" i="0" dirty="0" smtClean="0">
                <a:solidFill>
                  <a:srgbClr val="FB1525"/>
                </a:solidFill>
              </a:rPr>
              <a:t>, </a:t>
            </a:r>
            <a:r>
              <a:rPr lang="en-US" sz="2000" b="1" i="0" dirty="0" err="1" smtClean="0">
                <a:solidFill>
                  <a:srgbClr val="FB1525"/>
                </a:solidFill>
              </a:rPr>
              <a:t>Cu+Cu</a:t>
            </a:r>
            <a:r>
              <a:rPr lang="en-US" sz="2000" b="1" i="0" dirty="0" smtClean="0">
                <a:solidFill>
                  <a:srgbClr val="FB1525"/>
                </a:solidFill>
              </a:rPr>
              <a:t> and Au+Au radii scale for the same beam energy</a:t>
            </a:r>
            <a:endParaRPr lang="en-US" sz="2000" b="1" i="0" dirty="0">
              <a:solidFill>
                <a:srgbClr val="FB1525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2700" y="4620161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0" dirty="0">
                <a:solidFill>
                  <a:srgbClr val="FF0000"/>
                </a:solidFill>
                <a:latin typeface="LiberationSans"/>
              </a:rPr>
              <a:t>Expansion dynamics of the </a:t>
            </a:r>
            <a:r>
              <a:rPr lang="en-US" i="0" dirty="0" err="1">
                <a:solidFill>
                  <a:srgbClr val="FF0000"/>
                </a:solidFill>
                <a:latin typeface="LiberationSans"/>
              </a:rPr>
              <a:t>d+Au</a:t>
            </a:r>
            <a:r>
              <a:rPr lang="en-US" i="0" dirty="0">
                <a:solidFill>
                  <a:srgbClr val="FF0000"/>
                </a:solidFill>
                <a:latin typeface="LiberationSans"/>
              </a:rPr>
              <a:t> </a:t>
            </a:r>
            <a:r>
              <a:rPr lang="en-US" i="0" dirty="0" smtClean="0">
                <a:solidFill>
                  <a:srgbClr val="FF0000"/>
                </a:solidFill>
                <a:latin typeface="LiberationSans"/>
              </a:rPr>
              <a:t>system appears to be </a:t>
            </a:r>
          </a:p>
          <a:p>
            <a:r>
              <a:rPr lang="en-US" i="0" dirty="0" smtClean="0">
                <a:solidFill>
                  <a:srgbClr val="FF0000"/>
                </a:solidFill>
                <a:latin typeface="LiberationSans"/>
              </a:rPr>
              <a:t>strongly </a:t>
            </a:r>
            <a:r>
              <a:rPr lang="en-US" i="0" dirty="0">
                <a:solidFill>
                  <a:srgbClr val="FF0000"/>
                </a:solidFill>
                <a:latin typeface="LiberationSans"/>
              </a:rPr>
              <a:t>influenced by </a:t>
            </a:r>
            <a:r>
              <a:rPr lang="en-US" i="0" dirty="0" smtClean="0">
                <a:solidFill>
                  <a:srgbClr val="FF0000"/>
                </a:solidFill>
                <a:latin typeface="LiberationSans"/>
              </a:rPr>
              <a:t>final state effects</a:t>
            </a:r>
          </a:p>
          <a:p>
            <a:endParaRPr lang="en-US" i="0" dirty="0" smtClean="0">
              <a:solidFill>
                <a:srgbClr val="FF0000"/>
              </a:solidFill>
              <a:latin typeface="LiberationSan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0" dirty="0" smtClean="0">
                <a:solidFill>
                  <a:srgbClr val="FF0000"/>
                </a:solidFill>
                <a:latin typeface="LiberationSans"/>
              </a:rPr>
              <a:t>Larger expansion rate at the LHC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8492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0574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" y="1924005"/>
            <a:ext cx="3599842" cy="264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9155-0FC5-4747-B146-6A0D49CA143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663322" y="468660"/>
          <a:ext cx="22701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9622" name="Equation" r:id="rId6" imgW="1409400" imgH="431640" progId="Equation.DSMT4">
                  <p:embed/>
                </p:oleObj>
              </mc:Choice>
              <mc:Fallback>
                <p:oleObj name="Equation" r:id="rId6" imgW="1409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3322" y="468660"/>
                        <a:ext cx="2270125" cy="703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242310" y="1447800"/>
            <a:ext cx="5867400" cy="3753583"/>
            <a:chOff x="3124200" y="1447800"/>
            <a:chExt cx="5867400" cy="3753583"/>
          </a:xfrm>
        </p:grpSpPr>
        <p:grpSp>
          <p:nvGrpSpPr>
            <p:cNvPr id="10" name="Group 9"/>
            <p:cNvGrpSpPr/>
            <p:nvPr/>
          </p:nvGrpSpPr>
          <p:grpSpPr>
            <a:xfrm>
              <a:off x="3124200" y="1447800"/>
              <a:ext cx="5867400" cy="3753583"/>
              <a:chOff x="1066656" y="280252"/>
              <a:chExt cx="8212138" cy="5006081"/>
            </a:xfrm>
          </p:grpSpPr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066656" y="280252"/>
              <a:ext cx="8212138" cy="50060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69623" name="SPW 11.0 Graph" r:id="rId8" imgW="8669880" imgH="5285520" progId="SigmaPlotGraphicObject.10">
                      <p:embed/>
                    </p:oleObj>
                  </mc:Choice>
                  <mc:Fallback>
                    <p:oleObj name="SPW 11.0 Graph" r:id="rId8" imgW="8669880" imgH="5285520" progId="SigmaPlotGraphicObject.1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066656" y="280252"/>
                            <a:ext cx="8212138" cy="500608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Rectangle 8"/>
              <p:cNvSpPr/>
              <p:nvPr/>
            </p:nvSpPr>
            <p:spPr>
              <a:xfrm>
                <a:off x="4849747" y="1194890"/>
                <a:ext cx="609599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575692" y="4366796"/>
              <a:ext cx="15018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Viscous Hydro</a:t>
              </a:r>
              <a:endParaRPr lang="en-US" sz="16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810000" y="1452741"/>
            <a:ext cx="3912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>
                <a:hlinkClick r:id="rId10"/>
              </a:rPr>
              <a:t>arXiv:1301.0165</a:t>
            </a:r>
            <a:r>
              <a:rPr lang="en-US" sz="1400" b="1" i="0" dirty="0" smtClean="0"/>
              <a:t>      &amp;    </a:t>
            </a:r>
            <a:r>
              <a:rPr lang="en-US" sz="1400" i="0" dirty="0" smtClean="0"/>
              <a:t>CMS </a:t>
            </a:r>
            <a:r>
              <a:rPr lang="en-US" sz="1400" i="0" dirty="0"/>
              <a:t>PAS HIN-12-011</a:t>
            </a:r>
            <a:endParaRPr lang="en-US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0037" y="3248002"/>
            <a:ext cx="4281453" cy="2427529"/>
            <a:chOff x="20037" y="3248002"/>
            <a:chExt cx="4281453" cy="2427529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872490" y="3248002"/>
              <a:ext cx="3429000" cy="17811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037" y="5029200"/>
              <a:ext cx="1736373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Slope sensitive</a:t>
              </a:r>
            </a:p>
            <a:p>
              <a:r>
                <a:rPr lang="en-US" dirty="0" smtClean="0"/>
                <a:t> to </a:t>
              </a:r>
              <a:r>
                <a:rPr lang="el-GR" b="1" dirty="0" smtClean="0">
                  <a:solidFill>
                    <a:srgbClr val="3333CC"/>
                  </a:solidFill>
                </a:rPr>
                <a:t>η</a:t>
              </a:r>
              <a:r>
                <a:rPr lang="en-US" b="1" dirty="0">
                  <a:solidFill>
                    <a:srgbClr val="3333CC"/>
                  </a:solidFill>
                </a:rPr>
                <a:t>/s </a:t>
              </a:r>
              <a:endParaRPr lang="en-US" dirty="0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76200" y="228600"/>
            <a:ext cx="25908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Extraction  of  </a:t>
            </a:r>
            <a:r>
              <a:rPr lang="el-GR" b="1" dirty="0" smtClean="0">
                <a:solidFill>
                  <a:srgbClr val="0033CC"/>
                </a:solidFill>
              </a:rPr>
              <a:t>η</a:t>
            </a:r>
            <a:r>
              <a:rPr lang="en-US" b="1" dirty="0" smtClean="0">
                <a:solidFill>
                  <a:srgbClr val="0033CC"/>
                </a:solidFill>
              </a:rPr>
              <a:t>/s</a:t>
            </a:r>
            <a:endParaRPr lang="en-US" b="1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81200" y="5283207"/>
                <a:ext cx="7239000" cy="1042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0" dirty="0" smtClean="0">
                    <a:solidFill>
                      <a:srgbClr val="320CD6"/>
                    </a:solidFill>
                  </a:rPr>
                  <a:t>Characteristic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320CD6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000" b="1" i="1" baseline="30000" dirty="0" smtClean="0">
                        <a:solidFill>
                          <a:srgbClr val="320CD6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000" b="1" i="0" dirty="0">
                    <a:solidFill>
                      <a:srgbClr val="320CD6"/>
                    </a:solidFill>
                  </a:rPr>
                  <a:t> viscous damping </a:t>
                </a:r>
                <a:r>
                  <a:rPr lang="en-US" sz="2000" b="1" i="0" dirty="0" smtClean="0">
                    <a:solidFill>
                      <a:srgbClr val="320CD6"/>
                    </a:solidFill>
                  </a:rPr>
                  <a:t>validated in viscous hydrodynamics;</a:t>
                </a:r>
                <a:r>
                  <a:rPr lang="en-US" sz="2000" b="1" i="0" dirty="0" smtClean="0">
                    <a:solidFill>
                      <a:srgbClr val="320CD6"/>
                    </a:solidFill>
                    <a:sym typeface="Wingdings" pitchFamily="2" charset="2"/>
                  </a:rPr>
                  <a:t> </a:t>
                </a:r>
                <a:r>
                  <a:rPr lang="en-US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calibration  4</a:t>
                </a:r>
                <a:r>
                  <a:rPr lang="el-GR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/s ~ 2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endParaRPr lang="en-US" sz="2000" b="1" i="0" dirty="0" smtClean="0">
                  <a:solidFill>
                    <a:srgbClr val="FF0000"/>
                  </a:solidFill>
                </a:endParaRPr>
              </a:p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Extracted 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/s value (LHC) insensitive to initial conditions</a:t>
                </a:r>
                <a:endParaRPr lang="en-US" sz="2000" b="1" i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283207"/>
                <a:ext cx="7239000" cy="1042914"/>
              </a:xfrm>
              <a:prstGeom prst="rect">
                <a:avLst/>
              </a:prstGeom>
              <a:blipFill rotWithShape="0">
                <a:blip r:embed="rId11"/>
                <a:stretch>
                  <a:fillRect t="-2924" b="-7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4133314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3623310"/>
            <a:ext cx="5515935" cy="1981200"/>
          </a:xfrm>
          <a:prstGeom prst="rect">
            <a:avLst/>
          </a:prstGeom>
        </p:spPr>
      </p:pic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188814"/>
            <a:ext cx="6878172" cy="1676400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76199" y="53280"/>
            <a:ext cx="1447801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Backdrop 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6855" y="5480125"/>
            <a:ext cx="66287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u="sng" dirty="0" smtClean="0"/>
              <a:t>Essential question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Whether hydro-like expansion dynamics is maintained</a:t>
            </a:r>
          </a:p>
          <a:p>
            <a:pPr algn="l"/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with </a:t>
            </a:r>
            <a:r>
              <a:rPr lang="en-US" b="1" dirty="0">
                <a:solidFill>
                  <a:srgbClr val="FF0000"/>
                </a:solidFill>
              </a:rPr>
              <a:t>reduced system </a:t>
            </a:r>
            <a:r>
              <a:rPr lang="en-US" b="1" dirty="0" smtClean="0">
                <a:solidFill>
                  <a:srgbClr val="FF0000"/>
                </a:solidFill>
              </a:rPr>
              <a:t>size, and  how do we tell?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00" y="1839654"/>
            <a:ext cx="6038373" cy="2106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5593" y="1000503"/>
            <a:ext cx="979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Bass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79527" y="3576972"/>
            <a:ext cx="123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. </a:t>
            </a:r>
            <a:r>
              <a:rPr lang="en-US" dirty="0" err="1" smtClean="0"/>
              <a:t>Chesler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59" y="977643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A+A </a:t>
            </a:r>
          </a:p>
          <a:p>
            <a:r>
              <a:rPr lang="en-US" dirty="0" smtClean="0"/>
              <a:t>collision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" y="2432003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+A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collision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" y="4191800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p+p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collision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62589" y="3946304"/>
            <a:ext cx="18447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Hydrodynamic expansion dynamics for sizes as small as  RT ~ 1</a:t>
            </a:r>
            <a:endParaRPr lang="en-US" b="1" dirty="0">
              <a:solidFill>
                <a:srgbClr val="0033CC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805150"/>
              </p:ext>
            </p:extLst>
          </p:nvPr>
        </p:nvGraphicFramePr>
        <p:xfrm>
          <a:off x="6638883" y="3022028"/>
          <a:ext cx="1084980" cy="154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188" name="Equation" r:id="rId8" imgW="177480" imgH="253800" progId="Equation.DSMT4">
                  <p:embed/>
                </p:oleObj>
              </mc:Choice>
              <mc:Fallback>
                <p:oleObj name="Equation" r:id="rId8" imgW="177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38883" y="3022028"/>
                        <a:ext cx="1084980" cy="1549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1283400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2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76199" y="53280"/>
            <a:ext cx="1447801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Backdrop 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41370" y="685800"/>
            <a:ext cx="2667000" cy="8382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tx1"/>
                </a:solidFill>
              </a:rPr>
              <a:t>Strategy</a:t>
            </a:r>
            <a:endParaRPr lang="en-US" sz="2800" b="1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12700" y="2660114"/>
            <a:ext cx="4127500" cy="2040738"/>
            <a:chOff x="509163" y="2666141"/>
            <a:chExt cx="3510386" cy="1648844"/>
          </a:xfrm>
        </p:grpSpPr>
        <p:sp>
          <p:nvSpPr>
            <p:cNvPr id="6" name="Rounded Rectangle 5"/>
            <p:cNvSpPr/>
            <p:nvPr/>
          </p:nvSpPr>
          <p:spPr>
            <a:xfrm>
              <a:off x="742949" y="2666141"/>
              <a:ext cx="3276600" cy="1600199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09163" y="2695557"/>
                  <a:ext cx="3467891" cy="16194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dirty="0" smtClean="0"/>
                    <a:t>Test for similarities in </a:t>
                  </a:r>
                </a:p>
                <a:p>
                  <a:r>
                    <a:rPr lang="en-US" sz="2200" dirty="0"/>
                    <a:t>t</a:t>
                  </a:r>
                  <a:r>
                    <a:rPr lang="en-US" sz="2200" dirty="0" smtClean="0"/>
                    <a:t>he particle production </a:t>
                  </a:r>
                </a:p>
                <a:p>
                  <a:r>
                    <a:rPr lang="en-US" sz="2200" dirty="0"/>
                    <a:t>m</a:t>
                  </a:r>
                  <a:r>
                    <a:rPr lang="en-US" sz="2200" dirty="0" smtClean="0"/>
                    <a:t>echanism for </a:t>
                  </a:r>
                </a:p>
                <a:p>
                  <a:r>
                    <a:rPr lang="en-US" sz="2200" dirty="0" err="1" smtClean="0"/>
                    <a:t>p+p</a:t>
                  </a:r>
                  <a:r>
                    <a:rPr lang="en-US" sz="2200" dirty="0" smtClean="0"/>
                    <a:t>, </a:t>
                  </a:r>
                  <a:r>
                    <a:rPr lang="en-US" sz="2200" dirty="0" err="1" smtClean="0"/>
                    <a:t>p+A</a:t>
                  </a:r>
                  <a:r>
                    <a:rPr lang="en-US" sz="2200" dirty="0" smtClean="0"/>
                    <a:t>, A+A(B) collisions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200" b="1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200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𝒄𝒉𝒈</m:t>
                              </m:r>
                            </m:sub>
                          </m:sSub>
                        </m:e>
                      </m:d>
                      <m:r>
                        <a:rPr lang="en-US" sz="2200" b="1" i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200" b="1" i="0" dirty="0" smtClean="0">
                      <a:solidFill>
                        <a:srgbClr val="0033CC"/>
                      </a:solidFill>
                    </a:rPr>
                    <a:t>and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200" b="1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1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  <m:sSub>
                            <m:sSubPr>
                              <m:ctrlPr>
                                <a:rPr lang="en-US" sz="2200" b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200" b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𝒄𝒉𝒈</m:t>
                              </m:r>
                            </m:sub>
                          </m:sSub>
                        </m:num>
                        <m:den>
                          <m:r>
                            <a:rPr lang="en-US" sz="2200" b="1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  <m:r>
                            <a:rPr lang="en-US" sz="2200" b="1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𝛈</m:t>
                          </m:r>
                        </m:den>
                      </m:f>
                    </m:oMath>
                  </a14:m>
                  <a:r>
                    <a:rPr lang="en-US" sz="2200" b="1" i="0" dirty="0" smtClean="0">
                      <a:solidFill>
                        <a:srgbClr val="0033CC"/>
                      </a:solidFill>
                    </a:rPr>
                    <a:t> scaling</a:t>
                  </a:r>
                  <a:endParaRPr lang="en-US" sz="2200" b="1" i="0" dirty="0">
                    <a:solidFill>
                      <a:srgbClr val="0033CC"/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163" y="2695557"/>
                  <a:ext cx="3467891" cy="161942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15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5400298" y="2625824"/>
            <a:ext cx="3617464" cy="2547087"/>
            <a:chOff x="695180" y="2641267"/>
            <a:chExt cx="3348586" cy="2215742"/>
          </a:xfrm>
        </p:grpSpPr>
        <p:sp>
          <p:nvSpPr>
            <p:cNvPr id="21" name="Rounded Rectangle 20"/>
            <p:cNvSpPr/>
            <p:nvPr/>
          </p:nvSpPr>
          <p:spPr>
            <a:xfrm>
              <a:off x="742949" y="2641267"/>
              <a:ext cx="3276600" cy="189186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95180" y="2715100"/>
                  <a:ext cx="3348586" cy="21419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200" dirty="0" smtClean="0"/>
                    <a:t>Test for similarities in </a:t>
                  </a:r>
                </a:p>
                <a:p>
                  <a:r>
                    <a:rPr lang="en-US" sz="2200" dirty="0"/>
                    <a:t>t</a:t>
                  </a:r>
                  <a:r>
                    <a:rPr lang="en-US" sz="2200" dirty="0" smtClean="0"/>
                    <a:t>he expansion dynamics </a:t>
                  </a:r>
                </a:p>
                <a:p>
                  <a:r>
                    <a:rPr lang="en-US" sz="2200" dirty="0" smtClean="0"/>
                    <a:t>for </a:t>
                  </a:r>
                </a:p>
                <a:p>
                  <a:r>
                    <a:rPr lang="en-US" sz="2200" dirty="0" err="1" smtClean="0"/>
                    <a:t>p+p</a:t>
                  </a:r>
                  <a:r>
                    <a:rPr lang="en-US" sz="2200" dirty="0" smtClean="0"/>
                    <a:t>, </a:t>
                  </a:r>
                  <a:r>
                    <a:rPr lang="en-US" sz="2200" dirty="0" err="1" smtClean="0"/>
                    <a:t>p+A</a:t>
                  </a:r>
                  <a:r>
                    <a:rPr lang="en-US" sz="2200" dirty="0" smtClean="0"/>
                    <a:t>, A+A(B) collisions</a:t>
                  </a:r>
                </a:p>
                <a:p>
                  <a:r>
                    <a:rPr lang="en-US" sz="2200" b="1" i="0" dirty="0" smtClean="0">
                      <a:solidFill>
                        <a:srgbClr val="0033CC"/>
                      </a:solidFill>
                    </a:rPr>
                    <a:t>Acoustic scaling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a14:m>
                  <a:endParaRPr lang="en-US" sz="2200" b="1" i="0" dirty="0" smtClean="0">
                    <a:solidFill>
                      <a:srgbClr val="0033CC"/>
                    </a:solidFill>
                  </a:endParaRPr>
                </a:p>
                <a:p>
                  <a:r>
                    <a:rPr lang="en-US" sz="2200" b="1" i="0" dirty="0" smtClean="0">
                      <a:solidFill>
                        <a:srgbClr val="0033CC"/>
                      </a:solidFill>
                    </a:rPr>
                    <a:t>HBT radii, </a:t>
                  </a:r>
                  <a:r>
                    <a:rPr lang="en-US" sz="2200" b="1" i="0" dirty="0" err="1" smtClean="0">
                      <a:solidFill>
                        <a:srgbClr val="0033CC"/>
                      </a:solidFill>
                    </a:rPr>
                    <a:t>etc</a:t>
                  </a:r>
                  <a:endParaRPr lang="en-US" sz="2200" b="1" i="0" dirty="0" smtClean="0">
                    <a:solidFill>
                      <a:srgbClr val="0033CC"/>
                    </a:solidFill>
                  </a:endParaRPr>
                </a:p>
                <a:p>
                  <a:endParaRPr lang="en-US" sz="2200" b="1" i="0" dirty="0">
                    <a:solidFill>
                      <a:srgbClr val="0033CC"/>
                    </a:solidFill>
                  </a:endParaRPr>
                </a:p>
              </p:txBody>
            </p:sp>
          </mc:Choice>
          <mc:Fallback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180" y="2715100"/>
                  <a:ext cx="3348586" cy="214190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855" t="-1485" r="-18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8" name="Straight Arrow Connector 17"/>
          <p:cNvCxnSpPr>
            <a:endCxn id="6" idx="0"/>
          </p:cNvCxnSpPr>
          <p:nvPr/>
        </p:nvCxnSpPr>
        <p:spPr>
          <a:xfrm flipH="1">
            <a:off x="2188493" y="1501140"/>
            <a:ext cx="2486378" cy="11589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674870" y="1520600"/>
            <a:ext cx="2546882" cy="109379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94838" y="3295650"/>
            <a:ext cx="625492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smtClean="0">
                <a:solidFill>
                  <a:srgbClr val="FF0000"/>
                </a:solidFill>
              </a:rPr>
              <a:t>RT</a:t>
            </a:r>
          </a:p>
          <a:p>
            <a:r>
              <a:rPr lang="en-US" sz="300" b="1" i="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000" b="1" i="0" dirty="0" smtClean="0">
                <a:solidFill>
                  <a:srgbClr val="FF0000"/>
                </a:solidFill>
              </a:rPr>
              <a:t>link</a:t>
            </a:r>
            <a:endParaRPr lang="en-US" sz="2000" b="1" i="0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>
            <a:stCxn id="6" idx="3"/>
          </p:cNvCxnSpPr>
          <p:nvPr/>
        </p:nvCxnSpPr>
        <p:spPr>
          <a:xfrm>
            <a:off x="4114800" y="3650380"/>
            <a:ext cx="1337103" cy="3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312" name="TextBox 13311"/>
              <p:cNvSpPr txBox="1"/>
              <p:nvPr/>
            </p:nvSpPr>
            <p:spPr>
              <a:xfrm>
                <a:off x="-433663" y="4968566"/>
                <a:ext cx="9730063" cy="1215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The scaling properties of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e>
                    </m:d>
                    <m:r>
                      <a:rPr lang="en-US" sz="2000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b="1" i="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sz="2000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, </a:t>
                </a:r>
                <a:r>
                  <a:rPr lang="en-US" sz="2000" b="1" dirty="0" err="1" smtClean="0">
                    <a:solidFill>
                      <a:srgbClr val="FF0000"/>
                    </a:solidFill>
                  </a:rPr>
                  <a:t>etc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 can provide key insights </a:t>
                </a:r>
              </a:p>
              <a:p>
                <a:pPr marL="1714500" lvl="3" indent="-342900">
                  <a:buFont typeface="Wingdings" panose="05000000000000000000" pitchFamily="2" charset="2"/>
                  <a:buChar char="ü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Scaling coefficients provide crucial constraints for transport coefficients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312" name="TextBox 133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3663" y="4968566"/>
                <a:ext cx="9730063" cy="1215013"/>
              </a:xfrm>
              <a:prstGeom prst="rect">
                <a:avLst/>
              </a:prstGeom>
              <a:blipFill rotWithShape="0">
                <a:blip r:embed="rId6"/>
                <a:stretch>
                  <a:fillRect b="-8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081012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33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068" y="533400"/>
            <a:ext cx="2700945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4" name="Rectangle 4"/>
          <p:cNvSpPr>
            <a:spLocks noChangeArrowheads="1"/>
          </p:cNvSpPr>
          <p:nvPr/>
        </p:nvSpPr>
        <p:spPr bwMode="auto">
          <a:xfrm>
            <a:off x="58738" y="1284288"/>
            <a:ext cx="42672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563" indent="-247650" defTabSz="400050">
              <a:spcBef>
                <a:spcPct val="15000"/>
              </a:spcBef>
              <a:spcAft>
                <a:spcPct val="15000"/>
              </a:spcAft>
              <a:buClr>
                <a:srgbClr val="333399"/>
              </a:buClr>
              <a:buSzPct val="115000"/>
              <a:buFont typeface="Arial" pitchFamily="34" charset="0"/>
              <a:buChar char="•"/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endParaRPr lang="en-US" sz="2000">
              <a:solidFill>
                <a:srgbClr val="4C4C4C"/>
              </a:solidFill>
              <a:latin typeface="Comic Sans MS" pitchFamily="66" charset="0"/>
            </a:endParaRPr>
          </a:p>
        </p:txBody>
      </p:sp>
      <p:sp>
        <p:nvSpPr>
          <p:cNvPr id="8205" name="TextBox 17"/>
          <p:cNvSpPr txBox="1">
            <a:spLocks noChangeArrowheads="1"/>
          </p:cNvSpPr>
          <p:nvPr/>
        </p:nvSpPr>
        <p:spPr bwMode="auto">
          <a:xfrm>
            <a:off x="990600" y="2297113"/>
            <a:ext cx="33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8206" name="TextBox 19"/>
          <p:cNvSpPr txBox="1">
            <a:spLocks noChangeArrowheads="1"/>
          </p:cNvSpPr>
          <p:nvPr/>
        </p:nvSpPr>
        <p:spPr bwMode="auto">
          <a:xfrm>
            <a:off x="2405063" y="2286000"/>
            <a:ext cx="338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B</a:t>
            </a:r>
          </a:p>
        </p:txBody>
      </p:sp>
      <p:pic>
        <p:nvPicPr>
          <p:cNvPr id="820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886200"/>
            <a:ext cx="1857375" cy="828675"/>
          </a:xfrm>
          <a:prstGeom prst="rect">
            <a:avLst/>
          </a:prstGeom>
          <a:gradFill>
            <a:gsLst>
              <a:gs pos="2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solidFill>
              <a:srgbClr val="FF3399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2635250"/>
            <a:ext cx="28194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4" name="TextBox 20"/>
          <p:cNvSpPr txBox="1">
            <a:spLocks noChangeArrowheads="1"/>
          </p:cNvSpPr>
          <p:nvPr/>
        </p:nvSpPr>
        <p:spPr bwMode="auto">
          <a:xfrm>
            <a:off x="3124200" y="4517391"/>
            <a:ext cx="6019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Consistency of approach for nucleon and quark </a:t>
            </a:r>
            <a:r>
              <a:rPr lang="en-US" b="1" dirty="0" err="1" smtClean="0">
                <a:solidFill>
                  <a:srgbClr val="FF0000"/>
                </a:solidFill>
              </a:rPr>
              <a:t>Glauber</a:t>
            </a:r>
            <a:endParaRPr lang="en-US" b="1" dirty="0">
              <a:solidFill>
                <a:srgbClr val="FF0000"/>
              </a:solidFill>
            </a:endParaRP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Geometric </a:t>
            </a:r>
            <a:r>
              <a:rPr lang="en-US" b="1" dirty="0">
                <a:solidFill>
                  <a:srgbClr val="FF0000"/>
                </a:solidFill>
              </a:rPr>
              <a:t>fluctuations </a:t>
            </a:r>
            <a:r>
              <a:rPr lang="en-US" b="1" dirty="0" smtClean="0">
                <a:solidFill>
                  <a:srgbClr val="FF0000"/>
                </a:solidFill>
              </a:rPr>
              <a:t>included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8195" name="Object 2"/>
          <p:cNvGraphicFramePr>
            <a:graphicFrameLocks noChangeAspect="1"/>
          </p:cNvGraphicFramePr>
          <p:nvPr/>
        </p:nvGraphicFramePr>
        <p:xfrm>
          <a:off x="609600" y="3400425"/>
          <a:ext cx="1905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214" name="Equation" r:id="rId8" imgW="1269720" imgH="304560" progId="Equation.DSMT4">
                  <p:embed/>
                </p:oleObj>
              </mc:Choice>
              <mc:Fallback>
                <p:oleObj name="Equation" r:id="rId8" imgW="12697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400425"/>
                        <a:ext cx="1905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5" name="Rectangle 24"/>
          <p:cNvSpPr>
            <a:spLocks noChangeArrowheads="1"/>
          </p:cNvSpPr>
          <p:nvPr/>
        </p:nvSpPr>
        <p:spPr bwMode="auto">
          <a:xfrm>
            <a:off x="3352800" y="762000"/>
            <a:ext cx="3435350" cy="3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BR" sz="1600" b="1" dirty="0"/>
              <a:t>Phys. Rev. C 81, 061901(R) (2010)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350" y="4910822"/>
            <a:ext cx="2805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&amp; 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RMS widths of </a:t>
            </a:r>
            <a:endParaRPr lang="en-US" dirty="0" smtClean="0"/>
          </a:p>
          <a:p>
            <a:r>
              <a:rPr lang="en-US" dirty="0" smtClean="0"/>
              <a:t>density </a:t>
            </a:r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76200" y="53280"/>
            <a:ext cx="3962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Geometric quantities for scaling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8209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04491" y="1053162"/>
            <a:ext cx="5033818" cy="117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5119" y="5792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Nucleon </a:t>
            </a:r>
            <a:r>
              <a:rPr lang="en-US" b="1" dirty="0" err="1" smtClean="0"/>
              <a:t>Glauber</a:t>
            </a:r>
            <a:endParaRPr lang="en-US" b="1" dirty="0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04491" y="6430805"/>
            <a:ext cx="500610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University; InitialStages2016 Portugal, May 23-27,  2016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981200" y="1905000"/>
            <a:ext cx="1371600" cy="730250"/>
          </a:xfrm>
          <a:prstGeom prst="straightConnector1">
            <a:avLst/>
          </a:prstGeom>
          <a:ln w="19050">
            <a:solidFill>
              <a:srgbClr val="4B14E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411319" y="2592524"/>
          <a:ext cx="497681" cy="363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215" name="Equation" r:id="rId11" imgW="330120" imgH="241200" progId="Equation.DSMT4">
                  <p:embed/>
                </p:oleObj>
              </mc:Choice>
              <mc:Fallback>
                <p:oleObj name="Equation" r:id="rId11" imgW="330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11319" y="2592524"/>
                        <a:ext cx="497681" cy="363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196119" y="2589703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Quark </a:t>
            </a:r>
            <a:r>
              <a:rPr lang="en-US" b="1" u="sng" dirty="0" err="1" smtClean="0"/>
              <a:t>Glauber</a:t>
            </a:r>
            <a:endParaRPr lang="en-US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196119" y="2986206"/>
            <a:ext cx="4269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n-n cross section</a:t>
            </a:r>
          </a:p>
          <a:p>
            <a:pPr algn="l"/>
            <a:r>
              <a:rPr lang="en-US" dirty="0"/>
              <a:t>p</a:t>
            </a:r>
            <a:r>
              <a:rPr lang="en-US" dirty="0" smtClean="0"/>
              <a:t>-p profile 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Elastic scattering measurements</a:t>
            </a:r>
          </a:p>
          <a:p>
            <a:pPr algn="l"/>
            <a:r>
              <a:rPr lang="en-US" dirty="0" err="1"/>
              <a:t>r</a:t>
            </a:r>
            <a:r>
              <a:rPr lang="en-US" dirty="0" err="1" smtClean="0"/>
              <a:t>ms</a:t>
            </a:r>
            <a:r>
              <a:rPr lang="en-US" dirty="0" smtClean="0"/>
              <a:t> radius 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598192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/>
      <p:bldP spid="29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3200400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e>
                    </m:d>
                    <m:r>
                      <a:rPr lang="en-US" sz="2000" b="1" i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i="0" dirty="0">
                    <a:solidFill>
                      <a:srgbClr val="0033CC"/>
                    </a:solidFill>
                  </a:rPr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sz="2000" b="1" i="0" dirty="0">
                    <a:solidFill>
                      <a:srgbClr val="0033CC"/>
                    </a:solidFill>
                  </a:rPr>
                  <a:t> scaling</a:t>
                </a:r>
                <a:endParaRPr lang="en-US" sz="2000" b="1" i="0" dirty="0">
                  <a:solidFill>
                    <a:srgbClr val="0033CC"/>
                  </a:solidFill>
                </a:endParaRPr>
              </a:p>
            </p:txBody>
          </p:sp>
        </mc:Choice>
        <mc:Fallback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3200400" cy="480120"/>
              </a:xfrm>
              <a:prstGeom prst="round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04491" y="6430805"/>
            <a:ext cx="500610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-2599"/>
            <a:ext cx="220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Operational Ansatz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381000"/>
            <a:ext cx="2209800" cy="3639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83580" y="304800"/>
                <a:ext cx="3284220" cy="803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  <m:t>𝑛𝑝𝑝</m:t>
                        </m:r>
                        <m:r>
                          <a:rPr lang="en-US" sz="2000" b="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  <m:t>𝑞𝑝𝑝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4B14E6"/>
                            </a:solidFill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bSup>
                  </m:oMath>
                </a14:m>
                <a:r>
                  <a:rPr lang="en-US" sz="2000" i="0" dirty="0" smtClean="0">
                    <a:solidFill>
                      <a:srgbClr val="4B14E6"/>
                    </a:solidFill>
                    <a:latin typeface="CMR1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4B14E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000" b="0" i="1" dirty="0" smtClean="0">
                        <a:solidFill>
                          <a:srgbClr val="4B14E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i="0" dirty="0" smtClean="0">
                    <a:solidFill>
                      <a:srgbClr val="4B14E6"/>
                    </a:solidFill>
                    <a:latin typeface="CMR10"/>
                  </a:rPr>
                  <a:t>  for </a:t>
                </a:r>
                <a:r>
                  <a:rPr lang="en-US" sz="2000" i="0" dirty="0">
                    <a:solidFill>
                      <a:srgbClr val="4B14E6"/>
                    </a:solidFill>
                    <a:latin typeface="CMR10"/>
                  </a:rPr>
                  <a:t>early-time </a:t>
                </a:r>
                <a:endParaRPr lang="en-US" sz="2000" i="0" dirty="0" smtClean="0">
                  <a:solidFill>
                    <a:srgbClr val="4B14E6"/>
                  </a:solidFill>
                  <a:latin typeface="CMR10"/>
                </a:endParaRPr>
              </a:p>
              <a:p>
                <a:pPr algn="l"/>
                <a:r>
                  <a:rPr lang="en-US" sz="2000" i="0" dirty="0" smtClean="0">
                    <a:solidFill>
                      <a:srgbClr val="4B14E6"/>
                    </a:solidFill>
                    <a:latin typeface="CMR10"/>
                  </a:rPr>
                  <a:t>thermalization</a:t>
                </a:r>
                <a:endParaRPr lang="en-US" sz="20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580" y="304800"/>
                <a:ext cx="3284220" cy="803361"/>
              </a:xfrm>
              <a:prstGeom prst="rect">
                <a:avLst/>
              </a:prstGeom>
              <a:blipFill rotWithShape="0">
                <a:blip r:embed="rId6"/>
                <a:stretch>
                  <a:fillRect l="-2041" r="-1855" b="-128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803" y="1130228"/>
            <a:ext cx="7888263" cy="41523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253762" y="5282110"/>
                <a:ext cx="7108806" cy="12432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Scaling validates important role of quark participants</a:t>
                </a:r>
              </a:p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:r>
                  <a:rPr lang="en-US" b="1" i="0" dirty="0" smtClean="0">
                    <a:solidFill>
                      <a:srgbClr val="0033CC"/>
                    </a:solidFill>
                  </a:rPr>
                  <a:t>Large fluctuations – leading particle effect</a:t>
                </a:r>
              </a:p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𝛋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0" dirty="0" smtClean="0">
                    <a:solidFill>
                      <a:srgbClr val="0033CC"/>
                    </a:solidFill>
                  </a:rPr>
                  <a:t> related to number of quark participants </a:t>
                </a:r>
              </a:p>
              <a:p>
                <a:pPr lvl="1" algn="l"/>
                <a:r>
                  <a:rPr lang="en-US" b="1" i="0" dirty="0" smtClean="0">
                    <a:solidFill>
                      <a:srgbClr val="0033CC"/>
                    </a:solidFill>
                    <a:sym typeface="Wingdings" panose="05000000000000000000" pitchFamily="2" charset="2"/>
                  </a:rPr>
                  <a:t>                                            fraction of </a:t>
                </a:r>
                <a:r>
                  <a:rPr lang="en-US" b="1" i="0" dirty="0" smtClean="0">
                    <a:solidFill>
                      <a:srgbClr val="0033CC"/>
                    </a:solidFill>
                  </a:rPr>
                  <a:t>available cm energy</a:t>
                </a:r>
                <a:endParaRPr lang="en-US" b="1" i="0" dirty="0">
                  <a:solidFill>
                    <a:srgbClr val="0033CC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762" y="5282110"/>
                <a:ext cx="7108806" cy="1243289"/>
              </a:xfrm>
              <a:prstGeom prst="rect">
                <a:avLst/>
              </a:prstGeom>
              <a:blipFill rotWithShape="0">
                <a:blip r:embed="rId8"/>
                <a:stretch>
                  <a:fillRect t="-1961" b="-6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6586" y="3897630"/>
            <a:ext cx="3357414" cy="768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359977" y="652103"/>
                <a:ext cx="1973041" cy="5488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e>
                    </m:d>
                    <m:r>
                      <a:rPr lang="en-US" b="1" i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1" i="0" dirty="0" smtClean="0">
                    <a:solidFill>
                      <a:srgbClr val="0033CC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dirty="0">
                        <a:solidFill>
                          <a:srgbClr val="4B14E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dirty="0" smtClean="0">
                        <a:solidFill>
                          <a:srgbClr val="4B14E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977" y="652103"/>
                <a:ext cx="1973041" cy="548868"/>
              </a:xfrm>
              <a:prstGeom prst="rect">
                <a:avLst/>
              </a:prstGeom>
              <a:blipFill rotWithShape="0">
                <a:blip r:embed="rId10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940047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2438400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sz="2000" b="1" i="0" dirty="0">
                    <a:solidFill>
                      <a:srgbClr val="0033CC"/>
                    </a:solidFill>
                  </a:rPr>
                  <a:t> </a:t>
                </a:r>
                <a:r>
                  <a:rPr lang="en-US" sz="2000" b="1" i="0" dirty="0" smtClean="0">
                    <a:solidFill>
                      <a:srgbClr val="0033CC"/>
                    </a:solidFill>
                  </a:rPr>
                  <a:t>scaling </a:t>
                </a:r>
                <a:r>
                  <a:rPr lang="en-US" sz="2000" b="1" i="0" dirty="0" err="1" smtClean="0">
                    <a:solidFill>
                      <a:srgbClr val="0033CC"/>
                    </a:solidFill>
                  </a:rPr>
                  <a:t>p+p</a:t>
                </a:r>
                <a:endParaRPr lang="en-US" sz="2000" b="1" i="0" dirty="0">
                  <a:solidFill>
                    <a:srgbClr val="0033CC"/>
                  </a:solidFill>
                </a:endParaRPr>
              </a:p>
            </p:txBody>
          </p:sp>
        </mc:Choice>
        <mc:Fallback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2438400" cy="480120"/>
              </a:xfrm>
              <a:prstGeom prst="round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04491" y="6430805"/>
            <a:ext cx="500610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University; InitialStages2016 Portugal, May 23-27,  2016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979739" y="5124170"/>
                <a:ext cx="8023610" cy="965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Further scaling validation over full range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for </a:t>
                </a:r>
                <a:r>
                  <a:rPr lang="en-US" sz="2000" b="1" dirty="0" err="1" smtClean="0">
                    <a:solidFill>
                      <a:srgbClr val="FF0000"/>
                    </a:solidFill>
                  </a:rPr>
                  <a:t>p+p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1200150" lvl="2" indent="-285750" algn="l">
                  <a:buFont typeface="Wingdings" panose="05000000000000000000" pitchFamily="2" charset="2"/>
                  <a:buChar char="ü"/>
                </a:pPr>
                <a:r>
                  <a:rPr lang="en-US" b="1" i="0" dirty="0" smtClean="0">
                    <a:solidFill>
                      <a:srgbClr val="0033CC"/>
                    </a:solidFill>
                  </a:rPr>
                  <a:t>Similar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i="0" dirty="0" smtClean="0">
                    <a:solidFill>
                      <a:srgbClr val="0033CC"/>
                    </a:solidFill>
                  </a:rPr>
                  <a:t>  trend for quark and nucleon scaled multiplicity density</a:t>
                </a: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739" y="5124170"/>
                <a:ext cx="8023610" cy="965008"/>
              </a:xfrm>
              <a:prstGeom prst="rect">
                <a:avLst/>
              </a:prstGeom>
              <a:blipFill rotWithShape="0">
                <a:blip r:embed="rId5"/>
                <a:stretch>
                  <a:fillRect t="-3797" r="-456" b="-9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r="50578"/>
          <a:stretch/>
        </p:blipFill>
        <p:spPr>
          <a:xfrm>
            <a:off x="104516" y="578327"/>
            <a:ext cx="4467484" cy="37879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4395154"/>
            <a:ext cx="3997386" cy="6326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1544" y="4428341"/>
            <a:ext cx="4099235" cy="5994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l="50265"/>
          <a:stretch/>
        </p:blipFill>
        <p:spPr>
          <a:xfrm>
            <a:off x="4648200" y="578327"/>
            <a:ext cx="4495800" cy="37879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2250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826" y="4712177"/>
            <a:ext cx="4374429" cy="684454"/>
          </a:xfrm>
          <a:prstGeom prst="rect">
            <a:avLst/>
          </a:prstGeom>
        </p:spPr>
      </p:pic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04491" y="6430805"/>
            <a:ext cx="500610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University; InitialStages2016 Portugal, May 23-27,  2016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195275" y="5345944"/>
                <a:ext cx="7339125" cy="959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Scaling validated for </a:t>
                </a:r>
                <a:r>
                  <a:rPr lang="en-US" sz="2000" b="1" dirty="0" err="1" smtClean="0">
                    <a:solidFill>
                      <a:srgbClr val="FF0000"/>
                    </a:solidFill>
                  </a:rPr>
                  <a:t>p+A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 &amp; A+A(B) systems</a:t>
                </a:r>
              </a:p>
              <a:p>
                <a:pPr marL="1200150" lvl="2" indent="-285750" algn="l">
                  <a:buFont typeface="Wingdings" panose="05000000000000000000" pitchFamily="2" charset="2"/>
                  <a:buChar char="ü"/>
                </a:pPr>
                <a:r>
                  <a:rPr lang="en-US" b="1" i="0" dirty="0" smtClean="0">
                    <a:solidFill>
                      <a:srgbClr val="0033CC"/>
                    </a:solidFill>
                  </a:rPr>
                  <a:t>Similar patterns for A+A(B) systems at the same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dirty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b="1" dirty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i="0" dirty="0" smtClean="0">
                    <a:solidFill>
                      <a:srgbClr val="0033CC"/>
                    </a:solidFill>
                  </a:rPr>
                  <a:t>.</a:t>
                </a:r>
              </a:p>
              <a:p>
                <a:pPr marL="1200150" lvl="2" indent="-285750" algn="l">
                  <a:buFont typeface="Wingdings" panose="05000000000000000000" pitchFamily="2" charset="2"/>
                  <a:buChar char="ü"/>
                </a:pPr>
                <a:r>
                  <a:rPr lang="en-US" b="1" i="0" dirty="0" smtClean="0">
                    <a:solidFill>
                      <a:srgbClr val="0033CC"/>
                    </a:solidFill>
                  </a:rPr>
                  <a:t>Logarithmic dependence of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i="0" dirty="0" smtClean="0">
                    <a:solidFill>
                      <a:srgbClr val="0033CC"/>
                    </a:solidFill>
                  </a:rPr>
                  <a:t> on multiplicity</a:t>
                </a: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275" y="5345944"/>
                <a:ext cx="7339125" cy="959302"/>
              </a:xfrm>
              <a:prstGeom prst="rect">
                <a:avLst/>
              </a:prstGeom>
              <a:blipFill rotWithShape="0">
                <a:blip r:embed="rId5"/>
                <a:stretch>
                  <a:fillRect t="-3185" b="-9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660" y="533400"/>
            <a:ext cx="8621932" cy="419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2645" y="98640"/>
            <a:ext cx="2209800" cy="3639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4343400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𝒄𝒉𝒈</m:t>
                            </m:r>
                          </m:sub>
                        </m:sSub>
                      </m:num>
                      <m:den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 i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𝛈</m:t>
                        </m:r>
                      </m:den>
                    </m:f>
                  </m:oMath>
                </a14:m>
                <a:r>
                  <a:rPr lang="en-US" sz="2000" b="1" i="0" dirty="0">
                    <a:solidFill>
                      <a:srgbClr val="0033CC"/>
                    </a:solidFill>
                  </a:rPr>
                  <a:t> </a:t>
                </a:r>
                <a:r>
                  <a:rPr lang="en-US" sz="2000" b="1" i="0" dirty="0" smtClean="0">
                    <a:solidFill>
                      <a:srgbClr val="0033CC"/>
                    </a:solidFill>
                  </a:rPr>
                  <a:t>scaling </a:t>
                </a:r>
                <a:r>
                  <a:rPr lang="en-US" sz="2000" b="1" i="0" dirty="0" err="1" smtClean="0">
                    <a:solidFill>
                      <a:srgbClr val="0033CC"/>
                    </a:solidFill>
                  </a:rPr>
                  <a:t>p+A</a:t>
                </a:r>
                <a:r>
                  <a:rPr lang="en-US" sz="2000" b="1" i="0" dirty="0" smtClean="0">
                    <a:solidFill>
                      <a:srgbClr val="0033CC"/>
                    </a:solidFill>
                  </a:rPr>
                  <a:t> &amp; A+A(B)</a:t>
                </a:r>
                <a:endParaRPr lang="en-US" sz="2000" b="1" i="0" dirty="0">
                  <a:solidFill>
                    <a:srgbClr val="0033CC"/>
                  </a:solidFill>
                </a:endParaRPr>
              </a:p>
            </p:txBody>
          </p:sp>
        </mc:Choice>
        <mc:Fallback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4343400" cy="480120"/>
              </a:xfrm>
              <a:prstGeom prst="roundRect">
                <a:avLst/>
              </a:prstGeom>
              <a:blipFill rotWithShape="0">
                <a:blip r:embed="rId8"/>
                <a:stretch>
                  <a:fillRect b="-15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6870150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461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741" y="916691"/>
            <a:ext cx="3298659" cy="213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656CD2-6691-4BA0-9F5B-1D982F266F80}" type="slidenum">
              <a:rPr lang="en-US" smtClean="0"/>
              <a:pPr/>
              <a:t>8</a:t>
            </a:fld>
            <a:r>
              <a:rPr lang="en-US" smtClean="0"/>
              <a:t> </a:t>
            </a:r>
          </a:p>
        </p:txBody>
      </p:sp>
      <p:graphicFrame>
        <p:nvGraphicFramePr>
          <p:cNvPr id="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620735"/>
              </p:ext>
            </p:extLst>
          </p:nvPr>
        </p:nvGraphicFramePr>
        <p:xfrm>
          <a:off x="5051743" y="2192655"/>
          <a:ext cx="3433762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67" name="Equation" r:id="rId6" imgW="2158920" imgH="457200" progId="Equation.DSMT4">
                  <p:embed/>
                </p:oleObj>
              </mc:Choice>
              <mc:Fallback>
                <p:oleObj name="Equation" r:id="rId6" imgW="21589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1743" y="2192655"/>
                        <a:ext cx="3433762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" name="Rounded Rectangle 134"/>
          <p:cNvSpPr/>
          <p:nvPr/>
        </p:nvSpPr>
        <p:spPr>
          <a:xfrm>
            <a:off x="6019800" y="0"/>
            <a:ext cx="457200" cy="762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7938" y="2916238"/>
          <a:ext cx="3419475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68" name="Equation" r:id="rId8" imgW="2336760" imgH="431640" progId="Equation.DSMT4">
                  <p:embed/>
                </p:oleObj>
              </mc:Choice>
              <mc:Fallback>
                <p:oleObj name="Equation" r:id="rId8" imgW="2336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8" y="2916238"/>
                        <a:ext cx="3419475" cy="6397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-76200" y="2597827"/>
            <a:ext cx="402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92A01"/>
                </a:solidFill>
              </a:rPr>
              <a:t>Acoustic viscous modulation of </a:t>
            </a:r>
            <a:r>
              <a:rPr lang="en-US" b="1" dirty="0" err="1" smtClean="0">
                <a:solidFill>
                  <a:srgbClr val="F92A01"/>
                </a:solidFill>
              </a:rPr>
              <a:t>v</a:t>
            </a:r>
            <a:r>
              <a:rPr lang="en-US" b="1" baseline="-25000" dirty="0" err="1" smtClean="0">
                <a:solidFill>
                  <a:srgbClr val="F92A01"/>
                </a:solidFill>
              </a:rPr>
              <a:t>n</a:t>
            </a:r>
            <a:r>
              <a:rPr lang="en-US" b="1" dirty="0" smtClean="0">
                <a:solidFill>
                  <a:srgbClr val="F92A01"/>
                </a:solidFill>
              </a:rPr>
              <a:t> </a:t>
            </a:r>
            <a:endParaRPr lang="en-US" b="1" dirty="0">
              <a:solidFill>
                <a:srgbClr val="F92A0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5291" y="3499247"/>
            <a:ext cx="34419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Staig</a:t>
            </a:r>
            <a:r>
              <a:rPr lang="en-US" sz="1600" dirty="0" smtClean="0"/>
              <a:t> &amp; </a:t>
            </a:r>
            <a:r>
              <a:rPr lang="en-US" sz="1600" dirty="0" err="1" smtClean="0"/>
              <a:t>Shuryak</a:t>
            </a:r>
            <a:r>
              <a:rPr lang="en-US" sz="1600" dirty="0" smtClean="0"/>
              <a:t> </a:t>
            </a:r>
            <a:r>
              <a:rPr lang="en-US" sz="1600" b="1" i="0" dirty="0" smtClean="0"/>
              <a:t>arXiv:1008.3139</a:t>
            </a:r>
          </a:p>
          <a:p>
            <a:endParaRPr lang="en-US" dirty="0"/>
          </a:p>
        </p:txBody>
      </p:sp>
      <p:sp>
        <p:nvSpPr>
          <p:cNvPr id="4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76199" y="53280"/>
            <a:ext cx="2608263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Expansion Dynamics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880" y="709165"/>
            <a:ext cx="2226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</a:t>
            </a:r>
            <a:r>
              <a:rPr lang="en-US" sz="2000" b="1" dirty="0" smtClean="0"/>
              <a:t>Flow is acoustic</a:t>
            </a:r>
            <a:endParaRPr lang="en-US" dirty="0">
              <a:solidFill>
                <a:srgbClr val="FB1525"/>
              </a:solidFill>
            </a:endParaRPr>
          </a:p>
        </p:txBody>
      </p:sp>
      <p:graphicFrame>
        <p:nvGraphicFramePr>
          <p:cNvPr id="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921327"/>
              </p:ext>
            </p:extLst>
          </p:nvPr>
        </p:nvGraphicFramePr>
        <p:xfrm>
          <a:off x="5220781" y="3100711"/>
          <a:ext cx="1071562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69" name="Equation" r:id="rId10" imgW="571320" imgH="203040" progId="Equation.DSMT4">
                  <p:embed/>
                </p:oleObj>
              </mc:Choice>
              <mc:Fallback>
                <p:oleObj name="Equation" r:id="rId10" imgW="571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781" y="3100711"/>
                        <a:ext cx="1071562" cy="344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Picture 34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63052"/>
            <a:ext cx="4966796" cy="804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37729" y="3945136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ym typeface="Wingdings" pitchFamily="2" charset="2"/>
              </a:rPr>
              <a:t>Scaling expectations:</a:t>
            </a:r>
            <a:endParaRPr lang="en-US" b="1" u="sng" dirty="0" smtClean="0"/>
          </a:p>
        </p:txBody>
      </p:sp>
      <p:graphicFrame>
        <p:nvGraphicFramePr>
          <p:cNvPr id="4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521522"/>
              </p:ext>
            </p:extLst>
          </p:nvPr>
        </p:nvGraphicFramePr>
        <p:xfrm>
          <a:off x="-17463" y="4789488"/>
          <a:ext cx="2701926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70" name="Equation" r:id="rId13" imgW="1676160" imgH="482400" progId="Equation.DSMT4">
                  <p:embed/>
                </p:oleObj>
              </mc:Choice>
              <mc:Fallback>
                <p:oleObj name="Equation" r:id="rId13" imgW="16761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7463" y="4789488"/>
                        <a:ext cx="2701926" cy="787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622164"/>
              </p:ext>
            </p:extLst>
          </p:nvPr>
        </p:nvGraphicFramePr>
        <p:xfrm>
          <a:off x="2874963" y="4876800"/>
          <a:ext cx="4211637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71" name="Equation" r:id="rId15" imgW="2616120" imgH="533160" progId="Equation.DSMT4">
                  <p:embed/>
                </p:oleObj>
              </mc:Choice>
              <mc:Fallback>
                <p:oleObj name="Equation" r:id="rId15" imgW="261612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4876800"/>
                        <a:ext cx="4211637" cy="868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839873"/>
              </p:ext>
            </p:extLst>
          </p:nvPr>
        </p:nvGraphicFramePr>
        <p:xfrm>
          <a:off x="7357022" y="5006458"/>
          <a:ext cx="1512887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72" name="Equation" r:id="rId17" imgW="939600" imgH="482400" progId="Equation.DSMT4">
                  <p:embed/>
                </p:oleObj>
              </mc:Choice>
              <mc:Fallback>
                <p:oleObj name="Equation" r:id="rId17" imgW="939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7022" y="5006458"/>
                        <a:ext cx="1512887" cy="785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3593738" y="4536552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v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n</a:t>
            </a:r>
            <a:r>
              <a:rPr lang="en-US" b="1" dirty="0" smtClean="0">
                <a:solidFill>
                  <a:srgbClr val="002060"/>
                </a:solidFill>
              </a:rPr>
              <a:t> ‘s are related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00249" y="441147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System size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dependence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4969" y="4433054"/>
            <a:ext cx="18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b="1" baseline="30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 dependence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962400" y="1628845"/>
            <a:ext cx="1157742" cy="288730"/>
          </a:xfrm>
          <a:prstGeom prst="rightArrow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010514" y="5845844"/>
            <a:ext cx="792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4B14E6"/>
                </a:solidFill>
              </a:rPr>
              <a:t>Each of these scaling expectations has been </a:t>
            </a:r>
            <a:r>
              <a:rPr lang="en-US" b="1" dirty="0" smtClean="0">
                <a:solidFill>
                  <a:srgbClr val="4B14E6"/>
                </a:solidFill>
              </a:rPr>
              <a:t>validated</a:t>
            </a:r>
            <a:endParaRPr lang="en-US" b="1" dirty="0" smtClean="0">
              <a:solidFill>
                <a:srgbClr val="4B14E6"/>
              </a:solidFill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5756562" y="1413415"/>
            <a:ext cx="414695" cy="279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34899" name="Picture 59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675" y="797223"/>
            <a:ext cx="2762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949102" y="27395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Initial Geometry </a:t>
            </a:r>
            <a:r>
              <a:rPr lang="en-US" sz="1600" b="1" dirty="0">
                <a:solidFill>
                  <a:srgbClr val="002060"/>
                </a:solidFill>
              </a:rPr>
              <a:t>characterized </a:t>
            </a:r>
            <a:r>
              <a:rPr lang="en-US" sz="1600" b="1" dirty="0" smtClean="0">
                <a:solidFill>
                  <a:srgbClr val="002060"/>
                </a:solidFill>
              </a:rPr>
              <a:t>by </a:t>
            </a:r>
            <a:r>
              <a:rPr lang="en-US" sz="1600" b="1" dirty="0">
                <a:solidFill>
                  <a:srgbClr val="002060"/>
                </a:solidFill>
              </a:rPr>
              <a:t>many </a:t>
            </a:r>
            <a:r>
              <a:rPr lang="en-US" sz="1600" b="1" dirty="0" smtClean="0">
                <a:solidFill>
                  <a:srgbClr val="002060"/>
                </a:solidFill>
              </a:rPr>
              <a:t>shape harmonics (</a:t>
            </a:r>
            <a:r>
              <a:rPr lang="el-GR" sz="1600" b="1" dirty="0" smtClean="0">
                <a:solidFill>
                  <a:srgbClr val="002060"/>
                </a:solidFill>
              </a:rPr>
              <a:t>ε</a:t>
            </a:r>
            <a:r>
              <a:rPr lang="en-US" sz="1600" b="1" baseline="-25000" dirty="0" smtClean="0">
                <a:solidFill>
                  <a:srgbClr val="002060"/>
                </a:solidFill>
              </a:rPr>
              <a:t>n</a:t>
            </a:r>
            <a:r>
              <a:rPr lang="en-US" sz="1600" b="1" dirty="0" smtClean="0">
                <a:solidFill>
                  <a:srgbClr val="002060"/>
                </a:solidFill>
              </a:rPr>
              <a:t>) </a:t>
            </a:r>
            <a:r>
              <a:rPr lang="en-US" sz="1600" b="1" dirty="0" smtClean="0">
                <a:solidFill>
                  <a:srgbClr val="002060"/>
                </a:solidFill>
                <a:sym typeface="Wingdings" pitchFamily="2" charset="2"/>
              </a:rPr>
              <a:t> drive </a:t>
            </a:r>
            <a:r>
              <a:rPr lang="en-US" sz="1600" b="1" dirty="0" err="1" smtClean="0">
                <a:solidFill>
                  <a:srgbClr val="002060"/>
                </a:solidFill>
                <a:sym typeface="Wingdings" pitchFamily="2" charset="2"/>
              </a:rPr>
              <a:t>v</a:t>
            </a:r>
            <a:r>
              <a:rPr lang="en-US" sz="1600" b="1" baseline="-25000" dirty="0" err="1" smtClean="0">
                <a:solidFill>
                  <a:srgbClr val="002060"/>
                </a:solidFill>
                <a:sym typeface="Wingdings" pitchFamily="2" charset="2"/>
              </a:rPr>
              <a:t>n</a:t>
            </a:r>
            <a:endParaRPr lang="en-US" sz="1600" b="1" baseline="-25000" dirty="0">
              <a:solidFill>
                <a:srgbClr val="002060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817232"/>
              </p:ext>
            </p:extLst>
          </p:nvPr>
        </p:nvGraphicFramePr>
        <p:xfrm>
          <a:off x="8071643" y="3088808"/>
          <a:ext cx="6905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73" name="Equation" r:id="rId20" imgW="368140" imgH="203112" progId="Equation.DSMT4">
                  <p:embed/>
                </p:oleObj>
              </mc:Choice>
              <mc:Fallback>
                <p:oleObj name="Equation" r:id="rId20" imgW="368140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1643" y="3088808"/>
                        <a:ext cx="690563" cy="34448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36784" y="4262256"/>
            <a:ext cx="464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Straightforward to include bulk viscosity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43502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4" grpId="0"/>
      <p:bldP spid="49" grpId="0"/>
      <p:bldP spid="50" grpId="0"/>
      <p:bldP spid="51" grpId="0"/>
      <p:bldP spid="7" grpId="0" animBg="1"/>
      <p:bldP spid="53" grpId="0"/>
      <p:bldP spid="41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789842"/>
              </p:ext>
            </p:extLst>
          </p:nvPr>
        </p:nvGraphicFramePr>
        <p:xfrm>
          <a:off x="3141925" y="206233"/>
          <a:ext cx="5875885" cy="485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076" name="SPW 13.0 Graph" r:id="rId4" imgW="7568047" imgH="6257420" progId="SigmaPlotGraphicObject.12">
                  <p:embed/>
                </p:oleObj>
              </mc:Choice>
              <mc:Fallback>
                <p:oleObj name="SPW 13.0 Graph" r:id="rId4" imgW="7568047" imgH="6257420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41925" y="206233"/>
                        <a:ext cx="5875885" cy="4858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276600" y="5222045"/>
                <a:ext cx="595329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F0000"/>
                    </a:solidFill>
                  </a:rPr>
                  <a:t>Characteristic 1/(RT) viscous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damping validated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F0000"/>
                    </a:solidFill>
                  </a:rPr>
                  <a:t>Similar patterns for other </a:t>
                </a:r>
                <a:r>
                  <a:rPr lang="en-US" b="1" i="0" dirty="0" err="1" smtClean="0">
                    <a:solidFill>
                      <a:srgbClr val="FF0000"/>
                    </a:solidFill>
                  </a:rPr>
                  <a:t>p</a:t>
                </a:r>
                <a:r>
                  <a:rPr lang="en-US" b="1" i="0" baseline="-25000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selections 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Important constraint </a:t>
                </a:r>
                <a:r>
                  <a:rPr lang="en-US" b="1" dirty="0">
                    <a:solidFill>
                      <a:srgbClr val="3333CC"/>
                    </a:solidFill>
                  </a:rPr>
                  <a:t>for </a:t>
                </a:r>
                <a:r>
                  <a:rPr lang="el-GR" b="1" dirty="0">
                    <a:solidFill>
                      <a:srgbClr val="3333CC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/s 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&amp;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222045"/>
                <a:ext cx="5953296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717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University; InitialStages2016 Portugal, May 23-27,  2016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Acoustic Scaling - RT</a:t>
            </a:r>
            <a:endParaRPr lang="en-US" b="1" dirty="0">
              <a:solidFill>
                <a:srgbClr val="0033CC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62391"/>
              </p:ext>
            </p:extLst>
          </p:nvPr>
        </p:nvGraphicFramePr>
        <p:xfrm>
          <a:off x="609600" y="849783"/>
          <a:ext cx="1857375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077" name="Equation" r:id="rId7" imgW="1041120" imgH="990360" progId="Equation.DSMT4">
                  <p:embed/>
                </p:oleObj>
              </mc:Choice>
              <mc:Fallback>
                <p:oleObj name="Equation" r:id="rId7" imgW="1041120" imgH="990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849783"/>
                        <a:ext cx="1857375" cy="17859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 rot="19431438">
            <a:off x="6865392" y="2099563"/>
            <a:ext cx="636200" cy="1567190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18686925">
            <a:off x="3940552" y="1799999"/>
            <a:ext cx="913705" cy="843938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" y="2803914"/>
            <a:ext cx="3213612" cy="198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val 15"/>
          <p:cNvSpPr/>
          <p:nvPr/>
        </p:nvSpPr>
        <p:spPr>
          <a:xfrm rot="18251515">
            <a:off x="717626" y="3291431"/>
            <a:ext cx="573865" cy="715688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15921" y="29521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ecccentricity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810887"/>
            <a:ext cx="3005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b="1" i="0" dirty="0">
                <a:solidFill>
                  <a:srgbClr val="4B14E6"/>
                </a:solidFill>
              </a:rPr>
              <a:t>Eccentricity change </a:t>
            </a:r>
            <a:r>
              <a:rPr lang="en-US" b="1" i="0" u="sng" dirty="0">
                <a:solidFill>
                  <a:srgbClr val="4B14E6"/>
                </a:solidFill>
              </a:rPr>
              <a:t>alone</a:t>
            </a:r>
            <a:r>
              <a:rPr lang="en-US" b="1" i="0" dirty="0">
                <a:solidFill>
                  <a:srgbClr val="4B14E6"/>
                </a:solidFill>
              </a:rPr>
              <a:t> is not sufficient</a:t>
            </a:r>
          </a:p>
        </p:txBody>
      </p:sp>
    </p:spTree>
    <p:extLst>
      <p:ext uri="{BB962C8B-B14F-4D97-AF65-F5344CB8AC3E}">
        <p14:creationId xmlns:p14="http://schemas.microsoft.com/office/powerpoint/2010/main" val="38270513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2" grpId="0" animBg="1"/>
      <p:bldP spid="13" grpId="0" animBg="1"/>
      <p:bldP spid="16" grpId="0" animBg="1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IMATION_STYLE" val="Flying Arrow"/>
  <p:tag name="TEMP_ANIMATION_STYLE" val="Flying Arrow"/>
  <p:tag name="TEMP_EFFECTS_PREVIEW" val="1"/>
  <p:tag name="TEMP_SHOW_WITH_SHAPES" val="1"/>
  <p:tag name="TEMP_RECT_COLOR" val="55295"/>
  <p:tag name="TEMP_SHADOW" val="0"/>
  <p:tag name="TEMP_ENABLE_SOUND" val="1"/>
  <p:tag name="TEMP_SOUND" val="C:\Program Files\PowerPlugs\Animator\Sounds\Swish.wav"/>
  <p:tag name="TEMP_TITLEFADE" val="0"/>
  <p:tag name="TEMP_FADE_TO_GREY" val="1"/>
  <p:tag name="ISDEFTEXTURE" val="False"/>
  <p:tag name="TEXTURE" val="No"/>
  <p:tag name="PREVIEW_CLICKED" val="0"/>
  <p:tag name="FADE_TITLE" val="0"/>
  <p:tag name="SHOW_RECTANGLES" val="1"/>
  <p:tag name="FADE_AFTER_EFFECT" val="1"/>
  <p:tag name="ENABLE_SOUND" val="1"/>
  <p:tag name="PACKED_FLAG" val="0"/>
  <p:tag name="SHOW_PREVIEW" val="1"/>
  <p:tag name="SHADOW_SET" val="0"/>
  <p:tag name="SOUND_SET" val="C:\Program Files\PowerPlugs\Animator\Sounds\Swish.wav"/>
  <p:tag name="FIRST_SELECTED_SLID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GettingFileFromFolder.p3d 0"/>
  <p:tag name="POWER3D OPTIONS" val="Medium 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94611</TotalTime>
  <Words>851</Words>
  <Application>Microsoft Office PowerPoint</Application>
  <PresentationFormat>On-screen Show (4:3)</PresentationFormat>
  <Paragraphs>187</Paragraphs>
  <Slides>19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Arial</vt:lpstr>
      <vt:lpstr>Cambria Math</vt:lpstr>
      <vt:lpstr>CMR10</vt:lpstr>
      <vt:lpstr>Comic Sans MS</vt:lpstr>
      <vt:lpstr>LiberationSans</vt:lpstr>
      <vt:lpstr>Lucida Sans Unicode</vt:lpstr>
      <vt:lpstr>Verdana</vt:lpstr>
      <vt:lpstr>Wingdings</vt:lpstr>
      <vt:lpstr>Wingdings 2</vt:lpstr>
      <vt:lpstr>Wingdings 3</vt:lpstr>
      <vt:lpstr>Concourse</vt:lpstr>
      <vt:lpstr>Equation</vt:lpstr>
      <vt:lpstr>MathType 6.0 Equation</vt:lpstr>
      <vt:lpstr>SPW 13.0 Graph</vt:lpstr>
      <vt:lpstr>SPW 11.0 Graph</vt:lpstr>
      <vt:lpstr>SigmaPlot 13.0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SUNYSB Nuclear Chemistry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Wolf Gerrit Holzmann</dc:creator>
  <cp:lastModifiedBy>Roy Lacey</cp:lastModifiedBy>
  <cp:revision>3134</cp:revision>
  <dcterms:created xsi:type="dcterms:W3CDTF">2005-01-31T05:41:58Z</dcterms:created>
  <dcterms:modified xsi:type="dcterms:W3CDTF">2016-05-25T07:39:55Z</dcterms:modified>
</cp:coreProperties>
</file>