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1" r:id="rId1"/>
  </p:sldMasterIdLst>
  <p:notesMasterIdLst>
    <p:notesMasterId r:id="rId25"/>
  </p:notesMasterIdLst>
  <p:sldIdLst>
    <p:sldId id="266" r:id="rId2"/>
    <p:sldId id="267" r:id="rId3"/>
    <p:sldId id="268" r:id="rId4"/>
    <p:sldId id="269" r:id="rId5"/>
    <p:sldId id="263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1" r:id="rId17"/>
    <p:sldId id="282" r:id="rId18"/>
    <p:sldId id="285" r:id="rId19"/>
    <p:sldId id="284" r:id="rId20"/>
    <p:sldId id="286" r:id="rId21"/>
    <p:sldId id="287" r:id="rId22"/>
    <p:sldId id="283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D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>
        <p:scale>
          <a:sx n="80" d="100"/>
          <a:sy n="80" d="100"/>
        </p:scale>
        <p:origin x="44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27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A6D2A-9382-4B63-9C76-A8BBCE68FD9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0E3DB-171D-4F92-999D-F731F47B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44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0E3DB-171D-4F92-999D-F731F47B18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25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0E3DB-171D-4F92-999D-F731F47B18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43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0E3DB-171D-4F92-999D-F731F47B18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98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0E3DB-171D-4F92-999D-F731F47B18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32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0E3DB-171D-4F92-999D-F731F47B183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28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F024-1879-411B-B2ED-A954A16620A8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78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5BA84-1B45-400F-99A2-C2809362EE49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23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E5C6-549C-4064-954C-88209877347C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836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386C-116C-4102-8942-E265A6B7AE19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1393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F391-B651-423E-9EF0-AFD04E4E5ABA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097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EA7E-53FB-4615-8F53-0054D60FB0BD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162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8575F-A514-4F81-B916-F4B23B31DAFA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204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B088-9C93-4708-8456-10E26D69FC6B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606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F896-F8A8-4B81-837B-EA03C0002AA8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65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714095"/>
          </a:xfrm>
        </p:spPr>
        <p:txBody>
          <a:bodyPr/>
          <a:lstStyle>
            <a:lvl1pPr>
              <a:defRPr sz="3600" b="1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350144" y="5686396"/>
            <a:ext cx="990599" cy="228659"/>
          </a:xfrm>
        </p:spPr>
        <p:txBody>
          <a:bodyPr/>
          <a:lstStyle/>
          <a:p>
            <a:fld id="{B23C8F72-3156-42D5-AB96-FEE03F7FE8DD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5545" y="2258761"/>
            <a:ext cx="3859795" cy="228660"/>
          </a:xfrm>
        </p:spPr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24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DDDE-406D-4C64-AC5F-288BE8D0209A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05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709D2-7331-461B-996D-C7FB1BA78E7D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8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9BFD-A843-4084-97ED-26880D0EE377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49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6405-A51A-404D-A17E-2FF2389038BB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17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E662-57B5-454D-979A-5D575D6F7A33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95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E37-1D99-4A4C-B778-7387B1E9BDC9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6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8D2B-4333-4573-920C-D083A59133AF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4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88B8271-0C2A-4D6D-861B-2CF89F2553D0}" type="datetime1">
              <a:rPr lang="en-US" smtClean="0"/>
              <a:t>5/24/2016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197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28.wmf"/><Relationship Id="rId18" Type="http://schemas.openxmlformats.org/officeDocument/2006/relationships/oleObject" Target="../embeddings/oleObject20.bin"/><Relationship Id="rId3" Type="http://schemas.openxmlformats.org/officeDocument/2006/relationships/image" Target="../media/image38.png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6.bin"/><Relationship Id="rId1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wmf"/><Relationship Id="rId11" Type="http://schemas.openxmlformats.org/officeDocument/2006/relationships/image" Target="../media/image37.wmf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27.wmf"/><Relationship Id="rId10" Type="http://schemas.openxmlformats.org/officeDocument/2006/relationships/oleObject" Target="../embeddings/oleObject15.bin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39.emf"/><Relationship Id="rId9" Type="http://schemas.openxmlformats.org/officeDocument/2006/relationships/image" Target="../media/image40.emf"/><Relationship Id="rId1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image" Target="../media/image45.png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44.wmf"/><Relationship Id="rId5" Type="http://schemas.openxmlformats.org/officeDocument/2006/relationships/image" Target="../media/image41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4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jp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emf"/><Relationship Id="rId3" Type="http://schemas.openxmlformats.org/officeDocument/2006/relationships/image" Target="../media/image65.png"/><Relationship Id="rId7" Type="http://schemas.openxmlformats.org/officeDocument/2006/relationships/image" Target="../media/image6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6.emf"/><Relationship Id="rId5" Type="http://schemas.openxmlformats.org/officeDocument/2006/relationships/image" Target="../media/image64.wmf"/><Relationship Id="rId4" Type="http://schemas.openxmlformats.org/officeDocument/2006/relationships/oleObject" Target="../embeddings/oleObject2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emf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3.wmf"/><Relationship Id="rId11" Type="http://schemas.openxmlformats.org/officeDocument/2006/relationships/image" Target="../media/image75.wmf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29.bin"/><Relationship Id="rId4" Type="http://schemas.openxmlformats.org/officeDocument/2006/relationships/image" Target="../media/image76.emf"/><Relationship Id="rId9" Type="http://schemas.openxmlformats.org/officeDocument/2006/relationships/image" Target="../media/image7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5.pn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3.wmf"/><Relationship Id="rId4" Type="http://schemas.openxmlformats.org/officeDocument/2006/relationships/image" Target="../media/image16.png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image" Target="../media/image21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9.wmf"/><Relationship Id="rId4" Type="http://schemas.openxmlformats.org/officeDocument/2006/relationships/image" Target="../media/image20.png"/><Relationship Id="rId9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23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29.emf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1.emf"/><Relationship Id="rId4" Type="http://schemas.openxmlformats.org/officeDocument/2006/relationships/image" Target="../media/image30.emf"/><Relationship Id="rId9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9241" y="1255612"/>
            <a:ext cx="8496633" cy="3329581"/>
          </a:xfrm>
        </p:spPr>
        <p:txBody>
          <a:bodyPr/>
          <a:lstStyle/>
          <a:p>
            <a:r>
              <a:rPr lang="en-US" sz="4400" b="1" dirty="0">
                <a:latin typeface="Calibri" panose="020F0502020204030204" pitchFamily="34" charset="0"/>
              </a:rPr>
              <a:t>Early time dynamics: </a:t>
            </a:r>
            <a:r>
              <a:rPr lang="en-US" sz="4400" b="1" dirty="0" smtClean="0">
                <a:latin typeface="Calibri" panose="020F0502020204030204" pitchFamily="34" charset="0"/>
              </a:rPr>
              <a:t/>
            </a:r>
            <a:br>
              <a:rPr lang="en-US" sz="4400" b="1" dirty="0" smtClean="0">
                <a:latin typeface="Calibri" panose="020F0502020204030204" pitchFamily="34" charset="0"/>
              </a:rPr>
            </a:br>
            <a:r>
              <a:rPr lang="en-US" sz="4400" b="1" dirty="0" smtClean="0">
                <a:latin typeface="Calibri" panose="020F0502020204030204" pitchFamily="34" charset="0"/>
              </a:rPr>
              <a:t>Pressure </a:t>
            </a:r>
            <a:r>
              <a:rPr lang="en-US" sz="4400" b="1" dirty="0">
                <a:latin typeface="Calibri" panose="020F0502020204030204" pitchFamily="34" charset="0"/>
              </a:rPr>
              <a:t>and 3+1D </a:t>
            </a:r>
            <a:r>
              <a:rPr lang="en-US" sz="4400" b="1" dirty="0" smtClean="0">
                <a:latin typeface="Calibri" panose="020F0502020204030204" pitchFamily="34" charset="0"/>
              </a:rPr>
              <a:t>Flow From Classical Gluon Fields</a:t>
            </a:r>
            <a:endParaRPr lang="en-US" sz="4400" b="1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242" y="4712833"/>
            <a:ext cx="8155733" cy="861420"/>
          </a:xfrm>
        </p:spPr>
        <p:txBody>
          <a:bodyPr>
            <a:normAutofit fontScale="92500" lnSpcReduction="10000"/>
          </a:bodyPr>
          <a:lstStyle/>
          <a:p>
            <a:r>
              <a:rPr lang="en-US" sz="2600" b="1" dirty="0">
                <a:latin typeface="Agency FB" panose="020B0503020202020204" pitchFamily="34" charset="0"/>
              </a:rPr>
              <a:t>Rainer J Fries</a:t>
            </a:r>
          </a:p>
          <a:p>
            <a:r>
              <a:rPr lang="en-US" dirty="0" smtClean="0">
                <a:latin typeface="Agency FB" panose="020B0503020202020204" pitchFamily="34" charset="0"/>
              </a:rPr>
              <a:t>Texas A&amp;M University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7" name="Picture 9" descr="seal-mar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241" y="5686180"/>
            <a:ext cx="1072566" cy="1072566"/>
          </a:xfrm>
          <a:prstGeom prst="rect">
            <a:avLst/>
          </a:prstGeom>
          <a:noFill/>
        </p:spPr>
      </p:pic>
      <p:pic>
        <p:nvPicPr>
          <p:cNvPr id="8" name="Picture 7" descr="NSF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2632" y="5630241"/>
            <a:ext cx="1103994" cy="1103994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09241" y="282265"/>
            <a:ext cx="8155733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sz="2600" b="1" dirty="0" smtClean="0">
                <a:latin typeface="Agency FB" panose="020B0503020202020204" pitchFamily="34" charset="0"/>
              </a:rPr>
              <a:t>Initial Stages 2016</a:t>
            </a:r>
          </a:p>
          <a:p>
            <a:r>
              <a:rPr lang="en-US" dirty="0" err="1" smtClean="0">
                <a:latin typeface="Agency FB" panose="020B0503020202020204" pitchFamily="34" charset="0"/>
              </a:rPr>
              <a:t>LisboN</a:t>
            </a:r>
            <a:r>
              <a:rPr lang="en-US" dirty="0" smtClean="0">
                <a:latin typeface="Agency FB" panose="020B0503020202020204" pitchFamily="34" charset="0"/>
              </a:rPr>
              <a:t>, May 24 2016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09" y="452718"/>
            <a:ext cx="7063853" cy="610705"/>
          </a:xfrm>
        </p:spPr>
        <p:txBody>
          <a:bodyPr/>
          <a:lstStyle/>
          <a:p>
            <a:r>
              <a:rPr lang="en-US" sz="3200" dirty="0" smtClean="0"/>
              <a:t>Origin of Flow in YM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94299" y="1311671"/>
                <a:ext cx="8337703" cy="4422379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Initial longitudinal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fields 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E</a:t>
                </a:r>
                <a:r>
                  <a:rPr lang="en-US" baseline="-25000" dirty="0">
                    <a:latin typeface="Calibri" panose="020F0502020204030204" pitchFamily="34" charset="0"/>
                    <a:sym typeface="Symbol" pitchFamily="18" charset="2"/>
                  </a:rPr>
                  <a:t>0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, 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B</a:t>
                </a:r>
                <a:r>
                  <a:rPr lang="en-US" baseline="-25000" dirty="0">
                    <a:latin typeface="Calibri" panose="020F0502020204030204" pitchFamily="34" charset="0"/>
                    <a:sym typeface="Symbol" pitchFamily="18" charset="2"/>
                  </a:rPr>
                  <a:t>0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  <a:cs typeface="Times New Roman" panose="02020603050405020304" pitchFamily="18" charset="0"/>
                    <a:sym typeface="Symbol" pitchFamily="18" charset="2"/>
                  </a:rPr>
                  <a:t>→</a:t>
                </a:r>
                <a:r>
                  <a:rPr lang="en-US" dirty="0">
                    <a:latin typeface="Calibri" panose="020F0502020204030204" pitchFamily="34" charset="0"/>
                    <a:cs typeface="Times New Roman" panose="02020603050405020304" pitchFamily="18" charset="0"/>
                    <a:sym typeface="Symbol" pitchFamily="18" charset="2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  <a:cs typeface="Times New Roman" panose="02020603050405020304" pitchFamily="18" charset="0"/>
                    <a:sym typeface="Symbol" pitchFamily="18" charset="2"/>
                  </a:rPr>
                  <a:t>transverse fields through 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QCD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versions of Ampere’s, Faraday’s and Gauss’ Law. 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Here 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abelian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version for 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simplicity.</a:t>
                </a:r>
                <a:endParaRPr lang="en-US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Gauss’ Law at fixed time 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t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Difference in long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. flux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→</a:t>
                </a:r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transverse flux</a:t>
                </a:r>
              </a:p>
              <a:p>
                <a:pPr lvl="1"/>
                <a:r>
                  <a:rPr lang="en-US" i="1" dirty="0" smtClean="0">
                    <a:latin typeface="Calibri" panose="020F0502020204030204" pitchFamily="34" charset="0"/>
                    <a:sym typeface="Symbol"/>
                  </a:rPr>
                  <a:t>rapidity-odd </a:t>
                </a:r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and</a:t>
                </a:r>
                <a:r>
                  <a:rPr lang="en-US" i="1" dirty="0" smtClean="0">
                    <a:latin typeface="Calibri" panose="020F0502020204030204" pitchFamily="34" charset="0"/>
                    <a:sym typeface="Symbol"/>
                  </a:rPr>
                  <a:t> radial</a:t>
                </a:r>
                <a:endParaRPr lang="en-US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Ampere/Faraday as function of 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t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: </a:t>
                </a:r>
              </a:p>
              <a:p>
                <a:pPr lvl="1"/>
                <a:r>
                  <a:rPr lang="en-US" dirty="0">
                    <a:latin typeface="Calibri" panose="020F0502020204030204" pitchFamily="34" charset="0"/>
                    <a:sym typeface="Symbol"/>
                  </a:rPr>
                  <a:t>Decreasing long. flux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→</a:t>
                </a:r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transverse field</a:t>
                </a:r>
              </a:p>
              <a:p>
                <a:pPr lvl="1"/>
                <a:r>
                  <a:rPr lang="en-US" i="1" dirty="0" smtClean="0">
                    <a:latin typeface="Calibri" panose="020F0502020204030204" pitchFamily="34" charset="0"/>
                    <a:sym typeface="Symbol"/>
                  </a:rPr>
                  <a:t>rapidity-even 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and </a:t>
                </a:r>
                <a:r>
                  <a:rPr lang="en-US" i="1" dirty="0" smtClean="0">
                    <a:latin typeface="Calibri" panose="020F0502020204030204" pitchFamily="34" charset="0"/>
                    <a:sym typeface="Symbol"/>
                  </a:rPr>
                  <a:t>curling </a:t>
                </a:r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field</a:t>
                </a:r>
                <a:endParaRPr lang="en-US" dirty="0">
                  <a:latin typeface="Calibri" panose="020F0502020204030204" pitchFamily="34" charset="0"/>
                  <a:sym typeface="Symbol"/>
                </a:endParaRPr>
              </a:p>
              <a:p>
                <a:r>
                  <a:rPr lang="en-US" dirty="0">
                    <a:latin typeface="Calibri" panose="020F0502020204030204" pitchFamily="34" charset="0"/>
                    <a:sym typeface="Symbol"/>
                  </a:rPr>
                  <a:t>Full classical </a:t>
                </a:r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QCD at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:</a:t>
                </a:r>
                <a:endParaRPr lang="en-US" dirty="0">
                  <a:latin typeface="Calibri" panose="020F0502020204030204" pitchFamily="34" charset="0"/>
                  <a:sym typeface="Symbol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4299" y="1311671"/>
                <a:ext cx="8337703" cy="4422379"/>
              </a:xfrm>
              <a:blipFill rotWithShape="0">
                <a:blip r:embed="rId3"/>
                <a:stretch>
                  <a:fillRect l="-292" t="-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586" y="2106131"/>
            <a:ext cx="3572856" cy="4227993"/>
          </a:xfrm>
          <a:prstGeom prst="rect">
            <a:avLst/>
          </a:prstGeom>
        </p:spPr>
      </p:pic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235195"/>
              </p:ext>
            </p:extLst>
          </p:nvPr>
        </p:nvGraphicFramePr>
        <p:xfrm>
          <a:off x="782931" y="5496182"/>
          <a:ext cx="3573991" cy="1075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5" imgW="2616120" imgH="787320" progId="Equation.3">
                  <p:embed/>
                </p:oleObj>
              </mc:Choice>
              <mc:Fallback>
                <p:oleObj name="Equation" r:id="rId5" imgW="261612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931" y="5496182"/>
                        <a:ext cx="3573991" cy="107581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232421" y="6334124"/>
            <a:ext cx="1393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Chen, RJF (2013)</a:t>
            </a:r>
          </a:p>
        </p:txBody>
      </p:sp>
    </p:spTree>
    <p:extLst>
      <p:ext uri="{BB962C8B-B14F-4D97-AF65-F5344CB8AC3E}">
        <p14:creationId xmlns:p14="http://schemas.microsoft.com/office/powerpoint/2010/main" val="140063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</a:t>
            </a:r>
            <a:r>
              <a:rPr lang="en-US" sz="3200" dirty="0" smtClean="0"/>
              <a:t>ield And Flow Patterns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8090" y="1296194"/>
                <a:ext cx="4555856" cy="4856956"/>
              </a:xfrm>
            </p:spPr>
            <p:txBody>
              <a:bodyPr/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Transverse </a:t>
                </a:r>
                <a:r>
                  <a:rPr lang="en-US" dirty="0" err="1">
                    <a:latin typeface="Calibri" panose="020F0502020204030204" pitchFamily="34" charset="0"/>
                  </a:rPr>
                  <a:t>Poynting</a:t>
                </a:r>
                <a:r>
                  <a:rPr lang="en-US" dirty="0">
                    <a:latin typeface="Calibri" panose="020F0502020204030204" pitchFamily="34" charset="0"/>
                  </a:rPr>
                  <a:t> vector for </a:t>
                </a:r>
                <a:r>
                  <a:rPr lang="en-US" dirty="0" smtClean="0">
                    <a:latin typeface="Calibri" panose="020F0502020204030204" pitchFamily="34" charset="0"/>
                  </a:rPr>
                  <a:t>random initial fields </a:t>
                </a:r>
                <a:r>
                  <a:rPr lang="en-US" dirty="0">
                    <a:latin typeface="Calibri" panose="020F0502020204030204" pitchFamily="34" charset="0"/>
                  </a:rPr>
                  <a:t>(</a:t>
                </a:r>
                <a:r>
                  <a:rPr lang="en-US" dirty="0" smtClean="0">
                    <a:latin typeface="Calibri" panose="020F0502020204030204" pitchFamily="34" charset="0"/>
                  </a:rPr>
                  <a:t>abelian example).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</a:rPr>
                  <a:t>: “Hydro-like” flow from large to small energy </a:t>
                </a:r>
                <a:r>
                  <a:rPr lang="en-US" dirty="0" smtClean="0">
                    <a:latin typeface="Calibri" panose="020F0502020204030204" pitchFamily="34" charset="0"/>
                  </a:rPr>
                  <a:t>density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: </a:t>
                </a:r>
                <a:r>
                  <a:rPr lang="en-US" dirty="0">
                    <a:latin typeface="Calibri" panose="020F0502020204030204" pitchFamily="34" charset="0"/>
                  </a:rPr>
                  <a:t>Quenching/amplification of flow due to the underlying field </a:t>
                </a:r>
                <a:r>
                  <a:rPr lang="en-US" dirty="0" smtClean="0">
                    <a:latin typeface="Calibri" panose="020F0502020204030204" pitchFamily="34" charset="0"/>
                  </a:rPr>
                  <a:t>structure.</a:t>
                </a:r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090" y="1296194"/>
                <a:ext cx="4555856" cy="4856956"/>
              </a:xfrm>
              <a:blipFill rotWithShape="0">
                <a:blip r:embed="rId3"/>
                <a:stretch>
                  <a:fillRect l="-669" t="-754" r="-1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946" y="2877033"/>
            <a:ext cx="4006322" cy="5432961"/>
          </a:xfrm>
          <a:prstGeom prst="rect">
            <a:avLst/>
          </a:prstGeom>
        </p:spPr>
      </p:pic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2366"/>
              </p:ext>
            </p:extLst>
          </p:nvPr>
        </p:nvGraphicFramePr>
        <p:xfrm>
          <a:off x="4890019" y="4665730"/>
          <a:ext cx="1725613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7" name="Equation" r:id="rId5" imgW="1231560" imgH="241200" progId="Equation.3">
                  <p:embed/>
                </p:oleObj>
              </mc:Choice>
              <mc:Fallback>
                <p:oleObj name="Equation" r:id="rId5" imgW="1231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019" y="4665730"/>
                        <a:ext cx="1725613" cy="3381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020129"/>
              </p:ext>
            </p:extLst>
          </p:nvPr>
        </p:nvGraphicFramePr>
        <p:xfrm>
          <a:off x="6876799" y="4666805"/>
          <a:ext cx="172402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" name="Equation" r:id="rId7" imgW="1231560" imgH="241200" progId="Equation.3">
                  <p:embed/>
                </p:oleObj>
              </mc:Choice>
              <mc:Fallback>
                <p:oleObj name="Equation" r:id="rId7" imgW="1231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799" y="4666805"/>
                        <a:ext cx="1724025" cy="3381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090" y="4504964"/>
            <a:ext cx="4441379" cy="4048597"/>
          </a:xfrm>
          <a:prstGeom prst="rect">
            <a:avLst/>
          </a:prstGeom>
        </p:spPr>
      </p:pic>
      <p:graphicFrame>
        <p:nvGraphicFramePr>
          <p:cNvPr id="2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367474"/>
              </p:ext>
            </p:extLst>
          </p:nvPr>
        </p:nvGraphicFramePr>
        <p:xfrm>
          <a:off x="1715184" y="4576833"/>
          <a:ext cx="1617663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9" name="Equation" r:id="rId10" imgW="1155600" imgH="228600" progId="Equation.3">
                  <p:embed/>
                </p:oleObj>
              </mc:Choice>
              <mc:Fallback>
                <p:oleObj name="Equation" r:id="rId10" imgW="1155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5184" y="4576833"/>
                        <a:ext cx="1617663" cy="3206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582933"/>
              </p:ext>
            </p:extLst>
          </p:nvPr>
        </p:nvGraphicFramePr>
        <p:xfrm>
          <a:off x="6368632" y="2931009"/>
          <a:ext cx="498475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0" name="Equation" r:id="rId12" imgW="355320" imgH="203040" progId="Equation.3">
                  <p:embed/>
                </p:oleObj>
              </mc:Choice>
              <mc:Fallback>
                <p:oleObj name="Equation" r:id="rId12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8632" y="2931009"/>
                        <a:ext cx="498475" cy="2841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808979"/>
              </p:ext>
            </p:extLst>
          </p:nvPr>
        </p:nvGraphicFramePr>
        <p:xfrm>
          <a:off x="4154658" y="4575243"/>
          <a:ext cx="461963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1" name="Equation" r:id="rId14" imgW="330120" imgH="203040" progId="Equation.3">
                  <p:embed/>
                </p:oleObj>
              </mc:Choice>
              <mc:Fallback>
                <p:oleObj name="Equation" r:id="rId14" imgW="330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4658" y="4575243"/>
                        <a:ext cx="461963" cy="2857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720837"/>
              </p:ext>
            </p:extLst>
          </p:nvPr>
        </p:nvGraphicFramePr>
        <p:xfrm>
          <a:off x="8285162" y="2942118"/>
          <a:ext cx="498475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2" name="Equation" r:id="rId16" imgW="355320" imgH="203040" progId="Equation.3">
                  <p:embed/>
                </p:oleObj>
              </mc:Choice>
              <mc:Fallback>
                <p:oleObj name="Equation" r:id="rId16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5162" y="2942118"/>
                        <a:ext cx="498475" cy="2841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595143"/>
              </p:ext>
            </p:extLst>
          </p:nvPr>
        </p:nvGraphicFramePr>
        <p:xfrm>
          <a:off x="6368632" y="6480178"/>
          <a:ext cx="461963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" name="Equation" r:id="rId17" imgW="330120" imgH="203040" progId="Equation.3">
                  <p:embed/>
                </p:oleObj>
              </mc:Choice>
              <mc:Fallback>
                <p:oleObj name="Equation" r:id="rId17" imgW="330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8632" y="6480178"/>
                        <a:ext cx="461963" cy="2857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774098"/>
              </p:ext>
            </p:extLst>
          </p:nvPr>
        </p:nvGraphicFramePr>
        <p:xfrm>
          <a:off x="8303417" y="6480178"/>
          <a:ext cx="461963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4" name="Equation" r:id="rId18" imgW="330120" imgH="203040" progId="Equation.3">
                  <p:embed/>
                </p:oleObj>
              </mc:Choice>
              <mc:Fallback>
                <p:oleObj name="Equation" r:id="rId18" imgW="330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3417" y="6480178"/>
                        <a:ext cx="461963" cy="2857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737750"/>
              </p:ext>
            </p:extLst>
          </p:nvPr>
        </p:nvGraphicFramePr>
        <p:xfrm>
          <a:off x="404424" y="4559856"/>
          <a:ext cx="498475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5" name="Equation" r:id="rId19" imgW="355320" imgH="203040" progId="Equation.3">
                  <p:embed/>
                </p:oleObj>
              </mc:Choice>
              <mc:Fallback>
                <p:oleObj name="Equation" r:id="rId19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424" y="4559856"/>
                        <a:ext cx="498475" cy="2841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636827" y="4040164"/>
            <a:ext cx="1446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</a:rPr>
              <a:t>Energy Flow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53556" y="2503911"/>
            <a:ext cx="1948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</a:rPr>
              <a:t>Transverse Fields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3479072" y="4100493"/>
            <a:ext cx="1393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Chen, RJF (2013)</a:t>
            </a:r>
          </a:p>
        </p:txBody>
      </p:sp>
    </p:spTree>
    <p:extLst>
      <p:ext uri="{BB962C8B-B14F-4D97-AF65-F5344CB8AC3E}">
        <p14:creationId xmlns:p14="http://schemas.microsoft.com/office/powerpoint/2010/main" val="326613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22941" y="2362200"/>
            <a:ext cx="1807433" cy="20609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Switching to Hydro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3327" y="1296194"/>
                <a:ext cx="8226310" cy="4856956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No equilibration in classical YM.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</a:rPr>
                  <a:t>Pragmatic solution: </a:t>
                </a:r>
                <a:r>
                  <a:rPr lang="en-US" dirty="0" smtClean="0">
                    <a:latin typeface="Calibri" panose="020F0502020204030204" pitchFamily="34" charset="0"/>
                  </a:rPr>
                  <a:t>interpolate between </a:t>
                </a:r>
                <a:r>
                  <a:rPr lang="en-US" dirty="0" err="1" smtClean="0">
                    <a:latin typeface="Calibri" panose="020F0502020204030204" pitchFamily="34" charset="0"/>
                  </a:rPr>
                  <a:t>clYM</a:t>
                </a:r>
                <a:r>
                  <a:rPr lang="en-US" dirty="0" smtClean="0">
                    <a:latin typeface="Calibri" panose="020F0502020204030204" pitchFamily="34" charset="0"/>
                  </a:rPr>
                  <a:t> and viscous fluid dynamics, enforce conservation laws. </a:t>
                </a: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 smtClean="0">
                  <a:latin typeface="Calibri" panose="020F0502020204030204" pitchFamily="34" charset="0"/>
                </a:endParaRPr>
              </a:p>
              <a:p>
                <a:endParaRPr lang="en-US" dirty="0" smtClean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Direct matching = rapid </a:t>
                </a:r>
                <a:r>
                  <a:rPr lang="en-US" dirty="0" err="1" smtClean="0">
                    <a:latin typeface="Calibri" panose="020F0502020204030204" pitchFamily="34" charset="0"/>
                  </a:rPr>
                  <a:t>thermalization</a:t>
                </a:r>
                <a:r>
                  <a:rPr lang="en-US" dirty="0" smtClean="0">
                    <a:latin typeface="Calibri" panose="020F0502020204030204" pitchFamily="34" charset="0"/>
                  </a:rPr>
                  <a:t> assumption</a:t>
                </a:r>
              </a:p>
              <a:p>
                <a:pPr lvl="1"/>
                <a:endParaRPr lang="en-US" dirty="0">
                  <a:latin typeface="Calibri" panose="020F0502020204030204" pitchFamily="34" charset="0"/>
                </a:endParaRP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Mathematically </a:t>
                </a:r>
                <a:r>
                  <a:rPr lang="en-US" dirty="0">
                    <a:latin typeface="Calibri" panose="020F0502020204030204" pitchFamily="34" charset="0"/>
                  </a:rPr>
                  <a:t>equivalent to imposing smoothness condition on all components of </a:t>
                </a:r>
                <a:r>
                  <a:rPr lang="en-US" i="1" dirty="0">
                    <a:latin typeface="Calibri" panose="020F0502020204030204" pitchFamily="34" charset="0"/>
                  </a:rPr>
                  <a:t>T</a:t>
                </a:r>
                <a:r>
                  <a:rPr lang="en-US" baseline="-25000" dirty="0" smtClean="0">
                    <a:latin typeface="Calibri" panose="020F0502020204030204" pitchFamily="34" charset="0"/>
                    <a:sym typeface="Symbol" panose="05050102010706020507" pitchFamily="18" charset="2"/>
                  </a:rPr>
                  <a:t></a:t>
                </a:r>
                <a:r>
                  <a:rPr lang="en-US" dirty="0" smtClean="0">
                    <a:latin typeface="Calibri" panose="020F0502020204030204" pitchFamily="34" charset="0"/>
                    <a:sym typeface="Symbol" panose="05050102010706020507" pitchFamily="18" charset="2"/>
                  </a:rPr>
                  <a:t> (a la </a:t>
                </a:r>
                <a:r>
                  <a:rPr lang="en-US" dirty="0" err="1" smtClean="0">
                    <a:latin typeface="Calibri" panose="020F0502020204030204" pitchFamily="34" charset="0"/>
                    <a:sym typeface="Symbol" panose="05050102010706020507" pitchFamily="18" charset="2"/>
                  </a:rPr>
                  <a:t>Schenke</a:t>
                </a:r>
                <a:r>
                  <a:rPr lang="en-US" dirty="0" smtClean="0">
                    <a:latin typeface="Calibri" panose="020F0502020204030204" pitchFamily="34" charset="0"/>
                    <a:sym typeface="Symbol" panose="05050102010706020507" pitchFamily="18" charset="2"/>
                  </a:rPr>
                  <a:t> et al.).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  <a:sym typeface="Symbol" panose="05050102010706020507" pitchFamily="18" charset="2"/>
                  </a:rPr>
                  <a:t>Decompose YM energy momentum tensor into hydro fields at some matching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</m:sSub>
                  </m:oMath>
                </a14:m>
                <a:endParaRPr lang="en-US" i="1" dirty="0">
                  <a:latin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US" dirty="0">
                  <a:latin typeface="Calibri" panose="020F0502020204030204" pitchFamily="34" charset="0"/>
                  <a:sym typeface="Symbol" panose="05050102010706020507" pitchFamily="18" charset="2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3327" y="1296194"/>
                <a:ext cx="8226310" cy="4856956"/>
              </a:xfrm>
              <a:blipFill rotWithShape="0">
                <a:blip r:embed="rId3"/>
                <a:stretch>
                  <a:fillRect l="-371" t="-754" r="-148" b="-27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3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508216"/>
              </p:ext>
            </p:extLst>
          </p:nvPr>
        </p:nvGraphicFramePr>
        <p:xfrm>
          <a:off x="737875" y="2406279"/>
          <a:ext cx="2638258" cy="376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2" name="Equation" r:id="rId4" imgW="1777680" imgH="253800" progId="Equation.3">
                  <p:embed/>
                </p:oleObj>
              </mc:Choice>
              <mc:Fallback>
                <p:oleObj name="Equation" r:id="rId4" imgW="1777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875" y="2406279"/>
                        <a:ext cx="2638258" cy="37653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6822941" y="2457357"/>
            <a:ext cx="1728787" cy="1906587"/>
            <a:chOff x="5805648" y="1359686"/>
            <a:chExt cx="1728787" cy="1906587"/>
          </a:xfrm>
        </p:grpSpPr>
        <p:sp>
          <p:nvSpPr>
            <p:cNvPr id="35" name="Line 4"/>
            <p:cNvSpPr>
              <a:spLocks noChangeShapeType="1"/>
            </p:cNvSpPr>
            <p:nvPr/>
          </p:nvSpPr>
          <p:spPr bwMode="auto">
            <a:xfrm>
              <a:off x="6024723" y="1375561"/>
              <a:ext cx="1587" cy="18478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6" name="Line 5"/>
            <p:cNvSpPr>
              <a:spLocks noChangeShapeType="1"/>
            </p:cNvSpPr>
            <p:nvPr/>
          </p:nvSpPr>
          <p:spPr bwMode="auto">
            <a:xfrm>
              <a:off x="6032660" y="2342348"/>
              <a:ext cx="144145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5877085" y="1359686"/>
              <a:ext cx="1657350" cy="190658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6024723" y="2069298"/>
              <a:ext cx="1371600" cy="868363"/>
            </a:xfrm>
            <a:custGeom>
              <a:avLst/>
              <a:gdLst/>
              <a:ahLst/>
              <a:cxnLst>
                <a:cxn ang="0">
                  <a:pos x="0" y="547"/>
                </a:cxn>
                <a:cxn ang="0">
                  <a:pos x="81" y="460"/>
                </a:cxn>
                <a:cxn ang="0">
                  <a:pos x="185" y="151"/>
                </a:cxn>
                <a:cxn ang="0">
                  <a:pos x="266" y="15"/>
                </a:cxn>
                <a:cxn ang="0">
                  <a:pos x="532" y="58"/>
                </a:cxn>
                <a:cxn ang="0">
                  <a:pos x="761" y="113"/>
                </a:cxn>
                <a:cxn ang="0">
                  <a:pos x="864" y="124"/>
                </a:cxn>
              </a:cxnLst>
              <a:rect l="0" t="0" r="r" b="b"/>
              <a:pathLst>
                <a:path w="864" h="547">
                  <a:moveTo>
                    <a:pt x="0" y="547"/>
                  </a:moveTo>
                  <a:cubicBezTo>
                    <a:pt x="25" y="536"/>
                    <a:pt x="50" y="526"/>
                    <a:pt x="81" y="460"/>
                  </a:cubicBezTo>
                  <a:cubicBezTo>
                    <a:pt x="112" y="394"/>
                    <a:pt x="154" y="225"/>
                    <a:pt x="185" y="151"/>
                  </a:cubicBezTo>
                  <a:cubicBezTo>
                    <a:pt x="216" y="77"/>
                    <a:pt x="208" y="30"/>
                    <a:pt x="266" y="15"/>
                  </a:cubicBezTo>
                  <a:cubicBezTo>
                    <a:pt x="324" y="0"/>
                    <a:pt x="450" y="42"/>
                    <a:pt x="532" y="58"/>
                  </a:cubicBezTo>
                  <a:cubicBezTo>
                    <a:pt x="614" y="74"/>
                    <a:pt x="706" y="102"/>
                    <a:pt x="761" y="113"/>
                  </a:cubicBezTo>
                  <a:cubicBezTo>
                    <a:pt x="816" y="124"/>
                    <a:pt x="840" y="124"/>
                    <a:pt x="864" y="124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6032660" y="1550186"/>
              <a:ext cx="1320800" cy="706437"/>
            </a:xfrm>
            <a:custGeom>
              <a:avLst/>
              <a:gdLst/>
              <a:ahLst/>
              <a:cxnLst>
                <a:cxn ang="0">
                  <a:pos x="832" y="445"/>
                </a:cxn>
                <a:cxn ang="0">
                  <a:pos x="609" y="402"/>
                </a:cxn>
                <a:cxn ang="0">
                  <a:pos x="364" y="326"/>
                </a:cxn>
                <a:cxn ang="0">
                  <a:pos x="174" y="206"/>
                </a:cxn>
                <a:cxn ang="0">
                  <a:pos x="98" y="86"/>
                </a:cxn>
                <a:cxn ang="0">
                  <a:pos x="60" y="27"/>
                </a:cxn>
                <a:cxn ang="0">
                  <a:pos x="0" y="0"/>
                </a:cxn>
              </a:cxnLst>
              <a:rect l="0" t="0" r="r" b="b"/>
              <a:pathLst>
                <a:path w="832" h="445">
                  <a:moveTo>
                    <a:pt x="832" y="445"/>
                  </a:moveTo>
                  <a:cubicBezTo>
                    <a:pt x="759" y="433"/>
                    <a:pt x="687" y="422"/>
                    <a:pt x="609" y="402"/>
                  </a:cubicBezTo>
                  <a:cubicBezTo>
                    <a:pt x="531" y="382"/>
                    <a:pt x="437" y="359"/>
                    <a:pt x="364" y="326"/>
                  </a:cubicBezTo>
                  <a:cubicBezTo>
                    <a:pt x="291" y="293"/>
                    <a:pt x="218" y="246"/>
                    <a:pt x="174" y="206"/>
                  </a:cubicBezTo>
                  <a:cubicBezTo>
                    <a:pt x="130" y="166"/>
                    <a:pt x="117" y="116"/>
                    <a:pt x="98" y="86"/>
                  </a:cubicBezTo>
                  <a:cubicBezTo>
                    <a:pt x="79" y="56"/>
                    <a:pt x="76" y="41"/>
                    <a:pt x="60" y="27"/>
                  </a:cubicBezTo>
                  <a:cubicBezTo>
                    <a:pt x="44" y="13"/>
                    <a:pt x="12" y="6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7210585" y="2320123"/>
              <a:ext cx="2619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sym typeface="Symbol" pitchFamily="18" charset="2"/>
                </a:rPr>
                <a:t></a:t>
              </a: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5805648" y="1478748"/>
              <a:ext cx="2825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</a:t>
              </a:r>
            </a:p>
          </p:txBody>
        </p:sp>
        <p:sp>
          <p:nvSpPr>
            <p:cNvPr id="42" name="Text Box 11"/>
            <p:cNvSpPr txBox="1">
              <a:spLocks noChangeArrowheads="1"/>
            </p:cNvSpPr>
            <p:nvPr/>
          </p:nvSpPr>
          <p:spPr bwMode="auto">
            <a:xfrm>
              <a:off x="6304123" y="1613686"/>
              <a:ext cx="2921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</a:t>
              </a:r>
            </a:p>
          </p:txBody>
        </p:sp>
        <p:sp>
          <p:nvSpPr>
            <p:cNvPr id="43" name="Text Box 12"/>
            <p:cNvSpPr txBox="1">
              <a:spLocks noChangeArrowheads="1"/>
            </p:cNvSpPr>
            <p:nvPr/>
          </p:nvSpPr>
          <p:spPr bwMode="auto">
            <a:xfrm>
              <a:off x="6232685" y="2507448"/>
              <a:ext cx="2825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L</a:t>
              </a:r>
            </a:p>
          </p:txBody>
        </p:sp>
        <p:sp>
          <p:nvSpPr>
            <p:cNvPr id="44" name="Rectangle 20"/>
            <p:cNvSpPr>
              <a:spLocks noChangeArrowheads="1"/>
            </p:cNvSpPr>
            <p:nvPr/>
          </p:nvSpPr>
          <p:spPr bwMode="auto">
            <a:xfrm>
              <a:off x="6627973" y="1397786"/>
              <a:ext cx="836612" cy="1811337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5" name="Rectangle 21"/>
            <p:cNvSpPr>
              <a:spLocks noChangeArrowheads="1"/>
            </p:cNvSpPr>
            <p:nvPr/>
          </p:nvSpPr>
          <p:spPr bwMode="auto">
            <a:xfrm>
              <a:off x="6050123" y="1415248"/>
              <a:ext cx="223355" cy="1803400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aphicFrame>
        <p:nvGraphicFramePr>
          <p:cNvPr id="4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01586"/>
              </p:ext>
            </p:extLst>
          </p:nvPr>
        </p:nvGraphicFramePr>
        <p:xfrm>
          <a:off x="737875" y="2946588"/>
          <a:ext cx="934308" cy="365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3" name="Equation" r:id="rId6" imgW="647640" imgH="253800" progId="Equation.3">
                  <p:embed/>
                </p:oleObj>
              </mc:Choice>
              <mc:Fallback>
                <p:oleObj name="Equation" r:id="rId6" imgW="647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875" y="2946588"/>
                        <a:ext cx="934308" cy="36564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747717"/>
              </p:ext>
            </p:extLst>
          </p:nvPr>
        </p:nvGraphicFramePr>
        <p:xfrm>
          <a:off x="737874" y="4180215"/>
          <a:ext cx="1390964" cy="325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name="Equation" r:id="rId8" imgW="977760" imgH="228600" progId="Equation.3">
                  <p:embed/>
                </p:oleObj>
              </mc:Choice>
              <mc:Fallback>
                <p:oleObj name="Equation" r:id="rId8" imgW="977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874" y="4180215"/>
                        <a:ext cx="1390964" cy="32543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237969"/>
              </p:ext>
            </p:extLst>
          </p:nvPr>
        </p:nvGraphicFramePr>
        <p:xfrm>
          <a:off x="2024858" y="2946588"/>
          <a:ext cx="3752978" cy="36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" name="Equation" r:id="rId10" imgW="2603160" imgH="253800" progId="Equation.3">
                  <p:embed/>
                </p:oleObj>
              </mc:Choice>
              <mc:Fallback>
                <p:oleObj name="Equation" r:id="rId10" imgW="26031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858" y="2946588"/>
                        <a:ext cx="3752978" cy="3661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386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Yang Mills in Terms of Hydro Fields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8090" y="1296194"/>
                <a:ext cx="8226310" cy="4856956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We keep viscous stress even if it is large (otherwise we violate conservation laws at 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).</a:t>
                </a: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Viscous </a:t>
                </a:r>
                <a:r>
                  <a:rPr lang="en-US" dirty="0">
                    <a:latin typeface="Calibri" panose="020F0502020204030204" pitchFamily="34" charset="0"/>
                  </a:rPr>
                  <a:t>stress </a:t>
                </a:r>
                <a:r>
                  <a:rPr lang="en-US" dirty="0" smtClean="0">
                    <a:latin typeface="Calibri" panose="020F0502020204030204" pitchFamily="34" charset="0"/>
                  </a:rPr>
                  <a:t>extracted from YM </a:t>
                </a:r>
                <a:r>
                  <a:rPr lang="en-US" dirty="0">
                    <a:latin typeface="Calibri" panose="020F0502020204030204" pitchFamily="34" charset="0"/>
                  </a:rPr>
                  <a:t>generally follows </a:t>
                </a:r>
                <a:r>
                  <a:rPr lang="en-US" dirty="0" err="1">
                    <a:latin typeface="Calibri" panose="020F0502020204030204" pitchFamily="34" charset="0"/>
                  </a:rPr>
                  <a:t>Navier</a:t>
                </a:r>
                <a:r>
                  <a:rPr lang="en-US" dirty="0">
                    <a:latin typeface="Calibri" panose="020F0502020204030204" pitchFamily="34" charset="0"/>
                  </a:rPr>
                  <a:t>-Stokes behavior.</a:t>
                </a:r>
              </a:p>
              <a:p>
                <a:r>
                  <a:rPr lang="en-US" dirty="0">
                    <a:latin typeface="Calibri" panose="020F0502020204030204" pitchFamily="34" charset="0"/>
                  </a:rPr>
                  <a:t>Samples</a:t>
                </a: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</a:rPr>
                  <a:t>E</a:t>
                </a:r>
                <a:r>
                  <a:rPr lang="en-US" dirty="0" smtClean="0">
                    <a:latin typeface="Calibri" panose="020F0502020204030204" pitchFamily="34" charset="0"/>
                  </a:rPr>
                  <a:t>xpected?</a:t>
                </a: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Now feed into viscous fluid dynamics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090" y="1296194"/>
                <a:ext cx="8226310" cy="4856956"/>
              </a:xfrm>
              <a:blipFill rotWithShape="0">
                <a:blip r:embed="rId2"/>
                <a:stretch>
                  <a:fillRect l="-371" t="-754" r="-667" b="-5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97" y="3041436"/>
            <a:ext cx="3957523" cy="205689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589" y="3037212"/>
            <a:ext cx="3957523" cy="206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8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Hydro Evolution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8090" y="1296194"/>
                <a:ext cx="8226310" cy="4856956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Pressure and flow fields evolve smoothly 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Here </a:t>
                </a:r>
                <a:r>
                  <a:rPr lang="en-US" dirty="0" err="1" smtClean="0">
                    <a:latin typeface="Calibri" panose="020F0502020204030204" pitchFamily="34" charset="0"/>
                  </a:rPr>
                  <a:t>Pb+Pb</a:t>
                </a:r>
                <a:r>
                  <a:rPr lang="en-US" dirty="0" smtClean="0">
                    <a:latin typeface="Calibri" panose="020F0502020204030204" pitchFamily="34" charset="0"/>
                  </a:rPr>
                  <a:t>, </a:t>
                </a:r>
                <a:r>
                  <a:rPr lang="en-US" i="1" dirty="0" smtClean="0">
                    <a:latin typeface="Calibri" panose="020F0502020204030204" pitchFamily="34" charset="0"/>
                  </a:rPr>
                  <a:t>b</a:t>
                </a:r>
                <a:r>
                  <a:rPr lang="en-US" dirty="0" smtClean="0">
                    <a:latin typeface="Calibri" panose="020F0502020204030204" pitchFamily="34" charset="0"/>
                  </a:rPr>
                  <a:t> = 6 </a:t>
                </a:r>
                <a:r>
                  <a:rPr lang="en-US" dirty="0" err="1" smtClean="0">
                    <a:latin typeface="Calibri" panose="020F0502020204030204" pitchFamily="34" charset="0"/>
                  </a:rPr>
                  <a:t>fm</a:t>
                </a:r>
                <a:r>
                  <a:rPr lang="en-US" dirty="0" smtClean="0">
                    <a:latin typeface="Calibri" panose="020F0502020204030204" pitchFamily="34" charset="0"/>
                  </a:rPr>
                  <a:t>, not fitted to a particular energy,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.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Match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 </m:t>
                    </m:r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fm.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 smtClean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Not tuned to data.</a:t>
                </a:r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090" y="1296194"/>
                <a:ext cx="8226310" cy="4856956"/>
              </a:xfrm>
              <a:blipFill rotWithShape="0">
                <a:blip r:embed="rId2"/>
                <a:stretch>
                  <a:fillRect l="-371" t="-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99" y="2651915"/>
            <a:ext cx="4016020" cy="26892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554" y="2082727"/>
            <a:ext cx="3381661" cy="22746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554" y="4359236"/>
            <a:ext cx="3381661" cy="24987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1716321" y="3258625"/>
                <a:ext cx="4967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6321" y="3258625"/>
                <a:ext cx="496738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844907" y="4181876"/>
                <a:ext cx="4751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4907" y="4181876"/>
                <a:ext cx="475130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211616" y="3044308"/>
                <a:ext cx="3618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616" y="3044308"/>
                <a:ext cx="361894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5305425" y="2271713"/>
            <a:ext cx="652463" cy="1685925"/>
          </a:xfrm>
          <a:prstGeom prst="rect">
            <a:avLst/>
          </a:prstGeom>
          <a:solidFill>
            <a:srgbClr val="ACD43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186362" y="4560662"/>
            <a:ext cx="1004888" cy="1859188"/>
          </a:xfrm>
          <a:prstGeom prst="rect">
            <a:avLst/>
          </a:prstGeom>
          <a:solidFill>
            <a:srgbClr val="ACD43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06657" y="2886075"/>
            <a:ext cx="593593" cy="1985962"/>
          </a:xfrm>
          <a:prstGeom prst="rect">
            <a:avLst/>
          </a:prstGeom>
          <a:solidFill>
            <a:srgbClr val="ACD43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3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16228" cy="652182"/>
          </a:xfrm>
        </p:spPr>
        <p:txBody>
          <a:bodyPr/>
          <a:lstStyle/>
          <a:p>
            <a:r>
              <a:rPr lang="en-US" sz="3200" dirty="0" smtClean="0"/>
              <a:t>Gauss Law vs Shear Viscosity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8090" y="1296194"/>
                <a:ext cx="8226310" cy="4856956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Angular momentum realized as shear flow, not rotation (due to boost invariance)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 (event plane) velocity vector in Milne coordinates: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 smtClean="0">
                  <a:latin typeface="Calibri" panose="020F0502020204030204" pitchFamily="34" charset="0"/>
                </a:endParaRPr>
              </a:p>
              <a:p>
                <a:endParaRPr lang="en-US" dirty="0" smtClean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Shear flow decreases rapidly in the hydro evolution.</a:t>
                </a:r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090" y="1296194"/>
                <a:ext cx="8226310" cy="4856956"/>
              </a:xfrm>
              <a:blipFill rotWithShape="0">
                <a:blip r:embed="rId2"/>
                <a:stretch>
                  <a:fillRect l="-371" t="-754" b="-5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06" y="2770160"/>
            <a:ext cx="3112760" cy="31086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518" y="2801638"/>
            <a:ext cx="3095913" cy="30800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1918387" y="2373091"/>
                <a:ext cx="12539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fm</a:t>
                </a: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8387" y="2373091"/>
                <a:ext cx="1253998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48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5591475" y="2425679"/>
                <a:ext cx="1220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=9.6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fm</a:t>
                </a: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475" y="2425679"/>
                <a:ext cx="1220334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10000" r="-3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62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16228" cy="652182"/>
          </a:xfrm>
        </p:spPr>
        <p:txBody>
          <a:bodyPr/>
          <a:lstStyle/>
          <a:p>
            <a:r>
              <a:rPr lang="en-US" sz="3200" dirty="0" smtClean="0"/>
              <a:t>Gauss Law vs Shear Viscosity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8090" y="1296194"/>
                <a:ext cx="6666681" cy="4856956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Angular momentum conserved locally but not globally (sources on the light cone!)</a:t>
                </a:r>
              </a:p>
              <a:p>
                <a:endParaRPr lang="en-US" dirty="0" smtClean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Yang-Mills phase: Gauss Law builds up shear flow.</a:t>
                </a: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Viscous fluid dynamics works against the gradient.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>
                  <a:latin typeface="Calibri" panose="020F0502020204030204" pitchFamily="34" charset="0"/>
                </a:endParaRPr>
              </a:p>
              <a:p>
                <a:endParaRPr lang="en-US" dirty="0" smtClean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Discontinuity in the time evolution.</a:t>
                </a: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Missing microscopic information could be vital.</a:t>
                </a:r>
              </a:p>
              <a:p>
                <a:endParaRPr lang="en-US" dirty="0" smtClean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Conclusive study of angular momentum needs to break boost invariance.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090" y="1296194"/>
                <a:ext cx="6666681" cy="4856956"/>
              </a:xfrm>
              <a:blipFill rotWithShape="0">
                <a:blip r:embed="rId2"/>
                <a:stretch>
                  <a:fillRect l="-457" t="-754" b="-14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771" y="1479522"/>
            <a:ext cx="2031792" cy="20291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768" y="4080796"/>
            <a:ext cx="2020795" cy="201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94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16228" cy="652182"/>
          </a:xfrm>
        </p:spPr>
        <p:txBody>
          <a:bodyPr/>
          <a:lstStyle/>
          <a:p>
            <a:r>
              <a:rPr lang="en-US" sz="3200" dirty="0" smtClean="0"/>
              <a:t>On Boost Invariance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090" y="1296194"/>
            <a:ext cx="6182450" cy="4856956"/>
          </a:xfrm>
        </p:spPr>
        <p:txBody>
          <a:bodyPr>
            <a:no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N</a:t>
            </a:r>
            <a:r>
              <a:rPr lang="en-US" dirty="0" smtClean="0">
                <a:latin typeface="Calibri" panose="020F0502020204030204" pitchFamily="34" charset="0"/>
              </a:rPr>
              <a:t>aïve boost invariance: 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This is also allowed: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13657" y="1719580"/>
            <a:ext cx="2866996" cy="1743394"/>
            <a:chOff x="413657" y="1719580"/>
            <a:chExt cx="2866996" cy="1743394"/>
          </a:xfrm>
        </p:grpSpPr>
        <p:cxnSp>
          <p:nvCxnSpPr>
            <p:cNvPr id="10" name="Straight Arrow Connector 9"/>
            <p:cNvCxnSpPr/>
            <p:nvPr/>
          </p:nvCxnSpPr>
          <p:spPr bwMode="auto">
            <a:xfrm flipV="1">
              <a:off x="1559560" y="1719580"/>
              <a:ext cx="5080" cy="171196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 flipV="1">
              <a:off x="413657" y="3420156"/>
              <a:ext cx="2579188" cy="1016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413657" y="2733040"/>
              <a:ext cx="2537823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2967747" y="309364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η</a:t>
              </a:r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580907" y="1552360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ε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409440" y="1520428"/>
            <a:ext cx="2904431" cy="1899728"/>
            <a:chOff x="4409440" y="1520428"/>
            <a:chExt cx="2904431" cy="1899728"/>
          </a:xfrm>
        </p:grpSpPr>
        <p:cxnSp>
          <p:nvCxnSpPr>
            <p:cNvPr id="16" name="Straight Arrow Connector 15"/>
            <p:cNvCxnSpPr/>
            <p:nvPr/>
          </p:nvCxnSpPr>
          <p:spPr bwMode="auto">
            <a:xfrm flipV="1">
              <a:off x="5648960" y="1708196"/>
              <a:ext cx="5080" cy="171196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4421777" y="2575560"/>
              <a:ext cx="2579188" cy="1016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8" name="Freeform 17"/>
            <p:cNvSpPr/>
            <p:nvPr/>
          </p:nvSpPr>
          <p:spPr bwMode="auto">
            <a:xfrm>
              <a:off x="4409440" y="1889760"/>
              <a:ext cx="2458720" cy="1280160"/>
            </a:xfrm>
            <a:custGeom>
              <a:avLst/>
              <a:gdLst>
                <a:gd name="connsiteX0" fmla="*/ 2458720 w 2458720"/>
                <a:gd name="connsiteY0" fmla="*/ 0 h 1280160"/>
                <a:gd name="connsiteX1" fmla="*/ 1457960 w 2458720"/>
                <a:gd name="connsiteY1" fmla="*/ 335280 h 1280160"/>
                <a:gd name="connsiteX2" fmla="*/ 1259840 w 2458720"/>
                <a:gd name="connsiteY2" fmla="*/ 721360 h 1280160"/>
                <a:gd name="connsiteX3" fmla="*/ 1016000 w 2458720"/>
                <a:gd name="connsiteY3" fmla="*/ 1092200 h 1280160"/>
                <a:gd name="connsiteX4" fmla="*/ 0 w 2458720"/>
                <a:gd name="connsiteY4" fmla="*/ 1280160 h 1280160"/>
                <a:gd name="connsiteX5" fmla="*/ 0 w 2458720"/>
                <a:gd name="connsiteY5" fmla="*/ 1280160 h 128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8720" h="1280160">
                  <a:moveTo>
                    <a:pt x="2458720" y="0"/>
                  </a:moveTo>
                  <a:cubicBezTo>
                    <a:pt x="2058246" y="107526"/>
                    <a:pt x="1657773" y="215053"/>
                    <a:pt x="1457960" y="335280"/>
                  </a:cubicBezTo>
                  <a:cubicBezTo>
                    <a:pt x="1258147" y="455507"/>
                    <a:pt x="1333500" y="595207"/>
                    <a:pt x="1259840" y="721360"/>
                  </a:cubicBezTo>
                  <a:cubicBezTo>
                    <a:pt x="1186180" y="847513"/>
                    <a:pt x="1225973" y="999067"/>
                    <a:pt x="1016000" y="1092200"/>
                  </a:cubicBezTo>
                  <a:cubicBezTo>
                    <a:pt x="806027" y="1185333"/>
                    <a:pt x="0" y="1280160"/>
                    <a:pt x="0" y="1280160"/>
                  </a:cubicBezTo>
                  <a:lnTo>
                    <a:pt x="0" y="128016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00965" y="225544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η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671232" y="1520428"/>
                  <a:ext cx="4633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1232" y="1520428"/>
                  <a:ext cx="463332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/>
          <p:cNvGrpSpPr/>
          <p:nvPr/>
        </p:nvGrpSpPr>
        <p:grpSpPr>
          <a:xfrm>
            <a:off x="317136" y="4150089"/>
            <a:ext cx="2892094" cy="1899728"/>
            <a:chOff x="317136" y="4150089"/>
            <a:chExt cx="2892094" cy="1899728"/>
          </a:xfrm>
        </p:grpSpPr>
        <p:cxnSp>
          <p:nvCxnSpPr>
            <p:cNvPr id="22" name="Straight Arrow Connector 21"/>
            <p:cNvCxnSpPr/>
            <p:nvPr/>
          </p:nvCxnSpPr>
          <p:spPr bwMode="auto">
            <a:xfrm flipV="1">
              <a:off x="1544319" y="4337857"/>
              <a:ext cx="5080" cy="171196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V="1">
              <a:off x="317136" y="5205221"/>
              <a:ext cx="2579188" cy="1016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4" name="Freeform 23"/>
            <p:cNvSpPr/>
            <p:nvPr/>
          </p:nvSpPr>
          <p:spPr bwMode="auto">
            <a:xfrm>
              <a:off x="366045" y="4614547"/>
              <a:ext cx="2397760" cy="1183640"/>
            </a:xfrm>
            <a:custGeom>
              <a:avLst/>
              <a:gdLst>
                <a:gd name="connsiteX0" fmla="*/ 2458720 w 2458720"/>
                <a:gd name="connsiteY0" fmla="*/ 0 h 1280160"/>
                <a:gd name="connsiteX1" fmla="*/ 1457960 w 2458720"/>
                <a:gd name="connsiteY1" fmla="*/ 335280 h 1280160"/>
                <a:gd name="connsiteX2" fmla="*/ 1259840 w 2458720"/>
                <a:gd name="connsiteY2" fmla="*/ 721360 h 1280160"/>
                <a:gd name="connsiteX3" fmla="*/ 1016000 w 2458720"/>
                <a:gd name="connsiteY3" fmla="*/ 1092200 h 1280160"/>
                <a:gd name="connsiteX4" fmla="*/ 0 w 2458720"/>
                <a:gd name="connsiteY4" fmla="*/ 1280160 h 1280160"/>
                <a:gd name="connsiteX5" fmla="*/ 0 w 2458720"/>
                <a:gd name="connsiteY5" fmla="*/ 1280160 h 1280160"/>
                <a:gd name="connsiteX0" fmla="*/ 2032000 w 2032000"/>
                <a:gd name="connsiteY0" fmla="*/ 0 h 1158240"/>
                <a:gd name="connsiteX1" fmla="*/ 1457960 w 2032000"/>
                <a:gd name="connsiteY1" fmla="*/ 213360 h 1158240"/>
                <a:gd name="connsiteX2" fmla="*/ 1259840 w 2032000"/>
                <a:gd name="connsiteY2" fmla="*/ 599440 h 1158240"/>
                <a:gd name="connsiteX3" fmla="*/ 1016000 w 2032000"/>
                <a:gd name="connsiteY3" fmla="*/ 970280 h 1158240"/>
                <a:gd name="connsiteX4" fmla="*/ 0 w 2032000"/>
                <a:gd name="connsiteY4" fmla="*/ 1158240 h 1158240"/>
                <a:gd name="connsiteX5" fmla="*/ 0 w 2032000"/>
                <a:gd name="connsiteY5" fmla="*/ 1158240 h 1158240"/>
                <a:gd name="connsiteX0" fmla="*/ 2397760 w 2397760"/>
                <a:gd name="connsiteY0" fmla="*/ 0 h 1183640"/>
                <a:gd name="connsiteX1" fmla="*/ 1823720 w 2397760"/>
                <a:gd name="connsiteY1" fmla="*/ 213360 h 1183640"/>
                <a:gd name="connsiteX2" fmla="*/ 1625600 w 2397760"/>
                <a:gd name="connsiteY2" fmla="*/ 599440 h 1183640"/>
                <a:gd name="connsiteX3" fmla="*/ 1381760 w 2397760"/>
                <a:gd name="connsiteY3" fmla="*/ 970280 h 1183640"/>
                <a:gd name="connsiteX4" fmla="*/ 365760 w 2397760"/>
                <a:gd name="connsiteY4" fmla="*/ 1158240 h 1183640"/>
                <a:gd name="connsiteX5" fmla="*/ 0 w 2397760"/>
                <a:gd name="connsiteY5" fmla="*/ 1183640 h 118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97760" h="1183640">
                  <a:moveTo>
                    <a:pt x="2397760" y="0"/>
                  </a:moveTo>
                  <a:cubicBezTo>
                    <a:pt x="1997286" y="107526"/>
                    <a:pt x="1952413" y="113453"/>
                    <a:pt x="1823720" y="213360"/>
                  </a:cubicBezTo>
                  <a:cubicBezTo>
                    <a:pt x="1695027" y="313267"/>
                    <a:pt x="1699260" y="473287"/>
                    <a:pt x="1625600" y="599440"/>
                  </a:cubicBezTo>
                  <a:cubicBezTo>
                    <a:pt x="1551940" y="725593"/>
                    <a:pt x="1591733" y="877147"/>
                    <a:pt x="1381760" y="970280"/>
                  </a:cubicBezTo>
                  <a:cubicBezTo>
                    <a:pt x="1171787" y="1063413"/>
                    <a:pt x="596053" y="1122680"/>
                    <a:pt x="365760" y="1158240"/>
                  </a:cubicBezTo>
                  <a:cubicBezTo>
                    <a:pt x="135467" y="1193800"/>
                    <a:pt x="121920" y="1175173"/>
                    <a:pt x="0" y="118364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96324" y="48851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η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1566591" y="4150089"/>
                  <a:ext cx="4633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66591" y="4150089"/>
                  <a:ext cx="463332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3826392" y="3650116"/>
                <a:ext cx="4527100" cy="2780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lvl="0" indent="-342900">
                  <a:spcBef>
                    <a:spcPts val="1000"/>
                  </a:spcBef>
                  <a:buClr>
                    <a:srgbClr val="ACD433"/>
                  </a:buClr>
                  <a:buSzPct val="80000"/>
                  <a:buFont typeface="Wingdings 3" charset="2"/>
                  <a:buChar char=""/>
                </a:pPr>
                <a:r>
                  <a:rPr lang="en-US" sz="2000" kern="0" dirty="0" smtClean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Boost invariance does not have to pick the lab frame for the node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kern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kern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kern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b="0" i="1" kern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kern="0" dirty="0" smtClean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. </a:t>
                </a:r>
                <a:endParaRPr lang="en-US" sz="2000" kern="0" dirty="0">
                  <a:solidFill>
                    <a:schemeClr val="tx1">
                      <a:lumMod val="95000"/>
                    </a:schemeClr>
                  </a:solidFill>
                  <a:latin typeface="Calibri" panose="020F0502020204030204" pitchFamily="34" charset="0"/>
                </a:endParaRPr>
              </a:p>
              <a:p>
                <a:pPr marL="342900" lvl="0" indent="-342900">
                  <a:spcBef>
                    <a:spcPts val="1000"/>
                  </a:spcBef>
                  <a:buClr>
                    <a:srgbClr val="ACD433"/>
                  </a:buClr>
                  <a:buSzPct val="80000"/>
                  <a:buFont typeface="Wingdings 3" charset="2"/>
                  <a:buChar char=""/>
                </a:pPr>
                <a:r>
                  <a:rPr lang="en-US" sz="2000" kern="0" dirty="0" smtClean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An </a:t>
                </a:r>
                <a:r>
                  <a:rPr lang="en-US" sz="2000" kern="0" dirty="0" smtClean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asymmetry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ker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ker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sz="2000" i="1" ker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kern="0" dirty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ker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ker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sz="2000" i="1" ker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kern="0" dirty="0" smtClean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 can lead to a shift of the node away from the lab </a:t>
                </a:r>
                <a:r>
                  <a:rPr lang="en-US" sz="2000" kern="0" dirty="0" smtClean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frame.</a:t>
                </a:r>
              </a:p>
              <a:p>
                <a:pPr marL="342900" lvl="0" indent="-342900">
                  <a:spcBef>
                    <a:spcPts val="1000"/>
                  </a:spcBef>
                  <a:buClr>
                    <a:srgbClr val="ACD433"/>
                  </a:buClr>
                  <a:buSzPct val="80000"/>
                  <a:buFont typeface="Wingdings 3" charset="2"/>
                  <a:buChar char=""/>
                </a:pPr>
                <a:r>
                  <a:rPr lang="en-US" sz="2000" kern="0" dirty="0" smtClean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Locally </a:t>
                </a:r>
                <a:r>
                  <a:rPr lang="en-US" sz="2000" kern="0" dirty="0" smtClean="0">
                    <a:solidFill>
                      <a:schemeClr val="tx1">
                        <a:lumMod val="95000"/>
                      </a:schemeClr>
                    </a:solidFill>
                    <a:latin typeface="Calibri" panose="020F0502020204030204" pitchFamily="34" charset="0"/>
                  </a:rPr>
                  <a:t>determined for each point in the transverse plane.</a:t>
                </a:r>
                <a:endParaRPr lang="en-US" sz="2000" kern="0" dirty="0">
                  <a:solidFill>
                    <a:schemeClr val="tx1">
                      <a:lumMod val="95000"/>
                    </a:schemeClr>
                  </a:solidFill>
                  <a:latin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6392" y="3650116"/>
                <a:ext cx="4527100" cy="2780248"/>
              </a:xfrm>
              <a:prstGeom prst="rect">
                <a:avLst/>
              </a:prstGeom>
              <a:blipFill rotWithShape="0">
                <a:blip r:embed="rId5"/>
                <a:stretch>
                  <a:fillRect l="-674" t="-1316" r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143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16228" cy="652182"/>
          </a:xfrm>
        </p:spPr>
        <p:txBody>
          <a:bodyPr/>
          <a:lstStyle/>
          <a:p>
            <a:r>
              <a:rPr lang="en-US" sz="3200" dirty="0" smtClean="0"/>
              <a:t>Beyond Boost Invariance?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090" y="1296194"/>
            <a:ext cx="5054485" cy="4856956"/>
          </a:xfrm>
        </p:spPr>
        <p:txBody>
          <a:bodyPr>
            <a:no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Real nuclei are slightly off the light cone.</a:t>
            </a:r>
          </a:p>
          <a:p>
            <a:r>
              <a:rPr lang="en-US" dirty="0">
                <a:latin typeface="Calibri" panose="020F0502020204030204" pitchFamily="34" charset="0"/>
              </a:rPr>
              <a:t>Classical gluon distributions calculated by Lam and </a:t>
            </a:r>
            <a:r>
              <a:rPr lang="en-US" dirty="0" err="1">
                <a:latin typeface="Calibri" panose="020F0502020204030204" pitchFamily="34" charset="0"/>
              </a:rPr>
              <a:t>Mahlon</a:t>
            </a:r>
            <a:r>
              <a:rPr lang="en-US" dirty="0">
                <a:latin typeface="Calibri" panose="020F0502020204030204" pitchFamily="34" charset="0"/>
              </a:rPr>
              <a:t>. 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</a:rPr>
              <a:t>Using </a:t>
            </a:r>
            <a:r>
              <a:rPr lang="en-US" dirty="0" smtClean="0">
                <a:latin typeface="Calibri" panose="020F0502020204030204" pitchFamily="34" charset="0"/>
              </a:rPr>
              <a:t>approximations </a:t>
            </a:r>
            <a:r>
              <a:rPr lang="en-US" dirty="0">
                <a:latin typeface="Calibri" panose="020F0502020204030204" pitchFamily="34" charset="0"/>
              </a:rPr>
              <a:t>valid for </a:t>
            </a:r>
            <a:r>
              <a:rPr lang="en-US" i="1" dirty="0">
                <a:latin typeface="Calibri" panose="020F0502020204030204" pitchFamily="34" charset="0"/>
              </a:rPr>
              <a:t>R</a:t>
            </a:r>
            <a:r>
              <a:rPr lang="en-US" baseline="-25000" dirty="0">
                <a:latin typeface="Calibri" panose="020F0502020204030204" pitchFamily="34" charset="0"/>
              </a:rPr>
              <a:t>A</a:t>
            </a:r>
            <a:r>
              <a:rPr lang="en-US" dirty="0">
                <a:latin typeface="Calibri" panose="020F0502020204030204" pitchFamily="34" charset="0"/>
              </a:rPr>
              <a:t>/</a:t>
            </a:r>
            <a:r>
              <a:rPr lang="en-US" i="1" dirty="0">
                <a:latin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 &lt;&lt; 1/Q</a:t>
            </a:r>
            <a:r>
              <a:rPr lang="en-US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s</a:t>
            </a: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 we estimated the rapidity dependence of the initial energy density </a:t>
            </a:r>
            <a:r>
              <a:rPr lang="en-US" i="1" dirty="0">
                <a:latin typeface="Calibri" panose="020F0502020204030204" pitchFamily="34" charset="0"/>
                <a:sym typeface="Symbol" panose="05050102010706020507" pitchFamily="18" charset="2"/>
              </a:rPr>
              <a:t></a:t>
            </a:r>
            <a:r>
              <a:rPr lang="en-US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0</a:t>
            </a: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.</a:t>
            </a:r>
          </a:p>
          <a:p>
            <a:endParaRPr lang="en-US" dirty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endParaRPr lang="en-US" dirty="0">
              <a:latin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726347" y="4357668"/>
            <a:ext cx="1627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Ozonder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RJF (2014)</a:t>
            </a: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783497" y="2373091"/>
            <a:ext cx="16321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Lam,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Mahlon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 (2000)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575" y="1598087"/>
            <a:ext cx="3672153" cy="469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6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16228" cy="652182"/>
          </a:xfrm>
        </p:spPr>
        <p:txBody>
          <a:bodyPr/>
          <a:lstStyle/>
          <a:p>
            <a:r>
              <a:rPr lang="en-US" sz="3200" dirty="0" err="1"/>
              <a:t>R</a:t>
            </a:r>
            <a:r>
              <a:rPr lang="en-US" sz="3200" dirty="0" err="1" smtClean="0"/>
              <a:t>esummation</a:t>
            </a:r>
            <a:r>
              <a:rPr lang="en-US" sz="3200" dirty="0" smtClean="0"/>
              <a:t> of the Time Evolution 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8089" y="1296194"/>
                <a:ext cx="4597285" cy="4856956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Generic arguments: convergence radius of the recursive solution ~1/Q</a:t>
                </a:r>
                <a:r>
                  <a:rPr lang="en-US" baseline="-25000" dirty="0" smtClean="0">
                    <a:latin typeface="Calibri" panose="020F0502020204030204" pitchFamily="34" charset="0"/>
                  </a:rPr>
                  <a:t>s</a:t>
                </a:r>
                <a:r>
                  <a:rPr lang="en-US" dirty="0" smtClean="0">
                    <a:latin typeface="Calibri" panose="020F0502020204030204" pitchFamily="34" charset="0"/>
                  </a:rPr>
                  <a:t>.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“Weak field” approximation to Yang Mills </a:t>
                </a:r>
              </a:p>
              <a:p>
                <a:pPr lvl="1"/>
                <a:endParaRPr lang="en-US" dirty="0" smtClean="0">
                  <a:latin typeface="Calibri" panose="020F0502020204030204" pitchFamily="34" charset="0"/>
                </a:endParaRPr>
              </a:p>
              <a:p>
                <a:pPr lvl="1"/>
                <a:endParaRPr lang="en-US" dirty="0">
                  <a:latin typeface="Calibri" panose="020F0502020204030204" pitchFamily="34" charset="0"/>
                </a:endParaRP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Can be </a:t>
                </a:r>
                <a:r>
                  <a:rPr lang="en-US" dirty="0" err="1" smtClean="0">
                    <a:latin typeface="Calibri" panose="020F0502020204030204" pitchFamily="34" charset="0"/>
                  </a:rPr>
                  <a:t>rederived</a:t>
                </a:r>
                <a:r>
                  <a:rPr lang="en-US" dirty="0" smtClean="0">
                    <a:latin typeface="Calibri" panose="020F0502020204030204" pitchFamily="34" charset="0"/>
                  </a:rPr>
                  <a:t> from the recursive solution.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:r>
                  <a:rPr lang="en-US" dirty="0" err="1" smtClean="0">
                    <a:latin typeface="Calibri" panose="020F0502020204030204" pitchFamily="34" charset="0"/>
                  </a:rPr>
                  <a:t>Resumming</a:t>
                </a:r>
                <a:r>
                  <a:rPr lang="en-US" dirty="0" smtClean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 terms: semi-closed form</a:t>
                </a: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089" y="1296194"/>
                <a:ext cx="4597285" cy="4856956"/>
              </a:xfrm>
              <a:blipFill rotWithShape="0">
                <a:blip r:embed="rId3"/>
                <a:stretch>
                  <a:fillRect l="-663" t="-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  <p:graphicFrame>
        <p:nvGraphicFramePr>
          <p:cNvPr id="2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824742"/>
              </p:ext>
            </p:extLst>
          </p:nvPr>
        </p:nvGraphicFramePr>
        <p:xfrm>
          <a:off x="1607342" y="2448086"/>
          <a:ext cx="2219256" cy="1119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Equation" r:id="rId4" imgW="1866600" imgH="939600" progId="Equation.3">
                  <p:embed/>
                </p:oleObj>
              </mc:Choice>
              <mc:Fallback>
                <p:oleObj name="Equation" r:id="rId4" imgW="18666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7342" y="2448086"/>
                        <a:ext cx="2219256" cy="11195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158" y="4954978"/>
            <a:ext cx="4743771" cy="10719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0998" y="2025075"/>
            <a:ext cx="3725852" cy="23326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4484" y="4412449"/>
            <a:ext cx="3732366" cy="237411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 flipH="1">
            <a:off x="711941" y="6026915"/>
            <a:ext cx="4102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Li, </a:t>
            </a: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Kapusta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, 1602:09060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See Poster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4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97190" cy="647420"/>
          </a:xfrm>
        </p:spPr>
        <p:txBody>
          <a:bodyPr/>
          <a:lstStyle/>
          <a:p>
            <a:r>
              <a:rPr lang="en-US" sz="3200" dirty="0" smtClean="0"/>
              <a:t>Little Bang: Macroscopic Evolution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0575"/>
            <a:ext cx="5038725" cy="5204637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Initial </a:t>
            </a:r>
            <a:r>
              <a:rPr lang="en-US" dirty="0" smtClean="0">
                <a:latin typeface="Calibri" panose="020F0502020204030204" pitchFamily="34" charset="0"/>
              </a:rPr>
              <a:t>nuclear </a:t>
            </a:r>
            <a:r>
              <a:rPr lang="en-US" dirty="0">
                <a:latin typeface="Calibri" panose="020F0502020204030204" pitchFamily="34" charset="0"/>
              </a:rPr>
              <a:t>w</a:t>
            </a:r>
            <a:r>
              <a:rPr lang="en-US" dirty="0" smtClean="0">
                <a:latin typeface="Calibri" panose="020F0502020204030204" pitchFamily="34" charset="0"/>
              </a:rPr>
              <a:t>ave </a:t>
            </a:r>
            <a:r>
              <a:rPr lang="en-US" dirty="0">
                <a:latin typeface="Calibri" panose="020F0502020204030204" pitchFamily="34" charset="0"/>
              </a:rPr>
              <a:t>f</a:t>
            </a:r>
            <a:r>
              <a:rPr lang="en-US" dirty="0" smtClean="0">
                <a:latin typeface="Calibri" panose="020F0502020204030204" pitchFamily="34" charset="0"/>
              </a:rPr>
              <a:t>unctions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Strong Longitudinal gluon </a:t>
            </a:r>
            <a:r>
              <a:rPr lang="en-US" dirty="0">
                <a:latin typeface="Calibri" panose="020F0502020204030204" pitchFamily="34" charset="0"/>
              </a:rPr>
              <a:t>f</a:t>
            </a:r>
            <a:r>
              <a:rPr lang="en-US" dirty="0" smtClean="0">
                <a:latin typeface="Calibri" panose="020F0502020204030204" pitchFamily="34" charset="0"/>
              </a:rPr>
              <a:t>ields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Local </a:t>
            </a:r>
            <a:r>
              <a:rPr lang="en-US" dirty="0" smtClean="0">
                <a:latin typeface="Calibri" panose="020F0502020204030204" pitchFamily="34" charset="0"/>
              </a:rPr>
              <a:t>equilibration/</a:t>
            </a:r>
            <a:r>
              <a:rPr lang="en-US" dirty="0" err="1">
                <a:latin typeface="Calibri" panose="020F0502020204030204" pitchFamily="34" charset="0"/>
              </a:rPr>
              <a:t>i</a:t>
            </a:r>
            <a:r>
              <a:rPr lang="en-US" dirty="0" err="1" smtClean="0">
                <a:latin typeface="Calibri" panose="020F0502020204030204" pitchFamily="34" charset="0"/>
              </a:rPr>
              <a:t>sotropization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QGP/HG </a:t>
            </a:r>
            <a:r>
              <a:rPr lang="en-US" dirty="0" smtClean="0">
                <a:latin typeface="Calibri" panose="020F0502020204030204" pitchFamily="34" charset="0"/>
              </a:rPr>
              <a:t>fluid </a:t>
            </a:r>
            <a:r>
              <a:rPr lang="en-US" dirty="0" smtClean="0">
                <a:latin typeface="Calibri" panose="020F0502020204030204" pitchFamily="34" charset="0"/>
              </a:rPr>
              <a:t>close to local equilibrium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Hadron gas in the kinetic regime and </a:t>
            </a:r>
            <a:r>
              <a:rPr lang="en-US" dirty="0" smtClean="0">
                <a:latin typeface="Calibri" panose="020F0502020204030204" pitchFamily="34" charset="0"/>
              </a:rPr>
              <a:t>freeze-out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Consensus Model for </a:t>
            </a:r>
            <a:r>
              <a:rPr lang="en-US" i="1" dirty="0">
                <a:latin typeface="Calibri" panose="020F0502020204030204" pitchFamily="34" charset="0"/>
              </a:rPr>
              <a:t>P</a:t>
            </a:r>
            <a:r>
              <a:rPr lang="en-US" i="1" dirty="0" smtClean="0">
                <a:latin typeface="Calibri" panose="020F0502020204030204" pitchFamily="34" charset="0"/>
              </a:rPr>
              <a:t>hase II</a:t>
            </a:r>
            <a:r>
              <a:rPr lang="en-US" dirty="0" smtClean="0">
                <a:latin typeface="Calibri" panose="020F0502020204030204" pitchFamily="34" charset="0"/>
              </a:rPr>
              <a:t> (times ≥ </a:t>
            </a:r>
            <a:r>
              <a:rPr lang="el-GR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τ</a:t>
            </a:r>
            <a:r>
              <a:rPr lang="en-US" baseline="-25000" dirty="0" err="1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</a:t>
            </a:r>
            <a:r>
              <a:rPr lang="en-US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): fluid dynamics and hadronic transport.</a:t>
            </a:r>
          </a:p>
          <a:p>
            <a:r>
              <a:rPr lang="en-US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No consensus on </a:t>
            </a:r>
            <a:r>
              <a:rPr lang="en-US" i="1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Phase I</a:t>
            </a:r>
            <a:r>
              <a:rPr lang="en-US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 early time dynamics and equilibration.</a:t>
            </a:r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4249" y="1585415"/>
            <a:ext cx="5544363" cy="228173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88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16228" cy="652182"/>
          </a:xfrm>
        </p:spPr>
        <p:txBody>
          <a:bodyPr/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089" y="1296194"/>
            <a:ext cx="8031049" cy="48569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(Semi)-analytic results available for </a:t>
            </a:r>
            <a:r>
              <a:rPr lang="en-US" dirty="0" err="1" smtClean="0">
                <a:latin typeface="Calibri" panose="020F0502020204030204" pitchFamily="34" charset="0"/>
              </a:rPr>
              <a:t>clQCD</a:t>
            </a:r>
            <a:r>
              <a:rPr lang="en-US" dirty="0" smtClean="0">
                <a:latin typeface="Calibri" panose="020F0502020204030204" pitchFamily="34" charset="0"/>
              </a:rPr>
              <a:t>/MV early time evolution.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Order by order in powers of time, usually good up to ~ 1/Q</a:t>
            </a:r>
            <a:r>
              <a:rPr lang="en-US" baseline="-25000" dirty="0" smtClean="0">
                <a:latin typeface="Calibri" panose="020F0502020204030204" pitchFamily="34" charset="0"/>
              </a:rPr>
              <a:t>s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Partial </a:t>
            </a:r>
            <a:r>
              <a:rPr lang="en-US" dirty="0" err="1" smtClean="0">
                <a:latin typeface="Calibri" panose="020F0502020204030204" pitchFamily="34" charset="0"/>
              </a:rPr>
              <a:t>resummations</a:t>
            </a:r>
            <a:r>
              <a:rPr lang="en-US" dirty="0" smtClean="0">
                <a:latin typeface="Calibri" panose="020F0502020204030204" pitchFamily="34" charset="0"/>
              </a:rPr>
              <a:t> available.</a:t>
            </a:r>
          </a:p>
          <a:p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Flow driven by QCD Gauss/Ampere/Faraday.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Rapidity odd (but boost invariant) contributions.</a:t>
            </a:r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Matching to hydrodynamics: </a:t>
            </a:r>
            <a:r>
              <a:rPr lang="en-US" dirty="0">
                <a:latin typeface="Calibri" panose="020F0502020204030204" pitchFamily="34" charset="0"/>
              </a:rPr>
              <a:t>s</a:t>
            </a:r>
            <a:r>
              <a:rPr lang="en-US" dirty="0" smtClean="0">
                <a:latin typeface="Calibri" panose="020F0502020204030204" pitchFamily="34" charset="0"/>
              </a:rPr>
              <a:t>mooth evolution of energy density and pressure.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Discontinuities of other important aspects.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Beyond boost-invariance: work in progress.</a:t>
            </a:r>
            <a:endParaRPr lang="en-U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9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010" y="3429281"/>
            <a:ext cx="7055380" cy="714095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8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16228" cy="652182"/>
          </a:xfrm>
        </p:spPr>
        <p:txBody>
          <a:bodyPr/>
          <a:lstStyle/>
          <a:p>
            <a:r>
              <a:rPr lang="en-US" sz="3200" dirty="0" smtClean="0"/>
              <a:t>Texas 3+1 D Fluid Code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6225" y="1276351"/>
            <a:ext cx="7991475" cy="4972056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KT for fluxes, 5</a:t>
            </a:r>
            <a:r>
              <a:rPr lang="en-US" baseline="30000" dirty="0">
                <a:latin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</a:rPr>
              <a:t> order WENO for spatial derivatives, 3</a:t>
            </a:r>
            <a:r>
              <a:rPr lang="en-US" baseline="30000" dirty="0">
                <a:latin typeface="Calibri" panose="020F0502020204030204" pitchFamily="34" charset="0"/>
              </a:rPr>
              <a:t>rd</a:t>
            </a:r>
            <a:r>
              <a:rPr lang="en-US" dirty="0">
                <a:latin typeface="Calibri" panose="020F0502020204030204" pitchFamily="34" charset="0"/>
              </a:rPr>
              <a:t> order TVD </a:t>
            </a:r>
            <a:r>
              <a:rPr lang="en-US" dirty="0" err="1">
                <a:latin typeface="Calibri" panose="020F0502020204030204" pitchFamily="34" charset="0"/>
              </a:rPr>
              <a:t>Runge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Kutta</a:t>
            </a:r>
            <a:r>
              <a:rPr lang="en-US" dirty="0">
                <a:latin typeface="Calibri" panose="020F0502020204030204" pitchFamily="34" charset="0"/>
              </a:rPr>
              <a:t> for time integration.</a:t>
            </a:r>
          </a:p>
          <a:p>
            <a:r>
              <a:rPr lang="en-US" dirty="0">
                <a:latin typeface="Calibri" panose="020F0502020204030204" pitchFamily="34" charset="0"/>
              </a:rPr>
              <a:t>Bulk and shear stress, vorticity</a:t>
            </a:r>
          </a:p>
          <a:p>
            <a:r>
              <a:rPr lang="en-US" dirty="0" err="1">
                <a:latin typeface="Calibri" panose="020F0502020204030204" pitchFamily="34" charset="0"/>
              </a:rPr>
              <a:t>Gubser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and Sod-type tests:</a:t>
            </a:r>
            <a:endParaRPr lang="en-US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015" y="5288727"/>
            <a:ext cx="3193757" cy="158601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015" y="1902686"/>
            <a:ext cx="3193758" cy="179785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016" y="3612425"/>
            <a:ext cx="3193757" cy="16937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3510706"/>
            <a:ext cx="5343525" cy="185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5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530442" cy="5127171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Hydro fields in </a:t>
            </a:r>
            <a:r>
              <a:rPr lang="en-US" dirty="0" err="1" smtClean="0">
                <a:latin typeface="Calibri" panose="020F0502020204030204" pitchFamily="34" charset="0"/>
              </a:rPr>
              <a:t>Minkowski</a:t>
            </a:r>
            <a:r>
              <a:rPr lang="en-US" dirty="0" smtClean="0">
                <a:latin typeface="Calibri" panose="020F0502020204030204" pitchFamily="34" charset="0"/>
              </a:rPr>
              <a:t> components</a:t>
            </a: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to Hydrodynamics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594" y="2666794"/>
            <a:ext cx="2357386" cy="2301320"/>
          </a:xfrm>
          <a:prstGeom prst="rect">
            <a:avLst/>
          </a:prstGeom>
        </p:spPr>
      </p:pic>
      <p:graphicFrame>
        <p:nvGraphicFramePr>
          <p:cNvPr id="3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186864"/>
              </p:ext>
            </p:extLst>
          </p:nvPr>
        </p:nvGraphicFramePr>
        <p:xfrm>
          <a:off x="1666341" y="2383503"/>
          <a:ext cx="757238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Equation" r:id="rId5" imgW="583920" imgH="215640" progId="Equation.3">
                  <p:embed/>
                </p:oleObj>
              </mc:Choice>
              <mc:Fallback>
                <p:oleObj name="Equation" r:id="rId5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341" y="2383503"/>
                        <a:ext cx="757238" cy="2825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" name="Picture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8681" y="2666794"/>
            <a:ext cx="4829814" cy="2262511"/>
          </a:xfrm>
          <a:prstGeom prst="rect">
            <a:avLst/>
          </a:prstGeom>
        </p:spPr>
      </p:pic>
      <p:graphicFrame>
        <p:nvGraphicFramePr>
          <p:cNvPr id="4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951811"/>
              </p:ext>
            </p:extLst>
          </p:nvPr>
        </p:nvGraphicFramePr>
        <p:xfrm>
          <a:off x="6436779" y="2375566"/>
          <a:ext cx="857250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Equation" r:id="rId8" imgW="660240" imgH="228600" progId="Equation.3">
                  <p:embed/>
                </p:oleObj>
              </mc:Choice>
              <mc:Fallback>
                <p:oleObj name="Equation" r:id="rId8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6779" y="2375566"/>
                        <a:ext cx="857250" cy="2984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789211"/>
              </p:ext>
            </p:extLst>
          </p:nvPr>
        </p:nvGraphicFramePr>
        <p:xfrm>
          <a:off x="4063466" y="2370803"/>
          <a:ext cx="757238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Equation" r:id="rId10" imgW="583920" imgH="228600" progId="Equation.3">
                  <p:embed/>
                </p:oleObj>
              </mc:Choice>
              <mc:Fallback>
                <p:oleObj name="Equation" r:id="rId10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3466" y="2370803"/>
                        <a:ext cx="757238" cy="2984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Connector 41"/>
          <p:cNvCxnSpPr/>
          <p:nvPr/>
        </p:nvCxnSpPr>
        <p:spPr bwMode="auto">
          <a:xfrm flipH="1">
            <a:off x="1840622" y="2642617"/>
            <a:ext cx="272193" cy="205801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flipH="1">
            <a:off x="4238573" y="2666794"/>
            <a:ext cx="272193" cy="205801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6666966" y="2636175"/>
            <a:ext cx="272193" cy="205801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0921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73378" cy="662422"/>
          </a:xfrm>
        </p:spPr>
        <p:txBody>
          <a:bodyPr/>
          <a:lstStyle/>
          <a:p>
            <a:r>
              <a:rPr lang="en-US" sz="3200" dirty="0" smtClean="0"/>
              <a:t>Early Time Evolution 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10" y="1334387"/>
            <a:ext cx="8344965" cy="5204637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Large body of work on early time dynamics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Phenomenological models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Weak coupling limit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Color glass condensate</a:t>
            </a:r>
          </a:p>
          <a:p>
            <a:r>
              <a:rPr lang="en-US" dirty="0" smtClean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Recently much progress on strong coupling scenarios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21" y="4581190"/>
            <a:ext cx="3567886" cy="2030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854138" y="3346989"/>
            <a:ext cx="4102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Chesler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,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Kilbertus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, van der </a:t>
            </a: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Schee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 (2015)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gency FB" panose="020B0503020202020204" pitchFamily="34" charset="0"/>
            </a:endParaRP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van der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Schee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Schenke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 (2015)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gency FB" panose="020B0503020202020204" pitchFamily="34" charset="0"/>
            </a:endParaRP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van der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Schee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,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Romatschke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,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Pratt (2013)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…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gency FB" panose="020B0503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2218" y="3598371"/>
            <a:ext cx="4023157" cy="301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9"/>
            <a:ext cx="7006703" cy="646388"/>
          </a:xfrm>
        </p:spPr>
        <p:txBody>
          <a:bodyPr/>
          <a:lstStyle/>
          <a:p>
            <a:r>
              <a:rPr lang="en-US" sz="3200" dirty="0" smtClean="0"/>
              <a:t>Early Time Evolution II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334387"/>
            <a:ext cx="5712441" cy="5204637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Initial wave function can be calculated approximately using Color Glass picture.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Overlap mechanism of nuclear fields known (in the light cone limit) = boundary conditions for further time evolution.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Dominance of longitudinal (chromo) electric and  magnetic fields (“flux tubes”)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3487728" y="2698657"/>
            <a:ext cx="410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Kovner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McLerran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Weigert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 (1995)</a:t>
            </a:r>
            <a:endParaRPr lang="en-US" dirty="0">
              <a:solidFill>
                <a:srgbClr val="92D050"/>
              </a:solidFill>
              <a:latin typeface="Agency FB" panose="020B0503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094" y="1415475"/>
            <a:ext cx="2997906" cy="2833827"/>
          </a:xfrm>
          <a:prstGeom prst="rect">
            <a:avLst/>
          </a:prstGeom>
        </p:spPr>
      </p:pic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4001074" y="3436138"/>
            <a:ext cx="19607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McLerran</a:t>
            </a:r>
            <a:r>
              <a:rPr lang="en-US" dirty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Lappi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 (2006)</a:t>
            </a:r>
            <a:endParaRPr lang="en-US" dirty="0">
              <a:solidFill>
                <a:srgbClr val="92D050"/>
              </a:solidFill>
              <a:latin typeface="Agency FB" panose="020B0503020202020204" pitchFamily="34" charset="0"/>
            </a:endParaRPr>
          </a:p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RJF</a:t>
            </a:r>
            <a:r>
              <a:rPr lang="en-US" dirty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Kapusta</a:t>
            </a:r>
            <a:r>
              <a:rPr lang="en-US" dirty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Li (2006)</a:t>
            </a:r>
            <a:endParaRPr lang="en-US" dirty="0">
              <a:solidFill>
                <a:srgbClr val="92D050"/>
              </a:solidFill>
              <a:latin typeface="Agency FB" panose="020B0503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14" y="4032272"/>
            <a:ext cx="5484063" cy="274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25753" cy="610705"/>
          </a:xfrm>
        </p:spPr>
        <p:txBody>
          <a:bodyPr/>
          <a:lstStyle/>
          <a:p>
            <a:r>
              <a:rPr lang="en-US" sz="3200" dirty="0" smtClean="0"/>
              <a:t>Classical MV Approximation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7188" y="1362075"/>
                <a:ext cx="8191500" cy="4886331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Nuclei/hadrons at asymptotically high energy:</a:t>
                </a:r>
              </a:p>
              <a:p>
                <a:pPr lvl="1"/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Saturated gluon density ~ 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Q</a:t>
                </a:r>
                <a:r>
                  <a:rPr lang="en-US" baseline="-25000" dirty="0" smtClean="0">
                    <a:latin typeface="Calibri" panose="020F0502020204030204" pitchFamily="34" charset="0"/>
                    <a:sym typeface="Symbol" pitchFamily="18" charset="2"/>
                  </a:rPr>
                  <a:t>s</a:t>
                </a:r>
                <a:r>
                  <a:rPr lang="en-US" baseline="30000" dirty="0" smtClean="0">
                    <a:latin typeface="Calibri" panose="020F0502020204030204" pitchFamily="34" charset="0"/>
                    <a:sym typeface="Symbol" pitchFamily="18" charset="2"/>
                  </a:rPr>
                  <a:t>2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 scale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Q</a:t>
                </a:r>
                <a:r>
                  <a:rPr lang="en-US" baseline="-25000" dirty="0">
                    <a:latin typeface="Calibri" panose="020F0502020204030204" pitchFamily="34" charset="0"/>
                    <a:sym typeface="Symbol" pitchFamily="18" charset="2"/>
                  </a:rPr>
                  <a:t>s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&gt;&gt; 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</a:t>
                </a:r>
                <a:r>
                  <a:rPr lang="en-US" baseline="-25000" dirty="0" smtClean="0">
                    <a:latin typeface="Calibri" panose="020F0502020204030204" pitchFamily="34" charset="0"/>
                    <a:sym typeface="Symbol"/>
                  </a:rPr>
                  <a:t>QCD</a:t>
                </a:r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.	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Low-</a:t>
                </a:r>
                <a:r>
                  <a:rPr lang="en-US" i="1" dirty="0" smtClean="0">
                    <a:latin typeface="Calibri" panose="020F0502020204030204" pitchFamily="34" charset="0"/>
                    <a:sym typeface="Symbol"/>
                  </a:rPr>
                  <a:t>x</a:t>
                </a:r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 wave function =  classical gluon field with large-x </a:t>
                </a:r>
                <a:r>
                  <a:rPr lang="en-US" dirty="0" err="1" smtClean="0">
                    <a:latin typeface="Calibri" panose="020F0502020204030204" pitchFamily="34" charset="0"/>
                    <a:sym typeface="Symbol"/>
                  </a:rPr>
                  <a:t>partons</a:t>
                </a:r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 as sources.</a:t>
                </a:r>
              </a:p>
              <a:p>
                <a:pPr lvl="1"/>
                <a:endParaRPr lang="en-US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Solve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Yang-Mills equations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𝜇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  <m:t>𝐹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itchFamily="18" charset="2"/>
                              </a:rPr>
                              <m:t>𝜇𝜈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𝜈</m:t>
                        </m:r>
                      </m:sup>
                    </m:sSup>
                  </m:oMath>
                </a14:m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 for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gluon 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field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𝐴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𝜇</m:t>
                        </m:r>
                      </m:sup>
                    </m:sSup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𝜌</m:t>
                        </m:r>
                      </m:e>
                    </m:d>
                  </m:oMath>
                </a14:m>
                <a:r>
                  <a:rPr lang="en-US" dirty="0" smtClean="0">
                    <a:latin typeface="Calibri" panose="020F0502020204030204" pitchFamily="34" charset="0"/>
                    <a:sym typeface="Symbol"/>
                  </a:rPr>
                  <a:t>. </a:t>
                </a:r>
                <a:endParaRPr lang="en-US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pPr lvl="1"/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Source = 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light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cone current 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J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(2-D color charge distributions </a:t>
                </a:r>
                <a:r>
                  <a:rPr lang="en-US" i="1" dirty="0" smtClean="0">
                    <a:latin typeface="Calibri" panose="020F0502020204030204" pitchFamily="34" charset="0"/>
                    <a:sym typeface="Symbol" pitchFamily="18" charset="2"/>
                  </a:rPr>
                  <a:t>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).</a:t>
                </a:r>
                <a:endParaRPr lang="en-US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pPr lvl="1"/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Calculate observables O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(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 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) from the gluon field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A</a:t>
                </a:r>
                <a:r>
                  <a:rPr lang="en-US" baseline="30000" dirty="0">
                    <a:latin typeface="Calibri" panose="020F0502020204030204" pitchFamily="34" charset="0"/>
                    <a:sym typeface="Symbol"/>
                  </a:rPr>
                  <a:t>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(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</a:t>
                </a:r>
                <a:r>
                  <a:rPr lang="en-US" dirty="0">
                    <a:latin typeface="Calibri" panose="020F0502020204030204" pitchFamily="34" charset="0"/>
                    <a:sym typeface="Symbol"/>
                  </a:rPr>
                  <a:t>).</a:t>
                </a:r>
              </a:p>
              <a:p>
                <a:pPr lvl="1"/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 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from</a:t>
                </a:r>
                <a:r>
                  <a:rPr lang="en-US" i="1" dirty="0"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  <a:r>
                  <a:rPr lang="en-US" i="1" dirty="0" smtClean="0">
                    <a:latin typeface="Calibri" panose="020F0502020204030204" pitchFamily="34" charset="0"/>
                    <a:sym typeface="Symbol" pitchFamily="18" charset="2"/>
                  </a:rPr>
                  <a:t>Gaussian </a:t>
                </a:r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color </a:t>
                </a:r>
                <a:r>
                  <a:rPr lang="en-US" dirty="0">
                    <a:latin typeface="Calibri" panose="020F0502020204030204" pitchFamily="34" charset="0"/>
                    <a:sym typeface="Symbol" pitchFamily="18" charset="2"/>
                  </a:rPr>
                  <a:t>fluctuations of a color-neutral nucleus.</a:t>
                </a:r>
              </a:p>
              <a:p>
                <a:pPr marL="457200" lvl="1" indent="0">
                  <a:buNone/>
                </a:pPr>
                <a:endParaRPr lang="en-US" dirty="0">
                  <a:sym typeface="Symbol" pitchFamily="18" charset="2"/>
                </a:endParaRPr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7188" y="1362075"/>
                <a:ext cx="8191500" cy="4886331"/>
              </a:xfrm>
              <a:blipFill rotWithShape="0">
                <a:blip r:embed="rId3"/>
                <a:stretch>
                  <a:fillRect l="-372" t="-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78409"/>
              </p:ext>
            </p:extLst>
          </p:nvPr>
        </p:nvGraphicFramePr>
        <p:xfrm>
          <a:off x="1152987" y="4752812"/>
          <a:ext cx="692785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4" imgW="5295600" imgH="761760" progId="Equation.3">
                  <p:embed/>
                </p:oleObj>
              </mc:Choice>
              <mc:Fallback>
                <p:oleObj name="Equation" r:id="rId4" imgW="529560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987" y="4752812"/>
                        <a:ext cx="6927850" cy="10017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03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84709" y="452719"/>
                <a:ext cx="7063853" cy="652182"/>
              </a:xfrm>
            </p:spPr>
            <p:txBody>
              <a:bodyPr/>
              <a:lstStyle/>
              <a:p>
                <a:r>
                  <a:rPr lang="en-US" sz="3200" dirty="0" smtClean="0"/>
                  <a:t>Solving Yang-Mills for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𝛕</m:t>
                    </m:r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84709" y="452719"/>
                <a:ext cx="7063853" cy="652182"/>
              </a:xfrm>
              <a:blipFill rotWithShape="0">
                <a:blip r:embed="rId3"/>
                <a:stretch>
                  <a:fillRect l="-2245" t="-11215" b="-20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9563" y="1319213"/>
                <a:ext cx="8239125" cy="4929193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Numerical Solutions </a:t>
                </a:r>
                <a:r>
                  <a:rPr lang="en-US" dirty="0" smtClean="0">
                    <a:latin typeface="Calibri" panose="020F0502020204030204" pitchFamily="34" charset="0"/>
                    <a:cs typeface="Times New Roman" panose="02020603050405020304" pitchFamily="18" charset="0"/>
                    <a:sym typeface="Symbol" pitchFamily="18" charset="2"/>
                  </a:rPr>
                  <a:t>→ Successful Phenomenology</a:t>
                </a:r>
                <a:endParaRPr lang="en-US" dirty="0" smtClean="0">
                  <a:latin typeface="Calibri" panose="020F0502020204030204" pitchFamily="34" charset="0"/>
                  <a:sym typeface="Symbol" pitchFamily="18" charset="2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Calibri" panose="020F0502020204030204" pitchFamily="34" charset="0"/>
                  <a:sym typeface="Symbol" pitchFamily="18" charset="2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Here: Analytic approach, expansion of gauge field in time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endParaRPr lang="en-US" dirty="0" smtClean="0">
                  <a:latin typeface="Calibri" panose="020F0502020204030204" pitchFamily="34" charset="0"/>
                  <a:sym typeface="Symbol" pitchFamily="18" charset="2"/>
                </a:endParaRPr>
              </a:p>
              <a:p>
                <a:endParaRPr lang="en-US" dirty="0">
                  <a:latin typeface="Calibri" panose="020F0502020204030204" pitchFamily="34" charset="0"/>
                  <a:sym typeface="Symbol" pitchFamily="18" charset="2"/>
                </a:endParaRPr>
              </a:p>
              <a:p>
                <a:endParaRPr lang="en-US" dirty="0" smtClean="0">
                  <a:latin typeface="Calibri" panose="020F0502020204030204" pitchFamily="34" charset="0"/>
                  <a:sym typeface="Symbol" pitchFamily="18" charset="2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  <a:sym typeface="Symbol" pitchFamily="18" charset="2"/>
                  </a:rPr>
                  <a:t>Recursive solution: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</a:endParaRPr>
              </a:p>
              <a:p>
                <a:pPr marL="457200" lvl="1" indent="0">
                  <a:buNone/>
                </a:pPr>
                <a:endParaRPr lang="en-US" dirty="0">
                  <a:latin typeface="Calibri" panose="020F0502020204030204" pitchFamily="34" charset="0"/>
                </a:endParaRPr>
              </a:p>
              <a:p>
                <a:pPr lvl="1"/>
                <a:endParaRPr lang="en-US" dirty="0" smtClean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0</a:t>
                </a:r>
                <a:r>
                  <a:rPr lang="en-US" baseline="30000" dirty="0" smtClean="0">
                    <a:latin typeface="Calibri" panose="020F0502020204030204" pitchFamily="34" charset="0"/>
                  </a:rPr>
                  <a:t>th</a:t>
                </a:r>
                <a:r>
                  <a:rPr lang="en-US" dirty="0" smtClean="0">
                    <a:latin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</a:rPr>
                  <a:t>order (</a:t>
                </a:r>
                <a:r>
                  <a:rPr lang="en-US" dirty="0" smtClean="0">
                    <a:latin typeface="Calibri" panose="020F0502020204030204" pitchFamily="34" charset="0"/>
                  </a:rPr>
                  <a:t>boundary conditions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): Immediately leads to longitudinal fields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9563" y="1319213"/>
                <a:ext cx="8239125" cy="4929193"/>
              </a:xfrm>
              <a:blipFill rotWithShape="0">
                <a:blip r:embed="rId4"/>
                <a:stretch>
                  <a:fillRect l="-370" t="-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699115"/>
              </p:ext>
            </p:extLst>
          </p:nvPr>
        </p:nvGraphicFramePr>
        <p:xfrm>
          <a:off x="6914460" y="2151214"/>
          <a:ext cx="2134290" cy="1111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" name="Equation" r:id="rId5" imgW="3124080" imgH="1625400" progId="Equation.3">
                  <p:embed/>
                </p:oleObj>
              </mc:Choice>
              <mc:Fallback>
                <p:oleObj name="Equation" r:id="rId5" imgW="3124080" imgH="1625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4460" y="2151214"/>
                        <a:ext cx="2134290" cy="111113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724889"/>
              </p:ext>
            </p:extLst>
          </p:nvPr>
        </p:nvGraphicFramePr>
        <p:xfrm>
          <a:off x="3429477" y="3490279"/>
          <a:ext cx="4413154" cy="148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6" name="Equation" r:id="rId7" imgW="6248160" imgH="2108160" progId="Equation.3">
                  <p:embed/>
                </p:oleObj>
              </mc:Choice>
              <mc:Fallback>
                <p:oleObj name="Equation" r:id="rId7" imgW="6248160" imgH="2108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477" y="3490279"/>
                        <a:ext cx="4413154" cy="14898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582725"/>
              </p:ext>
            </p:extLst>
          </p:nvPr>
        </p:nvGraphicFramePr>
        <p:xfrm>
          <a:off x="732359" y="4054013"/>
          <a:ext cx="2574518" cy="916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" name="Equation" r:id="rId9" imgW="1854000" imgH="660240" progId="Equation.3">
                  <p:embed/>
                </p:oleObj>
              </mc:Choice>
              <mc:Fallback>
                <p:oleObj name="Equation" r:id="rId9" imgW="185400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59" y="4054013"/>
                        <a:ext cx="2574518" cy="91635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314343"/>
              </p:ext>
            </p:extLst>
          </p:nvPr>
        </p:nvGraphicFramePr>
        <p:xfrm>
          <a:off x="2732088" y="5484560"/>
          <a:ext cx="1649413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" name="Equation" r:id="rId11" imgW="1143000" imgH="533160" progId="Equation.3">
                  <p:embed/>
                </p:oleObj>
              </mc:Choice>
              <mc:Fallback>
                <p:oleObj name="Equation" r:id="rId11" imgW="11430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2088" y="5484560"/>
                        <a:ext cx="1649413" cy="76993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61841" y="1616136"/>
            <a:ext cx="37866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Krasnitz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Nara,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Venugopalan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 (2003);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Lappi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 (2003)</a:t>
            </a:r>
          </a:p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… ;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Schenke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Tribedy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Venugopalan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 (2012)</a:t>
            </a:r>
            <a:endParaRPr lang="en-US" dirty="0">
              <a:solidFill>
                <a:srgbClr val="92D050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61841" y="2518257"/>
            <a:ext cx="23551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RJF</a:t>
            </a:r>
            <a:r>
              <a:rPr lang="en-US" dirty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Kapusta</a:t>
            </a:r>
            <a:r>
              <a:rPr lang="en-US" dirty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Li (2006)</a:t>
            </a:r>
          </a:p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Chen, Fries,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Kapusta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Li (2015)</a:t>
            </a:r>
            <a:endParaRPr lang="en-US" dirty="0">
              <a:solidFill>
                <a:srgbClr val="92D05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11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84710" y="452719"/>
                <a:ext cx="7054328" cy="625780"/>
              </a:xfrm>
            </p:spPr>
            <p:txBody>
              <a:bodyPr/>
              <a:lstStyle/>
              <a:p>
                <a:r>
                  <a:rPr lang="en-US" sz="3200" dirty="0" smtClean="0"/>
                  <a:t>Energy Momentum Tensor at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𝑶</m:t>
                    </m:r>
                    <m:d>
                      <m:d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p>
                            <m: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84710" y="452719"/>
                <a:ext cx="7054328" cy="625780"/>
              </a:xfrm>
              <a:blipFill rotWithShape="0">
                <a:blip r:embed="rId4"/>
                <a:stretch>
                  <a:fillRect l="-2247" t="-5825" b="-310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688" y="1247775"/>
            <a:ext cx="8162800" cy="5000631"/>
          </a:xfrm>
        </p:spPr>
        <p:txBody>
          <a:bodyPr/>
          <a:lstStyle/>
          <a:p>
            <a:r>
              <a:rPr lang="en-US" dirty="0" err="1" smtClean="0">
                <a:latin typeface="Calibri" panose="020F0502020204030204" pitchFamily="34" charset="0"/>
              </a:rPr>
              <a:t>Minkowski</a:t>
            </a:r>
            <a:r>
              <a:rPr lang="en-US" dirty="0" smtClean="0">
                <a:latin typeface="Calibri" panose="020F0502020204030204" pitchFamily="34" charset="0"/>
              </a:rPr>
              <a:t> Components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0</a:t>
            </a:r>
            <a:r>
              <a:rPr lang="en-US" baseline="30000" dirty="0" smtClean="0">
                <a:latin typeface="Calibri" panose="020F0502020204030204" pitchFamily="34" charset="0"/>
              </a:rPr>
              <a:t>th</a:t>
            </a:r>
            <a:r>
              <a:rPr lang="en-US" dirty="0" smtClean="0">
                <a:latin typeface="Calibri" panose="020F0502020204030204" pitchFamily="34" charset="0"/>
              </a:rPr>
              <a:t> order: Color Capacitor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1</a:t>
            </a:r>
            <a:r>
              <a:rPr lang="en-US" baseline="30000" dirty="0" smtClean="0">
                <a:latin typeface="Calibri" panose="020F0502020204030204" pitchFamily="34" charset="0"/>
              </a:rPr>
              <a:t>st</a:t>
            </a:r>
            <a:r>
              <a:rPr lang="en-US" dirty="0" smtClean="0">
                <a:latin typeface="Calibri" panose="020F0502020204030204" pitchFamily="34" charset="0"/>
              </a:rPr>
              <a:t> order: </a:t>
            </a:r>
            <a:r>
              <a:rPr lang="en-US" dirty="0" err="1" smtClean="0">
                <a:latin typeface="Calibri" panose="020F0502020204030204" pitchFamily="34" charset="0"/>
              </a:rPr>
              <a:t>Poynting</a:t>
            </a:r>
            <a:r>
              <a:rPr lang="en-US" dirty="0" smtClean="0">
                <a:latin typeface="Calibri" panose="020F0502020204030204" pitchFamily="34" charset="0"/>
              </a:rPr>
              <a:t> vector </a:t>
            </a:r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→ Transverse Flow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8455609" y="2027363"/>
            <a:ext cx="3859795" cy="304801"/>
          </a:xfrm>
        </p:spPr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162886"/>
              </p:ext>
            </p:extLst>
          </p:nvPr>
        </p:nvGraphicFramePr>
        <p:xfrm>
          <a:off x="376245" y="1959163"/>
          <a:ext cx="8435061" cy="1327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Equation" r:id="rId5" imgW="5981400" imgH="939600" progId="Equation.3">
                  <p:embed/>
                </p:oleObj>
              </mc:Choice>
              <mc:Fallback>
                <p:oleObj name="Equation" r:id="rId5" imgW="59814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45" y="1959163"/>
                        <a:ext cx="8435061" cy="1327109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675185"/>
              </p:ext>
            </p:extLst>
          </p:nvPr>
        </p:nvGraphicFramePr>
        <p:xfrm>
          <a:off x="762910" y="4587406"/>
          <a:ext cx="2851989" cy="1086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" name="Equation" r:id="rId7" imgW="2070000" imgH="787320" progId="Equation.3">
                  <p:embed/>
                </p:oleObj>
              </mc:Choice>
              <mc:Fallback>
                <p:oleObj name="Equation" r:id="rId7" imgW="207000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910" y="4587406"/>
                        <a:ext cx="2851989" cy="1086801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 bwMode="auto">
          <a:xfrm>
            <a:off x="2957163" y="1804713"/>
            <a:ext cx="5463250" cy="544010"/>
          </a:xfrm>
          <a:prstGeom prst="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graphicFrame>
        <p:nvGraphicFramePr>
          <p:cNvPr id="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707395"/>
              </p:ext>
            </p:extLst>
          </p:nvPr>
        </p:nvGraphicFramePr>
        <p:xfrm>
          <a:off x="6008918" y="1407721"/>
          <a:ext cx="845097" cy="289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4" name="Equation" r:id="rId9" imgW="634680" imgH="215640" progId="Equation.3">
                  <p:embed/>
                </p:oleObj>
              </mc:Choice>
              <mc:Fallback>
                <p:oleObj name="Equation" r:id="rId9" imgW="634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8918" y="1407721"/>
                        <a:ext cx="845097" cy="289344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>
            <a:stCxn id="9" idx="1"/>
          </p:cNvCxnSpPr>
          <p:nvPr/>
        </p:nvCxnSpPr>
        <p:spPr bwMode="auto">
          <a:xfrm flipH="1">
            <a:off x="5644815" y="1552394"/>
            <a:ext cx="364102" cy="22368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090942" y="4453621"/>
            <a:ext cx="39184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Like hydrodynamic flow, </a:t>
            </a:r>
            <a:r>
              <a:rPr lang="en-US" sz="1600" dirty="0" smtClean="0">
                <a:latin typeface="Calibri" panose="020F0502020204030204" pitchFamily="34" charset="0"/>
              </a:rPr>
              <a:t>gradient </a:t>
            </a:r>
            <a:r>
              <a:rPr lang="en-US" sz="1600" dirty="0">
                <a:latin typeface="Calibri" panose="020F0502020204030204" pitchFamily="34" charset="0"/>
              </a:rPr>
              <a:t>of </a:t>
            </a:r>
          </a:p>
          <a:p>
            <a:r>
              <a:rPr lang="en-US" sz="1600" dirty="0">
                <a:latin typeface="Calibri" panose="020F0502020204030204" pitchFamily="34" charset="0"/>
              </a:rPr>
              <a:t>transverse pressure </a:t>
            </a:r>
            <a:r>
              <a:rPr lang="en-US" sz="1600" i="1" dirty="0" err="1" smtClean="0">
                <a:latin typeface="Calibri" panose="020F0502020204030204" pitchFamily="34" charset="0"/>
              </a:rPr>
              <a:t>p</a:t>
            </a:r>
            <a:r>
              <a:rPr lang="en-US" sz="1600" i="1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= </a:t>
            </a:r>
            <a:r>
              <a:rPr lang="en-US" sz="1600" i="1" dirty="0">
                <a:latin typeface="Calibri" panose="020F0502020204030204" pitchFamily="34" charset="0"/>
                <a:sym typeface="Symbol" pitchFamily="18" charset="2"/>
              </a:rPr>
              <a:t></a:t>
            </a:r>
            <a:r>
              <a:rPr lang="en-US" sz="1600" baseline="-25000" dirty="0">
                <a:latin typeface="Calibri" panose="020F0502020204030204" pitchFamily="34" charset="0"/>
                <a:sym typeface="Symbol" pitchFamily="18" charset="2"/>
              </a:rPr>
              <a:t>0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; even in rapidity.</a:t>
            </a:r>
            <a:endParaRPr lang="en-US" sz="1600" baseline="-25000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090943" y="5293716"/>
            <a:ext cx="26454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Beyond hydro;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odd in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rapidity</a:t>
            </a:r>
            <a:endParaRPr lang="en-US" sz="1600" baseline="-25000" dirty="0">
              <a:latin typeface="Calibri" panose="020F0502020204030204" pitchFamily="34" charset="0"/>
              <a:sym typeface="Symbol" pitchFamily="18" charset="2"/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 bwMode="auto">
          <a:xfrm flipH="1">
            <a:off x="3478786" y="4746009"/>
            <a:ext cx="612156" cy="844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2" idx="1"/>
          </p:cNvCxnSpPr>
          <p:nvPr/>
        </p:nvCxnSpPr>
        <p:spPr bwMode="auto">
          <a:xfrm flipH="1" flipV="1">
            <a:off x="3614901" y="5394173"/>
            <a:ext cx="476042" cy="688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Rectangle 16"/>
          <p:cNvSpPr/>
          <p:nvPr/>
        </p:nvSpPr>
        <p:spPr>
          <a:xfrm rot="573814" flipV="1">
            <a:off x="1362089" y="2535355"/>
            <a:ext cx="6396816" cy="2390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3478786" y="3323794"/>
                <a:ext cx="1735924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8786" y="3323794"/>
                <a:ext cx="1735924" cy="51860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ooter Placeholder 3"/>
          <p:cNvSpPr txBox="1">
            <a:spLocks/>
          </p:cNvSpPr>
          <p:nvPr/>
        </p:nvSpPr>
        <p:spPr>
          <a:xfrm rot="5400000">
            <a:off x="6915545" y="225876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IS 2016 - RJF</a:t>
            </a:r>
            <a:endParaRPr lang="en-US" dirty="0"/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6562298" y="3473373"/>
            <a:ext cx="225414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RJF</a:t>
            </a:r>
            <a:r>
              <a:rPr lang="en-US" dirty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Kapusta</a:t>
            </a:r>
            <a:r>
              <a:rPr lang="en-US" dirty="0">
                <a:solidFill>
                  <a:srgbClr val="92D050"/>
                </a:solidFill>
                <a:latin typeface="Agency FB" panose="020B0503020202020204" pitchFamily="34" charset="0"/>
              </a:rPr>
              <a:t>, 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Li (2006)</a:t>
            </a:r>
          </a:p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Chen, RJF (2013)</a:t>
            </a:r>
          </a:p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Chen, RJF,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Kapusta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Li (2015)</a:t>
            </a:r>
            <a:endParaRPr lang="en-US" dirty="0">
              <a:solidFill>
                <a:srgbClr val="92D05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98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2" grpId="0"/>
      <p:bldP spid="17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78140" cy="656945"/>
          </a:xfrm>
        </p:spPr>
        <p:txBody>
          <a:bodyPr/>
          <a:lstStyle/>
          <a:p>
            <a:r>
              <a:rPr lang="en-US" sz="3200" dirty="0" smtClean="0"/>
              <a:t>Early Energy Density and Pressure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76238" y="1243013"/>
                <a:ext cx="8120062" cy="5005393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</a:rPr>
                  <a:t>Event-by-event calculations (semi-analytic)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dirty="0" smtClean="0">
                  <a:latin typeface="Calibri" panose="020F0502020204030204" pitchFamily="34" charset="0"/>
                </a:endParaRP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Here: event averages with MV model,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 </a:t>
                </a:r>
              </a:p>
              <a:p>
                <a:pPr lvl="1"/>
                <a:r>
                  <a:rPr lang="en-US" dirty="0" smtClean="0">
                    <a:latin typeface="Calibri" panose="020F0502020204030204" pitchFamily="34" charset="0"/>
                  </a:rPr>
                  <a:t>Initial energy density</a:t>
                </a:r>
              </a:p>
              <a:p>
                <a:pPr lvl="1"/>
                <a:endParaRPr lang="en-US" dirty="0">
                  <a:latin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</a:rPr>
                  <a:t>O</a:t>
                </a:r>
                <a:r>
                  <a:rPr lang="en-US" dirty="0" smtClean="0">
                    <a:latin typeface="Calibri" panose="020F0502020204030204" pitchFamily="34" charset="0"/>
                  </a:rPr>
                  <a:t>rder by order in time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 smtClean="0">
                    <a:latin typeface="Calibri" panose="020F0502020204030204" pitchFamily="34" charset="0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  <a:cs typeface="Times New Roman" panose="02020603050405020304" pitchFamily="18" charset="0"/>
                  </a:rPr>
                  <a:t>→ </a:t>
                </a:r>
                <a:r>
                  <a:rPr lang="en-US" dirty="0" smtClean="0">
                    <a:latin typeface="Calibri" panose="020F0502020204030204" pitchFamily="34" charset="0"/>
                  </a:rPr>
                  <a:t>Analytic results for early time evolution of pressure and energy density, consistent with numerical evaluations</a:t>
                </a:r>
              </a:p>
              <a:p>
                <a:r>
                  <a:rPr lang="en-US" dirty="0" smtClean="0">
                    <a:latin typeface="Calibri" panose="020F0502020204030204" pitchFamily="34" charset="0"/>
                  </a:rPr>
                  <a:t>Simplified pocket formulas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box>
                          <m:box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en-US" b="0" dirty="0" smtClean="0">
                    <a:latin typeface="Calibri" panose="020F0502020204030204" pitchFamily="34" charset="0"/>
                    <a:ea typeface="Cambria Math" panose="02040503050406030204" pitchFamily="18" charset="0"/>
                  </a:rPr>
                  <a:t>	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dirty="0" smtClean="0">
                  <a:latin typeface="Calibri" panose="020F0502020204030204" pitchFamily="34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box>
                          <m:box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dirty="0" smtClean="0">
                  <a:latin typeface="Calibri" panose="020F0502020204030204" pitchFamily="34" charset="0"/>
                </a:endParaRPr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6238" y="1243013"/>
                <a:ext cx="8120062" cy="5005393"/>
              </a:xfrm>
              <a:blipFill rotWithShape="0">
                <a:blip r:embed="rId3"/>
                <a:stretch>
                  <a:fillRect l="-375" t="-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436269" y="3950095"/>
            <a:ext cx="4726355" cy="2810349"/>
            <a:chOff x="4498181" y="3950095"/>
            <a:chExt cx="4726355" cy="281034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8181" y="3950095"/>
              <a:ext cx="4609204" cy="281034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562600" y="440055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155462" y="5667374"/>
                  <a:ext cx="7020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5462" y="5667374"/>
                  <a:ext cx="702052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045279" y="4149209"/>
                  <a:ext cx="723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oMath>
                    </m:oMathPara>
                  </a14:m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5279" y="4149209"/>
                  <a:ext cx="72366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/>
            <p:cNvSpPr txBox="1"/>
            <p:nvPr/>
          </p:nvSpPr>
          <p:spPr>
            <a:xfrm>
              <a:off x="7656901" y="5377828"/>
              <a:ext cx="14766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bg1"/>
                  </a:solidFill>
                  <a:latin typeface="Calibri" panose="020F0502020204030204" pitchFamily="34" charset="0"/>
                </a:rPr>
                <a:t>Epelbaum</a:t>
              </a:r>
              <a:r>
                <a:rPr lang="en-US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 &amp; </a:t>
              </a:r>
              <a:r>
                <a:rPr lang="en-US" sz="1400" dirty="0" err="1" smtClean="0">
                  <a:solidFill>
                    <a:schemeClr val="bg1"/>
                  </a:solidFill>
                  <a:latin typeface="Calibri" panose="020F0502020204030204" pitchFamily="34" charset="0"/>
                </a:rPr>
                <a:t>Gelis</a:t>
              </a:r>
              <a:endParaRPr lang="en-US" sz="1400" dirty="0" smtClean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r>
                <a:rPr lang="en-US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SU(2), g=0.5</a:t>
              </a:r>
              <a:endParaRPr lang="en-US" sz="14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8395244" y="5062538"/>
              <a:ext cx="0" cy="292732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708865" y="4133686"/>
              <a:ext cx="15156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Analytic 4</a:t>
              </a:r>
              <a:r>
                <a:rPr lang="en-US" sz="1400" baseline="30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th</a:t>
              </a:r>
              <a:r>
                <a:rPr lang="en-US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 order</a:t>
              </a:r>
            </a:p>
            <a:p>
              <a:r>
                <a:rPr lang="en-US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Varying log Q</a:t>
              </a:r>
              <a:r>
                <a:rPr lang="en-US" sz="1400" baseline="30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2</a:t>
              </a:r>
              <a:r>
                <a:rPr lang="en-US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/m</a:t>
              </a:r>
              <a:r>
                <a:rPr lang="en-US" sz="1400" baseline="30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2</a:t>
              </a:r>
              <a:endParaRPr lang="en-US" sz="1400" baseline="300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8" name="Straight Arrow Connector 17"/>
            <p:cNvCxnSpPr>
              <a:stCxn id="16" idx="1"/>
            </p:cNvCxnSpPr>
            <p:nvPr/>
          </p:nvCxnSpPr>
          <p:spPr>
            <a:xfrm flipH="1" flipV="1">
              <a:off x="7600950" y="4338638"/>
              <a:ext cx="107915" cy="56658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15780"/>
              </p:ext>
            </p:extLst>
          </p:nvPr>
        </p:nvGraphicFramePr>
        <p:xfrm>
          <a:off x="3618117" y="2220230"/>
          <a:ext cx="27305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7" imgW="1917360" imgH="431640" progId="Equation.3">
                  <p:embed/>
                </p:oleObj>
              </mc:Choice>
              <mc:Fallback>
                <p:oleObj name="Equation" r:id="rId7" imgW="1917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8117" y="2220230"/>
                        <a:ext cx="2730500" cy="6159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1080661" y="5852040"/>
            <a:ext cx="2254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Chen, RJF, </a:t>
            </a:r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Kapusta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, Li (2015)</a:t>
            </a:r>
            <a:endParaRPr lang="en-US" dirty="0">
              <a:solidFill>
                <a:srgbClr val="92D050"/>
              </a:solidFill>
              <a:latin typeface="Agency FB" panose="020B0503020202020204" pitchFamily="34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684485" y="2343539"/>
            <a:ext cx="11208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92D050"/>
                </a:solidFill>
                <a:latin typeface="Agency FB" panose="020B0503020202020204" pitchFamily="34" charset="0"/>
              </a:rPr>
              <a:t>Lappi</a:t>
            </a:r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 (2006)</a:t>
            </a:r>
            <a:endParaRPr lang="en-US" dirty="0">
              <a:solidFill>
                <a:srgbClr val="92D05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37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4644" cy="610705"/>
          </a:xfrm>
        </p:spPr>
        <p:txBody>
          <a:bodyPr/>
          <a:lstStyle/>
          <a:p>
            <a:r>
              <a:rPr lang="en-US" sz="3200" dirty="0" smtClean="0"/>
              <a:t>Transverse Flow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81113"/>
            <a:ext cx="7234554" cy="4967293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Transverse </a:t>
            </a:r>
            <a:r>
              <a:rPr lang="en-US" dirty="0" err="1" smtClean="0">
                <a:latin typeface="Calibri" panose="020F0502020204030204" pitchFamily="34" charset="0"/>
              </a:rPr>
              <a:t>Poynting</a:t>
            </a:r>
            <a:r>
              <a:rPr lang="en-US" dirty="0" smtClean="0">
                <a:latin typeface="Calibri" panose="020F0502020204030204" pitchFamily="34" charset="0"/>
              </a:rPr>
              <a:t> vector: Transverse plane</a:t>
            </a: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Transverse </a:t>
            </a:r>
            <a:r>
              <a:rPr lang="en-US" dirty="0" err="1" smtClean="0">
                <a:latin typeface="Calibri" panose="020F0502020204030204" pitchFamily="34" charset="0"/>
              </a:rPr>
              <a:t>Poynting</a:t>
            </a:r>
            <a:r>
              <a:rPr lang="en-US" dirty="0" smtClean="0">
                <a:latin typeface="Calibri" panose="020F0502020204030204" pitchFamily="34" charset="0"/>
              </a:rPr>
              <a:t> vector: Event Plane</a:t>
            </a:r>
          </a:p>
          <a:p>
            <a:pPr marL="457200" lvl="1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(long. </a:t>
            </a:r>
            <a:r>
              <a:rPr lang="en-US" dirty="0">
                <a:latin typeface="Calibri" panose="020F0502020204030204" pitchFamily="34" charset="0"/>
              </a:rPr>
              <a:t>c</a:t>
            </a:r>
            <a:r>
              <a:rPr lang="en-US" dirty="0" smtClean="0">
                <a:latin typeface="Calibri" panose="020F0502020204030204" pitchFamily="34" charset="0"/>
              </a:rPr>
              <a:t>omponent suppressed)</a:t>
            </a: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Radial and elliptic flow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Rapidity-odd directed flow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Angular momentum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 2016 - Rainer J Fries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902" y="1670902"/>
            <a:ext cx="6483871" cy="2468498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5456491" y="4302989"/>
            <a:ext cx="2663516" cy="2421335"/>
            <a:chOff x="2686725" y="1920900"/>
            <a:chExt cx="3770550" cy="361776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86725" y="1920900"/>
              <a:ext cx="3770550" cy="30162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24149" y="4934763"/>
              <a:ext cx="3733125" cy="603900"/>
            </a:xfrm>
            <a:prstGeom prst="rect">
              <a:avLst/>
            </a:prstGeom>
          </p:spPr>
        </p:pic>
      </p:grpSp>
      <p:graphicFrame>
        <p:nvGraphicFramePr>
          <p:cNvPr id="2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867977"/>
              </p:ext>
            </p:extLst>
          </p:nvPr>
        </p:nvGraphicFramePr>
        <p:xfrm>
          <a:off x="8329302" y="1786247"/>
          <a:ext cx="461963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Equation" r:id="rId6" imgW="330120" imgH="203040" progId="Equation.3">
                  <p:embed/>
                </p:oleObj>
              </mc:Choice>
              <mc:Fallback>
                <p:oleObj name="Equation" r:id="rId6" imgW="330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9302" y="1786247"/>
                        <a:ext cx="461963" cy="2857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2292698"/>
              </p:ext>
            </p:extLst>
          </p:nvPr>
        </p:nvGraphicFramePr>
        <p:xfrm>
          <a:off x="4265918" y="1786247"/>
          <a:ext cx="498475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Equation" r:id="rId8" imgW="355320" imgH="203040" progId="Equation.3">
                  <p:embed/>
                </p:oleObj>
              </mc:Choice>
              <mc:Fallback>
                <p:oleObj name="Equation" r:id="rId8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5918" y="1786247"/>
                        <a:ext cx="498475" cy="2841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130273" y="3395427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only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71159" y="339542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only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28785" y="3395427"/>
            <a:ext cx="139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Linear comb.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757216" y="4741252"/>
            <a:ext cx="195923" cy="167074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7993750" y="4192838"/>
            <a:ext cx="195923" cy="167074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H="1">
            <a:off x="5386825" y="5573730"/>
            <a:ext cx="370390" cy="5787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8202652" y="5038391"/>
            <a:ext cx="403185" cy="3858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660421" y="1670902"/>
            <a:ext cx="1393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Agency FB" panose="020B0503020202020204" pitchFamily="34" charset="0"/>
              </a:rPr>
              <a:t>Chen, RJF (2013)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18160" y="1335315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anose="020F0502020204030204" pitchFamily="34" charset="0"/>
              </a:rPr>
              <a:t>Pb+Pb</a:t>
            </a:r>
            <a:r>
              <a:rPr lang="en-US" dirty="0" smtClean="0">
                <a:latin typeface="Calibri" panose="020F0502020204030204" pitchFamily="34" charset="0"/>
              </a:rPr>
              <a:t>, b=6 </a:t>
            </a:r>
            <a:r>
              <a:rPr lang="en-US" dirty="0" err="1" smtClean="0">
                <a:latin typeface="Calibri" panose="020F0502020204030204" pitchFamily="34" charset="0"/>
              </a:rPr>
              <a:t>fm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57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5942</TotalTime>
  <Words>1196</Words>
  <Application>Microsoft Office PowerPoint</Application>
  <PresentationFormat>On-screen Show (4:3)</PresentationFormat>
  <Paragraphs>306</Paragraphs>
  <Slides>23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 Unicode MS</vt:lpstr>
      <vt:lpstr>Agency FB</vt:lpstr>
      <vt:lpstr>Arial</vt:lpstr>
      <vt:lpstr>Calibri</vt:lpstr>
      <vt:lpstr>Cambria Math</vt:lpstr>
      <vt:lpstr>Century Gothic</vt:lpstr>
      <vt:lpstr>Symbol</vt:lpstr>
      <vt:lpstr>Times New Roman</vt:lpstr>
      <vt:lpstr>Wingdings 3</vt:lpstr>
      <vt:lpstr>Ion</vt:lpstr>
      <vt:lpstr>Microsoft Equation 3.0</vt:lpstr>
      <vt:lpstr>Equation</vt:lpstr>
      <vt:lpstr>Early time dynamics:  Pressure and 3+1D Flow From Classical Gluon Fields</vt:lpstr>
      <vt:lpstr>Little Bang: Macroscopic Evolution</vt:lpstr>
      <vt:lpstr>Early Time Evolution I</vt:lpstr>
      <vt:lpstr>Early Time Evolution II</vt:lpstr>
      <vt:lpstr>Classical MV Approximation</vt:lpstr>
      <vt:lpstr>Solving Yang-Mills for τ≥0</vt:lpstr>
      <vt:lpstr>Energy Momentum Tensor at O(τ^2 )</vt:lpstr>
      <vt:lpstr>Early Energy Density and Pressure</vt:lpstr>
      <vt:lpstr>Transverse Flow</vt:lpstr>
      <vt:lpstr>Origin of Flow in YM</vt:lpstr>
      <vt:lpstr>Field And Flow Patterns</vt:lpstr>
      <vt:lpstr>Switching to Hydro</vt:lpstr>
      <vt:lpstr>Yang Mills in Terms of Hydro Fields</vt:lpstr>
      <vt:lpstr>Hydro Evolution</vt:lpstr>
      <vt:lpstr>Gauss Law vs Shear Viscosity</vt:lpstr>
      <vt:lpstr>Gauss Law vs Shear Viscosity</vt:lpstr>
      <vt:lpstr>On Boost Invariance</vt:lpstr>
      <vt:lpstr>Beyond Boost Invariance?</vt:lpstr>
      <vt:lpstr>Resummation of the Time Evolution </vt:lpstr>
      <vt:lpstr>Summary</vt:lpstr>
      <vt:lpstr>Backup</vt:lpstr>
      <vt:lpstr>Texas 3+1 D Fluid Code</vt:lpstr>
      <vt:lpstr>Matching to Hydrodynamics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rjfries</dc:creator>
  <cp:lastModifiedBy>rjfries</cp:lastModifiedBy>
  <cp:revision>89</cp:revision>
  <dcterms:created xsi:type="dcterms:W3CDTF">2016-04-24T23:22:49Z</dcterms:created>
  <dcterms:modified xsi:type="dcterms:W3CDTF">2016-05-24T09:13:46Z</dcterms:modified>
</cp:coreProperties>
</file>