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8" r:id="rId2"/>
  </p:sldMasterIdLst>
  <p:notesMasterIdLst>
    <p:notesMasterId r:id="rId24"/>
  </p:notesMasterIdLst>
  <p:handoutMasterIdLst>
    <p:handoutMasterId r:id="rId25"/>
  </p:handoutMasterIdLst>
  <p:sldIdLst>
    <p:sldId id="256" r:id="rId3"/>
    <p:sldId id="257" r:id="rId4"/>
    <p:sldId id="258" r:id="rId5"/>
    <p:sldId id="266" r:id="rId6"/>
    <p:sldId id="264" r:id="rId7"/>
    <p:sldId id="267" r:id="rId8"/>
    <p:sldId id="268" r:id="rId9"/>
    <p:sldId id="273" r:id="rId10"/>
    <p:sldId id="272" r:id="rId11"/>
    <p:sldId id="270" r:id="rId12"/>
    <p:sldId id="277" r:id="rId13"/>
    <p:sldId id="275" r:id="rId14"/>
    <p:sldId id="283" r:id="rId15"/>
    <p:sldId id="271" r:id="rId16"/>
    <p:sldId id="276" r:id="rId17"/>
    <p:sldId id="281" r:id="rId18"/>
    <p:sldId id="282" r:id="rId19"/>
    <p:sldId id="278" r:id="rId20"/>
    <p:sldId id="279" r:id="rId21"/>
    <p:sldId id="280" r:id="rId22"/>
    <p:sldId id="265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65" autoAdjust="0"/>
    <p:restoredTop sz="94698" autoAdjust="0"/>
  </p:normalViewPr>
  <p:slideViewPr>
    <p:cSldViewPr>
      <p:cViewPr varScale="1">
        <p:scale>
          <a:sx n="69" d="100"/>
          <a:sy n="69" d="100"/>
        </p:scale>
        <p:origin x="117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F9A46B63-4FAD-448A-A556-02A5E394425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3455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E7CAE20C-D77B-4EB7-AE52-E2B9CECD256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1992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CAE20C-D77B-4EB7-AE52-E2B9CECD256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217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7700" y="1447800"/>
            <a:ext cx="7848600" cy="1295400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429000"/>
            <a:ext cx="7620000" cy="1066800"/>
          </a:xfrm>
        </p:spPr>
        <p:txBody>
          <a:bodyPr/>
          <a:lstStyle>
            <a:lvl1pPr marL="0" indent="0" algn="ctr">
              <a:buFontTx/>
              <a:buNone/>
              <a:defRPr sz="3600"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10957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b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26/05/2016</a:t>
            </a:r>
            <a:endParaRPr lang="en-US" dirty="0"/>
          </a:p>
        </p:txBody>
      </p:sp>
      <p:sp>
        <p:nvSpPr>
          <p:cNvPr id="10957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b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Niseem Magdy, Stony Brook University, Initial Stages 2016, Portugal</a:t>
            </a:r>
            <a:endParaRPr lang="en-US" dirty="0"/>
          </a:p>
        </p:txBody>
      </p:sp>
      <p:sp>
        <p:nvSpPr>
          <p:cNvPr id="1095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b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fld id="{BE19C0DE-C078-4586-94EC-518557DE64A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26/05/2016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Niseem Magdy, Stony Brook University, Initial Stages 2016, Portugal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639B9F-2C80-4DC8-85FD-39014D0EA89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2572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20193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85800"/>
            <a:ext cx="5905500" cy="57150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26/05/2016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Niseem Magdy, Stony Brook University, Initial Stages 2016, Portugal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989B3F-BCC9-4654-9345-B524E2460B0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86007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85800"/>
            <a:ext cx="7391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848600" cy="4495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26/05/2016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Niseem Magdy, Stony Brook University, Initial Stages 2016, Portugal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3D52EE-2EC2-4889-BE6E-7EB8E38B3E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73278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26/05/2016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Niseem Magdy, Stony Brook University, Initial Stages 2016, Portugal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B295FE-F8B1-4B4D-B3A7-33303EC7475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689557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39624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905000"/>
            <a:ext cx="39624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26/05/2016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Niseem Magdy, Stony Brook University, Initial Stages 2016, Portugal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2E366D-20AC-4469-B201-4C3CE52308A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09570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26/05/2016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Niseem Magdy, Stony Brook University, Initial Stages 2016, Portugal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7F8811-BB39-4063-B54B-0B0CD125FC5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79499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26/05/2016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Niseem Magdy, Stony Brook University, Initial Stages 2016, Portugal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88DAC2-F742-47E7-BDFB-501D2002B43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2205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26/05/2016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Niseem Magdy, Stony Brook University, Initial Stages 2016, Portugal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40C83D-E769-49CD-A97B-6CE4F4D3196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16544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26/05/2016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Niseem Magdy, Stony Brook University, Initial Stages 2016, Portugal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D732AF-82A3-432F-8A42-4A4275DE0EA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79411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26/05/2016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Niseem Magdy, Stony Brook University, Initial Stages 2016, Portugal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6E6EE8-63E5-42DA-A7C1-04B4B19F4C2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84951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0772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 bullet text</a:t>
            </a:r>
          </a:p>
          <a:p>
            <a:pPr lvl="2"/>
            <a:r>
              <a:rPr lang="en-US" dirty="0" smtClean="0"/>
              <a:t>Third level bullet text</a:t>
            </a:r>
          </a:p>
          <a:p>
            <a:pPr lvl="3"/>
            <a:r>
              <a:rPr lang="en-US" dirty="0" smtClean="0"/>
              <a:t> Fourth level bullet text</a:t>
            </a:r>
          </a:p>
          <a:p>
            <a:pPr lvl="4"/>
            <a:r>
              <a:rPr lang="en-US" dirty="0" smtClean="0"/>
              <a:t>Fifth level bullet text</a:t>
            </a:r>
          </a:p>
          <a:p>
            <a:pPr lvl="1"/>
            <a:endParaRPr lang="en-US" dirty="0" smtClean="0"/>
          </a:p>
          <a:p>
            <a:pPr lvl="2"/>
            <a:endParaRPr lang="en-US" dirty="0" smtClean="0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85800"/>
            <a:ext cx="8077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29400"/>
            <a:ext cx="1905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26/05/2016</a:t>
            </a:r>
            <a:endParaRPr lang="en-US" dirty="0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Niseem Magdy, Stony Brook University, Initial Stages 2016, Portugal</a:t>
            </a:r>
            <a:endParaRPr lang="en-US" dirty="0"/>
          </a:p>
        </p:txBody>
      </p:sp>
      <p:sp>
        <p:nvSpPr>
          <p:cNvPr id="1085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629400"/>
            <a:ext cx="1905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fld id="{0E473B5A-C5D8-4A29-98C2-A74172270BA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ransition/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lnSpc>
          <a:spcPct val="125000"/>
        </a:lnSpc>
        <a:spcBef>
          <a:spcPct val="20000"/>
        </a:spcBef>
        <a:spcAft>
          <a:spcPct val="0"/>
        </a:spcAft>
        <a:buClr>
          <a:schemeClr val="accent2"/>
        </a:buClr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rebuchet MS" pitchFamily="34" charset="0"/>
        <a:buChar char="−"/>
        <a:defRPr sz="2800">
          <a:solidFill>
            <a:schemeClr val="accent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rebuchet MS" pitchFamily="34" charset="0"/>
        <a:buChar char="−"/>
        <a:defRPr sz="2000">
          <a:solidFill>
            <a:schemeClr val="accent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accent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4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4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38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6.w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8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2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457200"/>
            <a:ext cx="7620000" cy="2438400"/>
          </a:xfrm>
        </p:spPr>
        <p:txBody>
          <a:bodyPr>
            <a:scene3d>
              <a:camera prst="obliqueTopRight"/>
              <a:lightRig rig="threePt" dir="t"/>
            </a:scene3d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Energy Dependence of Azimuthal Correlations in Au-Au Collisions at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Mid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Forward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apidity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3000" y="2971800"/>
            <a:ext cx="67056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Niseem </a:t>
            </a:r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Magdy</a:t>
            </a:r>
            <a:endParaRPr lang="en-US" sz="28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/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STAR Collaboration</a:t>
            </a:r>
          </a:p>
          <a:p>
            <a:pPr algn="ctr"/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Stony Brook University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76200"/>
            <a:ext cx="2163084" cy="685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2438400" cy="762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505755" y="4640380"/>
            <a:ext cx="1992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Initial Stages 2016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 descr="qgpmovie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0182" y="5078103"/>
            <a:ext cx="1524000" cy="1083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2830091" y="4212283"/>
            <a:ext cx="334418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niseem.abdelrahman@stonybrook.edu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143000" y="5276671"/>
                <a:ext cx="7848600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id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rapidity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  <m:r>
                      <a:rPr lang="en-US" sz="24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l-GR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η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shows a weak dependence at different energies.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  <m:r>
                      <a:rPr lang="en-US" sz="24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l-GR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η</m:t>
                    </m:r>
                    <m:r>
                      <a:rPr lang="en-US" sz="24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decreases with harmonic order n.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0" y="5276671"/>
                <a:ext cx="7848600" cy="1200329"/>
              </a:xfrm>
              <a:prstGeom prst="rect">
                <a:avLst/>
              </a:prstGeom>
              <a:blipFill>
                <a:blip r:embed="rId2"/>
                <a:stretch>
                  <a:fillRect l="-1088" t="-4061" b="-106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D52EE-2EC2-4889-BE6E-7EB8E38B3EEC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461419" y="880019"/>
            <a:ext cx="4107362" cy="449579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37239" y="810961"/>
            <a:ext cx="4107360" cy="4633915"/>
          </a:xfrm>
          <a:prstGeom prst="rect">
            <a:avLst/>
          </a:prstGeom>
        </p:spPr>
      </p:pic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4343400" cy="228600"/>
          </a:xfrm>
        </p:spPr>
        <p:txBody>
          <a:bodyPr/>
          <a:lstStyle/>
          <a:p>
            <a:r>
              <a:rPr lang="en-US" dirty="0" err="1" smtClean="0"/>
              <a:t>Niseem</a:t>
            </a:r>
            <a:r>
              <a:rPr lang="en-US" dirty="0" smtClean="0"/>
              <a:t> </a:t>
            </a:r>
            <a:r>
              <a:rPr lang="en-US" dirty="0" err="1" smtClean="0"/>
              <a:t>Magdy</a:t>
            </a:r>
            <a:r>
              <a:rPr lang="en-US" dirty="0" smtClean="0"/>
              <a:t>, Stony Brook University, Initial Stages 2016, Portugal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2362200" y="18871"/>
                <a:ext cx="4572000" cy="126188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3200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3200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US" sz="32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l-GR" sz="320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𝜂</m:t>
                          </m:r>
                        </m:e>
                      </m:d>
                    </m:oMath>
                  </m:oMathPara>
                </a14:m>
                <a:endParaRPr lang="en-US" sz="3200" dirty="0">
                  <a:solidFill>
                    <a:schemeClr val="accent2">
                      <a:lumMod val="75000"/>
                    </a:schemeClr>
                  </a:solidFill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l-GR" sz="2000" i="1">
                              <a:latin typeface="Cambria Math"/>
                              <a:cs typeface="Times New Roman" panose="02020603050405020304" pitchFamily="18" charset="0"/>
                            </a:rPr>
                            <m:t>𝜂</m:t>
                          </m:r>
                        </m:e>
                      </m:d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&lt;</m:t>
                      </m:r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en-US" sz="20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and</m:t>
                      </m:r>
                      <m:r>
                        <a:rPr lang="en-US" sz="20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|</m:t>
                      </m:r>
                      <m:r>
                        <m:rPr>
                          <m:sty m:val="p"/>
                        </m:rPr>
                        <a:rPr lang="el-GR" sz="20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Δ</m:t>
                      </m:r>
                      <m:r>
                        <a:rPr lang="el-GR" sz="20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𝜂</m:t>
                      </m:r>
                      <m:r>
                        <a:rPr lang="en-US" sz="20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|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&gt;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7</m:t>
                      </m:r>
                    </m:oMath>
                  </m:oMathPara>
                </a14:m>
                <a:endParaRPr lang="en-US" sz="2000" i="1" dirty="0">
                  <a:latin typeface="Cambria Math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0" smtClean="0">
                          <a:latin typeface="Cambria Math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2000" b="0" i="0" smtClean="0">
                          <a:latin typeface="Cambria Math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2000" b="0" i="0" smtClean="0">
                          <a:latin typeface="Cambria Math"/>
                          <a:cs typeface="Times New Roman" panose="02020603050405020304" pitchFamily="18" charset="0"/>
                        </a:rPr>
                        <m:t>2</m:t>
                      </m:r>
                      <m:r>
                        <a:rPr lang="en-US" sz="2000" b="0" i="0" smtClean="0">
                          <a:latin typeface="Cambria Math"/>
                          <a:cs typeface="Times New Roman" panose="020206030504050203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US" sz="20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0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𝑇</m:t>
                          </m:r>
                        </m:sub>
                      </m:sSub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&lt;</m:t>
                      </m:r>
                      <m:r>
                        <a:rPr lang="en-US" sz="2000" b="0" i="0" smtClean="0">
                          <a:latin typeface="Cambria Math"/>
                          <a:cs typeface="Times New Roman" panose="02020603050405020304" pitchFamily="18" charset="0"/>
                        </a:rPr>
                        <m:t>4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/>
                          <a:cs typeface="Times New Roman" panose="02020603050405020304" pitchFamily="18" charset="0"/>
                        </a:rPr>
                        <m:t>GeV</m:t>
                      </m:r>
                      <m:r>
                        <a:rPr lang="en-US" sz="2000" b="0" i="0" smtClean="0">
                          <a:latin typeface="Cambria Math"/>
                          <a:cs typeface="Times New Roman" panose="020206030504050203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/>
                          <a:cs typeface="Times New Roman" panose="02020603050405020304" pitchFamily="18" charset="0"/>
                        </a:rPr>
                        <m:t>c</m:t>
                      </m:r>
                    </m:oMath>
                  </m:oMathPara>
                </a14:m>
                <a:endParaRPr lang="en-US" sz="2000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2200" y="18871"/>
                <a:ext cx="4572000" cy="1261884"/>
              </a:xfrm>
              <a:prstGeom prst="rect">
                <a:avLst/>
              </a:prstGeom>
              <a:blipFill>
                <a:blip r:embed="rId5"/>
                <a:stretch>
                  <a:fillRect b="-4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517183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D52EE-2EC2-4889-BE6E-7EB8E38B3EEC}" type="slidenum">
              <a:rPr lang="en-US" smtClean="0"/>
              <a:pPr/>
              <a:t>11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1143000" y="5105400"/>
                <a:ext cx="7772400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id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rapidity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  <m:r>
                      <a:rPr lang="en-US" sz="24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l-GR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η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shows a weak dependence for different energies.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  <m:r>
                      <a:rPr lang="en-US" sz="24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l-GR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η</m:t>
                    </m:r>
                    <m:r>
                      <a:rPr lang="en-US" sz="24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decreases with harmonic order n.</a:t>
                </a:r>
                <a:endParaRPr lang="en-US" sz="2400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0" y="5105400"/>
                <a:ext cx="7772400" cy="1200329"/>
              </a:xfrm>
              <a:prstGeom prst="rect">
                <a:avLst/>
              </a:prstGeom>
              <a:blipFill rotWithShape="1">
                <a:blip r:embed="rId2"/>
                <a:stretch>
                  <a:fillRect l="-1098" t="-4082" r="-392" b="-10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45943" y="878817"/>
            <a:ext cx="3881160" cy="44196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33582" y="871659"/>
            <a:ext cx="3881159" cy="4433922"/>
          </a:xfrm>
          <a:prstGeom prst="rect">
            <a:avLst/>
          </a:prstGeom>
        </p:spPr>
      </p:pic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4343400" cy="228600"/>
          </a:xfrm>
        </p:spPr>
        <p:txBody>
          <a:bodyPr/>
          <a:lstStyle/>
          <a:p>
            <a:r>
              <a:rPr lang="en-US" dirty="0" err="1" smtClean="0"/>
              <a:t>Niseem</a:t>
            </a:r>
            <a:r>
              <a:rPr lang="en-US" dirty="0" smtClean="0"/>
              <a:t> </a:t>
            </a:r>
            <a:r>
              <a:rPr lang="en-US" dirty="0" err="1" smtClean="0"/>
              <a:t>Magdy</a:t>
            </a:r>
            <a:r>
              <a:rPr lang="en-US" dirty="0" smtClean="0"/>
              <a:t>, Stony Brook University, Initial Stages 2016, Portugal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2362200" y="18871"/>
                <a:ext cx="4572000" cy="126188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3200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3200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US" sz="32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l-GR" sz="320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𝜂</m:t>
                          </m:r>
                        </m:e>
                      </m:d>
                    </m:oMath>
                  </m:oMathPara>
                </a14:m>
                <a:endParaRPr lang="en-US" sz="3200" dirty="0">
                  <a:solidFill>
                    <a:schemeClr val="accent2">
                      <a:lumMod val="75000"/>
                    </a:schemeClr>
                  </a:solidFill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l-GR" sz="2000" i="1">
                              <a:latin typeface="Cambria Math"/>
                              <a:cs typeface="Times New Roman" panose="02020603050405020304" pitchFamily="18" charset="0"/>
                            </a:rPr>
                            <m:t>𝜂</m:t>
                          </m:r>
                        </m:e>
                      </m:d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&lt;</m:t>
                      </m:r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en-US" sz="20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and</m:t>
                      </m:r>
                      <m:r>
                        <a:rPr lang="en-US" sz="20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|</m:t>
                      </m:r>
                      <m:r>
                        <m:rPr>
                          <m:sty m:val="p"/>
                        </m:rPr>
                        <a:rPr lang="el-GR" sz="20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Δ</m:t>
                      </m:r>
                      <m:r>
                        <a:rPr lang="el-GR" sz="20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𝜂</m:t>
                      </m:r>
                      <m:r>
                        <a:rPr lang="en-US" sz="20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|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&gt;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7</m:t>
                      </m:r>
                    </m:oMath>
                  </m:oMathPara>
                </a14:m>
                <a:endParaRPr lang="en-US" sz="2000" i="1" dirty="0">
                  <a:latin typeface="Cambria Math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0" smtClean="0">
                          <a:latin typeface="Cambria Math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2000" b="0" i="0" smtClean="0">
                          <a:latin typeface="Cambria Math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2000" b="0" i="0" smtClean="0">
                          <a:latin typeface="Cambria Math"/>
                          <a:cs typeface="Times New Roman" panose="02020603050405020304" pitchFamily="18" charset="0"/>
                        </a:rPr>
                        <m:t>2</m:t>
                      </m:r>
                      <m:r>
                        <a:rPr lang="en-US" sz="2000" b="0" i="0" smtClean="0">
                          <a:latin typeface="Cambria Math"/>
                          <a:cs typeface="Times New Roman" panose="020206030504050203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US" sz="20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0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𝑇</m:t>
                          </m:r>
                        </m:sub>
                      </m:sSub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&lt;</m:t>
                      </m:r>
                      <m:r>
                        <a:rPr lang="en-US" sz="2000" b="0" i="0" smtClean="0">
                          <a:latin typeface="Cambria Math"/>
                          <a:cs typeface="Times New Roman" panose="02020603050405020304" pitchFamily="18" charset="0"/>
                        </a:rPr>
                        <m:t>4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/>
                          <a:cs typeface="Times New Roman" panose="02020603050405020304" pitchFamily="18" charset="0"/>
                        </a:rPr>
                        <m:t>GeV</m:t>
                      </m:r>
                      <m:r>
                        <a:rPr lang="en-US" sz="2000" b="0" i="0" smtClean="0">
                          <a:latin typeface="Cambria Math"/>
                          <a:cs typeface="Times New Roman" panose="020206030504050203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/>
                          <a:cs typeface="Times New Roman" panose="02020603050405020304" pitchFamily="18" charset="0"/>
                        </a:rPr>
                        <m:t>c</m:t>
                      </m:r>
                    </m:oMath>
                  </m:oMathPara>
                </a14:m>
                <a:endParaRPr lang="en-US" sz="2000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2200" y="18871"/>
                <a:ext cx="4572000" cy="1261884"/>
              </a:xfrm>
              <a:prstGeom prst="rect">
                <a:avLst/>
              </a:prstGeom>
              <a:blipFill>
                <a:blip r:embed="rId2"/>
                <a:stretch>
                  <a:fillRect b="-4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112126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762000" y="5176520"/>
                <a:ext cx="8077200" cy="11335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2400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l-GR" sz="2400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η</m:t>
                    </m:r>
                    <m:r>
                      <a:rPr lang="en-US" sz="2400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show similar trends for the respective beam energies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b="0" i="0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24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l-GR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η</m:t>
                    </m:r>
                    <m:r>
                      <a:rPr lang="en-US" sz="24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increases with beam energy over the measured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η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range.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5176520"/>
                <a:ext cx="8077200" cy="1133580"/>
              </a:xfrm>
              <a:prstGeom prst="rect">
                <a:avLst/>
              </a:prstGeom>
              <a:blipFill>
                <a:blip r:embed="rId2"/>
                <a:stretch>
                  <a:fillRect l="-981" r="-151" b="-118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D52EE-2EC2-4889-BE6E-7EB8E38B3EEC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984921" y="-153760"/>
            <a:ext cx="4107359" cy="6553201"/>
          </a:xfrm>
          <a:prstGeom prst="rect">
            <a:avLst/>
          </a:prstGeom>
        </p:spPr>
      </p:pic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4343400" cy="228600"/>
          </a:xfrm>
        </p:spPr>
        <p:txBody>
          <a:bodyPr/>
          <a:lstStyle/>
          <a:p>
            <a:r>
              <a:rPr lang="en-US" dirty="0" err="1" smtClean="0"/>
              <a:t>Niseem</a:t>
            </a:r>
            <a:r>
              <a:rPr lang="en-US" dirty="0" smtClean="0"/>
              <a:t> </a:t>
            </a:r>
            <a:r>
              <a:rPr lang="en-US" dirty="0" err="1" smtClean="0"/>
              <a:t>Magdy</a:t>
            </a:r>
            <a:r>
              <a:rPr lang="en-US" dirty="0" smtClean="0"/>
              <a:t>, Stony Brook University, Initial Stages 2016, Portugal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2286000" y="0"/>
                <a:ext cx="4572000" cy="1247073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3200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3200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US" sz="32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l-GR" sz="320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𝜂</m:t>
                          </m:r>
                        </m:e>
                      </m:d>
                    </m:oMath>
                  </m:oMathPara>
                </a14:m>
                <a:endParaRPr lang="en-US" sz="3200" dirty="0">
                  <a:solidFill>
                    <a:schemeClr val="accent2">
                      <a:lumMod val="75000"/>
                    </a:schemeClr>
                  </a:solidFill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20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𝜂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𝑟𝑒𝑓</m:t>
                              </m:r>
                            </m:sub>
                          </m:sSub>
                        </m:e>
                      </m:d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&lt;</m:t>
                      </m:r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en-US" sz="2000" i="1">
                          <a:latin typeface="Cambria Math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2000" i="1">
                          <a:latin typeface="Cambria Math"/>
                          <a:cs typeface="Times New Roman" panose="02020603050405020304" pitchFamily="18" charset="0"/>
                        </a:rPr>
                        <m:t>𝑎𝑛𝑑</m:t>
                      </m:r>
                      <m:r>
                        <a:rPr lang="en-US" sz="2000" i="1">
                          <a:latin typeface="Cambria Math"/>
                          <a:cs typeface="Times New Roman" panose="02020603050405020304" pitchFamily="18" charset="0"/>
                        </a:rPr>
                        <m:t> 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l-GR" sz="20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𝜂</m:t>
                          </m:r>
                        </m:e>
                      </m:d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&lt;</m:t>
                      </m:r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4</m:t>
                      </m:r>
                    </m:oMath>
                  </m:oMathPara>
                </a14:m>
                <a:endParaRPr lang="en-US" sz="2000" i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2</m:t>
                      </m:r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US" sz="20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0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𝑇</m:t>
                          </m:r>
                        </m:sub>
                      </m:sSub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&lt;</m:t>
                      </m:r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4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GeV</m:t>
                      </m:r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c</m:t>
                      </m:r>
                    </m:oMath>
                  </m:oMathPara>
                </a14:m>
                <a:endParaRPr lang="en-US" sz="2000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0" y="0"/>
                <a:ext cx="4572000" cy="1247073"/>
              </a:xfrm>
              <a:prstGeom prst="rect">
                <a:avLst/>
              </a:prstGeom>
              <a:blipFill>
                <a:blip r:embed="rId4"/>
                <a:stretch>
                  <a:fillRect b="-4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828417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D52EE-2EC2-4889-BE6E-7EB8E38B3EEC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4343400" cy="228600"/>
          </a:xfrm>
        </p:spPr>
        <p:txBody>
          <a:bodyPr/>
          <a:lstStyle/>
          <a:p>
            <a:r>
              <a:rPr lang="en-US" dirty="0" err="1" smtClean="0"/>
              <a:t>Niseem</a:t>
            </a:r>
            <a:r>
              <a:rPr lang="en-US" dirty="0" smtClean="0"/>
              <a:t> </a:t>
            </a:r>
            <a:r>
              <a:rPr lang="en-US" dirty="0" err="1" smtClean="0"/>
              <a:t>Magdy</a:t>
            </a:r>
            <a:r>
              <a:rPr lang="en-US" dirty="0" smtClean="0"/>
              <a:t>, Stony Brook University, Initial Stages 2016, Portugal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2286000" y="0"/>
                <a:ext cx="4572000" cy="1247073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3200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3200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US" sz="32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l-GR" sz="320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𝜂</m:t>
                          </m:r>
                        </m:e>
                      </m:d>
                    </m:oMath>
                  </m:oMathPara>
                </a14:m>
                <a:endParaRPr lang="en-US" sz="3200" dirty="0">
                  <a:solidFill>
                    <a:schemeClr val="accent2">
                      <a:lumMod val="75000"/>
                    </a:schemeClr>
                  </a:solidFill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20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𝜂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𝑟𝑒𝑓</m:t>
                              </m:r>
                            </m:sub>
                          </m:sSub>
                        </m:e>
                      </m:d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&lt;</m:t>
                      </m:r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en-US" sz="2000" i="1">
                          <a:latin typeface="Cambria Math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2000" i="1">
                          <a:latin typeface="Cambria Math"/>
                          <a:cs typeface="Times New Roman" panose="02020603050405020304" pitchFamily="18" charset="0"/>
                        </a:rPr>
                        <m:t>𝑎𝑛𝑑</m:t>
                      </m:r>
                      <m:r>
                        <a:rPr lang="en-US" sz="2000" i="1">
                          <a:latin typeface="Cambria Math"/>
                          <a:cs typeface="Times New Roman" panose="02020603050405020304" pitchFamily="18" charset="0"/>
                        </a:rPr>
                        <m:t> 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l-GR" sz="20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𝜂</m:t>
                          </m:r>
                        </m:e>
                      </m:d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&lt;</m:t>
                      </m:r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4</m:t>
                      </m:r>
                    </m:oMath>
                  </m:oMathPara>
                </a14:m>
                <a:endParaRPr lang="en-US" sz="2000" i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2</m:t>
                      </m:r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US" sz="20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0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𝑇</m:t>
                          </m:r>
                        </m:sub>
                      </m:sSub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&lt;</m:t>
                      </m:r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4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GeV</m:t>
                      </m:r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c</m:t>
                      </m:r>
                    </m:oMath>
                  </m:oMathPara>
                </a14:m>
                <a:endParaRPr lang="en-US" sz="2000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0" y="0"/>
                <a:ext cx="4572000" cy="1247073"/>
              </a:xfrm>
              <a:prstGeom prst="rect">
                <a:avLst/>
              </a:prstGeom>
              <a:blipFill>
                <a:blip r:embed="rId2"/>
                <a:stretch>
                  <a:fillRect b="-4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419350" y="-285750"/>
            <a:ext cx="3848100" cy="6858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1355124" y="5386684"/>
                <a:ext cx="7772400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Mid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forward rapidity</a:t>
                </a:r>
                <a14:m>
                  <m:oMath xmlns:m="http://schemas.openxmlformats.org/officeDocument/2006/math">
                    <m:r>
                      <a:rPr lang="en-US" sz="2400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  <m:r>
                      <a:rPr lang="en-US" sz="24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l-GR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η</m:t>
                    </m:r>
                    <m:r>
                      <a:rPr lang="en-US" sz="24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decreases with harmonic order n.</a:t>
                </a:r>
                <a:endParaRPr lang="en-US" sz="2400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5124" y="5386684"/>
                <a:ext cx="7772400" cy="830997"/>
              </a:xfrm>
              <a:prstGeom prst="rect">
                <a:avLst/>
              </a:prstGeom>
              <a:blipFill>
                <a:blip r:embed="rId6"/>
                <a:stretch>
                  <a:fillRect l="-1020" t="-5882" b="-16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291143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990600" y="5029200"/>
            <a:ext cx="7467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Reasonable agreement between the STAR and PHOBOS measurements.</a:t>
            </a:r>
            <a:endParaRPr lang="en-US" sz="24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D52EE-2EC2-4889-BE6E-7EB8E38B3EEC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474948" y="805713"/>
            <a:ext cx="3714543" cy="423672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76429" y="752371"/>
            <a:ext cx="3714542" cy="4343400"/>
          </a:xfrm>
          <a:prstGeom prst="rect">
            <a:avLst/>
          </a:prstGeom>
        </p:spPr>
      </p:pic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4343400" cy="228600"/>
          </a:xfrm>
        </p:spPr>
        <p:txBody>
          <a:bodyPr/>
          <a:lstStyle/>
          <a:p>
            <a:r>
              <a:rPr lang="en-US" dirty="0" err="1" smtClean="0"/>
              <a:t>Niseem</a:t>
            </a:r>
            <a:r>
              <a:rPr lang="en-US" dirty="0" smtClean="0"/>
              <a:t> </a:t>
            </a:r>
            <a:r>
              <a:rPr lang="en-US" dirty="0" err="1" smtClean="0"/>
              <a:t>Magdy</a:t>
            </a:r>
            <a:r>
              <a:rPr lang="en-US" dirty="0" smtClean="0"/>
              <a:t>, Stony Brook University, Initial Stages 2016, Portugal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2438400" y="-57329"/>
                <a:ext cx="4572000" cy="1247073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3200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3200" b="0" i="0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32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l-GR" sz="320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𝜂</m:t>
                          </m:r>
                        </m:e>
                      </m:d>
                    </m:oMath>
                  </m:oMathPara>
                </a14:m>
                <a:endParaRPr lang="en-US" sz="3200" dirty="0">
                  <a:solidFill>
                    <a:schemeClr val="accent2">
                      <a:lumMod val="75000"/>
                    </a:schemeClr>
                  </a:solidFill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20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𝜂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𝑟𝑒𝑓</m:t>
                              </m:r>
                            </m:sub>
                          </m:sSub>
                        </m:e>
                      </m:d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&lt;</m:t>
                      </m:r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en-US" sz="2000" i="1">
                          <a:latin typeface="Cambria Math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2000" i="1">
                          <a:latin typeface="Cambria Math"/>
                          <a:cs typeface="Times New Roman" panose="02020603050405020304" pitchFamily="18" charset="0"/>
                        </a:rPr>
                        <m:t>𝑎𝑛𝑑</m:t>
                      </m:r>
                      <m:r>
                        <a:rPr lang="en-US" sz="2000" i="1">
                          <a:latin typeface="Cambria Math"/>
                          <a:cs typeface="Times New Roman" panose="02020603050405020304" pitchFamily="18" charset="0"/>
                        </a:rPr>
                        <m:t> 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l-GR" sz="20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𝜂</m:t>
                          </m:r>
                        </m:e>
                      </m:d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&lt;</m:t>
                      </m:r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4</m:t>
                      </m:r>
                    </m:oMath>
                  </m:oMathPara>
                </a14:m>
                <a:endParaRPr lang="en-US" sz="2000" i="1" dirty="0">
                  <a:latin typeface="Times New Roman" pitchFamily="18" charset="0"/>
                  <a:cs typeface="Times New Roman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2</m:t>
                      </m:r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US" sz="20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0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𝑇</m:t>
                          </m:r>
                        </m:sub>
                      </m:sSub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&lt;</m:t>
                      </m:r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4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GeV</m:t>
                      </m:r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c</m:t>
                      </m:r>
                    </m:oMath>
                  </m:oMathPara>
                </a14:m>
                <a:endParaRPr lang="en-US" sz="2000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8400" y="-57329"/>
                <a:ext cx="4572000" cy="1247073"/>
              </a:xfrm>
              <a:prstGeom prst="rect">
                <a:avLst/>
              </a:prstGeom>
              <a:blipFill>
                <a:blip r:embed="rId4"/>
                <a:stretch>
                  <a:fillRect b="-49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53488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600200" y="5181600"/>
                <a:ext cx="7315200" cy="13719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Mid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rapidity</a:t>
                </a:r>
                <a14:m>
                  <m:oMath xmlns:m="http://schemas.openxmlformats.org/officeDocument/2006/math">
                    <m:r>
                      <a:rPr lang="en-US" sz="2000" b="0" i="0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0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en-US" sz="20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ad>
                          <m:radPr>
                            <m:degHide m:val="on"/>
                            <m:ctrlPr>
                              <a:rPr lang="en-US" sz="20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𝑁𝑁</m:t>
                                </m:r>
                              </m:sub>
                            </m:sSub>
                          </m:e>
                        </m:rad>
                      </m:e>
                    </m:d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shows a monotonic increase with beam energy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0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en-US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ad>
                          <m:radPr>
                            <m:degHide m:val="on"/>
                            <m:ctrlPr>
                              <a:rPr lang="en-US" sz="20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𝑁𝑁</m:t>
                                </m:r>
                              </m:sub>
                            </m:sSub>
                          </m:e>
                        </m:rad>
                      </m:e>
                    </m:d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decreases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 harmonic order n.</a:t>
                </a:r>
                <a:endParaRPr lang="en-US" sz="2000" dirty="0"/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200" y="5181600"/>
                <a:ext cx="7315200" cy="1371914"/>
              </a:xfrm>
              <a:prstGeom prst="rect">
                <a:avLst/>
              </a:prstGeom>
              <a:blipFill rotWithShape="1">
                <a:blip r:embed="rId2"/>
                <a:stretch>
                  <a:fillRect l="-750" t="-889" b="-6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D52EE-2EC2-4889-BE6E-7EB8E38B3EEC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369999" y="-144601"/>
            <a:ext cx="4099201" cy="6858000"/>
          </a:xfrm>
          <a:prstGeom prst="rect">
            <a:avLst/>
          </a:prstGeom>
        </p:spPr>
      </p:pic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4343400" cy="228600"/>
          </a:xfrm>
        </p:spPr>
        <p:txBody>
          <a:bodyPr/>
          <a:lstStyle/>
          <a:p>
            <a:r>
              <a:rPr lang="en-US" dirty="0" err="1" smtClean="0"/>
              <a:t>Niseem</a:t>
            </a:r>
            <a:r>
              <a:rPr lang="en-US" dirty="0" smtClean="0"/>
              <a:t> </a:t>
            </a:r>
            <a:r>
              <a:rPr lang="en-US" dirty="0" err="1" smtClean="0"/>
              <a:t>Magdy</a:t>
            </a:r>
            <a:r>
              <a:rPr lang="en-US" dirty="0" smtClean="0"/>
              <a:t>, Stony Brook University, Initial Stages 2016, Portugal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/>
              <p:cNvSpPr/>
              <p:nvPr/>
            </p:nvSpPr>
            <p:spPr>
              <a:xfrm>
                <a:off x="2514600" y="152400"/>
                <a:ext cx="4572000" cy="120193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8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28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US" sz="28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ad>
                            <m:radPr>
                              <m:degHide m:val="on"/>
                              <m:ctrlPr>
                                <a:rPr lang="en-US" sz="2800" i="1" dirty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2800" i="1">
                                      <a:solidFill>
                                        <a:schemeClr val="accent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solidFill>
                                        <a:schemeClr val="accent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solidFill>
                                        <a:schemeClr val="accent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𝑁𝑁</m:t>
                                  </m:r>
                                </m:sub>
                              </m:sSub>
                            </m:e>
                          </m:rad>
                        </m:e>
                      </m:d>
                    </m:oMath>
                  </m:oMathPara>
                </a14:m>
                <a:endParaRPr lang="en-US" sz="2800" i="1" dirty="0">
                  <a:solidFill>
                    <a:schemeClr val="accent2">
                      <a:lumMod val="75000"/>
                    </a:schemeClr>
                  </a:solidFill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l-GR" sz="2000" i="1">
                              <a:latin typeface="Cambria Math"/>
                              <a:cs typeface="Times New Roman" panose="02020603050405020304" pitchFamily="18" charset="0"/>
                            </a:rPr>
                            <m:t>𝜂</m:t>
                          </m:r>
                        </m:e>
                      </m:d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&lt;</m:t>
                      </m:r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en-US" sz="20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and</m:t>
                      </m:r>
                      <m:r>
                        <a:rPr lang="en-US" sz="20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|</m:t>
                      </m:r>
                      <m:r>
                        <m:rPr>
                          <m:sty m:val="p"/>
                        </m:rPr>
                        <a:rPr lang="el-GR" sz="20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Δ</m:t>
                      </m:r>
                      <m:r>
                        <a:rPr lang="el-GR" sz="20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𝜂</m:t>
                      </m:r>
                      <m:r>
                        <a:rPr lang="en-US" sz="20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|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&gt;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7</m:t>
                      </m:r>
                    </m:oMath>
                  </m:oMathPara>
                </a14:m>
                <a:endParaRPr lang="en-US" sz="2000" i="1" dirty="0">
                  <a:latin typeface="Cambria Math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2</m:t>
                      </m:r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US" sz="20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0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𝑇</m:t>
                          </m:r>
                        </m:sub>
                      </m:sSub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&lt;</m:t>
                      </m:r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4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GeV</m:t>
                      </m:r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c</m:t>
                      </m:r>
                    </m:oMath>
                  </m:oMathPara>
                </a14:m>
                <a:endParaRPr lang="en-US" sz="2000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4600" y="152400"/>
                <a:ext cx="4572000" cy="1201932"/>
              </a:xfrm>
              <a:prstGeom prst="rect">
                <a:avLst/>
              </a:prstGeom>
              <a:blipFill>
                <a:blip r:embed="rId4"/>
                <a:stretch>
                  <a:fillRect b="-50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382917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295400" y="5105400"/>
                <a:ext cx="7239000" cy="13719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Mid and forward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rapidity</a:t>
                </a:r>
                <a14:m>
                  <m:oMath xmlns:m="http://schemas.openxmlformats.org/officeDocument/2006/math">
                    <m:r>
                      <a:rPr lang="en-US" sz="2000" b="0" i="0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0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ad>
                          <m:radPr>
                            <m:degHide m:val="on"/>
                            <m:ctrlPr>
                              <a:rPr lang="en-US" sz="20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𝑁𝑁</m:t>
                                </m:r>
                              </m:sub>
                            </m:sSub>
                          </m:e>
                        </m:rad>
                      </m:e>
                    </m:d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shows a monotonic increase with beam energy. 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Forward rapidity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ad>
                          <m:radPr>
                            <m:degHide m:val="on"/>
                            <m:ctrlPr>
                              <a:rPr lang="en-US" sz="20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𝑁𝑁</m:t>
                                </m:r>
                              </m:sub>
                            </m:sSub>
                          </m:e>
                        </m:rad>
                      </m:e>
                    </m:d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shows a stronger dependence.</a:t>
                </a:r>
                <a:endParaRPr lang="en-US" sz="2000" dirty="0"/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endParaRPr lang="en-US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5105400"/>
                <a:ext cx="7239000" cy="1371914"/>
              </a:xfrm>
              <a:prstGeom prst="rect">
                <a:avLst/>
              </a:prstGeom>
              <a:blipFill>
                <a:blip r:embed="rId2"/>
                <a:stretch>
                  <a:fillRect l="-758" t="-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D52EE-2EC2-4889-BE6E-7EB8E38B3EEC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463479" y="-225739"/>
            <a:ext cx="3968123" cy="7010401"/>
          </a:xfrm>
          <a:prstGeom prst="rect">
            <a:avLst/>
          </a:prstGeom>
        </p:spPr>
      </p:pic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4343400" cy="228600"/>
          </a:xfrm>
        </p:spPr>
        <p:txBody>
          <a:bodyPr/>
          <a:lstStyle/>
          <a:p>
            <a:r>
              <a:rPr lang="en-US" dirty="0" err="1" smtClean="0"/>
              <a:t>Niseem</a:t>
            </a:r>
            <a:r>
              <a:rPr lang="en-US" dirty="0" smtClean="0"/>
              <a:t> </a:t>
            </a:r>
            <a:r>
              <a:rPr lang="en-US" dirty="0" err="1" smtClean="0"/>
              <a:t>Magdy</a:t>
            </a:r>
            <a:r>
              <a:rPr lang="en-US" dirty="0" smtClean="0"/>
              <a:t>, Stony Brook University, Initial Stages 2016, Portugal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/>
              <p:cNvSpPr/>
              <p:nvPr/>
            </p:nvSpPr>
            <p:spPr>
              <a:xfrm>
                <a:off x="2514600" y="152400"/>
                <a:ext cx="4572000" cy="114037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8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ar-EG" sz="28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8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ad>
                            <m:radPr>
                              <m:degHide m:val="on"/>
                              <m:ctrlPr>
                                <a:rPr lang="en-US" sz="2800" i="1" dirty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2800" i="1">
                                      <a:solidFill>
                                        <a:schemeClr val="accent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solidFill>
                                        <a:schemeClr val="accent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solidFill>
                                        <a:schemeClr val="accent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𝑁𝑁</m:t>
                                  </m:r>
                                </m:sub>
                              </m:sSub>
                            </m:e>
                          </m:rad>
                        </m:e>
                      </m:d>
                    </m:oMath>
                  </m:oMathPara>
                </a14:m>
                <a:endParaRPr lang="en-US" sz="3200" dirty="0">
                  <a:solidFill>
                    <a:schemeClr val="accent2">
                      <a:lumMod val="75000"/>
                    </a:schemeClr>
                  </a:solidFill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/>
                          <a:cs typeface="Times New Roman" panose="02020603050405020304" pitchFamily="18" charset="0"/>
                        </a:rPr>
                        <m:t>𝑇</m:t>
                      </m:r>
                      <m:r>
                        <a:rPr lang="en-US" sz="2000" b="0" i="1" smtClean="0">
                          <a:latin typeface="Cambria Math"/>
                          <a:cs typeface="Times New Roman" panose="02020603050405020304" pitchFamily="18" charset="0"/>
                        </a:rPr>
                        <m:t>𝑃𝐶</m:t>
                      </m:r>
                      <m:r>
                        <a:rPr lang="en-US" sz="2000" b="0" i="1" smtClean="0">
                          <a:latin typeface="Cambria Math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2000" b="0" i="1" smtClean="0">
                          <a:latin typeface="Cambria Math"/>
                          <a:cs typeface="Times New Roman" panose="02020603050405020304" pitchFamily="18" charset="0"/>
                        </a:rPr>
                        <m:t>𝑎𝑛𝑑</m:t>
                      </m:r>
                      <m:r>
                        <a:rPr lang="en-US" sz="2000" b="0" i="1" smtClean="0">
                          <a:latin typeface="Cambria Math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2000" b="0" i="1" smtClean="0">
                          <a:latin typeface="Cambria Math"/>
                          <a:cs typeface="Times New Roman" panose="02020603050405020304" pitchFamily="18" charset="0"/>
                        </a:rPr>
                        <m:t>𝐹𝑇𝑃𝐶</m:t>
                      </m:r>
                    </m:oMath>
                  </m:oMathPara>
                </a14:m>
                <a:endParaRPr lang="en-US" sz="2000" b="0" i="1" dirty="0" smtClean="0">
                  <a:latin typeface="Times New Roman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2</m:t>
                      </m:r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US" sz="20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0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𝑇</m:t>
                          </m:r>
                        </m:sub>
                      </m:sSub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&lt;</m:t>
                      </m:r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4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GeV</m:t>
                      </m:r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c</m:t>
                      </m:r>
                    </m:oMath>
                  </m:oMathPara>
                </a14:m>
                <a:endParaRPr lang="en-US" sz="2000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4600" y="152400"/>
                <a:ext cx="4572000" cy="1140377"/>
              </a:xfrm>
              <a:prstGeom prst="rect">
                <a:avLst/>
              </a:prstGeom>
              <a:blipFill>
                <a:blip r:embed="rId4"/>
                <a:stretch>
                  <a:fillRect b="-5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1056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D52EE-2EC2-4889-BE6E-7EB8E38B3EEC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52500" y="457200"/>
            <a:ext cx="7391400" cy="533400"/>
          </a:xfrm>
        </p:spPr>
        <p:txBody>
          <a:bodyPr/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Viscous</a:t>
            </a:r>
            <a:r>
              <a:rPr lang="en-US" sz="4000" kern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coefficient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1054100" y="1981200"/>
                <a:ext cx="7289800" cy="2087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endParaRPr lang="en-US" sz="24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24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Use</a:t>
                </a:r>
                <a:r>
                  <a:rPr lang="en-US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1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𝒗</m:t>
                        </m:r>
                      </m:e>
                      <m:sub>
                        <m:r>
                          <a:rPr lang="en-US" sz="2400" b="1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𝒏</m:t>
                        </m:r>
                      </m:sub>
                    </m:sSub>
                    <m:r>
                      <a:rPr lang="en-US" sz="2400" b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4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cent) to </a:t>
                </a:r>
                <a:r>
                  <a:rPr lang="en-US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n-US" sz="24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xtract the viscous coefficient as a function of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sz="24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𝒔</m:t>
                            </m:r>
                          </m:e>
                          <m:sub>
                            <m:r>
                              <a:rPr lang="en-US" sz="24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𝑵𝑵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sz="24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based on the </a:t>
                </a:r>
                <a:r>
                  <a:rPr lang="en-US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acoustic </a:t>
                </a:r>
                <a:r>
                  <a:rPr lang="en-US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ansatz </a:t>
                </a:r>
              </a:p>
              <a:p>
                <a:r>
                  <a:rPr lang="en-US" sz="105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sz="105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257300" lvl="2" indent="-342900">
                  <a:buFont typeface="Wingdings" panose="05000000000000000000" pitchFamily="2" charset="2"/>
                  <a:buChar char="ü"/>
                </a:pP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viscous coefficient</a:t>
                </a:r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encodes the transport coefficient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l-GR" sz="2000" b="1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𝜼</m:t>
                        </m:r>
                      </m:num>
                      <m:den>
                        <m:r>
                          <a:rPr lang="en-US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𝒔</m:t>
                        </m:r>
                      </m:den>
                    </m:f>
                  </m:oMath>
                </a14:m>
                <a:endParaRPr lang="en-US" sz="24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4100" y="1981200"/>
                <a:ext cx="7289800" cy="2087110"/>
              </a:xfrm>
              <a:prstGeom prst="rect">
                <a:avLst/>
              </a:prstGeom>
              <a:blipFill>
                <a:blip r:embed="rId2"/>
                <a:stretch>
                  <a:fillRect l="-1171" r="-753" b="-11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4343400" cy="228600"/>
          </a:xfrm>
        </p:spPr>
        <p:txBody>
          <a:bodyPr/>
          <a:lstStyle/>
          <a:p>
            <a:r>
              <a:rPr lang="en-US" dirty="0" err="1" smtClean="0"/>
              <a:t>Niseem</a:t>
            </a:r>
            <a:r>
              <a:rPr lang="en-US" dirty="0" smtClean="0"/>
              <a:t> </a:t>
            </a:r>
            <a:r>
              <a:rPr lang="en-US" dirty="0" err="1" smtClean="0"/>
              <a:t>Magdy</a:t>
            </a:r>
            <a:r>
              <a:rPr lang="en-US" dirty="0" smtClean="0"/>
              <a:t>, Stony Brook University, Initial Stages 2016, Portugal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7401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200"/>
            <a:ext cx="7391400" cy="533400"/>
          </a:xfrm>
        </p:spPr>
        <p:txBody>
          <a:bodyPr/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Viscous</a:t>
            </a:r>
            <a:r>
              <a:rPr lang="en-US" sz="4000" kern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coefficient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533400" y="593389"/>
                <a:ext cx="8153400" cy="60360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The</m:t>
                    </m:r>
                    <m:r>
                      <a:rPr lang="en-US" sz="2000" b="0" i="0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0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measurements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are sensitive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l-GR" sz="20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20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transport coefficient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η</m:t>
                    </m:r>
                    <m:r>
                      <a:rPr lang="en-US" sz="2000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2000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s</m:t>
                    </m:r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and  the expanding parameter </a:t>
                </a:r>
                <a14:m>
                  <m:oMath xmlns:m="http://schemas.openxmlformats.org/officeDocument/2006/math">
                    <m:r>
                      <a:rPr lang="en-US" sz="2000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𝑅𝑇</m:t>
                    </m:r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Acoustic ansatz </a:t>
                </a:r>
              </a:p>
              <a:p>
                <a:pPr marL="800100" lvl="1" indent="-342900">
                  <a:buFont typeface="Wingdings" panose="05000000000000000000" pitchFamily="2" charset="2"/>
                  <a:buChar char="ü"/>
                </a:pP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Sound attenuation in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viscous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matter reduces the magnitude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0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Anisotropic flow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attenuation,</a:t>
                </a:r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∝ 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𝛽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sup>
                      </m:sSup>
                    </m:oMath>
                  </m:oMathPara>
                </a14:m>
                <a:endParaRPr lang="en-US" i="1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two different harmonics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𝑎𝑛𝑑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2),</a:t>
                </a:r>
              </a:p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(</m:t>
                                </m:r>
                                <m:r>
                                  <a:rPr lang="en-US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f>
                              <m:f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𝑛</m:t>
                                </m:r>
                              </m:den>
                            </m:f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(</m:t>
                                </m:r>
                                <m:r>
                                  <a:rPr lang="en-US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𝑣</m:t>
                                </m:r>
                              </m:e>
                              <m:sub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𝑛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</m:sub>
                            </m:sSub>
                            <m:r>
                              <a:rPr lang="en-US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𝑛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</m:den>
                            </m:f>
                          </m:sup>
                        </m:sSup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∝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𝑐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 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𝛽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 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 −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sup>
                    </m:sSup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and  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𝛽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∝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η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𝑅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,</a:t>
                </a:r>
                <a:r>
                  <a:rPr lang="en-US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c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(</m:t>
                                </m:r>
                                <m:r>
                                  <m:rPr>
                                    <m:sty m:val="p"/>
                                  </m:rPr>
                                  <a:rPr lang="el-GR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ϵ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𝑛</m:t>
                                </m:r>
                              </m:den>
                            </m:f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(</m:t>
                                </m:r>
                                <m:r>
                                  <m:rPr>
                                    <m:sty m:val="p"/>
                                  </m:rPr>
                                  <a:rPr lang="el-GR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ϵ</m:t>
                                </m:r>
                              </m:e>
                              <m:sub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𝑛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</m:sub>
                            </m:sSub>
                            <m:r>
                              <a:rPr lang="en-US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𝑛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</m:den>
                            </m:f>
                          </m:sup>
                        </m:sSup>
                      </m:den>
                    </m:f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From macroscopic entropy considerations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𝑅𝑇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0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∝</m:t>
                    </m:r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𝑑𝑁</m:t>
                        </m:r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𝜂</m:t>
                        </m:r>
                      </m:den>
                    </m:f>
                  </m:oMath>
                </a14:m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viscous coefficient 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𝜉</m:t>
                    </m:r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encodes the transport coefficient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z="20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η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𝜉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𝑑𝑁</m:t>
                                  </m:r>
                                </m:num>
                                <m:den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𝑑</m:t>
                                  </m:r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𝜂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sup>
                      </m:sSup>
                      <m:func>
                        <m:func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sSub>
                                        <m:sSubPr>
                                          <m:ctrlPr>
                                            <a:rPr lang="en-US" i="1" dirty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 dirty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(</m:t>
                                          </m:r>
                                          <m:r>
                                            <a:rPr lang="en-US" dirty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𝑣</m:t>
                                          </m:r>
                                        </m:e>
                                        <m:sub>
                                          <m:r>
                                            <a:rPr lang="en-US" dirty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𝑛</m:t>
                                          </m:r>
                                        </m:sub>
                                      </m:sSub>
                                      <m:r>
                                        <a:rPr lang="en-US" i="1" dirty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)</m:t>
                                      </m:r>
                                    </m:e>
                                    <m:sup>
                                      <m:f>
                                        <m:fPr>
                                          <m:ctrlPr>
                                            <a:rPr lang="en-US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1</m:t>
                                          </m:r>
                                        </m:num>
                                        <m:den>
                                          <m:r>
                                            <a:rPr lang="en-US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𝑛</m:t>
                                          </m:r>
                                        </m:den>
                                      </m:f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sSub>
                                        <m:sSubPr>
                                          <m:ctrlPr>
                                            <a:rPr lang="en-US" i="1" dirty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 dirty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(</m:t>
                                          </m:r>
                                          <m:r>
                                            <a:rPr lang="en-US" dirty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𝑣</m:t>
                                          </m:r>
                                        </m:e>
                                        <m:sub>
                                          <m:r>
                                            <a:rPr lang="en-US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  <m:r>
                                        <a:rPr lang="en-US" i="1" dirty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)</m:t>
                                      </m:r>
                                    </m:e>
                                    <m:sup>
                                      <m:f>
                                        <m:fPr>
                                          <m:ctrlPr>
                                            <a:rPr lang="en-US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1</m:t>
                                          </m:r>
                                        </m:num>
                                        <m:den>
                                          <m:r>
                                            <a:rPr lang="en-US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</m:func>
                      <m:r>
                        <a:rPr lang="en-US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∝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e>
                      </m:d>
                      <m:f>
                        <m:f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η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𝑠</m:t>
                          </m:r>
                        </m:den>
                      </m:f>
                      <m:r>
                        <a:rPr lang="en-US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+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𝑑𝑁</m:t>
                                  </m:r>
                                </m:num>
                                <m:den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𝑑</m:t>
                                  </m:r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𝜂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sup>
                      </m:sSup>
                      <m:func>
                        <m:func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𝑐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593389"/>
                <a:ext cx="8153400" cy="6036011"/>
              </a:xfrm>
              <a:prstGeom prst="rect">
                <a:avLst/>
              </a:prstGeom>
              <a:blipFill>
                <a:blip r:embed="rId2"/>
                <a:stretch>
                  <a:fillRect l="-673" t="-5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8681720" y="2819400"/>
            <a:ext cx="381000" cy="3810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8686800" y="3843212"/>
            <a:ext cx="381000" cy="3810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681720" y="4676524"/>
            <a:ext cx="381000" cy="3810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676640" y="5924454"/>
            <a:ext cx="381000" cy="3810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D52EE-2EC2-4889-BE6E-7EB8E38B3EEC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858000" y="2892623"/>
            <a:ext cx="1676400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arXiv:1305.3341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858000" y="4657474"/>
            <a:ext cx="1676400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arXiv:1601.06001</a:t>
            </a:r>
            <a:endParaRPr lang="en-US" sz="1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4343400" cy="228600"/>
          </a:xfrm>
        </p:spPr>
        <p:txBody>
          <a:bodyPr/>
          <a:lstStyle/>
          <a:p>
            <a:r>
              <a:rPr lang="en-US" dirty="0" err="1" smtClean="0"/>
              <a:t>Niseem</a:t>
            </a:r>
            <a:r>
              <a:rPr lang="en-US" dirty="0" smtClean="0"/>
              <a:t> </a:t>
            </a:r>
            <a:r>
              <a:rPr lang="en-US" dirty="0" err="1" smtClean="0"/>
              <a:t>Magdy</a:t>
            </a:r>
            <a:r>
              <a:rPr lang="en-US" dirty="0" smtClean="0"/>
              <a:t>, Stony Brook University, Initial Stages 2016, Portugal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7691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1701800" y="5257800"/>
                <a:ext cx="6705600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viscous coefficient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𝜉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shows a non-monotonic behavior with beam energy in both cases, n = 3 and n = 4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1800" y="5257800"/>
                <a:ext cx="6705600" cy="707886"/>
              </a:xfrm>
              <a:prstGeom prst="rect">
                <a:avLst/>
              </a:prstGeom>
              <a:blipFill rotWithShape="0">
                <a:blip r:embed="rId2"/>
                <a:stretch>
                  <a:fillRect l="-818" t="-5172" b="-137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D52EE-2EC2-4889-BE6E-7EB8E38B3EEC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66284" y="1142482"/>
            <a:ext cx="3811032" cy="4419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495285" y="1218683"/>
            <a:ext cx="3811030" cy="4267200"/>
          </a:xfrm>
          <a:prstGeom prst="rect">
            <a:avLst/>
          </a:prstGeom>
        </p:spPr>
      </p:pic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4343400" cy="228600"/>
          </a:xfrm>
        </p:spPr>
        <p:txBody>
          <a:bodyPr/>
          <a:lstStyle/>
          <a:p>
            <a:r>
              <a:rPr lang="en-US" dirty="0" err="1" smtClean="0"/>
              <a:t>Niseem</a:t>
            </a:r>
            <a:r>
              <a:rPr lang="en-US" dirty="0" smtClean="0"/>
              <a:t> </a:t>
            </a:r>
            <a:r>
              <a:rPr lang="en-US" dirty="0" err="1" smtClean="0"/>
              <a:t>Magdy</a:t>
            </a:r>
            <a:r>
              <a:rPr lang="en-US" dirty="0" smtClean="0"/>
              <a:t>, Stony Brook University, Initial Stages 2016, Portugal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2286000" y="88666"/>
                <a:ext cx="4572000" cy="132343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/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Viscous </a:t>
                </a:r>
                <a:r>
                  <a:rPr lang="en-US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coefficient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l-GR" sz="2000" i="1">
                              <a:latin typeface="Cambria Math"/>
                              <a:cs typeface="Times New Roman" panose="02020603050405020304" pitchFamily="18" charset="0"/>
                            </a:rPr>
                            <m:t>𝜂</m:t>
                          </m:r>
                        </m:e>
                      </m:d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&lt;</m:t>
                      </m:r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en-US" sz="20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and</m:t>
                      </m:r>
                      <m:r>
                        <a:rPr lang="en-US" sz="20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|</m:t>
                      </m:r>
                      <m:r>
                        <m:rPr>
                          <m:sty m:val="p"/>
                        </m:rPr>
                        <a:rPr lang="el-GR" sz="20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Δ</m:t>
                      </m:r>
                      <m:r>
                        <a:rPr lang="el-GR" sz="20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𝜂</m:t>
                      </m:r>
                      <m:r>
                        <a:rPr lang="en-US" sz="20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|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&gt;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7</m:t>
                      </m:r>
                    </m:oMath>
                  </m:oMathPara>
                </a14:m>
                <a:endParaRPr lang="en-US" sz="2000" i="1" dirty="0">
                  <a:latin typeface="Cambria Math"/>
                  <a:cs typeface="Times New Roman" panose="02020603050405020304" pitchFamily="18" charset="0"/>
                </a:endParaRPr>
              </a:p>
              <a:p>
                <a:pPr algn="ctr"/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/>
                        <a:cs typeface="Times New Roman" panose="02020603050405020304" pitchFamily="18" charset="0"/>
                      </a:rPr>
                      <m:t>0</m:t>
                    </m:r>
                    <m:r>
                      <a:rPr lang="en-US" sz="2000">
                        <a:latin typeface="Cambria Math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2000">
                        <a:latin typeface="Cambria Math"/>
                        <a:cs typeface="Times New Roman" panose="02020603050405020304" pitchFamily="18" charset="0"/>
                      </a:rPr>
                      <m:t>2</m:t>
                    </m:r>
                    <m:r>
                      <a:rPr lang="en-US" sz="2000">
                        <a:latin typeface="Cambria Math"/>
                        <a:cs typeface="Times New Roman" panose="02020603050405020304" pitchFamily="18" charset="0"/>
                      </a:rPr>
                      <m:t>&lt;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sub>
                    </m:sSub>
                    <m:r>
                      <a:rPr lang="en-US" sz="2000">
                        <a:latin typeface="Cambria Math"/>
                        <a:cs typeface="Times New Roman" panose="02020603050405020304" pitchFamily="18" charset="0"/>
                      </a:rPr>
                      <m:t>&lt;</m:t>
                    </m:r>
                    <m:r>
                      <a:rPr lang="en-US" sz="2000">
                        <a:latin typeface="Cambria Math"/>
                        <a:cs typeface="Times New Roman" panose="02020603050405020304" pitchFamily="18" charset="0"/>
                      </a:rPr>
                      <m:t>4</m:t>
                    </m:r>
                    <m:r>
                      <a:rPr lang="en-US" sz="20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/>
                        <a:cs typeface="Times New Roman" panose="02020603050405020304" pitchFamily="18" charset="0"/>
                      </a:rPr>
                      <m:t>GeV</m:t>
                    </m:r>
                    <m:r>
                      <a:rPr lang="en-US" sz="2000">
                        <a:latin typeface="Cambria Math"/>
                        <a:cs typeface="Times New Roman" panose="020206030504050203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2000">
                        <a:latin typeface="Cambria Math"/>
                        <a:cs typeface="Times New Roman" panose="02020603050405020304" pitchFamily="18" charset="0"/>
                      </a:rPr>
                      <m:t>c</m:t>
                    </m:r>
                  </m:oMath>
                </a14:m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0" y="88666"/>
                <a:ext cx="4572000" cy="1323439"/>
              </a:xfrm>
              <a:prstGeom prst="rect">
                <a:avLst/>
              </a:prstGeom>
              <a:blipFill>
                <a:blip r:embed="rId5"/>
                <a:stretch>
                  <a:fillRect t="-7834" b="-41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600552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>
          <a:xfrm>
            <a:off x="1143000" y="76200"/>
            <a:ext cx="7391400" cy="685800"/>
          </a:xfrm>
        </p:spPr>
        <p:txBody>
          <a:bodyPr/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  <a:r>
              <a:rPr lang="en-US" sz="4000" dirty="0" smtClean="0"/>
              <a:t> </a:t>
            </a:r>
            <a:endParaRPr lang="en-US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25" name="Rectangle 5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685800" y="838200"/>
                <a:ext cx="7848600" cy="5715000"/>
              </a:xfrm>
            </p:spPr>
            <p:txBody>
              <a:bodyPr/>
              <a:lstStyle/>
              <a:p>
                <a:pPr marL="857250" indent="-857250">
                  <a:buFont typeface="+mj-lt"/>
                  <a:buAutoNum type="romanUcPeriod"/>
                </a:pPr>
                <a:r>
                  <a:rPr lang="en-US" dirty="0" smtClean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ea typeface="+mj-ea"/>
                    <a:cs typeface="Times New Roman" panose="02020603050405020304" pitchFamily="18" charset="0"/>
                  </a:rPr>
                  <a:t>Introduction </a:t>
                </a:r>
              </a:p>
              <a:p>
                <a:pPr marL="514350" indent="-514350">
                  <a:buFont typeface="+mj-lt"/>
                  <a:buAutoNum type="romanLcPeriod"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QCD Phase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Diagram</a:t>
                </a:r>
              </a:p>
              <a:p>
                <a:pPr marL="514350" indent="-514350">
                  <a:buFont typeface="+mj-lt"/>
                  <a:buAutoNum type="romanLcPeriod"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STAR Detector</a:t>
                </a:r>
              </a:p>
              <a:p>
                <a:pPr marL="514350" indent="-514350">
                  <a:buFont typeface="+mj-lt"/>
                  <a:buAutoNum type="romanLcPeriod"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Correlation function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technique</a:t>
                </a:r>
              </a:p>
              <a:p>
                <a:pPr marL="571500" indent="-571500">
                  <a:buAutoNum type="romanUcPeriod" startAt="2"/>
                </a:pPr>
                <a:r>
                  <a:rPr lang="en-US" dirty="0" smtClean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ea typeface="+mj-ea"/>
                    <a:cs typeface="Times New Roman" panose="02020603050405020304" pitchFamily="18" charset="0"/>
                  </a:rPr>
                  <a:t>   Results </a:t>
                </a:r>
              </a:p>
              <a:p>
                <a:pPr marL="514350" indent="-514350">
                  <a:buFont typeface="+mj-lt"/>
                  <a:buAutoNum type="romanL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dependence </a:t>
                </a:r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Font typeface="+mj-lt"/>
                  <a:buAutoNum type="romanL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𝜂</m:t>
                    </m:r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dependence</a:t>
                </a:r>
              </a:p>
              <a:p>
                <a:pPr marL="514350" indent="-514350">
                  <a:buFont typeface="+mj-lt"/>
                  <a:buAutoNum type="romanL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0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beam energy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dependence</a:t>
                </a:r>
              </a:p>
              <a:p>
                <a:pPr marL="514350" indent="-514350">
                  <a:buFont typeface="+mj-lt"/>
                  <a:buAutoNum type="romanLcPeriod"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Viscous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coefficient</a:t>
                </a:r>
              </a:p>
              <a:p>
                <a:pPr marL="0" indent="0">
                  <a:buNone/>
                </a:pPr>
                <a:r>
                  <a:rPr lang="en-US" dirty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ea typeface="+mj-ea"/>
                    <a:cs typeface="Times New Roman" panose="02020603050405020304" pitchFamily="18" charset="0"/>
                  </a:rPr>
                  <a:t>III. </a:t>
                </a:r>
                <a:r>
                  <a:rPr lang="en-US" dirty="0" smtClean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ea typeface="+mj-ea"/>
                    <a:cs typeface="Times New Roman" panose="02020603050405020304" pitchFamily="18" charset="0"/>
                  </a:rPr>
                  <a:t>   Conclusion </a:t>
                </a:r>
                <a:endParaRPr lang="en-US" dirty="0">
                  <a:solidFill>
                    <a:schemeClr val="accent2">
                      <a:lumMod val="75000"/>
                    </a:schemeClr>
                  </a:solidFill>
                  <a:latin typeface="Times New Roman" panose="02020603050405020304" pitchFamily="18" charset="0"/>
                  <a:ea typeface="+mj-ea"/>
                  <a:cs typeface="Times New Roman" panose="02020603050405020304" pitchFamily="18" charset="0"/>
                </a:endParaRPr>
              </a:p>
              <a:p>
                <a:pPr marL="514350" indent="-514350">
                  <a:buFont typeface="+mj-lt"/>
                  <a:buAutoNum type="romanUcPeriod"/>
                </a:pPr>
                <a:endPara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125" name="Rectangle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0" y="838200"/>
                <a:ext cx="7848600" cy="5715000"/>
              </a:xfrm>
              <a:blipFill>
                <a:blip r:embed="rId2"/>
                <a:stretch>
                  <a:fillRect l="-2020" t="-3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D52EE-2EC2-4889-BE6E-7EB8E38B3EE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4343400" cy="228600"/>
          </a:xfrm>
        </p:spPr>
        <p:txBody>
          <a:bodyPr/>
          <a:lstStyle/>
          <a:p>
            <a:r>
              <a:rPr lang="en-US" dirty="0" err="1" smtClean="0"/>
              <a:t>Niseem</a:t>
            </a:r>
            <a:r>
              <a:rPr lang="en-US" dirty="0" smtClean="0"/>
              <a:t> </a:t>
            </a:r>
            <a:r>
              <a:rPr lang="en-US" dirty="0" err="1" smtClean="0"/>
              <a:t>Magdy</a:t>
            </a:r>
            <a:r>
              <a:rPr lang="en-US" dirty="0" smtClean="0"/>
              <a:t>, Stony Brook University, Initial Stages 2016, Portugal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62200" y="152400"/>
            <a:ext cx="4724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4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III.    Conclusion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D52EE-2EC2-4889-BE6E-7EB8E38B3EEC}" type="slidenum">
              <a:rPr lang="en-US" smtClean="0"/>
              <a:pPr/>
              <a:t>20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219200" y="1066800"/>
                <a:ext cx="6858000" cy="46605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Comprehensive set of STAR measurements for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  <m:r>
                      <a:rPr lang="en-US" sz="2400" b="0" i="0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4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l-GR" sz="24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𝜂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cent,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presented.</a:t>
                </a:r>
              </a:p>
              <a:p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Mid and forward rapidity</a:t>
                </a:r>
                <a14:m>
                  <m:oMath xmlns:m="http://schemas.openxmlformats.org/officeDocument/2006/math">
                    <m:r>
                      <a:rPr lang="en-US" sz="2000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shows a monotonic increase with beam energy, </a:t>
                </a:r>
                <a:endPara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257300" lvl="2" indent="-342900">
                  <a:buFont typeface="Wingdings" panose="05000000000000000000" pitchFamily="2" charset="2"/>
                  <a:buChar char="ü"/>
                </a:pP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Stronger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0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dependence for forward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1257300" lvl="2" indent="-342900">
                  <a:buFont typeface="Wingdings" panose="05000000000000000000" pitchFamily="2" charset="2"/>
                  <a:buChar char="ü"/>
                </a:pPr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2000" i="1" dirty="0" smtClean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 For  a given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sz="2000" i="1" dirty="0" smtClean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0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decrease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harmonic order.</a:t>
                </a:r>
              </a:p>
              <a:p>
                <a:pPr marL="1257300" lvl="2" indent="-342900">
                  <a:buFont typeface="Wingdings" panose="05000000000000000000" pitchFamily="2" charset="2"/>
                  <a:buChar char="ü"/>
                </a:pP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Similar patterns but different magnitude for different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</m:oMath>
                </a14:m>
                <a:endPara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/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20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viscous coefficient  </a:t>
                </a:r>
                <a14:m>
                  <m:oMath xmlns:m="http://schemas.openxmlformats.org/officeDocument/2006/math">
                    <m:r>
                      <a:rPr lang="en-US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𝝃</m:t>
                    </m:r>
                  </m:oMath>
                </a14:m>
                <a:r>
                  <a:rPr lang="en-US" sz="20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en-US" sz="20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which encodes the transport </a:t>
                </a:r>
                <a:r>
                  <a:rPr lang="en-US" sz="20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coefficient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l-GR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𝜼</m:t>
                        </m:r>
                      </m:num>
                      <m:den>
                        <m:r>
                          <a:rPr lang="en-US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𝒔</m:t>
                        </m:r>
                      </m:den>
                    </m:f>
                  </m:oMath>
                </a14:m>
                <a:r>
                  <a:rPr lang="en-US" sz="20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 indicates </a:t>
                </a:r>
                <a:r>
                  <a:rPr lang="en-US" sz="20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non-monotonic </a:t>
                </a:r>
                <a:r>
                  <a:rPr lang="en-US" sz="20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pattern for the beam energy range studied.</a:t>
                </a:r>
                <a:endParaRPr lang="en-US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200" y="1066800"/>
                <a:ext cx="6858000" cy="4660507"/>
              </a:xfrm>
              <a:prstGeom prst="rect">
                <a:avLst/>
              </a:prstGeom>
              <a:blipFill>
                <a:blip r:embed="rId2"/>
                <a:stretch>
                  <a:fillRect l="-1333" t="-1046" r="-800" b="-13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4343400" cy="228600"/>
          </a:xfrm>
        </p:spPr>
        <p:txBody>
          <a:bodyPr/>
          <a:lstStyle/>
          <a:p>
            <a:r>
              <a:rPr lang="en-US" dirty="0" err="1" smtClean="0"/>
              <a:t>Niseem</a:t>
            </a:r>
            <a:r>
              <a:rPr lang="en-US" dirty="0" smtClean="0"/>
              <a:t> </a:t>
            </a:r>
            <a:r>
              <a:rPr lang="en-US" dirty="0" err="1" smtClean="0"/>
              <a:t>Magdy</a:t>
            </a:r>
            <a:r>
              <a:rPr lang="en-US" dirty="0" smtClean="0"/>
              <a:t>, Stony Brook University, Initial Stages 2016, Portugal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0031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66800" y="2133600"/>
            <a:ext cx="8153400" cy="1569660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square">
            <a:spAutoFit/>
            <a:scene3d>
              <a:camera prst="perspectiveRelaxedModerately"/>
              <a:lightRig rig="threePt" dir="t"/>
            </a:scene3d>
          </a:bodyPr>
          <a:lstStyle/>
          <a:p>
            <a:pPr marL="0" indent="0" algn="ctr">
              <a:buNone/>
            </a:pPr>
            <a:r>
              <a:rPr lang="en-US" sz="9600" b="1" dirty="0" smtClean="0">
                <a:ln w="22225">
                  <a:solidFill>
                    <a:schemeClr val="tx2"/>
                  </a:solidFill>
                  <a:prstDash val="solid"/>
                </a:ln>
                <a:solidFill>
                  <a:srgbClr val="00B05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THANK YOU</a:t>
            </a:r>
            <a:endParaRPr lang="en-US" sz="9600" b="1" dirty="0">
              <a:ln w="22225">
                <a:solidFill>
                  <a:schemeClr val="tx2"/>
                </a:solidFill>
                <a:prstDash val="solid"/>
              </a:ln>
              <a:solidFill>
                <a:srgbClr val="00B05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D52EE-2EC2-4889-BE6E-7EB8E38B3EEC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4343400" cy="228600"/>
          </a:xfrm>
        </p:spPr>
        <p:txBody>
          <a:bodyPr/>
          <a:lstStyle/>
          <a:p>
            <a:r>
              <a:rPr lang="en-US" dirty="0" err="1" smtClean="0"/>
              <a:t>Niseem</a:t>
            </a:r>
            <a:r>
              <a:rPr lang="en-US" dirty="0" smtClean="0"/>
              <a:t> </a:t>
            </a:r>
            <a:r>
              <a:rPr lang="en-US" dirty="0" err="1" smtClean="0"/>
              <a:t>Magdy</a:t>
            </a:r>
            <a:r>
              <a:rPr lang="en-US" dirty="0" smtClean="0"/>
              <a:t>, Stony Brook University, Initial Stages 2016, Portugal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3847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0" y="76200"/>
            <a:ext cx="7391400" cy="914400"/>
          </a:xfrm>
        </p:spPr>
        <p:txBody>
          <a:bodyPr/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QCD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Phase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iagram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409700" y="1272974"/>
                <a:ext cx="6324600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BES at RHIC allows the study of a broad domain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plane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9700" y="1272974"/>
                <a:ext cx="6324600" cy="830997"/>
              </a:xfrm>
              <a:prstGeom prst="rect">
                <a:avLst/>
              </a:prstGeom>
              <a:blipFill rotWithShape="0">
                <a:blip r:embed="rId2"/>
                <a:stretch>
                  <a:fillRect l="-1252" t="-5882" b="-16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595670"/>
            <a:ext cx="3200400" cy="2509729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0" y="2595671"/>
            <a:ext cx="3200400" cy="2509728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5257800" y="5152850"/>
            <a:ext cx="31242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hangingPunct="0"/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F. 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Becattini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PoSCPOD07:012,2007</a:t>
            </a:r>
            <a:endParaRPr kumimoji="0" lang="en-US" altLang="en-US" sz="2800" b="1" i="0" u="none" strike="noStrike" normalizeH="0" baseline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D52EE-2EC2-4889-BE6E-7EB8E38B3EEC}" type="slidenum">
              <a:rPr lang="en-US" smtClean="0"/>
              <a:pPr/>
              <a:t>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893985" y="5573146"/>
                <a:ext cx="7668399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 algn="ctr">
                  <a:buFont typeface="Wingdings" panose="05000000000000000000" pitchFamily="2" charset="2"/>
                  <a:buChar char="Ø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𝜇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&amp; 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 variations via beam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energy or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rapidity selections.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3985" y="5573146"/>
                <a:ext cx="7668399" cy="461665"/>
              </a:xfrm>
              <a:prstGeom prst="rect">
                <a:avLst/>
              </a:prstGeom>
              <a:blipFill rotWithShape="0">
                <a:blip r:embed="rId5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334000" y="2193738"/>
                <a:ext cx="32283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Rapidity dependence 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dirty="0" smtClean="0"/>
                  <a:t>) </a:t>
                </a:r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0" y="2193738"/>
                <a:ext cx="3228384" cy="369332"/>
              </a:xfrm>
              <a:prstGeom prst="rect">
                <a:avLst/>
              </a:prstGeom>
              <a:blipFill rotWithShape="0">
                <a:blip r:embed="rId6"/>
                <a:stretch>
                  <a:fillRect l="-1509" t="-10000" r="-37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4343400" cy="228600"/>
          </a:xfrm>
        </p:spPr>
        <p:txBody>
          <a:bodyPr/>
          <a:lstStyle/>
          <a:p>
            <a:r>
              <a:rPr lang="en-US" dirty="0" err="1" smtClean="0"/>
              <a:t>Niseem</a:t>
            </a:r>
            <a:r>
              <a:rPr lang="en-US" dirty="0" smtClean="0"/>
              <a:t> </a:t>
            </a:r>
            <a:r>
              <a:rPr lang="en-US" dirty="0" err="1" smtClean="0"/>
              <a:t>Magdy</a:t>
            </a:r>
            <a:r>
              <a:rPr lang="en-US" dirty="0" smtClean="0"/>
              <a:t>, Stony Brook University, Initial Stages 2016, Portugal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6629400" y="3014990"/>
            <a:ext cx="83839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/>
              <a:t>200 </a:t>
            </a:r>
            <a:r>
              <a:rPr lang="en-US" sz="1100" dirty="0" err="1" smtClean="0"/>
              <a:t>GeV</a:t>
            </a:r>
            <a:endParaRPr lang="en-US" sz="11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5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3512593" y="6290846"/>
            <a:ext cx="235480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PRL 116, 112302 (2016)</a:t>
            </a:r>
          </a:p>
        </p:txBody>
      </p:sp>
      <p:sp>
        <p:nvSpPr>
          <p:cNvPr id="17" name="Rectangle 4"/>
          <p:cNvSpPr>
            <a:spLocks noGrp="1" noChangeArrowheads="1"/>
          </p:cNvSpPr>
          <p:nvPr>
            <p:ph type="title"/>
          </p:nvPr>
        </p:nvSpPr>
        <p:spPr>
          <a:xfrm>
            <a:off x="773428" y="11771"/>
            <a:ext cx="7391400" cy="674029"/>
          </a:xfrm>
        </p:spPr>
        <p:txBody>
          <a:bodyPr/>
          <a:lstStyle/>
          <a:p>
            <a:pPr algn="ctr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QCD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Phase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iagram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311064"/>
            <a:ext cx="2514601" cy="2582054"/>
          </a:xfrm>
          <a:prstGeom prst="rect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6" name="Rectangle 5"/>
          <p:cNvSpPr/>
          <p:nvPr/>
        </p:nvSpPr>
        <p:spPr>
          <a:xfrm>
            <a:off x="639263" y="5029200"/>
            <a:ext cx="21448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PRL 112,162301(2014)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4600" y="2311063"/>
            <a:ext cx="2667000" cy="2582055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11" name="Rectangle 10"/>
          <p:cNvSpPr/>
          <p:nvPr/>
        </p:nvSpPr>
        <p:spPr>
          <a:xfrm>
            <a:off x="228600" y="1295400"/>
            <a:ext cx="3048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ctr">
              <a:buFont typeface="Wingdings" panose="05000000000000000000" pitchFamily="2" charset="2"/>
              <a:buChar char="v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Investigate signatures for the first-order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phase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transition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024930" y="1449288"/>
            <a:ext cx="29848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Search for critical fluctuations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477000" y="5029200"/>
            <a:ext cx="236219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PRL 112, 032302 (2014)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4343400" cy="228600"/>
          </a:xfrm>
        </p:spPr>
        <p:txBody>
          <a:bodyPr/>
          <a:lstStyle/>
          <a:p>
            <a:r>
              <a:rPr lang="en-US" dirty="0" err="1" smtClean="0"/>
              <a:t>Niseem</a:t>
            </a:r>
            <a:r>
              <a:rPr lang="en-US" dirty="0" smtClean="0"/>
              <a:t> </a:t>
            </a:r>
            <a:r>
              <a:rPr lang="en-US" dirty="0" err="1" smtClean="0"/>
              <a:t>Magdy</a:t>
            </a:r>
            <a:r>
              <a:rPr lang="en-US" dirty="0" smtClean="0"/>
              <a:t>, Stony Brook University, Initial Stages 2016, Portugal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D52EE-2EC2-4889-BE6E-7EB8E38B3EEC}" type="slidenum">
              <a:rPr lang="en-US" smtClean="0"/>
              <a:pPr/>
              <a:t>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219199" y="609600"/>
                <a:ext cx="723900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ctr">
                  <a:buFont typeface="Wingdings" panose="05000000000000000000" pitchFamily="2" charset="2"/>
                  <a:buChar char="Ø"/>
                </a:pPr>
                <a:r>
                  <a:rPr lang="en-US" sz="2400" dirty="0" smtClean="0">
                    <a:latin typeface="Times New Roman" pitchFamily="18" charset="0"/>
                    <a:cs typeface="Times New Roman" panose="02020603050405020304" pitchFamily="18" charset="0"/>
                  </a:rPr>
                  <a:t>Strong interest in measurements which span a broad </a:t>
                </a:r>
              </a:p>
              <a:p>
                <a:pPr algn="ctr"/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𝜇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T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  <m:r>
                      <a:rPr lang="en-US" sz="2400" b="0" i="0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domain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199" y="609600"/>
                <a:ext cx="7239001" cy="830997"/>
              </a:xfrm>
              <a:prstGeom prst="rect">
                <a:avLst/>
              </a:prstGeom>
              <a:blipFill>
                <a:blip r:embed="rId4"/>
                <a:stretch>
                  <a:fillRect t="-5882" b="-16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2818264" y="2057400"/>
                <a:ext cx="3428998" cy="14773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 algn="ctr">
                  <a:buFont typeface="Wingdings" panose="05000000000000000000" pitchFamily="2" charset="2"/>
                  <a:buChar char="v"/>
                </a:pPr>
                <a:r>
                  <a:rPr lang="en-US" dirty="0" smtClean="0">
                    <a:latin typeface="Times New Roman" pitchFamily="18" charset="0"/>
                    <a:cs typeface="Times New Roman" panose="02020603050405020304" pitchFamily="18" charset="0"/>
                  </a:rPr>
                  <a:t>Investigate transport coefficients as a function of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𝜇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,T)</a:t>
                </a:r>
              </a:p>
              <a:p>
                <a:pPr marL="285750" indent="-285750" algn="ctr">
                  <a:buFont typeface="Wingdings" panose="05000000000000000000" pitchFamily="2" charset="2"/>
                  <a:buChar char="v"/>
                </a:pP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Possible non-monotonic patterns 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8264" y="2057400"/>
                <a:ext cx="3428998" cy="1477328"/>
              </a:xfrm>
              <a:prstGeom prst="rect">
                <a:avLst/>
              </a:prstGeom>
              <a:blipFill rotWithShape="1">
                <a:blip r:embed="rId5"/>
                <a:stretch>
                  <a:fillRect t="-2066" b="-53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270" y="3623846"/>
            <a:ext cx="2900730" cy="266700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00040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6" grpId="0"/>
      <p:bldP spid="11" grpId="0"/>
      <p:bldP spid="18" grpId="0"/>
      <p:bldP spid="19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Rectangle 6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7391400" cy="914400"/>
          </a:xfrm>
        </p:spPr>
        <p:txBody>
          <a:bodyPr/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STAR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Detector at RHIC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257300" y="5764923"/>
                <a:ext cx="6324600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 algn="ctr">
                  <a:buFont typeface="Wingdings" panose="05000000000000000000" pitchFamily="2" charset="2"/>
                  <a:buChar char="Ø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TPC detector covers |</a:t>
                </a:r>
                <a:r>
                  <a:rPr lang="el-GR" sz="24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l-GR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𝜂</m:t>
                    </m:r>
                    <m:r>
                      <a:rPr lang="el-GR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| &lt; 1</a:t>
                </a:r>
              </a:p>
              <a:p>
                <a:pPr marL="342900" indent="-342900" algn="ctr">
                  <a:buFont typeface="Wingdings" panose="05000000000000000000" pitchFamily="2" charset="2"/>
                  <a:buChar char="Ø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FTPC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detector covers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2.5 &lt; |</a:t>
                </a:r>
                <a:r>
                  <a:rPr lang="el-GR" sz="2400" dirty="0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l-GR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𝜂</m:t>
                    </m:r>
                    <m:r>
                      <a:rPr lang="el-GR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| &lt; 4</a:t>
                </a: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7300" y="5764923"/>
                <a:ext cx="6324600" cy="830997"/>
              </a:xfrm>
              <a:prstGeom prst="rect">
                <a:avLst/>
              </a:prstGeom>
              <a:blipFill>
                <a:blip r:embed="rId3"/>
                <a:stretch>
                  <a:fillRect t="-5882" b="-16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D52EE-2EC2-4889-BE6E-7EB8E38B3EE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4343400" cy="228600"/>
          </a:xfrm>
        </p:spPr>
        <p:txBody>
          <a:bodyPr/>
          <a:lstStyle/>
          <a:p>
            <a:r>
              <a:rPr lang="en-US" dirty="0" err="1" smtClean="0"/>
              <a:t>Niseem</a:t>
            </a:r>
            <a:r>
              <a:rPr lang="en-US" dirty="0" smtClean="0"/>
              <a:t> </a:t>
            </a:r>
            <a:r>
              <a:rPr lang="en-US" dirty="0" err="1" smtClean="0"/>
              <a:t>Magdy</a:t>
            </a:r>
            <a:r>
              <a:rPr lang="en-US" dirty="0" smtClean="0"/>
              <a:t>, Stony Brook University, Initial Stages 2016, Portugal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527" y="947880"/>
            <a:ext cx="7005638" cy="44376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Rectangle 6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7391400" cy="914400"/>
          </a:xfrm>
        </p:spPr>
        <p:txBody>
          <a:bodyPr/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Correlation function techn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ique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533400" y="1139088"/>
                <a:ext cx="8458200" cy="54043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All current techniques used to study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are related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 the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correlation function.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Two particle correlation function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𝐶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l-GR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Δ</m:t>
                        </m:r>
                        <m:r>
                          <a:rPr lang="el-GR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𝜑</m:t>
                        </m:r>
                        <m:r>
                          <a:rPr lang="en-US">
                            <a:latin typeface="Cambria Math"/>
                            <a:cs typeface="Times New Roman" panose="020206030504050203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l-GR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en-US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dirty="0"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l-GR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en-US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𝑢𝑠𝑒𝑑</m:t>
                    </m:r>
                    <m:r>
                      <a:rPr lang="en-US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𝑖𝑛</m:t>
                    </m:r>
                    <m:r>
                      <a:rPr lang="en-US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h</m:t>
                    </m:r>
                    <m:r>
                      <a:rPr lang="en-US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𝑖𝑠</m:t>
                    </m:r>
                    <m:r>
                      <a:rPr lang="en-US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𝑎𝑛𝑎𝑙𝑦𝑠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i</m:t>
                    </m:r>
                    <m:r>
                      <a:rPr lang="en-US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𝑠</m:t>
                    </m:r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𝐶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l-G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Δ</m:t>
                        </m:r>
                        <m:r>
                          <a:rPr lang="el-G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𝜑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𝑑𝑁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𝑑</m:t>
                        </m:r>
                        <m:r>
                          <m:rPr>
                            <m:sty m:val="p"/>
                          </m:rPr>
                          <a:rPr lang="el-G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Δ</m:t>
                        </m:r>
                        <m:r>
                          <a:rPr lang="el-G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𝑠𝑎𝑚𝑒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𝑑𝑁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𝑑</m:t>
                        </m:r>
                        <m:r>
                          <m:rPr>
                            <m:sty m:val="p"/>
                          </m:rPr>
                          <a:rPr lang="el-G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Δ</m:t>
                        </m:r>
                        <m:r>
                          <a:rPr lang="el-G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𝑚𝑖𝑥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and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supHide m:val="on"/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sty m:val="p"/>
                              </m:rPr>
                              <a:rPr lang="el-G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Δ</m:t>
                            </m:r>
                            <m:r>
                              <a:rPr lang="el-G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𝜑</m:t>
                            </m:r>
                          </m:sub>
                          <m:sup/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𝐶</m:t>
                            </m:r>
                            <m:d>
                              <m:d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lang="el-G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Δ</m:t>
                                </m:r>
                                <m:r>
                                  <a:rPr lang="el-G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𝜑</m:t>
                                </m:r>
                              </m:e>
                            </m:d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cos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⁡(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l-G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Δ</m:t>
                            </m:r>
                            <m:r>
                              <a:rPr lang="el-G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𝜑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</m:nary>
                      </m:num>
                      <m:den>
                        <m:nary>
                          <m:naryPr>
                            <m:chr m:val="∑"/>
                            <m:supHide m:val="on"/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sty m:val="p"/>
                              </m:rPr>
                              <a:rPr lang="el-G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Δ</m:t>
                            </m:r>
                            <m:r>
                              <a:rPr lang="el-G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𝜑</m:t>
                            </m:r>
                          </m:sub>
                          <m:sup/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𝐶</m:t>
                            </m:r>
                            <m:d>
                              <m:d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lang="el-G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Δ</m:t>
                                </m:r>
                                <m:r>
                                  <a:rPr lang="el-G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𝜑</m:t>
                                </m:r>
                              </m:e>
                            </m:d>
                          </m:e>
                        </m:nary>
                      </m:den>
                    </m:f>
                  </m:oMath>
                </a14:m>
                <a:endPara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50000"/>
                  </a:lnSpc>
                </a:pPr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0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  <m:r>
                      <a:rPr lang="en-US" sz="2000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sub>
                    </m:sSub>
                    <m:r>
                      <a:rPr lang="en-US" sz="2000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)=</m:t>
                    </m:r>
                    <m:f>
                      <m:fPr>
                        <m:ctrlPr>
                          <a:rPr lang="en-US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20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sz="2000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2000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sub>
                          <m:sup>
                            <m:r>
                              <a:rPr lang="en-US" sz="2000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bSup>
                        <m:d>
                          <m:dPr>
                            <m:ctrlPr>
                              <a:rPr lang="en-US" sz="20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000" i="1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en-US" sz="2000" i="1" dirty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 dirty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2000" i="1" dirty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𝑇</m:t>
                                    </m:r>
                                  </m:sub>
                                </m:sSub>
                              </m:e>
                              <m:sub>
                                <m:r>
                                  <a:rPr lang="en-US" sz="2000" i="1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𝑟𝑒𝑓</m:t>
                                </m:r>
                              </m:sub>
                            </m:sSub>
                            <m:r>
                              <a:rPr lang="en-US" sz="2000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sz="200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20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𝑇</m:t>
                                </m:r>
                              </m:sub>
                            </m:sSub>
                          </m:e>
                        </m:d>
                      </m:num>
                      <m:den>
                        <m:rad>
                          <m:radPr>
                            <m:degHide m:val="on"/>
                            <m:ctrlPr>
                              <a:rPr lang="en-US" sz="20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sSubSup>
                              <m:sSubSupPr>
                                <m:ctrlPr>
                                  <a:rPr lang="en-US" sz="2000" i="1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000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sz="2000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𝑛</m:t>
                                </m:r>
                              </m:sub>
                              <m:sup>
                                <m:r>
                                  <a:rPr lang="en-US" sz="2000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bSup>
                            <m:d>
                              <m:dPr>
                                <m:ctrlPr>
                                  <a:rPr lang="en-US" sz="2000" i="1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000" i="1" dirty="0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sSub>
                                      <m:sSubPr>
                                        <m:ctrlPr>
                                          <a:rPr lang="en-US" sz="2000" i="1" dirty="0"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i="1" dirty="0"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en-US" sz="2000" i="1" dirty="0"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𝑇</m:t>
                                        </m:r>
                                      </m:sub>
                                    </m:sSub>
                                  </m:e>
                                  <m:sub>
                                    <m:r>
                                      <a:rPr lang="en-US" sz="2000" i="1" dirty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𝑟𝑒𝑓</m:t>
                                    </m:r>
                                  </m:sub>
                                </m:sSub>
                              </m:e>
                            </m:d>
                          </m:e>
                        </m:rad>
                      </m:den>
                    </m:f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and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0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  <m:r>
                      <a:rPr lang="en-US" sz="2000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l-GR" sz="20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𝜂</m:t>
                    </m:r>
                    <m:r>
                      <a:rPr lang="en-US" sz="2000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)=</m:t>
                    </m:r>
                    <m:f>
                      <m:fPr>
                        <m:ctrlPr>
                          <a:rPr lang="en-US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20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sz="2000" i="1" dirty="0">
                                <a:latin typeface="Cambria Math"/>
                                <a:cs typeface="Times New Roman" panose="020206030504050203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2000" i="1" dirty="0">
                                <a:latin typeface="Cambria Math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sub>
                          <m:sup>
                            <m:r>
                              <a:rPr lang="en-US" sz="2000" i="1" dirty="0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sz="2000" i="1" dirty="0">
                            <a:latin typeface="Cambria Math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l-GR" sz="2000" i="1">
                            <a:latin typeface="Cambria Math"/>
                            <a:cs typeface="Times New Roman" panose="02020603050405020304" pitchFamily="18" charset="0"/>
                          </a:rPr>
                          <m:t>𝜂</m:t>
                        </m:r>
                        <m:r>
                          <a:rPr lang="en-US" sz="2000" i="1" dirty="0">
                            <a:latin typeface="Cambria Math"/>
                            <a:cs typeface="Times New Roman" panose="020206030504050203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l-GR" sz="20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𝜂</m:t>
                            </m:r>
                          </m:e>
                          <m:sub>
                            <m:r>
                              <a:rPr lang="en-US" sz="20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𝑟𝑒𝑓</m:t>
                            </m:r>
                          </m:sub>
                        </m:sSub>
                        <m:r>
                          <a:rPr lang="en-US" sz="2000" i="1" dirty="0">
                            <a:latin typeface="Cambria Math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0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sSubSup>
                              <m:sSubSupPr>
                                <m:ctrlPr>
                                  <a:rPr lang="en-US" sz="2000" i="1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000" i="1" dirty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sz="2000" i="1" dirty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𝑛</m:t>
                                </m:r>
                              </m:sub>
                              <m:sup>
                                <m:r>
                                  <a:rPr lang="en-US" sz="2000" i="1" dirty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sz="2000" i="1" dirty="0">
                                <a:latin typeface="Cambria Math"/>
                                <a:cs typeface="Times New Roman" panose="020206030504050203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sz="2000" i="1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sz="20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𝜂</m:t>
                                </m:r>
                              </m:e>
                              <m:sub>
                                <m:r>
                                  <a:rPr lang="en-US" sz="2000" i="1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𝑟𝑒𝑓</m:t>
                                </m:r>
                              </m:sub>
                            </m:sSub>
                            <m:r>
                              <a:rPr lang="en-US" sz="2000" i="1" dirty="0">
                                <a:latin typeface="Cambria Math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</m:rad>
                      </m:den>
                    </m:f>
                  </m:oMath>
                </a14:m>
                <a:endPara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50000"/>
                  </a:lnSpc>
                </a:pPr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Factorization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ansatz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0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verified.</a:t>
                </a:r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on-flow signals, as well as some residual detector effects (track merging/splitting) minimized with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|</m:t>
                    </m:r>
                    <m:r>
                      <m:rPr>
                        <m:sty m:val="p"/>
                      </m:rPr>
                      <a:rPr lang="el-GR" sz="20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Δ</m:t>
                    </m:r>
                    <m:r>
                      <a:rPr lang="el-GR" sz="20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𝜂</m:t>
                    </m:r>
                    <m:r>
                      <a:rPr lang="en-US" sz="200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l-GR" sz="20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𝜂</m:t>
                        </m:r>
                      </m:e>
                      <m:sub>
                        <m:r>
                          <a:rPr lang="en-US" sz="20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2000" dirty="0">
                        <a:latin typeface="Cambria Math"/>
                        <a:cs typeface="Times New Roman" panose="02020603050405020304" pitchFamily="18" charset="0"/>
                      </a:rPr>
                      <m:t>−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l-GR" sz="20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𝜂</m:t>
                        </m:r>
                      </m:e>
                      <m:sub>
                        <m:r>
                          <a:rPr lang="en-US" sz="20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| &gt;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0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7</m:t>
                    </m:r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cut. </a:t>
                </a:r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1139088"/>
                <a:ext cx="8458200" cy="5404365"/>
              </a:xfrm>
              <a:prstGeom prst="rect">
                <a:avLst/>
              </a:prstGeom>
              <a:blipFill>
                <a:blip r:embed="rId2"/>
                <a:stretch>
                  <a:fillRect l="-649" b="-16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8382000" y="2362200"/>
            <a:ext cx="381000" cy="3810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370058" y="3782472"/>
            <a:ext cx="381000" cy="3810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D52EE-2EC2-4889-BE6E-7EB8E38B3EE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4343400" cy="228600"/>
          </a:xfrm>
        </p:spPr>
        <p:txBody>
          <a:bodyPr/>
          <a:lstStyle/>
          <a:p>
            <a:r>
              <a:rPr lang="en-US" dirty="0" err="1" smtClean="0"/>
              <a:t>Niseem</a:t>
            </a:r>
            <a:r>
              <a:rPr lang="en-US" dirty="0" smtClean="0"/>
              <a:t> </a:t>
            </a:r>
            <a:r>
              <a:rPr lang="en-US" dirty="0" err="1" smtClean="0"/>
              <a:t>Magdy</a:t>
            </a:r>
            <a:r>
              <a:rPr lang="en-US" dirty="0" smtClean="0"/>
              <a:t>, Stony Brook University, Initial Stages 2016, Portugal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502589" y="3212068"/>
            <a:ext cx="2209800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PLB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708,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249 (2012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781825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733800" y="141027"/>
            <a:ext cx="188224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Results</a:t>
            </a:r>
            <a:endParaRPr lang="en-US" sz="4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066800" y="457200"/>
                <a:ext cx="7620000" cy="5935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en-US" sz="24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𝑝𝑇</m:t>
                        </m:r>
                      </m:e>
                    </m:d>
                    <m:r>
                      <a:rPr lang="en-US" sz="2400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 </m:t>
                    </m:r>
                    <m:f>
                      <m:fPr>
                        <m:ctrlPr>
                          <a:rPr lang="en-US" sz="24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24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2400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sub>
                          <m:sup>
                            <m:r>
                              <a:rPr lang="en-US" sz="2400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bSup>
                        <m:d>
                          <m:dPr>
                            <m:ctrlPr>
                              <a:rPr lang="en-US" sz="24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i="1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en-US" sz="2400" i="1" dirty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 dirty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2400" i="1" dirty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𝑇</m:t>
                                    </m:r>
                                  </m:sub>
                                </m:sSub>
                              </m:e>
                              <m:sub>
                                <m:r>
                                  <a:rPr lang="en-US" sz="2400" i="1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𝑟𝑒𝑓</m:t>
                                </m:r>
                              </m:sub>
                            </m:sSub>
                            <m:r>
                              <a:rPr lang="en-US" sz="2400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sz="2400" i="1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2400" i="1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𝑇</m:t>
                                </m:r>
                              </m:sub>
                            </m:sSub>
                          </m:e>
                        </m:d>
                      </m:num>
                      <m:den>
                        <m:rad>
                          <m:radPr>
                            <m:degHide m:val="on"/>
                            <m:ctrlPr>
                              <a:rPr lang="en-US" sz="24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sSubSup>
                              <m:sSubSupPr>
                                <m:ctrlPr>
                                  <a:rPr lang="en-US" sz="2400" i="1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400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sz="2400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𝑛</m:t>
                                </m:r>
                              </m:sub>
                              <m:sup>
                                <m:r>
                                  <a:rPr lang="en-US" sz="2400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bSup>
                            <m:d>
                              <m:dPr>
                                <m:ctrlPr>
                                  <a:rPr lang="en-US" sz="2400" i="1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400" i="1" dirty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sSub>
                                      <m:sSubPr>
                                        <m:ctrlPr>
                                          <a:rPr lang="en-US" sz="2400" i="1" dirty="0"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 dirty="0"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en-US" sz="2400" i="1" dirty="0"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𝑇</m:t>
                                        </m:r>
                                      </m:sub>
                                    </m:sSub>
                                  </m:e>
                                  <m:sub>
                                    <m:r>
                                      <a:rPr lang="en-US" sz="2400" i="1" dirty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𝑟𝑒𝑓</m:t>
                                    </m:r>
                                  </m:sub>
                                </m:sSub>
                              </m:e>
                            </m:d>
                          </m:e>
                        </m:rad>
                      </m:den>
                    </m:f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endParaRPr lang="en-US" sz="2000" i="1" dirty="0" smtClean="0">
                  <a:latin typeface="Cambria Math"/>
                  <a:cs typeface="Times New Roman" panose="02020603050405020304" pitchFamily="18" charset="0"/>
                </a:endParaRPr>
              </a:p>
              <a:p>
                <a:pPr marL="1257300" lvl="2" indent="-342900">
                  <a:lnSpc>
                    <a:spcPct val="150000"/>
                  </a:lnSpc>
                  <a:buFont typeface="Wingdings" pitchFamily="2" charset="2"/>
                  <a:buChar char="ü"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l-GR" sz="2000" i="1">
                            <a:latin typeface="Cambria Math"/>
                            <a:cs typeface="Times New Roman" panose="02020603050405020304" pitchFamily="18" charset="0"/>
                          </a:rPr>
                          <m:t>𝜂</m:t>
                        </m:r>
                      </m:e>
                    </m:d>
                    <m:r>
                      <a:rPr lang="en-US" sz="2000">
                        <a:latin typeface="Cambria Math"/>
                        <a:cs typeface="Times New Roman" panose="02020603050405020304" pitchFamily="18" charset="0"/>
                      </a:rPr>
                      <m:t>&lt;</m:t>
                    </m:r>
                    <m:r>
                      <a:rPr lang="en-US" sz="2000">
                        <a:latin typeface="Cambria Math"/>
                        <a:cs typeface="Times New Roman" panose="02020603050405020304" pitchFamily="18" charset="0"/>
                      </a:rPr>
                      <m:t>1</m:t>
                    </m:r>
                  </m:oMath>
                </a14:m>
                <a:endParaRPr lang="en-US" sz="2000" i="1" dirty="0">
                  <a:latin typeface="Cambria Math"/>
                  <a:cs typeface="Times New Roman" panose="02020603050405020304" pitchFamily="18" charset="0"/>
                </a:endParaRP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400" i="1" dirty="0">
                            <a:latin typeface="Cambria Math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i="1" dirty="0">
                            <a:latin typeface="Cambria Math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en-US" sz="24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l-GR" sz="2400" i="1">
                            <a:latin typeface="Cambria Math"/>
                            <a:cs typeface="Times New Roman" panose="02020603050405020304" pitchFamily="18" charset="0"/>
                          </a:rPr>
                          <m:t>𝜂</m:t>
                        </m:r>
                      </m:e>
                    </m:d>
                    <m:r>
                      <a:rPr lang="en-US" sz="2400" i="1" dirty="0">
                        <a:latin typeface="Cambria Math"/>
                        <a:cs typeface="Times New Roman" panose="02020603050405020304" pitchFamily="18" charset="0"/>
                      </a:rPr>
                      <m:t>  = </m:t>
                    </m:r>
                    <m:f>
                      <m:fPr>
                        <m:ctrlPr>
                          <a:rPr lang="en-US" sz="24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24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 dirty="0">
                                <a:latin typeface="Cambria Math"/>
                                <a:cs typeface="Times New Roman" panose="020206030504050203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2400" i="1" dirty="0">
                                <a:latin typeface="Cambria Math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sub>
                          <m:sup>
                            <m:r>
                              <a:rPr lang="en-US" sz="2400" i="1" dirty="0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sz="2400" i="1" dirty="0">
                            <a:latin typeface="Cambria Math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l-GR" sz="2400" i="1">
                            <a:latin typeface="Cambria Math"/>
                            <a:cs typeface="Times New Roman" panose="02020603050405020304" pitchFamily="18" charset="0"/>
                          </a:rPr>
                          <m:t>𝜂</m:t>
                        </m:r>
                        <m:r>
                          <a:rPr lang="en-US" sz="2400" i="1" dirty="0">
                            <a:latin typeface="Cambria Math"/>
                            <a:cs typeface="Times New Roman" panose="020206030504050203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4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l-GR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𝜂</m:t>
                            </m:r>
                          </m:e>
                          <m:sub>
                            <m:r>
                              <a:rPr lang="en-US" sz="24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𝑟𝑒𝑓</m:t>
                            </m:r>
                          </m:sub>
                        </m:sSub>
                        <m:r>
                          <a:rPr lang="en-US" sz="2400" i="1" dirty="0">
                            <a:latin typeface="Cambria Math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4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sSubSup>
                              <m:sSubSupPr>
                                <m:ctrlPr>
                                  <a:rPr lang="en-US" sz="2400" i="1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400" i="1" dirty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sz="2400" i="1" dirty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𝑛</m:t>
                                </m:r>
                              </m:sub>
                              <m:sup>
                                <m:r>
                                  <a:rPr lang="en-US" sz="2400" i="1" dirty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sz="2400" i="1" dirty="0">
                                <a:latin typeface="Cambria Math"/>
                                <a:cs typeface="Times New Roman" panose="020206030504050203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sz="2400" i="1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sz="24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𝜂</m:t>
                                </m:r>
                              </m:e>
                              <m:sub>
                                <m:r>
                                  <a:rPr lang="en-US" sz="24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𝑟𝑒𝑓</m:t>
                                </m:r>
                              </m:sub>
                            </m:sSub>
                            <m:r>
                              <a:rPr lang="en-US" sz="2400" i="1" dirty="0">
                                <a:latin typeface="Cambria Math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sz="2400" i="1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en-US" i="1" dirty="0" smtClean="0">
                  <a:latin typeface="Cambria Math"/>
                  <a:cs typeface="Times New Roman" panose="02020603050405020304" pitchFamily="18" charset="0"/>
                </a:endParaRPr>
              </a:p>
              <a:p>
                <a:pPr marL="1200150" lvl="2" indent="-285750">
                  <a:lnSpc>
                    <a:spcPct val="150000"/>
                  </a:lnSpc>
                  <a:buFont typeface="Wingdings" pitchFamily="2" charset="2"/>
                  <a:buChar char="ü"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l-GR" sz="20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𝜂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𝑟𝑒𝑓</m:t>
                            </m:r>
                          </m:sub>
                        </m:sSub>
                      </m:e>
                    </m:d>
                    <m:r>
                      <a:rPr lang="en-US" sz="2000" i="1">
                        <a:latin typeface="Cambria Math"/>
                        <a:cs typeface="Times New Roman" panose="02020603050405020304" pitchFamily="18" charset="0"/>
                      </a:rPr>
                      <m:t>&lt;</m:t>
                    </m:r>
                    <m:r>
                      <a:rPr lang="en-US" sz="2000" i="1">
                        <a:latin typeface="Cambria Math"/>
                        <a:cs typeface="Times New Roman" panose="02020603050405020304" pitchFamily="18" charset="0"/>
                      </a:rPr>
                      <m:t>1</m:t>
                    </m:r>
                    <m:r>
                      <a:rPr lang="en-US" sz="2000" i="1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/>
                        <a:cs typeface="Times New Roman" panose="02020603050405020304" pitchFamily="18" charset="0"/>
                      </a:rPr>
                      <m:t>𝑎𝑛𝑑</m:t>
                    </m:r>
                    <m:r>
                      <a:rPr lang="en-US" sz="20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d>
                      <m:dPr>
                        <m:begChr m:val="|"/>
                        <m:endChr m:val="|"/>
                        <m:ctrlPr>
                          <a:rPr lang="en-US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l-GR" sz="2000" i="1">
                            <a:latin typeface="Cambria Math"/>
                            <a:cs typeface="Times New Roman" panose="02020603050405020304" pitchFamily="18" charset="0"/>
                          </a:rPr>
                          <m:t>𝜂</m:t>
                        </m:r>
                      </m:e>
                    </m:d>
                    <m:r>
                      <a:rPr lang="en-US" sz="2000" i="1">
                        <a:latin typeface="Cambria Math"/>
                        <a:cs typeface="Times New Roman" panose="02020603050405020304" pitchFamily="18" charset="0"/>
                      </a:rPr>
                      <m:t>&lt;</m:t>
                    </m:r>
                    <m:r>
                      <a:rPr lang="en-US" sz="2000" i="1">
                        <a:latin typeface="Cambria Math"/>
                        <a:cs typeface="Times New Roman" panose="02020603050405020304" pitchFamily="18" charset="0"/>
                      </a:rPr>
                      <m:t>4</m:t>
                    </m:r>
                  </m:oMath>
                </a14:m>
                <a:endParaRPr lang="en-US" sz="2000" i="1" dirty="0" smtClean="0">
                  <a:latin typeface="Cambria Math"/>
                  <a:cs typeface="Times New Roman" panose="02020603050405020304" pitchFamily="18" charset="0"/>
                </a:endParaRPr>
              </a:p>
              <a:p>
                <a:pPr marL="1200150" lvl="2" indent="-285750">
                  <a:lnSpc>
                    <a:spcPct val="150000"/>
                  </a:lnSpc>
                  <a:buFont typeface="Wingdings" pitchFamily="2" charset="2"/>
                  <a:buChar char="ü"/>
                </a:pPr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  <a:cs typeface="Times New Roman" panose="02020603050405020304" pitchFamily="18" charset="0"/>
                      </a:rPr>
                      <m:t>  </m:t>
                    </m:r>
                    <m:r>
                      <a:rPr lang="en-US" sz="2000" i="1">
                        <a:latin typeface="Cambria Math"/>
                        <a:cs typeface="Times New Roman" panose="02020603050405020304" pitchFamily="18" charset="0"/>
                      </a:rPr>
                      <m:t>0</m:t>
                    </m:r>
                    <m:r>
                      <a:rPr lang="en-US" sz="2000" i="1">
                        <a:latin typeface="Cambria Math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2000" i="1">
                        <a:latin typeface="Cambria Math"/>
                        <a:cs typeface="Times New Roman" panose="02020603050405020304" pitchFamily="18" charset="0"/>
                      </a:rPr>
                      <m:t>2</m:t>
                    </m:r>
                    <m:r>
                      <a:rPr lang="en-US" sz="2000" i="1">
                        <a:latin typeface="Cambria Math"/>
                        <a:cs typeface="Times New Roman" panose="02020603050405020304" pitchFamily="18" charset="0"/>
                      </a:rPr>
                      <m:t>&lt;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sub>
                    </m:sSub>
                    <m:r>
                      <a:rPr lang="en-US" sz="2000" i="1">
                        <a:latin typeface="Cambria Math"/>
                        <a:cs typeface="Times New Roman" panose="02020603050405020304" pitchFamily="18" charset="0"/>
                      </a:rPr>
                      <m:t>&lt;</m:t>
                    </m:r>
                    <m:r>
                      <a:rPr lang="en-US" sz="2000" i="1">
                        <a:latin typeface="Cambria Math"/>
                        <a:cs typeface="Times New Roman" panose="02020603050405020304" pitchFamily="18" charset="0"/>
                      </a:rPr>
                      <m:t>4</m:t>
                    </m:r>
                    <m:r>
                      <m:rPr>
                        <m:sty m:val="p"/>
                      </m:rPr>
                      <a:rPr lang="en-US" sz="2000" i="1">
                        <a:latin typeface="Cambria Math"/>
                        <a:cs typeface="Times New Roman" panose="02020603050405020304" pitchFamily="18" charset="0"/>
                      </a:rPr>
                      <m:t>GeV</m:t>
                    </m:r>
                    <m:r>
                      <a:rPr lang="en-US" sz="2000" i="1">
                        <a:latin typeface="Cambria Math"/>
                        <a:cs typeface="Times New Roman" panose="020206030504050203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2000" i="1">
                        <a:latin typeface="Cambria Math"/>
                        <a:cs typeface="Times New Roman" panose="02020603050405020304" pitchFamily="18" charset="0"/>
                      </a:rPr>
                      <m:t>c</m:t>
                    </m:r>
                  </m:oMath>
                </a14:m>
                <a:endParaRPr lang="en-US" sz="2000" i="1" dirty="0">
                  <a:latin typeface="Cambria Math"/>
                  <a:cs typeface="Times New Roman" panose="02020603050405020304" pitchFamily="18" charset="0"/>
                </a:endParaRP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en-US" sz="24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ad>
                          <m:radPr>
                            <m:degHide m:val="on"/>
                            <m:ctrlPr>
                              <a:rPr lang="en-US" sz="24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𝑁𝑁</m:t>
                                </m:r>
                              </m:sub>
                            </m:sSub>
                          </m:e>
                        </m:rad>
                      </m:e>
                    </m:d>
                  </m:oMath>
                </a14:m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Viscous coefficient </a:t>
                </a:r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800" y="457200"/>
                <a:ext cx="7620000" cy="5935664"/>
              </a:xfrm>
              <a:prstGeom prst="rect">
                <a:avLst/>
              </a:prstGeom>
              <a:blipFill>
                <a:blip r:embed="rId3"/>
                <a:stretch>
                  <a:fillRect l="-1040" b="-3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D52EE-2EC2-4889-BE6E-7EB8E38B3EE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4343400" cy="228600"/>
          </a:xfrm>
        </p:spPr>
        <p:txBody>
          <a:bodyPr/>
          <a:lstStyle/>
          <a:p>
            <a:r>
              <a:rPr lang="en-US" dirty="0" err="1" smtClean="0"/>
              <a:t>Niseem</a:t>
            </a:r>
            <a:r>
              <a:rPr lang="en-US" dirty="0" smtClean="0"/>
              <a:t> </a:t>
            </a:r>
            <a:r>
              <a:rPr lang="en-US" dirty="0" err="1" smtClean="0"/>
              <a:t>Magdy</a:t>
            </a:r>
            <a:r>
              <a:rPr lang="en-US" dirty="0" smtClean="0"/>
              <a:t>, Stony Brook University, Initial Stages 2016, Portugal</a:t>
            </a:r>
            <a:endParaRPr lang="en-US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8644032"/>
              </p:ext>
            </p:extLst>
          </p:nvPr>
        </p:nvGraphicFramePr>
        <p:xfrm>
          <a:off x="3602355" y="371741"/>
          <a:ext cx="3387090" cy="55049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2" name="Equation" r:id="rId4" imgW="177480" imgH="253800" progId="Equation.DSMT4">
                  <p:embed/>
                </p:oleObj>
              </mc:Choice>
              <mc:Fallback>
                <p:oleObj name="Equation" r:id="rId4" imgW="17748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602355" y="371741"/>
                        <a:ext cx="3387090" cy="550491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172200" y="2477945"/>
            <a:ext cx="2590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presented</a:t>
            </a:r>
          </a:p>
          <a:p>
            <a:pPr algn="ctr">
              <a:lnSpc>
                <a:spcPct val="150000"/>
              </a:lnSpc>
            </a:pPr>
            <a:r>
              <a:rPr lang="en-US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US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only statistical uncertainties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47157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219200" y="5419620"/>
                <a:ext cx="7772400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en-US" sz="24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4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𝑇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indicate a similar trend for different beam energies.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en-US" sz="24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4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𝑇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decreases with harmonic order n.</a:t>
                </a:r>
                <a:endParaRPr lang="en-US" sz="24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200" y="5419620"/>
                <a:ext cx="7772400" cy="1200329"/>
              </a:xfrm>
              <a:prstGeom prst="rect">
                <a:avLst/>
              </a:prstGeom>
              <a:blipFill>
                <a:blip r:embed="rId2"/>
                <a:stretch>
                  <a:fillRect l="-1020" b="-55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D52EE-2EC2-4889-BE6E-7EB8E38B3EEC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80532" y="936154"/>
            <a:ext cx="4161116" cy="46113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82962" y="859284"/>
            <a:ext cx="4161116" cy="4765040"/>
          </a:xfrm>
          <a:prstGeom prst="rect">
            <a:avLst/>
          </a:prstGeom>
        </p:spPr>
      </p:pic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4343400" cy="228600"/>
          </a:xfrm>
        </p:spPr>
        <p:txBody>
          <a:bodyPr/>
          <a:lstStyle/>
          <a:p>
            <a:r>
              <a:rPr lang="en-US" dirty="0" err="1" smtClean="0"/>
              <a:t>Niseem</a:t>
            </a:r>
            <a:r>
              <a:rPr lang="en-US" dirty="0" smtClean="0"/>
              <a:t> </a:t>
            </a:r>
            <a:r>
              <a:rPr lang="en-US" dirty="0" err="1" smtClean="0"/>
              <a:t>Magdy</a:t>
            </a:r>
            <a:r>
              <a:rPr lang="en-US" dirty="0" smtClean="0"/>
              <a:t>, Stony Brook University, Initial Stages 2016, Portugal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/>
              <p:cNvSpPr/>
              <p:nvPr/>
            </p:nvSpPr>
            <p:spPr>
              <a:xfrm>
                <a:off x="2438400" y="154675"/>
                <a:ext cx="4572000" cy="1015663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36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36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US" sz="36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3600" i="1" dirty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i="1" dirty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3600" i="1" dirty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𝑇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400" i="1" dirty="0">
                  <a:solidFill>
                    <a:schemeClr val="accent2">
                      <a:lumMod val="75000"/>
                    </a:schemeClr>
                  </a:solidFill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l-GR" sz="2000" i="1">
                              <a:latin typeface="Cambria Math"/>
                              <a:cs typeface="Times New Roman" panose="02020603050405020304" pitchFamily="18" charset="0"/>
                            </a:rPr>
                            <m:t>𝜂</m:t>
                          </m:r>
                        </m:e>
                      </m:d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&lt;</m:t>
                      </m:r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and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|</m:t>
                      </m:r>
                      <m:r>
                        <m:rPr>
                          <m:sty m:val="p"/>
                        </m:rPr>
                        <a:rPr lang="el-GR" sz="20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Δ</m:t>
                      </m:r>
                      <m:r>
                        <a:rPr lang="el-GR" sz="200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𝜂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|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&gt;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7</m:t>
                      </m:r>
                    </m:oMath>
                  </m:oMathPara>
                </a14:m>
                <a:endParaRPr lang="en-US" sz="2000" i="1" dirty="0">
                  <a:latin typeface="Cambria Math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8400" y="154675"/>
                <a:ext cx="4572000" cy="1015663"/>
              </a:xfrm>
              <a:prstGeom prst="rect">
                <a:avLst/>
              </a:prstGeom>
              <a:blipFill>
                <a:blip r:embed="rId5"/>
                <a:stretch>
                  <a:fillRect b="-47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529218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D52EE-2EC2-4889-BE6E-7EB8E38B3EEC}" type="slidenum">
              <a:rPr lang="en-US" smtClean="0"/>
              <a:pPr/>
              <a:t>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1295400" y="5334000"/>
                <a:ext cx="7696200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en-US" sz="24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4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𝑇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indicate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similar trends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different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beam energies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en-US" sz="24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4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𝑇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decreases with harmonic order n.</a:t>
                </a:r>
                <a:endParaRPr lang="en-US" sz="2400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5334000"/>
                <a:ext cx="7696200" cy="1200329"/>
              </a:xfrm>
              <a:prstGeom prst="rect">
                <a:avLst/>
              </a:prstGeom>
              <a:blipFill>
                <a:blip r:embed="rId2"/>
                <a:stretch>
                  <a:fillRect l="-1109" b="-55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94128" y="965128"/>
            <a:ext cx="4165744" cy="4572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87326" y="990526"/>
            <a:ext cx="4165748" cy="4521200"/>
          </a:xfrm>
          <a:prstGeom prst="rect">
            <a:avLst/>
          </a:prstGeom>
        </p:spPr>
      </p:pic>
      <p:sp>
        <p:nvSpPr>
          <p:cNvPr id="1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4343400" cy="228600"/>
          </a:xfrm>
        </p:spPr>
        <p:txBody>
          <a:bodyPr/>
          <a:lstStyle/>
          <a:p>
            <a:r>
              <a:rPr lang="en-US" dirty="0" err="1" smtClean="0"/>
              <a:t>Niseem</a:t>
            </a:r>
            <a:r>
              <a:rPr lang="en-US" dirty="0" smtClean="0"/>
              <a:t> </a:t>
            </a:r>
            <a:r>
              <a:rPr lang="en-US" dirty="0" err="1" smtClean="0"/>
              <a:t>Magdy</a:t>
            </a:r>
            <a:r>
              <a:rPr lang="en-US" dirty="0" smtClean="0"/>
              <a:t>, Stony Brook University, Initial Stages 2016, Portugal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/>
              <p:cNvSpPr/>
              <p:nvPr/>
            </p:nvSpPr>
            <p:spPr>
              <a:xfrm>
                <a:off x="2438400" y="154675"/>
                <a:ext cx="4572000" cy="1015663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36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36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US" sz="36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3600" i="1" dirty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i="1" dirty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3600" i="1" dirty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𝑇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400" i="1" dirty="0">
                  <a:solidFill>
                    <a:schemeClr val="accent2">
                      <a:lumMod val="75000"/>
                    </a:schemeClr>
                  </a:solidFill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l-GR" sz="2000" i="1">
                              <a:latin typeface="Cambria Math"/>
                              <a:cs typeface="Times New Roman" panose="02020603050405020304" pitchFamily="18" charset="0"/>
                            </a:rPr>
                            <m:t>𝜂</m:t>
                          </m:r>
                        </m:e>
                      </m:d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&lt;</m:t>
                      </m:r>
                      <m:r>
                        <a:rPr lang="en-US" sz="2000">
                          <a:latin typeface="Cambria Math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and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|</m:t>
                      </m:r>
                      <m:r>
                        <m:rPr>
                          <m:sty m:val="p"/>
                        </m:rPr>
                        <a:rPr lang="el-GR" sz="20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Δ</m:t>
                      </m:r>
                      <m:r>
                        <a:rPr lang="el-GR" sz="200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𝜂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|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&gt;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7</m:t>
                      </m:r>
                    </m:oMath>
                  </m:oMathPara>
                </a14:m>
                <a:endParaRPr lang="en-US" sz="2000" i="1" dirty="0">
                  <a:latin typeface="Cambria Math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8400" y="154675"/>
                <a:ext cx="4572000" cy="1015663"/>
              </a:xfrm>
              <a:prstGeom prst="rect">
                <a:avLst/>
              </a:prstGeom>
              <a:blipFill>
                <a:blip r:embed="rId5"/>
                <a:stretch>
                  <a:fillRect b="-47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840357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6256168">
  <a:themeElements>
    <a:clrScheme name="Training Presentatio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6D1D0"/>
      </a:accent1>
      <a:accent2>
        <a:srgbClr val="284C6A"/>
      </a:accent2>
      <a:accent3>
        <a:srgbClr val="FFFF99"/>
      </a:accent3>
      <a:accent4>
        <a:srgbClr val="FFCC99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loud skipper design 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 skipper design 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 skipper design 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 skipper design 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 skipper design 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 skipper design 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 skipper design 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6DCA1983-AE1E-48BE-8FC2-9B840730356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Employee training presentation</Template>
  <TotalTime>14764</TotalTime>
  <Words>497</Words>
  <Application>Microsoft Office PowerPoint</Application>
  <PresentationFormat>On-screen Show (4:3)</PresentationFormat>
  <Paragraphs>180</Paragraphs>
  <Slides>21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Cambria Math</vt:lpstr>
      <vt:lpstr>Times New Roman</vt:lpstr>
      <vt:lpstr>Trebuchet MS</vt:lpstr>
      <vt:lpstr>Wingdings</vt:lpstr>
      <vt:lpstr>06256168</vt:lpstr>
      <vt:lpstr>Equation</vt:lpstr>
      <vt:lpstr>Beam Energy Dependence of Azimuthal Correlations in Au-Au Collisions at Mid and Forward Rapidity</vt:lpstr>
      <vt:lpstr>Outline </vt:lpstr>
      <vt:lpstr>QCD Phase Diagram</vt:lpstr>
      <vt:lpstr>QCD Phase Diagram</vt:lpstr>
      <vt:lpstr>STAR Detector at RHIC</vt:lpstr>
      <vt:lpstr>Correlation function technique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Viscous coefficient</vt:lpstr>
      <vt:lpstr>Viscous coefficient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Presentation</dc:title>
  <dc:creator>niseem abdelrahman</dc:creator>
  <cp:lastModifiedBy>smsm</cp:lastModifiedBy>
  <cp:revision>402</cp:revision>
  <cp:lastPrinted>1601-01-01T00:00:00Z</cp:lastPrinted>
  <dcterms:created xsi:type="dcterms:W3CDTF">2016-04-13T19:54:05Z</dcterms:created>
  <dcterms:modified xsi:type="dcterms:W3CDTF">2016-05-25T19:15:46Z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TC062561681033</vt:lpwstr>
  </property>
</Properties>
</file>