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685" r:id="rId3"/>
    <p:sldMasterId id="2147483697" r:id="rId4"/>
  </p:sldMasterIdLst>
  <p:notesMasterIdLst>
    <p:notesMasterId r:id="rId35"/>
  </p:notesMasterIdLst>
  <p:sldIdLst>
    <p:sldId id="316" r:id="rId5"/>
    <p:sldId id="363" r:id="rId6"/>
    <p:sldId id="318" r:id="rId7"/>
    <p:sldId id="320" r:id="rId8"/>
    <p:sldId id="321" r:id="rId9"/>
    <p:sldId id="322" r:id="rId10"/>
    <p:sldId id="323" r:id="rId11"/>
    <p:sldId id="324" r:id="rId12"/>
    <p:sldId id="364" r:id="rId13"/>
    <p:sldId id="325" r:id="rId14"/>
    <p:sldId id="341" r:id="rId15"/>
    <p:sldId id="326" r:id="rId16"/>
    <p:sldId id="327" r:id="rId17"/>
    <p:sldId id="344" r:id="rId18"/>
    <p:sldId id="342" r:id="rId19"/>
    <p:sldId id="340" r:id="rId20"/>
    <p:sldId id="348" r:id="rId21"/>
    <p:sldId id="349" r:id="rId22"/>
    <p:sldId id="350" r:id="rId23"/>
    <p:sldId id="351" r:id="rId24"/>
    <p:sldId id="343" r:id="rId25"/>
    <p:sldId id="328" r:id="rId26"/>
    <p:sldId id="329" r:id="rId27"/>
    <p:sldId id="360" r:id="rId28"/>
    <p:sldId id="361" r:id="rId29"/>
    <p:sldId id="352" r:id="rId30"/>
    <p:sldId id="353" r:id="rId31"/>
    <p:sldId id="354" r:id="rId32"/>
    <p:sldId id="338" r:id="rId33"/>
    <p:sldId id="362" r:id="rId34"/>
  </p:sldIdLst>
  <p:sldSz cx="9144000" cy="6858000" type="screen4x3"/>
  <p:notesSz cx="7023100" cy="93091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00FF00"/>
    <a:srgbClr val="FFFF00"/>
    <a:srgbClr val="FF5050"/>
    <a:srgbClr val="3366FF"/>
    <a:srgbClr val="FF66FF"/>
    <a:srgbClr val="000000"/>
    <a:srgbClr val="F7F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22264-C8DB-42C6-AED9-E3FBF9D075C3}" type="datetimeFigureOut">
              <a:rPr lang="en-GB" smtClean="0"/>
              <a:t>14/09/2016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21188"/>
            <a:ext cx="5619750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F3CFE-C6B1-4BED-9B9D-3E726D6A7E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743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/>
              <a:t>14-9-2016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9680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/>
              <a:t>14-9-2016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3635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/>
              <a:t>14-9-2016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0879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32A0-4852-43D8-BC1D-D3F9A7243BEC}" type="slidenum">
              <a:rPr lang="nl-NL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048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991600" cy="5638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76200" y="-228600"/>
            <a:ext cx="8991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002000" y="30448"/>
            <a:ext cx="2133600" cy="365125"/>
          </a:xfrm>
        </p:spPr>
        <p:txBody>
          <a:bodyPr/>
          <a:lstStyle>
            <a:lvl1pPr algn="r">
              <a:defRPr>
                <a:solidFill>
                  <a:srgbClr val="FF00FF"/>
                </a:solidFill>
              </a:defRPr>
            </a:lvl1pPr>
          </a:lstStyle>
          <a:p>
            <a:fld id="{A97832A0-4852-43D8-BC1D-D3F9A7243BEC}" type="slidenum">
              <a:rPr lang="nl-NL" smtClean="0"/>
              <a:pPr/>
              <a:t>‹#›</a:t>
            </a:fld>
            <a:r>
              <a:rPr lang="nl-NL" dirty="0" smtClean="0"/>
              <a:t>/34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5801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32A0-4852-43D8-BC1D-D3F9A7243BEC}" type="slidenum">
              <a:rPr lang="nl-NL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869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32A0-4852-43D8-BC1D-D3F9A7243BEC}" type="slidenum">
              <a:rPr lang="nl-NL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395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32A0-4852-43D8-BC1D-D3F9A7243BEC}" type="slidenum">
              <a:rPr lang="nl-NL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565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32A0-4852-43D8-BC1D-D3F9A7243BEC}" type="slidenum">
              <a:rPr lang="nl-NL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819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32A0-4852-43D8-BC1D-D3F9A7243BEC}" type="slidenum">
              <a:rPr lang="nl-NL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49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32A0-4852-43D8-BC1D-D3F9A7243BEC}" type="slidenum">
              <a:rPr lang="nl-NL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328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152400"/>
            <a:ext cx="8229600" cy="1143000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C11AF9-1B00-458C-A04F-5B05483CD528}" type="datetimeFigureOut">
              <a:rPr lang="nl-NL" smtClean="0"/>
              <a:pPr/>
              <a:t>14-9-2016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B17143-DBFB-4339-89BB-EF69050E1917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84192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32A0-4852-43D8-BC1D-D3F9A7243BEC}" type="slidenum">
              <a:rPr lang="nl-NL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437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32A0-4852-43D8-BC1D-D3F9A7243BEC}" type="slidenum">
              <a:rPr lang="nl-NL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2809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832A0-4852-43D8-BC1D-D3F9A7243BEC}" type="slidenum">
              <a:rPr lang="nl-NL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8519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6496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152400"/>
            <a:ext cx="8229600" cy="1143000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C11AF9-1B00-458C-A04F-5B05483CD528}" type="datetimeFigureOut">
              <a:rPr lang="nl-NL" smtClean="0">
                <a:solidFill>
                  <a:prstClr val="white"/>
                </a:solidFill>
              </a:rPr>
              <a:pPr/>
              <a:t>14-9-2016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B17143-DBFB-4339-89BB-EF69050E1917}" type="slidenum">
              <a:rPr lang="nl-NL" smtClean="0">
                <a:solidFill>
                  <a:prstClr val="white"/>
                </a:solidFill>
              </a:rPr>
              <a:pPr/>
              <a:t>‹#›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6513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3420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9379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860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0318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99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/>
              <a:t>14-9-2016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28260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7352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6972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2124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2107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8355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152400"/>
            <a:ext cx="8229600" cy="1143000"/>
          </a:xfrm>
        </p:spPr>
        <p:txBody>
          <a:bodyPr>
            <a:norm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C11AF9-1B00-458C-A04F-5B05483CD528}" type="datetimeFigureOut">
              <a:rPr lang="nl-NL" smtClean="0">
                <a:solidFill>
                  <a:prstClr val="white"/>
                </a:solidFill>
              </a:rPr>
              <a:pPr/>
              <a:t>14-9-2016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B17143-DBFB-4339-89BB-EF69050E1917}" type="slidenum">
              <a:rPr lang="nl-NL" smtClean="0">
                <a:solidFill>
                  <a:prstClr val="white"/>
                </a:solidFill>
              </a:rPr>
              <a:pPr/>
              <a:t>‹#›</a:t>
            </a:fld>
            <a:endParaRPr lang="nl-NL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2807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4518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6208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3341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793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/>
              <a:t>14-9-2016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0373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3740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100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08058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6316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626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/>
              <a:t>14-9-2016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5647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/>
              <a:t>14-9-2016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726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/>
              <a:t>14-9-2016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650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/>
              <a:t>14-9-2016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07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11AF9-1B00-458C-A04F-5B05483CD528}" type="datetimeFigureOut">
              <a:rPr lang="nl-NL" smtClean="0"/>
              <a:t>14-9-2016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17143-DBFB-4339-89BB-EF69050E19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9604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11AF9-1B00-458C-A04F-5B05483CD528}" type="datetimeFigureOut">
              <a:rPr lang="nl-NL" smtClean="0"/>
              <a:t>14-9-2016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17143-DBFB-4339-89BB-EF69050E19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7886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832A0-4852-43D8-BC1D-D3F9A7243BEC}" type="slidenum">
              <a:rPr lang="nl-NL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8238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638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11AF9-1B00-458C-A04F-5B05483CD528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14-9-2016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17143-DBFB-4339-89BB-EF69050E1917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68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2.wdp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0.pn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microsoft.com/office/2007/relationships/hdphoto" Target="../media/hdphoto3.wdp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90600" y="6324600"/>
            <a:ext cx="8105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 smtClean="0"/>
              <a:t>Frank Linde, </a:t>
            </a:r>
            <a:r>
              <a:rPr lang="en-GB" sz="2400" b="1" i="1" dirty="0" err="1" smtClean="0"/>
              <a:t>TeV</a:t>
            </a:r>
            <a:r>
              <a:rPr lang="en-GB" sz="2400" b="1" i="1" dirty="0" smtClean="0"/>
              <a:t> Particle Astrophysics, CERN, September 12-16</a:t>
            </a:r>
            <a:endParaRPr lang="en-GB" sz="2400" b="1" i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55" y="1752600"/>
            <a:ext cx="4752945" cy="3393603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https://newevolutiondesigns.com/images/freebies/galaxy-wallpaper-1.jpg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" y="1779883"/>
            <a:ext cx="5332078" cy="333100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38" y="1273175"/>
            <a:ext cx="9144000" cy="1470025"/>
          </a:xfrm>
        </p:spPr>
        <p:txBody>
          <a:bodyPr>
            <a:noAutofit/>
          </a:bodyPr>
          <a:lstStyle/>
          <a:p>
            <a:r>
              <a:rPr lang="en-US" sz="10400" dirty="0" smtClean="0"/>
              <a:t>Towards the</a:t>
            </a:r>
            <a:br>
              <a:rPr lang="en-US" sz="10400" dirty="0" smtClean="0"/>
            </a:br>
            <a:r>
              <a:rPr lang="en-US" sz="10400" dirty="0" smtClean="0"/>
              <a:t>APPEC strategy</a:t>
            </a:r>
            <a:endParaRPr lang="nl-NL" sz="10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8938" y="4267200"/>
            <a:ext cx="7696200" cy="1752600"/>
          </a:xfrm>
        </p:spPr>
        <p:txBody>
          <a:bodyPr>
            <a:noAutofit/>
          </a:bodyPr>
          <a:lstStyle/>
          <a:p>
            <a:r>
              <a:rPr lang="en-US" sz="4000" dirty="0" smtClean="0"/>
              <a:t>APPEC</a:t>
            </a:r>
          </a:p>
          <a:p>
            <a:r>
              <a:rPr lang="en-US" i="1" dirty="0" err="1" smtClean="0"/>
              <a:t>AstroParticle</a:t>
            </a:r>
            <a:r>
              <a:rPr lang="en-US" i="1" dirty="0" smtClean="0"/>
              <a:t> Physics European Consortium</a:t>
            </a:r>
            <a:endParaRPr lang="nl-NL" i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990600" y="5486400"/>
            <a:ext cx="4876800" cy="1223665"/>
            <a:chOff x="990600" y="5486400"/>
            <a:chExt cx="4876800" cy="1223665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3200400" y="6705600"/>
              <a:ext cx="2667000" cy="44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990600" y="5486400"/>
              <a:ext cx="3429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727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APPEC: </a:t>
            </a:r>
            <a:r>
              <a:rPr lang="en-GB" b="1" i="1" dirty="0" smtClean="0"/>
              <a:t>technology fora  </a:t>
            </a:r>
            <a:endParaRPr lang="en-GB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1084263"/>
            <a:ext cx="3925887" cy="546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848903" y="990600"/>
            <a:ext cx="5196359" cy="5597843"/>
            <a:chOff x="3848903" y="990600"/>
            <a:chExt cx="5196359" cy="5597843"/>
          </a:xfrm>
        </p:grpSpPr>
        <p:grpSp>
          <p:nvGrpSpPr>
            <p:cNvPr id="8" name="Group 7"/>
            <p:cNvGrpSpPr/>
            <p:nvPr/>
          </p:nvGrpSpPr>
          <p:grpSpPr>
            <a:xfrm>
              <a:off x="4123022" y="1066800"/>
              <a:ext cx="4875114" cy="5486400"/>
              <a:chOff x="4123022" y="1066800"/>
              <a:chExt cx="4875114" cy="5486400"/>
            </a:xfrm>
          </p:grpSpPr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538" t="14822" r="17733"/>
              <a:stretch/>
            </p:blipFill>
            <p:spPr bwMode="auto">
              <a:xfrm>
                <a:off x="4123022" y="1066800"/>
                <a:ext cx="4875114" cy="42182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160" t="25001" r="18113" b="39000"/>
              <a:stretch/>
            </p:blipFill>
            <p:spPr bwMode="auto">
              <a:xfrm>
                <a:off x="4123022" y="4742874"/>
                <a:ext cx="4875114" cy="1810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" name="TextBox 1"/>
            <p:cNvSpPr txBox="1"/>
            <p:nvPr/>
          </p:nvSpPr>
          <p:spPr>
            <a:xfrm>
              <a:off x="7640279" y="990600"/>
              <a:ext cx="13660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3600" b="1" i="1" dirty="0" smtClean="0"/>
                <a:t>SENSE</a:t>
              </a:r>
              <a:endParaRPr lang="en-GB" sz="3600" b="1" i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48903" y="6096000"/>
              <a:ext cx="5196359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2500" b="1" i="1" dirty="0" smtClean="0">
                  <a:solidFill>
                    <a:schemeClr val="bg1"/>
                  </a:solidFill>
                </a:rPr>
                <a:t>EU FET-Open: low-level light sensing</a:t>
              </a:r>
              <a:endParaRPr lang="en-GB" sz="2500" b="1" i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3825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APPEC: </a:t>
            </a:r>
            <a:r>
              <a:rPr lang="en-GB" b="1" i="1" dirty="0" smtClean="0"/>
              <a:t>workshops  </a:t>
            </a:r>
            <a:endParaRPr lang="en-GB" b="1" i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2" t="26894" r="26375" b="6250"/>
          <a:stretch/>
        </p:blipFill>
        <p:spPr bwMode="auto">
          <a:xfrm>
            <a:off x="0" y="1599740"/>
            <a:ext cx="4527788" cy="3530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5" r="14662" b="4735"/>
          <a:stretch/>
        </p:blipFill>
        <p:spPr bwMode="auto">
          <a:xfrm>
            <a:off x="4616212" y="1598669"/>
            <a:ext cx="4527788" cy="3513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3789" y="5200471"/>
            <a:ext cx="30580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 smtClean="0"/>
              <a:t>1. June 2014 (Paris)</a:t>
            </a:r>
            <a:br>
              <a:rPr lang="en-GB" sz="2400" b="1" i="1" dirty="0" smtClean="0"/>
            </a:br>
            <a:r>
              <a:rPr lang="en-GB" sz="2400" b="1" i="1" dirty="0" smtClean="0"/>
              <a:t>2. April 2015 (Chicago)</a:t>
            </a:r>
          </a:p>
          <a:p>
            <a:r>
              <a:rPr lang="en-GB" sz="2400" b="1" i="1" dirty="0" smtClean="0"/>
              <a:t>3. May 2016 (Tokyo)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8133" y="609600"/>
            <a:ext cx="44176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3000" b="1" i="1" dirty="0" smtClean="0">
                <a:solidFill>
                  <a:srgbClr val="00FF00"/>
                </a:solidFill>
              </a:rPr>
              <a:t>International meeting </a:t>
            </a:r>
          </a:p>
          <a:p>
            <a:pPr algn="ctr"/>
            <a:r>
              <a:rPr lang="nl-NL" sz="3000" b="1" i="1" dirty="0" err="1" smtClean="0">
                <a:solidFill>
                  <a:srgbClr val="00FF00"/>
                </a:solidFill>
              </a:rPr>
              <a:t>for</a:t>
            </a:r>
            <a:r>
              <a:rPr lang="nl-NL" sz="3000" b="1" i="1" dirty="0" smtClean="0">
                <a:solidFill>
                  <a:srgbClr val="00FF00"/>
                </a:solidFill>
              </a:rPr>
              <a:t> </a:t>
            </a:r>
            <a:r>
              <a:rPr lang="nl-NL" sz="3000" b="1" i="1" dirty="0">
                <a:solidFill>
                  <a:srgbClr val="00FF00"/>
                </a:solidFill>
              </a:rPr>
              <a:t>l</a:t>
            </a:r>
            <a:r>
              <a:rPr lang="nl-NL" sz="3000" b="1" i="1" dirty="0" smtClean="0">
                <a:solidFill>
                  <a:srgbClr val="00FF00"/>
                </a:solidFill>
              </a:rPr>
              <a:t>arge </a:t>
            </a:r>
            <a:r>
              <a:rPr lang="nl-NL" sz="3000" b="1" i="1" dirty="0" smtClean="0">
                <a:solidFill>
                  <a:srgbClr val="00FF00"/>
                </a:solidFill>
                <a:sym typeface="Symbol"/>
              </a:rPr>
              <a:t> -</a:t>
            </a:r>
            <a:r>
              <a:rPr lang="nl-NL" sz="3000" b="1" i="1" dirty="0" err="1" smtClean="0">
                <a:solidFill>
                  <a:srgbClr val="00FF00"/>
                </a:solidFill>
                <a:sym typeface="Symbol"/>
              </a:rPr>
              <a:t>infrastructures</a:t>
            </a:r>
            <a:endParaRPr lang="en-GB" sz="3000" b="1" i="1" dirty="0">
              <a:solidFill>
                <a:srgbClr val="00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37911" y="5200471"/>
            <a:ext cx="41026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 smtClean="0"/>
              <a:t>1. September 2015 (Florence) </a:t>
            </a:r>
          </a:p>
          <a:p>
            <a:r>
              <a:rPr lang="en-GB" sz="2400" b="1" i="1" dirty="0" smtClean="0"/>
              <a:t>2. September 2016 </a:t>
            </a:r>
            <a:r>
              <a:rPr lang="en-GB" sz="2400" b="1" i="1" dirty="0"/>
              <a:t>(Florence</a:t>
            </a:r>
            <a:r>
              <a:rPr lang="en-GB" sz="2400" b="1" i="1" dirty="0" smtClean="0"/>
              <a:t>)  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18854" y="609600"/>
            <a:ext cx="25923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000" b="1" i="1" dirty="0" smtClean="0">
                <a:solidFill>
                  <a:srgbClr val="00FF00"/>
                </a:solidFill>
              </a:rPr>
              <a:t>Florence </a:t>
            </a:r>
          </a:p>
          <a:p>
            <a:pPr algn="ctr"/>
            <a:r>
              <a:rPr lang="en-GB" sz="3000" b="1" i="1" dirty="0" smtClean="0">
                <a:solidFill>
                  <a:srgbClr val="00FF00"/>
                </a:solidFill>
              </a:rPr>
              <a:t>CMB workshop</a:t>
            </a:r>
            <a:endParaRPr lang="en-GB" sz="3000" b="1" i="1" dirty="0">
              <a:solidFill>
                <a:srgbClr val="00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83301" y="5177135"/>
            <a:ext cx="2141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 smtClean="0">
                <a:solidFill>
                  <a:srgbClr val="00FF00"/>
                </a:solidFill>
                <a:sym typeface="Symbol"/>
              </a:rPr>
              <a:t> LBNF/DUNE </a:t>
            </a:r>
            <a:endParaRPr lang="en-GB" sz="1600" b="1" dirty="0">
              <a:solidFill>
                <a:srgbClr val="00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47781" y="5950803"/>
            <a:ext cx="28184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 smtClean="0">
                <a:solidFill>
                  <a:srgbClr val="00FF00"/>
                </a:solidFill>
                <a:sym typeface="Symbol"/>
              </a:rPr>
              <a:t> EU ground-based </a:t>
            </a:r>
            <a:br>
              <a:rPr lang="en-GB" sz="2400" b="1" i="1" dirty="0" smtClean="0">
                <a:solidFill>
                  <a:srgbClr val="00FF00"/>
                </a:solidFill>
                <a:sym typeface="Symbol"/>
              </a:rPr>
            </a:br>
            <a:r>
              <a:rPr lang="en-GB" sz="2400" b="1" i="1" dirty="0" smtClean="0">
                <a:solidFill>
                  <a:srgbClr val="00FF00"/>
                </a:solidFill>
                <a:sym typeface="Symbol"/>
              </a:rPr>
              <a:t>     CMB experiment?</a:t>
            </a:r>
            <a:endParaRPr lang="en-GB" sz="1600" b="1" dirty="0">
              <a:solidFill>
                <a:srgbClr val="00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83415" y="5950803"/>
            <a:ext cx="10937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i="1" dirty="0" smtClean="0"/>
              <a:t>+ CORE</a:t>
            </a:r>
          </a:p>
          <a:p>
            <a:pPr algn="ctr"/>
            <a:r>
              <a:rPr lang="en-GB" sz="2400" b="1" i="1" dirty="0" smtClean="0"/>
              <a:t>(ESA)</a:t>
            </a:r>
            <a:endParaRPr lang="en-GB" sz="2400" b="1" i="1" dirty="0"/>
          </a:p>
        </p:txBody>
      </p:sp>
    </p:spTree>
    <p:extLst>
      <p:ext uri="{BB962C8B-B14F-4D97-AF65-F5344CB8AC3E}">
        <p14:creationId xmlns:p14="http://schemas.microsoft.com/office/powerpoint/2010/main" val="230546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66800" y="-152400"/>
            <a:ext cx="9128590" cy="1143000"/>
          </a:xfrm>
        </p:spPr>
        <p:txBody>
          <a:bodyPr>
            <a:noAutofit/>
          </a:bodyPr>
          <a:lstStyle/>
          <a:p>
            <a:pPr algn="ctr"/>
            <a:r>
              <a:rPr lang="en-GB" b="1" dirty="0" smtClean="0"/>
              <a:t>APPEC: </a:t>
            </a:r>
            <a:r>
              <a:rPr lang="en-GB" b="1" i="1" dirty="0" smtClean="0"/>
              <a:t>unique infrastructure</a:t>
            </a:r>
            <a:endParaRPr lang="en-GB" b="1" i="1" dirty="0"/>
          </a:p>
        </p:txBody>
      </p:sp>
      <p:pic>
        <p:nvPicPr>
          <p:cNvPr id="4" name="Imagen 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5800" y="627488"/>
            <a:ext cx="6267988" cy="577331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410200" y="609600"/>
            <a:ext cx="371839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i="1" dirty="0" smtClean="0">
                <a:solidFill>
                  <a:srgbClr val="00FFFF"/>
                </a:solidFill>
              </a:rPr>
              <a:t>deep-underground</a:t>
            </a:r>
          </a:p>
          <a:p>
            <a:pPr algn="ctr"/>
            <a:r>
              <a:rPr lang="en-GB" sz="3600" i="1" dirty="0">
                <a:solidFill>
                  <a:srgbClr val="00FFFF"/>
                </a:solidFill>
              </a:rPr>
              <a:t>l</a:t>
            </a:r>
            <a:r>
              <a:rPr lang="en-GB" sz="3600" i="1" dirty="0" smtClean="0">
                <a:solidFill>
                  <a:srgbClr val="00FFFF"/>
                </a:solidFill>
              </a:rPr>
              <a:t>ow-background</a:t>
            </a:r>
          </a:p>
          <a:p>
            <a:pPr algn="ctr"/>
            <a:r>
              <a:rPr lang="en-GB" sz="3600" i="1" dirty="0" smtClean="0">
                <a:solidFill>
                  <a:srgbClr val="00FFFF"/>
                </a:solidFill>
              </a:rPr>
              <a:t>laboratories</a:t>
            </a:r>
            <a:endParaRPr lang="en-GB" sz="3600" i="1" dirty="0">
              <a:solidFill>
                <a:srgbClr val="00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34792" y="4842808"/>
            <a:ext cx="280390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i="1" dirty="0"/>
              <a:t>BUL – </a:t>
            </a:r>
            <a:r>
              <a:rPr lang="en-GB" sz="2000" b="1" i="1" dirty="0" err="1" smtClean="0"/>
              <a:t>Boulby</a:t>
            </a:r>
            <a:r>
              <a:rPr lang="en-GB" sz="2000" b="1" i="1" dirty="0" smtClean="0"/>
              <a:t>/UK</a:t>
            </a:r>
          </a:p>
          <a:p>
            <a:r>
              <a:rPr lang="en-GB" sz="2000" b="1" i="1" dirty="0" smtClean="0"/>
              <a:t>LNGS </a:t>
            </a:r>
            <a:r>
              <a:rPr lang="en-GB" sz="2000" b="1" i="1" dirty="0"/>
              <a:t>– </a:t>
            </a:r>
            <a:r>
              <a:rPr lang="en-GB" sz="2000" b="1" i="1" dirty="0" smtClean="0"/>
              <a:t>Gran-</a:t>
            </a:r>
            <a:r>
              <a:rPr lang="en-GB" sz="2000" b="1" i="1" dirty="0" err="1" smtClean="0"/>
              <a:t>Sasso</a:t>
            </a:r>
            <a:r>
              <a:rPr lang="en-GB" sz="2000" b="1" i="1" dirty="0" smtClean="0"/>
              <a:t>/I </a:t>
            </a:r>
          </a:p>
          <a:p>
            <a:r>
              <a:rPr lang="en-GB" sz="2000" b="1" i="1" dirty="0" smtClean="0"/>
              <a:t>LSC – Canfranc/ES</a:t>
            </a:r>
          </a:p>
          <a:p>
            <a:r>
              <a:rPr lang="en-GB" sz="2000" b="1" i="1" dirty="0" smtClean="0"/>
              <a:t>LSM –  </a:t>
            </a:r>
            <a:r>
              <a:rPr lang="en-GB" sz="2000" b="1" i="1" dirty="0" err="1" smtClean="0"/>
              <a:t>Modane</a:t>
            </a:r>
            <a:r>
              <a:rPr lang="en-GB" sz="2000" b="1" i="1" dirty="0" smtClean="0"/>
              <a:t>/F</a:t>
            </a:r>
            <a:endParaRPr lang="en-GB" sz="2000" b="1" i="1" dirty="0"/>
          </a:p>
          <a:p>
            <a:r>
              <a:rPr lang="en-GB" sz="2000" b="1" i="1" dirty="0" err="1" smtClean="0"/>
              <a:t>CallioLab</a:t>
            </a:r>
            <a:r>
              <a:rPr lang="en-GB" sz="2000" b="1" i="1" dirty="0" smtClean="0"/>
              <a:t> </a:t>
            </a:r>
            <a:r>
              <a:rPr lang="en-GB" sz="2000" b="1" i="1" dirty="0"/>
              <a:t>–  </a:t>
            </a:r>
            <a:r>
              <a:rPr lang="en-GB" sz="2000" b="1" i="1" dirty="0" err="1" smtClean="0"/>
              <a:t>Pyhäjärvi</a:t>
            </a:r>
            <a:r>
              <a:rPr lang="en-GB" sz="2000" b="1" i="1" dirty="0" smtClean="0"/>
              <a:t>/SF</a:t>
            </a:r>
          </a:p>
          <a:p>
            <a:r>
              <a:rPr lang="en-GB" sz="2000" b="1" i="1" dirty="0" smtClean="0"/>
              <a:t>LSBB – </a:t>
            </a:r>
            <a:r>
              <a:rPr lang="en-GB" sz="2000" b="1" i="1" dirty="0" err="1" smtClean="0"/>
              <a:t>Rustrel</a:t>
            </a:r>
            <a:r>
              <a:rPr lang="en-GB" sz="2000" b="1" i="1" dirty="0" smtClean="0"/>
              <a:t>/F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638800" y="2424457"/>
            <a:ext cx="3417321" cy="2299943"/>
            <a:chOff x="5562600" y="2209800"/>
            <a:chExt cx="3417321" cy="2299943"/>
          </a:xfrm>
          <a:solidFill>
            <a:srgbClr val="00FFFF"/>
          </a:solidFill>
        </p:grpSpPr>
        <p:sp>
          <p:nvSpPr>
            <p:cNvPr id="8" name="Explosion 2 7"/>
            <p:cNvSpPr/>
            <p:nvPr/>
          </p:nvSpPr>
          <p:spPr>
            <a:xfrm>
              <a:off x="5562600" y="2209800"/>
              <a:ext cx="3417321" cy="2299943"/>
            </a:xfrm>
            <a:prstGeom prst="irregularSeal2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274321" y="2855893"/>
              <a:ext cx="1955279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800" b="1" i="1" dirty="0">
                  <a:solidFill>
                    <a:schemeClr val="bg1"/>
                  </a:solidFill>
                </a:rPr>
                <a:t>d</a:t>
              </a:r>
              <a:r>
                <a:rPr lang="en-GB" sz="2800" b="1" i="1" dirty="0" smtClean="0">
                  <a:solidFill>
                    <a:schemeClr val="bg1"/>
                  </a:solidFill>
                </a:rPr>
                <a:t>ark matter</a:t>
              </a:r>
            </a:p>
            <a:p>
              <a:pPr algn="ctr"/>
              <a:r>
                <a:rPr lang="en-GB" sz="2800" b="1" i="1" dirty="0" smtClean="0">
                  <a:solidFill>
                    <a:schemeClr val="bg1"/>
                  </a:solidFill>
                </a:rPr>
                <a:t>0</a:t>
              </a:r>
              <a:r>
                <a:rPr lang="en-GB" sz="2800" b="1" i="1" dirty="0" smtClean="0">
                  <a:solidFill>
                    <a:schemeClr val="bg1"/>
                  </a:solidFill>
                  <a:sym typeface="Symbol"/>
                </a:rPr>
                <a:t> decay</a:t>
              </a:r>
              <a:endParaRPr lang="en-GB" sz="2800" b="1" i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079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APPEC: </a:t>
            </a:r>
            <a:r>
              <a:rPr lang="en-US" b="1" i="1" dirty="0" err="1"/>
              <a:t>r</a:t>
            </a:r>
            <a:r>
              <a:rPr lang="en-US" b="1" i="1" dirty="0" err="1" smtClean="0"/>
              <a:t>oadmapping</a:t>
            </a:r>
            <a:endParaRPr lang="en-US" b="1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5" t="10788" r="32803" b="6250"/>
          <a:stretch/>
        </p:blipFill>
        <p:spPr bwMode="auto">
          <a:xfrm>
            <a:off x="80542" y="1977892"/>
            <a:ext cx="2967458" cy="4114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542" y="1488491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white"/>
                </a:solidFill>
              </a:rPr>
              <a:t>2008</a:t>
            </a:r>
            <a:endParaRPr lang="en-US" sz="2400" b="1" dirty="0">
              <a:solidFill>
                <a:prstClr val="white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48000" y="1487090"/>
            <a:ext cx="2971800" cy="4626000"/>
            <a:chOff x="3048000" y="1487090"/>
            <a:chExt cx="2971800" cy="4626000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04" t="10655" r="32578" b="6108"/>
            <a:stretch/>
          </p:blipFill>
          <p:spPr bwMode="auto">
            <a:xfrm>
              <a:off x="3113254" y="1968376"/>
              <a:ext cx="2906546" cy="4144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3048000" y="1487090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prstClr val="white"/>
                  </a:solidFill>
                </a:rPr>
                <a:t>2011</a:t>
              </a:r>
              <a:endParaRPr lang="en-US" sz="24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019800" y="1305848"/>
            <a:ext cx="3189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smtClean="0">
                <a:solidFill>
                  <a:srgbClr val="FFFF00"/>
                </a:solidFill>
              </a:rPr>
              <a:t>‘Magnificent 7’</a:t>
            </a:r>
            <a:endParaRPr lang="en-US" sz="3600" b="1" i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2485579"/>
            <a:ext cx="3082062" cy="30008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700" b="1" i="1" dirty="0" smtClean="0">
                <a:solidFill>
                  <a:srgbClr val="FFFF00"/>
                </a:solidFill>
              </a:rPr>
              <a:t>HE gammas</a:t>
            </a:r>
          </a:p>
          <a:p>
            <a:r>
              <a:rPr lang="en-GB" sz="2700" b="1" i="1" dirty="0" smtClean="0">
                <a:solidFill>
                  <a:srgbClr val="FFFF00"/>
                </a:solidFill>
              </a:rPr>
              <a:t>HE neutrinos</a:t>
            </a:r>
          </a:p>
          <a:p>
            <a:r>
              <a:rPr lang="en-GB" sz="2700" b="1" i="1" dirty="0" smtClean="0">
                <a:solidFill>
                  <a:srgbClr val="FFFF00"/>
                </a:solidFill>
              </a:rPr>
              <a:t>HE cosmic rays</a:t>
            </a:r>
          </a:p>
          <a:p>
            <a:r>
              <a:rPr lang="en-GB" sz="2700" b="1" i="1" dirty="0" smtClean="0">
                <a:solidFill>
                  <a:srgbClr val="FFFF00"/>
                </a:solidFill>
              </a:rPr>
              <a:t>Gravitational waves</a:t>
            </a:r>
          </a:p>
          <a:p>
            <a:r>
              <a:rPr lang="en-GB" sz="2700" b="1" i="1" dirty="0" smtClean="0">
                <a:solidFill>
                  <a:srgbClr val="FFFF00"/>
                </a:solidFill>
              </a:rPr>
              <a:t>Dark matter</a:t>
            </a:r>
          </a:p>
          <a:p>
            <a:r>
              <a:rPr lang="en-GB" sz="2700" b="1" i="1" dirty="0" smtClean="0">
                <a:solidFill>
                  <a:srgbClr val="FFFF00"/>
                </a:solidFill>
                <a:sym typeface="Symbol"/>
              </a:rPr>
              <a:t>-</a:t>
            </a:r>
            <a:r>
              <a:rPr lang="en-GB" sz="2700" b="1" i="1" dirty="0" smtClean="0">
                <a:solidFill>
                  <a:srgbClr val="FFFF00"/>
                </a:solidFill>
              </a:rPr>
              <a:t>mass</a:t>
            </a:r>
          </a:p>
          <a:p>
            <a:r>
              <a:rPr lang="en-GB" sz="2700" b="1" i="1" dirty="0" smtClean="0">
                <a:solidFill>
                  <a:srgbClr val="FFFF00"/>
                </a:solidFill>
                <a:sym typeface="Symbol"/>
              </a:rPr>
              <a:t>-mixing &amp; p-decay</a:t>
            </a:r>
            <a:endParaRPr lang="en-GB" sz="2700" b="1" i="1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63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APPEC: </a:t>
            </a:r>
            <a:r>
              <a:rPr lang="en-US" b="1" i="1" dirty="0" err="1"/>
              <a:t>r</a:t>
            </a:r>
            <a:r>
              <a:rPr lang="en-US" b="1" i="1" dirty="0" err="1" smtClean="0"/>
              <a:t>oadmapping</a:t>
            </a:r>
            <a:endParaRPr lang="en-US" b="1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5" t="10788" r="32803" b="6250"/>
          <a:stretch/>
        </p:blipFill>
        <p:spPr bwMode="auto">
          <a:xfrm>
            <a:off x="80542" y="1977892"/>
            <a:ext cx="2967458" cy="4114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542" y="1488491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white"/>
                </a:solidFill>
              </a:rPr>
              <a:t>2008</a:t>
            </a:r>
            <a:endParaRPr lang="en-US" sz="2400" b="1" dirty="0">
              <a:solidFill>
                <a:prstClr val="white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48000" y="1487090"/>
            <a:ext cx="2971800" cy="4626000"/>
            <a:chOff x="3048000" y="1487090"/>
            <a:chExt cx="2971800" cy="4626000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04" t="10655" r="32578" b="6108"/>
            <a:stretch/>
          </p:blipFill>
          <p:spPr bwMode="auto">
            <a:xfrm>
              <a:off x="3113254" y="1968376"/>
              <a:ext cx="2906546" cy="4144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3048000" y="1487090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prstClr val="white"/>
                  </a:solidFill>
                </a:rPr>
                <a:t>2011</a:t>
              </a:r>
              <a:endParaRPr lang="en-US" sz="24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147232" y="1305848"/>
            <a:ext cx="28443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smtClean="0">
                <a:solidFill>
                  <a:srgbClr val="FFFF00"/>
                </a:solidFill>
              </a:rPr>
              <a:t>Magnificent 7</a:t>
            </a:r>
            <a:endParaRPr lang="en-US" sz="3600" b="1" i="1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2485579"/>
            <a:ext cx="3082062" cy="30008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700" b="1" i="1" dirty="0" smtClean="0">
                <a:solidFill>
                  <a:srgbClr val="FFFF00"/>
                </a:solidFill>
              </a:rPr>
              <a:t>HE gammas</a:t>
            </a:r>
          </a:p>
          <a:p>
            <a:r>
              <a:rPr lang="en-GB" sz="2700" b="1" i="1" dirty="0" smtClean="0">
                <a:solidFill>
                  <a:srgbClr val="00FFFF"/>
                </a:solidFill>
              </a:rPr>
              <a:t>HE neutrinos</a:t>
            </a:r>
          </a:p>
          <a:p>
            <a:r>
              <a:rPr lang="en-GB" sz="2700" b="1" i="1" dirty="0" smtClean="0">
                <a:solidFill>
                  <a:srgbClr val="FFFF00"/>
                </a:solidFill>
              </a:rPr>
              <a:t>HE cosmic rays</a:t>
            </a:r>
          </a:p>
          <a:p>
            <a:r>
              <a:rPr lang="en-GB" sz="2700" b="1" i="1" dirty="0" smtClean="0">
                <a:solidFill>
                  <a:srgbClr val="00FFFF"/>
                </a:solidFill>
              </a:rPr>
              <a:t>Gravitational waves</a:t>
            </a:r>
          </a:p>
          <a:p>
            <a:r>
              <a:rPr lang="en-GB" sz="2700" b="1" i="1" dirty="0" smtClean="0">
                <a:solidFill>
                  <a:srgbClr val="00FFFF"/>
                </a:solidFill>
              </a:rPr>
              <a:t>Dark matter</a:t>
            </a:r>
          </a:p>
          <a:p>
            <a:r>
              <a:rPr lang="en-GB" sz="2700" b="1" i="1" dirty="0" smtClean="0">
                <a:solidFill>
                  <a:srgbClr val="00FFFF"/>
                </a:solidFill>
                <a:sym typeface="Symbol"/>
              </a:rPr>
              <a:t>-</a:t>
            </a:r>
            <a:r>
              <a:rPr lang="en-GB" sz="2700" b="1" i="1" dirty="0" smtClean="0">
                <a:solidFill>
                  <a:srgbClr val="00FFFF"/>
                </a:solidFill>
              </a:rPr>
              <a:t>mass</a:t>
            </a:r>
          </a:p>
          <a:p>
            <a:r>
              <a:rPr lang="en-GB" sz="2700" b="1" i="1" dirty="0" smtClean="0">
                <a:solidFill>
                  <a:srgbClr val="FFFF00"/>
                </a:solidFill>
                <a:sym typeface="Symbol"/>
              </a:rPr>
              <a:t>-mixing &amp; </a:t>
            </a:r>
            <a:r>
              <a:rPr lang="en-GB" sz="2700" b="1" i="1" dirty="0" smtClean="0">
                <a:solidFill>
                  <a:srgbClr val="00FFFF"/>
                </a:solidFill>
                <a:sym typeface="Symbol"/>
              </a:rPr>
              <a:t>p-decay</a:t>
            </a:r>
            <a:endParaRPr lang="en-GB" sz="2700" b="1" i="1" dirty="0" smtClean="0">
              <a:solidFill>
                <a:srgbClr val="00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56766" y="6211669"/>
            <a:ext cx="69872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 smtClean="0">
                <a:solidFill>
                  <a:srgbClr val="00FFFF"/>
                </a:solidFill>
              </a:rPr>
              <a:t>In 2008: still lots of speculation </a:t>
            </a:r>
            <a:r>
              <a:rPr lang="en-GB" sz="2400" b="1" dirty="0" smtClean="0">
                <a:solidFill>
                  <a:srgbClr val="00FFFF"/>
                </a:solidFill>
                <a:sym typeface="Symbol"/>
              </a:rPr>
              <a:t>  </a:t>
            </a:r>
            <a:endParaRPr lang="en-GB" sz="2400" b="1" dirty="0">
              <a:solidFill>
                <a:srgbClr val="00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34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IGO Gravitational Wave Chirp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685" y="1676400"/>
            <a:ext cx="5233115" cy="430261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5257800" y="1219200"/>
            <a:ext cx="3810000" cy="4267200"/>
            <a:chOff x="0" y="1524000"/>
            <a:chExt cx="3810000" cy="4267200"/>
          </a:xfrm>
        </p:grpSpPr>
        <p:pic>
          <p:nvPicPr>
            <p:cNvPr id="3074" name="Picture 2" descr="C:\Users\z66\AppData\Local\Microsoft\Windows\Temporary Internet Files\Content.IE5\D0ZG5HE5\ernieplain2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828800"/>
              <a:ext cx="3810000" cy="3962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609600" y="1524000"/>
              <a:ext cx="22788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i="1" dirty="0" err="1" smtClean="0">
                  <a:solidFill>
                    <a:prstClr val="white"/>
                  </a:solidFill>
                </a:rPr>
                <a:t>PeV</a:t>
              </a:r>
              <a:r>
                <a:rPr lang="en-GB" sz="2800" b="1" i="1" dirty="0" smtClean="0">
                  <a:solidFill>
                    <a:prstClr val="white"/>
                  </a:solidFill>
                </a:rPr>
                <a:t> neutrinos</a:t>
              </a:r>
              <a:endParaRPr lang="en-GB" sz="2800" b="1" i="1" dirty="0">
                <a:solidFill>
                  <a:prstClr val="white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905000" y="1219200"/>
            <a:ext cx="1834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prstClr val="white"/>
                </a:solidFill>
              </a:rPr>
              <a:t>GW150914</a:t>
            </a:r>
            <a:endParaRPr lang="nl-NL" sz="2800" b="1" i="1" dirty="0">
              <a:solidFill>
                <a:prstClr val="white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257800" y="5191780"/>
            <a:ext cx="3886200" cy="980420"/>
            <a:chOff x="5257800" y="5420380"/>
            <a:chExt cx="3886200" cy="980420"/>
          </a:xfrm>
        </p:grpSpPr>
        <p:pic>
          <p:nvPicPr>
            <p:cNvPr id="13" name="Picture 2" descr="http://www.mpi-hd.mpg.de/hfm/HESS/pages/home/som/2012/09/images/HESS_GPS.pn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2" t="35000" r="1570" b="39446"/>
            <a:stretch/>
          </p:blipFill>
          <p:spPr bwMode="auto">
            <a:xfrm>
              <a:off x="5257800" y="5486400"/>
              <a:ext cx="3886200" cy="838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5791200" y="5420380"/>
              <a:ext cx="23944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i="1" dirty="0" smtClean="0">
                  <a:solidFill>
                    <a:prstClr val="white"/>
                  </a:solidFill>
                </a:rPr>
                <a:t>HE cosmic-rays</a:t>
              </a:r>
              <a:endParaRPr lang="en-GB" sz="2800" b="1" i="1" dirty="0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48400" y="5877580"/>
              <a:ext cx="15856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i="1" dirty="0" smtClean="0">
                  <a:solidFill>
                    <a:prstClr val="white"/>
                  </a:solidFill>
                </a:rPr>
                <a:t>HE </a:t>
              </a:r>
              <a:r>
                <a:rPr lang="en-GB" sz="2800" b="1" i="1" dirty="0" smtClean="0">
                  <a:solidFill>
                    <a:prstClr val="white"/>
                  </a:solidFill>
                  <a:sym typeface="Symbol"/>
                </a:rPr>
                <a:t></a:t>
              </a:r>
              <a:r>
                <a:rPr lang="en-GB" sz="2800" b="1" i="1" dirty="0" smtClean="0">
                  <a:solidFill>
                    <a:prstClr val="white"/>
                  </a:solidFill>
                </a:rPr>
                <a:t>-rays</a:t>
              </a:r>
              <a:endParaRPr lang="en-GB" sz="2800" b="1" i="1" dirty="0">
                <a:solidFill>
                  <a:prstClr val="white"/>
                </a:solidFill>
              </a:endParaRPr>
            </a:p>
          </p:txBody>
        </p:sp>
      </p:grp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Today: </a:t>
            </a:r>
            <a:r>
              <a:rPr lang="en-GB" i="1" dirty="0" smtClean="0"/>
              <a:t>detections!</a:t>
            </a:r>
            <a:endParaRPr lang="en-GB" sz="4400" i="1" dirty="0"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686" y="828020"/>
            <a:ext cx="5233114" cy="5801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866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204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4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05" t="10913" r="12925" b="8928"/>
          <a:stretch/>
        </p:blipFill>
        <p:spPr bwMode="auto">
          <a:xfrm>
            <a:off x="0" y="907880"/>
            <a:ext cx="9143999" cy="595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152400"/>
            <a:ext cx="9067800" cy="1143000"/>
          </a:xfrm>
        </p:spPr>
        <p:txBody>
          <a:bodyPr>
            <a:normAutofit/>
          </a:bodyPr>
          <a:lstStyle/>
          <a:p>
            <a:r>
              <a:rPr lang="nl-NL" dirty="0" err="1" smtClean="0"/>
              <a:t>Ambitions</a:t>
            </a:r>
            <a:r>
              <a:rPr lang="nl-NL" dirty="0" smtClean="0"/>
              <a:t> </a:t>
            </a:r>
            <a:r>
              <a:rPr lang="nl-NL" dirty="0" err="1" smtClean="0"/>
              <a:t>APPEC’s</a:t>
            </a:r>
            <a:r>
              <a:rPr lang="nl-NL" dirty="0" smtClean="0"/>
              <a:t> 2008 </a:t>
            </a:r>
            <a:r>
              <a:rPr lang="nl-NL" dirty="0" err="1" smtClean="0"/>
              <a:t>roadmap</a:t>
            </a:r>
            <a:r>
              <a:rPr lang="nl-NL" dirty="0" smtClean="0"/>
              <a:t> …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41" t="37769" r="12021" b="49305"/>
          <a:stretch/>
        </p:blipFill>
        <p:spPr bwMode="auto">
          <a:xfrm>
            <a:off x="3165021" y="798286"/>
            <a:ext cx="4454979" cy="1335314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8784770" y="1699448"/>
            <a:ext cx="359230" cy="19351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724400" y="2286000"/>
            <a:ext cx="3886200" cy="2514600"/>
            <a:chOff x="4724400" y="2286000"/>
            <a:chExt cx="3886200" cy="2514600"/>
          </a:xfrm>
        </p:grpSpPr>
        <p:sp>
          <p:nvSpPr>
            <p:cNvPr id="3" name="Oval 2"/>
            <p:cNvSpPr/>
            <p:nvPr/>
          </p:nvSpPr>
          <p:spPr>
            <a:xfrm>
              <a:off x="7620000" y="2286000"/>
              <a:ext cx="990600" cy="76200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4724400" y="3505200"/>
              <a:ext cx="1676400" cy="76200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5257800" y="4343400"/>
              <a:ext cx="1295400" cy="457200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567010" y="2133600"/>
            <a:ext cx="357790" cy="3505200"/>
            <a:chOff x="7239000" y="2133600"/>
            <a:chExt cx="357790" cy="3505200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7391400" y="2133600"/>
              <a:ext cx="8839" cy="1167164"/>
            </a:xfrm>
            <a:prstGeom prst="straightConnector1">
              <a:avLst/>
            </a:prstGeom>
            <a:ln w="57150">
              <a:solidFill>
                <a:schemeClr val="bg1"/>
              </a:solidFill>
              <a:prstDash val="lg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7239000" y="3169384"/>
              <a:ext cx="357790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prstClr val="black"/>
                  </a:solidFill>
                </a:rPr>
                <a:t>T</a:t>
              </a:r>
            </a:p>
            <a:p>
              <a:r>
                <a:rPr lang="en-GB" sz="2000" b="1" dirty="0" smtClean="0">
                  <a:solidFill>
                    <a:prstClr val="black"/>
                  </a:solidFill>
                </a:rPr>
                <a:t>O</a:t>
              </a:r>
            </a:p>
            <a:p>
              <a:r>
                <a:rPr lang="en-GB" sz="2000" b="1" dirty="0" smtClean="0">
                  <a:solidFill>
                    <a:prstClr val="black"/>
                  </a:solidFill>
                </a:rPr>
                <a:t>D</a:t>
              </a:r>
            </a:p>
            <a:p>
              <a:r>
                <a:rPr lang="en-GB" sz="2000" b="1" dirty="0" smtClean="0">
                  <a:solidFill>
                    <a:prstClr val="black"/>
                  </a:solidFill>
                </a:rPr>
                <a:t>A</a:t>
              </a:r>
            </a:p>
            <a:p>
              <a:r>
                <a:rPr lang="en-GB" sz="2000" b="1" dirty="0" smtClean="0">
                  <a:solidFill>
                    <a:prstClr val="black"/>
                  </a:solidFill>
                </a:rPr>
                <a:t>Y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7391400" y="4771072"/>
              <a:ext cx="1" cy="867728"/>
            </a:xfrm>
            <a:prstGeom prst="straightConnector1">
              <a:avLst/>
            </a:prstGeom>
            <a:ln w="57150">
              <a:solidFill>
                <a:schemeClr val="bg1"/>
              </a:solidFill>
              <a:prstDash val="lg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1143000" y="2036618"/>
            <a:ext cx="4572000" cy="1946564"/>
            <a:chOff x="1143000" y="2036618"/>
            <a:chExt cx="4572000" cy="1946564"/>
          </a:xfrm>
        </p:grpSpPr>
        <p:sp>
          <p:nvSpPr>
            <p:cNvPr id="14" name="Oval 13"/>
            <p:cNvSpPr/>
            <p:nvPr/>
          </p:nvSpPr>
          <p:spPr>
            <a:xfrm>
              <a:off x="2362200" y="2895600"/>
              <a:ext cx="1219200" cy="554182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143000" y="3429000"/>
              <a:ext cx="1219200" cy="554182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3581400" y="2036618"/>
              <a:ext cx="2133600" cy="630382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</p:grpSp>
      <p:sp>
        <p:nvSpPr>
          <p:cNvPr id="18" name="Oval 17"/>
          <p:cNvSpPr/>
          <p:nvPr/>
        </p:nvSpPr>
        <p:spPr>
          <a:xfrm>
            <a:off x="5867400" y="2819400"/>
            <a:ext cx="1562100" cy="630382"/>
          </a:xfrm>
          <a:prstGeom prst="ellipse">
            <a:avLst/>
          </a:prstGeom>
          <a:noFill/>
          <a:ln w="5715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94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90" t="22981" r="36498" b="6889"/>
          <a:stretch/>
        </p:blipFill>
        <p:spPr bwMode="auto">
          <a:xfrm>
            <a:off x="0" y="1006258"/>
            <a:ext cx="4216696" cy="5851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5" t="22817" r="36589" b="6051"/>
          <a:stretch/>
        </p:blipFill>
        <p:spPr bwMode="auto">
          <a:xfrm>
            <a:off x="4638162" y="998951"/>
            <a:ext cx="4201038" cy="5781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GB" b="1" dirty="0" smtClean="0"/>
              <a:t>European</a:t>
            </a:r>
            <a:r>
              <a:rPr lang="en-GB" sz="2000" b="1" dirty="0" smtClean="0"/>
              <a:t> </a:t>
            </a:r>
            <a:r>
              <a:rPr lang="en-GB" sz="2000" b="1" i="1" dirty="0" smtClean="0"/>
              <a:t>research infrastructures</a:t>
            </a:r>
            <a:r>
              <a:rPr lang="en-GB" sz="2000" b="1" dirty="0" smtClean="0"/>
              <a:t> </a:t>
            </a:r>
            <a:r>
              <a:rPr lang="en-GB" b="1" dirty="0" smtClean="0"/>
              <a:t>roadmap: </a:t>
            </a:r>
            <a:r>
              <a:rPr lang="en-GB" b="1" i="1" dirty="0" smtClean="0"/>
              <a:t>ESFRI</a:t>
            </a:r>
            <a:endParaRPr lang="en-GB" b="1" i="1" dirty="0"/>
          </a:p>
        </p:txBody>
      </p:sp>
      <p:grpSp>
        <p:nvGrpSpPr>
          <p:cNvPr id="2" name="Group 1"/>
          <p:cNvGrpSpPr/>
          <p:nvPr/>
        </p:nvGrpSpPr>
        <p:grpSpPr>
          <a:xfrm>
            <a:off x="381001" y="3106941"/>
            <a:ext cx="8610599" cy="1846059"/>
            <a:chOff x="152401" y="3352798"/>
            <a:chExt cx="8610599" cy="1846059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94" t="36049" r="49353" b="44410"/>
            <a:stretch/>
          </p:blipFill>
          <p:spPr bwMode="auto">
            <a:xfrm>
              <a:off x="152401" y="3352798"/>
              <a:ext cx="6266326" cy="1846059"/>
            </a:xfrm>
            <a:prstGeom prst="rect">
              <a:avLst/>
            </a:prstGeom>
            <a:noFill/>
            <a:ln>
              <a:noFill/>
            </a:ln>
            <a:effectLst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114" t="36049" r="40787" b="44410"/>
            <a:stretch/>
          </p:blipFill>
          <p:spPr bwMode="auto">
            <a:xfrm>
              <a:off x="6324600" y="3352798"/>
              <a:ext cx="602126" cy="1846059"/>
            </a:xfrm>
            <a:prstGeom prst="rect">
              <a:avLst/>
            </a:prstGeom>
            <a:noFill/>
            <a:ln>
              <a:noFill/>
            </a:ln>
            <a:effectLst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299" t="36049" r="9236" b="44410"/>
            <a:stretch/>
          </p:blipFill>
          <p:spPr bwMode="auto">
            <a:xfrm>
              <a:off x="6784704" y="3352799"/>
              <a:ext cx="1978296" cy="1846057"/>
            </a:xfrm>
            <a:prstGeom prst="rect">
              <a:avLst/>
            </a:prstGeom>
            <a:noFill/>
            <a:ln>
              <a:noFill/>
            </a:ln>
            <a:effectLst>
              <a:softEdge rad="3175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7998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90" t="22981" r="36498" b="6889"/>
          <a:stretch/>
        </p:blipFill>
        <p:spPr bwMode="auto">
          <a:xfrm>
            <a:off x="0" y="1006258"/>
            <a:ext cx="4216696" cy="5851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5" t="22817" r="36589" b="6051"/>
          <a:stretch/>
        </p:blipFill>
        <p:spPr bwMode="auto">
          <a:xfrm>
            <a:off x="4638162" y="998951"/>
            <a:ext cx="4201038" cy="5781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4" t="34127" r="3395" b="20238"/>
          <a:stretch/>
        </p:blipFill>
        <p:spPr bwMode="auto">
          <a:xfrm>
            <a:off x="0" y="3708019"/>
            <a:ext cx="9154589" cy="2921381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04800" y="4648200"/>
            <a:ext cx="6777798" cy="990600"/>
            <a:chOff x="510668" y="4648200"/>
            <a:chExt cx="6777798" cy="99060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6198934" y="4648200"/>
              <a:ext cx="108953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10668" y="4953000"/>
              <a:ext cx="1089532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066800" y="5638800"/>
              <a:ext cx="41148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GB" b="1" dirty="0" smtClean="0"/>
              <a:t>European</a:t>
            </a:r>
            <a:r>
              <a:rPr lang="en-GB" sz="2000" b="1" dirty="0" smtClean="0"/>
              <a:t> </a:t>
            </a:r>
            <a:r>
              <a:rPr lang="en-GB" sz="2000" b="1" i="1" dirty="0" smtClean="0"/>
              <a:t>research infrastructures</a:t>
            </a:r>
            <a:r>
              <a:rPr lang="en-GB" sz="2000" b="1" dirty="0" smtClean="0"/>
              <a:t> </a:t>
            </a:r>
            <a:r>
              <a:rPr lang="en-GB" b="1" dirty="0" smtClean="0"/>
              <a:t>roadmap: </a:t>
            </a:r>
            <a:r>
              <a:rPr lang="en-GB" b="1" i="1" dirty="0" smtClean="0"/>
              <a:t>ESFRI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158848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52" t="22371" r="36979" b="6796"/>
          <a:stretch/>
        </p:blipFill>
        <p:spPr bwMode="auto">
          <a:xfrm>
            <a:off x="0" y="762000"/>
            <a:ext cx="2841574" cy="404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152400"/>
            <a:ext cx="90678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National roadmaps: </a:t>
            </a:r>
            <a:r>
              <a:rPr lang="en-US" b="1" i="1" dirty="0" smtClean="0"/>
              <a:t>APP well represented</a:t>
            </a:r>
            <a:endParaRPr lang="en-US" b="1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90" t="27820" r="29222" b="8427"/>
          <a:stretch/>
        </p:blipFill>
        <p:spPr bwMode="auto">
          <a:xfrm>
            <a:off x="990600" y="1143000"/>
            <a:ext cx="2877860" cy="407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2" t="10665" r="40964" b="6399"/>
          <a:stretch/>
        </p:blipFill>
        <p:spPr bwMode="auto">
          <a:xfrm>
            <a:off x="1981200" y="1524000"/>
            <a:ext cx="2877860" cy="4023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3164" r="22335" b="6596"/>
          <a:stretch/>
        </p:blipFill>
        <p:spPr bwMode="auto">
          <a:xfrm>
            <a:off x="3105120" y="1905000"/>
            <a:ext cx="2877860" cy="410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3" t="23016" r="35858" b="6250"/>
          <a:stretch/>
        </p:blipFill>
        <p:spPr bwMode="auto">
          <a:xfrm>
            <a:off x="4056340" y="2209800"/>
            <a:ext cx="2877860" cy="388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5473005"/>
            <a:ext cx="400141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prstClr val="white"/>
                </a:solidFill>
              </a:rPr>
              <a:t>Next steps:</a:t>
            </a:r>
          </a:p>
          <a:p>
            <a:r>
              <a:rPr lang="en-US" sz="2800" b="1" i="1" dirty="0" smtClean="0">
                <a:solidFill>
                  <a:prstClr val="white"/>
                </a:solidFill>
              </a:rPr>
              <a:t>   funding alignment,</a:t>
            </a:r>
          </a:p>
          <a:p>
            <a:r>
              <a:rPr lang="en-US" sz="2800" b="1" i="1" dirty="0" smtClean="0">
                <a:solidFill>
                  <a:prstClr val="white"/>
                </a:solidFill>
              </a:rPr>
              <a:t>   cost savings, staging, …</a:t>
            </a:r>
            <a:endParaRPr lang="en-US" sz="2800" b="1" i="1" dirty="0">
              <a:solidFill>
                <a:prstClr val="white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39" t="23127" r="36638" b="6250"/>
          <a:stretch/>
        </p:blipFill>
        <p:spPr bwMode="auto">
          <a:xfrm>
            <a:off x="5314920" y="2514600"/>
            <a:ext cx="2762280" cy="3886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7" t="5298" r="30225" b="1532"/>
          <a:stretch/>
        </p:blipFill>
        <p:spPr bwMode="auto">
          <a:xfrm>
            <a:off x="6371475" y="2987094"/>
            <a:ext cx="2772525" cy="3870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37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hap-astroparticle.org/img/Wordle11_v4_for-website_lar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0"/>
            <a:ext cx="98964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9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5" t="10788" r="32803" b="6250"/>
          <a:stretch/>
        </p:blipFill>
        <p:spPr bwMode="auto">
          <a:xfrm>
            <a:off x="80542" y="1977892"/>
            <a:ext cx="2967458" cy="4114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542" y="1488491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white"/>
                </a:solidFill>
              </a:rPr>
              <a:t>2008</a:t>
            </a:r>
            <a:endParaRPr lang="en-US" sz="2400" b="1" dirty="0">
              <a:solidFill>
                <a:prstClr val="white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48000" y="1487090"/>
            <a:ext cx="2971800" cy="4626000"/>
            <a:chOff x="3048000" y="1487090"/>
            <a:chExt cx="2971800" cy="4626000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04" t="10655" r="32578" b="6108"/>
            <a:stretch/>
          </p:blipFill>
          <p:spPr bwMode="auto">
            <a:xfrm>
              <a:off x="3113254" y="1968376"/>
              <a:ext cx="2906546" cy="4144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3048000" y="1487090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prstClr val="white"/>
                  </a:solidFill>
                </a:rPr>
                <a:t>2011</a:t>
              </a:r>
              <a:endParaRPr lang="en-US" sz="24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943600" y="1319510"/>
            <a:ext cx="3200684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i="1" dirty="0" smtClean="0"/>
              <a:t>HE universe</a:t>
            </a:r>
          </a:p>
          <a:p>
            <a:r>
              <a:rPr lang="en-GB" sz="2700" b="1" i="1" dirty="0" smtClean="0">
                <a:solidFill>
                  <a:srgbClr val="FFFF00"/>
                </a:solidFill>
              </a:rPr>
              <a:t>  gammas</a:t>
            </a:r>
          </a:p>
          <a:p>
            <a:r>
              <a:rPr lang="en-GB" sz="2700" b="1" i="1" dirty="0">
                <a:solidFill>
                  <a:srgbClr val="FFFF00"/>
                </a:solidFill>
              </a:rPr>
              <a:t> </a:t>
            </a:r>
            <a:r>
              <a:rPr lang="en-GB" sz="2700" b="1" i="1" dirty="0" smtClean="0">
                <a:solidFill>
                  <a:srgbClr val="FFFF00"/>
                </a:solidFill>
              </a:rPr>
              <a:t> neutrinos</a:t>
            </a:r>
          </a:p>
          <a:p>
            <a:r>
              <a:rPr lang="en-GB" sz="2700" b="1" i="1" dirty="0">
                <a:solidFill>
                  <a:srgbClr val="FFFF00"/>
                </a:solidFill>
              </a:rPr>
              <a:t> </a:t>
            </a:r>
            <a:r>
              <a:rPr lang="en-GB" sz="2700" b="1" i="1" dirty="0" smtClean="0">
                <a:solidFill>
                  <a:srgbClr val="FFFF00"/>
                </a:solidFill>
              </a:rPr>
              <a:t> cosmic rays</a:t>
            </a:r>
          </a:p>
          <a:p>
            <a:r>
              <a:rPr lang="en-GB" sz="2700" b="1" i="1" dirty="0">
                <a:solidFill>
                  <a:srgbClr val="FFFF00"/>
                </a:solidFill>
              </a:rPr>
              <a:t> </a:t>
            </a:r>
            <a:r>
              <a:rPr lang="en-GB" sz="2700" b="1" i="1" dirty="0" smtClean="0">
                <a:solidFill>
                  <a:srgbClr val="FFFF00"/>
                </a:solidFill>
              </a:rPr>
              <a:t> gravitational waves</a:t>
            </a:r>
          </a:p>
          <a:p>
            <a:r>
              <a:rPr lang="en-GB" sz="3200" b="1" i="1" dirty="0" smtClean="0"/>
              <a:t>Dark universe</a:t>
            </a:r>
          </a:p>
          <a:p>
            <a:r>
              <a:rPr lang="en-GB" sz="2700" b="1" i="1" dirty="0">
                <a:solidFill>
                  <a:srgbClr val="FFFF00"/>
                </a:solidFill>
              </a:rPr>
              <a:t>  </a:t>
            </a:r>
            <a:r>
              <a:rPr lang="en-GB" sz="2700" b="1" i="1" dirty="0" smtClean="0">
                <a:solidFill>
                  <a:srgbClr val="FFFF00"/>
                </a:solidFill>
              </a:rPr>
              <a:t>dark matter</a:t>
            </a:r>
          </a:p>
          <a:p>
            <a:r>
              <a:rPr lang="en-GB" sz="2700" b="1" i="1" dirty="0">
                <a:solidFill>
                  <a:srgbClr val="00FFFF"/>
                </a:solidFill>
              </a:rPr>
              <a:t> </a:t>
            </a:r>
            <a:r>
              <a:rPr lang="en-GB" sz="2700" b="1" i="1" dirty="0" smtClean="0">
                <a:solidFill>
                  <a:srgbClr val="00FFFF"/>
                </a:solidFill>
              </a:rPr>
              <a:t> dark energy</a:t>
            </a:r>
          </a:p>
          <a:p>
            <a:r>
              <a:rPr lang="en-GB" sz="3200" b="1" i="1" dirty="0" smtClean="0"/>
              <a:t>Early universe</a:t>
            </a:r>
          </a:p>
          <a:p>
            <a:r>
              <a:rPr lang="en-GB" sz="2700" b="1" i="1" dirty="0">
                <a:solidFill>
                  <a:srgbClr val="00FFFF"/>
                </a:solidFill>
              </a:rPr>
              <a:t> </a:t>
            </a:r>
            <a:r>
              <a:rPr lang="en-GB" sz="2700" b="1" i="1" dirty="0" smtClean="0">
                <a:solidFill>
                  <a:srgbClr val="00FFFF"/>
                </a:solidFill>
              </a:rPr>
              <a:t> CMB</a:t>
            </a:r>
          </a:p>
          <a:p>
            <a:r>
              <a:rPr lang="en-GB" sz="3200" b="1" i="1" dirty="0" smtClean="0">
                <a:sym typeface="Symbol"/>
              </a:rPr>
              <a:t>-properties</a:t>
            </a:r>
          </a:p>
          <a:p>
            <a:r>
              <a:rPr lang="en-GB" sz="2700" b="1" i="1" dirty="0">
                <a:solidFill>
                  <a:srgbClr val="FFFF00"/>
                </a:solidFill>
                <a:sym typeface="Symbol"/>
              </a:rPr>
              <a:t> </a:t>
            </a:r>
            <a:r>
              <a:rPr lang="en-GB" sz="2700" b="1" i="1" dirty="0" smtClean="0">
                <a:solidFill>
                  <a:srgbClr val="FFFF00"/>
                </a:solidFill>
                <a:sym typeface="Symbol"/>
              </a:rPr>
              <a:t> mass, mixing, …</a:t>
            </a:r>
            <a:endParaRPr lang="en-GB" sz="2700" b="1" i="1" dirty="0" smtClean="0">
              <a:solidFill>
                <a:srgbClr val="FFFF00"/>
              </a:solidFill>
            </a:endParaRPr>
          </a:p>
        </p:txBody>
      </p:sp>
      <p:sp>
        <p:nvSpPr>
          <p:cNvPr id="10" name="Title 2"/>
          <p:cNvSpPr>
            <a:spLocks noGrp="1"/>
          </p:cNvSpPr>
          <p:nvPr>
            <p:ph type="title"/>
          </p:nvPr>
        </p:nvSpPr>
        <p:spPr>
          <a:xfrm>
            <a:off x="76200" y="-228600"/>
            <a:ext cx="8991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APPEC: </a:t>
            </a:r>
            <a:r>
              <a:rPr lang="en-US" b="1" i="1" dirty="0" err="1"/>
              <a:t>r</a:t>
            </a:r>
            <a:r>
              <a:rPr lang="en-US" b="1" i="1" dirty="0" err="1" smtClean="0"/>
              <a:t>oadmapping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265480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APPEC: </a:t>
            </a:r>
            <a:r>
              <a:rPr lang="en-US" b="1" i="1" dirty="0" err="1"/>
              <a:t>r</a:t>
            </a:r>
            <a:r>
              <a:rPr lang="en-US" b="1" i="1" dirty="0" err="1" smtClean="0"/>
              <a:t>oadmapping</a:t>
            </a:r>
            <a:endParaRPr lang="en-US" b="1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5" t="10788" r="32803" b="6250"/>
          <a:stretch/>
        </p:blipFill>
        <p:spPr bwMode="auto">
          <a:xfrm>
            <a:off x="80542" y="1977892"/>
            <a:ext cx="2967458" cy="4114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542" y="1488491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white"/>
                </a:solidFill>
              </a:rPr>
              <a:t>2008</a:t>
            </a:r>
            <a:endParaRPr lang="en-US" sz="2400" b="1" dirty="0">
              <a:solidFill>
                <a:prstClr val="white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48000" y="1487090"/>
            <a:ext cx="2971800" cy="4626000"/>
            <a:chOff x="3048000" y="1487090"/>
            <a:chExt cx="2971800" cy="4626000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04" t="10655" r="32578" b="6108"/>
            <a:stretch/>
          </p:blipFill>
          <p:spPr bwMode="auto">
            <a:xfrm>
              <a:off x="3113254" y="1968376"/>
              <a:ext cx="2906546" cy="4144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3048000" y="1487090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prstClr val="white"/>
                  </a:solidFill>
                </a:rPr>
                <a:t>2011</a:t>
              </a:r>
              <a:endParaRPr lang="en-US" sz="24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019800" y="1447800"/>
            <a:ext cx="3013476" cy="4677192"/>
            <a:chOff x="6019800" y="1447800"/>
            <a:chExt cx="3013476" cy="467719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1968376"/>
              <a:ext cx="2937276" cy="415661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019800" y="1447800"/>
              <a:ext cx="8066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prstClr val="white"/>
                  </a:solidFill>
                </a:rPr>
                <a:t>2016</a:t>
              </a:r>
              <a:endParaRPr lang="en-US" sz="24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019800" y="6096000"/>
            <a:ext cx="30767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>
                <a:solidFill>
                  <a:srgbClr val="FFFF00"/>
                </a:solidFill>
              </a:rPr>
              <a:t>r</a:t>
            </a:r>
            <a:r>
              <a:rPr lang="en-US" sz="3600" i="1" dirty="0" smtClean="0">
                <a:solidFill>
                  <a:srgbClr val="FFFF00"/>
                </a:solidFill>
              </a:rPr>
              <a:t>esource aware</a:t>
            </a:r>
            <a:endParaRPr lang="en-US" sz="36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126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APPEC: </a:t>
            </a:r>
            <a:r>
              <a:rPr lang="en-US" b="1" i="1" dirty="0" smtClean="0"/>
              <a:t>Town Meeting</a:t>
            </a:r>
            <a:r>
              <a:rPr lang="en-US" b="1" i="1" dirty="0" smtClean="0">
                <a:sym typeface="Symbol"/>
              </a:rPr>
              <a:t> roadmap</a:t>
            </a:r>
            <a:r>
              <a:rPr lang="en-US" b="1" i="1" dirty="0" smtClean="0"/>
              <a:t> </a:t>
            </a:r>
            <a:endParaRPr lang="en-US" b="1" i="1" dirty="0"/>
          </a:p>
        </p:txBody>
      </p:sp>
      <p:pic>
        <p:nvPicPr>
          <p:cNvPr id="4" name="Image 2" descr="poster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" t="17925" r="2321" b="39770"/>
          <a:stretch/>
        </p:blipFill>
        <p:spPr>
          <a:xfrm>
            <a:off x="114300" y="838200"/>
            <a:ext cx="8815248" cy="518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32175" y="6172200"/>
            <a:ext cx="2379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prstClr val="white"/>
                </a:solidFill>
              </a:rPr>
              <a:t>Paris, April 6-7 </a:t>
            </a:r>
            <a:endParaRPr lang="en-US" sz="2800" dirty="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389074" y="2086349"/>
            <a:ext cx="6307126" cy="2942851"/>
            <a:chOff x="1389074" y="2086349"/>
            <a:chExt cx="6307126" cy="2942851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45" t="16815" r="26407" b="7788"/>
            <a:stretch/>
          </p:blipFill>
          <p:spPr bwMode="auto">
            <a:xfrm>
              <a:off x="4513274" y="2086349"/>
              <a:ext cx="3182926" cy="2942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00" t="12122" r="26152" b="6250"/>
            <a:stretch/>
          </p:blipFill>
          <p:spPr bwMode="auto">
            <a:xfrm>
              <a:off x="1389074" y="2086350"/>
              <a:ext cx="3043976" cy="2942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7899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5715000" y="4419600"/>
            <a:ext cx="34115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Symbol" pitchFamily="18" charset="2"/>
              <a:buChar char="®"/>
            </a:pPr>
            <a:r>
              <a:rPr lang="nl-NL" sz="3200" i="1" dirty="0" smtClean="0">
                <a:solidFill>
                  <a:srgbClr val="FFFF00"/>
                </a:solidFill>
                <a:sym typeface="Symbol"/>
              </a:rPr>
              <a:t>      </a:t>
            </a:r>
            <a:r>
              <a:rPr lang="nl-NL" sz="2800" i="1" dirty="0" smtClean="0">
                <a:solidFill>
                  <a:srgbClr val="FFFF00"/>
                </a:solidFill>
                <a:sym typeface="Symbol"/>
              </a:rPr>
              <a:t>      13+5+3=21</a:t>
            </a: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152400" y="203776"/>
            <a:ext cx="8991600" cy="680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i="1" dirty="0" smtClean="0">
                <a:solidFill>
                  <a:prstClr val="white"/>
                </a:solidFill>
              </a:rPr>
              <a:t>Executive summary</a:t>
            </a:r>
          </a:p>
          <a:p>
            <a:pPr marL="0" indent="0">
              <a:buNone/>
            </a:pPr>
            <a:r>
              <a:rPr lang="en-US" b="1" i="1" dirty="0" smtClean="0">
                <a:solidFill>
                  <a:prstClr val="white"/>
                </a:solidFill>
              </a:rPr>
              <a:t>Science</a:t>
            </a:r>
          </a:p>
          <a:p>
            <a:pPr marL="0" indent="0">
              <a:buNone/>
            </a:pPr>
            <a:r>
              <a:rPr lang="en-US" sz="2800" i="1" dirty="0">
                <a:solidFill>
                  <a:prstClr val="white"/>
                </a:solidFill>
              </a:rPr>
              <a:t> </a:t>
            </a:r>
            <a:r>
              <a:rPr lang="en-US" sz="2800" i="1" dirty="0" smtClean="0">
                <a:solidFill>
                  <a:prstClr val="white"/>
                </a:solidFill>
              </a:rPr>
              <a:t>    Extreme universe</a:t>
            </a:r>
          </a:p>
          <a:p>
            <a:pPr marL="0" indent="0">
              <a:buNone/>
            </a:pPr>
            <a:r>
              <a:rPr lang="en-US" sz="2800" i="1" dirty="0">
                <a:solidFill>
                  <a:prstClr val="white"/>
                </a:solidFill>
              </a:rPr>
              <a:t> </a:t>
            </a:r>
            <a:r>
              <a:rPr lang="en-US" sz="2800" i="1" dirty="0" smtClean="0">
                <a:solidFill>
                  <a:prstClr val="white"/>
                </a:solidFill>
              </a:rPr>
              <a:t>    Mysterious neutrinos</a:t>
            </a:r>
          </a:p>
          <a:p>
            <a:pPr marL="0" indent="0">
              <a:buNone/>
            </a:pPr>
            <a:r>
              <a:rPr lang="en-US" sz="2800" i="1" dirty="0">
                <a:solidFill>
                  <a:prstClr val="white"/>
                </a:solidFill>
              </a:rPr>
              <a:t> </a:t>
            </a:r>
            <a:r>
              <a:rPr lang="en-US" sz="2800" i="1" dirty="0" smtClean="0">
                <a:solidFill>
                  <a:prstClr val="white"/>
                </a:solidFill>
              </a:rPr>
              <a:t>    Dark universe</a:t>
            </a:r>
          </a:p>
          <a:p>
            <a:pPr marL="0" indent="0">
              <a:buNone/>
            </a:pPr>
            <a:r>
              <a:rPr lang="en-US" sz="2800" i="1" dirty="0">
                <a:solidFill>
                  <a:prstClr val="white"/>
                </a:solidFill>
              </a:rPr>
              <a:t> </a:t>
            </a:r>
            <a:r>
              <a:rPr lang="en-US" sz="2800" i="1" dirty="0" smtClean="0">
                <a:solidFill>
                  <a:prstClr val="white"/>
                </a:solidFill>
              </a:rPr>
              <a:t>    Early universe</a:t>
            </a:r>
          </a:p>
          <a:p>
            <a:pPr marL="0" indent="0">
              <a:buNone/>
            </a:pPr>
            <a:r>
              <a:rPr lang="en-US" b="1" i="1" dirty="0" smtClean="0">
                <a:solidFill>
                  <a:prstClr val="white"/>
                </a:solidFill>
              </a:rPr>
              <a:t>Fundamentals</a:t>
            </a:r>
            <a:endParaRPr lang="en-US" b="1" i="1" dirty="0">
              <a:solidFill>
                <a:prstClr val="white"/>
              </a:solidFill>
            </a:endParaRPr>
          </a:p>
          <a:p>
            <a:pPr marL="0" indent="0">
              <a:buNone/>
            </a:pPr>
            <a:r>
              <a:rPr lang="en-US" sz="2800" i="1" dirty="0" smtClean="0">
                <a:solidFill>
                  <a:prstClr val="white"/>
                </a:solidFill>
              </a:rPr>
              <a:t>     Theory</a:t>
            </a:r>
          </a:p>
          <a:p>
            <a:pPr marL="0" indent="0">
              <a:buNone/>
            </a:pPr>
            <a:r>
              <a:rPr lang="en-US" sz="2800" i="1" dirty="0">
                <a:solidFill>
                  <a:prstClr val="white"/>
                </a:solidFill>
              </a:rPr>
              <a:t> </a:t>
            </a:r>
            <a:r>
              <a:rPr lang="en-US" sz="2800" i="1" dirty="0" smtClean="0">
                <a:solidFill>
                  <a:prstClr val="white"/>
                </a:solidFill>
              </a:rPr>
              <a:t>    Detector R&amp;D</a:t>
            </a:r>
          </a:p>
          <a:p>
            <a:pPr marL="0" indent="0">
              <a:buNone/>
            </a:pPr>
            <a:r>
              <a:rPr lang="en-US" sz="2800" i="1" dirty="0">
                <a:solidFill>
                  <a:prstClr val="white"/>
                </a:solidFill>
              </a:rPr>
              <a:t> </a:t>
            </a:r>
            <a:r>
              <a:rPr lang="en-US" sz="2800" i="1" dirty="0" smtClean="0">
                <a:solidFill>
                  <a:prstClr val="white"/>
                </a:solidFill>
              </a:rPr>
              <a:t>    Computing</a:t>
            </a:r>
          </a:p>
          <a:p>
            <a:pPr marL="0" indent="0">
              <a:buNone/>
            </a:pPr>
            <a:r>
              <a:rPr lang="en-US" b="1" i="1" dirty="0" err="1" smtClean="0">
                <a:solidFill>
                  <a:prstClr val="white"/>
                </a:solidFill>
              </a:rPr>
              <a:t>Organisation</a:t>
            </a:r>
            <a:endParaRPr lang="en-US" b="1" i="1" dirty="0" smtClean="0">
              <a:solidFill>
                <a:prstClr val="white"/>
              </a:solidFill>
            </a:endParaRPr>
          </a:p>
          <a:p>
            <a:pPr marL="0" indent="0">
              <a:buNone/>
            </a:pPr>
            <a:r>
              <a:rPr lang="en-US" b="1" i="1" dirty="0" smtClean="0">
                <a:solidFill>
                  <a:srgbClr val="FFFF00"/>
                </a:solidFill>
              </a:rPr>
              <a:t>Recommendations </a:t>
            </a:r>
            <a:endParaRPr lang="en-US" b="1" i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000" y="1752600"/>
            <a:ext cx="3055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Symbol"/>
              <a:buChar char="®"/>
            </a:pPr>
            <a:r>
              <a:rPr lang="nl-NL" sz="3200" dirty="0">
                <a:solidFill>
                  <a:prstClr val="white"/>
                </a:solidFill>
              </a:rPr>
              <a:t>d</a:t>
            </a:r>
            <a:r>
              <a:rPr lang="nl-NL" sz="3200" dirty="0" smtClean="0">
                <a:solidFill>
                  <a:prstClr val="white"/>
                </a:solidFill>
              </a:rPr>
              <a:t>raft </a:t>
            </a:r>
            <a:r>
              <a:rPr lang="nl-NL" sz="3200" dirty="0" err="1" smtClean="0">
                <a:solidFill>
                  <a:prstClr val="white"/>
                </a:solidFill>
              </a:rPr>
              <a:t>roadmap</a:t>
            </a:r>
            <a:endParaRPr lang="nl-NL" sz="3200" dirty="0" smtClean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0" y="3352800"/>
            <a:ext cx="2974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Symbol"/>
              <a:buChar char="®"/>
            </a:pPr>
            <a:r>
              <a:rPr lang="nl-NL" sz="3200" dirty="0" err="1" smtClean="0">
                <a:solidFill>
                  <a:srgbClr val="FFFF00"/>
                </a:solidFill>
                <a:sym typeface="Symbol"/>
              </a:rPr>
              <a:t>town</a:t>
            </a:r>
            <a:r>
              <a:rPr lang="nl-NL" sz="3200" dirty="0" smtClean="0">
                <a:solidFill>
                  <a:srgbClr val="FFFF00"/>
                </a:solidFill>
                <a:sym typeface="Symbol"/>
              </a:rPr>
              <a:t> meeting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5000" y="5181600"/>
            <a:ext cx="29753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Symbol" pitchFamily="18" charset="2"/>
              <a:buChar char="®"/>
            </a:pPr>
            <a:r>
              <a:rPr lang="nl-NL" sz="3200" dirty="0" err="1" smtClean="0">
                <a:solidFill>
                  <a:prstClr val="white"/>
                </a:solidFill>
                <a:sym typeface="Symbol"/>
              </a:rPr>
              <a:t>f</a:t>
            </a:r>
            <a:r>
              <a:rPr lang="nl-NL" sz="3200" dirty="0" err="1" smtClean="0">
                <a:solidFill>
                  <a:prstClr val="white"/>
                </a:solidFill>
              </a:rPr>
              <a:t>inal</a:t>
            </a:r>
            <a:r>
              <a:rPr lang="nl-NL" sz="3200" dirty="0" smtClean="0">
                <a:solidFill>
                  <a:prstClr val="white"/>
                </a:solidFill>
              </a:rPr>
              <a:t> </a:t>
            </a:r>
            <a:r>
              <a:rPr lang="nl-NL" sz="3200" dirty="0" err="1" smtClean="0">
                <a:solidFill>
                  <a:prstClr val="white"/>
                </a:solidFill>
              </a:rPr>
              <a:t>roadmap</a:t>
            </a:r>
            <a:endParaRPr lang="nl-NL" sz="3200" dirty="0" smtClean="0">
              <a:solidFill>
                <a:prstClr val="white"/>
              </a:solidFill>
            </a:endParaRPr>
          </a:p>
          <a:p>
            <a:endParaRPr lang="nl-NL" sz="3200" dirty="0" smtClean="0">
              <a:solidFill>
                <a:prstClr val="white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305910" y="762000"/>
            <a:ext cx="1317536" cy="4953000"/>
            <a:chOff x="4632846" y="1524000"/>
            <a:chExt cx="1317536" cy="4953000"/>
          </a:xfrm>
        </p:grpSpPr>
        <p:grpSp>
          <p:nvGrpSpPr>
            <p:cNvPr id="11" name="Group 10"/>
            <p:cNvGrpSpPr/>
            <p:nvPr/>
          </p:nvGrpSpPr>
          <p:grpSpPr>
            <a:xfrm>
              <a:off x="5188382" y="1524000"/>
              <a:ext cx="762000" cy="4953000"/>
              <a:chOff x="5562600" y="1524000"/>
              <a:chExt cx="371564" cy="4953000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5562600" y="1524000"/>
                <a:ext cx="371564" cy="371564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5562600" y="1914436"/>
                <a:ext cx="371564" cy="371564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5562600" y="2295436"/>
                <a:ext cx="371564" cy="371564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5562600" y="2676436"/>
                <a:ext cx="371564" cy="371564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5562600" y="3057436"/>
                <a:ext cx="371564" cy="371564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5562600" y="3438436"/>
                <a:ext cx="371564" cy="371564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5562600" y="3819436"/>
                <a:ext cx="371564" cy="371564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5562600" y="4200436"/>
                <a:ext cx="371564" cy="371564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5562600" y="4581436"/>
                <a:ext cx="371564" cy="371564"/>
              </a:xfrm>
              <a:prstGeom prst="rect">
                <a:avLst/>
              </a:prstGeom>
              <a:solidFill>
                <a:srgbClr val="C0C0C0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969696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5562600" y="4962436"/>
                <a:ext cx="371564" cy="371564"/>
              </a:xfrm>
              <a:prstGeom prst="rect">
                <a:avLst/>
              </a:prstGeom>
              <a:solidFill>
                <a:srgbClr val="C0C0C0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5562600" y="5343436"/>
                <a:ext cx="371564" cy="371564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5562600" y="5724436"/>
                <a:ext cx="371564" cy="371564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5562600" y="6105436"/>
                <a:ext cx="371564" cy="371564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5208642" y="1550504"/>
              <a:ext cx="721481" cy="4926496"/>
              <a:chOff x="5666210" y="1550504"/>
              <a:chExt cx="721481" cy="4926496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5762294" y="1550504"/>
                <a:ext cx="5293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nl-NL" b="1" dirty="0" smtClean="0">
                    <a:solidFill>
                      <a:prstClr val="black"/>
                    </a:solidFill>
                  </a:rPr>
                  <a:t>SEP</a:t>
                </a:r>
                <a:endParaRPr lang="en-GB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738474" y="1916668"/>
                <a:ext cx="5769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nl-NL" b="1" dirty="0" smtClean="0">
                    <a:solidFill>
                      <a:prstClr val="black"/>
                    </a:solidFill>
                  </a:rPr>
                  <a:t>OCT</a:t>
                </a:r>
                <a:endParaRPr lang="en-GB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714589" y="2297668"/>
                <a:ext cx="6247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nl-NL" b="1" dirty="0" smtClean="0">
                    <a:solidFill>
                      <a:prstClr val="black"/>
                    </a:solidFill>
                  </a:rPr>
                  <a:t>NOV</a:t>
                </a:r>
                <a:endParaRPr lang="en-GB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746361" y="2678668"/>
                <a:ext cx="5611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nl-NL" b="1" dirty="0" smtClean="0">
                    <a:solidFill>
                      <a:prstClr val="black"/>
                    </a:solidFill>
                  </a:rPr>
                  <a:t>DEC</a:t>
                </a:r>
                <a:endParaRPr lang="en-GB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752804" y="3059668"/>
                <a:ext cx="5482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nl-NL" b="1" dirty="0" smtClean="0">
                    <a:solidFill>
                      <a:prstClr val="black"/>
                    </a:solidFill>
                  </a:rPr>
                  <a:t>JAN</a:t>
                </a:r>
                <a:endParaRPr lang="en-GB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760691" y="3440668"/>
                <a:ext cx="5325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nl-NL" b="1" dirty="0" smtClean="0">
                    <a:solidFill>
                      <a:prstClr val="black"/>
                    </a:solidFill>
                  </a:rPr>
                  <a:t>FEB</a:t>
                </a:r>
                <a:endParaRPr lang="en-GB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698976" y="3821668"/>
                <a:ext cx="6559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nl-NL" b="1" dirty="0" smtClean="0">
                    <a:solidFill>
                      <a:prstClr val="black"/>
                    </a:solidFill>
                  </a:rPr>
                  <a:t>MAR</a:t>
                </a:r>
                <a:endParaRPr lang="en-GB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738249" y="4202668"/>
                <a:ext cx="5774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nl-NL" b="1" dirty="0" smtClean="0">
                    <a:solidFill>
                      <a:prstClr val="black"/>
                    </a:solidFill>
                  </a:rPr>
                  <a:t>APR</a:t>
                </a:r>
                <a:endParaRPr lang="en-GB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713211" y="4583668"/>
                <a:ext cx="6274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nl-NL" b="1" dirty="0" smtClean="0">
                    <a:solidFill>
                      <a:prstClr val="black"/>
                    </a:solidFill>
                  </a:rPr>
                  <a:t>MAY</a:t>
                </a:r>
                <a:endParaRPr lang="en-GB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744661" y="4964668"/>
                <a:ext cx="5645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nl-NL" b="1" dirty="0" smtClean="0">
                    <a:solidFill>
                      <a:prstClr val="black"/>
                    </a:solidFill>
                  </a:rPr>
                  <a:t>JUN</a:t>
                </a:r>
                <a:endParaRPr lang="en-GB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771912" y="5345668"/>
                <a:ext cx="5100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nl-NL" b="1" dirty="0" smtClean="0">
                    <a:solidFill>
                      <a:prstClr val="black"/>
                    </a:solidFill>
                  </a:rPr>
                  <a:t>JUL</a:t>
                </a:r>
                <a:endParaRPr lang="en-GB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769507" y="5726668"/>
                <a:ext cx="51488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nl-NL" sz="1400" b="1" dirty="0" smtClean="0">
                    <a:solidFill>
                      <a:prstClr val="black"/>
                    </a:solidFill>
                    <a:sym typeface="Symbol"/>
                  </a:rPr>
                  <a:t>  </a:t>
                </a:r>
                <a:endParaRPr lang="en-GB" sz="14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666210" y="6107668"/>
                <a:ext cx="7214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nl-NL" b="1" dirty="0" smtClean="0">
                    <a:solidFill>
                      <a:prstClr val="black"/>
                    </a:solidFill>
                  </a:rPr>
                  <a:t>DEC ?</a:t>
                </a:r>
                <a:endParaRPr lang="en-GB" b="1" dirty="0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3" name="Straight Arrow Connector 12"/>
            <p:cNvCxnSpPr/>
            <p:nvPr/>
          </p:nvCxnSpPr>
          <p:spPr>
            <a:xfrm>
              <a:off x="5013845" y="1524000"/>
              <a:ext cx="0" cy="15091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5013845" y="3139036"/>
              <a:ext cx="0" cy="333796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16200000">
              <a:off x="4480881" y="2031317"/>
              <a:ext cx="7040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2000" b="1" dirty="0" smtClean="0">
                  <a:solidFill>
                    <a:prstClr val="white"/>
                  </a:solidFill>
                </a:rPr>
                <a:t>2015</a:t>
              </a:r>
              <a:endParaRPr lang="en-GB" sz="2000" b="1" dirty="0">
                <a:solidFill>
                  <a:prstClr val="white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4480881" y="4190565"/>
              <a:ext cx="7040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2000" b="1" dirty="0" smtClean="0">
                  <a:solidFill>
                    <a:prstClr val="white"/>
                  </a:solidFill>
                </a:rPr>
                <a:t>2016</a:t>
              </a:r>
              <a:endParaRPr lang="en-GB" sz="20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715000" y="5943600"/>
            <a:ext cx="3192096" cy="965775"/>
            <a:chOff x="5852046" y="5943600"/>
            <a:chExt cx="3192096" cy="965775"/>
          </a:xfrm>
        </p:grpSpPr>
        <p:sp>
          <p:nvSpPr>
            <p:cNvPr id="44" name="TextBox 43"/>
            <p:cNvSpPr txBox="1"/>
            <p:nvPr/>
          </p:nvSpPr>
          <p:spPr>
            <a:xfrm>
              <a:off x="5852046" y="5943600"/>
              <a:ext cx="22028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457200" indent="-457200">
                <a:buFont typeface="Symbol"/>
                <a:buChar char="®"/>
              </a:pPr>
              <a:r>
                <a:rPr lang="nl-NL" sz="3200" b="1" i="1" dirty="0" err="1" smtClean="0">
                  <a:solidFill>
                    <a:srgbClr val="00FFCC"/>
                  </a:solidFill>
                  <a:sym typeface="Symbol"/>
                </a:rPr>
                <a:t>roadmap</a:t>
              </a:r>
              <a:endParaRPr lang="en-GB" sz="2400" b="1" i="1" dirty="0">
                <a:solidFill>
                  <a:srgbClr val="00FFCC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000295" y="6324600"/>
              <a:ext cx="30438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3200" b="1" i="1" dirty="0" err="1" smtClean="0">
                  <a:solidFill>
                    <a:srgbClr val="00FFCC"/>
                  </a:solidFill>
                  <a:sym typeface="Symbol"/>
                </a:rPr>
                <a:t>implementation</a:t>
              </a:r>
              <a:r>
                <a:rPr lang="nl-NL" sz="3200" b="1" i="1" dirty="0" smtClean="0">
                  <a:solidFill>
                    <a:srgbClr val="00FFCC"/>
                  </a:solidFill>
                  <a:sym typeface="Symbol"/>
                </a:rPr>
                <a:t>!</a:t>
              </a:r>
              <a:endParaRPr lang="en-GB" sz="2400" b="1" i="1" dirty="0">
                <a:solidFill>
                  <a:srgbClr val="00FFCC"/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91292" y="6120825"/>
            <a:ext cx="915635" cy="685800"/>
            <a:chOff x="5113472" y="6096000"/>
            <a:chExt cx="915635" cy="685800"/>
          </a:xfrm>
        </p:grpSpPr>
        <p:sp>
          <p:nvSpPr>
            <p:cNvPr id="47" name="Rectangle 46"/>
            <p:cNvSpPr/>
            <p:nvPr/>
          </p:nvSpPr>
          <p:spPr>
            <a:xfrm>
              <a:off x="5181600" y="6096000"/>
              <a:ext cx="762000" cy="685800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113472" y="6147375"/>
              <a:ext cx="9156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2800" b="1" dirty="0" smtClean="0">
                  <a:solidFill>
                    <a:schemeClr val="bg1"/>
                  </a:solidFill>
                </a:rPr>
                <a:t>2017</a:t>
              </a:r>
              <a:endParaRPr lang="en-GB" sz="2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6159130" y="3733800"/>
            <a:ext cx="24165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i="1" dirty="0" err="1" smtClean="0">
                <a:solidFill>
                  <a:srgbClr val="FFFF00"/>
                </a:solidFill>
                <a:sym typeface="Symbol"/>
              </a:rPr>
              <a:t>anyone</a:t>
            </a:r>
            <a:r>
              <a:rPr lang="nl-NL" sz="2400" i="1" dirty="0" smtClean="0">
                <a:solidFill>
                  <a:srgbClr val="FFFF00"/>
                </a:solidFill>
                <a:sym typeface="Symbol"/>
              </a:rPr>
              <a:t> </a:t>
            </a:r>
            <a:r>
              <a:rPr lang="nl-NL" sz="2400" i="1" dirty="0" err="1" smtClean="0">
                <a:solidFill>
                  <a:srgbClr val="FFFF00"/>
                </a:solidFill>
                <a:sym typeface="Symbol"/>
              </a:rPr>
              <a:t>interested</a:t>
            </a:r>
            <a:endParaRPr lang="nl-NL" sz="2400" i="1" dirty="0" smtClean="0">
              <a:solidFill>
                <a:srgbClr val="FFFF00"/>
              </a:solidFill>
              <a:sym typeface="Symbol"/>
            </a:endParaRPr>
          </a:p>
          <a:p>
            <a:r>
              <a:rPr lang="nl-NL" sz="2400" i="1" dirty="0" smtClean="0">
                <a:solidFill>
                  <a:srgbClr val="FFFF00"/>
                </a:solidFill>
                <a:sym typeface="Symbol"/>
              </a:rPr>
              <a:t>=</a:t>
            </a:r>
            <a:r>
              <a:rPr lang="nl-NL" sz="2400" i="1" dirty="0" err="1" smtClean="0">
                <a:solidFill>
                  <a:srgbClr val="FFFF00"/>
                </a:solidFill>
                <a:sym typeface="Symbol"/>
              </a:rPr>
              <a:t>you</a:t>
            </a:r>
            <a:r>
              <a:rPr lang="nl-NL" sz="2400" i="1" dirty="0" smtClean="0">
                <a:solidFill>
                  <a:srgbClr val="FFFF00"/>
                </a:solidFill>
                <a:sym typeface="Symbol"/>
              </a:rPr>
              <a:t>!</a:t>
            </a:r>
            <a:endParaRPr lang="en-GB" sz="2400" i="1" dirty="0">
              <a:solidFill>
                <a:srgbClr val="FFFF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859420" y="5715000"/>
            <a:ext cx="762000" cy="381000"/>
            <a:chOff x="4876800" y="5715000"/>
            <a:chExt cx="762000" cy="381000"/>
          </a:xfrm>
        </p:grpSpPr>
        <p:sp>
          <p:nvSpPr>
            <p:cNvPr id="52" name="Rectangle 51"/>
            <p:cNvSpPr/>
            <p:nvPr/>
          </p:nvSpPr>
          <p:spPr>
            <a:xfrm>
              <a:off x="4876800" y="5715000"/>
              <a:ext cx="762000" cy="371564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887181" y="5726668"/>
              <a:ext cx="7085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b="1" dirty="0" smtClean="0">
                  <a:solidFill>
                    <a:prstClr val="black"/>
                  </a:solidFill>
                </a:rPr>
                <a:t>JAN ?</a:t>
              </a:r>
              <a:endParaRPr lang="en-GB" b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715000" y="5562600"/>
            <a:ext cx="2786492" cy="584775"/>
            <a:chOff x="5715000" y="5562600"/>
            <a:chExt cx="2786492" cy="584775"/>
          </a:xfrm>
        </p:grpSpPr>
        <p:sp>
          <p:nvSpPr>
            <p:cNvPr id="54" name="TextBox 53"/>
            <p:cNvSpPr txBox="1"/>
            <p:nvPr/>
          </p:nvSpPr>
          <p:spPr>
            <a:xfrm>
              <a:off x="6172200" y="5562600"/>
              <a:ext cx="232929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3200" dirty="0" err="1">
                  <a:solidFill>
                    <a:srgbClr val="FFFF00"/>
                  </a:solidFill>
                  <a:sym typeface="Symbol"/>
                </a:rPr>
                <a:t>l</a:t>
              </a:r>
              <a:r>
                <a:rPr lang="nl-NL" sz="3200" dirty="0" err="1" smtClean="0">
                  <a:solidFill>
                    <a:srgbClr val="FFFF00"/>
                  </a:solidFill>
                  <a:sym typeface="Symbol"/>
                </a:rPr>
                <a:t>aunch</a:t>
              </a:r>
              <a:r>
                <a:rPr lang="nl-NL" sz="3200" dirty="0" smtClean="0">
                  <a:solidFill>
                    <a:srgbClr val="FFFF00"/>
                  </a:solidFill>
                  <a:sym typeface="Symbol"/>
                </a:rPr>
                <a:t> event</a:t>
              </a:r>
              <a:endParaRPr lang="nl-NL" sz="3200" dirty="0" smtClean="0">
                <a:solidFill>
                  <a:srgbClr val="FFFF00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715000" y="5562600"/>
              <a:ext cx="68320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3200" dirty="0" smtClean="0">
                  <a:solidFill>
                    <a:srgbClr val="FFFF00"/>
                  </a:solidFill>
                  <a:sym typeface="Symbol"/>
                </a:rPr>
                <a:t> </a:t>
              </a: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5715000" y="2768025"/>
            <a:ext cx="30769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Symbol"/>
              <a:buChar char="®"/>
            </a:pPr>
            <a:r>
              <a:rPr lang="nl-NL" sz="3200" dirty="0" err="1" smtClean="0">
                <a:solidFill>
                  <a:prstClr val="white"/>
                </a:solidFill>
              </a:rPr>
              <a:t>considerations</a:t>
            </a:r>
            <a:endParaRPr lang="nl-NL" sz="3200" dirty="0" smtClean="0">
              <a:solidFill>
                <a:prstClr val="white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72200" y="4778307"/>
            <a:ext cx="2841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err="1" smtClean="0">
                <a:solidFill>
                  <a:srgbClr val="FFFF00"/>
                </a:solidFill>
                <a:sym typeface="Symbol"/>
              </a:rPr>
              <a:t>recommendations</a:t>
            </a:r>
            <a:endParaRPr lang="nl-NL" sz="2800" dirty="0">
              <a:solidFill>
                <a:srgbClr val="FFFF00"/>
              </a:solidFill>
              <a:sym typeface="Symbol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108038" y="123765"/>
            <a:ext cx="214134" cy="21413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398225" y="0"/>
            <a:ext cx="23265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i="1" dirty="0" err="1" smtClean="0">
                <a:solidFill>
                  <a:srgbClr val="FFFF00"/>
                </a:solidFill>
              </a:rPr>
              <a:t>with</a:t>
            </a:r>
            <a:r>
              <a:rPr lang="nl-NL" sz="2400" b="1" i="1" dirty="0" smtClean="0">
                <a:solidFill>
                  <a:srgbClr val="FFFF00"/>
                </a:solidFill>
              </a:rPr>
              <a:t> community</a:t>
            </a:r>
            <a:endParaRPr lang="en-GB" sz="2400" b="1" i="1" dirty="0">
              <a:solidFill>
                <a:srgbClr val="FFFF0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108038" y="504765"/>
            <a:ext cx="214134" cy="21413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398225" y="381000"/>
            <a:ext cx="2288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i="1" dirty="0" smtClean="0">
                <a:solidFill>
                  <a:prstClr val="white"/>
                </a:solidFill>
              </a:rPr>
              <a:t>APPEC GA &amp; SAC</a:t>
            </a:r>
            <a:endParaRPr lang="en-GB" sz="2400" b="1" i="1" dirty="0">
              <a:solidFill>
                <a:prstClr val="white"/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4324290" y="5806036"/>
            <a:ext cx="400110" cy="1000589"/>
            <a:chOff x="4324290" y="5806036"/>
            <a:chExt cx="400110" cy="1000589"/>
          </a:xfrm>
        </p:grpSpPr>
        <p:cxnSp>
          <p:nvCxnSpPr>
            <p:cNvPr id="64" name="Straight Arrow Connector 63"/>
            <p:cNvCxnSpPr/>
            <p:nvPr/>
          </p:nvCxnSpPr>
          <p:spPr>
            <a:xfrm flipH="1">
              <a:off x="4686909" y="5806036"/>
              <a:ext cx="18380" cy="100058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 rot="16200000">
              <a:off x="4172325" y="6095565"/>
              <a:ext cx="7040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2000" b="1" dirty="0" smtClean="0">
                  <a:solidFill>
                    <a:prstClr val="white"/>
                  </a:solidFill>
                </a:rPr>
                <a:t>2017</a:t>
              </a:r>
              <a:endParaRPr lang="en-GB" sz="20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859420" y="6553200"/>
            <a:ext cx="7553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&amp; beyond</a:t>
            </a:r>
            <a:endParaRPr lang="en-GB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851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" grpId="0"/>
      <p:bldP spid="6" grpId="0"/>
      <p:bldP spid="8" grpId="0"/>
      <p:bldP spid="50" grpId="0"/>
      <p:bldP spid="57" grpId="0"/>
      <p:bldP spid="59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Status: </a:t>
            </a:r>
            <a:r>
              <a:rPr lang="en-GB" dirty="0">
                <a:solidFill>
                  <a:srgbClr val="00FFFF"/>
                </a:solidFill>
              </a:rPr>
              <a:t>http://app2016.in2p3.fr</a:t>
            </a:r>
            <a:r>
              <a:rPr lang="en-GB" dirty="0" smtClean="0">
                <a:solidFill>
                  <a:srgbClr val="00FFFF"/>
                </a:solidFill>
              </a:rPr>
              <a:t>/</a:t>
            </a:r>
            <a:endParaRPr lang="en-GB" dirty="0">
              <a:solidFill>
                <a:srgbClr val="00FFFF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4" t="10110" r="5848" b="6250"/>
          <a:stretch/>
        </p:blipFill>
        <p:spPr bwMode="auto">
          <a:xfrm>
            <a:off x="0" y="720270"/>
            <a:ext cx="9144000" cy="611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0" y="6500611"/>
            <a:ext cx="18288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10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1" t="10915" r="33783" b="11581"/>
          <a:stretch/>
        </p:blipFill>
        <p:spPr bwMode="auto">
          <a:xfrm>
            <a:off x="76200" y="1112255"/>
            <a:ext cx="3971618" cy="566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76200" y="-228600"/>
            <a:ext cx="8991600" cy="1143000"/>
          </a:xfrm>
        </p:spPr>
        <p:txBody>
          <a:bodyPr/>
          <a:lstStyle/>
          <a:p>
            <a:r>
              <a:rPr lang="en-GB" dirty="0"/>
              <a:t>Status: </a:t>
            </a:r>
            <a:r>
              <a:rPr lang="en-GB" dirty="0">
                <a:solidFill>
                  <a:srgbClr val="00FFFF"/>
                </a:solidFill>
              </a:rPr>
              <a:t>http://app2016.in2p3.fr</a:t>
            </a:r>
            <a:r>
              <a:rPr lang="en-GB" dirty="0" smtClean="0">
                <a:solidFill>
                  <a:srgbClr val="00FFFF"/>
                </a:solidFill>
              </a:rPr>
              <a:t>/</a:t>
            </a:r>
            <a:endParaRPr lang="en-GB" dirty="0">
              <a:solidFill>
                <a:srgbClr val="00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8600" y="609600"/>
            <a:ext cx="5169044" cy="63094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FFFF00"/>
                </a:solidFill>
              </a:rPr>
              <a:t>Scientific issues (13)</a:t>
            </a:r>
          </a:p>
          <a:p>
            <a:r>
              <a:rPr lang="en-GB" sz="2400" b="1" dirty="0" smtClean="0"/>
              <a:t>   </a:t>
            </a:r>
            <a:r>
              <a:rPr lang="en-GB" sz="2400" b="1" i="1" dirty="0" smtClean="0"/>
              <a:t>large-scale </a:t>
            </a:r>
            <a:r>
              <a:rPr lang="en-GB" sz="2000" b="1" i="1" dirty="0" smtClean="0"/>
              <a:t>(CTA, </a:t>
            </a:r>
            <a:r>
              <a:rPr lang="en-GB" sz="2000" b="1" i="1" dirty="0" smtClean="0">
                <a:sym typeface="Symbol"/>
              </a:rPr>
              <a:t>-telescopes, Auger, GW)</a:t>
            </a:r>
            <a:endParaRPr lang="en-GB" sz="2400" b="1" i="1" dirty="0" smtClean="0"/>
          </a:p>
          <a:p>
            <a:r>
              <a:rPr lang="en-GB" sz="2400" b="1" i="1" dirty="0" smtClean="0"/>
              <a:t>   medium scale </a:t>
            </a:r>
            <a:r>
              <a:rPr lang="en-GB" sz="2000" b="1" i="1" dirty="0" smtClean="0"/>
              <a:t>(dark matter, </a:t>
            </a:r>
            <a:r>
              <a:rPr lang="en-GB" sz="2000" b="1" i="1" dirty="0" smtClean="0">
                <a:sym typeface="Symbol"/>
              </a:rPr>
              <a:t>-mass, </a:t>
            </a:r>
            <a:r>
              <a:rPr lang="en-GB" sz="2000" b="1" i="1" dirty="0" smtClean="0"/>
              <a:t>0</a:t>
            </a:r>
            <a:r>
              <a:rPr lang="en-GB" sz="2000" b="1" i="1" dirty="0" smtClean="0">
                <a:sym typeface="Symbol"/>
              </a:rPr>
              <a:t>)</a:t>
            </a:r>
            <a:endParaRPr lang="en-GB" sz="2000" b="1" i="1" dirty="0"/>
          </a:p>
          <a:p>
            <a:r>
              <a:rPr lang="en-GB" sz="2400" b="1" i="1" dirty="0" smtClean="0"/>
              <a:t>   synergies with PP, ASTRO &amp; COSMO</a:t>
            </a:r>
          </a:p>
          <a:p>
            <a:r>
              <a:rPr lang="en-GB" sz="2400" b="1" i="1" dirty="0"/>
              <a:t> </a:t>
            </a:r>
            <a:r>
              <a:rPr lang="en-GB" sz="2400" b="1" i="1" dirty="0" smtClean="0"/>
              <a:t>  foundations:  </a:t>
            </a:r>
            <a:br>
              <a:rPr lang="en-GB" sz="2400" b="1" i="1" dirty="0" smtClean="0"/>
            </a:br>
            <a:r>
              <a:rPr lang="en-GB" sz="2400" b="1" i="1" dirty="0" smtClean="0"/>
              <a:t>      theory, R&amp;D, computing, DU-labs</a:t>
            </a:r>
          </a:p>
          <a:p>
            <a:r>
              <a:rPr lang="en-GB" sz="1000" b="1" dirty="0" smtClean="0"/>
              <a:t>  </a:t>
            </a:r>
            <a:endParaRPr lang="en-GB" sz="1000" b="1" dirty="0"/>
          </a:p>
          <a:p>
            <a:r>
              <a:rPr lang="en-GB" sz="3200" b="1" dirty="0" smtClean="0">
                <a:solidFill>
                  <a:srgbClr val="FFFF00"/>
                </a:solidFill>
              </a:rPr>
              <a:t>Organisational </a:t>
            </a:r>
            <a:r>
              <a:rPr lang="en-GB" sz="3200" b="1" dirty="0" smtClean="0">
                <a:solidFill>
                  <a:srgbClr val="FFFF00"/>
                </a:solidFill>
              </a:rPr>
              <a:t>issues (5)</a:t>
            </a:r>
          </a:p>
          <a:p>
            <a:r>
              <a:rPr lang="en-GB" sz="2400" b="1" i="1" dirty="0" smtClean="0"/>
              <a:t>  EU-Commission</a:t>
            </a:r>
          </a:p>
          <a:p>
            <a:r>
              <a:rPr lang="en-GB" sz="2400" b="1" i="1" dirty="0"/>
              <a:t> </a:t>
            </a:r>
            <a:r>
              <a:rPr lang="en-GB" sz="2400" b="1" i="1" dirty="0" smtClean="0"/>
              <a:t> collaboration: EU &amp; global</a:t>
            </a:r>
          </a:p>
          <a:p>
            <a:r>
              <a:rPr lang="en-GB" sz="2400" b="1" i="1" dirty="0"/>
              <a:t> </a:t>
            </a:r>
            <a:r>
              <a:rPr lang="en-GB" sz="2400" b="1" i="1" dirty="0" smtClean="0"/>
              <a:t> collaboration: PP, ASTRO &amp; COSMO</a:t>
            </a:r>
          </a:p>
          <a:p>
            <a:r>
              <a:rPr lang="en-GB" sz="2400" b="1" i="1" dirty="0"/>
              <a:t> </a:t>
            </a:r>
            <a:r>
              <a:rPr lang="en-GB" sz="2400" b="1" i="1" dirty="0" smtClean="0"/>
              <a:t> Inter-disciplinary aspects</a:t>
            </a:r>
          </a:p>
          <a:p>
            <a:r>
              <a:rPr lang="en-GB" sz="1000" b="1" dirty="0" smtClean="0"/>
              <a:t> </a:t>
            </a:r>
            <a:endParaRPr lang="en-GB" sz="1000" b="1" dirty="0"/>
          </a:p>
          <a:p>
            <a:r>
              <a:rPr lang="en-GB" sz="3200" b="1" dirty="0" smtClean="0">
                <a:solidFill>
                  <a:srgbClr val="FFFF00"/>
                </a:solidFill>
              </a:rPr>
              <a:t>Societal issues (3)</a:t>
            </a:r>
          </a:p>
          <a:p>
            <a:r>
              <a:rPr lang="en-GB" sz="2400" b="1" i="1" dirty="0" smtClean="0"/>
              <a:t>  gender</a:t>
            </a:r>
          </a:p>
          <a:p>
            <a:r>
              <a:rPr lang="en-GB" sz="2400" b="1" i="1" dirty="0"/>
              <a:t> </a:t>
            </a:r>
            <a:r>
              <a:rPr lang="en-GB" sz="2400" b="1" i="1" dirty="0" smtClean="0"/>
              <a:t> education &amp; outreach</a:t>
            </a:r>
          </a:p>
          <a:p>
            <a:r>
              <a:rPr lang="en-GB" sz="2400" b="1" i="1" dirty="0"/>
              <a:t> </a:t>
            </a:r>
            <a:r>
              <a:rPr lang="en-GB" sz="2400" b="1" i="1" dirty="0" smtClean="0"/>
              <a:t> industry</a:t>
            </a:r>
            <a:endParaRPr lang="en-GB" sz="2400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5961070" y="2819400"/>
            <a:ext cx="18113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 smtClean="0"/>
              <a:t>+ data policy</a:t>
            </a:r>
            <a:endParaRPr lang="en-GB" sz="2400" b="1" i="1" dirty="0"/>
          </a:p>
        </p:txBody>
      </p:sp>
    </p:spTree>
    <p:extLst>
      <p:ext uri="{BB962C8B-B14F-4D97-AF65-F5344CB8AC3E}">
        <p14:creationId xmlns:p14="http://schemas.microsoft.com/office/powerpoint/2010/main" val="423718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 &amp; </a:t>
            </a:r>
            <a:r>
              <a:rPr lang="en-GB" dirty="0" smtClean="0"/>
              <a:t>spending (in progress)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4110"/>
            <a:ext cx="50292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" y="685800"/>
            <a:ext cx="52186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 smtClean="0">
                <a:solidFill>
                  <a:srgbClr val="00FFFF"/>
                </a:solidFill>
              </a:rPr>
              <a:t>Capital investment </a:t>
            </a:r>
            <a:r>
              <a:rPr lang="en-GB" sz="2000" b="1" i="1" dirty="0" smtClean="0">
                <a:solidFill>
                  <a:srgbClr val="00FFFF"/>
                </a:solidFill>
              </a:rPr>
              <a:t>(APP agencies only!)</a:t>
            </a:r>
            <a:endParaRPr lang="en-GB" sz="2000" b="1" i="1" dirty="0">
              <a:solidFill>
                <a:srgbClr val="00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916" y="5673804"/>
            <a:ext cx="506459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i="1" dirty="0" smtClean="0">
                <a:solidFill>
                  <a:srgbClr val="FFFF00"/>
                </a:solidFill>
              </a:rPr>
              <a:t>+ EU funding (KM3NeT, CTA, ARGO, ET, …)</a:t>
            </a:r>
          </a:p>
          <a:p>
            <a:r>
              <a:rPr lang="en-GB" sz="2200" b="1" i="1" dirty="0" smtClean="0">
                <a:solidFill>
                  <a:srgbClr val="FFFF00"/>
                </a:solidFill>
              </a:rPr>
              <a:t>+ other communities (DUNE, CMB, DE, …) </a:t>
            </a:r>
          </a:p>
          <a:p>
            <a:r>
              <a:rPr lang="en-GB" sz="2200" b="1" i="1" dirty="0" smtClean="0">
                <a:solidFill>
                  <a:srgbClr val="FFFF00"/>
                </a:solidFill>
              </a:rPr>
              <a:t>+ Asia, America, … (LBNF/DUNE, CTA, …)</a:t>
            </a:r>
            <a:endParaRPr lang="en-GB" sz="2200" b="1" i="1" dirty="0">
              <a:solidFill>
                <a:srgbClr val="FFFF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234546" y="685800"/>
            <a:ext cx="3757054" cy="2210038"/>
            <a:chOff x="5234546" y="685800"/>
            <a:chExt cx="3757054" cy="2210038"/>
          </a:xfrm>
        </p:grpSpPr>
        <p:sp>
          <p:nvSpPr>
            <p:cNvPr id="5" name="TextBox 4"/>
            <p:cNvSpPr txBox="1"/>
            <p:nvPr/>
          </p:nvSpPr>
          <p:spPr>
            <a:xfrm>
              <a:off x="6753038" y="685800"/>
              <a:ext cx="22385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i="1" dirty="0" smtClean="0">
                  <a:solidFill>
                    <a:srgbClr val="00FFFF"/>
                  </a:solidFill>
                </a:rPr>
                <a:t>Running costs</a:t>
              </a:r>
              <a:endParaRPr lang="en-GB" sz="2800" b="1" i="1" dirty="0">
                <a:solidFill>
                  <a:srgbClr val="00FFFF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234546" y="1295400"/>
              <a:ext cx="3757054" cy="1600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2200" b="1" dirty="0" smtClean="0">
                  <a:solidFill>
                    <a:srgbClr val="FFFF00"/>
                  </a:solidFill>
                </a:rPr>
                <a:t>Substantial &amp; increasing</a:t>
              </a:r>
            </a:p>
            <a:p>
              <a:pPr algn="r"/>
              <a:r>
                <a:rPr lang="en-GB" sz="1000" b="1" i="1" dirty="0" smtClean="0">
                  <a:solidFill>
                    <a:srgbClr val="FFFF00"/>
                  </a:solidFill>
                </a:rPr>
                <a:t>  </a:t>
              </a:r>
              <a:endParaRPr lang="en-GB" sz="1000" b="1" i="1" dirty="0">
                <a:solidFill>
                  <a:srgbClr val="FFFF00"/>
                </a:solidFill>
              </a:endParaRPr>
            </a:p>
            <a:p>
              <a:pPr algn="r"/>
              <a:r>
                <a:rPr lang="en-GB" sz="2200" b="1" i="1" dirty="0" smtClean="0">
                  <a:solidFill>
                    <a:srgbClr val="FFFF00"/>
                  </a:solidFill>
                </a:rPr>
                <a:t>e.g.        DU-labs: </a:t>
              </a:r>
              <a:r>
                <a:rPr lang="en-GB" sz="2200" b="1" i="1" dirty="0" smtClean="0">
                  <a:solidFill>
                    <a:srgbClr val="FFFF00"/>
                  </a:solidFill>
                  <a:sym typeface="Symbol"/>
                </a:rPr>
                <a:t> 10 M€/</a:t>
              </a:r>
              <a:r>
                <a:rPr lang="en-GB" sz="2200" b="1" i="1" dirty="0" err="1" smtClean="0">
                  <a:solidFill>
                    <a:srgbClr val="FFFF00"/>
                  </a:solidFill>
                  <a:sym typeface="Symbol"/>
                </a:rPr>
                <a:t>yr</a:t>
              </a:r>
              <a:endParaRPr lang="en-GB" sz="2200" b="1" i="1" dirty="0" smtClean="0">
                <a:solidFill>
                  <a:srgbClr val="FFFF00"/>
                </a:solidFill>
                <a:sym typeface="Symbol"/>
              </a:endParaRPr>
            </a:p>
            <a:p>
              <a:pPr algn="r"/>
              <a:r>
                <a:rPr lang="en-GB" sz="2200" b="1" i="1" dirty="0" smtClean="0">
                  <a:solidFill>
                    <a:srgbClr val="FFFF00"/>
                  </a:solidFill>
                  <a:sym typeface="Symbol"/>
                </a:rPr>
                <a:t>EGO site: </a:t>
              </a:r>
              <a:r>
                <a:rPr lang="en-GB" sz="2200" b="1" i="1" dirty="0">
                  <a:solidFill>
                    <a:srgbClr val="FFFF00"/>
                  </a:solidFill>
                  <a:sym typeface="Symbol"/>
                </a:rPr>
                <a:t> 10 M€/</a:t>
              </a:r>
              <a:r>
                <a:rPr lang="en-GB" sz="2200" b="1" i="1" dirty="0" err="1" smtClean="0">
                  <a:solidFill>
                    <a:srgbClr val="FFFF00"/>
                  </a:solidFill>
                  <a:sym typeface="Symbol"/>
                </a:rPr>
                <a:t>yr</a:t>
              </a:r>
              <a:endParaRPr lang="en-GB" sz="2200" b="1" i="1" dirty="0" smtClean="0">
                <a:solidFill>
                  <a:srgbClr val="FFFF00"/>
                </a:solidFill>
                <a:sym typeface="Symbol"/>
              </a:endParaRPr>
            </a:p>
            <a:p>
              <a:pPr algn="r"/>
              <a:r>
                <a:rPr lang="en-GB" sz="2200" b="1" i="1" dirty="0" smtClean="0">
                  <a:solidFill>
                    <a:srgbClr val="FFFF00"/>
                  </a:solidFill>
                  <a:sym typeface="Symbol"/>
                </a:rPr>
                <a:t>CTA (observatory!): </a:t>
              </a:r>
              <a:r>
                <a:rPr lang="en-GB" sz="2200" b="1" i="1" dirty="0">
                  <a:solidFill>
                    <a:srgbClr val="FFFF00"/>
                  </a:solidFill>
                  <a:sym typeface="Symbol"/>
                </a:rPr>
                <a:t> </a:t>
              </a:r>
              <a:r>
                <a:rPr lang="en-GB" sz="2200" b="1" i="1" dirty="0" smtClean="0">
                  <a:solidFill>
                    <a:srgbClr val="FFFF00"/>
                  </a:solidFill>
                  <a:sym typeface="Symbol"/>
                </a:rPr>
                <a:t>15M</a:t>
              </a:r>
              <a:r>
                <a:rPr lang="en-GB" sz="2200" b="1" i="1" dirty="0">
                  <a:solidFill>
                    <a:srgbClr val="FFFF00"/>
                  </a:solidFill>
                  <a:sym typeface="Symbol"/>
                </a:rPr>
                <a:t>€/</a:t>
              </a:r>
              <a:r>
                <a:rPr lang="en-GB" sz="2200" b="1" i="1" dirty="0" err="1" smtClean="0">
                  <a:solidFill>
                    <a:srgbClr val="FFFF00"/>
                  </a:solidFill>
                  <a:sym typeface="Symbol"/>
                </a:rPr>
                <a:t>yr</a:t>
              </a:r>
              <a:endParaRPr lang="en-GB" sz="2200" b="1" i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174851" y="3200162"/>
            <a:ext cx="38167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200" b="1" dirty="0" smtClean="0">
                <a:solidFill>
                  <a:srgbClr val="FFFF00"/>
                </a:solidFill>
              </a:rPr>
              <a:t>Common methodology needed</a:t>
            </a:r>
          </a:p>
          <a:p>
            <a:pPr algn="r"/>
            <a:r>
              <a:rPr lang="en-GB" sz="1000" b="1" i="1" dirty="0">
                <a:solidFill>
                  <a:srgbClr val="FFFF00"/>
                </a:solidFill>
              </a:rPr>
              <a:t> </a:t>
            </a:r>
          </a:p>
          <a:p>
            <a:pPr algn="r"/>
            <a:r>
              <a:rPr lang="en-GB" sz="2200" b="1" i="1" dirty="0">
                <a:solidFill>
                  <a:srgbClr val="FFFF00"/>
                </a:solidFill>
              </a:rPr>
              <a:t>e.g.        i</a:t>
            </a:r>
            <a:r>
              <a:rPr lang="en-GB" sz="2200" b="1" i="1" dirty="0" smtClean="0">
                <a:solidFill>
                  <a:srgbClr val="FFFF00"/>
                </a:solidFill>
              </a:rPr>
              <a:t>nclude shift duties?</a:t>
            </a:r>
            <a:endParaRPr lang="en-GB" sz="2200" b="1" i="1" dirty="0">
              <a:solidFill>
                <a:srgbClr val="FFFF00"/>
              </a:solidFill>
              <a:sym typeface="Symbol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608751" y="5421869"/>
            <a:ext cx="3382849" cy="1359931"/>
            <a:chOff x="5608751" y="5115580"/>
            <a:chExt cx="3382849" cy="1359931"/>
          </a:xfrm>
        </p:grpSpPr>
        <p:sp>
          <p:nvSpPr>
            <p:cNvPr id="6" name="TextBox 5"/>
            <p:cNvSpPr txBox="1"/>
            <p:nvPr/>
          </p:nvSpPr>
          <p:spPr>
            <a:xfrm>
              <a:off x="5608751" y="5115580"/>
              <a:ext cx="33828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i="1" dirty="0" smtClean="0"/>
                <a:t>Scientific exploitation</a:t>
              </a:r>
              <a:endParaRPr lang="en-GB" sz="2800" b="1" i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12964" y="5706070"/>
              <a:ext cx="297863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2200" b="1" dirty="0"/>
                <a:t>n</a:t>
              </a:r>
              <a:r>
                <a:rPr lang="en-GB" sz="2200" b="1" dirty="0" smtClean="0"/>
                <a:t>ot addressed at all</a:t>
              </a:r>
            </a:p>
            <a:p>
              <a:pPr algn="r"/>
              <a:r>
                <a:rPr lang="en-GB" sz="2200" b="1" dirty="0" smtClean="0"/>
                <a:t>PhDs, Postdocs, Staff, …</a:t>
              </a:r>
            </a:p>
          </p:txBody>
        </p:sp>
      </p:grp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33" b="10974"/>
          <a:stretch/>
        </p:blipFill>
        <p:spPr bwMode="auto">
          <a:xfrm>
            <a:off x="140916" y="751589"/>
            <a:ext cx="8850684" cy="6030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675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811762"/>
            <a:ext cx="2171903" cy="229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</a:t>
            </a:r>
            <a:r>
              <a:rPr lang="nl-NL" dirty="0" smtClean="0"/>
              <a:t>oncerns</a:t>
            </a:r>
            <a:endParaRPr lang="en-GB" i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87988" y="4419600"/>
            <a:ext cx="26368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 smtClean="0">
                <a:solidFill>
                  <a:prstClr val="white"/>
                </a:solidFill>
              </a:rPr>
              <a:t>Exploitation costs?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55555" y="3360003"/>
            <a:ext cx="52556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400" b="1" i="1" dirty="0" smtClean="0">
                <a:solidFill>
                  <a:prstClr val="white"/>
                </a:solidFill>
              </a:rPr>
              <a:t>Alignment of EU national funding …</a:t>
            </a:r>
          </a:p>
          <a:p>
            <a:pPr algn="r"/>
            <a:r>
              <a:rPr lang="en-GB" sz="2400" b="1" i="1" dirty="0" smtClean="0">
                <a:solidFill>
                  <a:prstClr val="white"/>
                </a:solidFill>
              </a:rPr>
              <a:t>(harder in EU than in USA, Japan, China)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38400" y="1214735"/>
            <a:ext cx="52211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 smtClean="0">
                <a:solidFill>
                  <a:prstClr val="white"/>
                </a:solidFill>
              </a:rPr>
              <a:t>Technical readiness /convergence </a:t>
            </a:r>
          </a:p>
          <a:p>
            <a:r>
              <a:rPr lang="en-GB" sz="2800" b="1" i="1" dirty="0" smtClean="0">
                <a:solidFill>
                  <a:prstClr val="white"/>
                </a:solidFill>
              </a:rPr>
              <a:t>(notably in view of costs)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38400" y="2057400"/>
            <a:ext cx="37001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 smtClean="0">
                <a:solidFill>
                  <a:prstClr val="white"/>
                </a:solidFill>
              </a:rPr>
              <a:t>Realistic time schedules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" y="5029200"/>
            <a:ext cx="90204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i="1" dirty="0" smtClean="0">
                <a:solidFill>
                  <a:prstClr val="white"/>
                </a:solidFill>
              </a:rPr>
              <a:t>Astro-particle physics = astronomy + particle physics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2546"/>
            <a:ext cx="2364815" cy="1763054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AutoShape 7" descr="Displaying koorden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white"/>
              </a:solidFill>
            </a:endParaRP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03451"/>
            <a:ext cx="6400800" cy="679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019800" y="10180"/>
            <a:ext cx="2877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>
                <a:solidFill>
                  <a:prstClr val="white"/>
                </a:solidFill>
              </a:rPr>
              <a:t>c</a:t>
            </a:r>
            <a:r>
              <a:rPr lang="en-GB" sz="2800" b="1" i="1" dirty="0" smtClean="0">
                <a:solidFill>
                  <a:prstClr val="white"/>
                </a:solidFill>
              </a:rPr>
              <a:t>oherent program</a:t>
            </a:r>
            <a:endParaRPr lang="en-GB" sz="2800" b="1" i="1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10200" y="533400"/>
            <a:ext cx="3459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>
                <a:solidFill>
                  <a:prstClr val="white"/>
                </a:solidFill>
              </a:rPr>
              <a:t>c</a:t>
            </a:r>
            <a:r>
              <a:rPr lang="en-GB" sz="2800" b="1" i="1" dirty="0" smtClean="0">
                <a:solidFill>
                  <a:prstClr val="white"/>
                </a:solidFill>
              </a:rPr>
              <a:t>onnected community</a:t>
            </a:r>
            <a:endParaRPr lang="en-GB" sz="2800" b="1" i="1" dirty="0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929" y="5715000"/>
            <a:ext cx="936487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i="1" dirty="0" smtClean="0">
                <a:solidFill>
                  <a:srgbClr val="FFFF00"/>
                </a:solidFill>
              </a:rPr>
              <a:t>Bottom line:  in EU we need stronger organisation …</a:t>
            </a:r>
          </a:p>
          <a:p>
            <a:r>
              <a:rPr lang="en-GB" sz="3200" b="1" i="1" dirty="0" smtClean="0">
                <a:solidFill>
                  <a:srgbClr val="FFFF00"/>
                </a:solidFill>
              </a:rPr>
              <a:t>		    (&amp; more €’s would help as well)</a:t>
            </a:r>
            <a:endParaRPr lang="en-GB" sz="32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06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95395" y="3601760"/>
            <a:ext cx="88962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lphaLcPeriod" startAt="10"/>
            </a:pPr>
            <a:r>
              <a:rPr lang="en-GB" sz="2400" i="1" dirty="0" smtClean="0">
                <a:solidFill>
                  <a:srgbClr val="00FFFF"/>
                </a:solidFill>
              </a:rPr>
              <a:t>A range of very important non-accelerator experiments … particle &amp; </a:t>
            </a:r>
            <a:r>
              <a:rPr lang="en-GB" sz="2400" i="1" dirty="0" err="1" smtClean="0">
                <a:solidFill>
                  <a:srgbClr val="00FFFF"/>
                </a:solidFill>
              </a:rPr>
              <a:t>astroparticle</a:t>
            </a:r>
            <a:r>
              <a:rPr lang="en-GB" sz="2400" i="1" dirty="0" smtClean="0">
                <a:solidFill>
                  <a:srgbClr val="00FFFF"/>
                </a:solidFill>
              </a:rPr>
              <a:t> physics, such as searches for proton decay, 0</a:t>
            </a:r>
            <a:r>
              <a:rPr lang="en-GB" sz="2400" i="1" dirty="0" smtClean="0">
                <a:solidFill>
                  <a:srgbClr val="00FFFF"/>
                </a:solidFill>
                <a:sym typeface="Symbol"/>
              </a:rPr>
              <a:t> decay and dark matter and study of high energy cosmic-rays</a:t>
            </a:r>
            <a:r>
              <a:rPr lang="en-GB" sz="2400" i="1" dirty="0">
                <a:solidFill>
                  <a:srgbClr val="00FFFF"/>
                </a:solidFill>
                <a:sym typeface="Symbol"/>
              </a:rPr>
              <a:t> </a:t>
            </a:r>
            <a:r>
              <a:rPr lang="en-GB" sz="2400" i="1" dirty="0" smtClean="0">
                <a:solidFill>
                  <a:srgbClr val="00FFFF"/>
                </a:solidFill>
              </a:rPr>
              <a:t>…</a:t>
            </a:r>
            <a:r>
              <a:rPr lang="en-GB" sz="2400" b="1" i="1" dirty="0" smtClean="0">
                <a:solidFill>
                  <a:srgbClr val="FFFF00"/>
                </a:solidFill>
              </a:rPr>
              <a:t/>
            </a:r>
            <a:br>
              <a:rPr lang="en-GB" sz="2400" b="1" i="1" dirty="0" smtClean="0">
                <a:solidFill>
                  <a:srgbClr val="FFFF00"/>
                </a:solidFill>
              </a:rPr>
            </a:br>
            <a:r>
              <a:rPr lang="en-GB" sz="2400" b="1" i="1" dirty="0" smtClean="0">
                <a:solidFill>
                  <a:srgbClr val="FFFF00"/>
                </a:solidFill>
              </a:rPr>
              <a:t>In the coming years CERN should seek a closer collaboration with APPEC on detector R&amp;D with a view to maintaining the community’s capability for unique projects in this field.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Links to CERN, ESO/ESA, …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5395" y="785336"/>
            <a:ext cx="8776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 smtClean="0">
                <a:solidFill>
                  <a:prstClr val="white"/>
                </a:solidFill>
              </a:rPr>
              <a:t>Both ESO &amp; CERN represented in APPEC General Assembly</a:t>
            </a:r>
            <a:endParaRPr lang="en-GB" sz="2800" b="1" i="1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5395" y="1295400"/>
            <a:ext cx="6294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 smtClean="0">
                <a:solidFill>
                  <a:prstClr val="white"/>
                </a:solidFill>
              </a:rPr>
              <a:t>European Particle Physics Strategy 2006:</a:t>
            </a:r>
            <a:endParaRPr lang="en-GB" sz="2800" b="1" i="1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395" y="1662591"/>
            <a:ext cx="88962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7"/>
            </a:pPr>
            <a:r>
              <a:rPr lang="en-GB" sz="2400" i="1" dirty="0" smtClean="0">
                <a:solidFill>
                  <a:srgbClr val="00FFFF"/>
                </a:solidFill>
              </a:rPr>
              <a:t>A range of very important non-accelerator experiments take place at the overlap between particle &amp; </a:t>
            </a:r>
            <a:r>
              <a:rPr lang="en-GB" sz="2400" i="1" dirty="0" err="1" smtClean="0">
                <a:solidFill>
                  <a:srgbClr val="00FFFF"/>
                </a:solidFill>
              </a:rPr>
              <a:t>astroparticle</a:t>
            </a:r>
            <a:r>
              <a:rPr lang="en-GB" sz="2400" i="1" dirty="0" smtClean="0">
                <a:solidFill>
                  <a:srgbClr val="00FFFF"/>
                </a:solidFill>
              </a:rPr>
              <a:t> physics ….</a:t>
            </a:r>
            <a:r>
              <a:rPr lang="en-GB" sz="2400" b="1" i="1" dirty="0" smtClean="0">
                <a:solidFill>
                  <a:srgbClr val="FFFF00"/>
                </a:solidFill>
              </a:rPr>
              <a:t/>
            </a:r>
            <a:br>
              <a:rPr lang="en-GB" sz="2400" b="1" i="1" dirty="0" smtClean="0">
                <a:solidFill>
                  <a:srgbClr val="FFFF00"/>
                </a:solidFill>
              </a:rPr>
            </a:br>
            <a:r>
              <a:rPr lang="en-GB" sz="2400" b="1" i="1" dirty="0" smtClean="0">
                <a:solidFill>
                  <a:srgbClr val="FFFF00"/>
                </a:solidFill>
              </a:rPr>
              <a:t>Council will seek to work with APPEC to develop a coordinated strategy in these areas of mutual interest.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5395" y="3200400"/>
            <a:ext cx="7350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 smtClean="0">
                <a:solidFill>
                  <a:prstClr val="white"/>
                </a:solidFill>
              </a:rPr>
              <a:t>European Particle Physics Strategy update 2013:</a:t>
            </a:r>
            <a:endParaRPr lang="en-GB" sz="2800" b="1" i="1" dirty="0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5395" y="5867400"/>
            <a:ext cx="844756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 smtClean="0">
                <a:solidFill>
                  <a:prstClr val="white"/>
                </a:solidFill>
              </a:rPr>
              <a:t>ESA: Euclid &amp; hopefully LISA, CORE, …</a:t>
            </a:r>
          </a:p>
          <a:p>
            <a:r>
              <a:rPr lang="en-GB" sz="2800" b="1" i="1" dirty="0" smtClean="0">
                <a:solidFill>
                  <a:prstClr val="white"/>
                </a:solidFill>
              </a:rPr>
              <a:t>ESO: negotiating with CTA for Southern hemisphere site</a:t>
            </a:r>
            <a:endParaRPr lang="en-GB" sz="2800" b="1" i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07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763000" y="685800"/>
            <a:ext cx="350798" cy="61460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-152400"/>
            <a:ext cx="9601200" cy="1143000"/>
          </a:xfrm>
        </p:spPr>
        <p:txBody>
          <a:bodyPr>
            <a:normAutofit/>
          </a:bodyPr>
          <a:lstStyle/>
          <a:p>
            <a:r>
              <a:rPr lang="nl-NL" dirty="0" err="1"/>
              <a:t>P</a:t>
            </a:r>
            <a:r>
              <a:rPr lang="nl-NL" dirty="0" err="1" smtClean="0"/>
              <a:t>romising</a:t>
            </a:r>
            <a:r>
              <a:rPr lang="nl-NL" dirty="0" smtClean="0"/>
              <a:t> – </a:t>
            </a:r>
            <a:r>
              <a:rPr lang="nl-NL" i="1" dirty="0" err="1" smtClean="0"/>
              <a:t>very</a:t>
            </a:r>
            <a:r>
              <a:rPr lang="nl-NL" i="1" dirty="0" smtClean="0"/>
              <a:t> </a:t>
            </a:r>
            <a:r>
              <a:rPr lang="nl-NL" i="1" dirty="0" err="1" smtClean="0"/>
              <a:t>bright</a:t>
            </a:r>
            <a:r>
              <a:rPr lang="nl-NL" dirty="0" smtClean="0"/>
              <a:t> – </a:t>
            </a:r>
            <a:r>
              <a:rPr lang="nl-NL" dirty="0" err="1" smtClean="0"/>
              <a:t>future</a:t>
            </a:r>
            <a:r>
              <a:rPr lang="nl-NL" dirty="0" smtClean="0"/>
              <a:t> </a:t>
            </a:r>
            <a:r>
              <a:rPr lang="nl-NL" dirty="0" err="1" smtClean="0"/>
              <a:t>ahead</a:t>
            </a:r>
            <a:r>
              <a:rPr lang="nl-NL" dirty="0" smtClean="0"/>
              <a:t>!</a:t>
            </a:r>
            <a:endParaRPr lang="en-GB" dirty="0"/>
          </a:p>
        </p:txBody>
      </p:sp>
      <p:grpSp>
        <p:nvGrpSpPr>
          <p:cNvPr id="9" name="Grouper 29"/>
          <p:cNvGrpSpPr/>
          <p:nvPr/>
        </p:nvGrpSpPr>
        <p:grpSpPr>
          <a:xfrm>
            <a:off x="0" y="3505200"/>
            <a:ext cx="9142432" cy="428883"/>
            <a:chOff x="17164" y="3340666"/>
            <a:chExt cx="9142432" cy="428883"/>
          </a:xfrm>
          <a:solidFill>
            <a:schemeClr val="bg1"/>
          </a:solidFill>
        </p:grpSpPr>
        <p:sp>
          <p:nvSpPr>
            <p:cNvPr id="10" name="Rectangle 9"/>
            <p:cNvSpPr/>
            <p:nvPr/>
          </p:nvSpPr>
          <p:spPr>
            <a:xfrm>
              <a:off x="17164" y="3340666"/>
              <a:ext cx="907184" cy="428883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 smtClean="0">
                  <a:solidFill>
                    <a:prstClr val="white"/>
                  </a:solidFill>
                </a:rPr>
                <a:t>2016</a:t>
              </a:r>
              <a:endParaRPr lang="en-GB" sz="2400" b="1" dirty="0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24348" y="3340666"/>
              <a:ext cx="907184" cy="428883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 smtClean="0">
                  <a:solidFill>
                    <a:prstClr val="white"/>
                  </a:solidFill>
                </a:rPr>
                <a:t>2018</a:t>
              </a:r>
              <a:endParaRPr lang="en-GB" sz="2400" b="1" dirty="0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31532" y="3340666"/>
              <a:ext cx="907184" cy="428883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 smtClean="0">
                  <a:solidFill>
                    <a:prstClr val="white"/>
                  </a:solidFill>
                </a:rPr>
                <a:t>2020</a:t>
              </a:r>
              <a:endParaRPr lang="en-GB" sz="2400" b="1" dirty="0">
                <a:solidFill>
                  <a:prstClr val="white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738716" y="3340666"/>
              <a:ext cx="907184" cy="428883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 smtClean="0">
                  <a:solidFill>
                    <a:prstClr val="white"/>
                  </a:solidFill>
                </a:rPr>
                <a:t>2022</a:t>
              </a:r>
              <a:endParaRPr lang="en-GB" sz="2400" b="1" dirty="0">
                <a:solidFill>
                  <a:prstClr val="white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645900" y="3340666"/>
              <a:ext cx="907184" cy="428883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 smtClean="0">
                  <a:solidFill>
                    <a:prstClr val="white"/>
                  </a:solidFill>
                </a:rPr>
                <a:t>2024</a:t>
              </a:r>
              <a:endParaRPr lang="en-GB" sz="2400" b="1" dirty="0">
                <a:solidFill>
                  <a:prstClr val="white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576336" y="3340666"/>
              <a:ext cx="907184" cy="428883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 smtClean="0">
                  <a:solidFill>
                    <a:prstClr val="white"/>
                  </a:solidFill>
                </a:rPr>
                <a:t>2026</a:t>
              </a:r>
              <a:endParaRPr lang="en-GB" sz="2400" b="1" dirty="0">
                <a:solidFill>
                  <a:prstClr val="white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498608" y="3340666"/>
              <a:ext cx="907184" cy="428883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 smtClean="0">
                  <a:solidFill>
                    <a:prstClr val="white"/>
                  </a:solidFill>
                </a:rPr>
                <a:t>2028</a:t>
              </a:r>
              <a:endParaRPr lang="en-GB" sz="2400" b="1" dirty="0">
                <a:solidFill>
                  <a:prstClr val="white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405792" y="3340666"/>
              <a:ext cx="907184" cy="428883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 smtClean="0">
                  <a:solidFill>
                    <a:prstClr val="white"/>
                  </a:solidFill>
                </a:rPr>
                <a:t>2030</a:t>
              </a:r>
              <a:endParaRPr lang="en-GB" sz="2400" b="1" dirty="0">
                <a:solidFill>
                  <a:prstClr val="white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312976" y="3340666"/>
              <a:ext cx="907184" cy="428883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 smtClean="0">
                  <a:solidFill>
                    <a:prstClr val="white"/>
                  </a:solidFill>
                </a:rPr>
                <a:t>2032</a:t>
              </a:r>
              <a:endParaRPr lang="en-GB" sz="2400" b="1" dirty="0"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252412" y="3340666"/>
              <a:ext cx="907184" cy="428883"/>
            </a:xfrm>
            <a:prstGeom prst="rect">
              <a:avLst/>
            </a:prstGeom>
            <a:grpFill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b="1" dirty="0" smtClean="0">
                  <a:solidFill>
                    <a:prstClr val="white"/>
                  </a:solidFill>
                </a:rPr>
                <a:t>2034</a:t>
              </a:r>
              <a:endParaRPr lang="en-GB" sz="24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2248462" y="893417"/>
            <a:ext cx="6026399" cy="914038"/>
            <a:chOff x="2248462" y="697054"/>
            <a:chExt cx="6026399" cy="914038"/>
          </a:xfrm>
        </p:grpSpPr>
        <p:sp>
          <p:nvSpPr>
            <p:cNvPr id="46" name="Striped Right Arrow 45"/>
            <p:cNvSpPr/>
            <p:nvPr/>
          </p:nvSpPr>
          <p:spPr>
            <a:xfrm>
              <a:off x="4022148" y="697495"/>
              <a:ext cx="3214148" cy="913157"/>
            </a:xfrm>
            <a:prstGeom prst="stripedRightArrow">
              <a:avLst>
                <a:gd name="adj1" fmla="val 26076"/>
                <a:gd name="adj2" fmla="val 80217"/>
              </a:avLst>
            </a:prstGeom>
            <a:solidFill>
              <a:srgbClr val="00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68" t="42937" r="43794" b="12879"/>
            <a:stretch/>
          </p:blipFill>
          <p:spPr bwMode="auto">
            <a:xfrm>
              <a:off x="5250350" y="697054"/>
              <a:ext cx="1226650" cy="914038"/>
            </a:xfrm>
            <a:prstGeom prst="rect">
              <a:avLst/>
            </a:prstGeom>
            <a:noFill/>
            <a:ln>
              <a:noFill/>
            </a:ln>
            <a:effectLst>
              <a:softEdge rad="63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" name="TextBox 46"/>
            <p:cNvSpPr txBox="1"/>
            <p:nvPr/>
          </p:nvSpPr>
          <p:spPr>
            <a:xfrm>
              <a:off x="2248462" y="800130"/>
              <a:ext cx="177010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b="1" i="1" dirty="0" smtClean="0">
                  <a:solidFill>
                    <a:srgbClr val="00FFFF"/>
                  </a:solidFill>
                </a:rPr>
                <a:t>PIXIE</a:t>
              </a:r>
            </a:p>
            <a:p>
              <a:pPr algn="ctr"/>
              <a:r>
                <a:rPr lang="en-GB" sz="2000" b="1" i="1" dirty="0" smtClean="0">
                  <a:solidFill>
                    <a:srgbClr val="00FFFF"/>
                  </a:solidFill>
                </a:rPr>
                <a:t>CORE/</a:t>
              </a:r>
              <a:r>
                <a:rPr lang="en-GB" sz="2000" b="1" i="1" dirty="0" err="1" smtClean="0">
                  <a:solidFill>
                    <a:srgbClr val="00FFFF"/>
                  </a:solidFill>
                </a:rPr>
                <a:t>LiteBIRD</a:t>
              </a:r>
              <a:endParaRPr lang="en-GB" sz="2000" b="1" i="1" dirty="0">
                <a:solidFill>
                  <a:srgbClr val="00FFFF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39000" y="846297"/>
              <a:ext cx="1035861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400" b="1" i="1" dirty="0" smtClean="0">
                  <a:solidFill>
                    <a:srgbClr val="00FFFF"/>
                  </a:solidFill>
                </a:rPr>
                <a:t>CMB</a:t>
              </a:r>
              <a:endParaRPr lang="en-GB" sz="3400" b="1" i="1" dirty="0">
                <a:solidFill>
                  <a:srgbClr val="00FFFF"/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843842" y="1677643"/>
            <a:ext cx="4171537" cy="913157"/>
            <a:chOff x="843842" y="1546588"/>
            <a:chExt cx="4171537" cy="913157"/>
          </a:xfrm>
        </p:grpSpPr>
        <p:sp>
          <p:nvSpPr>
            <p:cNvPr id="50" name="Striped Right Arrow 49"/>
            <p:cNvSpPr/>
            <p:nvPr/>
          </p:nvSpPr>
          <p:spPr>
            <a:xfrm>
              <a:off x="2123728" y="1546588"/>
              <a:ext cx="2232248" cy="913157"/>
            </a:xfrm>
            <a:prstGeom prst="stripedRightArrow">
              <a:avLst>
                <a:gd name="adj1" fmla="val 29110"/>
                <a:gd name="adj2" fmla="val 80217"/>
              </a:avLst>
            </a:prstGeom>
            <a:solidFill>
              <a:srgbClr val="00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49" name="Picture 4" descr="http://www.congrexprojects.com/images/default-source/14m18_images/euclid_background.jpg?sfvrsn=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5790" y="1600200"/>
              <a:ext cx="1218154" cy="810962"/>
            </a:xfrm>
            <a:prstGeom prst="rect">
              <a:avLst/>
            </a:prstGeom>
            <a:noFill/>
            <a:effectLst>
              <a:softEdge rad="63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TextBox 50"/>
            <p:cNvSpPr txBox="1"/>
            <p:nvPr/>
          </p:nvSpPr>
          <p:spPr>
            <a:xfrm>
              <a:off x="843842" y="1649223"/>
              <a:ext cx="125021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b="1" i="1" dirty="0" smtClean="0">
                  <a:solidFill>
                    <a:srgbClr val="00FFFF"/>
                  </a:solidFill>
                </a:rPr>
                <a:t>DESI, LSST</a:t>
              </a:r>
            </a:p>
            <a:p>
              <a:pPr algn="ctr"/>
              <a:r>
                <a:rPr lang="en-GB" sz="2000" b="1" i="1" dirty="0" smtClean="0">
                  <a:solidFill>
                    <a:srgbClr val="00FFFF"/>
                  </a:solidFill>
                </a:rPr>
                <a:t>Euclid</a:t>
              </a:r>
              <a:endParaRPr lang="en-GB" sz="2000" b="1" i="1" dirty="0">
                <a:solidFill>
                  <a:srgbClr val="00FFFF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343400" y="1695390"/>
              <a:ext cx="67197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400" b="1" i="1" dirty="0" smtClean="0">
                  <a:solidFill>
                    <a:srgbClr val="00FFFF"/>
                  </a:solidFill>
                </a:rPr>
                <a:t>DE</a:t>
              </a:r>
              <a:endParaRPr lang="en-GB" sz="3400" b="1" i="1" dirty="0">
                <a:solidFill>
                  <a:srgbClr val="00FFFF"/>
                </a:solidFill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184862" y="2550759"/>
            <a:ext cx="5837033" cy="954441"/>
            <a:chOff x="184862" y="2536747"/>
            <a:chExt cx="5837033" cy="954441"/>
          </a:xfrm>
        </p:grpSpPr>
        <p:sp>
          <p:nvSpPr>
            <p:cNvPr id="52" name="Striped Right Arrow 51"/>
            <p:cNvSpPr/>
            <p:nvPr/>
          </p:nvSpPr>
          <p:spPr>
            <a:xfrm>
              <a:off x="1828800" y="2557389"/>
              <a:ext cx="3319264" cy="913157"/>
            </a:xfrm>
            <a:prstGeom prst="stripedRightArrow">
              <a:avLst>
                <a:gd name="adj1" fmla="val 29110"/>
                <a:gd name="adj2" fmla="val 80217"/>
              </a:avLst>
            </a:prstGeom>
            <a:solidFill>
              <a:srgbClr val="00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2050" name="Picture 2" descr="http://1t2src2grpd01c037d42usfb.wpengine.netdna-cdn.com/wp-content/uploads/sites/2/2012/05/LZ-schematic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5200" y="2536747"/>
              <a:ext cx="889165" cy="954441"/>
            </a:xfrm>
            <a:prstGeom prst="rect">
              <a:avLst/>
            </a:prstGeom>
            <a:noFill/>
            <a:effectLst>
              <a:softEdge rad="63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4" name="TextBox 53"/>
            <p:cNvSpPr txBox="1"/>
            <p:nvPr/>
          </p:nvSpPr>
          <p:spPr>
            <a:xfrm>
              <a:off x="184862" y="2660024"/>
              <a:ext cx="156773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b="1" i="1" dirty="0">
                  <a:solidFill>
                    <a:srgbClr val="00FFFF"/>
                  </a:solidFill>
                </a:rPr>
                <a:t>m</a:t>
              </a:r>
              <a:r>
                <a:rPr lang="en-GB" sz="2000" b="1" i="1" dirty="0" smtClean="0">
                  <a:solidFill>
                    <a:srgbClr val="00FFFF"/>
                  </a:solidFill>
                </a:rPr>
                <a:t>ulti-ton</a:t>
              </a:r>
            </a:p>
            <a:p>
              <a:pPr algn="ctr"/>
              <a:r>
                <a:rPr lang="en-GB" sz="2000" b="1" i="1" dirty="0">
                  <a:solidFill>
                    <a:srgbClr val="00FFFF"/>
                  </a:solidFill>
                </a:rPr>
                <a:t>a</a:t>
              </a:r>
              <a:r>
                <a:rPr lang="en-GB" sz="2000" b="1" i="1" dirty="0" smtClean="0">
                  <a:solidFill>
                    <a:srgbClr val="00FFFF"/>
                  </a:solidFill>
                </a:rPr>
                <a:t>rgon/xenon</a:t>
              </a:r>
              <a:endParaRPr lang="en-GB" sz="2000" b="1" i="1" dirty="0">
                <a:solidFill>
                  <a:srgbClr val="00FFFF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181600" y="2706191"/>
              <a:ext cx="840295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400" b="1" i="1" dirty="0" smtClean="0">
                  <a:solidFill>
                    <a:srgbClr val="00FFFF"/>
                  </a:solidFill>
                </a:rPr>
                <a:t>DM</a:t>
              </a:r>
              <a:endParaRPr lang="en-GB" sz="3400" b="1" i="1" dirty="0">
                <a:solidFill>
                  <a:srgbClr val="00FFFF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-82970" y="5867400"/>
            <a:ext cx="8990353" cy="1015663"/>
            <a:chOff x="-82970" y="5867400"/>
            <a:chExt cx="8990353" cy="1015663"/>
          </a:xfrm>
        </p:grpSpPr>
        <p:grpSp>
          <p:nvGrpSpPr>
            <p:cNvPr id="55" name="Group 54"/>
            <p:cNvGrpSpPr/>
            <p:nvPr/>
          </p:nvGrpSpPr>
          <p:grpSpPr>
            <a:xfrm>
              <a:off x="-82970" y="5867400"/>
              <a:ext cx="8990353" cy="1015663"/>
              <a:chOff x="-82970" y="5842337"/>
              <a:chExt cx="8990353" cy="1015663"/>
            </a:xfrm>
          </p:grpSpPr>
          <p:sp>
            <p:nvSpPr>
              <p:cNvPr id="65" name="Striped Right Arrow 64"/>
              <p:cNvSpPr/>
              <p:nvPr/>
            </p:nvSpPr>
            <p:spPr>
              <a:xfrm>
                <a:off x="1377940" y="5893590"/>
                <a:ext cx="2644207" cy="913157"/>
              </a:xfrm>
              <a:prstGeom prst="stripedRightArrow">
                <a:avLst>
                  <a:gd name="adj1" fmla="val 26076"/>
                  <a:gd name="adj2" fmla="val 80217"/>
                </a:avLst>
              </a:prstGeom>
              <a:solidFill>
                <a:srgbClr val="00FF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00FF00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-82970" y="5842337"/>
                <a:ext cx="2603983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2000" b="1" i="1" dirty="0" smtClean="0">
                    <a:solidFill>
                      <a:srgbClr val="00FF00"/>
                    </a:solidFill>
                  </a:rPr>
                  <a:t>Auger+, TA</a:t>
                </a:r>
              </a:p>
              <a:p>
                <a:pPr algn="ctr"/>
                <a:r>
                  <a:rPr lang="en-GB" sz="2000" b="1" i="1" dirty="0" smtClean="0">
                    <a:solidFill>
                      <a:srgbClr val="00FF00"/>
                    </a:solidFill>
                  </a:rPr>
                  <a:t>CTA</a:t>
                </a:r>
              </a:p>
              <a:p>
                <a:pPr algn="ctr"/>
                <a:r>
                  <a:rPr lang="en-GB" sz="2000" b="1" i="1" dirty="0" err="1" smtClean="0">
                    <a:solidFill>
                      <a:srgbClr val="00FF00"/>
                    </a:solidFill>
                  </a:rPr>
                  <a:t>Icecube</a:t>
                </a:r>
                <a:r>
                  <a:rPr lang="en-GB" sz="2000" b="1" i="1" dirty="0" smtClean="0">
                    <a:solidFill>
                      <a:srgbClr val="00FF00"/>
                    </a:solidFill>
                  </a:rPr>
                  <a:t>, KM3NeT, GVD</a:t>
                </a:r>
                <a:endParaRPr lang="en-GB" sz="2000" b="1" i="1" dirty="0">
                  <a:solidFill>
                    <a:srgbClr val="00FF00"/>
                  </a:solidFill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3886200" y="6042392"/>
                <a:ext cx="5021183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400" b="1" i="1" dirty="0" smtClean="0">
                    <a:solidFill>
                      <a:srgbClr val="00FF00"/>
                    </a:solidFill>
                  </a:rPr>
                  <a:t>HE</a:t>
                </a:r>
                <a:r>
                  <a:rPr lang="en-GB" sz="1400" b="1" i="1" dirty="0" smtClean="0">
                    <a:solidFill>
                      <a:srgbClr val="00FF00"/>
                    </a:solidFill>
                  </a:rPr>
                  <a:t> </a:t>
                </a:r>
                <a:r>
                  <a:rPr lang="en-GB" sz="3400" b="1" i="1" dirty="0" smtClean="0">
                    <a:solidFill>
                      <a:srgbClr val="00FF00"/>
                    </a:solidFill>
                  </a:rPr>
                  <a:t>CR-,</a:t>
                </a:r>
                <a:r>
                  <a:rPr lang="en-GB" sz="1400" b="1" i="1" dirty="0" smtClean="0">
                    <a:solidFill>
                      <a:srgbClr val="00FF00"/>
                    </a:solidFill>
                  </a:rPr>
                  <a:t> </a:t>
                </a:r>
                <a:r>
                  <a:rPr lang="en-GB" sz="3400" b="1" i="1" dirty="0" smtClean="0">
                    <a:solidFill>
                      <a:srgbClr val="00FF00"/>
                    </a:solidFill>
                    <a:sym typeface="Symbol"/>
                  </a:rPr>
                  <a:t>-</a:t>
                </a:r>
                <a:r>
                  <a:rPr lang="en-GB" sz="1400" b="1" i="1" dirty="0" smtClean="0">
                    <a:solidFill>
                      <a:srgbClr val="00FF00"/>
                    </a:solidFill>
                    <a:sym typeface="Symbol"/>
                  </a:rPr>
                  <a:t> </a:t>
                </a:r>
                <a:r>
                  <a:rPr lang="en-GB" sz="3400" b="1" i="1" dirty="0" smtClean="0">
                    <a:solidFill>
                      <a:srgbClr val="00FF00"/>
                    </a:solidFill>
                    <a:sym typeface="Symbol"/>
                  </a:rPr>
                  <a:t>&amp;</a:t>
                </a:r>
                <a:r>
                  <a:rPr lang="en-GB" sz="1400" b="1" i="1" dirty="0" smtClean="0">
                    <a:solidFill>
                      <a:srgbClr val="00FF00"/>
                    </a:solidFill>
                    <a:sym typeface="Symbol"/>
                  </a:rPr>
                  <a:t> </a:t>
                </a:r>
                <a:r>
                  <a:rPr lang="en-GB" sz="3400" b="1" i="1" dirty="0" smtClean="0">
                    <a:solidFill>
                      <a:srgbClr val="00FF00"/>
                    </a:solidFill>
                    <a:sym typeface="Symbol"/>
                  </a:rPr>
                  <a:t>-observatories</a:t>
                </a:r>
                <a:endParaRPr lang="en-GB" sz="3400" b="1" i="1" dirty="0">
                  <a:solidFill>
                    <a:srgbClr val="00FF00"/>
                  </a:solidFill>
                </a:endParaRPr>
              </a:p>
            </p:txBody>
          </p:sp>
        </p:grpSp>
        <p:pic>
          <p:nvPicPr>
            <p:cNvPr id="2052" name="Picture 4" descr="http://www.gravity.phys.uwm.edu/Images/research/auger_hybrid_detector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97" r="6704" b="3887"/>
            <a:stretch/>
          </p:blipFill>
          <p:spPr bwMode="auto">
            <a:xfrm>
              <a:off x="2448509" y="5875035"/>
              <a:ext cx="828091" cy="956775"/>
            </a:xfrm>
            <a:prstGeom prst="rect">
              <a:avLst/>
            </a:prstGeom>
            <a:noFill/>
            <a:effectLst>
              <a:softEdge rad="63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4" name="Group 73"/>
          <p:cNvGrpSpPr/>
          <p:nvPr/>
        </p:nvGrpSpPr>
        <p:grpSpPr>
          <a:xfrm>
            <a:off x="-15719" y="4918261"/>
            <a:ext cx="8778719" cy="1025339"/>
            <a:chOff x="-15719" y="4918261"/>
            <a:chExt cx="8778719" cy="1025339"/>
          </a:xfrm>
        </p:grpSpPr>
        <p:grpSp>
          <p:nvGrpSpPr>
            <p:cNvPr id="53" name="Group 52"/>
            <p:cNvGrpSpPr/>
            <p:nvPr/>
          </p:nvGrpSpPr>
          <p:grpSpPr>
            <a:xfrm>
              <a:off x="-15719" y="4918261"/>
              <a:ext cx="8778719" cy="1015663"/>
              <a:chOff x="-15719" y="4918261"/>
              <a:chExt cx="8778719" cy="1015663"/>
            </a:xfrm>
          </p:grpSpPr>
          <p:sp>
            <p:nvSpPr>
              <p:cNvPr id="62" name="Striped Right Arrow 61"/>
              <p:cNvSpPr/>
              <p:nvPr/>
            </p:nvSpPr>
            <p:spPr>
              <a:xfrm>
                <a:off x="1250087" y="4923856"/>
                <a:ext cx="6506843" cy="1004473"/>
              </a:xfrm>
              <a:prstGeom prst="stripedRightArrow">
                <a:avLst>
                  <a:gd name="adj1" fmla="val 26076"/>
                  <a:gd name="adj2" fmla="val 80217"/>
                </a:avLst>
              </a:prstGeom>
              <a:solidFill>
                <a:srgbClr val="00FF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00FF00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-15719" y="4918261"/>
                <a:ext cx="1920719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2000" b="1" i="1" dirty="0" err="1" smtClean="0">
                    <a:solidFill>
                      <a:srgbClr val="00FF00"/>
                    </a:solidFill>
                  </a:rPr>
                  <a:t>AdvVirgo</a:t>
                </a:r>
                <a:r>
                  <a:rPr lang="en-GB" sz="2000" b="1" i="1" dirty="0" smtClean="0">
                    <a:solidFill>
                      <a:srgbClr val="00FF00"/>
                    </a:solidFill>
                  </a:rPr>
                  <a:t>/LIGO+</a:t>
                </a:r>
              </a:p>
              <a:p>
                <a:pPr algn="ctr"/>
                <a:r>
                  <a:rPr lang="en-GB" sz="2000" b="1" i="1" dirty="0" smtClean="0">
                    <a:solidFill>
                      <a:srgbClr val="00FF00"/>
                    </a:solidFill>
                  </a:rPr>
                  <a:t>ET</a:t>
                </a:r>
              </a:p>
              <a:p>
                <a:pPr algn="ctr"/>
                <a:r>
                  <a:rPr lang="en-GB" sz="2000" b="1" i="1" dirty="0" smtClean="0">
                    <a:solidFill>
                      <a:srgbClr val="00FF00"/>
                    </a:solidFill>
                  </a:rPr>
                  <a:t>LISA</a:t>
                </a:r>
                <a:endParaRPr lang="en-GB" sz="2000" b="1" i="1" dirty="0">
                  <a:solidFill>
                    <a:srgbClr val="00FF00"/>
                  </a:solidFill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7746119" y="5099447"/>
                <a:ext cx="1016881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400" b="1" i="1" dirty="0" smtClean="0">
                    <a:solidFill>
                      <a:srgbClr val="00FF00"/>
                    </a:solidFill>
                  </a:rPr>
                  <a:t>GWs</a:t>
                </a:r>
                <a:endParaRPr lang="en-GB" sz="3400" b="1" i="1" dirty="0">
                  <a:solidFill>
                    <a:srgbClr val="00FF00"/>
                  </a:solidFill>
                </a:endParaRPr>
              </a:p>
            </p:txBody>
          </p:sp>
        </p:grpSp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0200" y="4979190"/>
              <a:ext cx="1542234" cy="964410"/>
            </a:xfrm>
            <a:prstGeom prst="rect">
              <a:avLst/>
            </a:prstGeom>
            <a:noFill/>
            <a:ln>
              <a:noFill/>
            </a:ln>
            <a:effectLst>
              <a:softEdge rad="63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3" name="Group 72"/>
          <p:cNvGrpSpPr/>
          <p:nvPr/>
        </p:nvGrpSpPr>
        <p:grpSpPr>
          <a:xfrm>
            <a:off x="-1007" y="3733800"/>
            <a:ext cx="8840207" cy="1235565"/>
            <a:chOff x="-1007" y="3733800"/>
            <a:chExt cx="8840207" cy="1235565"/>
          </a:xfrm>
        </p:grpSpPr>
        <p:grpSp>
          <p:nvGrpSpPr>
            <p:cNvPr id="69" name="Group 68"/>
            <p:cNvGrpSpPr/>
            <p:nvPr/>
          </p:nvGrpSpPr>
          <p:grpSpPr>
            <a:xfrm>
              <a:off x="-1007" y="3886200"/>
              <a:ext cx="8840207" cy="1015663"/>
              <a:chOff x="-1007" y="3962400"/>
              <a:chExt cx="8840207" cy="1015663"/>
            </a:xfrm>
          </p:grpSpPr>
          <p:sp>
            <p:nvSpPr>
              <p:cNvPr id="58" name="Striped Right Arrow 57"/>
              <p:cNvSpPr/>
              <p:nvPr/>
            </p:nvSpPr>
            <p:spPr>
              <a:xfrm>
                <a:off x="1066799" y="4013653"/>
                <a:ext cx="5912713" cy="913157"/>
              </a:xfrm>
              <a:prstGeom prst="stripedRightArrow">
                <a:avLst>
                  <a:gd name="adj1" fmla="val 26076"/>
                  <a:gd name="adj2" fmla="val 80217"/>
                </a:avLst>
              </a:prstGeom>
              <a:solidFill>
                <a:srgbClr val="FFFF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-1007" y="3962400"/>
                <a:ext cx="1220207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2000" b="1" i="1" dirty="0" smtClean="0">
                    <a:solidFill>
                      <a:srgbClr val="FFFF00"/>
                    </a:solidFill>
                  </a:rPr>
                  <a:t>1t 0</a:t>
                </a:r>
                <a:r>
                  <a:rPr lang="en-GB" sz="2000" b="1" i="1" dirty="0" smtClean="0">
                    <a:solidFill>
                      <a:srgbClr val="FFFF00"/>
                    </a:solidFill>
                    <a:sym typeface="Symbol"/>
                  </a:rPr>
                  <a:t></a:t>
                </a:r>
                <a:endParaRPr lang="en-GB" sz="2000" b="1" i="1" dirty="0" smtClean="0">
                  <a:solidFill>
                    <a:srgbClr val="FFFF00"/>
                  </a:solidFill>
                </a:endParaRPr>
              </a:p>
              <a:p>
                <a:pPr algn="ctr"/>
                <a:r>
                  <a:rPr lang="en-GB" sz="2000" b="1" i="1" dirty="0" smtClean="0">
                    <a:solidFill>
                      <a:srgbClr val="FFFF00"/>
                    </a:solidFill>
                  </a:rPr>
                  <a:t>JUNO, …  </a:t>
                </a:r>
              </a:p>
              <a:p>
                <a:pPr algn="ctr"/>
                <a:r>
                  <a:rPr lang="en-GB" sz="2000" b="1" i="1" dirty="0" smtClean="0">
                    <a:solidFill>
                      <a:srgbClr val="FFFF00"/>
                    </a:solidFill>
                  </a:rPr>
                  <a:t>DUNE/HK</a:t>
                </a:r>
                <a:endParaRPr lang="en-GB" sz="2000" b="1" i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6939321" y="4114800"/>
                <a:ext cx="1899879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400" b="1" i="1" dirty="0" smtClean="0">
                    <a:solidFill>
                      <a:srgbClr val="FFFF00"/>
                    </a:solidFill>
                  </a:rPr>
                  <a:t>neutrinos</a:t>
                </a:r>
                <a:endParaRPr lang="en-GB" sz="3400" b="1" i="1" dirty="0">
                  <a:solidFill>
                    <a:srgbClr val="FFFF00"/>
                  </a:solidFill>
                </a:endParaRPr>
              </a:p>
            </p:txBody>
          </p:sp>
        </p:grpSp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7145" y="3733800"/>
              <a:ext cx="1251255" cy="1235565"/>
            </a:xfrm>
            <a:prstGeom prst="rect">
              <a:avLst/>
            </a:prstGeom>
            <a:effectLst>
              <a:softEdge rad="63500"/>
            </a:effectLst>
          </p:spPr>
        </p:pic>
      </p:grpSp>
      <p:sp>
        <p:nvSpPr>
          <p:cNvPr id="77" name="TextBox 76"/>
          <p:cNvSpPr txBox="1"/>
          <p:nvPr/>
        </p:nvSpPr>
        <p:spPr>
          <a:xfrm>
            <a:off x="8713634" y="685800"/>
            <a:ext cx="40908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>
                <a:solidFill>
                  <a:prstClr val="black"/>
                </a:solidFill>
              </a:rPr>
              <a:t>C</a:t>
            </a:r>
            <a:br>
              <a:rPr lang="en-GB" sz="2000" b="1" dirty="0" smtClean="0">
                <a:solidFill>
                  <a:prstClr val="black"/>
                </a:solidFill>
              </a:rPr>
            </a:br>
            <a:r>
              <a:rPr lang="en-GB" sz="2000" b="1" dirty="0" smtClean="0">
                <a:solidFill>
                  <a:prstClr val="black"/>
                </a:solidFill>
              </a:rPr>
              <a:t>O</a:t>
            </a:r>
            <a:br>
              <a:rPr lang="en-GB" sz="2000" b="1" dirty="0" smtClean="0">
                <a:solidFill>
                  <a:prstClr val="black"/>
                </a:solidFill>
              </a:rPr>
            </a:br>
            <a:r>
              <a:rPr lang="en-GB" sz="2000" b="1" dirty="0" smtClean="0">
                <a:solidFill>
                  <a:prstClr val="black"/>
                </a:solidFill>
              </a:rPr>
              <a:t>S</a:t>
            </a:r>
            <a:br>
              <a:rPr lang="en-GB" sz="2000" b="1" dirty="0" smtClean="0">
                <a:solidFill>
                  <a:prstClr val="black"/>
                </a:solidFill>
              </a:rPr>
            </a:br>
            <a:r>
              <a:rPr lang="en-GB" sz="2000" b="1" dirty="0" smtClean="0">
                <a:solidFill>
                  <a:prstClr val="black"/>
                </a:solidFill>
              </a:rPr>
              <a:t>M</a:t>
            </a:r>
            <a:br>
              <a:rPr lang="en-GB" sz="2000" b="1" dirty="0" smtClean="0">
                <a:solidFill>
                  <a:prstClr val="black"/>
                </a:solidFill>
              </a:rPr>
            </a:br>
            <a:r>
              <a:rPr lang="en-GB" sz="2000" b="1" dirty="0" smtClean="0">
                <a:solidFill>
                  <a:prstClr val="black"/>
                </a:solidFill>
              </a:rPr>
              <a:t>O</a:t>
            </a:r>
            <a:br>
              <a:rPr lang="en-GB" sz="2000" b="1" dirty="0" smtClean="0">
                <a:solidFill>
                  <a:prstClr val="black"/>
                </a:solidFill>
              </a:rPr>
            </a:br>
            <a:r>
              <a:rPr lang="en-GB" sz="2000" b="1" dirty="0" smtClean="0">
                <a:solidFill>
                  <a:prstClr val="black"/>
                </a:solidFill>
              </a:rPr>
              <a:t>L</a:t>
            </a:r>
            <a:br>
              <a:rPr lang="en-GB" sz="2000" b="1" dirty="0" smtClean="0">
                <a:solidFill>
                  <a:prstClr val="black"/>
                </a:solidFill>
              </a:rPr>
            </a:br>
            <a:r>
              <a:rPr lang="en-GB" sz="2000" b="1" dirty="0" smtClean="0">
                <a:solidFill>
                  <a:prstClr val="black"/>
                </a:solidFill>
              </a:rPr>
              <a:t>O</a:t>
            </a:r>
            <a:br>
              <a:rPr lang="en-GB" sz="2000" b="1" dirty="0" smtClean="0">
                <a:solidFill>
                  <a:prstClr val="black"/>
                </a:solidFill>
              </a:rPr>
            </a:br>
            <a:r>
              <a:rPr lang="en-GB" sz="2000" b="1" dirty="0" smtClean="0">
                <a:solidFill>
                  <a:prstClr val="black"/>
                </a:solidFill>
              </a:rPr>
              <a:t>G</a:t>
            </a:r>
            <a:br>
              <a:rPr lang="en-GB" sz="2000" b="1" dirty="0" smtClean="0">
                <a:solidFill>
                  <a:prstClr val="black"/>
                </a:solidFill>
              </a:rPr>
            </a:br>
            <a:r>
              <a:rPr lang="en-GB" sz="2000" b="1" dirty="0" smtClean="0">
                <a:solidFill>
                  <a:prstClr val="black"/>
                </a:solidFill>
              </a:rPr>
              <a:t>Y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708825" y="5181600"/>
            <a:ext cx="41870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prstClr val="black"/>
                </a:solidFill>
              </a:rPr>
              <a:t>H</a:t>
            </a:r>
          </a:p>
          <a:p>
            <a:pPr algn="ctr"/>
            <a:r>
              <a:rPr lang="en-GB" sz="2800" b="1" dirty="0" smtClean="0">
                <a:solidFill>
                  <a:prstClr val="black"/>
                </a:solidFill>
              </a:rPr>
              <a:t>E</a:t>
            </a:r>
          </a:p>
          <a:p>
            <a:pPr algn="ctr"/>
            <a:r>
              <a:rPr lang="en-GB" sz="2800" b="1" dirty="0">
                <a:solidFill>
                  <a:prstClr val="black"/>
                </a:solidFill>
              </a:rPr>
              <a:t>U</a:t>
            </a:r>
            <a:endParaRPr lang="en-GB" sz="2800" b="1" dirty="0" smtClean="0">
              <a:solidFill>
                <a:prstClr val="black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678368" y="3962400"/>
            <a:ext cx="4796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b="1" dirty="0">
                <a:solidFill>
                  <a:prstClr val="black"/>
                </a:solidFill>
                <a:sym typeface="Symbol"/>
              </a:rPr>
              <a:t></a:t>
            </a:r>
            <a:endParaRPr lang="en-GB" sz="4400" b="1" dirty="0" smtClean="0">
              <a:solidFill>
                <a:prstClr val="black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052193" y="987623"/>
            <a:ext cx="13468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i="1" dirty="0" smtClean="0">
                <a:solidFill>
                  <a:srgbClr val="00FFFF"/>
                </a:solidFill>
              </a:rPr>
              <a:t>+ ground-based</a:t>
            </a:r>
            <a:endParaRPr lang="en-GB" sz="1400" b="1" i="1" dirty="0">
              <a:solidFill>
                <a:srgbClr val="00FFFF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880293" y="2664023"/>
            <a:ext cx="1701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i="1" dirty="0" smtClean="0">
                <a:solidFill>
                  <a:srgbClr val="00FFFF"/>
                </a:solidFill>
              </a:rPr>
              <a:t>+ other technologies</a:t>
            </a:r>
            <a:endParaRPr lang="en-GB" sz="1400" b="1" i="1" dirty="0">
              <a:solidFill>
                <a:srgbClr val="00FFFF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98083" y="4035623"/>
            <a:ext cx="1492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i="1" dirty="0" smtClean="0">
                <a:solidFill>
                  <a:srgbClr val="FFFF00"/>
                </a:solidFill>
              </a:rPr>
              <a:t>+ direct </a:t>
            </a:r>
            <a:r>
              <a:rPr lang="en-GB" sz="1400" b="1" i="1" dirty="0" smtClean="0">
                <a:solidFill>
                  <a:srgbClr val="FFFF00"/>
                </a:solidFill>
                <a:sym typeface="Symbol"/>
              </a:rPr>
              <a:t>-mass …</a:t>
            </a:r>
            <a:endParaRPr lang="en-GB" sz="1400" b="1" i="1" dirty="0">
              <a:solidFill>
                <a:srgbClr val="FFFF00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80" y="914400"/>
            <a:ext cx="2699963" cy="1569660"/>
            <a:chOff x="80" y="914400"/>
            <a:chExt cx="2699963" cy="1569660"/>
          </a:xfrm>
        </p:grpSpPr>
        <p:sp>
          <p:nvSpPr>
            <p:cNvPr id="5" name="TextBox 4"/>
            <p:cNvSpPr txBox="1"/>
            <p:nvPr/>
          </p:nvSpPr>
          <p:spPr>
            <a:xfrm>
              <a:off x="80" y="914400"/>
              <a:ext cx="556564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3200" b="1" i="1" dirty="0" smtClean="0">
                  <a:solidFill>
                    <a:prstClr val="white"/>
                  </a:solidFill>
                </a:rPr>
                <a:t>N</a:t>
              </a:r>
            </a:p>
            <a:p>
              <a:pPr algn="ctr"/>
              <a:r>
                <a:rPr lang="en-GB" sz="3200" b="1" i="1" dirty="0" smtClean="0">
                  <a:solidFill>
                    <a:prstClr val="white"/>
                  </a:solidFill>
                </a:rPr>
                <a:t>E</a:t>
              </a:r>
            </a:p>
            <a:p>
              <a:pPr algn="ctr"/>
              <a:r>
                <a:rPr lang="en-GB" sz="3200" b="1" i="1" dirty="0">
                  <a:solidFill>
                    <a:prstClr val="white"/>
                  </a:solidFill>
                </a:rPr>
                <a:t>W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599491" y="1295400"/>
              <a:ext cx="2100552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 flipV="1">
              <a:off x="599491" y="2193161"/>
              <a:ext cx="488483" cy="1663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0080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4" grpId="0"/>
      <p:bldP spid="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nasa.gov/images/content/672593main_Diagram_SwiftJ1644_QPO_nolabel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34" r="16523" b="2800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0" y="34636"/>
            <a:ext cx="9144000" cy="6823364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6" name="Picture 8" descr="https://cms-docdb.cern.ch/cgi-bin/PublicDocDB/RetrieveFile?docid=11934&amp;filename=run204577event127412443-3d-4000x2250.png&amp;version=1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57" r="22018"/>
          <a:stretch/>
        </p:blipFill>
        <p:spPr bwMode="auto">
          <a:xfrm flipH="1">
            <a:off x="5410200" y="0"/>
            <a:ext cx="3733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22072" y="5029200"/>
            <a:ext cx="17123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>
                <a:solidFill>
                  <a:srgbClr val="FFFF00"/>
                </a:solidFill>
                <a:sym typeface="Symbol"/>
              </a:rPr>
              <a:t>n</a:t>
            </a:r>
            <a:r>
              <a:rPr lang="en-GB" sz="2800" b="1" i="1" dirty="0" smtClean="0">
                <a:solidFill>
                  <a:srgbClr val="FFFF00"/>
                </a:solidFill>
                <a:sym typeface="Symbol"/>
              </a:rPr>
              <a:t>eutrino</a:t>
            </a:r>
          </a:p>
          <a:p>
            <a:pPr algn="ctr"/>
            <a:r>
              <a:rPr lang="en-GB" sz="2800" b="1" i="1" dirty="0" smtClean="0">
                <a:solidFill>
                  <a:srgbClr val="FFFF00"/>
                </a:solidFill>
                <a:sym typeface="Symbol"/>
              </a:rPr>
              <a:t>properties</a:t>
            </a:r>
            <a:endParaRPr lang="en-GB" sz="2800" b="1" i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305580"/>
            <a:ext cx="31491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srgbClr val="00FFFF"/>
                </a:solidFill>
                <a:sym typeface="Symbol"/>
              </a:rPr>
              <a:t>gravitational waves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81600" y="4419600"/>
            <a:ext cx="19701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srgbClr val="FFFF00"/>
                </a:solidFill>
                <a:sym typeface="Symbol"/>
              </a:rPr>
              <a:t>dark matter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1789" y="685800"/>
            <a:ext cx="19704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>
                <a:solidFill>
                  <a:srgbClr val="00FFFF"/>
                </a:solidFill>
                <a:sym typeface="Symbol"/>
              </a:rPr>
              <a:t>d</a:t>
            </a:r>
            <a:r>
              <a:rPr lang="en-GB" sz="2800" b="1" i="1" dirty="0" smtClean="0">
                <a:solidFill>
                  <a:srgbClr val="00FFFF"/>
                </a:solidFill>
                <a:sym typeface="Symbol"/>
              </a:rPr>
              <a:t>ark energy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13618" y="1838980"/>
            <a:ext cx="886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srgbClr val="00FFFF"/>
                </a:solidFill>
                <a:sym typeface="Symbol"/>
              </a:rPr>
              <a:t>CMB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91000" y="3886200"/>
            <a:ext cx="1890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>
                <a:solidFill>
                  <a:srgbClr val="00FFFF"/>
                </a:solidFill>
                <a:sym typeface="Symbol"/>
              </a:rPr>
              <a:t>c</a:t>
            </a:r>
            <a:r>
              <a:rPr lang="en-GB" sz="2800" b="1" i="1" dirty="0" smtClean="0">
                <a:solidFill>
                  <a:srgbClr val="00FFFF"/>
                </a:solidFill>
                <a:sym typeface="Symbol"/>
              </a:rPr>
              <a:t>osmic rays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183412" y="3439180"/>
            <a:ext cx="20649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srgbClr val="00FFFF"/>
                </a:solidFill>
                <a:sym typeface="Symbol"/>
              </a:rPr>
              <a:t>gamma-rays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41679" y="-2038737"/>
            <a:ext cx="420307" cy="75251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r>
              <a:rPr lang="en-GB" sz="2100" b="1" dirty="0" smtClean="0">
                <a:solidFill>
                  <a:prstClr val="white"/>
                </a:solidFill>
              </a:rPr>
              <a:t>A</a:t>
            </a:r>
          </a:p>
          <a:p>
            <a:pPr algn="ctr"/>
            <a:r>
              <a:rPr lang="en-GB" sz="2100" b="1" dirty="0" smtClean="0">
                <a:solidFill>
                  <a:prstClr val="white"/>
                </a:solidFill>
              </a:rPr>
              <a:t>S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T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R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O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N</a:t>
            </a:r>
          </a:p>
          <a:p>
            <a:pPr algn="ctr"/>
            <a:r>
              <a:rPr lang="en-GB" sz="2100" b="1" dirty="0" smtClean="0">
                <a:solidFill>
                  <a:prstClr val="white"/>
                </a:solidFill>
              </a:rPr>
              <a:t>O</a:t>
            </a:r>
          </a:p>
          <a:p>
            <a:pPr algn="ctr"/>
            <a:r>
              <a:rPr lang="en-GB" sz="2100" b="1" dirty="0" smtClean="0">
                <a:solidFill>
                  <a:prstClr val="white"/>
                </a:solidFill>
              </a:rPr>
              <a:t>M</a:t>
            </a:r>
          </a:p>
          <a:p>
            <a:pPr algn="ctr"/>
            <a:r>
              <a:rPr lang="en-GB" sz="2100" b="1" dirty="0">
                <a:solidFill>
                  <a:prstClr val="white"/>
                </a:solidFill>
              </a:rPr>
              <a:t>Y</a:t>
            </a:r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89416" y="4352583"/>
            <a:ext cx="354584" cy="23544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100" b="1" dirty="0" smtClean="0">
                <a:solidFill>
                  <a:prstClr val="white"/>
                </a:solidFill>
              </a:rPr>
              <a:t>P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H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Y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S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I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C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-304800" y="-76200"/>
            <a:ext cx="9807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prstClr val="white"/>
                </a:solidFill>
              </a:rPr>
              <a:t>A S T R O P A R T I C L E      P H Y S I C 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458200" y="4191000"/>
            <a:ext cx="34817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100" b="1" dirty="0" smtClean="0">
                <a:solidFill>
                  <a:prstClr val="white"/>
                </a:solidFill>
              </a:rPr>
              <a:t>P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A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R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T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I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C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L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E</a:t>
            </a:r>
            <a:endParaRPr lang="en-GB" sz="2100" b="1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10181" y="3017952"/>
            <a:ext cx="2081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srgbClr val="00FFFF"/>
                </a:solidFill>
                <a:sym typeface="Symbol"/>
              </a:rPr>
              <a:t>HE neutrinos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62400" y="381000"/>
            <a:ext cx="1417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APPEC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74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000"/>
                            </p:stCondLst>
                            <p:childTnLst>
                              <p:par>
                                <p:cTn id="10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500"/>
                            </p:stCondLst>
                            <p:childTnLst>
                              <p:par>
                                <p:cTn id="1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z66\AppData\Local\Microsoft\Windows\Temporary Internet Files\Content.IE5\35WAHOQ7\t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8833"/>
            <a:ext cx="9144000" cy="465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04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nasa.gov/images/content/672593main_Diagram_SwiftJ1644_QPO_nolabel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34" r="16523" b="2800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0" y="34636"/>
            <a:ext cx="9144000" cy="6823364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6" name="Picture 8" descr="https://cms-docdb.cern.ch/cgi-bin/PublicDocDB/RetrieveFile?docid=11934&amp;filename=run204577event127412443-3d-4000x2250.png&amp;version=1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57" r="22018"/>
          <a:stretch/>
        </p:blipFill>
        <p:spPr bwMode="auto">
          <a:xfrm flipH="1">
            <a:off x="5410200" y="0"/>
            <a:ext cx="3733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22072" y="5029200"/>
            <a:ext cx="17123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>
                <a:solidFill>
                  <a:srgbClr val="FFFF00"/>
                </a:solidFill>
                <a:sym typeface="Symbol"/>
              </a:rPr>
              <a:t>n</a:t>
            </a:r>
            <a:r>
              <a:rPr lang="en-GB" sz="2800" b="1" i="1" dirty="0" smtClean="0">
                <a:solidFill>
                  <a:srgbClr val="FFFF00"/>
                </a:solidFill>
                <a:sym typeface="Symbol"/>
              </a:rPr>
              <a:t>eutrino</a:t>
            </a:r>
          </a:p>
          <a:p>
            <a:pPr algn="ctr"/>
            <a:r>
              <a:rPr lang="en-GB" sz="2800" b="1" i="1" dirty="0" smtClean="0">
                <a:solidFill>
                  <a:srgbClr val="FFFF00"/>
                </a:solidFill>
                <a:sym typeface="Symbol"/>
              </a:rPr>
              <a:t>properties</a:t>
            </a:r>
            <a:endParaRPr lang="en-GB" sz="2800" b="1" i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305580"/>
            <a:ext cx="31491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srgbClr val="00FFFF"/>
                </a:solidFill>
                <a:sym typeface="Symbol"/>
              </a:rPr>
              <a:t>gravitational waves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81600" y="4419600"/>
            <a:ext cx="19701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srgbClr val="FFFF00"/>
                </a:solidFill>
                <a:sym typeface="Symbol"/>
              </a:rPr>
              <a:t>dark matter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1789" y="685800"/>
            <a:ext cx="19704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>
                <a:solidFill>
                  <a:srgbClr val="00FFFF"/>
                </a:solidFill>
                <a:sym typeface="Symbol"/>
              </a:rPr>
              <a:t>d</a:t>
            </a:r>
            <a:r>
              <a:rPr lang="en-GB" sz="2800" b="1" i="1" dirty="0" smtClean="0">
                <a:solidFill>
                  <a:srgbClr val="00FFFF"/>
                </a:solidFill>
                <a:sym typeface="Symbol"/>
              </a:rPr>
              <a:t>ark energy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13618" y="1838980"/>
            <a:ext cx="886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srgbClr val="00FFFF"/>
                </a:solidFill>
                <a:sym typeface="Symbol"/>
              </a:rPr>
              <a:t>CMB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41679" y="-2038737"/>
            <a:ext cx="420307" cy="75251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r>
              <a:rPr lang="en-GB" sz="2100" b="1" dirty="0" smtClean="0">
                <a:solidFill>
                  <a:prstClr val="white"/>
                </a:solidFill>
              </a:rPr>
              <a:t>A</a:t>
            </a:r>
          </a:p>
          <a:p>
            <a:pPr algn="ctr"/>
            <a:r>
              <a:rPr lang="en-GB" sz="2100" b="1" dirty="0" smtClean="0">
                <a:solidFill>
                  <a:prstClr val="white"/>
                </a:solidFill>
              </a:rPr>
              <a:t>S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T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R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O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N</a:t>
            </a:r>
          </a:p>
          <a:p>
            <a:pPr algn="ctr"/>
            <a:r>
              <a:rPr lang="en-GB" sz="2100" b="1" dirty="0" smtClean="0">
                <a:solidFill>
                  <a:prstClr val="white"/>
                </a:solidFill>
              </a:rPr>
              <a:t>O</a:t>
            </a:r>
          </a:p>
          <a:p>
            <a:pPr algn="ctr"/>
            <a:r>
              <a:rPr lang="en-GB" sz="2100" b="1" dirty="0" smtClean="0">
                <a:solidFill>
                  <a:prstClr val="white"/>
                </a:solidFill>
              </a:rPr>
              <a:t>M</a:t>
            </a:r>
          </a:p>
          <a:p>
            <a:pPr algn="ctr"/>
            <a:r>
              <a:rPr lang="en-GB" sz="2100" b="1" dirty="0">
                <a:solidFill>
                  <a:prstClr val="white"/>
                </a:solidFill>
              </a:rPr>
              <a:t>Y</a:t>
            </a:r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89416" y="4352583"/>
            <a:ext cx="354584" cy="23544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100" b="1" dirty="0" smtClean="0">
                <a:solidFill>
                  <a:prstClr val="white"/>
                </a:solidFill>
              </a:rPr>
              <a:t>P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H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Y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S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I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C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-304800" y="-76200"/>
            <a:ext cx="9807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prstClr val="white"/>
                </a:solidFill>
              </a:rPr>
              <a:t>A S T R O P A R T I C L E      P H Y S I C 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458200" y="4191000"/>
            <a:ext cx="34817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100" b="1" dirty="0" smtClean="0">
                <a:solidFill>
                  <a:prstClr val="white"/>
                </a:solidFill>
              </a:rPr>
              <a:t>P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A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R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T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I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C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L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E</a:t>
            </a:r>
            <a:endParaRPr lang="en-GB" sz="2100" b="1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1000" y="1066800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i="1" dirty="0" smtClean="0">
                <a:solidFill>
                  <a:srgbClr val="FF6600"/>
                </a:solidFill>
                <a:sym typeface="Symbol"/>
              </a:rPr>
              <a:t>2011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343961" y="2209800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i="1" dirty="0" smtClean="0">
                <a:solidFill>
                  <a:srgbClr val="FF6600"/>
                </a:solidFill>
                <a:sym typeface="Symbol"/>
              </a:rPr>
              <a:t>1978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90999" y="4267200"/>
            <a:ext cx="7040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i="1" dirty="0" smtClean="0">
                <a:solidFill>
                  <a:srgbClr val="FF6600"/>
                </a:solidFill>
                <a:sym typeface="Symbol"/>
              </a:rPr>
              <a:t>1936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7200" y="1752600"/>
            <a:ext cx="7040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i="1" dirty="0" smtClean="0">
                <a:solidFill>
                  <a:srgbClr val="FF6600"/>
                </a:solidFill>
                <a:sym typeface="Symbol"/>
              </a:rPr>
              <a:t>1993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833381" y="5867400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000" b="1" i="1" dirty="0" smtClean="0">
                <a:solidFill>
                  <a:srgbClr val="FF6600"/>
                </a:solidFill>
                <a:sym typeface="Symbol"/>
              </a:rPr>
              <a:t>1995</a:t>
            </a:r>
            <a:endParaRPr lang="en-GB" sz="2000" b="1" i="1" dirty="0">
              <a:solidFill>
                <a:srgbClr val="FF6600"/>
              </a:solidFill>
              <a:sym typeface="Symbo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91000" y="3886200"/>
            <a:ext cx="1890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>
                <a:solidFill>
                  <a:srgbClr val="00FFFF"/>
                </a:solidFill>
                <a:sym typeface="Symbol"/>
              </a:rPr>
              <a:t>c</a:t>
            </a:r>
            <a:r>
              <a:rPr lang="en-GB" sz="2800" b="1" i="1" dirty="0" smtClean="0">
                <a:solidFill>
                  <a:srgbClr val="00FFFF"/>
                </a:solidFill>
                <a:sym typeface="Symbol"/>
              </a:rPr>
              <a:t>osmic rays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83412" y="3439180"/>
            <a:ext cx="20649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srgbClr val="00FFFF"/>
                </a:solidFill>
                <a:sym typeface="Symbol"/>
              </a:rPr>
              <a:t>gamma-rays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710181" y="3017952"/>
            <a:ext cx="2081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srgbClr val="00FFFF"/>
                </a:solidFill>
                <a:sym typeface="Symbol"/>
              </a:rPr>
              <a:t>HE neutrinos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362200" y="2514600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i="1" dirty="0" smtClean="0">
                <a:solidFill>
                  <a:srgbClr val="FF6600"/>
                </a:solidFill>
                <a:sym typeface="Symbol"/>
              </a:rPr>
              <a:t>2006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833381" y="6147137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000" b="1" i="1" dirty="0" smtClean="0">
                <a:solidFill>
                  <a:srgbClr val="FF6600"/>
                </a:solidFill>
                <a:sym typeface="Symbol"/>
              </a:rPr>
              <a:t>2002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833381" y="6477000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000" b="1" i="1" dirty="0" smtClean="0">
                <a:solidFill>
                  <a:srgbClr val="FF6600"/>
                </a:solidFill>
                <a:sym typeface="Symbol"/>
              </a:rPr>
              <a:t>2015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096000" y="5867400"/>
            <a:ext cx="864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000" b="1" i="1" dirty="0" smtClean="0">
                <a:solidFill>
                  <a:srgbClr val="FF6600"/>
                </a:solidFill>
                <a:sym typeface="Symbol"/>
              </a:rPr>
              <a:t>(1988)</a:t>
            </a:r>
            <a:endParaRPr lang="en-GB" sz="2000" b="1" i="1" dirty="0">
              <a:solidFill>
                <a:srgbClr val="FF6600"/>
              </a:solidFill>
              <a:sym typeface="Symbo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962400" y="381000"/>
            <a:ext cx="1417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APPEC</a:t>
            </a:r>
            <a:endParaRPr lang="en-GB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17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000"/>
                            </p:stCondLst>
                            <p:childTnLst>
                              <p:par>
                                <p:cTn id="10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500"/>
                            </p:stCondLst>
                            <p:childTnLst>
                              <p:par>
                                <p:cTn id="1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4000"/>
                            </p:stCondLst>
                            <p:childTnLst>
                              <p:par>
                                <p:cTn id="14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6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3" grpId="0"/>
      <p:bldP spid="24" grpId="0"/>
      <p:bldP spid="25" grpId="0"/>
      <p:bldP spid="29" grpId="0"/>
      <p:bldP spid="30" grpId="0"/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nasa.gov/images/content/672593main_Diagram_SwiftJ1644_QPO_nolabel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34" r="16523" b="2800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0" y="34636"/>
            <a:ext cx="9144000" cy="6823364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6" name="Picture 8" descr="https://cms-docdb.cern.ch/cgi-bin/PublicDocDB/RetrieveFile?docid=11934&amp;filename=run204577event127412443-3d-4000x2250.png&amp;version=1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57" r="22018"/>
          <a:stretch/>
        </p:blipFill>
        <p:spPr bwMode="auto">
          <a:xfrm flipH="1">
            <a:off x="5410200" y="0"/>
            <a:ext cx="3733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-41679" y="-2038737"/>
            <a:ext cx="420307" cy="75251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r>
              <a:rPr lang="en-GB" sz="2100" b="1" dirty="0" smtClean="0">
                <a:solidFill>
                  <a:prstClr val="white"/>
                </a:solidFill>
              </a:rPr>
              <a:t>A</a:t>
            </a:r>
          </a:p>
          <a:p>
            <a:pPr algn="ctr"/>
            <a:r>
              <a:rPr lang="en-GB" sz="2100" b="1" dirty="0" smtClean="0">
                <a:solidFill>
                  <a:prstClr val="white"/>
                </a:solidFill>
              </a:rPr>
              <a:t>S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T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R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O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N</a:t>
            </a:r>
          </a:p>
          <a:p>
            <a:pPr algn="ctr"/>
            <a:r>
              <a:rPr lang="en-GB" sz="2100" b="1" dirty="0" smtClean="0">
                <a:solidFill>
                  <a:prstClr val="white"/>
                </a:solidFill>
              </a:rPr>
              <a:t>O</a:t>
            </a:r>
          </a:p>
          <a:p>
            <a:pPr algn="ctr"/>
            <a:r>
              <a:rPr lang="en-GB" sz="2100" b="1" dirty="0" smtClean="0">
                <a:solidFill>
                  <a:prstClr val="white"/>
                </a:solidFill>
              </a:rPr>
              <a:t>M</a:t>
            </a:r>
          </a:p>
          <a:p>
            <a:pPr algn="ctr"/>
            <a:r>
              <a:rPr lang="en-GB" sz="2100" b="1" dirty="0">
                <a:solidFill>
                  <a:prstClr val="white"/>
                </a:solidFill>
              </a:rPr>
              <a:t>Y</a:t>
            </a:r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  <a:p>
            <a:pPr algn="ctr"/>
            <a:endParaRPr lang="en-GB" sz="2100" b="1" dirty="0" smtClean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  <a:p>
            <a:pPr algn="ctr"/>
            <a:endParaRPr lang="en-GB" sz="2100" b="1" dirty="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-381000" y="457200"/>
            <a:ext cx="5113726" cy="1600200"/>
            <a:chOff x="-381000" y="457200"/>
            <a:chExt cx="5113726" cy="1600200"/>
          </a:xfrm>
        </p:grpSpPr>
        <p:sp>
          <p:nvSpPr>
            <p:cNvPr id="3" name="Explosion 2 2"/>
            <p:cNvSpPr/>
            <p:nvPr/>
          </p:nvSpPr>
          <p:spPr>
            <a:xfrm>
              <a:off x="-381000" y="1066800"/>
              <a:ext cx="5113726" cy="990600"/>
            </a:xfrm>
            <a:prstGeom prst="irregularSeal2">
              <a:avLst/>
            </a:prstGeom>
            <a:solidFill>
              <a:srgbClr val="FF0000"/>
            </a:solidFill>
            <a:ln w="38100"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639373" y="457200"/>
              <a:ext cx="1018227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b="1" i="1" dirty="0" smtClean="0">
                  <a:solidFill>
                    <a:srgbClr val="00FFFF"/>
                  </a:solidFill>
                </a:rPr>
                <a:t>2015</a:t>
              </a:r>
            </a:p>
            <a:p>
              <a:pPr algn="r"/>
              <a:r>
                <a:rPr lang="en-GB" sz="2000" b="1" i="1" dirty="0" smtClean="0">
                  <a:solidFill>
                    <a:srgbClr val="00FFFF"/>
                  </a:solidFill>
                </a:rPr>
                <a:t>LVC</a:t>
              </a:r>
              <a:endParaRPr lang="en-GB" sz="2000" b="1" i="1" dirty="0">
                <a:solidFill>
                  <a:srgbClr val="00FFFF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564510" y="1850648"/>
            <a:ext cx="5113726" cy="1850142"/>
            <a:chOff x="2564510" y="1850648"/>
            <a:chExt cx="5113726" cy="1850142"/>
          </a:xfrm>
        </p:grpSpPr>
        <p:sp>
          <p:nvSpPr>
            <p:cNvPr id="23" name="Explosion 2 22"/>
            <p:cNvSpPr/>
            <p:nvPr/>
          </p:nvSpPr>
          <p:spPr>
            <a:xfrm>
              <a:off x="2564510" y="2743200"/>
              <a:ext cx="5113726" cy="957590"/>
            </a:xfrm>
            <a:prstGeom prst="irregularSeal2">
              <a:avLst/>
            </a:prstGeom>
            <a:solidFill>
              <a:srgbClr val="FF0000"/>
            </a:solidFill>
            <a:ln w="38100"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534973" y="1850648"/>
              <a:ext cx="1018227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i="1" dirty="0" err="1" smtClean="0">
                  <a:solidFill>
                    <a:srgbClr val="00FFFF"/>
                  </a:solidFill>
                </a:rPr>
                <a:t>IceCube</a:t>
              </a:r>
              <a:endParaRPr lang="en-GB" sz="2000" b="1" i="1" dirty="0" smtClean="0">
                <a:solidFill>
                  <a:srgbClr val="00FFFF"/>
                </a:solidFill>
              </a:endParaRPr>
            </a:p>
            <a:p>
              <a:r>
                <a:rPr lang="en-GB" sz="3200" b="1" i="1" dirty="0" smtClean="0">
                  <a:solidFill>
                    <a:srgbClr val="00FFFF"/>
                  </a:solidFill>
                </a:rPr>
                <a:t>2013</a:t>
              </a:r>
              <a:endParaRPr lang="en-GB" sz="3200" b="1" i="1" dirty="0">
                <a:solidFill>
                  <a:srgbClr val="00FFFF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822072" y="5029200"/>
            <a:ext cx="17123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>
                <a:solidFill>
                  <a:srgbClr val="FFFF00"/>
                </a:solidFill>
                <a:sym typeface="Symbol"/>
              </a:rPr>
              <a:t>n</a:t>
            </a:r>
            <a:r>
              <a:rPr lang="en-GB" sz="2800" b="1" i="1" dirty="0" smtClean="0">
                <a:solidFill>
                  <a:srgbClr val="FFFF00"/>
                </a:solidFill>
                <a:sym typeface="Symbol"/>
              </a:rPr>
              <a:t>eutrino</a:t>
            </a:r>
          </a:p>
          <a:p>
            <a:pPr algn="ctr"/>
            <a:r>
              <a:rPr lang="en-GB" sz="2800" b="1" i="1" dirty="0" smtClean="0">
                <a:solidFill>
                  <a:srgbClr val="FFFF00"/>
                </a:solidFill>
                <a:sym typeface="Symbol"/>
              </a:rPr>
              <a:t>properties</a:t>
            </a:r>
            <a:endParaRPr lang="en-GB" sz="2800" b="1" i="1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305580"/>
            <a:ext cx="31491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srgbClr val="00FFFF"/>
                </a:solidFill>
                <a:sym typeface="Symbol"/>
              </a:rPr>
              <a:t>gravitational waves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81600" y="4419600"/>
            <a:ext cx="19701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srgbClr val="FFFF00"/>
                </a:solidFill>
                <a:sym typeface="Symbol"/>
              </a:rPr>
              <a:t>dark matter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1789" y="685800"/>
            <a:ext cx="19704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>
                <a:solidFill>
                  <a:srgbClr val="00FFFF"/>
                </a:solidFill>
                <a:sym typeface="Symbol"/>
              </a:rPr>
              <a:t>d</a:t>
            </a:r>
            <a:r>
              <a:rPr lang="en-GB" sz="2800" b="1" i="1" dirty="0" smtClean="0">
                <a:solidFill>
                  <a:srgbClr val="00FFFF"/>
                </a:solidFill>
                <a:sym typeface="Symbol"/>
              </a:rPr>
              <a:t>ark energy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13618" y="1838980"/>
            <a:ext cx="886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srgbClr val="00FFFF"/>
                </a:solidFill>
                <a:sym typeface="Symbol"/>
              </a:rPr>
              <a:t>CMB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789416" y="4352583"/>
            <a:ext cx="354584" cy="23544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100" b="1" dirty="0" smtClean="0">
                <a:solidFill>
                  <a:prstClr val="white"/>
                </a:solidFill>
              </a:rPr>
              <a:t>P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H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Y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S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I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C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-304800" y="-76200"/>
            <a:ext cx="9807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prstClr val="white"/>
                </a:solidFill>
              </a:rPr>
              <a:t>A S T R O P A R T I C L E      P H Y S I C 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458200" y="4191000"/>
            <a:ext cx="34817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100" b="1" dirty="0" smtClean="0">
                <a:solidFill>
                  <a:prstClr val="white"/>
                </a:solidFill>
              </a:rPr>
              <a:t>P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A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R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T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I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C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L</a:t>
            </a:r>
            <a:br>
              <a:rPr lang="en-GB" sz="2100" b="1" dirty="0" smtClean="0">
                <a:solidFill>
                  <a:prstClr val="white"/>
                </a:solidFill>
              </a:rPr>
            </a:br>
            <a:r>
              <a:rPr lang="en-GB" sz="2100" b="1" dirty="0" smtClean="0">
                <a:solidFill>
                  <a:prstClr val="white"/>
                </a:solidFill>
              </a:rPr>
              <a:t>E</a:t>
            </a:r>
            <a:endParaRPr lang="en-GB" sz="2100" b="1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91000" y="3886200"/>
            <a:ext cx="1890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>
                <a:solidFill>
                  <a:srgbClr val="00FFFF"/>
                </a:solidFill>
                <a:sym typeface="Symbol"/>
              </a:rPr>
              <a:t>c</a:t>
            </a:r>
            <a:r>
              <a:rPr lang="en-GB" sz="2800" b="1" i="1" dirty="0" smtClean="0">
                <a:solidFill>
                  <a:srgbClr val="00FFFF"/>
                </a:solidFill>
                <a:sym typeface="Symbol"/>
              </a:rPr>
              <a:t>osmic rays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83412" y="3439180"/>
            <a:ext cx="20649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 smtClean="0">
                <a:solidFill>
                  <a:srgbClr val="00FFFF"/>
                </a:solidFill>
                <a:sym typeface="Symbol"/>
              </a:rPr>
              <a:t>gamma-rays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24100" y="3017952"/>
            <a:ext cx="22531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i="1" dirty="0" err="1" smtClean="0">
                <a:solidFill>
                  <a:srgbClr val="00FFFF"/>
                </a:solidFill>
                <a:sym typeface="Symbol"/>
              </a:rPr>
              <a:t>PeV</a:t>
            </a:r>
            <a:r>
              <a:rPr lang="en-GB" sz="2800" b="1" i="1" dirty="0" smtClean="0">
                <a:solidFill>
                  <a:srgbClr val="00FFFF"/>
                </a:solidFill>
                <a:sym typeface="Symbol"/>
              </a:rPr>
              <a:t> neutrinos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2438400" y="4300210"/>
            <a:ext cx="3323565" cy="2176790"/>
            <a:chOff x="3290913" y="4404212"/>
            <a:chExt cx="1966887" cy="1920389"/>
          </a:xfrm>
        </p:grpSpPr>
        <p:sp>
          <p:nvSpPr>
            <p:cNvPr id="26" name="Explosion 2 25"/>
            <p:cNvSpPr/>
            <p:nvPr/>
          </p:nvSpPr>
          <p:spPr>
            <a:xfrm>
              <a:off x="3290913" y="4404212"/>
              <a:ext cx="1966887" cy="1920389"/>
            </a:xfrm>
            <a:prstGeom prst="irregularSeal2">
              <a:avLst/>
            </a:prstGeom>
            <a:solidFill>
              <a:srgbClr val="FF0000"/>
            </a:solidFill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696770" y="4942008"/>
              <a:ext cx="1165939" cy="8417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800" b="1" i="1" dirty="0" smtClean="0">
                  <a:solidFill>
                    <a:srgbClr val="FFFF00"/>
                  </a:solidFill>
                </a:rPr>
                <a:t>dark matter</a:t>
              </a:r>
            </a:p>
            <a:p>
              <a:pPr algn="ctr"/>
              <a:r>
                <a:rPr lang="en-GB" sz="2800" b="1" i="1" dirty="0" smtClean="0">
                  <a:solidFill>
                    <a:srgbClr val="FFFF00"/>
                  </a:solidFill>
                </a:rPr>
                <a:t>next one?    </a:t>
              </a:r>
              <a:endParaRPr lang="en-GB" sz="2800" b="1" i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962400" y="381000"/>
            <a:ext cx="1417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chemeClr val="bg1"/>
                </a:solidFill>
              </a:rPr>
              <a:t>APPEC</a:t>
            </a:r>
            <a:endParaRPr lang="en-GB" sz="3600" b="1" dirty="0">
              <a:solidFill>
                <a:schemeClr val="bg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199497" y="5334000"/>
            <a:ext cx="2023838" cy="1371600"/>
            <a:chOff x="4199497" y="5334000"/>
            <a:chExt cx="2023838" cy="1371600"/>
          </a:xfrm>
        </p:grpSpPr>
        <p:sp>
          <p:nvSpPr>
            <p:cNvPr id="2" name="TextBox 1"/>
            <p:cNvSpPr txBox="1"/>
            <p:nvPr/>
          </p:nvSpPr>
          <p:spPr>
            <a:xfrm>
              <a:off x="5105400" y="5334000"/>
              <a:ext cx="11179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i="1" dirty="0" smtClean="0"/>
                <a:t>collider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724253" y="5791200"/>
              <a:ext cx="11528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i="1" dirty="0" smtClean="0"/>
                <a:t>indirect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199497" y="6243935"/>
              <a:ext cx="9156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i="1" dirty="0" smtClean="0"/>
                <a:t>direct</a:t>
              </a:r>
              <a:endParaRPr lang="en-GB" sz="24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5644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Users\z66\AppData\Local\Microsoft\Windows\Temporary Internet Files\Content.IE5\D0ZG5HE5\neuropharm-puzz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0004">
            <a:off x="-1350637" y="634212"/>
            <a:ext cx="11578332" cy="8346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Crucial ingredients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1295400"/>
            <a:ext cx="32257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4800" b="1" dirty="0" smtClean="0">
                <a:solidFill>
                  <a:schemeClr val="bg1"/>
                </a:solidFill>
              </a:rPr>
              <a:t> community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81800" y="3700552"/>
            <a:ext cx="231505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500" b="1" dirty="0" smtClean="0">
                <a:solidFill>
                  <a:srgbClr val="FF0000"/>
                </a:solidFill>
              </a:rPr>
              <a:t>€ …</a:t>
            </a:r>
            <a:endParaRPr lang="en-GB" sz="115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81200" y="3048000"/>
            <a:ext cx="20457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4800" b="1" dirty="0" err="1" smtClean="0">
                <a:solidFill>
                  <a:schemeClr val="bg1"/>
                </a:solidFill>
              </a:rPr>
              <a:t>science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30724" y="5493603"/>
            <a:ext cx="30128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b="1" dirty="0" err="1" smtClean="0">
                <a:solidFill>
                  <a:schemeClr val="bg1"/>
                </a:solidFill>
              </a:rPr>
              <a:t>technology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7" name="AutoShape 5" descr="Displaying neuropharm-puzzle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AutoShape 7" descr="Displaying neuropharm-puzzle.pn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Freeform 1"/>
          <p:cNvSpPr/>
          <p:nvPr/>
        </p:nvSpPr>
        <p:spPr>
          <a:xfrm>
            <a:off x="4572000" y="2631629"/>
            <a:ext cx="5171440" cy="4412719"/>
          </a:xfrm>
          <a:custGeom>
            <a:avLst/>
            <a:gdLst>
              <a:gd name="connsiteX0" fmla="*/ 2446326 w 5171440"/>
              <a:gd name="connsiteY0" fmla="*/ 72934 h 4412719"/>
              <a:gd name="connsiteX1" fmla="*/ 2201628 w 5171440"/>
              <a:gd name="connsiteY1" fmla="*/ 266117 h 4412719"/>
              <a:gd name="connsiteX2" fmla="*/ 1802383 w 5171440"/>
              <a:gd name="connsiteY2" fmla="*/ 485058 h 4412719"/>
              <a:gd name="connsiteX3" fmla="*/ 1609200 w 5171440"/>
              <a:gd name="connsiteY3" fmla="*/ 575210 h 4412719"/>
              <a:gd name="connsiteX4" fmla="*/ 1441774 w 5171440"/>
              <a:gd name="connsiteY4" fmla="*/ 562332 h 4412719"/>
              <a:gd name="connsiteX5" fmla="*/ 1287228 w 5171440"/>
              <a:gd name="connsiteY5" fmla="*/ 420664 h 4412719"/>
              <a:gd name="connsiteX6" fmla="*/ 1042529 w 5171440"/>
              <a:gd name="connsiteY6" fmla="*/ 214602 h 4412719"/>
              <a:gd name="connsiteX7" fmla="*/ 926619 w 5171440"/>
              <a:gd name="connsiteY7" fmla="*/ 124450 h 4412719"/>
              <a:gd name="connsiteX8" fmla="*/ 875104 w 5171440"/>
              <a:gd name="connsiteY8" fmla="*/ 85813 h 4412719"/>
              <a:gd name="connsiteX9" fmla="*/ 1094045 w 5171440"/>
              <a:gd name="connsiteY9" fmla="*/ 278996 h 4412719"/>
              <a:gd name="connsiteX10" fmla="*/ 1042529 w 5171440"/>
              <a:gd name="connsiteY10" fmla="*/ 472179 h 4412719"/>
              <a:gd name="connsiteX11" fmla="*/ 926619 w 5171440"/>
              <a:gd name="connsiteY11" fmla="*/ 871425 h 4412719"/>
              <a:gd name="connsiteX12" fmla="*/ 862225 w 5171440"/>
              <a:gd name="connsiteY12" fmla="*/ 948698 h 4412719"/>
              <a:gd name="connsiteX13" fmla="*/ 141008 w 5171440"/>
              <a:gd name="connsiteY13" fmla="*/ 1232033 h 4412719"/>
              <a:gd name="connsiteX14" fmla="*/ 89493 w 5171440"/>
              <a:gd name="connsiteY14" fmla="*/ 1309306 h 4412719"/>
              <a:gd name="connsiteX15" fmla="*/ 37977 w 5171440"/>
              <a:gd name="connsiteY15" fmla="*/ 1618399 h 4412719"/>
              <a:gd name="connsiteX16" fmla="*/ 707679 w 5171440"/>
              <a:gd name="connsiteY16" fmla="*/ 2249464 h 4412719"/>
              <a:gd name="connsiteX17" fmla="*/ 875104 w 5171440"/>
              <a:gd name="connsiteY17" fmla="*/ 2288101 h 4412719"/>
              <a:gd name="connsiteX18" fmla="*/ 1029650 w 5171440"/>
              <a:gd name="connsiteY18" fmla="*/ 2262343 h 4412719"/>
              <a:gd name="connsiteX19" fmla="*/ 1274349 w 5171440"/>
              <a:gd name="connsiteY19" fmla="*/ 2069160 h 4412719"/>
              <a:gd name="connsiteX20" fmla="*/ 1390259 w 5171440"/>
              <a:gd name="connsiteY20" fmla="*/ 1991886 h 4412719"/>
              <a:gd name="connsiteX21" fmla="*/ 1673594 w 5171440"/>
              <a:gd name="connsiteY21" fmla="*/ 2056281 h 4412719"/>
              <a:gd name="connsiteX22" fmla="*/ 1853898 w 5171440"/>
              <a:gd name="connsiteY22" fmla="*/ 2172191 h 4412719"/>
              <a:gd name="connsiteX23" fmla="*/ 2008445 w 5171440"/>
              <a:gd name="connsiteY23" fmla="*/ 2365374 h 4412719"/>
              <a:gd name="connsiteX24" fmla="*/ 1853898 w 5171440"/>
              <a:gd name="connsiteY24" fmla="*/ 2455526 h 4412719"/>
              <a:gd name="connsiteX25" fmla="*/ 1634957 w 5171440"/>
              <a:gd name="connsiteY25" fmla="*/ 2519920 h 4412719"/>
              <a:gd name="connsiteX26" fmla="*/ 1480411 w 5171440"/>
              <a:gd name="connsiteY26" fmla="*/ 2880529 h 4412719"/>
              <a:gd name="connsiteX27" fmla="*/ 1686473 w 5171440"/>
              <a:gd name="connsiteY27" fmla="*/ 3073712 h 4412719"/>
              <a:gd name="connsiteX28" fmla="*/ 2446326 w 5171440"/>
              <a:gd name="connsiteY28" fmla="*/ 3666140 h 4412719"/>
              <a:gd name="connsiteX29" fmla="*/ 2407690 w 5171440"/>
              <a:gd name="connsiteY29" fmla="*/ 3782050 h 4412719"/>
              <a:gd name="connsiteX30" fmla="*/ 2240264 w 5171440"/>
              <a:gd name="connsiteY30" fmla="*/ 4194174 h 4412719"/>
              <a:gd name="connsiteX31" fmla="*/ 4764524 w 5171440"/>
              <a:gd name="connsiteY31" fmla="*/ 4207053 h 4412719"/>
              <a:gd name="connsiteX32" fmla="*/ 4931949 w 5171440"/>
              <a:gd name="connsiteY32" fmla="*/ 1592641 h 4412719"/>
              <a:gd name="connsiteX33" fmla="*/ 2446326 w 5171440"/>
              <a:gd name="connsiteY33" fmla="*/ 72934 h 4412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5171440" h="4412719">
                <a:moveTo>
                  <a:pt x="2446326" y="72934"/>
                </a:moveTo>
                <a:cubicBezTo>
                  <a:pt x="1991273" y="-148153"/>
                  <a:pt x="2308952" y="197430"/>
                  <a:pt x="2201628" y="266117"/>
                </a:cubicBezTo>
                <a:cubicBezTo>
                  <a:pt x="2094304" y="334804"/>
                  <a:pt x="1901121" y="433543"/>
                  <a:pt x="1802383" y="485058"/>
                </a:cubicBezTo>
                <a:cubicBezTo>
                  <a:pt x="1703645" y="536573"/>
                  <a:pt x="1669301" y="562331"/>
                  <a:pt x="1609200" y="575210"/>
                </a:cubicBezTo>
                <a:cubicBezTo>
                  <a:pt x="1549099" y="588089"/>
                  <a:pt x="1495436" y="588090"/>
                  <a:pt x="1441774" y="562332"/>
                </a:cubicBezTo>
                <a:cubicBezTo>
                  <a:pt x="1388112" y="536574"/>
                  <a:pt x="1353769" y="478619"/>
                  <a:pt x="1287228" y="420664"/>
                </a:cubicBezTo>
                <a:cubicBezTo>
                  <a:pt x="1220687" y="362709"/>
                  <a:pt x="1102630" y="263971"/>
                  <a:pt x="1042529" y="214602"/>
                </a:cubicBezTo>
                <a:cubicBezTo>
                  <a:pt x="982428" y="165233"/>
                  <a:pt x="954523" y="145915"/>
                  <a:pt x="926619" y="124450"/>
                </a:cubicBezTo>
                <a:cubicBezTo>
                  <a:pt x="898715" y="102985"/>
                  <a:pt x="847200" y="60055"/>
                  <a:pt x="875104" y="85813"/>
                </a:cubicBezTo>
                <a:cubicBezTo>
                  <a:pt x="903008" y="111571"/>
                  <a:pt x="1066141" y="214602"/>
                  <a:pt x="1094045" y="278996"/>
                </a:cubicBezTo>
                <a:cubicBezTo>
                  <a:pt x="1121949" y="343390"/>
                  <a:pt x="1070433" y="373441"/>
                  <a:pt x="1042529" y="472179"/>
                </a:cubicBezTo>
                <a:cubicBezTo>
                  <a:pt x="1014625" y="570917"/>
                  <a:pt x="956670" y="792005"/>
                  <a:pt x="926619" y="871425"/>
                </a:cubicBezTo>
                <a:cubicBezTo>
                  <a:pt x="896568" y="950845"/>
                  <a:pt x="993160" y="888597"/>
                  <a:pt x="862225" y="948698"/>
                </a:cubicBezTo>
                <a:cubicBezTo>
                  <a:pt x="731290" y="1008799"/>
                  <a:pt x="269797" y="1171932"/>
                  <a:pt x="141008" y="1232033"/>
                </a:cubicBezTo>
                <a:cubicBezTo>
                  <a:pt x="12219" y="1292134"/>
                  <a:pt x="106665" y="1244912"/>
                  <a:pt x="89493" y="1309306"/>
                </a:cubicBezTo>
                <a:cubicBezTo>
                  <a:pt x="72321" y="1373700"/>
                  <a:pt x="-65054" y="1461706"/>
                  <a:pt x="37977" y="1618399"/>
                </a:cubicBezTo>
                <a:cubicBezTo>
                  <a:pt x="141008" y="1775092"/>
                  <a:pt x="568158" y="2137847"/>
                  <a:pt x="707679" y="2249464"/>
                </a:cubicBezTo>
                <a:cubicBezTo>
                  <a:pt x="847200" y="2361081"/>
                  <a:pt x="821442" y="2285955"/>
                  <a:pt x="875104" y="2288101"/>
                </a:cubicBezTo>
                <a:cubicBezTo>
                  <a:pt x="928766" y="2290247"/>
                  <a:pt x="963109" y="2298833"/>
                  <a:pt x="1029650" y="2262343"/>
                </a:cubicBezTo>
                <a:cubicBezTo>
                  <a:pt x="1096191" y="2225853"/>
                  <a:pt x="1214248" y="2114236"/>
                  <a:pt x="1274349" y="2069160"/>
                </a:cubicBezTo>
                <a:cubicBezTo>
                  <a:pt x="1334450" y="2024084"/>
                  <a:pt x="1323718" y="1994032"/>
                  <a:pt x="1390259" y="1991886"/>
                </a:cubicBezTo>
                <a:cubicBezTo>
                  <a:pt x="1456800" y="1989740"/>
                  <a:pt x="1596321" y="2026230"/>
                  <a:pt x="1673594" y="2056281"/>
                </a:cubicBezTo>
                <a:cubicBezTo>
                  <a:pt x="1750867" y="2086332"/>
                  <a:pt x="1798090" y="2120676"/>
                  <a:pt x="1853898" y="2172191"/>
                </a:cubicBezTo>
                <a:cubicBezTo>
                  <a:pt x="1909706" y="2223706"/>
                  <a:pt x="2008445" y="2318152"/>
                  <a:pt x="2008445" y="2365374"/>
                </a:cubicBezTo>
                <a:cubicBezTo>
                  <a:pt x="2008445" y="2412596"/>
                  <a:pt x="1916146" y="2429768"/>
                  <a:pt x="1853898" y="2455526"/>
                </a:cubicBezTo>
                <a:cubicBezTo>
                  <a:pt x="1791650" y="2481284"/>
                  <a:pt x="1697205" y="2449086"/>
                  <a:pt x="1634957" y="2519920"/>
                </a:cubicBezTo>
                <a:cubicBezTo>
                  <a:pt x="1572709" y="2590754"/>
                  <a:pt x="1471825" y="2788230"/>
                  <a:pt x="1480411" y="2880529"/>
                </a:cubicBezTo>
                <a:cubicBezTo>
                  <a:pt x="1488997" y="2972828"/>
                  <a:pt x="1525487" y="2942777"/>
                  <a:pt x="1686473" y="3073712"/>
                </a:cubicBezTo>
                <a:cubicBezTo>
                  <a:pt x="1847459" y="3204647"/>
                  <a:pt x="2326123" y="3548084"/>
                  <a:pt x="2446326" y="3666140"/>
                </a:cubicBezTo>
                <a:cubicBezTo>
                  <a:pt x="2566529" y="3784196"/>
                  <a:pt x="2442034" y="3694044"/>
                  <a:pt x="2407690" y="3782050"/>
                </a:cubicBezTo>
                <a:cubicBezTo>
                  <a:pt x="2373346" y="3870056"/>
                  <a:pt x="1847458" y="4123340"/>
                  <a:pt x="2240264" y="4194174"/>
                </a:cubicBezTo>
                <a:cubicBezTo>
                  <a:pt x="2633070" y="4265008"/>
                  <a:pt x="4315910" y="4640642"/>
                  <a:pt x="4764524" y="4207053"/>
                </a:cubicBezTo>
                <a:cubicBezTo>
                  <a:pt x="5213138" y="3773464"/>
                  <a:pt x="5322608" y="2279514"/>
                  <a:pt x="4931949" y="1592641"/>
                </a:cubicBezTo>
                <a:cubicBezTo>
                  <a:pt x="4541290" y="905768"/>
                  <a:pt x="2901379" y="294021"/>
                  <a:pt x="2446326" y="729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2200" y="3653135"/>
            <a:ext cx="1304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 smtClean="0">
                <a:solidFill>
                  <a:schemeClr val="bg1"/>
                </a:solidFill>
              </a:rPr>
              <a:t>excellent</a:t>
            </a:r>
            <a:endParaRPr lang="en-GB" sz="2400" b="1" i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86200" y="1828800"/>
            <a:ext cx="14173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>
                <a:solidFill>
                  <a:schemeClr val="bg1"/>
                </a:solidFill>
              </a:rPr>
              <a:t>f</a:t>
            </a:r>
            <a:r>
              <a:rPr lang="en-GB" sz="2400" b="1" i="1" dirty="0" smtClean="0">
                <a:solidFill>
                  <a:schemeClr val="bg1"/>
                </a:solidFill>
              </a:rPr>
              <a:t>ew 1000 </a:t>
            </a:r>
          </a:p>
          <a:p>
            <a:r>
              <a:rPr lang="en-GB" sz="2400" b="1" i="1" dirty="0" smtClean="0">
                <a:solidFill>
                  <a:schemeClr val="bg1"/>
                </a:solidFill>
              </a:rPr>
              <a:t>scientists </a:t>
            </a:r>
            <a:endParaRPr lang="en-GB" sz="2400" b="1" i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63479" y="6096000"/>
            <a:ext cx="216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>
                <a:solidFill>
                  <a:schemeClr val="bg1"/>
                </a:solidFill>
              </a:rPr>
              <a:t>s</a:t>
            </a:r>
            <a:r>
              <a:rPr lang="en-GB" sz="2400" b="1" i="1" dirty="0" smtClean="0">
                <a:solidFill>
                  <a:schemeClr val="bg1"/>
                </a:solidFill>
              </a:rPr>
              <a:t>tate-of-the-art</a:t>
            </a:r>
            <a:endParaRPr lang="en-GB" sz="2400" b="1" i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1828800"/>
            <a:ext cx="620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EU: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661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9" t="12673" r="10991"/>
          <a:stretch/>
        </p:blipFill>
        <p:spPr bwMode="auto">
          <a:xfrm>
            <a:off x="0" y="990078"/>
            <a:ext cx="10134600" cy="586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509" t="12673" r="10991"/>
          <a:stretch/>
        </p:blipFill>
        <p:spPr bwMode="auto">
          <a:xfrm>
            <a:off x="0" y="990600"/>
            <a:ext cx="10134600" cy="586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APPEC: </a:t>
            </a:r>
            <a:r>
              <a:rPr lang="en-US" b="1" i="1" dirty="0" smtClean="0"/>
              <a:t>(expanding) </a:t>
            </a:r>
            <a:r>
              <a:rPr lang="en-US" b="1" i="1" dirty="0" err="1" smtClean="0"/>
              <a:t>organisation</a:t>
            </a:r>
            <a:endParaRPr lang="en-US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82846" y="2438400"/>
            <a:ext cx="4946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</a:rPr>
              <a:t>APPEC </a:t>
            </a:r>
            <a:r>
              <a:rPr lang="en-US" sz="3600" b="1" i="1" dirty="0" smtClean="0">
                <a:solidFill>
                  <a:schemeClr val="bg1"/>
                </a:solidFill>
              </a:rPr>
              <a:t>functional centers</a:t>
            </a:r>
            <a:endParaRPr lang="en-US" sz="3600" b="1" dirty="0" smtClean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524532" y="3429000"/>
            <a:ext cx="6076668" cy="837002"/>
            <a:chOff x="3372132" y="3429000"/>
            <a:chExt cx="6076668" cy="837002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2132" y="3429000"/>
              <a:ext cx="865668" cy="837002"/>
            </a:xfrm>
            <a:prstGeom prst="rect">
              <a:avLst/>
            </a:prstGeom>
            <a:noFill/>
            <a:ln>
              <a:noFill/>
            </a:ln>
            <a:effectLst>
              <a:softEdge rad="63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4204462" y="3429000"/>
              <a:ext cx="5244338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00" b="1" dirty="0" smtClean="0">
                  <a:solidFill>
                    <a:srgbClr val="0000FF"/>
                  </a:solidFill>
                </a:rPr>
                <a:t>DESY - Hamburg/D</a:t>
              </a:r>
              <a:endParaRPr lang="en-US" sz="2600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04462" y="3741003"/>
              <a:ext cx="524433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chemeClr val="bg1"/>
                  </a:solidFill>
                </a:rPr>
                <a:t>Management,</a:t>
              </a:r>
              <a:r>
                <a:rPr lang="en-US" sz="1600" b="1" dirty="0" smtClean="0">
                  <a:solidFill>
                    <a:schemeClr val="bg1"/>
                  </a:solidFill>
                </a:rPr>
                <a:t> </a:t>
              </a:r>
              <a:r>
                <a:rPr lang="en-US" sz="2400" b="1" dirty="0" smtClean="0">
                  <a:solidFill>
                    <a:schemeClr val="bg1"/>
                  </a:solidFill>
                </a:rPr>
                <a:t>Computing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 </a:t>
              </a:r>
              <a:r>
                <a:rPr lang="en-US" sz="2400" b="1" dirty="0" smtClean="0">
                  <a:solidFill>
                    <a:schemeClr val="bg1"/>
                  </a:solidFill>
                </a:rPr>
                <a:t>&amp; Industry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209800" y="4306669"/>
            <a:ext cx="6985390" cy="874931"/>
            <a:chOff x="2278248" y="4306669"/>
            <a:chExt cx="6985390" cy="874931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8248" y="4338415"/>
              <a:ext cx="865670" cy="843185"/>
            </a:xfrm>
            <a:prstGeom prst="rect">
              <a:avLst/>
            </a:prstGeom>
            <a:noFill/>
            <a:ln>
              <a:noFill/>
            </a:ln>
            <a:effectLst>
              <a:softEdge rad="63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124200" y="4306669"/>
              <a:ext cx="195906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b="1" dirty="0" smtClean="0">
                  <a:solidFill>
                    <a:srgbClr val="0000FF"/>
                  </a:solidFill>
                </a:rPr>
                <a:t>APC - Paris/F</a:t>
              </a:r>
              <a:endParaRPr lang="en-US" sz="2600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124200" y="4643735"/>
              <a:ext cx="61394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>
                  <a:solidFill>
                    <a:schemeClr val="bg1"/>
                  </a:solidFill>
                </a:rPr>
                <a:t>Roadmapping</a:t>
              </a:r>
              <a:r>
                <a:rPr lang="en-US" sz="2400" b="1" dirty="0" smtClean="0">
                  <a:solidFill>
                    <a:schemeClr val="bg1"/>
                  </a:solidFill>
                </a:rPr>
                <a:t>, Common Calls, Interdisciplinary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14400" y="5181600"/>
            <a:ext cx="3264920" cy="894286"/>
            <a:chOff x="914400" y="5181600"/>
            <a:chExt cx="3264920" cy="894286"/>
          </a:xfrm>
        </p:grpSpPr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5181600"/>
              <a:ext cx="865669" cy="894286"/>
            </a:xfrm>
            <a:prstGeom prst="rect">
              <a:avLst/>
            </a:prstGeom>
            <a:noFill/>
            <a:ln>
              <a:noFill/>
            </a:ln>
            <a:effectLst>
              <a:softEdge rad="63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1746731" y="5185276"/>
              <a:ext cx="2432589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b="1" dirty="0" smtClean="0">
                  <a:solidFill>
                    <a:srgbClr val="0000FF"/>
                  </a:solidFill>
                </a:rPr>
                <a:t>LSC - Canfranc/S</a:t>
              </a:r>
              <a:endParaRPr lang="en-US" sz="2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288256" y="5676974"/>
            <a:ext cx="5931944" cy="876226"/>
            <a:chOff x="3288256" y="5676974"/>
            <a:chExt cx="5931944" cy="876226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8256" y="5676974"/>
              <a:ext cx="865669" cy="876226"/>
            </a:xfrm>
            <a:prstGeom prst="rect">
              <a:avLst/>
            </a:prstGeom>
            <a:noFill/>
            <a:ln>
              <a:noFill/>
            </a:ln>
            <a:effectLst>
              <a:softEdge rad="63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4133999" y="5754469"/>
              <a:ext cx="250902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b="1" dirty="0" smtClean="0">
                  <a:solidFill>
                    <a:srgbClr val="0000FF"/>
                  </a:solidFill>
                </a:rPr>
                <a:t>LNGS - L'Aquila/I</a:t>
              </a:r>
              <a:endParaRPr lang="en-US" sz="2600" b="1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33999" y="6091535"/>
              <a:ext cx="50862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chemeClr val="bg1"/>
                  </a:solidFill>
                </a:rPr>
                <a:t>Networking, Theory, Graduate Schools</a:t>
              </a:r>
              <a:endParaRPr 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0" y="990600"/>
            <a:ext cx="4284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FF0000"/>
                </a:solidFill>
              </a:rPr>
              <a:t>A</a:t>
            </a:r>
            <a:r>
              <a:rPr lang="en-US" b="1" i="1" dirty="0" err="1" smtClean="0">
                <a:solidFill>
                  <a:schemeClr val="bg1"/>
                </a:solidFill>
              </a:rPr>
              <a:t>stro</a:t>
            </a:r>
            <a:r>
              <a:rPr lang="en-US" b="1" i="1" dirty="0" err="1" smtClean="0">
                <a:solidFill>
                  <a:srgbClr val="FF0000"/>
                </a:solidFill>
              </a:rPr>
              <a:t>P</a:t>
            </a:r>
            <a:r>
              <a:rPr lang="en-US" b="1" i="1" dirty="0" err="1" smtClean="0">
                <a:solidFill>
                  <a:schemeClr val="bg1"/>
                </a:solidFill>
              </a:rPr>
              <a:t>article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smtClean="0">
                <a:solidFill>
                  <a:srgbClr val="FF0000"/>
                </a:solidFill>
              </a:rPr>
              <a:t>P</a:t>
            </a:r>
            <a:r>
              <a:rPr lang="en-US" b="1" i="1" dirty="0" smtClean="0">
                <a:solidFill>
                  <a:schemeClr val="bg1"/>
                </a:solidFill>
              </a:rPr>
              <a:t>hysics </a:t>
            </a:r>
            <a:r>
              <a:rPr lang="en-US" b="1" i="1" dirty="0" smtClean="0">
                <a:solidFill>
                  <a:srgbClr val="FF0000"/>
                </a:solidFill>
              </a:rPr>
              <a:t>E</a:t>
            </a:r>
            <a:r>
              <a:rPr lang="en-US" b="1" i="1" dirty="0" smtClean="0">
                <a:solidFill>
                  <a:schemeClr val="bg1"/>
                </a:solidFill>
              </a:rPr>
              <a:t>uropean </a:t>
            </a:r>
            <a:r>
              <a:rPr lang="en-US" b="1" i="1" dirty="0" smtClean="0">
                <a:solidFill>
                  <a:srgbClr val="FF0000"/>
                </a:solidFill>
              </a:rPr>
              <a:t>C</a:t>
            </a:r>
            <a:r>
              <a:rPr lang="en-US" b="1" i="1" dirty="0" smtClean="0">
                <a:solidFill>
                  <a:schemeClr val="bg1"/>
                </a:solidFill>
              </a:rPr>
              <a:t>onsortium</a:t>
            </a:r>
            <a:endParaRPr lang="en-US" b="1" i="1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-38493" y="3429000"/>
            <a:ext cx="3658108" cy="838200"/>
            <a:chOff x="948600" y="3468469"/>
            <a:chExt cx="3658108" cy="838200"/>
          </a:xfrm>
        </p:grpSpPr>
        <p:grpSp>
          <p:nvGrpSpPr>
            <p:cNvPr id="23" name="Group 22"/>
            <p:cNvGrpSpPr/>
            <p:nvPr/>
          </p:nvGrpSpPr>
          <p:grpSpPr>
            <a:xfrm>
              <a:off x="1689050" y="3468469"/>
              <a:ext cx="2917658" cy="798731"/>
              <a:chOff x="1689050" y="3468469"/>
              <a:chExt cx="2917658" cy="798731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1689050" y="3468469"/>
                <a:ext cx="289297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600" b="1" dirty="0" smtClean="0">
                    <a:solidFill>
                      <a:srgbClr val="0000FF"/>
                    </a:solidFill>
                  </a:rPr>
                  <a:t>STFC – </a:t>
                </a:r>
                <a:r>
                  <a:rPr lang="en-US" sz="2600" b="1" dirty="0" err="1" smtClean="0">
                    <a:solidFill>
                      <a:srgbClr val="0000FF"/>
                    </a:solidFill>
                  </a:rPr>
                  <a:t>Swindon</a:t>
                </a:r>
                <a:r>
                  <a:rPr lang="en-US" sz="2600" b="1" dirty="0" smtClean="0">
                    <a:solidFill>
                      <a:srgbClr val="0000FF"/>
                    </a:solidFill>
                  </a:rPr>
                  <a:t>/UK</a:t>
                </a:r>
                <a:endParaRPr lang="en-US" sz="2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689050" y="3805535"/>
                <a:ext cx="29176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bg1"/>
                    </a:solidFill>
                  </a:rPr>
                  <a:t>Outreach, Web pages</a:t>
                </a:r>
                <a:endParaRPr lang="en-US" sz="24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600" y="3502669"/>
              <a:ext cx="804000" cy="804000"/>
            </a:xfrm>
            <a:prstGeom prst="rect">
              <a:avLst/>
            </a:prstGeom>
            <a:noFill/>
            <a:ln>
              <a:noFill/>
            </a:ln>
            <a:effectLst>
              <a:softEdge rad="63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AutoShape 2" descr="Displaying appec_map_2016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" y="1371600"/>
            <a:ext cx="392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cash budget: </a:t>
            </a:r>
            <a:r>
              <a:rPr lang="en-US" sz="2400" b="1" i="1" dirty="0" smtClean="0">
                <a:solidFill>
                  <a:schemeClr val="bg1"/>
                </a:solidFill>
                <a:sym typeface="Symbol"/>
              </a:rPr>
              <a:t></a:t>
            </a:r>
            <a:r>
              <a:rPr lang="en-US" sz="2400" b="1" i="1" dirty="0" smtClean="0">
                <a:solidFill>
                  <a:schemeClr val="bg1"/>
                </a:solidFill>
              </a:rPr>
              <a:t> 80 k€ /year  …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2494" y="1748135"/>
            <a:ext cx="3869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chemeClr val="bg1"/>
                </a:solidFill>
              </a:rPr>
              <a:t>(members invest a lot more!)</a:t>
            </a:r>
            <a:endParaRPr lang="en-US" sz="2400" b="1" i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10274" y="1032808"/>
            <a:ext cx="213372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i="1" dirty="0" smtClean="0">
                <a:solidFill>
                  <a:srgbClr val="FF0000"/>
                </a:solidFill>
              </a:rPr>
              <a:t>S</a:t>
            </a:r>
            <a:r>
              <a:rPr lang="en-GB" sz="3200" b="1" i="1" dirty="0" smtClean="0">
                <a:solidFill>
                  <a:srgbClr val="0000FF"/>
                </a:solidFill>
              </a:rPr>
              <a:t>cientific</a:t>
            </a:r>
          </a:p>
          <a:p>
            <a:r>
              <a:rPr lang="en-GB" sz="4000" b="1" i="1" dirty="0" smtClean="0">
                <a:solidFill>
                  <a:srgbClr val="FF0000"/>
                </a:solidFill>
              </a:rPr>
              <a:t>A</a:t>
            </a:r>
            <a:r>
              <a:rPr lang="en-GB" sz="3200" b="1" i="1" dirty="0" smtClean="0">
                <a:solidFill>
                  <a:srgbClr val="0000FF"/>
                </a:solidFill>
              </a:rPr>
              <a:t>dvisory</a:t>
            </a:r>
          </a:p>
          <a:p>
            <a:r>
              <a:rPr lang="en-GB" sz="4000" b="1" i="1" dirty="0" smtClean="0">
                <a:solidFill>
                  <a:srgbClr val="FF0000"/>
                </a:solidFill>
              </a:rPr>
              <a:t>C</a:t>
            </a:r>
            <a:r>
              <a:rPr lang="en-GB" sz="3200" b="1" i="1" dirty="0" smtClean="0">
                <a:solidFill>
                  <a:srgbClr val="0000FF"/>
                </a:solidFill>
              </a:rPr>
              <a:t>ommittee</a:t>
            </a:r>
            <a:endParaRPr lang="en-GB" sz="3200" b="1" i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72876" y="1513582"/>
            <a:ext cx="13901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3200" b="1" i="1" dirty="0" smtClean="0">
                <a:solidFill>
                  <a:srgbClr val="292929"/>
                </a:solidFill>
              </a:rPr>
              <a:t>+ CERN</a:t>
            </a:r>
          </a:p>
          <a:p>
            <a:pPr algn="r"/>
            <a:r>
              <a:rPr lang="en-GB" sz="3200" b="1" i="1" dirty="0" smtClean="0">
                <a:solidFill>
                  <a:srgbClr val="292929"/>
                </a:solidFill>
              </a:rPr>
              <a:t>ESO</a:t>
            </a:r>
            <a:endParaRPr lang="en-GB" sz="3200" b="1" i="1" dirty="0">
              <a:solidFill>
                <a:srgbClr val="292929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52600" y="5558135"/>
            <a:ext cx="1399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Web host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58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  <p:bldP spid="30" grpId="0"/>
      <p:bldP spid="22" grpId="0"/>
      <p:bldP spid="17" grpId="0"/>
      <p:bldP spid="17" grpId="1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76200" y="-228600"/>
            <a:ext cx="9296400" cy="1143000"/>
          </a:xfrm>
        </p:spPr>
        <p:txBody>
          <a:bodyPr>
            <a:noAutofit/>
          </a:bodyPr>
          <a:lstStyle/>
          <a:p>
            <a:r>
              <a:rPr lang="en-GB" b="1" dirty="0" smtClean="0"/>
              <a:t>APPEC: </a:t>
            </a:r>
            <a:r>
              <a:rPr lang="en-GB" b="1" i="1" dirty="0" smtClean="0"/>
              <a:t>website &amp; newsletter</a:t>
            </a:r>
            <a:endParaRPr lang="en-GB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" t="10845" r="8949" b="31250"/>
          <a:stretch/>
        </p:blipFill>
        <p:spPr bwMode="auto">
          <a:xfrm>
            <a:off x="152400" y="685800"/>
            <a:ext cx="8839200" cy="2880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54" t="33710" r="8556" b="14788"/>
          <a:stretch/>
        </p:blipFill>
        <p:spPr bwMode="auto">
          <a:xfrm>
            <a:off x="152400" y="3666443"/>
            <a:ext cx="8839200" cy="3191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280939" y="685800"/>
            <a:ext cx="1710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www.appec.org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36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1598BC"/>
              </a:clrFrom>
              <a:clrTo>
                <a:srgbClr val="1598B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2" t="5772" r="9148" b="2730"/>
          <a:stretch/>
        </p:blipFill>
        <p:spPr bwMode="auto">
          <a:xfrm>
            <a:off x="90152" y="695459"/>
            <a:ext cx="8963696" cy="6192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76200" y="-228600"/>
            <a:ext cx="9296400" cy="1143000"/>
          </a:xfrm>
        </p:spPr>
        <p:txBody>
          <a:bodyPr>
            <a:noAutofit/>
          </a:bodyPr>
          <a:lstStyle/>
          <a:p>
            <a:r>
              <a:rPr lang="en-GB" b="1" dirty="0" smtClean="0"/>
              <a:t>APPEC: </a:t>
            </a:r>
            <a:r>
              <a:rPr lang="en-GB" b="1" i="1" dirty="0" smtClean="0"/>
              <a:t>common calls</a:t>
            </a:r>
            <a:endParaRPr lang="en-GB" b="1" i="1" dirty="0"/>
          </a:p>
        </p:txBody>
      </p:sp>
      <p:sp>
        <p:nvSpPr>
          <p:cNvPr id="8" name="Rectangle 7"/>
          <p:cNvSpPr/>
          <p:nvPr/>
        </p:nvSpPr>
        <p:spPr>
          <a:xfrm>
            <a:off x="5791200" y="4892646"/>
            <a:ext cx="3124200" cy="15081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0" name="Picture 6" descr="http://darwin.physik.uzh.ch/darwin_logo_larg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328578"/>
            <a:ext cx="2057400" cy="107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143000" y="5271247"/>
            <a:ext cx="3124200" cy="112955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8" name="Picture 4" descr="http://www.eureca.kit.edu/img/layout/eureca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271247"/>
            <a:ext cx="2133600" cy="1129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90152" y="1782651"/>
            <a:ext cx="4329448" cy="5105400"/>
            <a:chOff x="4724400" y="1828800"/>
            <a:chExt cx="4329448" cy="5029200"/>
          </a:xfrm>
        </p:grpSpPr>
        <p:sp>
          <p:nvSpPr>
            <p:cNvPr id="4" name="Rectangle 3"/>
            <p:cNvSpPr/>
            <p:nvPr/>
          </p:nvSpPr>
          <p:spPr>
            <a:xfrm>
              <a:off x="4724400" y="1828800"/>
              <a:ext cx="4329448" cy="5029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4724400" y="1828800"/>
              <a:ext cx="4267200" cy="5029199"/>
              <a:chOff x="4724400" y="1828800"/>
              <a:chExt cx="4267200" cy="5029199"/>
            </a:xfrm>
          </p:grpSpPr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13" t="11213" r="25300" b="11703"/>
              <a:stretch/>
            </p:blipFill>
            <p:spPr bwMode="auto">
              <a:xfrm>
                <a:off x="4724400" y="1828800"/>
                <a:ext cx="4267200" cy="3581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89" t="56683" r="25430" b="11123"/>
              <a:stretch/>
            </p:blipFill>
            <p:spPr bwMode="auto">
              <a:xfrm>
                <a:off x="4724400" y="5677252"/>
                <a:ext cx="4258235" cy="11807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33241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21609</TotalTime>
  <Words>993</Words>
  <Application>Microsoft Office PowerPoint</Application>
  <PresentationFormat>On-screen Show (4:3)</PresentationFormat>
  <Paragraphs>379</Paragraphs>
  <Slides>30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Office Theme</vt:lpstr>
      <vt:lpstr>1_Office Theme</vt:lpstr>
      <vt:lpstr>2_Office Theme</vt:lpstr>
      <vt:lpstr>3_Office Theme</vt:lpstr>
      <vt:lpstr>Towards the APPEC strategy</vt:lpstr>
      <vt:lpstr>PowerPoint Presentation</vt:lpstr>
      <vt:lpstr>PowerPoint Presentation</vt:lpstr>
      <vt:lpstr>PowerPoint Presentation</vt:lpstr>
      <vt:lpstr>PowerPoint Presentation</vt:lpstr>
      <vt:lpstr>Crucial ingredients</vt:lpstr>
      <vt:lpstr>APPEC: (expanding) organisation</vt:lpstr>
      <vt:lpstr>APPEC: website &amp; newsletter</vt:lpstr>
      <vt:lpstr>APPEC: common calls</vt:lpstr>
      <vt:lpstr>APPEC: technology fora  </vt:lpstr>
      <vt:lpstr>APPEC: workshops  </vt:lpstr>
      <vt:lpstr>APPEC: unique infrastructure</vt:lpstr>
      <vt:lpstr>APPEC: roadmapping</vt:lpstr>
      <vt:lpstr>APPEC: roadmapping</vt:lpstr>
      <vt:lpstr>Today: detections!</vt:lpstr>
      <vt:lpstr>Ambitions APPEC’s 2008 roadmap …</vt:lpstr>
      <vt:lpstr>European research infrastructures roadmap: ESFRI</vt:lpstr>
      <vt:lpstr>European research infrastructures roadmap: ESFRI</vt:lpstr>
      <vt:lpstr>National roadmaps: APP well represented</vt:lpstr>
      <vt:lpstr>APPEC: roadmapping</vt:lpstr>
      <vt:lpstr>APPEC: roadmapping</vt:lpstr>
      <vt:lpstr>APPEC: Town Meeting roadmap </vt:lpstr>
      <vt:lpstr>PowerPoint Presentation</vt:lpstr>
      <vt:lpstr>Status: http://app2016.in2p3.fr/</vt:lpstr>
      <vt:lpstr>Status: http://app2016.in2p3.fr/</vt:lpstr>
      <vt:lpstr>Resources &amp; spending (in progress)</vt:lpstr>
      <vt:lpstr>Concerns</vt:lpstr>
      <vt:lpstr>Links to CERN, ESO/ESA, …</vt:lpstr>
      <vt:lpstr>Promising – very bright – future ahead!</vt:lpstr>
      <vt:lpstr>PowerPoint Presentation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APPEC</dc:title>
  <dc:creator>Linde</dc:creator>
  <cp:lastModifiedBy>Frank LINDE</cp:lastModifiedBy>
  <cp:revision>123</cp:revision>
  <cp:lastPrinted>2016-03-17T12:48:49Z</cp:lastPrinted>
  <dcterms:created xsi:type="dcterms:W3CDTF">2016-03-10T13:18:44Z</dcterms:created>
  <dcterms:modified xsi:type="dcterms:W3CDTF">2016-09-14T07:13:47Z</dcterms:modified>
</cp:coreProperties>
</file>