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81" r:id="rId2"/>
  </p:sldMasterIdLst>
  <p:notesMasterIdLst>
    <p:notesMasterId r:id="rId14"/>
  </p:notesMasterIdLst>
  <p:handoutMasterIdLst>
    <p:handoutMasterId r:id="rId15"/>
  </p:handoutMasterIdLst>
  <p:sldIdLst>
    <p:sldId id="681" r:id="rId3"/>
    <p:sldId id="683" r:id="rId4"/>
    <p:sldId id="685" r:id="rId5"/>
    <p:sldId id="669" r:id="rId6"/>
    <p:sldId id="686" r:id="rId7"/>
    <p:sldId id="687" r:id="rId8"/>
    <p:sldId id="688" r:id="rId9"/>
    <p:sldId id="690" r:id="rId10"/>
    <p:sldId id="691" r:id="rId11"/>
    <p:sldId id="692" r:id="rId12"/>
    <p:sldId id="628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04">
          <p15:clr>
            <a:srgbClr val="A4A3A4"/>
          </p15:clr>
        </p15:guide>
        <p15:guide id="2" pos="28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FB55E9"/>
    <a:srgbClr val="FBB6EF"/>
    <a:srgbClr val="000000"/>
    <a:srgbClr val="F9FC4E"/>
    <a:srgbClr val="FCF4AD"/>
    <a:srgbClr val="F7D3FB"/>
    <a:srgbClr val="DA80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5" autoAdjust="0"/>
    <p:restoredTop sz="95982" autoAdjust="0"/>
  </p:normalViewPr>
  <p:slideViewPr>
    <p:cSldViewPr snapToGrid="0" snapToObjects="1">
      <p:cViewPr>
        <p:scale>
          <a:sx n="114" d="100"/>
          <a:sy n="114" d="100"/>
        </p:scale>
        <p:origin x="1624" y="96"/>
      </p:cViewPr>
      <p:guideLst>
        <p:guide orient="horz" pos="2104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CBEA919-E56D-7A4E-95F2-3BF34209E886}" type="datetime1">
              <a:rPr lang="en-US" smtClean="0"/>
              <a:pPr>
                <a:defRPr/>
              </a:pPr>
              <a:t>9/15/16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A46B6E6-3531-F44C-B81F-98A327392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750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81531B20-24ED-ED41-82D1-2DA7ADE271E2}" type="datetime1">
              <a:rPr lang="en-US" smtClean="0"/>
              <a:pPr>
                <a:defRPr/>
              </a:pPr>
              <a:t>9/15/16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it-IT" noProof="0"/>
              <a:t>Click to edit Master text styles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3719351A-DEE9-DA4C-AF1C-EA126D6C6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134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12FB0E9-189E-3A4B-A932-73DFB84EAE80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1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347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D478AC-62C2-7E4E-8544-AF124A0DEF94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10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767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A8152A4-4F65-5D40-AEC8-6348C7223620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11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499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AF3B90E-1AD1-2D47-BDE6-DE9CB2285DE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2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326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D478AC-62C2-7E4E-8544-AF124A0DEF94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3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878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D478AC-62C2-7E4E-8544-AF124A0DEF94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4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685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D478AC-62C2-7E4E-8544-AF124A0DEF94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5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566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D478AC-62C2-7E4E-8544-AF124A0DEF94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6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230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D478AC-62C2-7E4E-8544-AF124A0DEF94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7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982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D478AC-62C2-7E4E-8544-AF124A0DEF94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8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278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D478AC-62C2-7E4E-8544-AF124A0DEF94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9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090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smtClean="0"/>
              <a:t>Xin Wu</a:t>
            </a: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sv-SE" smtClean="0"/>
              <a:t>CHIPP Detector Workshop, 13/09/13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4CDA53-7D5C-B347-B62E-2BEA17930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 smtClean="0"/>
              <a:t>Xin Wu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sv-SE" smtClean="0"/>
              <a:t>CHIPP Detector Workshop, 13/09/13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A44E42C3-E23A-5F4D-A6FC-722EF04E7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6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28600"/>
            <a:ext cx="647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426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143000"/>
            <a:ext cx="9144000" cy="1143000"/>
          </a:xfrm>
          <a:prstGeom prst="rect">
            <a:avLst/>
          </a:prstGeom>
          <a:solidFill>
            <a:schemeClr val="bg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advClick="0" advTm="10000"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www.youtube.com/watch?v=Dw9RHNVmswE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6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4" Type="http://schemas.openxmlformats.org/officeDocument/2006/relationships/image" Target="../media/image24.jpg"/><Relationship Id="rId5" Type="http://schemas.openxmlformats.org/officeDocument/2006/relationships/image" Target="../media/image25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343" y="0"/>
            <a:ext cx="7060667" cy="6858000"/>
          </a:xfrm>
          <a:prstGeom prst="rect">
            <a:avLst/>
          </a:prstGeom>
        </p:spPr>
      </p:pic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0" y="4238911"/>
            <a:ext cx="4379688" cy="1200329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hangingPunct="1">
              <a:defRPr/>
            </a:pPr>
            <a:r>
              <a:rPr lang="en-US" altLang="zh-CN" b="1" dirty="0" smtClean="0">
                <a:solidFill>
                  <a:schemeClr val="bg1"/>
                </a:solidFill>
                <a:latin typeface="+mj-lt"/>
                <a:cs typeface="Arial" charset="0"/>
              </a:rPr>
              <a:t>5 institutes from 3 countries: Switzerland (</a:t>
            </a:r>
            <a:r>
              <a:rPr lang="en-US" altLang="zh-CN" b="1" dirty="0" err="1" smtClean="0">
                <a:solidFill>
                  <a:schemeClr val="bg1"/>
                </a:solidFill>
                <a:latin typeface="+mj-lt"/>
                <a:cs typeface="Arial" charset="0"/>
              </a:rPr>
              <a:t>UniGE</a:t>
            </a:r>
            <a:r>
              <a:rPr lang="en-US" altLang="zh-CN" b="1" dirty="0" smtClean="0">
                <a:solidFill>
                  <a:schemeClr val="bg1"/>
                </a:solidFill>
                <a:latin typeface="+mj-lt"/>
                <a:cs typeface="Arial" charset="0"/>
              </a:rPr>
              <a:t>, PSI), Poland (NCBJ) and China (IHEP)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740619" y="1221740"/>
            <a:ext cx="1252191" cy="174048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 txBox="1">
            <a:spLocks/>
          </p:cNvSpPr>
          <p:nvPr/>
        </p:nvSpPr>
        <p:spPr bwMode="auto">
          <a:xfrm>
            <a:off x="0" y="0"/>
            <a:ext cx="5441796" cy="122174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POLAR</a:t>
            </a:r>
            <a:r>
              <a:rPr lang="en-US" sz="36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: </a:t>
            </a:r>
            <a:r>
              <a:rPr lang="en-US" sz="36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GRB</a:t>
            </a:r>
            <a:r>
              <a:rPr lang="en-US" sz="36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36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</a:t>
            </a:r>
            <a:r>
              <a:rPr lang="en-US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olarimeter</a:t>
            </a: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on the Chinese TG-2 Space La</a:t>
            </a:r>
            <a:r>
              <a:rPr lang="en-US" altLang="zh-CN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 bwMode="auto">
          <a:xfrm>
            <a:off x="0" y="2687905"/>
            <a:ext cx="5441796" cy="54864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altLang="zh-CN" sz="3200" b="1" dirty="0" smtClean="0">
                <a:solidFill>
                  <a:srgbClr val="00B050"/>
                </a:solidFill>
                <a:ea typeface="ＭＳ Ｐゴシック" charset="0"/>
                <a:cs typeface="Arial" charset="0"/>
                <a:hlinkClick r:id="rId4"/>
              </a:rPr>
              <a:t>Launched: </a:t>
            </a:r>
            <a:r>
              <a:rPr lang="en-US" altLang="zh-CN" sz="3200" b="1" dirty="0" smtClean="0">
                <a:solidFill>
                  <a:srgbClr val="00B050"/>
                </a:solidFill>
                <a:ea typeface="ＭＳ Ｐゴシック" charset="0"/>
                <a:cs typeface="Arial" charset="0"/>
                <a:hlinkClick r:id="rId4"/>
              </a:rPr>
              <a:t>September </a:t>
            </a:r>
            <a:r>
              <a:rPr lang="en-US" altLang="zh-CN" sz="3200" b="1" dirty="0" smtClean="0">
                <a:solidFill>
                  <a:srgbClr val="00B050"/>
                </a:solidFill>
                <a:ea typeface="ＭＳ Ｐゴシック" charset="0"/>
                <a:cs typeface="Arial" charset="0"/>
                <a:hlinkClick r:id="rId4"/>
              </a:rPr>
              <a:t>15 </a:t>
            </a:r>
            <a:r>
              <a:rPr lang="en-US" altLang="zh-CN" sz="3200" b="1" dirty="0">
                <a:solidFill>
                  <a:srgbClr val="00B050"/>
                </a:solidFill>
                <a:ea typeface="ＭＳ Ｐゴシック" charset="0"/>
                <a:cs typeface="Arial" charset="0"/>
                <a:hlinkClick r:id="rId4"/>
              </a:rPr>
              <a:t>2016!</a:t>
            </a:r>
            <a:endParaRPr lang="en-US" sz="3200" b="1" dirty="0">
              <a:solidFill>
                <a:srgbClr val="00B050"/>
              </a:solidFill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30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FFFFFF"/>
                </a:solidFill>
                <a:ea typeface="Calibri" charset="0"/>
              </a:rPr>
              <a:t>POLAR ready for space! </a:t>
            </a:r>
            <a:endParaRPr lang="en-GB" sz="3600" b="1" dirty="0">
              <a:solidFill>
                <a:srgbClr val="FFFFFF"/>
              </a:solidFill>
              <a:ea typeface="Calibri" charset="0"/>
            </a:endParaRPr>
          </a:p>
        </p:txBody>
      </p:sp>
      <p:sp>
        <p:nvSpPr>
          <p:cNvPr id="26" name="TextBox 5"/>
          <p:cNvSpPr txBox="1">
            <a:spLocks noChangeArrowheads="1"/>
          </p:cNvSpPr>
          <p:nvPr/>
        </p:nvSpPr>
        <p:spPr bwMode="auto">
          <a:xfrm>
            <a:off x="4800052" y="4451545"/>
            <a:ext cx="37267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defRPr/>
            </a:pPr>
            <a:r>
              <a:rPr lang="en-GB" sz="2000" b="1" smtClean="0">
                <a:solidFill>
                  <a:srgbClr val="FFFFFF"/>
                </a:solidFill>
                <a:latin typeface="+mj-lt"/>
                <a:cs typeface="Arial" charset="0"/>
              </a:rPr>
              <a:t>The happy technical coordinator!</a:t>
            </a:r>
            <a:endParaRPr lang="en-GB" sz="2000" b="1" dirty="0" smtClean="0">
              <a:solidFill>
                <a:srgbClr val="FFFFFF"/>
              </a:solidFill>
              <a:latin typeface="+mj-lt"/>
              <a:cs typeface="Arial" charset="0"/>
            </a:endParaRPr>
          </a:p>
        </p:txBody>
      </p:sp>
      <p:sp>
        <p:nvSpPr>
          <p:cNvPr id="28" name="TextBox 5"/>
          <p:cNvSpPr txBox="1">
            <a:spLocks noChangeArrowheads="1"/>
          </p:cNvSpPr>
          <p:nvPr/>
        </p:nvSpPr>
        <p:spPr bwMode="auto">
          <a:xfrm>
            <a:off x="1061726" y="4451545"/>
            <a:ext cx="28816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defRPr/>
            </a:pPr>
            <a:r>
              <a:rPr lang="en-GB" sz="2000" b="1" dirty="0" smtClean="0">
                <a:solidFill>
                  <a:srgbClr val="FFFFFF"/>
                </a:solidFill>
                <a:latin typeface="+mj-lt"/>
                <a:cs typeface="Arial" charset="0"/>
              </a:rPr>
              <a:t>The launch site test team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6149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91014" y="914400"/>
            <a:ext cx="8287835" cy="202952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400" dirty="0" smtClean="0"/>
              <a:t>Successfully </a:t>
            </a:r>
            <a:r>
              <a:rPr lang="en-US" sz="2400" dirty="0" smtClean="0"/>
              <a:t>launched on Sept. 15, 2016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t0 + 22.5h: INBOX turns on</a:t>
            </a:r>
          </a:p>
          <a:p>
            <a:pPr lvl="1" eaLnBrk="1" hangingPunct="1"/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t0 + 7d: OUTBOX turns 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on</a:t>
            </a:r>
          </a:p>
          <a:p>
            <a:pPr lvl="1" eaLnBrk="1" hangingPunct="1"/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T</a:t>
            </a:r>
            <a:r>
              <a:rPr lang="en-US" sz="2000" baseline="-25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0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+ 28d: first observation period</a:t>
            </a:r>
            <a:endParaRPr lang="en-US" sz="2000" dirty="0" smtClean="0">
              <a:solidFill>
                <a:srgbClr val="0000FF"/>
              </a:solidFill>
              <a:latin typeface="+mj-lt"/>
              <a:ea typeface="ＭＳ Ｐゴシック" charset="0"/>
              <a:cs typeface="Arial" charset="0"/>
            </a:endParaRPr>
          </a:p>
          <a:p>
            <a:pPr lvl="1" eaLnBrk="1" hangingPunct="1"/>
            <a:r>
              <a:rPr lang="is-I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…</a:t>
            </a:r>
          </a:p>
          <a:p>
            <a:pPr eaLnBrk="1" hangingPunct="1"/>
            <a:r>
              <a:rPr lang="en-US" sz="2400" dirty="0" smtClean="0"/>
              <a:t>Operation period: at least 2 years  </a:t>
            </a:r>
            <a:endParaRPr lang="en-US" sz="2400" dirty="0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888897" y="3784407"/>
            <a:ext cx="7418070" cy="138499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lvl="1" algn="ctr" defTabSz="914400"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  <a:t>Expected </a:t>
            </a:r>
            <a:r>
              <a:rPr lang="en-US" sz="2800" b="1" dirty="0">
                <a:solidFill>
                  <a:schemeClr val="bg1"/>
                </a:solidFill>
                <a:latin typeface="+mj-lt"/>
                <a:cs typeface="Arial" charset="0"/>
              </a:rPr>
              <a:t>to detect 50 GRBs per year and measure the polarization of 2 or 3 strong GRBs with an unprecedented 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 charset="0"/>
              </a:rPr>
              <a:t>precision!</a:t>
            </a:r>
            <a:endParaRPr lang="en-US" sz="2800" b="1" dirty="0">
              <a:solidFill>
                <a:schemeClr val="bg1"/>
              </a:solidFill>
              <a:latin typeface="+mj-lt"/>
              <a:cs typeface="Arial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274638"/>
            <a:ext cx="8229600" cy="63976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3600" b="1" dirty="0" smtClean="0">
                <a:solidFill>
                  <a:srgbClr val="FFFFFF"/>
                </a:solidFill>
                <a:ea typeface="Calibri" charset="0"/>
              </a:rPr>
              <a:t>Towards the first light </a:t>
            </a:r>
            <a:r>
              <a:rPr lang="is-IS" sz="3600" b="1" dirty="0" smtClean="0">
                <a:solidFill>
                  <a:srgbClr val="FFFFFF"/>
                </a:solidFill>
                <a:ea typeface="Calibri" charset="0"/>
              </a:rPr>
              <a:t>…</a:t>
            </a:r>
            <a:r>
              <a:rPr lang="en-GB" sz="3600" b="1" dirty="0" smtClean="0">
                <a:solidFill>
                  <a:srgbClr val="FFFFFF"/>
                </a:solidFill>
                <a:ea typeface="Calibri" charset="0"/>
              </a:rPr>
              <a:t> </a:t>
            </a:r>
            <a:endParaRPr lang="en-GB" sz="3600" b="1" dirty="0">
              <a:solidFill>
                <a:srgbClr val="FFFFFF"/>
              </a:solidFill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20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FFFF"/>
                </a:solidFill>
                <a:latin typeface="+mn-lt"/>
                <a:ea typeface="Calibri" charset="0"/>
              </a:rPr>
              <a:t>Gamma-Ray Bursts </a:t>
            </a:r>
            <a:endParaRPr lang="en-GB" sz="3600" b="1" dirty="0" smtClean="0">
              <a:solidFill>
                <a:srgbClr val="FFFFFF"/>
              </a:solidFill>
              <a:latin typeface="+mn-lt"/>
              <a:ea typeface="Calibri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843534" y="4869181"/>
            <a:ext cx="8382000" cy="1852294"/>
          </a:xfrm>
        </p:spPr>
        <p:txBody>
          <a:bodyPr/>
          <a:lstStyle/>
          <a:p>
            <a:pPr eaLnBrk="1" hangingPunct="1"/>
            <a:r>
              <a:rPr lang="en-US" altLang="zh-CN" sz="1800" b="1" dirty="0" smtClean="0">
                <a:latin typeface="+mj-lt"/>
                <a:ea typeface="ＭＳ Ｐゴシック" charset="0"/>
                <a:cs typeface="Calibri" charset="0"/>
              </a:rPr>
              <a:t>Most energetic events observed in the Universe </a:t>
            </a:r>
            <a:endParaRPr lang="en-GB" sz="1800" b="1" dirty="0">
              <a:latin typeface="+mj-lt"/>
              <a:ea typeface="ＭＳ Ｐゴシック" charset="0"/>
              <a:cs typeface="Calibri" charset="0"/>
            </a:endParaRPr>
          </a:p>
          <a:p>
            <a:pPr lvl="1" eaLnBrk="1" hangingPunct="1"/>
            <a:r>
              <a:rPr lang="en-GB" sz="1800" b="1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Occur</a:t>
            </a:r>
            <a:r>
              <a:rPr lang="en-US" sz="1800" b="1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red in distance galaxies, believed to be results of a supernova or </a:t>
            </a:r>
            <a:r>
              <a:rPr lang="en-US" sz="1800" b="1" dirty="0" err="1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hypernova</a:t>
            </a:r>
            <a:r>
              <a:rPr lang="en-US" sz="1800" b="1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 explosion or a merger of 2 neutrons stars or black holes</a:t>
            </a:r>
          </a:p>
          <a:p>
            <a:pPr lvl="1" eaLnBrk="1" hangingPunct="1"/>
            <a:r>
              <a:rPr lang="en-US" sz="1800" b="1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So far away that typically the gamma burst is observed first</a:t>
            </a:r>
          </a:p>
          <a:p>
            <a:pPr eaLnBrk="1" hangingPunct="1"/>
            <a:r>
              <a:rPr lang="en-US" sz="1800" b="1" dirty="0">
                <a:latin typeface="+mj-lt"/>
                <a:ea typeface="ＭＳ Ｐゴシック" charset="0"/>
                <a:cs typeface="Calibri" charset="0"/>
              </a:rPr>
              <a:t>Timing, Direction and Energy spectrum </a:t>
            </a:r>
            <a:r>
              <a:rPr lang="en-US" sz="1800" b="1" dirty="0" smtClean="0">
                <a:latin typeface="+mj-lt"/>
                <a:ea typeface="ＭＳ Ｐゴシック" charset="0"/>
                <a:cs typeface="Calibri" charset="0"/>
              </a:rPr>
              <a:t>has been measured </a:t>
            </a:r>
            <a:r>
              <a:rPr lang="en-US" sz="1800" b="1" dirty="0">
                <a:latin typeface="+mj-lt"/>
                <a:ea typeface="ＭＳ Ｐゴシック" charset="0"/>
                <a:cs typeface="Calibri" charset="0"/>
              </a:rPr>
              <a:t>in great detail</a:t>
            </a:r>
          </a:p>
          <a:p>
            <a:pPr lvl="1" eaLnBrk="1" hangingPunct="1"/>
            <a:r>
              <a:rPr lang="en-US" sz="1800" b="1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Two </a:t>
            </a:r>
            <a:r>
              <a:rPr lang="en-US" sz="1800" b="1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parameters remain: </a:t>
            </a:r>
            <a:r>
              <a:rPr lang="en-US" sz="1800" b="1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polarization </a:t>
            </a:r>
            <a:r>
              <a:rPr lang="en-US" sz="1800" b="1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degree and </a:t>
            </a:r>
            <a:r>
              <a:rPr lang="en-US" sz="1800" b="1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polarization </a:t>
            </a:r>
            <a:r>
              <a:rPr lang="en-US" sz="1800" b="1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angle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 r="33920"/>
          <a:stretch>
            <a:fillRect/>
          </a:stretch>
        </p:blipFill>
        <p:spPr bwMode="auto">
          <a:xfrm>
            <a:off x="931545" y="914400"/>
            <a:ext cx="7183755" cy="392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267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FFFF"/>
                </a:solidFill>
                <a:ea typeface="Calibri" charset="0"/>
              </a:rPr>
              <a:t>Compton </a:t>
            </a:r>
            <a:r>
              <a:rPr lang="en-US" sz="3600" b="1" dirty="0">
                <a:solidFill>
                  <a:srgbClr val="FFFFFF"/>
                </a:solidFill>
                <a:ea typeface="Calibri" charset="0"/>
              </a:rPr>
              <a:t>Polarimetry</a:t>
            </a:r>
            <a:endParaRPr lang="en-GB" sz="3600" b="1" dirty="0">
              <a:solidFill>
                <a:srgbClr val="FFFFFF"/>
              </a:solidFill>
              <a:ea typeface="Calibri" charset="0"/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19100" y="965199"/>
            <a:ext cx="8394700" cy="497841"/>
          </a:xfrm>
        </p:spPr>
        <p:txBody>
          <a:bodyPr/>
          <a:lstStyle/>
          <a:p>
            <a:pPr eaLnBrk="1" hangingPunct="1"/>
            <a:r>
              <a:rPr lang="en-US" sz="2000" dirty="0" smtClean="0">
                <a:ea typeface="ＭＳ Ｐゴシック" charset="0"/>
                <a:cs typeface="Calibri" charset="0"/>
              </a:rPr>
              <a:t>Detect photons and measure the polarization with Compton scattering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Azimuthal scattering angle dependence on 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polarization</a:t>
            </a:r>
          </a:p>
          <a:p>
            <a:pPr lvl="1" eaLnBrk="1" hangingPunct="1"/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Require 2 interactions of the incoming photon in the detector   </a:t>
            </a:r>
            <a:endParaRPr lang="en-US" sz="2000" dirty="0">
              <a:solidFill>
                <a:srgbClr val="0000FF"/>
              </a:solidFill>
              <a:latin typeface="+mj-lt"/>
              <a:ea typeface="ＭＳ Ｐゴシック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633" y="2104202"/>
            <a:ext cx="6823710" cy="443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8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FFFFFF"/>
                </a:solidFill>
                <a:ea typeface="Calibri" charset="0"/>
              </a:rPr>
              <a:t>The POLAR Instrument Idea</a:t>
            </a:r>
            <a:endParaRPr lang="en-GB" sz="3600" b="1" dirty="0">
              <a:solidFill>
                <a:srgbClr val="FFFFFF"/>
              </a:solidFill>
              <a:ea typeface="Calibri" charset="0"/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19100" y="965199"/>
            <a:ext cx="8394700" cy="2795271"/>
          </a:xfrm>
        </p:spPr>
        <p:txBody>
          <a:bodyPr/>
          <a:lstStyle/>
          <a:p>
            <a:pPr eaLnBrk="1" hangingPunct="1"/>
            <a:r>
              <a:rPr lang="en-US" sz="2000" dirty="0" smtClean="0">
                <a:ea typeface="ＭＳ Ｐゴシック" charset="0"/>
                <a:cs typeface="Calibri" charset="0"/>
              </a:rPr>
              <a:t>Heritage from particle physics with compact segmented plastic scintillator array detectors</a:t>
            </a:r>
          </a:p>
          <a:p>
            <a:pPr lvl="1" eaLnBrk="1" hangingPunct="1"/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O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ptimal 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for Compton scattering in the 50-500 </a:t>
            </a:r>
            <a:r>
              <a:rPr lang="en-US" sz="2000" dirty="0" err="1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keV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 energy range</a:t>
            </a:r>
          </a:p>
          <a:p>
            <a:r>
              <a:rPr lang="en-US" sz="2000" dirty="0" smtClean="0">
                <a:ea typeface="ＭＳ Ｐゴシック" charset="0"/>
                <a:cs typeface="Calibri" charset="0"/>
              </a:rPr>
              <a:t>POLAR: </a:t>
            </a:r>
            <a:r>
              <a:rPr lang="en-US" sz="2000" dirty="0">
                <a:ea typeface="ＭＳ Ｐゴシック" charset="0"/>
                <a:cs typeface="Calibri" charset="0"/>
              </a:rPr>
              <a:t>1600 plastic </a:t>
            </a:r>
            <a:r>
              <a:rPr lang="en-US" sz="2000" dirty="0" smtClean="0">
                <a:ea typeface="ＭＳ Ｐゴシック" charset="0"/>
                <a:cs typeface="Calibri" charset="0"/>
              </a:rPr>
              <a:t>scintillators bar (6x6x176 mm) in 25 modules</a:t>
            </a:r>
            <a:endParaRPr lang="en-US" sz="2000" dirty="0">
              <a:solidFill>
                <a:srgbClr val="0000FF"/>
              </a:solidFill>
              <a:latin typeface="+mj-lt"/>
              <a:ea typeface="ＭＳ Ｐゴシック" charset="0"/>
              <a:cs typeface="Calibri" charset="0"/>
            </a:endParaRPr>
          </a:p>
          <a:p>
            <a:pPr lvl="1"/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Lightweight allows a relatively large effective area, with low mass (30kg)</a:t>
            </a:r>
          </a:p>
          <a:p>
            <a:pPr lvl="1"/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Small granularity 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results 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in high angular 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resolution thus high 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sensitivity for 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polarization 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measurements</a:t>
            </a:r>
          </a:p>
        </p:txBody>
      </p:sp>
      <p:pic>
        <p:nvPicPr>
          <p:cNvPr id="30" name="Picture 29" descr="Polar_schemati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" y="3572795"/>
            <a:ext cx="2991811" cy="2375472"/>
          </a:xfrm>
          <a:prstGeom prst="rect">
            <a:avLst/>
          </a:prstGeom>
        </p:spPr>
      </p:pic>
      <p:pic>
        <p:nvPicPr>
          <p:cNvPr id="31" name="Picture 30" descr="POLAR_cove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5795" y="3527220"/>
            <a:ext cx="4685129" cy="2726260"/>
          </a:xfrm>
          <a:prstGeom prst="rect">
            <a:avLst/>
          </a:prstGeom>
        </p:spPr>
      </p:pic>
      <p:pic>
        <p:nvPicPr>
          <p:cNvPr id="32" name="Picture 31" descr="Polar_principl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519" y="3485593"/>
            <a:ext cx="1231445" cy="311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2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FFFFFF"/>
                </a:solidFill>
                <a:ea typeface="Calibri" charset="0"/>
              </a:rPr>
              <a:t>POLAR on </a:t>
            </a:r>
            <a:r>
              <a:rPr lang="en-GB" sz="3600" b="1" dirty="0" err="1" smtClean="0">
                <a:solidFill>
                  <a:srgbClr val="FFFFFF"/>
                </a:solidFill>
                <a:ea typeface="Calibri" charset="0"/>
              </a:rPr>
              <a:t>Tiangong</a:t>
            </a:r>
            <a:r>
              <a:rPr lang="en-GB" sz="3600" b="1" dirty="0" smtClean="0">
                <a:solidFill>
                  <a:srgbClr val="FFFFFF"/>
                </a:solidFill>
                <a:ea typeface="Calibri" charset="0"/>
              </a:rPr>
              <a:t> 2</a:t>
            </a:r>
            <a:endParaRPr lang="en-GB" sz="3600" b="1" dirty="0">
              <a:solidFill>
                <a:srgbClr val="FFFFFF"/>
              </a:solidFill>
              <a:ea typeface="Calibri" charset="0"/>
            </a:endParaRPr>
          </a:p>
        </p:txBody>
      </p:sp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419100" y="965199"/>
            <a:ext cx="4415790" cy="494411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dirty="0" err="1">
                <a:ea typeface="ＭＳ Ｐゴシック" charset="0"/>
                <a:cs typeface="Calibri" charset="0"/>
              </a:rPr>
              <a:t>Polarimeter</a:t>
            </a:r>
            <a:r>
              <a:rPr lang="en-US" sz="2000" dirty="0">
                <a:ea typeface="ＭＳ Ｐゴシック" charset="0"/>
                <a:cs typeface="Calibri" charset="0"/>
              </a:rPr>
              <a:t>:</a:t>
            </a:r>
          </a:p>
          <a:p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Photon </a:t>
            </a:r>
            <a:r>
              <a:rPr lang="en-US" sz="2000" dirty="0" err="1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polarisation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 from GRB </a:t>
            </a:r>
          </a:p>
          <a:p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Hard x-rays, 50 </a:t>
            </a:r>
            <a:r>
              <a:rPr lang="en-US" sz="2000" dirty="0" err="1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keV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 &lt; </a:t>
            </a:r>
            <a:r>
              <a:rPr lang="en-US" sz="2000" dirty="0" err="1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Eγ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 &lt; 500 </a:t>
            </a:r>
            <a:r>
              <a:rPr lang="en-US" sz="2000" dirty="0" err="1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keV</a:t>
            </a:r>
            <a:endParaRPr lang="en-US" sz="2000" dirty="0">
              <a:solidFill>
                <a:srgbClr val="0000FF"/>
              </a:solidFill>
              <a:latin typeface="+mj-lt"/>
              <a:ea typeface="ＭＳ Ｐゴシック" charset="0"/>
              <a:cs typeface="Arial" charset="0"/>
            </a:endParaRPr>
          </a:p>
          <a:p>
            <a:r>
              <a:rPr lang="en-US" sz="2000" dirty="0" err="1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FoV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 30% of sky</a:t>
            </a:r>
          </a:p>
          <a:p>
            <a:pPr>
              <a:buNone/>
            </a:pPr>
            <a:r>
              <a:rPr lang="en-US" sz="2000" dirty="0" smtClean="0">
                <a:ea typeface="ＭＳ Ｐゴシック" charset="0"/>
                <a:cs typeface="Calibri" charset="0"/>
              </a:rPr>
              <a:t>OBOX </a:t>
            </a:r>
            <a:r>
              <a:rPr lang="en-US" sz="2000" dirty="0">
                <a:ea typeface="ＭＳ Ｐゴシック" charset="0"/>
                <a:cs typeface="Calibri" charset="0"/>
              </a:rPr>
              <a:t>(</a:t>
            </a:r>
            <a:r>
              <a:rPr lang="en-US" sz="2000" dirty="0" smtClean="0">
                <a:ea typeface="ＭＳ Ｐゴシック" charset="0"/>
                <a:cs typeface="Calibri" charset="0"/>
              </a:rPr>
              <a:t>Europe):</a:t>
            </a:r>
            <a:endParaRPr lang="en-US" sz="2000" dirty="0">
              <a:ea typeface="ＭＳ Ｐゴシック" charset="0"/>
              <a:cs typeface="Calibri" charset="0"/>
            </a:endParaRPr>
          </a:p>
          <a:p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5x5 modules in </a:t>
            </a:r>
            <a:r>
              <a:rPr lang="en-GB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carbon fibre box</a:t>
            </a:r>
          </a:p>
          <a:p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Central trigger and power 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supplies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Switzerland: </a:t>
            </a:r>
            <a:r>
              <a:rPr lang="en-US" sz="2000" dirty="0" err="1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UniGE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(DPNC, ISDC), PSI </a:t>
            </a:r>
            <a:r>
              <a:rPr lang="en-US" sz="2000" dirty="0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Poland: NCBJ </a:t>
            </a:r>
            <a:r>
              <a:rPr lang="en-US" sz="2000" dirty="0" err="1" smtClean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Swierk</a:t>
            </a:r>
            <a:endParaRPr lang="en-US" sz="2000" dirty="0">
              <a:solidFill>
                <a:srgbClr val="0000FF"/>
              </a:solidFill>
              <a:latin typeface="+mj-lt"/>
              <a:ea typeface="ＭＳ Ｐゴシック" charset="0"/>
              <a:cs typeface="Arial" charset="0"/>
            </a:endParaRPr>
          </a:p>
          <a:p>
            <a:pPr>
              <a:buNone/>
            </a:pPr>
            <a:r>
              <a:rPr lang="en-US" sz="2000" dirty="0">
                <a:ea typeface="ＭＳ Ｐゴシック" charset="0"/>
                <a:cs typeface="Calibri" charset="0"/>
              </a:rPr>
              <a:t>IBOX (Chinese Academy of Sciences):</a:t>
            </a:r>
          </a:p>
          <a:p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Space craft interfaces</a:t>
            </a:r>
          </a:p>
          <a:p>
            <a:r>
              <a:rPr lang="en-US" sz="2000" dirty="0">
                <a:solidFill>
                  <a:srgbClr val="0000FF"/>
                </a:solidFill>
                <a:latin typeface="+mj-lt"/>
                <a:ea typeface="ＭＳ Ｐゴシック" charset="0"/>
                <a:cs typeface="Arial" charset="0"/>
              </a:rPr>
              <a:t>Central computer, data transmission</a:t>
            </a:r>
          </a:p>
          <a:p>
            <a:pPr lvl="1"/>
            <a:endParaRPr lang="en-US" sz="2000" dirty="0">
              <a:ea typeface="ＭＳ Ｐゴシック" charset="0"/>
              <a:cs typeface="Calibri" charset="0"/>
            </a:endParaRPr>
          </a:p>
        </p:txBody>
      </p:sp>
      <p:pic>
        <p:nvPicPr>
          <p:cNvPr id="9" name="Picture 20" descr="polarInSpaceLab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371600"/>
            <a:ext cx="3870325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10150" y="3970338"/>
            <a:ext cx="4095750" cy="265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725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FFFF"/>
                </a:solidFill>
                <a:ea typeface="Calibri" charset="0"/>
              </a:rPr>
              <a:t>POLAR Module</a:t>
            </a:r>
            <a:endParaRPr lang="en-GB" sz="3600" b="1" dirty="0">
              <a:solidFill>
                <a:srgbClr val="FFFFFF"/>
              </a:solidFill>
              <a:ea typeface="Calibri" charset="0"/>
            </a:endParaRPr>
          </a:p>
        </p:txBody>
      </p:sp>
      <p:pic>
        <p:nvPicPr>
          <p:cNvPr id="7" name="Picture 18" descr="POL_Ass11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0" y="1504940"/>
            <a:ext cx="87630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4953000" y="2759065"/>
            <a:ext cx="560388" cy="3079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1400">
                <a:solidFill>
                  <a:schemeClr val="bg1"/>
                </a:solidFill>
              </a:rPr>
              <a:t>PMT</a:t>
            </a: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2133600" y="2432040"/>
            <a:ext cx="803275" cy="30797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1400" dirty="0">
                <a:solidFill>
                  <a:schemeClr val="bg1"/>
                </a:solidFill>
              </a:rPr>
              <a:t>64 Bars</a:t>
            </a:r>
          </a:p>
        </p:txBody>
      </p:sp>
      <p:pic>
        <p:nvPicPr>
          <p:cNvPr id="10" name="Picture 28"/>
          <p:cNvPicPr>
            <a:picLocks noChangeAspect="1" noChangeArrowheads="1"/>
          </p:cNvPicPr>
          <p:nvPr/>
        </p:nvPicPr>
        <p:blipFill>
          <a:blip r:embed="rId4">
            <a:lum bright="18000" contrast="12000"/>
          </a:blip>
          <a:srcRect/>
          <a:stretch>
            <a:fillRect/>
          </a:stretch>
        </p:blipFill>
        <p:spPr bwMode="auto">
          <a:xfrm>
            <a:off x="6629400" y="4887903"/>
            <a:ext cx="2438400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9"/>
          <p:cNvSpPr txBox="1">
            <a:spLocks noChangeArrowheads="1"/>
          </p:cNvSpPr>
          <p:nvPr/>
        </p:nvSpPr>
        <p:spPr bwMode="auto">
          <a:xfrm>
            <a:off x="6391275" y="4489440"/>
            <a:ext cx="12787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fr-CH" sz="1400" b="1" dirty="0" smtClean="0"/>
              <a:t>FEE</a:t>
            </a:r>
            <a:endParaRPr lang="fr-CH" sz="1400" dirty="0"/>
          </a:p>
          <a:p>
            <a:pPr algn="ctr"/>
            <a:r>
              <a:rPr lang="fr-CH" sz="1400" dirty="0"/>
              <a:t>(</a:t>
            </a:r>
            <a:r>
              <a:rPr lang="fr-CH" sz="1400" b="1" dirty="0" smtClean="0"/>
              <a:t>PSI Villigen</a:t>
            </a:r>
            <a:r>
              <a:rPr lang="fr-CH" sz="1400" dirty="0" smtClean="0"/>
              <a:t>)</a:t>
            </a:r>
            <a:endParaRPr lang="fr-CH" sz="1400" dirty="0"/>
          </a:p>
        </p:txBody>
      </p:sp>
      <p:pic>
        <p:nvPicPr>
          <p:cNvPr id="12" name="Pictur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4337040"/>
            <a:ext cx="1905000" cy="166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bars64baffle.pd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65806" y="4353569"/>
            <a:ext cx="1570038" cy="188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module_assambling 011.jpg"/>
          <p:cNvPicPr>
            <a:picLocks noChangeAspect="1"/>
          </p:cNvPicPr>
          <p:nvPr/>
        </p:nvPicPr>
        <p:blipFill>
          <a:blip r:embed="rId7"/>
          <a:srcRect l="25017" t="8339" r="26199" b="3266"/>
          <a:stretch>
            <a:fillRect/>
          </a:stretch>
        </p:blipFill>
        <p:spPr>
          <a:xfrm>
            <a:off x="3886200" y="4184640"/>
            <a:ext cx="1601638" cy="2176585"/>
          </a:xfrm>
          <a:prstGeom prst="rect">
            <a:avLst/>
          </a:prstGeom>
        </p:spPr>
      </p:pic>
      <p:sp>
        <p:nvSpPr>
          <p:cNvPr id="16" name="Text Box 39"/>
          <p:cNvSpPr txBox="1">
            <a:spLocks noChangeArrowheads="1"/>
          </p:cNvSpPr>
          <p:nvPr/>
        </p:nvSpPr>
        <p:spPr bwMode="auto">
          <a:xfrm>
            <a:off x="2565909" y="1212840"/>
            <a:ext cx="44346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2000" b="1" dirty="0">
                <a:latin typeface="+mn-lt"/>
              </a:rPr>
              <a:t>CFRP socket </a:t>
            </a:r>
            <a:r>
              <a:rPr lang="fr-CH" sz="2000" dirty="0">
                <a:latin typeface="+mn-lt"/>
              </a:rPr>
              <a:t>(1mm thick carbon prepreg)</a:t>
            </a:r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 flipH="1">
            <a:off x="8388350" y="1670040"/>
            <a:ext cx="146050" cy="338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 Box 22"/>
          <p:cNvSpPr txBox="1">
            <a:spLocks noChangeArrowheads="1"/>
          </p:cNvSpPr>
          <p:nvPr/>
        </p:nvSpPr>
        <p:spPr bwMode="auto">
          <a:xfrm>
            <a:off x="8153400" y="1395403"/>
            <a:ext cx="10310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2000" dirty="0">
                <a:latin typeface="+mn-lt"/>
              </a:rPr>
              <a:t>End Cap</a:t>
            </a: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auto">
          <a:xfrm flipH="1">
            <a:off x="7620000" y="1517640"/>
            <a:ext cx="152400" cy="414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AutoShape 30"/>
          <p:cNvSpPr>
            <a:spLocks noChangeArrowheads="1"/>
          </p:cNvSpPr>
          <p:nvPr/>
        </p:nvSpPr>
        <p:spPr bwMode="auto">
          <a:xfrm rot="3806097">
            <a:off x="6667500" y="4222740"/>
            <a:ext cx="304800" cy="228600"/>
          </a:xfrm>
          <a:prstGeom prst="rightArrow">
            <a:avLst>
              <a:gd name="adj1" fmla="val 50000"/>
              <a:gd name="adj2" fmla="val 33333"/>
            </a:avLst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fr-CH" sz="1200">
              <a:solidFill>
                <a:srgbClr val="0000FF"/>
              </a:solidFill>
            </a:endParaRPr>
          </a:p>
        </p:txBody>
      </p:sp>
      <p:sp>
        <p:nvSpPr>
          <p:cNvPr id="21" name="Text Box 37"/>
          <p:cNvSpPr txBox="1">
            <a:spLocks noChangeArrowheads="1"/>
          </p:cNvSpPr>
          <p:nvPr/>
        </p:nvSpPr>
        <p:spPr bwMode="auto">
          <a:xfrm>
            <a:off x="7467600" y="1121400"/>
            <a:ext cx="11432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2000" dirty="0">
                <a:latin typeface="+mn-lt"/>
              </a:rPr>
              <a:t>Back </a:t>
            </a:r>
            <a:r>
              <a:rPr lang="fr-CH" sz="2000" dirty="0" err="1">
                <a:latin typeface="+mn-lt"/>
              </a:rPr>
              <a:t>seal</a:t>
            </a:r>
            <a:endParaRPr lang="fr-CH" sz="2000" dirty="0">
              <a:latin typeface="+mn-lt"/>
            </a:endParaRPr>
          </a:p>
        </p:txBody>
      </p:sp>
      <p:sp>
        <p:nvSpPr>
          <p:cNvPr id="22" name="Line 38"/>
          <p:cNvSpPr>
            <a:spLocks noChangeShapeType="1"/>
          </p:cNvSpPr>
          <p:nvPr/>
        </p:nvSpPr>
        <p:spPr bwMode="auto">
          <a:xfrm flipH="1">
            <a:off x="3810000" y="144144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24"/>
          <p:cNvSpPr>
            <a:spLocks noChangeShapeType="1"/>
          </p:cNvSpPr>
          <p:nvPr/>
        </p:nvSpPr>
        <p:spPr bwMode="auto">
          <a:xfrm flipH="1" flipV="1">
            <a:off x="400050" y="3160702"/>
            <a:ext cx="1657350" cy="642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2153559" y="3651240"/>
            <a:ext cx="10121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CH" sz="2000" b="1" dirty="0" smtClean="0">
                <a:latin typeface="+mn-lt"/>
              </a:rPr>
              <a:t>Baffles</a:t>
            </a:r>
            <a:r>
              <a:rPr lang="fr-CH" sz="1400" dirty="0" smtClean="0"/>
              <a:t>  </a:t>
            </a:r>
            <a:endParaRPr lang="fr-CH" sz="1400" dirty="0"/>
          </a:p>
        </p:txBody>
      </p:sp>
      <p:sp>
        <p:nvSpPr>
          <p:cNvPr id="25" name="Line 26"/>
          <p:cNvSpPr>
            <a:spLocks noChangeShapeType="1"/>
          </p:cNvSpPr>
          <p:nvPr/>
        </p:nvSpPr>
        <p:spPr bwMode="auto">
          <a:xfrm flipV="1">
            <a:off x="3048000" y="3803640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FFFFFF"/>
                </a:solidFill>
                <a:ea typeface="Calibri" charset="0"/>
              </a:rPr>
              <a:t>The POLAR Timeline </a:t>
            </a:r>
            <a:endParaRPr lang="en-GB" sz="3600" b="1" dirty="0">
              <a:solidFill>
                <a:srgbClr val="FFFFFF"/>
              </a:solidFill>
              <a:ea typeface="Calibri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00225"/>
              </p:ext>
            </p:extLst>
          </p:nvPr>
        </p:nvGraphicFramePr>
        <p:xfrm>
          <a:off x="1461260" y="1080689"/>
          <a:ext cx="6274512" cy="2677779"/>
        </p:xfrm>
        <a:graphic>
          <a:graphicData uri="http://schemas.openxmlformats.org/drawingml/2006/table">
            <a:tbl>
              <a:tblPr firstCol="1">
                <a:tableStyleId>{5C22544A-7EE6-4342-B048-85BDC9FD1C3A}</a:tableStyleId>
              </a:tblPr>
              <a:tblGrid>
                <a:gridCol w="2091504"/>
                <a:gridCol w="1781054"/>
                <a:gridCol w="2401954"/>
              </a:tblGrid>
              <a:tr h="487998">
                <a:tc>
                  <a:txBody>
                    <a:bodyPr/>
                    <a:lstStyle/>
                    <a:p>
                      <a:r>
                        <a:rPr lang="fr-FR" dirty="0" smtClean="0"/>
                        <a:t>2005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Phase 0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NIM Publication</a:t>
                      </a:r>
                      <a:endParaRPr lang="fr-FR" dirty="0"/>
                    </a:p>
                  </a:txBody>
                  <a:tcPr/>
                </a:tc>
              </a:tr>
              <a:tr h="535148">
                <a:tc>
                  <a:txBody>
                    <a:bodyPr/>
                    <a:lstStyle/>
                    <a:p>
                      <a:r>
                        <a:rPr lang="fr-FR" dirty="0" smtClean="0"/>
                        <a:t>2007-2009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Phase 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DM, EQM I</a:t>
                      </a:r>
                      <a:endParaRPr lang="fr-FR" dirty="0"/>
                    </a:p>
                  </a:txBody>
                  <a:tcPr/>
                </a:tc>
              </a:tr>
              <a:tr h="535148">
                <a:tc>
                  <a:txBody>
                    <a:bodyPr/>
                    <a:lstStyle/>
                    <a:p>
                      <a:r>
                        <a:rPr lang="fr-FR" dirty="0" smtClean="0"/>
                        <a:t>2010-2011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Phase 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EQM</a:t>
                      </a:r>
                      <a:r>
                        <a:rPr lang="fr-FR" baseline="0" dirty="0" smtClean="0"/>
                        <a:t> II</a:t>
                      </a:r>
                      <a:endParaRPr lang="fr-FR" dirty="0"/>
                    </a:p>
                  </a:txBody>
                  <a:tcPr/>
                </a:tc>
              </a:tr>
              <a:tr h="535148">
                <a:tc>
                  <a:txBody>
                    <a:bodyPr/>
                    <a:lstStyle/>
                    <a:p>
                      <a:r>
                        <a:rPr lang="fr-FR" dirty="0" smtClean="0"/>
                        <a:t>2012-2016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Phase C/D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FM, FMS</a:t>
                      </a:r>
                      <a:endParaRPr lang="fr-FR" dirty="0"/>
                    </a:p>
                  </a:txBody>
                  <a:tcPr/>
                </a:tc>
              </a:tr>
              <a:tr h="584337">
                <a:tc>
                  <a:txBody>
                    <a:bodyPr/>
                    <a:lstStyle/>
                    <a:p>
                      <a:r>
                        <a:rPr lang="fr-FR" dirty="0" smtClean="0"/>
                        <a:t>2016–</a:t>
                      </a:r>
                      <a:r>
                        <a:rPr lang="fr-FR" baseline="0" dirty="0" smtClean="0"/>
                        <a:t>2020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Data analysis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Science publications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696" y="3905139"/>
            <a:ext cx="1963703" cy="147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POLAR_broken_PM_201308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1081" y="3905139"/>
            <a:ext cx="1949797" cy="1461666"/>
          </a:xfrm>
          <a:prstGeom prst="rect">
            <a:avLst/>
          </a:prstGeom>
        </p:spPr>
      </p:pic>
      <p:pic>
        <p:nvPicPr>
          <p:cNvPr id="12" name="Picture 11" descr="pyroshock2014MassMode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307" y="3905139"/>
            <a:ext cx="2180856" cy="1474381"/>
          </a:xfrm>
          <a:prstGeom prst="rect">
            <a:avLst/>
          </a:prstGeom>
        </p:spPr>
      </p:pic>
      <p:pic>
        <p:nvPicPr>
          <p:cNvPr id="13" name="Picture 12" descr="100_9537_setup_TVT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89"/>
          <a:stretch/>
        </p:blipFill>
        <p:spPr>
          <a:xfrm>
            <a:off x="6670054" y="3924757"/>
            <a:ext cx="2131436" cy="142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2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FFFFFF"/>
                </a:solidFill>
                <a:ea typeface="Calibri" charset="0"/>
              </a:rPr>
              <a:t>POLAR Constructed and Qualified </a:t>
            </a:r>
            <a:endParaRPr lang="en-GB" sz="3600" b="1" dirty="0">
              <a:solidFill>
                <a:srgbClr val="FFFFFF"/>
              </a:solidFill>
              <a:ea typeface="Calibri" charset="0"/>
            </a:endParaRPr>
          </a:p>
        </p:txBody>
      </p:sp>
      <p:pic>
        <p:nvPicPr>
          <p:cNvPr id="10" name="Picture 9" descr="modulation_on_ax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170" y="3699393"/>
            <a:ext cx="2009827" cy="1659036"/>
          </a:xfrm>
          <a:prstGeom prst="rect">
            <a:avLst/>
          </a:prstGeom>
        </p:spPr>
      </p:pic>
      <p:pic>
        <p:nvPicPr>
          <p:cNvPr id="11" name="Picture 10" descr="vib_tes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03" y="1027599"/>
            <a:ext cx="4204873" cy="2365241"/>
          </a:xfrm>
          <a:prstGeom prst="rect">
            <a:avLst/>
          </a:prstGeom>
        </p:spPr>
      </p:pic>
      <p:pic>
        <p:nvPicPr>
          <p:cNvPr id="12" name="Picture 11" descr="TVT_tes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016" y="1027599"/>
            <a:ext cx="4223106" cy="2371627"/>
          </a:xfrm>
          <a:prstGeom prst="rect">
            <a:avLst/>
          </a:prstGeom>
        </p:spPr>
      </p:pic>
      <p:pic>
        <p:nvPicPr>
          <p:cNvPr id="13" name="Picture 12" descr="ESRF_setu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03" y="3496263"/>
            <a:ext cx="4204873" cy="2788799"/>
          </a:xfrm>
          <a:prstGeom prst="rect">
            <a:avLst/>
          </a:prstGeom>
        </p:spPr>
      </p:pic>
      <p:pic>
        <p:nvPicPr>
          <p:cNvPr id="19" name="Picture 18" descr="Spectrum_channel_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138" y="3619997"/>
            <a:ext cx="2756641" cy="1592887"/>
          </a:xfrm>
          <a:prstGeom prst="rect">
            <a:avLst/>
          </a:prstGeom>
        </p:spPr>
      </p:pic>
      <p:sp>
        <p:nvSpPr>
          <p:cNvPr id="20" name="Text Box 28"/>
          <p:cNvSpPr txBox="1">
            <a:spLocks noChangeArrowheads="1"/>
          </p:cNvSpPr>
          <p:nvPr/>
        </p:nvSpPr>
        <p:spPr bwMode="auto">
          <a:xfrm>
            <a:off x="3240908" y="2990272"/>
            <a:ext cx="11728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Vibration</a:t>
            </a:r>
            <a:endParaRPr lang="en-US" sz="1600" b="1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Text Box 28"/>
          <p:cNvSpPr txBox="1">
            <a:spLocks noChangeArrowheads="1"/>
          </p:cNvSpPr>
          <p:nvPr/>
        </p:nvSpPr>
        <p:spPr bwMode="auto">
          <a:xfrm>
            <a:off x="4729336" y="2997142"/>
            <a:ext cx="11728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TVT</a:t>
            </a:r>
            <a:endParaRPr lang="en-US" sz="1600" b="1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2" name="Text Box 28"/>
          <p:cNvSpPr txBox="1">
            <a:spLocks noChangeArrowheads="1"/>
          </p:cNvSpPr>
          <p:nvPr/>
        </p:nvSpPr>
        <p:spPr bwMode="auto">
          <a:xfrm>
            <a:off x="1031800" y="3685196"/>
            <a:ext cx="23017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Calibration at ESRF</a:t>
            </a:r>
            <a:endParaRPr lang="en-US" sz="1600" b="1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4" name="TextBox 5"/>
          <p:cNvSpPr txBox="1">
            <a:spLocks noChangeArrowheads="1"/>
          </p:cNvSpPr>
          <p:nvPr/>
        </p:nvSpPr>
        <p:spPr bwMode="auto">
          <a:xfrm>
            <a:off x="4432859" y="5384276"/>
            <a:ext cx="4749419" cy="707886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defRPr/>
            </a:pPr>
            <a:r>
              <a:rPr lang="en-GB" sz="2000" b="1" dirty="0" smtClean="0">
                <a:solidFill>
                  <a:srgbClr val="FFFFFF"/>
                </a:solidFill>
                <a:latin typeface="+mj-lt"/>
                <a:cs typeface="Arial" charset="0"/>
              </a:rPr>
              <a:t>Full Flight Model calibrated on ground with polarized beams, performance confirmed!</a:t>
            </a:r>
          </a:p>
        </p:txBody>
      </p:sp>
    </p:spTree>
    <p:extLst>
      <p:ext uri="{BB962C8B-B14F-4D97-AF65-F5344CB8AC3E}">
        <p14:creationId xmlns:p14="http://schemas.microsoft.com/office/powerpoint/2010/main" val="124680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FFFFFF"/>
                </a:solidFill>
                <a:ea typeface="Calibri" charset="0"/>
              </a:rPr>
              <a:t>POLAR at launch site </a:t>
            </a:r>
            <a:endParaRPr lang="en-GB" sz="3600" b="1" dirty="0">
              <a:solidFill>
                <a:srgbClr val="FFFFFF"/>
              </a:solidFill>
              <a:ea typeface="Calibri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330199" y="934720"/>
            <a:ext cx="8559802" cy="68320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GB" sz="2000" dirty="0" smtClean="0"/>
              <a:t>POLAR FM shipped to the </a:t>
            </a:r>
            <a:r>
              <a:rPr lang="en-GB" sz="2000" dirty="0" err="1" smtClean="0"/>
              <a:t>Jiuquan</a:t>
            </a:r>
            <a:r>
              <a:rPr lang="en-GB" sz="2000" dirty="0" smtClean="0"/>
              <a:t> Satellite launch </a:t>
            </a:r>
            <a:r>
              <a:rPr lang="en-GB" sz="2000" dirty="0" err="1" smtClean="0"/>
              <a:t>center</a:t>
            </a:r>
            <a:r>
              <a:rPr lang="en-GB" sz="2000" dirty="0" smtClean="0"/>
              <a:t> at the end of June</a:t>
            </a:r>
            <a:endParaRPr lang="en-US" sz="2000" dirty="0" smtClean="0">
              <a:ea typeface="ＭＳ Ｐゴシック" charset="0"/>
              <a:cs typeface="Arial" charset="0"/>
            </a:endParaRPr>
          </a:p>
          <a:p>
            <a:pPr lvl="1" eaLnBrk="1" hangingPunct="1"/>
            <a:r>
              <a:rPr lang="en-GB" sz="20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Final tests at the launch site </a:t>
            </a:r>
            <a:r>
              <a:rPr lang="en-GB" sz="2000" dirty="0" smtClean="0">
                <a:solidFill>
                  <a:srgbClr val="0000FF"/>
                </a:solidFill>
                <a:ea typeface="ＭＳ Ｐゴシック" charset="0"/>
                <a:cs typeface="Arial" charset="0"/>
              </a:rPr>
              <a:t>completed, FM now mounted on TG-2!</a:t>
            </a:r>
            <a:endParaRPr lang="en-GB" sz="2000" dirty="0">
              <a:solidFill>
                <a:srgbClr val="0000FF"/>
              </a:solidFill>
              <a:ea typeface="ＭＳ Ｐゴシック" charset="0"/>
              <a:cs typeface="Arial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061" y="1655069"/>
            <a:ext cx="3649130" cy="27330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357" y="1655069"/>
            <a:ext cx="3649131" cy="27368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709" y="4388099"/>
            <a:ext cx="3649130" cy="2432754"/>
          </a:xfrm>
          <a:prstGeom prst="rect">
            <a:avLst/>
          </a:prstGeom>
        </p:spPr>
      </p:pic>
      <p:sp>
        <p:nvSpPr>
          <p:cNvPr id="28" name="TextBox 5"/>
          <p:cNvSpPr txBox="1">
            <a:spLocks noChangeArrowheads="1"/>
          </p:cNvSpPr>
          <p:nvPr/>
        </p:nvSpPr>
        <p:spPr bwMode="auto">
          <a:xfrm>
            <a:off x="3012379" y="4425247"/>
            <a:ext cx="28816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hangingPunct="1">
              <a:defRPr/>
            </a:pPr>
            <a:r>
              <a:rPr lang="en-GB" sz="2000" b="1" dirty="0" smtClean="0">
                <a:solidFill>
                  <a:srgbClr val="FFFFFF"/>
                </a:solidFill>
                <a:latin typeface="+mj-lt"/>
                <a:cs typeface="Arial" charset="0"/>
              </a:rPr>
              <a:t>The launch site test team</a:t>
            </a:r>
          </a:p>
        </p:txBody>
      </p:sp>
    </p:spTree>
    <p:extLst>
      <p:ext uri="{BB962C8B-B14F-4D97-AF65-F5344CB8AC3E}">
        <p14:creationId xmlns:p14="http://schemas.microsoft.com/office/powerpoint/2010/main" val="46334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Blank Presentation">
  <a:themeElements>
    <a:clrScheme name="2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rgbClr val="FF0C0F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rgbClr val="FF0C0F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128839</TotalTime>
  <Words>467</Words>
  <Application>Microsoft Macintosh PowerPoint</Application>
  <PresentationFormat>On-screen Show (4:3)</PresentationFormat>
  <Paragraphs>87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Calibri</vt:lpstr>
      <vt:lpstr>ＭＳ Ｐゴシック</vt:lpstr>
      <vt:lpstr>宋体</vt:lpstr>
      <vt:lpstr>Arial</vt:lpstr>
      <vt:lpstr>Office Theme</vt:lpstr>
      <vt:lpstr>2_Blank Presentation</vt:lpstr>
      <vt:lpstr>PowerPoint Presentation</vt:lpstr>
      <vt:lpstr>Gamma-Ray Bursts </vt:lpstr>
      <vt:lpstr>Compton Polarimetry</vt:lpstr>
      <vt:lpstr>The POLAR Instrument Idea</vt:lpstr>
      <vt:lpstr>POLAR on Tiangong 2</vt:lpstr>
      <vt:lpstr>POLAR Module</vt:lpstr>
      <vt:lpstr>The POLAR Timeline </vt:lpstr>
      <vt:lpstr>POLAR Constructed and Qualified </vt:lpstr>
      <vt:lpstr>POLAR at launch site </vt:lpstr>
      <vt:lpstr>POLAR ready for space! </vt:lpstr>
      <vt:lpstr>PowerPoint Presentation</vt:lpstr>
    </vt:vector>
  </TitlesOfParts>
  <Manager/>
  <Company>DPNC, University of Geneva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DArk Matter Particle Explorer (DAMPE)</dc:title>
  <dc:subject/>
  <dc:creator>Xin Wu</dc:creator>
  <cp:keywords/>
  <dc:description/>
  <cp:lastModifiedBy>Microsoft Office User</cp:lastModifiedBy>
  <cp:revision>2003</cp:revision>
  <cp:lastPrinted>2015-07-30T16:17:45Z</cp:lastPrinted>
  <dcterms:created xsi:type="dcterms:W3CDTF">2014-05-10T11:00:53Z</dcterms:created>
  <dcterms:modified xsi:type="dcterms:W3CDTF">2016-09-16T06:01:20Z</dcterms:modified>
  <cp:category/>
</cp:coreProperties>
</file>