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65" r:id="rId6"/>
    <p:sldId id="261" r:id="rId7"/>
    <p:sldId id="257" r:id="rId8"/>
    <p:sldId id="273" r:id="rId9"/>
    <p:sldId id="267" r:id="rId10"/>
    <p:sldId id="269" r:id="rId11"/>
    <p:sldId id="268" r:id="rId12"/>
    <p:sldId id="262" r:id="rId13"/>
    <p:sldId id="276" r:id="rId14"/>
    <p:sldId id="264" r:id="rId15"/>
    <p:sldId id="274" r:id="rId16"/>
    <p:sldId id="258" r:id="rId17"/>
    <p:sldId id="259" r:id="rId18"/>
    <p:sldId id="271" r:id="rId19"/>
    <p:sldId id="270" r:id="rId20"/>
  </p:sldIdLst>
  <p:sldSz cx="9144000" cy="6858000" type="screen4x3"/>
  <p:notesSz cx="6669088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92" autoAdjust="0"/>
    <p:restoredTop sz="90929"/>
  </p:normalViewPr>
  <p:slideViewPr>
    <p:cSldViewPr>
      <p:cViewPr>
        <p:scale>
          <a:sx n="100" d="100"/>
          <a:sy n="100" d="100"/>
        </p:scale>
        <p:origin x="-768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E4608-E85A-45C4-A4FF-AA2402B01C0A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7B311-2E59-4468-8090-6E36BAB02D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06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0" y="0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2" y="4715153"/>
            <a:ext cx="4890665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0" y="9430306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B42E75-0CF9-4408-94A3-E28DC4A338D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6420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7B1268-A970-4C4A-AA28-293D93093980}" type="slidenum">
              <a:rPr lang="en-GB" altLang="en-US"/>
              <a:pPr/>
              <a:t>1</a:t>
            </a:fld>
            <a:endParaRPr lang="en-GB" altLang="en-US" dirty="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22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751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16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31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22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85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15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862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71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4313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7306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4575"/>
            <a:ext cx="8763000" cy="327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2pPr>
      <a:lvl3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3pPr>
      <a:lvl4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4pPr>
      <a:lvl5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tiff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780" y="1434298"/>
            <a:ext cx="4491180" cy="29830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428896"/>
            <a:ext cx="282038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Medipix3</a:t>
            </a:r>
          </a:p>
          <a:p>
            <a:pPr algn="ctr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</a:p>
          <a:p>
            <a:pPr algn="ctr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National Instruments</a:t>
            </a:r>
          </a:p>
          <a:p>
            <a:pPr algn="ctr"/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</a:p>
          <a:p>
            <a:pPr algn="ctr"/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Merlin</a:t>
            </a:r>
          </a:p>
          <a:p>
            <a:pPr algn="ctr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 brief case study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3928" y="4797152"/>
            <a:ext cx="29184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Ian Horswell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Diamond Light Source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Detector Group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8581" y="6237312"/>
            <a:ext cx="1392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February 2016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476671"/>
            <a:ext cx="550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NI Big Physics Summit CERN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98" y="4456202"/>
            <a:ext cx="2291986" cy="17189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21404" y="260648"/>
            <a:ext cx="25426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Merlin </a:t>
            </a:r>
            <a:r>
              <a:rPr lang="en-GB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Quad</a:t>
            </a:r>
            <a:endParaRPr lang="en-GB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017102"/>
            <a:ext cx="860594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Software not simply scaled, too many variables and too much data.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New structures and techniques required :-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DVRs, Classes and objects, multiple free running loops passing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data via queues.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Command and data links via TCP/IP to EPICS, TANGO, MATLAB etc.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New sensors, thicker silicon,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CdTe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GaAs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needed a new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HV/LV power card (+/-1000Vdc)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ADC &amp; DAC for control and monitoring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PXI prototype card + PCB controlled from LabVIEW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456202"/>
            <a:ext cx="2141185" cy="1605889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544" y="4456202"/>
            <a:ext cx="2894087" cy="1718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214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19871" y="297522"/>
            <a:ext cx="18950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Timepix3</a:t>
            </a:r>
            <a:endParaRPr lang="en-GB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415521"/>
              </p:ext>
            </p:extLst>
          </p:nvPr>
        </p:nvGraphicFramePr>
        <p:xfrm>
          <a:off x="1187624" y="1052736"/>
          <a:ext cx="6720408" cy="505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67240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Characteristics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Pixel Arrangement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256</a:t>
                      </a:r>
                      <a:r>
                        <a:rPr lang="en-GB" baseline="0" dirty="0" smtClean="0"/>
                        <a:t> X 256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Pixel Size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55µm X 55µm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Technology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130nm CMOS – 8 </a:t>
                      </a:r>
                      <a:r>
                        <a:rPr lang="en-GB" dirty="0" err="1" smtClean="0"/>
                        <a:t>metalization</a:t>
                      </a:r>
                      <a:r>
                        <a:rPr lang="en-GB" dirty="0" smtClean="0"/>
                        <a:t> layers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Acquisition Modes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Time of Arrival (</a:t>
                      </a:r>
                      <a:r>
                        <a:rPr lang="en-GB" dirty="0" err="1" smtClean="0"/>
                        <a:t>ToA</a:t>
                      </a:r>
                      <a:r>
                        <a:rPr lang="en-GB" dirty="0" smtClean="0"/>
                        <a:t>)</a:t>
                      </a:r>
                    </a:p>
                    <a:p>
                      <a:r>
                        <a:rPr lang="en-GB" dirty="0" smtClean="0"/>
                        <a:t>Time over Threshold (</a:t>
                      </a:r>
                      <a:r>
                        <a:rPr lang="en-GB" dirty="0" err="1" smtClean="0"/>
                        <a:t>ToT</a:t>
                      </a:r>
                      <a:r>
                        <a:rPr lang="en-GB" dirty="0" smtClean="0"/>
                        <a:t>) Energy</a:t>
                      </a:r>
                    </a:p>
                    <a:p>
                      <a:r>
                        <a:rPr lang="en-GB" dirty="0" smtClean="0"/>
                        <a:t>Event</a:t>
                      </a:r>
                      <a:r>
                        <a:rPr lang="en-GB" baseline="0" dirty="0" smtClean="0"/>
                        <a:t> counting</a:t>
                      </a:r>
                    </a:p>
                    <a:p>
                      <a:r>
                        <a:rPr lang="en-GB" baseline="0" dirty="0" smtClean="0"/>
                        <a:t>Integral </a:t>
                      </a:r>
                      <a:r>
                        <a:rPr lang="en-GB" baseline="0" dirty="0" err="1" smtClean="0"/>
                        <a:t>ToT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Readout Modes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Data Driven (zero suppressed)</a:t>
                      </a:r>
                    </a:p>
                    <a:p>
                      <a:r>
                        <a:rPr lang="en-GB" dirty="0" smtClean="0"/>
                        <a:t>Frame based (zero suppressed)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Dead time per pixel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475 ns (pulse measurement and packet transfer time)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Minimum Timing resolution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1.56 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Minimum detectable charge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500e-</a:t>
                      </a:r>
                      <a:endParaRPr lang="en-GB" dirty="0"/>
                    </a:p>
                  </a:txBody>
                  <a:tcPr/>
                </a:tc>
              </a:tr>
              <a:tr h="188381">
                <a:tc>
                  <a:txBody>
                    <a:bodyPr/>
                    <a:lstStyle/>
                    <a:p>
                      <a:r>
                        <a:rPr lang="en-GB" dirty="0" smtClean="0"/>
                        <a:t>Output bandwidth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to 8 SLVDS lines @ 640Mbps (DDR)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978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xwq61351\Desktop\CERN Presentation\Timepix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52" y="4569422"/>
            <a:ext cx="2208511" cy="171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xwq61351\Desktop\CERN Presentation\AlphaFastTo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523412"/>
            <a:ext cx="1956990" cy="180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xwq61351\Desktop\CERN Presentation\Single Fast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14311" r="-31831" b="-9236"/>
          <a:stretch/>
        </p:blipFill>
        <p:spPr bwMode="auto">
          <a:xfrm>
            <a:off x="7709546" y="4257416"/>
            <a:ext cx="1453392" cy="131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xwq61351\Desktop\CERN Presentation\Single To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928" y="4409569"/>
            <a:ext cx="1029392" cy="101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xwq61351\Desktop\CERN Presentation\Single To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214" y="5480427"/>
            <a:ext cx="916646" cy="85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68143" y="404663"/>
            <a:ext cx="18950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Timepix3</a:t>
            </a:r>
            <a:endParaRPr lang="en-GB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242120"/>
            <a:ext cx="75847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One Masters student + Merlin system +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Timepix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chipboards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		+ 6 months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060848"/>
            <a:ext cx="80564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Adapter board modified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LabVIEW FPGA code changed and VHDL added for critical areas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Host LabVIEW modified to suit the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Timepix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chip.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3532965"/>
            <a:ext cx="7183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Demonstrator up and running, Masters Thesis accepted.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4038435"/>
            <a:ext cx="3113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Tests with Alpha source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80170" y="4548070"/>
            <a:ext cx="531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ToA</a:t>
            </a:r>
            <a:endParaRPr lang="en-GB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11406" y="5607480"/>
            <a:ext cx="510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ToT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09546" y="5557773"/>
            <a:ext cx="1000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Fast TOA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55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6852267" cy="4670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71800" y="260648"/>
            <a:ext cx="40029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Diamond Fill Pattern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3381" y="836712"/>
            <a:ext cx="8139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Maximum of 936 bunches, Hybrid Mode 686 bunches + 1 in gap</a:t>
            </a:r>
          </a:p>
        </p:txBody>
      </p:sp>
    </p:spTree>
    <p:extLst>
      <p:ext uri="{BB962C8B-B14F-4D97-AF65-F5344CB8AC3E}">
        <p14:creationId xmlns:p14="http://schemas.microsoft.com/office/powerpoint/2010/main" val="269564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76064"/>
          </a:xfrm>
        </p:spPr>
        <p:txBody>
          <a:bodyPr/>
          <a:lstStyle/>
          <a:p>
            <a:pPr algn="ctr"/>
            <a:r>
              <a:rPr lang="en-GB" sz="3600" b="0" baseline="0" dirty="0" smtClean="0"/>
              <a:t>MEASURED  BUNCH STRUCTURE</a:t>
            </a:r>
            <a:endParaRPr lang="en-GB" sz="3600" b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640960" cy="2590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67959"/>
            <a:ext cx="5544616" cy="2959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3717032"/>
            <a:ext cx="28713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Energy Measurement</a:t>
            </a:r>
          </a:p>
          <a:p>
            <a:pPr algn="ctr"/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ToT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44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332656"/>
            <a:ext cx="5223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Summary and Future Work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536" y="1052736"/>
            <a:ext cx="79641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Quad Medipix3 Detector system, Merlin, implemented using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the NI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FlexRIO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, commercially available via Quantum Detectors.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Installed on 5 Diamond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beamlines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, used in the HiZPad project.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572" y="2253065"/>
            <a:ext cx="8333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Timepix3 demonstrator system produced, test bed for VHDL code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To be used in Time Resolving system below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902" y="3084062"/>
            <a:ext cx="199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Proposals for:-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338" y="3558207"/>
            <a:ext cx="81972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72 Medipix3 chip system arranged in a 100deg arc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PDF measurements. 18 slot NI chassis, 12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FlexRIO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cards and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MXI bridge to server for processing and 10Gbps links.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(Controller + FPGA card with 10Gbps transceiver?)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356" y="5127575"/>
            <a:ext cx="861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160 Timepix3 chip Large Area Time Resolving Detector, 10sGBytes/s 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61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50604" y="904762"/>
            <a:ext cx="4585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Thank you for listening!</a:t>
            </a:r>
          </a:p>
        </p:txBody>
      </p:sp>
      <p:pic>
        <p:nvPicPr>
          <p:cNvPr id="5" name="Picture 2" descr="http://ph-news.web.cern.ch/sites/ph-news.web.cern.ch/files/photo_gallery/Medipix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140968"/>
            <a:ext cx="828092" cy="82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63688" y="2564904"/>
            <a:ext cx="5452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Acknowledgements: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None of this work would have been possible without the support and help of members of the Medipix3 Collaboration and my colleagues in the Diamond Detector Group.</a:t>
            </a:r>
          </a:p>
        </p:txBody>
      </p:sp>
    </p:spTree>
    <p:extLst>
      <p:ext uri="{BB962C8B-B14F-4D97-AF65-F5344CB8AC3E}">
        <p14:creationId xmlns:p14="http://schemas.microsoft.com/office/powerpoint/2010/main" val="413802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620688"/>
            <a:ext cx="4640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Presentation Outline</a:t>
            </a:r>
            <a:endParaRPr lang="en-GB" sz="4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060848"/>
            <a:ext cx="481304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Introduction to the Medipix chips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Readout Requirements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Readout options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Merlin System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Excalibur</a:t>
            </a:r>
          </a:p>
          <a:p>
            <a:pPr marL="457200" indent="-457200">
              <a:buFontTx/>
              <a:buAutoNum type="arabicPeriod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From Single to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Quad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Timepix3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Summary and Looking Forward</a:t>
            </a:r>
          </a:p>
        </p:txBody>
      </p:sp>
    </p:spTree>
    <p:extLst>
      <p:ext uri="{BB962C8B-B14F-4D97-AF65-F5344CB8AC3E}">
        <p14:creationId xmlns:p14="http://schemas.microsoft.com/office/powerpoint/2010/main" val="329708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h-news.web.cern.ch/sites/ph-news.web.cern.ch/files/photo_gallery/Medipix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48680"/>
            <a:ext cx="828092" cy="82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692696"/>
            <a:ext cx="5130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Medipix Collaboration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8146" y="1700808"/>
            <a:ext cx="78156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Based in CERN, the Medipix3 Collaboration has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about 22 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International members.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Has designed at least 3 Imaging chips and 2 Time resolving.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The Medipix family are hybrid photon counting readout chips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552" y="3645024"/>
            <a:ext cx="2429892" cy="2228073"/>
          </a:xfrm>
          <a:prstGeom prst="rect">
            <a:avLst/>
          </a:prstGeom>
        </p:spPr>
      </p:pic>
      <p:pic>
        <p:nvPicPr>
          <p:cNvPr id="7" name="Picture 2" descr="http://knowledgetransfer.web.cern.ch/sites/knowledgetransfer.web.cern.ch/files/medipix_pi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424" y="3645024"/>
            <a:ext cx="344011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23928" y="6525344"/>
            <a:ext cx="1910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R Ballabriga &amp; CERN</a:t>
            </a:r>
          </a:p>
        </p:txBody>
      </p:sp>
    </p:spTree>
    <p:extLst>
      <p:ext uri="{BB962C8B-B14F-4D97-AF65-F5344CB8AC3E}">
        <p14:creationId xmlns:p14="http://schemas.microsoft.com/office/powerpoint/2010/main" val="307606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757" y="1196752"/>
            <a:ext cx="6696744" cy="46298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7" y="404663"/>
            <a:ext cx="8559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Characteristics of the Medipix Readout Chips</a:t>
            </a:r>
          </a:p>
        </p:txBody>
      </p:sp>
    </p:spTree>
    <p:extLst>
      <p:ext uri="{BB962C8B-B14F-4D97-AF65-F5344CB8AC3E}">
        <p14:creationId xmlns:p14="http://schemas.microsoft.com/office/powerpoint/2010/main" val="24612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3648" y="620688"/>
            <a:ext cx="63359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Medipix3 Readout </a:t>
            </a:r>
            <a:r>
              <a:rPr lang="en-GB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Requirements</a:t>
            </a:r>
            <a:endParaRPr lang="en-GB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8696" y="1628800"/>
            <a:ext cx="714586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Provide all low and high voltages power supplies.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Enable chip to be equalised and run in all modes.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Use all 8 output data lines for maximum speed.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Achieve 100 frames/sec in 12bit mode continuously.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Achieve 1000 frames/sec for &gt;1 sec, burst mode.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Provide test and diagnostic facilities to test the chip.</a:t>
            </a:r>
          </a:p>
          <a:p>
            <a:pPr marL="457200" indent="-457200">
              <a:buAutoNum type="arabicPeriod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User Interface (Graphical?)</a:t>
            </a:r>
          </a:p>
        </p:txBody>
      </p:sp>
    </p:spTree>
    <p:extLst>
      <p:ext uri="{BB962C8B-B14F-4D97-AF65-F5344CB8AC3E}">
        <p14:creationId xmlns:p14="http://schemas.microsoft.com/office/powerpoint/2010/main" val="416606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7704" y="404664"/>
            <a:ext cx="51934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Medipix3 Readout </a:t>
            </a:r>
            <a:r>
              <a:rPr lang="en-GB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Options</a:t>
            </a:r>
            <a:endParaRPr lang="en-GB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19" descr="System overview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50018"/>
            <a:ext cx="2989263" cy="211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65985"/>
            <a:ext cx="2843244" cy="17105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65985"/>
            <a:ext cx="2160836" cy="1728669"/>
          </a:xfrm>
          <a:prstGeom prst="rect">
            <a:avLst/>
          </a:prstGeom>
        </p:spPr>
      </p:pic>
      <p:pic>
        <p:nvPicPr>
          <p:cNvPr id="7" name="Picture 2" descr="U:\Medipix\Medipix presentation bits\Merlin Logo.png"/>
          <p:cNvPicPr>
            <a:picLocks noChangeAspect="1" noChangeArrowheads="1"/>
          </p:cNvPicPr>
          <p:nvPr/>
        </p:nvPicPr>
        <p:blipFill>
          <a:blip r:embed="rId5" cstate="print"/>
          <a:srcRect r="44378" b="39248"/>
          <a:stretch>
            <a:fillRect/>
          </a:stretch>
        </p:blipFill>
        <p:spPr bwMode="auto">
          <a:xfrm>
            <a:off x="5652120" y="3739100"/>
            <a:ext cx="3203284" cy="21302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31840" y="1659618"/>
            <a:ext cx="529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5940152" y="1628800"/>
            <a:ext cx="5293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4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44208" y="1340768"/>
            <a:ext cx="258878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LV Power Supplies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HV Bias Supply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Services (ADC,DAC)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Enclosures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User Interface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3968" y="2996952"/>
            <a:ext cx="8643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04440" y="5917426"/>
            <a:ext cx="1463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Ni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FlexRIO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78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3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20180" y="2420888"/>
            <a:ext cx="7263680" cy="35560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92088" y="851228"/>
            <a:ext cx="8532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+mn-lt"/>
                <a:cs typeface="Arial" pitchFamily="34" charset="0"/>
              </a:rPr>
              <a:t>Developed as a precursor / development tool for EXCALIBUR system</a:t>
            </a:r>
          </a:p>
          <a:p>
            <a:r>
              <a:rPr lang="en-GB" dirty="0">
                <a:latin typeface="+mn-lt"/>
                <a:cs typeface="Arial" pitchFamily="34" charset="0"/>
              </a:rPr>
              <a:t>Versatile, high speed readout system for Medipix3</a:t>
            </a:r>
          </a:p>
          <a:p>
            <a:r>
              <a:rPr lang="en-GB" dirty="0">
                <a:latin typeface="+mn-lt"/>
                <a:cs typeface="Arial" pitchFamily="34" charset="0"/>
              </a:rPr>
              <a:t>Seems to have significant value in its own right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3779912" y="182191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Merlin</a:t>
            </a:r>
            <a:endParaRPr lang="en-GB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61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:\Science\Julien\Doc_for_Nicola\excalibur\March2013\3SensorsInstalled.jpg"/>
          <p:cNvPicPr>
            <a:picLocks noChangeAspect="1" noChangeArrowheads="1"/>
          </p:cNvPicPr>
          <p:nvPr/>
        </p:nvPicPr>
        <p:blipFill>
          <a:blip r:embed="rId2" cstate="print"/>
          <a:srcRect t="3995" r="2661" b="8003"/>
          <a:stretch>
            <a:fillRect/>
          </a:stretch>
        </p:blipFill>
        <p:spPr bwMode="auto">
          <a:xfrm>
            <a:off x="899592" y="2689904"/>
            <a:ext cx="1150930" cy="1851459"/>
          </a:xfrm>
          <a:prstGeom prst="rect">
            <a:avLst/>
          </a:prstGeom>
          <a:noFill/>
        </p:spPr>
      </p:pic>
      <p:pic>
        <p:nvPicPr>
          <p:cNvPr id="3" name="Content Placeholder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767" y="2060848"/>
            <a:ext cx="3528392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471" b="153625"/>
          <a:stretch/>
        </p:blipFill>
        <p:spPr>
          <a:xfrm>
            <a:off x="2050522" y="7101408"/>
            <a:ext cx="6266701" cy="144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22466" y="260648"/>
            <a:ext cx="18696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Excalibur</a:t>
            </a:r>
            <a:endParaRPr lang="en-GB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1758" y="908720"/>
            <a:ext cx="71624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48 Medipix 3 chips in 3 modules of 8 X 2.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One of the largest monolithic silicon sensors ever made.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6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Virtex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5 FPGA readout cards.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 operation on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Beamline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I13</a:t>
            </a:r>
          </a:p>
        </p:txBody>
      </p:sp>
      <p:pic>
        <p:nvPicPr>
          <p:cNvPr id="8" name="Picture 2" descr="http://www.diamond.ac.uk/Home/Events/2014/Medipix/content/01/text_files/file0/document/Bon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539" y="2824906"/>
            <a:ext cx="2110543" cy="168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diamond.ac.uk/Home/Events/2014/Medipix/content/06/text_files/file/document/Siemens%20sta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584" y="4867969"/>
            <a:ext cx="2079377" cy="172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4" b="-59374"/>
          <a:stretch/>
        </p:blipFill>
        <p:spPr>
          <a:xfrm>
            <a:off x="5580112" y="5088268"/>
            <a:ext cx="3010429" cy="16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23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51423"/>
            <a:ext cx="55828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Merlin - From </a:t>
            </a: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Single to Quad</a:t>
            </a:r>
          </a:p>
          <a:p>
            <a:pPr marL="457200" indent="-457200">
              <a:buAutoNum type="arabicPeriod"/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124744"/>
            <a:ext cx="84806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Same readout performance required but from 4 chips.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Move from PXI chassis to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PXIe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Move from NI-7952R to NI-7962R, bigger FPGA and more memory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FlexRIO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Adapter card, extra facilities and cables.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S:\Science\Detectors\Merlin Project\Documents\PCB Quad chip\Photos\First Wire Bonded PCB\IMG_000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72" b="-17472"/>
          <a:stretch/>
        </p:blipFill>
        <p:spPr bwMode="auto">
          <a:xfrm>
            <a:off x="343138" y="2849641"/>
            <a:ext cx="2212638" cy="165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455" y="2834934"/>
            <a:ext cx="1944216" cy="14581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953" y="2834977"/>
            <a:ext cx="1944159" cy="1458119"/>
          </a:xfrm>
          <a:prstGeom prst="rect">
            <a:avLst/>
          </a:prstGeom>
          <a:scene3d>
            <a:camera prst="orthographicFront">
              <a:rot lat="0" lon="60000" rev="0"/>
            </a:camera>
            <a:lightRig rig="threePt" dir="t"/>
          </a:scene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517777"/>
            <a:ext cx="2592288" cy="1944216"/>
          </a:xfrm>
          <a:prstGeom prst="rect">
            <a:avLst/>
          </a:prstGeom>
        </p:spPr>
      </p:pic>
      <p:pic>
        <p:nvPicPr>
          <p:cNvPr id="13" name="Picture 12" descr="\\UK-NEW-FS1\Shares\Marketing\2015\PR\Case Studies\Drafts and Abstracts\UK &amp; Ireland\Merlin Photon Counter (Quantum Detectors)\Phase Contrast Image of bug.tif"/>
          <p:cNvPicPr/>
          <p:nvPr/>
        </p:nvPicPr>
        <p:blipFill rotWithShape="1">
          <a:blip r:embed="rId6"/>
          <a:srcRect b="22020"/>
          <a:stretch/>
        </p:blipFill>
        <p:spPr bwMode="auto">
          <a:xfrm>
            <a:off x="6444208" y="4365104"/>
            <a:ext cx="2190750" cy="171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188221" y="6590322"/>
            <a:ext cx="35771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Images courtesy of R </a:t>
            </a:r>
            <a:r>
              <a:rPr lang="en-GB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Goldbrough</a:t>
            </a:r>
            <a:r>
              <a:rPr lang="en-GB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Quantum Detectors</a:t>
            </a:r>
          </a:p>
        </p:txBody>
      </p:sp>
      <p:pic>
        <p:nvPicPr>
          <p:cNvPr id="10" name="Picture 9" descr="S:\Science\Detectors\Merlin Project\Documents\Manual\Manual_Images\Merlin-Image-Tab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00138"/>
            <a:ext cx="2880320" cy="190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88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  <a:txDef>
      <a:spPr>
        <a:noFill/>
      </a:spPr>
      <a:bodyPr wrap="none" rtlCol="0">
        <a:spAutoFit/>
      </a:bodyPr>
      <a:lstStyle>
        <a:defPPr marL="457200" indent="-457200">
          <a:buAutoNum type="arabicPeriod"/>
          <a:defRPr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00B17771010F46AADDCBE3128DD753" ma:contentTypeVersion="0" ma:contentTypeDescription="Create a new document." ma:contentTypeScope="" ma:versionID="12fa91ff39694084a77a4100e68def18">
  <xsd:schema xmlns:xsd="http://www.w3.org/2001/XMLSchema" xmlns:p="http://schemas.microsoft.com/office/2006/metadata/properties" xmlns:ns2="77B100AA-0171-460F-AADD-CBE3128DD753" targetNamespace="http://schemas.microsoft.com/office/2006/metadata/properties" ma:root="true" ma:fieldsID="3096fc5289772df6097e58921dd28ac5" ns2:_="">
    <xsd:import namespace="77B100AA-0171-460F-AADD-CBE3128DD753"/>
    <xsd:element name="properties">
      <xsd:complexType>
        <xsd:sequence>
          <xsd:element name="documentManagement">
            <xsd:complexType>
              <xsd:all>
                <xsd:element ref="ns2:Author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7B100AA-0171-460F-AADD-CBE3128DD753" elementFormDefault="qualified">
    <xsd:import namespace="http://schemas.microsoft.com/office/2006/documentManagement/types"/>
    <xsd:element name="Author0" ma:index="8" ma:displayName="Author" ma:internalName="Author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0 xmlns="77B100AA-0171-460F-AADD-CBE3128DD753">Sarah Bucknall</Author0>
  </documentManagement>
</p:properties>
</file>

<file path=customXml/itemProps1.xml><?xml version="1.0" encoding="utf-8"?>
<ds:datastoreItem xmlns:ds="http://schemas.openxmlformats.org/officeDocument/2006/customXml" ds:itemID="{565DBD5E-9687-4B8D-A3EB-7777425A78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D37FA2-BCE2-4B02-B7F3-2AE504E125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100AA-0171-460F-AADD-CBE3128DD7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408A072-35C1-472A-8FC9-8BE2540B7078}">
  <ds:schemaRefs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77B100AA-0171-460F-AADD-CBE3128DD75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682</Words>
  <Application>Microsoft Office PowerPoint</Application>
  <PresentationFormat>On-screen Show (4:3)</PresentationFormat>
  <Paragraphs>127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MEASURED  BUNCH STRUCTURE</vt:lpstr>
      <vt:lpstr>PowerPoint Presentation</vt:lpstr>
      <vt:lpstr>PowerPoint Presentation</vt:lpstr>
    </vt:vector>
  </TitlesOfParts>
  <Company>Creative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Diamond template</dc:title>
  <dc:creator>Ian Horswell</dc:creator>
  <cp:lastModifiedBy>Horswell</cp:lastModifiedBy>
  <cp:revision>47</cp:revision>
  <cp:lastPrinted>2016-02-09T10:42:58Z</cp:lastPrinted>
  <dcterms:created xsi:type="dcterms:W3CDTF">2007-04-29T14:34:10Z</dcterms:created>
  <dcterms:modified xsi:type="dcterms:W3CDTF">2016-02-09T11:13:43Z</dcterms:modified>
</cp:coreProperties>
</file>