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Default Extension="tiff" ContentType="image/tif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56" r:id="rId2"/>
    <p:sldId id="537" r:id="rId3"/>
    <p:sldId id="538" r:id="rId4"/>
    <p:sldId id="509" r:id="rId5"/>
    <p:sldId id="536" r:id="rId6"/>
    <p:sldId id="490" r:id="rId7"/>
    <p:sldId id="552" r:id="rId8"/>
    <p:sldId id="521" r:id="rId9"/>
    <p:sldId id="522" r:id="rId10"/>
    <p:sldId id="523" r:id="rId11"/>
    <p:sldId id="549" r:id="rId12"/>
    <p:sldId id="539" r:id="rId13"/>
    <p:sldId id="540" r:id="rId14"/>
    <p:sldId id="541" r:id="rId15"/>
    <p:sldId id="493" r:id="rId16"/>
    <p:sldId id="534" r:id="rId17"/>
    <p:sldId id="542" r:id="rId18"/>
    <p:sldId id="543" r:id="rId19"/>
    <p:sldId id="535" r:id="rId20"/>
    <p:sldId id="524" r:id="rId21"/>
    <p:sldId id="544" r:id="rId22"/>
    <p:sldId id="547" r:id="rId23"/>
    <p:sldId id="548" r:id="rId24"/>
    <p:sldId id="546" r:id="rId25"/>
    <p:sldId id="525" r:id="rId26"/>
    <p:sldId id="526" r:id="rId27"/>
    <p:sldId id="527" r:id="rId28"/>
    <p:sldId id="529" r:id="rId29"/>
    <p:sldId id="528" r:id="rId30"/>
    <p:sldId id="530" r:id="rId31"/>
    <p:sldId id="531" r:id="rId32"/>
    <p:sldId id="532" r:id="rId33"/>
    <p:sldId id="533" r:id="rId34"/>
    <p:sldId id="550" r:id="rId35"/>
    <p:sldId id="551" r:id="rId36"/>
    <p:sldId id="489" r:id="rId37"/>
  </p:sldIdLst>
  <p:sldSz cx="9144000" cy="6858000" type="screen4x3"/>
  <p:notesSz cx="7099300" cy="10234613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14425D"/>
        </a:solidFill>
        <a:latin typeface="Tahoma" pitchFamily="34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sz="1600" kern="1200">
        <a:solidFill>
          <a:srgbClr val="14425D"/>
        </a:solidFill>
        <a:latin typeface="Tahoma" pitchFamily="34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sz="1600" kern="1200">
        <a:solidFill>
          <a:srgbClr val="14425D"/>
        </a:solidFill>
        <a:latin typeface="Tahoma" pitchFamily="34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sz="1600" kern="1200">
        <a:solidFill>
          <a:srgbClr val="14425D"/>
        </a:solidFill>
        <a:latin typeface="Tahoma" pitchFamily="34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sz="1600" kern="1200">
        <a:solidFill>
          <a:srgbClr val="14425D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rgbClr val="14425D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rgbClr val="14425D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rgbClr val="14425D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rgbClr val="14425D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425D"/>
    <a:srgbClr val="666666"/>
    <a:srgbClr val="8B8B8B"/>
    <a:srgbClr val="0000FF"/>
    <a:srgbClr val="14425D"/>
    <a:srgbClr val="013D55"/>
    <a:srgbClr val="003366"/>
    <a:srgbClr val="0066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22" autoAdjust="0"/>
    <p:restoredTop sz="95331" autoAdjust="0"/>
  </p:normalViewPr>
  <p:slideViewPr>
    <p:cSldViewPr>
      <p:cViewPr>
        <p:scale>
          <a:sx n="57" d="100"/>
          <a:sy n="57" d="100"/>
        </p:scale>
        <p:origin x="-1416" y="-26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1B587C"/>
              </a:buClr>
              <a:buSzPct val="95000"/>
              <a:buFont typeface="Wingdings 2" pitchFamily="18" charset="2"/>
              <a:buNone/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1B587C"/>
              </a:buClr>
              <a:buSzPct val="95000"/>
              <a:buFont typeface="Wingdings 2" pitchFamily="18" charset="2"/>
              <a:buNone/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A61BFA5B-11F5-4874-84BA-9201C0164DB5}" type="datetimeFigureOut">
              <a:rPr lang="hu-HU"/>
              <a:pPr>
                <a:defRPr/>
              </a:pPr>
              <a:t>2016.02.11.</a:t>
            </a:fld>
            <a:endParaRPr lang="en-US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1B587C"/>
              </a:buClr>
              <a:buSzPct val="95000"/>
              <a:buFont typeface="Wingdings 2" pitchFamily="18" charset="2"/>
              <a:buNone/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1B587C"/>
              </a:buClr>
              <a:buSzPct val="95000"/>
              <a:buFont typeface="Wingdings 2" pitchFamily="18" charset="2"/>
              <a:buNone/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54E92EEA-BFC0-4379-99D4-465F7D5EA7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2250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DF998E-24BB-4DD1-9DB2-E6E50340DD57}" type="datetimeFigureOut">
              <a:rPr lang="hu-HU"/>
              <a:pPr>
                <a:defRPr/>
              </a:pPr>
              <a:t>2016.02.11.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pPr lvl="0"/>
            <a:endParaRPr lang="hu-HU" noProof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709613" y="4862513"/>
            <a:ext cx="5680075" cy="4605337"/>
          </a:xfrm>
          <a:prstGeom prst="rect">
            <a:avLst/>
          </a:prstGeom>
        </p:spPr>
        <p:txBody>
          <a:bodyPr vert="horz" lIns="94759" tIns="47380" rIns="94759" bIns="47380" rtlCol="0">
            <a:normAutofit/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  <a:endParaRPr lang="hu-HU" noProof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833C4D-7D51-4D54-B66D-784250DA3DD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6661151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hu-HU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9CB44A-1C67-471C-8DE6-D319166526BC}" type="slidenum">
              <a:rPr lang="hu-HU" smtClean="0"/>
              <a:pPr>
                <a:defRPr/>
              </a:pPr>
              <a:t>1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hu-H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94BBE2-0C7B-A644-9326-6553B13679C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281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46366-7DAE-4CC5-8B4D-22BAB9468AC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1339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46366-7DAE-4CC5-8B4D-22BAB9468AC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7817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46366-7DAE-4CC5-8B4D-22BAB9468AC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7817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23 modules all in all and growing.</a:t>
            </a:r>
            <a:r>
              <a:rPr lang="en-US" baseline="0" dirty="0" smtClean="0"/>
              <a:t> A mix of speeds and I/O standards for digital, a wide range of resolutions, sample rates, channel counts, bandwidths in analog.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Focusing back on the FPGA…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820A6-9716-4552-890C-19AB8E2EEFD8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18318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hu-HU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5C4A7A-4756-43F9-8BBA-2F7B090BFEBE}" type="slidenum">
              <a:rPr lang="hu-HU" smtClean="0"/>
              <a:pPr>
                <a:defRPr/>
              </a:pPr>
              <a:t>36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17" name="Alcím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hu-HU" smtClean="0"/>
              <a:t>Alcím mintájának szerkesztése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365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53723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xmlns="" val="1242013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4204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7650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50151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1936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4422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/>
          </p:nvPr>
        </p:nvSpPr>
        <p:spPr>
          <a:xfrm>
            <a:off x="457200" y="704850"/>
            <a:ext cx="8240713" cy="56007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6047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zabadkézi sokszög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8" name="Szabadkézi sokszög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3076" name="Cím helye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hu-HU" smtClean="0"/>
              <a:t>Mintacím szerkesztése</a:t>
            </a:r>
          </a:p>
        </p:txBody>
      </p:sp>
      <p:sp>
        <p:nvSpPr>
          <p:cNvPr id="3077" name="Szöveg helye 29"/>
          <p:cNvSpPr>
            <a:spLocks noGrp="1"/>
          </p:cNvSpPr>
          <p:nvPr>
            <p:ph type="body" idx="1"/>
          </p:nvPr>
        </p:nvSpPr>
        <p:spPr bwMode="auto">
          <a:xfrm>
            <a:off x="468313" y="191611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hu-HU" smtClean="0"/>
              <a:t>Mintaszöveg szerkesztése</a:t>
            </a:r>
          </a:p>
          <a:p>
            <a:pPr lvl="1"/>
            <a:r>
              <a:rPr lang="en-US" altLang="hu-HU" smtClean="0"/>
              <a:t>Második szint</a:t>
            </a:r>
          </a:p>
          <a:p>
            <a:pPr lvl="2"/>
            <a:r>
              <a:rPr lang="en-US" altLang="hu-HU" smtClean="0"/>
              <a:t>Harmadik szint</a:t>
            </a:r>
          </a:p>
          <a:p>
            <a:pPr lvl="3"/>
            <a:r>
              <a:rPr lang="en-US" altLang="hu-HU" smtClean="0"/>
              <a:t>Negyedik szint</a:t>
            </a:r>
          </a:p>
          <a:p>
            <a:pPr lvl="4"/>
            <a:r>
              <a:rPr lang="en-US" altLang="hu-HU" smtClean="0"/>
              <a:t>Ötödik szint</a:t>
            </a:r>
          </a:p>
        </p:txBody>
      </p:sp>
      <p:grpSp>
        <p:nvGrpSpPr>
          <p:cNvPr id="3078" name="Csoportba foglalás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Szabadkézi sokszög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  <p:sp>
          <p:nvSpPr>
            <p:cNvPr id="13" name="Szabadkézi sokszög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10" name="Dátum helye 9"/>
          <p:cNvSpPr>
            <a:spLocks/>
          </p:cNvSpPr>
          <p:nvPr userDrawn="1"/>
        </p:nvSpPr>
        <p:spPr bwMode="auto">
          <a:xfrm>
            <a:off x="611188" y="6381750"/>
            <a:ext cx="252095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endParaRPr lang="en-US" sz="1000" dirty="0">
              <a:solidFill>
                <a:srgbClr val="2F2F2F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en-US" sz="1000" dirty="0">
                <a:solidFill>
                  <a:srgbClr val="2F2F2F"/>
                </a:solidFill>
                <a:cs typeface="Arial" pitchFamily="34" charset="0"/>
              </a:rPr>
              <a:t>NI</a:t>
            </a:r>
          </a:p>
          <a:p>
            <a:pPr algn="ctr">
              <a:defRPr/>
            </a:pPr>
            <a:r>
              <a:rPr lang="en-US" sz="1000" dirty="0">
                <a:solidFill>
                  <a:srgbClr val="2F2F2F"/>
                </a:solidFill>
                <a:cs typeface="Arial" pitchFamily="34" charset="0"/>
              </a:rPr>
              <a:t>11 February 2016</a:t>
            </a:r>
            <a:endParaRPr lang="hu-HU" sz="1000" dirty="0">
              <a:solidFill>
                <a:srgbClr val="2F2F2F"/>
              </a:solidFill>
              <a:cs typeface="Arial" pitchFamily="34" charset="0"/>
            </a:endParaRPr>
          </a:p>
        </p:txBody>
      </p:sp>
      <p:sp>
        <p:nvSpPr>
          <p:cNvPr id="2" name="Élőláb helye 21"/>
          <p:cNvSpPr>
            <a:spLocks/>
          </p:cNvSpPr>
          <p:nvPr/>
        </p:nvSpPr>
        <p:spPr bwMode="auto">
          <a:xfrm>
            <a:off x="5651500" y="6381750"/>
            <a:ext cx="165735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hu-HU" sz="1000" dirty="0">
                <a:solidFill>
                  <a:srgbClr val="2F2F2F"/>
                </a:solidFill>
                <a:cs typeface="+mn-cs"/>
              </a:rPr>
              <a:t>Péter HARMAT</a:t>
            </a:r>
            <a:endParaRPr lang="en-US" sz="1000" dirty="0">
              <a:solidFill>
                <a:srgbClr val="2F2F2F"/>
              </a:solidFill>
              <a:cs typeface="+mn-cs"/>
            </a:endParaRPr>
          </a:p>
          <a:p>
            <a:pPr algn="ctr">
              <a:defRPr/>
            </a:pPr>
            <a:r>
              <a:rPr lang="en-US" sz="1000" dirty="0">
                <a:solidFill>
                  <a:srgbClr val="2F2F2F"/>
                </a:solidFill>
                <a:cs typeface="+mn-cs"/>
              </a:rPr>
              <a:t>harmat@ante.hu</a:t>
            </a:r>
            <a:endParaRPr lang="en-US" sz="1200" dirty="0">
              <a:solidFill>
                <a:srgbClr val="2F2F2F"/>
              </a:solidFill>
              <a:cs typeface="+mn-cs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 userDrawn="1"/>
        </p:nvSpPr>
        <p:spPr bwMode="auto">
          <a:xfrm>
            <a:off x="2987675" y="6381750"/>
            <a:ext cx="2952750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73050" indent="-273050" algn="ctr">
              <a:lnSpc>
                <a:spcPct val="80000"/>
              </a:lnSpc>
              <a:spcBef>
                <a:spcPct val="20000"/>
              </a:spcBef>
              <a:buClr>
                <a:srgbClr val="1B587C"/>
              </a:buClr>
              <a:buSzPct val="95000"/>
              <a:buFont typeface="Wingdings 2" pitchFamily="18" charset="2"/>
              <a:buNone/>
              <a:defRPr/>
            </a:pPr>
            <a:r>
              <a:rPr lang="en-US" sz="1000" dirty="0">
                <a:solidFill>
                  <a:srgbClr val="2F2F2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Neutron Measurements on </a:t>
            </a:r>
            <a:r>
              <a:rPr lang="en-US" sz="1000" dirty="0" err="1">
                <a:solidFill>
                  <a:srgbClr val="2F2F2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FLexRIO</a:t>
            </a:r>
            <a:r>
              <a:rPr lang="hu-HU" sz="1000" dirty="0">
                <a:solidFill>
                  <a:schemeClr val="tx1"/>
                </a:solidFill>
                <a:cs typeface="+mn-cs"/>
              </a:rPr>
              <a:t>         www.ante.hu</a:t>
            </a:r>
            <a:endParaRPr lang="en-US" sz="1000" dirty="0">
              <a:solidFill>
                <a:srgbClr val="2F2F2F"/>
              </a:solidFill>
              <a:cs typeface="+mn-cs"/>
            </a:endParaRPr>
          </a:p>
        </p:txBody>
      </p:sp>
      <p:pic>
        <p:nvPicPr>
          <p:cNvPr id="3082" name="Picture 18" descr="anteweb_03_e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64388" y="6165850"/>
            <a:ext cx="16922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1463" indent="-271463" algn="l" rtl="0" eaLnBrk="0" fontAlgn="base" hangingPunct="0">
        <a:spcBef>
          <a:spcPct val="20000"/>
        </a:spcBef>
        <a:spcAft>
          <a:spcPct val="0"/>
        </a:spcAft>
        <a:buClr>
          <a:srgbClr val="1B587C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2pPr>
      <a:lvl3pPr marL="912813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3pPr>
      <a:lvl4pPr marL="1185863" indent="-207963" algn="l" rtl="0" eaLnBrk="0" fontAlgn="base" hangingPunct="0">
        <a:spcBef>
          <a:spcPct val="20000"/>
        </a:spcBef>
        <a:spcAft>
          <a:spcPct val="0"/>
        </a:spcAft>
        <a:buClr>
          <a:srgbClr val="1B587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4pPr>
      <a:lvl5pPr marL="1462088" indent="-207963" algn="l" rtl="0" eaLnBrk="0" fontAlgn="base" hangingPunct="0">
        <a:spcBef>
          <a:spcPct val="20000"/>
        </a:spcBef>
        <a:spcAft>
          <a:spcPct val="0"/>
        </a:spcAft>
        <a:buClr>
          <a:srgbClr val="4E8542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tiff"/><Relationship Id="rId18" Type="http://schemas.openxmlformats.org/officeDocument/2006/relationships/image" Target="../media/image36.tiff"/><Relationship Id="rId26" Type="http://schemas.openxmlformats.org/officeDocument/2006/relationships/image" Target="../media/image44.tiff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39.png"/><Relationship Id="rId7" Type="http://schemas.openxmlformats.org/officeDocument/2006/relationships/image" Target="../media/image25.png"/><Relationship Id="rId12" Type="http://schemas.openxmlformats.org/officeDocument/2006/relationships/image" Target="../media/image30.tiff"/><Relationship Id="rId17" Type="http://schemas.openxmlformats.org/officeDocument/2006/relationships/image" Target="../media/image35.tiff"/><Relationship Id="rId25" Type="http://schemas.openxmlformats.org/officeDocument/2006/relationships/image" Target="../media/image43.png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34.tiff"/><Relationship Id="rId20" Type="http://schemas.openxmlformats.org/officeDocument/2006/relationships/image" Target="../media/image38.png"/><Relationship Id="rId1" Type="http://schemas.openxmlformats.org/officeDocument/2006/relationships/tags" Target="../tags/tag1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24" Type="http://schemas.openxmlformats.org/officeDocument/2006/relationships/image" Target="../media/image42.png"/><Relationship Id="rId5" Type="http://schemas.openxmlformats.org/officeDocument/2006/relationships/image" Target="../media/image23.png"/><Relationship Id="rId15" Type="http://schemas.openxmlformats.org/officeDocument/2006/relationships/image" Target="../media/image33.tiff"/><Relationship Id="rId23" Type="http://schemas.openxmlformats.org/officeDocument/2006/relationships/image" Target="../media/image41.png"/><Relationship Id="rId10" Type="http://schemas.openxmlformats.org/officeDocument/2006/relationships/image" Target="../media/image28.png"/><Relationship Id="rId19" Type="http://schemas.openxmlformats.org/officeDocument/2006/relationships/image" Target="../media/image37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Relationship Id="rId22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microsoft.com/office/2007/relationships/hdphoto" Target="../media/hdphoto1.wdp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defTabSz="912813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defTabSz="912813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defTabSz="912813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defTabSz="912813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1B587C"/>
              </a:buClr>
              <a:buSzPct val="95000"/>
              <a:buFont typeface="Wingdings 2" pitchFamily="18" charset="2"/>
              <a:buNone/>
            </a:pPr>
            <a:endParaRPr lang="en-US" altLang="hu-HU" sz="2000">
              <a:solidFill>
                <a:schemeClr val="tx1"/>
              </a:solidFill>
            </a:endParaRPr>
          </a:p>
        </p:txBody>
      </p:sp>
      <p:sp>
        <p:nvSpPr>
          <p:cNvPr id="5129" name="Alcím 2"/>
          <p:cNvSpPr>
            <a:spLocks/>
          </p:cNvSpPr>
          <p:nvPr/>
        </p:nvSpPr>
        <p:spPr bwMode="auto">
          <a:xfrm>
            <a:off x="395288" y="2276475"/>
            <a:ext cx="83534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1B587C"/>
              </a:buClr>
              <a:buSzPct val="95000"/>
              <a:defRPr/>
            </a:pPr>
            <a:r>
              <a:rPr lang="en-US" sz="3600" dirty="0">
                <a:solidFill>
                  <a:srgbClr val="2F2F2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Neutron Measurements Using Time of Flight Calculations on </a:t>
            </a:r>
            <a:r>
              <a:rPr lang="en-US" sz="3600" dirty="0" err="1">
                <a:solidFill>
                  <a:srgbClr val="2F2F2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FLexRIO</a:t>
            </a:r>
            <a:endParaRPr lang="en-US" sz="3600" dirty="0">
              <a:solidFill>
                <a:srgbClr val="2F2F2F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5130" name="Alcím 2"/>
          <p:cNvSpPr>
            <a:spLocks/>
          </p:cNvSpPr>
          <p:nvPr/>
        </p:nvSpPr>
        <p:spPr bwMode="auto">
          <a:xfrm>
            <a:off x="4716463" y="5084763"/>
            <a:ext cx="4427537" cy="135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buClr>
                <a:srgbClr val="1B587C"/>
              </a:buClr>
              <a:buSzPct val="95000"/>
              <a:buFont typeface="Wingdings 2" pitchFamily="18" charset="2"/>
              <a:buNone/>
              <a:defRPr/>
            </a:pP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Péter HARMAT PhD</a:t>
            </a: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ahoma" pitchFamily="34" charset="0"/>
            </a:endParaRPr>
          </a:p>
          <a:p>
            <a:pPr algn="ctr">
              <a:buClr>
                <a:srgbClr val="1B587C"/>
              </a:buClr>
              <a:buSzPct val="95000"/>
              <a:buFont typeface="Wingdings 2" pitchFamily="18" charset="2"/>
              <a:buNone/>
              <a:defRPr/>
            </a:pP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General 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Manager</a:t>
            </a:r>
          </a:p>
          <a:p>
            <a:pPr algn="ctr">
              <a:buClr>
                <a:srgbClr val="1B587C"/>
              </a:buClr>
              <a:buSzPct val="95000"/>
              <a:buFont typeface="Wingdings 2" pitchFamily="18" charset="2"/>
              <a:buNone/>
              <a:defRPr/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Email: </a:t>
            </a: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harmat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@</a:t>
            </a: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ante.hu</a:t>
            </a: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ahoma" pitchFamily="34" charset="0"/>
            </a:endParaRPr>
          </a:p>
          <a:p>
            <a:pPr algn="ctr">
              <a:buClr>
                <a:srgbClr val="1B587C"/>
              </a:buClr>
              <a:buSzPct val="95000"/>
              <a:buFont typeface="Wingdings 2" pitchFamily="18" charset="2"/>
              <a:buNone/>
              <a:defRPr/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www.ante.hu</a:t>
            </a:r>
          </a:p>
        </p:txBody>
      </p:sp>
      <p:pic>
        <p:nvPicPr>
          <p:cNvPr id="4101" name="Picture 10" descr="anteweb_03_e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1863" y="836613"/>
            <a:ext cx="2735262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0" y="5073650"/>
            <a:ext cx="5219700" cy="1631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ANTE Kft. </a:t>
            </a:r>
          </a:p>
          <a:p>
            <a:pPr>
              <a:defRPr/>
            </a:pPr>
            <a:r>
              <a:rPr lang="hu-HU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info</a:t>
            </a: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@</a:t>
            </a:r>
            <a:r>
              <a:rPr lang="hu-HU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ante.hu</a:t>
            </a:r>
            <a:endParaRPr lang="hu-H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ahoma" pitchFamily="34" charset="0"/>
            </a:endParaRPr>
          </a:p>
          <a:p>
            <a:pPr>
              <a:defRPr/>
            </a:pP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Building 6, KFKI Campus</a:t>
            </a:r>
            <a:b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</a:b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Konkoly </a:t>
            </a:r>
            <a:r>
              <a:rPr lang="hu-HU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Thege</a:t>
            </a: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 29-33, H-1121 Budapest</a:t>
            </a:r>
          </a:p>
          <a:p>
            <a:pPr>
              <a:defRPr/>
            </a:pPr>
            <a:r>
              <a:rPr lang="hu-HU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Phone</a:t>
            </a: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: +36 1 392 2281</a:t>
            </a:r>
            <a:endParaRPr lang="hu-H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ahoma" pitchFamily="34" charset="0"/>
            </a:endParaRPr>
          </a:p>
        </p:txBody>
      </p:sp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0" y="4652963"/>
            <a:ext cx="3960813" cy="461962"/>
          </a:xfrm>
          <a:prstGeom prst="rect">
            <a:avLst/>
          </a:prstGeom>
          <a:solidFill>
            <a:srgbClr val="5F5F5F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altLang="hu-HU" sz="2400">
                <a:solidFill>
                  <a:schemeClr val="bg1"/>
                </a:solidFill>
              </a:rPr>
              <a:t>	</a:t>
            </a:r>
            <a:r>
              <a:rPr lang="hu-HU" altLang="hu-HU" sz="2400">
                <a:solidFill>
                  <a:schemeClr val="bg1"/>
                </a:solidFill>
              </a:rPr>
              <a:t>Contact info</a:t>
            </a:r>
            <a:endParaRPr lang="en-US" altLang="hu-H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u-HU" smtClean="0"/>
              <a:t>Neutron detection with </a:t>
            </a:r>
            <a:r>
              <a:rPr lang="en-US" altLang="hu-HU" baseline="30000" smtClean="0"/>
              <a:t>3</a:t>
            </a:r>
            <a:r>
              <a:rPr lang="en-US" altLang="hu-HU" smtClean="0"/>
              <a:t>He tube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68313" y="1773238"/>
            <a:ext cx="8229600" cy="4513262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altLang="hu-HU" sz="3600" dirty="0" smtClean="0"/>
              <a:t>Position sensitive detectors (PSD)</a:t>
            </a:r>
          </a:p>
          <a:p>
            <a:r>
              <a:rPr lang="en-US" altLang="hu-HU" dirty="0" smtClean="0"/>
              <a:t>Charge division method</a:t>
            </a:r>
            <a:r>
              <a:rPr lang="hu-HU" altLang="hu-HU" dirty="0" smtClean="0"/>
              <a:t>:</a:t>
            </a:r>
            <a:endParaRPr lang="en-US" altLang="hu-HU" dirty="0" smtClean="0"/>
          </a:p>
          <a:p>
            <a:endParaRPr lang="en-US" altLang="hu-HU" dirty="0" smtClean="0"/>
          </a:p>
          <a:p>
            <a:pPr>
              <a:buFont typeface="Wingdings 2" pitchFamily="18" charset="2"/>
              <a:buNone/>
            </a:pPr>
            <a:r>
              <a:rPr lang="en-US" altLang="hu-HU" dirty="0" smtClean="0"/>
              <a:t>Charge “A”					        Charge “B”</a:t>
            </a:r>
          </a:p>
          <a:p>
            <a:pPr>
              <a:buFont typeface="Wingdings 2" pitchFamily="18" charset="2"/>
              <a:buNone/>
            </a:pPr>
            <a:endParaRPr lang="en-US" altLang="hu-HU" dirty="0" smtClean="0"/>
          </a:p>
          <a:p>
            <a:pPr>
              <a:buFont typeface="Wingdings 2" pitchFamily="18" charset="2"/>
              <a:buNone/>
            </a:pPr>
            <a:r>
              <a:rPr lang="en-US" altLang="hu-HU" dirty="0" smtClean="0"/>
              <a:t>		   1			 0		       -1</a:t>
            </a:r>
          </a:p>
          <a:p>
            <a:pPr algn="ctr">
              <a:buFont typeface="Wingdings 2" pitchFamily="18" charset="2"/>
              <a:buNone/>
            </a:pPr>
            <a:r>
              <a:rPr lang="en-US" altLang="hu-HU" dirty="0" smtClean="0"/>
              <a:t>Position = (A-B)/(A+B)</a:t>
            </a:r>
          </a:p>
          <a:p>
            <a:endParaRPr lang="en-US" altLang="hu-HU" dirty="0" smtClean="0"/>
          </a:p>
        </p:txBody>
      </p:sp>
      <p:sp>
        <p:nvSpPr>
          <p:cNvPr id="4" name="Rectangle 3"/>
          <p:cNvSpPr/>
          <p:nvPr/>
        </p:nvSpPr>
        <p:spPr>
          <a:xfrm>
            <a:off x="1857375" y="3857625"/>
            <a:ext cx="5143500" cy="1428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16200000">
            <a:off x="1321594" y="3750469"/>
            <a:ext cx="285750" cy="35718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rot="5400000">
            <a:off x="7250907" y="3750469"/>
            <a:ext cx="285750" cy="357187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>
            <a:stCxn id="4" idx="3"/>
            <a:endCxn id="6" idx="3"/>
          </p:cNvCxnSpPr>
          <p:nvPr/>
        </p:nvCxnSpPr>
        <p:spPr>
          <a:xfrm>
            <a:off x="7000875" y="3929063"/>
            <a:ext cx="214313" cy="1587"/>
          </a:xfrm>
          <a:prstGeom prst="lin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43063" y="3929063"/>
            <a:ext cx="214312" cy="1587"/>
          </a:xfrm>
          <a:prstGeom prst="lin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143000" y="3929063"/>
            <a:ext cx="214313" cy="1587"/>
          </a:xfrm>
          <a:prstGeom prst="lin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572375" y="3929063"/>
            <a:ext cx="214313" cy="1587"/>
          </a:xfrm>
          <a:prstGeom prst="lin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Oval 11"/>
          <p:cNvSpPr/>
          <p:nvPr/>
        </p:nvSpPr>
        <p:spPr>
          <a:xfrm>
            <a:off x="1000125" y="3857625"/>
            <a:ext cx="142875" cy="14287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786688" y="3857625"/>
            <a:ext cx="142875" cy="14287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785938" y="4286250"/>
            <a:ext cx="5286375" cy="1588"/>
          </a:xfrm>
          <a:prstGeom prst="lin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1784350" y="4214813"/>
            <a:ext cx="144463" cy="1587"/>
          </a:xfrm>
          <a:prstGeom prst="lin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6929437" y="4214813"/>
            <a:ext cx="144463" cy="1588"/>
          </a:xfrm>
          <a:prstGeom prst="lin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4285456" y="4215607"/>
            <a:ext cx="144463" cy="0"/>
          </a:xfrm>
          <a:prstGeom prst="lin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hu-HU" dirty="0" smtClean="0"/>
              <a:t>DAQ solution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altLang="hu-HU" dirty="0" smtClean="0"/>
              <a:t>Instead of </a:t>
            </a:r>
            <a:r>
              <a:rPr lang="hu-HU" altLang="hu-HU" dirty="0" smtClean="0"/>
              <a:t>old </a:t>
            </a:r>
            <a:r>
              <a:rPr lang="en-US" altLang="hu-HU" dirty="0" smtClean="0"/>
              <a:t>“integrating” (slow) electronic –</a:t>
            </a:r>
          </a:p>
          <a:p>
            <a:pPr>
              <a:buFont typeface="Wingdings 2" pitchFamily="18" charset="2"/>
              <a:buNone/>
            </a:pPr>
            <a:r>
              <a:rPr lang="hu-HU" altLang="hu-HU" dirty="0" err="1" smtClean="0"/>
              <a:t>digital</a:t>
            </a:r>
            <a:r>
              <a:rPr lang="hu-HU" altLang="hu-HU" dirty="0" smtClean="0"/>
              <a:t> </a:t>
            </a:r>
            <a:r>
              <a:rPr lang="hu-HU" altLang="hu-HU" dirty="0" err="1" smtClean="0"/>
              <a:t>charge</a:t>
            </a:r>
            <a:r>
              <a:rPr lang="hu-HU" altLang="hu-HU" dirty="0" smtClean="0"/>
              <a:t> </a:t>
            </a:r>
            <a:r>
              <a:rPr lang="en-US" altLang="hu-HU" dirty="0" smtClean="0"/>
              <a:t>integration</a:t>
            </a:r>
            <a:r>
              <a:rPr lang="hu-HU" altLang="hu-HU" dirty="0" smtClean="0"/>
              <a:t> </a:t>
            </a:r>
            <a:r>
              <a:rPr lang="hu-HU" altLang="hu-HU" dirty="0" err="1" smtClean="0"/>
              <a:t>with</a:t>
            </a:r>
            <a:r>
              <a:rPr lang="hu-HU" altLang="hu-HU" dirty="0" smtClean="0"/>
              <a:t> </a:t>
            </a:r>
            <a:r>
              <a:rPr lang="hu-HU" altLang="hu-HU" dirty="0"/>
              <a:t>q</a:t>
            </a:r>
            <a:r>
              <a:rPr lang="en-US" altLang="hu-HU" dirty="0" err="1" smtClean="0"/>
              <a:t>uick</a:t>
            </a:r>
            <a:r>
              <a:rPr lang="en-US" altLang="hu-HU" dirty="0" smtClean="0"/>
              <a:t> analog electronics (T&lt;60ns)</a:t>
            </a:r>
          </a:p>
          <a:p>
            <a:r>
              <a:rPr lang="en-US" altLang="hu-HU" dirty="0" smtClean="0"/>
              <a:t>Sampling ADC</a:t>
            </a:r>
          </a:p>
          <a:p>
            <a:pPr lvl="1"/>
            <a:r>
              <a:rPr lang="en-US" altLang="hu-HU" dirty="0" smtClean="0"/>
              <a:t>20ns sampling time</a:t>
            </a:r>
          </a:p>
          <a:p>
            <a:r>
              <a:rPr lang="en-US" altLang="hu-HU" dirty="0" smtClean="0"/>
              <a:t>FPGA</a:t>
            </a:r>
          </a:p>
          <a:p>
            <a:pPr lvl="1"/>
            <a:r>
              <a:rPr lang="en-US" altLang="hu-HU" dirty="0" smtClean="0"/>
              <a:t>for continuous </a:t>
            </a:r>
            <a:r>
              <a:rPr lang="hu-HU" altLang="hu-HU" dirty="0" err="1" smtClean="0"/>
              <a:t>reading</a:t>
            </a:r>
            <a:r>
              <a:rPr lang="hu-HU" altLang="hu-HU" dirty="0" smtClean="0"/>
              <a:t> out of </a:t>
            </a:r>
            <a:r>
              <a:rPr lang="en-US" altLang="hu-HU" dirty="0" smtClean="0"/>
              <a:t>sampling</a:t>
            </a:r>
            <a:r>
              <a:rPr lang="hu-HU" altLang="hu-HU" dirty="0" smtClean="0"/>
              <a:t> ADC </a:t>
            </a:r>
            <a:r>
              <a:rPr lang="hu-HU" altLang="hu-HU" dirty="0" err="1" smtClean="0"/>
              <a:t>data</a:t>
            </a:r>
            <a:endParaRPr lang="hu-HU" altLang="hu-HU" dirty="0" smtClean="0"/>
          </a:p>
          <a:p>
            <a:pPr lvl="1"/>
            <a:r>
              <a:rPr lang="hu-HU" altLang="hu-HU" dirty="0" err="1" smtClean="0"/>
              <a:t>Trigger</a:t>
            </a:r>
            <a:r>
              <a:rPr lang="hu-HU" altLang="hu-HU" dirty="0" smtClean="0"/>
              <a:t> </a:t>
            </a:r>
            <a:r>
              <a:rPr lang="hu-HU" altLang="hu-HU" dirty="0" err="1" smtClean="0"/>
              <a:t>state</a:t>
            </a:r>
            <a:r>
              <a:rPr lang="hu-HU" altLang="hu-HU" dirty="0" smtClean="0"/>
              <a:t> </a:t>
            </a:r>
            <a:r>
              <a:rPr lang="hu-HU" altLang="hu-HU" dirty="0" err="1" smtClean="0"/>
              <a:t>detection</a:t>
            </a:r>
            <a:r>
              <a:rPr lang="hu-HU" altLang="hu-HU" dirty="0" smtClean="0"/>
              <a:t> („</a:t>
            </a:r>
            <a:r>
              <a:rPr lang="hu-HU" altLang="hu-HU" dirty="0" err="1" smtClean="0"/>
              <a:t>peak</a:t>
            </a:r>
            <a:r>
              <a:rPr lang="hu-HU" altLang="hu-HU" dirty="0" smtClean="0"/>
              <a:t> is </a:t>
            </a:r>
            <a:r>
              <a:rPr lang="hu-HU" altLang="hu-HU" dirty="0" err="1" smtClean="0"/>
              <a:t>coming</a:t>
            </a:r>
            <a:r>
              <a:rPr lang="hu-HU" altLang="hu-HU" dirty="0" smtClean="0"/>
              <a:t>”)</a:t>
            </a:r>
            <a:endParaRPr lang="en-US" altLang="hu-HU" dirty="0" smtClean="0"/>
          </a:p>
          <a:p>
            <a:pPr marL="0" indent="0">
              <a:buNone/>
            </a:pPr>
            <a:endParaRPr lang="en-US" altLang="hu-HU" dirty="0" smtClean="0"/>
          </a:p>
          <a:p>
            <a:endParaRPr lang="en-US" altLang="hu-HU" dirty="0" smtClean="0"/>
          </a:p>
        </p:txBody>
      </p:sp>
    </p:spTree>
    <p:extLst>
      <p:ext uri="{BB962C8B-B14F-4D97-AF65-F5344CB8AC3E}">
        <p14:creationId xmlns:p14="http://schemas.microsoft.com/office/powerpoint/2010/main" xmlns="" val="419307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336" y="836712"/>
            <a:ext cx="8552910" cy="800100"/>
          </a:xfrm>
        </p:spPr>
        <p:txBody>
          <a:bodyPr>
            <a:normAutofit fontScale="90000"/>
          </a:bodyPr>
          <a:lstStyle/>
          <a:p>
            <a:r>
              <a:rPr lang="hu-HU" dirty="0" err="1" smtClean="0"/>
              <a:t>Summary</a:t>
            </a:r>
            <a:r>
              <a:rPr lang="hu-HU" dirty="0" smtClean="0"/>
              <a:t> of </a:t>
            </a:r>
            <a:r>
              <a:rPr lang="hu-HU" dirty="0" err="1" smtClean="0"/>
              <a:t>High</a:t>
            </a:r>
            <a:r>
              <a:rPr lang="hu-HU" dirty="0" smtClean="0"/>
              <a:t> </a:t>
            </a:r>
            <a:r>
              <a:rPr lang="hu-HU" dirty="0" err="1" smtClean="0"/>
              <a:t>Level</a:t>
            </a:r>
            <a:r>
              <a:rPr lang="hu-HU" dirty="0" smtClean="0"/>
              <a:t> </a:t>
            </a:r>
            <a:r>
              <a:rPr lang="hu-HU" dirty="0" err="1" smtClean="0"/>
              <a:t>Requirements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7902" y="4666596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en-US" dirty="0" smtClean="0"/>
              <a:t>Floating-point processing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US" dirty="0" smtClean="0"/>
              <a:t>Communications</a:t>
            </a:r>
            <a:r>
              <a:rPr lang="hu-HU" dirty="0" smtClean="0"/>
              <a:t> GigE</a:t>
            </a:r>
            <a:endParaRPr lang="en-US" dirty="0" smtClean="0"/>
          </a:p>
          <a:p>
            <a:pPr marL="179388" indent="-179388">
              <a:buFont typeface="Arial" pitchFamily="34" charset="0"/>
              <a:buChar char="•"/>
            </a:pPr>
            <a:r>
              <a:rPr lang="hu-HU" dirty="0" err="1" smtClean="0"/>
              <a:t>Synchronized</a:t>
            </a:r>
            <a:r>
              <a:rPr lang="hu-HU" dirty="0" smtClean="0"/>
              <a:t> </a:t>
            </a:r>
            <a:r>
              <a:rPr lang="hu-HU" dirty="0" err="1" smtClean="0"/>
              <a:t>time</a:t>
            </a:r>
            <a:r>
              <a:rPr lang="hu-HU" dirty="0" smtClean="0"/>
              <a:t> </a:t>
            </a:r>
            <a:r>
              <a:rPr lang="hu-HU" dirty="0" err="1" smtClean="0"/>
              <a:t>scale</a:t>
            </a: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996675" y="4649358"/>
            <a:ext cx="316484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hu-HU" dirty="0" err="1" smtClean="0"/>
              <a:t>Continuous</a:t>
            </a:r>
            <a:r>
              <a:rPr lang="hu-HU" dirty="0" smtClean="0"/>
              <a:t> </a:t>
            </a:r>
            <a:r>
              <a:rPr lang="hu-HU" dirty="0" err="1" smtClean="0"/>
              <a:t>signal</a:t>
            </a:r>
            <a:r>
              <a:rPr lang="hu-HU" dirty="0" smtClean="0"/>
              <a:t> </a:t>
            </a:r>
            <a:r>
              <a:rPr lang="hu-HU" dirty="0" err="1" smtClean="0"/>
              <a:t>sampling</a:t>
            </a:r>
            <a:endParaRPr lang="hu-HU" dirty="0" smtClean="0"/>
          </a:p>
          <a:p>
            <a:pPr marL="179388" indent="-179388">
              <a:buFont typeface="Arial" pitchFamily="34" charset="0"/>
              <a:buChar char="•"/>
            </a:pPr>
            <a:r>
              <a:rPr lang="hu-HU" dirty="0" smtClean="0"/>
              <a:t>Analog trigger condition 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hu-HU" dirty="0" smtClean="0"/>
              <a:t>Pre-triggering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US" dirty="0" smtClean="0"/>
              <a:t>High-speed</a:t>
            </a:r>
            <a:r>
              <a:rPr lang="hu-HU" dirty="0" smtClean="0"/>
              <a:t> </a:t>
            </a:r>
            <a:r>
              <a:rPr lang="en-US" dirty="0" smtClean="0"/>
              <a:t>processing</a:t>
            </a:r>
            <a:endParaRPr lang="hu-HU" dirty="0" smtClean="0"/>
          </a:p>
          <a:p>
            <a:pPr marL="179388" indent="-179388">
              <a:buFont typeface="Arial" pitchFamily="34" charset="0"/>
              <a:buChar char="•"/>
            </a:pPr>
            <a:r>
              <a:rPr lang="hu-HU" dirty="0" smtClean="0"/>
              <a:t>100 ns accurate </a:t>
            </a:r>
            <a:r>
              <a:rPr lang="hu-HU" dirty="0" err="1" smtClean="0"/>
              <a:t>time</a:t>
            </a:r>
            <a:r>
              <a:rPr lang="hu-HU" dirty="0" smtClean="0"/>
              <a:t> </a:t>
            </a:r>
            <a:r>
              <a:rPr lang="hu-HU" dirty="0" err="1" smtClean="0"/>
              <a:t>stamp</a:t>
            </a:r>
            <a:endParaRPr lang="hu-HU" dirty="0" smtClean="0"/>
          </a:p>
          <a:p>
            <a:pPr marL="179388" indent="-179388">
              <a:buFont typeface="Arial" pitchFamily="34" charset="0"/>
              <a:buChar char="•"/>
            </a:pPr>
            <a:endParaRPr lang="hu-HU" dirty="0"/>
          </a:p>
          <a:p>
            <a:pPr marL="179388" indent="-179388">
              <a:buFont typeface="Arial" pitchFamily="34" charset="0"/>
              <a:buChar char="•"/>
            </a:pPr>
            <a:endParaRPr lang="hu-HU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076193" y="4621402"/>
            <a:ext cx="2888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hu-HU" dirty="0" smtClean="0"/>
              <a:t>832 </a:t>
            </a:r>
            <a:r>
              <a:rPr lang="hu-HU" dirty="0" err="1" smtClean="0"/>
              <a:t>analog</a:t>
            </a:r>
            <a:r>
              <a:rPr lang="hu-HU" dirty="0" smtClean="0"/>
              <a:t> input </a:t>
            </a:r>
            <a:r>
              <a:rPr lang="hu-HU" dirty="0" err="1" smtClean="0"/>
              <a:t>channels</a:t>
            </a:r>
            <a:endParaRPr lang="hu-HU" dirty="0" smtClean="0"/>
          </a:p>
          <a:p>
            <a:pPr marL="179388" indent="-179388">
              <a:buFont typeface="Arial" pitchFamily="34" charset="0"/>
              <a:buChar char="•"/>
            </a:pPr>
            <a:r>
              <a:rPr lang="hu-HU" dirty="0" err="1" smtClean="0"/>
              <a:t>Sampling</a:t>
            </a:r>
            <a:r>
              <a:rPr lang="hu-HU" dirty="0" smtClean="0"/>
              <a:t> </a:t>
            </a:r>
            <a:r>
              <a:rPr lang="hu-HU" dirty="0" err="1" smtClean="0"/>
              <a:t>ADCs</a:t>
            </a:r>
            <a:endParaRPr lang="hu-HU" dirty="0" smtClean="0"/>
          </a:p>
          <a:p>
            <a:pPr marL="179388" indent="-179388">
              <a:buFont typeface="Arial" pitchFamily="34" charset="0"/>
              <a:buChar char="•"/>
            </a:pPr>
            <a:r>
              <a:rPr lang="hu-HU" dirty="0" smtClean="0"/>
              <a:t>12 bit resolution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hu-HU" dirty="0" smtClean="0"/>
              <a:t>50 k </a:t>
            </a:r>
            <a:r>
              <a:rPr lang="hu-HU" dirty="0" err="1" smtClean="0"/>
              <a:t>events</a:t>
            </a:r>
            <a:r>
              <a:rPr lang="hu-HU" dirty="0" smtClean="0"/>
              <a:t>/sec/</a:t>
            </a:r>
            <a:r>
              <a:rPr lang="hu-HU" dirty="0" err="1" smtClean="0"/>
              <a:t>channel</a:t>
            </a:r>
            <a:endParaRPr lang="hu-HU" dirty="0" smtClean="0"/>
          </a:p>
          <a:p>
            <a:pPr marL="179388" indent="-179388">
              <a:buFont typeface="Arial" pitchFamily="34" charset="0"/>
              <a:buChar char="•"/>
            </a:pPr>
            <a:r>
              <a:rPr lang="hu-HU" dirty="0" err="1" smtClean="0"/>
              <a:t>max</a:t>
            </a:r>
            <a:r>
              <a:rPr lang="hu-HU" dirty="0" smtClean="0"/>
              <a:t> 1M </a:t>
            </a:r>
            <a:r>
              <a:rPr lang="hu-HU" dirty="0" err="1" smtClean="0"/>
              <a:t>event</a:t>
            </a:r>
            <a:r>
              <a:rPr lang="hu-HU" dirty="0" smtClean="0"/>
              <a:t>/</a:t>
            </a:r>
            <a:r>
              <a:rPr lang="hu-HU" dirty="0" err="1" smtClean="0"/>
              <a:t>system</a:t>
            </a:r>
            <a:endParaRPr lang="en-US" dirty="0" smtClean="0"/>
          </a:p>
        </p:txBody>
      </p:sp>
      <p:cxnSp>
        <p:nvCxnSpPr>
          <p:cNvPr id="16" name="Straight Connector 15"/>
          <p:cNvCxnSpPr>
            <a:stCxn id="24" idx="3"/>
            <a:endCxn id="23" idx="1"/>
          </p:cNvCxnSpPr>
          <p:nvPr/>
        </p:nvCxnSpPr>
        <p:spPr>
          <a:xfrm>
            <a:off x="2824136" y="2757348"/>
            <a:ext cx="345078" cy="3748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27" idx="1"/>
          </p:cNvCxnSpPr>
          <p:nvPr/>
        </p:nvCxnSpPr>
        <p:spPr>
          <a:xfrm>
            <a:off x="5656601" y="3494862"/>
            <a:ext cx="538845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23" idx="3"/>
          </p:cNvCxnSpPr>
          <p:nvPr/>
        </p:nvCxnSpPr>
        <p:spPr>
          <a:xfrm>
            <a:off x="5760014" y="2794829"/>
            <a:ext cx="435432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732801" y="2123262"/>
            <a:ext cx="462645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6216402" y="1833310"/>
            <a:ext cx="2590800" cy="1981200"/>
          </a:xfrm>
          <a:prstGeom prst="roundRect">
            <a:avLst>
              <a:gd name="adj" fmla="val 5953"/>
            </a:avLst>
          </a:prstGeom>
          <a:solidFill>
            <a:srgbClr val="93D050"/>
          </a:solidFill>
          <a:ln>
            <a:solidFill>
              <a:srgbClr val="659A2A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I/O</a:t>
            </a:r>
            <a:endParaRPr lang="en-US" sz="3600" dirty="0"/>
          </a:p>
        </p:txBody>
      </p:sp>
      <p:sp>
        <p:nvSpPr>
          <p:cNvPr id="23" name="Rounded Rectangle 22"/>
          <p:cNvSpPr/>
          <p:nvPr/>
        </p:nvSpPr>
        <p:spPr>
          <a:xfrm>
            <a:off x="3169214" y="1804229"/>
            <a:ext cx="2590800" cy="19812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FPGA</a:t>
            </a:r>
            <a:endParaRPr lang="en-US" sz="3600" dirty="0"/>
          </a:p>
        </p:txBody>
      </p:sp>
      <p:sp>
        <p:nvSpPr>
          <p:cNvPr id="24" name="Rounded Rectangle 23"/>
          <p:cNvSpPr/>
          <p:nvPr/>
        </p:nvSpPr>
        <p:spPr>
          <a:xfrm>
            <a:off x="233336" y="1766748"/>
            <a:ext cx="2590800" cy="1981200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dirty="0" smtClean="0"/>
              <a:t>Computer</a:t>
            </a:r>
            <a:endParaRPr lang="en-US" sz="3600" dirty="0"/>
          </a:p>
        </p:txBody>
      </p:sp>
      <p:sp>
        <p:nvSpPr>
          <p:cNvPr id="25" name="Rounded Rectangle 24"/>
          <p:cNvSpPr/>
          <p:nvPr/>
        </p:nvSpPr>
        <p:spPr>
          <a:xfrm>
            <a:off x="6195446" y="1818462"/>
            <a:ext cx="2590800" cy="609600"/>
          </a:xfrm>
          <a:prstGeom prst="roundRect">
            <a:avLst/>
          </a:prstGeom>
          <a:solidFill>
            <a:srgbClr val="93D050"/>
          </a:solidFill>
          <a:ln>
            <a:solidFill>
              <a:srgbClr val="659A2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I/O</a:t>
            </a:r>
            <a:endParaRPr lang="en-US" sz="3600" dirty="0"/>
          </a:p>
        </p:txBody>
      </p:sp>
      <p:sp>
        <p:nvSpPr>
          <p:cNvPr id="26" name="Rounded Rectangle 25"/>
          <p:cNvSpPr/>
          <p:nvPr/>
        </p:nvSpPr>
        <p:spPr>
          <a:xfrm>
            <a:off x="6195446" y="2504262"/>
            <a:ext cx="2590800" cy="609600"/>
          </a:xfrm>
          <a:prstGeom prst="roundRect">
            <a:avLst/>
          </a:prstGeom>
          <a:solidFill>
            <a:srgbClr val="93D050"/>
          </a:solidFill>
          <a:ln>
            <a:solidFill>
              <a:srgbClr val="659A2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I/O</a:t>
            </a:r>
            <a:endParaRPr lang="en-US" sz="3600" dirty="0"/>
          </a:p>
        </p:txBody>
      </p:sp>
      <p:sp>
        <p:nvSpPr>
          <p:cNvPr id="27" name="Rounded Rectangle 26"/>
          <p:cNvSpPr/>
          <p:nvPr/>
        </p:nvSpPr>
        <p:spPr>
          <a:xfrm>
            <a:off x="6195446" y="3190062"/>
            <a:ext cx="2590800" cy="609600"/>
          </a:xfrm>
          <a:prstGeom prst="roundRect">
            <a:avLst/>
          </a:prstGeom>
          <a:solidFill>
            <a:srgbClr val="93D050"/>
          </a:solidFill>
          <a:ln>
            <a:solidFill>
              <a:srgbClr val="659A2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I/O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133787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>
            <a:stCxn id="5" idx="3"/>
            <a:endCxn id="4" idx="1"/>
          </p:cNvCxnSpPr>
          <p:nvPr/>
        </p:nvCxnSpPr>
        <p:spPr>
          <a:xfrm>
            <a:off x="2813955" y="2286000"/>
            <a:ext cx="337458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8" idx="1"/>
          </p:cNvCxnSpPr>
          <p:nvPr/>
        </p:nvCxnSpPr>
        <p:spPr>
          <a:xfrm>
            <a:off x="5638800" y="2971800"/>
            <a:ext cx="538845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3"/>
          </p:cNvCxnSpPr>
          <p:nvPr/>
        </p:nvCxnSpPr>
        <p:spPr>
          <a:xfrm>
            <a:off x="5742213" y="2286000"/>
            <a:ext cx="435432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715000" y="1600200"/>
            <a:ext cx="462645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6177645" y="1295400"/>
            <a:ext cx="2590800" cy="1981200"/>
          </a:xfrm>
          <a:prstGeom prst="roundRect">
            <a:avLst>
              <a:gd name="adj" fmla="val 5953"/>
            </a:avLst>
          </a:prstGeom>
          <a:solidFill>
            <a:srgbClr val="93D050"/>
          </a:solidFill>
          <a:ln>
            <a:solidFill>
              <a:srgbClr val="659A2A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I/O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86" y="404664"/>
            <a:ext cx="8904702" cy="756320"/>
          </a:xfrm>
        </p:spPr>
        <p:txBody>
          <a:bodyPr>
            <a:normAutofit/>
          </a:bodyPr>
          <a:lstStyle/>
          <a:p>
            <a:pPr algn="ctr"/>
            <a:r>
              <a:rPr lang="hu-HU" sz="3200" dirty="0" smtClean="0"/>
              <a:t>ANTE </a:t>
            </a:r>
            <a:r>
              <a:rPr lang="hu-HU" sz="3200" dirty="0" err="1" smtClean="0"/>
              <a:t>unique</a:t>
            </a:r>
            <a:r>
              <a:rPr lang="hu-HU" sz="3200" dirty="0" smtClean="0"/>
              <a:t> </a:t>
            </a:r>
            <a:r>
              <a:rPr lang="hu-HU" sz="3200" dirty="0" err="1" smtClean="0"/>
              <a:t>efforts</a:t>
            </a:r>
            <a:r>
              <a:rPr lang="hu-HU" sz="3200" dirty="0" smtClean="0"/>
              <a:t> </a:t>
            </a:r>
            <a:r>
              <a:rPr lang="hu-HU" sz="3200" dirty="0" smtClean="0">
                <a:solidFill>
                  <a:schemeClr val="bg1">
                    <a:lumMod val="75000"/>
                  </a:schemeClr>
                </a:solidFill>
              </a:rPr>
              <a:t>vs. </a:t>
            </a:r>
            <a:r>
              <a:rPr lang="hu-HU" sz="3200" dirty="0" err="1" smtClean="0">
                <a:solidFill>
                  <a:schemeClr val="bg1">
                    <a:lumMod val="75000"/>
                  </a:schemeClr>
                </a:solidFill>
              </a:rPr>
              <a:t>routine</a:t>
            </a:r>
            <a:r>
              <a:rPr lang="hu-HU" sz="3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hu-HU" sz="3200" dirty="0" err="1" smtClean="0">
                <a:solidFill>
                  <a:schemeClr val="bg1">
                    <a:lumMod val="75000"/>
                  </a:schemeClr>
                </a:solidFill>
              </a:rPr>
              <a:t>solutions</a:t>
            </a:r>
            <a:r>
              <a:rPr lang="hu-HU" sz="3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hu-HU" sz="3200" dirty="0" err="1" smtClean="0">
                <a:solidFill>
                  <a:schemeClr val="bg1">
                    <a:lumMod val="75000"/>
                  </a:schemeClr>
                </a:solidFill>
              </a:rPr>
              <a:t>from</a:t>
            </a:r>
            <a:r>
              <a:rPr lang="hu-HU" sz="3200" dirty="0" smtClean="0">
                <a:solidFill>
                  <a:schemeClr val="bg1">
                    <a:lumMod val="75000"/>
                  </a:schemeClr>
                </a:solidFill>
              </a:rPr>
              <a:t> NI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151413" y="1295400"/>
            <a:ext cx="2590800" cy="19812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FPGA</a:t>
            </a:r>
            <a:endParaRPr lang="en-US" sz="3600" dirty="0"/>
          </a:p>
        </p:txBody>
      </p:sp>
      <p:sp>
        <p:nvSpPr>
          <p:cNvPr id="5" name="Rounded Rectangle 4"/>
          <p:cNvSpPr/>
          <p:nvPr/>
        </p:nvSpPr>
        <p:spPr>
          <a:xfrm>
            <a:off x="223155" y="1295400"/>
            <a:ext cx="2590800" cy="1981200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dirty="0"/>
              <a:t>Computer</a:t>
            </a:r>
            <a:endParaRPr lang="en-US" sz="3600" dirty="0"/>
          </a:p>
        </p:txBody>
      </p:sp>
      <p:sp>
        <p:nvSpPr>
          <p:cNvPr id="6" name="Rounded Rectangle 5"/>
          <p:cNvSpPr/>
          <p:nvPr/>
        </p:nvSpPr>
        <p:spPr>
          <a:xfrm>
            <a:off x="6177645" y="1295400"/>
            <a:ext cx="2590800" cy="609600"/>
          </a:xfrm>
          <a:prstGeom prst="roundRect">
            <a:avLst/>
          </a:prstGeom>
          <a:solidFill>
            <a:srgbClr val="93D050"/>
          </a:solidFill>
          <a:ln>
            <a:solidFill>
              <a:srgbClr val="659A2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I/O</a:t>
            </a:r>
            <a:endParaRPr lang="en-US" sz="3600" dirty="0"/>
          </a:p>
        </p:txBody>
      </p:sp>
      <p:sp>
        <p:nvSpPr>
          <p:cNvPr id="7" name="Rounded Rectangle 6"/>
          <p:cNvSpPr/>
          <p:nvPr/>
        </p:nvSpPr>
        <p:spPr>
          <a:xfrm>
            <a:off x="6177645" y="1981200"/>
            <a:ext cx="2590800" cy="609600"/>
          </a:xfrm>
          <a:prstGeom prst="roundRect">
            <a:avLst/>
          </a:prstGeom>
          <a:solidFill>
            <a:srgbClr val="93D050"/>
          </a:solidFill>
          <a:ln>
            <a:solidFill>
              <a:srgbClr val="659A2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I/O</a:t>
            </a:r>
            <a:endParaRPr lang="en-US" sz="3600" dirty="0"/>
          </a:p>
        </p:txBody>
      </p:sp>
      <p:sp>
        <p:nvSpPr>
          <p:cNvPr id="8" name="Rounded Rectangle 7"/>
          <p:cNvSpPr/>
          <p:nvPr/>
        </p:nvSpPr>
        <p:spPr>
          <a:xfrm>
            <a:off x="6177645" y="2667000"/>
            <a:ext cx="2590800" cy="609600"/>
          </a:xfrm>
          <a:prstGeom prst="roundRect">
            <a:avLst/>
          </a:prstGeom>
          <a:solidFill>
            <a:srgbClr val="93D050"/>
          </a:solidFill>
          <a:ln>
            <a:solidFill>
              <a:srgbClr val="659A2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I/O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3200400" y="3733800"/>
            <a:ext cx="25418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en-US" dirty="0" smtClean="0"/>
              <a:t>VHDL</a:t>
            </a:r>
            <a:r>
              <a:rPr lang="hu-HU" dirty="0" smtClean="0"/>
              <a:t> </a:t>
            </a:r>
            <a:r>
              <a:rPr lang="hu-HU" dirty="0" err="1" smtClean="0"/>
              <a:t>development</a:t>
            </a:r>
            <a:r>
              <a:rPr lang="hu-HU" dirty="0" smtClean="0"/>
              <a:t> </a:t>
            </a:r>
            <a:endParaRPr lang="en-US" dirty="0"/>
          </a:p>
          <a:p>
            <a:pPr marL="179388" indent="-179388">
              <a:buFont typeface="Arial" pitchFamily="34" charset="0"/>
              <a:buChar char="•"/>
            </a:pPr>
            <a:r>
              <a:rPr lang="hu-HU" sz="1600" dirty="0" err="1" smtClean="0"/>
              <a:t>with</a:t>
            </a:r>
            <a:r>
              <a:rPr lang="hu-HU" sz="1600" dirty="0" smtClean="0"/>
              <a:t> </a:t>
            </a:r>
            <a:r>
              <a:rPr lang="hu-HU" dirty="0"/>
              <a:t>f</a:t>
            </a:r>
            <a:r>
              <a:rPr lang="en-US" sz="1600" dirty="0" err="1" smtClean="0"/>
              <a:t>ixed</a:t>
            </a:r>
            <a:r>
              <a:rPr lang="en-US" sz="1600" dirty="0" smtClean="0"/>
              <a:t>-point algorithms</a:t>
            </a:r>
          </a:p>
          <a:p>
            <a:endParaRPr lang="en-US" sz="16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172200" y="3733800"/>
            <a:ext cx="2667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hu-HU" sz="1600" dirty="0" err="1" smtClean="0"/>
              <a:t>Custom</a:t>
            </a:r>
            <a:r>
              <a:rPr lang="hu-HU" sz="1600" dirty="0" smtClean="0"/>
              <a:t> </a:t>
            </a:r>
            <a:r>
              <a:rPr lang="hu-HU" sz="1600" dirty="0" err="1" smtClean="0"/>
              <a:t>solution</a:t>
            </a:r>
            <a:r>
              <a:rPr lang="hu-HU" sz="1600" dirty="0" smtClean="0"/>
              <a:t> </a:t>
            </a:r>
            <a:r>
              <a:rPr lang="hu-HU" sz="1600" dirty="0" err="1" smtClean="0"/>
              <a:t>for</a:t>
            </a:r>
            <a:r>
              <a:rPr lang="hu-HU" sz="1600" dirty="0" smtClean="0"/>
              <a:t> </a:t>
            </a:r>
            <a:r>
              <a:rPr lang="hu-HU" sz="1600" dirty="0" err="1" smtClean="0"/>
              <a:t>coupling</a:t>
            </a:r>
            <a:r>
              <a:rPr lang="hu-HU" sz="1600" dirty="0" smtClean="0"/>
              <a:t> A/D </a:t>
            </a:r>
            <a:r>
              <a:rPr lang="hu-HU" sz="1600" dirty="0" err="1" smtClean="0"/>
              <a:t>devices</a:t>
            </a:r>
            <a:r>
              <a:rPr lang="hu-HU" sz="1600" dirty="0" smtClean="0"/>
              <a:t> </a:t>
            </a:r>
            <a:r>
              <a:rPr lang="hu-HU" sz="1600" dirty="0" err="1" smtClean="0"/>
              <a:t>to</a:t>
            </a:r>
            <a:r>
              <a:rPr lang="hu-HU" sz="1600" dirty="0" smtClean="0"/>
              <a:t> FPGA</a:t>
            </a:r>
            <a:endParaRPr lang="en-US" sz="1600" dirty="0" smtClean="0"/>
          </a:p>
          <a:p>
            <a:endParaRPr lang="en-US" sz="16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381000" y="373380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en-US" sz="1600" dirty="0" smtClean="0"/>
              <a:t>Multicore programming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00600" y="4811019"/>
            <a:ext cx="2939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en-US" sz="1600" dirty="0" smtClean="0"/>
              <a:t>Custom timing for different types of I/O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80879" y="4803816"/>
            <a:ext cx="2531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en-US" sz="1600" dirty="0" smtClean="0"/>
              <a:t>Custom digital interface/buses</a:t>
            </a:r>
          </a:p>
        </p:txBody>
      </p:sp>
      <p:sp>
        <p:nvSpPr>
          <p:cNvPr id="21" name="Right Arrow 20"/>
          <p:cNvSpPr/>
          <p:nvPr/>
        </p:nvSpPr>
        <p:spPr>
          <a:xfrm rot="16200000">
            <a:off x="1789094" y="3506290"/>
            <a:ext cx="2365415" cy="762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 rot="16200000">
            <a:off x="5255223" y="3744543"/>
            <a:ext cx="1417577" cy="11157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" name="Szövegdoboz 2"/>
          <p:cNvSpPr txBox="1"/>
          <p:nvPr/>
        </p:nvSpPr>
        <p:spPr>
          <a:xfrm>
            <a:off x="0" y="5661248"/>
            <a:ext cx="9144000" cy="5760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hu-HU"/>
            </a:defPPr>
            <a:lvl3pPr marL="0" lvl="2" algn="ctr">
              <a:defRPr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</a:lstStyle>
          <a:p>
            <a:pPr algn="ctr"/>
            <a:r>
              <a:rPr lang="hu-HU" dirty="0" err="1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Such</a:t>
            </a:r>
            <a:r>
              <a:rPr lang="hu-HU" dirty="0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„</a:t>
            </a:r>
            <a:r>
              <a:rPr lang="hu-HU" dirty="0" err="1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usual</a:t>
            </a:r>
            <a:r>
              <a:rPr lang="hu-HU" dirty="0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dirty="0" err="1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way</a:t>
            </a:r>
            <a:r>
              <a:rPr lang="hu-HU" dirty="0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of </a:t>
            </a:r>
            <a:r>
              <a:rPr lang="hu-HU" dirty="0" err="1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development</a:t>
            </a:r>
            <a:r>
              <a:rPr lang="hu-HU" dirty="0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dirty="0" err="1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needs</a:t>
            </a:r>
            <a:r>
              <a:rPr lang="hu-HU" dirty="0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dirty="0" err="1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much</a:t>
            </a:r>
            <a:r>
              <a:rPr lang="hu-HU" dirty="0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more </a:t>
            </a:r>
            <a:r>
              <a:rPr lang="hu-HU" dirty="0" err="1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effort</a:t>
            </a:r>
            <a:r>
              <a:rPr lang="hu-HU" dirty="0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hu-HU" dirty="0" err="1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</a:t>
            </a:r>
            <a:r>
              <a:rPr lang="hu-HU" dirty="0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dirty="0" err="1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allocation</a:t>
            </a:r>
            <a:r>
              <a:rPr lang="hu-HU" dirty="0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u-HU" dirty="0" err="1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</a:t>
            </a:r>
            <a:r>
              <a:rPr lang="hu-HU" dirty="0">
                <a:solidFill>
                  <a:srgbClr val="00425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….</a:t>
            </a:r>
          </a:p>
        </p:txBody>
      </p:sp>
    </p:spTree>
    <p:extLst>
      <p:ext uri="{BB962C8B-B14F-4D97-AF65-F5344CB8AC3E}">
        <p14:creationId xmlns:p14="http://schemas.microsoft.com/office/powerpoint/2010/main" xmlns="" val="3134323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6" grpId="0"/>
      <p:bldP spid="17" grpId="0"/>
      <p:bldP spid="20" grpId="0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>
            <a:stCxn id="5" idx="3"/>
            <a:endCxn id="4" idx="1"/>
          </p:cNvCxnSpPr>
          <p:nvPr/>
        </p:nvCxnSpPr>
        <p:spPr>
          <a:xfrm>
            <a:off x="2813955" y="2286000"/>
            <a:ext cx="337458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8" idx="1"/>
          </p:cNvCxnSpPr>
          <p:nvPr/>
        </p:nvCxnSpPr>
        <p:spPr>
          <a:xfrm>
            <a:off x="5638800" y="2971800"/>
            <a:ext cx="538845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3"/>
          </p:cNvCxnSpPr>
          <p:nvPr/>
        </p:nvCxnSpPr>
        <p:spPr>
          <a:xfrm>
            <a:off x="5742213" y="2286000"/>
            <a:ext cx="435432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715000" y="1600200"/>
            <a:ext cx="462645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6177645" y="1295400"/>
            <a:ext cx="2590800" cy="1981200"/>
          </a:xfrm>
          <a:prstGeom prst="roundRect">
            <a:avLst>
              <a:gd name="adj" fmla="val 5953"/>
            </a:avLst>
          </a:prstGeom>
          <a:solidFill>
            <a:srgbClr val="93D050"/>
          </a:solidFill>
          <a:ln>
            <a:solidFill>
              <a:srgbClr val="659A2A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I/O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759" y="404664"/>
            <a:ext cx="8904702" cy="756320"/>
          </a:xfrm>
        </p:spPr>
        <p:txBody>
          <a:bodyPr>
            <a:normAutofit/>
          </a:bodyPr>
          <a:lstStyle/>
          <a:p>
            <a:pPr algn="ctr"/>
            <a:r>
              <a:rPr lang="hu-HU" sz="3200" dirty="0" smtClean="0">
                <a:solidFill>
                  <a:schemeClr val="bg1">
                    <a:lumMod val="75000"/>
                  </a:schemeClr>
                </a:solidFill>
              </a:rPr>
              <a:t>ANTE </a:t>
            </a:r>
            <a:r>
              <a:rPr lang="hu-HU" sz="3200" dirty="0" err="1" smtClean="0">
                <a:solidFill>
                  <a:schemeClr val="bg1">
                    <a:lumMod val="75000"/>
                  </a:schemeClr>
                </a:solidFill>
              </a:rPr>
              <a:t>unique</a:t>
            </a:r>
            <a:r>
              <a:rPr lang="hu-HU" sz="3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hu-HU" sz="3200" dirty="0" err="1" smtClean="0">
                <a:solidFill>
                  <a:schemeClr val="bg1">
                    <a:lumMod val="75000"/>
                  </a:schemeClr>
                </a:solidFill>
              </a:rPr>
              <a:t>efforts</a:t>
            </a:r>
            <a:r>
              <a:rPr lang="hu-HU" sz="3200" dirty="0" smtClean="0">
                <a:solidFill>
                  <a:schemeClr val="bg1">
                    <a:lumMod val="75000"/>
                  </a:schemeClr>
                </a:solidFill>
              </a:rPr>
              <a:t> vs.</a:t>
            </a:r>
            <a:r>
              <a:rPr lang="hu-HU" sz="3200" dirty="0" smtClean="0"/>
              <a:t> </a:t>
            </a:r>
            <a:r>
              <a:rPr lang="hu-HU" sz="3200" dirty="0" err="1" smtClean="0"/>
              <a:t>routine</a:t>
            </a:r>
            <a:r>
              <a:rPr lang="hu-HU" sz="3200" dirty="0" smtClean="0"/>
              <a:t> </a:t>
            </a:r>
            <a:r>
              <a:rPr lang="hu-HU" sz="3200" dirty="0" err="1" smtClean="0"/>
              <a:t>solutions</a:t>
            </a:r>
            <a:r>
              <a:rPr lang="hu-HU" sz="3200" dirty="0" smtClean="0"/>
              <a:t> </a:t>
            </a:r>
            <a:r>
              <a:rPr lang="hu-HU" sz="3200" dirty="0" err="1" smtClean="0"/>
              <a:t>from</a:t>
            </a:r>
            <a:r>
              <a:rPr lang="hu-HU" sz="3200" dirty="0" smtClean="0"/>
              <a:t> NI</a:t>
            </a:r>
            <a:endParaRPr lang="en-US" sz="3200" dirty="0"/>
          </a:p>
        </p:txBody>
      </p:sp>
      <p:sp>
        <p:nvSpPr>
          <p:cNvPr id="4" name="Rounded Rectangle 3"/>
          <p:cNvSpPr/>
          <p:nvPr/>
        </p:nvSpPr>
        <p:spPr>
          <a:xfrm>
            <a:off x="3151413" y="1295400"/>
            <a:ext cx="2590800" cy="19812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FPGA</a:t>
            </a:r>
            <a:endParaRPr lang="en-US" sz="3600" dirty="0"/>
          </a:p>
        </p:txBody>
      </p:sp>
      <p:sp>
        <p:nvSpPr>
          <p:cNvPr id="5" name="Rounded Rectangle 4"/>
          <p:cNvSpPr/>
          <p:nvPr/>
        </p:nvSpPr>
        <p:spPr>
          <a:xfrm>
            <a:off x="223155" y="1295400"/>
            <a:ext cx="2590800" cy="1981200"/>
          </a:xfrm>
          <a:prstGeom prst="roundRect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dirty="0"/>
              <a:t>Computer</a:t>
            </a:r>
            <a:endParaRPr lang="en-US" sz="3600" dirty="0"/>
          </a:p>
        </p:txBody>
      </p:sp>
      <p:sp>
        <p:nvSpPr>
          <p:cNvPr id="6" name="Rounded Rectangle 5"/>
          <p:cNvSpPr/>
          <p:nvPr/>
        </p:nvSpPr>
        <p:spPr>
          <a:xfrm>
            <a:off x="6177645" y="1295400"/>
            <a:ext cx="2590800" cy="609600"/>
          </a:xfrm>
          <a:prstGeom prst="roundRect">
            <a:avLst/>
          </a:prstGeom>
          <a:solidFill>
            <a:srgbClr val="93D050"/>
          </a:solidFill>
          <a:ln>
            <a:solidFill>
              <a:srgbClr val="659A2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I/O</a:t>
            </a:r>
            <a:endParaRPr lang="en-US" sz="3600" dirty="0"/>
          </a:p>
        </p:txBody>
      </p:sp>
      <p:sp>
        <p:nvSpPr>
          <p:cNvPr id="7" name="Rounded Rectangle 6"/>
          <p:cNvSpPr/>
          <p:nvPr/>
        </p:nvSpPr>
        <p:spPr>
          <a:xfrm>
            <a:off x="6177645" y="1981200"/>
            <a:ext cx="2590800" cy="609600"/>
          </a:xfrm>
          <a:prstGeom prst="roundRect">
            <a:avLst/>
          </a:prstGeom>
          <a:solidFill>
            <a:srgbClr val="93D050"/>
          </a:solidFill>
          <a:ln>
            <a:solidFill>
              <a:srgbClr val="659A2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I/O</a:t>
            </a:r>
            <a:endParaRPr lang="en-US" sz="3600" dirty="0"/>
          </a:p>
        </p:txBody>
      </p:sp>
      <p:sp>
        <p:nvSpPr>
          <p:cNvPr id="8" name="Rounded Rectangle 7"/>
          <p:cNvSpPr/>
          <p:nvPr/>
        </p:nvSpPr>
        <p:spPr>
          <a:xfrm>
            <a:off x="6177645" y="2667000"/>
            <a:ext cx="2590800" cy="609600"/>
          </a:xfrm>
          <a:prstGeom prst="roundRect">
            <a:avLst/>
          </a:prstGeom>
          <a:solidFill>
            <a:srgbClr val="93D050"/>
          </a:solidFill>
          <a:ln>
            <a:solidFill>
              <a:srgbClr val="659A2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I/O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3563799" y="3631053"/>
            <a:ext cx="2075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hu-HU" dirty="0" err="1" smtClean="0"/>
              <a:t>LabView</a:t>
            </a:r>
            <a:r>
              <a:rPr lang="hu-HU" dirty="0" smtClean="0"/>
              <a:t> </a:t>
            </a:r>
            <a:r>
              <a:rPr lang="hu-HU" dirty="0" err="1" smtClean="0"/>
              <a:t>only</a:t>
            </a:r>
            <a:endParaRPr lang="en-US" sz="16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172200" y="3733800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hu-HU" sz="1600" dirty="0" err="1" smtClean="0"/>
              <a:t>Ready</a:t>
            </a:r>
            <a:r>
              <a:rPr lang="hu-HU" sz="1600" dirty="0" smtClean="0"/>
              <a:t> made hardware</a:t>
            </a:r>
            <a:endParaRPr lang="en-US" sz="16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4616962" y="4130494"/>
            <a:ext cx="2939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hu-HU" dirty="0" err="1" smtClean="0"/>
              <a:t>Predefined</a:t>
            </a:r>
            <a:r>
              <a:rPr lang="hu-HU" dirty="0" smtClean="0"/>
              <a:t> </a:t>
            </a:r>
            <a:r>
              <a:rPr lang="en-US" dirty="0" smtClean="0"/>
              <a:t>I/O </a:t>
            </a:r>
            <a:r>
              <a:rPr lang="en-US" dirty="0"/>
              <a:t>drivers </a:t>
            </a:r>
            <a:r>
              <a:rPr lang="hu-HU" dirty="0" err="1" smtClean="0"/>
              <a:t>both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 smtClean="0"/>
              <a:t> </a:t>
            </a:r>
            <a:r>
              <a:rPr lang="hu-HU" dirty="0" err="1" smtClean="0"/>
              <a:t>digital</a:t>
            </a:r>
            <a:r>
              <a:rPr lang="hu-HU" dirty="0" smtClean="0"/>
              <a:t> </a:t>
            </a:r>
            <a:r>
              <a:rPr lang="hu-HU" dirty="0" err="1" smtClean="0"/>
              <a:t>lines</a:t>
            </a:r>
            <a:r>
              <a:rPr lang="hu-HU" dirty="0" smtClean="0"/>
              <a:t> and </a:t>
            </a:r>
            <a:r>
              <a:rPr lang="hu-HU" dirty="0" err="1" smtClean="0"/>
              <a:t>ADCs</a:t>
            </a:r>
            <a:endParaRPr lang="en-US" sz="16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2021338" y="3852487"/>
            <a:ext cx="1977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hu-HU" sz="1600" dirty="0" err="1" smtClean="0"/>
              <a:t>Predefined</a:t>
            </a:r>
            <a:r>
              <a:rPr lang="hu-HU" sz="1600" dirty="0" smtClean="0"/>
              <a:t> </a:t>
            </a:r>
            <a:r>
              <a:rPr lang="hu-HU" sz="1600" dirty="0" err="1" smtClean="0"/>
              <a:t>data</a:t>
            </a:r>
            <a:r>
              <a:rPr lang="hu-HU" sz="1600" dirty="0" smtClean="0"/>
              <a:t> </a:t>
            </a:r>
            <a:r>
              <a:rPr lang="hu-HU" sz="1600" dirty="0" err="1" smtClean="0"/>
              <a:t>communication</a:t>
            </a:r>
            <a:r>
              <a:rPr lang="hu-HU" sz="1600" dirty="0" smtClean="0"/>
              <a:t> </a:t>
            </a:r>
            <a:r>
              <a:rPr lang="hu-HU" sz="1600" dirty="0" err="1" smtClean="0"/>
              <a:t>by</a:t>
            </a:r>
            <a:r>
              <a:rPr lang="hu-HU" sz="1600" dirty="0" smtClean="0"/>
              <a:t> </a:t>
            </a:r>
            <a:r>
              <a:rPr lang="hu-HU" sz="1600" dirty="0" err="1" smtClean="0"/>
              <a:t>using</a:t>
            </a:r>
            <a:r>
              <a:rPr lang="hu-HU" sz="1600" dirty="0" smtClean="0"/>
              <a:t> </a:t>
            </a:r>
            <a:r>
              <a:rPr lang="en-US" dirty="0" smtClean="0"/>
              <a:t>DMA</a:t>
            </a:r>
            <a:r>
              <a:rPr lang="en-US" dirty="0"/>
              <a:t>, </a:t>
            </a:r>
            <a:r>
              <a:rPr lang="en-US" dirty="0" smtClean="0"/>
              <a:t>interrupt</a:t>
            </a:r>
            <a:r>
              <a:rPr lang="hu-HU" dirty="0" smtClean="0"/>
              <a:t> </a:t>
            </a:r>
            <a:r>
              <a:rPr lang="en-US" dirty="0" smtClean="0"/>
              <a:t>and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bus control </a:t>
            </a:r>
            <a:r>
              <a:rPr lang="en-US" dirty="0" smtClean="0"/>
              <a:t>drivers</a:t>
            </a:r>
            <a:endParaRPr lang="en-US" dirty="0"/>
          </a:p>
        </p:txBody>
      </p:sp>
      <p:sp>
        <p:nvSpPr>
          <p:cNvPr id="21" name="Right Arrow 20"/>
          <p:cNvSpPr/>
          <p:nvPr/>
        </p:nvSpPr>
        <p:spPr>
          <a:xfrm rot="16200000" flipV="1">
            <a:off x="2287360" y="3084225"/>
            <a:ext cx="1490804" cy="4571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 rot="16200000">
            <a:off x="5463424" y="3536342"/>
            <a:ext cx="1001175" cy="11157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2" name="Rounded Rectangle 52"/>
          <p:cNvSpPr/>
          <p:nvPr/>
        </p:nvSpPr>
        <p:spPr>
          <a:xfrm>
            <a:off x="7110" y="5388315"/>
            <a:ext cx="9144000" cy="668869"/>
          </a:xfrm>
          <a:prstGeom prst="roundRect">
            <a:avLst>
              <a:gd name="adj" fmla="val 842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/>
            <a:r>
              <a:rPr lang="hu-HU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 </a:t>
            </a:r>
            <a:r>
              <a:rPr lang="hu-HU" dirty="0" err="1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</a:t>
            </a:r>
            <a:r>
              <a:rPr lang="hu-HU" dirty="0" err="1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sing</a:t>
            </a:r>
            <a:r>
              <a:rPr lang="hu-HU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</a:t>
            </a:r>
            <a:r>
              <a:rPr lang="en-US" spc="-150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  <a:r>
              <a:rPr lang="en-US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VIEW </a:t>
            </a:r>
            <a:r>
              <a:rPr lang="en-US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Graphical Programming Environment </a:t>
            </a:r>
            <a:r>
              <a:rPr lang="hu-HU" dirty="0" err="1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</a:t>
            </a:r>
            <a:r>
              <a:rPr lang="hu-HU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Computer and </a:t>
            </a:r>
            <a:r>
              <a:rPr lang="en-US" dirty="0" smtClean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FPGA</a:t>
            </a:r>
            <a:endParaRPr lang="en-US" dirty="0">
              <a:solidFill>
                <a:srgbClr val="3D3D3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TextBox 15"/>
          <p:cNvSpPr txBox="1"/>
          <p:nvPr/>
        </p:nvSpPr>
        <p:spPr>
          <a:xfrm>
            <a:off x="451755" y="3507943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hu-HU" sz="1600" dirty="0" err="1" smtClean="0"/>
              <a:t>LabView</a:t>
            </a:r>
            <a:r>
              <a:rPr lang="hu-HU" sz="1600" dirty="0" smtClean="0"/>
              <a:t> + C++ </a:t>
            </a:r>
            <a:r>
              <a:rPr lang="hu-HU" sz="1600" dirty="0" err="1" smtClean="0"/>
              <a:t>programming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159613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7" grpId="0"/>
      <p:bldP spid="20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5651500" y="3284538"/>
            <a:ext cx="3673475" cy="852487"/>
          </a:xfrm>
        </p:spPr>
        <p:txBody>
          <a:bodyPr/>
          <a:lstStyle/>
          <a:p>
            <a:pPr algn="ctr"/>
            <a:r>
              <a:rPr lang="en-US" altLang="hu-HU" dirty="0" smtClean="0"/>
              <a:t>Electronics</a:t>
            </a:r>
          </a:p>
        </p:txBody>
      </p:sp>
      <p:sp>
        <p:nvSpPr>
          <p:cNvPr id="9219" name="Rectangle 8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hu-HU"/>
          </a:p>
        </p:txBody>
      </p:sp>
      <p:sp>
        <p:nvSpPr>
          <p:cNvPr id="9221" name="AutoShape 84"/>
          <p:cNvSpPr>
            <a:spLocks noChangeArrowheads="1"/>
          </p:cNvSpPr>
          <p:nvPr/>
        </p:nvSpPr>
        <p:spPr bwMode="auto">
          <a:xfrm>
            <a:off x="721238" y="1352647"/>
            <a:ext cx="804101" cy="648554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altLang="hu-HU" sz="900">
                <a:cs typeface="Times New Roman" pitchFamily="18" charset="0"/>
              </a:rPr>
              <a:t>preamplifier &amp; pattern generator</a:t>
            </a:r>
            <a:endParaRPr lang="en-US" altLang="hu-HU"/>
          </a:p>
        </p:txBody>
      </p:sp>
      <p:sp>
        <p:nvSpPr>
          <p:cNvPr id="9222" name="Rectangle 83"/>
          <p:cNvSpPr>
            <a:spLocks noChangeArrowheads="1"/>
          </p:cNvSpPr>
          <p:nvPr/>
        </p:nvSpPr>
        <p:spPr bwMode="auto">
          <a:xfrm>
            <a:off x="2044777" y="3214671"/>
            <a:ext cx="1023468" cy="4651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altLang="hu-HU" sz="1200">
                <a:cs typeface="Times New Roman" pitchFamily="18" charset="0"/>
              </a:rPr>
              <a:t>sampling ADC</a:t>
            </a:r>
            <a:endParaRPr lang="en-US" altLang="hu-HU"/>
          </a:p>
        </p:txBody>
      </p:sp>
      <p:sp>
        <p:nvSpPr>
          <p:cNvPr id="9223" name="AutoShape 82"/>
          <p:cNvSpPr>
            <a:spLocks noChangeArrowheads="1"/>
          </p:cNvSpPr>
          <p:nvPr/>
        </p:nvSpPr>
        <p:spPr bwMode="auto">
          <a:xfrm>
            <a:off x="3640507" y="1352647"/>
            <a:ext cx="804101" cy="648554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altLang="hu-HU" sz="900">
                <a:cs typeface="Times New Roman" pitchFamily="18" charset="0"/>
              </a:rPr>
              <a:t>preamplifier &amp; pattern generator</a:t>
            </a:r>
            <a:endParaRPr lang="en-US" altLang="hu-HU"/>
          </a:p>
        </p:txBody>
      </p:sp>
      <p:cxnSp>
        <p:nvCxnSpPr>
          <p:cNvPr id="9224" name="AutoShape 81"/>
          <p:cNvCxnSpPr>
            <a:cxnSpLocks noChangeShapeType="1"/>
          </p:cNvCxnSpPr>
          <p:nvPr/>
        </p:nvCxnSpPr>
        <p:spPr bwMode="auto">
          <a:xfrm flipH="1" flipV="1">
            <a:off x="1123289" y="2001201"/>
            <a:ext cx="1433589" cy="121347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225" name="AutoShape 80"/>
          <p:cNvCxnSpPr>
            <a:cxnSpLocks noChangeShapeType="1"/>
          </p:cNvCxnSpPr>
          <p:nvPr/>
        </p:nvCxnSpPr>
        <p:spPr bwMode="auto">
          <a:xfrm flipV="1">
            <a:off x="2556878" y="2001201"/>
            <a:ext cx="1485679" cy="121347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226" name="Rectangle 79"/>
          <p:cNvSpPr>
            <a:spLocks noChangeArrowheads="1"/>
          </p:cNvSpPr>
          <p:nvPr/>
        </p:nvSpPr>
        <p:spPr bwMode="auto">
          <a:xfrm>
            <a:off x="4688919" y="1353381"/>
            <a:ext cx="520171" cy="64855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altLang="hu-HU" sz="900">
                <a:cs typeface="Times New Roman" pitchFamily="18" charset="0"/>
              </a:rPr>
              <a:t>Direct digital inputs</a:t>
            </a:r>
            <a:endParaRPr lang="en-US" altLang="hu-HU"/>
          </a:p>
        </p:txBody>
      </p:sp>
      <p:sp>
        <p:nvSpPr>
          <p:cNvPr id="9227" name="Rectangle 78"/>
          <p:cNvSpPr>
            <a:spLocks noChangeArrowheads="1"/>
          </p:cNvSpPr>
          <p:nvPr/>
        </p:nvSpPr>
        <p:spPr bwMode="auto">
          <a:xfrm>
            <a:off x="1547349" y="4066449"/>
            <a:ext cx="1814363" cy="9346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/>
            <a:r>
              <a:rPr lang="en-US" altLang="hu-HU" sz="1400">
                <a:cs typeface="Times New Roman" pitchFamily="18" charset="0"/>
              </a:rPr>
              <a:t>FPGA unit</a:t>
            </a:r>
            <a:endParaRPr lang="en-US" altLang="hu-HU"/>
          </a:p>
        </p:txBody>
      </p:sp>
      <p:sp>
        <p:nvSpPr>
          <p:cNvPr id="9228" name="Rectangle 77"/>
          <p:cNvSpPr>
            <a:spLocks noChangeArrowheads="1"/>
          </p:cNvSpPr>
          <p:nvPr/>
        </p:nvSpPr>
        <p:spPr bwMode="auto">
          <a:xfrm>
            <a:off x="1547349" y="4076720"/>
            <a:ext cx="774021" cy="35949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altLang="hu-HU" sz="900">
                <a:cs typeface="Times New Roman" pitchFamily="18" charset="0"/>
              </a:rPr>
              <a:t>Timestamp generator </a:t>
            </a:r>
            <a:endParaRPr lang="en-US" altLang="hu-HU"/>
          </a:p>
        </p:txBody>
      </p:sp>
      <p:cxnSp>
        <p:nvCxnSpPr>
          <p:cNvPr id="9229" name="AutoShape 76"/>
          <p:cNvCxnSpPr>
            <a:cxnSpLocks noChangeShapeType="1"/>
          </p:cNvCxnSpPr>
          <p:nvPr/>
        </p:nvCxnSpPr>
        <p:spPr bwMode="auto">
          <a:xfrm>
            <a:off x="2556878" y="3679811"/>
            <a:ext cx="6603" cy="3866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230" name="Rectangle 75"/>
          <p:cNvSpPr>
            <a:spLocks noChangeArrowheads="1"/>
          </p:cNvSpPr>
          <p:nvPr/>
        </p:nvSpPr>
        <p:spPr bwMode="auto">
          <a:xfrm>
            <a:off x="3779170" y="4292415"/>
            <a:ext cx="1568584" cy="25384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altLang="hu-HU" sz="900">
                <a:cs typeface="Times New Roman" pitchFamily="18" charset="0"/>
              </a:rPr>
              <a:t>Time synchronization</a:t>
            </a:r>
            <a:endParaRPr lang="en-US" altLang="hu-HU"/>
          </a:p>
        </p:txBody>
      </p:sp>
      <p:cxnSp>
        <p:nvCxnSpPr>
          <p:cNvPr id="9231" name="AutoShape 74"/>
          <p:cNvCxnSpPr>
            <a:cxnSpLocks noChangeShapeType="1"/>
          </p:cNvCxnSpPr>
          <p:nvPr/>
        </p:nvCxnSpPr>
        <p:spPr bwMode="auto">
          <a:xfrm>
            <a:off x="3361712" y="4533789"/>
            <a:ext cx="1788685" cy="146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232" name="AutoShape 73"/>
          <p:cNvSpPr>
            <a:spLocks noChangeArrowheads="1"/>
          </p:cNvSpPr>
          <p:nvPr/>
        </p:nvSpPr>
        <p:spPr bwMode="auto">
          <a:xfrm>
            <a:off x="1793128" y="5627673"/>
            <a:ext cx="1568584" cy="474677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altLang="hu-HU" sz="1100">
                <a:cs typeface="Times New Roman" pitchFamily="18" charset="0"/>
              </a:rPr>
              <a:t>Signal processing unit (computer based)</a:t>
            </a:r>
            <a:endParaRPr lang="en-US" altLang="hu-HU"/>
          </a:p>
        </p:txBody>
      </p:sp>
      <p:cxnSp>
        <p:nvCxnSpPr>
          <p:cNvPr id="9233" name="AutoShape 72"/>
          <p:cNvCxnSpPr>
            <a:cxnSpLocks noChangeShapeType="1"/>
          </p:cNvCxnSpPr>
          <p:nvPr/>
        </p:nvCxnSpPr>
        <p:spPr bwMode="auto">
          <a:xfrm>
            <a:off x="2563481" y="5001129"/>
            <a:ext cx="13940" cy="62654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234" name="Rectangle 71"/>
          <p:cNvSpPr>
            <a:spLocks noChangeArrowheads="1"/>
          </p:cNvSpPr>
          <p:nvPr/>
        </p:nvSpPr>
        <p:spPr bwMode="auto">
          <a:xfrm>
            <a:off x="3722677" y="2494219"/>
            <a:ext cx="992654" cy="4974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altLang="hu-HU" sz="1000">
                <a:cs typeface="Times New Roman" pitchFamily="18" charset="0"/>
              </a:rPr>
              <a:t>Pattern generator controller</a:t>
            </a:r>
            <a:endParaRPr lang="en-US" altLang="hu-HU"/>
          </a:p>
        </p:txBody>
      </p:sp>
      <p:cxnSp>
        <p:nvCxnSpPr>
          <p:cNvPr id="9235" name="AutoShape 70"/>
          <p:cNvCxnSpPr>
            <a:cxnSpLocks noChangeShapeType="1"/>
          </p:cNvCxnSpPr>
          <p:nvPr/>
        </p:nvCxnSpPr>
        <p:spPr bwMode="auto">
          <a:xfrm flipV="1">
            <a:off x="2563481" y="2991639"/>
            <a:ext cx="1512091" cy="107480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236" name="AutoShape 69"/>
          <p:cNvCxnSpPr>
            <a:cxnSpLocks noChangeShapeType="1"/>
          </p:cNvCxnSpPr>
          <p:nvPr/>
        </p:nvCxnSpPr>
        <p:spPr bwMode="auto">
          <a:xfrm flipH="1" flipV="1">
            <a:off x="1123289" y="2001201"/>
            <a:ext cx="2952283" cy="49301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237" name="AutoShape 68"/>
          <p:cNvCxnSpPr>
            <a:cxnSpLocks noChangeShapeType="1"/>
          </p:cNvCxnSpPr>
          <p:nvPr/>
        </p:nvCxnSpPr>
        <p:spPr bwMode="auto">
          <a:xfrm flipH="1" flipV="1">
            <a:off x="4042557" y="2001201"/>
            <a:ext cx="33015" cy="49301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238" name="Rectangle 67"/>
          <p:cNvSpPr>
            <a:spLocks noChangeArrowheads="1"/>
          </p:cNvSpPr>
          <p:nvPr/>
        </p:nvSpPr>
        <p:spPr bwMode="auto">
          <a:xfrm>
            <a:off x="721238" y="908784"/>
            <a:ext cx="3706495" cy="24430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67676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altLang="hu-HU" sz="1100">
                <a:cs typeface="Times New Roman" pitchFamily="18" charset="0"/>
              </a:rPr>
              <a:t>He</a:t>
            </a:r>
            <a:r>
              <a:rPr lang="en-US" altLang="hu-HU" sz="1100" baseline="30000">
                <a:cs typeface="Times New Roman" pitchFamily="18" charset="0"/>
              </a:rPr>
              <a:t>3</a:t>
            </a:r>
            <a:r>
              <a:rPr lang="en-US" altLang="hu-HU" sz="1100">
                <a:cs typeface="Times New Roman" pitchFamily="18" charset="0"/>
              </a:rPr>
              <a:t> 1D PSD tube ends</a:t>
            </a:r>
            <a:endParaRPr lang="en-US" altLang="hu-HU"/>
          </a:p>
        </p:txBody>
      </p:sp>
      <p:sp>
        <p:nvSpPr>
          <p:cNvPr id="9239" name="AutoShape 66"/>
          <p:cNvSpPr>
            <a:spLocks noChangeArrowheads="1"/>
          </p:cNvSpPr>
          <p:nvPr/>
        </p:nvSpPr>
        <p:spPr bwMode="auto">
          <a:xfrm>
            <a:off x="1122555" y="1153092"/>
            <a:ext cx="83638" cy="199555"/>
          </a:xfrm>
          <a:prstGeom prst="downArrow">
            <a:avLst>
              <a:gd name="adj1" fmla="val 50000"/>
              <a:gd name="adj2" fmla="val 5964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/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hu-HU"/>
          </a:p>
        </p:txBody>
      </p:sp>
      <p:sp>
        <p:nvSpPr>
          <p:cNvPr id="9240" name="AutoShape 65"/>
          <p:cNvSpPr>
            <a:spLocks noChangeArrowheads="1"/>
          </p:cNvSpPr>
          <p:nvPr/>
        </p:nvSpPr>
        <p:spPr bwMode="auto">
          <a:xfrm>
            <a:off x="3958185" y="1153825"/>
            <a:ext cx="83638" cy="198821"/>
          </a:xfrm>
          <a:prstGeom prst="downArrow">
            <a:avLst>
              <a:gd name="adj1" fmla="val 50000"/>
              <a:gd name="adj2" fmla="val 5943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/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hu-HU"/>
          </a:p>
        </p:txBody>
      </p:sp>
      <p:sp>
        <p:nvSpPr>
          <p:cNvPr id="9241" name="Rectangle 64"/>
          <p:cNvSpPr>
            <a:spLocks noChangeArrowheads="1"/>
          </p:cNvSpPr>
          <p:nvPr/>
        </p:nvSpPr>
        <p:spPr bwMode="auto">
          <a:xfrm>
            <a:off x="4529713" y="908050"/>
            <a:ext cx="1298594" cy="24504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67676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altLang="hu-HU" sz="900">
                <a:cs typeface="Times New Roman" pitchFamily="18" charset="0"/>
              </a:rPr>
              <a:t>Choppers, monitor</a:t>
            </a:r>
            <a:r>
              <a:rPr lang="hu-HU" altLang="hu-HU" sz="900">
                <a:cs typeface="Times New Roman" pitchFamily="18" charset="0"/>
              </a:rPr>
              <a:t>s</a:t>
            </a:r>
            <a:endParaRPr lang="en-US" altLang="hu-HU"/>
          </a:p>
        </p:txBody>
      </p:sp>
      <p:sp>
        <p:nvSpPr>
          <p:cNvPr id="9242" name="AutoShape 63"/>
          <p:cNvSpPr>
            <a:spLocks noChangeArrowheads="1"/>
          </p:cNvSpPr>
          <p:nvPr/>
        </p:nvSpPr>
        <p:spPr bwMode="auto">
          <a:xfrm>
            <a:off x="4910487" y="1153825"/>
            <a:ext cx="84372" cy="198821"/>
          </a:xfrm>
          <a:prstGeom prst="downArrow">
            <a:avLst>
              <a:gd name="adj1" fmla="val 50000"/>
              <a:gd name="adj2" fmla="val 5891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/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hu-HU"/>
          </a:p>
        </p:txBody>
      </p:sp>
      <p:sp>
        <p:nvSpPr>
          <p:cNvPr id="9243" name="AutoShape 62"/>
          <p:cNvSpPr>
            <a:spLocks noChangeArrowheads="1"/>
          </p:cNvSpPr>
          <p:nvPr/>
        </p:nvSpPr>
        <p:spPr bwMode="auto">
          <a:xfrm>
            <a:off x="1345590" y="3168451"/>
            <a:ext cx="2512816" cy="2264069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548DD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/>
            <a:endParaRPr lang="en-US" altLang="hu-HU"/>
          </a:p>
        </p:txBody>
      </p:sp>
      <p:cxnSp>
        <p:nvCxnSpPr>
          <p:cNvPr id="9244" name="AutoShape 61"/>
          <p:cNvCxnSpPr>
            <a:cxnSpLocks noChangeShapeType="1"/>
          </p:cNvCxnSpPr>
          <p:nvPr/>
        </p:nvCxnSpPr>
        <p:spPr bwMode="auto">
          <a:xfrm>
            <a:off x="4949372" y="2001934"/>
            <a:ext cx="734" cy="734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245" name="AutoShape 60"/>
          <p:cNvCxnSpPr>
            <a:cxnSpLocks noChangeShapeType="1"/>
          </p:cNvCxnSpPr>
          <p:nvPr/>
        </p:nvCxnSpPr>
        <p:spPr bwMode="auto">
          <a:xfrm>
            <a:off x="4949372" y="2001934"/>
            <a:ext cx="734" cy="363894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cxnSp>
        <p:nvCxnSpPr>
          <p:cNvPr id="9246" name="AutoShape 59"/>
          <p:cNvCxnSpPr>
            <a:cxnSpLocks noChangeShapeType="1"/>
          </p:cNvCxnSpPr>
          <p:nvPr/>
        </p:nvCxnSpPr>
        <p:spPr bwMode="auto">
          <a:xfrm>
            <a:off x="4949372" y="2001934"/>
            <a:ext cx="734" cy="16778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247" name="AutoShape 58"/>
          <p:cNvCxnSpPr>
            <a:cxnSpLocks noChangeShapeType="1"/>
          </p:cNvCxnSpPr>
          <p:nvPr/>
        </p:nvCxnSpPr>
        <p:spPr bwMode="auto">
          <a:xfrm flipH="1">
            <a:off x="3519451" y="3678343"/>
            <a:ext cx="1430654" cy="146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248" name="AutoShape 57"/>
          <p:cNvCxnSpPr>
            <a:cxnSpLocks noChangeShapeType="1"/>
          </p:cNvCxnSpPr>
          <p:nvPr/>
        </p:nvCxnSpPr>
        <p:spPr bwMode="auto">
          <a:xfrm flipH="1">
            <a:off x="2563481" y="3679811"/>
            <a:ext cx="992654" cy="3866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296" name="Text Box 56"/>
          <p:cNvSpPr txBox="1">
            <a:spLocks noChangeArrowheads="1"/>
          </p:cNvSpPr>
          <p:nvPr/>
        </p:nvSpPr>
        <p:spPr bwMode="auto">
          <a:xfrm>
            <a:off x="1919320" y="5103841"/>
            <a:ext cx="1552443" cy="244308"/>
          </a:xfrm>
          <a:prstGeom prst="rect">
            <a:avLst/>
          </a:prstGeom>
          <a:gradFill rotWithShape="0">
            <a:gsLst>
              <a:gs pos="0">
                <a:srgbClr val="92CDDC"/>
              </a:gs>
              <a:gs pos="50000">
                <a:srgbClr val="DAEEF3"/>
              </a:gs>
              <a:gs pos="100000">
                <a:srgbClr val="92CDDC"/>
              </a:gs>
            </a:gsLst>
            <a:lin ang="18900000" scaled="1"/>
          </a:gradFill>
          <a:ln w="12700">
            <a:solidFill>
              <a:srgbClr val="92CDDC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lIns="0" tIns="0" rIns="0" bIns="0"/>
          <a:lstStyle/>
          <a:p>
            <a:pPr algn="ctr" eaLnBrk="0" hangingPunct="0">
              <a:defRPr/>
            </a:pPr>
            <a:r>
              <a:rPr lang="hu-HU" sz="1100" dirty="0">
                <a:solidFill>
                  <a:srgbClr val="548DD4"/>
                </a:solidFill>
                <a:ea typeface="Times New Roman" pitchFamily="18" charset="0"/>
                <a:cs typeface="Arial" pitchFamily="34" charset="0"/>
              </a:rPr>
              <a:t>National Instruments</a:t>
            </a:r>
            <a:endParaRPr lang="hu-HU" dirty="0">
              <a:cs typeface="Arial" pitchFamily="34" charset="0"/>
            </a:endParaRPr>
          </a:p>
        </p:txBody>
      </p:sp>
      <p:sp>
        <p:nvSpPr>
          <p:cNvPr id="9250" name="AutoShape 55"/>
          <p:cNvSpPr>
            <a:spLocks noChangeArrowheads="1"/>
          </p:cNvSpPr>
          <p:nvPr/>
        </p:nvSpPr>
        <p:spPr bwMode="auto">
          <a:xfrm>
            <a:off x="611188" y="1227925"/>
            <a:ext cx="5321300" cy="1853221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548DD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/>
            <a:endParaRPr lang="en-US" altLang="hu-HU"/>
          </a:p>
        </p:txBody>
      </p:sp>
      <p:sp>
        <p:nvSpPr>
          <p:cNvPr id="10294" name="Text Box 54"/>
          <p:cNvSpPr txBox="1">
            <a:spLocks noChangeArrowheads="1"/>
          </p:cNvSpPr>
          <p:nvPr/>
        </p:nvSpPr>
        <p:spPr bwMode="auto">
          <a:xfrm>
            <a:off x="1684545" y="1352647"/>
            <a:ext cx="1677901" cy="575922"/>
          </a:xfrm>
          <a:prstGeom prst="rect">
            <a:avLst/>
          </a:prstGeom>
          <a:gradFill rotWithShape="0">
            <a:gsLst>
              <a:gs pos="0">
                <a:srgbClr val="92CDDC"/>
              </a:gs>
              <a:gs pos="50000">
                <a:srgbClr val="DAEEF3"/>
              </a:gs>
              <a:gs pos="100000">
                <a:srgbClr val="92CDDC"/>
              </a:gs>
            </a:gsLst>
            <a:lin ang="18900000" scaled="1"/>
          </a:gradFill>
          <a:ln w="12700">
            <a:solidFill>
              <a:srgbClr val="92CDDC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lIns="0" tIns="0" rIns="0" bIns="0"/>
          <a:lstStyle/>
          <a:p>
            <a:pPr algn="ctr" eaLnBrk="0" hangingPunct="0">
              <a:defRPr/>
            </a:pPr>
            <a:r>
              <a:rPr lang="hu-HU" sz="1100" dirty="0" err="1">
                <a:solidFill>
                  <a:srgbClr val="548DD4"/>
                </a:solidFill>
                <a:ea typeface="Times New Roman" pitchFamily="18" charset="0"/>
                <a:cs typeface="Arial" pitchFamily="34" charset="0"/>
              </a:rPr>
              <a:t>Proprietary</a:t>
            </a:r>
            <a:r>
              <a:rPr lang="hu-HU" sz="1100" dirty="0">
                <a:solidFill>
                  <a:srgbClr val="548DD4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hu-HU" sz="1100" dirty="0" err="1">
                <a:solidFill>
                  <a:srgbClr val="548DD4"/>
                </a:solidFill>
                <a:ea typeface="Times New Roman" pitchFamily="18" charset="0"/>
                <a:cs typeface="Arial" pitchFamily="34" charset="0"/>
              </a:rPr>
              <a:t>electronics</a:t>
            </a:r>
            <a:r>
              <a:rPr lang="hu-HU" sz="1100" dirty="0">
                <a:solidFill>
                  <a:srgbClr val="548DD4"/>
                </a:solidFill>
                <a:ea typeface="Times New Roman" pitchFamily="18" charset="0"/>
                <a:cs typeface="Arial" pitchFamily="34" charset="0"/>
              </a:rPr>
              <a:t> (ANTE)</a:t>
            </a:r>
            <a:endParaRPr lang="hu-HU" dirty="0">
              <a:cs typeface="Arial" pitchFamily="34" charset="0"/>
            </a:endParaRPr>
          </a:p>
        </p:txBody>
      </p:sp>
    </p:spTree>
  </p:cSld>
  <p:clrMapOvr>
    <a:masterClrMapping/>
  </p:clrMapOvr>
  <p:transition advTm="5000"/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30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grpId="0" nodeType="clickEffect" p14:presetBounceEnd="64000">
                                      <p:stCondLst>
                                        <p:cond delay="30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3" dur="500" fill="hold"/>
                                            <p:tgtEl>
                                              <p:spTgt spid="10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4" dur="500" fill="hold"/>
                                            <p:tgtEl>
                                              <p:spTgt spid="10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96" grpId="0" animBg="1"/>
          <p:bldP spid="1029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30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grpId="0" nodeType="clickEffect">
                                      <p:stCondLst>
                                        <p:cond delay="30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0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0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96" grpId="0" animBg="1"/>
          <p:bldP spid="10294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u-HU" smtClean="0"/>
              <a:t>Choosing the right ADC card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Font typeface="Wingdings 2" pitchFamily="18" charset="2"/>
              <a:buNone/>
            </a:pPr>
            <a:endParaRPr lang="en-US" altLang="hu-HU" smtClean="0"/>
          </a:p>
          <a:p>
            <a:pPr algn="r">
              <a:buFont typeface="Wingdings 2" pitchFamily="18" charset="2"/>
              <a:buNone/>
            </a:pPr>
            <a:endParaRPr lang="en-US" altLang="hu-HU" smtClean="0"/>
          </a:p>
          <a:p>
            <a:pPr algn="r">
              <a:buFont typeface="Wingdings 2" pitchFamily="18" charset="2"/>
              <a:buNone/>
            </a:pPr>
            <a:endParaRPr lang="en-US" altLang="hu-HU" smtClean="0"/>
          </a:p>
          <a:p>
            <a:pPr algn="r">
              <a:buFont typeface="Wingdings 2" pitchFamily="18" charset="2"/>
              <a:buNone/>
            </a:pPr>
            <a:r>
              <a:rPr lang="en-US" altLang="hu-HU" smtClean="0"/>
              <a:t>2 bits in resolution</a:t>
            </a:r>
          </a:p>
          <a:p>
            <a:pPr algn="r">
              <a:buFont typeface="Wingdings 2" pitchFamily="18" charset="2"/>
              <a:buNone/>
            </a:pPr>
            <a:r>
              <a:rPr lang="en-US" altLang="hu-HU" smtClean="0"/>
              <a:t>vs. 2x channels</a:t>
            </a:r>
          </a:p>
          <a:p>
            <a:pPr algn="r">
              <a:buFont typeface="Wingdings 2" pitchFamily="18" charset="2"/>
              <a:buNone/>
            </a:pPr>
            <a:endParaRPr lang="en-US" altLang="hu-HU" smtClean="0"/>
          </a:p>
          <a:p>
            <a:pPr algn="r">
              <a:buFont typeface="Wingdings 2" pitchFamily="18" charset="2"/>
              <a:buNone/>
            </a:pPr>
            <a:r>
              <a:rPr lang="en-US" altLang="hu-HU" smtClean="0"/>
              <a:t>too low resolution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57188" y="1857375"/>
          <a:ext cx="5429250" cy="4286255"/>
        </p:xfrm>
        <a:graphic>
          <a:graphicData uri="http://schemas.openxmlformats.org/drawingml/2006/table">
            <a:tbl>
              <a:tblPr/>
              <a:tblGrid>
                <a:gridCol w="1352113"/>
                <a:gridCol w="1684939"/>
                <a:gridCol w="977681"/>
                <a:gridCol w="1414517"/>
              </a:tblGrid>
              <a:tr h="3435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model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resolution [bits]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channels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speed [MS/s]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1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NI 5731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71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NI 5732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1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NI 5733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1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NI 5734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1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 5751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3271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 5752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3271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NI 5761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1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NI 5762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1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NI 5771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3000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3271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1500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3271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NI 5772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1600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5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ounded Rectangle 56"/>
          <p:cNvSpPr/>
          <p:nvPr/>
        </p:nvSpPr>
        <p:spPr>
          <a:xfrm>
            <a:off x="5577840" y="3032760"/>
            <a:ext cx="1280160" cy="1623060"/>
          </a:xfrm>
          <a:prstGeom prst="roundRect">
            <a:avLst/>
          </a:prstGeom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71" name="Title 2070"/>
          <p:cNvSpPr>
            <a:spLocks noGrp="1"/>
          </p:cNvSpPr>
          <p:nvPr>
            <p:ph type="title"/>
          </p:nvPr>
        </p:nvSpPr>
        <p:spPr>
          <a:xfrm>
            <a:off x="553139" y="620688"/>
            <a:ext cx="8229600" cy="666328"/>
          </a:xfrm>
        </p:spPr>
        <p:txBody>
          <a:bodyPr/>
          <a:lstStyle/>
          <a:p>
            <a:pPr algn="ctr"/>
            <a:r>
              <a:rPr lang="en-US" sz="3600" dirty="0" smtClean="0"/>
              <a:t>NI </a:t>
            </a:r>
            <a:r>
              <a:rPr lang="en-US" sz="3600" dirty="0" err="1" smtClean="0"/>
              <a:t>FlexRIO</a:t>
            </a:r>
            <a:r>
              <a:rPr lang="en-US" sz="3600" dirty="0" smtClean="0"/>
              <a:t> Adapter Modules</a:t>
            </a:r>
            <a:endParaRPr lang="en-US" sz="3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296846" y="1160775"/>
            <a:ext cx="1871662" cy="461967"/>
          </a:xfrm>
        </p:spPr>
        <p:txBody>
          <a:bodyPr/>
          <a:lstStyle/>
          <a:p>
            <a:pPr algn="ctr"/>
            <a:r>
              <a:rPr lang="en-US" sz="1800" dirty="0" smtClean="0">
                <a:latin typeface="Univers Com 45 Light"/>
                <a:cs typeface="Univers Com 45 Light"/>
              </a:rPr>
              <a:t>Digital</a:t>
            </a:r>
            <a:endParaRPr lang="en-US" sz="1800" dirty="0">
              <a:latin typeface="Univers Com 45 Light"/>
              <a:cs typeface="Univers Com 45 Ligh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2286000" y="1124743"/>
            <a:ext cx="6756400" cy="465827"/>
          </a:xfrm>
        </p:spPr>
        <p:txBody>
          <a:bodyPr/>
          <a:lstStyle/>
          <a:p>
            <a:pPr algn="ctr"/>
            <a:r>
              <a:rPr lang="en-US" sz="1800" dirty="0" smtClean="0">
                <a:latin typeface="Univers Com 45 Light"/>
                <a:cs typeface="Univers Com 45 Light"/>
              </a:rPr>
              <a:t>Analog</a:t>
            </a:r>
            <a:endParaRPr lang="en-US" sz="1800" dirty="0">
              <a:latin typeface="Univers Com 45 Light"/>
              <a:cs typeface="Univers Com 45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238303" y="2503077"/>
            <a:ext cx="152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100 Mbps</a:t>
            </a:r>
          </a:p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SE DIO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65841" y="4082448"/>
            <a:ext cx="11790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300 Mbps</a:t>
            </a:r>
          </a:p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SE/LVDS DIO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238561" y="5655143"/>
            <a:ext cx="152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Camera Link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pic>
        <p:nvPicPr>
          <p:cNvPr id="2048" name="Picture 20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3877" y="4782609"/>
            <a:ext cx="619640" cy="914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83762" y="2503077"/>
            <a:ext cx="15240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300 Mbps </a:t>
            </a:r>
          </a:p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LVDS DIO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96033" y="4082448"/>
            <a:ext cx="8994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1 </a:t>
            </a:r>
            <a:r>
              <a:rPr lang="en-US" sz="1100" b="0" dirty="0" err="1" smtClean="0">
                <a:solidFill>
                  <a:prstClr val="black"/>
                </a:solidFill>
                <a:latin typeface="Univers Com 45 Light"/>
                <a:cs typeface="Univers Com 45 Light"/>
              </a:rPr>
              <a:t>Gbps</a:t>
            </a:r>
            <a:endParaRPr lang="en-US" sz="1100" b="0" dirty="0" smtClean="0">
              <a:solidFill>
                <a:prstClr val="black"/>
              </a:solidFill>
              <a:latin typeface="Univers Com 45 Light"/>
              <a:cs typeface="Univers Com 45 Light"/>
            </a:endParaRPr>
          </a:p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LVDS DIO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83762" y="5655143"/>
            <a:ext cx="15240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RS-485/422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pic>
        <p:nvPicPr>
          <p:cNvPr id="2057" name="Picture 205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23997" y="4782609"/>
            <a:ext cx="656726" cy="9144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783238" y="2503077"/>
            <a:ext cx="11582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>
                <a:solidFill>
                  <a:prstClr val="black"/>
                </a:solidFill>
                <a:latin typeface="Univers Com 45 Light"/>
                <a:cs typeface="Univers Com 45 Light"/>
              </a:rPr>
              <a:t>2 </a:t>
            </a:r>
            <a:r>
              <a:rPr lang="en-US" sz="1100" b="0" dirty="0" err="1">
                <a:solidFill>
                  <a:prstClr val="black"/>
                </a:solidFill>
                <a:latin typeface="Univers Com 45 Light"/>
                <a:cs typeface="Univers Com 45 Light"/>
              </a:rPr>
              <a:t>ch.</a:t>
            </a:r>
            <a:r>
              <a:rPr lang="en-US" sz="1100" b="0" dirty="0">
                <a:solidFill>
                  <a:prstClr val="black"/>
                </a:solidFill>
                <a:latin typeface="Univers Com 45 Light"/>
                <a:cs typeface="Univers Com 45 Light"/>
              </a:rPr>
              <a:t> 1.6 GS/s, </a:t>
            </a:r>
            <a:endParaRPr lang="en-US" sz="1100" b="0" dirty="0" smtClean="0">
              <a:solidFill>
                <a:prstClr val="black"/>
              </a:solidFill>
              <a:latin typeface="Univers Com 45 Light"/>
              <a:cs typeface="Univers Com 45 Light"/>
            </a:endParaRPr>
          </a:p>
          <a:p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12</a:t>
            </a:r>
            <a:r>
              <a:rPr lang="en-US" sz="1100" b="0" dirty="0">
                <a:solidFill>
                  <a:prstClr val="black"/>
                </a:solidFill>
                <a:latin typeface="Univers Com 45 Light"/>
                <a:cs typeface="Univers Com 45 Light"/>
              </a:rPr>
              <a:t>-bit AI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552379" y="5655143"/>
            <a:ext cx="13177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2 ch. 120 MS/s, 16-bit AI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pic>
        <p:nvPicPr>
          <p:cNvPr id="2055" name="Picture 205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884865" y="4782609"/>
            <a:ext cx="639192" cy="9144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472425" y="4082448"/>
            <a:ext cx="14776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32 </a:t>
            </a:r>
            <a:r>
              <a:rPr lang="en-US" sz="1100" b="0" dirty="0" err="1" smtClean="0">
                <a:solidFill>
                  <a:prstClr val="black"/>
                </a:solidFill>
                <a:latin typeface="Univers Com 45 Light"/>
                <a:cs typeface="Univers Com 45 Light"/>
              </a:rPr>
              <a:t>ch.</a:t>
            </a:r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 </a:t>
            </a:r>
          </a:p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50 MS/s, 12-bit AI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50207" y="5655143"/>
            <a:ext cx="13475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2 ch. 80 MS/s, 14-bit AI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pic>
        <p:nvPicPr>
          <p:cNvPr id="2054" name="Picture 20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53900" y="4782609"/>
            <a:ext cx="733558" cy="9144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3199819" y="4082448"/>
            <a:ext cx="1468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2 ch. 250 MS/s,</a:t>
            </a:r>
          </a:p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 16-bit AI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472425" y="2503077"/>
            <a:ext cx="14776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2 </a:t>
            </a:r>
            <a:r>
              <a:rPr lang="en-US" sz="1100" b="0" dirty="0" err="1" smtClean="0">
                <a:solidFill>
                  <a:prstClr val="black"/>
                </a:solidFill>
                <a:latin typeface="Univers Com 45 Light"/>
                <a:cs typeface="Univers Com 45 Light"/>
              </a:rPr>
              <a:t>ch.</a:t>
            </a:r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 3 GS/s, </a:t>
            </a:r>
          </a:p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8-bit AI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50137" y="5655143"/>
            <a:ext cx="11674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2 </a:t>
            </a:r>
            <a:r>
              <a:rPr lang="en-US" sz="1100" b="0" dirty="0" err="1" smtClean="0">
                <a:solidFill>
                  <a:prstClr val="black"/>
                </a:solidFill>
                <a:latin typeface="Univers Com 45 Light"/>
                <a:cs typeface="Univers Com 45 Light"/>
              </a:rPr>
              <a:t>ch.</a:t>
            </a:r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 40 MS/s, 12-bit AI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pic>
        <p:nvPicPr>
          <p:cNvPr id="2053" name="Picture 205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16010" y="4782609"/>
            <a:ext cx="639192" cy="9144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334360" y="4082448"/>
            <a:ext cx="13792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4 ch. 250 MS/s, 14-bit AI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33442" y="2503077"/>
            <a:ext cx="13570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100MHz BW, </a:t>
            </a:r>
          </a:p>
          <a:p>
            <a:r>
              <a:rPr lang="en-US" sz="1100" b="0" dirty="0">
                <a:solidFill>
                  <a:prstClr val="black"/>
                </a:solidFill>
                <a:latin typeface="Univers Com 45 Light"/>
                <a:cs typeface="Univers Com 45 Light"/>
              </a:rPr>
              <a:t>4.4 </a:t>
            </a:r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GHz</a:t>
            </a:r>
            <a:r>
              <a:rPr lang="en-US" sz="1100" b="0" dirty="0">
                <a:solidFill>
                  <a:prstClr val="black"/>
                </a:solidFill>
                <a:latin typeface="Univers Com 45 Light"/>
                <a:cs typeface="Univers Com 45 Light"/>
              </a:rPr>
              <a:t> </a:t>
            </a:r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RF </a:t>
            </a:r>
            <a:r>
              <a:rPr lang="en-US" sz="1100" b="0" dirty="0">
                <a:solidFill>
                  <a:prstClr val="black"/>
                </a:solidFill>
                <a:latin typeface="Univers Com 45 Light"/>
                <a:cs typeface="Univers Com 45 Light"/>
              </a:rPr>
              <a:t>I/</a:t>
            </a:r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O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083907" y="5655143"/>
            <a:ext cx="14561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2 </a:t>
            </a:r>
            <a:r>
              <a:rPr lang="en-US" sz="1100" b="0" dirty="0" err="1" smtClean="0">
                <a:solidFill>
                  <a:prstClr val="black"/>
                </a:solidFill>
                <a:latin typeface="Univers Com 45 Light"/>
                <a:cs typeface="Univers Com 45 Light"/>
              </a:rPr>
              <a:t>ch.</a:t>
            </a:r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 100 MS/s, </a:t>
            </a:r>
          </a:p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14-bit AI/16-bit AO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34835" y="4082448"/>
            <a:ext cx="14772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16 ch. 50 MS/s,</a:t>
            </a:r>
          </a:p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 14-bit AI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25639" y="5655143"/>
            <a:ext cx="12956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4 ch. 120 MS/s, 16-bit AI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pic>
        <p:nvPicPr>
          <p:cNvPr id="2056" name="Picture 205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23738" y="4782609"/>
            <a:ext cx="651850" cy="9144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3877" y="1628422"/>
            <a:ext cx="61964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50037" y="1628422"/>
            <a:ext cx="656726" cy="91440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60291" y="1628422"/>
            <a:ext cx="615297" cy="913921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912893" y="1628422"/>
            <a:ext cx="615619" cy="914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03280" y="1628422"/>
            <a:ext cx="620617" cy="91440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046553" y="4082448"/>
            <a:ext cx="14561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2 </a:t>
            </a:r>
            <a:r>
              <a:rPr lang="en-US" sz="1100" b="0" dirty="0" err="1" smtClean="0">
                <a:solidFill>
                  <a:prstClr val="black"/>
                </a:solidFill>
                <a:latin typeface="Univers Com 45 Light"/>
                <a:cs typeface="Univers Com 45 Light"/>
              </a:rPr>
              <a:t>ch.</a:t>
            </a:r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 250 MS/s, </a:t>
            </a:r>
          </a:p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14-bit AI/16-bit AO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2549" y="3205515"/>
            <a:ext cx="620633" cy="91440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7764368" y="4082448"/>
            <a:ext cx="14772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2 GS/s</a:t>
            </a:r>
          </a:p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14-bit AO 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855172" y="5655143"/>
            <a:ext cx="12956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2 </a:t>
            </a:r>
            <a:r>
              <a:rPr lang="en-US" sz="1100" b="0" dirty="0" err="1" smtClean="0">
                <a:solidFill>
                  <a:prstClr val="black"/>
                </a:solidFill>
                <a:latin typeface="Univers Com 45 Light"/>
                <a:cs typeface="Univers Com 45 Light"/>
              </a:rPr>
              <a:t>ch.</a:t>
            </a:r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 1.25 GS/s, 14-bit AO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2549" y="4782609"/>
            <a:ext cx="620633" cy="91440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3255336" y="2503077"/>
            <a:ext cx="13570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200MHz BW, </a:t>
            </a:r>
          </a:p>
          <a:p>
            <a:r>
              <a:rPr lang="en-US" sz="1100" b="0" dirty="0">
                <a:solidFill>
                  <a:prstClr val="black"/>
                </a:solidFill>
                <a:latin typeface="Univers Com 45 Light"/>
                <a:cs typeface="Univers Com 45 Light"/>
              </a:rPr>
              <a:t>4.4 </a:t>
            </a:r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GHz</a:t>
            </a:r>
            <a:r>
              <a:rPr lang="en-US" sz="1100" b="0" dirty="0">
                <a:solidFill>
                  <a:prstClr val="black"/>
                </a:solidFill>
                <a:latin typeface="Univers Com 45 Light"/>
                <a:cs typeface="Univers Com 45 Light"/>
              </a:rPr>
              <a:t> </a:t>
            </a:r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RF Rx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pic>
        <p:nvPicPr>
          <p:cNvPr id="3" name="Picture 2" descr="5792.tif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41779" y="1628422"/>
            <a:ext cx="619512" cy="914400"/>
          </a:xfrm>
          <a:prstGeom prst="rect">
            <a:avLst/>
          </a:prstGeom>
        </p:spPr>
      </p:pic>
      <p:pic>
        <p:nvPicPr>
          <p:cNvPr id="5" name="Picture 4" descr="5793.tif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69674" y="1628422"/>
            <a:ext cx="619512" cy="91440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4345427" y="2503077"/>
            <a:ext cx="13570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200MHz BW, </a:t>
            </a:r>
          </a:p>
          <a:p>
            <a:r>
              <a:rPr lang="en-US" sz="1100" b="0" dirty="0">
                <a:solidFill>
                  <a:prstClr val="black"/>
                </a:solidFill>
                <a:latin typeface="Univers Com 45 Light"/>
                <a:cs typeface="Univers Com 45 Light"/>
              </a:rPr>
              <a:t>4.4 </a:t>
            </a:r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GHz</a:t>
            </a:r>
            <a:r>
              <a:rPr lang="en-US" sz="1100" b="0" dirty="0">
                <a:solidFill>
                  <a:prstClr val="black"/>
                </a:solidFill>
                <a:latin typeface="Univers Com 45 Light"/>
                <a:cs typeface="Univers Com 45 Light"/>
              </a:rPr>
              <a:t> </a:t>
            </a:r>
            <a:r>
              <a:rPr lang="en-US" sz="1100" b="0" dirty="0" smtClean="0">
                <a:solidFill>
                  <a:prstClr val="black"/>
                </a:solidFill>
                <a:latin typeface="Univers Com 45 Light"/>
                <a:cs typeface="Univers Com 45 Light"/>
              </a:rPr>
              <a:t>RF </a:t>
            </a:r>
            <a:r>
              <a:rPr lang="en-US" sz="1100" b="0" dirty="0" err="1" smtClean="0">
                <a:solidFill>
                  <a:prstClr val="black"/>
                </a:solidFill>
                <a:latin typeface="Univers Com 45 Light"/>
                <a:cs typeface="Univers Com 45 Light"/>
              </a:rPr>
              <a:t>Tx</a:t>
            </a:r>
            <a:endParaRPr lang="en-US" sz="1100" b="0" dirty="0">
              <a:solidFill>
                <a:prstClr val="black"/>
              </a:solidFill>
              <a:latin typeface="Univers Com 45 Light"/>
              <a:cs typeface="Univers Com 45 Light"/>
            </a:endParaRPr>
          </a:p>
        </p:txBody>
      </p:sp>
      <p:pic>
        <p:nvPicPr>
          <p:cNvPr id="2052" name="Picture 205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35562" y="3205515"/>
            <a:ext cx="619640" cy="914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50476" y="3205515"/>
            <a:ext cx="631528" cy="9144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3877" y="3205515"/>
            <a:ext cx="619640" cy="914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72161" y="3205515"/>
            <a:ext cx="615297" cy="914400"/>
          </a:xfrm>
          <a:prstGeom prst="rect">
            <a:avLst/>
          </a:prstGeom>
        </p:spPr>
      </p:pic>
      <p:pic>
        <p:nvPicPr>
          <p:cNvPr id="2058" name="Picture 2057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904417" y="3205515"/>
            <a:ext cx="619640" cy="9144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98963" y="4782609"/>
            <a:ext cx="619640" cy="914400"/>
          </a:xfrm>
          <a:prstGeom prst="rect">
            <a:avLst/>
          </a:prstGeom>
        </p:spPr>
      </p:pic>
      <p:pic>
        <p:nvPicPr>
          <p:cNvPr id="2051" name="Picture 2050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41016" y="3205515"/>
            <a:ext cx="634572" cy="9144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39153" y="3205515"/>
            <a:ext cx="683749" cy="9144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2177007" y="1668583"/>
            <a:ext cx="0" cy="41839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xmlns="" val="1998895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6462" y="704088"/>
            <a:ext cx="4690864" cy="792171"/>
          </a:xfrm>
        </p:spPr>
        <p:txBody>
          <a:bodyPr/>
          <a:lstStyle/>
          <a:p>
            <a:r>
              <a:rPr lang="hu-HU" dirty="0" smtClean="0"/>
              <a:t>NI 5752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08316" y="2115808"/>
            <a:ext cx="3235684" cy="2484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320039" y="1496259"/>
            <a:ext cx="5373395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hu-HU" dirty="0" smtClean="0"/>
              <a:t> </a:t>
            </a:r>
            <a:r>
              <a:rPr lang="en-US" sz="1800" dirty="0" smtClean="0"/>
              <a:t>32 simultaneous 50 MS/s, 12-bit channels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hu-HU" sz="1800" dirty="0" smtClean="0"/>
              <a:t> </a:t>
            </a:r>
            <a:r>
              <a:rPr lang="en-US" sz="1800" dirty="0" smtClean="0"/>
              <a:t>Uses TI AFE5801 analog front end including variable gain amplifiers and ADCs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hu-HU" sz="1800" dirty="0" smtClean="0"/>
              <a:t> </a:t>
            </a:r>
            <a:r>
              <a:rPr lang="en-US" sz="1800" dirty="0" smtClean="0"/>
              <a:t>2 </a:t>
            </a:r>
            <a:r>
              <a:rPr lang="en-US" sz="1800" dirty="0" err="1" smtClean="0"/>
              <a:t>Vpp</a:t>
            </a:r>
            <a:r>
              <a:rPr lang="en-US" sz="1800" dirty="0" smtClean="0"/>
              <a:t>, 100 Ω differential inputs with AC</a:t>
            </a:r>
            <a:r>
              <a:rPr lang="hu-HU" sz="1800" dirty="0" smtClean="0"/>
              <a:t> </a:t>
            </a:r>
            <a:r>
              <a:rPr lang="en-US" sz="1800" dirty="0" smtClean="0"/>
              <a:t>coupling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hu-HU" sz="1800" dirty="0" smtClean="0"/>
              <a:t> </a:t>
            </a:r>
            <a:r>
              <a:rPr lang="en-US" sz="1800" dirty="0" smtClean="0"/>
              <a:t>Built-in </a:t>
            </a:r>
            <a:r>
              <a:rPr lang="en-US" sz="1800" dirty="0" err="1" smtClean="0"/>
              <a:t>antialias</a:t>
            </a:r>
            <a:r>
              <a:rPr lang="en-US" sz="1800" dirty="0" smtClean="0"/>
              <a:t> filters and programmable time-variable gain control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hu-HU" sz="1800" dirty="0" smtClean="0"/>
              <a:t> 2 digital input channels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800" dirty="0" smtClean="0"/>
              <a:t>16 digital outputs with per-channel phase control that can be coupled to </a:t>
            </a:r>
            <a:r>
              <a:rPr lang="en-US" sz="1800" dirty="0" err="1" smtClean="0"/>
              <a:t>pulser</a:t>
            </a:r>
            <a:r>
              <a:rPr lang="en-US" sz="1800" dirty="0" smtClean="0"/>
              <a:t> arrays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201723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u-HU" smtClean="0"/>
              <a:t>Choosing the FPGA module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en-US" altLang="hu-HU" smtClean="0"/>
          </a:p>
          <a:p>
            <a:pPr>
              <a:buFont typeface="Wingdings 2" pitchFamily="18" charset="2"/>
              <a:buNone/>
            </a:pPr>
            <a:endParaRPr lang="en-US" altLang="hu-HU" smtClean="0"/>
          </a:p>
          <a:p>
            <a:pPr>
              <a:buFont typeface="Wingdings 2" pitchFamily="18" charset="2"/>
              <a:buNone/>
            </a:pPr>
            <a:endParaRPr lang="en-US" altLang="hu-HU" smtClean="0"/>
          </a:p>
          <a:p>
            <a:pPr>
              <a:buFont typeface="Wingdings 2" pitchFamily="18" charset="2"/>
              <a:buNone/>
            </a:pPr>
            <a:endParaRPr lang="en-US" altLang="hu-HU" smtClean="0"/>
          </a:p>
          <a:p>
            <a:pPr>
              <a:buFont typeface="Wingdings 2" pitchFamily="18" charset="2"/>
              <a:buNone/>
            </a:pPr>
            <a:endParaRPr lang="en-US" altLang="hu-HU" smtClean="0"/>
          </a:p>
          <a:p>
            <a:pPr>
              <a:buFont typeface="Wingdings 2" pitchFamily="18" charset="2"/>
              <a:buNone/>
            </a:pPr>
            <a:endParaRPr lang="en-US" altLang="hu-HU" sz="100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 2" pitchFamily="18" charset="2"/>
              <a:buNone/>
            </a:pPr>
            <a:r>
              <a:rPr lang="en-US" altLang="hu-HU" sz="1000" smtClean="0">
                <a:latin typeface="Courier New" pitchFamily="49" charset="0"/>
                <a:cs typeface="Courier New" pitchFamily="49" charset="0"/>
              </a:rPr>
              <a:t>Device Utilization</a:t>
            </a:r>
          </a:p>
          <a:p>
            <a:pPr>
              <a:buFont typeface="Wingdings 2" pitchFamily="18" charset="2"/>
              <a:buNone/>
            </a:pPr>
            <a:r>
              <a:rPr lang="en-US" altLang="hu-HU" sz="1000" smtClean="0">
                <a:latin typeface="Courier New" pitchFamily="49" charset="0"/>
                <a:cs typeface="Courier New" pitchFamily="49" charset="0"/>
              </a:rPr>
              <a:t>---------------------------</a:t>
            </a:r>
          </a:p>
          <a:p>
            <a:pPr>
              <a:buFont typeface="Wingdings 2" pitchFamily="18" charset="2"/>
              <a:buNone/>
            </a:pPr>
            <a:r>
              <a:rPr lang="en-US" altLang="hu-HU" sz="1000" smtClean="0">
                <a:latin typeface="Courier New" pitchFamily="49" charset="0"/>
                <a:cs typeface="Courier New" pitchFamily="49" charset="0"/>
              </a:rPr>
              <a:t>Total Slices: 100.0% (4798 out of 4800)</a:t>
            </a:r>
          </a:p>
          <a:p>
            <a:pPr>
              <a:buFont typeface="Wingdings 2" pitchFamily="18" charset="2"/>
              <a:buNone/>
            </a:pPr>
            <a:r>
              <a:rPr lang="en-US" altLang="hu-HU" sz="1000" smtClean="0">
                <a:latin typeface="Courier New" pitchFamily="49" charset="0"/>
                <a:cs typeface="Courier New" pitchFamily="49" charset="0"/>
              </a:rPr>
              <a:t>Slice Registers: 48.7% (9342 out of 19200)</a:t>
            </a:r>
          </a:p>
          <a:p>
            <a:pPr>
              <a:buFont typeface="Wingdings 2" pitchFamily="18" charset="2"/>
              <a:buNone/>
            </a:pPr>
            <a:r>
              <a:rPr lang="en-US" altLang="hu-HU" sz="1000" smtClean="0">
                <a:latin typeface="Courier New" pitchFamily="49" charset="0"/>
                <a:cs typeface="Courier New" pitchFamily="49" charset="0"/>
              </a:rPr>
              <a:t>Slice LUTs: 96.6% (18556 out of 19200)</a:t>
            </a:r>
          </a:p>
          <a:p>
            <a:pPr>
              <a:buFont typeface="Wingdings 2" pitchFamily="18" charset="2"/>
              <a:buNone/>
            </a:pPr>
            <a:r>
              <a:rPr lang="en-US" altLang="hu-HU" sz="1000" smtClean="0">
                <a:latin typeface="Courier New" pitchFamily="49" charset="0"/>
                <a:cs typeface="Courier New" pitchFamily="49" charset="0"/>
              </a:rPr>
              <a:t>Block RAMs: 6.2% (2 out of 32)</a:t>
            </a:r>
          </a:p>
          <a:p>
            <a:pPr>
              <a:buFont typeface="Wingdings 2" pitchFamily="18" charset="2"/>
              <a:buNone/>
            </a:pPr>
            <a:r>
              <a:rPr lang="en-US" altLang="hu-HU" sz="1000" smtClean="0">
                <a:latin typeface="Courier New" pitchFamily="49" charset="0"/>
                <a:cs typeface="Courier New" pitchFamily="49" charset="0"/>
              </a:rPr>
              <a:t>DSP48s: 0.0% (0 out of 32)</a:t>
            </a:r>
          </a:p>
          <a:p>
            <a:pPr>
              <a:buFont typeface="Wingdings 2" pitchFamily="18" charset="2"/>
              <a:buNone/>
            </a:pPr>
            <a:endParaRPr lang="en-US" altLang="hu-HU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57188" y="2143125"/>
          <a:ext cx="8429626" cy="2143122"/>
        </p:xfrm>
        <a:graphic>
          <a:graphicData uri="http://schemas.openxmlformats.org/drawingml/2006/table">
            <a:tbl>
              <a:tblPr/>
              <a:tblGrid>
                <a:gridCol w="1312549"/>
                <a:gridCol w="1044942"/>
                <a:gridCol w="930253"/>
                <a:gridCol w="755034"/>
                <a:gridCol w="1022643"/>
                <a:gridCol w="1720332"/>
                <a:gridCol w="1643873"/>
              </a:tblGrid>
              <a:tr h="2778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Model</a:t>
                      </a:r>
                    </a:p>
                  </a:txBody>
                  <a:tcPr marL="6917" marR="6917" marT="69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Bus/Form Factor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FPGA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FPGA Slices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FPGA DSP Slices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FPGA Memory (Block RAM)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Onboard Memory (DRAM)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8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NI PXIe-7965R/7966R</a:t>
                      </a:r>
                    </a:p>
                  </a:txBody>
                  <a:tcPr marL="6917" marR="6917" marT="69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PXI Express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Virtex-5 SX95T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14720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640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8,784 kbit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512 MB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458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NI PXIe-7962R</a:t>
                      </a:r>
                    </a:p>
                  </a:txBody>
                  <a:tcPr marL="6917" marR="6917" marT="69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PXI Express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Virtex-5 SX50T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8160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288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4,752 kbit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512 MB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58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NI PXIe-7961R</a:t>
                      </a:r>
                    </a:p>
                  </a:txBody>
                  <a:tcPr marL="6917" marR="6917" marT="69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PXI Express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Virtex-5 SX50T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8160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288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4,752 </a:t>
                      </a:r>
                      <a:r>
                        <a:rPr lang="en-US" sz="1100" b="0" i="0" u="none" strike="noStrike" dirty="0" err="1">
                          <a:solidFill>
                            <a:srgbClr val="7F7F7F"/>
                          </a:solidFill>
                          <a:latin typeface="Calibri"/>
                        </a:rPr>
                        <a:t>kbit</a:t>
                      </a:r>
                      <a:endParaRPr lang="en-US" sz="1100" b="0" i="0" u="none" strike="noStrike" dirty="0">
                        <a:solidFill>
                          <a:srgbClr val="7F7F7F"/>
                        </a:solidFill>
                        <a:latin typeface="Calibri"/>
                      </a:endParaRP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0 MB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58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NI PXI-7954R</a:t>
                      </a:r>
                    </a:p>
                  </a:txBody>
                  <a:tcPr marL="6917" marR="6917" marT="69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PXI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Virtex-5 LX110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17280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4,608 </a:t>
                      </a:r>
                      <a:r>
                        <a:rPr lang="en-US" sz="1100" b="0" i="0" u="none" strike="noStrike" dirty="0" err="1">
                          <a:solidFill>
                            <a:srgbClr val="7F7F7F"/>
                          </a:solidFill>
                          <a:latin typeface="Calibri"/>
                        </a:rPr>
                        <a:t>kbit</a:t>
                      </a:r>
                      <a:endParaRPr lang="en-US" sz="1100" b="0" i="0" u="none" strike="noStrike" dirty="0">
                        <a:solidFill>
                          <a:srgbClr val="7F7F7F"/>
                        </a:solidFill>
                        <a:latin typeface="Calibri"/>
                      </a:endParaRP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128 MB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6458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NI PXI-7953R</a:t>
                      </a:r>
                    </a:p>
                  </a:txBody>
                  <a:tcPr marL="6917" marR="6917" marT="69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PXI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Virtex-5 LX85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12960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3,456 </a:t>
                      </a:r>
                      <a:r>
                        <a:rPr lang="en-US" sz="1100" b="0" i="0" u="none" strike="noStrike" dirty="0" err="1">
                          <a:solidFill>
                            <a:srgbClr val="7F7F7F"/>
                          </a:solidFill>
                          <a:latin typeface="Calibri"/>
                        </a:rPr>
                        <a:t>kbit</a:t>
                      </a:r>
                      <a:endParaRPr lang="en-US" sz="1100" b="0" i="0" u="none" strike="noStrike" dirty="0">
                        <a:solidFill>
                          <a:srgbClr val="7F7F7F"/>
                        </a:solidFill>
                        <a:latin typeface="Calibri"/>
                      </a:endParaRP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128 MB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6458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NI PXI-7952R</a:t>
                      </a:r>
                    </a:p>
                  </a:txBody>
                  <a:tcPr marL="6917" marR="6917" marT="69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PXI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Virtex-5 LX50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7200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7F7F7F"/>
                          </a:solidFill>
                          <a:latin typeface="Calibri"/>
                        </a:rPr>
                        <a:t>1,728 kbit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7F7F7F"/>
                          </a:solidFill>
                          <a:latin typeface="Calibri"/>
                        </a:rPr>
                        <a:t>128 MB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2778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 PXI-7951R</a:t>
                      </a:r>
                    </a:p>
                  </a:txBody>
                  <a:tcPr marL="6917" marR="6917" marT="69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PXI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Virtex-5 LX30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4800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1,152 kbit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 MB</a:t>
                      </a:r>
                    </a:p>
                  </a:txBody>
                  <a:tcPr marL="6917" marR="6917" marT="69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611560" y="742340"/>
            <a:ext cx="7931150" cy="781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1463" indent="-271463" algn="ctr" defTabSz="912813">
              <a:lnSpc>
                <a:spcPct val="80000"/>
              </a:lnSpc>
              <a:spcBef>
                <a:spcPct val="20000"/>
              </a:spcBef>
              <a:buClr>
                <a:srgbClr val="1B587C"/>
              </a:buClr>
              <a:buSzPct val="95000"/>
              <a:defRPr/>
            </a:pPr>
            <a:r>
              <a:rPr lang="hu-HU" sz="2800" b="1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ANTE </a:t>
            </a:r>
            <a:r>
              <a:rPr lang="hu-HU" sz="2800" b="1" dirty="0" err="1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profile</a:t>
            </a:r>
            <a:r>
              <a:rPr lang="hu-HU" sz="2800" b="1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: </a:t>
            </a:r>
            <a:br>
              <a:rPr lang="hu-HU" sz="2800" b="1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</a:b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Instruments 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for neutron scattering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6261" y="1773239"/>
            <a:ext cx="2746439" cy="273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194925" y="1773238"/>
            <a:ext cx="5976937" cy="2640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1B587C"/>
              </a:buClr>
              <a:buSzPct val="95000"/>
              <a:buFont typeface="Wingdings 2" pitchFamily="18" charset="2"/>
              <a:buNone/>
            </a:pPr>
            <a:r>
              <a:rPr lang="en-US" altLang="hu-HU" sz="2400" dirty="0">
                <a:solidFill>
                  <a:schemeClr val="tx2"/>
                </a:solidFill>
                <a:cs typeface="Tahoma" pitchFamily="34" charset="0"/>
              </a:rPr>
              <a:t>ANTE delivers new generation </a:t>
            </a:r>
          </a:p>
          <a:p>
            <a:pPr eaLnBrk="1" hangingPunct="1">
              <a:spcBef>
                <a:spcPct val="20000"/>
              </a:spcBef>
              <a:buClr>
                <a:srgbClr val="1B587C"/>
              </a:buClr>
              <a:buSzPct val="95000"/>
              <a:buFont typeface="Wingdings 2" pitchFamily="18" charset="2"/>
              <a:buNone/>
            </a:pPr>
            <a:r>
              <a:rPr lang="en-US" altLang="hu-HU" sz="2400" dirty="0">
                <a:solidFill>
                  <a:schemeClr val="tx2"/>
                </a:solidFill>
                <a:cs typeface="Tahoma" pitchFamily="34" charset="0"/>
              </a:rPr>
              <a:t>signal processing and data acquisition </a:t>
            </a:r>
            <a:br>
              <a:rPr lang="en-US" altLang="hu-HU" sz="2400" dirty="0">
                <a:solidFill>
                  <a:schemeClr val="tx2"/>
                </a:solidFill>
                <a:cs typeface="Tahoma" pitchFamily="34" charset="0"/>
              </a:rPr>
            </a:br>
            <a:r>
              <a:rPr lang="en-US" altLang="hu-HU" sz="2400" dirty="0">
                <a:solidFill>
                  <a:schemeClr val="tx2"/>
                </a:solidFill>
                <a:cs typeface="Tahoma" pitchFamily="34" charset="0"/>
              </a:rPr>
              <a:t>with built-in </a:t>
            </a:r>
            <a:r>
              <a:rPr lang="en-US" altLang="hu-HU" sz="2400" b="1" dirty="0">
                <a:solidFill>
                  <a:schemeClr val="tx2"/>
                </a:solidFill>
                <a:cs typeface="Tahoma" pitchFamily="34" charset="0"/>
              </a:rPr>
              <a:t>event recording </a:t>
            </a:r>
            <a:r>
              <a:rPr lang="en-US" altLang="hu-HU" sz="2400" dirty="0">
                <a:solidFill>
                  <a:schemeClr val="tx2"/>
                </a:solidFill>
                <a:cs typeface="Tahoma" pitchFamily="34" charset="0"/>
              </a:rPr>
              <a:t>capability</a:t>
            </a:r>
          </a:p>
          <a:p>
            <a:pPr eaLnBrk="1" hangingPunct="1">
              <a:spcBef>
                <a:spcPct val="20000"/>
              </a:spcBef>
              <a:buClr>
                <a:srgbClr val="1B587C"/>
              </a:buClr>
              <a:buSzPct val="95000"/>
            </a:pPr>
            <a:endParaRPr lang="hu-HU" altLang="hu-HU" sz="1400" dirty="0" smtClean="0">
              <a:solidFill>
                <a:schemeClr val="tx2"/>
              </a:solidFill>
              <a:cs typeface="Tahoma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1B587C"/>
              </a:buClr>
              <a:buSzPct val="95000"/>
            </a:pPr>
            <a:r>
              <a:rPr lang="en-US" altLang="hu-HU" sz="2000" dirty="0" smtClean="0">
                <a:solidFill>
                  <a:schemeClr val="tx2"/>
                </a:solidFill>
                <a:cs typeface="Tahoma" pitchFamily="34" charset="0"/>
              </a:rPr>
              <a:t>Absolute </a:t>
            </a:r>
            <a:r>
              <a:rPr lang="en-US" altLang="hu-HU" sz="2000" dirty="0">
                <a:solidFill>
                  <a:schemeClr val="tx2"/>
                </a:solidFill>
                <a:cs typeface="Tahoma" pitchFamily="34" charset="0"/>
              </a:rPr>
              <a:t>timestamp: </a:t>
            </a:r>
          </a:p>
          <a:p>
            <a:pPr eaLnBrk="1" hangingPunct="1">
              <a:spcBef>
                <a:spcPct val="20000"/>
              </a:spcBef>
              <a:buClr>
                <a:srgbClr val="1B587C"/>
              </a:buClr>
              <a:buSzPct val="95000"/>
              <a:buFontTx/>
              <a:buChar char="-"/>
            </a:pPr>
            <a:r>
              <a:rPr lang="en-US" altLang="hu-HU" sz="2000" dirty="0">
                <a:solidFill>
                  <a:schemeClr val="tx2"/>
                </a:solidFill>
                <a:cs typeface="Tahoma" pitchFamily="34" charset="0"/>
              </a:rPr>
              <a:t> 100 ns (8 ns internally)</a:t>
            </a:r>
          </a:p>
          <a:p>
            <a:pPr eaLnBrk="1" hangingPunct="1">
              <a:spcBef>
                <a:spcPct val="20000"/>
              </a:spcBef>
              <a:buClr>
                <a:srgbClr val="1B587C"/>
              </a:buClr>
              <a:buSzPct val="95000"/>
              <a:buFontTx/>
              <a:buChar char="-"/>
            </a:pPr>
            <a:r>
              <a:rPr lang="en-US" altLang="hu-HU" sz="2000" dirty="0">
                <a:solidFill>
                  <a:schemeClr val="tx2"/>
                </a:solidFill>
                <a:cs typeface="Tahoma" pitchFamily="34" charset="0"/>
              </a:rPr>
              <a:t> 48 </a:t>
            </a:r>
            <a:r>
              <a:rPr lang="en-US" altLang="hu-HU" sz="2000" dirty="0" smtClean="0">
                <a:solidFill>
                  <a:schemeClr val="tx2"/>
                </a:solidFill>
                <a:cs typeface="Tahoma" pitchFamily="34" charset="0"/>
              </a:rPr>
              <a:t>bit</a:t>
            </a:r>
            <a:r>
              <a:rPr lang="hu-HU" altLang="hu-HU" sz="2000" dirty="0" smtClean="0">
                <a:solidFill>
                  <a:schemeClr val="tx2"/>
                </a:solidFill>
                <a:cs typeface="Tahoma" pitchFamily="34" charset="0"/>
              </a:rPr>
              <a:t> </a:t>
            </a:r>
            <a:r>
              <a:rPr lang="hu-HU" altLang="hu-HU" sz="2000" dirty="0" err="1" smtClean="0">
                <a:solidFill>
                  <a:schemeClr val="tx2"/>
                </a:solidFill>
                <a:cs typeface="Tahoma" pitchFamily="34" charset="0"/>
              </a:rPr>
              <a:t>time</a:t>
            </a:r>
            <a:r>
              <a:rPr lang="en-US" altLang="hu-HU" sz="2000" dirty="0" smtClean="0">
                <a:solidFill>
                  <a:schemeClr val="tx2"/>
                </a:solidFill>
                <a:cs typeface="Tahoma" pitchFamily="34" charset="0"/>
              </a:rPr>
              <a:t> </a:t>
            </a:r>
            <a:r>
              <a:rPr lang="en-US" altLang="hu-HU" sz="2000" dirty="0">
                <a:solidFill>
                  <a:schemeClr val="tx2"/>
                </a:solidFill>
                <a:cs typeface="Tahoma" pitchFamily="34" charset="0"/>
              </a:rPr>
              <a:t>resolution (1 year) 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560" y="4652963"/>
            <a:ext cx="5689426" cy="1540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15544492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u-HU" smtClean="0"/>
              <a:t>DAQ solution using FlexRIO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altLang="hu-HU" dirty="0" smtClean="0"/>
              <a:t>	</a:t>
            </a:r>
            <a:r>
              <a:rPr lang="hu-HU" altLang="hu-HU" dirty="0" smtClean="0"/>
              <a:t>Digital </a:t>
            </a:r>
            <a:r>
              <a:rPr lang="en-US" altLang="hu-HU" dirty="0" smtClean="0"/>
              <a:t>charge integration </a:t>
            </a:r>
            <a:r>
              <a:rPr lang="hu-HU" altLang="hu-HU" dirty="0" err="1" smtClean="0"/>
              <a:t>with</a:t>
            </a:r>
            <a:r>
              <a:rPr lang="hu-HU" altLang="hu-HU" dirty="0" smtClean="0"/>
              <a:t> q</a:t>
            </a:r>
            <a:r>
              <a:rPr lang="en-US" altLang="hu-HU" dirty="0" err="1" smtClean="0"/>
              <a:t>uick</a:t>
            </a:r>
            <a:r>
              <a:rPr lang="en-US" altLang="hu-HU" dirty="0" smtClean="0"/>
              <a:t> analog electronics (T&lt;60ns)</a:t>
            </a:r>
            <a:r>
              <a:rPr lang="hu-HU" altLang="hu-HU" dirty="0" smtClean="0"/>
              <a:t> </a:t>
            </a:r>
            <a:r>
              <a:rPr lang="hu-HU" altLang="hu-HU" dirty="0" err="1" smtClean="0"/>
              <a:t>using</a:t>
            </a:r>
            <a:r>
              <a:rPr lang="hu-HU" altLang="hu-HU" dirty="0"/>
              <a:t> </a:t>
            </a:r>
            <a:r>
              <a:rPr lang="hu-HU" altLang="hu-HU" dirty="0" smtClean="0"/>
              <a:t>s</a:t>
            </a:r>
            <a:r>
              <a:rPr lang="en-US" altLang="hu-HU" dirty="0" err="1" smtClean="0"/>
              <a:t>ampling</a:t>
            </a:r>
            <a:r>
              <a:rPr lang="en-US" altLang="hu-HU" dirty="0" smtClean="0"/>
              <a:t> ADC</a:t>
            </a:r>
            <a:r>
              <a:rPr lang="hu-HU" altLang="hu-HU" dirty="0" smtClean="0"/>
              <a:t>: </a:t>
            </a:r>
            <a:endParaRPr lang="en-US" altLang="hu-HU" dirty="0" smtClean="0"/>
          </a:p>
          <a:p>
            <a:pPr lvl="1"/>
            <a:r>
              <a:rPr lang="en-US" altLang="hu-HU" dirty="0" smtClean="0"/>
              <a:t>26 pcs. NI 5752 12-bit, 50 MS/s, 32 Channel</a:t>
            </a:r>
          </a:p>
          <a:p>
            <a:pPr lvl="1"/>
            <a:r>
              <a:rPr lang="en-US" altLang="hu-HU" dirty="0" smtClean="0"/>
              <a:t>20ns sampling time</a:t>
            </a:r>
          </a:p>
          <a:p>
            <a:r>
              <a:rPr lang="en-US" altLang="hu-HU" dirty="0" smtClean="0"/>
              <a:t>FPGA</a:t>
            </a:r>
          </a:p>
          <a:p>
            <a:pPr lvl="1"/>
            <a:r>
              <a:rPr lang="en-US" altLang="hu-HU" dirty="0" smtClean="0"/>
              <a:t>26 pcs. NI PXI-7951R </a:t>
            </a:r>
            <a:r>
              <a:rPr lang="en-US" altLang="hu-HU" dirty="0" err="1" smtClean="0"/>
              <a:t>FlexRIO</a:t>
            </a:r>
            <a:r>
              <a:rPr lang="en-US" altLang="hu-HU" dirty="0" smtClean="0"/>
              <a:t> FPGA (Virtex-5 LX30)</a:t>
            </a:r>
          </a:p>
          <a:p>
            <a:pPr lvl="1"/>
            <a:r>
              <a:rPr lang="en-US" altLang="hu-HU" dirty="0" smtClean="0"/>
              <a:t>16 tubes/32 channels per FPGA</a:t>
            </a:r>
          </a:p>
          <a:p>
            <a:endParaRPr lang="en-US" altLang="hu-HU" dirty="0" smtClean="0"/>
          </a:p>
          <a:p>
            <a:endParaRPr lang="en-US" alt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5704801" y="2853262"/>
            <a:ext cx="3202136" cy="1477136"/>
            <a:chOff x="1403648" y="1428818"/>
            <a:chExt cx="6654665" cy="2799342"/>
          </a:xfrm>
        </p:grpSpPr>
        <p:pic>
          <p:nvPicPr>
            <p:cNvPr id="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1428818"/>
              <a:ext cx="6654665" cy="2799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1800" y="1700808"/>
              <a:ext cx="323850" cy="2042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1718914"/>
              <a:ext cx="352425" cy="201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4" name="Group 33"/>
          <p:cNvGrpSpPr/>
          <p:nvPr/>
        </p:nvGrpSpPr>
        <p:grpSpPr>
          <a:xfrm>
            <a:off x="2258863" y="2853266"/>
            <a:ext cx="3202136" cy="1477136"/>
            <a:chOff x="1403648" y="1332546"/>
            <a:chExt cx="6654665" cy="2799342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1332546"/>
              <a:ext cx="6654665" cy="2799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1800" y="1700808"/>
              <a:ext cx="323850" cy="2042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1718914"/>
              <a:ext cx="352425" cy="201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290731" y="761170"/>
            <a:ext cx="4199476" cy="729780"/>
          </a:xfrm>
        </p:spPr>
        <p:txBody>
          <a:bodyPr>
            <a:normAutofit/>
          </a:bodyPr>
          <a:lstStyle/>
          <a:p>
            <a:pPr algn="l"/>
            <a:r>
              <a:rPr lang="hu-HU" sz="3200" dirty="0" smtClean="0"/>
              <a:t>System </a:t>
            </a:r>
            <a:r>
              <a:rPr lang="hu-HU" sz="3200" dirty="0" err="1" smtClean="0"/>
              <a:t>Architecture</a:t>
            </a:r>
            <a:endParaRPr lang="en-US" sz="3200" dirty="0"/>
          </a:p>
        </p:txBody>
      </p:sp>
      <p:pic>
        <p:nvPicPr>
          <p:cNvPr id="9" name="Picture 8" descr="images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2777065"/>
            <a:ext cx="1999159" cy="2062481"/>
          </a:xfrm>
          <a:prstGeom prst="rect">
            <a:avLst/>
          </a:prstGeom>
        </p:spPr>
      </p:pic>
      <p:cxnSp>
        <p:nvCxnSpPr>
          <p:cNvPr id="14" name="Shape 13"/>
          <p:cNvCxnSpPr/>
          <p:nvPr/>
        </p:nvCxnSpPr>
        <p:spPr>
          <a:xfrm rot="5400000" flipH="1" flipV="1">
            <a:off x="1453985" y="3143930"/>
            <a:ext cx="1046481" cy="1752087"/>
          </a:xfrm>
          <a:prstGeom prst="bentConnector4">
            <a:avLst>
              <a:gd name="adj1" fmla="val -2427"/>
              <a:gd name="adj2" fmla="val 9978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634074" y="4563526"/>
            <a:ext cx="1532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Data Bus</a:t>
            </a:r>
          </a:p>
          <a:p>
            <a:r>
              <a:rPr lang="hu-HU" sz="1200" dirty="0" smtClean="0"/>
              <a:t>(PCIe-PXI Bridge)</a:t>
            </a:r>
            <a:endParaRPr lang="en-US" sz="1200" dirty="0"/>
          </a:p>
        </p:txBody>
      </p:sp>
      <p:grpSp>
        <p:nvGrpSpPr>
          <p:cNvPr id="4" name="Group 45"/>
          <p:cNvGrpSpPr/>
          <p:nvPr/>
        </p:nvGrpSpPr>
        <p:grpSpPr>
          <a:xfrm>
            <a:off x="2954870" y="2531533"/>
            <a:ext cx="3496730" cy="778933"/>
            <a:chOff x="4842933" y="2175933"/>
            <a:chExt cx="3513668" cy="1024467"/>
          </a:xfrm>
        </p:grpSpPr>
        <p:cxnSp>
          <p:nvCxnSpPr>
            <p:cNvPr id="42" name="Straight Connector 41"/>
            <p:cNvCxnSpPr/>
            <p:nvPr/>
          </p:nvCxnSpPr>
          <p:spPr>
            <a:xfrm flipV="1">
              <a:off x="4842933" y="2175933"/>
              <a:ext cx="16934" cy="101600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876800" y="2192866"/>
              <a:ext cx="347980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8339667" y="2184400"/>
              <a:ext cx="16934" cy="101600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3793065" y="2235190"/>
            <a:ext cx="2396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dirty="0" smtClean="0"/>
              <a:t>Timing &amp; Synchrinization</a:t>
            </a:r>
            <a:endParaRPr lang="en-US" sz="1200" dirty="0"/>
          </a:p>
        </p:txBody>
      </p:sp>
      <p:cxnSp>
        <p:nvCxnSpPr>
          <p:cNvPr id="58" name="Straight Arrow Connector 57"/>
          <p:cNvCxnSpPr/>
          <p:nvPr/>
        </p:nvCxnSpPr>
        <p:spPr>
          <a:xfrm flipH="1">
            <a:off x="3903138" y="2235200"/>
            <a:ext cx="3344329" cy="1007532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7010403" y="2252133"/>
            <a:ext cx="270930" cy="931334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045174" y="1888070"/>
            <a:ext cx="27770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dirty="0" smtClean="0"/>
              <a:t>FPGA Boards &amp; Analog Front Ends</a:t>
            </a:r>
            <a:endParaRPr lang="en-US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-97367" y="5147739"/>
            <a:ext cx="2396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 smtClean="0"/>
              <a:t>PC Functions:</a:t>
            </a:r>
          </a:p>
          <a:p>
            <a:pPr algn="ctr"/>
            <a:r>
              <a:rPr lang="hu-HU" sz="1200" dirty="0" smtClean="0"/>
              <a:t>Control of PXI Chassis</a:t>
            </a:r>
          </a:p>
          <a:p>
            <a:pPr algn="ctr"/>
            <a:r>
              <a:rPr lang="hu-HU" sz="1200" dirty="0" smtClean="0"/>
              <a:t>CPU Post processing</a:t>
            </a:r>
          </a:p>
          <a:p>
            <a:pPr algn="ctr"/>
            <a:r>
              <a:rPr lang="hu-HU" sz="1200" dirty="0" smtClean="0"/>
              <a:t>Data Storage</a:t>
            </a:r>
          </a:p>
          <a:p>
            <a:pPr algn="ctr"/>
            <a:r>
              <a:rPr lang="hu-HU" sz="1200" dirty="0" smtClean="0"/>
              <a:t>User Interface</a:t>
            </a:r>
            <a:endParaRPr lang="en-US" sz="1200" dirty="0"/>
          </a:p>
        </p:txBody>
      </p:sp>
      <p:sp>
        <p:nvSpPr>
          <p:cNvPr id="24" name="Right Brace 23"/>
          <p:cNvSpPr/>
          <p:nvPr/>
        </p:nvSpPr>
        <p:spPr>
          <a:xfrm rot="16200000">
            <a:off x="977901" y="4284144"/>
            <a:ext cx="220130" cy="16256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533899" y="5164672"/>
            <a:ext cx="2396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 smtClean="0"/>
              <a:t>PXI Functions:</a:t>
            </a:r>
          </a:p>
          <a:p>
            <a:pPr algn="ctr"/>
            <a:r>
              <a:rPr lang="hu-HU" sz="1200" dirty="0" smtClean="0"/>
              <a:t>Analog Data Acquistion</a:t>
            </a:r>
          </a:p>
          <a:p>
            <a:pPr algn="ctr"/>
            <a:r>
              <a:rPr lang="hu-HU" sz="1200" dirty="0" smtClean="0"/>
              <a:t>FPGA Preprocessing</a:t>
            </a:r>
          </a:p>
          <a:p>
            <a:pPr algn="ctr"/>
            <a:r>
              <a:rPr lang="hu-HU" sz="1200" dirty="0" err="1" smtClean="0"/>
              <a:t>Timming</a:t>
            </a:r>
            <a:r>
              <a:rPr lang="hu-HU" sz="1200" dirty="0" smtClean="0"/>
              <a:t> &amp; Synchronization</a:t>
            </a:r>
          </a:p>
          <a:p>
            <a:pPr algn="ctr"/>
            <a:r>
              <a:rPr lang="hu-HU" sz="1200" dirty="0" smtClean="0"/>
              <a:t>Data Transfer to CPU</a:t>
            </a:r>
            <a:endParaRPr lang="en-US" sz="1200" dirty="0"/>
          </a:p>
        </p:txBody>
      </p:sp>
      <p:sp>
        <p:nvSpPr>
          <p:cNvPr id="26" name="Right Brace 25"/>
          <p:cNvSpPr/>
          <p:nvPr/>
        </p:nvSpPr>
        <p:spPr>
          <a:xfrm rot="16200000">
            <a:off x="5537197" y="1765307"/>
            <a:ext cx="254002" cy="666326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2650069" y="2252133"/>
            <a:ext cx="143931" cy="736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989664" y="1888067"/>
            <a:ext cx="1794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dirty="0" smtClean="0"/>
              <a:t>PXI Chassis</a:t>
            </a:r>
            <a:endParaRPr lang="en-US" sz="1200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819400" y="2269067"/>
            <a:ext cx="2912533" cy="6011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images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897470"/>
            <a:ext cx="1999159" cy="2062481"/>
          </a:xfrm>
          <a:prstGeom prst="rect">
            <a:avLst/>
          </a:prstGeom>
        </p:spPr>
      </p:pic>
      <p:cxnSp>
        <p:nvCxnSpPr>
          <p:cNvPr id="36" name="Elbow Connector 35"/>
          <p:cNvCxnSpPr/>
          <p:nvPr/>
        </p:nvCxnSpPr>
        <p:spPr>
          <a:xfrm>
            <a:off x="1651000" y="1735667"/>
            <a:ext cx="4631267" cy="2624666"/>
          </a:xfrm>
          <a:prstGeom prst="bentConnector3">
            <a:avLst>
              <a:gd name="adj1" fmla="val 612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307667" y="3513667"/>
            <a:ext cx="0" cy="8466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617143" y="1126060"/>
            <a:ext cx="2582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Data Bus</a:t>
            </a:r>
          </a:p>
          <a:p>
            <a:r>
              <a:rPr lang="hu-HU" sz="1200" dirty="0" smtClean="0"/>
              <a:t>(PCIe-PXI Bridge)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30293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3736" y="1268760"/>
            <a:ext cx="3608453" cy="477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76056" y="1268760"/>
            <a:ext cx="3428564" cy="477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2483768" y="585554"/>
            <a:ext cx="3469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600" dirty="0" err="1" smtClean="0"/>
              <a:t>Manufacturing</a:t>
            </a:r>
            <a:r>
              <a:rPr lang="hu-HU" sz="3600" dirty="0" smtClean="0"/>
              <a:t>…</a:t>
            </a:r>
            <a:endParaRPr lang="hu-HU" sz="3600" dirty="0"/>
          </a:p>
        </p:txBody>
      </p:sp>
    </p:spTree>
    <p:extLst>
      <p:ext uri="{BB962C8B-B14F-4D97-AF65-F5344CB8AC3E}">
        <p14:creationId xmlns:p14="http://schemas.microsoft.com/office/powerpoint/2010/main" xmlns="" val="68911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31639" y="980728"/>
            <a:ext cx="6040903" cy="507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2140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3568" y="836711"/>
            <a:ext cx="6176704" cy="5987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2354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52463"/>
          </a:xfrm>
        </p:spPr>
        <p:txBody>
          <a:bodyPr/>
          <a:lstStyle/>
          <a:p>
            <a:pPr algn="ctr"/>
            <a:r>
              <a:rPr lang="en-US" altLang="hu-HU" sz="4000" dirty="0" smtClean="0"/>
              <a:t>Neutron detection with </a:t>
            </a:r>
            <a:r>
              <a:rPr lang="en-US" altLang="hu-HU" sz="4000" baseline="30000" dirty="0" smtClean="0"/>
              <a:t>3</a:t>
            </a:r>
            <a:r>
              <a:rPr lang="en-US" altLang="hu-HU" sz="4000" dirty="0" smtClean="0"/>
              <a:t>He tube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28625" y="1285875"/>
            <a:ext cx="8229600" cy="501967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altLang="hu-HU" sz="3600" dirty="0" smtClean="0"/>
              <a:t>Typical signal shapes for sampling ADC</a:t>
            </a:r>
          </a:p>
          <a:p>
            <a:pPr algn="ctr">
              <a:buFont typeface="Wingdings 2" pitchFamily="18" charset="2"/>
              <a:buNone/>
            </a:pPr>
            <a:endParaRPr lang="en-US" altLang="hu-HU" dirty="0" smtClean="0"/>
          </a:p>
          <a:p>
            <a:r>
              <a:rPr lang="en-US" altLang="hu-HU" dirty="0" smtClean="0"/>
              <a:t>“Single bump”</a:t>
            </a:r>
          </a:p>
          <a:p>
            <a:pPr lvl="1"/>
            <a:r>
              <a:rPr lang="en-US" altLang="hu-HU" dirty="0" smtClean="0"/>
              <a:t>1H-3H axis parallel to tube</a:t>
            </a:r>
          </a:p>
          <a:p>
            <a:r>
              <a:rPr lang="en-US" altLang="hu-HU" dirty="0" smtClean="0"/>
              <a:t>“Double bump”</a:t>
            </a:r>
          </a:p>
          <a:p>
            <a:pPr lvl="1"/>
            <a:r>
              <a:rPr lang="en-US" altLang="hu-HU" dirty="0" smtClean="0"/>
              <a:t>1H-3H axis perpendicular to tube</a:t>
            </a:r>
          </a:p>
          <a:p>
            <a:r>
              <a:rPr lang="en-US" altLang="hu-HU" dirty="0" smtClean="0"/>
              <a:t>“Gamma”</a:t>
            </a:r>
          </a:p>
          <a:p>
            <a:pPr lvl="1"/>
            <a:r>
              <a:rPr lang="en-US" altLang="hu-HU" dirty="0" smtClean="0"/>
              <a:t>non-neutron signal – pulse shape discrimination (PSD)</a:t>
            </a:r>
          </a:p>
          <a:p>
            <a:r>
              <a:rPr lang="en-US" altLang="hu-HU" dirty="0" smtClean="0"/>
              <a:t>“Pileup”</a:t>
            </a:r>
          </a:p>
          <a:p>
            <a:pPr lvl="1"/>
            <a:r>
              <a:rPr lang="en-US" altLang="hu-HU" dirty="0" smtClean="0"/>
              <a:t>more than one neutron during T</a:t>
            </a:r>
            <a:r>
              <a:rPr lang="en-US" altLang="hu-HU" baseline="-25000" dirty="0" smtClean="0"/>
              <a:t>DAQ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 txBox="1">
            <a:spLocks/>
          </p:cNvSpPr>
          <p:nvPr/>
        </p:nvSpPr>
        <p:spPr bwMode="auto">
          <a:xfrm>
            <a:off x="428625" y="2000250"/>
            <a:ext cx="8229600" cy="438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1463" indent="-271463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Clr>
                <a:srgbClr val="1B587C"/>
              </a:buClr>
              <a:buSzPct val="95000"/>
              <a:buFont typeface="Wingdings 2" pitchFamily="18" charset="2"/>
              <a:buChar char=""/>
            </a:pPr>
            <a:r>
              <a:rPr lang="en-US" altLang="hu-HU" sz="2600">
                <a:solidFill>
                  <a:schemeClr val="tx1"/>
                </a:solidFill>
                <a:cs typeface="Tahoma" pitchFamily="34" charset="0"/>
              </a:rPr>
              <a:t>“Single bump”</a:t>
            </a:r>
          </a:p>
        </p:txBody>
      </p:sp>
      <p:sp>
        <p:nvSpPr>
          <p:cNvPr id="1536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u-HU" smtClean="0"/>
              <a:t>Signal shapes</a:t>
            </a:r>
          </a:p>
        </p:txBody>
      </p:sp>
      <p:pic>
        <p:nvPicPr>
          <p:cNvPr id="1536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785813" y="2428875"/>
            <a:ext cx="7175500" cy="2208213"/>
          </a:xfrm>
          <a:noFill/>
        </p:spPr>
      </p:pic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43313" y="4714875"/>
            <a:ext cx="43116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u-HU" smtClean="0"/>
              <a:t>Signal shapes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hu-HU" smtClean="0"/>
              <a:t>“Double bump”</a:t>
            </a:r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7250" y="2357438"/>
            <a:ext cx="7194550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14750" y="4643438"/>
            <a:ext cx="4324350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/>
          <a:lstStyle/>
          <a:p>
            <a:r>
              <a:rPr lang="en-US" altLang="hu-HU" smtClean="0"/>
              <a:t>Signal shapes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hu-HU" smtClean="0"/>
              <a:t>“Gamma”</a:t>
            </a:r>
          </a:p>
          <a:p>
            <a:endParaRPr lang="en-US" altLang="hu-HU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7250" y="2357438"/>
            <a:ext cx="7194550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14750" y="4643438"/>
            <a:ext cx="4324350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u-HU" smtClean="0"/>
              <a:t>Signal shapes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hu-HU" smtClean="0"/>
              <a:t>“Pileup”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7250" y="2428875"/>
            <a:ext cx="719455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14750" y="4714875"/>
            <a:ext cx="4324350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6"/>
          <p:cNvSpPr txBox="1">
            <a:spLocks noChangeArrowheads="1"/>
          </p:cNvSpPr>
          <p:nvPr/>
        </p:nvSpPr>
        <p:spPr bwMode="auto">
          <a:xfrm>
            <a:off x="404544" y="1628800"/>
            <a:ext cx="5976938" cy="446276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lvl="1" indent="-273050">
              <a:spcBef>
                <a:spcPts val="300"/>
              </a:spcBef>
              <a:spcAft>
                <a:spcPts val="300"/>
              </a:spcAft>
              <a:buClr>
                <a:srgbClr val="1B587C"/>
              </a:buClr>
              <a:buSzPct val="95000"/>
              <a:buFont typeface="Wingdings" pitchFamily="2" charset="2"/>
              <a:buChar char="Ø"/>
              <a:defRPr/>
            </a:pPr>
            <a:r>
              <a:rPr lang="hu-HU" b="1" dirty="0" err="1" smtClean="0">
                <a:solidFill>
                  <a:srgbClr val="1D5D85"/>
                </a:solidFill>
                <a:cs typeface="Arial" pitchFamily="34" charset="0"/>
              </a:rPr>
              <a:t>Spec</a:t>
            </a:r>
            <a:r>
              <a:rPr lang="en-US" b="1" dirty="0" smtClean="0">
                <a:solidFill>
                  <a:srgbClr val="1D5D85"/>
                </a:solidFill>
                <a:cs typeface="Arial" pitchFamily="34" charset="0"/>
              </a:rPr>
              <a:t>TDC </a:t>
            </a:r>
            <a:r>
              <a:rPr lang="en-US" b="1" dirty="0">
                <a:solidFill>
                  <a:srgbClr val="1D5D85"/>
                </a:solidFill>
                <a:cs typeface="Arial" pitchFamily="34" charset="0"/>
              </a:rPr>
              <a:t>Unit </a:t>
            </a:r>
            <a:r>
              <a:rPr lang="hu-HU" b="1" dirty="0" err="1" smtClean="0">
                <a:solidFill>
                  <a:srgbClr val="1D5D85"/>
                </a:solidFill>
                <a:cs typeface="Arial" pitchFamily="34" charset="0"/>
              </a:rPr>
              <a:t>for</a:t>
            </a:r>
            <a:r>
              <a:rPr lang="hu-HU" b="1" dirty="0">
                <a:solidFill>
                  <a:srgbClr val="1D5D85"/>
                </a:solidFill>
                <a:cs typeface="Arial" pitchFamily="34" charset="0"/>
              </a:rPr>
              <a:t> 2D </a:t>
            </a:r>
            <a:r>
              <a:rPr lang="hu-HU" b="1" dirty="0" smtClean="0">
                <a:solidFill>
                  <a:srgbClr val="1D5D85"/>
                </a:solidFill>
                <a:cs typeface="Arial" pitchFamily="34" charset="0"/>
              </a:rPr>
              <a:t>PSD </a:t>
            </a:r>
            <a:r>
              <a:rPr lang="hu-HU" b="1" dirty="0" err="1" smtClean="0">
                <a:solidFill>
                  <a:srgbClr val="1D5D85"/>
                </a:solidFill>
                <a:cs typeface="Arial" pitchFamily="34" charset="0"/>
              </a:rPr>
              <a:t>detectors</a:t>
            </a:r>
            <a:endParaRPr lang="en-US" b="1" dirty="0">
              <a:solidFill>
                <a:srgbClr val="1D5D85"/>
              </a:solidFill>
              <a:cs typeface="Arial" pitchFamily="34" charset="0"/>
            </a:endParaRPr>
          </a:p>
          <a:p>
            <a:pPr marL="1185863" lvl="2" indent="-273050">
              <a:spcBef>
                <a:spcPts val="300"/>
              </a:spcBef>
              <a:spcAft>
                <a:spcPts val="300"/>
              </a:spcAft>
              <a:buClr>
                <a:srgbClr val="1B587C"/>
              </a:buClr>
              <a:buSzPct val="95000"/>
              <a:buFont typeface="Wingdings" pitchFamily="2" charset="2"/>
              <a:buChar char="Ø"/>
              <a:defRPr/>
            </a:pPr>
            <a:r>
              <a:rPr lang="hu-HU" dirty="0" err="1" smtClean="0">
                <a:solidFill>
                  <a:srgbClr val="1D5D85"/>
                </a:solidFill>
                <a:cs typeface="Arial" pitchFamily="34" charset="0"/>
              </a:rPr>
              <a:t>Detectors</a:t>
            </a:r>
            <a:r>
              <a:rPr lang="hu-HU" dirty="0" smtClean="0">
                <a:solidFill>
                  <a:srgbClr val="1D5D85"/>
                </a:solidFill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1D5D85"/>
                </a:solidFill>
                <a:cs typeface="Arial" pitchFamily="34" charset="0"/>
              </a:rPr>
              <a:t>with </a:t>
            </a:r>
            <a:r>
              <a:rPr lang="en-US" dirty="0">
                <a:solidFill>
                  <a:srgbClr val="1D5D85"/>
                </a:solidFill>
                <a:cs typeface="Arial" pitchFamily="34" charset="0"/>
              </a:rPr>
              <a:t>delay line </a:t>
            </a:r>
            <a:r>
              <a:rPr lang="en-US" dirty="0" smtClean="0">
                <a:solidFill>
                  <a:srgbClr val="1D5D85"/>
                </a:solidFill>
                <a:cs typeface="Arial" pitchFamily="34" charset="0"/>
              </a:rPr>
              <a:t>output</a:t>
            </a:r>
            <a:r>
              <a:rPr lang="hu-HU" dirty="0" smtClean="0">
                <a:solidFill>
                  <a:srgbClr val="1D5D85"/>
                </a:solidFill>
                <a:cs typeface="Arial" pitchFamily="34" charset="0"/>
              </a:rPr>
              <a:t>s</a:t>
            </a:r>
            <a:endParaRPr lang="hu-HU" b="1" dirty="0">
              <a:solidFill>
                <a:srgbClr val="1D5D85"/>
              </a:solidFill>
              <a:cs typeface="Arial" pitchFamily="34" charset="0"/>
            </a:endParaRPr>
          </a:p>
          <a:p>
            <a:pPr marL="273050" lvl="1" indent="-273050">
              <a:spcBef>
                <a:spcPts val="300"/>
              </a:spcBef>
              <a:spcAft>
                <a:spcPts val="300"/>
              </a:spcAft>
              <a:buClr>
                <a:srgbClr val="1B587C"/>
              </a:buClr>
              <a:buSzPct val="95000"/>
              <a:buFont typeface="Wingdings" pitchFamily="2" charset="2"/>
              <a:buChar char="Ø"/>
              <a:defRPr/>
            </a:pPr>
            <a:r>
              <a:rPr lang="en-US" b="1" dirty="0" err="1">
                <a:solidFill>
                  <a:srgbClr val="1D5D85"/>
                </a:solidFill>
                <a:cs typeface="Arial" pitchFamily="34" charset="0"/>
              </a:rPr>
              <a:t>LisTDC</a:t>
            </a:r>
            <a:r>
              <a:rPr lang="hu-HU" b="1" dirty="0">
                <a:solidFill>
                  <a:srgbClr val="1D5D85"/>
                </a:solidFill>
                <a:cs typeface="Arial" pitchFamily="34" charset="0"/>
              </a:rPr>
              <a:t> </a:t>
            </a:r>
            <a:r>
              <a:rPr lang="en-US" b="1" dirty="0">
                <a:solidFill>
                  <a:srgbClr val="1D5D85"/>
                </a:solidFill>
                <a:cs typeface="Arial" pitchFamily="34" charset="0"/>
              </a:rPr>
              <a:t>Unit </a:t>
            </a:r>
            <a:r>
              <a:rPr lang="hu-HU" b="1" dirty="0" err="1" smtClean="0">
                <a:solidFill>
                  <a:srgbClr val="1D5D85"/>
                </a:solidFill>
                <a:cs typeface="Arial" pitchFamily="34" charset="0"/>
              </a:rPr>
              <a:t>also</a:t>
            </a:r>
            <a:r>
              <a:rPr lang="hu-HU" b="1" dirty="0" smtClean="0">
                <a:solidFill>
                  <a:srgbClr val="1D5D85"/>
                </a:solidFill>
                <a:cs typeface="Arial" pitchFamily="34" charset="0"/>
              </a:rPr>
              <a:t> </a:t>
            </a:r>
            <a:r>
              <a:rPr lang="hu-HU" b="1" dirty="0" err="1" smtClean="0">
                <a:solidFill>
                  <a:srgbClr val="1D5D85"/>
                </a:solidFill>
                <a:cs typeface="Arial" pitchFamily="34" charset="0"/>
              </a:rPr>
              <a:t>for</a:t>
            </a:r>
            <a:r>
              <a:rPr lang="hu-HU" b="1" dirty="0" smtClean="0">
                <a:solidFill>
                  <a:srgbClr val="1D5D85"/>
                </a:solidFill>
                <a:cs typeface="Arial" pitchFamily="34" charset="0"/>
              </a:rPr>
              <a:t> </a:t>
            </a:r>
            <a:r>
              <a:rPr lang="hu-HU" b="1" dirty="0">
                <a:solidFill>
                  <a:srgbClr val="1D5D85"/>
                </a:solidFill>
                <a:cs typeface="Arial" pitchFamily="34" charset="0"/>
              </a:rPr>
              <a:t>2D PSD </a:t>
            </a:r>
            <a:r>
              <a:rPr lang="hu-HU" b="1" dirty="0" err="1">
                <a:solidFill>
                  <a:srgbClr val="1D5D85"/>
                </a:solidFill>
                <a:cs typeface="Arial" pitchFamily="34" charset="0"/>
              </a:rPr>
              <a:t>detectors</a:t>
            </a:r>
            <a:endParaRPr lang="en-US" b="1" dirty="0">
              <a:solidFill>
                <a:srgbClr val="1D5D85"/>
              </a:solidFill>
              <a:cs typeface="Arial" pitchFamily="34" charset="0"/>
            </a:endParaRPr>
          </a:p>
          <a:p>
            <a:pPr marL="1185863" lvl="2" indent="-273050">
              <a:spcBef>
                <a:spcPts val="300"/>
              </a:spcBef>
              <a:spcAft>
                <a:spcPts val="300"/>
              </a:spcAft>
              <a:buClr>
                <a:srgbClr val="1B587C"/>
              </a:buClr>
              <a:buSzPct val="95000"/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rgbClr val="1D5D85"/>
                </a:solidFill>
                <a:cs typeface="Arial" pitchFamily="34" charset="0"/>
              </a:rPr>
              <a:t>with </a:t>
            </a:r>
            <a:r>
              <a:rPr lang="en-US" dirty="0">
                <a:solidFill>
                  <a:srgbClr val="1D5D85"/>
                </a:solidFill>
                <a:cs typeface="Arial" pitchFamily="34" charset="0"/>
              </a:rPr>
              <a:t>extra preferences </a:t>
            </a:r>
            <a:r>
              <a:rPr lang="hu-HU" dirty="0" err="1" smtClean="0">
                <a:solidFill>
                  <a:srgbClr val="1D5D85"/>
                </a:solidFill>
                <a:cs typeface="Arial" pitchFamily="34" charset="0"/>
              </a:rPr>
              <a:t>for</a:t>
            </a:r>
            <a:r>
              <a:rPr lang="hu-HU" dirty="0" smtClean="0">
                <a:solidFill>
                  <a:srgbClr val="1D5D85"/>
                </a:solidFill>
                <a:cs typeface="Arial" pitchFamily="34" charset="0"/>
              </a:rPr>
              <a:t> </a:t>
            </a:r>
            <a:br>
              <a:rPr lang="hu-HU" dirty="0" smtClean="0">
                <a:solidFill>
                  <a:srgbClr val="1D5D85"/>
                </a:solidFill>
                <a:cs typeface="Arial" pitchFamily="34" charset="0"/>
              </a:rPr>
            </a:br>
            <a:r>
              <a:rPr lang="en-US" dirty="0" smtClean="0">
                <a:solidFill>
                  <a:srgbClr val="1D5D85"/>
                </a:solidFill>
                <a:cs typeface="Arial" pitchFamily="34" charset="0"/>
              </a:rPr>
              <a:t>Time </a:t>
            </a:r>
            <a:r>
              <a:rPr lang="en-US" dirty="0">
                <a:solidFill>
                  <a:srgbClr val="1D5D85"/>
                </a:solidFill>
                <a:cs typeface="Arial" pitchFamily="34" charset="0"/>
              </a:rPr>
              <a:t>of Flight (TOF) measurements</a:t>
            </a:r>
          </a:p>
          <a:p>
            <a:pPr marL="273050" lvl="1" indent="-273050">
              <a:spcBef>
                <a:spcPts val="300"/>
              </a:spcBef>
              <a:spcAft>
                <a:spcPts val="300"/>
              </a:spcAft>
              <a:buClr>
                <a:srgbClr val="1B587C"/>
              </a:buClr>
              <a:buSzPct val="95000"/>
              <a:buFont typeface="Wingdings" pitchFamily="2" charset="2"/>
              <a:buChar char="Ø"/>
              <a:defRPr/>
            </a:pPr>
            <a:r>
              <a:rPr lang="en-US" b="1" dirty="0" err="1" smtClean="0">
                <a:solidFill>
                  <a:srgbClr val="1D5D85"/>
                </a:solidFill>
                <a:cs typeface="Arial" pitchFamily="34" charset="0"/>
              </a:rPr>
              <a:t>LisTOF</a:t>
            </a:r>
            <a:r>
              <a:rPr lang="en-US" b="1" dirty="0" smtClean="0">
                <a:solidFill>
                  <a:srgbClr val="1D5D85"/>
                </a:solidFill>
                <a:cs typeface="Arial" pitchFamily="34" charset="0"/>
              </a:rPr>
              <a:t> </a:t>
            </a:r>
            <a:r>
              <a:rPr lang="en-US" b="1" dirty="0">
                <a:solidFill>
                  <a:srgbClr val="1D5D85"/>
                </a:solidFill>
                <a:cs typeface="Arial" pitchFamily="34" charset="0"/>
              </a:rPr>
              <a:t>Unit with event recorder </a:t>
            </a:r>
            <a:r>
              <a:rPr lang="en-US" b="1" dirty="0" smtClean="0">
                <a:solidFill>
                  <a:srgbClr val="1D5D85"/>
                </a:solidFill>
                <a:cs typeface="Arial" pitchFamily="34" charset="0"/>
              </a:rPr>
              <a:t>software </a:t>
            </a:r>
            <a:endParaRPr lang="en-US" b="1" dirty="0">
              <a:solidFill>
                <a:srgbClr val="1D5D85"/>
              </a:solidFill>
              <a:cs typeface="Arial" pitchFamily="34" charset="0"/>
            </a:endParaRPr>
          </a:p>
          <a:p>
            <a:pPr marL="1185863" lvl="2" indent="-273050">
              <a:spcBef>
                <a:spcPts val="300"/>
              </a:spcBef>
              <a:spcAft>
                <a:spcPts val="300"/>
              </a:spcAft>
              <a:buClr>
                <a:srgbClr val="1B587C"/>
              </a:buClr>
              <a:buSzPct val="95000"/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rgbClr val="1D5D85"/>
                </a:solidFill>
                <a:cs typeface="Arial" pitchFamily="34" charset="0"/>
              </a:rPr>
              <a:t>For</a:t>
            </a:r>
            <a:r>
              <a:rPr lang="hu-HU" dirty="0" smtClean="0">
                <a:solidFill>
                  <a:srgbClr val="1D5D85"/>
                </a:solidFill>
                <a:cs typeface="Arial" pitchFamily="34" charset="0"/>
              </a:rPr>
              <a:t> </a:t>
            </a:r>
            <a:r>
              <a:rPr lang="hu-HU" dirty="0" err="1" smtClean="0">
                <a:solidFill>
                  <a:srgbClr val="1D5D85"/>
                </a:solidFill>
                <a:cs typeface="Arial" pitchFamily="34" charset="0"/>
              </a:rPr>
              <a:t>point</a:t>
            </a:r>
            <a:r>
              <a:rPr lang="en-US" dirty="0" smtClean="0">
                <a:solidFill>
                  <a:srgbClr val="1D5D85"/>
                </a:solidFill>
                <a:cs typeface="Arial" pitchFamily="34" charset="0"/>
              </a:rPr>
              <a:t> detectors</a:t>
            </a:r>
          </a:p>
          <a:p>
            <a:pPr marL="273050" indent="-273050">
              <a:spcBef>
                <a:spcPts val="300"/>
              </a:spcBef>
              <a:spcAft>
                <a:spcPts val="300"/>
              </a:spcAft>
              <a:buClr>
                <a:srgbClr val="1B587C"/>
              </a:buClr>
              <a:buSzPct val="95000"/>
              <a:buFont typeface="Wingdings" pitchFamily="2" charset="2"/>
              <a:buChar char="Ø"/>
              <a:defRPr/>
            </a:pPr>
            <a:r>
              <a:rPr lang="en-US" b="1" dirty="0" smtClean="0">
                <a:cs typeface="Arial" pitchFamily="34" charset="0"/>
              </a:rPr>
              <a:t>Instrument </a:t>
            </a:r>
            <a:r>
              <a:rPr lang="hu-HU" b="1" dirty="0" err="1" smtClean="0">
                <a:cs typeface="Arial" pitchFamily="34" charset="0"/>
              </a:rPr>
              <a:t>Control</a:t>
            </a:r>
            <a:r>
              <a:rPr lang="hu-HU" b="1" dirty="0" smtClean="0">
                <a:cs typeface="Arial" pitchFamily="34" charset="0"/>
              </a:rPr>
              <a:t> </a:t>
            </a:r>
            <a:endParaRPr lang="en-US" b="1" dirty="0" smtClean="0">
              <a:cs typeface="Arial" pitchFamily="34" charset="0"/>
            </a:endParaRPr>
          </a:p>
          <a:p>
            <a:pPr marL="1185863" lvl="2" indent="-273050">
              <a:spcBef>
                <a:spcPts val="300"/>
              </a:spcBef>
              <a:spcAft>
                <a:spcPts val="300"/>
              </a:spcAft>
              <a:buClr>
                <a:srgbClr val="1B587C"/>
              </a:buClr>
              <a:buSzPct val="95000"/>
              <a:buFont typeface="Wingdings" pitchFamily="2" charset="2"/>
              <a:buChar char="Ø"/>
              <a:defRPr/>
            </a:pPr>
            <a:r>
              <a:rPr lang="en-US" dirty="0" smtClean="0">
                <a:cs typeface="Arial" pitchFamily="34" charset="0"/>
              </a:rPr>
              <a:t>Complete </a:t>
            </a:r>
            <a:r>
              <a:rPr lang="en-US" dirty="0">
                <a:cs typeface="Arial" pitchFamily="34" charset="0"/>
              </a:rPr>
              <a:t>spectrometer control </a:t>
            </a:r>
            <a:br>
              <a:rPr lang="en-US" dirty="0">
                <a:cs typeface="Arial" pitchFamily="34" charset="0"/>
              </a:rPr>
            </a:br>
            <a:r>
              <a:rPr lang="en-US" dirty="0">
                <a:cs typeface="Arial" pitchFamily="34" charset="0"/>
              </a:rPr>
              <a:t>e.g. motion, temperature, magnetic field</a:t>
            </a:r>
            <a:endParaRPr lang="hu-HU" dirty="0">
              <a:cs typeface="Arial" pitchFamily="34" charset="0"/>
            </a:endParaRPr>
          </a:p>
          <a:p>
            <a:pPr marL="273050" lvl="2" indent="-273050">
              <a:spcBef>
                <a:spcPts val="300"/>
              </a:spcBef>
              <a:spcAft>
                <a:spcPts val="300"/>
              </a:spcAft>
              <a:buClr>
                <a:srgbClr val="1B587C"/>
              </a:buClr>
              <a:buSzPct val="95000"/>
              <a:buFont typeface="Wingdings" pitchFamily="2" charset="2"/>
              <a:buChar char="Ø"/>
              <a:defRPr/>
            </a:pPr>
            <a:r>
              <a:rPr lang="en-US" b="1" dirty="0">
                <a:cs typeface="Arial" pitchFamily="34" charset="0"/>
              </a:rPr>
              <a:t>Motion Control </a:t>
            </a:r>
            <a:endParaRPr lang="hu-HU" b="1" dirty="0">
              <a:cs typeface="Arial" pitchFamily="34" charset="0"/>
            </a:endParaRPr>
          </a:p>
          <a:p>
            <a:pPr marL="1185863" lvl="2" indent="-273050">
              <a:spcBef>
                <a:spcPts val="300"/>
              </a:spcBef>
              <a:spcAft>
                <a:spcPts val="300"/>
              </a:spcAft>
              <a:buClr>
                <a:srgbClr val="1B587C"/>
              </a:buClr>
              <a:buSzPct val="95000"/>
              <a:buFont typeface="Wingdings" pitchFamily="2" charset="2"/>
              <a:buChar char="Ø"/>
              <a:defRPr/>
            </a:pPr>
            <a:r>
              <a:rPr lang="en-US" dirty="0">
                <a:cs typeface="Arial" pitchFamily="34" charset="0"/>
              </a:rPr>
              <a:t>hardware + software</a:t>
            </a:r>
          </a:p>
          <a:p>
            <a:pPr marL="285750" lvl="2" indent="-273050">
              <a:spcBef>
                <a:spcPts val="300"/>
              </a:spcBef>
              <a:spcAft>
                <a:spcPts val="300"/>
              </a:spcAft>
              <a:buClr>
                <a:srgbClr val="1B587C"/>
              </a:buClr>
              <a:buSzPct val="95000"/>
              <a:buFont typeface="Wingdings" pitchFamily="2" charset="2"/>
              <a:buChar char="Ø"/>
              <a:defRPr/>
            </a:pPr>
            <a:r>
              <a:rPr lang="en-US" b="1" dirty="0">
                <a:cs typeface="Arial" pitchFamily="34" charset="0"/>
              </a:rPr>
              <a:t>Scientific Application</a:t>
            </a:r>
          </a:p>
          <a:p>
            <a:pPr marL="1185863" lvl="2" indent="-273050">
              <a:spcBef>
                <a:spcPts val="300"/>
              </a:spcBef>
              <a:spcAft>
                <a:spcPts val="300"/>
              </a:spcAft>
              <a:buClr>
                <a:srgbClr val="1B587C"/>
              </a:buClr>
              <a:buSzPct val="95000"/>
              <a:buFont typeface="Wingdings" pitchFamily="2" charset="2"/>
              <a:buChar char="Ø"/>
              <a:defRPr/>
            </a:pPr>
            <a:r>
              <a:rPr lang="en-US" dirty="0">
                <a:cs typeface="Arial" pitchFamily="34" charset="0"/>
              </a:rPr>
              <a:t>Comprehensive scientific software for the users </a:t>
            </a: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07504" y="905733"/>
            <a:ext cx="9026232" cy="437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1463" indent="-271463" defTabSz="912813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defTabSz="912813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defTabSz="912813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defTabSz="912813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defTabSz="912813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1B587C"/>
              </a:buClr>
              <a:buSzPct val="95000"/>
              <a:buFont typeface="Wingdings 2" pitchFamily="18" charset="2"/>
              <a:buNone/>
            </a:pPr>
            <a:r>
              <a:rPr lang="hu-HU" altLang="hu-HU" sz="2800" b="1" dirty="0" smtClean="0">
                <a:solidFill>
                  <a:srgbClr val="00425D"/>
                </a:solidFill>
              </a:rPr>
              <a:t>S</a:t>
            </a:r>
            <a:r>
              <a:rPr lang="en-US" altLang="hu-HU" sz="2800" b="1" dirty="0" err="1" smtClean="0">
                <a:solidFill>
                  <a:srgbClr val="00425D"/>
                </a:solidFill>
              </a:rPr>
              <a:t>ummary</a:t>
            </a:r>
            <a:r>
              <a:rPr lang="en-US" altLang="hu-HU" sz="2800" b="1" dirty="0" smtClean="0">
                <a:solidFill>
                  <a:srgbClr val="00425D"/>
                </a:solidFill>
              </a:rPr>
              <a:t> </a:t>
            </a:r>
            <a:r>
              <a:rPr lang="en-US" altLang="hu-HU" sz="2800" b="1" dirty="0">
                <a:solidFill>
                  <a:srgbClr val="00425D"/>
                </a:solidFill>
              </a:rPr>
              <a:t>of ANTE </a:t>
            </a:r>
            <a:r>
              <a:rPr lang="en-US" altLang="hu-HU" sz="2800" b="1" dirty="0" smtClean="0">
                <a:solidFill>
                  <a:srgbClr val="00425D"/>
                </a:solidFill>
              </a:rPr>
              <a:t>Neutron </a:t>
            </a:r>
            <a:r>
              <a:rPr lang="en-US" altLang="hu-HU" sz="2800" b="1" dirty="0">
                <a:solidFill>
                  <a:srgbClr val="00425D"/>
                </a:solidFill>
              </a:rPr>
              <a:t>Scattering Products</a:t>
            </a:r>
          </a:p>
        </p:txBody>
      </p:sp>
      <p:pic>
        <p:nvPicPr>
          <p:cNvPr id="5124" name="Kép 3" descr="110512tofegyse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04025" y="1412875"/>
            <a:ext cx="217805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2" descr="LisTD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67400" y="1341438"/>
            <a:ext cx="1223963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0" descr="Ante111debay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04025" y="4652963"/>
            <a:ext cx="12287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48263" y="3500438"/>
            <a:ext cx="2519362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0" descr="GUI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24750" y="2852738"/>
            <a:ext cx="1439863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/>
        </p:nvSpPr>
        <p:spPr>
          <a:xfrm rot="2660417">
            <a:off x="5559230" y="2517283"/>
            <a:ext cx="35992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b="1" spc="600" dirty="0" smtClean="0">
                <a:solidFill>
                  <a:srgbClr val="FF0000"/>
                </a:solidFill>
              </a:rPr>
              <a:t>FPGA </a:t>
            </a:r>
            <a:r>
              <a:rPr lang="hu-HU" sz="3200" b="1" spc="600" dirty="0" err="1" smtClean="0">
                <a:solidFill>
                  <a:srgbClr val="FF0000"/>
                </a:solidFill>
              </a:rPr>
              <a:t>inside</a:t>
            </a:r>
            <a:endParaRPr lang="hu-HU" sz="3200" b="1" spc="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090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u-HU" smtClean="0"/>
              <a:t>Signal processing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hu-HU" smtClean="0"/>
          </a:p>
          <a:p>
            <a:endParaRPr lang="en-US" altLang="hu-HU" smtClean="0"/>
          </a:p>
          <a:p>
            <a:endParaRPr lang="en-US" altLang="hu-HU" smtClean="0"/>
          </a:p>
          <a:p>
            <a:endParaRPr lang="en-US" altLang="hu-HU" smtClean="0"/>
          </a:p>
          <a:p>
            <a:endParaRPr lang="en-US" altLang="hu-HU" smtClean="0"/>
          </a:p>
          <a:p>
            <a:endParaRPr lang="en-US" altLang="hu-HU" smtClean="0"/>
          </a:p>
          <a:p>
            <a:endParaRPr lang="en-US" altLang="hu-HU" smtClean="0"/>
          </a:p>
          <a:p>
            <a:pPr>
              <a:buFont typeface="Wingdings 2" pitchFamily="18" charset="2"/>
              <a:buNone/>
            </a:pPr>
            <a:r>
              <a:rPr lang="en-US" altLang="hu-HU" smtClean="0"/>
              <a:t>		    T=0                   T</a:t>
            </a:r>
            <a:r>
              <a:rPr lang="en-US" altLang="hu-HU" baseline="-25000" smtClean="0"/>
              <a:t>DAQ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00125" y="2714625"/>
            <a:ext cx="7208838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 rot="5400000">
            <a:off x="642937" y="3714751"/>
            <a:ext cx="27146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215481" y="3713957"/>
            <a:ext cx="2714625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u-HU" smtClean="0"/>
              <a:t>Signal processing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hu-HU" smtClean="0"/>
          </a:p>
          <a:p>
            <a:endParaRPr lang="en-US" altLang="hu-HU" smtClean="0"/>
          </a:p>
          <a:p>
            <a:endParaRPr lang="en-US" altLang="hu-HU" smtClean="0"/>
          </a:p>
          <a:p>
            <a:endParaRPr lang="en-US" altLang="hu-HU" smtClean="0"/>
          </a:p>
          <a:p>
            <a:endParaRPr lang="en-US" altLang="hu-HU" smtClean="0"/>
          </a:p>
          <a:p>
            <a:endParaRPr lang="en-US" altLang="hu-HU" smtClean="0"/>
          </a:p>
          <a:p>
            <a:endParaRPr lang="en-US" altLang="hu-HU" smtClean="0"/>
          </a:p>
          <a:p>
            <a:pPr>
              <a:buFont typeface="Wingdings 2" pitchFamily="18" charset="2"/>
              <a:buNone/>
            </a:pPr>
            <a:r>
              <a:rPr lang="en-US" altLang="hu-HU" smtClean="0"/>
              <a:t>			Reserved for baseline restore</a:t>
            </a:r>
            <a:endParaRPr lang="en-US" altLang="hu-HU" baseline="-25000" smtClean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00125" y="2714625"/>
            <a:ext cx="7208838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 rot="5400000">
            <a:off x="642937" y="3714751"/>
            <a:ext cx="2714625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929063" y="2571750"/>
            <a:ext cx="642937" cy="24288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2572544" y="3713957"/>
            <a:ext cx="2714625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215481" y="3713957"/>
            <a:ext cx="2714625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u-HU" smtClean="0"/>
              <a:t>Signal processing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hu-HU" smtClean="0"/>
          </a:p>
          <a:p>
            <a:endParaRPr lang="en-US" altLang="hu-HU" smtClean="0"/>
          </a:p>
          <a:p>
            <a:endParaRPr lang="en-US" altLang="hu-HU" smtClean="0"/>
          </a:p>
          <a:p>
            <a:endParaRPr lang="en-US" altLang="hu-HU" smtClean="0"/>
          </a:p>
          <a:p>
            <a:endParaRPr lang="en-US" altLang="hu-HU" smtClean="0"/>
          </a:p>
          <a:p>
            <a:endParaRPr lang="en-US" altLang="hu-HU" smtClean="0"/>
          </a:p>
          <a:p>
            <a:pPr>
              <a:buFont typeface="Wingdings 2" pitchFamily="18" charset="2"/>
              <a:buNone/>
            </a:pPr>
            <a:endParaRPr lang="en-US" altLang="hu-HU" smtClean="0"/>
          </a:p>
          <a:p>
            <a:pPr>
              <a:buFont typeface="Wingdings 2" pitchFamily="18" charset="2"/>
              <a:buNone/>
            </a:pPr>
            <a:r>
              <a:rPr lang="en-US" altLang="hu-HU" smtClean="0"/>
              <a:t>			  T</a:t>
            </a:r>
            <a:r>
              <a:rPr lang="en-US" altLang="hu-HU" baseline="-25000" smtClean="0"/>
              <a:t>N1	</a:t>
            </a:r>
            <a:r>
              <a:rPr lang="en-US" altLang="hu-HU" smtClean="0"/>
              <a:t>    </a:t>
            </a:r>
            <a:r>
              <a:rPr lang="en-US" altLang="hu-HU" baseline="-25000" smtClean="0"/>
              <a:t>  </a:t>
            </a:r>
            <a:r>
              <a:rPr lang="en-US" altLang="hu-HU" smtClean="0"/>
              <a:t>T</a:t>
            </a:r>
            <a:r>
              <a:rPr lang="en-US" altLang="hu-HU" baseline="-25000" smtClean="0"/>
              <a:t>N2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00125" y="2714625"/>
            <a:ext cx="7208838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 rot="5400000">
            <a:off x="642937" y="3714751"/>
            <a:ext cx="2714625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215481" y="3713957"/>
            <a:ext cx="2714625" cy="158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572544" y="3713957"/>
            <a:ext cx="2714625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1286669" y="3713957"/>
            <a:ext cx="2714625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187624" y="836712"/>
            <a:ext cx="5915000" cy="851942"/>
          </a:xfrm>
        </p:spPr>
        <p:txBody>
          <a:bodyPr/>
          <a:lstStyle/>
          <a:p>
            <a:r>
              <a:rPr lang="en-US" altLang="hu-HU" dirty="0" smtClean="0"/>
              <a:t>Signal processing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hu-HU" dirty="0" smtClean="0"/>
              <a:t>Position: (A-B)/(A+B)</a:t>
            </a:r>
          </a:p>
          <a:p>
            <a:pPr lvl="1"/>
            <a:r>
              <a:rPr lang="en-US" altLang="hu-HU" dirty="0" smtClean="0"/>
              <a:t>From N1: better S</a:t>
            </a:r>
            <a:r>
              <a:rPr lang="hu-HU" altLang="hu-HU" dirty="0" err="1" smtClean="0"/>
              <a:t>ignal</a:t>
            </a:r>
            <a:r>
              <a:rPr lang="hu-HU" altLang="hu-HU" dirty="0" smtClean="0"/>
              <a:t> </a:t>
            </a:r>
            <a:r>
              <a:rPr lang="hu-HU" altLang="hu-HU" dirty="0" err="1" smtClean="0"/>
              <a:t>to</a:t>
            </a:r>
            <a:r>
              <a:rPr lang="hu-HU" altLang="hu-HU" dirty="0" smtClean="0"/>
              <a:t> </a:t>
            </a:r>
            <a:r>
              <a:rPr lang="en-US" altLang="hu-HU" dirty="0" smtClean="0"/>
              <a:t>N</a:t>
            </a:r>
            <a:r>
              <a:rPr lang="hu-HU" altLang="hu-HU" dirty="0" err="1" smtClean="0"/>
              <a:t>oise</a:t>
            </a:r>
            <a:r>
              <a:rPr lang="hu-HU" altLang="hu-HU" dirty="0" smtClean="0"/>
              <a:t> </a:t>
            </a:r>
            <a:r>
              <a:rPr lang="en-US" altLang="hu-HU" dirty="0" smtClean="0"/>
              <a:t>R</a:t>
            </a:r>
            <a:r>
              <a:rPr lang="hu-HU" altLang="hu-HU" dirty="0" err="1" smtClean="0"/>
              <a:t>atio</a:t>
            </a:r>
            <a:endParaRPr lang="en-US" altLang="hu-HU" dirty="0" smtClean="0"/>
          </a:p>
          <a:p>
            <a:pPr lvl="1"/>
            <a:r>
              <a:rPr lang="en-US" altLang="hu-HU" dirty="0" smtClean="0"/>
              <a:t>Fro</a:t>
            </a:r>
            <a:r>
              <a:rPr lang="hu-HU" altLang="hu-HU" dirty="0" smtClean="0"/>
              <a:t>m</a:t>
            </a:r>
            <a:r>
              <a:rPr lang="en-US" altLang="hu-HU" dirty="0" smtClean="0"/>
              <a:t> N1+N2: full information</a:t>
            </a:r>
            <a:endParaRPr lang="hu-HU" altLang="hu-HU" dirty="0" smtClean="0"/>
          </a:p>
          <a:p>
            <a:pPr marL="393700" lvl="1" indent="0">
              <a:buNone/>
            </a:pPr>
            <a:endParaRPr lang="en-US" altLang="hu-HU" dirty="0" smtClean="0"/>
          </a:p>
          <a:p>
            <a:r>
              <a:rPr lang="en-US" altLang="hu-HU" dirty="0" smtClean="0"/>
              <a:t>Phase Shape Discrimination</a:t>
            </a:r>
          </a:p>
          <a:p>
            <a:pPr lvl="1"/>
            <a:r>
              <a:rPr lang="en-US" altLang="hu-HU" dirty="0" smtClean="0"/>
              <a:t>Charge in N1 vs Charge in N2</a:t>
            </a:r>
          </a:p>
          <a:p>
            <a:pPr lvl="1"/>
            <a:r>
              <a:rPr lang="hu-HU" altLang="hu-HU" dirty="0"/>
              <a:t>P</a:t>
            </a:r>
            <a:r>
              <a:rPr lang="en-US" altLang="hu-HU" dirty="0" smtClean="0"/>
              <a:t>S</a:t>
            </a:r>
            <a:r>
              <a:rPr lang="hu-HU" altLang="hu-HU" dirty="0" smtClean="0"/>
              <a:t>H</a:t>
            </a:r>
            <a:r>
              <a:rPr lang="en-US" altLang="hu-HU" dirty="0" smtClean="0"/>
              <a:t>D</a:t>
            </a:r>
            <a:r>
              <a:rPr lang="hu-HU" altLang="hu-HU" dirty="0" smtClean="0"/>
              <a:t>ISC</a:t>
            </a:r>
            <a:r>
              <a:rPr lang="en-US" altLang="hu-HU" dirty="0" smtClean="0"/>
              <a:t> = Ch</a:t>
            </a:r>
            <a:r>
              <a:rPr lang="en-US" altLang="hu-HU" baseline="-25000" dirty="0" smtClean="0"/>
              <a:t>N2</a:t>
            </a:r>
            <a:r>
              <a:rPr lang="en-US" altLang="hu-HU" dirty="0" smtClean="0"/>
              <a:t> / Ch</a:t>
            </a:r>
            <a:r>
              <a:rPr lang="en-US" altLang="hu-HU" baseline="-25000" dirty="0" smtClean="0"/>
              <a:t>N1+N2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892480" cy="851942"/>
          </a:xfrm>
        </p:spPr>
        <p:txBody>
          <a:bodyPr/>
          <a:lstStyle/>
          <a:p>
            <a:r>
              <a:rPr lang="en-US" altLang="hu-HU" sz="3200" dirty="0" smtClean="0"/>
              <a:t>Signal processing – minimizing the background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hu-HU" dirty="0" smtClean="0"/>
              <a:t>Position: (A-B)/(A+B)</a:t>
            </a:r>
          </a:p>
          <a:p>
            <a:pPr lvl="1"/>
            <a:r>
              <a:rPr lang="en-US" altLang="hu-HU" dirty="0" smtClean="0"/>
              <a:t>From N1: better SNR</a:t>
            </a:r>
          </a:p>
          <a:p>
            <a:pPr lvl="1"/>
            <a:r>
              <a:rPr lang="en-US" altLang="hu-HU" dirty="0" smtClean="0"/>
              <a:t>Fro</a:t>
            </a:r>
            <a:r>
              <a:rPr lang="hu-HU" altLang="hu-HU" dirty="0" smtClean="0"/>
              <a:t>m</a:t>
            </a:r>
            <a:r>
              <a:rPr lang="en-US" altLang="hu-HU" dirty="0" smtClean="0"/>
              <a:t> N1+N2: full information</a:t>
            </a:r>
          </a:p>
          <a:p>
            <a:r>
              <a:rPr lang="en-US" altLang="hu-HU" dirty="0" smtClean="0"/>
              <a:t>Phase Shape Discrimination</a:t>
            </a:r>
          </a:p>
          <a:p>
            <a:pPr lvl="1"/>
            <a:r>
              <a:rPr lang="en-US" altLang="hu-HU" dirty="0" smtClean="0"/>
              <a:t>Charge in N1 vs Charge in N2</a:t>
            </a:r>
          </a:p>
          <a:p>
            <a:pPr lvl="1"/>
            <a:r>
              <a:rPr lang="hu-HU" altLang="hu-HU" dirty="0"/>
              <a:t>P</a:t>
            </a:r>
            <a:r>
              <a:rPr lang="en-US" altLang="hu-HU" dirty="0" smtClean="0"/>
              <a:t>S</a:t>
            </a:r>
            <a:r>
              <a:rPr lang="hu-HU" altLang="hu-HU" dirty="0" smtClean="0"/>
              <a:t>H</a:t>
            </a:r>
            <a:r>
              <a:rPr lang="en-US" altLang="hu-HU" dirty="0" smtClean="0"/>
              <a:t>D</a:t>
            </a:r>
            <a:r>
              <a:rPr lang="hu-HU" altLang="hu-HU" dirty="0" smtClean="0"/>
              <a:t>ISC</a:t>
            </a:r>
            <a:r>
              <a:rPr lang="en-US" altLang="hu-HU" dirty="0" smtClean="0"/>
              <a:t> = Ch</a:t>
            </a:r>
            <a:r>
              <a:rPr lang="en-US" altLang="hu-HU" baseline="-25000" dirty="0" smtClean="0"/>
              <a:t>N2</a:t>
            </a:r>
            <a:r>
              <a:rPr lang="en-US" altLang="hu-HU" dirty="0" smtClean="0"/>
              <a:t> / Ch</a:t>
            </a:r>
            <a:r>
              <a:rPr lang="en-US" altLang="hu-HU" baseline="-25000" dirty="0" smtClean="0"/>
              <a:t>N1+N2</a:t>
            </a:r>
          </a:p>
          <a:p>
            <a:r>
              <a:rPr lang="en-US" altLang="hu-HU" dirty="0" smtClean="0"/>
              <a:t>How to spot pileup</a:t>
            </a:r>
          </a:p>
          <a:p>
            <a:pPr lvl="1"/>
            <a:r>
              <a:rPr lang="en-US" altLang="hu-HU" dirty="0" smtClean="0"/>
              <a:t>From PSD?</a:t>
            </a:r>
          </a:p>
          <a:p>
            <a:pPr lvl="1"/>
            <a:r>
              <a:rPr lang="en-US" altLang="hu-HU" dirty="0" smtClean="0"/>
              <a:t>Other shape parameters?</a:t>
            </a:r>
          </a:p>
        </p:txBody>
      </p:sp>
    </p:spTree>
    <p:extLst>
      <p:ext uri="{BB962C8B-B14F-4D97-AF65-F5344CB8AC3E}">
        <p14:creationId xmlns:p14="http://schemas.microsoft.com/office/powerpoint/2010/main" xmlns="" val="143008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403648" y="692696"/>
            <a:ext cx="4536504" cy="851942"/>
          </a:xfrm>
        </p:spPr>
        <p:txBody>
          <a:bodyPr/>
          <a:lstStyle/>
          <a:p>
            <a:pPr algn="ctr"/>
            <a:r>
              <a:rPr lang="hu-HU" altLang="hu-HU" dirty="0" err="1" smtClean="0"/>
              <a:t>Conclusion</a:t>
            </a:r>
            <a:endParaRPr lang="en-US" altLang="hu-HU"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68312" y="1916113"/>
            <a:ext cx="8496175" cy="4393207"/>
          </a:xfrm>
        </p:spPr>
        <p:txBody>
          <a:bodyPr/>
          <a:lstStyle/>
          <a:p>
            <a:pPr marL="0" indent="0">
              <a:buNone/>
            </a:pPr>
            <a:r>
              <a:rPr lang="en-US" altLang="hu-HU" sz="2400" dirty="0" smtClean="0"/>
              <a:t>ANTE </a:t>
            </a:r>
            <a:r>
              <a:rPr lang="hu-HU" altLang="hu-HU" sz="2400" dirty="0" err="1" smtClean="0"/>
              <a:t>realized</a:t>
            </a:r>
            <a:r>
              <a:rPr lang="hu-HU" altLang="hu-HU" sz="2400" dirty="0" smtClean="0"/>
              <a:t> </a:t>
            </a:r>
            <a:r>
              <a:rPr lang="en-US" altLang="hu-HU" sz="2400" dirty="0" smtClean="0"/>
              <a:t>the following a</a:t>
            </a:r>
            <a:r>
              <a:rPr lang="hu-HU" altLang="hu-HU" sz="2400" dirty="0" smtClean="0"/>
              <a:t>d</a:t>
            </a:r>
            <a:r>
              <a:rPr lang="en-US" altLang="hu-HU" sz="2400" dirty="0" smtClean="0"/>
              <a:t>vantages by choosing NI solution both in the hardware and software:</a:t>
            </a:r>
            <a:endParaRPr lang="hu-HU" altLang="hu-HU" sz="2400" dirty="0" smtClean="0"/>
          </a:p>
          <a:p>
            <a:endParaRPr lang="en-US" altLang="hu-HU" sz="900" dirty="0" smtClean="0"/>
          </a:p>
          <a:p>
            <a:pPr lvl="1"/>
            <a:r>
              <a:rPr lang="en-US" altLang="hu-HU" dirty="0" smtClean="0"/>
              <a:t>Construction efforts (hardware, firmware, software) have been minimized during the development </a:t>
            </a:r>
          </a:p>
          <a:p>
            <a:pPr marL="666750" lvl="2" indent="0">
              <a:buNone/>
            </a:pPr>
            <a:endParaRPr lang="en-US" altLang="hu-HU" sz="900" dirty="0" smtClean="0"/>
          </a:p>
          <a:p>
            <a:pPr lvl="1"/>
            <a:r>
              <a:rPr lang="en-US" altLang="hu-HU" dirty="0" smtClean="0"/>
              <a:t>Enough development capacity remained for concentrating to </a:t>
            </a:r>
            <a:r>
              <a:rPr lang="en-US" altLang="hu-HU" dirty="0"/>
              <a:t>the </a:t>
            </a:r>
            <a:r>
              <a:rPr lang="en-US" altLang="hu-HU" dirty="0" smtClean="0"/>
              <a:t>substantial neutron detection specific problems like</a:t>
            </a:r>
          </a:p>
          <a:p>
            <a:pPr lvl="2"/>
            <a:r>
              <a:rPr lang="en-US" altLang="hu-HU" sz="2000" dirty="0" smtClean="0"/>
              <a:t>Position calculation algorithms</a:t>
            </a:r>
          </a:p>
          <a:p>
            <a:pPr lvl="2"/>
            <a:r>
              <a:rPr lang="en-US" altLang="hu-HU" sz="2000" dirty="0" smtClean="0"/>
              <a:t>Shape </a:t>
            </a:r>
            <a:r>
              <a:rPr lang="en-US" altLang="hu-HU" sz="2000" dirty="0" smtClean="0"/>
              <a:t>discrimination</a:t>
            </a:r>
            <a:endParaRPr lang="en-US" altLang="hu-HU" sz="2000" dirty="0" smtClean="0"/>
          </a:p>
          <a:p>
            <a:pPr lvl="2"/>
            <a:r>
              <a:rPr lang="en-US" altLang="hu-HU" sz="2000" dirty="0" smtClean="0"/>
              <a:t>Signal classification</a:t>
            </a:r>
            <a:endParaRPr lang="hu-HU" altLang="hu-HU" sz="2000" dirty="0" smtClean="0"/>
          </a:p>
          <a:p>
            <a:pPr marL="666750" lvl="2" indent="0">
              <a:buNone/>
            </a:pPr>
            <a:endParaRPr lang="en-US" altLang="hu-HU" dirty="0" smtClean="0"/>
          </a:p>
          <a:p>
            <a:pPr marL="393700" lvl="1" indent="0">
              <a:buNone/>
            </a:pPr>
            <a:endParaRPr lang="hu-HU" altLang="hu-HU" dirty="0" smtClean="0"/>
          </a:p>
        </p:txBody>
      </p:sp>
      <p:sp>
        <p:nvSpPr>
          <p:cNvPr id="4" name="Szövegdoboz 3"/>
          <p:cNvSpPr txBox="1"/>
          <p:nvPr/>
        </p:nvSpPr>
        <p:spPr>
          <a:xfrm>
            <a:off x="5652120" y="5157192"/>
            <a:ext cx="2555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for minimizing the background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5" name="Lekerekített téglalap 4"/>
          <p:cNvSpPr/>
          <p:nvPr/>
        </p:nvSpPr>
        <p:spPr>
          <a:xfrm>
            <a:off x="971600" y="5013176"/>
            <a:ext cx="4392488" cy="115212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43008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defTabSz="912813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defTabSz="912813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defTabSz="912813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defTabSz="912813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1B587C"/>
              </a:buClr>
              <a:buSzPct val="95000"/>
              <a:buFont typeface="Wingdings 2" pitchFamily="18" charset="2"/>
              <a:buNone/>
            </a:pPr>
            <a:endParaRPr lang="en-US" altLang="hu-HU" sz="2000">
              <a:solidFill>
                <a:schemeClr val="tx1"/>
              </a:solidFill>
            </a:endParaRPr>
          </a:p>
        </p:txBody>
      </p:sp>
      <p:sp>
        <p:nvSpPr>
          <p:cNvPr id="5129" name="Alcím 2"/>
          <p:cNvSpPr>
            <a:spLocks/>
          </p:cNvSpPr>
          <p:nvPr/>
        </p:nvSpPr>
        <p:spPr bwMode="auto">
          <a:xfrm>
            <a:off x="1116013" y="2852738"/>
            <a:ext cx="62642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1B587C"/>
              </a:buClr>
              <a:buSzPct val="95000"/>
              <a:buFont typeface="Wingdings 2" pitchFamily="18" charset="2"/>
              <a:buNone/>
              <a:defRPr/>
            </a:pPr>
            <a:r>
              <a:rPr lang="en-US" sz="3600" dirty="0">
                <a:solidFill>
                  <a:srgbClr val="2F2F2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Thanks for the attention</a:t>
            </a:r>
          </a:p>
        </p:txBody>
      </p:sp>
      <p:sp>
        <p:nvSpPr>
          <p:cNvPr id="5130" name="Alcím 2"/>
          <p:cNvSpPr>
            <a:spLocks/>
          </p:cNvSpPr>
          <p:nvPr/>
        </p:nvSpPr>
        <p:spPr bwMode="auto">
          <a:xfrm>
            <a:off x="4716463" y="5084763"/>
            <a:ext cx="4427537" cy="135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buClr>
                <a:srgbClr val="1B587C"/>
              </a:buClr>
              <a:buSzPct val="95000"/>
              <a:buFont typeface="Wingdings 2" pitchFamily="18" charset="2"/>
              <a:buNone/>
              <a:defRPr/>
            </a:pP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Péter HARMAT PhD</a:t>
            </a: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ahoma" pitchFamily="34" charset="0"/>
            </a:endParaRPr>
          </a:p>
          <a:p>
            <a:pPr algn="ctr">
              <a:buClr>
                <a:srgbClr val="1B587C"/>
              </a:buClr>
              <a:buSzPct val="95000"/>
              <a:buFont typeface="Wingdings 2" pitchFamily="18" charset="2"/>
              <a:buNone/>
              <a:defRPr/>
            </a:pP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General 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Manager</a:t>
            </a:r>
          </a:p>
          <a:p>
            <a:pPr algn="ctr">
              <a:buClr>
                <a:srgbClr val="1B587C"/>
              </a:buClr>
              <a:buSzPct val="95000"/>
              <a:buFont typeface="Wingdings 2" pitchFamily="18" charset="2"/>
              <a:buNone/>
              <a:defRPr/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Email: </a:t>
            </a: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harmat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@</a:t>
            </a: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ante.hu</a:t>
            </a: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ahoma" pitchFamily="34" charset="0"/>
            </a:endParaRPr>
          </a:p>
          <a:p>
            <a:pPr algn="ctr">
              <a:buClr>
                <a:srgbClr val="1B587C"/>
              </a:buClr>
              <a:buSzPct val="95000"/>
              <a:buFont typeface="Wingdings 2" pitchFamily="18" charset="2"/>
              <a:buNone/>
              <a:defRPr/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www.ante.hu</a:t>
            </a:r>
          </a:p>
        </p:txBody>
      </p:sp>
      <p:pic>
        <p:nvPicPr>
          <p:cNvPr id="23557" name="Picture 10" descr="anteweb_03_e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1863" y="836613"/>
            <a:ext cx="2735262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0" y="5073650"/>
            <a:ext cx="5219700" cy="1631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ANTE Kft. </a:t>
            </a:r>
          </a:p>
          <a:p>
            <a:pPr>
              <a:defRPr/>
            </a:pPr>
            <a:r>
              <a:rPr lang="hu-HU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info</a:t>
            </a: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@</a:t>
            </a:r>
            <a:r>
              <a:rPr lang="hu-HU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ante.hu</a:t>
            </a:r>
            <a:endParaRPr lang="hu-H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ahoma" pitchFamily="34" charset="0"/>
            </a:endParaRPr>
          </a:p>
          <a:p>
            <a:pPr>
              <a:defRPr/>
            </a:pP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Building 6, KFKI Campus</a:t>
            </a:r>
            <a:b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</a:b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Konkoly </a:t>
            </a:r>
            <a:r>
              <a:rPr lang="hu-HU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Thege</a:t>
            </a: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 29-33, H-1121 Budapest</a:t>
            </a:r>
          </a:p>
          <a:p>
            <a:pPr>
              <a:defRPr/>
            </a:pPr>
            <a:r>
              <a:rPr lang="hu-HU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Phone</a:t>
            </a:r>
            <a:r>
              <a:rPr lang="hu-H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pitchFamily="34" charset="0"/>
              </a:rPr>
              <a:t>: +36 1 392 2281</a:t>
            </a:r>
            <a:endParaRPr lang="hu-H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ahoma" pitchFamily="34" charset="0"/>
            </a:endParaRPr>
          </a:p>
        </p:txBody>
      </p:sp>
      <p:sp>
        <p:nvSpPr>
          <p:cNvPr id="23559" name="Rectangle 5"/>
          <p:cNvSpPr>
            <a:spLocks noChangeArrowheads="1"/>
          </p:cNvSpPr>
          <p:nvPr/>
        </p:nvSpPr>
        <p:spPr bwMode="auto">
          <a:xfrm>
            <a:off x="0" y="4652963"/>
            <a:ext cx="3960813" cy="461962"/>
          </a:xfrm>
          <a:prstGeom prst="rect">
            <a:avLst/>
          </a:prstGeom>
          <a:solidFill>
            <a:srgbClr val="5F5F5F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14425D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altLang="hu-HU" sz="2400">
                <a:solidFill>
                  <a:schemeClr val="bg1"/>
                </a:solidFill>
              </a:rPr>
              <a:t>	</a:t>
            </a:r>
            <a:r>
              <a:rPr lang="hu-HU" altLang="hu-HU" sz="2400">
                <a:solidFill>
                  <a:schemeClr val="bg1"/>
                </a:solidFill>
              </a:rPr>
              <a:t>Contact info</a:t>
            </a:r>
            <a:endParaRPr lang="en-US" altLang="hu-H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2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79512" y="836712"/>
            <a:ext cx="8424936" cy="576064"/>
          </a:xfrm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>
              <a:defRPr/>
            </a:pPr>
            <a:r>
              <a:rPr lang="hu-HU" sz="4400" b="0" dirty="0" smtClean="0"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Main </a:t>
            </a:r>
            <a:r>
              <a:rPr lang="hu-HU" sz="4400" b="0" dirty="0" err="1" smtClean="0"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professional</a:t>
            </a:r>
            <a:r>
              <a:rPr lang="hu-HU" sz="4400" b="0" dirty="0" smtClean="0"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relations</a:t>
            </a:r>
            <a:endParaRPr lang="hu-HU" sz="4400" b="0" dirty="0"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147" name="Alcím 2"/>
          <p:cNvSpPr>
            <a:spLocks noGrp="1"/>
          </p:cNvSpPr>
          <p:nvPr>
            <p:ph type="subTitle" idx="1"/>
          </p:nvPr>
        </p:nvSpPr>
        <p:spPr>
          <a:xfrm>
            <a:off x="1042988" y="1557338"/>
            <a:ext cx="6769372" cy="4391942"/>
          </a:xfrm>
        </p:spPr>
        <p:txBody>
          <a:bodyPr/>
          <a:lstStyle/>
          <a:p>
            <a:pPr marR="0" algn="l">
              <a:buFont typeface="Arial" charset="0"/>
              <a:buChar char="•"/>
            </a:pPr>
            <a:r>
              <a:rPr lang="hu-HU" altLang="hu-HU" sz="2400" dirty="0" smtClean="0"/>
              <a:t>BNC Budapest</a:t>
            </a:r>
          </a:p>
          <a:p>
            <a:pPr marR="0" algn="l">
              <a:buFont typeface="Arial" charset="0"/>
              <a:buChar char="•"/>
            </a:pPr>
            <a:r>
              <a:rPr lang="hu-HU" altLang="hu-HU" sz="2400" dirty="0" err="1" smtClean="0"/>
              <a:t>Atomki</a:t>
            </a:r>
            <a:r>
              <a:rPr lang="hu-HU" altLang="hu-HU" sz="2400" dirty="0" smtClean="0"/>
              <a:t>, Debrecen</a:t>
            </a:r>
          </a:p>
          <a:p>
            <a:pPr marR="0" algn="l">
              <a:buFont typeface="Arial" charset="0"/>
              <a:buChar char="•"/>
            </a:pPr>
            <a:r>
              <a:rPr lang="hu-HU" altLang="hu-HU" sz="2400" dirty="0" smtClean="0"/>
              <a:t>Wigner FK, Budapest</a:t>
            </a:r>
          </a:p>
          <a:p>
            <a:pPr marR="0" algn="l">
              <a:buFont typeface="Arial" charset="0"/>
              <a:buChar char="•"/>
            </a:pPr>
            <a:r>
              <a:rPr lang="hu-HU" altLang="hu-HU" sz="2400" dirty="0" err="1" smtClean="0"/>
              <a:t>Mirrotron</a:t>
            </a:r>
            <a:r>
              <a:rPr lang="hu-HU" altLang="hu-HU" sz="2400" dirty="0" smtClean="0"/>
              <a:t>, Budapest</a:t>
            </a:r>
          </a:p>
          <a:p>
            <a:pPr marR="0" algn="l">
              <a:buFont typeface="Arial" charset="0"/>
              <a:buChar char="•"/>
            </a:pPr>
            <a:r>
              <a:rPr lang="hu-HU" altLang="hu-HU" sz="2400" dirty="0" err="1"/>
              <a:t>Chinese</a:t>
            </a:r>
            <a:r>
              <a:rPr lang="hu-HU" altLang="hu-HU" sz="2400" dirty="0"/>
              <a:t> </a:t>
            </a:r>
            <a:r>
              <a:rPr lang="hu-HU" altLang="hu-HU" sz="2400" dirty="0" err="1"/>
              <a:t>Academy</a:t>
            </a:r>
            <a:r>
              <a:rPr lang="hu-HU" altLang="hu-HU" sz="2400" dirty="0"/>
              <a:t> of </a:t>
            </a:r>
            <a:r>
              <a:rPr lang="hu-HU" altLang="hu-HU" sz="2400" dirty="0" err="1" smtClean="0"/>
              <a:t>Sciences</a:t>
            </a:r>
            <a:r>
              <a:rPr lang="hu-HU" altLang="hu-HU" sz="2400" dirty="0" smtClean="0"/>
              <a:t>, </a:t>
            </a:r>
            <a:r>
              <a:rPr lang="hu-HU" altLang="hu-HU" sz="2400" dirty="0" err="1" smtClean="0"/>
              <a:t>Mianyang</a:t>
            </a:r>
            <a:endParaRPr lang="hu-HU" altLang="hu-HU" sz="2400" dirty="0" smtClean="0"/>
          </a:p>
          <a:p>
            <a:pPr marR="0" algn="l">
              <a:buFont typeface="Arial" charset="0"/>
              <a:buChar char="•"/>
            </a:pPr>
            <a:r>
              <a:rPr lang="hu-HU" altLang="hu-HU" sz="2400" dirty="0" smtClean="0"/>
              <a:t>National Instruments </a:t>
            </a:r>
          </a:p>
          <a:p>
            <a:pPr marR="0" algn="l">
              <a:buFont typeface="Arial" charset="0"/>
              <a:buChar char="•"/>
            </a:pPr>
            <a:r>
              <a:rPr lang="hu-HU" altLang="hu-HU" sz="2400" dirty="0" smtClean="0"/>
              <a:t>ISIS UK (</a:t>
            </a:r>
            <a:r>
              <a:rPr lang="hu-HU" altLang="hu-HU" sz="2400" dirty="0" err="1" smtClean="0"/>
              <a:t>Signal</a:t>
            </a:r>
            <a:r>
              <a:rPr lang="hu-HU" altLang="hu-HU" sz="2400" dirty="0" smtClean="0"/>
              <a:t> </a:t>
            </a:r>
            <a:r>
              <a:rPr lang="hu-HU" altLang="hu-HU" sz="2400" dirty="0" err="1" smtClean="0"/>
              <a:t>processing</a:t>
            </a:r>
            <a:r>
              <a:rPr lang="hu-HU" altLang="hu-HU" sz="2400" dirty="0" smtClean="0"/>
              <a:t>) </a:t>
            </a:r>
          </a:p>
          <a:p>
            <a:pPr marR="0" algn="l">
              <a:buFont typeface="Arial" charset="0"/>
              <a:buChar char="•"/>
            </a:pPr>
            <a:r>
              <a:rPr lang="hu-HU" altLang="hu-HU" sz="2400" dirty="0" smtClean="0">
                <a:solidFill>
                  <a:srgbClr val="000000"/>
                </a:solidFill>
              </a:rPr>
              <a:t>HZB Berlin (NEAT-II)</a:t>
            </a:r>
          </a:p>
          <a:p>
            <a:pPr marR="0" algn="l">
              <a:buFont typeface="Arial" charset="0"/>
              <a:buChar char="•"/>
            </a:pPr>
            <a:r>
              <a:rPr lang="hu-HU" altLang="hu-HU" sz="2400" dirty="0" smtClean="0">
                <a:solidFill>
                  <a:srgbClr val="000000"/>
                </a:solidFill>
              </a:rPr>
              <a:t>IFE, </a:t>
            </a:r>
            <a:r>
              <a:rPr lang="hu-HU" altLang="hu-HU" sz="2400" dirty="0" err="1" smtClean="0">
                <a:solidFill>
                  <a:srgbClr val="000000"/>
                </a:solidFill>
              </a:rPr>
              <a:t>Norway</a:t>
            </a:r>
            <a:r>
              <a:rPr lang="hu-HU" altLang="hu-HU" sz="2400" dirty="0" smtClean="0">
                <a:solidFill>
                  <a:srgbClr val="000000"/>
                </a:solidFill>
              </a:rPr>
              <a:t> (Odin)</a:t>
            </a:r>
          </a:p>
          <a:p>
            <a:pPr marR="0" algn="l">
              <a:buFont typeface="Arial" charset="0"/>
              <a:buChar char="•"/>
            </a:pPr>
            <a:r>
              <a:rPr lang="hu-HU" altLang="hu-HU" sz="2400" dirty="0" smtClean="0">
                <a:solidFill>
                  <a:srgbClr val="000000"/>
                </a:solidFill>
              </a:rPr>
              <a:t>ANSTO, </a:t>
            </a:r>
            <a:r>
              <a:rPr lang="hu-HU" altLang="hu-HU" sz="2400" dirty="0" err="1" smtClean="0">
                <a:solidFill>
                  <a:srgbClr val="000000"/>
                </a:solidFill>
              </a:rPr>
              <a:t>Australia</a:t>
            </a:r>
            <a:r>
              <a:rPr lang="hu-HU" altLang="hu-HU" sz="2400" dirty="0" smtClean="0">
                <a:solidFill>
                  <a:srgbClr val="000000"/>
                </a:solidFill>
              </a:rPr>
              <a:t>  (SANS)</a:t>
            </a:r>
          </a:p>
          <a:p>
            <a:pPr marR="0" algn="l">
              <a:buFont typeface="Arial" charset="0"/>
              <a:buChar char="•"/>
            </a:pPr>
            <a:endParaRPr lang="hu-HU" altLang="hu-HU" sz="2800" dirty="0" smtClean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1834" y="630881"/>
            <a:ext cx="5075328" cy="619708"/>
          </a:xfrm>
        </p:spPr>
        <p:txBody>
          <a:bodyPr/>
          <a:lstStyle/>
          <a:p>
            <a:r>
              <a:rPr lang="en-US" sz="3600" dirty="0" smtClean="0"/>
              <a:t>Worldwide Customers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07886" y="1260466"/>
            <a:ext cx="8476511" cy="4618507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 flipH="1" flipV="1">
            <a:off x="4632227" y="2447000"/>
            <a:ext cx="45719" cy="45719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 flipH="1" flipV="1">
            <a:off x="4260474" y="2604477"/>
            <a:ext cx="45719" cy="45719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 flipH="1" flipV="1">
            <a:off x="6359037" y="3114182"/>
            <a:ext cx="110066" cy="118834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 flipH="1" flipV="1">
            <a:off x="7838649" y="5111473"/>
            <a:ext cx="45719" cy="45719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116" name="Straight Arrow Connector 115"/>
          <p:cNvCxnSpPr/>
          <p:nvPr/>
        </p:nvCxnSpPr>
        <p:spPr>
          <a:xfrm>
            <a:off x="7524328" y="4714299"/>
            <a:ext cx="360040" cy="44289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7" name="Picture 1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235929" y="1858230"/>
            <a:ext cx="1670979" cy="380648"/>
          </a:xfrm>
          <a:prstGeom prst="rect">
            <a:avLst/>
          </a:prstGeom>
        </p:spPr>
      </p:pic>
      <p:cxnSp>
        <p:nvCxnSpPr>
          <p:cNvPr id="119" name="Straight Arrow Connector 118"/>
          <p:cNvCxnSpPr>
            <a:stCxn id="117" idx="2"/>
            <a:endCxn id="20" idx="3"/>
          </p:cNvCxnSpPr>
          <p:nvPr/>
        </p:nvCxnSpPr>
        <p:spPr>
          <a:xfrm>
            <a:off x="3071419" y="2238878"/>
            <a:ext cx="1228079" cy="37229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 flipH="1" flipV="1">
            <a:off x="6459132" y="3190519"/>
            <a:ext cx="1180109" cy="8499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Oval 81"/>
          <p:cNvSpPr/>
          <p:nvPr/>
        </p:nvSpPr>
        <p:spPr>
          <a:xfrm flipH="1" flipV="1">
            <a:off x="4589828" y="2645728"/>
            <a:ext cx="45719" cy="45719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121" name="Straight Arrow Connector 120"/>
          <p:cNvCxnSpPr/>
          <p:nvPr/>
        </p:nvCxnSpPr>
        <p:spPr>
          <a:xfrm flipH="1">
            <a:off x="4645874" y="2060848"/>
            <a:ext cx="976665" cy="431885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Oval 128"/>
          <p:cNvSpPr/>
          <p:nvPr/>
        </p:nvSpPr>
        <p:spPr>
          <a:xfrm flipH="1" flipV="1">
            <a:off x="4792979" y="2735005"/>
            <a:ext cx="45719" cy="45719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30" name="Straight Arrow Connector 129"/>
          <p:cNvCxnSpPr/>
          <p:nvPr/>
        </p:nvCxnSpPr>
        <p:spPr>
          <a:xfrm flipH="1">
            <a:off x="4792979" y="2650196"/>
            <a:ext cx="957438" cy="13816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Oval 155"/>
          <p:cNvSpPr/>
          <p:nvPr/>
        </p:nvSpPr>
        <p:spPr>
          <a:xfrm flipH="1" flipV="1">
            <a:off x="4575972" y="2348880"/>
            <a:ext cx="45719" cy="45719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158" name="Straight Arrow Connector 157"/>
          <p:cNvCxnSpPr>
            <a:stCxn id="37892" idx="2"/>
            <a:endCxn id="156" idx="4"/>
          </p:cNvCxnSpPr>
          <p:nvPr/>
        </p:nvCxnSpPr>
        <p:spPr>
          <a:xfrm>
            <a:off x="4353144" y="1696667"/>
            <a:ext cx="245687" cy="65221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>
            <a:stCxn id="37900" idx="0"/>
            <a:endCxn id="82" idx="7"/>
          </p:cNvCxnSpPr>
          <p:nvPr/>
        </p:nvCxnSpPr>
        <p:spPr>
          <a:xfrm flipV="1">
            <a:off x="1961212" y="2684752"/>
            <a:ext cx="2635311" cy="101301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zövegdoboz 9"/>
          <p:cNvSpPr txBox="1"/>
          <p:nvPr/>
        </p:nvSpPr>
        <p:spPr>
          <a:xfrm>
            <a:off x="7649212" y="2566094"/>
            <a:ext cx="1135185" cy="13849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Institute of Nuclear Physics and </a:t>
            </a:r>
            <a:r>
              <a:rPr lang="en-US" sz="1400" dirty="0" smtClean="0"/>
              <a:t>Chemistry</a:t>
            </a:r>
            <a:r>
              <a:rPr lang="hu-HU" sz="1400" dirty="0" smtClean="0"/>
              <a:t>, </a:t>
            </a:r>
            <a:r>
              <a:rPr lang="hu-HU" sz="1400" dirty="0" err="1" smtClean="0"/>
              <a:t>Mianyang</a:t>
            </a:r>
            <a:r>
              <a:rPr lang="hu-HU" sz="1400" dirty="0" smtClean="0"/>
              <a:t>, </a:t>
            </a:r>
            <a:r>
              <a:rPr lang="hu-HU" sz="1400" dirty="0" err="1" smtClean="0"/>
              <a:t>China</a:t>
            </a:r>
            <a:endParaRPr lang="hu-HU" sz="1400" dirty="0"/>
          </a:p>
        </p:txBody>
      </p:sp>
      <p:pic>
        <p:nvPicPr>
          <p:cNvPr id="37890" name="Picture 2" descr="ANSTO Nuclear-based science benefitting all Australian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9989" y="4084123"/>
            <a:ext cx="2432613" cy="6301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pic>
        <p:nvPicPr>
          <p:cNvPr id="37892" name="Picture 4" descr="http://www.ife.no/logo-e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37507" y="1341144"/>
            <a:ext cx="1831274" cy="35552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pic>
        <p:nvPicPr>
          <p:cNvPr id="37896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56323" y="1250589"/>
            <a:ext cx="1512168" cy="850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8" name="Picture 10" descr="Budapest Neutron Centre  ...for research, science and innovation!  » Association of the KFKI Research Institutes Centre for Energy Research – Wigner Research Centre for Physic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14318" y="2075270"/>
            <a:ext cx="1543286" cy="96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900" name="Picture 12" descr="Helmholtz-Zentrum Berlin für Materialien und Energi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sharpenSoften amount="2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8342" y="3697765"/>
            <a:ext cx="2245740" cy="94557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33" name="Straight Arrow Connector 129"/>
          <p:cNvCxnSpPr>
            <a:stCxn id="37906" idx="0"/>
            <a:endCxn id="129" idx="0"/>
          </p:cNvCxnSpPr>
          <p:nvPr/>
        </p:nvCxnSpPr>
        <p:spPr>
          <a:xfrm flipH="1" flipV="1">
            <a:off x="4815838" y="2780724"/>
            <a:ext cx="602639" cy="44136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906" name="Picture 1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5874" y="3222088"/>
            <a:ext cx="1545205" cy="381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2562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hu-HU" smtClean="0"/>
              <a:t>The NEAT II Instrument</a:t>
            </a:r>
            <a:r>
              <a:rPr lang="hu-HU" altLang="hu-HU" smtClean="0"/>
              <a:t> at HZB</a:t>
            </a:r>
            <a:endParaRPr lang="en-US" altLang="hu-HU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476375" y="1916113"/>
          <a:ext cx="5953125" cy="4208462"/>
        </p:xfrm>
        <a:graphic>
          <a:graphicData uri="http://schemas.openxmlformats.org/presentationml/2006/ole">
            <p:oleObj spid="_x0000_s1042" name="Acrobat Document" r:id="rId3" imgW="8019048" imgH="5668166" progId="AcroExch.Document.DC">
              <p:embed/>
            </p:oleObj>
          </a:graphicData>
        </a:graphic>
      </p:graphicFrame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47664" y="1533738"/>
            <a:ext cx="5904654" cy="4428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449540" y="822268"/>
            <a:ext cx="8100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4000" dirty="0" err="1" smtClean="0"/>
              <a:t>Inside</a:t>
            </a:r>
            <a:r>
              <a:rPr lang="hu-HU" sz="4000" dirty="0" smtClean="0"/>
              <a:t> </a:t>
            </a:r>
            <a:r>
              <a:rPr lang="hu-HU" sz="4000" dirty="0" err="1" smtClean="0"/>
              <a:t>the</a:t>
            </a:r>
            <a:r>
              <a:rPr lang="hu-HU" sz="4000" dirty="0" smtClean="0"/>
              <a:t> </a:t>
            </a:r>
            <a:r>
              <a:rPr lang="hu-HU" sz="4000" dirty="0" err="1" smtClean="0"/>
              <a:t>vacuum</a:t>
            </a:r>
            <a:r>
              <a:rPr lang="hu-HU" sz="4000" dirty="0" smtClean="0"/>
              <a:t> </a:t>
            </a:r>
            <a:r>
              <a:rPr lang="hu-HU" sz="4000" dirty="0" err="1" smtClean="0"/>
              <a:t>chamber</a:t>
            </a:r>
            <a:endParaRPr lang="hu-HU" sz="4000" dirty="0"/>
          </a:p>
        </p:txBody>
      </p:sp>
    </p:spTree>
    <p:extLst>
      <p:ext uri="{BB962C8B-B14F-4D97-AF65-F5344CB8AC3E}">
        <p14:creationId xmlns:p14="http://schemas.microsoft.com/office/powerpoint/2010/main" xmlns="" val="57899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u-HU" dirty="0" smtClean="0"/>
              <a:t>Requirements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2880320"/>
          </a:xfrm>
        </p:spPr>
        <p:txBody>
          <a:bodyPr/>
          <a:lstStyle/>
          <a:p>
            <a:r>
              <a:rPr lang="en-US" altLang="hu-HU" dirty="0" smtClean="0"/>
              <a:t>416 Neutron detectors – </a:t>
            </a:r>
            <a:r>
              <a:rPr lang="en-US" altLang="hu-HU" baseline="30000" dirty="0" smtClean="0"/>
              <a:t>3</a:t>
            </a:r>
            <a:r>
              <a:rPr lang="en-US" altLang="hu-HU" dirty="0" smtClean="0"/>
              <a:t>He tubes</a:t>
            </a:r>
          </a:p>
          <a:p>
            <a:r>
              <a:rPr lang="en-US" altLang="hu-HU" dirty="0" smtClean="0"/>
              <a:t>20 mm resolution on 2000 mm detectors</a:t>
            </a:r>
          </a:p>
          <a:p>
            <a:r>
              <a:rPr lang="en-US" altLang="hu-HU" dirty="0" smtClean="0"/>
              <a:t>50kS/s load per detector (!) with 10% dead time:</a:t>
            </a:r>
          </a:p>
          <a:p>
            <a:pPr lvl="1"/>
            <a:r>
              <a:rPr lang="en-US" altLang="hu-HU" dirty="0" smtClean="0"/>
              <a:t>T</a:t>
            </a:r>
            <a:r>
              <a:rPr lang="en-US" altLang="hu-HU" baseline="-25000" dirty="0" smtClean="0"/>
              <a:t>DAQ</a:t>
            </a:r>
            <a:r>
              <a:rPr lang="en-US" altLang="hu-HU" dirty="0" smtClean="0"/>
              <a:t> &lt; 0.1* 1/50kHz = 2</a:t>
            </a:r>
            <a:r>
              <a:rPr lang="el-GR" altLang="hu-HU" dirty="0" smtClean="0"/>
              <a:t>μ</a:t>
            </a:r>
            <a:r>
              <a:rPr lang="en-US" altLang="hu-HU" dirty="0" smtClean="0"/>
              <a:t>s </a:t>
            </a:r>
          </a:p>
          <a:p>
            <a:r>
              <a:rPr lang="en-US" altLang="hu-HU" dirty="0" smtClean="0"/>
              <a:t>1MS/s load over all 416 detectors – uneven load</a:t>
            </a:r>
          </a:p>
          <a:p>
            <a:r>
              <a:rPr lang="en-US" altLang="hu-HU" dirty="0" smtClean="0"/>
              <a:t>TOF measurement with a 7 chopper </a:t>
            </a:r>
            <a:r>
              <a:rPr lang="en-US" altLang="hu-HU" dirty="0" err="1" smtClean="0"/>
              <a:t>syste</a:t>
            </a:r>
            <a:r>
              <a:rPr lang="hu-HU" altLang="hu-HU" dirty="0" smtClean="0"/>
              <a:t>m</a:t>
            </a:r>
          </a:p>
          <a:p>
            <a:pPr lvl="1"/>
            <a:endParaRPr lang="en-US" altLang="hu-HU" dirty="0" smtClean="0"/>
          </a:p>
          <a:p>
            <a:endParaRPr lang="en-US" altLang="hu-HU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39552" y="4869160"/>
            <a:ext cx="8229600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1463" marR="0" lvl="1" indent="-2714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B587C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n-US" altLang="hu-H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Minimizing the background</a:t>
            </a:r>
            <a:endParaRPr kumimoji="0" lang="hu-HU" altLang="hu-H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639763" marR="0" lvl="1" indent="-2460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en-US" altLang="hu-H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More detailed signal analysis than usual…</a:t>
            </a:r>
          </a:p>
          <a:p>
            <a:pPr marL="639763" marR="0" lvl="1" indent="-2460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endParaRPr kumimoji="0" lang="hu-HU" altLang="hu-H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639763" marR="0" lvl="1" indent="-2460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endParaRPr kumimoji="0" lang="en-US" altLang="hu-H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71463" marR="0" lvl="0" indent="-2714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B587C"/>
              </a:buClr>
              <a:buSzPct val="95000"/>
              <a:buFont typeface="Wingdings 2" pitchFamily="18" charset="2"/>
              <a:buChar char=""/>
              <a:tabLst/>
              <a:defRPr/>
            </a:pPr>
            <a:endParaRPr kumimoji="0" lang="en-US" altLang="hu-H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u-HU" smtClean="0"/>
              <a:t>Neutron detection with </a:t>
            </a:r>
            <a:r>
              <a:rPr lang="en-US" altLang="hu-HU" baseline="30000" smtClean="0"/>
              <a:t>3</a:t>
            </a:r>
            <a:r>
              <a:rPr lang="en-US" altLang="hu-HU" smtClean="0"/>
              <a:t>He tube</a:t>
            </a:r>
          </a:p>
        </p:txBody>
      </p:sp>
      <p:sp>
        <p:nvSpPr>
          <p:cNvPr id="2052" name="Content Placeholder 2"/>
          <p:cNvSpPr>
            <a:spLocks noGrp="1"/>
          </p:cNvSpPr>
          <p:nvPr>
            <p:ph idx="1"/>
          </p:nvPr>
        </p:nvSpPr>
        <p:spPr>
          <a:xfrm>
            <a:off x="468313" y="1916113"/>
            <a:ext cx="7961312" cy="4389437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altLang="hu-HU" sz="3600" smtClean="0"/>
              <a:t>Basic operation</a:t>
            </a:r>
          </a:p>
        </p:txBody>
      </p:sp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5914" t="15105" r="51614" b="53983"/>
          <a:stretch>
            <a:fillRect/>
          </a:stretch>
        </p:blipFill>
        <p:spPr bwMode="auto">
          <a:xfrm>
            <a:off x="1285875" y="2643188"/>
            <a:ext cx="6334125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3000375" y="5143500"/>
          <a:ext cx="3648075" cy="352425"/>
        </p:xfrm>
        <a:graphic>
          <a:graphicData uri="http://schemas.openxmlformats.org/presentationml/2006/ole">
            <p:oleObj spid="_x0000_s2068" name="Equation" r:id="rId4" imgW="3644900" imgH="355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SYNC_SLIDE_GUID" val="17d16631-2a74-41f6-af09-6678162e0bc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ramlás">
  <a:themeElements>
    <a:clrScheme name="Aspektu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Áramlás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oggi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7201</TotalTime>
  <Words>1307</Words>
  <Application>Microsoft Office PowerPoint</Application>
  <PresentationFormat>Diavetítés a képernyőre (4:3 oldalarány)</PresentationFormat>
  <Paragraphs>433</Paragraphs>
  <Slides>36</Slides>
  <Notes>8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2</vt:i4>
      </vt:variant>
      <vt:variant>
        <vt:lpstr>Diacímek</vt:lpstr>
      </vt:variant>
      <vt:variant>
        <vt:i4>36</vt:i4>
      </vt:variant>
    </vt:vector>
  </HeadingPairs>
  <TitlesOfParts>
    <vt:vector size="39" baseType="lpstr">
      <vt:lpstr>Áramlás</vt:lpstr>
      <vt:lpstr>Acrobat Document</vt:lpstr>
      <vt:lpstr>Equation</vt:lpstr>
      <vt:lpstr>1. dia</vt:lpstr>
      <vt:lpstr>2. dia</vt:lpstr>
      <vt:lpstr>3. dia</vt:lpstr>
      <vt:lpstr>Main professional relations</vt:lpstr>
      <vt:lpstr>Worldwide Customers</vt:lpstr>
      <vt:lpstr>The NEAT II Instrument at HZB</vt:lpstr>
      <vt:lpstr>7. dia</vt:lpstr>
      <vt:lpstr>Requirements</vt:lpstr>
      <vt:lpstr>Neutron detection with 3He tube</vt:lpstr>
      <vt:lpstr>Neutron detection with 3He tube</vt:lpstr>
      <vt:lpstr>DAQ solution</vt:lpstr>
      <vt:lpstr>Summary of High Level Requirements</vt:lpstr>
      <vt:lpstr>ANTE unique efforts vs. routine solutions from NI</vt:lpstr>
      <vt:lpstr>ANTE unique efforts vs. routine solutions from NI</vt:lpstr>
      <vt:lpstr>Electronics</vt:lpstr>
      <vt:lpstr>Choosing the right ADC card</vt:lpstr>
      <vt:lpstr>NI FlexRIO Adapter Modules</vt:lpstr>
      <vt:lpstr>NI 5752</vt:lpstr>
      <vt:lpstr>Choosing the FPGA module</vt:lpstr>
      <vt:lpstr>DAQ solution using FlexRIO</vt:lpstr>
      <vt:lpstr>System Architecture</vt:lpstr>
      <vt:lpstr>22. dia</vt:lpstr>
      <vt:lpstr>23. dia</vt:lpstr>
      <vt:lpstr>24. dia</vt:lpstr>
      <vt:lpstr>Neutron detection with 3He tube</vt:lpstr>
      <vt:lpstr>Signal shapes</vt:lpstr>
      <vt:lpstr>Signal shapes</vt:lpstr>
      <vt:lpstr>Signal shapes</vt:lpstr>
      <vt:lpstr>Signal shapes</vt:lpstr>
      <vt:lpstr>Signal processing</vt:lpstr>
      <vt:lpstr>Signal processing</vt:lpstr>
      <vt:lpstr>Signal processing</vt:lpstr>
      <vt:lpstr>Signal processing</vt:lpstr>
      <vt:lpstr>Signal processing – minimizing the background</vt:lpstr>
      <vt:lpstr>Conclusion</vt:lpstr>
      <vt:lpstr>36.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NEAT @ HZB</dc:title>
  <dc:creator>Magi</dc:creator>
  <cp:lastModifiedBy>harmat</cp:lastModifiedBy>
  <cp:revision>625</cp:revision>
  <dcterms:created xsi:type="dcterms:W3CDTF">2009-02-20T13:47:21Z</dcterms:created>
  <dcterms:modified xsi:type="dcterms:W3CDTF">2016-02-11T10:30:37Z</dcterms:modified>
</cp:coreProperties>
</file>