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emf" ContentType="image/x-emf"/>
  <Default Extension="rels" ContentType="application/vnd.openxmlformats-package.relationships+xml"/>
  <Default Extension="gif" ContentType="image/gif"/>
  <Default Extension="png" ContentType="image/png"/>
  <Default Extension="wmf" ContentType="image/x-wm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xml" ContentType="application/vnd.openxmlformats-officedocument.presentationml.tags+xml"/>
  <Override PartName="/ppt/notesSlides/notesSlide15.xml" ContentType="application/vnd.openxmlformats-officedocument.presentationml.notesSlide+xml"/>
  <Override PartName="/ppt/tags/tag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3.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4.xml" ContentType="application/vnd.openxmlformats-officedocument.presentationml.tags+xml"/>
  <Override PartName="/ppt/notesSlides/notesSlide35.xml" ContentType="application/vnd.openxmlformats-officedocument.presentationml.notesSlide+xml"/>
  <Override PartName="/ppt/tags/tag5.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6.xml" ContentType="application/vnd.openxmlformats-officedocument.presentationml.tags+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58"/>
  </p:notesMasterIdLst>
  <p:handoutMasterIdLst>
    <p:handoutMasterId r:id="rId59"/>
  </p:handoutMasterIdLst>
  <p:sldIdLst>
    <p:sldId id="434" r:id="rId5"/>
    <p:sldId id="260" r:id="rId6"/>
    <p:sldId id="428" r:id="rId7"/>
    <p:sldId id="330" r:id="rId8"/>
    <p:sldId id="430" r:id="rId9"/>
    <p:sldId id="291" r:id="rId10"/>
    <p:sldId id="300" r:id="rId11"/>
    <p:sldId id="423" r:id="rId12"/>
    <p:sldId id="417" r:id="rId13"/>
    <p:sldId id="414" r:id="rId14"/>
    <p:sldId id="258" r:id="rId15"/>
    <p:sldId id="299" r:id="rId16"/>
    <p:sldId id="411" r:id="rId17"/>
    <p:sldId id="424" r:id="rId18"/>
    <p:sldId id="263" r:id="rId19"/>
    <p:sldId id="317" r:id="rId20"/>
    <p:sldId id="334" r:id="rId21"/>
    <p:sldId id="335" r:id="rId22"/>
    <p:sldId id="404" r:id="rId23"/>
    <p:sldId id="425" r:id="rId24"/>
    <p:sldId id="293" r:id="rId25"/>
    <p:sldId id="264" r:id="rId26"/>
    <p:sldId id="294" r:id="rId27"/>
    <p:sldId id="410" r:id="rId28"/>
    <p:sldId id="412" r:id="rId29"/>
    <p:sldId id="426" r:id="rId30"/>
    <p:sldId id="427" r:id="rId31"/>
    <p:sldId id="435" r:id="rId32"/>
    <p:sldId id="439" r:id="rId33"/>
    <p:sldId id="440" r:id="rId34"/>
    <p:sldId id="441" r:id="rId35"/>
    <p:sldId id="408" r:id="rId36"/>
    <p:sldId id="298" r:id="rId37"/>
    <p:sldId id="409" r:id="rId38"/>
    <p:sldId id="297" r:id="rId39"/>
    <p:sldId id="295" r:id="rId40"/>
    <p:sldId id="287" r:id="rId41"/>
    <p:sldId id="359" r:id="rId42"/>
    <p:sldId id="436" r:id="rId43"/>
    <p:sldId id="266" r:id="rId44"/>
    <p:sldId id="438" r:id="rId45"/>
    <p:sldId id="296" r:id="rId46"/>
    <p:sldId id="431" r:id="rId47"/>
    <p:sldId id="322" r:id="rId48"/>
    <p:sldId id="269" r:id="rId49"/>
    <p:sldId id="326" r:id="rId50"/>
    <p:sldId id="432" r:id="rId51"/>
    <p:sldId id="418" r:id="rId52"/>
    <p:sldId id="419" r:id="rId53"/>
    <p:sldId id="420" r:id="rId54"/>
    <p:sldId id="416" r:id="rId55"/>
    <p:sldId id="286" r:id="rId56"/>
    <p:sldId id="388" r:id="rId5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170" autoAdjust="0"/>
    <p:restoredTop sz="85469" autoAdjust="0"/>
  </p:normalViewPr>
  <p:slideViewPr>
    <p:cSldViewPr snapToGrid="0" snapToObjects="1">
      <p:cViewPr>
        <p:scale>
          <a:sx n="125" d="100"/>
          <a:sy n="125" d="100"/>
        </p:scale>
        <p:origin x="528" y="288"/>
      </p:cViewPr>
      <p:guideLst>
        <p:guide orient="horz" pos="2160"/>
        <p:guide pos="2880"/>
      </p:guideLst>
    </p:cSldViewPr>
  </p:slideViewPr>
  <p:notesTextViewPr>
    <p:cViewPr>
      <p:scale>
        <a:sx n="100" d="100"/>
        <a:sy n="100" d="100"/>
      </p:scale>
      <p:origin x="0" y="0"/>
    </p:cViewPr>
  </p:notesTextViewPr>
  <p:sorterViewPr>
    <p:cViewPr>
      <p:scale>
        <a:sx n="132" d="100"/>
        <a:sy n="132" d="100"/>
      </p:scale>
      <p:origin x="0" y="640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63" Type="http://schemas.openxmlformats.org/officeDocument/2006/relationships/tableStyles" Target="tableStyles.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slide" Target="slides/slide51.xml"/><Relationship Id="rId56" Type="http://schemas.openxmlformats.org/officeDocument/2006/relationships/slide" Target="slides/slide52.xml"/><Relationship Id="rId57" Type="http://schemas.openxmlformats.org/officeDocument/2006/relationships/slide" Target="slides/slide53.xml"/><Relationship Id="rId58" Type="http://schemas.openxmlformats.org/officeDocument/2006/relationships/notesMaster" Target="notesMasters/notesMaster1.xml"/><Relationship Id="rId59" Type="http://schemas.openxmlformats.org/officeDocument/2006/relationships/handoutMaster" Target="handoutMasters/handoutMaster1.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B05F1DD-53FC-7541-A800-18D978D06681}" type="datetimeFigureOut">
              <a:rPr lang="en-US" smtClean="0"/>
              <a:pPr/>
              <a:t>2/10/16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1076EC-1216-EC41-9438-A28432C887BA}" type="slidenum">
              <a:rPr lang="en-US" smtClean="0"/>
              <a:pPr/>
              <a:t>‹#›</a:t>
            </a:fld>
            <a:endParaRPr lang="en-US"/>
          </a:p>
        </p:txBody>
      </p:sp>
    </p:spTree>
    <p:extLst>
      <p:ext uri="{BB962C8B-B14F-4D97-AF65-F5344CB8AC3E}">
        <p14:creationId xmlns:p14="http://schemas.microsoft.com/office/powerpoint/2010/main" val="37470128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7000B4-7FBA-8149-850B-32C0C64DE7EF}" type="datetimeFigureOut">
              <a:rPr lang="en-US" smtClean="0"/>
              <a:pPr/>
              <a:t>2/10/16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8848E1-B30F-8744-84F2-065CD4EFD844}" type="slidenum">
              <a:rPr lang="en-US" smtClean="0"/>
              <a:pPr/>
              <a:t>‹#›</a:t>
            </a:fld>
            <a:endParaRPr lang="en-US"/>
          </a:p>
        </p:txBody>
      </p:sp>
    </p:spTree>
    <p:extLst>
      <p:ext uri="{BB962C8B-B14F-4D97-AF65-F5344CB8AC3E}">
        <p14:creationId xmlns:p14="http://schemas.microsoft.com/office/powerpoint/2010/main" val="194044676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8848E1-B30F-8744-84F2-065CD4EFD844}" type="slidenum">
              <a:rPr lang="en-US" smtClean="0"/>
              <a:pPr/>
              <a:t>1</a:t>
            </a:fld>
            <a:endParaRPr lang="en-US"/>
          </a:p>
        </p:txBody>
      </p:sp>
    </p:spTree>
    <p:extLst>
      <p:ext uri="{BB962C8B-B14F-4D97-AF65-F5344CB8AC3E}">
        <p14:creationId xmlns:p14="http://schemas.microsoft.com/office/powerpoint/2010/main" val="19430034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Obviously</a:t>
            </a:r>
            <a:r>
              <a:rPr lang="en-US" baseline="0" dirty="0" smtClean="0"/>
              <a:t> we also have some other “minor” things we would like to study, using these tools </a:t>
            </a:r>
            <a:r>
              <a:rPr lang="en-US" baseline="0" dirty="0" smtClean="0">
                <a:sym typeface="Wingdings"/>
              </a:rPr>
              <a:t></a:t>
            </a:r>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10</a:t>
            </a:fld>
            <a:endParaRPr lang="en-US"/>
          </a:p>
        </p:txBody>
      </p:sp>
    </p:spTree>
    <p:extLst>
      <p:ext uri="{BB962C8B-B14F-4D97-AF65-F5344CB8AC3E}">
        <p14:creationId xmlns:p14="http://schemas.microsoft.com/office/powerpoint/2010/main" val="4591680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On one side you have your every</a:t>
            </a:r>
            <a:r>
              <a:rPr lang="en-US" baseline="0" dirty="0" smtClean="0"/>
              <a:t> day high energy particle accelerator, the LHC and on the other side LabVIEW. </a:t>
            </a:r>
          </a:p>
          <a:p>
            <a:r>
              <a:rPr lang="en-US" baseline="0" dirty="0" smtClean="0"/>
              <a:t>2. Both, Which we love. </a:t>
            </a:r>
          </a:p>
          <a:p>
            <a:r>
              <a:rPr lang="en-US" dirty="0" smtClean="0"/>
              <a:t>3. But to be</a:t>
            </a:r>
            <a:r>
              <a:rPr lang="en-US" baseline="0" dirty="0" smtClean="0"/>
              <a:t> able to get from one to the other, there are several layers we have to cross. First we have all the different tools, databases, files and middleware that LabVIEW have to understand. </a:t>
            </a:r>
          </a:p>
          <a:p>
            <a:r>
              <a:rPr lang="en-US" baseline="0" dirty="0" smtClean="0"/>
              <a:t>4. Then we have all the different platforms that LabVIEW have to run on, </a:t>
            </a:r>
          </a:p>
          <a:p>
            <a:r>
              <a:rPr lang="en-US" baseline="0" dirty="0" smtClean="0"/>
              <a:t>5 and just to make our life easier, we have to cross several networks to make this happen. </a:t>
            </a:r>
            <a:endParaRPr lang="en-US" dirty="0" smtClean="0"/>
          </a:p>
          <a:p>
            <a:endParaRPr lang="en-US" dirty="0" smtClean="0"/>
          </a:p>
          <a:p>
            <a:r>
              <a:rPr lang="en-US" dirty="0" smtClean="0"/>
              <a:t>6. This is all solved by creating what</a:t>
            </a:r>
            <a:r>
              <a:rPr lang="en-US" baseline="0" dirty="0" smtClean="0"/>
              <a:t> we call the RADE framework.</a:t>
            </a:r>
            <a:endParaRPr lang="en-US" dirty="0" smtClean="0"/>
          </a:p>
          <a:p>
            <a:endParaRPr lang="en-US" dirty="0" smtClean="0"/>
          </a:p>
          <a:p>
            <a:r>
              <a:rPr lang="en-US" dirty="0" smtClean="0"/>
              <a:t>Many developers (500+)</a:t>
            </a:r>
          </a:p>
          <a:p>
            <a:r>
              <a:rPr lang="en-US" dirty="0" smtClean="0"/>
              <a:t>Wide range in experience (basic to CLA,) </a:t>
            </a:r>
          </a:p>
          <a:p>
            <a:r>
              <a:rPr lang="en-US" dirty="0" smtClean="0"/>
              <a:t>Many complex and simple problems problems (show basic accelerator math, show “did you plug it in?”)</a:t>
            </a:r>
          </a:p>
          <a:p>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11</a:t>
            </a:fld>
            <a:endParaRPr lang="en-US"/>
          </a:p>
        </p:txBody>
      </p:sp>
    </p:spTree>
    <p:extLst>
      <p:ext uri="{BB962C8B-B14F-4D97-AF65-F5344CB8AC3E}">
        <p14:creationId xmlns:p14="http://schemas.microsoft.com/office/powerpoint/2010/main" val="4591680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8848E1-B30F-8744-84F2-065CD4EFD844}" type="slidenum">
              <a:rPr lang="en-US" smtClean="0"/>
              <a:pPr/>
              <a:t>12</a:t>
            </a:fld>
            <a:endParaRPr lang="en-US"/>
          </a:p>
        </p:txBody>
      </p:sp>
    </p:spTree>
    <p:extLst>
      <p:ext uri="{BB962C8B-B14F-4D97-AF65-F5344CB8AC3E}">
        <p14:creationId xmlns:p14="http://schemas.microsoft.com/office/powerpoint/2010/main" val="21932137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Agile methods </a:t>
            </a:r>
          </a:p>
          <a:p>
            <a:pPr marL="171450" indent="-171450">
              <a:buFont typeface="Arial"/>
              <a:buChar char="•"/>
            </a:pPr>
            <a:r>
              <a:rPr lang="en-GB" sz="1200" dirty="0" smtClean="0"/>
              <a:t>small increments </a:t>
            </a:r>
          </a:p>
          <a:p>
            <a:pPr marL="171450" indent="-171450">
              <a:buFont typeface="Arial"/>
              <a:buChar char="•"/>
            </a:pPr>
            <a:r>
              <a:rPr lang="en-GB" sz="1200" dirty="0" smtClean="0"/>
              <a:t>minimal planning </a:t>
            </a:r>
          </a:p>
          <a:p>
            <a:pPr marL="171450" indent="-171450">
              <a:buFont typeface="Arial"/>
              <a:buChar char="•"/>
            </a:pPr>
            <a:r>
              <a:rPr lang="en-GB" sz="1200" dirty="0" smtClean="0"/>
              <a:t>cross-functional team working on all disciplines: </a:t>
            </a:r>
          </a:p>
          <a:p>
            <a:pPr marL="628650" lvl="1" indent="-171450">
              <a:buFont typeface="Arial"/>
              <a:buChar char="•"/>
            </a:pPr>
            <a:r>
              <a:rPr lang="en-GB" sz="1200" dirty="0" smtClean="0"/>
              <a:t>planning, </a:t>
            </a:r>
          </a:p>
          <a:p>
            <a:pPr marL="628650" lvl="1" indent="-171450">
              <a:buFont typeface="Arial"/>
              <a:buChar char="•"/>
            </a:pPr>
            <a:r>
              <a:rPr lang="en-GB" sz="1200" dirty="0" smtClean="0"/>
              <a:t>requirement analysis</a:t>
            </a:r>
          </a:p>
          <a:p>
            <a:pPr marL="628650" lvl="1" indent="-171450">
              <a:buFont typeface="Arial"/>
              <a:buChar char="•"/>
            </a:pPr>
            <a:r>
              <a:rPr lang="en-GB" sz="1200" dirty="0" smtClean="0"/>
              <a:t>design</a:t>
            </a:r>
          </a:p>
          <a:p>
            <a:pPr marL="628650" lvl="1" indent="-171450">
              <a:buFont typeface="Arial"/>
              <a:buChar char="•"/>
            </a:pPr>
            <a:r>
              <a:rPr lang="en-GB" sz="1200" dirty="0" smtClean="0"/>
              <a:t>Coding</a:t>
            </a:r>
          </a:p>
          <a:p>
            <a:pPr marL="628650" lvl="1" indent="-171450">
              <a:buFont typeface="Arial"/>
              <a:buChar char="•"/>
            </a:pPr>
            <a:r>
              <a:rPr lang="en-GB" sz="1200" dirty="0" smtClean="0"/>
              <a:t>unit testing and</a:t>
            </a:r>
          </a:p>
          <a:p>
            <a:pPr marL="628650" lvl="1" indent="-171450">
              <a:buFont typeface="Arial"/>
              <a:buChar char="•"/>
            </a:pPr>
            <a:r>
              <a:rPr lang="en-GB" sz="1200" dirty="0" smtClean="0"/>
              <a:t>acceptance testing. </a:t>
            </a:r>
          </a:p>
          <a:p>
            <a:pPr marL="171450" indent="-171450">
              <a:buFont typeface="Arial"/>
              <a:buChar char="•"/>
            </a:pPr>
            <a:r>
              <a:rPr lang="en-GB" sz="1200" dirty="0" smtClean="0"/>
              <a:t>product or result is demonstrated to the stakeholders, </a:t>
            </a:r>
          </a:p>
          <a:p>
            <a:pPr marL="171450" indent="-171450">
              <a:buFont typeface="Arial"/>
              <a:buChar char="•"/>
            </a:pPr>
            <a:r>
              <a:rPr lang="en-GB" sz="1200" dirty="0" smtClean="0"/>
              <a:t>minimizing risks</a:t>
            </a:r>
          </a:p>
          <a:p>
            <a:pPr marL="171450" indent="-171450">
              <a:buFont typeface="Arial"/>
              <a:buChar char="•"/>
            </a:pPr>
            <a:r>
              <a:rPr lang="en-GB" sz="1200" dirty="0" smtClean="0"/>
              <a:t>fast changes and adaptations.</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F8BB9FAD-7AD7-45F4-8873-E70CBFC2C774}" type="slidenum">
              <a:rPr lang="en-GB" smtClean="0"/>
              <a:pPr/>
              <a:t>13</a:t>
            </a:fld>
            <a:endParaRPr lang="en-GB" dirty="0"/>
          </a:p>
        </p:txBody>
      </p:sp>
    </p:spTree>
    <p:extLst>
      <p:ext uri="{BB962C8B-B14F-4D97-AF65-F5344CB8AC3E}">
        <p14:creationId xmlns:p14="http://schemas.microsoft.com/office/powerpoint/2010/main" val="18038385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8848E1-B30F-8744-84F2-065CD4EFD844}" type="slidenum">
              <a:rPr lang="en-US" smtClean="0"/>
              <a:pPr/>
              <a:t>14</a:t>
            </a:fld>
            <a:endParaRPr lang="en-US"/>
          </a:p>
        </p:txBody>
      </p:sp>
    </p:spTree>
    <p:extLst>
      <p:ext uri="{BB962C8B-B14F-4D97-AF65-F5344CB8AC3E}">
        <p14:creationId xmlns:p14="http://schemas.microsoft.com/office/powerpoint/2010/main" val="8144843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pPr eaLnBrk="1" hangingPunct="1"/>
            <a:r>
              <a:rPr lang="en-US" noProof="0" dirty="0" smtClean="0">
                <a:latin typeface="Arial" pitchFamily="34" charset="0"/>
                <a:ea typeface="ヒラギノ角ゴ Pro W3"/>
                <a:cs typeface="ヒラギノ角ゴ Pro W3"/>
              </a:rPr>
              <a:t>We started with these requirements </a:t>
            </a:r>
          </a:p>
          <a:p>
            <a:pPr eaLnBrk="1" hangingPunct="1"/>
            <a:endParaRPr lang="en-US" noProof="0" dirty="0" smtClean="0">
              <a:latin typeface="Arial" pitchFamily="34" charset="0"/>
              <a:ea typeface="ヒラギノ角ゴ Pro W3"/>
              <a:cs typeface="ヒラギノ角ゴ Pro W3"/>
            </a:endParaRPr>
          </a:p>
          <a:p>
            <a:pPr eaLnBrk="1" hangingPunct="1"/>
            <a:r>
              <a:rPr lang="en-US" noProof="0" dirty="0" smtClean="0">
                <a:latin typeface="Arial" pitchFamily="34" charset="0"/>
                <a:ea typeface="ヒラギノ角ゴ Pro W3"/>
                <a:cs typeface="ヒラギノ角ゴ Pro W3"/>
              </a:rPr>
              <a:t>Long-lived analysis systems</a:t>
            </a:r>
          </a:p>
          <a:p>
            <a:pPr eaLnBrk="1" hangingPunct="1"/>
            <a:endParaRPr lang="en-US" noProof="0" dirty="0" smtClean="0">
              <a:latin typeface="Arial" pitchFamily="34" charset="0"/>
              <a:ea typeface="ヒラギノ角ゴ Pro W3"/>
              <a:cs typeface="ヒラギノ角ゴ Pro W3"/>
            </a:endParaRPr>
          </a:p>
          <a:p>
            <a:pPr eaLnBrk="1" hangingPunct="1"/>
            <a:endParaRPr lang="en-US" noProof="0" dirty="0" smtClean="0">
              <a:latin typeface="Arial" pitchFamily="34" charset="0"/>
              <a:ea typeface="ヒラギノ角ゴ Pro W3"/>
              <a:cs typeface="ヒラギノ角ゴ Pro W3"/>
            </a:endParaRPr>
          </a:p>
        </p:txBody>
      </p:sp>
    </p:spTree>
    <p:extLst>
      <p:ext uri="{BB962C8B-B14F-4D97-AF65-F5344CB8AC3E}">
        <p14:creationId xmlns:p14="http://schemas.microsoft.com/office/powerpoint/2010/main" val="1680022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r>
              <a:rPr lang="en-US" noProof="0" dirty="0" smtClean="0">
                <a:latin typeface="Arial" pitchFamily="34" charset="0"/>
                <a:ea typeface="ヒラギノ角ゴ Pro W3"/>
                <a:cs typeface="ヒラギノ角ゴ Pro W3"/>
              </a:rPr>
              <a:t>Applications that are developed rapidly, that can be easily maintained even though the implementation time is short.</a:t>
            </a:r>
          </a:p>
          <a:p>
            <a:pPr eaLnBrk="1" hangingPunct="1"/>
            <a:r>
              <a:rPr lang="en-US" noProof="0" dirty="0" smtClean="0">
                <a:latin typeface="Arial" pitchFamily="34" charset="0"/>
                <a:ea typeface="ヒラギノ角ゴ Pro W3"/>
                <a:cs typeface="ヒラギノ角ゴ Pro W3"/>
              </a:rPr>
              <a:t>LabVIEW all ready give us most</a:t>
            </a:r>
            <a:r>
              <a:rPr lang="en-US" baseline="0" noProof="0" dirty="0" smtClean="0">
                <a:latin typeface="Arial" pitchFamily="34" charset="0"/>
                <a:ea typeface="ヒラギノ角ゴ Pro W3"/>
                <a:cs typeface="ヒラギノ角ゴ Pro W3"/>
              </a:rPr>
              <a:t> of these features, and by providing the connectivity, we had the basic tools we needed to get the job done. </a:t>
            </a:r>
            <a:endParaRPr lang="en-US" noProof="0" dirty="0" smtClean="0">
              <a:latin typeface="Arial" pitchFamily="34" charset="0"/>
              <a:ea typeface="ヒラギノ角ゴ Pro W3"/>
              <a:cs typeface="ヒラギノ角ゴ Pro W3"/>
            </a:endParaRPr>
          </a:p>
        </p:txBody>
      </p:sp>
    </p:spTree>
    <p:extLst>
      <p:ext uri="{BB962C8B-B14F-4D97-AF65-F5344CB8AC3E}">
        <p14:creationId xmlns:p14="http://schemas.microsoft.com/office/powerpoint/2010/main" val="1501228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RADE palette</a:t>
            </a:r>
          </a:p>
          <a:p>
            <a:r>
              <a:rPr lang="en-GB" dirty="0" smtClean="0"/>
              <a:t>Many CERN specific tools, but quite a few generic</a:t>
            </a:r>
            <a:r>
              <a:rPr lang="en-GB" baseline="0" dirty="0" smtClean="0"/>
              <a:t> and general ones as well. The MTA palette gives us bot in house tools from MTA and </a:t>
            </a:r>
            <a:r>
              <a:rPr lang="en-GB" baseline="0" dirty="0" err="1" smtClean="0"/>
              <a:t>OpenG</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17</a:t>
            </a:fld>
            <a:endParaRPr lang="en-US"/>
          </a:p>
        </p:txBody>
      </p:sp>
    </p:spTree>
    <p:extLst>
      <p:ext uri="{BB962C8B-B14F-4D97-AF65-F5344CB8AC3E}">
        <p14:creationId xmlns:p14="http://schemas.microsoft.com/office/powerpoint/2010/main" val="13720824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applications </a:t>
            </a:r>
            <a:r>
              <a:rPr lang="en-US" dirty="0" err="1" smtClean="0"/>
              <a:t>developped</a:t>
            </a:r>
            <a:r>
              <a:rPr lang="en-US" dirty="0" smtClean="0"/>
              <a:t> using</a:t>
            </a:r>
            <a:r>
              <a:rPr lang="en-US" baseline="0" dirty="0" smtClean="0"/>
              <a:t> RADE</a:t>
            </a:r>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19</a:t>
            </a:fld>
            <a:endParaRPr lang="en-US"/>
          </a:p>
        </p:txBody>
      </p:sp>
    </p:spTree>
    <p:extLst>
      <p:ext uri="{BB962C8B-B14F-4D97-AF65-F5344CB8AC3E}">
        <p14:creationId xmlns:p14="http://schemas.microsoft.com/office/powerpoint/2010/main" val="40300215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RADE Faze</a:t>
            </a:r>
            <a:r>
              <a:rPr lang="en-US" baseline="0" dirty="0" smtClean="0"/>
              <a:t> one gave complicated applications that have to be maintained. Taking us to the next step, taking care of the applications.</a:t>
            </a:r>
          </a:p>
          <a:p>
            <a:r>
              <a:rPr lang="en-US" baseline="0" dirty="0" smtClean="0"/>
              <a:t>Large applications, maintenance, multiple developer communication etc.</a:t>
            </a:r>
          </a:p>
          <a:p>
            <a:endParaRPr lang="en-US" baseline="0" dirty="0" smtClean="0"/>
          </a:p>
          <a:p>
            <a:r>
              <a:rPr lang="en-US" baseline="0" dirty="0" smtClean="0"/>
              <a:t>Short lived applications becoming part of the infrastructure (totem, post mortem)</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Ten different ways of doing the same thing</a:t>
            </a:r>
          </a:p>
          <a:p>
            <a:endParaRPr lang="en-US" baseline="0" dirty="0" smtClean="0"/>
          </a:p>
        </p:txBody>
      </p:sp>
      <p:sp>
        <p:nvSpPr>
          <p:cNvPr id="4" name="Slide Number Placeholder 3"/>
          <p:cNvSpPr>
            <a:spLocks noGrp="1"/>
          </p:cNvSpPr>
          <p:nvPr>
            <p:ph type="sldNum" sz="quarter" idx="10"/>
          </p:nvPr>
        </p:nvSpPr>
        <p:spPr/>
        <p:txBody>
          <a:bodyPr/>
          <a:lstStyle/>
          <a:p>
            <a:fld id="{4C8848E1-B30F-8744-84F2-065CD4EFD844}" type="slidenum">
              <a:rPr lang="en-US" smtClean="0"/>
              <a:pPr/>
              <a:t>21</a:t>
            </a:fld>
            <a:endParaRPr lang="en-US"/>
          </a:p>
        </p:txBody>
      </p:sp>
    </p:spTree>
    <p:extLst>
      <p:ext uri="{BB962C8B-B14F-4D97-AF65-F5344CB8AC3E}">
        <p14:creationId xmlns:p14="http://schemas.microsoft.com/office/powerpoint/2010/main" val="1363649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pPr eaLnBrk="1" hangingPunct="1"/>
            <a:endParaRPr lang="fr-FR" dirty="0" smtClean="0">
              <a:latin typeface="Arial" pitchFamily="34" charset="0"/>
              <a:ea typeface="ヒラギノ角ゴ Pro W3"/>
              <a:cs typeface="ヒラギノ角ゴ Pro W3"/>
            </a:endParaRPr>
          </a:p>
        </p:txBody>
      </p:sp>
    </p:spTree>
    <p:extLst>
      <p:ext uri="{BB962C8B-B14F-4D97-AF65-F5344CB8AC3E}">
        <p14:creationId xmlns:p14="http://schemas.microsoft.com/office/powerpoint/2010/main" val="1600515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r>
              <a:rPr lang="en-US" noProof="0" dirty="0" smtClean="0">
                <a:latin typeface="Arial" pitchFamily="34" charset="0"/>
                <a:ea typeface="ヒラギノ角ゴ Pro W3"/>
                <a:cs typeface="ヒラギノ角ゴ Pro W3"/>
              </a:rPr>
              <a:t>Applications that are developed rapidly, that can be easily maintained even though the implementation time is short.</a:t>
            </a:r>
          </a:p>
          <a:p>
            <a:pPr eaLnBrk="1" hangingPunct="1"/>
            <a:r>
              <a:rPr lang="en-US" noProof="0" dirty="0" smtClean="0">
                <a:latin typeface="Arial" pitchFamily="34" charset="0"/>
                <a:ea typeface="ヒラギノ角ゴ Pro W3"/>
                <a:cs typeface="ヒラギノ角ゴ Pro W3"/>
              </a:rPr>
              <a:t>Two</a:t>
            </a:r>
            <a:r>
              <a:rPr lang="en-US" baseline="0" noProof="0" dirty="0" smtClean="0">
                <a:latin typeface="Arial" pitchFamily="34" charset="0"/>
                <a:ea typeface="ヒラギノ角ゴ Pro W3"/>
                <a:cs typeface="ヒラギノ角ゴ Pro W3"/>
              </a:rPr>
              <a:t> aspects: </a:t>
            </a:r>
          </a:p>
          <a:p>
            <a:pPr eaLnBrk="1" hangingPunct="1"/>
            <a:endParaRPr lang="en-US" baseline="0" noProof="0" dirty="0" smtClean="0">
              <a:latin typeface="Arial" pitchFamily="34" charset="0"/>
              <a:ea typeface="ヒラギノ角ゴ Pro W3"/>
              <a:cs typeface="ヒラギノ角ゴ Pro W3"/>
            </a:endParaRPr>
          </a:p>
          <a:p>
            <a:pPr eaLnBrk="1" hangingPunct="1"/>
            <a:r>
              <a:rPr lang="en-US" baseline="0" noProof="0" dirty="0" smtClean="0">
                <a:latin typeface="Arial" pitchFamily="34" charset="0"/>
                <a:ea typeface="ヒラギノ角ゴ Pro W3"/>
                <a:cs typeface="ヒラギノ角ゴ Pro W3"/>
              </a:rPr>
              <a:t>Animate new req. After existing</a:t>
            </a:r>
            <a:endParaRPr lang="en-US" noProof="0" dirty="0" smtClean="0">
              <a:latin typeface="Arial" pitchFamily="34" charset="0"/>
              <a:ea typeface="ヒラギノ角ゴ Pro W3"/>
              <a:cs typeface="ヒラギノ角ゴ Pro W3"/>
            </a:endParaRPr>
          </a:p>
        </p:txBody>
      </p:sp>
    </p:spTree>
    <p:extLst>
      <p:ext uri="{BB962C8B-B14F-4D97-AF65-F5344CB8AC3E}">
        <p14:creationId xmlns:p14="http://schemas.microsoft.com/office/powerpoint/2010/main" val="12311923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main source control system at CERN is Subversion</a:t>
            </a:r>
          </a:p>
          <a:p>
            <a:r>
              <a:rPr lang="en-US" dirty="0" smtClean="0"/>
              <a:t>Why not </a:t>
            </a:r>
            <a:r>
              <a:rPr lang="en-US" dirty="0" err="1" smtClean="0"/>
              <a:t>Tsvn</a:t>
            </a:r>
            <a:r>
              <a:rPr lang="en-US" dirty="0" smtClean="0"/>
              <a:t> or</a:t>
            </a:r>
            <a:r>
              <a:rPr lang="en-US" baseline="0" dirty="0" smtClean="0"/>
              <a:t> JKI </a:t>
            </a:r>
            <a:r>
              <a:rPr lang="en-US" baseline="0" dirty="0" err="1" smtClean="0"/>
              <a:t>svn</a:t>
            </a:r>
            <a:r>
              <a:rPr lang="en-US" baseline="0" dirty="0" smtClean="0"/>
              <a:t> plugin? -&gt; cross platform integration prevents this</a:t>
            </a:r>
          </a:p>
          <a:p>
            <a:endParaRPr lang="en-US" baseline="0" dirty="0" smtClean="0"/>
          </a:p>
          <a:p>
            <a:r>
              <a:rPr lang="en-US" baseline="0" dirty="0" smtClean="0"/>
              <a:t>Why don’t we use GIT, mercurial or other vendors?</a:t>
            </a:r>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23</a:t>
            </a:fld>
            <a:endParaRPr lang="en-US"/>
          </a:p>
        </p:txBody>
      </p:sp>
    </p:spTree>
    <p:extLst>
      <p:ext uri="{BB962C8B-B14F-4D97-AF65-F5344CB8AC3E}">
        <p14:creationId xmlns:p14="http://schemas.microsoft.com/office/powerpoint/2010/main" val="16178936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Several design patterns and concepts in</a:t>
            </a:r>
            <a:r>
              <a:rPr lang="en-US" baseline="0" dirty="0" smtClean="0"/>
              <a:t> the form of templates, adapted to RADE and CERN specific requirements</a:t>
            </a:r>
          </a:p>
          <a:p>
            <a:r>
              <a:rPr lang="en-US" baseline="0" dirty="0" smtClean="0"/>
              <a:t>Custom built LabVIEW Vis to cope with build system</a:t>
            </a:r>
          </a:p>
          <a:p>
            <a:r>
              <a:rPr lang="en-US" baseline="0" dirty="0" smtClean="0"/>
              <a:t>Why doesn’t the disable structure work when loading </a:t>
            </a:r>
            <a:r>
              <a:rPr lang="en-US" baseline="0" dirty="0" err="1" smtClean="0"/>
              <a:t>vis</a:t>
            </a:r>
            <a:r>
              <a:rPr lang="en-US" baseline="0" dirty="0" smtClean="0"/>
              <a:t>!!!?? Have to declare a dummy case/flag in a project and call the </a:t>
            </a:r>
            <a:r>
              <a:rPr lang="en-US" baseline="0" dirty="0" err="1" smtClean="0"/>
              <a:t>vis</a:t>
            </a:r>
            <a:r>
              <a:rPr lang="en-US" baseline="0" dirty="0" smtClean="0"/>
              <a:t> outside the project for it to work…</a:t>
            </a:r>
          </a:p>
          <a:p>
            <a:r>
              <a:rPr lang="en-US" baseline="0" dirty="0" smtClean="0"/>
              <a:t>Why can’t we tell </a:t>
            </a:r>
            <a:r>
              <a:rPr lang="en-US" baseline="0" dirty="0" err="1" smtClean="0"/>
              <a:t>labview</a:t>
            </a:r>
            <a:r>
              <a:rPr lang="en-US" baseline="0" dirty="0" smtClean="0"/>
              <a:t> to programmatically “save all vi’s in memory” and which are running??</a:t>
            </a:r>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24</a:t>
            </a:fld>
            <a:endParaRPr lang="en-US"/>
          </a:p>
        </p:txBody>
      </p:sp>
    </p:spTree>
    <p:extLst>
      <p:ext uri="{BB962C8B-B14F-4D97-AF65-F5344CB8AC3E}">
        <p14:creationId xmlns:p14="http://schemas.microsoft.com/office/powerpoint/2010/main" val="11474689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Several design patterns and concepts in</a:t>
            </a:r>
            <a:r>
              <a:rPr lang="en-US" baseline="0" dirty="0" smtClean="0"/>
              <a:t> the form of templates, adapted to RADE and CERN specific requirements</a:t>
            </a:r>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25</a:t>
            </a:fld>
            <a:endParaRPr lang="en-US"/>
          </a:p>
        </p:txBody>
      </p:sp>
    </p:spTree>
    <p:extLst>
      <p:ext uri="{BB962C8B-B14F-4D97-AF65-F5344CB8AC3E}">
        <p14:creationId xmlns:p14="http://schemas.microsoft.com/office/powerpoint/2010/main" val="11474689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26</a:t>
            </a:fld>
            <a:endParaRPr lang="en-US"/>
          </a:p>
        </p:txBody>
      </p:sp>
    </p:spTree>
    <p:extLst>
      <p:ext uri="{BB962C8B-B14F-4D97-AF65-F5344CB8AC3E}">
        <p14:creationId xmlns:p14="http://schemas.microsoft.com/office/powerpoint/2010/main" val="11474689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27</a:t>
            </a:fld>
            <a:endParaRPr lang="en-US"/>
          </a:p>
        </p:txBody>
      </p:sp>
    </p:spTree>
    <p:extLst>
      <p:ext uri="{BB962C8B-B14F-4D97-AF65-F5344CB8AC3E}">
        <p14:creationId xmlns:p14="http://schemas.microsoft.com/office/powerpoint/2010/main" val="11474689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Release time reduced from 1 week to 1 hour (and no interaction)</a:t>
            </a:r>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29</a:t>
            </a:fld>
            <a:endParaRPr lang="en-US"/>
          </a:p>
        </p:txBody>
      </p:sp>
    </p:spTree>
    <p:extLst>
      <p:ext uri="{BB962C8B-B14F-4D97-AF65-F5344CB8AC3E}">
        <p14:creationId xmlns:p14="http://schemas.microsoft.com/office/powerpoint/2010/main" val="19162378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RAD</a:t>
            </a:r>
            <a:r>
              <a:rPr lang="en-US" baseline="0" dirty="0" smtClean="0"/>
              <a:t>E homepage used to distribute the packages. One </a:t>
            </a:r>
            <a:r>
              <a:rPr lang="en-US" baseline="0" dirty="0" err="1" smtClean="0"/>
              <a:t>pr</a:t>
            </a:r>
            <a:r>
              <a:rPr lang="en-US" baseline="0" dirty="0" smtClean="0"/>
              <a:t> LV version and platform so that you don’t have to mass compile once installed. (lack of admin rights, time </a:t>
            </a:r>
            <a:r>
              <a:rPr lang="en-US" baseline="0" dirty="0" err="1" smtClean="0"/>
              <a:t>etc</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32</a:t>
            </a:fld>
            <a:endParaRPr lang="en-US"/>
          </a:p>
        </p:txBody>
      </p:sp>
    </p:spTree>
    <p:extLst>
      <p:ext uri="{BB962C8B-B14F-4D97-AF65-F5344CB8AC3E}">
        <p14:creationId xmlns:p14="http://schemas.microsoft.com/office/powerpoint/2010/main" val="17628845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Custom installer for those who only wants to install certain components. Will (probably) be expanded using maven and</a:t>
            </a:r>
            <a:r>
              <a:rPr lang="en-US" baseline="0" dirty="0" smtClean="0"/>
              <a:t> Nexus. </a:t>
            </a:r>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33</a:t>
            </a:fld>
            <a:endParaRPr lang="en-US"/>
          </a:p>
        </p:txBody>
      </p:sp>
    </p:spTree>
    <p:extLst>
      <p:ext uri="{BB962C8B-B14F-4D97-AF65-F5344CB8AC3E}">
        <p14:creationId xmlns:p14="http://schemas.microsoft.com/office/powerpoint/2010/main" val="17628845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also use the VI package manager in our CI system</a:t>
            </a:r>
            <a:r>
              <a:rPr lang="en-US" baseline="0" dirty="0" smtClean="0"/>
              <a:t> to download the latest releases of the packages, embed them in our release and build the distributable.</a:t>
            </a:r>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34</a:t>
            </a:fld>
            <a:endParaRPr lang="en-US"/>
          </a:p>
        </p:txBody>
      </p:sp>
    </p:spTree>
    <p:extLst>
      <p:ext uri="{BB962C8B-B14F-4D97-AF65-F5344CB8AC3E}">
        <p14:creationId xmlns:p14="http://schemas.microsoft.com/office/powerpoint/2010/main" val="1762884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8848E1-B30F-8744-84F2-065CD4EFD844}" type="slidenum">
              <a:rPr lang="en-US" smtClean="0"/>
              <a:pPr/>
              <a:t>3</a:t>
            </a:fld>
            <a:endParaRPr lang="en-US"/>
          </a:p>
        </p:txBody>
      </p:sp>
    </p:spTree>
    <p:extLst>
      <p:ext uri="{BB962C8B-B14F-4D97-AF65-F5344CB8AC3E}">
        <p14:creationId xmlns:p14="http://schemas.microsoft.com/office/powerpoint/2010/main" val="36528615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Several design patterns and concepts in</a:t>
            </a:r>
            <a:r>
              <a:rPr lang="en-US" baseline="0" dirty="0" smtClean="0"/>
              <a:t> the form of templates, adapted to RADE and CERN specific requirements</a:t>
            </a:r>
          </a:p>
          <a:p>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35</a:t>
            </a:fld>
            <a:endParaRPr lang="en-US"/>
          </a:p>
        </p:txBody>
      </p:sp>
    </p:spTree>
    <p:extLst>
      <p:ext uri="{BB962C8B-B14F-4D97-AF65-F5344CB8AC3E}">
        <p14:creationId xmlns:p14="http://schemas.microsoft.com/office/powerpoint/2010/main" val="11474689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Project generation to work</a:t>
            </a:r>
            <a:r>
              <a:rPr lang="en-US" baseline="0" dirty="0" smtClean="0"/>
              <a:t> around the drawbacks of templates which basically gives you a copy. </a:t>
            </a:r>
          </a:p>
          <a:p>
            <a:r>
              <a:rPr lang="en-US" baseline="0" dirty="0" smtClean="0"/>
              <a:t>The generator can support a </a:t>
            </a:r>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36</a:t>
            </a:fld>
            <a:endParaRPr lang="en-US"/>
          </a:p>
        </p:txBody>
      </p:sp>
    </p:spTree>
    <p:extLst>
      <p:ext uri="{BB962C8B-B14F-4D97-AF65-F5344CB8AC3E}">
        <p14:creationId xmlns:p14="http://schemas.microsoft.com/office/powerpoint/2010/main" val="287505096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1987" name="Rectangle 3"/>
          <p:cNvSpPr>
            <a:spLocks noGrp="1" noChangeArrowheads="1"/>
          </p:cNvSpPr>
          <p:nvPr>
            <p:ph type="body" idx="1"/>
          </p:nvPr>
        </p:nvSpPr>
        <p:spPr/>
        <p:txBody>
          <a:bodyPr/>
          <a:lstStyle/>
          <a:p>
            <a:r>
              <a:rPr lang="en-US" dirty="0" smtClean="0"/>
              <a:t>Class based,</a:t>
            </a:r>
          </a:p>
          <a:p>
            <a:r>
              <a:rPr lang="en-US" dirty="0" smtClean="0"/>
              <a:t>Polymorphic,</a:t>
            </a:r>
          </a:p>
          <a:p>
            <a:r>
              <a:rPr lang="en-US" dirty="0" smtClean="0"/>
              <a:t>Dynamic dispatch</a:t>
            </a:r>
            <a:endParaRPr lang="en-US" dirty="0"/>
          </a:p>
        </p:txBody>
      </p:sp>
    </p:spTree>
    <p:extLst>
      <p:ext uri="{BB962C8B-B14F-4D97-AF65-F5344CB8AC3E}">
        <p14:creationId xmlns:p14="http://schemas.microsoft.com/office/powerpoint/2010/main" val="12753737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code on the right might not be perfect, but I would choose a producer consumer based state machine ANY TIME over the code on the left. </a:t>
            </a:r>
          </a:p>
          <a:p>
            <a:r>
              <a:rPr lang="en-US" baseline="0" dirty="0" smtClean="0"/>
              <a:t>Our overall goal is not to make everyone produce perfect code, but at least get the base level for all on a basic CORE 2 level, implementing similar code which uses common naming schemes, layout and syntax</a:t>
            </a:r>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38</a:t>
            </a:fld>
            <a:endParaRPr lang="en-US"/>
          </a:p>
        </p:txBody>
      </p:sp>
    </p:spTree>
    <p:extLst>
      <p:ext uri="{BB962C8B-B14F-4D97-AF65-F5344CB8AC3E}">
        <p14:creationId xmlns:p14="http://schemas.microsoft.com/office/powerpoint/2010/main" val="11556096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Hypervised</a:t>
            </a:r>
            <a:r>
              <a:rPr lang="en-US" baseline="0" dirty="0" smtClean="0"/>
              <a:t> system giving us the CERN GMT timing (nanosecond </a:t>
            </a:r>
            <a:r>
              <a:rPr lang="en-US" baseline="0" dirty="0" err="1" smtClean="0"/>
              <a:t>prec</a:t>
            </a:r>
            <a:r>
              <a:rPr lang="en-US" baseline="0" dirty="0" smtClean="0"/>
              <a:t>) on the PXI platform!</a:t>
            </a:r>
          </a:p>
          <a:p>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42</a:t>
            </a:fld>
            <a:endParaRPr lang="en-US"/>
          </a:p>
        </p:txBody>
      </p:sp>
    </p:spTree>
    <p:extLst>
      <p:ext uri="{BB962C8B-B14F-4D97-AF65-F5344CB8AC3E}">
        <p14:creationId xmlns:p14="http://schemas.microsoft.com/office/powerpoint/2010/main" val="21506265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pPr eaLnBrk="1" hangingPunct="1"/>
            <a:endParaRPr lang="en-GB" smtClean="0">
              <a:latin typeface="Arial" pitchFamily="34" charset="0"/>
              <a:ea typeface="ヒラギノ角ゴ Pro W3"/>
              <a:cs typeface="ヒラギノ角ゴ Pro W3"/>
            </a:endParaRPr>
          </a:p>
        </p:txBody>
      </p:sp>
    </p:spTree>
    <p:extLst>
      <p:ext uri="{BB962C8B-B14F-4D97-AF65-F5344CB8AC3E}">
        <p14:creationId xmlns:p14="http://schemas.microsoft.com/office/powerpoint/2010/main" val="7711514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eaLnBrk="1" hangingPunct="1"/>
            <a:endParaRPr lang="en-GB" smtClean="0">
              <a:latin typeface="Arial" pitchFamily="34" charset="0"/>
              <a:ea typeface="ヒラギノ角ゴ Pro W3"/>
              <a:cs typeface="ヒラギノ角ゴ Pro W3"/>
            </a:endParaRPr>
          </a:p>
        </p:txBody>
      </p:sp>
    </p:spTree>
    <p:extLst>
      <p:ext uri="{BB962C8B-B14F-4D97-AF65-F5344CB8AC3E}">
        <p14:creationId xmlns:p14="http://schemas.microsoft.com/office/powerpoint/2010/main" val="8411483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Give me what I want and what we need!</a:t>
            </a:r>
            <a:endParaRPr lang="en-US" baseline="0" dirty="0" smtClean="0"/>
          </a:p>
          <a:p>
            <a:r>
              <a:rPr lang="en-US" dirty="0" smtClean="0"/>
              <a:t>(on all platforms)</a:t>
            </a:r>
          </a:p>
          <a:p>
            <a:endParaRPr lang="en-US" dirty="0" smtClean="0"/>
          </a:p>
          <a:p>
            <a:r>
              <a:rPr lang="en-US" dirty="0" smtClean="0"/>
              <a:t>You might argue that this has all ready been implemented</a:t>
            </a:r>
            <a:r>
              <a:rPr lang="en-US" baseline="0" dirty="0" smtClean="0"/>
              <a:t> (TSVN and JKI’s plugin) but they both rely on Tortoise SVN and windows!</a:t>
            </a:r>
          </a:p>
          <a:p>
            <a:endParaRPr lang="en-US" baseline="0" dirty="0" smtClean="0"/>
          </a:p>
          <a:p>
            <a:r>
              <a:rPr lang="en-US" baseline="0" dirty="0" smtClean="0"/>
              <a:t>Similar to the previous request. But this is somewhat more </a:t>
            </a:r>
            <a:r>
              <a:rPr lang="en-US" baseline="0" dirty="0" err="1" smtClean="0"/>
              <a:t>acheivable</a:t>
            </a:r>
            <a:r>
              <a:rPr lang="en-US" baseline="0" dirty="0" smtClean="0"/>
              <a:t> trough the project provider framework.</a:t>
            </a:r>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48</a:t>
            </a:fld>
            <a:endParaRPr lang="en-US"/>
          </a:p>
        </p:txBody>
      </p:sp>
    </p:spTree>
    <p:extLst>
      <p:ext uri="{BB962C8B-B14F-4D97-AF65-F5344CB8AC3E}">
        <p14:creationId xmlns:p14="http://schemas.microsoft.com/office/powerpoint/2010/main" val="21506265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need a tool for m to n deployment, not a replication system!</a:t>
            </a:r>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49</a:t>
            </a:fld>
            <a:endParaRPr lang="en-US"/>
          </a:p>
        </p:txBody>
      </p:sp>
    </p:spTree>
    <p:extLst>
      <p:ext uri="{BB962C8B-B14F-4D97-AF65-F5344CB8AC3E}">
        <p14:creationId xmlns:p14="http://schemas.microsoft.com/office/powerpoint/2010/main" val="215062658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 we are all graphical programmers,</a:t>
            </a:r>
            <a:r>
              <a:rPr lang="en-US" baseline="0" dirty="0" smtClean="0"/>
              <a:t> I thought we might enjoy some of these videos, describing many of the concepts and ideas we </a:t>
            </a:r>
            <a:r>
              <a:rPr lang="en-US" baseline="0" smtClean="0"/>
              <a:t>use in RADE.</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51</a:t>
            </a:fld>
            <a:endParaRPr lang="en-US"/>
          </a:p>
        </p:txBody>
      </p:sp>
    </p:spTree>
    <p:extLst>
      <p:ext uri="{BB962C8B-B14F-4D97-AF65-F5344CB8AC3E}">
        <p14:creationId xmlns:p14="http://schemas.microsoft.com/office/powerpoint/2010/main" val="2150626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MTA team</a:t>
            </a:r>
          </a:p>
          <a:p>
            <a:r>
              <a:rPr lang="en-US" dirty="0" smtClean="0"/>
              <a:t>Engineering</a:t>
            </a:r>
            <a:r>
              <a:rPr lang="en-US" baseline="0" dirty="0" smtClean="0"/>
              <a:t> Department (EN), Industrial Controls and Engineering Group (ICE), Measurements, Tests and Analysis section (MTA)</a:t>
            </a:r>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4</a:t>
            </a:fld>
            <a:endParaRPr lang="en-US"/>
          </a:p>
        </p:txBody>
      </p:sp>
    </p:spTree>
    <p:extLst>
      <p:ext uri="{BB962C8B-B14F-4D97-AF65-F5344CB8AC3E}">
        <p14:creationId xmlns:p14="http://schemas.microsoft.com/office/powerpoint/2010/main" val="393480653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eaLnBrk="1" hangingPunct="1"/>
            <a:endParaRPr lang="fr-FR" dirty="0" smtClean="0">
              <a:latin typeface="Arial" pitchFamily="34" charset="0"/>
              <a:ea typeface="ヒラギノ角ゴ Pro W3"/>
              <a:cs typeface="ヒラギノ角ゴ Pro W3"/>
            </a:endParaRPr>
          </a:p>
        </p:txBody>
      </p:sp>
    </p:spTree>
    <p:extLst>
      <p:ext uri="{BB962C8B-B14F-4D97-AF65-F5344CB8AC3E}">
        <p14:creationId xmlns:p14="http://schemas.microsoft.com/office/powerpoint/2010/main" val="1139901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8848E1-B30F-8744-84F2-065CD4EFD844}" type="slidenum">
              <a:rPr lang="en-US" smtClean="0"/>
              <a:pPr/>
              <a:t>5</a:t>
            </a:fld>
            <a:endParaRPr lang="en-US"/>
          </a:p>
        </p:txBody>
      </p:sp>
    </p:spTree>
    <p:extLst>
      <p:ext uri="{BB962C8B-B14F-4D97-AF65-F5344CB8AC3E}">
        <p14:creationId xmlns:p14="http://schemas.microsoft.com/office/powerpoint/2010/main" val="210487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6</a:t>
            </a:fld>
            <a:endParaRPr lang="en-US"/>
          </a:p>
        </p:txBody>
      </p:sp>
    </p:spTree>
    <p:extLst>
      <p:ext uri="{BB962C8B-B14F-4D97-AF65-F5344CB8AC3E}">
        <p14:creationId xmlns:p14="http://schemas.microsoft.com/office/powerpoint/2010/main" val="4037639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SM18 -&gt; years of work started, asked to be done in a few months.</a:t>
            </a:r>
          </a:p>
          <a:p>
            <a:r>
              <a:rPr lang="en-US" sz="1200" kern="1200" dirty="0" smtClean="0">
                <a:solidFill>
                  <a:schemeClr val="tx1"/>
                </a:solidFill>
                <a:latin typeface="+mn-lt"/>
                <a:ea typeface="+mn-ea"/>
                <a:cs typeface="+mn-cs"/>
              </a:rPr>
              <a:t>Magnetic</a:t>
            </a:r>
            <a:r>
              <a:rPr lang="en-US" sz="1200" kern="1200" baseline="0" dirty="0" smtClean="0">
                <a:solidFill>
                  <a:schemeClr val="tx1"/>
                </a:solidFill>
                <a:latin typeface="+mn-lt"/>
                <a:ea typeface="+mn-ea"/>
                <a:cs typeface="+mn-cs"/>
              </a:rPr>
              <a:t> measurements, measuring and analyzing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Post Mortem -&gt; Same story.</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We started</a:t>
            </a:r>
            <a:r>
              <a:rPr lang="en-US" sz="1200" kern="1200" baseline="0" dirty="0" smtClean="0">
                <a:solidFill>
                  <a:schemeClr val="tx1"/>
                </a:solidFill>
                <a:latin typeface="+mn-lt"/>
                <a:ea typeface="+mn-ea"/>
                <a:cs typeface="+mn-cs"/>
              </a:rPr>
              <a:t> in the Magnetic measurement business, around LabVIEW 4-5 (some of the team members have been doing this since LabVIEW 1-2)</a:t>
            </a:r>
          </a:p>
          <a:p>
            <a:r>
              <a:rPr lang="en-US" sz="1200" kern="1200" baseline="0" dirty="0" smtClean="0">
                <a:solidFill>
                  <a:schemeClr val="tx1"/>
                </a:solidFill>
                <a:latin typeface="+mn-lt"/>
                <a:ea typeface="+mn-ea"/>
                <a:cs typeface="+mn-cs"/>
              </a:rPr>
              <a:t>We got the job of measuring voltages, currents, temperatures and all kind of values on superconducting </a:t>
            </a:r>
            <a:r>
              <a:rPr lang="en-US" sz="1200" kern="1200" baseline="0" dirty="0" err="1" smtClean="0">
                <a:solidFill>
                  <a:schemeClr val="tx1"/>
                </a:solidFill>
                <a:latin typeface="+mn-lt"/>
                <a:ea typeface="+mn-ea"/>
                <a:cs typeface="+mn-cs"/>
              </a:rPr>
              <a:t>magnes</a:t>
            </a:r>
            <a:r>
              <a:rPr lang="en-US" sz="1200" kern="1200" baseline="0" dirty="0" smtClean="0">
                <a:solidFill>
                  <a:schemeClr val="tx1"/>
                </a:solidFill>
                <a:latin typeface="+mn-lt"/>
                <a:ea typeface="+mn-ea"/>
                <a:cs typeface="+mn-cs"/>
              </a:rPr>
              <a:t>. </a:t>
            </a:r>
          </a:p>
          <a:p>
            <a:r>
              <a:rPr lang="en-US" sz="1200" kern="1200" baseline="0" dirty="0" smtClean="0">
                <a:solidFill>
                  <a:schemeClr val="tx1"/>
                </a:solidFill>
                <a:latin typeface="+mn-lt"/>
                <a:ea typeface="+mn-ea"/>
                <a:cs typeface="+mn-cs"/>
              </a:rPr>
              <a:t>To do so there where many things we had to cope with…. Which brings us to the next topic: </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C8848E1-B30F-8744-84F2-065CD4EFD844}" type="slidenum">
              <a:rPr lang="en-US" smtClean="0"/>
              <a:pPr/>
              <a:t>7</a:t>
            </a:fld>
            <a:endParaRPr lang="en-US"/>
          </a:p>
        </p:txBody>
      </p:sp>
    </p:spTree>
    <p:extLst>
      <p:ext uri="{BB962C8B-B14F-4D97-AF65-F5344CB8AC3E}">
        <p14:creationId xmlns:p14="http://schemas.microsoft.com/office/powerpoint/2010/main" val="41799753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challenge.</a:t>
            </a:r>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8</a:t>
            </a:fld>
            <a:endParaRPr lang="en-US"/>
          </a:p>
        </p:txBody>
      </p:sp>
    </p:spTree>
    <p:extLst>
      <p:ext uri="{BB962C8B-B14F-4D97-AF65-F5344CB8AC3E}">
        <p14:creationId xmlns:p14="http://schemas.microsoft.com/office/powerpoint/2010/main" val="2495486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Installing</a:t>
            </a:r>
            <a:r>
              <a:rPr lang="en-US" baseline="0" dirty="0" smtClean="0"/>
              <a:t> on </a:t>
            </a:r>
            <a:r>
              <a:rPr lang="en-US" baseline="0" dirty="0" err="1" smtClean="0"/>
              <a:t>Pharlap</a:t>
            </a:r>
            <a:r>
              <a:rPr lang="en-US" baseline="0" dirty="0" smtClean="0"/>
              <a:t> or </a:t>
            </a:r>
            <a:r>
              <a:rPr lang="en-US" baseline="0" dirty="0" err="1" smtClean="0"/>
              <a:t>VXworks</a:t>
            </a:r>
            <a:endParaRPr lang="en-US" dirty="0"/>
          </a:p>
        </p:txBody>
      </p:sp>
      <p:sp>
        <p:nvSpPr>
          <p:cNvPr id="4" name="Slide Number Placeholder 3"/>
          <p:cNvSpPr>
            <a:spLocks noGrp="1"/>
          </p:cNvSpPr>
          <p:nvPr>
            <p:ph type="sldNum" sz="quarter" idx="10"/>
          </p:nvPr>
        </p:nvSpPr>
        <p:spPr/>
        <p:txBody>
          <a:bodyPr/>
          <a:lstStyle/>
          <a:p>
            <a:fld id="{4C8848E1-B30F-8744-84F2-065CD4EFD844}" type="slidenum">
              <a:rPr lang="en-US" smtClean="0"/>
              <a:pPr/>
              <a:t>9</a:t>
            </a:fld>
            <a:endParaRPr lang="en-US"/>
          </a:p>
        </p:txBody>
      </p:sp>
    </p:spTree>
    <p:extLst>
      <p:ext uri="{BB962C8B-B14F-4D97-AF65-F5344CB8AC3E}">
        <p14:creationId xmlns:p14="http://schemas.microsoft.com/office/powerpoint/2010/main" val="4591680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4"/>
            <a:endParaRPr lang="en-US" dirty="0"/>
          </a:p>
        </p:txBody>
      </p:sp>
      <p:sp>
        <p:nvSpPr>
          <p:cNvPr id="5" name="Footer Placeholder 4"/>
          <p:cNvSpPr>
            <a:spLocks noGrp="1"/>
          </p:cNvSpPr>
          <p:nvPr>
            <p:ph type="ftr" sz="quarter" idx="11"/>
          </p:nvPr>
        </p:nvSpPr>
        <p:spPr/>
        <p:txBody>
          <a:bodyPr/>
          <a:lstStyle/>
          <a:p>
            <a:r>
              <a:rPr lang="en-US" dirty="0" smtClean="0"/>
              <a:t>EN-STI-ECE</a:t>
            </a:r>
            <a:endParaRPr lang="en-US" dirty="0"/>
          </a:p>
        </p:txBody>
      </p:sp>
      <p:sp>
        <p:nvSpPr>
          <p:cNvPr id="6" name="Slide Number Placeholder 5"/>
          <p:cNvSpPr>
            <a:spLocks noGrp="1"/>
          </p:cNvSpPr>
          <p:nvPr>
            <p:ph type="sldNum" sz="quarter" idx="12"/>
          </p:nvPr>
        </p:nvSpPr>
        <p:spPr/>
        <p:txBody>
          <a:bodyPr/>
          <a:lstStyle>
            <a:lvl1pPr>
              <a:defRPr>
                <a:latin typeface="Papyrus"/>
              </a:defRPr>
            </a:lvl1pPr>
          </a:lstStyle>
          <a:p>
            <a:fld id="{AC5B1FEA-406A-7749-A5C3-DDCB5F67A4C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4"/>
            <a:endParaRPr lang="en-US" dirty="0"/>
          </a:p>
        </p:txBody>
      </p:sp>
      <p:sp>
        <p:nvSpPr>
          <p:cNvPr id="6" name="Slide Number Placeholder 5"/>
          <p:cNvSpPr>
            <a:spLocks noGrp="1"/>
          </p:cNvSpPr>
          <p:nvPr>
            <p:ph type="sldNum" sz="quarter" idx="12"/>
          </p:nvPr>
        </p:nvSpPr>
        <p:spPr/>
        <p:txBody>
          <a:bodyPr/>
          <a:lstStyle>
            <a:lvl1pPr>
              <a:defRPr>
                <a:latin typeface="Papyrus"/>
              </a:defRPr>
            </a:lvl1pPr>
          </a:lstStyle>
          <a:p>
            <a:fld id="{AC5B1FEA-406A-7749-A5C3-DDCB5F67A4CE}" type="slidenum">
              <a:rPr lang="en-US" smtClean="0"/>
              <a:pPr/>
              <a:t>‹#›</a:t>
            </a:fld>
            <a:endParaRPr lang="en-US" dirty="0"/>
          </a:p>
        </p:txBody>
      </p:sp>
      <p:sp>
        <p:nvSpPr>
          <p:cNvPr id="7" name="Footer Placeholder 4"/>
          <p:cNvSpPr>
            <a:spLocks noGrp="1"/>
          </p:cNvSpPr>
          <p:nvPr>
            <p:ph type="ftr" sz="quarter" idx="11"/>
          </p:nvPr>
        </p:nvSpPr>
        <p:spPr>
          <a:xfrm>
            <a:off x="3124200" y="6330291"/>
            <a:ext cx="2895600" cy="213483"/>
          </a:xfrm>
        </p:spPr>
        <p:txBody>
          <a:bodyPr/>
          <a:lstStyle/>
          <a:p>
            <a:r>
              <a:rPr lang="en-US" dirty="0" smtClean="0"/>
              <a:t>EN-STI-ECE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5182" y="710597"/>
            <a:ext cx="7304965" cy="2097259"/>
          </a:xfrm>
        </p:spPr>
        <p:txBody>
          <a:bodyPr anchor="b"/>
          <a:lstStyle>
            <a:lvl1pPr algn="ctr">
              <a:defRPr sz="4800" b="0"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1275182" y="2841163"/>
            <a:ext cx="7304965" cy="664038"/>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a:p>
            <a:pPr lvl="0"/>
            <a:endParaRPr lang="en-US" dirty="0" smtClean="0"/>
          </a:p>
        </p:txBody>
      </p:sp>
      <p:sp>
        <p:nvSpPr>
          <p:cNvPr id="6" name="Slide Number Placeholder 5"/>
          <p:cNvSpPr>
            <a:spLocks noGrp="1"/>
          </p:cNvSpPr>
          <p:nvPr>
            <p:ph type="sldNum" sz="quarter" idx="12"/>
          </p:nvPr>
        </p:nvSpPr>
        <p:spPr/>
        <p:txBody>
          <a:bodyPr/>
          <a:lstStyle>
            <a:lvl1pPr>
              <a:defRPr>
                <a:latin typeface="Papyrus"/>
              </a:defRPr>
            </a:lvl1pPr>
          </a:lstStyle>
          <a:p>
            <a:fld id="{AC5B1FEA-406A-7749-A5C3-DDCB5F67A4CE}" type="slidenum">
              <a:rPr lang="en-US" smtClean="0"/>
              <a:pPr/>
              <a:t>‹#›</a:t>
            </a:fld>
            <a:endParaRPr lang="en-US" dirty="0"/>
          </a:p>
        </p:txBody>
      </p:sp>
      <p:sp>
        <p:nvSpPr>
          <p:cNvPr id="8" name="Content Placeholder 2"/>
          <p:cNvSpPr>
            <a:spLocks noGrp="1"/>
          </p:cNvSpPr>
          <p:nvPr>
            <p:ph idx="13"/>
          </p:nvPr>
        </p:nvSpPr>
        <p:spPr>
          <a:xfrm>
            <a:off x="1275182" y="4279901"/>
            <a:ext cx="7317536" cy="140969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4"/>
            <a:endParaRPr lang="en-US" dirty="0"/>
          </a:p>
        </p:txBody>
      </p:sp>
      <p:sp>
        <p:nvSpPr>
          <p:cNvPr id="9" name="Footer Placeholder 4"/>
          <p:cNvSpPr>
            <a:spLocks noGrp="1"/>
          </p:cNvSpPr>
          <p:nvPr>
            <p:ph type="ftr" sz="quarter" idx="11"/>
          </p:nvPr>
        </p:nvSpPr>
        <p:spPr>
          <a:xfrm>
            <a:off x="3124200" y="6330291"/>
            <a:ext cx="2895600" cy="213483"/>
          </a:xfrm>
        </p:spPr>
        <p:txBody>
          <a:bodyPr/>
          <a:lstStyle/>
          <a:p>
            <a:r>
              <a:rPr lang="en-US" dirty="0" smtClean="0"/>
              <a:t>EN-STI-ECE</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7" name="Slide Number Placeholder 6"/>
          <p:cNvSpPr>
            <a:spLocks noGrp="1"/>
          </p:cNvSpPr>
          <p:nvPr>
            <p:ph type="sldNum" sz="quarter" idx="12"/>
          </p:nvPr>
        </p:nvSpPr>
        <p:spPr/>
        <p:txBody>
          <a:bodyPr/>
          <a:lstStyle>
            <a:lvl1pPr>
              <a:defRPr>
                <a:latin typeface="Papyrus"/>
              </a:defRPr>
            </a:lvl1pPr>
          </a:lstStyle>
          <a:p>
            <a:fld id="{AC5B1FEA-406A-7749-A5C3-DDCB5F67A4CE}" type="slidenum">
              <a:rPr lang="en-US" smtClean="0"/>
              <a:pPr/>
              <a:t>‹#›</a:t>
            </a:fld>
            <a:endParaRPr lang="en-US" dirty="0"/>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4"/>
          <p:cNvSpPr>
            <a:spLocks noGrp="1"/>
          </p:cNvSpPr>
          <p:nvPr>
            <p:ph type="ftr" sz="quarter" idx="11"/>
          </p:nvPr>
        </p:nvSpPr>
        <p:spPr>
          <a:xfrm>
            <a:off x="3124200" y="6330291"/>
            <a:ext cx="2895600" cy="213483"/>
          </a:xfrm>
        </p:spPr>
        <p:txBody>
          <a:bodyPr/>
          <a:lstStyle/>
          <a:p>
            <a:r>
              <a:rPr lang="en-US" dirty="0" smtClean="0"/>
              <a:t>EN-STI-ECE</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lvl1pPr>
              <a:defRPr>
                <a:latin typeface="Papyrus"/>
              </a:defRPr>
            </a:lvl1pPr>
          </a:lstStyle>
          <a:p>
            <a:fld id="{AC5B1FEA-406A-7749-A5C3-DDCB5F67A4CE}" type="slidenum">
              <a:rPr lang="en-US" smtClean="0"/>
              <a:pPr/>
              <a:t>‹#›</a:t>
            </a:fld>
            <a:endParaRPr lang="en-US" dirty="0"/>
          </a:p>
        </p:txBody>
      </p:sp>
      <p:sp>
        <p:nvSpPr>
          <p:cNvPr id="8" name="Footer Placeholder 4"/>
          <p:cNvSpPr>
            <a:spLocks noGrp="1"/>
          </p:cNvSpPr>
          <p:nvPr>
            <p:ph type="ftr" sz="quarter" idx="11"/>
          </p:nvPr>
        </p:nvSpPr>
        <p:spPr>
          <a:xfrm>
            <a:off x="3124200" y="6330291"/>
            <a:ext cx="2895600" cy="213483"/>
          </a:xfrm>
        </p:spPr>
        <p:txBody>
          <a:bodyPr/>
          <a:lstStyle/>
          <a:p>
            <a:r>
              <a:rPr lang="en-US" dirty="0" smtClean="0"/>
              <a:t>EN-STI-ECE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lvl1pPr>
              <a:defRPr/>
            </a:lvl1pPr>
          </a:lstStyle>
          <a:p>
            <a:pPr>
              <a:defRPr/>
            </a:pPr>
            <a:fld id="{D5E91CCD-55E6-42B0-B96D-AA925CFBA138}" type="slidenum">
              <a:rPr lang="en-GB" smtClean="0">
                <a:latin typeface="Papyrus"/>
              </a:rPr>
              <a:pPr>
                <a:defRPr/>
              </a:pPr>
              <a:t>‹#›</a:t>
            </a:fld>
            <a:r>
              <a:rPr lang="en-GB" dirty="0" smtClean="0">
                <a:latin typeface="Papyrus"/>
              </a:rPr>
              <a:t>/24</a:t>
            </a:r>
            <a:endParaRPr lang="en-GB" dirty="0">
              <a:latin typeface="Papyrus"/>
            </a:endParaRPr>
          </a:p>
        </p:txBody>
      </p:sp>
      <p:sp>
        <p:nvSpPr>
          <p:cNvPr id="7" name="Footer Placeholder 4"/>
          <p:cNvSpPr>
            <a:spLocks noGrp="1"/>
          </p:cNvSpPr>
          <p:nvPr>
            <p:ph type="ftr" sz="quarter" idx="11"/>
          </p:nvPr>
        </p:nvSpPr>
        <p:spPr>
          <a:xfrm>
            <a:off x="3124200" y="6330291"/>
            <a:ext cx="2895600" cy="213483"/>
          </a:xfrm>
        </p:spPr>
        <p:txBody>
          <a:bodyPr/>
          <a:lstStyle/>
          <a:p>
            <a:r>
              <a:rPr lang="en-US" dirty="0" smtClean="0"/>
              <a:t>EN-STI-ECE</a:t>
            </a:r>
            <a:endParaRPr lang="en-US" dirty="0"/>
          </a:p>
        </p:txBody>
      </p:sp>
    </p:spTree>
    <p:extLst>
      <p:ext uri="{BB962C8B-B14F-4D97-AF65-F5344CB8AC3E}">
        <p14:creationId xmlns:p14="http://schemas.microsoft.com/office/powerpoint/2010/main" val="3178445338"/>
      </p:ext>
    </p:extLst>
  </p:cSld>
  <p:clrMapOvr>
    <a:masterClrMapping/>
  </p:clrMapOvr>
  <p:transition>
    <p:dissolv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3.png"/><Relationship Id="rId9" Type="http://schemas.openxmlformats.org/officeDocument/2006/relationships/image" Target="../media/image4.jp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8">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993299" y="436567"/>
            <a:ext cx="7599422" cy="707747"/>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993297" y="1282637"/>
            <a:ext cx="7599421" cy="488535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124200" y="6330291"/>
            <a:ext cx="2895600" cy="213483"/>
          </a:xfrm>
          <a:prstGeom prst="rect">
            <a:avLst/>
          </a:prstGeom>
        </p:spPr>
        <p:txBody>
          <a:bodyPr vert="horz" lIns="91440" tIns="45720" rIns="91440" bIns="45720" rtlCol="0" anchor="ctr"/>
          <a:lstStyle>
            <a:lvl1pPr algn="ctr">
              <a:defRPr sz="1200" b="0">
                <a:solidFill>
                  <a:schemeClr val="tx1">
                    <a:lumMod val="50000"/>
                    <a:lumOff val="50000"/>
                  </a:schemeClr>
                </a:solidFill>
                <a:latin typeface="Papyrus"/>
                <a:cs typeface="Rage Italic" pitchFamily="66" charset="0"/>
              </a:defRPr>
            </a:lvl1pPr>
          </a:lstStyle>
          <a:p>
            <a:r>
              <a:rPr lang="en-US" dirty="0" smtClean="0"/>
              <a:t>EN-ICE-MTA</a:t>
            </a:r>
            <a:endParaRPr lang="en-US" dirty="0"/>
          </a:p>
        </p:txBody>
      </p:sp>
      <p:sp>
        <p:nvSpPr>
          <p:cNvPr id="6" name="Slide Number Placeholder 5"/>
          <p:cNvSpPr>
            <a:spLocks noGrp="1"/>
          </p:cNvSpPr>
          <p:nvPr>
            <p:ph type="sldNum" sz="quarter" idx="4"/>
          </p:nvPr>
        </p:nvSpPr>
        <p:spPr>
          <a:xfrm>
            <a:off x="6446547" y="6330291"/>
            <a:ext cx="2133600" cy="213483"/>
          </a:xfrm>
          <a:prstGeom prst="rect">
            <a:avLst/>
          </a:prstGeom>
        </p:spPr>
        <p:txBody>
          <a:bodyPr vert="horz" lIns="91440" tIns="45720" rIns="91440" bIns="45720" rtlCol="0" anchor="ctr"/>
          <a:lstStyle>
            <a:lvl1pPr algn="r">
              <a:defRPr sz="1200" b="0">
                <a:solidFill>
                  <a:schemeClr val="tx1">
                    <a:lumMod val="50000"/>
                    <a:lumOff val="50000"/>
                  </a:schemeClr>
                </a:solidFill>
                <a:latin typeface="+mn-lt"/>
                <a:cs typeface="Rage Italic" pitchFamily="66" charset="0"/>
              </a:defRPr>
            </a:lvl1pPr>
          </a:lstStyle>
          <a:p>
            <a:r>
              <a:rPr lang="en-US" dirty="0" smtClean="0">
                <a:latin typeface="Papyrus"/>
              </a:rPr>
              <a:t>PAGE- </a:t>
            </a:r>
            <a:fld id="{AC5B1FEA-406A-7749-A5C3-DDCB5F67A4CE}" type="slidenum">
              <a:rPr lang="en-US" smtClean="0">
                <a:latin typeface="Papyrus"/>
              </a:rPr>
              <a:pPr/>
              <a:t>‹#›</a:t>
            </a:fld>
            <a:endParaRPr lang="en-US" dirty="0">
              <a:latin typeface="Papyrus"/>
            </a:endParaRPr>
          </a:p>
        </p:txBody>
      </p:sp>
      <p:cxnSp>
        <p:nvCxnSpPr>
          <p:cNvPr id="9" name="Straight Connector 8"/>
          <p:cNvCxnSpPr/>
          <p:nvPr/>
        </p:nvCxnSpPr>
        <p:spPr>
          <a:xfrm>
            <a:off x="658854" y="6282270"/>
            <a:ext cx="8041440" cy="0"/>
          </a:xfrm>
          <a:prstGeom prst="line">
            <a:avLst/>
          </a:prstGeom>
        </p:spPr>
        <p:style>
          <a:lnRef idx="3">
            <a:schemeClr val="accent5"/>
          </a:lnRef>
          <a:fillRef idx="0">
            <a:schemeClr val="accent5"/>
          </a:fillRef>
          <a:effectRef idx="2">
            <a:schemeClr val="accent5"/>
          </a:effectRef>
          <a:fontRef idx="minor">
            <a:schemeClr val="tx1"/>
          </a:fontRef>
        </p:style>
      </p:cxnSp>
      <p:sp>
        <p:nvSpPr>
          <p:cNvPr id="12" name="Rectangle 11"/>
          <p:cNvSpPr>
            <a:spLocks/>
          </p:cNvSpPr>
          <p:nvPr/>
        </p:nvSpPr>
        <p:spPr bwMode="auto">
          <a:xfrm rot="16200000">
            <a:off x="-1920474" y="2605689"/>
            <a:ext cx="4834246" cy="369332"/>
          </a:xfrm>
          <a:prstGeom prst="rect">
            <a:avLst/>
          </a:prstGeom>
          <a:noFill/>
          <a:ln w="12700" cap="flat">
            <a:noFill/>
            <a:miter lim="800000"/>
            <a:headEnd type="none" w="med" len="med"/>
            <a:tailEnd type="none" w="med" len="med"/>
          </a:ln>
          <a:effectLst/>
        </p:spPr>
        <p:txBody>
          <a:bodyPr wrap="square" lIns="0" tIns="0" rIns="0" bIns="0" anchor="ctr">
            <a:prstTxWarp prst="textNoShape">
              <a:avLst/>
            </a:prstTxWarp>
            <a:spAutoFit/>
          </a:bodyPr>
          <a:lstStyle/>
          <a:p>
            <a:pPr>
              <a:defRPr/>
            </a:pPr>
            <a:r>
              <a:rPr lang="en-US" sz="2400" b="0" i="0" dirty="0" smtClean="0">
                <a:solidFill>
                  <a:srgbClr val="000000"/>
                </a:solidFill>
                <a:effectLst/>
                <a:latin typeface="Papyrus" charset="0"/>
                <a:ea typeface="Papyrus" charset="0"/>
                <a:cs typeface="Papyrus" charset="0"/>
              </a:rPr>
              <a:t>Sources, Targets and Interactions</a:t>
            </a:r>
            <a:endParaRPr lang="en-US" sz="2400" dirty="0">
              <a:solidFill>
                <a:schemeClr val="tx1"/>
              </a:solidFill>
              <a:latin typeface="Papyrus" charset="0"/>
              <a:ea typeface="Papyrus" charset="0"/>
              <a:cs typeface="Papyrus" charset="0"/>
            </a:endParaRPr>
          </a:p>
        </p:txBody>
      </p:sp>
      <p:pic>
        <p:nvPicPr>
          <p:cNvPr id="4" name="Picture 3"/>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72799" y="5440625"/>
            <a:ext cx="647700" cy="723900"/>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61" r:id="rId2"/>
    <p:sldLayoutId id="2147483662" r:id="rId3"/>
    <p:sldLayoutId id="2147483663" r:id="rId4"/>
    <p:sldLayoutId id="2147483664" r:id="rId5"/>
    <p:sldLayoutId id="2147483676" r:id="rId6"/>
  </p:sldLayoutIdLst>
  <p:timing>
    <p:tnLst>
      <p:par>
        <p:cTn id="1" dur="indefinite" restart="never" nodeType="tmRoot"/>
      </p:par>
    </p:tnLst>
  </p:timing>
  <p:hf hdr="0" ftr="0" dt="0"/>
  <p:txStyles>
    <p:titleStyle>
      <a:lvl1pPr algn="r" defTabSz="457200" rtl="0" eaLnBrk="1" latinLnBrk="0" hangingPunct="1">
        <a:spcBef>
          <a:spcPct val="0"/>
        </a:spcBef>
        <a:buNone/>
        <a:defRPr sz="3600" kern="1200">
          <a:solidFill>
            <a:schemeClr val="tx1">
              <a:lumMod val="85000"/>
              <a:lumOff val="15000"/>
            </a:schemeClr>
          </a:solidFill>
          <a:latin typeface="Papyrus"/>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Papyrus"/>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Papyrus"/>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Papyrus"/>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Papyrus"/>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Papyrus"/>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4" Type="http://schemas.openxmlformats.org/officeDocument/2006/relationships/image" Target="../media/image12.jpeg"/><Relationship Id="rId5" Type="http://schemas.openxmlformats.org/officeDocument/2006/relationships/image" Target="../media/image13.gif"/><Relationship Id="rId6" Type="http://schemas.openxmlformats.org/officeDocument/2006/relationships/image" Target="../media/image14.png"/><Relationship Id="rId7"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image" Target="../media/image18.jpe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image" Target="../media/image15.jpeg"/><Relationship Id="rId5" Type="http://schemas.openxmlformats.org/officeDocument/2006/relationships/image" Target="../media/image11.jpg"/><Relationship Id="rId1" Type="http://schemas.openxmlformats.org/officeDocument/2006/relationships/tags" Target="../tags/tag2.x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4" Type="http://schemas.openxmlformats.org/officeDocument/2006/relationships/image" Target="../media/image15.jpeg"/><Relationship Id="rId5" Type="http://schemas.openxmlformats.org/officeDocument/2006/relationships/image" Target="../media/image11.jpg"/><Relationship Id="rId1" Type="http://schemas.openxmlformats.org/officeDocument/2006/relationships/tags" Target="../tags/tag3.x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gif"/><Relationship Id="rId5" Type="http://schemas.openxmlformats.org/officeDocument/2006/relationships/image" Target="../media/image24.png"/><Relationship Id="rId6"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tif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 Id="rId3" Type="http://schemas.openxmlformats.org/officeDocument/2006/relationships/image" Target="../media/image3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4.png"/><Relationship Id="rId5"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6.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jpe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8.xml.rels><?xml version="1.0" encoding="UTF-8" standalone="yes"?>
<Relationships xmlns="http://schemas.openxmlformats.org/package/2006/relationships"><Relationship Id="rId3" Type="http://schemas.openxmlformats.org/officeDocument/2006/relationships/hyperlink" Target="http://j2eeps.cern.ch/wikis/display/EN/LabVIEW+Guides" TargetMode="External"/><Relationship Id="rId4" Type="http://schemas.openxmlformats.org/officeDocument/2006/relationships/image" Target="../media/image48.png"/><Relationship Id="rId5"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png"/><Relationship Id="rId3" Type="http://schemas.openxmlformats.org/officeDocument/2006/relationships/image" Target="../media/image5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2.jpg"/></Relationships>
</file>

<file path=ppt/slides/_rels/slide41.xml.rels><?xml version="1.0" encoding="UTF-8" standalone="yes"?>
<Relationships xmlns="http://schemas.openxmlformats.org/package/2006/relationships"><Relationship Id="rId3" Type="http://schemas.openxmlformats.org/officeDocument/2006/relationships/image" Target="../media/image54.jpeg"/><Relationship Id="rId4" Type="http://schemas.openxmlformats.org/officeDocument/2006/relationships/image" Target="../media/image55.png"/><Relationship Id="rId5" Type="http://schemas.openxmlformats.org/officeDocument/2006/relationships/image" Target="../media/image56.jpeg"/><Relationship Id="rId1" Type="http://schemas.openxmlformats.org/officeDocument/2006/relationships/slideLayout" Target="../slideLayouts/slideLayout2.xml"/><Relationship Id="rId2" Type="http://schemas.openxmlformats.org/officeDocument/2006/relationships/image" Target="../media/image53.jpeg"/></Relationships>
</file>

<file path=ppt/slides/_rels/slide42.xml.rels><?xml version="1.0" encoding="UTF-8" standalone="yes"?>
<Relationships xmlns="http://schemas.openxmlformats.org/package/2006/relationships"><Relationship Id="rId11" Type="http://schemas.openxmlformats.org/officeDocument/2006/relationships/image" Target="../media/image65.jpeg"/><Relationship Id="rId12" Type="http://schemas.openxmlformats.org/officeDocument/2006/relationships/image" Target="../media/image66.emf"/><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57.png"/><Relationship Id="rId4" Type="http://schemas.openxmlformats.org/officeDocument/2006/relationships/image" Target="../media/image58.png"/><Relationship Id="rId5" Type="http://schemas.openxmlformats.org/officeDocument/2006/relationships/image" Target="../media/image59.jpg"/><Relationship Id="rId6" Type="http://schemas.openxmlformats.org/officeDocument/2006/relationships/image" Target="../media/image60.png"/><Relationship Id="rId7" Type="http://schemas.openxmlformats.org/officeDocument/2006/relationships/image" Target="../media/image61.png"/><Relationship Id="rId8" Type="http://schemas.openxmlformats.org/officeDocument/2006/relationships/image" Target="../media/image62.png"/><Relationship Id="rId9" Type="http://schemas.openxmlformats.org/officeDocument/2006/relationships/image" Target="../media/image63.jpeg"/><Relationship Id="rId10" Type="http://schemas.openxmlformats.org/officeDocument/2006/relationships/image" Target="../media/image64.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5.xml"/><Relationship Id="rId4" Type="http://schemas.openxmlformats.org/officeDocument/2006/relationships/image" Target="../media/image15.jpeg"/><Relationship Id="rId1" Type="http://schemas.openxmlformats.org/officeDocument/2006/relationships/tags" Target="../tags/tag4.xml"/><Relationship Id="rId2"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1" Type="http://schemas.openxmlformats.org/officeDocument/2006/relationships/image" Target="../media/image74.jpeg"/><Relationship Id="rId12" Type="http://schemas.openxmlformats.org/officeDocument/2006/relationships/image" Target="../media/image75.jpeg"/><Relationship Id="rId13" Type="http://schemas.openxmlformats.org/officeDocument/2006/relationships/image" Target="../media/image76.jpeg"/><Relationship Id="rId14" Type="http://schemas.openxmlformats.org/officeDocument/2006/relationships/image" Target="../media/image77.png"/><Relationship Id="rId15" Type="http://schemas.openxmlformats.org/officeDocument/2006/relationships/image" Target="../media/image78.png"/><Relationship Id="rId1" Type="http://schemas.openxmlformats.org/officeDocument/2006/relationships/tags" Target="../tags/tag5.xml"/><Relationship Id="rId2" Type="http://schemas.openxmlformats.org/officeDocument/2006/relationships/slideLayout" Target="../slideLayouts/slideLayout2.xml"/><Relationship Id="rId3" Type="http://schemas.openxmlformats.org/officeDocument/2006/relationships/notesSlide" Target="../notesSlides/notesSlide36.xml"/><Relationship Id="rId4" Type="http://schemas.openxmlformats.org/officeDocument/2006/relationships/image" Target="../media/image67.wmf"/><Relationship Id="rId5" Type="http://schemas.openxmlformats.org/officeDocument/2006/relationships/image" Target="../media/image68.jpeg"/><Relationship Id="rId6" Type="http://schemas.openxmlformats.org/officeDocument/2006/relationships/image" Target="../media/image69.wmf"/><Relationship Id="rId7" Type="http://schemas.openxmlformats.org/officeDocument/2006/relationships/image" Target="../media/image70.jpeg"/><Relationship Id="rId8" Type="http://schemas.openxmlformats.org/officeDocument/2006/relationships/image" Target="../media/image71.png"/><Relationship Id="rId9" Type="http://schemas.openxmlformats.org/officeDocument/2006/relationships/image" Target="../media/image72.jpeg"/><Relationship Id="rId10" Type="http://schemas.openxmlformats.org/officeDocument/2006/relationships/image" Target="../media/image73.jpeg"/></Relationships>
</file>

<file path=ppt/slides/_rels/slide46.xml.rels><?xml version="1.0" encoding="UTF-8" standalone="yes"?>
<Relationships xmlns="http://schemas.openxmlformats.org/package/2006/relationships"><Relationship Id="rId3" Type="http://schemas.openxmlformats.org/officeDocument/2006/relationships/image" Target="../media/image80.gif"/><Relationship Id="rId4" Type="http://schemas.openxmlformats.org/officeDocument/2006/relationships/image" Target="../media/image81.jpeg"/><Relationship Id="rId5" Type="http://schemas.openxmlformats.org/officeDocument/2006/relationships/image" Target="../media/image54.jpeg"/><Relationship Id="rId1" Type="http://schemas.openxmlformats.org/officeDocument/2006/relationships/slideLayout" Target="../slideLayouts/slideLayout5.xml"/><Relationship Id="rId2" Type="http://schemas.openxmlformats.org/officeDocument/2006/relationships/image" Target="../media/image79.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png"/><Relationship Id="rId5" Type="http://schemas.openxmlformats.org/officeDocument/2006/relationships/image" Target="../media/image84.png"/><Relationship Id="rId6" Type="http://schemas.openxmlformats.org/officeDocument/2006/relationships/image" Target="../media/image85.png"/><Relationship Id="rId7" Type="http://schemas.openxmlformats.org/officeDocument/2006/relationships/image" Target="../media/image86.png"/><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9.xml.rels><?xml version="1.0" encoding="UTF-8" standalone="yes"?>
<Relationships xmlns="http://schemas.openxmlformats.org/package/2006/relationships"><Relationship Id="rId3" Type="http://schemas.openxmlformats.org/officeDocument/2006/relationships/image" Target="../media/image87.png"/><Relationship Id="rId4" Type="http://schemas.openxmlformats.org/officeDocument/2006/relationships/image" Target="../media/image88.png"/><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9.jpg"/></Relationships>
</file>

<file path=ppt/slides/_rels/slide51.xml.rels><?xml version="1.0" encoding="UTF-8" standalone="yes"?>
<Relationships xmlns="http://schemas.openxmlformats.org/package/2006/relationships"><Relationship Id="rId3" Type="http://schemas.openxmlformats.org/officeDocument/2006/relationships/hyperlink" Target="http://www.youtube.com/watch?v=u8C2Un6Gjhk" TargetMode="External"/><Relationship Id="rId4" Type="http://schemas.openxmlformats.org/officeDocument/2006/relationships/hyperlink" Target="http://www.youtube.com/watch?v=iu5WB-NvHFc" TargetMode="External"/><Relationship Id="rId5" Type="http://schemas.openxmlformats.org/officeDocument/2006/relationships/hyperlink" Target="http://www.youtube.com/watch?v=0U0cfejYMOI" TargetMode="External"/><Relationship Id="rId6" Type="http://schemas.openxmlformats.org/officeDocument/2006/relationships/hyperlink" Target="http://www.youtube.com/watch?v=QGfxLXoMpPk" TargetMode="External"/><Relationship Id="rId7" Type="http://schemas.openxmlformats.org/officeDocument/2006/relationships/hyperlink" Target="http://www.ni.com/webcast/2551/en/" TargetMode="External"/><Relationship Id="rId8" Type="http://schemas.openxmlformats.org/officeDocument/2006/relationships/hyperlink" Target="http://www.youtube.com/watch?v=v6AGUeZOVSU" TargetMode="External"/><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0.xml"/><Relationship Id="rId4" Type="http://schemas.openxmlformats.org/officeDocument/2006/relationships/image" Target="../media/image15.jpeg"/><Relationship Id="rId5" Type="http://schemas.openxmlformats.org/officeDocument/2006/relationships/image" Target="../media/image90.png"/><Relationship Id="rId1" Type="http://schemas.openxmlformats.org/officeDocument/2006/relationships/tags" Target="../tags/tag6.xml"/><Relationship Id="rId2"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LabVIEW and the LHC</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3656" y="1045881"/>
            <a:ext cx="6533897" cy="4900423"/>
          </a:xfrm>
          <a:prstGeom prst="rect">
            <a:avLst/>
          </a:prstGeom>
        </p:spPr>
      </p:pic>
    </p:spTree>
    <p:extLst>
      <p:ext uri="{BB962C8B-B14F-4D97-AF65-F5344CB8AC3E}">
        <p14:creationId xmlns:p14="http://schemas.microsoft.com/office/powerpoint/2010/main" val="1450573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838" y="150025"/>
            <a:ext cx="7599422" cy="707747"/>
          </a:xfrm>
        </p:spPr>
        <p:txBody>
          <a:bodyPr/>
          <a:lstStyle/>
          <a:p>
            <a:r>
              <a:rPr lang="en-US" dirty="0" smtClean="0"/>
              <a:t>The Challenge</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08831" y="857772"/>
            <a:ext cx="7375075" cy="5308038"/>
          </a:xfrm>
          <a:prstGeom prst="rect">
            <a:avLst/>
          </a:prstGeom>
        </p:spPr>
      </p:pic>
      <p:sp>
        <p:nvSpPr>
          <p:cNvPr id="3" name="Slide Number Placeholder 2"/>
          <p:cNvSpPr>
            <a:spLocks noGrp="1"/>
          </p:cNvSpPr>
          <p:nvPr>
            <p:ph type="sldNum" sz="quarter" idx="12"/>
          </p:nvPr>
        </p:nvSpPr>
        <p:spPr/>
        <p:txBody>
          <a:bodyPr/>
          <a:lstStyle/>
          <a:p>
            <a:fld id="{AC5B1FEA-406A-7749-A5C3-DDCB5F67A4CE}" type="slidenum">
              <a:rPr lang="en-US" smtClean="0"/>
              <a:pPr/>
              <a:t>10</a:t>
            </a:fld>
            <a:endParaRPr lang="en-US" dirty="0"/>
          </a:p>
        </p:txBody>
      </p:sp>
    </p:spTree>
    <p:extLst>
      <p:ext uri="{BB962C8B-B14F-4D97-AF65-F5344CB8AC3E}">
        <p14:creationId xmlns:p14="http://schemas.microsoft.com/office/powerpoint/2010/main" val="42619162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838" y="150025"/>
            <a:ext cx="7599422" cy="707747"/>
          </a:xfrm>
        </p:spPr>
        <p:txBody>
          <a:bodyPr/>
          <a:lstStyle/>
          <a:p>
            <a:r>
              <a:rPr lang="en-US" dirty="0" smtClean="0"/>
              <a:t>The Challenge</a:t>
            </a:r>
            <a:endParaRPr lang="en-US" dirty="0"/>
          </a:p>
        </p:txBody>
      </p:sp>
      <p:pic>
        <p:nvPicPr>
          <p:cNvPr id="6" name="Picture 5" descr="labview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77562" y="403735"/>
            <a:ext cx="809782" cy="769038"/>
          </a:xfrm>
          <a:prstGeom prst="rect">
            <a:avLst/>
          </a:prstGeom>
        </p:spPr>
      </p:pic>
      <p:pic>
        <p:nvPicPr>
          <p:cNvPr id="7" name="Picture 6" descr="heart.jpeg"/>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812895" y="322372"/>
            <a:ext cx="1080735" cy="1006522"/>
          </a:xfrm>
          <a:prstGeom prst="rect">
            <a:avLst/>
          </a:prstGeom>
        </p:spPr>
      </p:pic>
      <p:pic>
        <p:nvPicPr>
          <p:cNvPr id="8" name="Picture 7" descr="LHC-Beams2.gif"/>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795852" y="3972541"/>
            <a:ext cx="3146354" cy="2246350"/>
          </a:xfrm>
          <a:prstGeom prst="rect">
            <a:avLst/>
          </a:prstGeom>
        </p:spPr>
      </p:pic>
      <p:grpSp>
        <p:nvGrpSpPr>
          <p:cNvPr id="32" name="Group 31"/>
          <p:cNvGrpSpPr/>
          <p:nvPr/>
        </p:nvGrpSpPr>
        <p:grpSpPr>
          <a:xfrm>
            <a:off x="2165858" y="1453311"/>
            <a:ext cx="4380255" cy="513315"/>
            <a:chOff x="2332973" y="1820931"/>
            <a:chExt cx="4380255" cy="513315"/>
          </a:xfrm>
        </p:grpSpPr>
        <p:sp>
          <p:nvSpPr>
            <p:cNvPr id="23" name="Rounded Rectangle 22"/>
            <p:cNvSpPr/>
            <p:nvPr/>
          </p:nvSpPr>
          <p:spPr>
            <a:xfrm>
              <a:off x="2332973" y="1820931"/>
              <a:ext cx="1164035" cy="50217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Papyrus"/>
                </a:rPr>
                <a:t>Linux</a:t>
              </a:r>
              <a:endParaRPr lang="en-US" dirty="0">
                <a:latin typeface="Papyrus"/>
              </a:endParaRPr>
            </a:p>
          </p:txBody>
        </p:sp>
        <p:sp>
          <p:nvSpPr>
            <p:cNvPr id="24" name="Rounded Rectangle 23"/>
            <p:cNvSpPr/>
            <p:nvPr/>
          </p:nvSpPr>
          <p:spPr>
            <a:xfrm>
              <a:off x="3960701" y="1832071"/>
              <a:ext cx="1164035" cy="50217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Papyrus"/>
                </a:rPr>
                <a:t>Windows</a:t>
              </a:r>
              <a:endParaRPr lang="en-US" dirty="0">
                <a:latin typeface="Papyrus"/>
              </a:endParaRPr>
            </a:p>
          </p:txBody>
        </p:sp>
        <p:sp>
          <p:nvSpPr>
            <p:cNvPr id="25" name="Rounded Rectangle 24"/>
            <p:cNvSpPr/>
            <p:nvPr/>
          </p:nvSpPr>
          <p:spPr>
            <a:xfrm>
              <a:off x="5549193" y="1832071"/>
              <a:ext cx="1164035" cy="50217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Papyrus"/>
                </a:rPr>
                <a:t>Mac</a:t>
              </a:r>
              <a:endParaRPr lang="en-US" dirty="0">
                <a:latin typeface="Papyrus"/>
              </a:endParaRPr>
            </a:p>
          </p:txBody>
        </p:sp>
      </p:grpSp>
      <p:grpSp>
        <p:nvGrpSpPr>
          <p:cNvPr id="40" name="Group 39"/>
          <p:cNvGrpSpPr/>
          <p:nvPr/>
        </p:nvGrpSpPr>
        <p:grpSpPr>
          <a:xfrm>
            <a:off x="1159652" y="1938777"/>
            <a:ext cx="7140415" cy="1085848"/>
            <a:chOff x="1159652" y="1643427"/>
            <a:chExt cx="7140415" cy="1085848"/>
          </a:xfrm>
        </p:grpSpPr>
        <p:cxnSp>
          <p:nvCxnSpPr>
            <p:cNvPr id="34" name="Straight Connector 33"/>
            <p:cNvCxnSpPr/>
            <p:nvPr/>
          </p:nvCxnSpPr>
          <p:spPr>
            <a:xfrm>
              <a:off x="1159652" y="2718135"/>
              <a:ext cx="7140415" cy="11140"/>
            </a:xfrm>
            <a:prstGeom prst="line">
              <a:avLst/>
            </a:prstGeom>
          </p:spPr>
          <p:style>
            <a:lnRef idx="2">
              <a:schemeClr val="accent1"/>
            </a:lnRef>
            <a:fillRef idx="0">
              <a:schemeClr val="accent1"/>
            </a:fillRef>
            <a:effectRef idx="1">
              <a:schemeClr val="accent1"/>
            </a:effectRef>
            <a:fontRef idx="minor">
              <a:schemeClr val="tx1"/>
            </a:fontRef>
          </p:style>
        </p:cxnSp>
        <p:grpSp>
          <p:nvGrpSpPr>
            <p:cNvPr id="37" name="Group 36"/>
            <p:cNvGrpSpPr/>
            <p:nvPr/>
          </p:nvGrpSpPr>
          <p:grpSpPr>
            <a:xfrm>
              <a:off x="1159652" y="1643427"/>
              <a:ext cx="7140415" cy="425032"/>
              <a:chOff x="1159652" y="1810527"/>
              <a:chExt cx="7140415" cy="425032"/>
            </a:xfrm>
          </p:grpSpPr>
          <p:cxnSp>
            <p:nvCxnSpPr>
              <p:cNvPr id="35" name="Straight Connector 34"/>
              <p:cNvCxnSpPr/>
              <p:nvPr/>
            </p:nvCxnSpPr>
            <p:spPr>
              <a:xfrm>
                <a:off x="1159652" y="2224419"/>
                <a:ext cx="7140415" cy="11140"/>
              </a:xfrm>
              <a:prstGeom prst="line">
                <a:avLst/>
              </a:prstGeom>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1159652" y="1810527"/>
                <a:ext cx="654559" cy="369332"/>
              </a:xfrm>
              <a:prstGeom prst="rect">
                <a:avLst/>
              </a:prstGeom>
              <a:noFill/>
            </p:spPr>
            <p:txBody>
              <a:bodyPr wrap="none" rtlCol="0">
                <a:spAutoFit/>
              </a:bodyPr>
              <a:lstStyle/>
              <a:p>
                <a:r>
                  <a:rPr lang="en-US" dirty="0" smtClean="0">
                    <a:latin typeface="Papyrus"/>
                  </a:rPr>
                  <a:t>GPN</a:t>
                </a:r>
                <a:endParaRPr lang="en-US" dirty="0">
                  <a:latin typeface="Papyrus"/>
                </a:endParaRPr>
              </a:p>
            </p:txBody>
          </p:sp>
        </p:grpSp>
        <p:sp>
          <p:nvSpPr>
            <p:cNvPr id="38" name="TextBox 37"/>
            <p:cNvSpPr txBox="1"/>
            <p:nvPr/>
          </p:nvSpPr>
          <p:spPr>
            <a:xfrm>
              <a:off x="1193838" y="2332951"/>
              <a:ext cx="495749" cy="369332"/>
            </a:xfrm>
            <a:prstGeom prst="rect">
              <a:avLst/>
            </a:prstGeom>
            <a:noFill/>
          </p:spPr>
          <p:txBody>
            <a:bodyPr wrap="none" rtlCol="0">
              <a:spAutoFit/>
            </a:bodyPr>
            <a:lstStyle/>
            <a:p>
              <a:r>
                <a:rPr lang="en-US" dirty="0" smtClean="0">
                  <a:latin typeface="Papyrus"/>
                </a:rPr>
                <a:t>TN</a:t>
              </a:r>
              <a:endParaRPr lang="en-US" dirty="0">
                <a:latin typeface="Papyrus"/>
              </a:endParaRPr>
            </a:p>
          </p:txBody>
        </p:sp>
        <p:pic>
          <p:nvPicPr>
            <p:cNvPr id="39" name="Picture 38"/>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977562" y="2090139"/>
              <a:ext cx="569006" cy="605716"/>
            </a:xfrm>
            <a:prstGeom prst="rect">
              <a:avLst/>
            </a:prstGeom>
          </p:spPr>
        </p:pic>
      </p:grpSp>
      <p:grpSp>
        <p:nvGrpSpPr>
          <p:cNvPr id="11" name="Group 10"/>
          <p:cNvGrpSpPr/>
          <p:nvPr/>
        </p:nvGrpSpPr>
        <p:grpSpPr>
          <a:xfrm>
            <a:off x="3690802" y="1512381"/>
            <a:ext cx="1286509" cy="2343544"/>
            <a:chOff x="3714405" y="1441407"/>
            <a:chExt cx="1286509" cy="2343544"/>
          </a:xfrm>
        </p:grpSpPr>
        <p:sp>
          <p:nvSpPr>
            <p:cNvPr id="43" name="Up-Down Arrow 42"/>
            <p:cNvSpPr/>
            <p:nvPr/>
          </p:nvSpPr>
          <p:spPr>
            <a:xfrm>
              <a:off x="4282250" y="1441407"/>
              <a:ext cx="190757" cy="2343544"/>
            </a:xfrm>
            <a:prstGeom prst="up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Papyrus"/>
              </a:endParaRPr>
            </a:p>
          </p:txBody>
        </p:sp>
        <p:pic>
          <p:nvPicPr>
            <p:cNvPr id="44" name="Picture 43" descr="radelogo.jpeg"/>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714405" y="2031265"/>
              <a:ext cx="1286509" cy="1027420"/>
            </a:xfrm>
            <a:prstGeom prst="rect">
              <a:avLst/>
            </a:prstGeom>
          </p:spPr>
          <p:style>
            <a:lnRef idx="2">
              <a:schemeClr val="dk1"/>
            </a:lnRef>
            <a:fillRef idx="1">
              <a:schemeClr val="lt1"/>
            </a:fillRef>
            <a:effectRef idx="0">
              <a:schemeClr val="dk1"/>
            </a:effectRef>
            <a:fontRef idx="minor">
              <a:schemeClr val="dk1"/>
            </a:fontRef>
          </p:style>
        </p:pic>
      </p:grpSp>
      <p:sp>
        <p:nvSpPr>
          <p:cNvPr id="46" name="Up-Down Arrow 45"/>
          <p:cNvSpPr/>
          <p:nvPr/>
        </p:nvSpPr>
        <p:spPr>
          <a:xfrm>
            <a:off x="4262887" y="1524083"/>
            <a:ext cx="190757" cy="2343544"/>
          </a:xfrm>
          <a:prstGeom prst="up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Papyrus"/>
            </a:endParaRPr>
          </a:p>
        </p:txBody>
      </p:sp>
      <p:pic>
        <p:nvPicPr>
          <p:cNvPr id="48" name="Picture 47" descr="heart.jpeg"/>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834892" y="4255102"/>
            <a:ext cx="1080735" cy="1006522"/>
          </a:xfrm>
          <a:prstGeom prst="rect">
            <a:avLst/>
          </a:prstGeom>
        </p:spPr>
      </p:pic>
      <p:grpSp>
        <p:nvGrpSpPr>
          <p:cNvPr id="31" name="Group 30"/>
          <p:cNvGrpSpPr/>
          <p:nvPr/>
        </p:nvGrpSpPr>
        <p:grpSpPr>
          <a:xfrm>
            <a:off x="851971" y="3384628"/>
            <a:ext cx="7202166" cy="543292"/>
            <a:chOff x="1159652" y="3387043"/>
            <a:chExt cx="6547424" cy="493902"/>
          </a:xfrm>
        </p:grpSpPr>
        <p:sp>
          <p:nvSpPr>
            <p:cNvPr id="13" name="Rounded Rectangle 12"/>
            <p:cNvSpPr/>
            <p:nvPr/>
          </p:nvSpPr>
          <p:spPr>
            <a:xfrm>
              <a:off x="1159652" y="3397873"/>
              <a:ext cx="812309" cy="478740"/>
            </a:xfrm>
            <a:prstGeom prst="roundRect">
              <a:avLst/>
            </a:prstGeom>
            <a:solidFill>
              <a:schemeClr val="accent5">
                <a:lumMod val="60000"/>
                <a:lumOff val="40000"/>
              </a:schemeClr>
            </a:solid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Papyrus"/>
                </a:rPr>
                <a:t>DB</a:t>
              </a:r>
            </a:p>
          </p:txBody>
        </p:sp>
        <p:sp>
          <p:nvSpPr>
            <p:cNvPr id="14" name="Rounded Rectangle 13"/>
            <p:cNvSpPr/>
            <p:nvPr/>
          </p:nvSpPr>
          <p:spPr>
            <a:xfrm>
              <a:off x="2047812" y="3387043"/>
              <a:ext cx="812309" cy="478740"/>
            </a:xfrm>
            <a:prstGeom prst="roundRect">
              <a:avLst/>
            </a:prstGeom>
            <a:solidFill>
              <a:schemeClr val="accent5">
                <a:lumMod val="60000"/>
                <a:lumOff val="40000"/>
              </a:schemeClr>
            </a:solid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Papyrus"/>
                </a:rPr>
                <a:t>CMW</a:t>
              </a:r>
            </a:p>
          </p:txBody>
        </p:sp>
        <p:sp>
          <p:nvSpPr>
            <p:cNvPr id="17" name="Rounded Rectangle 16"/>
            <p:cNvSpPr/>
            <p:nvPr/>
          </p:nvSpPr>
          <p:spPr>
            <a:xfrm>
              <a:off x="2935972" y="3389209"/>
              <a:ext cx="893540" cy="478740"/>
            </a:xfrm>
            <a:prstGeom prst="roundRect">
              <a:avLst/>
            </a:prstGeom>
            <a:solidFill>
              <a:schemeClr val="accent5">
                <a:lumMod val="60000"/>
                <a:lumOff val="40000"/>
              </a:schemeClr>
            </a:solid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Papyrus"/>
                </a:rPr>
                <a:t>RBAC</a:t>
              </a:r>
            </a:p>
          </p:txBody>
        </p:sp>
        <p:sp>
          <p:nvSpPr>
            <p:cNvPr id="18" name="Rounded Rectangle 17"/>
            <p:cNvSpPr/>
            <p:nvPr/>
          </p:nvSpPr>
          <p:spPr>
            <a:xfrm>
              <a:off x="3905363" y="3402205"/>
              <a:ext cx="893540" cy="478740"/>
            </a:xfrm>
            <a:prstGeom prst="roundRect">
              <a:avLst/>
            </a:prstGeom>
            <a:solidFill>
              <a:schemeClr val="accent5">
                <a:lumMod val="60000"/>
                <a:lumOff val="40000"/>
              </a:schemeClr>
            </a:solid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Papyrus"/>
                </a:rPr>
                <a:t>Timing</a:t>
              </a:r>
            </a:p>
          </p:txBody>
        </p:sp>
        <p:sp>
          <p:nvSpPr>
            <p:cNvPr id="19" name="Rounded Rectangle 18"/>
            <p:cNvSpPr/>
            <p:nvPr/>
          </p:nvSpPr>
          <p:spPr>
            <a:xfrm>
              <a:off x="4874754" y="3400039"/>
              <a:ext cx="893540" cy="478740"/>
            </a:xfrm>
            <a:prstGeom prst="roundRect">
              <a:avLst/>
            </a:prstGeom>
            <a:solidFill>
              <a:schemeClr val="accent5">
                <a:lumMod val="60000"/>
                <a:lumOff val="40000"/>
              </a:schemeClr>
            </a:solid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Papyrus"/>
                </a:rPr>
                <a:t>Files</a:t>
              </a:r>
              <a:endParaRPr lang="en-US" dirty="0">
                <a:latin typeface="Papyrus"/>
              </a:endParaRPr>
            </a:p>
          </p:txBody>
        </p:sp>
        <p:sp>
          <p:nvSpPr>
            <p:cNvPr id="20" name="Rounded Rectangle 19"/>
            <p:cNvSpPr/>
            <p:nvPr/>
          </p:nvSpPr>
          <p:spPr>
            <a:xfrm>
              <a:off x="5844145" y="3391375"/>
              <a:ext cx="893540" cy="478740"/>
            </a:xfrm>
            <a:prstGeom prst="roundRect">
              <a:avLst/>
            </a:prstGeom>
            <a:solidFill>
              <a:schemeClr val="accent5">
                <a:lumMod val="60000"/>
                <a:lumOff val="40000"/>
              </a:schemeClr>
            </a:solid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Papyrus"/>
                </a:rPr>
                <a:t>PLC</a:t>
              </a:r>
              <a:endParaRPr lang="en-US" dirty="0">
                <a:latin typeface="Papyrus"/>
              </a:endParaRPr>
            </a:p>
          </p:txBody>
        </p:sp>
        <p:sp>
          <p:nvSpPr>
            <p:cNvPr id="21" name="Rounded Rectangle 20"/>
            <p:cNvSpPr/>
            <p:nvPr/>
          </p:nvSpPr>
          <p:spPr>
            <a:xfrm>
              <a:off x="6813536" y="3395707"/>
              <a:ext cx="893540" cy="478740"/>
            </a:xfrm>
            <a:prstGeom prst="roundRect">
              <a:avLst/>
            </a:prstGeom>
            <a:solidFill>
              <a:schemeClr val="accent5">
                <a:lumMod val="60000"/>
                <a:lumOff val="40000"/>
              </a:schemeClr>
            </a:solid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Papyrus"/>
                </a:rPr>
                <a:t>DAQ</a:t>
              </a:r>
              <a:endParaRPr lang="en-US" dirty="0">
                <a:latin typeface="Papyrus"/>
              </a:endParaRPr>
            </a:p>
          </p:txBody>
        </p:sp>
      </p:grpSp>
      <p:sp>
        <p:nvSpPr>
          <p:cNvPr id="3" name="Slide Number Placeholder 2"/>
          <p:cNvSpPr>
            <a:spLocks noGrp="1"/>
          </p:cNvSpPr>
          <p:nvPr>
            <p:ph type="sldNum" sz="quarter" idx="12"/>
          </p:nvPr>
        </p:nvSpPr>
        <p:spPr/>
        <p:txBody>
          <a:bodyPr/>
          <a:lstStyle/>
          <a:p>
            <a:fld id="{AC5B1FEA-406A-7749-A5C3-DDCB5F67A4CE}" type="slidenum">
              <a:rPr lang="en-US" smtClean="0"/>
              <a:pPr/>
              <a:t>11</a:t>
            </a:fld>
            <a:endParaRPr lang="en-US" dirty="0"/>
          </a:p>
        </p:txBody>
      </p:sp>
    </p:spTree>
    <p:extLst>
      <p:ext uri="{BB962C8B-B14F-4D97-AF65-F5344CB8AC3E}">
        <p14:creationId xmlns:p14="http://schemas.microsoft.com/office/powerpoint/2010/main" val="3632249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dissolve">
                                      <p:cBhvr>
                                        <p:cTn id="10" dur="500"/>
                                        <p:tgtEl>
                                          <p:spTgt spid="48"/>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dissolve">
                                      <p:cBhvr>
                                        <p:cTn id="15" dur="500"/>
                                        <p:tgtEl>
                                          <p:spTgt spid="31"/>
                                        </p:tgtEl>
                                      </p:cBhvr>
                                    </p:animEffect>
                                  </p:childTnLst>
                                </p:cTn>
                              </p:par>
                              <p:par>
                                <p:cTn id="16" presetID="9" presetClass="exit" presetSubtype="0" fill="hold" grpId="0" nodeType="withEffect">
                                  <p:stCondLst>
                                    <p:cond delay="0"/>
                                  </p:stCondLst>
                                  <p:childTnLst>
                                    <p:animEffect transition="out" filter="dissolve">
                                      <p:cBhvr>
                                        <p:cTn id="17" dur="500"/>
                                        <p:tgtEl>
                                          <p:spTgt spid="46"/>
                                        </p:tgtEl>
                                      </p:cBhvr>
                                    </p:animEffect>
                                    <p:set>
                                      <p:cBhvr>
                                        <p:cTn id="18" dur="1" fill="hold">
                                          <p:stCondLst>
                                            <p:cond delay="499"/>
                                          </p:stCondLst>
                                        </p:cTn>
                                        <p:tgtEl>
                                          <p:spTgt spid="46"/>
                                        </p:tgtEl>
                                        <p:attrNameLst>
                                          <p:attrName>style.visibility</p:attrName>
                                        </p:attrNameLst>
                                      </p:cBhvr>
                                      <p:to>
                                        <p:strVal val="hidden"/>
                                      </p:to>
                                    </p:set>
                                  </p:childTnLst>
                                </p:cTn>
                              </p:par>
                              <p:par>
                                <p:cTn id="19" presetID="9" presetClass="exit" presetSubtype="0" fill="hold" nodeType="withEffect">
                                  <p:stCondLst>
                                    <p:cond delay="0"/>
                                  </p:stCondLst>
                                  <p:childTnLst>
                                    <p:animEffect transition="out" filter="dissolve">
                                      <p:cBhvr>
                                        <p:cTn id="20" dur="500"/>
                                        <p:tgtEl>
                                          <p:spTgt spid="48"/>
                                        </p:tgtEl>
                                      </p:cBhvr>
                                    </p:animEffect>
                                    <p:set>
                                      <p:cBhvr>
                                        <p:cTn id="21" dur="1" fill="hold">
                                          <p:stCondLst>
                                            <p:cond delay="499"/>
                                          </p:stCondLst>
                                        </p:cTn>
                                        <p:tgtEl>
                                          <p:spTgt spid="48"/>
                                        </p:tgtEl>
                                        <p:attrNameLst>
                                          <p:attrName>style.visibility</p:attrName>
                                        </p:attrNameLst>
                                      </p:cBhvr>
                                      <p:to>
                                        <p:strVal val="hidden"/>
                                      </p:to>
                                    </p:set>
                                  </p:childTnLst>
                                </p:cTn>
                              </p:par>
                              <p:par>
                                <p:cTn id="22" presetID="1" presetClass="exit" presetSubtype="0" fill="hold" nodeType="withEffect">
                                  <p:stCondLst>
                                    <p:cond delay="0"/>
                                  </p:stCondLst>
                                  <p:childTnLst>
                                    <p:set>
                                      <p:cBhvr>
                                        <p:cTn id="23" dur="1" fill="hold">
                                          <p:stCondLst>
                                            <p:cond delay="0"/>
                                          </p:stCondLst>
                                        </p:cTn>
                                        <p:tgtEl>
                                          <p:spTgt spid="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dissolve">
                                      <p:cBhvr>
                                        <p:cTn id="28" dur="500"/>
                                        <p:tgtEl>
                                          <p:spTgt spid="32"/>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dissolve">
                                      <p:cBhvr>
                                        <p:cTn id="33" dur="500"/>
                                        <p:tgtEl>
                                          <p:spTgt spid="40"/>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xit" presetSubtype="32" fill="hold" nodeType="clickEffect">
                                  <p:stCondLst>
                                    <p:cond delay="0"/>
                                  </p:stCondLst>
                                  <p:childTnLst>
                                    <p:anim calcmode="lin" valueType="num">
                                      <p:cBhvr>
                                        <p:cTn id="37" dur="500"/>
                                        <p:tgtEl>
                                          <p:spTgt spid="40"/>
                                        </p:tgtEl>
                                        <p:attrNameLst>
                                          <p:attrName>ppt_w</p:attrName>
                                        </p:attrNameLst>
                                      </p:cBhvr>
                                      <p:tavLst>
                                        <p:tav tm="0">
                                          <p:val>
                                            <p:strVal val="ppt_w"/>
                                          </p:val>
                                        </p:tav>
                                        <p:tav tm="100000">
                                          <p:val>
                                            <p:fltVal val="0"/>
                                          </p:val>
                                        </p:tav>
                                      </p:tavLst>
                                    </p:anim>
                                    <p:anim calcmode="lin" valueType="num">
                                      <p:cBhvr>
                                        <p:cTn id="38" dur="500"/>
                                        <p:tgtEl>
                                          <p:spTgt spid="40"/>
                                        </p:tgtEl>
                                        <p:attrNameLst>
                                          <p:attrName>ppt_h</p:attrName>
                                        </p:attrNameLst>
                                      </p:cBhvr>
                                      <p:tavLst>
                                        <p:tav tm="0">
                                          <p:val>
                                            <p:strVal val="ppt_h"/>
                                          </p:val>
                                        </p:tav>
                                        <p:tav tm="100000">
                                          <p:val>
                                            <p:fltVal val="0"/>
                                          </p:val>
                                        </p:tav>
                                      </p:tavLst>
                                    </p:anim>
                                    <p:animEffect transition="out" filter="fade">
                                      <p:cBhvr>
                                        <p:cTn id="39" dur="500"/>
                                        <p:tgtEl>
                                          <p:spTgt spid="40"/>
                                        </p:tgtEl>
                                      </p:cBhvr>
                                    </p:animEffect>
                                    <p:set>
                                      <p:cBhvr>
                                        <p:cTn id="40" dur="1" fill="hold">
                                          <p:stCondLst>
                                            <p:cond delay="499"/>
                                          </p:stCondLst>
                                        </p:cTn>
                                        <p:tgtEl>
                                          <p:spTgt spid="40"/>
                                        </p:tgtEl>
                                        <p:attrNameLst>
                                          <p:attrName>style.visibility</p:attrName>
                                        </p:attrNameLst>
                                      </p:cBhvr>
                                      <p:to>
                                        <p:strVal val="hidden"/>
                                      </p:to>
                                    </p:set>
                                  </p:childTnLst>
                                </p:cTn>
                              </p:par>
                              <p:par>
                                <p:cTn id="41" presetID="53" presetClass="exit" presetSubtype="32" fill="hold" nodeType="withEffect">
                                  <p:stCondLst>
                                    <p:cond delay="0"/>
                                  </p:stCondLst>
                                  <p:childTnLst>
                                    <p:anim calcmode="lin" valueType="num">
                                      <p:cBhvr>
                                        <p:cTn id="42" dur="500"/>
                                        <p:tgtEl>
                                          <p:spTgt spid="32"/>
                                        </p:tgtEl>
                                        <p:attrNameLst>
                                          <p:attrName>ppt_w</p:attrName>
                                        </p:attrNameLst>
                                      </p:cBhvr>
                                      <p:tavLst>
                                        <p:tav tm="0">
                                          <p:val>
                                            <p:strVal val="ppt_w"/>
                                          </p:val>
                                        </p:tav>
                                        <p:tav tm="100000">
                                          <p:val>
                                            <p:fltVal val="0"/>
                                          </p:val>
                                        </p:tav>
                                      </p:tavLst>
                                    </p:anim>
                                    <p:anim calcmode="lin" valueType="num">
                                      <p:cBhvr>
                                        <p:cTn id="43" dur="500"/>
                                        <p:tgtEl>
                                          <p:spTgt spid="32"/>
                                        </p:tgtEl>
                                        <p:attrNameLst>
                                          <p:attrName>ppt_h</p:attrName>
                                        </p:attrNameLst>
                                      </p:cBhvr>
                                      <p:tavLst>
                                        <p:tav tm="0">
                                          <p:val>
                                            <p:strVal val="ppt_h"/>
                                          </p:val>
                                        </p:tav>
                                        <p:tav tm="100000">
                                          <p:val>
                                            <p:fltVal val="0"/>
                                          </p:val>
                                        </p:tav>
                                      </p:tavLst>
                                    </p:anim>
                                    <p:animEffect transition="out" filter="fade">
                                      <p:cBhvr>
                                        <p:cTn id="44" dur="500"/>
                                        <p:tgtEl>
                                          <p:spTgt spid="32"/>
                                        </p:tgtEl>
                                      </p:cBhvr>
                                    </p:animEffect>
                                    <p:set>
                                      <p:cBhvr>
                                        <p:cTn id="45" dur="1" fill="hold">
                                          <p:stCondLst>
                                            <p:cond delay="499"/>
                                          </p:stCondLst>
                                        </p:cTn>
                                        <p:tgtEl>
                                          <p:spTgt spid="32"/>
                                        </p:tgtEl>
                                        <p:attrNameLst>
                                          <p:attrName>style.visibility</p:attrName>
                                        </p:attrNameLst>
                                      </p:cBhvr>
                                      <p:to>
                                        <p:strVal val="hidden"/>
                                      </p:to>
                                    </p:set>
                                  </p:childTnLst>
                                </p:cTn>
                              </p:par>
                              <p:par>
                                <p:cTn id="46" presetID="53" presetClass="exit" presetSubtype="32" fill="hold" nodeType="withEffect">
                                  <p:stCondLst>
                                    <p:cond delay="0"/>
                                  </p:stCondLst>
                                  <p:childTnLst>
                                    <p:anim calcmode="lin" valueType="num">
                                      <p:cBhvr>
                                        <p:cTn id="47" dur="500"/>
                                        <p:tgtEl>
                                          <p:spTgt spid="31"/>
                                        </p:tgtEl>
                                        <p:attrNameLst>
                                          <p:attrName>ppt_w</p:attrName>
                                        </p:attrNameLst>
                                      </p:cBhvr>
                                      <p:tavLst>
                                        <p:tav tm="0">
                                          <p:val>
                                            <p:strVal val="ppt_w"/>
                                          </p:val>
                                        </p:tav>
                                        <p:tav tm="100000">
                                          <p:val>
                                            <p:fltVal val="0"/>
                                          </p:val>
                                        </p:tav>
                                      </p:tavLst>
                                    </p:anim>
                                    <p:anim calcmode="lin" valueType="num">
                                      <p:cBhvr>
                                        <p:cTn id="48" dur="500"/>
                                        <p:tgtEl>
                                          <p:spTgt spid="31"/>
                                        </p:tgtEl>
                                        <p:attrNameLst>
                                          <p:attrName>ppt_h</p:attrName>
                                        </p:attrNameLst>
                                      </p:cBhvr>
                                      <p:tavLst>
                                        <p:tav tm="0">
                                          <p:val>
                                            <p:strVal val="ppt_h"/>
                                          </p:val>
                                        </p:tav>
                                        <p:tav tm="100000">
                                          <p:val>
                                            <p:fltVal val="0"/>
                                          </p:val>
                                        </p:tav>
                                      </p:tavLst>
                                    </p:anim>
                                    <p:animEffect transition="out" filter="fade">
                                      <p:cBhvr>
                                        <p:cTn id="49" dur="500"/>
                                        <p:tgtEl>
                                          <p:spTgt spid="31"/>
                                        </p:tgtEl>
                                      </p:cBhvr>
                                    </p:animEffect>
                                    <p:set>
                                      <p:cBhvr>
                                        <p:cTn id="50" dur="1" fill="hold">
                                          <p:stCondLst>
                                            <p:cond delay="499"/>
                                          </p:stCondLst>
                                        </p:cTn>
                                        <p:tgtEl>
                                          <p:spTgt spid="31"/>
                                        </p:tgtEl>
                                        <p:attrNameLst>
                                          <p:attrName>style.visibility</p:attrName>
                                        </p:attrNameLst>
                                      </p:cBhvr>
                                      <p:to>
                                        <p:strVal val="hidden"/>
                                      </p:to>
                                    </p:set>
                                  </p:childTnLst>
                                </p:cTn>
                              </p:par>
                              <p:par>
                                <p:cTn id="51" presetID="9" presetClass="entr" presetSubtype="0" fill="hold"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dissolve">
                                      <p:cBhvr>
                                        <p:cTn id="53"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RAD(E)</a:t>
            </a:r>
            <a:endParaRPr lang="en-US" dirty="0"/>
          </a:p>
        </p:txBody>
      </p:sp>
      <p:sp>
        <p:nvSpPr>
          <p:cNvPr id="6" name="Rectangle 5"/>
          <p:cNvSpPr/>
          <p:nvPr/>
        </p:nvSpPr>
        <p:spPr>
          <a:xfrm>
            <a:off x="993298" y="1144314"/>
            <a:ext cx="7704203" cy="2308324"/>
          </a:xfrm>
          <a:prstGeom prst="rect">
            <a:avLst/>
          </a:prstGeom>
        </p:spPr>
        <p:txBody>
          <a:bodyPr wrap="square">
            <a:spAutoFit/>
          </a:bodyPr>
          <a:lstStyle/>
          <a:p>
            <a:r>
              <a:rPr lang="en-US" dirty="0" smtClean="0">
                <a:latin typeface="Papyrus"/>
              </a:rPr>
              <a:t>RAD(E) </a:t>
            </a:r>
            <a:r>
              <a:rPr lang="en-US" dirty="0">
                <a:latin typeface="Papyrus"/>
              </a:rPr>
              <a:t>(rapid application development) is a concept that products can be developed faster and of higher quality through:</a:t>
            </a:r>
          </a:p>
          <a:p>
            <a:endParaRPr lang="en-US" dirty="0">
              <a:latin typeface="Papyrus"/>
            </a:endParaRPr>
          </a:p>
          <a:p>
            <a:pPr marL="285750" indent="-285750">
              <a:buFont typeface="Wingdings" charset="2"/>
              <a:buChar char="§"/>
            </a:pPr>
            <a:r>
              <a:rPr lang="en-US" dirty="0">
                <a:latin typeface="Papyrus"/>
              </a:rPr>
              <a:t>Gathering requirements </a:t>
            </a:r>
            <a:endParaRPr lang="en-US" dirty="0" smtClean="0">
              <a:latin typeface="Papyrus"/>
            </a:endParaRPr>
          </a:p>
          <a:p>
            <a:pPr marL="285750" indent="-285750">
              <a:buFont typeface="Wingdings" charset="2"/>
              <a:buChar char="§"/>
            </a:pPr>
            <a:r>
              <a:rPr lang="en-US" dirty="0" smtClean="0">
                <a:latin typeface="Papyrus"/>
              </a:rPr>
              <a:t>Prototyping</a:t>
            </a:r>
            <a:endParaRPr lang="en-US" dirty="0">
              <a:latin typeface="Papyrus"/>
            </a:endParaRPr>
          </a:p>
          <a:p>
            <a:pPr marL="285750" indent="-285750">
              <a:buFont typeface="Wingdings" charset="2"/>
              <a:buChar char="§"/>
            </a:pPr>
            <a:r>
              <a:rPr lang="en-US" dirty="0" smtClean="0">
                <a:latin typeface="Papyrus"/>
              </a:rPr>
              <a:t>Defer design improvements to the next release</a:t>
            </a:r>
            <a:endParaRPr lang="en-US" dirty="0">
              <a:latin typeface="Papyrus"/>
            </a:endParaRPr>
          </a:p>
          <a:p>
            <a:pPr marL="285750" indent="-285750">
              <a:buFont typeface="Wingdings" charset="2"/>
              <a:buChar char="§"/>
            </a:pPr>
            <a:r>
              <a:rPr lang="en-US" dirty="0">
                <a:latin typeface="Papyrus"/>
              </a:rPr>
              <a:t>Less formality in reviews </a:t>
            </a:r>
            <a:r>
              <a:rPr lang="en-US" dirty="0" smtClean="0">
                <a:latin typeface="Papyrus"/>
              </a:rPr>
              <a:t>and communication</a:t>
            </a:r>
            <a:endParaRPr lang="en-US" dirty="0">
              <a:latin typeface="Papyrus"/>
            </a:endParaRPr>
          </a:p>
          <a:p>
            <a:pPr marL="285750" indent="-285750">
              <a:buFont typeface="Wingdings" charset="2"/>
              <a:buChar char="§"/>
            </a:pPr>
            <a:r>
              <a:rPr lang="en-US" dirty="0" smtClean="0">
                <a:latin typeface="Papyrus"/>
              </a:rPr>
              <a:t>Re</a:t>
            </a:r>
            <a:r>
              <a:rPr lang="en-US" dirty="0">
                <a:latin typeface="Papyrus"/>
              </a:rPr>
              <a:t>-use of software </a:t>
            </a:r>
            <a:r>
              <a:rPr lang="en-US" dirty="0" smtClean="0">
                <a:latin typeface="Papyrus"/>
              </a:rPr>
              <a:t>components</a:t>
            </a:r>
            <a:endParaRPr lang="en-US" dirty="0">
              <a:latin typeface="Papyrus"/>
            </a:endParaRPr>
          </a:p>
        </p:txBody>
      </p:sp>
      <p:pic>
        <p:nvPicPr>
          <p:cNvPr id="7" name="Picture 6"/>
          <p:cNvPicPr>
            <a:picLocks noChangeAspect="1"/>
          </p:cNvPicPr>
          <p:nvPr/>
        </p:nvPicPr>
        <p:blipFill>
          <a:blip r:embed="rId3"/>
          <a:stretch>
            <a:fillRect/>
          </a:stretch>
        </p:blipFill>
        <p:spPr>
          <a:xfrm>
            <a:off x="2894574" y="3508512"/>
            <a:ext cx="2954853" cy="2575658"/>
          </a:xfrm>
          <a:prstGeom prst="rect">
            <a:avLst/>
          </a:prstGeom>
        </p:spPr>
      </p:pic>
      <p:sp>
        <p:nvSpPr>
          <p:cNvPr id="3" name="Slide Number Placeholder 2"/>
          <p:cNvSpPr>
            <a:spLocks noGrp="1"/>
          </p:cNvSpPr>
          <p:nvPr>
            <p:ph type="sldNum" sz="quarter" idx="12"/>
          </p:nvPr>
        </p:nvSpPr>
        <p:spPr/>
        <p:txBody>
          <a:bodyPr/>
          <a:lstStyle/>
          <a:p>
            <a:fld id="{AC5B1FEA-406A-7749-A5C3-DDCB5F67A4CE}" type="slidenum">
              <a:rPr lang="en-US" smtClean="0"/>
              <a:pPr/>
              <a:t>12</a:t>
            </a:fld>
            <a:endParaRPr lang="en-US" dirty="0"/>
          </a:p>
        </p:txBody>
      </p:sp>
    </p:spTree>
    <p:extLst>
      <p:ext uri="{BB962C8B-B14F-4D97-AF65-F5344CB8AC3E}">
        <p14:creationId xmlns:p14="http://schemas.microsoft.com/office/powerpoint/2010/main" val="30253132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540402" y="6581000"/>
            <a:ext cx="2377574" cy="276999"/>
          </a:xfrm>
          <a:prstGeom prst="rect">
            <a:avLst/>
          </a:prstGeom>
          <a:noFill/>
        </p:spPr>
        <p:txBody>
          <a:bodyPr wrap="none" rtlCol="0">
            <a:spAutoFit/>
          </a:bodyPr>
          <a:lstStyle/>
          <a:p>
            <a:r>
              <a:rPr lang="en-US" sz="1200" dirty="0">
                <a:latin typeface="Papyrus"/>
              </a:rPr>
              <a:t>ICALEPCS </a:t>
            </a:r>
            <a:r>
              <a:rPr lang="en-US" sz="1200" dirty="0" smtClean="0">
                <a:latin typeface="Papyrus"/>
              </a:rPr>
              <a:t>Paper ID </a:t>
            </a:r>
            <a:r>
              <a:rPr lang="en-US" sz="1200" dirty="0">
                <a:latin typeface="Papyrus"/>
              </a:rPr>
              <a:t>MOMIB08</a:t>
            </a:r>
          </a:p>
        </p:txBody>
      </p:sp>
      <p:sp>
        <p:nvSpPr>
          <p:cNvPr id="8" name="Slide Number Placeholder 4"/>
          <p:cNvSpPr>
            <a:spLocks noGrp="1"/>
          </p:cNvSpPr>
          <p:nvPr>
            <p:ph type="sldNum" sz="quarter" idx="4294967295"/>
          </p:nvPr>
        </p:nvSpPr>
        <p:spPr>
          <a:xfrm>
            <a:off x="4211960" y="6635101"/>
            <a:ext cx="744537" cy="215900"/>
          </a:xfrm>
          <a:prstGeom prst="rect">
            <a:avLst/>
          </a:prstGeom>
        </p:spPr>
        <p:txBody>
          <a:bodyPr/>
          <a:lstStyle/>
          <a:p>
            <a:pPr algn="ctr"/>
            <a:fld id="{13B291CF-7E4C-4841-B9BE-5933925E8063}" type="slidenum">
              <a:rPr lang="en-GB" sz="1000" smtClean="0">
                <a:latin typeface="Papyrus"/>
              </a:rPr>
              <a:pPr algn="ctr"/>
              <a:t>13</a:t>
            </a:fld>
            <a:endParaRPr lang="en-GB" sz="1000" dirty="0">
              <a:latin typeface="Papyrus"/>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02658" y="1879600"/>
            <a:ext cx="4125760" cy="2729250"/>
          </a:xfrm>
          <a:prstGeom prst="rect">
            <a:avLst/>
          </a:prstGeom>
          <a:effectLst>
            <a:reflection stA="50000" endPos="25000" dist="12700" dir="5400000" sy="-100000" algn="bl" rotWithShape="0"/>
          </a:effectLst>
        </p:spPr>
      </p:pic>
      <p:sp>
        <p:nvSpPr>
          <p:cNvPr id="2" name="TextBox 1"/>
          <p:cNvSpPr txBox="1"/>
          <p:nvPr/>
        </p:nvSpPr>
        <p:spPr>
          <a:xfrm>
            <a:off x="5004048" y="1988840"/>
            <a:ext cx="3744416" cy="2862323"/>
          </a:xfrm>
          <a:prstGeom prst="rect">
            <a:avLst/>
          </a:prstGeom>
          <a:noFill/>
        </p:spPr>
        <p:txBody>
          <a:bodyPr wrap="square" rtlCol="0">
            <a:spAutoFit/>
          </a:bodyPr>
          <a:lstStyle/>
          <a:p>
            <a:r>
              <a:rPr lang="en-GB" b="1" dirty="0" smtClean="0">
                <a:latin typeface="Papyrus"/>
              </a:rPr>
              <a:t>Extreme Programming methods </a:t>
            </a:r>
          </a:p>
          <a:p>
            <a:pPr marL="171450" indent="-171450">
              <a:buFont typeface="Arial"/>
              <a:buChar char="•"/>
            </a:pPr>
            <a:r>
              <a:rPr lang="en-GB" dirty="0">
                <a:latin typeface="Papyrus"/>
              </a:rPr>
              <a:t>S</a:t>
            </a:r>
            <a:r>
              <a:rPr lang="en-GB" dirty="0" smtClean="0">
                <a:latin typeface="Papyrus"/>
              </a:rPr>
              <a:t>mall </a:t>
            </a:r>
            <a:r>
              <a:rPr lang="en-GB" dirty="0">
                <a:latin typeface="Papyrus"/>
              </a:rPr>
              <a:t>increments </a:t>
            </a:r>
            <a:endParaRPr lang="en-GB" dirty="0" smtClean="0">
              <a:latin typeface="Papyrus"/>
            </a:endParaRPr>
          </a:p>
          <a:p>
            <a:pPr marL="171450" indent="-171450">
              <a:buFont typeface="Arial"/>
              <a:buChar char="•"/>
            </a:pPr>
            <a:r>
              <a:rPr lang="en-GB" dirty="0">
                <a:latin typeface="Papyrus"/>
              </a:rPr>
              <a:t>M</a:t>
            </a:r>
            <a:r>
              <a:rPr lang="en-GB" dirty="0" smtClean="0">
                <a:latin typeface="Papyrus"/>
              </a:rPr>
              <a:t>inimal planning </a:t>
            </a:r>
          </a:p>
          <a:p>
            <a:pPr marL="171450" indent="-171450">
              <a:buFont typeface="Arial"/>
              <a:buChar char="•"/>
            </a:pPr>
            <a:r>
              <a:rPr lang="en-GB" dirty="0">
                <a:latin typeface="Papyrus"/>
              </a:rPr>
              <a:t>C</a:t>
            </a:r>
            <a:r>
              <a:rPr lang="en-GB" dirty="0" smtClean="0">
                <a:latin typeface="Papyrus"/>
              </a:rPr>
              <a:t>ross</a:t>
            </a:r>
            <a:r>
              <a:rPr lang="en-GB" dirty="0">
                <a:latin typeface="Papyrus"/>
              </a:rPr>
              <a:t>-functional team </a:t>
            </a:r>
            <a:r>
              <a:rPr lang="en-GB" dirty="0" smtClean="0">
                <a:latin typeface="Papyrus"/>
              </a:rPr>
              <a:t>working </a:t>
            </a:r>
            <a:r>
              <a:rPr lang="en-GB" dirty="0">
                <a:latin typeface="Papyrus"/>
              </a:rPr>
              <a:t>on all </a:t>
            </a:r>
            <a:r>
              <a:rPr lang="en-GB" dirty="0" smtClean="0">
                <a:latin typeface="Papyrus"/>
              </a:rPr>
              <a:t>aspects</a:t>
            </a:r>
          </a:p>
          <a:p>
            <a:pPr marL="171450" indent="-171450">
              <a:buFont typeface="Arial"/>
              <a:buChar char="•"/>
            </a:pPr>
            <a:r>
              <a:rPr lang="en-GB" dirty="0">
                <a:latin typeface="Papyrus"/>
              </a:rPr>
              <a:t>D</a:t>
            </a:r>
            <a:r>
              <a:rPr lang="en-GB" dirty="0" smtClean="0">
                <a:latin typeface="Papyrus"/>
              </a:rPr>
              <a:t>emonstrated </a:t>
            </a:r>
            <a:r>
              <a:rPr lang="en-GB" dirty="0">
                <a:latin typeface="Papyrus"/>
              </a:rPr>
              <a:t>to the </a:t>
            </a:r>
            <a:r>
              <a:rPr lang="en-GB" dirty="0" smtClean="0">
                <a:latin typeface="Papyrus"/>
              </a:rPr>
              <a:t>stakeholders frequently </a:t>
            </a:r>
          </a:p>
          <a:p>
            <a:pPr marL="171450" indent="-171450">
              <a:buFont typeface="Arial"/>
              <a:buChar char="•"/>
            </a:pPr>
            <a:r>
              <a:rPr lang="en-GB" dirty="0">
                <a:latin typeface="Papyrus"/>
              </a:rPr>
              <a:t>M</a:t>
            </a:r>
            <a:r>
              <a:rPr lang="en-GB" dirty="0" smtClean="0">
                <a:latin typeface="Papyrus"/>
              </a:rPr>
              <a:t>inimizing risks</a:t>
            </a:r>
          </a:p>
          <a:p>
            <a:pPr marL="171450" indent="-171450">
              <a:buFont typeface="Arial"/>
              <a:buChar char="•"/>
            </a:pPr>
            <a:r>
              <a:rPr lang="en-GB" dirty="0">
                <a:latin typeface="Papyrus"/>
              </a:rPr>
              <a:t>F</a:t>
            </a:r>
            <a:r>
              <a:rPr lang="en-GB" dirty="0" smtClean="0">
                <a:latin typeface="Papyrus"/>
              </a:rPr>
              <a:t>ast </a:t>
            </a:r>
            <a:r>
              <a:rPr lang="en-GB" dirty="0">
                <a:latin typeface="Papyrus"/>
              </a:rPr>
              <a:t>changes and adaptations.</a:t>
            </a:r>
            <a:endParaRPr lang="en-US" dirty="0">
              <a:latin typeface="Papyrus"/>
            </a:endParaRPr>
          </a:p>
          <a:p>
            <a:endParaRPr lang="en-US" dirty="0">
              <a:latin typeface="Papyrus"/>
            </a:endParaRPr>
          </a:p>
        </p:txBody>
      </p:sp>
      <p:sp>
        <p:nvSpPr>
          <p:cNvPr id="3" name="TextBox 2"/>
          <p:cNvSpPr txBox="1"/>
          <p:nvPr/>
        </p:nvSpPr>
        <p:spPr>
          <a:xfrm>
            <a:off x="2843808" y="879103"/>
            <a:ext cx="3300904" cy="461665"/>
          </a:xfrm>
          <a:prstGeom prst="rect">
            <a:avLst/>
          </a:prstGeom>
          <a:noFill/>
        </p:spPr>
        <p:txBody>
          <a:bodyPr wrap="none" rtlCol="0">
            <a:spAutoFit/>
          </a:bodyPr>
          <a:lstStyle/>
          <a:p>
            <a:r>
              <a:rPr lang="en-US" sz="2400" b="1" dirty="0" smtClean="0">
                <a:latin typeface="Papyrus"/>
              </a:rPr>
              <a:t>Development Methods</a:t>
            </a:r>
            <a:endParaRPr lang="en-US" sz="2400" b="1" dirty="0">
              <a:latin typeface="Papyrus"/>
            </a:endParaRPr>
          </a:p>
        </p:txBody>
      </p:sp>
    </p:spTree>
    <p:extLst>
      <p:ext uri="{BB962C8B-B14F-4D97-AF65-F5344CB8AC3E}">
        <p14:creationId xmlns:p14="http://schemas.microsoft.com/office/powerpoint/2010/main" val="13673107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latin typeface="Papyrus"/>
                <a:cs typeface="Papyrus"/>
              </a:rPr>
              <a:t>MTA</a:t>
            </a:r>
          </a:p>
          <a:p>
            <a:r>
              <a:rPr lang="en-US" dirty="0" smtClean="0">
                <a:latin typeface="Papyrus"/>
                <a:cs typeface="Papyrus"/>
              </a:rPr>
              <a:t>Why RADE?</a:t>
            </a:r>
          </a:p>
          <a:p>
            <a:r>
              <a:rPr lang="en-US" dirty="0" smtClean="0">
                <a:latin typeface="Papyrus"/>
                <a:cs typeface="Papyrus"/>
              </a:rPr>
              <a:t>The challenge</a:t>
            </a:r>
          </a:p>
          <a:p>
            <a:r>
              <a:rPr lang="en-US" dirty="0" smtClean="0">
                <a:solidFill>
                  <a:srgbClr val="FF0000"/>
                </a:solidFill>
                <a:cs typeface="Papyrus"/>
              </a:rPr>
              <a:t>The Scope</a:t>
            </a:r>
          </a:p>
          <a:p>
            <a:r>
              <a:rPr lang="en-US" dirty="0" smtClean="0">
                <a:latin typeface="Papyrus"/>
                <a:cs typeface="Papyrus"/>
              </a:rPr>
              <a:t>Coping with </a:t>
            </a:r>
            <a:r>
              <a:rPr lang="en-US" dirty="0">
                <a:latin typeface="Papyrus"/>
                <a:cs typeface="Papyrus"/>
              </a:rPr>
              <a:t>l</a:t>
            </a:r>
            <a:r>
              <a:rPr lang="en-US" dirty="0" smtClean="0">
                <a:latin typeface="Papyrus"/>
                <a:cs typeface="Papyrus"/>
              </a:rPr>
              <a:t>arge </a:t>
            </a:r>
            <a:r>
              <a:rPr lang="en-US" dirty="0">
                <a:latin typeface="Papyrus"/>
                <a:cs typeface="Papyrus"/>
              </a:rPr>
              <a:t>a</a:t>
            </a:r>
            <a:r>
              <a:rPr lang="en-US" dirty="0" smtClean="0">
                <a:latin typeface="Papyrus"/>
                <a:cs typeface="Papyrus"/>
              </a:rPr>
              <a:t>pplications</a:t>
            </a:r>
          </a:p>
          <a:p>
            <a:r>
              <a:rPr lang="en-US" dirty="0" smtClean="0">
                <a:latin typeface="Papyrus"/>
                <a:cs typeface="Papyrus"/>
              </a:rPr>
              <a:t>RADE today</a:t>
            </a:r>
          </a:p>
          <a:p>
            <a:r>
              <a:rPr lang="en-US" dirty="0" smtClean="0">
                <a:latin typeface="Papyrus"/>
                <a:cs typeface="Papyrus"/>
              </a:rPr>
              <a:t>Future</a:t>
            </a:r>
          </a:p>
        </p:txBody>
      </p:sp>
      <p:sp>
        <p:nvSpPr>
          <p:cNvPr id="4" name="Slide Number Placeholder 3"/>
          <p:cNvSpPr>
            <a:spLocks noGrp="1"/>
          </p:cNvSpPr>
          <p:nvPr>
            <p:ph type="sldNum" sz="quarter" idx="12"/>
          </p:nvPr>
        </p:nvSpPr>
        <p:spPr/>
        <p:txBody>
          <a:bodyPr/>
          <a:lstStyle/>
          <a:p>
            <a:fld id="{AC5B1FEA-406A-7749-A5C3-DDCB5F67A4CE}" type="slidenum">
              <a:rPr lang="en-US" smtClean="0"/>
              <a:pPr/>
              <a:t>14</a:t>
            </a:fld>
            <a:endParaRPr lang="en-US" dirty="0"/>
          </a:p>
        </p:txBody>
      </p:sp>
    </p:spTree>
    <p:extLst>
      <p:ext uri="{BB962C8B-B14F-4D97-AF65-F5344CB8AC3E}">
        <p14:creationId xmlns:p14="http://schemas.microsoft.com/office/powerpoint/2010/main" val="30094821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QPS-FTA-main-with-stats.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178625" y="3561349"/>
            <a:ext cx="3293716" cy="2492318"/>
          </a:xfrm>
          <a:prstGeom prst="rect">
            <a:avLst/>
          </a:prstGeom>
        </p:spPr>
      </p:pic>
      <p:sp>
        <p:nvSpPr>
          <p:cNvPr id="4" name="Title 3"/>
          <p:cNvSpPr>
            <a:spLocks noGrp="1"/>
          </p:cNvSpPr>
          <p:nvPr>
            <p:ph type="title"/>
          </p:nvPr>
        </p:nvSpPr>
        <p:spPr/>
        <p:txBody>
          <a:bodyPr/>
          <a:lstStyle/>
          <a:p>
            <a:r>
              <a:rPr lang="en-US" dirty="0" smtClean="0"/>
              <a:t>The Scope</a:t>
            </a:r>
            <a:endParaRPr lang="en-GB" dirty="0"/>
          </a:p>
        </p:txBody>
      </p:sp>
      <p:sp>
        <p:nvSpPr>
          <p:cNvPr id="12" name="Rectangle 11"/>
          <p:cNvSpPr/>
          <p:nvPr/>
        </p:nvSpPr>
        <p:spPr>
          <a:xfrm>
            <a:off x="993298" y="1096689"/>
            <a:ext cx="7704203" cy="2277547"/>
          </a:xfrm>
          <a:prstGeom prst="rect">
            <a:avLst/>
          </a:prstGeom>
        </p:spPr>
        <p:txBody>
          <a:bodyPr wrap="square">
            <a:spAutoFit/>
          </a:bodyPr>
          <a:lstStyle/>
          <a:p>
            <a:pPr>
              <a:lnSpc>
                <a:spcPct val="150000"/>
              </a:lnSpc>
            </a:pPr>
            <a:r>
              <a:rPr lang="en-US" sz="2400" dirty="0" smtClean="0">
                <a:latin typeface="Papyrus"/>
              </a:rPr>
              <a:t>Application characteristics:</a:t>
            </a:r>
          </a:p>
          <a:p>
            <a:pPr marL="285750" indent="-285750">
              <a:lnSpc>
                <a:spcPct val="150000"/>
              </a:lnSpc>
              <a:buFont typeface="Arial" pitchFamily="34" charset="0"/>
              <a:buChar char="•"/>
            </a:pPr>
            <a:r>
              <a:rPr lang="en-US" sz="2400" dirty="0" smtClean="0">
                <a:latin typeface="Papyrus"/>
              </a:rPr>
              <a:t>Short development time</a:t>
            </a:r>
          </a:p>
          <a:p>
            <a:pPr marL="285750" indent="-285750">
              <a:lnSpc>
                <a:spcPct val="150000"/>
              </a:lnSpc>
              <a:buFont typeface="Arial" pitchFamily="34" charset="0"/>
              <a:buChar char="•"/>
            </a:pPr>
            <a:r>
              <a:rPr lang="en-US" sz="2400" dirty="0" smtClean="0">
                <a:latin typeface="Papyrus"/>
              </a:rPr>
              <a:t>Rapidly evolving</a:t>
            </a:r>
          </a:p>
          <a:p>
            <a:pPr marL="285750" indent="-285750">
              <a:lnSpc>
                <a:spcPct val="150000"/>
              </a:lnSpc>
              <a:buFont typeface="Arial" pitchFamily="34" charset="0"/>
              <a:buChar char="•"/>
            </a:pPr>
            <a:r>
              <a:rPr lang="en-US" sz="2400" dirty="0" smtClean="0">
                <a:latin typeface="Papyrus"/>
              </a:rPr>
              <a:t>Light and independent</a:t>
            </a:r>
            <a:endParaRPr lang="en-US" sz="2400" dirty="0">
              <a:latin typeface="Papyrus"/>
            </a:endParaRPr>
          </a:p>
        </p:txBody>
      </p:sp>
      <p:sp>
        <p:nvSpPr>
          <p:cNvPr id="3" name="Slide Number Placeholder 2"/>
          <p:cNvSpPr>
            <a:spLocks noGrp="1"/>
          </p:cNvSpPr>
          <p:nvPr>
            <p:ph type="sldNum" sz="quarter" idx="12"/>
          </p:nvPr>
        </p:nvSpPr>
        <p:spPr/>
        <p:txBody>
          <a:bodyPr/>
          <a:lstStyle/>
          <a:p>
            <a:fld id="{AC5B1FEA-406A-7749-A5C3-DDCB5F67A4CE}" type="slidenum">
              <a:rPr lang="en-US" smtClean="0"/>
              <a:pPr/>
              <a:t>15</a:t>
            </a:fld>
            <a:endParaRPr lang="en-US" dirty="0"/>
          </a:p>
        </p:txBody>
      </p:sp>
    </p:spTree>
    <p:custDataLst>
      <p:tags r:id="rId1"/>
    </p:custDataLst>
    <p:extLst>
      <p:ext uri="{BB962C8B-B14F-4D97-AF65-F5344CB8AC3E}">
        <p14:creationId xmlns:p14="http://schemas.microsoft.com/office/powerpoint/2010/main" val="6292721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774700" y="1528294"/>
            <a:ext cx="7340600" cy="2354657"/>
          </a:xfrm>
        </p:spPr>
        <p:txBody>
          <a:bodyPr>
            <a:normAutofit lnSpcReduction="10000"/>
          </a:bodyPr>
          <a:lstStyle/>
          <a:p>
            <a:pPr lvl="1" eaLnBrk="1" hangingPunct="1">
              <a:lnSpc>
                <a:spcPct val="110000"/>
              </a:lnSpc>
              <a:buClr>
                <a:schemeClr val="tx1"/>
              </a:buClr>
              <a:buSzTx/>
              <a:buFont typeface="Wingdings" pitchFamily="2" charset="2"/>
              <a:buChar char="§"/>
            </a:pPr>
            <a:r>
              <a:rPr lang="en-GB" sz="2400" dirty="0" smtClean="0">
                <a:ea typeface="ＭＳ Ｐゴシック"/>
              </a:rPr>
              <a:t>Fast programming</a:t>
            </a:r>
          </a:p>
          <a:p>
            <a:pPr lvl="1" eaLnBrk="1" hangingPunct="1">
              <a:lnSpc>
                <a:spcPct val="110000"/>
              </a:lnSpc>
              <a:buClr>
                <a:schemeClr val="tx1"/>
              </a:buClr>
              <a:buSzTx/>
              <a:buFont typeface="Wingdings" pitchFamily="2" charset="2"/>
              <a:buChar char="§"/>
            </a:pPr>
            <a:r>
              <a:rPr lang="en-GB" sz="2400" dirty="0" smtClean="0">
                <a:ea typeface="ＭＳ Ｐゴシック"/>
              </a:rPr>
              <a:t>Rapid learning curve</a:t>
            </a:r>
          </a:p>
          <a:p>
            <a:pPr lvl="1" eaLnBrk="1" hangingPunct="1">
              <a:lnSpc>
                <a:spcPct val="110000"/>
              </a:lnSpc>
              <a:buClr>
                <a:schemeClr val="tx1"/>
              </a:buClr>
              <a:buSzTx/>
              <a:buFont typeface="Wingdings" pitchFamily="2" charset="2"/>
              <a:buChar char="§"/>
            </a:pPr>
            <a:r>
              <a:rPr lang="en-GB" sz="2400" dirty="0" smtClean="0">
                <a:ea typeface="ＭＳ Ｐゴシック"/>
              </a:rPr>
              <a:t>Drag and drop GUI development</a:t>
            </a:r>
          </a:p>
          <a:p>
            <a:pPr lvl="1" eaLnBrk="1" hangingPunct="1">
              <a:lnSpc>
                <a:spcPct val="110000"/>
              </a:lnSpc>
              <a:buClr>
                <a:schemeClr val="tx1"/>
              </a:buClr>
              <a:buSzTx/>
              <a:buFont typeface="Wingdings" pitchFamily="2" charset="2"/>
              <a:buChar char="§"/>
            </a:pPr>
            <a:r>
              <a:rPr lang="en-GB" sz="2400" dirty="0" smtClean="0">
                <a:ea typeface="ＭＳ Ｐゴシック"/>
              </a:rPr>
              <a:t>Wide range of analysis libraries</a:t>
            </a:r>
          </a:p>
          <a:p>
            <a:pPr lvl="1" eaLnBrk="1" hangingPunct="1">
              <a:lnSpc>
                <a:spcPct val="110000"/>
              </a:lnSpc>
              <a:buClr>
                <a:schemeClr val="tx1"/>
              </a:buClr>
              <a:buSzTx/>
              <a:buFont typeface="Wingdings" pitchFamily="2" charset="2"/>
              <a:buChar char="§"/>
            </a:pPr>
            <a:r>
              <a:rPr lang="en-GB" sz="2400" dirty="0" smtClean="0">
                <a:ea typeface="ＭＳ Ｐゴシック"/>
              </a:rPr>
              <a:t>Light/independent environment</a:t>
            </a:r>
          </a:p>
        </p:txBody>
      </p:sp>
      <p:sp>
        <p:nvSpPr>
          <p:cNvPr id="10248" name="Text Box 8"/>
          <p:cNvSpPr txBox="1">
            <a:spLocks noChangeArrowheads="1"/>
          </p:cNvSpPr>
          <p:nvPr/>
        </p:nvSpPr>
        <p:spPr bwMode="auto">
          <a:xfrm>
            <a:off x="786717" y="4004995"/>
            <a:ext cx="7985808" cy="461665"/>
          </a:xfrm>
          <a:prstGeom prst="rect">
            <a:avLst/>
          </a:prstGeom>
          <a:noFill/>
          <a:ln w="9525">
            <a:noFill/>
            <a:miter lim="800000"/>
            <a:headEnd/>
            <a:tailEnd/>
          </a:ln>
        </p:spPr>
        <p:txBody>
          <a:bodyPr wrap="square">
            <a:spAutoFit/>
          </a:bodyPr>
          <a:lstStyle/>
          <a:p>
            <a:pPr marL="558000" lvl="1" indent="-230400">
              <a:spcBef>
                <a:spcPct val="20000"/>
              </a:spcBef>
              <a:buFont typeface="Wingdings" pitchFamily="2" charset="2"/>
              <a:buChar char="§"/>
            </a:pPr>
            <a:r>
              <a:rPr lang="en-US" sz="2400" dirty="0" smtClean="0">
                <a:solidFill>
                  <a:schemeClr val="tx1">
                    <a:lumMod val="75000"/>
                    <a:lumOff val="25000"/>
                  </a:schemeClr>
                </a:solidFill>
                <a:latin typeface="Papyrus"/>
                <a:ea typeface="MS Pゴシック"/>
                <a:cs typeface="MS Pゴシック"/>
              </a:rPr>
              <a:t>Integration </a:t>
            </a:r>
            <a:r>
              <a:rPr lang="en-US" sz="2400" dirty="0">
                <a:solidFill>
                  <a:schemeClr val="tx1">
                    <a:lumMod val="75000"/>
                    <a:lumOff val="25000"/>
                  </a:schemeClr>
                </a:solidFill>
                <a:latin typeface="Papyrus"/>
                <a:ea typeface="MS Pゴシック"/>
                <a:cs typeface="MS Pゴシック"/>
              </a:rPr>
              <a:t>with CERN </a:t>
            </a:r>
            <a:r>
              <a:rPr lang="en-US" sz="2400" dirty="0" smtClean="0">
                <a:solidFill>
                  <a:schemeClr val="tx1">
                    <a:lumMod val="75000"/>
                    <a:lumOff val="25000"/>
                  </a:schemeClr>
                </a:solidFill>
                <a:latin typeface="Papyrus"/>
                <a:ea typeface="MS Pゴシック"/>
                <a:cs typeface="MS Pゴシック"/>
              </a:rPr>
              <a:t>infrastructures</a:t>
            </a:r>
          </a:p>
        </p:txBody>
      </p:sp>
      <p:grpSp>
        <p:nvGrpSpPr>
          <p:cNvPr id="7" name="Group 6"/>
          <p:cNvGrpSpPr/>
          <p:nvPr/>
        </p:nvGrpSpPr>
        <p:grpSpPr>
          <a:xfrm>
            <a:off x="6472872" y="3926318"/>
            <a:ext cx="2098852" cy="1989536"/>
            <a:chOff x="6496727" y="4202108"/>
            <a:chExt cx="2098852" cy="1989536"/>
          </a:xfrm>
        </p:grpSpPr>
        <p:sp>
          <p:nvSpPr>
            <p:cNvPr id="11" name="AutoShape 10"/>
            <p:cNvSpPr>
              <a:spLocks/>
            </p:cNvSpPr>
            <p:nvPr/>
          </p:nvSpPr>
          <p:spPr bwMode="auto">
            <a:xfrm>
              <a:off x="6496727" y="4202108"/>
              <a:ext cx="685800" cy="1989536"/>
            </a:xfrm>
            <a:prstGeom prst="rightBrace">
              <a:avLst>
                <a:gd name="adj1" fmla="val 29630"/>
                <a:gd name="adj2" fmla="val 46644"/>
              </a:avLst>
            </a:prstGeom>
            <a:noFill/>
            <a:ln w="28575">
              <a:solidFill>
                <a:schemeClr val="tx1"/>
              </a:solidFill>
              <a:round/>
              <a:headEnd/>
              <a:tailEnd/>
            </a:ln>
          </p:spPr>
          <p:txBody>
            <a:bodyPr wrap="none" anchor="ctr"/>
            <a:lstStyle/>
            <a:p>
              <a:endParaRPr lang="en-GB" dirty="0">
                <a:latin typeface="Papyrus"/>
              </a:endParaRPr>
            </a:p>
          </p:txBody>
        </p:sp>
        <p:pic>
          <p:nvPicPr>
            <p:cNvPr id="12" name="Picture 11" descr="radelogo.jpe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309070" y="4605495"/>
              <a:ext cx="1286509" cy="1027420"/>
            </a:xfrm>
            <a:prstGeom prst="rect">
              <a:avLst/>
            </a:prstGeom>
          </p:spPr>
          <p:style>
            <a:lnRef idx="2">
              <a:schemeClr val="dk1"/>
            </a:lnRef>
            <a:fillRef idx="1">
              <a:schemeClr val="lt1"/>
            </a:fillRef>
            <a:effectRef idx="0">
              <a:schemeClr val="dk1"/>
            </a:effectRef>
            <a:fontRef idx="minor">
              <a:schemeClr val="dk1"/>
            </a:fontRef>
          </p:style>
        </p:pic>
      </p:grpSp>
      <p:grpSp>
        <p:nvGrpSpPr>
          <p:cNvPr id="6" name="Group 5"/>
          <p:cNvGrpSpPr/>
          <p:nvPr/>
        </p:nvGrpSpPr>
        <p:grpSpPr>
          <a:xfrm>
            <a:off x="6481761" y="1649338"/>
            <a:ext cx="2204401" cy="2081213"/>
            <a:chOff x="6481761" y="1604963"/>
            <a:chExt cx="2204401" cy="2081213"/>
          </a:xfrm>
        </p:grpSpPr>
        <p:grpSp>
          <p:nvGrpSpPr>
            <p:cNvPr id="4" name="Group 3"/>
            <p:cNvGrpSpPr/>
            <p:nvPr/>
          </p:nvGrpSpPr>
          <p:grpSpPr>
            <a:xfrm>
              <a:off x="6481761" y="1604963"/>
              <a:ext cx="2204401" cy="2081213"/>
              <a:chOff x="6481761" y="1604963"/>
              <a:chExt cx="2204401" cy="2081213"/>
            </a:xfrm>
          </p:grpSpPr>
          <p:sp>
            <p:nvSpPr>
              <p:cNvPr id="8201" name="AutoShape 10"/>
              <p:cNvSpPr>
                <a:spLocks/>
              </p:cNvSpPr>
              <p:nvPr/>
            </p:nvSpPr>
            <p:spPr bwMode="auto">
              <a:xfrm>
                <a:off x="6481761" y="1604963"/>
                <a:ext cx="685800" cy="2081213"/>
              </a:xfrm>
              <a:prstGeom prst="rightBrace">
                <a:avLst>
                  <a:gd name="adj1" fmla="val 29630"/>
                  <a:gd name="adj2" fmla="val 46644"/>
                </a:avLst>
              </a:prstGeom>
              <a:noFill/>
              <a:ln w="28575">
                <a:solidFill>
                  <a:schemeClr val="tx1"/>
                </a:solidFill>
                <a:round/>
                <a:headEnd/>
                <a:tailEnd/>
              </a:ln>
            </p:spPr>
            <p:txBody>
              <a:bodyPr wrap="none" anchor="ctr"/>
              <a:lstStyle/>
              <a:p>
                <a:endParaRPr lang="en-GB" dirty="0">
                  <a:latin typeface="Papyrus"/>
                </a:endParaRPr>
              </a:p>
            </p:txBody>
          </p:sp>
          <p:pic>
            <p:nvPicPr>
              <p:cNvPr id="13" name="Picture 12" descr="labview2.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309070" y="1968688"/>
                <a:ext cx="1377092" cy="1307804"/>
              </a:xfrm>
              <a:prstGeom prst="rect">
                <a:avLst/>
              </a:prstGeom>
            </p:spPr>
          </p:pic>
        </p:grpSp>
        <p:sp>
          <p:nvSpPr>
            <p:cNvPr id="5" name="TextBox 4"/>
            <p:cNvSpPr txBox="1"/>
            <p:nvPr/>
          </p:nvSpPr>
          <p:spPr>
            <a:xfrm>
              <a:off x="7430883" y="3228742"/>
              <a:ext cx="1120820" cy="369332"/>
            </a:xfrm>
            <a:prstGeom prst="rect">
              <a:avLst/>
            </a:prstGeom>
            <a:noFill/>
          </p:spPr>
          <p:txBody>
            <a:bodyPr wrap="none" rtlCol="0">
              <a:spAutoFit/>
            </a:bodyPr>
            <a:lstStyle/>
            <a:p>
              <a:r>
                <a:rPr lang="en-US" dirty="0" err="1" smtClean="0">
                  <a:latin typeface="Papyrus"/>
                </a:rPr>
                <a:t>LabVIEW</a:t>
              </a:r>
              <a:endParaRPr lang="en-US" dirty="0">
                <a:latin typeface="Papyrus"/>
              </a:endParaRPr>
            </a:p>
          </p:txBody>
        </p:sp>
      </p:grpSp>
      <p:sp>
        <p:nvSpPr>
          <p:cNvPr id="2" name="Title 1"/>
          <p:cNvSpPr>
            <a:spLocks noGrp="1"/>
          </p:cNvSpPr>
          <p:nvPr>
            <p:ph type="title"/>
          </p:nvPr>
        </p:nvSpPr>
        <p:spPr/>
        <p:txBody>
          <a:bodyPr/>
          <a:lstStyle/>
          <a:p>
            <a:r>
              <a:rPr lang="en-US" dirty="0" smtClean="0"/>
              <a:t>Initial Requirements</a:t>
            </a:r>
            <a:endParaRPr lang="en-GB" dirty="0"/>
          </a:p>
        </p:txBody>
      </p:sp>
      <p:sp>
        <p:nvSpPr>
          <p:cNvPr id="3" name="Slide Number Placeholder 2"/>
          <p:cNvSpPr>
            <a:spLocks noGrp="1"/>
          </p:cNvSpPr>
          <p:nvPr>
            <p:ph type="sldNum" sz="quarter" idx="12"/>
          </p:nvPr>
        </p:nvSpPr>
        <p:spPr/>
        <p:txBody>
          <a:bodyPr/>
          <a:lstStyle/>
          <a:p>
            <a:fld id="{AC5B1FEA-406A-7749-A5C3-DDCB5F67A4CE}" type="slidenum">
              <a:rPr lang="en-US" smtClean="0"/>
              <a:pPr/>
              <a:t>16</a:t>
            </a:fld>
            <a:endParaRPr lang="en-US" dirty="0"/>
          </a:p>
        </p:txBody>
      </p:sp>
    </p:spTree>
    <p:custDataLst>
      <p:tags r:id="rId1"/>
    </p:custDataLst>
    <p:extLst>
      <p:ext uri="{BB962C8B-B14F-4D97-AF65-F5344CB8AC3E}">
        <p14:creationId xmlns:p14="http://schemas.microsoft.com/office/powerpoint/2010/main" val="2683597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wipe(left)">
                                      <p:cBhvr>
                                        <p:cTn id="7" dur="500"/>
                                        <p:tgtEl>
                                          <p:spTgt spid="1024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243">
                                            <p:txEl>
                                              <p:pRg st="1" end="1"/>
                                            </p:txEl>
                                          </p:spTgt>
                                        </p:tgtEl>
                                        <p:attrNameLst>
                                          <p:attrName>style.visibility</p:attrName>
                                        </p:attrNameLst>
                                      </p:cBhvr>
                                      <p:to>
                                        <p:strVal val="visible"/>
                                      </p:to>
                                    </p:set>
                                    <p:animEffect transition="in" filter="wipe(left)">
                                      <p:cBhvr>
                                        <p:cTn id="10" dur="500"/>
                                        <p:tgtEl>
                                          <p:spTgt spid="1024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animEffect transition="in" filter="wipe(left)">
                                      <p:cBhvr>
                                        <p:cTn id="13" dur="500"/>
                                        <p:tgtEl>
                                          <p:spTgt spid="10243">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0243">
                                            <p:txEl>
                                              <p:pRg st="3" end="3"/>
                                            </p:txEl>
                                          </p:spTgt>
                                        </p:tgtEl>
                                        <p:attrNameLst>
                                          <p:attrName>style.visibility</p:attrName>
                                        </p:attrNameLst>
                                      </p:cBhvr>
                                      <p:to>
                                        <p:strVal val="visible"/>
                                      </p:to>
                                    </p:set>
                                    <p:animEffect transition="in" filter="wipe(left)">
                                      <p:cBhvr>
                                        <p:cTn id="16" dur="500"/>
                                        <p:tgtEl>
                                          <p:spTgt spid="10243">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0243">
                                            <p:txEl>
                                              <p:pRg st="4" end="4"/>
                                            </p:txEl>
                                          </p:spTgt>
                                        </p:tgtEl>
                                        <p:attrNameLst>
                                          <p:attrName>style.visibility</p:attrName>
                                        </p:attrNameLst>
                                      </p:cBhvr>
                                      <p:to>
                                        <p:strVal val="visible"/>
                                      </p:to>
                                    </p:set>
                                    <p:animEffect transition="in" filter="wipe(left)">
                                      <p:cBhvr>
                                        <p:cTn id="19" dur="500"/>
                                        <p:tgtEl>
                                          <p:spTgt spid="10243">
                                            <p:txEl>
                                              <p:pRg st="4" end="4"/>
                                            </p:txEl>
                                          </p:spTgt>
                                        </p:tgtEl>
                                      </p:cBhvr>
                                    </p:animEffect>
                                  </p:childTnLst>
                                </p:cTn>
                              </p:par>
                              <p:par>
                                <p:cTn id="20" presetID="9"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ssolv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248">
                                            <p:txEl>
                                              <p:pRg st="0" end="0"/>
                                            </p:txEl>
                                          </p:spTgt>
                                        </p:tgtEl>
                                        <p:attrNameLst>
                                          <p:attrName>style.visibility</p:attrName>
                                        </p:attrNameLst>
                                      </p:cBhvr>
                                      <p:to>
                                        <p:strVal val="visible"/>
                                      </p:to>
                                    </p:set>
                                    <p:animEffect transition="in" filter="wipe(left)">
                                      <p:cBhvr>
                                        <p:cTn id="27" dur="500"/>
                                        <p:tgtEl>
                                          <p:spTgt spid="10248">
                                            <p:txEl>
                                              <p:pRg st="0" end="0"/>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dissolve">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P spid="10248"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0CBA690-EBB2-7B42-901D-EC3F8B551EBE}" type="slidenum">
              <a:rPr lang="en-US" smtClean="0"/>
              <a:pPr/>
              <a:t>17</a:t>
            </a:fld>
            <a:endParaRPr lang="en-US"/>
          </a:p>
        </p:txBody>
      </p:sp>
      <p:sp>
        <p:nvSpPr>
          <p:cNvPr id="5" name="Title 4"/>
          <p:cNvSpPr>
            <a:spLocks noGrp="1"/>
          </p:cNvSpPr>
          <p:nvPr>
            <p:ph type="title"/>
          </p:nvPr>
        </p:nvSpPr>
        <p:spPr/>
        <p:txBody>
          <a:bodyPr/>
          <a:lstStyle/>
          <a:p>
            <a:pPr algn="ctr"/>
            <a:r>
              <a:rPr lang="en-US" dirty="0" smtClean="0"/>
              <a:t>RADE Palette</a:t>
            </a:r>
            <a:endParaRPr lang="en-US" dirty="0"/>
          </a:p>
        </p:txBody>
      </p:sp>
      <p:pic>
        <p:nvPicPr>
          <p:cNvPr id="5123" name="Picture 3" descr="\\cern.ch\dfs\Users\i\imatasah\Desktop\RADEpalette.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33550" y="1652588"/>
            <a:ext cx="5924550" cy="31527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5690054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F0CBA690-EBB2-7B42-901D-EC3F8B551EBE}" type="slidenum">
              <a:rPr lang="en-US" smtClean="0"/>
              <a:pPr/>
              <a:t>18</a:t>
            </a:fld>
            <a:endParaRPr lang="en-US"/>
          </a:p>
        </p:txBody>
      </p:sp>
      <p:sp>
        <p:nvSpPr>
          <p:cNvPr id="4" name="Rounded Rectangle 3"/>
          <p:cNvSpPr/>
          <p:nvPr/>
        </p:nvSpPr>
        <p:spPr>
          <a:xfrm>
            <a:off x="2177932" y="2011676"/>
            <a:ext cx="5436523" cy="319208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dirty="0">
              <a:latin typeface="Papyrus"/>
            </a:endParaRPr>
          </a:p>
        </p:txBody>
      </p:sp>
      <p:sp>
        <p:nvSpPr>
          <p:cNvPr id="5" name="Rounded Rectangle 4"/>
          <p:cNvSpPr/>
          <p:nvPr/>
        </p:nvSpPr>
        <p:spPr>
          <a:xfrm>
            <a:off x="3998420" y="1166255"/>
            <a:ext cx="1795549" cy="69826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latin typeface="Papyrus"/>
              </a:rPr>
              <a:t>LabVIEW user </a:t>
            </a:r>
            <a:r>
              <a:rPr lang="en-US" dirty="0" smtClean="0">
                <a:latin typeface="Papyrus"/>
                <a:cs typeface="Calibri" pitchFamily="34" charset="0"/>
              </a:rPr>
              <a:t>application</a:t>
            </a:r>
            <a:endParaRPr lang="en-GB" dirty="0">
              <a:latin typeface="Papyrus"/>
              <a:cs typeface="Calibri" pitchFamily="34" charset="0"/>
            </a:endParaRPr>
          </a:p>
        </p:txBody>
      </p:sp>
      <p:sp>
        <p:nvSpPr>
          <p:cNvPr id="12" name="Left-Up Arrow 11"/>
          <p:cNvSpPr/>
          <p:nvPr/>
        </p:nvSpPr>
        <p:spPr>
          <a:xfrm>
            <a:off x="2510092" y="2186240"/>
            <a:ext cx="4772201" cy="2784765"/>
          </a:xfrm>
          <a:prstGeom prst="leftUpArrow">
            <a:avLst>
              <a:gd name="adj1" fmla="val 23472"/>
              <a:gd name="adj2" fmla="val 11737"/>
              <a:gd name="adj3" fmla="val 295"/>
            </a:avLst>
          </a:prstGeom>
          <a:scene3d>
            <a:camera prst="orthographicFront">
              <a:rot lat="0" lon="0" rev="10800000"/>
            </a:camera>
            <a:lightRig rig="threePt" dir="t"/>
          </a:scene3d>
          <a:sp3d/>
        </p:spPr>
        <p:style>
          <a:lnRef idx="1">
            <a:schemeClr val="accent2"/>
          </a:lnRef>
          <a:fillRef idx="2">
            <a:schemeClr val="accent2"/>
          </a:fillRef>
          <a:effectRef idx="1">
            <a:schemeClr val="accent2"/>
          </a:effectRef>
          <a:fontRef idx="minor">
            <a:schemeClr val="dk1"/>
          </a:fontRef>
        </p:style>
        <p:txBody>
          <a:bodyPr rtlCol="0" anchor="ctr">
            <a:flatTx/>
          </a:bodyPr>
          <a:lstStyle/>
          <a:p>
            <a:pPr algn="ctr"/>
            <a:r>
              <a:rPr lang="en-US" dirty="0" smtClean="0">
                <a:latin typeface="Papyrus"/>
              </a:rPr>
              <a:t>LabVIEW</a:t>
            </a:r>
            <a:endParaRPr lang="en-GB" dirty="0">
              <a:latin typeface="Papyrus"/>
            </a:endParaRPr>
          </a:p>
        </p:txBody>
      </p:sp>
      <p:sp>
        <p:nvSpPr>
          <p:cNvPr id="15" name="Rounded Rectangle 14"/>
          <p:cNvSpPr/>
          <p:nvPr/>
        </p:nvSpPr>
        <p:spPr>
          <a:xfrm>
            <a:off x="3352800" y="3142207"/>
            <a:ext cx="1172092" cy="1828797"/>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latin typeface="Papyrus"/>
              </a:rPr>
              <a:t>C/C++</a:t>
            </a:r>
            <a:r>
              <a:rPr lang="en-GB" dirty="0">
                <a:latin typeface="Papyrus"/>
              </a:rPr>
              <a:t> </a:t>
            </a:r>
            <a:r>
              <a:rPr lang="en-GB" sz="1600" dirty="0" smtClean="0">
                <a:latin typeface="Papyrus"/>
              </a:rPr>
              <a:t>shared</a:t>
            </a:r>
            <a:r>
              <a:rPr lang="en-GB" dirty="0" smtClean="0">
                <a:latin typeface="Papyrus"/>
              </a:rPr>
              <a:t> lib</a:t>
            </a:r>
            <a:endParaRPr lang="en-GB" dirty="0">
              <a:latin typeface="Papyrus"/>
            </a:endParaRPr>
          </a:p>
        </p:txBody>
      </p:sp>
      <p:sp>
        <p:nvSpPr>
          <p:cNvPr id="25" name="Up-Down Arrow 24"/>
          <p:cNvSpPr/>
          <p:nvPr/>
        </p:nvSpPr>
        <p:spPr>
          <a:xfrm>
            <a:off x="2694894" y="4967325"/>
            <a:ext cx="222873" cy="384135"/>
          </a:xfrm>
          <a:prstGeom prst="up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dirty="0">
              <a:latin typeface="Papyrus"/>
            </a:endParaRPr>
          </a:p>
        </p:txBody>
      </p:sp>
      <p:sp>
        <p:nvSpPr>
          <p:cNvPr id="29" name="Rounded Rectangle 28"/>
          <p:cNvSpPr/>
          <p:nvPr/>
        </p:nvSpPr>
        <p:spPr>
          <a:xfrm>
            <a:off x="4649172" y="3142207"/>
            <a:ext cx="2633121" cy="115546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dirty="0">
              <a:latin typeface="Papyrus"/>
            </a:endParaRPr>
          </a:p>
        </p:txBody>
      </p:sp>
      <p:sp>
        <p:nvSpPr>
          <p:cNvPr id="34" name="Rounded Rectangle 33"/>
          <p:cNvSpPr/>
          <p:nvPr/>
        </p:nvSpPr>
        <p:spPr>
          <a:xfrm>
            <a:off x="4649172" y="4566453"/>
            <a:ext cx="2633121" cy="40087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latin typeface="Papyrus"/>
              </a:rPr>
              <a:t>Java</a:t>
            </a:r>
            <a:endParaRPr lang="en-GB" dirty="0">
              <a:latin typeface="Papyrus"/>
            </a:endParaRPr>
          </a:p>
        </p:txBody>
      </p:sp>
      <p:sp>
        <p:nvSpPr>
          <p:cNvPr id="38" name="Cube 37"/>
          <p:cNvSpPr/>
          <p:nvPr/>
        </p:nvSpPr>
        <p:spPr>
          <a:xfrm>
            <a:off x="4883725" y="3300146"/>
            <a:ext cx="556953" cy="872835"/>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600" dirty="0" smtClean="0">
                <a:latin typeface="Papyrus"/>
              </a:rPr>
              <a:t>Server</a:t>
            </a:r>
            <a:endParaRPr lang="en-GB" dirty="0">
              <a:latin typeface="Papyrus"/>
            </a:endParaRPr>
          </a:p>
        </p:txBody>
      </p:sp>
      <p:sp>
        <p:nvSpPr>
          <p:cNvPr id="39" name="Cube 38"/>
          <p:cNvSpPr/>
          <p:nvPr/>
        </p:nvSpPr>
        <p:spPr>
          <a:xfrm>
            <a:off x="5637156" y="3283523"/>
            <a:ext cx="556953" cy="872835"/>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600" dirty="0" smtClean="0">
                <a:latin typeface="Papyrus"/>
              </a:rPr>
              <a:t>Server</a:t>
            </a:r>
            <a:endParaRPr lang="en-GB" dirty="0">
              <a:latin typeface="Papyrus"/>
            </a:endParaRPr>
          </a:p>
        </p:txBody>
      </p:sp>
      <p:sp>
        <p:nvSpPr>
          <p:cNvPr id="40" name="Cube 39"/>
          <p:cNvSpPr/>
          <p:nvPr/>
        </p:nvSpPr>
        <p:spPr>
          <a:xfrm>
            <a:off x="6369035" y="3283522"/>
            <a:ext cx="556953" cy="872835"/>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600" dirty="0" smtClean="0">
                <a:latin typeface="Papyrus"/>
              </a:rPr>
              <a:t>Server</a:t>
            </a:r>
            <a:endParaRPr lang="en-GB" dirty="0">
              <a:latin typeface="Papyrus"/>
            </a:endParaRPr>
          </a:p>
        </p:txBody>
      </p:sp>
      <p:sp>
        <p:nvSpPr>
          <p:cNvPr id="3" name="Rounded Rectangle 2"/>
          <p:cNvSpPr/>
          <p:nvPr/>
        </p:nvSpPr>
        <p:spPr>
          <a:xfrm>
            <a:off x="2048778" y="5351460"/>
            <a:ext cx="1100361" cy="83659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latin typeface="Papyrus"/>
              </a:rPr>
              <a:t>SDDS</a:t>
            </a:r>
          </a:p>
          <a:p>
            <a:pPr algn="ctr"/>
            <a:r>
              <a:rPr lang="en-US" dirty="0" smtClean="0">
                <a:latin typeface="Papyrus"/>
              </a:rPr>
              <a:t>PLC</a:t>
            </a:r>
          </a:p>
          <a:p>
            <a:pPr algn="ctr"/>
            <a:r>
              <a:rPr lang="en-US" dirty="0" smtClean="0">
                <a:latin typeface="Papyrus"/>
              </a:rPr>
              <a:t>MTA-lib</a:t>
            </a:r>
          </a:p>
        </p:txBody>
      </p:sp>
      <p:sp>
        <p:nvSpPr>
          <p:cNvPr id="30" name="Up-Down Arrow 29"/>
          <p:cNvSpPr/>
          <p:nvPr/>
        </p:nvSpPr>
        <p:spPr>
          <a:xfrm>
            <a:off x="4784755" y="1817999"/>
            <a:ext cx="222873" cy="384135"/>
          </a:xfrm>
          <a:prstGeom prst="up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dirty="0">
              <a:latin typeface="Papyrus"/>
            </a:endParaRPr>
          </a:p>
        </p:txBody>
      </p:sp>
      <p:sp>
        <p:nvSpPr>
          <p:cNvPr id="31" name="Up-Down Arrow 30"/>
          <p:cNvSpPr/>
          <p:nvPr/>
        </p:nvSpPr>
        <p:spPr>
          <a:xfrm>
            <a:off x="5742859" y="2792451"/>
            <a:ext cx="222873" cy="384135"/>
          </a:xfrm>
          <a:prstGeom prst="up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dirty="0">
              <a:latin typeface="Papyrus"/>
            </a:endParaRPr>
          </a:p>
        </p:txBody>
      </p:sp>
      <p:sp>
        <p:nvSpPr>
          <p:cNvPr id="32" name="Up-Down Arrow 31"/>
          <p:cNvSpPr/>
          <p:nvPr/>
        </p:nvSpPr>
        <p:spPr>
          <a:xfrm>
            <a:off x="3837724" y="2792450"/>
            <a:ext cx="222873" cy="384135"/>
          </a:xfrm>
          <a:prstGeom prst="up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dirty="0">
              <a:latin typeface="Papyrus"/>
            </a:endParaRPr>
          </a:p>
        </p:txBody>
      </p:sp>
      <p:sp>
        <p:nvSpPr>
          <p:cNvPr id="35" name="Up-Down Arrow 34"/>
          <p:cNvSpPr/>
          <p:nvPr/>
        </p:nvSpPr>
        <p:spPr>
          <a:xfrm>
            <a:off x="5765059" y="4182318"/>
            <a:ext cx="222873" cy="384135"/>
          </a:xfrm>
          <a:prstGeom prst="up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dirty="0">
              <a:latin typeface="Papyrus"/>
            </a:endParaRPr>
          </a:p>
        </p:txBody>
      </p:sp>
      <p:sp>
        <p:nvSpPr>
          <p:cNvPr id="37" name="Rounded Rectangle 36"/>
          <p:cNvSpPr/>
          <p:nvPr/>
        </p:nvSpPr>
        <p:spPr>
          <a:xfrm>
            <a:off x="3218877" y="5350525"/>
            <a:ext cx="947961" cy="83659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latin typeface="Papyrus"/>
              </a:rPr>
              <a:t>RBAC</a:t>
            </a:r>
          </a:p>
        </p:txBody>
      </p:sp>
      <p:sp>
        <p:nvSpPr>
          <p:cNvPr id="47" name="Rounded Rectangle 46"/>
          <p:cNvSpPr/>
          <p:nvPr/>
        </p:nvSpPr>
        <p:spPr>
          <a:xfrm>
            <a:off x="4219173" y="5350525"/>
            <a:ext cx="947961" cy="83659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latin typeface="Papyrus"/>
              </a:rPr>
              <a:t>RIO</a:t>
            </a:r>
            <a:endParaRPr lang="en-GB" dirty="0">
              <a:latin typeface="Papyrus"/>
            </a:endParaRPr>
          </a:p>
        </p:txBody>
      </p:sp>
      <p:sp>
        <p:nvSpPr>
          <p:cNvPr id="46" name="Up-Down Arrow 45"/>
          <p:cNvSpPr/>
          <p:nvPr/>
        </p:nvSpPr>
        <p:spPr>
          <a:xfrm>
            <a:off x="3590837" y="4971004"/>
            <a:ext cx="222873" cy="384135"/>
          </a:xfrm>
          <a:prstGeom prst="up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dirty="0">
              <a:latin typeface="Papyrus"/>
            </a:endParaRPr>
          </a:p>
        </p:txBody>
      </p:sp>
      <p:sp>
        <p:nvSpPr>
          <p:cNvPr id="48" name="Up-Down Arrow 47"/>
          <p:cNvSpPr/>
          <p:nvPr/>
        </p:nvSpPr>
        <p:spPr>
          <a:xfrm>
            <a:off x="4784757" y="4971302"/>
            <a:ext cx="222873" cy="384135"/>
          </a:xfrm>
          <a:prstGeom prst="up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dirty="0">
              <a:latin typeface="Papyrus"/>
            </a:endParaRPr>
          </a:p>
        </p:txBody>
      </p:sp>
      <p:sp>
        <p:nvSpPr>
          <p:cNvPr id="49" name="Rounded Rectangle 48"/>
          <p:cNvSpPr/>
          <p:nvPr/>
        </p:nvSpPr>
        <p:spPr>
          <a:xfrm>
            <a:off x="5246148" y="5350525"/>
            <a:ext cx="947961" cy="83659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latin typeface="Papyrus"/>
              </a:rPr>
              <a:t>SQL</a:t>
            </a:r>
          </a:p>
          <a:p>
            <a:pPr algn="ctr"/>
            <a:r>
              <a:rPr lang="en-US" dirty="0" smtClean="0">
                <a:latin typeface="Papyrus"/>
              </a:rPr>
              <a:t>TGM</a:t>
            </a:r>
            <a:endParaRPr lang="en-GB" dirty="0">
              <a:latin typeface="Papyrus"/>
            </a:endParaRPr>
          </a:p>
        </p:txBody>
      </p:sp>
      <p:sp>
        <p:nvSpPr>
          <p:cNvPr id="50" name="Up-Down Arrow 49"/>
          <p:cNvSpPr/>
          <p:nvPr/>
        </p:nvSpPr>
        <p:spPr>
          <a:xfrm>
            <a:off x="5653622" y="4972770"/>
            <a:ext cx="222873" cy="384135"/>
          </a:xfrm>
          <a:prstGeom prst="up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dirty="0">
              <a:latin typeface="Papyrus"/>
            </a:endParaRPr>
          </a:p>
        </p:txBody>
      </p:sp>
      <p:sp>
        <p:nvSpPr>
          <p:cNvPr id="51" name="Rounded Rectangle 50"/>
          <p:cNvSpPr/>
          <p:nvPr/>
        </p:nvSpPr>
        <p:spPr>
          <a:xfrm>
            <a:off x="6270876" y="5342939"/>
            <a:ext cx="1343579" cy="83659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latin typeface="Papyrus"/>
              </a:rPr>
              <a:t>ALARM</a:t>
            </a:r>
          </a:p>
          <a:p>
            <a:pPr algn="ctr"/>
            <a:r>
              <a:rPr lang="en-US" sz="1600" dirty="0" err="1" smtClean="0">
                <a:latin typeface="Papyrus"/>
              </a:rPr>
              <a:t>eLogBook</a:t>
            </a:r>
            <a:endParaRPr lang="en-GB" sz="1600" dirty="0">
              <a:latin typeface="Papyrus"/>
            </a:endParaRPr>
          </a:p>
        </p:txBody>
      </p:sp>
      <p:sp>
        <p:nvSpPr>
          <p:cNvPr id="52" name="Up-Down Arrow 51"/>
          <p:cNvSpPr/>
          <p:nvPr/>
        </p:nvSpPr>
        <p:spPr>
          <a:xfrm>
            <a:off x="6814551" y="4967324"/>
            <a:ext cx="222873" cy="384135"/>
          </a:xfrm>
          <a:prstGeom prst="up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dirty="0">
              <a:latin typeface="Papyrus"/>
            </a:endParaRPr>
          </a:p>
        </p:txBody>
      </p:sp>
      <p:sp>
        <p:nvSpPr>
          <p:cNvPr id="28" name="Up-Down Arrow 27"/>
          <p:cNvSpPr/>
          <p:nvPr/>
        </p:nvSpPr>
        <p:spPr>
          <a:xfrm>
            <a:off x="4236106" y="4971302"/>
            <a:ext cx="222873" cy="384135"/>
          </a:xfrm>
          <a:prstGeom prst="up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dirty="0">
              <a:latin typeface="Papyrus"/>
            </a:endParaRPr>
          </a:p>
        </p:txBody>
      </p:sp>
      <p:sp>
        <p:nvSpPr>
          <p:cNvPr id="6" name="Title 5"/>
          <p:cNvSpPr>
            <a:spLocks noGrp="1"/>
          </p:cNvSpPr>
          <p:nvPr>
            <p:ph type="title"/>
          </p:nvPr>
        </p:nvSpPr>
        <p:spPr/>
        <p:txBody>
          <a:bodyPr/>
          <a:lstStyle/>
          <a:p>
            <a:pPr algn="ctr"/>
            <a:r>
              <a:rPr lang="en-US" dirty="0" smtClean="0"/>
              <a:t>RADE Core Technology</a:t>
            </a:r>
            <a:endParaRPr lang="en-GB" dirty="0"/>
          </a:p>
        </p:txBody>
      </p:sp>
    </p:spTree>
    <p:extLst>
      <p:ext uri="{BB962C8B-B14F-4D97-AF65-F5344CB8AC3E}">
        <p14:creationId xmlns:p14="http://schemas.microsoft.com/office/powerpoint/2010/main" val="22868765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C5B1FEA-406A-7749-A5C3-DDCB5F67A4CE}" type="slidenum">
              <a:rPr lang="en-US" smtClean="0"/>
              <a:pPr/>
              <a:t>19</a:t>
            </a:fld>
            <a:endParaRPr lang="en-US" dirty="0"/>
          </a:p>
        </p:txBody>
      </p:sp>
      <p:sp>
        <p:nvSpPr>
          <p:cNvPr id="10" name="Title 1"/>
          <p:cNvSpPr txBox="1">
            <a:spLocks/>
          </p:cNvSpPr>
          <p:nvPr/>
        </p:nvSpPr>
        <p:spPr>
          <a:xfrm>
            <a:off x="993299" y="212052"/>
            <a:ext cx="7599422" cy="707747"/>
          </a:xfrm>
          <a:prstGeom prst="rect">
            <a:avLst/>
          </a:prstGeom>
        </p:spPr>
        <p:txBody>
          <a:bodyPr vert="horz" lIns="91440" tIns="45720" rIns="91440" bIns="45720" rtlCol="0" anchor="ctr">
            <a:noAutofit/>
          </a:bodyPr>
          <a:lstStyle>
            <a:lvl1pPr algn="r"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latin typeface="Papyrus"/>
              </a:rPr>
              <a:t>RADE Applications</a:t>
            </a:r>
            <a:endParaRPr lang="en-US" sz="3200" dirty="0">
              <a:latin typeface="Papyrus"/>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3299" y="825670"/>
            <a:ext cx="7586848" cy="5354369"/>
          </a:xfrm>
          <a:prstGeom prst="rect">
            <a:avLst/>
          </a:prstGeom>
        </p:spPr>
      </p:pic>
    </p:spTree>
    <p:extLst>
      <p:ext uri="{BB962C8B-B14F-4D97-AF65-F5344CB8AC3E}">
        <p14:creationId xmlns:p14="http://schemas.microsoft.com/office/powerpoint/2010/main" val="25736306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873377" y="2292350"/>
            <a:ext cx="3681413" cy="2441576"/>
            <a:chOff x="2873377" y="2292350"/>
            <a:chExt cx="3681413" cy="2441576"/>
          </a:xfrm>
        </p:grpSpPr>
        <p:sp>
          <p:nvSpPr>
            <p:cNvPr id="4101" name="Rectangle 20"/>
            <p:cNvSpPr>
              <a:spLocks noChangeArrowheads="1"/>
            </p:cNvSpPr>
            <p:nvPr/>
          </p:nvSpPr>
          <p:spPr bwMode="auto">
            <a:xfrm>
              <a:off x="2873377" y="2292350"/>
              <a:ext cx="3333750" cy="2414588"/>
            </a:xfrm>
            <a:prstGeom prst="rect">
              <a:avLst/>
            </a:prstGeom>
            <a:solidFill>
              <a:srgbClr val="FFFFFF"/>
            </a:solidFill>
            <a:ln w="9525">
              <a:noFill/>
              <a:miter lim="800000"/>
              <a:headEnd/>
              <a:tailEnd/>
            </a:ln>
          </p:spPr>
          <p:txBody>
            <a:bodyPr wrap="none" anchor="ctr"/>
            <a:lstStyle/>
            <a:p>
              <a:endParaRPr lang="en-GB" dirty="0">
                <a:latin typeface="Papyrus"/>
              </a:endParaRPr>
            </a:p>
          </p:txBody>
        </p:sp>
        <p:pic>
          <p:nvPicPr>
            <p:cNvPr id="4102" name="Picture 4" descr="Picture 6"/>
            <p:cNvPicPr>
              <a:picLocks noChangeAspect="1" noChangeArrowheads="1"/>
            </p:cNvPicPr>
            <p:nvPr/>
          </p:nvPicPr>
          <p:blipFill>
            <a:blip r:embed="rId3"/>
            <a:srcRect/>
            <a:stretch>
              <a:fillRect/>
            </a:stretch>
          </p:blipFill>
          <p:spPr bwMode="auto">
            <a:xfrm>
              <a:off x="2894015" y="2460625"/>
              <a:ext cx="1927225" cy="2259013"/>
            </a:xfrm>
            <a:prstGeom prst="rect">
              <a:avLst/>
            </a:prstGeom>
            <a:noFill/>
            <a:ln w="9525">
              <a:noFill/>
              <a:miter lim="800000"/>
              <a:headEnd/>
              <a:tailEnd/>
            </a:ln>
          </p:spPr>
        </p:pic>
        <p:sp>
          <p:nvSpPr>
            <p:cNvPr id="4103" name="Line 10"/>
            <p:cNvSpPr>
              <a:spLocks noChangeShapeType="1"/>
            </p:cNvSpPr>
            <p:nvPr/>
          </p:nvSpPr>
          <p:spPr bwMode="auto">
            <a:xfrm flipV="1">
              <a:off x="3027365" y="2584450"/>
              <a:ext cx="1560513" cy="1997076"/>
            </a:xfrm>
            <a:prstGeom prst="line">
              <a:avLst/>
            </a:prstGeom>
            <a:noFill/>
            <a:ln w="57150">
              <a:solidFill>
                <a:srgbClr val="FF0000"/>
              </a:solidFill>
              <a:round/>
              <a:headEnd/>
              <a:tailEnd/>
            </a:ln>
          </p:spPr>
          <p:txBody>
            <a:bodyPr wrap="none" anchor="ctr"/>
            <a:lstStyle/>
            <a:p>
              <a:endParaRPr lang="en-GB" dirty="0">
                <a:latin typeface="Papyrus"/>
              </a:endParaRPr>
            </a:p>
          </p:txBody>
        </p:sp>
        <p:sp>
          <p:nvSpPr>
            <p:cNvPr id="4104" name="Freeform 12"/>
            <p:cNvSpPr>
              <a:spLocks/>
            </p:cNvSpPr>
            <p:nvPr/>
          </p:nvSpPr>
          <p:spPr bwMode="auto">
            <a:xfrm>
              <a:off x="3978277" y="2538413"/>
              <a:ext cx="930275" cy="830263"/>
            </a:xfrm>
            <a:custGeom>
              <a:avLst/>
              <a:gdLst>
                <a:gd name="T0" fmla="*/ 242 w 677"/>
                <a:gd name="T1" fmla="*/ 74 h 632"/>
                <a:gd name="T2" fmla="*/ 337 w 677"/>
                <a:gd name="T3" fmla="*/ 16 h 632"/>
                <a:gd name="T4" fmla="*/ 436 w 677"/>
                <a:gd name="T5" fmla="*/ 171 h 632"/>
                <a:gd name="T6" fmla="*/ 317 w 677"/>
                <a:gd name="T7" fmla="*/ 264 h 632"/>
                <a:gd name="T8" fmla="*/ 0 w 677"/>
                <a:gd name="T9" fmla="*/ 358 h 632"/>
                <a:gd name="T10" fmla="*/ 0 60000 65536"/>
                <a:gd name="T11" fmla="*/ 0 60000 65536"/>
                <a:gd name="T12" fmla="*/ 0 60000 65536"/>
                <a:gd name="T13" fmla="*/ 0 60000 65536"/>
                <a:gd name="T14" fmla="*/ 0 60000 65536"/>
                <a:gd name="T15" fmla="*/ 0 w 677"/>
                <a:gd name="T16" fmla="*/ 0 h 632"/>
                <a:gd name="T17" fmla="*/ 677 w 677"/>
                <a:gd name="T18" fmla="*/ 632 h 632"/>
              </a:gdLst>
              <a:ahLst/>
              <a:cxnLst>
                <a:cxn ang="T10">
                  <a:pos x="T0" y="T1"/>
                </a:cxn>
                <a:cxn ang="T11">
                  <a:pos x="T2" y="T3"/>
                </a:cxn>
                <a:cxn ang="T12">
                  <a:pos x="T4" y="T5"/>
                </a:cxn>
                <a:cxn ang="T13">
                  <a:pos x="T6" y="T7"/>
                </a:cxn>
                <a:cxn ang="T14">
                  <a:pos x="T8" y="T9"/>
                </a:cxn>
              </a:cxnLst>
              <a:rect l="T15" t="T16" r="T17" b="T18"/>
              <a:pathLst>
                <a:path w="677" h="632">
                  <a:moveTo>
                    <a:pt x="373" y="131"/>
                  </a:moveTo>
                  <a:cubicBezTo>
                    <a:pt x="421" y="65"/>
                    <a:pt x="469" y="0"/>
                    <a:pt x="519" y="28"/>
                  </a:cubicBezTo>
                  <a:cubicBezTo>
                    <a:pt x="569" y="56"/>
                    <a:pt x="677" y="229"/>
                    <a:pt x="672" y="302"/>
                  </a:cubicBezTo>
                  <a:cubicBezTo>
                    <a:pt x="667" y="375"/>
                    <a:pt x="601" y="412"/>
                    <a:pt x="489" y="467"/>
                  </a:cubicBezTo>
                  <a:cubicBezTo>
                    <a:pt x="377" y="522"/>
                    <a:pt x="81" y="605"/>
                    <a:pt x="0" y="632"/>
                  </a:cubicBezTo>
                </a:path>
              </a:pathLst>
            </a:custGeom>
            <a:noFill/>
            <a:ln w="57150">
              <a:solidFill>
                <a:srgbClr val="FF0000"/>
              </a:solidFill>
              <a:round/>
              <a:headEnd/>
              <a:tailEnd/>
            </a:ln>
          </p:spPr>
          <p:txBody>
            <a:bodyPr wrap="none" anchor="ctr"/>
            <a:lstStyle/>
            <a:p>
              <a:endParaRPr lang="en-GB" dirty="0">
                <a:latin typeface="Papyrus"/>
              </a:endParaRPr>
            </a:p>
          </p:txBody>
        </p:sp>
        <p:sp>
          <p:nvSpPr>
            <p:cNvPr id="4105" name="Line 13"/>
            <p:cNvSpPr>
              <a:spLocks noChangeShapeType="1"/>
            </p:cNvSpPr>
            <p:nvPr/>
          </p:nvSpPr>
          <p:spPr bwMode="auto">
            <a:xfrm>
              <a:off x="4016377" y="3368675"/>
              <a:ext cx="520700" cy="261938"/>
            </a:xfrm>
            <a:prstGeom prst="line">
              <a:avLst/>
            </a:prstGeom>
            <a:noFill/>
            <a:ln w="57150">
              <a:solidFill>
                <a:srgbClr val="FF0000"/>
              </a:solidFill>
              <a:round/>
              <a:headEnd/>
              <a:tailEnd/>
            </a:ln>
          </p:spPr>
          <p:txBody>
            <a:bodyPr wrap="none" anchor="ctr"/>
            <a:lstStyle/>
            <a:p>
              <a:endParaRPr lang="en-GB" dirty="0">
                <a:latin typeface="Papyrus"/>
              </a:endParaRPr>
            </a:p>
          </p:txBody>
        </p:sp>
        <p:sp>
          <p:nvSpPr>
            <p:cNvPr id="4106" name="Freeform 14"/>
            <p:cNvSpPr>
              <a:spLocks/>
            </p:cNvSpPr>
            <p:nvPr/>
          </p:nvSpPr>
          <p:spPr bwMode="auto">
            <a:xfrm>
              <a:off x="4414840" y="3611563"/>
              <a:ext cx="180975" cy="339725"/>
            </a:xfrm>
            <a:custGeom>
              <a:avLst/>
              <a:gdLst>
                <a:gd name="T0" fmla="*/ 96 w 78"/>
                <a:gd name="T1" fmla="*/ 0 h 177"/>
                <a:gd name="T2" fmla="*/ 228 w 78"/>
                <a:gd name="T3" fmla="*/ 65 h 177"/>
                <a:gd name="T4" fmla="*/ 0 w 78"/>
                <a:gd name="T5" fmla="*/ 313 h 177"/>
                <a:gd name="T6" fmla="*/ 0 60000 65536"/>
                <a:gd name="T7" fmla="*/ 0 60000 65536"/>
                <a:gd name="T8" fmla="*/ 0 60000 65536"/>
                <a:gd name="T9" fmla="*/ 0 w 78"/>
                <a:gd name="T10" fmla="*/ 0 h 177"/>
                <a:gd name="T11" fmla="*/ 78 w 78"/>
                <a:gd name="T12" fmla="*/ 177 h 177"/>
              </a:gdLst>
              <a:ahLst/>
              <a:cxnLst>
                <a:cxn ang="T6">
                  <a:pos x="T0" y="T1"/>
                </a:cxn>
                <a:cxn ang="T7">
                  <a:pos x="T2" y="T3"/>
                </a:cxn>
                <a:cxn ang="T8">
                  <a:pos x="T4" y="T5"/>
                </a:cxn>
              </a:cxnLst>
              <a:rect l="T9" t="T10" r="T11" b="T12"/>
              <a:pathLst>
                <a:path w="78" h="177">
                  <a:moveTo>
                    <a:pt x="31" y="0"/>
                  </a:moveTo>
                  <a:cubicBezTo>
                    <a:pt x="54" y="4"/>
                    <a:pt x="78" y="8"/>
                    <a:pt x="73" y="37"/>
                  </a:cubicBezTo>
                  <a:cubicBezTo>
                    <a:pt x="68" y="66"/>
                    <a:pt x="34" y="121"/>
                    <a:pt x="0" y="177"/>
                  </a:cubicBezTo>
                </a:path>
              </a:pathLst>
            </a:custGeom>
            <a:noFill/>
            <a:ln w="57150">
              <a:solidFill>
                <a:srgbClr val="FF0000"/>
              </a:solidFill>
              <a:round/>
              <a:headEnd/>
              <a:tailEnd/>
            </a:ln>
          </p:spPr>
          <p:txBody>
            <a:bodyPr wrap="none" anchor="ctr"/>
            <a:lstStyle/>
            <a:p>
              <a:endParaRPr lang="en-GB" dirty="0">
                <a:latin typeface="Papyrus"/>
              </a:endParaRPr>
            </a:p>
          </p:txBody>
        </p:sp>
        <p:sp>
          <p:nvSpPr>
            <p:cNvPr id="4107" name="Line 16"/>
            <p:cNvSpPr>
              <a:spLocks noChangeShapeType="1"/>
            </p:cNvSpPr>
            <p:nvPr/>
          </p:nvSpPr>
          <p:spPr bwMode="auto">
            <a:xfrm flipH="1">
              <a:off x="4249740" y="3892551"/>
              <a:ext cx="203200" cy="319088"/>
            </a:xfrm>
            <a:prstGeom prst="line">
              <a:avLst/>
            </a:prstGeom>
            <a:noFill/>
            <a:ln w="57150">
              <a:solidFill>
                <a:srgbClr val="FF0000"/>
              </a:solidFill>
              <a:round/>
              <a:headEnd/>
              <a:tailEnd/>
            </a:ln>
          </p:spPr>
          <p:txBody>
            <a:bodyPr wrap="none" anchor="ctr"/>
            <a:lstStyle/>
            <a:p>
              <a:endParaRPr lang="en-GB" dirty="0">
                <a:latin typeface="Papyrus"/>
              </a:endParaRPr>
            </a:p>
          </p:txBody>
        </p:sp>
        <p:sp>
          <p:nvSpPr>
            <p:cNvPr id="4108" name="Freeform 17"/>
            <p:cNvSpPr>
              <a:spLocks/>
            </p:cNvSpPr>
            <p:nvPr/>
          </p:nvSpPr>
          <p:spPr bwMode="auto">
            <a:xfrm>
              <a:off x="4221165" y="4194176"/>
              <a:ext cx="144463" cy="260350"/>
            </a:xfrm>
            <a:custGeom>
              <a:avLst/>
              <a:gdLst>
                <a:gd name="T0" fmla="*/ 23 w 91"/>
                <a:gd name="T1" fmla="*/ 0 h 164"/>
                <a:gd name="T2" fmla="*/ 11 w 91"/>
                <a:gd name="T3" fmla="*/ 79 h 164"/>
                <a:gd name="T4" fmla="*/ 91 w 91"/>
                <a:gd name="T5" fmla="*/ 164 h 164"/>
                <a:gd name="T6" fmla="*/ 0 60000 65536"/>
                <a:gd name="T7" fmla="*/ 0 60000 65536"/>
                <a:gd name="T8" fmla="*/ 0 60000 65536"/>
                <a:gd name="T9" fmla="*/ 0 w 91"/>
                <a:gd name="T10" fmla="*/ 0 h 164"/>
                <a:gd name="T11" fmla="*/ 91 w 91"/>
                <a:gd name="T12" fmla="*/ 164 h 164"/>
              </a:gdLst>
              <a:ahLst/>
              <a:cxnLst>
                <a:cxn ang="T6">
                  <a:pos x="T0" y="T1"/>
                </a:cxn>
                <a:cxn ang="T7">
                  <a:pos x="T2" y="T3"/>
                </a:cxn>
                <a:cxn ang="T8">
                  <a:pos x="T4" y="T5"/>
                </a:cxn>
              </a:cxnLst>
              <a:rect l="T9" t="T10" r="T11" b="T12"/>
              <a:pathLst>
                <a:path w="91" h="164">
                  <a:moveTo>
                    <a:pt x="23" y="0"/>
                  </a:moveTo>
                  <a:cubicBezTo>
                    <a:pt x="11" y="26"/>
                    <a:pt x="0" y="52"/>
                    <a:pt x="11" y="79"/>
                  </a:cubicBezTo>
                  <a:cubicBezTo>
                    <a:pt x="22" y="106"/>
                    <a:pt x="81" y="150"/>
                    <a:pt x="91" y="164"/>
                  </a:cubicBezTo>
                </a:path>
              </a:pathLst>
            </a:custGeom>
            <a:noFill/>
            <a:ln w="57150">
              <a:solidFill>
                <a:srgbClr val="FF0000"/>
              </a:solidFill>
              <a:round/>
              <a:headEnd/>
              <a:tailEnd/>
            </a:ln>
          </p:spPr>
          <p:txBody>
            <a:bodyPr wrap="none" anchor="ctr"/>
            <a:lstStyle/>
            <a:p>
              <a:endParaRPr lang="en-GB" dirty="0">
                <a:latin typeface="Papyrus"/>
              </a:endParaRPr>
            </a:p>
          </p:txBody>
        </p:sp>
        <p:sp>
          <p:nvSpPr>
            <p:cNvPr id="4109" name="Text Box 18"/>
            <p:cNvSpPr txBox="1">
              <a:spLocks noChangeArrowheads="1"/>
            </p:cNvSpPr>
            <p:nvPr/>
          </p:nvSpPr>
          <p:spPr bwMode="auto">
            <a:xfrm>
              <a:off x="4433890" y="3717926"/>
              <a:ext cx="2120900" cy="1016000"/>
            </a:xfrm>
            <a:prstGeom prst="rect">
              <a:avLst/>
            </a:prstGeom>
            <a:noFill/>
            <a:ln w="9525">
              <a:noFill/>
              <a:miter lim="800000"/>
              <a:headEnd/>
              <a:tailEnd/>
            </a:ln>
          </p:spPr>
          <p:txBody>
            <a:bodyPr wrap="none">
              <a:spAutoFit/>
            </a:bodyPr>
            <a:lstStyle/>
            <a:p>
              <a:pPr eaLnBrk="0" hangingPunct="0"/>
              <a:r>
                <a:rPr lang="en-US" sz="6000" i="1" dirty="0">
                  <a:solidFill>
                    <a:srgbClr val="FF0000"/>
                  </a:solidFill>
                  <a:latin typeface="Papyrus"/>
                </a:rPr>
                <a:t>ADE</a:t>
              </a:r>
              <a:endParaRPr lang="en-US" sz="6000" dirty="0">
                <a:solidFill>
                  <a:srgbClr val="FF0000"/>
                </a:solidFill>
                <a:latin typeface="Papyrus"/>
              </a:endParaRPr>
            </a:p>
          </p:txBody>
        </p:sp>
      </p:grpSp>
      <p:sp>
        <p:nvSpPr>
          <p:cNvPr id="4099" name="Rectangle 26"/>
          <p:cNvSpPr>
            <a:spLocks noChangeArrowheads="1"/>
          </p:cNvSpPr>
          <p:nvPr/>
        </p:nvSpPr>
        <p:spPr bwMode="auto">
          <a:xfrm>
            <a:off x="763588" y="701675"/>
            <a:ext cx="8075612" cy="658813"/>
          </a:xfrm>
          <a:prstGeom prst="rect">
            <a:avLst/>
          </a:prstGeom>
          <a:noFill/>
          <a:ln w="9525">
            <a:noFill/>
            <a:miter lim="800000"/>
            <a:headEnd/>
            <a:tailEnd/>
          </a:ln>
        </p:spPr>
        <p:txBody>
          <a:bodyPr/>
          <a:lstStyle/>
          <a:p>
            <a:pPr algn="ctr"/>
            <a:r>
              <a:rPr lang="en-US" sz="3200" dirty="0">
                <a:solidFill>
                  <a:srgbClr val="FF0000"/>
                </a:solidFill>
                <a:latin typeface="Papyrus"/>
                <a:cs typeface="Papyrus"/>
              </a:rPr>
              <a:t>R</a:t>
            </a:r>
            <a:r>
              <a:rPr lang="en-US" sz="3200" dirty="0">
                <a:solidFill>
                  <a:schemeClr val="tx2"/>
                </a:solidFill>
                <a:latin typeface="Papyrus"/>
                <a:cs typeface="Papyrus"/>
              </a:rPr>
              <a:t>apid </a:t>
            </a:r>
            <a:r>
              <a:rPr lang="en-US" sz="3200" dirty="0">
                <a:solidFill>
                  <a:srgbClr val="FF0000"/>
                </a:solidFill>
                <a:latin typeface="Papyrus"/>
                <a:cs typeface="Papyrus"/>
              </a:rPr>
              <a:t>A</a:t>
            </a:r>
            <a:r>
              <a:rPr lang="en-US" sz="3200" dirty="0">
                <a:solidFill>
                  <a:schemeClr val="tx2"/>
                </a:solidFill>
                <a:latin typeface="Papyrus"/>
                <a:cs typeface="Papyrus"/>
              </a:rPr>
              <a:t>pplication </a:t>
            </a:r>
            <a:r>
              <a:rPr lang="en-US" sz="3200" dirty="0">
                <a:solidFill>
                  <a:srgbClr val="FF0000"/>
                </a:solidFill>
                <a:latin typeface="Papyrus"/>
                <a:cs typeface="Papyrus"/>
              </a:rPr>
              <a:t>D</a:t>
            </a:r>
            <a:r>
              <a:rPr lang="en-US" sz="3200" dirty="0">
                <a:solidFill>
                  <a:schemeClr val="tx2"/>
                </a:solidFill>
                <a:latin typeface="Papyrus"/>
                <a:cs typeface="Papyrus"/>
              </a:rPr>
              <a:t>evelopment </a:t>
            </a:r>
            <a:r>
              <a:rPr lang="en-US" sz="3200" dirty="0">
                <a:solidFill>
                  <a:srgbClr val="FF0000"/>
                </a:solidFill>
                <a:latin typeface="Papyrus"/>
                <a:cs typeface="Papyrus"/>
              </a:rPr>
              <a:t>E</a:t>
            </a:r>
            <a:r>
              <a:rPr lang="en-US" sz="3200" dirty="0">
                <a:solidFill>
                  <a:schemeClr val="tx2"/>
                </a:solidFill>
                <a:latin typeface="Papyrus"/>
                <a:cs typeface="Papyrus"/>
              </a:rPr>
              <a:t>nvironment</a:t>
            </a:r>
          </a:p>
        </p:txBody>
      </p:sp>
      <p:sp>
        <p:nvSpPr>
          <p:cNvPr id="4100" name="Rectangle 28"/>
          <p:cNvSpPr>
            <a:spLocks noChangeArrowheads="1"/>
          </p:cNvSpPr>
          <p:nvPr/>
        </p:nvSpPr>
        <p:spPr bwMode="auto">
          <a:xfrm>
            <a:off x="982663" y="5332413"/>
            <a:ext cx="7200900" cy="658812"/>
          </a:xfrm>
          <a:prstGeom prst="rect">
            <a:avLst/>
          </a:prstGeom>
          <a:noFill/>
          <a:ln w="9525">
            <a:noFill/>
            <a:miter lim="800000"/>
            <a:headEnd/>
            <a:tailEnd/>
          </a:ln>
        </p:spPr>
        <p:txBody>
          <a:bodyPr/>
          <a:lstStyle/>
          <a:p>
            <a:pPr algn="ctr"/>
            <a:r>
              <a:rPr lang="en-US" sz="3200" dirty="0">
                <a:solidFill>
                  <a:schemeClr val="tx2"/>
                </a:solidFill>
                <a:latin typeface="Papyrus"/>
                <a:cs typeface="Papyrus"/>
              </a:rPr>
              <a:t>based on LabVIEW</a:t>
            </a:r>
          </a:p>
        </p:txBody>
      </p:sp>
      <p:sp>
        <p:nvSpPr>
          <p:cNvPr id="3" name="Slide Number Placeholder 2"/>
          <p:cNvSpPr>
            <a:spLocks noGrp="1"/>
          </p:cNvSpPr>
          <p:nvPr>
            <p:ph type="sldNum" sz="quarter" idx="12"/>
          </p:nvPr>
        </p:nvSpPr>
        <p:spPr/>
        <p:txBody>
          <a:bodyPr/>
          <a:lstStyle/>
          <a:p>
            <a:fld id="{AC5B1FEA-406A-7749-A5C3-DDCB5F67A4CE}" type="slidenum">
              <a:rPr lang="en-US" smtClean="0"/>
              <a:pPr/>
              <a:t>2</a:t>
            </a:fld>
            <a:endParaRPr lang="en-US" dirty="0"/>
          </a:p>
        </p:txBody>
      </p:sp>
    </p:spTree>
    <p:extLst>
      <p:ext uri="{BB962C8B-B14F-4D97-AF65-F5344CB8AC3E}">
        <p14:creationId xmlns:p14="http://schemas.microsoft.com/office/powerpoint/2010/main" val="35423224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latin typeface="Papyrus"/>
                <a:cs typeface="Papyrus"/>
              </a:rPr>
              <a:t>MTA</a:t>
            </a:r>
          </a:p>
          <a:p>
            <a:r>
              <a:rPr lang="en-US" dirty="0" smtClean="0">
                <a:latin typeface="Papyrus"/>
                <a:cs typeface="Papyrus"/>
              </a:rPr>
              <a:t>Why RADE?</a:t>
            </a:r>
          </a:p>
          <a:p>
            <a:r>
              <a:rPr lang="en-US" dirty="0" smtClean="0">
                <a:latin typeface="Papyrus"/>
                <a:cs typeface="Papyrus"/>
              </a:rPr>
              <a:t>The challenge</a:t>
            </a:r>
          </a:p>
          <a:p>
            <a:r>
              <a:rPr lang="en-US" dirty="0" smtClean="0">
                <a:cs typeface="Papyrus"/>
              </a:rPr>
              <a:t>The Scope</a:t>
            </a:r>
            <a:endParaRPr lang="en-US" dirty="0" smtClean="0">
              <a:latin typeface="Papyrus"/>
              <a:cs typeface="Papyrus"/>
            </a:endParaRPr>
          </a:p>
          <a:p>
            <a:r>
              <a:rPr lang="en-US" dirty="0" smtClean="0">
                <a:solidFill>
                  <a:srgbClr val="FF0000"/>
                </a:solidFill>
                <a:latin typeface="Papyrus"/>
                <a:cs typeface="Papyrus"/>
              </a:rPr>
              <a:t>Coping with </a:t>
            </a:r>
            <a:r>
              <a:rPr lang="en-US" dirty="0">
                <a:solidFill>
                  <a:srgbClr val="FF0000"/>
                </a:solidFill>
                <a:latin typeface="Papyrus"/>
                <a:cs typeface="Papyrus"/>
              </a:rPr>
              <a:t>l</a:t>
            </a:r>
            <a:r>
              <a:rPr lang="en-US" dirty="0" smtClean="0">
                <a:solidFill>
                  <a:srgbClr val="FF0000"/>
                </a:solidFill>
                <a:latin typeface="Papyrus"/>
                <a:cs typeface="Papyrus"/>
              </a:rPr>
              <a:t>arge </a:t>
            </a:r>
            <a:r>
              <a:rPr lang="en-US" dirty="0">
                <a:solidFill>
                  <a:srgbClr val="FF0000"/>
                </a:solidFill>
                <a:latin typeface="Papyrus"/>
                <a:cs typeface="Papyrus"/>
              </a:rPr>
              <a:t>a</a:t>
            </a:r>
            <a:r>
              <a:rPr lang="en-US" dirty="0" smtClean="0">
                <a:solidFill>
                  <a:srgbClr val="FF0000"/>
                </a:solidFill>
                <a:latin typeface="Papyrus"/>
                <a:cs typeface="Papyrus"/>
              </a:rPr>
              <a:t>pplications</a:t>
            </a:r>
          </a:p>
          <a:p>
            <a:r>
              <a:rPr lang="en-US" dirty="0" smtClean="0">
                <a:latin typeface="Papyrus"/>
                <a:cs typeface="Papyrus"/>
              </a:rPr>
              <a:t>RADE today</a:t>
            </a:r>
          </a:p>
          <a:p>
            <a:r>
              <a:rPr lang="en-US" dirty="0" smtClean="0">
                <a:latin typeface="Papyrus"/>
                <a:cs typeface="Papyrus"/>
              </a:rPr>
              <a:t>Future</a:t>
            </a:r>
          </a:p>
        </p:txBody>
      </p:sp>
      <p:sp>
        <p:nvSpPr>
          <p:cNvPr id="4" name="Slide Number Placeholder 3"/>
          <p:cNvSpPr>
            <a:spLocks noGrp="1"/>
          </p:cNvSpPr>
          <p:nvPr>
            <p:ph type="sldNum" sz="quarter" idx="12"/>
          </p:nvPr>
        </p:nvSpPr>
        <p:spPr/>
        <p:txBody>
          <a:bodyPr/>
          <a:lstStyle/>
          <a:p>
            <a:fld id="{AC5B1FEA-406A-7749-A5C3-DDCB5F67A4CE}" type="slidenum">
              <a:rPr lang="en-US" smtClean="0"/>
              <a:pPr/>
              <a:t>20</a:t>
            </a:fld>
            <a:endParaRPr lang="en-US" dirty="0"/>
          </a:p>
        </p:txBody>
      </p:sp>
    </p:spTree>
    <p:extLst>
      <p:ext uri="{BB962C8B-B14F-4D97-AF65-F5344CB8AC3E}">
        <p14:creationId xmlns:p14="http://schemas.microsoft.com/office/powerpoint/2010/main" val="25107284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759943" y="1553776"/>
            <a:ext cx="8152546" cy="3211014"/>
            <a:chOff x="759943" y="1553776"/>
            <a:chExt cx="8152546" cy="2295465"/>
          </a:xfrm>
        </p:grpSpPr>
        <p:pic>
          <p:nvPicPr>
            <p:cNvPr id="6" name="Picture 5" descr="LabTOON06012008.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9943" y="1553776"/>
              <a:ext cx="8152546" cy="2295465"/>
            </a:xfrm>
            <a:prstGeom prst="rect">
              <a:avLst/>
            </a:prstGeom>
          </p:spPr>
        </p:pic>
        <p:sp>
          <p:nvSpPr>
            <p:cNvPr id="9" name="Rectangle 8"/>
            <p:cNvSpPr/>
            <p:nvPr/>
          </p:nvSpPr>
          <p:spPr>
            <a:xfrm>
              <a:off x="8125231" y="3627979"/>
              <a:ext cx="758898" cy="18938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Papyrus"/>
              </a:endParaRPr>
            </a:p>
          </p:txBody>
        </p:sp>
      </p:grpSp>
      <p:sp>
        <p:nvSpPr>
          <p:cNvPr id="8" name="Title 4"/>
          <p:cNvSpPr>
            <a:spLocks noGrp="1"/>
          </p:cNvSpPr>
          <p:nvPr>
            <p:ph type="title"/>
          </p:nvPr>
        </p:nvSpPr>
        <p:spPr>
          <a:xfrm>
            <a:off x="993299" y="436567"/>
            <a:ext cx="7599422" cy="707747"/>
          </a:xfrm>
        </p:spPr>
        <p:txBody>
          <a:bodyPr/>
          <a:lstStyle/>
          <a:p>
            <a:pPr algn="ctr"/>
            <a:r>
              <a:rPr lang="en-US" dirty="0" smtClean="0"/>
              <a:t>Coping With Large Applications</a:t>
            </a:r>
            <a:endParaRPr lang="en-US" dirty="0"/>
          </a:p>
        </p:txBody>
      </p:sp>
      <p:sp>
        <p:nvSpPr>
          <p:cNvPr id="2" name="Slide Number Placeholder 1"/>
          <p:cNvSpPr>
            <a:spLocks noGrp="1"/>
          </p:cNvSpPr>
          <p:nvPr>
            <p:ph type="sldNum" sz="quarter" idx="12"/>
          </p:nvPr>
        </p:nvSpPr>
        <p:spPr/>
        <p:txBody>
          <a:bodyPr/>
          <a:lstStyle/>
          <a:p>
            <a:fld id="{AC5B1FEA-406A-7749-A5C3-DDCB5F67A4CE}" type="slidenum">
              <a:rPr lang="en-US" smtClean="0"/>
              <a:pPr/>
              <a:t>21</a:t>
            </a:fld>
            <a:endParaRPr lang="en-US" dirty="0"/>
          </a:p>
        </p:txBody>
      </p:sp>
    </p:spTree>
    <p:extLst>
      <p:ext uri="{BB962C8B-B14F-4D97-AF65-F5344CB8AC3E}">
        <p14:creationId xmlns:p14="http://schemas.microsoft.com/office/powerpoint/2010/main" val="421451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774700" y="1528293"/>
            <a:ext cx="7340600" cy="2873375"/>
          </a:xfrm>
        </p:spPr>
        <p:txBody>
          <a:bodyPr/>
          <a:lstStyle/>
          <a:p>
            <a:pPr lvl="1" eaLnBrk="1" hangingPunct="1">
              <a:buClr>
                <a:schemeClr val="tx1"/>
              </a:buClr>
              <a:buSzTx/>
              <a:buFont typeface="Wingdings" pitchFamily="2" charset="2"/>
              <a:buChar char="§"/>
            </a:pPr>
            <a:r>
              <a:rPr lang="en-GB" sz="2400" dirty="0" smtClean="0">
                <a:ea typeface="ＭＳ Ｐゴシック"/>
              </a:rPr>
              <a:t>Fast programming</a:t>
            </a:r>
          </a:p>
          <a:p>
            <a:pPr lvl="1" eaLnBrk="1" hangingPunct="1">
              <a:buClr>
                <a:schemeClr val="tx1"/>
              </a:buClr>
              <a:buSzTx/>
              <a:buFont typeface="Wingdings" pitchFamily="2" charset="2"/>
              <a:buChar char="§"/>
            </a:pPr>
            <a:r>
              <a:rPr lang="en-GB" sz="2400" dirty="0" smtClean="0">
                <a:ea typeface="ＭＳ Ｐゴシック"/>
              </a:rPr>
              <a:t>Rapid learning curve</a:t>
            </a:r>
          </a:p>
          <a:p>
            <a:pPr lvl="1" eaLnBrk="1" hangingPunct="1">
              <a:buClr>
                <a:schemeClr val="tx1"/>
              </a:buClr>
              <a:buSzTx/>
              <a:buFont typeface="Wingdings" pitchFamily="2" charset="2"/>
              <a:buChar char="§"/>
            </a:pPr>
            <a:r>
              <a:rPr lang="en-GB" sz="2400" dirty="0" smtClean="0">
                <a:ea typeface="ＭＳ Ｐゴシック"/>
              </a:rPr>
              <a:t>Drag and drop GUI development</a:t>
            </a:r>
          </a:p>
          <a:p>
            <a:pPr lvl="1" eaLnBrk="1" hangingPunct="1">
              <a:buClr>
                <a:schemeClr val="tx1"/>
              </a:buClr>
              <a:buSzTx/>
              <a:buFont typeface="Wingdings" pitchFamily="2" charset="2"/>
              <a:buChar char="§"/>
            </a:pPr>
            <a:r>
              <a:rPr lang="en-GB" sz="2400" dirty="0" smtClean="0">
                <a:ea typeface="ＭＳ Ｐゴシック"/>
              </a:rPr>
              <a:t>Wide range of analysis libraries</a:t>
            </a:r>
          </a:p>
          <a:p>
            <a:pPr lvl="1" eaLnBrk="1" hangingPunct="1">
              <a:buClr>
                <a:schemeClr val="tx1"/>
              </a:buClr>
              <a:buSzTx/>
              <a:buFont typeface="Wingdings" pitchFamily="2" charset="2"/>
              <a:buChar char="§"/>
            </a:pPr>
            <a:r>
              <a:rPr lang="en-GB" sz="2400" dirty="0" smtClean="0">
                <a:ea typeface="ＭＳ Ｐゴシック"/>
              </a:rPr>
              <a:t>Light/independent environment</a:t>
            </a:r>
          </a:p>
        </p:txBody>
      </p:sp>
      <p:sp>
        <p:nvSpPr>
          <p:cNvPr id="10248" name="Text Box 8"/>
          <p:cNvSpPr txBox="1">
            <a:spLocks noChangeArrowheads="1"/>
          </p:cNvSpPr>
          <p:nvPr/>
        </p:nvSpPr>
        <p:spPr bwMode="auto">
          <a:xfrm>
            <a:off x="786718" y="4004995"/>
            <a:ext cx="7976282" cy="2234458"/>
          </a:xfrm>
          <a:prstGeom prst="rect">
            <a:avLst/>
          </a:prstGeom>
          <a:noFill/>
          <a:ln w="9525">
            <a:noFill/>
            <a:miter lim="800000"/>
            <a:headEnd/>
            <a:tailEnd/>
          </a:ln>
        </p:spPr>
        <p:txBody>
          <a:bodyPr wrap="square">
            <a:spAutoFit/>
          </a:bodyPr>
          <a:lstStyle/>
          <a:p>
            <a:pPr marL="558000" lvl="1" indent="-230400">
              <a:spcBef>
                <a:spcPct val="20000"/>
              </a:spcBef>
              <a:buFont typeface="Wingdings" pitchFamily="2" charset="2"/>
              <a:buChar char="§"/>
            </a:pPr>
            <a:r>
              <a:rPr lang="en-US" sz="2400" dirty="0" smtClean="0">
                <a:solidFill>
                  <a:schemeClr val="tx1">
                    <a:lumMod val="75000"/>
                    <a:lumOff val="25000"/>
                  </a:schemeClr>
                </a:solidFill>
                <a:latin typeface="Papyrus"/>
                <a:ea typeface="MS Pゴシック"/>
                <a:cs typeface="MS Pゴシック"/>
              </a:rPr>
              <a:t> Integration with CERN infrastructures</a:t>
            </a:r>
          </a:p>
          <a:p>
            <a:pPr marL="558000" lvl="1" indent="-230400">
              <a:spcBef>
                <a:spcPct val="20000"/>
              </a:spcBef>
              <a:buFont typeface="Wingdings" pitchFamily="2" charset="2"/>
              <a:buChar char="§"/>
            </a:pPr>
            <a:r>
              <a:rPr lang="en-US" sz="2400" dirty="0" smtClean="0">
                <a:solidFill>
                  <a:srgbClr val="FF0000"/>
                </a:solidFill>
                <a:latin typeface="Papyrus"/>
                <a:ea typeface="MS Pゴシック"/>
                <a:cs typeface="MS Pゴシック"/>
              </a:rPr>
              <a:t> </a:t>
            </a:r>
            <a:r>
              <a:rPr lang="en-US" sz="2400" b="1" dirty="0" smtClean="0">
                <a:solidFill>
                  <a:srgbClr val="FF0000"/>
                </a:solidFill>
                <a:latin typeface="Papyrus"/>
                <a:ea typeface="MS Pゴシック"/>
                <a:cs typeface="MS Pゴシック"/>
              </a:rPr>
              <a:t>Source control and distribution</a:t>
            </a:r>
          </a:p>
          <a:p>
            <a:pPr marL="558000" lvl="1" indent="-230400">
              <a:spcBef>
                <a:spcPct val="20000"/>
              </a:spcBef>
              <a:buFont typeface="Wingdings" pitchFamily="2" charset="2"/>
              <a:buChar char="§"/>
            </a:pPr>
            <a:r>
              <a:rPr lang="en-US" sz="2400" b="1" dirty="0" smtClean="0">
                <a:solidFill>
                  <a:srgbClr val="FF0000"/>
                </a:solidFill>
                <a:latin typeface="Papyrus"/>
                <a:ea typeface="MS Pゴシック"/>
                <a:cs typeface="MS Pゴシック"/>
              </a:rPr>
              <a:t> Instance generation</a:t>
            </a:r>
            <a:endParaRPr lang="en-US" sz="2400" b="1" dirty="0" smtClean="0">
              <a:solidFill>
                <a:srgbClr val="FF0000"/>
              </a:solidFill>
              <a:latin typeface="Papyrus"/>
            </a:endParaRPr>
          </a:p>
          <a:p>
            <a:pPr marL="558000" lvl="1" indent="-230400">
              <a:spcBef>
                <a:spcPct val="20000"/>
              </a:spcBef>
              <a:buFont typeface="Wingdings" pitchFamily="2" charset="2"/>
              <a:buChar char="§"/>
            </a:pPr>
            <a:r>
              <a:rPr lang="en-US" sz="2400" b="1" dirty="0" smtClean="0">
                <a:solidFill>
                  <a:srgbClr val="FF0000"/>
                </a:solidFill>
                <a:latin typeface="Papyrus"/>
                <a:ea typeface="MS Pゴシック"/>
                <a:cs typeface="MS Pゴシック"/>
              </a:rPr>
              <a:t> Templates and documentation</a:t>
            </a:r>
          </a:p>
          <a:p>
            <a:pPr marL="558000" lvl="1" indent="-230400">
              <a:spcBef>
                <a:spcPct val="20000"/>
              </a:spcBef>
              <a:buFont typeface="Wingdings" pitchFamily="2" charset="2"/>
              <a:buChar char="§"/>
            </a:pPr>
            <a:r>
              <a:rPr lang="en-US" sz="2400" b="1" dirty="0" smtClean="0">
                <a:solidFill>
                  <a:srgbClr val="FF0000"/>
                </a:solidFill>
                <a:latin typeface="Papyrus"/>
                <a:ea typeface="MS Pゴシック"/>
                <a:cs typeface="MS Pゴシック"/>
              </a:rPr>
              <a:t> Automated tests and builds</a:t>
            </a:r>
          </a:p>
        </p:txBody>
      </p:sp>
      <p:grpSp>
        <p:nvGrpSpPr>
          <p:cNvPr id="7" name="Group 6"/>
          <p:cNvGrpSpPr/>
          <p:nvPr/>
        </p:nvGrpSpPr>
        <p:grpSpPr>
          <a:xfrm>
            <a:off x="6472872" y="3921593"/>
            <a:ext cx="2098852" cy="1989536"/>
            <a:chOff x="6496727" y="4202108"/>
            <a:chExt cx="2098852" cy="1989536"/>
          </a:xfrm>
        </p:grpSpPr>
        <p:sp>
          <p:nvSpPr>
            <p:cNvPr id="11" name="AutoShape 10"/>
            <p:cNvSpPr>
              <a:spLocks/>
            </p:cNvSpPr>
            <p:nvPr/>
          </p:nvSpPr>
          <p:spPr bwMode="auto">
            <a:xfrm>
              <a:off x="6496727" y="4202108"/>
              <a:ext cx="685800" cy="1989536"/>
            </a:xfrm>
            <a:prstGeom prst="rightBrace">
              <a:avLst>
                <a:gd name="adj1" fmla="val 29630"/>
                <a:gd name="adj2" fmla="val 46644"/>
              </a:avLst>
            </a:prstGeom>
            <a:noFill/>
            <a:ln w="28575">
              <a:solidFill>
                <a:schemeClr val="tx1"/>
              </a:solidFill>
              <a:round/>
              <a:headEnd/>
              <a:tailEnd/>
            </a:ln>
          </p:spPr>
          <p:txBody>
            <a:bodyPr wrap="none" anchor="ctr"/>
            <a:lstStyle/>
            <a:p>
              <a:endParaRPr lang="en-GB" dirty="0">
                <a:latin typeface="Papyrus"/>
              </a:endParaRPr>
            </a:p>
          </p:txBody>
        </p:sp>
        <p:pic>
          <p:nvPicPr>
            <p:cNvPr id="12" name="Picture 11" descr="radelogo.jpe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309070" y="4605495"/>
              <a:ext cx="1286509" cy="1027420"/>
            </a:xfrm>
            <a:prstGeom prst="rect">
              <a:avLst/>
            </a:prstGeom>
          </p:spPr>
          <p:style>
            <a:lnRef idx="2">
              <a:schemeClr val="dk1"/>
            </a:lnRef>
            <a:fillRef idx="1">
              <a:schemeClr val="lt1"/>
            </a:fillRef>
            <a:effectRef idx="0">
              <a:schemeClr val="dk1"/>
            </a:effectRef>
            <a:fontRef idx="minor">
              <a:schemeClr val="dk1"/>
            </a:fontRef>
          </p:style>
        </p:pic>
      </p:grpSp>
      <p:grpSp>
        <p:nvGrpSpPr>
          <p:cNvPr id="6" name="Group 5"/>
          <p:cNvGrpSpPr/>
          <p:nvPr/>
        </p:nvGrpSpPr>
        <p:grpSpPr>
          <a:xfrm>
            <a:off x="6481761" y="1648378"/>
            <a:ext cx="2204401" cy="2081213"/>
            <a:chOff x="6481761" y="1604963"/>
            <a:chExt cx="2204401" cy="2081213"/>
          </a:xfrm>
        </p:grpSpPr>
        <p:grpSp>
          <p:nvGrpSpPr>
            <p:cNvPr id="4" name="Group 3"/>
            <p:cNvGrpSpPr/>
            <p:nvPr/>
          </p:nvGrpSpPr>
          <p:grpSpPr>
            <a:xfrm>
              <a:off x="6481761" y="1604963"/>
              <a:ext cx="2204401" cy="2081213"/>
              <a:chOff x="6481761" y="1604963"/>
              <a:chExt cx="2204401" cy="2081213"/>
            </a:xfrm>
          </p:grpSpPr>
          <p:sp>
            <p:nvSpPr>
              <p:cNvPr id="8201" name="AutoShape 10"/>
              <p:cNvSpPr>
                <a:spLocks/>
              </p:cNvSpPr>
              <p:nvPr/>
            </p:nvSpPr>
            <p:spPr bwMode="auto">
              <a:xfrm>
                <a:off x="6481761" y="1604963"/>
                <a:ext cx="685800" cy="2081213"/>
              </a:xfrm>
              <a:prstGeom prst="rightBrace">
                <a:avLst>
                  <a:gd name="adj1" fmla="val 29630"/>
                  <a:gd name="adj2" fmla="val 46644"/>
                </a:avLst>
              </a:prstGeom>
              <a:noFill/>
              <a:ln w="28575">
                <a:solidFill>
                  <a:schemeClr val="tx1"/>
                </a:solidFill>
                <a:round/>
                <a:headEnd/>
                <a:tailEnd/>
              </a:ln>
            </p:spPr>
            <p:txBody>
              <a:bodyPr wrap="none" anchor="ctr"/>
              <a:lstStyle/>
              <a:p>
                <a:endParaRPr lang="en-GB" dirty="0">
                  <a:latin typeface="Papyrus"/>
                </a:endParaRPr>
              </a:p>
            </p:txBody>
          </p:sp>
          <p:pic>
            <p:nvPicPr>
              <p:cNvPr id="13" name="Picture 12" descr="labview2.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309070" y="1968688"/>
                <a:ext cx="1377092" cy="1307804"/>
              </a:xfrm>
              <a:prstGeom prst="rect">
                <a:avLst/>
              </a:prstGeom>
            </p:spPr>
          </p:pic>
        </p:grpSp>
        <p:sp>
          <p:nvSpPr>
            <p:cNvPr id="5" name="TextBox 4"/>
            <p:cNvSpPr txBox="1"/>
            <p:nvPr/>
          </p:nvSpPr>
          <p:spPr>
            <a:xfrm>
              <a:off x="7430883" y="3228742"/>
              <a:ext cx="1120820" cy="369332"/>
            </a:xfrm>
            <a:prstGeom prst="rect">
              <a:avLst/>
            </a:prstGeom>
            <a:noFill/>
          </p:spPr>
          <p:txBody>
            <a:bodyPr wrap="none" rtlCol="0">
              <a:spAutoFit/>
            </a:bodyPr>
            <a:lstStyle/>
            <a:p>
              <a:r>
                <a:rPr lang="en-US" dirty="0" err="1" smtClean="0">
                  <a:latin typeface="Papyrus"/>
                </a:rPr>
                <a:t>LabVIEW</a:t>
              </a:r>
              <a:endParaRPr lang="en-US" dirty="0">
                <a:latin typeface="Papyrus"/>
              </a:endParaRPr>
            </a:p>
          </p:txBody>
        </p:sp>
      </p:grpSp>
      <p:sp>
        <p:nvSpPr>
          <p:cNvPr id="2" name="Title 1"/>
          <p:cNvSpPr>
            <a:spLocks noGrp="1"/>
          </p:cNvSpPr>
          <p:nvPr>
            <p:ph type="title"/>
          </p:nvPr>
        </p:nvSpPr>
        <p:spPr/>
        <p:txBody>
          <a:bodyPr/>
          <a:lstStyle/>
          <a:p>
            <a:r>
              <a:rPr lang="en-US" dirty="0" smtClean="0"/>
              <a:t>Large Application Requirements</a:t>
            </a:r>
            <a:endParaRPr lang="en-GB" dirty="0"/>
          </a:p>
        </p:txBody>
      </p:sp>
      <p:sp>
        <p:nvSpPr>
          <p:cNvPr id="3" name="Slide Number Placeholder 2"/>
          <p:cNvSpPr>
            <a:spLocks noGrp="1"/>
          </p:cNvSpPr>
          <p:nvPr>
            <p:ph type="sldNum" sz="quarter" idx="12"/>
          </p:nvPr>
        </p:nvSpPr>
        <p:spPr/>
        <p:txBody>
          <a:bodyPr/>
          <a:lstStyle/>
          <a:p>
            <a:fld id="{AC5B1FEA-406A-7749-A5C3-DDCB5F67A4CE}" type="slidenum">
              <a:rPr lang="en-US" smtClean="0"/>
              <a:pPr/>
              <a:t>22</a:t>
            </a:fld>
            <a:endParaRPr lang="en-US" dirty="0"/>
          </a:p>
        </p:txBody>
      </p:sp>
    </p:spTree>
    <p:custDataLst>
      <p:tags r:id="rId1"/>
    </p:custDataLst>
    <p:extLst>
      <p:ext uri="{BB962C8B-B14F-4D97-AF65-F5344CB8AC3E}">
        <p14:creationId xmlns:p14="http://schemas.microsoft.com/office/powerpoint/2010/main" val="17965929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48">
                                            <p:txEl>
                                              <p:pRg st="1" end="1"/>
                                            </p:txEl>
                                          </p:spTgt>
                                        </p:tgtEl>
                                        <p:attrNameLst>
                                          <p:attrName>style.visibility</p:attrName>
                                        </p:attrNameLst>
                                      </p:cBhvr>
                                      <p:to>
                                        <p:strVal val="visible"/>
                                      </p:to>
                                    </p:set>
                                    <p:animEffect transition="in" filter="dissolve">
                                      <p:cBhvr>
                                        <p:cTn id="7" dur="500"/>
                                        <p:tgtEl>
                                          <p:spTgt spid="10248">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10248">
                                            <p:txEl>
                                              <p:pRg st="2" end="2"/>
                                            </p:txEl>
                                          </p:spTgt>
                                        </p:tgtEl>
                                        <p:attrNameLst>
                                          <p:attrName>style.visibility</p:attrName>
                                        </p:attrNameLst>
                                      </p:cBhvr>
                                      <p:to>
                                        <p:strVal val="visible"/>
                                      </p:to>
                                    </p:set>
                                    <p:animEffect transition="in" filter="dissolve">
                                      <p:cBhvr>
                                        <p:cTn id="10" dur="500"/>
                                        <p:tgtEl>
                                          <p:spTgt spid="10248">
                                            <p:txEl>
                                              <p:pRg st="2" end="2"/>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10248">
                                            <p:txEl>
                                              <p:pRg st="3" end="3"/>
                                            </p:txEl>
                                          </p:spTgt>
                                        </p:tgtEl>
                                        <p:attrNameLst>
                                          <p:attrName>style.visibility</p:attrName>
                                        </p:attrNameLst>
                                      </p:cBhvr>
                                      <p:to>
                                        <p:strVal val="visible"/>
                                      </p:to>
                                    </p:set>
                                    <p:animEffect transition="in" filter="dissolve">
                                      <p:cBhvr>
                                        <p:cTn id="13" dur="500"/>
                                        <p:tgtEl>
                                          <p:spTgt spid="10248">
                                            <p:txEl>
                                              <p:pRg st="3" end="3"/>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10248">
                                            <p:txEl>
                                              <p:pRg st="4" end="4"/>
                                            </p:txEl>
                                          </p:spTgt>
                                        </p:tgtEl>
                                        <p:attrNameLst>
                                          <p:attrName>style.visibility</p:attrName>
                                        </p:attrNameLst>
                                      </p:cBhvr>
                                      <p:to>
                                        <p:strVal val="visible"/>
                                      </p:to>
                                    </p:set>
                                    <p:animEffect transition="in" filter="dissolve">
                                      <p:cBhvr>
                                        <p:cTn id="16" dur="500"/>
                                        <p:tgtEl>
                                          <p:spTgt spid="1024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Control</a:t>
            </a:r>
            <a:endParaRPr lang="en-US" dirty="0"/>
          </a:p>
        </p:txBody>
      </p:sp>
      <p:pic>
        <p:nvPicPr>
          <p:cNvPr id="6" name="Content Placeholder 3" descr="Screen shot 2011-04-01 at 2.44.42 AM.jpg"/>
          <p:cNvPicPr>
            <a:picLocks noGrp="1" noChangeAspect="1"/>
          </p:cNvPicPr>
          <p:nvPr/>
        </p:nvPicPr>
        <p:blipFill>
          <a:blip r:embed="rId3" cstate="print">
            <a:extLst>
              <a:ext uri="{28A0092B-C50C-407E-A947-70E740481C1C}">
                <a14:useLocalDpi xmlns:a14="http://schemas.microsoft.com/office/drawing/2010/main"/>
              </a:ext>
            </a:extLst>
          </a:blip>
          <a:srcRect l="-35262" r="-35262"/>
          <a:stretch>
            <a:fillRect/>
          </a:stretch>
        </p:blipFill>
        <p:spPr>
          <a:xfrm>
            <a:off x="5312942" y="4531244"/>
            <a:ext cx="3094790" cy="1702015"/>
          </a:xfrm>
          <a:prstGeom prst="rect">
            <a:avLst/>
          </a:prstGeom>
        </p:spPr>
      </p:pic>
      <p:pic>
        <p:nvPicPr>
          <p:cNvPr id="7" name="Picture 6" descr="merge2 prompt copy.gif"/>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93299" y="1460271"/>
            <a:ext cx="2780474" cy="2085356"/>
          </a:xfrm>
          <a:prstGeom prst="rect">
            <a:avLst/>
          </a:prstGeom>
        </p:spPr>
      </p:pic>
      <p:pic>
        <p:nvPicPr>
          <p:cNvPr id="8" name="Picture 7" descr="tsvn_menu.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233219" y="3162537"/>
            <a:ext cx="2561980" cy="1834638"/>
          </a:xfrm>
          <a:prstGeom prst="rect">
            <a:avLst/>
          </a:prstGeom>
        </p:spPr>
      </p:pic>
      <p:pic>
        <p:nvPicPr>
          <p:cNvPr id="10" name="Picture 9" descr="sVN-subversion-logo.pn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680975" y="1381514"/>
            <a:ext cx="1726757" cy="1486143"/>
          </a:xfrm>
          <a:prstGeom prst="rect">
            <a:avLst/>
          </a:prstGeom>
        </p:spPr>
      </p:pic>
      <p:sp>
        <p:nvSpPr>
          <p:cNvPr id="11" name="TextBox 10"/>
          <p:cNvSpPr txBox="1"/>
          <p:nvPr/>
        </p:nvSpPr>
        <p:spPr>
          <a:xfrm>
            <a:off x="5474093" y="1909854"/>
            <a:ext cx="184666" cy="369332"/>
          </a:xfrm>
          <a:prstGeom prst="rect">
            <a:avLst/>
          </a:prstGeom>
          <a:noFill/>
        </p:spPr>
        <p:txBody>
          <a:bodyPr wrap="none" rtlCol="0">
            <a:spAutoFit/>
          </a:bodyPr>
          <a:lstStyle/>
          <a:p>
            <a:endParaRPr lang="en-US" dirty="0">
              <a:latin typeface="Papyrus"/>
            </a:endParaRPr>
          </a:p>
        </p:txBody>
      </p:sp>
      <p:sp>
        <p:nvSpPr>
          <p:cNvPr id="3" name="Slide Number Placeholder 2"/>
          <p:cNvSpPr>
            <a:spLocks noGrp="1"/>
          </p:cNvSpPr>
          <p:nvPr>
            <p:ph type="sldNum" sz="quarter" idx="12"/>
          </p:nvPr>
        </p:nvSpPr>
        <p:spPr/>
        <p:txBody>
          <a:bodyPr/>
          <a:lstStyle/>
          <a:p>
            <a:fld id="{AC5B1FEA-406A-7749-A5C3-DDCB5F67A4CE}" type="slidenum">
              <a:rPr lang="en-US" smtClean="0"/>
              <a:pPr/>
              <a:t>23</a:t>
            </a:fld>
            <a:endParaRPr lang="en-US" dirty="0"/>
          </a:p>
        </p:txBody>
      </p:sp>
    </p:spTree>
    <p:extLst>
      <p:ext uri="{BB962C8B-B14F-4D97-AF65-F5344CB8AC3E}">
        <p14:creationId xmlns:p14="http://schemas.microsoft.com/office/powerpoint/2010/main" val="9673961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Continuous Integration</a:t>
            </a:r>
            <a:endParaRPr lang="en-US" dirty="0"/>
          </a:p>
        </p:txBody>
      </p:sp>
      <p:pic>
        <p:nvPicPr>
          <p:cNvPr id="5" name="Picture 4" descr="Description : Macintosh HD:Users:oddoa:Documents:Presentations:ICALEPCS:2013:MOMIPC08 CI:work:Screen Shot 2013-08-21 at 3.29.30 PM.png"/>
          <p:cNvPicPr/>
          <p:nvPr/>
        </p:nvPicPr>
        <p:blipFill rotWithShape="1">
          <a:blip r:embed="rId3" cstate="print">
            <a:alphaModFix/>
            <a:extLst>
              <a:ext uri="{28A0092B-C50C-407E-A947-70E740481C1C}">
                <a14:useLocalDpi xmlns:a14="http://schemas.microsoft.com/office/drawing/2010/main"/>
              </a:ext>
            </a:extLst>
          </a:blip>
          <a:srcRect l="7051" t="4299" r="13163" b="6554"/>
          <a:stretch/>
        </p:blipFill>
        <p:spPr bwMode="auto">
          <a:xfrm>
            <a:off x="1169894" y="1144314"/>
            <a:ext cx="6911789" cy="4584132"/>
          </a:xfrm>
          <a:prstGeom prst="rect">
            <a:avLst/>
          </a:prstGeom>
          <a:noFill/>
          <a:ln>
            <a:noFill/>
          </a:ln>
          <a:effectLst>
            <a:reflection stA="38000" endPos="25000" dist="12700" dir="5400000" sy="-100000" algn="bl" rotWithShape="0"/>
          </a:effectLst>
        </p:spPr>
      </p:pic>
      <p:sp>
        <p:nvSpPr>
          <p:cNvPr id="3" name="Slide Number Placeholder 2"/>
          <p:cNvSpPr>
            <a:spLocks noGrp="1"/>
          </p:cNvSpPr>
          <p:nvPr>
            <p:ph type="sldNum" sz="quarter" idx="12"/>
          </p:nvPr>
        </p:nvSpPr>
        <p:spPr/>
        <p:txBody>
          <a:bodyPr/>
          <a:lstStyle/>
          <a:p>
            <a:fld id="{AC5B1FEA-406A-7749-A5C3-DDCB5F67A4CE}" type="slidenum">
              <a:rPr lang="en-US" smtClean="0"/>
              <a:pPr/>
              <a:t>24</a:t>
            </a:fld>
            <a:endParaRPr lang="en-US" dirty="0"/>
          </a:p>
        </p:txBody>
      </p:sp>
    </p:spTree>
    <p:extLst>
      <p:ext uri="{BB962C8B-B14F-4D97-AF65-F5344CB8AC3E}">
        <p14:creationId xmlns:p14="http://schemas.microsoft.com/office/powerpoint/2010/main" val="31326692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Continuous Integration</a:t>
            </a:r>
            <a:endParaRPr lang="en-US" dirty="0"/>
          </a:p>
        </p:txBody>
      </p:sp>
      <p:pic>
        <p:nvPicPr>
          <p:cNvPr id="4" name="Picture 3" descr="Screen Shot 2013-08-21 at 3.43.19 P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04399" y="1320799"/>
            <a:ext cx="3883501" cy="4416531"/>
          </a:xfrm>
          <a:prstGeom prst="rect">
            <a:avLst/>
          </a:prstGeom>
        </p:spPr>
      </p:pic>
      <p:sp>
        <p:nvSpPr>
          <p:cNvPr id="6" name="TextBox 5"/>
          <p:cNvSpPr txBox="1"/>
          <p:nvPr/>
        </p:nvSpPr>
        <p:spPr>
          <a:xfrm>
            <a:off x="5029200" y="1878568"/>
            <a:ext cx="2599502" cy="369332"/>
          </a:xfrm>
          <a:prstGeom prst="rect">
            <a:avLst/>
          </a:prstGeom>
          <a:noFill/>
        </p:spPr>
        <p:txBody>
          <a:bodyPr wrap="none" rtlCol="0">
            <a:spAutoFit/>
          </a:bodyPr>
          <a:lstStyle/>
          <a:p>
            <a:r>
              <a:rPr lang="en-US" dirty="0" smtClean="0">
                <a:latin typeface="Papyrus"/>
              </a:rPr>
              <a:t>Linux Windows and Mac</a:t>
            </a:r>
            <a:endParaRPr lang="en-US" dirty="0">
              <a:latin typeface="Papyrus"/>
            </a:endParaRPr>
          </a:p>
        </p:txBody>
      </p:sp>
      <p:sp>
        <p:nvSpPr>
          <p:cNvPr id="7" name="TextBox 6"/>
          <p:cNvSpPr txBox="1"/>
          <p:nvPr/>
        </p:nvSpPr>
        <p:spPr>
          <a:xfrm>
            <a:off x="5029200" y="2342634"/>
            <a:ext cx="2384477" cy="369332"/>
          </a:xfrm>
          <a:prstGeom prst="rect">
            <a:avLst/>
          </a:prstGeom>
          <a:noFill/>
        </p:spPr>
        <p:txBody>
          <a:bodyPr wrap="none" rtlCol="0">
            <a:spAutoFit/>
          </a:bodyPr>
          <a:lstStyle/>
          <a:p>
            <a:r>
              <a:rPr lang="en-US" dirty="0" smtClean="0">
                <a:latin typeface="Papyrus"/>
              </a:rPr>
              <a:t>Open stack and VPN</a:t>
            </a:r>
            <a:endParaRPr lang="en-US" dirty="0">
              <a:latin typeface="Papyrus"/>
            </a:endParaRPr>
          </a:p>
        </p:txBody>
      </p:sp>
      <p:pic>
        <p:nvPicPr>
          <p:cNvPr id="8" name="Picture 7"/>
          <p:cNvPicPr>
            <a:picLocks noChangeAspect="1"/>
          </p:cNvPicPr>
          <p:nvPr/>
        </p:nvPicPr>
        <p:blipFill>
          <a:blip r:embed="rId4"/>
          <a:stretch>
            <a:fillRect/>
          </a:stretch>
        </p:blipFill>
        <p:spPr>
          <a:xfrm>
            <a:off x="5029200" y="3416300"/>
            <a:ext cx="1415660" cy="1460500"/>
          </a:xfrm>
          <a:prstGeom prst="rect">
            <a:avLst/>
          </a:prstGeom>
        </p:spPr>
      </p:pic>
      <p:sp>
        <p:nvSpPr>
          <p:cNvPr id="3" name="Slide Number Placeholder 2"/>
          <p:cNvSpPr>
            <a:spLocks noGrp="1"/>
          </p:cNvSpPr>
          <p:nvPr>
            <p:ph type="sldNum" sz="quarter" idx="12"/>
          </p:nvPr>
        </p:nvSpPr>
        <p:spPr/>
        <p:txBody>
          <a:bodyPr/>
          <a:lstStyle/>
          <a:p>
            <a:fld id="{AC5B1FEA-406A-7749-A5C3-DDCB5F67A4CE}" type="slidenum">
              <a:rPr lang="en-US" smtClean="0"/>
              <a:pPr/>
              <a:t>25</a:t>
            </a:fld>
            <a:endParaRPr lang="en-US" dirty="0"/>
          </a:p>
        </p:txBody>
      </p:sp>
    </p:spTree>
    <p:extLst>
      <p:ext uri="{BB962C8B-B14F-4D97-AF65-F5344CB8AC3E}">
        <p14:creationId xmlns:p14="http://schemas.microsoft.com/office/powerpoint/2010/main" val="18954564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Continuous Integration</a:t>
            </a:r>
            <a:endParaRPr lang="en-US" dirty="0"/>
          </a:p>
        </p:txBody>
      </p:sp>
      <p:pic>
        <p:nvPicPr>
          <p:cNvPr id="3" name="Picture 2" descr="Screen Shot 2014-03-16 at 20.48.1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2337" y="1436229"/>
            <a:ext cx="7965523" cy="4308499"/>
          </a:xfrm>
          <a:prstGeom prst="rect">
            <a:avLst/>
          </a:prstGeom>
        </p:spPr>
      </p:pic>
      <p:sp>
        <p:nvSpPr>
          <p:cNvPr id="4" name="Slide Number Placeholder 3"/>
          <p:cNvSpPr>
            <a:spLocks noGrp="1"/>
          </p:cNvSpPr>
          <p:nvPr>
            <p:ph type="sldNum" sz="quarter" idx="12"/>
          </p:nvPr>
        </p:nvSpPr>
        <p:spPr/>
        <p:txBody>
          <a:bodyPr/>
          <a:lstStyle/>
          <a:p>
            <a:fld id="{AC5B1FEA-406A-7749-A5C3-DDCB5F67A4CE}" type="slidenum">
              <a:rPr lang="en-US" smtClean="0"/>
              <a:pPr/>
              <a:t>26</a:t>
            </a:fld>
            <a:endParaRPr lang="en-US" dirty="0"/>
          </a:p>
        </p:txBody>
      </p:sp>
    </p:spTree>
    <p:extLst>
      <p:ext uri="{BB962C8B-B14F-4D97-AF65-F5344CB8AC3E}">
        <p14:creationId xmlns:p14="http://schemas.microsoft.com/office/powerpoint/2010/main" val="17560972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Continuous Integration</a:t>
            </a:r>
            <a:endParaRPr lang="en-US" dirty="0"/>
          </a:p>
        </p:txBody>
      </p:sp>
      <p:pic>
        <p:nvPicPr>
          <p:cNvPr id="4" name="Picture 3" descr="Screen Shot 2014-03-16 at 20.50.0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3299" y="1647884"/>
            <a:ext cx="7847212" cy="3658457"/>
          </a:xfrm>
          <a:prstGeom prst="rect">
            <a:avLst/>
          </a:prstGeom>
        </p:spPr>
      </p:pic>
      <p:sp>
        <p:nvSpPr>
          <p:cNvPr id="3" name="Slide Number Placeholder 2"/>
          <p:cNvSpPr>
            <a:spLocks noGrp="1"/>
          </p:cNvSpPr>
          <p:nvPr>
            <p:ph type="sldNum" sz="quarter" idx="12"/>
          </p:nvPr>
        </p:nvSpPr>
        <p:spPr/>
        <p:txBody>
          <a:bodyPr/>
          <a:lstStyle/>
          <a:p>
            <a:fld id="{AC5B1FEA-406A-7749-A5C3-DDCB5F67A4CE}" type="slidenum">
              <a:rPr lang="en-US" smtClean="0"/>
              <a:pPr/>
              <a:t>27</a:t>
            </a:fld>
            <a:endParaRPr lang="en-US" dirty="0"/>
          </a:p>
        </p:txBody>
      </p:sp>
      <p:pic>
        <p:nvPicPr>
          <p:cNvPr id="5" name="Picture 4"/>
          <p:cNvPicPr>
            <a:picLocks noChangeAspect="1"/>
          </p:cNvPicPr>
          <p:nvPr/>
        </p:nvPicPr>
        <p:blipFill>
          <a:blip r:embed="rId4"/>
          <a:stretch>
            <a:fillRect/>
          </a:stretch>
        </p:blipFill>
        <p:spPr>
          <a:xfrm>
            <a:off x="1085206" y="366225"/>
            <a:ext cx="754200" cy="778089"/>
          </a:xfrm>
          <a:prstGeom prst="rect">
            <a:avLst/>
          </a:prstGeom>
        </p:spPr>
      </p:pic>
    </p:spTree>
    <p:extLst>
      <p:ext uri="{BB962C8B-B14F-4D97-AF65-F5344CB8AC3E}">
        <p14:creationId xmlns:p14="http://schemas.microsoft.com/office/powerpoint/2010/main" val="22928116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Continuous Integration</a:t>
            </a:r>
          </a:p>
        </p:txBody>
      </p:sp>
      <p:sp>
        <p:nvSpPr>
          <p:cNvPr id="4" name="Slide Number Placeholder 3"/>
          <p:cNvSpPr>
            <a:spLocks noGrp="1"/>
          </p:cNvSpPr>
          <p:nvPr>
            <p:ph type="sldNum" sz="quarter" idx="12"/>
          </p:nvPr>
        </p:nvSpPr>
        <p:spPr/>
        <p:txBody>
          <a:bodyPr/>
          <a:lstStyle/>
          <a:p>
            <a:fld id="{AC5B1FEA-406A-7749-A5C3-DDCB5F67A4CE}" type="slidenum">
              <a:rPr lang="en-US" smtClean="0"/>
              <a:pPr/>
              <a:t>28</a:t>
            </a:fld>
            <a:endParaRPr lang="en-US" dirty="0"/>
          </a:p>
        </p:txBody>
      </p:sp>
      <p:pic>
        <p:nvPicPr>
          <p:cNvPr id="6" name="Picture 5"/>
          <p:cNvPicPr>
            <a:picLocks noChangeAspect="1"/>
          </p:cNvPicPr>
          <p:nvPr/>
        </p:nvPicPr>
        <p:blipFill>
          <a:blip r:embed="rId2"/>
          <a:stretch>
            <a:fillRect/>
          </a:stretch>
        </p:blipFill>
        <p:spPr>
          <a:xfrm>
            <a:off x="714755" y="1371600"/>
            <a:ext cx="7245904" cy="4386710"/>
          </a:xfrm>
          <a:prstGeom prst="rect">
            <a:avLst/>
          </a:prstGeom>
        </p:spPr>
      </p:pic>
    </p:spTree>
    <p:extLst>
      <p:ext uri="{BB962C8B-B14F-4D97-AF65-F5344CB8AC3E}">
        <p14:creationId xmlns:p14="http://schemas.microsoft.com/office/powerpoint/2010/main" val="17893661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Continuous Integration</a:t>
            </a:r>
          </a:p>
        </p:txBody>
      </p:sp>
      <p:sp>
        <p:nvSpPr>
          <p:cNvPr id="4" name="Slide Number Placeholder 3"/>
          <p:cNvSpPr>
            <a:spLocks noGrp="1"/>
          </p:cNvSpPr>
          <p:nvPr>
            <p:ph type="sldNum" sz="quarter" idx="12"/>
          </p:nvPr>
        </p:nvSpPr>
        <p:spPr/>
        <p:txBody>
          <a:bodyPr/>
          <a:lstStyle/>
          <a:p>
            <a:fld id="{AC5B1FEA-406A-7749-A5C3-DDCB5F67A4CE}" type="slidenum">
              <a:rPr lang="en-US" smtClean="0"/>
              <a:pPr/>
              <a:t>29</a:t>
            </a:fld>
            <a:endParaRPr lang="en-US"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73381" y="1035424"/>
            <a:ext cx="7310007" cy="5146842"/>
          </a:xfrm>
        </p:spPr>
      </p:pic>
      <p:sp>
        <p:nvSpPr>
          <p:cNvPr id="3" name="TextBox 2"/>
          <p:cNvSpPr txBox="1"/>
          <p:nvPr/>
        </p:nvSpPr>
        <p:spPr>
          <a:xfrm>
            <a:off x="1936377" y="3510687"/>
            <a:ext cx="1922929" cy="646331"/>
          </a:xfrm>
          <a:prstGeom prst="rect">
            <a:avLst/>
          </a:prstGeom>
          <a:noFill/>
        </p:spPr>
        <p:txBody>
          <a:bodyPr wrap="square" rtlCol="0">
            <a:spAutoFit/>
          </a:bodyPr>
          <a:lstStyle/>
          <a:p>
            <a:r>
              <a:rPr lang="en-US" dirty="0" smtClean="0"/>
              <a:t>Continuous Integration (CI)</a:t>
            </a:r>
            <a:endParaRPr lang="en-US" dirty="0"/>
          </a:p>
        </p:txBody>
      </p:sp>
      <p:sp>
        <p:nvSpPr>
          <p:cNvPr id="5" name="TextBox 4"/>
          <p:cNvSpPr txBox="1"/>
          <p:nvPr/>
        </p:nvSpPr>
        <p:spPr>
          <a:xfrm>
            <a:off x="5928834" y="3649186"/>
            <a:ext cx="1842247" cy="369332"/>
          </a:xfrm>
          <a:prstGeom prst="rect">
            <a:avLst/>
          </a:prstGeom>
          <a:noFill/>
        </p:spPr>
        <p:txBody>
          <a:bodyPr wrap="square" rtlCol="0">
            <a:spAutoFit/>
          </a:bodyPr>
          <a:lstStyle/>
          <a:p>
            <a:r>
              <a:rPr lang="en-US" dirty="0" smtClean="0">
                <a:solidFill>
                  <a:schemeClr val="bg1"/>
                </a:solidFill>
              </a:rPr>
              <a:t>Manual</a:t>
            </a:r>
            <a:endParaRPr lang="en-US" dirty="0">
              <a:solidFill>
                <a:schemeClr val="bg1"/>
              </a:solidFill>
            </a:endParaRPr>
          </a:p>
        </p:txBody>
      </p:sp>
      <p:sp>
        <p:nvSpPr>
          <p:cNvPr id="7" name="TextBox 6"/>
          <p:cNvSpPr txBox="1"/>
          <p:nvPr/>
        </p:nvSpPr>
        <p:spPr>
          <a:xfrm>
            <a:off x="3529853" y="1109397"/>
            <a:ext cx="1816523" cy="369332"/>
          </a:xfrm>
          <a:prstGeom prst="rect">
            <a:avLst/>
          </a:prstGeom>
          <a:noFill/>
        </p:spPr>
        <p:txBody>
          <a:bodyPr wrap="none" rtlCol="0">
            <a:spAutoFit/>
          </a:bodyPr>
          <a:lstStyle/>
          <a:p>
            <a:r>
              <a:rPr lang="en-US" smtClean="0"/>
              <a:t>RADE </a:t>
            </a:r>
            <a:r>
              <a:rPr lang="en-US"/>
              <a:t>b</a:t>
            </a:r>
            <a:r>
              <a:rPr lang="en-US" smtClean="0"/>
              <a:t>uild </a:t>
            </a:r>
            <a:r>
              <a:rPr lang="en-US" dirty="0" smtClean="0"/>
              <a:t>time</a:t>
            </a:r>
            <a:endParaRPr lang="en-US" dirty="0"/>
          </a:p>
        </p:txBody>
      </p:sp>
      <p:sp>
        <p:nvSpPr>
          <p:cNvPr id="11" name="TextBox 10"/>
          <p:cNvSpPr txBox="1"/>
          <p:nvPr/>
        </p:nvSpPr>
        <p:spPr>
          <a:xfrm>
            <a:off x="6162655" y="1672190"/>
            <a:ext cx="567784" cy="369332"/>
          </a:xfrm>
          <a:prstGeom prst="rect">
            <a:avLst/>
          </a:prstGeom>
          <a:noFill/>
        </p:spPr>
        <p:txBody>
          <a:bodyPr wrap="none" rtlCol="0">
            <a:spAutoFit/>
          </a:bodyPr>
          <a:lstStyle/>
          <a:p>
            <a:r>
              <a:rPr lang="en-US" smtClean="0"/>
              <a:t>40h</a:t>
            </a:r>
            <a:endParaRPr lang="en-US"/>
          </a:p>
        </p:txBody>
      </p:sp>
      <p:sp>
        <p:nvSpPr>
          <p:cNvPr id="12" name="TextBox 11"/>
          <p:cNvSpPr txBox="1"/>
          <p:nvPr/>
        </p:nvSpPr>
        <p:spPr>
          <a:xfrm>
            <a:off x="2678069" y="5405102"/>
            <a:ext cx="439544" cy="369332"/>
          </a:xfrm>
          <a:prstGeom prst="rect">
            <a:avLst/>
          </a:prstGeom>
          <a:noFill/>
        </p:spPr>
        <p:txBody>
          <a:bodyPr wrap="none" rtlCol="0">
            <a:spAutoFit/>
          </a:bodyPr>
          <a:lstStyle/>
          <a:p>
            <a:r>
              <a:rPr lang="en-US" dirty="0" smtClean="0"/>
              <a:t>1h</a:t>
            </a:r>
            <a:endParaRPr lang="en-US" dirty="0"/>
          </a:p>
        </p:txBody>
      </p:sp>
    </p:spTree>
    <p:extLst>
      <p:ext uri="{BB962C8B-B14F-4D97-AF65-F5344CB8AC3E}">
        <p14:creationId xmlns:p14="http://schemas.microsoft.com/office/powerpoint/2010/main" val="8169767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latin typeface="Papyrus"/>
                <a:cs typeface="Papyrus"/>
              </a:rPr>
              <a:t>MTA</a:t>
            </a:r>
          </a:p>
          <a:p>
            <a:r>
              <a:rPr lang="en-US" dirty="0" smtClean="0">
                <a:latin typeface="Papyrus"/>
                <a:cs typeface="Papyrus"/>
              </a:rPr>
              <a:t>Why RADE?</a:t>
            </a:r>
          </a:p>
          <a:p>
            <a:r>
              <a:rPr lang="en-US" dirty="0" smtClean="0">
                <a:latin typeface="Papyrus"/>
                <a:cs typeface="Papyrus"/>
              </a:rPr>
              <a:t>The challenge</a:t>
            </a:r>
          </a:p>
          <a:p>
            <a:r>
              <a:rPr lang="en-US" dirty="0" smtClean="0">
                <a:solidFill>
                  <a:schemeClr val="tx1"/>
                </a:solidFill>
                <a:cs typeface="Papyrus"/>
              </a:rPr>
              <a:t>The Scope</a:t>
            </a:r>
          </a:p>
          <a:p>
            <a:r>
              <a:rPr lang="en-US" dirty="0" smtClean="0">
                <a:latin typeface="Papyrus"/>
                <a:cs typeface="Papyrus"/>
              </a:rPr>
              <a:t>Coping with </a:t>
            </a:r>
            <a:r>
              <a:rPr lang="en-US" dirty="0">
                <a:latin typeface="Papyrus"/>
                <a:cs typeface="Papyrus"/>
              </a:rPr>
              <a:t>l</a:t>
            </a:r>
            <a:r>
              <a:rPr lang="en-US" dirty="0" smtClean="0">
                <a:latin typeface="Papyrus"/>
                <a:cs typeface="Papyrus"/>
              </a:rPr>
              <a:t>arge </a:t>
            </a:r>
            <a:r>
              <a:rPr lang="en-US" dirty="0">
                <a:latin typeface="Papyrus"/>
                <a:cs typeface="Papyrus"/>
              </a:rPr>
              <a:t>a</a:t>
            </a:r>
            <a:r>
              <a:rPr lang="en-US" dirty="0" smtClean="0">
                <a:latin typeface="Papyrus"/>
                <a:cs typeface="Papyrus"/>
              </a:rPr>
              <a:t>pplications</a:t>
            </a:r>
          </a:p>
          <a:p>
            <a:r>
              <a:rPr lang="en-US" dirty="0" smtClean="0">
                <a:latin typeface="Papyrus"/>
                <a:cs typeface="Papyrus"/>
              </a:rPr>
              <a:t>RADE today</a:t>
            </a:r>
          </a:p>
          <a:p>
            <a:r>
              <a:rPr lang="en-US" dirty="0" smtClean="0">
                <a:latin typeface="Papyrus"/>
                <a:cs typeface="Papyrus"/>
              </a:rPr>
              <a:t>Future</a:t>
            </a:r>
          </a:p>
        </p:txBody>
      </p:sp>
      <p:sp>
        <p:nvSpPr>
          <p:cNvPr id="4" name="Slide Number Placeholder 3"/>
          <p:cNvSpPr>
            <a:spLocks noGrp="1"/>
          </p:cNvSpPr>
          <p:nvPr>
            <p:ph type="sldNum" sz="quarter" idx="12"/>
          </p:nvPr>
        </p:nvSpPr>
        <p:spPr/>
        <p:txBody>
          <a:bodyPr/>
          <a:lstStyle/>
          <a:p>
            <a:fld id="{AC5B1FEA-406A-7749-A5C3-DDCB5F67A4CE}" type="slidenum">
              <a:rPr lang="en-US" smtClean="0"/>
              <a:pPr/>
              <a:t>3</a:t>
            </a:fld>
            <a:endParaRPr lang="en-US" dirty="0"/>
          </a:p>
        </p:txBody>
      </p:sp>
    </p:spTree>
    <p:extLst>
      <p:ext uri="{BB962C8B-B14F-4D97-AF65-F5344CB8AC3E}">
        <p14:creationId xmlns:p14="http://schemas.microsoft.com/office/powerpoint/2010/main" val="41099997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repository</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3358" y="1314241"/>
            <a:ext cx="7599363" cy="3880909"/>
          </a:xfrm>
        </p:spPr>
      </p:pic>
      <p:sp>
        <p:nvSpPr>
          <p:cNvPr id="4" name="Slide Number Placeholder 3"/>
          <p:cNvSpPr>
            <a:spLocks noGrp="1"/>
          </p:cNvSpPr>
          <p:nvPr>
            <p:ph type="sldNum" sz="quarter" idx="12"/>
          </p:nvPr>
        </p:nvSpPr>
        <p:spPr/>
        <p:txBody>
          <a:bodyPr/>
          <a:lstStyle/>
          <a:p>
            <a:fld id="{AC5B1FEA-406A-7749-A5C3-DDCB5F67A4CE}" type="slidenum">
              <a:rPr lang="en-US" smtClean="0"/>
              <a:pPr/>
              <a:t>30</a:t>
            </a:fld>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3708" y="4816448"/>
            <a:ext cx="4478604" cy="1097258"/>
          </a:xfrm>
          <a:prstGeom prst="rect">
            <a:avLst/>
          </a:prstGeom>
        </p:spPr>
      </p:pic>
    </p:spTree>
    <p:extLst>
      <p:ext uri="{BB962C8B-B14F-4D97-AF65-F5344CB8AC3E}">
        <p14:creationId xmlns:p14="http://schemas.microsoft.com/office/powerpoint/2010/main" val="9892307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Logging and diagnostics</a:t>
            </a:r>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31</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6498" y="1036025"/>
            <a:ext cx="5470203" cy="5192056"/>
          </a:xfrm>
          <a:prstGeom prst="rect">
            <a:avLst/>
          </a:prstGeom>
        </p:spPr>
      </p:pic>
      <p:sp>
        <p:nvSpPr>
          <p:cNvPr id="6" name="TextBox 5"/>
          <p:cNvSpPr txBox="1"/>
          <p:nvPr/>
        </p:nvSpPr>
        <p:spPr>
          <a:xfrm>
            <a:off x="7643672" y="959648"/>
            <a:ext cx="936475" cy="369332"/>
          </a:xfrm>
          <a:prstGeom prst="rect">
            <a:avLst/>
          </a:prstGeom>
          <a:noFill/>
        </p:spPr>
        <p:txBody>
          <a:bodyPr wrap="none" rtlCol="0">
            <a:spAutoFit/>
          </a:bodyPr>
          <a:lstStyle/>
          <a:p>
            <a:r>
              <a:rPr lang="en-US" smtClean="0"/>
              <a:t>(“ELK”)</a:t>
            </a:r>
            <a:endParaRPr lang="en-US" dirty="0"/>
          </a:p>
        </p:txBody>
      </p:sp>
    </p:spTree>
    <p:extLst>
      <p:ext uri="{BB962C8B-B14F-4D97-AF65-F5344CB8AC3E}">
        <p14:creationId xmlns:p14="http://schemas.microsoft.com/office/powerpoint/2010/main" val="6192900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Distribution</a:t>
            </a:r>
            <a:endParaRPr lang="en-US" dirty="0"/>
          </a:p>
        </p:txBody>
      </p:sp>
      <p:pic>
        <p:nvPicPr>
          <p:cNvPr id="9" name="Picture 8" descr="sVN-subversion-logo.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97413" y="461239"/>
            <a:ext cx="793668" cy="683075"/>
          </a:xfrm>
          <a:prstGeom prst="rect">
            <a:avLst/>
          </a:prstGeom>
        </p:spPr>
      </p:pic>
      <p:sp>
        <p:nvSpPr>
          <p:cNvPr id="11" name="TextBox 10"/>
          <p:cNvSpPr txBox="1"/>
          <p:nvPr/>
        </p:nvSpPr>
        <p:spPr>
          <a:xfrm>
            <a:off x="3977578" y="5144300"/>
            <a:ext cx="1749197" cy="369332"/>
          </a:xfrm>
          <a:prstGeom prst="rect">
            <a:avLst/>
          </a:prstGeom>
          <a:noFill/>
        </p:spPr>
        <p:txBody>
          <a:bodyPr wrap="none" rtlCol="0">
            <a:spAutoFit/>
          </a:bodyPr>
          <a:lstStyle/>
          <a:p>
            <a:r>
              <a:rPr lang="en-US" dirty="0" smtClean="0">
                <a:latin typeface="Papyrus"/>
              </a:rPr>
              <a:t>Online Installer</a:t>
            </a:r>
            <a:endParaRPr lang="en-US" dirty="0">
              <a:latin typeface="Papyrus"/>
            </a:endParaRPr>
          </a:p>
        </p:txBody>
      </p:sp>
      <p:pic>
        <p:nvPicPr>
          <p:cNvPr id="4" name="Picture 3" descr="Screen Shot 2014-03-14 at 22.10.15.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991081" y="1333500"/>
            <a:ext cx="5194300" cy="3698306"/>
          </a:xfrm>
          <a:prstGeom prst="rect">
            <a:avLst/>
          </a:prstGeom>
        </p:spPr>
      </p:pic>
      <p:sp>
        <p:nvSpPr>
          <p:cNvPr id="3" name="Slide Number Placeholder 2"/>
          <p:cNvSpPr>
            <a:spLocks noGrp="1"/>
          </p:cNvSpPr>
          <p:nvPr>
            <p:ph type="sldNum" sz="quarter" idx="12"/>
          </p:nvPr>
        </p:nvSpPr>
        <p:spPr/>
        <p:txBody>
          <a:bodyPr/>
          <a:lstStyle/>
          <a:p>
            <a:fld id="{AC5B1FEA-406A-7749-A5C3-DDCB5F67A4CE}" type="slidenum">
              <a:rPr lang="en-US" smtClean="0"/>
              <a:pPr/>
              <a:t>32</a:t>
            </a:fld>
            <a:endParaRPr lang="en-US" dirty="0"/>
          </a:p>
        </p:txBody>
      </p:sp>
    </p:spTree>
    <p:extLst>
      <p:ext uri="{BB962C8B-B14F-4D97-AF65-F5344CB8AC3E}">
        <p14:creationId xmlns:p14="http://schemas.microsoft.com/office/powerpoint/2010/main" val="10756717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Distribution</a:t>
            </a:r>
            <a:endParaRPr lang="en-US" dirty="0"/>
          </a:p>
        </p:txBody>
      </p:sp>
      <p:pic>
        <p:nvPicPr>
          <p:cNvPr id="3" name="Picture 2" descr="Screen Shot 2012-03-02 at 12.49.27 A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22313" y="1682085"/>
            <a:ext cx="6422997" cy="3280520"/>
          </a:xfrm>
          <a:prstGeom prst="rect">
            <a:avLst/>
          </a:prstGeom>
        </p:spPr>
      </p:pic>
      <p:sp>
        <p:nvSpPr>
          <p:cNvPr id="11" name="TextBox 10"/>
          <p:cNvSpPr txBox="1"/>
          <p:nvPr/>
        </p:nvSpPr>
        <p:spPr>
          <a:xfrm>
            <a:off x="3977578" y="5144300"/>
            <a:ext cx="1749197" cy="369332"/>
          </a:xfrm>
          <a:prstGeom prst="rect">
            <a:avLst/>
          </a:prstGeom>
          <a:noFill/>
        </p:spPr>
        <p:txBody>
          <a:bodyPr wrap="none" rtlCol="0">
            <a:spAutoFit/>
          </a:bodyPr>
          <a:lstStyle/>
          <a:p>
            <a:r>
              <a:rPr lang="en-US" dirty="0" smtClean="0">
                <a:latin typeface="Papyrus"/>
              </a:rPr>
              <a:t>RADE Installer</a:t>
            </a:r>
            <a:endParaRPr lang="en-US" dirty="0">
              <a:latin typeface="Papyrus"/>
            </a:endParaRPr>
          </a:p>
        </p:txBody>
      </p:sp>
      <p:sp>
        <p:nvSpPr>
          <p:cNvPr id="4" name="Slide Number Placeholder 3"/>
          <p:cNvSpPr>
            <a:spLocks noGrp="1"/>
          </p:cNvSpPr>
          <p:nvPr>
            <p:ph type="sldNum" sz="quarter" idx="12"/>
          </p:nvPr>
        </p:nvSpPr>
        <p:spPr/>
        <p:txBody>
          <a:bodyPr/>
          <a:lstStyle/>
          <a:p>
            <a:fld id="{AC5B1FEA-406A-7749-A5C3-DDCB5F67A4CE}" type="slidenum">
              <a:rPr lang="en-US" smtClean="0"/>
              <a:pPr/>
              <a:t>33</a:t>
            </a:fld>
            <a:endParaRPr lang="en-US"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7578" y="2034084"/>
            <a:ext cx="1230077" cy="331843"/>
          </a:xfrm>
          <a:prstGeom prst="rect">
            <a:avLst/>
          </a:prstGeom>
        </p:spPr>
      </p:pic>
      <p:pic>
        <p:nvPicPr>
          <p:cNvPr id="9" name="Picture 8" descr="sVN-subversion-logo.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475580" y="1983812"/>
            <a:ext cx="502390" cy="432385"/>
          </a:xfrm>
          <a:prstGeom prst="rect">
            <a:avLst/>
          </a:prstGeom>
        </p:spPr>
      </p:pic>
    </p:spTree>
    <p:extLst>
      <p:ext uri="{BB962C8B-B14F-4D97-AF65-F5344CB8AC3E}">
        <p14:creationId xmlns:p14="http://schemas.microsoft.com/office/powerpoint/2010/main" val="29837287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Distribution</a:t>
            </a:r>
            <a:endParaRPr lang="en-US" dirty="0"/>
          </a:p>
        </p:txBody>
      </p:sp>
      <p:pic>
        <p:nvPicPr>
          <p:cNvPr id="4" name="Picture 3"/>
          <p:cNvPicPr>
            <a:picLocks noChangeAspect="1"/>
          </p:cNvPicPr>
          <p:nvPr/>
        </p:nvPicPr>
        <p:blipFill>
          <a:blip r:embed="rId3"/>
          <a:stretch>
            <a:fillRect/>
          </a:stretch>
        </p:blipFill>
        <p:spPr>
          <a:xfrm>
            <a:off x="2204621" y="1144314"/>
            <a:ext cx="5168900" cy="3656317"/>
          </a:xfrm>
          <a:prstGeom prst="rect">
            <a:avLst/>
          </a:prstGeom>
        </p:spPr>
      </p:pic>
      <p:pic>
        <p:nvPicPr>
          <p:cNvPr id="5" name="Picture 4"/>
          <p:cNvPicPr>
            <a:picLocks noChangeAspect="1"/>
          </p:cNvPicPr>
          <p:nvPr/>
        </p:nvPicPr>
        <p:blipFill>
          <a:blip r:embed="rId4"/>
          <a:stretch>
            <a:fillRect/>
          </a:stretch>
        </p:blipFill>
        <p:spPr>
          <a:xfrm>
            <a:off x="828199" y="5168900"/>
            <a:ext cx="1443973" cy="1054100"/>
          </a:xfrm>
          <a:prstGeom prst="rect">
            <a:avLst/>
          </a:prstGeom>
        </p:spPr>
      </p:pic>
      <p:pic>
        <p:nvPicPr>
          <p:cNvPr id="6" name="Picture 5"/>
          <p:cNvPicPr>
            <a:picLocks noChangeAspect="1"/>
          </p:cNvPicPr>
          <p:nvPr/>
        </p:nvPicPr>
        <p:blipFill>
          <a:blip r:embed="rId5"/>
          <a:stretch>
            <a:fillRect/>
          </a:stretch>
        </p:blipFill>
        <p:spPr>
          <a:xfrm>
            <a:off x="7373521" y="5310793"/>
            <a:ext cx="1219200" cy="912207"/>
          </a:xfrm>
          <a:prstGeom prst="rect">
            <a:avLst/>
          </a:prstGeom>
        </p:spPr>
      </p:pic>
      <p:sp>
        <p:nvSpPr>
          <p:cNvPr id="3" name="Slide Number Placeholder 2"/>
          <p:cNvSpPr>
            <a:spLocks noGrp="1"/>
          </p:cNvSpPr>
          <p:nvPr>
            <p:ph type="sldNum" sz="quarter" idx="12"/>
          </p:nvPr>
        </p:nvSpPr>
        <p:spPr/>
        <p:txBody>
          <a:bodyPr/>
          <a:lstStyle/>
          <a:p>
            <a:fld id="{AC5B1FEA-406A-7749-A5C3-DDCB5F67A4CE}" type="slidenum">
              <a:rPr lang="en-US" smtClean="0"/>
              <a:pPr/>
              <a:t>34</a:t>
            </a:fld>
            <a:endParaRPr lang="en-US" dirty="0"/>
          </a:p>
        </p:txBody>
      </p:sp>
    </p:spTree>
    <p:extLst>
      <p:ext uri="{BB962C8B-B14F-4D97-AF65-F5344CB8AC3E}">
        <p14:creationId xmlns:p14="http://schemas.microsoft.com/office/powerpoint/2010/main" val="38745671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4-03-14 at 22.12.57.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119672" y="3222702"/>
            <a:ext cx="4021028" cy="2294521"/>
          </a:xfrm>
          <a:prstGeom prst="rect">
            <a:avLst/>
          </a:prstGeom>
        </p:spPr>
      </p:pic>
      <p:sp>
        <p:nvSpPr>
          <p:cNvPr id="2" name="Title 1"/>
          <p:cNvSpPr>
            <a:spLocks noGrp="1"/>
          </p:cNvSpPr>
          <p:nvPr>
            <p:ph type="title"/>
          </p:nvPr>
        </p:nvSpPr>
        <p:spPr/>
        <p:txBody>
          <a:bodyPr/>
          <a:lstStyle/>
          <a:p>
            <a:r>
              <a:rPr lang="en-US" dirty="0" smtClean="0">
                <a:latin typeface="Century Gothic"/>
                <a:cs typeface="Century Gothic"/>
              </a:rPr>
              <a:t>Dedicated Templates</a:t>
            </a:r>
            <a:endParaRPr lang="en-US" dirty="0">
              <a:latin typeface="Century Gothic"/>
              <a:cs typeface="Century Gothic"/>
            </a:endParaRPr>
          </a:p>
        </p:txBody>
      </p:sp>
      <p:pic>
        <p:nvPicPr>
          <p:cNvPr id="3" name="Picture 2" descr="Screen Shot 2014-03-14 at 22.12.35.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882299" y="1348828"/>
            <a:ext cx="3416300" cy="2632303"/>
          </a:xfrm>
          <a:prstGeom prst="rect">
            <a:avLst/>
          </a:prstGeom>
        </p:spPr>
      </p:pic>
      <p:sp>
        <p:nvSpPr>
          <p:cNvPr id="5" name="Slide Number Placeholder 4"/>
          <p:cNvSpPr>
            <a:spLocks noGrp="1"/>
          </p:cNvSpPr>
          <p:nvPr>
            <p:ph type="sldNum" sz="quarter" idx="12"/>
          </p:nvPr>
        </p:nvSpPr>
        <p:spPr/>
        <p:txBody>
          <a:bodyPr/>
          <a:lstStyle/>
          <a:p>
            <a:fld id="{AC5B1FEA-406A-7749-A5C3-DDCB5F67A4CE}" type="slidenum">
              <a:rPr lang="en-US" smtClean="0"/>
              <a:pPr/>
              <a:t>35</a:t>
            </a:fld>
            <a:endParaRPr lang="en-US" dirty="0"/>
          </a:p>
        </p:txBody>
      </p:sp>
    </p:spTree>
    <p:extLst>
      <p:ext uri="{BB962C8B-B14F-4D97-AF65-F5344CB8AC3E}">
        <p14:creationId xmlns:p14="http://schemas.microsoft.com/office/powerpoint/2010/main" val="249408681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Generation</a:t>
            </a:r>
            <a:endParaRPr lang="en-US" dirty="0"/>
          </a:p>
        </p:txBody>
      </p:sp>
      <p:pic>
        <p:nvPicPr>
          <p:cNvPr id="6" name="Picture 5" descr="Screen shot 2011-03-30 at 12.11.01 PM.jpg"/>
          <p:cNvPicPr>
            <a:picLocks noChangeAspect="1"/>
          </p:cNvPicPr>
          <p:nvPr/>
        </p:nvPicPr>
        <p:blipFill>
          <a:blip r:embed="rId3"/>
          <a:stretch>
            <a:fillRect/>
          </a:stretch>
        </p:blipFill>
        <p:spPr>
          <a:xfrm>
            <a:off x="1591012" y="1297535"/>
            <a:ext cx="4767486" cy="3808346"/>
          </a:xfrm>
          <a:prstGeom prst="rect">
            <a:avLst/>
          </a:prstGeom>
        </p:spPr>
      </p:pic>
      <p:pic>
        <p:nvPicPr>
          <p:cNvPr id="7" name="Picture 6" descr="Screen shot 2011-03-30 at 12.11.39 PM.jpg"/>
          <p:cNvPicPr>
            <a:picLocks noChangeAspect="1"/>
          </p:cNvPicPr>
          <p:nvPr/>
        </p:nvPicPr>
        <p:blipFill>
          <a:blip r:embed="rId4"/>
          <a:stretch>
            <a:fillRect/>
          </a:stretch>
        </p:blipFill>
        <p:spPr>
          <a:xfrm>
            <a:off x="5141315" y="2365593"/>
            <a:ext cx="2610463" cy="3621451"/>
          </a:xfrm>
          <a:prstGeom prst="rect">
            <a:avLst/>
          </a:prstGeom>
        </p:spPr>
      </p:pic>
      <p:sp>
        <p:nvSpPr>
          <p:cNvPr id="3" name="Slide Number Placeholder 2"/>
          <p:cNvSpPr>
            <a:spLocks noGrp="1"/>
          </p:cNvSpPr>
          <p:nvPr>
            <p:ph type="sldNum" sz="quarter" idx="12"/>
          </p:nvPr>
        </p:nvSpPr>
        <p:spPr/>
        <p:txBody>
          <a:bodyPr/>
          <a:lstStyle/>
          <a:p>
            <a:fld id="{AC5B1FEA-406A-7749-A5C3-DDCB5F67A4CE}" type="slidenum">
              <a:rPr lang="en-US" smtClean="0"/>
              <a:pPr/>
              <a:t>36</a:t>
            </a:fld>
            <a:endParaRPr lang="en-US" dirty="0"/>
          </a:p>
        </p:txBody>
      </p:sp>
    </p:spTree>
    <p:extLst>
      <p:ext uri="{BB962C8B-B14F-4D97-AF65-F5344CB8AC3E}">
        <p14:creationId xmlns:p14="http://schemas.microsoft.com/office/powerpoint/2010/main" val="13518208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a typeface="+mj-ea"/>
              </a:rPr>
              <a:t>Typical design</a:t>
            </a:r>
            <a:endParaRPr lang="en-US" dirty="0">
              <a:ea typeface="+mj-ea"/>
            </a:endParaRPr>
          </a:p>
        </p:txBody>
      </p:sp>
      <p:sp>
        <p:nvSpPr>
          <p:cNvPr id="10243" name="Content Placeholder 4"/>
          <p:cNvSpPr>
            <a:spLocks noGrp="1"/>
          </p:cNvSpPr>
          <p:nvPr>
            <p:ph idx="1"/>
          </p:nvPr>
        </p:nvSpPr>
        <p:spPr>
          <a:xfrm>
            <a:off x="1284993" y="1452777"/>
            <a:ext cx="5144581" cy="1143000"/>
          </a:xfrm>
        </p:spPr>
        <p:txBody>
          <a:bodyPr/>
          <a:lstStyle/>
          <a:p>
            <a:pPr marL="0" indent="0" eaLnBrk="1" hangingPunct="1">
              <a:buNone/>
            </a:pPr>
            <a:r>
              <a:rPr lang="en-US" dirty="0"/>
              <a:t>C</a:t>
            </a:r>
            <a:r>
              <a:rPr lang="en-US" dirty="0" smtClean="0"/>
              <a:t>reate</a:t>
            </a:r>
            <a:r>
              <a:rPr lang="en-US" dirty="0"/>
              <a:t>, U</a:t>
            </a:r>
            <a:r>
              <a:rPr lang="en-US" dirty="0" smtClean="0"/>
              <a:t>se &amp; Destroy</a:t>
            </a:r>
            <a:endParaRPr lang="en-US" dirty="0"/>
          </a:p>
        </p:txBody>
      </p:sp>
      <p:pic>
        <p:nvPicPr>
          <p:cNvPr id="10246" name="Picture 6" descr="lv_logo.gif"/>
          <p:cNvPicPr>
            <a:picLocks noChangeAspect="1"/>
          </p:cNvPicPr>
          <p:nvPr/>
        </p:nvPicPr>
        <p:blipFill>
          <a:blip r:embed="rId3" cstate="print">
            <a:clrChange>
              <a:clrFrom>
                <a:srgbClr val="FFFFFF"/>
              </a:clrFrom>
              <a:clrTo>
                <a:srgbClr val="FFFFFF">
                  <a:alpha val="0"/>
                </a:srgbClr>
              </a:clrTo>
            </a:clrChange>
            <a:lum bright="50000" contrast="-66000"/>
            <a:alphaModFix amt="0"/>
            <a:extLst>
              <a:ext uri="{28A0092B-C50C-407E-A947-70E740481C1C}">
                <a14:useLocalDpi xmlns:a14="http://schemas.microsoft.com/office/drawing/2010/main"/>
              </a:ext>
            </a:extLst>
          </a:blip>
          <a:srcRect/>
          <a:stretch>
            <a:fillRect/>
          </a:stretch>
        </p:blipFill>
        <p:spPr bwMode="auto">
          <a:xfrm>
            <a:off x="533400" y="609600"/>
            <a:ext cx="533400" cy="547688"/>
          </a:xfrm>
          <a:prstGeom prst="rect">
            <a:avLst/>
          </a:prstGeom>
          <a:solidFill>
            <a:schemeClr val="accent1">
              <a:alpha val="0"/>
            </a:schemeClr>
          </a:solidFill>
          <a:ln>
            <a:noFill/>
          </a:ln>
          <a:extLs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Screen Shot 2014-03-14 at 22.07.29.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435100" y="2595777"/>
            <a:ext cx="7289800" cy="2146300"/>
          </a:xfrm>
          <a:prstGeom prst="rect">
            <a:avLst/>
          </a:prstGeom>
        </p:spPr>
      </p:pic>
      <p:sp>
        <p:nvSpPr>
          <p:cNvPr id="4" name="Slide Number Placeholder 3"/>
          <p:cNvSpPr>
            <a:spLocks noGrp="1"/>
          </p:cNvSpPr>
          <p:nvPr>
            <p:ph type="sldNum" sz="quarter" idx="12"/>
          </p:nvPr>
        </p:nvSpPr>
        <p:spPr/>
        <p:txBody>
          <a:bodyPr/>
          <a:lstStyle/>
          <a:p>
            <a:fld id="{AC5B1FEA-406A-7749-A5C3-DDCB5F67A4CE}" type="slidenum">
              <a:rPr lang="en-US" smtClean="0"/>
              <a:pPr/>
              <a:t>37</a:t>
            </a:fld>
            <a:endParaRPr lang="en-US" dirty="0"/>
          </a:p>
        </p:txBody>
      </p:sp>
    </p:spTree>
    <p:extLst>
      <p:ext uri="{BB962C8B-B14F-4D97-AF65-F5344CB8AC3E}">
        <p14:creationId xmlns:p14="http://schemas.microsoft.com/office/powerpoint/2010/main" val="11701755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Development help</a:t>
            </a:r>
            <a:endParaRPr lang="en-GB" dirty="0"/>
          </a:p>
        </p:txBody>
      </p:sp>
      <p:sp>
        <p:nvSpPr>
          <p:cNvPr id="3" name="Content Placeholder 2"/>
          <p:cNvSpPr>
            <a:spLocks noGrp="1"/>
          </p:cNvSpPr>
          <p:nvPr>
            <p:ph idx="1"/>
          </p:nvPr>
        </p:nvSpPr>
        <p:spPr/>
        <p:txBody>
          <a:bodyPr/>
          <a:lstStyle/>
          <a:p>
            <a:r>
              <a:rPr lang="en-US" dirty="0" smtClean="0"/>
              <a:t>Design patterns and templates in RADE</a:t>
            </a:r>
          </a:p>
          <a:p>
            <a:r>
              <a:rPr lang="en-US" dirty="0" err="1" smtClean="0"/>
              <a:t>LabVIEW</a:t>
            </a:r>
            <a:r>
              <a:rPr lang="en-US" dirty="0" smtClean="0"/>
              <a:t> Guides </a:t>
            </a:r>
            <a:r>
              <a:rPr lang="en-GB" sz="1800" dirty="0" smtClean="0">
                <a:hlinkClick r:id="rId3"/>
              </a:rPr>
              <a:t>http</a:t>
            </a:r>
            <a:r>
              <a:rPr lang="en-GB" sz="1800" dirty="0">
                <a:hlinkClick r:id="rId3"/>
              </a:rPr>
              <a:t>://j2eeps.cern.ch/wikis/display/EN/LabVIEW+Guides</a:t>
            </a:r>
            <a:endParaRPr lang="en-US" sz="1800" dirty="0" smtClean="0"/>
          </a:p>
          <a:p>
            <a:r>
              <a:rPr lang="en-US" dirty="0" smtClean="0"/>
              <a:t>Code review: make maintainable, and performant</a:t>
            </a:r>
            <a:endParaRPr lang="en-GB" dirty="0"/>
          </a:p>
        </p:txBody>
      </p:sp>
      <p:pic>
        <p:nvPicPr>
          <p:cNvPr id="5"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93297" y="3147758"/>
            <a:ext cx="4124340" cy="27958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5660966" y="3214259"/>
            <a:ext cx="3381753" cy="26628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Right Arrow 6"/>
          <p:cNvSpPr/>
          <p:nvPr/>
        </p:nvSpPr>
        <p:spPr>
          <a:xfrm>
            <a:off x="5220393" y="4796443"/>
            <a:ext cx="440573" cy="423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Papyrus"/>
            </a:endParaRPr>
          </a:p>
        </p:txBody>
      </p:sp>
      <p:sp>
        <p:nvSpPr>
          <p:cNvPr id="4" name="Slide Number Placeholder 3"/>
          <p:cNvSpPr>
            <a:spLocks noGrp="1"/>
          </p:cNvSpPr>
          <p:nvPr>
            <p:ph type="sldNum" sz="quarter" idx="12"/>
          </p:nvPr>
        </p:nvSpPr>
        <p:spPr/>
        <p:txBody>
          <a:bodyPr/>
          <a:lstStyle/>
          <a:p>
            <a:fld id="{AC5B1FEA-406A-7749-A5C3-DDCB5F67A4CE}" type="slidenum">
              <a:rPr lang="en-US" smtClean="0"/>
              <a:pPr/>
              <a:t>38</a:t>
            </a:fld>
            <a:endParaRPr lang="en-US" dirty="0"/>
          </a:p>
        </p:txBody>
      </p:sp>
    </p:spTree>
    <p:extLst>
      <p:ext uri="{BB962C8B-B14F-4D97-AF65-F5344CB8AC3E}">
        <p14:creationId xmlns:p14="http://schemas.microsoft.com/office/powerpoint/2010/main" val="272209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Peer Programming</a:t>
            </a:r>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39</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5442" y="2070847"/>
            <a:ext cx="4284705" cy="261171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4259" y="1619623"/>
            <a:ext cx="2540000" cy="3390900"/>
          </a:xfrm>
          <a:prstGeom prst="rect">
            <a:avLst/>
          </a:prstGeom>
        </p:spPr>
      </p:pic>
    </p:spTree>
    <p:extLst>
      <p:ext uri="{BB962C8B-B14F-4D97-AF65-F5344CB8AC3E}">
        <p14:creationId xmlns:p14="http://schemas.microsoft.com/office/powerpoint/2010/main" val="5529102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EN-STI-ECE-MTA</a:t>
            </a:r>
            <a:endParaRPr lang="en-GB" dirty="0"/>
          </a:p>
        </p:txBody>
      </p:sp>
      <p:sp>
        <p:nvSpPr>
          <p:cNvPr id="3" name="Content Placeholder 2"/>
          <p:cNvSpPr>
            <a:spLocks noGrp="1"/>
          </p:cNvSpPr>
          <p:nvPr>
            <p:ph idx="1"/>
          </p:nvPr>
        </p:nvSpPr>
        <p:spPr>
          <a:xfrm>
            <a:off x="993297" y="5769032"/>
            <a:ext cx="7599421" cy="415637"/>
          </a:xfrm>
        </p:spPr>
        <p:txBody>
          <a:bodyPr>
            <a:normAutofit fontScale="92500" lnSpcReduction="10000"/>
          </a:bodyPr>
          <a:lstStyle/>
          <a:p>
            <a:pPr marL="0" indent="0" algn="ctr">
              <a:buNone/>
            </a:pPr>
            <a:r>
              <a:rPr lang="en-US" b="1" dirty="0" smtClean="0"/>
              <a:t>labview.support@cern.ch</a:t>
            </a:r>
            <a:endParaRPr lang="en-GB" b="1" dirty="0"/>
          </a:p>
        </p:txBody>
      </p:sp>
      <p:sp>
        <p:nvSpPr>
          <p:cNvPr id="5" name="Slide Number Placeholder 4"/>
          <p:cNvSpPr>
            <a:spLocks noGrp="1"/>
          </p:cNvSpPr>
          <p:nvPr>
            <p:ph type="sldNum" sz="quarter" idx="12"/>
          </p:nvPr>
        </p:nvSpPr>
        <p:spPr/>
        <p:txBody>
          <a:bodyPr/>
          <a:lstStyle/>
          <a:p>
            <a:fld id="{AC5B1FEA-406A-7749-A5C3-DDCB5F67A4CE}" type="slidenum">
              <a:rPr lang="en-US" smtClean="0"/>
              <a:pPr/>
              <a:t>4</a:t>
            </a:fld>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4979" y="1535939"/>
            <a:ext cx="6816056" cy="3841468"/>
          </a:xfrm>
          <a:prstGeom prst="rect">
            <a:avLst/>
          </a:prstGeom>
        </p:spPr>
      </p:pic>
    </p:spTree>
    <p:extLst>
      <p:ext uri="{BB962C8B-B14F-4D97-AF65-F5344CB8AC3E}">
        <p14:creationId xmlns:p14="http://schemas.microsoft.com/office/powerpoint/2010/main" val="39965496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55129" y="4291017"/>
            <a:ext cx="758898" cy="17217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Papyrus"/>
            </a:endParaRPr>
          </a:p>
        </p:txBody>
      </p:sp>
      <p:pic>
        <p:nvPicPr>
          <p:cNvPr id="3" name="Picture 2" descr="RADE-Communication.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65201" y="2322400"/>
            <a:ext cx="7589202" cy="2161108"/>
          </a:xfrm>
          <a:prstGeom prst="rect">
            <a:avLst/>
          </a:prstGeom>
        </p:spPr>
      </p:pic>
      <p:sp>
        <p:nvSpPr>
          <p:cNvPr id="2" name="Title 1"/>
          <p:cNvSpPr>
            <a:spLocks noGrp="1"/>
          </p:cNvSpPr>
          <p:nvPr>
            <p:ph type="title"/>
          </p:nvPr>
        </p:nvSpPr>
        <p:spPr/>
        <p:txBody>
          <a:bodyPr/>
          <a:lstStyle/>
          <a:p>
            <a:pPr algn="ctr"/>
            <a:r>
              <a:rPr lang="en-US" dirty="0" smtClean="0"/>
              <a:t>The missing link</a:t>
            </a:r>
            <a:endParaRPr lang="en-GB" dirty="0"/>
          </a:p>
        </p:txBody>
      </p:sp>
      <p:sp>
        <p:nvSpPr>
          <p:cNvPr id="5" name="Slide Number Placeholder 4"/>
          <p:cNvSpPr>
            <a:spLocks noGrp="1"/>
          </p:cNvSpPr>
          <p:nvPr>
            <p:ph type="sldNum" sz="quarter" idx="12"/>
          </p:nvPr>
        </p:nvSpPr>
        <p:spPr/>
        <p:txBody>
          <a:bodyPr/>
          <a:lstStyle/>
          <a:p>
            <a:fld id="{AC5B1FEA-406A-7749-A5C3-DDCB5F67A4CE}" type="slidenum">
              <a:rPr lang="en-US" smtClean="0"/>
              <a:pPr/>
              <a:t>40</a:t>
            </a:fld>
            <a:endParaRPr lang="en-US" dirty="0"/>
          </a:p>
        </p:txBody>
      </p:sp>
    </p:spTree>
    <p:extLst>
      <p:ext uri="{BB962C8B-B14F-4D97-AF65-F5344CB8AC3E}">
        <p14:creationId xmlns:p14="http://schemas.microsoft.com/office/powerpoint/2010/main" val="3551503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Middleware integragion</a:t>
            </a:r>
            <a:endParaRPr lang="en-GB"/>
          </a:p>
        </p:txBody>
      </p:sp>
      <p:sp>
        <p:nvSpPr>
          <p:cNvPr id="4" name="Slide Number Placeholder 3"/>
          <p:cNvSpPr>
            <a:spLocks noGrp="1"/>
          </p:cNvSpPr>
          <p:nvPr>
            <p:ph type="sldNum" sz="quarter" idx="12"/>
          </p:nvPr>
        </p:nvSpPr>
        <p:spPr/>
        <p:txBody>
          <a:bodyPr/>
          <a:lstStyle/>
          <a:p>
            <a:fld id="{AC5B1FEA-406A-7749-A5C3-DDCB5F67A4CE}" type="slidenum">
              <a:rPr lang="en-US" smtClean="0"/>
              <a:pPr/>
              <a:t>41</a:t>
            </a:fld>
            <a:endParaRPr lang="en-US" dirty="0"/>
          </a:p>
        </p:txBody>
      </p:sp>
      <p:sp>
        <p:nvSpPr>
          <p:cNvPr id="6" name="Rounded Rectangle 5"/>
          <p:cNvSpPr/>
          <p:nvPr/>
        </p:nvSpPr>
        <p:spPr>
          <a:xfrm>
            <a:off x="2365993" y="3298946"/>
            <a:ext cx="4433370" cy="366892"/>
          </a:xfrm>
          <a:prstGeom prst="roundRect">
            <a:avLst/>
          </a:prstGeom>
          <a:gradFill>
            <a:gsLst>
              <a:gs pos="34000">
                <a:schemeClr val="accent4">
                  <a:lumMod val="20000"/>
                  <a:lumOff val="80000"/>
                </a:schemeClr>
              </a:gs>
              <a:gs pos="100000">
                <a:schemeClr val="accent4">
                  <a:lumMod val="60000"/>
                  <a:lumOff val="40000"/>
                </a:schemeClr>
              </a:gs>
            </a:gsLst>
            <a:lin ang="5400000" scaled="0"/>
          </a:gradFill>
          <a:ln>
            <a:solidFill>
              <a:schemeClr val="accent4">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smtClean="0">
                <a:latin typeface="Papyrus"/>
              </a:rPr>
              <a:t>CERN Middleware</a:t>
            </a:r>
            <a:endParaRPr lang="en-GB" sz="1600" dirty="0">
              <a:latin typeface="Papyrus"/>
            </a:endParaRPr>
          </a:p>
        </p:txBody>
      </p:sp>
      <p:sp>
        <p:nvSpPr>
          <p:cNvPr id="7" name="Content Placeholder 2"/>
          <p:cNvSpPr txBox="1">
            <a:spLocks/>
          </p:cNvSpPr>
          <p:nvPr/>
        </p:nvSpPr>
        <p:spPr>
          <a:xfrm>
            <a:off x="4977130" y="5811068"/>
            <a:ext cx="2647906" cy="247829"/>
          </a:xfrm>
          <a:prstGeom prst="rect">
            <a:avLst/>
          </a:prstGeom>
        </p:spPr>
        <p:txBody>
          <a:bodyPr vert="horz" lIns="91440" tIns="45720" rIns="91440" bIns="45720" rtlCol="0">
            <a:normAutofit fontScale="92500" lnSpcReduction="10000"/>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Papyrus"/>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Papyrus"/>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Papyrus"/>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Papyrus"/>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Papyrus"/>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marL="0" indent="0">
              <a:buNone/>
            </a:pPr>
            <a:r>
              <a:rPr lang="en-US" sz="1200" smtClean="0">
                <a:cs typeface="Papyrus"/>
              </a:rPr>
              <a:t>PXI on the accelerator complex</a:t>
            </a:r>
            <a:endParaRPr lang="en-US" dirty="0" smtClean="0">
              <a:cs typeface="Papyrus"/>
            </a:endParaRPr>
          </a:p>
        </p:txBody>
      </p:sp>
      <p:pic>
        <p:nvPicPr>
          <p:cNvPr id="1026" name="Picture 2" descr="Afficher l'image d'origine"/>
          <p:cNvPicPr>
            <a:picLocks noChangeAspect="1" noChangeArrowheads="1"/>
          </p:cNvPicPr>
          <p:nvPr/>
        </p:nvPicPr>
        <p:blipFill rotWithShape="1">
          <a:blip r:embed="rId2">
            <a:extLst>
              <a:ext uri="{28A0092B-C50C-407E-A947-70E740481C1C}">
                <a14:useLocalDpi xmlns:a14="http://schemas.microsoft.com/office/drawing/2010/main" val="0"/>
              </a:ext>
            </a:extLst>
          </a:blip>
          <a:srcRect b="21410"/>
          <a:stretch/>
        </p:blipFill>
        <p:spPr bwMode="auto">
          <a:xfrm>
            <a:off x="5041561" y="4077961"/>
            <a:ext cx="2544521" cy="169676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ni.com/cms/images/devzone/tut/PXI1042.jpg"/>
          <p:cNvPicPr>
            <a:picLocks noGrp="1" noChangeAspect="1" noChangeArrowheads="1"/>
          </p:cNvPicPr>
          <p:nvPr>
            <p:ph idx="1"/>
          </p:nvPr>
        </p:nvPicPr>
        <p:blipFill rotWithShape="1">
          <a:blip r:embed="rId3" cstate="print">
            <a:extLst>
              <a:ext uri="{28A0092B-C50C-407E-A947-70E740481C1C}">
                <a14:useLocalDpi xmlns:a14="http://schemas.microsoft.com/office/drawing/2010/main"/>
              </a:ext>
            </a:extLst>
          </a:blip>
          <a:srcRect l="2099" t="5451" r="4337" b="6871"/>
          <a:stretch/>
        </p:blipFill>
        <p:spPr bwMode="auto">
          <a:xfrm>
            <a:off x="4168346" y="4308390"/>
            <a:ext cx="1721708" cy="1425146"/>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10" name="Content Placeholder 2"/>
          <p:cNvSpPr txBox="1">
            <a:spLocks/>
          </p:cNvSpPr>
          <p:nvPr/>
        </p:nvSpPr>
        <p:spPr>
          <a:xfrm>
            <a:off x="1360417" y="4519772"/>
            <a:ext cx="2999985" cy="135933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Papyrus"/>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Papyrus"/>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Papyrus"/>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Papyrus"/>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Papyrus"/>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marL="0" indent="0">
              <a:buNone/>
            </a:pPr>
            <a:r>
              <a:rPr lang="en-US" sz="1800" b="1" smtClean="0">
                <a:cs typeface="Papyrus"/>
              </a:rPr>
              <a:t>Server</a:t>
            </a:r>
          </a:p>
          <a:p>
            <a:r>
              <a:rPr lang="en-US" sz="1800" smtClean="0">
                <a:cs typeface="Papyrus"/>
              </a:rPr>
              <a:t>Device/property/field definitions</a:t>
            </a:r>
          </a:p>
        </p:txBody>
      </p:sp>
      <p:pic>
        <p:nvPicPr>
          <p:cNvPr id="1028" name="Picture 4" descr="Afficher l'image d'origine"/>
          <p:cNvPicPr>
            <a:picLocks noChangeAspect="1" noChangeArrowheads="1"/>
          </p:cNvPicPr>
          <p:nvPr/>
        </p:nvPicPr>
        <p:blipFill rotWithShape="1">
          <a:blip r:embed="rId4">
            <a:extLst>
              <a:ext uri="{28A0092B-C50C-407E-A947-70E740481C1C}">
                <a14:useLocalDpi xmlns:a14="http://schemas.microsoft.com/office/drawing/2010/main" val="0"/>
              </a:ext>
            </a:extLst>
          </a:blip>
          <a:srcRect l="4947" t="13967" r="2522" b="2509"/>
          <a:stretch/>
        </p:blipFill>
        <p:spPr bwMode="auto">
          <a:xfrm>
            <a:off x="2052403" y="1258882"/>
            <a:ext cx="2617270" cy="162794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fficher l'image d'origin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7539" y="1201980"/>
            <a:ext cx="1189727" cy="522759"/>
          </a:xfrm>
          <a:prstGeom prst="rect">
            <a:avLst/>
          </a:prstGeom>
          <a:noFill/>
          <a:extLst>
            <a:ext uri="{909E8E84-426E-40DD-AFC4-6F175D3DCCD1}">
              <a14:hiddenFill xmlns:a14="http://schemas.microsoft.com/office/drawing/2010/main">
                <a:solidFill>
                  <a:srgbClr val="FFFFFF"/>
                </a:solidFill>
              </a14:hiddenFill>
            </a:ext>
          </a:extLst>
        </p:spPr>
      </p:pic>
      <p:sp>
        <p:nvSpPr>
          <p:cNvPr id="13" name="Content Placeholder 2"/>
          <p:cNvSpPr txBox="1">
            <a:spLocks/>
          </p:cNvSpPr>
          <p:nvPr/>
        </p:nvSpPr>
        <p:spPr>
          <a:xfrm>
            <a:off x="4835610" y="1314105"/>
            <a:ext cx="3880021" cy="135933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Papyrus"/>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Papyrus"/>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Papyrus"/>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Papyrus"/>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Papyrus"/>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marL="0" indent="0">
              <a:buNone/>
            </a:pPr>
            <a:r>
              <a:rPr lang="en-US" sz="1800" b="1" smtClean="0">
                <a:cs typeface="Papyrus"/>
              </a:rPr>
              <a:t>Clients</a:t>
            </a:r>
          </a:p>
          <a:p>
            <a:r>
              <a:rPr lang="en-US" sz="1800" smtClean="0">
                <a:cs typeface="Papyrus"/>
              </a:rPr>
              <a:t>RIO palette (Rade Input/Output)</a:t>
            </a:r>
          </a:p>
          <a:p>
            <a:pPr lvl="1"/>
            <a:r>
              <a:rPr lang="en-US" sz="1600" smtClean="0">
                <a:cs typeface="Papyrus"/>
              </a:rPr>
              <a:t>Get, Set and Subscribe</a:t>
            </a:r>
          </a:p>
          <a:p>
            <a:pPr lvl="1"/>
            <a:endParaRPr lang="en-US" sz="1600" dirty="0" smtClean="0">
              <a:cs typeface="Papyrus"/>
            </a:endParaRPr>
          </a:p>
        </p:txBody>
      </p:sp>
      <p:sp>
        <p:nvSpPr>
          <p:cNvPr id="14" name="Content Placeholder 2"/>
          <p:cNvSpPr txBox="1">
            <a:spLocks/>
          </p:cNvSpPr>
          <p:nvPr/>
        </p:nvSpPr>
        <p:spPr>
          <a:xfrm>
            <a:off x="1172367" y="4256248"/>
            <a:ext cx="2798271" cy="135933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Papyrus"/>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Papyrus"/>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Papyrus"/>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Papyrus"/>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Papyrus"/>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lvl="1"/>
            <a:endParaRPr lang="en-US" sz="1600" dirty="0" smtClean="0">
              <a:cs typeface="Papyrus"/>
            </a:endParaRPr>
          </a:p>
        </p:txBody>
      </p:sp>
      <p:sp>
        <p:nvSpPr>
          <p:cNvPr id="17" name="Content Placeholder 2"/>
          <p:cNvSpPr txBox="1">
            <a:spLocks/>
          </p:cNvSpPr>
          <p:nvPr/>
        </p:nvSpPr>
        <p:spPr>
          <a:xfrm>
            <a:off x="2926313" y="2850625"/>
            <a:ext cx="1316019" cy="247829"/>
          </a:xfrm>
          <a:prstGeom prst="rect">
            <a:avLst/>
          </a:prstGeom>
        </p:spPr>
        <p:txBody>
          <a:bodyPr vert="horz" lIns="91440" tIns="45720" rIns="91440" bIns="45720" rtlCol="0">
            <a:normAutofit fontScale="92500" lnSpcReduction="10000"/>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Papyrus"/>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Papyrus"/>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Papyrus"/>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Papyrus"/>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Papyrus"/>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marL="0" indent="0">
              <a:buNone/>
            </a:pPr>
            <a:r>
              <a:rPr lang="en-US" sz="1200" smtClean="0">
                <a:cs typeface="Papyrus"/>
              </a:rPr>
              <a:t>Operators</a:t>
            </a:r>
            <a:endParaRPr lang="en-US" dirty="0" smtClean="0">
              <a:cs typeface="Papyrus"/>
            </a:endParaRPr>
          </a:p>
        </p:txBody>
      </p:sp>
      <p:sp>
        <p:nvSpPr>
          <p:cNvPr id="18" name="Rounded Rectangle 17"/>
          <p:cNvSpPr/>
          <p:nvPr/>
        </p:nvSpPr>
        <p:spPr>
          <a:xfrm>
            <a:off x="5115700" y="2502586"/>
            <a:ext cx="1691878" cy="55576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600" smtClean="0">
                <a:latin typeface="Papyrus"/>
              </a:rPr>
              <a:t>User Application</a:t>
            </a:r>
            <a:endParaRPr lang="en-GB" dirty="0">
              <a:latin typeface="Papyrus"/>
            </a:endParaRPr>
          </a:p>
        </p:txBody>
      </p:sp>
      <p:sp>
        <p:nvSpPr>
          <p:cNvPr id="20" name="Rounded Rectangle 19"/>
          <p:cNvSpPr/>
          <p:nvPr/>
        </p:nvSpPr>
        <p:spPr>
          <a:xfrm>
            <a:off x="2355463" y="3901160"/>
            <a:ext cx="1691878" cy="55576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600" smtClean="0">
                <a:latin typeface="Papyrus"/>
              </a:rPr>
              <a:t>CMW Server</a:t>
            </a:r>
            <a:endParaRPr lang="en-GB" dirty="0">
              <a:latin typeface="Papyrus"/>
            </a:endParaRPr>
          </a:p>
        </p:txBody>
      </p:sp>
      <p:sp>
        <p:nvSpPr>
          <p:cNvPr id="21" name="Up-Down Arrow 20"/>
          <p:cNvSpPr/>
          <p:nvPr/>
        </p:nvSpPr>
        <p:spPr>
          <a:xfrm>
            <a:off x="3041192" y="3589311"/>
            <a:ext cx="222873" cy="384135"/>
          </a:xfrm>
          <a:prstGeom prst="up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dirty="0">
              <a:latin typeface="Papyrus"/>
            </a:endParaRPr>
          </a:p>
        </p:txBody>
      </p:sp>
      <p:sp>
        <p:nvSpPr>
          <p:cNvPr id="22" name="Up-Down Arrow 21"/>
          <p:cNvSpPr/>
          <p:nvPr/>
        </p:nvSpPr>
        <p:spPr>
          <a:xfrm>
            <a:off x="5850202" y="2993741"/>
            <a:ext cx="222873" cy="384135"/>
          </a:xfrm>
          <a:prstGeom prst="up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dirty="0">
              <a:latin typeface="Papyrus"/>
            </a:endParaRPr>
          </a:p>
        </p:txBody>
      </p:sp>
    </p:spTree>
    <p:extLst>
      <p:ext uri="{BB962C8B-B14F-4D97-AF65-F5344CB8AC3E}">
        <p14:creationId xmlns:p14="http://schemas.microsoft.com/office/powerpoint/2010/main" val="3112695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Distributed Architecture</a:t>
            </a:r>
            <a:endParaRPr lang="en-US" dirty="0"/>
          </a:p>
        </p:txBody>
      </p:sp>
      <p:grpSp>
        <p:nvGrpSpPr>
          <p:cNvPr id="4" name="Group 3"/>
          <p:cNvGrpSpPr/>
          <p:nvPr/>
        </p:nvGrpSpPr>
        <p:grpSpPr>
          <a:xfrm>
            <a:off x="794835" y="911918"/>
            <a:ext cx="3797300" cy="4986160"/>
            <a:chOff x="794835" y="911918"/>
            <a:chExt cx="3797300" cy="4986160"/>
          </a:xfrm>
        </p:grpSpPr>
        <p:pic>
          <p:nvPicPr>
            <p:cNvPr id="7" name="Picture 6" descr="gw.png"/>
            <p:cNvPicPr>
              <a:picLocks noChangeAspect="1"/>
            </p:cNvPicPr>
            <p:nvPr/>
          </p:nvPicPr>
          <p:blipFill>
            <a:blip r:embed="rId3"/>
            <a:stretch>
              <a:fillRect/>
            </a:stretch>
          </p:blipFill>
          <p:spPr>
            <a:xfrm>
              <a:off x="794835" y="911918"/>
              <a:ext cx="3797300" cy="3263900"/>
            </a:xfrm>
            <a:prstGeom prst="rect">
              <a:avLst/>
            </a:prstGeom>
          </p:spPr>
        </p:pic>
        <p:grpSp>
          <p:nvGrpSpPr>
            <p:cNvPr id="8" name="Group 5"/>
            <p:cNvGrpSpPr/>
            <p:nvPr/>
          </p:nvGrpSpPr>
          <p:grpSpPr>
            <a:xfrm>
              <a:off x="794835" y="2634178"/>
              <a:ext cx="3797300" cy="3263900"/>
              <a:chOff x="4795421" y="2506444"/>
              <a:chExt cx="3797300" cy="3263900"/>
            </a:xfrm>
          </p:grpSpPr>
          <p:pic>
            <p:nvPicPr>
              <p:cNvPr id="9" name="Picture 8" descr="standard-labviewRT.png"/>
              <p:cNvPicPr>
                <a:picLocks noChangeAspect="1"/>
              </p:cNvPicPr>
              <p:nvPr/>
            </p:nvPicPr>
            <p:blipFill>
              <a:blip r:embed="rId4"/>
              <a:stretch>
                <a:fillRect/>
              </a:stretch>
            </p:blipFill>
            <p:spPr>
              <a:xfrm>
                <a:off x="4795421" y="2506444"/>
                <a:ext cx="3797300" cy="3263900"/>
              </a:xfrm>
              <a:prstGeom prst="rect">
                <a:avLst/>
              </a:prstGeom>
            </p:spPr>
          </p:pic>
          <p:sp>
            <p:nvSpPr>
              <p:cNvPr id="10" name="Rounded Rectangle 9"/>
              <p:cNvSpPr/>
              <p:nvPr/>
            </p:nvSpPr>
            <p:spPr>
              <a:xfrm>
                <a:off x="5145365" y="3922415"/>
                <a:ext cx="3218157" cy="498084"/>
              </a:xfrm>
              <a:prstGeom prst="roundRect">
                <a:avLst/>
              </a:prstGeom>
              <a:solidFill>
                <a:schemeClr val="bg2">
                  <a:lumMod val="90000"/>
                </a:schemeClr>
              </a:solidFill>
              <a:ln>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latin typeface="Papyrus"/>
                  </a:rPr>
                  <a:t>System I/O</a:t>
                </a:r>
                <a:endParaRPr lang="en-US" sz="2400" dirty="0">
                  <a:solidFill>
                    <a:schemeClr val="tx1"/>
                  </a:solidFill>
                  <a:latin typeface="Papyrus"/>
                </a:endParaRPr>
              </a:p>
            </p:txBody>
          </p:sp>
        </p:grpSp>
        <p:pic>
          <p:nvPicPr>
            <p:cNvPr id="3" name="Picture 2" descr="Cover.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90215" y="1285886"/>
              <a:ext cx="355600" cy="215900"/>
            </a:xfrm>
            <a:prstGeom prst="rect">
              <a:avLst/>
            </a:prstGeom>
          </p:spPr>
        </p:pic>
      </p:grpSp>
      <p:sp>
        <p:nvSpPr>
          <p:cNvPr id="5" name="Slide Number Placeholder 4"/>
          <p:cNvSpPr>
            <a:spLocks noGrp="1"/>
          </p:cNvSpPr>
          <p:nvPr>
            <p:ph type="sldNum" sz="quarter" idx="12"/>
          </p:nvPr>
        </p:nvSpPr>
        <p:spPr/>
        <p:txBody>
          <a:bodyPr/>
          <a:lstStyle/>
          <a:p>
            <a:fld id="{AC5B1FEA-406A-7749-A5C3-DDCB5F67A4CE}" type="slidenum">
              <a:rPr lang="en-US" smtClean="0"/>
              <a:pPr/>
              <a:t>42</a:t>
            </a:fld>
            <a:endParaRPr lang="en-US" dirty="0"/>
          </a:p>
        </p:txBody>
      </p:sp>
      <p:sp>
        <p:nvSpPr>
          <p:cNvPr id="23" name="Rounded Rectangle 22"/>
          <p:cNvSpPr/>
          <p:nvPr/>
        </p:nvSpPr>
        <p:spPr>
          <a:xfrm>
            <a:off x="4793010" y="2773709"/>
            <a:ext cx="4007270" cy="316309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latin typeface="Papyrus"/>
            </a:endParaRPr>
          </a:p>
        </p:txBody>
      </p:sp>
      <p:sp>
        <p:nvSpPr>
          <p:cNvPr id="24" name="Rounded Rectangle 23"/>
          <p:cNvSpPr/>
          <p:nvPr/>
        </p:nvSpPr>
        <p:spPr>
          <a:xfrm>
            <a:off x="5007796" y="3243159"/>
            <a:ext cx="1456364" cy="865099"/>
          </a:xfrm>
          <a:prstGeom prst="roundRect">
            <a:avLst/>
          </a:prstGeom>
          <a:solidFill>
            <a:schemeClr val="bg1"/>
          </a:solidFill>
          <a:ln>
            <a:solidFill>
              <a:schemeClr val="accent4">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latin typeface="Papyrus"/>
            </a:endParaRPr>
          </a:p>
        </p:txBody>
      </p:sp>
      <p:pic>
        <p:nvPicPr>
          <p:cNvPr id="25" name="Picture 2" descr="Afficher l'image d'origin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8675" y="3312084"/>
            <a:ext cx="539206" cy="739559"/>
          </a:xfrm>
          <a:prstGeom prst="rect">
            <a:avLst/>
          </a:prstGeom>
          <a:noFill/>
          <a:extLst>
            <a:ext uri="{909E8E84-426E-40DD-AFC4-6F175D3DCCD1}">
              <a14:hiddenFill xmlns:a14="http://schemas.microsoft.com/office/drawing/2010/main">
                <a:solidFill>
                  <a:srgbClr val="FFFFFF"/>
                </a:solidFill>
              </a14:hiddenFill>
            </a:ext>
          </a:extLst>
        </p:spPr>
      </p:pic>
      <p:sp>
        <p:nvSpPr>
          <p:cNvPr id="26" name="Rounded Rectangle 25"/>
          <p:cNvSpPr/>
          <p:nvPr/>
        </p:nvSpPr>
        <p:spPr>
          <a:xfrm>
            <a:off x="7066792" y="3243159"/>
            <a:ext cx="1493849" cy="865099"/>
          </a:xfrm>
          <a:prstGeom prst="roundRect">
            <a:avLst/>
          </a:prstGeom>
          <a:solidFill>
            <a:schemeClr val="bg1"/>
          </a:solidFill>
          <a:ln>
            <a:solidFill>
              <a:schemeClr val="accent4">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latin typeface="Papyrus"/>
            </a:endParaRPr>
          </a:p>
        </p:txBody>
      </p:sp>
      <p:pic>
        <p:nvPicPr>
          <p:cNvPr id="27" name="Picture 4" descr="Afficher l'image d'origin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12184" y="3243159"/>
            <a:ext cx="735902" cy="847646"/>
          </a:xfrm>
          <a:prstGeom prst="rect">
            <a:avLst/>
          </a:prstGeom>
          <a:noFill/>
          <a:extLst>
            <a:ext uri="{909E8E84-426E-40DD-AFC4-6F175D3DCCD1}">
              <a14:hiddenFill xmlns:a14="http://schemas.microsoft.com/office/drawing/2010/main">
                <a:solidFill>
                  <a:srgbClr val="FFFFFF"/>
                </a:solidFill>
              </a14:hiddenFill>
            </a:ext>
          </a:extLst>
        </p:spPr>
      </p:pic>
      <p:sp>
        <p:nvSpPr>
          <p:cNvPr id="28" name="Content Placeholder 2"/>
          <p:cNvSpPr txBox="1">
            <a:spLocks/>
          </p:cNvSpPr>
          <p:nvPr/>
        </p:nvSpPr>
        <p:spPr>
          <a:xfrm>
            <a:off x="5258449" y="2952729"/>
            <a:ext cx="1188098" cy="306809"/>
          </a:xfrm>
          <a:prstGeom prst="rect">
            <a:avLst/>
          </a:prstGeom>
        </p:spPr>
        <p:txBody>
          <a:bodyPr vert="horz" lIns="91440" tIns="45720" rIns="91440" bIns="45720" rtlCol="0">
            <a:noAutofit/>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Papyrus"/>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Papyrus"/>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Papyrus"/>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Papyrus"/>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Papyrus"/>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marL="0" indent="0">
              <a:buNone/>
            </a:pPr>
            <a:r>
              <a:rPr lang="en-US" sz="1200" b="1" smtClean="0">
                <a:cs typeface="Papyrus"/>
              </a:rPr>
              <a:t>LabVIEW RT</a:t>
            </a:r>
            <a:endParaRPr lang="en-US" sz="1200" b="1" dirty="0" smtClean="0">
              <a:cs typeface="Papyrus"/>
            </a:endParaRPr>
          </a:p>
        </p:txBody>
      </p:sp>
      <p:sp>
        <p:nvSpPr>
          <p:cNvPr id="29" name="Content Placeholder 2"/>
          <p:cNvSpPr txBox="1">
            <a:spLocks/>
          </p:cNvSpPr>
          <p:nvPr/>
        </p:nvSpPr>
        <p:spPr>
          <a:xfrm>
            <a:off x="7507440" y="2942321"/>
            <a:ext cx="547347" cy="300838"/>
          </a:xfrm>
          <a:prstGeom prst="rect">
            <a:avLst/>
          </a:prstGeom>
        </p:spPr>
        <p:txBody>
          <a:bodyPr vert="horz" lIns="91440" tIns="45720" rIns="91440" bIns="45720" rtlCol="0">
            <a:normAutofit fontScale="85000" lnSpcReduction="10000"/>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Papyrus"/>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Papyrus"/>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Papyrus"/>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Papyrus"/>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Papyrus"/>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marL="0" indent="0">
              <a:buNone/>
            </a:pPr>
            <a:r>
              <a:rPr lang="en-US" sz="1600" b="1" dirty="0" smtClean="0">
                <a:cs typeface="Papyrus"/>
              </a:rPr>
              <a:t>SLC</a:t>
            </a:r>
          </a:p>
        </p:txBody>
      </p:sp>
      <p:sp>
        <p:nvSpPr>
          <p:cNvPr id="30" name="Rounded Rectangle 29"/>
          <p:cNvSpPr/>
          <p:nvPr/>
        </p:nvSpPr>
        <p:spPr>
          <a:xfrm>
            <a:off x="5860827" y="4589838"/>
            <a:ext cx="603333" cy="865099"/>
          </a:xfrm>
          <a:prstGeom prst="roundRect">
            <a:avLst/>
          </a:prstGeom>
          <a:solidFill>
            <a:schemeClr val="bg1"/>
          </a:solidFill>
          <a:ln>
            <a:solidFill>
              <a:schemeClr val="accent4">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latin typeface="Papyrus"/>
            </a:endParaRPr>
          </a:p>
        </p:txBody>
      </p:sp>
      <p:sp>
        <p:nvSpPr>
          <p:cNvPr id="31" name="Rounded Rectangle 30"/>
          <p:cNvSpPr/>
          <p:nvPr/>
        </p:nvSpPr>
        <p:spPr>
          <a:xfrm>
            <a:off x="5033436" y="4591040"/>
            <a:ext cx="638105" cy="865099"/>
          </a:xfrm>
          <a:prstGeom prst="roundRect">
            <a:avLst/>
          </a:prstGeom>
          <a:solidFill>
            <a:schemeClr val="bg1"/>
          </a:solidFill>
          <a:ln>
            <a:solidFill>
              <a:schemeClr val="accent4">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latin typeface="Papyrus"/>
            </a:endParaRPr>
          </a:p>
        </p:txBody>
      </p:sp>
      <p:sp>
        <p:nvSpPr>
          <p:cNvPr id="32" name="Rounded Rectangle 31"/>
          <p:cNvSpPr/>
          <p:nvPr/>
        </p:nvSpPr>
        <p:spPr>
          <a:xfrm>
            <a:off x="7066792" y="4589838"/>
            <a:ext cx="669482" cy="865099"/>
          </a:xfrm>
          <a:prstGeom prst="roundRect">
            <a:avLst/>
          </a:prstGeom>
          <a:solidFill>
            <a:schemeClr val="bg1"/>
          </a:solidFill>
          <a:ln>
            <a:solidFill>
              <a:schemeClr val="accent4">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latin typeface="Papyrus"/>
            </a:endParaRPr>
          </a:p>
        </p:txBody>
      </p:sp>
      <p:sp>
        <p:nvSpPr>
          <p:cNvPr id="33" name="Rounded Rectangle 32"/>
          <p:cNvSpPr/>
          <p:nvPr/>
        </p:nvSpPr>
        <p:spPr>
          <a:xfrm>
            <a:off x="5019855" y="4179626"/>
            <a:ext cx="3540786" cy="331402"/>
          </a:xfrm>
          <a:prstGeom prst="roundRect">
            <a:avLst/>
          </a:prstGeom>
          <a:gradFill>
            <a:gsLst>
              <a:gs pos="34000">
                <a:schemeClr val="accent4">
                  <a:lumMod val="20000"/>
                  <a:lumOff val="80000"/>
                </a:schemeClr>
              </a:gs>
              <a:gs pos="100000">
                <a:schemeClr val="accent4">
                  <a:lumMod val="60000"/>
                  <a:lumOff val="40000"/>
                </a:schemeClr>
              </a:gs>
            </a:gsLst>
            <a:lin ang="5400000" scaled="0"/>
          </a:gradFill>
          <a:ln>
            <a:solidFill>
              <a:schemeClr val="accent4">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smtClean="0">
                <a:latin typeface="Papyrus"/>
              </a:rPr>
              <a:t>NI Real-Time Hypervisor</a:t>
            </a:r>
            <a:endParaRPr lang="en-GB" sz="1600" dirty="0">
              <a:latin typeface="Papyrus"/>
            </a:endParaRPr>
          </a:p>
        </p:txBody>
      </p:sp>
      <p:pic>
        <p:nvPicPr>
          <p:cNvPr id="34" name="Picture 6" descr="Afficher l'image d'origin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55815" y="5096784"/>
            <a:ext cx="449349" cy="333180"/>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8" descr="Afficher l'image d'origin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07004" y="4645140"/>
            <a:ext cx="347197" cy="451644"/>
          </a:xfrm>
          <a:prstGeom prst="rect">
            <a:avLst/>
          </a:prstGeom>
          <a:noFill/>
          <a:extLst>
            <a:ext uri="{909E8E84-426E-40DD-AFC4-6F175D3DCCD1}">
              <a14:hiddenFill xmlns:a14="http://schemas.microsoft.com/office/drawing/2010/main">
                <a:solidFill>
                  <a:srgbClr val="FFFFFF"/>
                </a:solidFill>
              </a14:hiddenFill>
            </a:ext>
          </a:extLst>
        </p:spPr>
      </p:pic>
      <p:sp>
        <p:nvSpPr>
          <p:cNvPr id="36" name="Content Placeholder 2"/>
          <p:cNvSpPr txBox="1">
            <a:spLocks/>
          </p:cNvSpPr>
          <p:nvPr/>
        </p:nvSpPr>
        <p:spPr>
          <a:xfrm>
            <a:off x="4939396" y="5501010"/>
            <a:ext cx="833462" cy="300838"/>
          </a:xfrm>
          <a:prstGeom prst="rect">
            <a:avLst/>
          </a:prstGeom>
        </p:spPr>
        <p:txBody>
          <a:bodyPr vert="horz" lIns="91440" tIns="45720" rIns="91440" bIns="45720" rtlCol="0">
            <a:normAutofit fontScale="77500" lnSpcReduction="20000"/>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Papyrus"/>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Papyrus"/>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Papyrus"/>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Papyrus"/>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Papyrus"/>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marL="0" indent="0">
              <a:buNone/>
            </a:pPr>
            <a:r>
              <a:rPr lang="en-US" sz="1200" b="1" smtClean="0">
                <a:cs typeface="Papyrus"/>
              </a:rPr>
              <a:t>CPUs, RAM</a:t>
            </a:r>
          </a:p>
        </p:txBody>
      </p:sp>
      <p:sp>
        <p:nvSpPr>
          <p:cNvPr id="37" name="Rounded Rectangle 36"/>
          <p:cNvSpPr/>
          <p:nvPr/>
        </p:nvSpPr>
        <p:spPr>
          <a:xfrm>
            <a:off x="7916622" y="4589838"/>
            <a:ext cx="638105" cy="865099"/>
          </a:xfrm>
          <a:prstGeom prst="roundRect">
            <a:avLst/>
          </a:prstGeom>
          <a:solidFill>
            <a:schemeClr val="bg1"/>
          </a:solidFill>
          <a:ln>
            <a:solidFill>
              <a:schemeClr val="accent4">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latin typeface="Papyrus"/>
            </a:endParaRPr>
          </a:p>
        </p:txBody>
      </p:sp>
      <p:pic>
        <p:nvPicPr>
          <p:cNvPr id="38" name="Picture 6" descr="Afficher l'image d'origin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39001" y="5095581"/>
            <a:ext cx="449349" cy="333180"/>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8" descr="Afficher l'image d'origin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990189" y="4643937"/>
            <a:ext cx="347197" cy="451644"/>
          </a:xfrm>
          <a:prstGeom prst="rect">
            <a:avLst/>
          </a:prstGeom>
          <a:noFill/>
          <a:extLst>
            <a:ext uri="{909E8E84-426E-40DD-AFC4-6F175D3DCCD1}">
              <a14:hiddenFill xmlns:a14="http://schemas.microsoft.com/office/drawing/2010/main">
                <a:solidFill>
                  <a:srgbClr val="FFFFFF"/>
                </a:solidFill>
              </a14:hiddenFill>
            </a:ext>
          </a:extLst>
        </p:spPr>
      </p:pic>
      <p:sp>
        <p:nvSpPr>
          <p:cNvPr id="40" name="Content Placeholder 2"/>
          <p:cNvSpPr txBox="1">
            <a:spLocks/>
          </p:cNvSpPr>
          <p:nvPr/>
        </p:nvSpPr>
        <p:spPr>
          <a:xfrm>
            <a:off x="7822581" y="5499808"/>
            <a:ext cx="833462" cy="300838"/>
          </a:xfrm>
          <a:prstGeom prst="rect">
            <a:avLst/>
          </a:prstGeom>
        </p:spPr>
        <p:txBody>
          <a:bodyPr vert="horz" lIns="91440" tIns="45720" rIns="91440" bIns="45720" rtlCol="0">
            <a:normAutofit fontScale="77500" lnSpcReduction="20000"/>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Papyrus"/>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Papyrus"/>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Papyrus"/>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Papyrus"/>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Papyrus"/>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marL="0" indent="0">
              <a:buNone/>
            </a:pPr>
            <a:r>
              <a:rPr lang="en-US" sz="1200" b="1" dirty="0" smtClean="0">
                <a:cs typeface="Papyrus"/>
              </a:rPr>
              <a:t>CPUs, RAM</a:t>
            </a:r>
          </a:p>
        </p:txBody>
      </p:sp>
      <p:pic>
        <p:nvPicPr>
          <p:cNvPr id="41" name="Picture 4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928613" y="4652095"/>
            <a:ext cx="480253" cy="777514"/>
          </a:xfrm>
          <a:prstGeom prst="rect">
            <a:avLst/>
          </a:prstGeom>
        </p:spPr>
      </p:pic>
      <p:sp>
        <p:nvSpPr>
          <p:cNvPr id="42" name="Content Placeholder 2"/>
          <p:cNvSpPr txBox="1">
            <a:spLocks/>
          </p:cNvSpPr>
          <p:nvPr/>
        </p:nvSpPr>
        <p:spPr>
          <a:xfrm>
            <a:off x="5978957" y="5499808"/>
            <a:ext cx="375141" cy="300838"/>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Papyrus"/>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Papyrus"/>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Papyrus"/>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Papyrus"/>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Papyrus"/>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marL="0" indent="0">
              <a:buNone/>
            </a:pPr>
            <a:r>
              <a:rPr lang="en-US" sz="700" b="1" dirty="0" smtClean="0">
                <a:cs typeface="Papyrus"/>
              </a:rPr>
              <a:t>I /O</a:t>
            </a:r>
          </a:p>
        </p:txBody>
      </p:sp>
      <p:pic>
        <p:nvPicPr>
          <p:cNvPr id="43" name="Picture 10" descr="Afficher l'image d'origine"/>
          <p:cNvPicPr>
            <a:picLocks noChangeAspect="1" noChangeArrowheads="1"/>
          </p:cNvPicPr>
          <p:nvPr/>
        </p:nvPicPr>
        <p:blipFill rotWithShape="1">
          <a:blip r:embed="rId11">
            <a:extLst>
              <a:ext uri="{28A0092B-C50C-407E-A947-70E740481C1C}">
                <a14:useLocalDpi xmlns:a14="http://schemas.microsoft.com/office/drawing/2010/main" val="0"/>
              </a:ext>
            </a:extLst>
          </a:blip>
          <a:srcRect l="13595" r="12474"/>
          <a:stretch/>
        </p:blipFill>
        <p:spPr bwMode="auto">
          <a:xfrm>
            <a:off x="7131998" y="4659536"/>
            <a:ext cx="552484" cy="709645"/>
          </a:xfrm>
          <a:prstGeom prst="rect">
            <a:avLst/>
          </a:prstGeom>
          <a:noFill/>
          <a:extLst>
            <a:ext uri="{909E8E84-426E-40DD-AFC4-6F175D3DCCD1}">
              <a14:hiddenFill xmlns:a14="http://schemas.microsoft.com/office/drawing/2010/main">
                <a:solidFill>
                  <a:srgbClr val="FFFFFF"/>
                </a:solidFill>
              </a14:hiddenFill>
            </a:ext>
          </a:extLst>
        </p:spPr>
      </p:pic>
      <p:sp>
        <p:nvSpPr>
          <p:cNvPr id="44" name="Content Placeholder 2"/>
          <p:cNvSpPr txBox="1">
            <a:spLocks/>
          </p:cNvSpPr>
          <p:nvPr/>
        </p:nvSpPr>
        <p:spPr>
          <a:xfrm>
            <a:off x="7220669" y="5499808"/>
            <a:ext cx="375141" cy="300838"/>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Papyrus"/>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Papyrus"/>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Papyrus"/>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Papyrus"/>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Papyrus"/>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marL="0" indent="0">
              <a:buNone/>
            </a:pPr>
            <a:r>
              <a:rPr lang="en-US" sz="700" b="1" dirty="0" smtClean="0">
                <a:cs typeface="Papyrus"/>
              </a:rPr>
              <a:t>I /O</a:t>
            </a:r>
          </a:p>
        </p:txBody>
      </p:sp>
      <p:sp>
        <p:nvSpPr>
          <p:cNvPr id="45" name="Up-Down Arrow 44"/>
          <p:cNvSpPr/>
          <p:nvPr/>
        </p:nvSpPr>
        <p:spPr>
          <a:xfrm rot="5400000">
            <a:off x="6637637" y="3338655"/>
            <a:ext cx="255676" cy="602632"/>
          </a:xfrm>
          <a:prstGeom prst="up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sz="1050" dirty="0">
              <a:latin typeface="Papyrus"/>
            </a:endParaRPr>
          </a:p>
        </p:txBody>
      </p:sp>
      <p:sp>
        <p:nvSpPr>
          <p:cNvPr id="46" name="Up-Down Arrow 45"/>
          <p:cNvSpPr/>
          <p:nvPr/>
        </p:nvSpPr>
        <p:spPr>
          <a:xfrm rot="5400000">
            <a:off x="6636123" y="4722335"/>
            <a:ext cx="256364" cy="602632"/>
          </a:xfrm>
          <a:prstGeom prst="up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dirty="0">
              <a:latin typeface="Papyrus"/>
            </a:endParaRPr>
          </a:p>
        </p:txBody>
      </p:sp>
      <p:sp>
        <p:nvSpPr>
          <p:cNvPr id="47" name="Content Placeholder 2"/>
          <p:cNvSpPr txBox="1">
            <a:spLocks/>
          </p:cNvSpPr>
          <p:nvPr/>
        </p:nvSpPr>
        <p:spPr>
          <a:xfrm>
            <a:off x="6527022" y="3259538"/>
            <a:ext cx="513596" cy="329687"/>
          </a:xfrm>
          <a:prstGeom prst="rect">
            <a:avLst/>
          </a:prstGeom>
        </p:spPr>
        <p:txBody>
          <a:bodyPr vert="horz" lIns="91440" tIns="45720" rIns="91440" bIns="45720" rtlCol="0">
            <a:normAutofit fontScale="40000" lnSpcReduction="20000"/>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Papyrus"/>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Papyrus"/>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Papyrus"/>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Papyrus"/>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Papyrus"/>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marL="0" indent="0">
              <a:buNone/>
            </a:pPr>
            <a:r>
              <a:rPr lang="en-US" sz="1800" b="1" smtClean="0">
                <a:cs typeface="Papyrus"/>
              </a:rPr>
              <a:t>Shared Memory</a:t>
            </a:r>
          </a:p>
        </p:txBody>
      </p:sp>
      <p:sp>
        <p:nvSpPr>
          <p:cNvPr id="48" name="Content Placeholder 2"/>
          <p:cNvSpPr txBox="1">
            <a:spLocks/>
          </p:cNvSpPr>
          <p:nvPr/>
        </p:nvSpPr>
        <p:spPr>
          <a:xfrm>
            <a:off x="6537283" y="4764898"/>
            <a:ext cx="513596" cy="209722"/>
          </a:xfrm>
          <a:prstGeom prst="rect">
            <a:avLst/>
          </a:prstGeom>
        </p:spPr>
        <p:txBody>
          <a:bodyPr vert="horz" lIns="91440" tIns="45720" rIns="91440" bIns="45720" rtlCol="0">
            <a:normAutofit fontScale="40000" lnSpcReduction="20000"/>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Papyrus"/>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Papyrus"/>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Papyrus"/>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Papyrus"/>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Papyrus"/>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marL="0" indent="0">
              <a:buNone/>
            </a:pPr>
            <a:r>
              <a:rPr lang="en-US" sz="1800" b="1" smtClean="0">
                <a:cs typeface="Papyrus"/>
              </a:rPr>
              <a:t>Trigger</a:t>
            </a:r>
          </a:p>
        </p:txBody>
      </p:sp>
      <p:pic>
        <p:nvPicPr>
          <p:cNvPr id="49" name="Picture 48"/>
          <p:cNvPicPr>
            <a:picLocks noChangeAspect="1"/>
          </p:cNvPicPr>
          <p:nvPr/>
        </p:nvPicPr>
        <p:blipFill>
          <a:blip r:embed="rId12"/>
          <a:stretch>
            <a:fillRect/>
          </a:stretch>
        </p:blipFill>
        <p:spPr>
          <a:xfrm rot="18356870">
            <a:off x="5097478" y="5875315"/>
            <a:ext cx="1261247" cy="440584"/>
          </a:xfrm>
          <a:prstGeom prst="rect">
            <a:avLst/>
          </a:prstGeom>
        </p:spPr>
      </p:pic>
      <p:grpSp>
        <p:nvGrpSpPr>
          <p:cNvPr id="12" name="Group 11"/>
          <p:cNvGrpSpPr/>
          <p:nvPr/>
        </p:nvGrpSpPr>
        <p:grpSpPr>
          <a:xfrm>
            <a:off x="5001742" y="2942321"/>
            <a:ext cx="3578405" cy="1181939"/>
            <a:chOff x="5928613" y="1297245"/>
            <a:chExt cx="1493849" cy="865099"/>
          </a:xfrm>
        </p:grpSpPr>
        <p:sp>
          <p:nvSpPr>
            <p:cNvPr id="50" name="Rounded Rectangle 49"/>
            <p:cNvSpPr/>
            <p:nvPr/>
          </p:nvSpPr>
          <p:spPr>
            <a:xfrm>
              <a:off x="5928613" y="1297245"/>
              <a:ext cx="1493849" cy="865099"/>
            </a:xfrm>
            <a:prstGeom prst="roundRect">
              <a:avLst/>
            </a:prstGeom>
            <a:solidFill>
              <a:schemeClr val="bg1"/>
            </a:solidFill>
            <a:ln>
              <a:solidFill>
                <a:schemeClr val="accent4">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latin typeface="Papyrus"/>
              </a:endParaRPr>
            </a:p>
          </p:txBody>
        </p:sp>
        <p:pic>
          <p:nvPicPr>
            <p:cNvPr id="51" name="Picture 4" descr="Afficher l'image d'origin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52474" y="1363602"/>
              <a:ext cx="451376" cy="770587"/>
            </a:xfrm>
            <a:prstGeom prst="rect">
              <a:avLst/>
            </a:prstGeom>
            <a:noFill/>
            <a:extLst>
              <a:ext uri="{909E8E84-426E-40DD-AFC4-6F175D3DCCD1}">
                <a14:hiddenFill xmlns:a14="http://schemas.microsoft.com/office/drawing/2010/main">
                  <a:solidFill>
                    <a:srgbClr val="FFFFFF"/>
                  </a:solidFill>
                </a14:hiddenFill>
              </a:ext>
            </a:extLst>
          </p:spPr>
        </p:pic>
      </p:grpSp>
      <p:sp>
        <p:nvSpPr>
          <p:cNvPr id="52" name="Rounded Rectangle 51"/>
          <p:cNvSpPr/>
          <p:nvPr/>
        </p:nvSpPr>
        <p:spPr>
          <a:xfrm>
            <a:off x="5020806" y="4170647"/>
            <a:ext cx="3540786" cy="331402"/>
          </a:xfrm>
          <a:prstGeom prst="roundRect">
            <a:avLst/>
          </a:prstGeom>
          <a:gradFill>
            <a:gsLst>
              <a:gs pos="34000">
                <a:schemeClr val="accent4">
                  <a:lumMod val="20000"/>
                  <a:lumOff val="80000"/>
                </a:schemeClr>
              </a:gs>
              <a:gs pos="100000">
                <a:schemeClr val="accent4">
                  <a:lumMod val="60000"/>
                  <a:lumOff val="40000"/>
                </a:schemeClr>
              </a:gs>
            </a:gsLst>
            <a:lin ang="5400000" scaled="0"/>
          </a:gradFill>
          <a:ln>
            <a:solidFill>
              <a:schemeClr val="accent4">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smtClean="0">
                <a:latin typeface="Papyrus"/>
              </a:rPr>
              <a:t>NI </a:t>
            </a:r>
            <a:r>
              <a:rPr lang="en-US" sz="1600" smtClean="0">
                <a:latin typeface="Papyrus"/>
              </a:rPr>
              <a:t>Real-Time Linux</a:t>
            </a:r>
            <a:endParaRPr lang="en-GB" sz="1600" dirty="0">
              <a:latin typeface="Papyrus"/>
            </a:endParaRPr>
          </a:p>
        </p:txBody>
      </p:sp>
    </p:spTree>
    <p:extLst>
      <p:ext uri="{BB962C8B-B14F-4D97-AF65-F5344CB8AC3E}">
        <p14:creationId xmlns:p14="http://schemas.microsoft.com/office/powerpoint/2010/main" val="40800011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latin typeface="Papyrus"/>
                <a:cs typeface="Papyrus"/>
              </a:rPr>
              <a:t>MTA</a:t>
            </a:r>
          </a:p>
          <a:p>
            <a:r>
              <a:rPr lang="en-US" dirty="0" smtClean="0">
                <a:latin typeface="Papyrus"/>
                <a:cs typeface="Papyrus"/>
              </a:rPr>
              <a:t>Why RADE?</a:t>
            </a:r>
          </a:p>
          <a:p>
            <a:r>
              <a:rPr lang="en-US" dirty="0" smtClean="0">
                <a:latin typeface="Papyrus"/>
                <a:cs typeface="Papyrus"/>
              </a:rPr>
              <a:t>The challenge</a:t>
            </a:r>
          </a:p>
          <a:p>
            <a:r>
              <a:rPr lang="en-US" dirty="0" smtClean="0">
                <a:solidFill>
                  <a:schemeClr val="tx1"/>
                </a:solidFill>
                <a:cs typeface="Papyrus"/>
              </a:rPr>
              <a:t>The Scope</a:t>
            </a:r>
          </a:p>
          <a:p>
            <a:r>
              <a:rPr lang="en-US" dirty="0" smtClean="0">
                <a:latin typeface="Papyrus"/>
                <a:cs typeface="Papyrus"/>
              </a:rPr>
              <a:t>Coping with </a:t>
            </a:r>
            <a:r>
              <a:rPr lang="en-US" dirty="0">
                <a:latin typeface="Papyrus"/>
                <a:cs typeface="Papyrus"/>
              </a:rPr>
              <a:t>l</a:t>
            </a:r>
            <a:r>
              <a:rPr lang="en-US" dirty="0" smtClean="0">
                <a:latin typeface="Papyrus"/>
                <a:cs typeface="Papyrus"/>
              </a:rPr>
              <a:t>arge </a:t>
            </a:r>
            <a:r>
              <a:rPr lang="en-US" dirty="0">
                <a:latin typeface="Papyrus"/>
                <a:cs typeface="Papyrus"/>
              </a:rPr>
              <a:t>a</a:t>
            </a:r>
            <a:r>
              <a:rPr lang="en-US" dirty="0" smtClean="0">
                <a:latin typeface="Papyrus"/>
                <a:cs typeface="Papyrus"/>
              </a:rPr>
              <a:t>pplications</a:t>
            </a:r>
          </a:p>
          <a:p>
            <a:r>
              <a:rPr lang="en-US" dirty="0" smtClean="0">
                <a:solidFill>
                  <a:srgbClr val="FF0000"/>
                </a:solidFill>
                <a:latin typeface="Papyrus"/>
                <a:cs typeface="Papyrus"/>
              </a:rPr>
              <a:t>RADE today</a:t>
            </a:r>
          </a:p>
          <a:p>
            <a:r>
              <a:rPr lang="en-US" dirty="0" smtClean="0">
                <a:latin typeface="Papyrus"/>
                <a:cs typeface="Papyrus"/>
              </a:rPr>
              <a:t>Future</a:t>
            </a:r>
          </a:p>
        </p:txBody>
      </p:sp>
      <p:sp>
        <p:nvSpPr>
          <p:cNvPr id="4" name="Slide Number Placeholder 3"/>
          <p:cNvSpPr>
            <a:spLocks noGrp="1"/>
          </p:cNvSpPr>
          <p:nvPr>
            <p:ph type="sldNum" sz="quarter" idx="12"/>
          </p:nvPr>
        </p:nvSpPr>
        <p:spPr/>
        <p:txBody>
          <a:bodyPr/>
          <a:lstStyle/>
          <a:p>
            <a:fld id="{AC5B1FEA-406A-7749-A5C3-DDCB5F67A4CE}" type="slidenum">
              <a:rPr lang="en-US" smtClean="0"/>
              <a:pPr/>
              <a:t>43</a:t>
            </a:fld>
            <a:endParaRPr lang="en-US" dirty="0"/>
          </a:p>
        </p:txBody>
      </p:sp>
    </p:spTree>
    <p:extLst>
      <p:ext uri="{BB962C8B-B14F-4D97-AF65-F5344CB8AC3E}">
        <p14:creationId xmlns:p14="http://schemas.microsoft.com/office/powerpoint/2010/main" val="42270513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8938" y="2863767"/>
            <a:ext cx="7249958" cy="1545038"/>
          </a:xfrm>
          <a:prstGeom prst="rect">
            <a:avLst/>
          </a:prstGeom>
          <a:noFill/>
        </p:spPr>
        <p:txBody>
          <a:bodyPr wrap="square" rtlCol="0">
            <a:spAutoFit/>
          </a:bodyPr>
          <a:lstStyle/>
          <a:p>
            <a:pPr marL="558000" indent="-230400">
              <a:spcBef>
                <a:spcPts val="576"/>
              </a:spcBef>
              <a:buFont typeface="Wingdings" charset="2"/>
              <a:buChar char="§"/>
            </a:pPr>
            <a:r>
              <a:rPr lang="en-US" sz="2000" dirty="0" smtClean="0">
                <a:latin typeface="Papyrus"/>
              </a:rPr>
              <a:t>RADE has become adult</a:t>
            </a:r>
          </a:p>
          <a:p>
            <a:pPr marL="558000" indent="-230400">
              <a:spcBef>
                <a:spcPts val="576"/>
              </a:spcBef>
              <a:buFont typeface="Wingdings" charset="2"/>
              <a:buChar char="§"/>
            </a:pPr>
            <a:r>
              <a:rPr lang="en-US" sz="2000" dirty="0" smtClean="0">
                <a:latin typeface="Papyrus"/>
              </a:rPr>
              <a:t>LabVIEW has started getting out of the Lab</a:t>
            </a:r>
            <a:endParaRPr lang="en-US" sz="2000" dirty="0">
              <a:latin typeface="Papyrus"/>
            </a:endParaRPr>
          </a:p>
          <a:p>
            <a:pPr marL="558000" indent="-230400">
              <a:spcBef>
                <a:spcPts val="576"/>
              </a:spcBef>
              <a:buFont typeface="Wingdings" charset="2"/>
              <a:buChar char="§"/>
            </a:pPr>
            <a:r>
              <a:rPr lang="en-US" sz="2000" dirty="0">
                <a:latin typeface="Papyrus"/>
              </a:rPr>
              <a:t>C</a:t>
            </a:r>
            <a:r>
              <a:rPr lang="en-US" sz="2000" dirty="0" smtClean="0">
                <a:latin typeface="Papyrus"/>
              </a:rPr>
              <a:t>opes with the classical software development challenges</a:t>
            </a:r>
          </a:p>
          <a:p>
            <a:pPr marL="558000" indent="-230400">
              <a:spcBef>
                <a:spcPts val="576"/>
              </a:spcBef>
              <a:buFont typeface="Wingdings" charset="2"/>
              <a:buChar char="§"/>
            </a:pPr>
            <a:r>
              <a:rPr lang="en-US" sz="2000" dirty="0" smtClean="0">
                <a:solidFill>
                  <a:srgbClr val="FF0000"/>
                </a:solidFill>
                <a:latin typeface="Papyrus"/>
              </a:rPr>
              <a:t>Enables LabVIEW to be used for accelerator applications</a:t>
            </a:r>
          </a:p>
        </p:txBody>
      </p:sp>
      <p:pic>
        <p:nvPicPr>
          <p:cNvPr id="10" name="Picture 9" descr="radelogo.jpe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986555" y="1396224"/>
            <a:ext cx="1286509" cy="1027420"/>
          </a:xfrm>
          <a:prstGeom prst="rect">
            <a:avLst/>
          </a:prstGeom>
        </p:spPr>
        <p:style>
          <a:lnRef idx="2">
            <a:schemeClr val="dk1"/>
          </a:lnRef>
          <a:fillRef idx="1">
            <a:schemeClr val="lt1"/>
          </a:fillRef>
          <a:effectRef idx="0">
            <a:schemeClr val="dk1"/>
          </a:effectRef>
          <a:fontRef idx="minor">
            <a:schemeClr val="dk1"/>
          </a:fontRef>
        </p:style>
      </p:pic>
      <p:sp>
        <p:nvSpPr>
          <p:cNvPr id="6" name="Title 4"/>
          <p:cNvSpPr txBox="1">
            <a:spLocks/>
          </p:cNvSpPr>
          <p:nvPr/>
        </p:nvSpPr>
        <p:spPr>
          <a:xfrm>
            <a:off x="993299" y="312742"/>
            <a:ext cx="7599422" cy="707747"/>
          </a:xfrm>
          <a:prstGeom prst="rect">
            <a:avLst/>
          </a:prstGeom>
        </p:spPr>
        <p:txBody>
          <a:bodyPr/>
          <a:lstStyle>
            <a:lvl1pPr algn="r"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smtClean="0">
                <a:latin typeface="Papyrus"/>
              </a:rPr>
              <a:t>RADE today</a:t>
            </a:r>
            <a:endParaRPr lang="en-US" dirty="0">
              <a:latin typeface="Papyrus"/>
            </a:endParaRPr>
          </a:p>
        </p:txBody>
      </p:sp>
      <p:sp>
        <p:nvSpPr>
          <p:cNvPr id="3" name="Slide Number Placeholder 2"/>
          <p:cNvSpPr>
            <a:spLocks noGrp="1"/>
          </p:cNvSpPr>
          <p:nvPr>
            <p:ph type="sldNum" sz="quarter" idx="12"/>
          </p:nvPr>
        </p:nvSpPr>
        <p:spPr/>
        <p:txBody>
          <a:bodyPr/>
          <a:lstStyle/>
          <a:p>
            <a:pPr>
              <a:defRPr/>
            </a:pPr>
            <a:fld id="{D5E91CCD-55E6-42B0-B96D-AA925CFBA138}" type="slidenum">
              <a:rPr lang="en-GB" smtClean="0">
                <a:latin typeface="Papyrus"/>
              </a:rPr>
              <a:pPr>
                <a:defRPr/>
              </a:pPr>
              <a:t>44</a:t>
            </a:fld>
            <a:endParaRPr lang="en-GB" dirty="0">
              <a:latin typeface="Papyrus"/>
            </a:endParaRPr>
          </a:p>
        </p:txBody>
      </p:sp>
    </p:spTree>
    <p:custDataLst>
      <p:tags r:id="rId1"/>
    </p:custDataLst>
    <p:extLst>
      <p:ext uri="{BB962C8B-B14F-4D97-AF65-F5344CB8AC3E}">
        <p14:creationId xmlns:p14="http://schemas.microsoft.com/office/powerpoint/2010/main" val="415428403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 calcmode="lin" valueType="num">
                                      <p:cBhvr additive="base">
                                        <p:cTn id="7"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7" name="AutoShape 17"/>
          <p:cNvSpPr>
            <a:spLocks noChangeArrowheads="1"/>
          </p:cNvSpPr>
          <p:nvPr/>
        </p:nvSpPr>
        <p:spPr bwMode="auto">
          <a:xfrm>
            <a:off x="1208088" y="1168400"/>
            <a:ext cx="5851525" cy="3563938"/>
          </a:xfrm>
          <a:prstGeom prst="roundRect">
            <a:avLst>
              <a:gd name="adj" fmla="val 9972"/>
            </a:avLst>
          </a:prstGeom>
          <a:noFill/>
          <a:ln w="19050">
            <a:solidFill>
              <a:schemeClr val="tx1"/>
            </a:solidFill>
            <a:round/>
            <a:headEnd/>
            <a:tailEnd/>
          </a:ln>
        </p:spPr>
        <p:txBody>
          <a:bodyPr wrap="none" anchor="ctr"/>
          <a:lstStyle/>
          <a:p>
            <a:endParaRPr lang="en-GB" dirty="0">
              <a:latin typeface="Papyrus"/>
            </a:endParaRPr>
          </a:p>
        </p:txBody>
      </p:sp>
      <p:grpSp>
        <p:nvGrpSpPr>
          <p:cNvPr id="2" name="Group 143"/>
          <p:cNvGrpSpPr>
            <a:grpSpLocks/>
          </p:cNvGrpSpPr>
          <p:nvPr/>
        </p:nvGrpSpPr>
        <p:grpSpPr bwMode="auto">
          <a:xfrm>
            <a:off x="7448550" y="1401763"/>
            <a:ext cx="1387475" cy="3281363"/>
            <a:chOff x="4692" y="883"/>
            <a:chExt cx="874" cy="2067"/>
          </a:xfrm>
        </p:grpSpPr>
        <p:grpSp>
          <p:nvGrpSpPr>
            <p:cNvPr id="14397" name="Group 105"/>
            <p:cNvGrpSpPr>
              <a:grpSpLocks/>
            </p:cNvGrpSpPr>
            <p:nvPr/>
          </p:nvGrpSpPr>
          <p:grpSpPr bwMode="auto">
            <a:xfrm>
              <a:off x="4702" y="883"/>
              <a:ext cx="485" cy="856"/>
              <a:chOff x="4702" y="883"/>
              <a:chExt cx="485" cy="856"/>
            </a:xfrm>
          </p:grpSpPr>
          <p:pic>
            <p:nvPicPr>
              <p:cNvPr id="14402" name="Picture 19"/>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723" y="883"/>
                <a:ext cx="464" cy="644"/>
              </a:xfrm>
              <a:prstGeom prst="rect">
                <a:avLst/>
              </a:prstGeom>
              <a:noFill/>
              <a:ln w="9525">
                <a:noFill/>
                <a:miter lim="800000"/>
                <a:headEnd/>
                <a:tailEnd/>
              </a:ln>
            </p:spPr>
          </p:pic>
          <p:sp>
            <p:nvSpPr>
              <p:cNvPr id="14403" name="Text Box 20"/>
              <p:cNvSpPr txBox="1">
                <a:spLocks noChangeArrowheads="1"/>
              </p:cNvSpPr>
              <p:nvPr/>
            </p:nvSpPr>
            <p:spPr bwMode="auto">
              <a:xfrm>
                <a:off x="4702" y="1566"/>
                <a:ext cx="461" cy="173"/>
              </a:xfrm>
              <a:prstGeom prst="rect">
                <a:avLst/>
              </a:prstGeom>
              <a:noFill/>
              <a:ln w="9525">
                <a:noFill/>
                <a:miter lim="800000"/>
                <a:headEnd/>
                <a:tailEnd/>
              </a:ln>
            </p:spPr>
            <p:txBody>
              <a:bodyPr wrap="none">
                <a:spAutoFit/>
              </a:bodyPr>
              <a:lstStyle/>
              <a:p>
                <a:pPr eaLnBrk="0" hangingPunct="0"/>
                <a:r>
                  <a:rPr lang="en-US" sz="1200" dirty="0">
                    <a:latin typeface="Papyrus"/>
                    <a:ea typeface="ＭＳ Ｐゴシック"/>
                    <a:cs typeface="ＭＳ Ｐゴシック"/>
                  </a:rPr>
                  <a:t>Training</a:t>
                </a:r>
              </a:p>
            </p:txBody>
          </p:sp>
        </p:grpSp>
        <p:grpSp>
          <p:nvGrpSpPr>
            <p:cNvPr id="14398" name="Group 109"/>
            <p:cNvGrpSpPr>
              <a:grpSpLocks/>
            </p:cNvGrpSpPr>
            <p:nvPr/>
          </p:nvGrpSpPr>
          <p:grpSpPr bwMode="auto">
            <a:xfrm>
              <a:off x="4692" y="2098"/>
              <a:ext cx="874" cy="852"/>
              <a:chOff x="4692" y="2098"/>
              <a:chExt cx="874" cy="852"/>
            </a:xfrm>
          </p:grpSpPr>
          <p:pic>
            <p:nvPicPr>
              <p:cNvPr id="14399" name="Picture 107" descr="APENZG5CA0WQXJCCAE31XM9CA9ZL40BCAPXZTE7CA9UIIMMCA5QF4L3CA1KI16HCAZ8J8Y1CAMZDMP2CAYPEV71CANMQ2ALCAEBOJLHCAQZQ946CA379FYTCAENB12VCAMLKSVGCA590UUFCA0J6QEMCACF3MB1"/>
              <p:cNvPicPr>
                <a:picLocks noChangeAspect="1" noChangeArrowheads="1"/>
              </p:cNvPicPr>
              <p:nvPr/>
            </p:nvPicPr>
            <p:blipFill>
              <a:blip r:embed="rId5"/>
              <a:srcRect/>
              <a:stretch>
                <a:fillRect/>
              </a:stretch>
            </p:blipFill>
            <p:spPr bwMode="auto">
              <a:xfrm>
                <a:off x="4993" y="2383"/>
                <a:ext cx="573" cy="451"/>
              </a:xfrm>
              <a:prstGeom prst="rect">
                <a:avLst/>
              </a:prstGeom>
              <a:noFill/>
              <a:ln w="9525">
                <a:noFill/>
                <a:miter lim="800000"/>
                <a:headEnd/>
                <a:tailEnd/>
              </a:ln>
            </p:spPr>
          </p:pic>
          <p:sp>
            <p:nvSpPr>
              <p:cNvPr id="14400" name="Text Box 22"/>
              <p:cNvSpPr txBox="1">
                <a:spLocks noChangeArrowheads="1"/>
              </p:cNvSpPr>
              <p:nvPr/>
            </p:nvSpPr>
            <p:spPr bwMode="auto">
              <a:xfrm>
                <a:off x="4788" y="2776"/>
                <a:ext cx="488" cy="174"/>
              </a:xfrm>
              <a:prstGeom prst="rect">
                <a:avLst/>
              </a:prstGeom>
              <a:noFill/>
              <a:ln w="9525">
                <a:noFill/>
                <a:miter lim="800000"/>
                <a:headEnd/>
                <a:tailEnd/>
              </a:ln>
            </p:spPr>
            <p:txBody>
              <a:bodyPr wrap="none">
                <a:spAutoFit/>
              </a:bodyPr>
              <a:lstStyle/>
              <a:p>
                <a:pPr eaLnBrk="0" hangingPunct="0"/>
                <a:r>
                  <a:rPr lang="en-US" sz="1200" dirty="0">
                    <a:latin typeface="Papyrus"/>
                    <a:ea typeface="ＭＳ Ｐゴシック"/>
                    <a:cs typeface="ＭＳ Ｐゴシック"/>
                  </a:rPr>
                  <a:t>Support</a:t>
                </a:r>
              </a:p>
            </p:txBody>
          </p:sp>
          <p:pic>
            <p:nvPicPr>
              <p:cNvPr id="14401" name="Picture 23"/>
              <p:cNvPicPr>
                <a:picLocks noChangeAspect="1" noChangeArrowheads="1"/>
              </p:cNvPicPr>
              <p:nvPr/>
            </p:nvPicPr>
            <p:blipFill>
              <a:blip r:embed="rId6"/>
              <a:srcRect/>
              <a:stretch>
                <a:fillRect/>
              </a:stretch>
            </p:blipFill>
            <p:spPr bwMode="auto">
              <a:xfrm>
                <a:off x="4692" y="2098"/>
                <a:ext cx="596" cy="578"/>
              </a:xfrm>
              <a:prstGeom prst="rect">
                <a:avLst/>
              </a:prstGeom>
              <a:noFill/>
              <a:ln w="9525">
                <a:noFill/>
                <a:miter lim="800000"/>
                <a:headEnd/>
                <a:tailEnd/>
              </a:ln>
            </p:spPr>
          </p:pic>
        </p:grpSp>
      </p:grpSp>
      <p:sp>
        <p:nvSpPr>
          <p:cNvPr id="14342" name="Text Box 91"/>
          <p:cNvSpPr txBox="1">
            <a:spLocks noChangeArrowheads="1"/>
          </p:cNvSpPr>
          <p:nvPr/>
        </p:nvSpPr>
        <p:spPr bwMode="auto">
          <a:xfrm>
            <a:off x="1014413" y="4456113"/>
            <a:ext cx="184150" cy="274637"/>
          </a:xfrm>
          <a:prstGeom prst="rect">
            <a:avLst/>
          </a:prstGeom>
          <a:noFill/>
          <a:ln w="9525">
            <a:noFill/>
            <a:miter lim="800000"/>
            <a:headEnd/>
            <a:tailEnd/>
          </a:ln>
        </p:spPr>
        <p:txBody>
          <a:bodyPr wrap="none">
            <a:spAutoFit/>
          </a:bodyPr>
          <a:lstStyle/>
          <a:p>
            <a:pPr eaLnBrk="0" hangingPunct="0"/>
            <a:endParaRPr lang="fr-FR" sz="1200" dirty="0">
              <a:latin typeface="Papyrus"/>
            </a:endParaRPr>
          </a:p>
        </p:txBody>
      </p:sp>
      <p:grpSp>
        <p:nvGrpSpPr>
          <p:cNvPr id="14" name="Group 141"/>
          <p:cNvGrpSpPr>
            <a:grpSpLocks/>
          </p:cNvGrpSpPr>
          <p:nvPr/>
        </p:nvGrpSpPr>
        <p:grpSpPr bwMode="auto">
          <a:xfrm>
            <a:off x="3730625" y="2974976"/>
            <a:ext cx="827088" cy="896937"/>
            <a:chOff x="2350" y="1871"/>
            <a:chExt cx="521" cy="565"/>
          </a:xfrm>
        </p:grpSpPr>
        <p:sp>
          <p:nvSpPr>
            <p:cNvPr id="14373" name="Text Box 26"/>
            <p:cNvSpPr txBox="1">
              <a:spLocks noChangeArrowheads="1"/>
            </p:cNvSpPr>
            <p:nvPr/>
          </p:nvSpPr>
          <p:spPr bwMode="auto">
            <a:xfrm>
              <a:off x="2350" y="2263"/>
              <a:ext cx="521" cy="173"/>
            </a:xfrm>
            <a:prstGeom prst="rect">
              <a:avLst/>
            </a:prstGeom>
            <a:noFill/>
            <a:ln w="9525">
              <a:noFill/>
              <a:miter lim="800000"/>
              <a:headEnd/>
              <a:tailEnd/>
            </a:ln>
          </p:spPr>
          <p:txBody>
            <a:bodyPr wrap="none">
              <a:spAutoFit/>
            </a:bodyPr>
            <a:lstStyle/>
            <a:p>
              <a:pPr eaLnBrk="0" hangingPunct="0"/>
              <a:r>
                <a:rPr lang="en-US" sz="1200" dirty="0">
                  <a:latin typeface="Papyrus"/>
                  <a:ea typeface="ＭＳ Ｐゴシック"/>
                  <a:cs typeface="ＭＳ Ｐゴシック"/>
                </a:rPr>
                <a:t>LabVIEW</a:t>
              </a:r>
            </a:p>
          </p:txBody>
        </p:sp>
        <p:pic>
          <p:nvPicPr>
            <p:cNvPr id="14374" name="Picture 140" descr="images"/>
            <p:cNvPicPr>
              <a:picLocks noChangeAspect="1" noChangeArrowheads="1"/>
            </p:cNvPicPr>
            <p:nvPr/>
          </p:nvPicPr>
          <p:blipFill>
            <a:blip r:embed="rId7"/>
            <a:srcRect/>
            <a:stretch>
              <a:fillRect/>
            </a:stretch>
          </p:blipFill>
          <p:spPr bwMode="auto">
            <a:xfrm>
              <a:off x="2413" y="1871"/>
              <a:ext cx="425" cy="425"/>
            </a:xfrm>
            <a:prstGeom prst="rect">
              <a:avLst/>
            </a:prstGeom>
            <a:noFill/>
            <a:ln w="9525">
              <a:noFill/>
              <a:miter lim="800000"/>
              <a:headEnd/>
              <a:tailEnd/>
            </a:ln>
          </p:spPr>
        </p:pic>
      </p:grpSp>
      <p:grpSp>
        <p:nvGrpSpPr>
          <p:cNvPr id="3" name="Group 2"/>
          <p:cNvGrpSpPr/>
          <p:nvPr/>
        </p:nvGrpSpPr>
        <p:grpSpPr>
          <a:xfrm>
            <a:off x="1532060" y="1490051"/>
            <a:ext cx="5719641" cy="1494450"/>
            <a:chOff x="1532060" y="1490051"/>
            <a:chExt cx="5719641" cy="1494450"/>
          </a:xfrm>
        </p:grpSpPr>
        <p:grpSp>
          <p:nvGrpSpPr>
            <p:cNvPr id="5" name="Group 102"/>
            <p:cNvGrpSpPr>
              <a:grpSpLocks/>
            </p:cNvGrpSpPr>
            <p:nvPr/>
          </p:nvGrpSpPr>
          <p:grpSpPr bwMode="auto">
            <a:xfrm>
              <a:off x="1611313" y="1517651"/>
              <a:ext cx="5640388" cy="1466850"/>
              <a:chOff x="1015" y="956"/>
              <a:chExt cx="3553" cy="924"/>
            </a:xfrm>
          </p:grpSpPr>
          <p:grpSp>
            <p:nvGrpSpPr>
              <p:cNvPr id="14375" name="Group 90"/>
              <p:cNvGrpSpPr>
                <a:grpSpLocks/>
              </p:cNvGrpSpPr>
              <p:nvPr/>
            </p:nvGrpSpPr>
            <p:grpSpPr bwMode="auto">
              <a:xfrm>
                <a:off x="1233" y="1668"/>
                <a:ext cx="2717" cy="212"/>
                <a:chOff x="1127" y="1668"/>
                <a:chExt cx="2717" cy="212"/>
              </a:xfrm>
            </p:grpSpPr>
            <p:sp>
              <p:nvSpPr>
                <p:cNvPr id="14392" name="Line 71"/>
                <p:cNvSpPr>
                  <a:spLocks noChangeShapeType="1"/>
                </p:cNvSpPr>
                <p:nvPr/>
              </p:nvSpPr>
              <p:spPr bwMode="auto">
                <a:xfrm flipV="1">
                  <a:off x="1130" y="1803"/>
                  <a:ext cx="2714" cy="0"/>
                </a:xfrm>
                <a:prstGeom prst="line">
                  <a:avLst/>
                </a:prstGeom>
                <a:noFill/>
                <a:ln w="9525">
                  <a:solidFill>
                    <a:schemeClr val="tx1"/>
                  </a:solidFill>
                  <a:round/>
                  <a:headEnd/>
                  <a:tailEnd/>
                </a:ln>
              </p:spPr>
              <p:txBody>
                <a:bodyPr wrap="none" anchor="ctr"/>
                <a:lstStyle/>
                <a:p>
                  <a:endParaRPr lang="en-GB" dirty="0">
                    <a:latin typeface="Papyrus"/>
                  </a:endParaRPr>
                </a:p>
              </p:txBody>
            </p:sp>
            <p:sp>
              <p:nvSpPr>
                <p:cNvPr id="14393" name="Line 72"/>
                <p:cNvSpPr>
                  <a:spLocks noChangeShapeType="1"/>
                </p:cNvSpPr>
                <p:nvPr/>
              </p:nvSpPr>
              <p:spPr bwMode="auto">
                <a:xfrm>
                  <a:off x="2532" y="1803"/>
                  <a:ext cx="0" cy="77"/>
                </a:xfrm>
                <a:prstGeom prst="line">
                  <a:avLst/>
                </a:prstGeom>
                <a:noFill/>
                <a:ln w="9525">
                  <a:solidFill>
                    <a:schemeClr val="tx1"/>
                  </a:solidFill>
                  <a:round/>
                  <a:headEnd/>
                  <a:tailEnd/>
                </a:ln>
              </p:spPr>
              <p:txBody>
                <a:bodyPr wrap="none" anchor="ctr"/>
                <a:lstStyle/>
                <a:p>
                  <a:endParaRPr lang="en-GB" dirty="0">
                    <a:latin typeface="Papyrus"/>
                  </a:endParaRPr>
                </a:p>
              </p:txBody>
            </p:sp>
            <p:sp>
              <p:nvSpPr>
                <p:cNvPr id="14394" name="Line 73"/>
                <p:cNvSpPr>
                  <a:spLocks noChangeShapeType="1"/>
                </p:cNvSpPr>
                <p:nvPr/>
              </p:nvSpPr>
              <p:spPr bwMode="auto">
                <a:xfrm flipV="1">
                  <a:off x="1127" y="1668"/>
                  <a:ext cx="0" cy="138"/>
                </a:xfrm>
                <a:prstGeom prst="line">
                  <a:avLst/>
                </a:prstGeom>
                <a:noFill/>
                <a:ln w="9525">
                  <a:solidFill>
                    <a:schemeClr val="tx1"/>
                  </a:solidFill>
                  <a:round/>
                  <a:headEnd/>
                  <a:tailEnd/>
                </a:ln>
              </p:spPr>
              <p:txBody>
                <a:bodyPr wrap="none" anchor="ctr"/>
                <a:lstStyle/>
                <a:p>
                  <a:endParaRPr lang="en-GB" dirty="0">
                    <a:latin typeface="Papyrus"/>
                  </a:endParaRPr>
                </a:p>
              </p:txBody>
            </p:sp>
          </p:grpSp>
          <p:sp>
            <p:nvSpPr>
              <p:cNvPr id="14389" name="Text Box 32"/>
              <p:cNvSpPr txBox="1">
                <a:spLocks noChangeArrowheads="1"/>
              </p:cNvSpPr>
              <p:nvPr/>
            </p:nvSpPr>
            <p:spPr bwMode="auto">
              <a:xfrm>
                <a:off x="1015" y="1477"/>
                <a:ext cx="816" cy="174"/>
              </a:xfrm>
              <a:prstGeom prst="rect">
                <a:avLst/>
              </a:prstGeom>
              <a:noFill/>
              <a:ln w="9525">
                <a:noFill/>
                <a:miter lim="800000"/>
                <a:headEnd/>
                <a:tailEnd/>
              </a:ln>
            </p:spPr>
            <p:txBody>
              <a:bodyPr>
                <a:spAutoFit/>
              </a:bodyPr>
              <a:lstStyle/>
              <a:p>
                <a:pPr eaLnBrk="0" hangingPunct="0"/>
                <a:r>
                  <a:rPr lang="en-US" sz="1200" dirty="0" smtClean="0">
                    <a:latin typeface="Papyrus"/>
                    <a:ea typeface="ＭＳ Ｐゴシック"/>
                    <a:cs typeface="ＭＳ Ｐゴシック"/>
                  </a:rPr>
                  <a:t>Templates</a:t>
                </a:r>
                <a:endParaRPr lang="en-US" sz="1200" dirty="0">
                  <a:latin typeface="Papyrus"/>
                  <a:ea typeface="ＭＳ Ｐゴシック"/>
                  <a:cs typeface="ＭＳ Ｐゴシック"/>
                </a:endParaRPr>
              </a:p>
            </p:txBody>
          </p:sp>
          <p:grpSp>
            <p:nvGrpSpPr>
              <p:cNvPr id="14377" name="Group 88"/>
              <p:cNvGrpSpPr>
                <a:grpSpLocks/>
              </p:cNvGrpSpPr>
              <p:nvPr/>
            </p:nvGrpSpPr>
            <p:grpSpPr bwMode="auto">
              <a:xfrm>
                <a:off x="2168" y="956"/>
                <a:ext cx="937" cy="844"/>
                <a:chOff x="2062" y="956"/>
                <a:chExt cx="937" cy="844"/>
              </a:xfrm>
            </p:grpSpPr>
            <p:grpSp>
              <p:nvGrpSpPr>
                <p:cNvPr id="14383" name="Group 43"/>
                <p:cNvGrpSpPr>
                  <a:grpSpLocks/>
                </p:cNvGrpSpPr>
                <p:nvPr/>
              </p:nvGrpSpPr>
              <p:grpSpPr bwMode="auto">
                <a:xfrm>
                  <a:off x="2062" y="956"/>
                  <a:ext cx="937" cy="695"/>
                  <a:chOff x="2277" y="1116"/>
                  <a:chExt cx="937" cy="695"/>
                </a:xfrm>
              </p:grpSpPr>
              <p:sp>
                <p:nvSpPr>
                  <p:cNvPr id="14385" name="Text Box 31"/>
                  <p:cNvSpPr txBox="1">
                    <a:spLocks noChangeArrowheads="1"/>
                  </p:cNvSpPr>
                  <p:nvPr/>
                </p:nvSpPr>
                <p:spPr bwMode="auto">
                  <a:xfrm>
                    <a:off x="2277" y="1637"/>
                    <a:ext cx="937" cy="174"/>
                  </a:xfrm>
                  <a:prstGeom prst="rect">
                    <a:avLst/>
                  </a:prstGeom>
                  <a:noFill/>
                  <a:ln w="9525">
                    <a:noFill/>
                    <a:miter lim="800000"/>
                    <a:headEnd/>
                    <a:tailEnd/>
                  </a:ln>
                </p:spPr>
                <p:txBody>
                  <a:bodyPr wrap="square">
                    <a:spAutoFit/>
                  </a:bodyPr>
                  <a:lstStyle/>
                  <a:p>
                    <a:pPr eaLnBrk="0" hangingPunct="0"/>
                    <a:r>
                      <a:rPr lang="en-US" sz="1200" dirty="0" smtClean="0">
                        <a:latin typeface="Papyrus"/>
                        <a:ea typeface="ＭＳ Ｐゴシック"/>
                        <a:cs typeface="ＭＳ Ｐゴシック"/>
                      </a:rPr>
                      <a:t>Configuration files</a:t>
                    </a:r>
                    <a:endParaRPr lang="en-US" sz="1200" dirty="0">
                      <a:latin typeface="Papyrus"/>
                      <a:ea typeface="ＭＳ Ｐゴシック"/>
                      <a:cs typeface="ＭＳ Ｐゴシック"/>
                    </a:endParaRPr>
                  </a:p>
                </p:txBody>
              </p:sp>
              <p:pic>
                <p:nvPicPr>
                  <p:cNvPr id="14386" name="Picture 39"/>
                  <p:cNvPicPr>
                    <a:picLocks noChangeAspect="1" noChangeArrowheads="1"/>
                  </p:cNvPicPr>
                  <p:nvPr/>
                </p:nvPicPr>
                <p:blipFill>
                  <a:blip r:embed="rId8"/>
                  <a:srcRect/>
                  <a:stretch>
                    <a:fillRect/>
                  </a:stretch>
                </p:blipFill>
                <p:spPr bwMode="auto">
                  <a:xfrm>
                    <a:off x="2482" y="1116"/>
                    <a:ext cx="498" cy="498"/>
                  </a:xfrm>
                  <a:prstGeom prst="rect">
                    <a:avLst/>
                  </a:prstGeom>
                  <a:noFill/>
                  <a:ln w="9525">
                    <a:noFill/>
                    <a:miter lim="800000"/>
                    <a:headEnd/>
                    <a:tailEnd/>
                  </a:ln>
                </p:spPr>
              </p:pic>
            </p:grpSp>
            <p:sp>
              <p:nvSpPr>
                <p:cNvPr id="14384" name="Line 75"/>
                <p:cNvSpPr>
                  <a:spLocks noChangeShapeType="1"/>
                </p:cNvSpPr>
                <p:nvPr/>
              </p:nvSpPr>
              <p:spPr bwMode="auto">
                <a:xfrm flipV="1">
                  <a:off x="2532" y="1662"/>
                  <a:ext cx="0" cy="138"/>
                </a:xfrm>
                <a:prstGeom prst="line">
                  <a:avLst/>
                </a:prstGeom>
                <a:noFill/>
                <a:ln w="9525">
                  <a:solidFill>
                    <a:schemeClr val="tx1"/>
                  </a:solidFill>
                  <a:round/>
                  <a:headEnd/>
                  <a:tailEnd/>
                </a:ln>
              </p:spPr>
              <p:txBody>
                <a:bodyPr wrap="none" anchor="ctr"/>
                <a:lstStyle/>
                <a:p>
                  <a:endParaRPr lang="en-GB" dirty="0">
                    <a:latin typeface="Papyrus"/>
                  </a:endParaRPr>
                </a:p>
              </p:txBody>
            </p:sp>
          </p:grpSp>
          <p:grpSp>
            <p:nvGrpSpPr>
              <p:cNvPr id="14378" name="Group 89"/>
              <p:cNvGrpSpPr>
                <a:grpSpLocks/>
              </p:cNvGrpSpPr>
              <p:nvPr/>
            </p:nvGrpSpPr>
            <p:grpSpPr bwMode="auto">
              <a:xfrm>
                <a:off x="3608" y="1025"/>
                <a:ext cx="960" cy="781"/>
                <a:chOff x="3502" y="1025"/>
                <a:chExt cx="960" cy="781"/>
              </a:xfrm>
            </p:grpSpPr>
            <p:grpSp>
              <p:nvGrpSpPr>
                <p:cNvPr id="14379" name="Group 44"/>
                <p:cNvGrpSpPr>
                  <a:grpSpLocks/>
                </p:cNvGrpSpPr>
                <p:nvPr/>
              </p:nvGrpSpPr>
              <p:grpSpPr bwMode="auto">
                <a:xfrm>
                  <a:off x="3502" y="1025"/>
                  <a:ext cx="960" cy="625"/>
                  <a:chOff x="3675" y="1254"/>
                  <a:chExt cx="960" cy="625"/>
                </a:xfrm>
              </p:grpSpPr>
              <p:sp>
                <p:nvSpPr>
                  <p:cNvPr id="14381" name="Text Box 28"/>
                  <p:cNvSpPr txBox="1">
                    <a:spLocks noChangeArrowheads="1"/>
                  </p:cNvSpPr>
                  <p:nvPr/>
                </p:nvSpPr>
                <p:spPr bwMode="auto">
                  <a:xfrm>
                    <a:off x="3675" y="1706"/>
                    <a:ext cx="960" cy="173"/>
                  </a:xfrm>
                  <a:prstGeom prst="rect">
                    <a:avLst/>
                  </a:prstGeom>
                  <a:noFill/>
                  <a:ln w="9525">
                    <a:noFill/>
                    <a:miter lim="800000"/>
                    <a:headEnd/>
                    <a:tailEnd/>
                  </a:ln>
                </p:spPr>
                <p:txBody>
                  <a:bodyPr>
                    <a:spAutoFit/>
                  </a:bodyPr>
                  <a:lstStyle/>
                  <a:p>
                    <a:pPr eaLnBrk="0" hangingPunct="0"/>
                    <a:r>
                      <a:rPr lang="en-US" sz="1200" dirty="0">
                        <a:latin typeface="Papyrus"/>
                        <a:ea typeface="ＭＳ Ｐゴシック"/>
                        <a:cs typeface="ＭＳ Ｐゴシック"/>
                      </a:rPr>
                      <a:t>Documentation</a:t>
                    </a:r>
                  </a:p>
                </p:txBody>
              </p:sp>
              <p:pic>
                <p:nvPicPr>
                  <p:cNvPr id="14382" name="Picture 37" descr="Picture 15"/>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3803" y="1254"/>
                    <a:ext cx="454" cy="447"/>
                  </a:xfrm>
                  <a:prstGeom prst="rect">
                    <a:avLst/>
                  </a:prstGeom>
                  <a:noFill/>
                  <a:ln w="9525">
                    <a:noFill/>
                    <a:miter lim="800000"/>
                    <a:headEnd/>
                    <a:tailEnd/>
                  </a:ln>
                </p:spPr>
              </p:pic>
            </p:grpSp>
            <p:sp>
              <p:nvSpPr>
                <p:cNvPr id="14380" name="Line 76"/>
                <p:cNvSpPr>
                  <a:spLocks noChangeShapeType="1"/>
                </p:cNvSpPr>
                <p:nvPr/>
              </p:nvSpPr>
              <p:spPr bwMode="auto">
                <a:xfrm flipV="1">
                  <a:off x="3848" y="1668"/>
                  <a:ext cx="0" cy="138"/>
                </a:xfrm>
                <a:prstGeom prst="line">
                  <a:avLst/>
                </a:prstGeom>
                <a:noFill/>
                <a:ln w="9525">
                  <a:solidFill>
                    <a:schemeClr val="tx1"/>
                  </a:solidFill>
                  <a:round/>
                  <a:headEnd/>
                  <a:tailEnd/>
                </a:ln>
              </p:spPr>
              <p:txBody>
                <a:bodyPr wrap="none" anchor="ctr"/>
                <a:lstStyle/>
                <a:p>
                  <a:endParaRPr lang="en-GB" dirty="0">
                    <a:latin typeface="Papyrus"/>
                  </a:endParaRPr>
                </a:p>
              </p:txBody>
            </p:sp>
          </p:grpSp>
        </p:grpSp>
        <p:pic>
          <p:nvPicPr>
            <p:cNvPr id="67" name="Picture 66" descr="Screen shot 2011-03-30 at 12.10.45 PM.jpg"/>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532060" y="1490051"/>
              <a:ext cx="1092079" cy="870761"/>
            </a:xfrm>
            <a:prstGeom prst="rect">
              <a:avLst/>
            </a:prstGeom>
          </p:spPr>
        </p:pic>
      </p:grpSp>
      <p:grpSp>
        <p:nvGrpSpPr>
          <p:cNvPr id="9" name="Group 8"/>
          <p:cNvGrpSpPr/>
          <p:nvPr/>
        </p:nvGrpSpPr>
        <p:grpSpPr>
          <a:xfrm>
            <a:off x="1614488" y="3862388"/>
            <a:ext cx="4963656" cy="2135567"/>
            <a:chOff x="1614488" y="3862388"/>
            <a:chExt cx="4963656" cy="2135567"/>
          </a:xfrm>
        </p:grpSpPr>
        <p:sp>
          <p:nvSpPr>
            <p:cNvPr id="14347" name="Line 139"/>
            <p:cNvSpPr>
              <a:spLocks noChangeShapeType="1"/>
            </p:cNvSpPr>
            <p:nvPr/>
          </p:nvSpPr>
          <p:spPr bwMode="auto">
            <a:xfrm flipH="1">
              <a:off x="6269038" y="4194175"/>
              <a:ext cx="1588" cy="879475"/>
            </a:xfrm>
            <a:prstGeom prst="line">
              <a:avLst/>
            </a:prstGeom>
            <a:noFill/>
            <a:ln w="9525">
              <a:solidFill>
                <a:schemeClr val="tx1"/>
              </a:solidFill>
              <a:round/>
              <a:headEnd/>
              <a:tailEnd/>
            </a:ln>
          </p:spPr>
          <p:txBody>
            <a:bodyPr wrap="none" anchor="ctr"/>
            <a:lstStyle/>
            <a:p>
              <a:endParaRPr lang="en-GB" dirty="0">
                <a:latin typeface="Papyrus"/>
              </a:endParaRPr>
            </a:p>
          </p:txBody>
        </p:sp>
        <p:grpSp>
          <p:nvGrpSpPr>
            <p:cNvPr id="14348" name="Group 95"/>
            <p:cNvGrpSpPr>
              <a:grpSpLocks/>
            </p:cNvGrpSpPr>
            <p:nvPr/>
          </p:nvGrpSpPr>
          <p:grpSpPr bwMode="auto">
            <a:xfrm>
              <a:off x="2597151" y="4191000"/>
              <a:ext cx="698500" cy="1482725"/>
              <a:chOff x="1836" y="2640"/>
              <a:chExt cx="440" cy="934"/>
            </a:xfrm>
          </p:grpSpPr>
          <p:pic>
            <p:nvPicPr>
              <p:cNvPr id="14370" name="Picture 4" descr="FESA"/>
              <p:cNvPicPr>
                <a:picLocks noChangeAspect="1" noChangeArrowheads="1"/>
              </p:cNvPicPr>
              <p:nvPr/>
            </p:nvPicPr>
            <p:blipFill>
              <a:blip r:embed="rId11"/>
              <a:srcRect/>
              <a:stretch>
                <a:fillRect/>
              </a:stretch>
            </p:blipFill>
            <p:spPr bwMode="auto">
              <a:xfrm>
                <a:off x="1836" y="3195"/>
                <a:ext cx="440" cy="379"/>
              </a:xfrm>
              <a:prstGeom prst="rect">
                <a:avLst/>
              </a:prstGeom>
              <a:noFill/>
              <a:ln w="9525">
                <a:noFill/>
                <a:miter lim="800000"/>
                <a:headEnd/>
                <a:tailEnd/>
              </a:ln>
            </p:spPr>
          </p:pic>
          <p:sp>
            <p:nvSpPr>
              <p:cNvPr id="14371" name="Line 66"/>
              <p:cNvSpPr>
                <a:spLocks noChangeShapeType="1"/>
              </p:cNvSpPr>
              <p:nvPr/>
            </p:nvSpPr>
            <p:spPr bwMode="auto">
              <a:xfrm>
                <a:off x="2049" y="2640"/>
                <a:ext cx="0" cy="554"/>
              </a:xfrm>
              <a:prstGeom prst="line">
                <a:avLst/>
              </a:prstGeom>
              <a:noFill/>
              <a:ln w="9525">
                <a:solidFill>
                  <a:schemeClr val="tx1"/>
                </a:solidFill>
                <a:round/>
                <a:headEnd/>
                <a:tailEnd/>
              </a:ln>
            </p:spPr>
            <p:txBody>
              <a:bodyPr wrap="none" anchor="ctr"/>
              <a:lstStyle/>
              <a:p>
                <a:endParaRPr lang="en-GB" dirty="0">
                  <a:latin typeface="Papyrus"/>
                </a:endParaRPr>
              </a:p>
            </p:txBody>
          </p:sp>
          <p:sp>
            <p:nvSpPr>
              <p:cNvPr id="14372" name="Rectangle 49"/>
              <p:cNvSpPr>
                <a:spLocks noChangeArrowheads="1"/>
              </p:cNvSpPr>
              <p:nvPr/>
            </p:nvSpPr>
            <p:spPr bwMode="auto">
              <a:xfrm rot="-5400000">
                <a:off x="2011" y="2763"/>
                <a:ext cx="60" cy="376"/>
              </a:xfrm>
              <a:prstGeom prst="rect">
                <a:avLst/>
              </a:prstGeom>
              <a:solidFill>
                <a:srgbClr val="999999"/>
              </a:solidFill>
              <a:ln w="9525">
                <a:solidFill>
                  <a:schemeClr val="tx1"/>
                </a:solidFill>
                <a:miter lim="800000"/>
                <a:headEnd/>
                <a:tailEnd/>
              </a:ln>
            </p:spPr>
            <p:txBody>
              <a:bodyPr wrap="none" anchor="ctr"/>
              <a:lstStyle/>
              <a:p>
                <a:endParaRPr lang="en-GB" dirty="0">
                  <a:latin typeface="Papyrus"/>
                </a:endParaRPr>
              </a:p>
            </p:txBody>
          </p:sp>
        </p:grpSp>
        <p:sp>
          <p:nvSpPr>
            <p:cNvPr id="14349" name="Text Box 7"/>
            <p:cNvSpPr txBox="1">
              <a:spLocks noChangeArrowheads="1"/>
            </p:cNvSpPr>
            <p:nvPr/>
          </p:nvSpPr>
          <p:spPr bwMode="auto">
            <a:xfrm>
              <a:off x="3987103" y="5720956"/>
              <a:ext cx="428322" cy="276999"/>
            </a:xfrm>
            <a:prstGeom prst="rect">
              <a:avLst/>
            </a:prstGeom>
            <a:noFill/>
            <a:ln w="9525">
              <a:noFill/>
              <a:miter lim="800000"/>
              <a:headEnd/>
              <a:tailEnd/>
            </a:ln>
          </p:spPr>
          <p:txBody>
            <a:bodyPr wrap="none">
              <a:spAutoFit/>
            </a:bodyPr>
            <a:lstStyle/>
            <a:p>
              <a:pPr eaLnBrk="0" hangingPunct="0"/>
              <a:r>
                <a:rPr lang="en-US" sz="1200" dirty="0" smtClean="0">
                  <a:latin typeface="Papyrus"/>
                  <a:ea typeface="ＭＳ Ｐゴシック"/>
                  <a:cs typeface="ＭＳ Ｐゴシック"/>
                </a:rPr>
                <a:t>DB</a:t>
              </a:r>
              <a:endParaRPr lang="en-US" sz="1200" dirty="0">
                <a:latin typeface="Papyrus"/>
                <a:ea typeface="ＭＳ Ｐゴシック"/>
                <a:cs typeface="ＭＳ Ｐゴシック"/>
              </a:endParaRPr>
            </a:p>
          </p:txBody>
        </p:sp>
        <p:sp>
          <p:nvSpPr>
            <p:cNvPr id="14350" name="Line 67"/>
            <p:cNvSpPr>
              <a:spLocks noChangeShapeType="1"/>
            </p:cNvSpPr>
            <p:nvPr/>
          </p:nvSpPr>
          <p:spPr bwMode="auto">
            <a:xfrm flipH="1">
              <a:off x="4168329" y="3862388"/>
              <a:ext cx="13147" cy="1391703"/>
            </a:xfrm>
            <a:prstGeom prst="line">
              <a:avLst/>
            </a:prstGeom>
            <a:noFill/>
            <a:ln w="9525">
              <a:solidFill>
                <a:schemeClr val="tx1"/>
              </a:solidFill>
              <a:round/>
              <a:headEnd/>
              <a:tailEnd/>
            </a:ln>
          </p:spPr>
          <p:txBody>
            <a:bodyPr wrap="none" anchor="ctr"/>
            <a:lstStyle/>
            <a:p>
              <a:endParaRPr lang="en-GB" dirty="0">
                <a:latin typeface="Papyrus"/>
              </a:endParaRPr>
            </a:p>
          </p:txBody>
        </p:sp>
        <p:sp>
          <p:nvSpPr>
            <p:cNvPr id="14351" name="Rectangle 48"/>
            <p:cNvSpPr>
              <a:spLocks noChangeArrowheads="1"/>
            </p:cNvSpPr>
            <p:nvPr/>
          </p:nvSpPr>
          <p:spPr bwMode="auto">
            <a:xfrm rot="16200000">
              <a:off x="4133851" y="4414838"/>
              <a:ext cx="95250" cy="539750"/>
            </a:xfrm>
            <a:prstGeom prst="rect">
              <a:avLst/>
            </a:prstGeom>
            <a:solidFill>
              <a:schemeClr val="accent2"/>
            </a:solidFill>
            <a:ln w="9525">
              <a:solidFill>
                <a:schemeClr val="tx1"/>
              </a:solidFill>
              <a:miter lim="800000"/>
              <a:headEnd/>
              <a:tailEnd/>
            </a:ln>
          </p:spPr>
          <p:txBody>
            <a:bodyPr wrap="none" anchor="ctr"/>
            <a:lstStyle/>
            <a:p>
              <a:endParaRPr lang="en-GB" dirty="0">
                <a:latin typeface="Papyrus"/>
              </a:endParaRPr>
            </a:p>
          </p:txBody>
        </p:sp>
        <p:sp>
          <p:nvSpPr>
            <p:cNvPr id="14352" name="Line 80"/>
            <p:cNvSpPr>
              <a:spLocks noChangeShapeType="1"/>
            </p:cNvSpPr>
            <p:nvPr/>
          </p:nvSpPr>
          <p:spPr bwMode="auto">
            <a:xfrm>
              <a:off x="3630613" y="4191000"/>
              <a:ext cx="2644775" cy="0"/>
            </a:xfrm>
            <a:prstGeom prst="line">
              <a:avLst/>
            </a:prstGeom>
            <a:noFill/>
            <a:ln w="9525">
              <a:solidFill>
                <a:schemeClr val="tx1"/>
              </a:solidFill>
              <a:round/>
              <a:headEnd/>
              <a:tailEnd/>
            </a:ln>
          </p:spPr>
          <p:txBody>
            <a:bodyPr wrap="none" anchor="ctr"/>
            <a:lstStyle/>
            <a:p>
              <a:endParaRPr lang="en-GB" dirty="0">
                <a:latin typeface="Papyrus"/>
              </a:endParaRPr>
            </a:p>
          </p:txBody>
        </p:sp>
        <p:pic>
          <p:nvPicPr>
            <p:cNvPr id="14368" name="Picture 9" descr="ArgonneSDDS"/>
            <p:cNvPicPr>
              <a:picLocks noChangeAspect="1" noChangeArrowheads="1"/>
            </p:cNvPicPr>
            <p:nvPr/>
          </p:nvPicPr>
          <p:blipFill>
            <a:blip r:embed="rId12"/>
            <a:srcRect/>
            <a:stretch>
              <a:fillRect/>
            </a:stretch>
          </p:blipFill>
          <p:spPr bwMode="auto">
            <a:xfrm>
              <a:off x="5145087" y="5072064"/>
              <a:ext cx="487363" cy="463550"/>
            </a:xfrm>
            <a:prstGeom prst="rect">
              <a:avLst/>
            </a:prstGeom>
            <a:noFill/>
            <a:ln w="9525">
              <a:noFill/>
              <a:miter lim="800000"/>
              <a:headEnd/>
              <a:tailEnd/>
            </a:ln>
          </p:spPr>
        </p:pic>
        <p:sp>
          <p:nvSpPr>
            <p:cNvPr id="14369" name="Text Box 10"/>
            <p:cNvSpPr txBox="1">
              <a:spLocks noChangeArrowheads="1"/>
            </p:cNvSpPr>
            <p:nvPr/>
          </p:nvSpPr>
          <p:spPr bwMode="auto">
            <a:xfrm>
              <a:off x="5164137" y="5721730"/>
              <a:ext cx="493713" cy="276225"/>
            </a:xfrm>
            <a:prstGeom prst="rect">
              <a:avLst/>
            </a:prstGeom>
            <a:noFill/>
            <a:ln w="9525">
              <a:noFill/>
              <a:miter lim="800000"/>
              <a:headEnd/>
              <a:tailEnd/>
            </a:ln>
          </p:spPr>
          <p:txBody>
            <a:bodyPr wrap="none">
              <a:spAutoFit/>
            </a:bodyPr>
            <a:lstStyle/>
            <a:p>
              <a:pPr eaLnBrk="0" hangingPunct="0"/>
              <a:r>
                <a:rPr lang="en-US" sz="1200" dirty="0" smtClean="0">
                  <a:latin typeface="Papyrus"/>
                  <a:ea typeface="ＭＳ Ｐゴシック"/>
                  <a:cs typeface="ＭＳ Ｐゴシック"/>
                </a:rPr>
                <a:t>Files</a:t>
              </a:r>
              <a:endParaRPr lang="en-US" sz="1200" dirty="0">
                <a:latin typeface="Papyrus"/>
                <a:ea typeface="ＭＳ Ｐゴシック"/>
                <a:cs typeface="ＭＳ Ｐゴシック"/>
              </a:endParaRPr>
            </a:p>
          </p:txBody>
        </p:sp>
        <p:sp>
          <p:nvSpPr>
            <p:cNvPr id="14365" name="Line 68"/>
            <p:cNvSpPr>
              <a:spLocks noChangeShapeType="1"/>
            </p:cNvSpPr>
            <p:nvPr/>
          </p:nvSpPr>
          <p:spPr bwMode="auto">
            <a:xfrm>
              <a:off x="5389562" y="4191001"/>
              <a:ext cx="0" cy="879475"/>
            </a:xfrm>
            <a:prstGeom prst="line">
              <a:avLst/>
            </a:prstGeom>
            <a:noFill/>
            <a:ln w="9525">
              <a:solidFill>
                <a:schemeClr val="tx1"/>
              </a:solidFill>
              <a:round/>
              <a:headEnd/>
              <a:tailEnd/>
            </a:ln>
          </p:spPr>
          <p:txBody>
            <a:bodyPr wrap="none" anchor="ctr"/>
            <a:lstStyle/>
            <a:p>
              <a:endParaRPr lang="en-GB" dirty="0">
                <a:latin typeface="Papyrus"/>
              </a:endParaRPr>
            </a:p>
          </p:txBody>
        </p:sp>
        <p:sp>
          <p:nvSpPr>
            <p:cNvPr id="14366" name="Rectangle 45"/>
            <p:cNvSpPr>
              <a:spLocks noChangeArrowheads="1"/>
            </p:cNvSpPr>
            <p:nvPr/>
          </p:nvSpPr>
          <p:spPr bwMode="auto">
            <a:xfrm rot="16200000">
              <a:off x="5338761" y="4438651"/>
              <a:ext cx="101600" cy="485775"/>
            </a:xfrm>
            <a:prstGeom prst="rect">
              <a:avLst/>
            </a:prstGeom>
            <a:solidFill>
              <a:schemeClr val="tx1"/>
            </a:solidFill>
            <a:ln w="9525">
              <a:solidFill>
                <a:schemeClr val="tx1"/>
              </a:solidFill>
              <a:miter lim="800000"/>
              <a:headEnd/>
              <a:tailEnd/>
            </a:ln>
          </p:spPr>
          <p:txBody>
            <a:bodyPr wrap="none" anchor="ctr"/>
            <a:lstStyle/>
            <a:p>
              <a:endParaRPr lang="en-GB" dirty="0">
                <a:latin typeface="Papyrus"/>
              </a:endParaRPr>
            </a:p>
          </p:txBody>
        </p:sp>
        <p:sp>
          <p:nvSpPr>
            <p:cNvPr id="14367" name="Line 83"/>
            <p:cNvSpPr>
              <a:spLocks noChangeShapeType="1"/>
            </p:cNvSpPr>
            <p:nvPr/>
          </p:nvSpPr>
          <p:spPr bwMode="auto">
            <a:xfrm>
              <a:off x="4178299" y="4191001"/>
              <a:ext cx="1206500" cy="0"/>
            </a:xfrm>
            <a:prstGeom prst="line">
              <a:avLst/>
            </a:prstGeom>
            <a:noFill/>
            <a:ln w="9525">
              <a:solidFill>
                <a:schemeClr val="tx1"/>
              </a:solidFill>
              <a:round/>
              <a:headEnd/>
              <a:tailEnd/>
            </a:ln>
          </p:spPr>
          <p:txBody>
            <a:bodyPr wrap="none" anchor="ctr"/>
            <a:lstStyle/>
            <a:p>
              <a:endParaRPr lang="en-GB" dirty="0">
                <a:latin typeface="Papyrus"/>
              </a:endParaRPr>
            </a:p>
          </p:txBody>
        </p:sp>
        <p:grpSp>
          <p:nvGrpSpPr>
            <p:cNvPr id="14354" name="Group 40"/>
            <p:cNvGrpSpPr>
              <a:grpSpLocks/>
            </p:cNvGrpSpPr>
            <p:nvPr/>
          </p:nvGrpSpPr>
          <p:grpSpPr bwMode="auto">
            <a:xfrm>
              <a:off x="1614488" y="5072066"/>
              <a:ext cx="704850" cy="842963"/>
              <a:chOff x="1572" y="2776"/>
              <a:chExt cx="444" cy="531"/>
            </a:xfrm>
          </p:grpSpPr>
          <p:pic>
            <p:nvPicPr>
              <p:cNvPr id="14362" name="Picture 15" descr="Java"/>
              <p:cNvPicPr>
                <a:picLocks noChangeAspect="1" noChangeArrowheads="1"/>
              </p:cNvPicPr>
              <p:nvPr/>
            </p:nvPicPr>
            <p:blipFill>
              <a:blip r:embed="rId13"/>
              <a:srcRect/>
              <a:stretch>
                <a:fillRect/>
              </a:stretch>
            </p:blipFill>
            <p:spPr bwMode="auto">
              <a:xfrm>
                <a:off x="1572" y="2776"/>
                <a:ext cx="444" cy="434"/>
              </a:xfrm>
              <a:prstGeom prst="rect">
                <a:avLst/>
              </a:prstGeom>
              <a:noFill/>
              <a:ln w="9525">
                <a:noFill/>
                <a:miter lim="800000"/>
                <a:headEnd/>
                <a:tailEnd/>
              </a:ln>
            </p:spPr>
          </p:pic>
          <p:sp>
            <p:nvSpPr>
              <p:cNvPr id="14363" name="Text Box 16"/>
              <p:cNvSpPr txBox="1">
                <a:spLocks noChangeArrowheads="1"/>
              </p:cNvSpPr>
              <p:nvPr/>
            </p:nvSpPr>
            <p:spPr bwMode="auto">
              <a:xfrm>
                <a:off x="1638" y="3055"/>
                <a:ext cx="320" cy="252"/>
              </a:xfrm>
              <a:prstGeom prst="rect">
                <a:avLst/>
              </a:prstGeom>
              <a:solidFill>
                <a:srgbClr val="FFFFFF"/>
              </a:solidFill>
              <a:ln w="9525">
                <a:noFill/>
                <a:miter lim="800000"/>
                <a:headEnd/>
                <a:tailEnd/>
              </a:ln>
            </p:spPr>
            <p:txBody>
              <a:bodyPr>
                <a:spAutoFit/>
              </a:bodyPr>
              <a:lstStyle/>
              <a:p>
                <a:pPr eaLnBrk="0" hangingPunct="0"/>
                <a:r>
                  <a:rPr lang="en-US" sz="1000" dirty="0">
                    <a:solidFill>
                      <a:schemeClr val="hlink"/>
                    </a:solidFill>
                    <a:latin typeface="Papyrus"/>
                    <a:ea typeface="ＭＳ Ｐゴシック"/>
                    <a:cs typeface="ＭＳ Ｐゴシック"/>
                  </a:rPr>
                  <a:t>JAPC</a:t>
                </a:r>
                <a:endParaRPr lang="en-US" sz="1200" dirty="0">
                  <a:latin typeface="Papyrus"/>
                  <a:ea typeface="ＭＳ Ｐゴシック"/>
                  <a:cs typeface="ＭＳ Ｐゴシック"/>
                </a:endParaRPr>
              </a:p>
            </p:txBody>
          </p:sp>
        </p:grpSp>
        <p:sp>
          <p:nvSpPr>
            <p:cNvPr id="14355" name="Line 65"/>
            <p:cNvSpPr>
              <a:spLocks noChangeShapeType="1"/>
            </p:cNvSpPr>
            <p:nvPr/>
          </p:nvSpPr>
          <p:spPr bwMode="auto">
            <a:xfrm>
              <a:off x="1957388" y="4191000"/>
              <a:ext cx="0" cy="879475"/>
            </a:xfrm>
            <a:prstGeom prst="line">
              <a:avLst/>
            </a:prstGeom>
            <a:noFill/>
            <a:ln w="9525">
              <a:solidFill>
                <a:schemeClr val="tx1"/>
              </a:solidFill>
              <a:round/>
              <a:headEnd/>
              <a:tailEnd/>
            </a:ln>
          </p:spPr>
          <p:txBody>
            <a:bodyPr wrap="none" anchor="ctr"/>
            <a:lstStyle/>
            <a:p>
              <a:endParaRPr lang="en-GB" dirty="0">
                <a:latin typeface="Papyrus"/>
              </a:endParaRPr>
            </a:p>
          </p:txBody>
        </p:sp>
        <p:sp>
          <p:nvSpPr>
            <p:cNvPr id="14356" name="Rectangle 63"/>
            <p:cNvSpPr>
              <a:spLocks noChangeArrowheads="1"/>
            </p:cNvSpPr>
            <p:nvPr/>
          </p:nvSpPr>
          <p:spPr bwMode="auto">
            <a:xfrm rot="16200000">
              <a:off x="1912938" y="4386263"/>
              <a:ext cx="95250" cy="596900"/>
            </a:xfrm>
            <a:prstGeom prst="rect">
              <a:avLst/>
            </a:prstGeom>
            <a:solidFill>
              <a:schemeClr val="bg1"/>
            </a:solidFill>
            <a:ln w="9525">
              <a:solidFill>
                <a:schemeClr val="tx1"/>
              </a:solidFill>
              <a:miter lim="800000"/>
              <a:headEnd/>
              <a:tailEnd/>
            </a:ln>
          </p:spPr>
          <p:txBody>
            <a:bodyPr wrap="none" anchor="ctr"/>
            <a:lstStyle/>
            <a:p>
              <a:endParaRPr lang="en-GB" dirty="0">
                <a:latin typeface="Papyrus"/>
              </a:endParaRPr>
            </a:p>
          </p:txBody>
        </p:sp>
        <p:sp>
          <p:nvSpPr>
            <p:cNvPr id="14357" name="Line 64"/>
            <p:cNvSpPr>
              <a:spLocks noChangeShapeType="1"/>
            </p:cNvSpPr>
            <p:nvPr/>
          </p:nvSpPr>
          <p:spPr bwMode="auto">
            <a:xfrm>
              <a:off x="1960563" y="4191000"/>
              <a:ext cx="1735138" cy="0"/>
            </a:xfrm>
            <a:prstGeom prst="line">
              <a:avLst/>
            </a:prstGeom>
            <a:noFill/>
            <a:ln w="9525">
              <a:solidFill>
                <a:schemeClr val="tx1"/>
              </a:solidFill>
              <a:round/>
              <a:headEnd/>
              <a:tailEnd/>
            </a:ln>
          </p:spPr>
          <p:txBody>
            <a:bodyPr wrap="none" anchor="ctr"/>
            <a:lstStyle/>
            <a:p>
              <a:endParaRPr lang="en-GB" dirty="0">
                <a:latin typeface="Papyrus"/>
              </a:endParaRPr>
            </a:p>
          </p:txBody>
        </p:sp>
        <p:sp>
          <p:nvSpPr>
            <p:cNvPr id="14358" name="Text Box 100"/>
            <p:cNvSpPr txBox="1">
              <a:spLocks noChangeArrowheads="1"/>
            </p:cNvSpPr>
            <p:nvPr/>
          </p:nvSpPr>
          <p:spPr bwMode="auto">
            <a:xfrm>
              <a:off x="4151313" y="4308475"/>
              <a:ext cx="450850" cy="304800"/>
            </a:xfrm>
            <a:prstGeom prst="rect">
              <a:avLst/>
            </a:prstGeom>
            <a:noFill/>
            <a:ln w="9525">
              <a:noFill/>
              <a:miter lim="800000"/>
              <a:headEnd/>
              <a:tailEnd/>
            </a:ln>
          </p:spPr>
          <p:txBody>
            <a:bodyPr wrap="none">
              <a:spAutoFit/>
            </a:bodyPr>
            <a:lstStyle/>
            <a:p>
              <a:pPr eaLnBrk="0" hangingPunct="0"/>
              <a:r>
                <a:rPr lang="en-US" sz="1400" dirty="0">
                  <a:latin typeface="Papyrus"/>
                  <a:ea typeface="ＭＳ Ｐゴシック"/>
                  <a:cs typeface="ＭＳ Ｐゴシック"/>
                </a:rPr>
                <a:t>libs</a:t>
              </a:r>
            </a:p>
          </p:txBody>
        </p:sp>
        <p:sp>
          <p:nvSpPr>
            <p:cNvPr id="14361" name="Rectangle 138"/>
            <p:cNvSpPr>
              <a:spLocks noChangeArrowheads="1"/>
            </p:cNvSpPr>
            <p:nvPr/>
          </p:nvSpPr>
          <p:spPr bwMode="auto">
            <a:xfrm rot="16200000">
              <a:off x="6240463" y="4418013"/>
              <a:ext cx="95250" cy="539750"/>
            </a:xfrm>
            <a:prstGeom prst="rect">
              <a:avLst/>
            </a:prstGeom>
            <a:solidFill>
              <a:srgbClr val="FF9900"/>
            </a:solidFill>
            <a:ln w="9525">
              <a:solidFill>
                <a:schemeClr val="tx1"/>
              </a:solidFill>
              <a:miter lim="800000"/>
              <a:headEnd/>
              <a:tailEnd/>
            </a:ln>
          </p:spPr>
          <p:txBody>
            <a:bodyPr wrap="none" anchor="ctr"/>
            <a:lstStyle/>
            <a:p>
              <a:endParaRPr lang="en-GB" dirty="0">
                <a:latin typeface="Papyrus"/>
              </a:endParaRPr>
            </a:p>
          </p:txBody>
        </p:sp>
        <p:sp>
          <p:nvSpPr>
            <p:cNvPr id="14346" name="Text Box 10"/>
            <p:cNvSpPr txBox="1">
              <a:spLocks noChangeArrowheads="1"/>
            </p:cNvSpPr>
            <p:nvPr/>
          </p:nvSpPr>
          <p:spPr bwMode="auto">
            <a:xfrm>
              <a:off x="6021750" y="5720956"/>
              <a:ext cx="484027" cy="276999"/>
            </a:xfrm>
            <a:prstGeom prst="rect">
              <a:avLst/>
            </a:prstGeom>
            <a:noFill/>
            <a:ln w="9525">
              <a:noFill/>
              <a:miter lim="800000"/>
              <a:headEnd/>
              <a:tailEnd/>
            </a:ln>
          </p:spPr>
          <p:txBody>
            <a:bodyPr wrap="none">
              <a:spAutoFit/>
            </a:bodyPr>
            <a:lstStyle/>
            <a:p>
              <a:pPr eaLnBrk="0" hangingPunct="0"/>
              <a:r>
                <a:rPr lang="en-US" sz="1200" dirty="0" smtClean="0">
                  <a:latin typeface="Papyrus"/>
                  <a:ea typeface="ＭＳ Ｐゴシック"/>
                  <a:cs typeface="ＭＳ Ｐゴシック"/>
                </a:rPr>
                <a:t>PLC</a:t>
              </a:r>
              <a:endParaRPr lang="en-US" sz="1200" dirty="0">
                <a:latin typeface="Papyrus"/>
                <a:ea typeface="ＭＳ Ｐゴシック"/>
                <a:cs typeface="ＭＳ Ｐゴシック"/>
              </a:endParaRPr>
            </a:p>
          </p:txBody>
        </p:sp>
        <p:pic>
          <p:nvPicPr>
            <p:cNvPr id="68" name="Picture 67" descr="cpu"/>
            <p:cNvPicPr>
              <a:picLocks noChangeAspect="1" noChangeArrowheads="1"/>
            </p:cNvPicPr>
            <p:nvPr/>
          </p:nvPicPr>
          <p:blipFill>
            <a:blip r:embed="rId14"/>
            <a:srcRect/>
            <a:stretch>
              <a:fillRect/>
            </a:stretch>
          </p:blipFill>
          <p:spPr bwMode="auto">
            <a:xfrm>
              <a:off x="6003904" y="4951857"/>
              <a:ext cx="574240" cy="601407"/>
            </a:xfrm>
            <a:prstGeom prst="rect">
              <a:avLst/>
            </a:prstGeom>
            <a:noFill/>
            <a:ln w="9525">
              <a:noFill/>
              <a:miter lim="800000"/>
              <a:headEnd/>
              <a:tailEnd/>
            </a:ln>
          </p:spPr>
        </p:pic>
        <p:pic>
          <p:nvPicPr>
            <p:cNvPr id="69" name="Picture 68"/>
            <p:cNvPicPr>
              <a:picLocks noChangeAspect="1" noChangeArrowheads="1"/>
            </p:cNvPicPr>
            <p:nvPr/>
          </p:nvPicPr>
          <p:blipFill>
            <a:blip r:embed="rId15">
              <a:clrChange>
                <a:clrFrom>
                  <a:srgbClr val="FEFEFB"/>
                </a:clrFrom>
                <a:clrTo>
                  <a:srgbClr val="FEFEFB">
                    <a:alpha val="0"/>
                  </a:srgbClr>
                </a:clrTo>
              </a:clrChange>
            </a:blip>
            <a:srcRect/>
            <a:stretch>
              <a:fillRect/>
            </a:stretch>
          </p:blipFill>
          <p:spPr bwMode="auto">
            <a:xfrm>
              <a:off x="3766866" y="5003818"/>
              <a:ext cx="694377" cy="609102"/>
            </a:xfrm>
            <a:prstGeom prst="rect">
              <a:avLst/>
            </a:prstGeom>
            <a:noFill/>
            <a:ln w="9525">
              <a:noFill/>
              <a:miter lim="800000"/>
              <a:headEnd/>
              <a:tailEnd/>
            </a:ln>
          </p:spPr>
        </p:pic>
        <p:sp>
          <p:nvSpPr>
            <p:cNvPr id="72" name="Text Box 7"/>
            <p:cNvSpPr txBox="1">
              <a:spLocks noChangeArrowheads="1"/>
            </p:cNvSpPr>
            <p:nvPr/>
          </p:nvSpPr>
          <p:spPr bwMode="auto">
            <a:xfrm>
              <a:off x="2676095" y="5720956"/>
              <a:ext cx="556563" cy="276999"/>
            </a:xfrm>
            <a:prstGeom prst="rect">
              <a:avLst/>
            </a:prstGeom>
            <a:noFill/>
            <a:ln w="9525">
              <a:noFill/>
              <a:miter lim="800000"/>
              <a:headEnd/>
              <a:tailEnd/>
            </a:ln>
          </p:spPr>
          <p:txBody>
            <a:bodyPr wrap="none">
              <a:spAutoFit/>
            </a:bodyPr>
            <a:lstStyle/>
            <a:p>
              <a:pPr eaLnBrk="0" hangingPunct="0"/>
              <a:r>
                <a:rPr lang="en-US" sz="1200" dirty="0" smtClean="0">
                  <a:latin typeface="Papyrus"/>
                  <a:ea typeface="ＭＳ Ｐゴシック"/>
                  <a:cs typeface="ＭＳ Ｐゴシック"/>
                </a:rPr>
                <a:t>CMW</a:t>
              </a:r>
              <a:endParaRPr lang="en-US" sz="1200" dirty="0">
                <a:latin typeface="Papyrus"/>
                <a:ea typeface="ＭＳ Ｐゴシック"/>
                <a:cs typeface="ＭＳ Ｐゴシック"/>
              </a:endParaRPr>
            </a:p>
          </p:txBody>
        </p:sp>
        <p:sp>
          <p:nvSpPr>
            <p:cNvPr id="75" name="Text Box 7"/>
            <p:cNvSpPr txBox="1">
              <a:spLocks noChangeArrowheads="1"/>
            </p:cNvSpPr>
            <p:nvPr/>
          </p:nvSpPr>
          <p:spPr bwMode="auto">
            <a:xfrm>
              <a:off x="1752187" y="5720956"/>
              <a:ext cx="498454" cy="276999"/>
            </a:xfrm>
            <a:prstGeom prst="rect">
              <a:avLst/>
            </a:prstGeom>
            <a:noFill/>
            <a:ln w="9525">
              <a:noFill/>
              <a:miter lim="800000"/>
              <a:headEnd/>
              <a:tailEnd/>
            </a:ln>
          </p:spPr>
          <p:txBody>
            <a:bodyPr wrap="none">
              <a:spAutoFit/>
            </a:bodyPr>
            <a:lstStyle/>
            <a:p>
              <a:pPr eaLnBrk="0" hangingPunct="0"/>
              <a:r>
                <a:rPr lang="en-US" sz="1200" dirty="0" smtClean="0">
                  <a:latin typeface="Papyrus"/>
                  <a:ea typeface="ＭＳ Ｐゴシック"/>
                  <a:cs typeface="ＭＳ Ｐゴシック"/>
                </a:rPr>
                <a:t>Java</a:t>
              </a:r>
              <a:endParaRPr lang="en-US" sz="1200" dirty="0">
                <a:latin typeface="Papyrus"/>
                <a:ea typeface="ＭＳ Ｐゴシック"/>
                <a:cs typeface="ＭＳ Ｐゴシック"/>
              </a:endParaRPr>
            </a:p>
          </p:txBody>
        </p:sp>
      </p:grpSp>
      <p:sp>
        <p:nvSpPr>
          <p:cNvPr id="62" name="Title 4"/>
          <p:cNvSpPr>
            <a:spLocks noGrp="1"/>
          </p:cNvSpPr>
          <p:nvPr>
            <p:ph type="title"/>
          </p:nvPr>
        </p:nvSpPr>
        <p:spPr>
          <a:xfrm>
            <a:off x="898049" y="265117"/>
            <a:ext cx="7599422" cy="707747"/>
          </a:xfrm>
        </p:spPr>
        <p:txBody>
          <a:bodyPr/>
          <a:lstStyle/>
          <a:p>
            <a:pPr algn="ctr"/>
            <a:r>
              <a:rPr lang="en-US" dirty="0" smtClean="0"/>
              <a:t>The Framework</a:t>
            </a:r>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45</a:t>
            </a:fld>
            <a:endParaRPr lang="en-US" dirty="0"/>
          </a:p>
        </p:txBody>
      </p:sp>
    </p:spTree>
    <p:custDataLst>
      <p:tags r:id="rId1"/>
    </p:custDataLst>
    <p:extLst>
      <p:ext uri="{BB962C8B-B14F-4D97-AF65-F5344CB8AC3E}">
        <p14:creationId xmlns:p14="http://schemas.microsoft.com/office/powerpoint/2010/main" val="36323597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p:cNvSpPr txBox="1">
            <a:spLocks/>
          </p:cNvSpPr>
          <p:nvPr/>
        </p:nvSpPr>
        <p:spPr>
          <a:xfrm>
            <a:off x="993299" y="436567"/>
            <a:ext cx="7410868" cy="707747"/>
          </a:xfrm>
          <a:prstGeom prst="rect">
            <a:avLst/>
          </a:prstGeom>
        </p:spPr>
        <p:txBody>
          <a:bodyPr vert="horz" lIns="91440" tIns="45720" rIns="91440" bIns="45720" rtlCol="0" anchor="ctr">
            <a:noAutofit/>
          </a:bodyPr>
          <a:lstStyle>
            <a:lvl1pPr algn="r"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dirty="0" smtClean="0">
                <a:latin typeface="Papyrus"/>
              </a:rPr>
              <a:t>Hardware Support</a:t>
            </a:r>
            <a:endParaRPr lang="en-GB" dirty="0">
              <a:latin typeface="Papyrus"/>
            </a:endParaRPr>
          </a:p>
        </p:txBody>
      </p:sp>
      <p:sp>
        <p:nvSpPr>
          <p:cNvPr id="8" name="Rounded Rectangle 7"/>
          <p:cNvSpPr/>
          <p:nvPr/>
        </p:nvSpPr>
        <p:spPr>
          <a:xfrm>
            <a:off x="1612669" y="1620982"/>
            <a:ext cx="6359236" cy="169579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latin typeface="Papyrus"/>
            </a:endParaRPr>
          </a:p>
        </p:txBody>
      </p:sp>
      <p:sp>
        <p:nvSpPr>
          <p:cNvPr id="9" name="Rounded Rectangle 8"/>
          <p:cNvSpPr/>
          <p:nvPr/>
        </p:nvSpPr>
        <p:spPr>
          <a:xfrm>
            <a:off x="1612669" y="4023361"/>
            <a:ext cx="6359236" cy="192301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latin typeface="Papyrus"/>
            </a:endParaRPr>
          </a:p>
        </p:txBody>
      </p:sp>
      <p:sp>
        <p:nvSpPr>
          <p:cNvPr id="10" name="TextBox 9"/>
          <p:cNvSpPr txBox="1"/>
          <p:nvPr/>
        </p:nvSpPr>
        <p:spPr>
          <a:xfrm>
            <a:off x="4523622" y="3316779"/>
            <a:ext cx="585918" cy="707886"/>
          </a:xfrm>
          <a:prstGeom prst="rect">
            <a:avLst/>
          </a:prstGeom>
          <a:noFill/>
        </p:spPr>
        <p:txBody>
          <a:bodyPr wrap="none" rtlCol="0">
            <a:spAutoFit/>
          </a:bodyPr>
          <a:lstStyle/>
          <a:p>
            <a:r>
              <a:rPr lang="en-US" sz="4000" dirty="0" smtClean="0">
                <a:latin typeface="Papyrus"/>
              </a:rPr>
              <a:t>&amp;</a:t>
            </a:r>
            <a:endParaRPr lang="en-GB" sz="4000" dirty="0">
              <a:latin typeface="Papyrus"/>
            </a:endParaRPr>
          </a:p>
        </p:txBody>
      </p:sp>
      <p:sp>
        <p:nvSpPr>
          <p:cNvPr id="11" name="TextBox 10"/>
          <p:cNvSpPr txBox="1"/>
          <p:nvPr/>
        </p:nvSpPr>
        <p:spPr>
          <a:xfrm>
            <a:off x="1687484" y="1912638"/>
            <a:ext cx="461665" cy="1092607"/>
          </a:xfrm>
          <a:prstGeom prst="rect">
            <a:avLst/>
          </a:prstGeom>
          <a:noFill/>
        </p:spPr>
        <p:txBody>
          <a:bodyPr vert="vert270" wrap="none" rtlCol="0">
            <a:spAutoFit/>
          </a:bodyPr>
          <a:lstStyle/>
          <a:p>
            <a:r>
              <a:rPr lang="en-US" dirty="0" smtClean="0">
                <a:latin typeface="Papyrus"/>
              </a:rPr>
              <a:t>Hardware</a:t>
            </a:r>
            <a:endParaRPr lang="en-GB" dirty="0">
              <a:latin typeface="Papyrus"/>
            </a:endParaRPr>
          </a:p>
        </p:txBody>
      </p:sp>
      <p:sp>
        <p:nvSpPr>
          <p:cNvPr id="12" name="TextBox 11"/>
          <p:cNvSpPr txBox="1"/>
          <p:nvPr/>
        </p:nvSpPr>
        <p:spPr>
          <a:xfrm>
            <a:off x="1633760" y="4593525"/>
            <a:ext cx="461665" cy="1041311"/>
          </a:xfrm>
          <a:prstGeom prst="rect">
            <a:avLst/>
          </a:prstGeom>
          <a:noFill/>
        </p:spPr>
        <p:txBody>
          <a:bodyPr vert="vert270" wrap="none" rtlCol="0">
            <a:spAutoFit/>
          </a:bodyPr>
          <a:lstStyle/>
          <a:p>
            <a:r>
              <a:rPr lang="en-US" dirty="0" smtClean="0">
                <a:latin typeface="Papyrus"/>
              </a:rPr>
              <a:t>Software</a:t>
            </a:r>
            <a:endParaRPr lang="en-GB" dirty="0">
              <a:latin typeface="Papyrus"/>
            </a:endParaRPr>
          </a:p>
        </p:txBody>
      </p:sp>
      <p:sp>
        <p:nvSpPr>
          <p:cNvPr id="13" name="TextBox 12"/>
          <p:cNvSpPr txBox="1"/>
          <p:nvPr/>
        </p:nvSpPr>
        <p:spPr>
          <a:xfrm>
            <a:off x="4592782" y="1822188"/>
            <a:ext cx="3071553" cy="923330"/>
          </a:xfrm>
          <a:prstGeom prst="rect">
            <a:avLst/>
          </a:prstGeom>
          <a:noFill/>
        </p:spPr>
        <p:txBody>
          <a:bodyPr wrap="square" rtlCol="0">
            <a:spAutoFit/>
          </a:bodyPr>
          <a:lstStyle/>
          <a:p>
            <a:pPr marL="285750" indent="-285750">
              <a:buFont typeface="Arial" pitchFamily="34" charset="0"/>
              <a:buChar char="•"/>
            </a:pPr>
            <a:r>
              <a:rPr lang="en-US" dirty="0">
                <a:latin typeface="Papyrus"/>
              </a:rPr>
              <a:t>PXI</a:t>
            </a:r>
          </a:p>
          <a:p>
            <a:pPr marL="285750" indent="-285750">
              <a:buFont typeface="Arial" pitchFamily="34" charset="0"/>
              <a:buChar char="•"/>
            </a:pPr>
            <a:r>
              <a:rPr lang="en-US" dirty="0" err="1" smtClean="0">
                <a:latin typeface="Papyrus"/>
              </a:rPr>
              <a:t>CompactRIO</a:t>
            </a:r>
            <a:endParaRPr lang="en-US" dirty="0" smtClean="0">
              <a:latin typeface="Papyrus"/>
            </a:endParaRPr>
          </a:p>
          <a:p>
            <a:pPr marL="285750" indent="-285750">
              <a:buFont typeface="Arial" pitchFamily="34" charset="0"/>
              <a:buChar char="•"/>
            </a:pPr>
            <a:r>
              <a:rPr lang="en-US" dirty="0" smtClean="0">
                <a:latin typeface="Papyrus"/>
              </a:rPr>
              <a:t>DAQ</a:t>
            </a:r>
            <a:endParaRPr lang="en-US" dirty="0">
              <a:latin typeface="Papyrus"/>
            </a:endParaRPr>
          </a:p>
        </p:txBody>
      </p:sp>
      <p:pic>
        <p:nvPicPr>
          <p:cNvPr id="14"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339897" y="4156839"/>
            <a:ext cx="2276359" cy="16560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5" name="TextBox 14"/>
          <p:cNvSpPr txBox="1"/>
          <p:nvPr/>
        </p:nvSpPr>
        <p:spPr>
          <a:xfrm>
            <a:off x="4698551" y="4268901"/>
            <a:ext cx="3071553" cy="1200329"/>
          </a:xfrm>
          <a:prstGeom prst="rect">
            <a:avLst/>
          </a:prstGeom>
          <a:noFill/>
        </p:spPr>
        <p:txBody>
          <a:bodyPr wrap="square" rtlCol="0">
            <a:spAutoFit/>
          </a:bodyPr>
          <a:lstStyle/>
          <a:p>
            <a:pPr marL="285750" indent="-285750">
              <a:buFont typeface="Arial" pitchFamily="34" charset="0"/>
              <a:buChar char="•"/>
            </a:pPr>
            <a:r>
              <a:rPr lang="en-US" dirty="0" err="1">
                <a:latin typeface="Papyrus"/>
              </a:rPr>
              <a:t>LabVIEW</a:t>
            </a:r>
            <a:endParaRPr lang="en-US" dirty="0">
              <a:latin typeface="Papyrus"/>
            </a:endParaRPr>
          </a:p>
          <a:p>
            <a:pPr marL="285750" indent="-285750">
              <a:buFont typeface="Arial" pitchFamily="34" charset="0"/>
              <a:buChar char="•"/>
            </a:pPr>
            <a:r>
              <a:rPr lang="en-US" dirty="0" err="1">
                <a:latin typeface="Papyrus"/>
              </a:rPr>
              <a:t>TestStand</a:t>
            </a:r>
            <a:endParaRPr lang="en-US" dirty="0">
              <a:latin typeface="Papyrus"/>
            </a:endParaRPr>
          </a:p>
          <a:p>
            <a:pPr marL="285750" indent="-285750">
              <a:buFont typeface="Arial" pitchFamily="34" charset="0"/>
              <a:buChar char="•"/>
            </a:pPr>
            <a:r>
              <a:rPr lang="en-US" dirty="0" err="1">
                <a:latin typeface="Papyrus"/>
              </a:rPr>
              <a:t>DIAdem</a:t>
            </a:r>
            <a:endParaRPr lang="en-GB" dirty="0">
              <a:latin typeface="Papyrus"/>
            </a:endParaRPr>
          </a:p>
          <a:p>
            <a:pPr marL="285750" indent="-285750">
              <a:buFont typeface="Arial" pitchFamily="34" charset="0"/>
              <a:buChar char="•"/>
            </a:pPr>
            <a:r>
              <a:rPr lang="en-US" dirty="0">
                <a:latin typeface="Papyrus"/>
              </a:rPr>
              <a:t>and other NI products</a:t>
            </a:r>
          </a:p>
        </p:txBody>
      </p:sp>
      <p:pic>
        <p:nvPicPr>
          <p:cNvPr id="16" name="Picture 6" descr="http://www.autocon.org/2010Expo/2010_Exhibitor/NI.gif"/>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071952" y="1725932"/>
            <a:ext cx="2520830" cy="1351331"/>
          </a:xfrm>
          <a:prstGeom prst="rect">
            <a:avLst/>
          </a:prstGeom>
          <a:noFill/>
          <a:extLst>
            <a:ext uri="{909E8E84-426E-40dd-AFC4-6F175D3DCCD1}">
              <a14:hiddenFill xmlns:a14="http://schemas.microsoft.com/office/drawing/2010/main" xmlns="">
                <a:solidFill>
                  <a:srgbClr val="FFFFFF"/>
                </a:solidFill>
              </a14:hiddenFill>
            </a:ext>
          </a:extLst>
        </p:spPr>
      </p:pic>
      <p:pic>
        <p:nvPicPr>
          <p:cNvPr id="17" name="Picture 6" descr="http://im7-tub-ru.yandex.net/i?id=342859637-23-72&amp;n=2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049658" y="315001"/>
            <a:ext cx="2702489" cy="950877"/>
          </a:xfrm>
          <a:prstGeom prst="rect">
            <a:avLst/>
          </a:prstGeom>
          <a:noFill/>
          <a:extLst>
            <a:ext uri="{909E8E84-426E-40dd-AFC4-6F175D3DCCD1}">
              <a14:hiddenFill xmlns:a14="http://schemas.microsoft.com/office/drawing/2010/main" xmlns="">
                <a:solidFill>
                  <a:srgbClr val="FFFFFF"/>
                </a:solidFill>
              </a14:hiddenFill>
            </a:ext>
          </a:extLst>
        </p:spPr>
      </p:pic>
      <p:pic>
        <p:nvPicPr>
          <p:cNvPr id="4098" name="Picture 2" descr="http://www.ni.com/cms/images/devzone/tut/PXI1042.jp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485969" y="1777470"/>
            <a:ext cx="1389933" cy="122777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Slide Number Placeholder 1"/>
          <p:cNvSpPr>
            <a:spLocks noGrp="1"/>
          </p:cNvSpPr>
          <p:nvPr>
            <p:ph type="sldNum" sz="quarter" idx="12"/>
          </p:nvPr>
        </p:nvSpPr>
        <p:spPr/>
        <p:txBody>
          <a:bodyPr/>
          <a:lstStyle/>
          <a:p>
            <a:fld id="{AC5B1FEA-406A-7749-A5C3-DDCB5F67A4CE}" type="slidenum">
              <a:rPr lang="en-US" smtClean="0"/>
              <a:pPr/>
              <a:t>46</a:t>
            </a:fld>
            <a:endParaRPr lang="en-US" dirty="0"/>
          </a:p>
        </p:txBody>
      </p:sp>
    </p:spTree>
    <p:extLst>
      <p:ext uri="{BB962C8B-B14F-4D97-AF65-F5344CB8AC3E}">
        <p14:creationId xmlns:p14="http://schemas.microsoft.com/office/powerpoint/2010/main" val="109111657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latin typeface="Papyrus"/>
                <a:cs typeface="Papyrus"/>
              </a:rPr>
              <a:t>MTA</a:t>
            </a:r>
          </a:p>
          <a:p>
            <a:r>
              <a:rPr lang="en-US" dirty="0" smtClean="0">
                <a:latin typeface="Papyrus"/>
                <a:cs typeface="Papyrus"/>
              </a:rPr>
              <a:t>Why RADE?</a:t>
            </a:r>
          </a:p>
          <a:p>
            <a:r>
              <a:rPr lang="en-US" dirty="0" smtClean="0">
                <a:latin typeface="Papyrus"/>
                <a:cs typeface="Papyrus"/>
              </a:rPr>
              <a:t>The challenge</a:t>
            </a:r>
          </a:p>
          <a:p>
            <a:r>
              <a:rPr lang="en-US" dirty="0" smtClean="0">
                <a:solidFill>
                  <a:schemeClr val="tx1"/>
                </a:solidFill>
                <a:cs typeface="Papyrus"/>
              </a:rPr>
              <a:t>The Scope</a:t>
            </a:r>
          </a:p>
          <a:p>
            <a:r>
              <a:rPr lang="en-US" dirty="0" smtClean="0">
                <a:latin typeface="Papyrus"/>
                <a:cs typeface="Papyrus"/>
              </a:rPr>
              <a:t>Coping with </a:t>
            </a:r>
            <a:r>
              <a:rPr lang="en-US" dirty="0">
                <a:latin typeface="Papyrus"/>
                <a:cs typeface="Papyrus"/>
              </a:rPr>
              <a:t>l</a:t>
            </a:r>
            <a:r>
              <a:rPr lang="en-US" dirty="0" smtClean="0">
                <a:latin typeface="Papyrus"/>
                <a:cs typeface="Papyrus"/>
              </a:rPr>
              <a:t>arge </a:t>
            </a:r>
            <a:r>
              <a:rPr lang="en-US" dirty="0">
                <a:latin typeface="Papyrus"/>
                <a:cs typeface="Papyrus"/>
              </a:rPr>
              <a:t>a</a:t>
            </a:r>
            <a:r>
              <a:rPr lang="en-US" dirty="0" smtClean="0">
                <a:latin typeface="Papyrus"/>
                <a:cs typeface="Papyrus"/>
              </a:rPr>
              <a:t>pplications</a:t>
            </a:r>
          </a:p>
          <a:p>
            <a:r>
              <a:rPr lang="en-US" dirty="0" smtClean="0">
                <a:latin typeface="Papyrus"/>
                <a:cs typeface="Papyrus"/>
              </a:rPr>
              <a:t>RADE today</a:t>
            </a:r>
          </a:p>
          <a:p>
            <a:r>
              <a:rPr lang="en-US" dirty="0" smtClean="0">
                <a:solidFill>
                  <a:srgbClr val="FF0000"/>
                </a:solidFill>
                <a:latin typeface="Papyrus"/>
                <a:cs typeface="Papyrus"/>
              </a:rPr>
              <a:t>Future</a:t>
            </a:r>
          </a:p>
        </p:txBody>
      </p:sp>
      <p:sp>
        <p:nvSpPr>
          <p:cNvPr id="4" name="Slide Number Placeholder 3"/>
          <p:cNvSpPr>
            <a:spLocks noGrp="1"/>
          </p:cNvSpPr>
          <p:nvPr>
            <p:ph type="sldNum" sz="quarter" idx="12"/>
          </p:nvPr>
        </p:nvSpPr>
        <p:spPr/>
        <p:txBody>
          <a:bodyPr/>
          <a:lstStyle/>
          <a:p>
            <a:fld id="{AC5B1FEA-406A-7749-A5C3-DDCB5F67A4CE}" type="slidenum">
              <a:rPr lang="en-US" smtClean="0"/>
              <a:pPr/>
              <a:t>47</a:t>
            </a:fld>
            <a:endParaRPr lang="en-US" dirty="0"/>
          </a:p>
        </p:txBody>
      </p:sp>
    </p:spTree>
    <p:extLst>
      <p:ext uri="{BB962C8B-B14F-4D97-AF65-F5344CB8AC3E}">
        <p14:creationId xmlns:p14="http://schemas.microsoft.com/office/powerpoint/2010/main" val="42270513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Challenges</a:t>
            </a:r>
            <a:endParaRPr lang="en-US" dirty="0"/>
          </a:p>
        </p:txBody>
      </p:sp>
      <p:pic>
        <p:nvPicPr>
          <p:cNvPr id="5" name="Picture 4"/>
          <p:cNvPicPr>
            <a:picLocks noChangeAspect="1"/>
          </p:cNvPicPr>
          <p:nvPr/>
        </p:nvPicPr>
        <p:blipFill>
          <a:blip r:embed="rId3"/>
          <a:stretch>
            <a:fillRect/>
          </a:stretch>
        </p:blipFill>
        <p:spPr>
          <a:xfrm>
            <a:off x="7308769" y="1420566"/>
            <a:ext cx="964091" cy="836079"/>
          </a:xfrm>
          <a:prstGeom prst="rect">
            <a:avLst/>
          </a:prstGeom>
        </p:spPr>
      </p:pic>
      <p:pic>
        <p:nvPicPr>
          <p:cNvPr id="6" name="Picture 5"/>
          <p:cNvPicPr>
            <a:picLocks noChangeAspect="1"/>
          </p:cNvPicPr>
          <p:nvPr/>
        </p:nvPicPr>
        <p:blipFill>
          <a:blip r:embed="rId4"/>
          <a:stretch>
            <a:fillRect/>
          </a:stretch>
        </p:blipFill>
        <p:spPr>
          <a:xfrm>
            <a:off x="6656079" y="2435782"/>
            <a:ext cx="2071900" cy="896797"/>
          </a:xfrm>
          <a:prstGeom prst="rect">
            <a:avLst/>
          </a:prstGeom>
        </p:spPr>
      </p:pic>
      <p:pic>
        <p:nvPicPr>
          <p:cNvPr id="7" name="Picture 6"/>
          <p:cNvPicPr>
            <a:picLocks noChangeAspect="1"/>
          </p:cNvPicPr>
          <p:nvPr/>
        </p:nvPicPr>
        <p:blipFill>
          <a:blip r:embed="rId5"/>
          <a:stretch>
            <a:fillRect/>
          </a:stretch>
        </p:blipFill>
        <p:spPr>
          <a:xfrm>
            <a:off x="6952509" y="3422528"/>
            <a:ext cx="1284135" cy="1028331"/>
          </a:xfrm>
          <a:prstGeom prst="rect">
            <a:avLst/>
          </a:prstGeom>
        </p:spPr>
      </p:pic>
      <p:pic>
        <p:nvPicPr>
          <p:cNvPr id="8" name="Picture 7"/>
          <p:cNvPicPr>
            <a:picLocks noChangeAspect="1"/>
          </p:cNvPicPr>
          <p:nvPr/>
        </p:nvPicPr>
        <p:blipFill>
          <a:blip r:embed="rId6"/>
          <a:stretch>
            <a:fillRect/>
          </a:stretch>
        </p:blipFill>
        <p:spPr>
          <a:xfrm>
            <a:off x="6656079" y="4670904"/>
            <a:ext cx="1936642" cy="956217"/>
          </a:xfrm>
          <a:prstGeom prst="rect">
            <a:avLst/>
          </a:prstGeom>
        </p:spPr>
      </p:pic>
      <p:pic>
        <p:nvPicPr>
          <p:cNvPr id="9" name="Picture 8"/>
          <p:cNvPicPr>
            <a:picLocks noChangeAspect="1"/>
          </p:cNvPicPr>
          <p:nvPr/>
        </p:nvPicPr>
        <p:blipFill>
          <a:blip r:embed="rId7"/>
          <a:stretch>
            <a:fillRect/>
          </a:stretch>
        </p:blipFill>
        <p:spPr>
          <a:xfrm>
            <a:off x="1237673" y="1420566"/>
            <a:ext cx="3842177" cy="4712055"/>
          </a:xfrm>
          <a:prstGeom prst="rect">
            <a:avLst/>
          </a:prstGeom>
        </p:spPr>
      </p:pic>
      <p:cxnSp>
        <p:nvCxnSpPr>
          <p:cNvPr id="12" name="Straight Arrow Connector 11"/>
          <p:cNvCxnSpPr/>
          <p:nvPr/>
        </p:nvCxnSpPr>
        <p:spPr>
          <a:xfrm flipH="1" flipV="1">
            <a:off x="3831412" y="2937989"/>
            <a:ext cx="2077142" cy="107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Double Brace 12"/>
          <p:cNvSpPr/>
          <p:nvPr/>
        </p:nvSpPr>
        <p:spPr>
          <a:xfrm>
            <a:off x="6091516" y="1323708"/>
            <a:ext cx="3052484" cy="3250085"/>
          </a:xfrm>
          <a:prstGeom prst="bracePair">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AC5B1FEA-406A-7749-A5C3-DDCB5F67A4CE}" type="slidenum">
              <a:rPr lang="en-US" smtClean="0"/>
              <a:pPr/>
              <a:t>48</a:t>
            </a:fld>
            <a:endParaRPr lang="en-US" dirty="0"/>
          </a:p>
        </p:txBody>
      </p:sp>
    </p:spTree>
    <p:extLst>
      <p:ext uri="{BB962C8B-B14F-4D97-AF65-F5344CB8AC3E}">
        <p14:creationId xmlns:p14="http://schemas.microsoft.com/office/powerpoint/2010/main" val="13110634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Challenges</a:t>
            </a:r>
            <a:endParaRPr lang="en-US" dirty="0"/>
          </a:p>
        </p:txBody>
      </p:sp>
      <p:pic>
        <p:nvPicPr>
          <p:cNvPr id="4" name="Picture 3"/>
          <p:cNvPicPr>
            <a:picLocks noChangeAspect="1"/>
          </p:cNvPicPr>
          <p:nvPr/>
        </p:nvPicPr>
        <p:blipFill>
          <a:blip r:embed="rId3"/>
          <a:stretch>
            <a:fillRect/>
          </a:stretch>
        </p:blipFill>
        <p:spPr>
          <a:xfrm>
            <a:off x="1506735" y="4388860"/>
            <a:ext cx="1795376" cy="1795376"/>
          </a:xfrm>
          <a:prstGeom prst="rect">
            <a:avLst/>
          </a:prstGeom>
        </p:spPr>
      </p:pic>
      <p:pic>
        <p:nvPicPr>
          <p:cNvPr id="14" name="Picture 13"/>
          <p:cNvPicPr>
            <a:picLocks noChangeAspect="1"/>
          </p:cNvPicPr>
          <p:nvPr/>
        </p:nvPicPr>
        <p:blipFill>
          <a:blip r:embed="rId4"/>
          <a:stretch>
            <a:fillRect/>
          </a:stretch>
        </p:blipFill>
        <p:spPr>
          <a:xfrm>
            <a:off x="4078943" y="1332645"/>
            <a:ext cx="3433204" cy="3318764"/>
          </a:xfrm>
          <a:prstGeom prst="rect">
            <a:avLst/>
          </a:prstGeom>
        </p:spPr>
      </p:pic>
      <p:sp>
        <p:nvSpPr>
          <p:cNvPr id="15" name="Oval Callout 14"/>
          <p:cNvSpPr/>
          <p:nvPr/>
        </p:nvSpPr>
        <p:spPr>
          <a:xfrm>
            <a:off x="3472648" y="1144314"/>
            <a:ext cx="4728297" cy="3755026"/>
          </a:xfrm>
          <a:prstGeom prst="wedgeEllipseCallout">
            <a:avLst>
              <a:gd name="adj1" fmla="val -54808"/>
              <a:gd name="adj2" fmla="val 43587"/>
            </a:avLst>
          </a:prstGeom>
          <a:no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AC5B1FEA-406A-7749-A5C3-DDCB5F67A4CE}" type="slidenum">
              <a:rPr lang="en-US" smtClean="0"/>
              <a:pPr/>
              <a:t>49</a:t>
            </a:fld>
            <a:endParaRPr lang="en-US" dirty="0"/>
          </a:p>
        </p:txBody>
      </p:sp>
    </p:spTree>
    <p:extLst>
      <p:ext uri="{BB962C8B-B14F-4D97-AF65-F5344CB8AC3E}">
        <p14:creationId xmlns:p14="http://schemas.microsoft.com/office/powerpoint/2010/main" val="7208726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latin typeface="Papyrus"/>
                <a:cs typeface="Papyrus"/>
              </a:rPr>
              <a:t>MTA</a:t>
            </a:r>
          </a:p>
          <a:p>
            <a:r>
              <a:rPr lang="en-US" dirty="0" smtClean="0">
                <a:solidFill>
                  <a:srgbClr val="FF0000"/>
                </a:solidFill>
                <a:latin typeface="Papyrus"/>
                <a:cs typeface="Papyrus"/>
              </a:rPr>
              <a:t>Why RADE?</a:t>
            </a:r>
          </a:p>
          <a:p>
            <a:r>
              <a:rPr lang="en-US" dirty="0" smtClean="0">
                <a:latin typeface="Papyrus"/>
                <a:cs typeface="Papyrus"/>
              </a:rPr>
              <a:t>The challenge</a:t>
            </a:r>
          </a:p>
          <a:p>
            <a:r>
              <a:rPr lang="en-US" dirty="0" smtClean="0">
                <a:solidFill>
                  <a:schemeClr val="tx1"/>
                </a:solidFill>
                <a:cs typeface="Papyrus"/>
              </a:rPr>
              <a:t>The Scope</a:t>
            </a:r>
          </a:p>
          <a:p>
            <a:r>
              <a:rPr lang="en-US" dirty="0" smtClean="0">
                <a:latin typeface="Papyrus"/>
                <a:cs typeface="Papyrus"/>
              </a:rPr>
              <a:t>Coping with </a:t>
            </a:r>
            <a:r>
              <a:rPr lang="en-US" dirty="0">
                <a:latin typeface="Papyrus"/>
                <a:cs typeface="Papyrus"/>
              </a:rPr>
              <a:t>l</a:t>
            </a:r>
            <a:r>
              <a:rPr lang="en-US" dirty="0" smtClean="0">
                <a:latin typeface="Papyrus"/>
                <a:cs typeface="Papyrus"/>
              </a:rPr>
              <a:t>arge </a:t>
            </a:r>
            <a:r>
              <a:rPr lang="en-US" dirty="0">
                <a:latin typeface="Papyrus"/>
                <a:cs typeface="Papyrus"/>
              </a:rPr>
              <a:t>a</a:t>
            </a:r>
            <a:r>
              <a:rPr lang="en-US" dirty="0" smtClean="0">
                <a:latin typeface="Papyrus"/>
                <a:cs typeface="Papyrus"/>
              </a:rPr>
              <a:t>pplications</a:t>
            </a:r>
          </a:p>
          <a:p>
            <a:r>
              <a:rPr lang="en-US" dirty="0" smtClean="0">
                <a:latin typeface="Papyrus"/>
                <a:cs typeface="Papyrus"/>
              </a:rPr>
              <a:t>RADE today</a:t>
            </a:r>
          </a:p>
          <a:p>
            <a:r>
              <a:rPr lang="en-US" dirty="0" smtClean="0">
                <a:latin typeface="Papyrus"/>
                <a:cs typeface="Papyrus"/>
              </a:rPr>
              <a:t>Future</a:t>
            </a:r>
          </a:p>
        </p:txBody>
      </p:sp>
      <p:sp>
        <p:nvSpPr>
          <p:cNvPr id="4" name="Slide Number Placeholder 3"/>
          <p:cNvSpPr>
            <a:spLocks noGrp="1"/>
          </p:cNvSpPr>
          <p:nvPr>
            <p:ph type="sldNum" sz="quarter" idx="12"/>
          </p:nvPr>
        </p:nvSpPr>
        <p:spPr/>
        <p:txBody>
          <a:bodyPr/>
          <a:lstStyle/>
          <a:p>
            <a:fld id="{AC5B1FEA-406A-7749-A5C3-DDCB5F67A4CE}" type="slidenum">
              <a:rPr lang="en-US" smtClean="0"/>
              <a:pPr/>
              <a:t>5</a:t>
            </a:fld>
            <a:endParaRPr lang="en-US" dirty="0"/>
          </a:p>
        </p:txBody>
      </p:sp>
    </p:spTree>
    <p:extLst>
      <p:ext uri="{BB962C8B-B14F-4D97-AF65-F5344CB8AC3E}">
        <p14:creationId xmlns:p14="http://schemas.microsoft.com/office/powerpoint/2010/main" val="42270513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993299" y="274251"/>
            <a:ext cx="7599422" cy="707747"/>
          </a:xfrm>
        </p:spPr>
        <p:txBody>
          <a:bodyPr/>
          <a:lstStyle/>
          <a:p>
            <a:r>
              <a:rPr lang="en-US" dirty="0" smtClean="0"/>
              <a:t>Large system management</a:t>
            </a:r>
            <a:endParaRPr lang="en-US" dirty="0"/>
          </a:p>
        </p:txBody>
      </p:sp>
      <p:sp>
        <p:nvSpPr>
          <p:cNvPr id="9" name="Rectangle 3"/>
          <p:cNvSpPr txBox="1">
            <a:spLocks noChangeArrowheads="1"/>
          </p:cNvSpPr>
          <p:nvPr/>
        </p:nvSpPr>
        <p:spPr>
          <a:xfrm>
            <a:off x="993297" y="1174193"/>
            <a:ext cx="7599421" cy="817699"/>
          </a:xfrm>
          <a:prstGeom prst="rect">
            <a:avLst/>
          </a:prstGeom>
        </p:spPr>
        <p:txBody>
          <a:bodyPr lIns="91430" tIns="45715" rIns="91430" bIns="45715">
            <a:normAutofit/>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lvl="1"/>
            <a:r>
              <a:rPr lang="en-US" sz="2000" dirty="0" smtClean="0">
                <a:latin typeface="Papyrus"/>
                <a:cs typeface="Papyrus"/>
              </a:rPr>
              <a:t>How to manage a large installation?</a:t>
            </a:r>
          </a:p>
          <a:p>
            <a:pPr lvl="2"/>
            <a:endParaRPr lang="en-US" sz="1800" dirty="0"/>
          </a:p>
          <a:p>
            <a:pPr marL="640080" lvl="2" indent="0">
              <a:buNone/>
            </a:pPr>
            <a:endParaRPr lang="en-US" sz="1800" dirty="0">
              <a:solidFill>
                <a:schemeClr val="tx1">
                  <a:lumMod val="85000"/>
                  <a:lumOff val="15000"/>
                </a:schemeClr>
              </a:solidFill>
              <a:cs typeface="Corbel"/>
            </a:endParaRPr>
          </a:p>
          <a:p>
            <a:pPr lvl="1"/>
            <a:endParaRPr lang="en-US" sz="2000" dirty="0">
              <a:solidFill>
                <a:schemeClr val="tx1">
                  <a:lumMod val="85000"/>
                  <a:lumOff val="15000"/>
                </a:schemeClr>
              </a:solidFill>
            </a:endParaRPr>
          </a:p>
          <a:p>
            <a:pPr lvl="1"/>
            <a:endParaRPr lang="en-US" sz="2000" dirty="0" smtClean="0">
              <a:solidFill>
                <a:schemeClr val="tx1">
                  <a:lumMod val="85000"/>
                  <a:lumOff val="15000"/>
                </a:schemeClr>
              </a:solidFill>
              <a:cs typeface="Corbel"/>
              <a:sym typeface="Wingdings" pitchFamily="2" charset="2"/>
            </a:endParaRPr>
          </a:p>
          <a:p>
            <a:pPr lvl="2"/>
            <a:endParaRPr lang="en-US" sz="1800" b="1" dirty="0">
              <a:solidFill>
                <a:schemeClr val="tx1">
                  <a:lumMod val="85000"/>
                  <a:lumOff val="15000"/>
                </a:schemeClr>
              </a:solidFill>
            </a:endParaRPr>
          </a:p>
        </p:txBody>
      </p:sp>
      <p:pic>
        <p:nvPicPr>
          <p:cNvPr id="5" name="Picture 4" descr="Screen shot 2011-10-09 at 00.50.5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0643" y="3872427"/>
            <a:ext cx="995400" cy="626937"/>
          </a:xfrm>
          <a:prstGeom prst="rect">
            <a:avLst/>
          </a:prstGeom>
        </p:spPr>
      </p:pic>
      <p:pic>
        <p:nvPicPr>
          <p:cNvPr id="11" name="Picture 10" descr="Screen shot 2011-10-09 at 00.50.5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2943" y="4112012"/>
            <a:ext cx="995400" cy="626937"/>
          </a:xfrm>
          <a:prstGeom prst="rect">
            <a:avLst/>
          </a:prstGeom>
        </p:spPr>
      </p:pic>
      <p:pic>
        <p:nvPicPr>
          <p:cNvPr id="12" name="Picture 11" descr="Screen shot 2011-10-09 at 00.50.5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5243" y="4351597"/>
            <a:ext cx="995400" cy="626937"/>
          </a:xfrm>
          <a:prstGeom prst="rect">
            <a:avLst/>
          </a:prstGeom>
        </p:spPr>
      </p:pic>
      <p:pic>
        <p:nvPicPr>
          <p:cNvPr id="13" name="Picture 12" descr="Screen shot 2011-10-09 at 00.50.5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7543" y="4591182"/>
            <a:ext cx="995400" cy="626937"/>
          </a:xfrm>
          <a:prstGeom prst="rect">
            <a:avLst/>
          </a:prstGeom>
        </p:spPr>
      </p:pic>
      <p:pic>
        <p:nvPicPr>
          <p:cNvPr id="14" name="Picture 13" descr="Screen shot 2011-10-09 at 00.50.5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9843" y="4830767"/>
            <a:ext cx="995400" cy="626937"/>
          </a:xfrm>
          <a:prstGeom prst="rect">
            <a:avLst/>
          </a:prstGeom>
        </p:spPr>
      </p:pic>
      <p:cxnSp>
        <p:nvCxnSpPr>
          <p:cNvPr id="3" name="Straight Connector 2"/>
          <p:cNvCxnSpPr/>
          <p:nvPr/>
        </p:nvCxnSpPr>
        <p:spPr>
          <a:xfrm>
            <a:off x="1904933" y="3269607"/>
            <a:ext cx="4872480" cy="0"/>
          </a:xfrm>
          <a:prstGeom prst="line">
            <a:avLst/>
          </a:prstGeom>
          <a:ln>
            <a:solidFill>
              <a:schemeClr val="accent4">
                <a:lumMod val="75000"/>
              </a:schemeClr>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4237503" y="3269607"/>
            <a:ext cx="0" cy="984805"/>
          </a:xfrm>
          <a:prstGeom prst="line">
            <a:avLst/>
          </a:prstGeom>
          <a:ln>
            <a:solidFill>
              <a:schemeClr val="accent4">
                <a:lumMod val="75000"/>
              </a:schemeClr>
            </a:solidFill>
          </a:ln>
        </p:spPr>
        <p:style>
          <a:lnRef idx="2">
            <a:schemeClr val="accent1"/>
          </a:lnRef>
          <a:fillRef idx="0">
            <a:schemeClr val="accent1"/>
          </a:fillRef>
          <a:effectRef idx="1">
            <a:schemeClr val="accent1"/>
          </a:effectRef>
          <a:fontRef idx="minor">
            <a:schemeClr val="tx1"/>
          </a:fontRef>
        </p:style>
      </p:cxnSp>
      <p:sp>
        <p:nvSpPr>
          <p:cNvPr id="16" name="Rounded Rectangle 15"/>
          <p:cNvSpPr/>
          <p:nvPr/>
        </p:nvSpPr>
        <p:spPr>
          <a:xfrm>
            <a:off x="1904933" y="2090431"/>
            <a:ext cx="1814221" cy="816353"/>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dirty="0" smtClean="0">
                <a:solidFill>
                  <a:srgbClr val="FF0000"/>
                </a:solidFill>
              </a:rPr>
              <a:t>Management System</a:t>
            </a:r>
            <a:endParaRPr lang="en-US" dirty="0">
              <a:solidFill>
                <a:srgbClr val="FF0000"/>
              </a:solidFill>
            </a:endParaRPr>
          </a:p>
        </p:txBody>
      </p:sp>
      <p:sp>
        <p:nvSpPr>
          <p:cNvPr id="17" name="TextBox 16"/>
          <p:cNvSpPr txBox="1"/>
          <p:nvPr/>
        </p:nvSpPr>
        <p:spPr>
          <a:xfrm>
            <a:off x="1964180" y="3455685"/>
            <a:ext cx="1582484" cy="1200329"/>
          </a:xfrm>
          <a:prstGeom prst="rect">
            <a:avLst/>
          </a:prstGeom>
          <a:noFill/>
        </p:spPr>
        <p:txBody>
          <a:bodyPr wrap="none" rtlCol="0">
            <a:spAutoFit/>
          </a:bodyPr>
          <a:lstStyle/>
          <a:p>
            <a:pPr marL="285750" indent="-285750">
              <a:buFont typeface="Arial"/>
              <a:buChar char="•"/>
            </a:pPr>
            <a:r>
              <a:rPr lang="en-US" dirty="0" smtClean="0">
                <a:solidFill>
                  <a:srgbClr val="0000FF"/>
                </a:solidFill>
              </a:rPr>
              <a:t>Monitoring</a:t>
            </a:r>
          </a:p>
          <a:p>
            <a:pPr marL="285750" indent="-285750">
              <a:buFont typeface="Arial"/>
              <a:buChar char="•"/>
            </a:pPr>
            <a:r>
              <a:rPr lang="en-US" dirty="0" smtClean="0">
                <a:solidFill>
                  <a:srgbClr val="0000FF"/>
                </a:solidFill>
              </a:rPr>
              <a:t>Security</a:t>
            </a:r>
          </a:p>
          <a:p>
            <a:pPr marL="285750" indent="-285750">
              <a:buFont typeface="Arial"/>
              <a:buChar char="•"/>
            </a:pPr>
            <a:r>
              <a:rPr lang="en-US" dirty="0" smtClean="0">
                <a:solidFill>
                  <a:srgbClr val="0000FF"/>
                </a:solidFill>
              </a:rPr>
              <a:t>Re-install</a:t>
            </a:r>
          </a:p>
          <a:p>
            <a:pPr marL="285750" indent="-285750">
              <a:buFont typeface="Arial"/>
              <a:buChar char="•"/>
            </a:pPr>
            <a:r>
              <a:rPr lang="en-US" dirty="0" smtClean="0">
                <a:solidFill>
                  <a:srgbClr val="0000FF"/>
                </a:solidFill>
              </a:rPr>
              <a:t>Updates</a:t>
            </a:r>
            <a:endParaRPr lang="en-US" dirty="0">
              <a:solidFill>
                <a:srgbClr val="0000FF"/>
              </a:solidFill>
            </a:endParaRPr>
          </a:p>
        </p:txBody>
      </p:sp>
      <p:cxnSp>
        <p:nvCxnSpPr>
          <p:cNvPr id="19" name="Straight Connector 18"/>
          <p:cNvCxnSpPr/>
          <p:nvPr/>
        </p:nvCxnSpPr>
        <p:spPr>
          <a:xfrm>
            <a:off x="2812043" y="2906784"/>
            <a:ext cx="0" cy="362823"/>
          </a:xfrm>
          <a:prstGeom prst="line">
            <a:avLst/>
          </a:prstGeom>
          <a:ln>
            <a:solidFill>
              <a:schemeClr val="accent4">
                <a:lumMod val="75000"/>
              </a:schemeClr>
            </a:solidFill>
          </a:ln>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2"/>
          </p:nvPr>
        </p:nvSpPr>
        <p:spPr/>
        <p:txBody>
          <a:bodyPr/>
          <a:lstStyle/>
          <a:p>
            <a:fld id="{AC5B1FEA-406A-7749-A5C3-DDCB5F67A4CE}" type="slidenum">
              <a:rPr lang="en-US" smtClean="0"/>
              <a:pPr/>
              <a:t>50</a:t>
            </a:fld>
            <a:endParaRPr lang="en-US" dirty="0"/>
          </a:p>
        </p:txBody>
      </p:sp>
    </p:spTree>
    <p:extLst>
      <p:ext uri="{BB962C8B-B14F-4D97-AF65-F5344CB8AC3E}">
        <p14:creationId xmlns:p14="http://schemas.microsoft.com/office/powerpoint/2010/main" val="124892670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Watch these!</a:t>
            </a:r>
            <a:endParaRPr lang="en-US" dirty="0"/>
          </a:p>
        </p:txBody>
      </p:sp>
      <p:sp>
        <p:nvSpPr>
          <p:cNvPr id="3" name="Rectangle 2"/>
          <p:cNvSpPr/>
          <p:nvPr/>
        </p:nvSpPr>
        <p:spPr>
          <a:xfrm>
            <a:off x="1134422" y="1197206"/>
            <a:ext cx="7755315" cy="1754327"/>
          </a:xfrm>
          <a:prstGeom prst="rect">
            <a:avLst/>
          </a:prstGeom>
        </p:spPr>
        <p:txBody>
          <a:bodyPr wrap="square">
            <a:spAutoFit/>
          </a:bodyPr>
          <a:lstStyle/>
          <a:p>
            <a:pPr marL="285750" indent="-285750">
              <a:buFont typeface="Arial"/>
              <a:buChar char="•"/>
            </a:pPr>
            <a:r>
              <a:rPr lang="en-US" dirty="0" smtClean="0">
                <a:latin typeface="Papyrus"/>
                <a:cs typeface="Papyrus"/>
                <a:hlinkClick r:id="rId3"/>
              </a:rPr>
              <a:t>The LHC </a:t>
            </a:r>
            <a:r>
              <a:rPr lang="en-US" dirty="0" smtClean="0">
                <a:latin typeface="Papyrus"/>
                <a:cs typeface="Papyrus"/>
              </a:rPr>
              <a:t>by Brian Cox</a:t>
            </a:r>
          </a:p>
          <a:p>
            <a:pPr marL="285750" indent="-285750">
              <a:buFont typeface="Arial"/>
              <a:buChar char="•"/>
            </a:pPr>
            <a:r>
              <a:rPr lang="en-US" dirty="0" smtClean="0">
                <a:latin typeface="Papyrus"/>
                <a:cs typeface="Papyrus"/>
                <a:hlinkClick r:id="rId4"/>
              </a:rPr>
              <a:t>Extreme programming </a:t>
            </a:r>
            <a:r>
              <a:rPr lang="en-US" dirty="0" smtClean="0">
                <a:latin typeface="Papyrus"/>
                <a:cs typeface="Papyrus"/>
              </a:rPr>
              <a:t>by Elisabeth Hendrickson</a:t>
            </a:r>
          </a:p>
          <a:p>
            <a:pPr marL="285750" indent="-285750">
              <a:buFont typeface="Arial"/>
              <a:buChar char="•"/>
            </a:pPr>
            <a:r>
              <a:rPr lang="en-US" dirty="0" smtClean="0">
                <a:latin typeface="Papyrus"/>
                <a:cs typeface="Papyrus"/>
                <a:hlinkClick r:id="rId5"/>
              </a:rPr>
              <a:t>What the agile manifesto left out </a:t>
            </a:r>
            <a:r>
              <a:rPr lang="en-US" dirty="0" smtClean="0">
                <a:latin typeface="Papyrus"/>
                <a:cs typeface="Papyrus"/>
              </a:rPr>
              <a:t>by Brian </a:t>
            </a:r>
            <a:r>
              <a:rPr lang="en-US" dirty="0" err="1" smtClean="0">
                <a:latin typeface="Papyrus"/>
                <a:cs typeface="Papyrus"/>
              </a:rPr>
              <a:t>Marick</a:t>
            </a:r>
            <a:endParaRPr lang="en-US" dirty="0" smtClean="0">
              <a:latin typeface="Papyrus"/>
              <a:cs typeface="Papyrus"/>
            </a:endParaRPr>
          </a:p>
          <a:p>
            <a:pPr marL="285750" indent="-285750">
              <a:buFont typeface="Arial"/>
              <a:buChar char="•"/>
            </a:pPr>
            <a:r>
              <a:rPr lang="en-US" dirty="0" smtClean="0">
                <a:latin typeface="Papyrus"/>
                <a:cs typeface="Papyrus"/>
                <a:hlinkClick r:id="rId6"/>
              </a:rPr>
              <a:t>Practicing Continuous Integration </a:t>
            </a:r>
            <a:r>
              <a:rPr lang="en-US" dirty="0" smtClean="0">
                <a:latin typeface="Papyrus"/>
                <a:cs typeface="Papyrus"/>
              </a:rPr>
              <a:t>by David Cramer</a:t>
            </a:r>
          </a:p>
          <a:p>
            <a:pPr marL="285750" indent="-285750">
              <a:buFont typeface="Arial"/>
              <a:buChar char="•"/>
            </a:pPr>
            <a:r>
              <a:rPr lang="en-US" dirty="0" smtClean="0">
                <a:latin typeface="Papyrus"/>
                <a:cs typeface="Papyrus"/>
                <a:hlinkClick r:id="rId7"/>
              </a:rPr>
              <a:t>The Actor Framework </a:t>
            </a:r>
            <a:r>
              <a:rPr lang="en-US" dirty="0">
                <a:latin typeface="Papyrus"/>
                <a:cs typeface="Papyrus"/>
              </a:rPr>
              <a:t>by Stephen </a:t>
            </a:r>
            <a:r>
              <a:rPr lang="en-US" dirty="0" smtClean="0">
                <a:latin typeface="Papyrus"/>
                <a:cs typeface="Papyrus"/>
              </a:rPr>
              <a:t>Mercer</a:t>
            </a:r>
          </a:p>
          <a:p>
            <a:pPr marL="285750" indent="-285750">
              <a:buFont typeface="Arial"/>
              <a:buChar char="•"/>
            </a:pPr>
            <a:r>
              <a:rPr lang="en-US" dirty="0" smtClean="0">
                <a:latin typeface="Papyrus"/>
                <a:cs typeface="Papyrus"/>
                <a:hlinkClick r:id="rId8"/>
              </a:rPr>
              <a:t>ZMQ is the answer </a:t>
            </a:r>
            <a:r>
              <a:rPr lang="en-US" dirty="0" smtClean="0">
                <a:latin typeface="Papyrus"/>
                <a:cs typeface="Papyrus"/>
              </a:rPr>
              <a:t>by Ian Barber</a:t>
            </a:r>
            <a:endParaRPr lang="en-US" dirty="0">
              <a:latin typeface="Papyrus"/>
              <a:cs typeface="Papyrus"/>
            </a:endParaRPr>
          </a:p>
        </p:txBody>
      </p:sp>
      <p:sp>
        <p:nvSpPr>
          <p:cNvPr id="4" name="Slide Number Placeholder 3"/>
          <p:cNvSpPr>
            <a:spLocks noGrp="1"/>
          </p:cNvSpPr>
          <p:nvPr>
            <p:ph type="sldNum" sz="quarter" idx="12"/>
          </p:nvPr>
        </p:nvSpPr>
        <p:spPr/>
        <p:txBody>
          <a:bodyPr/>
          <a:lstStyle/>
          <a:p>
            <a:fld id="{AC5B1FEA-406A-7749-A5C3-DDCB5F67A4CE}" type="slidenum">
              <a:rPr lang="en-US" smtClean="0"/>
              <a:pPr/>
              <a:t>51</a:t>
            </a:fld>
            <a:endParaRPr lang="en-US" dirty="0"/>
          </a:p>
        </p:txBody>
      </p:sp>
    </p:spTree>
    <p:extLst>
      <p:ext uri="{BB962C8B-B14F-4D97-AF65-F5344CB8AC3E}">
        <p14:creationId xmlns:p14="http://schemas.microsoft.com/office/powerpoint/2010/main" val="3701907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ChangeArrowheads="1"/>
          </p:cNvSpPr>
          <p:nvPr/>
        </p:nvSpPr>
        <p:spPr bwMode="auto">
          <a:xfrm>
            <a:off x="8248650" y="5986463"/>
            <a:ext cx="184150" cy="457200"/>
          </a:xfrm>
          <a:prstGeom prst="rect">
            <a:avLst/>
          </a:prstGeom>
          <a:noFill/>
          <a:ln w="9525">
            <a:noFill/>
            <a:miter lim="800000"/>
            <a:headEnd/>
            <a:tailEnd/>
          </a:ln>
        </p:spPr>
        <p:txBody>
          <a:bodyPr wrap="none">
            <a:spAutoFit/>
          </a:bodyPr>
          <a:lstStyle/>
          <a:p>
            <a:pPr eaLnBrk="0" hangingPunct="0"/>
            <a:endParaRPr lang="fr-FR" sz="2400" dirty="0">
              <a:latin typeface="Papyrus"/>
            </a:endParaRPr>
          </a:p>
        </p:txBody>
      </p:sp>
      <p:sp>
        <p:nvSpPr>
          <p:cNvPr id="27651" name="Rectangle 8"/>
          <p:cNvSpPr>
            <a:spLocks noChangeArrowheads="1"/>
          </p:cNvSpPr>
          <p:nvPr/>
        </p:nvSpPr>
        <p:spPr bwMode="auto">
          <a:xfrm>
            <a:off x="903288" y="6261100"/>
            <a:ext cx="184150" cy="457200"/>
          </a:xfrm>
          <a:prstGeom prst="rect">
            <a:avLst/>
          </a:prstGeom>
          <a:noFill/>
          <a:ln w="9525">
            <a:noFill/>
            <a:miter lim="800000"/>
            <a:headEnd/>
            <a:tailEnd/>
          </a:ln>
        </p:spPr>
        <p:txBody>
          <a:bodyPr wrap="none">
            <a:spAutoFit/>
          </a:bodyPr>
          <a:lstStyle/>
          <a:p>
            <a:pPr eaLnBrk="0" hangingPunct="0"/>
            <a:endParaRPr lang="fr-FR" sz="2400" dirty="0">
              <a:latin typeface="Papyrus"/>
            </a:endParaRPr>
          </a:p>
        </p:txBody>
      </p:sp>
      <p:sp>
        <p:nvSpPr>
          <p:cNvPr id="27653" name="Text Box 63"/>
          <p:cNvSpPr txBox="1">
            <a:spLocks noChangeArrowheads="1"/>
          </p:cNvSpPr>
          <p:nvPr/>
        </p:nvSpPr>
        <p:spPr bwMode="auto">
          <a:xfrm>
            <a:off x="1473200" y="4456113"/>
            <a:ext cx="184150" cy="274637"/>
          </a:xfrm>
          <a:prstGeom prst="rect">
            <a:avLst/>
          </a:prstGeom>
          <a:noFill/>
          <a:ln w="9525">
            <a:noFill/>
            <a:miter lim="800000"/>
            <a:headEnd/>
            <a:tailEnd/>
          </a:ln>
        </p:spPr>
        <p:txBody>
          <a:bodyPr wrap="none">
            <a:spAutoFit/>
          </a:bodyPr>
          <a:lstStyle/>
          <a:p>
            <a:pPr eaLnBrk="0" hangingPunct="0"/>
            <a:endParaRPr lang="fr-FR" sz="1200" dirty="0">
              <a:latin typeface="Papyrus"/>
            </a:endParaRPr>
          </a:p>
        </p:txBody>
      </p:sp>
      <p:pic>
        <p:nvPicPr>
          <p:cNvPr id="27" name="Picture 26" descr="radelogo.jpe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986555" y="1396224"/>
            <a:ext cx="1286509" cy="1027420"/>
          </a:xfrm>
          <a:prstGeom prst="rect">
            <a:avLst/>
          </a:prstGeom>
        </p:spPr>
        <p:style>
          <a:lnRef idx="2">
            <a:schemeClr val="dk1"/>
          </a:lnRef>
          <a:fillRef idx="1">
            <a:schemeClr val="lt1"/>
          </a:fillRef>
          <a:effectRef idx="0">
            <a:schemeClr val="dk1"/>
          </a:effectRef>
          <a:fontRef idx="minor">
            <a:schemeClr val="dk1"/>
          </a:fontRef>
        </p:style>
      </p:pic>
      <p:pic>
        <p:nvPicPr>
          <p:cNvPr id="4" name="Picture 3"/>
          <p:cNvPicPr>
            <a:picLocks noChangeAspect="1"/>
          </p:cNvPicPr>
          <p:nvPr/>
        </p:nvPicPr>
        <p:blipFill>
          <a:blip r:embed="rId5"/>
          <a:stretch>
            <a:fillRect/>
          </a:stretch>
        </p:blipFill>
        <p:spPr>
          <a:xfrm>
            <a:off x="2704236" y="2841912"/>
            <a:ext cx="3786082" cy="3144551"/>
          </a:xfrm>
          <a:prstGeom prst="rect">
            <a:avLst/>
          </a:prstGeom>
        </p:spPr>
      </p:pic>
      <p:sp>
        <p:nvSpPr>
          <p:cNvPr id="8" name="Title 4"/>
          <p:cNvSpPr>
            <a:spLocks noGrp="1"/>
          </p:cNvSpPr>
          <p:nvPr>
            <p:ph type="title"/>
          </p:nvPr>
        </p:nvSpPr>
        <p:spPr>
          <a:xfrm>
            <a:off x="907574" y="398467"/>
            <a:ext cx="7599422" cy="707747"/>
          </a:xfrm>
        </p:spPr>
        <p:txBody>
          <a:bodyPr/>
          <a:lstStyle/>
          <a:p>
            <a:pPr algn="ctr"/>
            <a:r>
              <a:rPr lang="en-US" dirty="0" smtClean="0"/>
              <a:t>Questions</a:t>
            </a:r>
            <a:endParaRPr lang="en-US" dirty="0"/>
          </a:p>
        </p:txBody>
      </p:sp>
      <p:sp>
        <p:nvSpPr>
          <p:cNvPr id="2" name="Slide Number Placeholder 1"/>
          <p:cNvSpPr>
            <a:spLocks noGrp="1"/>
          </p:cNvSpPr>
          <p:nvPr>
            <p:ph type="sldNum" sz="quarter" idx="12"/>
          </p:nvPr>
        </p:nvSpPr>
        <p:spPr/>
        <p:txBody>
          <a:bodyPr/>
          <a:lstStyle/>
          <a:p>
            <a:fld id="{AC5B1FEA-406A-7749-A5C3-DDCB5F67A4CE}" type="slidenum">
              <a:rPr lang="en-US" smtClean="0"/>
              <a:pPr/>
              <a:t>52</a:t>
            </a:fld>
            <a:endParaRPr lang="en-US" dirty="0"/>
          </a:p>
        </p:txBody>
      </p:sp>
    </p:spTree>
    <p:custDataLst>
      <p:tags r:id="rId1"/>
    </p:custDataLst>
    <p:extLst>
      <p:ext uri="{BB962C8B-B14F-4D97-AF65-F5344CB8AC3E}">
        <p14:creationId xmlns:p14="http://schemas.microsoft.com/office/powerpoint/2010/main" val="15766498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www.cern.ch/RADE</a:t>
            </a:r>
            <a:endParaRPr lang="en-GB"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94525" y="1058589"/>
            <a:ext cx="6244575" cy="52363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98678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a:xfrm>
            <a:off x="546100" y="2603500"/>
            <a:ext cx="8229600" cy="1139825"/>
          </a:xfrm>
        </p:spPr>
        <p:txBody>
          <a:bodyPr/>
          <a:lstStyle/>
          <a:p>
            <a:pPr algn="ctr" eaLnBrk="1" hangingPunct="1"/>
            <a:r>
              <a:rPr lang="en-US" dirty="0" smtClean="0">
                <a:ea typeface="ＭＳ Ｐゴシック"/>
              </a:rPr>
              <a:t>Why was RADE developed?</a:t>
            </a:r>
          </a:p>
        </p:txBody>
      </p:sp>
      <p:sp>
        <p:nvSpPr>
          <p:cNvPr id="2" name="Slide Number Placeholder 1"/>
          <p:cNvSpPr>
            <a:spLocks noGrp="1"/>
          </p:cNvSpPr>
          <p:nvPr>
            <p:ph type="sldNum" sz="quarter" idx="12"/>
          </p:nvPr>
        </p:nvSpPr>
        <p:spPr/>
        <p:txBody>
          <a:bodyPr/>
          <a:lstStyle/>
          <a:p>
            <a:fld id="{AC5B1FEA-406A-7749-A5C3-DDCB5F67A4CE}" type="slidenum">
              <a:rPr lang="en-US" smtClean="0"/>
              <a:pPr/>
              <a:t>6</a:t>
            </a:fld>
            <a:endParaRPr lang="en-US" dirty="0"/>
          </a:p>
        </p:txBody>
      </p:sp>
    </p:spTree>
    <p:extLst>
      <p:ext uri="{BB962C8B-B14F-4D97-AF65-F5344CB8AC3E}">
        <p14:creationId xmlns:p14="http://schemas.microsoft.com/office/powerpoint/2010/main" val="1244819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Origin</a:t>
            </a:r>
            <a:endParaRPr lang="en-US" dirty="0"/>
          </a:p>
        </p:txBody>
      </p:sp>
      <p:pic>
        <p:nvPicPr>
          <p:cNvPr id="6" name="Content Placeholder 5" descr="magnets.jpg"/>
          <p:cNvPicPr>
            <a:picLocks noGrp="1" noChangeAspect="1"/>
          </p:cNvPicPr>
          <p:nvPr>
            <p:ph idx="1"/>
          </p:nvPr>
        </p:nvPicPr>
        <p:blipFill>
          <a:blip r:embed="rId3" cstate="print">
            <a:extLst>
              <a:ext uri="{28A0092B-C50C-407E-A947-70E740481C1C}">
                <a14:useLocalDpi xmlns:a14="http://schemas.microsoft.com/office/drawing/2010/main"/>
              </a:ext>
            </a:extLst>
          </a:blip>
          <a:srcRect/>
          <a:stretch>
            <a:fillRect/>
          </a:stretch>
        </p:blipFill>
        <p:spPr>
          <a:xfrm>
            <a:off x="2021999" y="1169714"/>
            <a:ext cx="5796598" cy="3726394"/>
          </a:xfrm>
        </p:spPr>
      </p:pic>
      <p:sp>
        <p:nvSpPr>
          <p:cNvPr id="7" name="TextBox 6"/>
          <p:cNvSpPr txBox="1"/>
          <p:nvPr/>
        </p:nvSpPr>
        <p:spPr>
          <a:xfrm>
            <a:off x="3480889" y="5233714"/>
            <a:ext cx="2056973" cy="830997"/>
          </a:xfrm>
          <a:prstGeom prst="rect">
            <a:avLst/>
          </a:prstGeom>
          <a:noFill/>
        </p:spPr>
        <p:txBody>
          <a:bodyPr wrap="none" rtlCol="0">
            <a:spAutoFit/>
          </a:bodyPr>
          <a:lstStyle/>
          <a:p>
            <a:pPr marL="285750" indent="-285750">
              <a:buFont typeface="Arial"/>
              <a:buChar char="•"/>
            </a:pPr>
            <a:r>
              <a:rPr lang="en-US" sz="1600" dirty="0" smtClean="0">
                <a:latin typeface="Papyrus"/>
              </a:rPr>
              <a:t>10.000+ Magnets</a:t>
            </a:r>
          </a:p>
          <a:p>
            <a:pPr marL="285750" indent="-285750">
              <a:buFont typeface="Arial"/>
              <a:buChar char="•"/>
            </a:pPr>
            <a:r>
              <a:rPr lang="en-US" sz="1600" dirty="0" smtClean="0">
                <a:latin typeface="Papyrus"/>
              </a:rPr>
              <a:t>1750 Circuits</a:t>
            </a:r>
          </a:p>
          <a:p>
            <a:pPr marL="285750" indent="-285750">
              <a:buFont typeface="Arial"/>
              <a:buChar char="•"/>
            </a:pPr>
            <a:r>
              <a:rPr lang="en-US" sz="1600" dirty="0" smtClean="0">
                <a:latin typeface="Papyrus"/>
              </a:rPr>
              <a:t>13000+ Tests</a:t>
            </a:r>
          </a:p>
        </p:txBody>
      </p:sp>
      <p:sp>
        <p:nvSpPr>
          <p:cNvPr id="3" name="Slide Number Placeholder 2"/>
          <p:cNvSpPr>
            <a:spLocks noGrp="1"/>
          </p:cNvSpPr>
          <p:nvPr>
            <p:ph type="sldNum" sz="quarter" idx="12"/>
          </p:nvPr>
        </p:nvSpPr>
        <p:spPr/>
        <p:txBody>
          <a:bodyPr/>
          <a:lstStyle/>
          <a:p>
            <a:fld id="{AC5B1FEA-406A-7749-A5C3-DDCB5F67A4CE}" type="slidenum">
              <a:rPr lang="en-US" smtClean="0"/>
              <a:pPr/>
              <a:t>7</a:t>
            </a:fld>
            <a:endParaRPr lang="en-US" dirty="0"/>
          </a:p>
        </p:txBody>
      </p:sp>
    </p:spTree>
    <p:extLst>
      <p:ext uri="{BB962C8B-B14F-4D97-AF65-F5344CB8AC3E}">
        <p14:creationId xmlns:p14="http://schemas.microsoft.com/office/powerpoint/2010/main" val="5086176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latin typeface="Papyrus"/>
                <a:cs typeface="Papyrus"/>
              </a:rPr>
              <a:t>MTA</a:t>
            </a:r>
          </a:p>
          <a:p>
            <a:r>
              <a:rPr lang="en-US" dirty="0" smtClean="0">
                <a:latin typeface="Papyrus"/>
                <a:cs typeface="Papyrus"/>
              </a:rPr>
              <a:t>Why RADE?</a:t>
            </a:r>
          </a:p>
          <a:p>
            <a:r>
              <a:rPr lang="en-US" dirty="0" smtClean="0">
                <a:solidFill>
                  <a:srgbClr val="FF0000"/>
                </a:solidFill>
                <a:latin typeface="Papyrus"/>
                <a:cs typeface="Papyrus"/>
              </a:rPr>
              <a:t>The challenge</a:t>
            </a:r>
          </a:p>
          <a:p>
            <a:r>
              <a:rPr lang="en-US" dirty="0" smtClean="0">
                <a:latin typeface="Papyrus"/>
                <a:cs typeface="Papyrus"/>
              </a:rPr>
              <a:t>Coping with </a:t>
            </a:r>
            <a:r>
              <a:rPr lang="en-US" dirty="0">
                <a:latin typeface="Papyrus"/>
                <a:cs typeface="Papyrus"/>
              </a:rPr>
              <a:t>l</a:t>
            </a:r>
            <a:r>
              <a:rPr lang="en-US" dirty="0" smtClean="0">
                <a:latin typeface="Papyrus"/>
                <a:cs typeface="Papyrus"/>
              </a:rPr>
              <a:t>arge </a:t>
            </a:r>
            <a:r>
              <a:rPr lang="en-US" dirty="0">
                <a:latin typeface="Papyrus"/>
                <a:cs typeface="Papyrus"/>
              </a:rPr>
              <a:t>a</a:t>
            </a:r>
            <a:r>
              <a:rPr lang="en-US" dirty="0" smtClean="0">
                <a:latin typeface="Papyrus"/>
                <a:cs typeface="Papyrus"/>
              </a:rPr>
              <a:t>pplications</a:t>
            </a:r>
          </a:p>
          <a:p>
            <a:r>
              <a:rPr lang="en-US" dirty="0" smtClean="0">
                <a:latin typeface="Papyrus"/>
                <a:cs typeface="Papyrus"/>
              </a:rPr>
              <a:t>RADE today</a:t>
            </a:r>
          </a:p>
          <a:p>
            <a:r>
              <a:rPr lang="en-US" dirty="0" smtClean="0">
                <a:latin typeface="Papyrus"/>
                <a:cs typeface="Papyrus"/>
              </a:rPr>
              <a:t>Future</a:t>
            </a:r>
          </a:p>
        </p:txBody>
      </p:sp>
      <p:sp>
        <p:nvSpPr>
          <p:cNvPr id="4" name="Slide Number Placeholder 3"/>
          <p:cNvSpPr>
            <a:spLocks noGrp="1"/>
          </p:cNvSpPr>
          <p:nvPr>
            <p:ph type="sldNum" sz="quarter" idx="12"/>
          </p:nvPr>
        </p:nvSpPr>
        <p:spPr/>
        <p:txBody>
          <a:bodyPr/>
          <a:lstStyle/>
          <a:p>
            <a:fld id="{AC5B1FEA-406A-7749-A5C3-DDCB5F67A4CE}" type="slidenum">
              <a:rPr lang="en-US" smtClean="0"/>
              <a:pPr/>
              <a:t>8</a:t>
            </a:fld>
            <a:endParaRPr lang="en-US" dirty="0"/>
          </a:p>
        </p:txBody>
      </p:sp>
    </p:spTree>
    <p:extLst>
      <p:ext uri="{BB962C8B-B14F-4D97-AF65-F5344CB8AC3E}">
        <p14:creationId xmlns:p14="http://schemas.microsoft.com/office/powerpoint/2010/main" val="30094821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838" y="150025"/>
            <a:ext cx="7599422" cy="707747"/>
          </a:xfrm>
        </p:spPr>
        <p:txBody>
          <a:bodyPr/>
          <a:lstStyle/>
          <a:p>
            <a:r>
              <a:rPr lang="en-US" dirty="0" smtClean="0"/>
              <a:t>The Challenge</a:t>
            </a:r>
            <a:endParaRPr lang="en-US" dirty="0"/>
          </a:p>
        </p:txBody>
      </p:sp>
      <p:pic>
        <p:nvPicPr>
          <p:cNvPr id="5" name="Picture 4"/>
          <p:cNvPicPr>
            <a:picLocks noChangeAspect="1"/>
          </p:cNvPicPr>
          <p:nvPr/>
        </p:nvPicPr>
        <p:blipFill>
          <a:blip r:embed="rId3"/>
          <a:stretch>
            <a:fillRect/>
          </a:stretch>
        </p:blipFill>
        <p:spPr>
          <a:xfrm>
            <a:off x="1534780" y="1106353"/>
            <a:ext cx="6418629" cy="4813972"/>
          </a:xfrm>
          <a:prstGeom prst="rect">
            <a:avLst/>
          </a:prstGeom>
        </p:spPr>
      </p:pic>
      <p:sp>
        <p:nvSpPr>
          <p:cNvPr id="3" name="Slide Number Placeholder 2"/>
          <p:cNvSpPr>
            <a:spLocks noGrp="1"/>
          </p:cNvSpPr>
          <p:nvPr>
            <p:ph type="sldNum" sz="quarter" idx="12"/>
          </p:nvPr>
        </p:nvSpPr>
        <p:spPr/>
        <p:txBody>
          <a:bodyPr/>
          <a:lstStyle/>
          <a:p>
            <a:fld id="{AC5B1FEA-406A-7749-A5C3-DDCB5F67A4CE}" type="slidenum">
              <a:rPr lang="en-US" smtClean="0"/>
              <a:pPr/>
              <a:t>9</a:t>
            </a:fld>
            <a:endParaRPr lang="en-US" dirty="0"/>
          </a:p>
        </p:txBody>
      </p:sp>
    </p:spTree>
    <p:extLst>
      <p:ext uri="{BB962C8B-B14F-4D97-AF65-F5344CB8AC3E}">
        <p14:creationId xmlns:p14="http://schemas.microsoft.com/office/powerpoint/2010/main" val="212759159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7.8"/>
</p:tagLst>
</file>

<file path=ppt/tags/tag2.xml><?xml version="1.0" encoding="utf-8"?>
<p:tagLst xmlns:a="http://schemas.openxmlformats.org/drawingml/2006/main" xmlns:r="http://schemas.openxmlformats.org/officeDocument/2006/relationships" xmlns:p="http://schemas.openxmlformats.org/presentationml/2006/main">
  <p:tag name="TIMING" val="|7|31.8|23.5|15.6|10.3|6.7|8.1|5.7"/>
</p:tagLst>
</file>

<file path=ppt/tags/tag3.xml><?xml version="1.0" encoding="utf-8"?>
<p:tagLst xmlns:a="http://schemas.openxmlformats.org/drawingml/2006/main" xmlns:r="http://schemas.openxmlformats.org/officeDocument/2006/relationships" xmlns:p="http://schemas.openxmlformats.org/presentationml/2006/main">
  <p:tag name="TIMING" val="|7|31.8|23.5|15.6|10.3|6.7|8.1|5.7"/>
</p:tagLst>
</file>

<file path=ppt/tags/tag4.xml><?xml version="1.0" encoding="utf-8"?>
<p:tagLst xmlns:a="http://schemas.openxmlformats.org/drawingml/2006/main" xmlns:r="http://schemas.openxmlformats.org/officeDocument/2006/relationships" xmlns:p="http://schemas.openxmlformats.org/presentationml/2006/main">
  <p:tag name="TIMING" val="|2.9|8.4|8.8"/>
</p:tagLst>
</file>

<file path=ppt/tags/tag5.xml><?xml version="1.0" encoding="utf-8"?>
<p:tagLst xmlns:a="http://schemas.openxmlformats.org/drawingml/2006/main" xmlns:r="http://schemas.openxmlformats.org/officeDocument/2006/relationships" xmlns:p="http://schemas.openxmlformats.org/presentationml/2006/main">
  <p:tag name="TIMING" val="|1.5|1.9|3|6.8"/>
</p:tagLst>
</file>

<file path=ppt/tags/tag6.xml><?xml version="1.0" encoding="utf-8"?>
<p:tagLst xmlns:a="http://schemas.openxmlformats.org/drawingml/2006/main" xmlns:r="http://schemas.openxmlformats.org/officeDocument/2006/relationships" xmlns:p="http://schemas.openxmlformats.org/presentationml/2006/main">
  <p:tag name="TIMING" val="|4.9"/>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E885A5371CBF847975B987F83C11CBE" ma:contentTypeVersion="0" ma:contentTypeDescription="Create a new document." ma:contentTypeScope="" ma:versionID="c01956e6e21ef8fbd21aeb8315a8022c">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ACE40A4-4C06-44AB-B0C0-9A74E611DA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DDBA42ED-84D6-41A4-82DA-ADE4ABC290FE}">
  <ds:schemaRefs>
    <ds:schemaRef ds:uri="http://schemas.microsoft.com/sharepoint/v3/contenttype/forms"/>
  </ds:schemaRefs>
</ds:datastoreItem>
</file>

<file path=customXml/itemProps3.xml><?xml version="1.0" encoding="utf-8"?>
<ds:datastoreItem xmlns:ds="http://schemas.openxmlformats.org/officeDocument/2006/customXml" ds:itemID="{8CD47920-EE47-4B41-AA9E-AC72C41F1341}">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dcmitype/"/>
    <ds:schemaRef ds:uri="http://schemas.microsoft.com/office/2006/metadata/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11957</TotalTime>
  <Words>1684</Words>
  <Application>Microsoft Macintosh PowerPoint</Application>
  <PresentationFormat>On-screen Show (4:3)</PresentationFormat>
  <Paragraphs>415</Paragraphs>
  <Slides>53</Slides>
  <Notes>40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53</vt:i4>
      </vt:variant>
    </vt:vector>
  </HeadingPairs>
  <TitlesOfParts>
    <vt:vector size="65" baseType="lpstr">
      <vt:lpstr>Calibri</vt:lpstr>
      <vt:lpstr>Cambria</vt:lpstr>
      <vt:lpstr>Century Gothic</vt:lpstr>
      <vt:lpstr>Corbel</vt:lpstr>
      <vt:lpstr>ＭＳ Ｐゴシック</vt:lpstr>
      <vt:lpstr>ＭＳ Ｐゴシック</vt:lpstr>
      <vt:lpstr>Papyrus</vt:lpstr>
      <vt:lpstr>Rage Italic</vt:lpstr>
      <vt:lpstr>Wingdings</vt:lpstr>
      <vt:lpstr>ヒラギノ角ゴ Pro W3</vt:lpstr>
      <vt:lpstr>Arial</vt:lpstr>
      <vt:lpstr>Sketchbook</vt:lpstr>
      <vt:lpstr>LabVIEW and the LHC</vt:lpstr>
      <vt:lpstr>PowerPoint Presentation</vt:lpstr>
      <vt:lpstr>Outline</vt:lpstr>
      <vt:lpstr>EN-STI-ECE-MTA</vt:lpstr>
      <vt:lpstr>Outline</vt:lpstr>
      <vt:lpstr>Why was RADE developed?</vt:lpstr>
      <vt:lpstr>The Origin</vt:lpstr>
      <vt:lpstr>Outline</vt:lpstr>
      <vt:lpstr>The Challenge</vt:lpstr>
      <vt:lpstr>The Challenge</vt:lpstr>
      <vt:lpstr>The Challenge</vt:lpstr>
      <vt:lpstr> RAD(E)</vt:lpstr>
      <vt:lpstr>PowerPoint Presentation</vt:lpstr>
      <vt:lpstr>Outline</vt:lpstr>
      <vt:lpstr>The Scope</vt:lpstr>
      <vt:lpstr>Initial Requirements</vt:lpstr>
      <vt:lpstr>RADE Palette</vt:lpstr>
      <vt:lpstr>RADE Core Technology</vt:lpstr>
      <vt:lpstr>PowerPoint Presentation</vt:lpstr>
      <vt:lpstr>Outline</vt:lpstr>
      <vt:lpstr>Coping With Large Applications</vt:lpstr>
      <vt:lpstr>Large Application Requirements</vt:lpstr>
      <vt:lpstr>Source Control</vt:lpstr>
      <vt:lpstr>Continuous Integration</vt:lpstr>
      <vt:lpstr>Continuous Integration</vt:lpstr>
      <vt:lpstr>Continuous Integration</vt:lpstr>
      <vt:lpstr>Continuous Integration</vt:lpstr>
      <vt:lpstr>Continuous Integration</vt:lpstr>
      <vt:lpstr>Continuous Integration</vt:lpstr>
      <vt:lpstr>Software repository</vt:lpstr>
      <vt:lpstr>Logging and diagnostics</vt:lpstr>
      <vt:lpstr>Distribution</vt:lpstr>
      <vt:lpstr>Distribution</vt:lpstr>
      <vt:lpstr>Distribution</vt:lpstr>
      <vt:lpstr>Dedicated Templates</vt:lpstr>
      <vt:lpstr>Project Generation</vt:lpstr>
      <vt:lpstr>Typical design</vt:lpstr>
      <vt:lpstr>Development help</vt:lpstr>
      <vt:lpstr>Peer Programming</vt:lpstr>
      <vt:lpstr>The missing link</vt:lpstr>
      <vt:lpstr>Middleware integragion</vt:lpstr>
      <vt:lpstr>Distributed Architecture</vt:lpstr>
      <vt:lpstr>Outline</vt:lpstr>
      <vt:lpstr>PowerPoint Presentation</vt:lpstr>
      <vt:lpstr>The Framework</vt:lpstr>
      <vt:lpstr>PowerPoint Presentation</vt:lpstr>
      <vt:lpstr>Outline</vt:lpstr>
      <vt:lpstr>Future Challenges</vt:lpstr>
      <vt:lpstr>Future Challenges</vt:lpstr>
      <vt:lpstr>Large system management</vt:lpstr>
      <vt:lpstr>Watch these!</vt:lpstr>
      <vt:lpstr>Questions</vt:lpstr>
      <vt:lpstr>www.cern.ch/RADE</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PXI software support and accelerator integration</dc:title>
  <dc:creator>Odd Øyvind Andreassen</dc:creator>
  <cp:lastModifiedBy>Odd Oyvind Andreassen</cp:lastModifiedBy>
  <cp:revision>349</cp:revision>
  <cp:lastPrinted>2014-03-17T21:03:51Z</cp:lastPrinted>
  <dcterms:created xsi:type="dcterms:W3CDTF">2012-02-21T19:18:31Z</dcterms:created>
  <dcterms:modified xsi:type="dcterms:W3CDTF">2016-02-10T21:29:16Z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0x010100CE885A5371CBF847975B987F83C11CBE</vt:lpwstr>
  </property>
</Properties>
</file>