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73" r:id="rId1"/>
    <p:sldMasterId id="2147483661" r:id="rId2"/>
    <p:sldMasterId id="2147483685" r:id="rId3"/>
  </p:sldMasterIdLst>
  <p:notesMasterIdLst>
    <p:notesMasterId r:id="rId26"/>
  </p:notesMasterIdLst>
  <p:sldIdLst>
    <p:sldId id="275" r:id="rId4"/>
    <p:sldId id="277" r:id="rId5"/>
    <p:sldId id="256" r:id="rId6"/>
    <p:sldId id="257" r:id="rId7"/>
    <p:sldId id="258" r:id="rId8"/>
    <p:sldId id="259" r:id="rId9"/>
    <p:sldId id="276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6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284E78-8A4E-43A3-B4C7-D32F393894B1}" type="datetimeFigureOut">
              <a:rPr lang="en-GB" smtClean="0"/>
              <a:pPr/>
              <a:t>07/02/2016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82AB6B-C37D-437C-B506-27831143A66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2AB6B-C37D-437C-B506-27831143A66B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2AB6B-C37D-437C-B506-27831143A66B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2AB6B-C37D-437C-B506-27831143A66B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2AB6B-C37D-437C-B506-27831143A66B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2AB6B-C37D-437C-B506-27831143A66B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2AB6B-C37D-437C-B506-27831143A66B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2AB6B-C37D-437C-B506-27831143A66B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2AB6B-C37D-437C-B506-27831143A66B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2AB6B-C37D-437C-B506-27831143A66B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2AB6B-C37D-437C-B506-27831143A66B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2AB6B-C37D-437C-B506-27831143A66B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7F6271-A3FE-46F9-ADA2-6F4906C56332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03275"/>
            <a:ext cx="5343525" cy="4008438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2AB6B-C37D-437C-B506-27831143A66B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2AB6B-C37D-437C-B506-27831143A66B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2AB6B-C37D-437C-B506-27831143A66B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2AB6B-C37D-437C-B506-27831143A66B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2AB6B-C37D-437C-B506-27831143A66B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2AB6B-C37D-437C-B506-27831143A66B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2AB6B-C37D-437C-B506-27831143A66B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3CAB35-3AC1-47A1-971A-81C5D04DAF2E}" type="slidenum">
              <a:rPr lang="en-GB">
                <a:solidFill>
                  <a:srgbClr val="EEECE1"/>
                </a:solidFill>
              </a:rPr>
              <a:pPr/>
              <a:t>7</a:t>
            </a:fld>
            <a:endParaRPr lang="en-GB">
              <a:solidFill>
                <a:srgbClr val="EEECE1"/>
              </a:solidFill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2AB6B-C37D-437C-B506-27831143A66B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2AB6B-C37D-437C-B506-27831143A66B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.png"/><Relationship Id="rId5" Type="http://schemas.openxmlformats.org/officeDocument/2006/relationships/image" Target="../media/image6.wmf"/><Relationship Id="rId4" Type="http://schemas.openxmlformats.org/officeDocument/2006/relationships/image" Target="../media/image5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7C445-B01D-4A6C-819D-6DE4BFCB1EA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7C445-B01D-4A6C-819D-6DE4BFCB1EA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7C445-B01D-4A6C-819D-6DE4BFCB1EA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7C445-B01D-4A6C-819D-6DE4BFCB1EA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7C445-B01D-4A6C-819D-6DE4BFCB1EA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7C445-B01D-4A6C-819D-6DE4BFCB1EA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7C445-B01D-4A6C-819D-6DE4BFCB1EA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7C445-B01D-4A6C-819D-6DE4BFCB1EA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7C445-B01D-4A6C-819D-6DE4BFCB1EA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7C445-B01D-4A6C-819D-6DE4BFCB1EA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7C445-B01D-4A6C-819D-6DE4BFCB1EA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146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319463" y="5895975"/>
            <a:ext cx="5257800" cy="696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i="1">
                <a:solidFill>
                  <a:srgbClr val="000000"/>
                </a:solidFill>
              </a:rPr>
              <a:t>A U.S. Department of Energy</a:t>
            </a:r>
            <a:br>
              <a:rPr lang="en-US" sz="1400" i="1">
                <a:solidFill>
                  <a:srgbClr val="000000"/>
                </a:solidFill>
              </a:rPr>
            </a:br>
            <a:r>
              <a:rPr lang="en-US" sz="1400" i="1">
                <a:solidFill>
                  <a:srgbClr val="000000"/>
                </a:solidFill>
              </a:rPr>
              <a:t>Office of Science Laboratory</a:t>
            </a:r>
          </a:p>
          <a:p>
            <a:pPr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i="1">
                <a:solidFill>
                  <a:srgbClr val="000000"/>
                </a:solidFill>
              </a:rPr>
              <a:t>Operated by The University of Chicago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3725" y="5976938"/>
            <a:ext cx="549275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83488" y="5976938"/>
            <a:ext cx="442912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2557463" y="5821363"/>
            <a:ext cx="6200775" cy="0"/>
          </a:xfrm>
          <a:prstGeom prst="line">
            <a:avLst/>
          </a:prstGeom>
          <a:noFill/>
          <a:ln w="19050">
            <a:solidFill>
              <a:srgbClr val="C285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200" b="1">
              <a:solidFill>
                <a:srgbClr val="80808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474913" y="5507038"/>
            <a:ext cx="4986337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2000" b="1" i="1">
                <a:solidFill>
                  <a:srgbClr val="000000"/>
                </a:solidFill>
              </a:rPr>
              <a:t>Argonne National Laboratory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547938" y="6405563"/>
            <a:ext cx="723900" cy="5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b="1">
                <a:solidFill>
                  <a:srgbClr val="1A1818"/>
                </a:solidFill>
                <a:latin typeface="Helvetica" pitchFamily="34" charset="0"/>
              </a:rPr>
              <a:t>Office of Science</a:t>
            </a:r>
            <a:endParaRPr lang="en-US" sz="1000" b="1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2589213" y="6486525"/>
            <a:ext cx="639762" cy="3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00" b="1">
                <a:solidFill>
                  <a:srgbClr val="1A1818"/>
                </a:solidFill>
              </a:rPr>
              <a:t>U.S. Department of Energy</a:t>
            </a:r>
            <a:endParaRPr lang="en-US" sz="700" b="1">
              <a:solidFill>
                <a:srgbClr val="000000"/>
              </a:solidFill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559050" y="5980113"/>
            <a:ext cx="698500" cy="374650"/>
            <a:chOff x="1612" y="3767"/>
            <a:chExt cx="440" cy="236"/>
          </a:xfrm>
        </p:grpSpPr>
        <p:pic>
          <p:nvPicPr>
            <p:cNvPr id="13" name="Picture 11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12" y="3767"/>
              <a:ext cx="440" cy="2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4" name="Oval 12"/>
            <p:cNvSpPr>
              <a:spLocks noChangeArrowheads="1"/>
            </p:cNvSpPr>
            <p:nvPr userDrawn="1"/>
          </p:nvSpPr>
          <p:spPr bwMode="auto">
            <a:xfrm>
              <a:off x="1804" y="3864"/>
              <a:ext cx="52" cy="52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200" b="1">
                <a:solidFill>
                  <a:srgbClr val="808080"/>
                </a:solidFill>
              </a:endParaRPr>
            </a:p>
          </p:txBody>
        </p:sp>
      </p:grpSp>
      <p:pic>
        <p:nvPicPr>
          <p:cNvPr id="15" name="Picture 15" descr="logo10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89925" y="39688"/>
            <a:ext cx="814388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9757" name="Rectangle 13"/>
          <p:cNvSpPr>
            <a:spLocks noGrp="1" noChangeArrowheads="1"/>
          </p:cNvSpPr>
          <p:nvPr>
            <p:ph type="ctrTitle" sz="quarter"/>
          </p:nvPr>
        </p:nvSpPr>
        <p:spPr>
          <a:xfrm>
            <a:off x="2457450" y="2098675"/>
            <a:ext cx="6451600" cy="557213"/>
          </a:xfrm>
          <a:ln w="12700"/>
        </p:spPr>
        <p:txBody>
          <a:bodyPr tIns="45720"/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9758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57450" y="2952750"/>
            <a:ext cx="6461125" cy="427038"/>
          </a:xfrm>
          <a:ln w="12700"/>
        </p:spPr>
        <p:txBody>
          <a:bodyPr/>
          <a:lstStyle>
            <a:lvl1pPr marL="0" indent="0">
              <a:spcBef>
                <a:spcPct val="0"/>
              </a:spcBef>
              <a:buFont typeface="Times" pitchFamily="18" charset="0"/>
              <a:buNone/>
              <a:defRPr b="0" i="1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D5750-0B70-43A2-A56F-D4E90B6C5FAF}" type="slidenum">
              <a:rPr lang="en-GB"/>
              <a:pPr>
                <a:defRPr/>
              </a:pPr>
              <a:t>‹#›</a:t>
            </a:fld>
            <a:endParaRPr lang="en-US" b="1">
              <a:solidFill>
                <a:srgbClr val="000000"/>
              </a:solidFill>
              <a:effectLst/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47D6F-4C5C-4055-BC6F-B079FF31254C}" type="slidenum">
              <a:rPr lang="en-GB"/>
              <a:pPr>
                <a:defRPr/>
              </a:pPr>
              <a:t>‹#›</a:t>
            </a:fld>
            <a:endParaRPr lang="en-US" b="1">
              <a:solidFill>
                <a:srgbClr val="000000"/>
              </a:solidFill>
              <a:effectLst/>
              <a:latin typeface="Arial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1460500"/>
            <a:ext cx="4019550" cy="1887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0450" y="1460500"/>
            <a:ext cx="4019550" cy="1887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40533-2C17-4B4A-B28E-F4B7355F13A4}" type="slidenum">
              <a:rPr lang="en-GB"/>
              <a:pPr>
                <a:defRPr/>
              </a:pPr>
              <a:t>‹#›</a:t>
            </a:fld>
            <a:endParaRPr lang="en-US" b="1">
              <a:solidFill>
                <a:srgbClr val="000000"/>
              </a:solidFill>
              <a:effectLst/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AF92F-19E3-4197-A170-DA9F010FE281}" type="slidenum">
              <a:rPr lang="en-GB"/>
              <a:pPr>
                <a:defRPr/>
              </a:pPr>
              <a:t>‹#›</a:t>
            </a:fld>
            <a:endParaRPr lang="en-US" b="1">
              <a:solidFill>
                <a:srgbClr val="000000"/>
              </a:solidFill>
              <a:effectLst/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71F6E-3537-440C-86A5-D1456272537A}" type="slidenum">
              <a:rPr lang="en-GB"/>
              <a:pPr>
                <a:defRPr/>
              </a:pPr>
              <a:t>‹#›</a:t>
            </a:fld>
            <a:endParaRPr lang="en-US" b="1">
              <a:solidFill>
                <a:srgbClr val="000000"/>
              </a:solidFill>
              <a:effectLst/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62330-003D-4843-A809-C5DB70B14A23}" type="slidenum">
              <a:rPr lang="en-GB"/>
              <a:pPr>
                <a:defRPr/>
              </a:pPr>
              <a:t>‹#›</a:t>
            </a:fld>
            <a:endParaRPr lang="en-US" b="1">
              <a:solidFill>
                <a:srgbClr val="000000"/>
              </a:solidFill>
              <a:effectLst/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9CBC8-9156-4E5B-8ECF-3DCE894EFEA4}" type="slidenum">
              <a:rPr lang="en-GB"/>
              <a:pPr>
                <a:defRPr/>
              </a:pPr>
              <a:t>‹#›</a:t>
            </a:fld>
            <a:endParaRPr lang="en-US" b="1">
              <a:solidFill>
                <a:srgbClr val="000000"/>
              </a:solidFill>
              <a:effectLst/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1D469-0197-4035-B220-BE68E161CB44}" type="slidenum">
              <a:rPr lang="en-GB"/>
              <a:pPr>
                <a:defRPr/>
              </a:pPr>
              <a:t>‹#›</a:t>
            </a:fld>
            <a:endParaRPr lang="en-US" b="1">
              <a:solidFill>
                <a:srgbClr val="000000"/>
              </a:solidFill>
              <a:effectLst/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ADA99-2393-4DC1-B526-3036AEB52F3E}" type="slidenum">
              <a:rPr lang="en-GB"/>
              <a:pPr>
                <a:defRPr/>
              </a:pPr>
              <a:t>‹#›</a:t>
            </a:fld>
            <a:endParaRPr lang="en-US" b="1">
              <a:solidFill>
                <a:srgbClr val="000000"/>
              </a:solidFill>
              <a:effectLst/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0838" y="477838"/>
            <a:ext cx="2189162" cy="287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8588" y="477838"/>
            <a:ext cx="6419850" cy="287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6B304-B958-42C5-B3F8-39B503FCC198}" type="slidenum">
              <a:rPr lang="en-GB"/>
              <a:pPr>
                <a:defRPr/>
              </a:pPr>
              <a:t>‹#›</a:t>
            </a:fld>
            <a:endParaRPr lang="en-US" b="1">
              <a:solidFill>
                <a:srgbClr val="000000"/>
              </a:solidFill>
              <a:effectLst/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NI Big Physics Summit CERN 12 February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4" descr="osl_logo_transparen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32071" y="189580"/>
            <a:ext cx="834674" cy="7191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0EC5A-A65C-4CDE-A934-040AAE44D5F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NI Big Physics Summit CERN 12 February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7C445-B01D-4A6C-819D-6DE4BFCB1EA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8500" y="1460500"/>
            <a:ext cx="8191500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8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092825"/>
            <a:ext cx="4318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5D1845E-8DAF-4E46-BC21-33EAAAA4941E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052" name="Line 8"/>
          <p:cNvSpPr>
            <a:spLocks noChangeShapeType="1"/>
          </p:cNvSpPr>
          <p:nvPr/>
        </p:nvSpPr>
        <p:spPr bwMode="auto">
          <a:xfrm>
            <a:off x="227013" y="920750"/>
            <a:ext cx="86423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200" b="1">
              <a:solidFill>
                <a:srgbClr val="808080"/>
              </a:solidFill>
            </a:endParaRPr>
          </a:p>
        </p:txBody>
      </p:sp>
      <p:sp>
        <p:nvSpPr>
          <p:cNvPr id="2053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477838"/>
            <a:ext cx="8761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2054" name="Picture 14" descr="logo10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89925" y="39688"/>
            <a:ext cx="814388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chemeClr val="tx1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chemeClr val="tx1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chemeClr val="tx1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chemeClr val="tx1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10000"/>
        </a:spcBef>
        <a:spcAft>
          <a:spcPct val="10000"/>
        </a:spcAft>
        <a:buClr>
          <a:srgbClr val="C28500"/>
        </a:buClr>
        <a:buSzPct val="125000"/>
        <a:buFont typeface="Times" pitchFamily="18" charset="0"/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0000"/>
        </a:spcBef>
        <a:spcAft>
          <a:spcPct val="10000"/>
        </a:spcAft>
        <a:buClr>
          <a:schemeClr val="tx1"/>
        </a:buClr>
        <a:buChar char="-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10000"/>
        </a:spcBef>
        <a:spcAft>
          <a:spcPct val="10000"/>
        </a:spcAft>
        <a:buClr>
          <a:schemeClr val="tx1"/>
        </a:buClr>
        <a:buFont typeface="Times" pitchFamily="18" charset="0"/>
        <a:buChar char="-"/>
        <a:defRPr sz="2000" i="1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10000"/>
        </a:spcBef>
        <a:spcAft>
          <a:spcPct val="10000"/>
        </a:spcAft>
        <a:buClr>
          <a:schemeClr val="tx1"/>
        </a:buClr>
        <a:buFont typeface="Times" pitchFamily="18" charset="0"/>
        <a:buChar char="-"/>
        <a:defRPr sz="20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10000"/>
        </a:spcBef>
        <a:spcAft>
          <a:spcPct val="1000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228850" indent="-228600" algn="l" rtl="0" fontAlgn="base">
        <a:spcBef>
          <a:spcPct val="10000"/>
        </a:spcBef>
        <a:spcAft>
          <a:spcPct val="1000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10000"/>
        </a:spcBef>
        <a:spcAft>
          <a:spcPct val="1000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10000"/>
        </a:spcBef>
        <a:spcAft>
          <a:spcPct val="1000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10000"/>
        </a:spcBef>
        <a:spcAft>
          <a:spcPct val="1000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hyperlink" Target="http://www.lowell.edu/dct/gr/facilityrendering_2008.jpg" TargetMode="External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2118097"/>
          </a:xfrm>
        </p:spPr>
        <p:txBody>
          <a:bodyPr>
            <a:normAutofit fontScale="90000"/>
          </a:bodyPr>
          <a:lstStyle/>
          <a:p>
            <a:r>
              <a:rPr lang="en-GB" sz="6600" dirty="0" smtClean="0"/>
              <a:t/>
            </a:r>
            <a:br>
              <a:rPr lang="en-GB" sz="6600" dirty="0" smtClean="0"/>
            </a:br>
            <a:r>
              <a:rPr lang="en-GB" sz="7300" b="1" dirty="0" smtClean="0"/>
              <a:t>LabIOC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4900" dirty="0" smtClean="0"/>
              <a:t>EPICS-LabVIEW Interface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84984"/>
            <a:ext cx="6584776" cy="2520280"/>
          </a:xfrm>
        </p:spPr>
        <p:txBody>
          <a:bodyPr>
            <a:normAutofit lnSpcReduction="10000"/>
          </a:bodyPr>
          <a:lstStyle/>
          <a:p>
            <a:r>
              <a:rPr lang="en-GB" sz="3900" dirty="0" smtClean="0">
                <a:solidFill>
                  <a:schemeClr val="tx1"/>
                </a:solidFill>
              </a:rPr>
              <a:t>Alan Greer</a:t>
            </a:r>
          </a:p>
          <a:p>
            <a:r>
              <a:rPr lang="en-GB" sz="2200" i="1" dirty="0">
                <a:solidFill>
                  <a:schemeClr val="tx1"/>
                </a:solidFill>
              </a:rPr>
              <a:t> </a:t>
            </a:r>
            <a:endParaRPr lang="en-GB" sz="2200" i="1" dirty="0" smtClean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en-GB" sz="2400" i="1" dirty="0" smtClean="0">
                <a:solidFill>
                  <a:schemeClr val="tx1"/>
                </a:solidFill>
              </a:rPr>
              <a:t>Presented by Philip </a:t>
            </a:r>
            <a:r>
              <a:rPr lang="en-GB" sz="2400" i="1" dirty="0" smtClean="0">
                <a:solidFill>
                  <a:schemeClr val="tx1"/>
                </a:solidFill>
              </a:rPr>
              <a:t>Taylor</a:t>
            </a:r>
            <a:endParaRPr lang="en-GB" sz="2400" i="1" dirty="0" smtClean="0">
              <a:solidFill>
                <a:schemeClr val="tx1"/>
              </a:solidFill>
            </a:endParaRPr>
          </a:p>
          <a:p>
            <a:endParaRPr lang="en-GB" sz="2200" dirty="0" smtClean="0">
              <a:solidFill>
                <a:schemeClr val="tx1"/>
              </a:solidFill>
            </a:endParaRPr>
          </a:p>
          <a:p>
            <a:r>
              <a:rPr lang="en-GB" sz="3000" dirty="0" smtClean="0">
                <a:solidFill>
                  <a:schemeClr val="tx1"/>
                </a:solidFill>
              </a:rPr>
              <a:t>Observatory Sciences Ltd,  Cambridge UK</a:t>
            </a: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94813" y="6167045"/>
            <a:ext cx="47974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/>
              <a:t>NI Big Physics Summit CERN 11-12 February 2016</a:t>
            </a:r>
            <a:endParaRPr lang="en-GB" i="1" dirty="0" smtClean="0"/>
          </a:p>
          <a:p>
            <a:pPr algn="ctr"/>
            <a:endParaRPr lang="en-GB" dirty="0"/>
          </a:p>
        </p:txBody>
      </p:sp>
      <p:pic>
        <p:nvPicPr>
          <p:cNvPr id="7" name="Picture 6" descr="LabVI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404664"/>
            <a:ext cx="1080120" cy="1339349"/>
          </a:xfrm>
          <a:prstGeom prst="rect">
            <a:avLst/>
          </a:prstGeom>
        </p:spPr>
      </p:pic>
      <p:pic>
        <p:nvPicPr>
          <p:cNvPr id="8" name="Picture 7" descr="epicslogo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404664"/>
            <a:ext cx="1224136" cy="1224136"/>
          </a:xfrm>
          <a:prstGeom prst="rect">
            <a:avLst/>
          </a:prstGeom>
        </p:spPr>
      </p:pic>
      <p:pic>
        <p:nvPicPr>
          <p:cNvPr id="10" name="Picture 9" descr="osl_logo_transparen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5081390"/>
            <a:ext cx="756592" cy="65186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771800" y="3789040"/>
            <a:ext cx="3816424" cy="28803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 smtClean="0">
                <a:solidFill>
                  <a:schemeClr val="tx1"/>
                </a:solidFill>
              </a:rPr>
              <a:t>ajg@observatorysciences.co.uk</a:t>
            </a:r>
            <a:endParaRPr lang="en-GB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142920" y="142920"/>
            <a:ext cx="8857800" cy="7138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Where does LabVIEW fit?</a:t>
            </a:r>
            <a:endParaRPr/>
          </a:p>
        </p:txBody>
      </p:sp>
      <p:sp>
        <p:nvSpPr>
          <p:cNvPr id="53" name="CustomShape 2"/>
          <p:cNvSpPr/>
          <p:nvPr/>
        </p:nvSpPr>
        <p:spPr>
          <a:xfrm>
            <a:off x="755576" y="1412776"/>
            <a:ext cx="7236000" cy="4968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63525" indent="-263525">
              <a:lnSpc>
                <a:spcPct val="100000"/>
              </a:lnSpc>
              <a:buFont typeface="Arial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LabVIEW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is a tool for producing applications faster and more effectively</a:t>
            </a:r>
            <a:endParaRPr dirty="0"/>
          </a:p>
          <a:p>
            <a:pPr marL="263525" indent="-263525">
              <a:lnSpc>
                <a:spcPct val="100000"/>
              </a:lnSpc>
              <a:buFont typeface="Arial"/>
              <a:buChar char="•"/>
            </a:pPr>
            <a:endParaRPr dirty="0"/>
          </a:p>
          <a:p>
            <a:pPr marL="263525" indent="-263525">
              <a:lnSpc>
                <a:spcPct val="100000"/>
              </a:lnSpc>
              <a:buFont typeface="Arial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LabVIEW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offers integration with unprecedented quantities of hardware</a:t>
            </a:r>
            <a:endParaRPr dirty="0"/>
          </a:p>
          <a:p>
            <a:pPr marL="263525" indent="-263525">
              <a:lnSpc>
                <a:spcPct val="100000"/>
              </a:lnSpc>
              <a:buFont typeface="Arial"/>
              <a:buChar char="•"/>
            </a:pPr>
            <a:endParaRPr dirty="0"/>
          </a:p>
          <a:p>
            <a:pPr marL="263525" indent="-263525">
              <a:lnSpc>
                <a:spcPct val="100000"/>
              </a:lnSpc>
              <a:buFont typeface="Arial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Many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hardware manufacturers provide LabVIEW drivers and LabVIEW test applications</a:t>
            </a:r>
            <a:endParaRPr dirty="0"/>
          </a:p>
          <a:p>
            <a:pPr marL="263525" indent="-263525">
              <a:lnSpc>
                <a:spcPct val="100000"/>
              </a:lnSpc>
              <a:buFont typeface="Arial"/>
              <a:buChar char="•"/>
            </a:pPr>
            <a:endParaRPr dirty="0"/>
          </a:p>
          <a:p>
            <a:pPr marL="263525" indent="-263525">
              <a:lnSpc>
                <a:spcPct val="100000"/>
              </a:lnSpc>
              <a:buFont typeface="Arial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LabVIEW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offers multi-platform support, inherent parallel programming, many pre-existing libraries for data acquisition, processing, analysis...</a:t>
            </a:r>
            <a:endParaRPr dirty="0"/>
          </a:p>
          <a:p>
            <a:pPr lvl="1">
              <a:lnSpc>
                <a:spcPct val="100000"/>
              </a:lnSpc>
              <a:buFont typeface="Arial"/>
              <a:buChar char="•"/>
            </a:pP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175992" cy="365125"/>
          </a:xfrm>
        </p:spPr>
        <p:txBody>
          <a:bodyPr/>
          <a:lstStyle/>
          <a:p>
            <a:r>
              <a:rPr lang="en-GB" dirty="0" smtClean="0"/>
              <a:t>NI Big Physics Summit CERN 12 February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179512" y="266848"/>
            <a:ext cx="8857800" cy="7138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>
                <a:solidFill>
                  <a:srgbClr val="000000"/>
                </a:solidFill>
                <a:latin typeface="Calibri"/>
              </a:rPr>
              <a:t>LabVIEW – EPICS </a:t>
            </a: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Integration</a:t>
            </a:r>
            <a:endParaRPr dirty="0"/>
          </a:p>
        </p:txBody>
      </p:sp>
      <p:sp>
        <p:nvSpPr>
          <p:cNvPr id="55" name="CustomShape 2"/>
          <p:cNvSpPr/>
          <p:nvPr/>
        </p:nvSpPr>
        <p:spPr>
          <a:xfrm>
            <a:off x="683568" y="1268760"/>
            <a:ext cx="7236000" cy="53881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Many solutions exist with various advantages and disadvantages*</a:t>
            </a:r>
            <a:endParaRPr sz="1600" dirty="0"/>
          </a:p>
          <a:p>
            <a:pPr>
              <a:lnSpc>
                <a:spcPct val="100000"/>
              </a:lnSpc>
              <a:buFont typeface="Arial"/>
              <a:buChar char="•"/>
            </a:pPr>
            <a:endParaRPr sz="1600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Shared memory on VxWorks (LANL)</a:t>
            </a:r>
            <a:endParaRPr sz="1600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Hypervisor shared memory –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Hyppie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 (LNLS)</a:t>
            </a:r>
            <a:endParaRPr sz="1600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ActiveX CA (ORNL-SNS)</a:t>
            </a:r>
            <a:endParaRPr sz="1600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2000" dirty="0" err="1">
                <a:solidFill>
                  <a:srgbClr val="000000"/>
                </a:solidFill>
                <a:latin typeface="Calibri"/>
              </a:rPr>
              <a:t>CaLab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 Win DLL (HZB-BESSYII)</a:t>
            </a:r>
            <a:endParaRPr sz="1600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DCOM Win API via EPICS driver (STFC-ISIS)</a:t>
            </a:r>
            <a:endParaRPr sz="1600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DIM Interface (GSI + CERN)</a:t>
            </a:r>
            <a:endParaRPr sz="1600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LV – native EPICS implementation (ORNL-SNS)</a:t>
            </a:r>
            <a:endParaRPr sz="1600" dirty="0"/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endParaRPr sz="1600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DSC Module via Shared Variables (NI)</a:t>
            </a:r>
            <a:endParaRPr sz="1600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LV-native CA (LabIOC – Observatory Sciences)</a:t>
            </a:r>
            <a:endParaRPr sz="1600"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GB" sz="1200" dirty="0">
                <a:solidFill>
                  <a:srgbClr val="000000"/>
                </a:solidFill>
                <a:latin typeface="Calibri"/>
              </a:rPr>
              <a:t>* surveyed 2014 – not an exhaustive list.  Credit goes to: various presentations at EPICS collaborations and </a:t>
            </a:r>
            <a:r>
              <a:rPr lang="en-GB" sz="1200" dirty="0" err="1">
                <a:solidFill>
                  <a:srgbClr val="000000"/>
                </a:solidFill>
                <a:latin typeface="Calibri"/>
              </a:rPr>
              <a:t>NIWeek</a:t>
            </a:r>
            <a:r>
              <a:rPr lang="en-GB" sz="1200" dirty="0">
                <a:solidFill>
                  <a:srgbClr val="000000"/>
                </a:solidFill>
                <a:latin typeface="Calibri"/>
              </a:rPr>
              <a:t> by Alexander Zhukov, ORNL; GSI wiki summary; Tech Talk [http://www.aps.anl.gov/epics/tech-talk/]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103984" cy="365125"/>
          </a:xfrm>
        </p:spPr>
        <p:txBody>
          <a:bodyPr/>
          <a:lstStyle/>
          <a:p>
            <a:r>
              <a:rPr lang="en-US" dirty="0" smtClean="0"/>
              <a:t>NI Big Physics Summit CERN 12 February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142920" y="142920"/>
            <a:ext cx="8857800" cy="7138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Testing by ELI Beamlines</a:t>
            </a:r>
            <a:endParaRPr/>
          </a:p>
        </p:txBody>
      </p:sp>
      <p:sp>
        <p:nvSpPr>
          <p:cNvPr id="57" name="CustomShape 2"/>
          <p:cNvSpPr/>
          <p:nvPr/>
        </p:nvSpPr>
        <p:spPr>
          <a:xfrm>
            <a:off x="900000" y="864000"/>
            <a:ext cx="7236000" cy="24040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Early testing of NI EPICS module carried out by ELI Beamlines.</a:t>
            </a:r>
            <a:endParaRPr dirty="0"/>
          </a:p>
          <a:p>
            <a:pPr>
              <a:lnSpc>
                <a:spcPct val="100000"/>
              </a:lnSpc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Basically works, but...</a:t>
            </a:r>
            <a:endParaRPr dirty="0"/>
          </a:p>
          <a:p>
            <a:pPr>
              <a:lnSpc>
                <a:spcPct val="100000"/>
              </a:lnSpc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Project has been put on ice (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NI's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 unofficial warning in 2013)</a:t>
            </a:r>
            <a:endParaRPr dirty="0"/>
          </a:p>
          <a:p>
            <a:pPr>
              <a:lnSpc>
                <a:spcPct val="100000"/>
              </a:lnSpc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Network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SVs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 must be used (slow, unstable, poor scalability)</a:t>
            </a:r>
            <a:endParaRPr dirty="0"/>
          </a:p>
          <a:p>
            <a:pPr>
              <a:lnSpc>
                <a:spcPct val="100000"/>
              </a:lnSpc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Not a full implementation (</a:t>
            </a:r>
            <a:r>
              <a:rPr lang="en-GB" sz="2000" dirty="0" err="1" smtClean="0">
                <a:solidFill>
                  <a:srgbClr val="000000"/>
                </a:solidFill>
                <a:latin typeface="Calibri"/>
              </a:rPr>
              <a:t>PVs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on server-side have only few fields)</a:t>
            </a:r>
            <a:endParaRPr dirty="0"/>
          </a:p>
          <a:p>
            <a:pPr>
              <a:lnSpc>
                <a:spcPct val="100000"/>
              </a:lnSpc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Missing fields confuse clients (e.g. Control System Studio)</a:t>
            </a:r>
            <a:endParaRPr dirty="0"/>
          </a:p>
          <a:p>
            <a:pPr>
              <a:lnSpc>
                <a:spcPct val="100000"/>
              </a:lnSpc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Type-casting bugs (string and integer)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58" name="Picture 5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58760" y="3204000"/>
            <a:ext cx="6999480" cy="2380320"/>
          </a:xfrm>
          <a:prstGeom prst="rect">
            <a:avLst/>
          </a:prstGeom>
          <a:ln>
            <a:noFill/>
          </a:ln>
        </p:spPr>
      </p:pic>
      <p:sp>
        <p:nvSpPr>
          <p:cNvPr id="59" name="CustomShape 3"/>
          <p:cNvSpPr/>
          <p:nvPr/>
        </p:nvSpPr>
        <p:spPr>
          <a:xfrm>
            <a:off x="900000" y="5652000"/>
            <a:ext cx="7236000" cy="758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600">
                <a:solidFill>
                  <a:srgbClr val="000000"/>
                </a:solidFill>
                <a:latin typeface="Calibri"/>
              </a:rPr>
              <a:t>Demonstration of LabVIEW camera server on RMC-8354 using NI EPICS module to link to a Control System Studio secondary display (developed 2012-2013)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175992" cy="365125"/>
          </a:xfrm>
        </p:spPr>
        <p:txBody>
          <a:bodyPr/>
          <a:lstStyle/>
          <a:p>
            <a:r>
              <a:rPr lang="en-US" dirty="0" smtClean="0"/>
              <a:t>NI Big Physics Summit CERN 12 February 2016</a:t>
            </a:r>
            <a:endParaRPr lang="en-GB" dirty="0"/>
          </a:p>
        </p:txBody>
      </p:sp>
      <p:pic>
        <p:nvPicPr>
          <p:cNvPr id="10" name="Picture 9" descr="ELI-Beamlin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28" y="432891"/>
            <a:ext cx="1440160" cy="3318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68344" y="764704"/>
            <a:ext cx="12602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i="1" dirty="0" smtClean="0"/>
              <a:t>Courtesy of Eli-Beamlines</a:t>
            </a:r>
            <a:endParaRPr lang="en-GB" sz="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142920" y="142920"/>
            <a:ext cx="8857800" cy="7138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dirty="0" smtClean="0">
                <a:solidFill>
                  <a:srgbClr val="000000"/>
                </a:solidFill>
                <a:latin typeface="Calibri"/>
              </a:rPr>
              <a:t>Observatory Sciences &amp; LabIOC</a:t>
            </a:r>
            <a:endParaRPr sz="1600" dirty="0"/>
          </a:p>
        </p:txBody>
      </p:sp>
      <p:sp>
        <p:nvSpPr>
          <p:cNvPr id="61" name="CustomShape 2"/>
          <p:cNvSpPr/>
          <p:nvPr/>
        </p:nvSpPr>
        <p:spPr>
          <a:xfrm>
            <a:off x="2267744" y="1340768"/>
            <a:ext cx="6048672" cy="5326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63525" indent="-263525">
              <a:lnSpc>
                <a:spcPct val="100000"/>
              </a:lnSpc>
              <a:buFont typeface="Arial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Calibri"/>
              </a:rPr>
              <a:t>Observatory Sciences 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was contracted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by ELI Beamlines 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(Prague) in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2014 to 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produce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a library to bridge the gap between LabVIEW and EPICS.</a:t>
            </a:r>
            <a:endParaRPr dirty="0"/>
          </a:p>
          <a:p>
            <a:pPr marL="263525" indent="-263525">
              <a:lnSpc>
                <a:spcPct val="100000"/>
              </a:lnSpc>
              <a:buFont typeface="Arial" pitchFamily="34" charset="0"/>
              <a:buChar char="•"/>
            </a:pPr>
            <a:endParaRPr dirty="0"/>
          </a:p>
          <a:p>
            <a:pPr marL="263525" indent="-263525">
              <a:lnSpc>
                <a:spcPct val="10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The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first version of LabIOC 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was made available in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2015.</a:t>
            </a:r>
            <a:endParaRPr dirty="0"/>
          </a:p>
          <a:p>
            <a:pPr marL="263525" indent="-263525">
              <a:lnSpc>
                <a:spcPct val="100000"/>
              </a:lnSpc>
              <a:buFont typeface="Arial" pitchFamily="34" charset="0"/>
              <a:buChar char="•"/>
            </a:pPr>
            <a:endParaRPr dirty="0"/>
          </a:p>
          <a:p>
            <a:pPr marL="263525" indent="-263525"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Calibri"/>
              </a:rPr>
              <a:t>LabIOC 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was described in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a 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paper at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the ICALEPCS conference in Melbourne, 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Australia, October 2015:</a:t>
            </a:r>
          </a:p>
          <a:p>
            <a:pPr marL="444500" lvl="1" indent="12700"/>
            <a:r>
              <a:rPr lang="en-US" i="1" dirty="0" smtClean="0"/>
              <a:t>Extreme Light Infrastructure, Beamlines - Control System Architecture for the L1 Laser, </a:t>
            </a:r>
            <a:r>
              <a:rPr lang="en-GB" i="1" dirty="0" smtClean="0">
                <a:solidFill>
                  <a:srgbClr val="000000"/>
                </a:solidFill>
              </a:rPr>
              <a:t>Jack Naylon et al</a:t>
            </a:r>
            <a:endParaRPr dirty="0"/>
          </a:p>
          <a:p>
            <a:pPr marL="720725" lvl="1" indent="-263525">
              <a:spcBef>
                <a:spcPts val="600"/>
              </a:spcBef>
            </a:pPr>
            <a:r>
              <a:rPr lang="en-GB" i="1" dirty="0" smtClean="0"/>
              <a:t>http://icalepcs.synchrotron.org.au/talks/tud3o02_talk.pdf</a:t>
            </a:r>
            <a:endParaRPr i="1" dirty="0"/>
          </a:p>
          <a:p>
            <a:pPr marL="263525" indent="-263525">
              <a:lnSpc>
                <a:spcPct val="100000"/>
              </a:lnSpc>
              <a:buFont typeface="Arial" pitchFamily="34" charset="0"/>
              <a:buChar char="•"/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175992" cy="365125"/>
          </a:xfrm>
        </p:spPr>
        <p:txBody>
          <a:bodyPr/>
          <a:lstStyle/>
          <a:p>
            <a:r>
              <a:rPr lang="en-US" dirty="0" smtClean="0"/>
              <a:t>NI Big Physics Summit CERN 12 February 2016</a:t>
            </a:r>
            <a:endParaRPr lang="en-GB" dirty="0"/>
          </a:p>
        </p:txBody>
      </p:sp>
      <p:pic>
        <p:nvPicPr>
          <p:cNvPr id="8" name="Picture 5" descr="LabIOC_logo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708920"/>
            <a:ext cx="1538287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142920" y="142920"/>
            <a:ext cx="8857800" cy="7138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LabIOC Goals</a:t>
            </a:r>
            <a:endParaRPr/>
          </a:p>
        </p:txBody>
      </p:sp>
      <p:sp>
        <p:nvSpPr>
          <p:cNvPr id="63" name="CustomShape 2"/>
          <p:cNvSpPr/>
          <p:nvPr/>
        </p:nvSpPr>
        <p:spPr>
          <a:xfrm>
            <a:off x="827584" y="1236208"/>
            <a:ext cx="7236000" cy="51451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Goals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for LabIOC: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 marL="263525" indent="-263525">
              <a:lnSpc>
                <a:spcPct val="100000"/>
              </a:lnSpc>
              <a:buFont typeface="Arial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Offer an easy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way for non-EPICS experienced LabVIEW developers to interface to EPICS applications/facilities</a:t>
            </a:r>
            <a:endParaRPr dirty="0"/>
          </a:p>
          <a:p>
            <a:pPr marL="263525" indent="-263525">
              <a:lnSpc>
                <a:spcPct val="100000"/>
              </a:lnSpc>
              <a:buFont typeface="Arial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Offer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good performance and reliability</a:t>
            </a:r>
            <a:endParaRPr dirty="0"/>
          </a:p>
          <a:p>
            <a:pPr marL="263525" indent="-263525">
              <a:lnSpc>
                <a:spcPct val="100000"/>
              </a:lnSpc>
              <a:buFont typeface="Arial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Ensure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the library will continue to work as 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future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versions of LabVIEW are released</a:t>
            </a:r>
            <a:endParaRPr dirty="0"/>
          </a:p>
          <a:p>
            <a:pPr marL="263525" indent="-263525">
              <a:lnSpc>
                <a:spcPct val="100000"/>
              </a:lnSpc>
              <a:buFont typeface="Arial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Portable: ensure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library will work 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identically on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all 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NI LabVIEW. </a:t>
            </a:r>
            <a:endParaRPr dirty="0"/>
          </a:p>
          <a:p>
            <a:pPr marL="263525" indent="-263525">
              <a:lnSpc>
                <a:spcPct val="100000"/>
              </a:lnSpc>
              <a:buFont typeface="Arial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Keep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the library interface simple</a:t>
            </a:r>
            <a:endParaRPr dirty="0"/>
          </a:p>
          <a:p>
            <a:pPr marL="263525" indent="-263525">
              <a:lnSpc>
                <a:spcPct val="100000"/>
              </a:lnSpc>
              <a:buFont typeface="Arial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Provide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more than just the Channel Access communications protocol for </a:t>
            </a:r>
            <a:r>
              <a:rPr lang="en-GB" sz="2400" dirty="0" err="1">
                <a:solidFill>
                  <a:srgbClr val="000000"/>
                </a:solidFill>
                <a:latin typeface="Calibri"/>
              </a:rPr>
              <a:t>PVs</a:t>
            </a:r>
            <a:endParaRPr dirty="0"/>
          </a:p>
          <a:p>
            <a:pPr marL="263525" indent="-263525">
              <a:lnSpc>
                <a:spcPct val="100000"/>
              </a:lnSpc>
            </a:pP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320008" cy="365125"/>
          </a:xfrm>
        </p:spPr>
        <p:txBody>
          <a:bodyPr/>
          <a:lstStyle/>
          <a:p>
            <a:r>
              <a:rPr lang="en-US" dirty="0" smtClean="0"/>
              <a:t>NI Big Physics Summit CERN 12 February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142920" y="142920"/>
            <a:ext cx="8857800" cy="7138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LabIOC</a:t>
            </a:r>
            <a:endParaRPr/>
          </a:p>
        </p:txBody>
      </p:sp>
      <p:sp>
        <p:nvSpPr>
          <p:cNvPr id="65" name="CustomShape 2"/>
          <p:cNvSpPr/>
          <p:nvPr/>
        </p:nvSpPr>
        <p:spPr>
          <a:xfrm>
            <a:off x="683568" y="1320104"/>
            <a:ext cx="7236000" cy="5205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63525" indent="-263525">
              <a:lnSpc>
                <a:spcPct val="100000"/>
              </a:lnSpc>
              <a:spcAft>
                <a:spcPts val="600"/>
              </a:spcAft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Implemented as a LabVIEW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library consisting of over 700 VIs</a:t>
            </a:r>
            <a:endParaRPr sz="1600" dirty="0"/>
          </a:p>
          <a:p>
            <a:pPr marL="263525" indent="-263525">
              <a:lnSpc>
                <a:spcPct val="100000"/>
              </a:lnSpc>
              <a:spcAft>
                <a:spcPts val="600"/>
              </a:spcAft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Works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on all LabVIEW supported 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platforms, including Windows, Linux and LabVIEW Real-Time</a:t>
            </a:r>
            <a:endParaRPr sz="2000" dirty="0"/>
          </a:p>
          <a:p>
            <a:pPr marL="263525" indent="-263525">
              <a:lnSpc>
                <a:spcPct val="100000"/>
              </a:lnSpc>
              <a:spcAft>
                <a:spcPts val="600"/>
              </a:spcAft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Implemented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EPICS Channel Access communications protocol using only native LabVIEW nodes (TCP, UDP, Queues,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Notifiers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)</a:t>
            </a:r>
            <a:endParaRPr sz="1600" dirty="0"/>
          </a:p>
          <a:p>
            <a:pPr marL="263525" indent="-263525">
              <a:lnSpc>
                <a:spcPct val="100000"/>
              </a:lnSpc>
              <a:spcAft>
                <a:spcPts val="600"/>
              </a:spcAft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Implemented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most common EPICS record structures</a:t>
            </a:r>
            <a:endParaRPr sz="1600" dirty="0"/>
          </a:p>
          <a:p>
            <a:pPr marL="263525" indent="-263525">
              <a:lnSpc>
                <a:spcPct val="100000"/>
              </a:lnSpc>
              <a:spcAft>
                <a:spcPts val="600"/>
              </a:spcAft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Works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seamlessly with current EPICS tools (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caget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, caput,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camonitor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, EDM, CSS, etc)</a:t>
            </a:r>
            <a:endParaRPr sz="1600" dirty="0"/>
          </a:p>
          <a:p>
            <a:pPr marL="263525" indent="-263525">
              <a:lnSpc>
                <a:spcPct val="100000"/>
              </a:lnSpc>
              <a:spcAft>
                <a:spcPts val="600"/>
              </a:spcAft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Designed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with input from 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users at ELI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Beamlines 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&amp; 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National </a:t>
            </a:r>
            <a:r>
              <a:rPr lang="en-GB" sz="2000" dirty="0" err="1" smtClean="0">
                <a:solidFill>
                  <a:srgbClr val="000000"/>
                </a:solidFill>
                <a:latin typeface="Calibri"/>
              </a:rPr>
              <a:t>Energetics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to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ensure product works as expected</a:t>
            </a:r>
            <a:endParaRPr sz="1600" dirty="0"/>
          </a:p>
          <a:p>
            <a:pPr marL="263525" indent="-263525">
              <a:lnSpc>
                <a:spcPct val="100000"/>
              </a:lnSpc>
              <a:spcAft>
                <a:spcPts val="600"/>
              </a:spcAft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Concentrated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on performance of library</a:t>
            </a:r>
            <a:endParaRPr sz="1600" dirty="0"/>
          </a:p>
          <a:p>
            <a:pPr marL="263525" indent="-263525">
              <a:lnSpc>
                <a:spcPct val="100000"/>
              </a:lnSpc>
              <a:spcAft>
                <a:spcPts val="600"/>
              </a:spcAft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Designed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for LabVIEW engineers, no EPICS experience required (no EPICS 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installation 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or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EPICS 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libraries required)</a:t>
            </a:r>
            <a:endParaRPr sz="1600" dirty="0"/>
          </a:p>
          <a:p>
            <a:pPr marL="263525" indent="-263525">
              <a:lnSpc>
                <a:spcPct val="100000"/>
              </a:lnSpc>
              <a:spcAft>
                <a:spcPts val="600"/>
              </a:spcAft>
            </a:pP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248000" cy="365125"/>
          </a:xfrm>
        </p:spPr>
        <p:txBody>
          <a:bodyPr/>
          <a:lstStyle/>
          <a:p>
            <a:r>
              <a:rPr lang="en-US" dirty="0" smtClean="0"/>
              <a:t>NI Big Physics Summit CERN 12 February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142920" y="142920"/>
            <a:ext cx="8857800" cy="7138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LabIOC</a:t>
            </a:r>
            <a:endParaRPr/>
          </a:p>
        </p:txBody>
      </p:sp>
      <p:sp>
        <p:nvSpPr>
          <p:cNvPr id="67" name="CustomShape 2"/>
          <p:cNvSpPr/>
          <p:nvPr/>
        </p:nvSpPr>
        <p:spPr>
          <a:xfrm>
            <a:off x="504000" y="864000"/>
            <a:ext cx="4310280" cy="5936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63525" indent="-179388">
              <a:lnSpc>
                <a:spcPct val="100000"/>
              </a:lnSpc>
              <a:buFont typeface="Arial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LabIOC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has full support for basic 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EPICS record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types:</a:t>
            </a:r>
            <a:endParaRPr dirty="0"/>
          </a:p>
          <a:p>
            <a:pPr lvl="1">
              <a:lnSpc>
                <a:spcPct val="100000"/>
              </a:lnSpc>
              <a:buSzPct val="45000"/>
            </a:pPr>
            <a:r>
              <a:rPr lang="en-GB" dirty="0" err="1">
                <a:solidFill>
                  <a:srgbClr val="000000"/>
                </a:solidFill>
                <a:latin typeface="Calibri"/>
              </a:rPr>
              <a:t>ai/ao</a:t>
            </a:r>
            <a:endParaRPr dirty="0"/>
          </a:p>
          <a:p>
            <a:pPr lvl="1">
              <a:lnSpc>
                <a:spcPct val="100000"/>
              </a:lnSpc>
              <a:buSzPct val="45000"/>
            </a:pPr>
            <a:r>
              <a:rPr lang="en-GB" dirty="0">
                <a:solidFill>
                  <a:srgbClr val="000000"/>
                </a:solidFill>
                <a:latin typeface="Calibri"/>
              </a:rPr>
              <a:t>bi/</a:t>
            </a:r>
            <a:r>
              <a:rPr lang="en-GB" dirty="0" err="1">
                <a:solidFill>
                  <a:srgbClr val="000000"/>
                </a:solidFill>
                <a:latin typeface="Calibri"/>
              </a:rPr>
              <a:t>bo</a:t>
            </a:r>
            <a:endParaRPr dirty="0"/>
          </a:p>
          <a:p>
            <a:pPr lvl="1">
              <a:lnSpc>
                <a:spcPct val="100000"/>
              </a:lnSpc>
              <a:buSzPct val="45000"/>
            </a:pPr>
            <a:r>
              <a:rPr lang="en-GB" dirty="0" err="1">
                <a:solidFill>
                  <a:srgbClr val="000000"/>
                </a:solidFill>
                <a:latin typeface="Calibri"/>
              </a:rPr>
              <a:t>longin/longout</a:t>
            </a:r>
            <a:endParaRPr dirty="0"/>
          </a:p>
          <a:p>
            <a:pPr lvl="1">
              <a:lnSpc>
                <a:spcPct val="100000"/>
              </a:lnSpc>
              <a:buSzPct val="45000"/>
            </a:pPr>
            <a:r>
              <a:rPr lang="en-GB" dirty="0" err="1">
                <a:solidFill>
                  <a:srgbClr val="000000"/>
                </a:solidFill>
                <a:latin typeface="Calibri"/>
              </a:rPr>
              <a:t>mbbi/mbbo</a:t>
            </a:r>
            <a:endParaRPr dirty="0"/>
          </a:p>
          <a:p>
            <a:pPr lvl="1">
              <a:lnSpc>
                <a:spcPct val="100000"/>
              </a:lnSpc>
              <a:buSzPct val="45000"/>
            </a:pPr>
            <a:r>
              <a:rPr lang="en-GB" dirty="0" err="1">
                <a:solidFill>
                  <a:srgbClr val="000000"/>
                </a:solidFill>
                <a:latin typeface="Calibri"/>
              </a:rPr>
              <a:t>stringin/stringout</a:t>
            </a:r>
            <a:endParaRPr dirty="0"/>
          </a:p>
          <a:p>
            <a:pPr lvl="1">
              <a:lnSpc>
                <a:spcPct val="100000"/>
              </a:lnSpc>
              <a:buSzPct val="45000"/>
            </a:pPr>
            <a:r>
              <a:rPr lang="en-GB" dirty="0">
                <a:solidFill>
                  <a:srgbClr val="000000"/>
                </a:solidFill>
                <a:latin typeface="Calibri"/>
              </a:rPr>
              <a:t>waveform</a:t>
            </a:r>
            <a:endParaRPr dirty="0"/>
          </a:p>
          <a:p>
            <a:pPr marL="263525" indent="-263525">
              <a:lnSpc>
                <a:spcPct val="100000"/>
              </a:lnSpc>
              <a:buFont typeface="Arial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Polymorphic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VIs used for standard LabVIEW types:</a:t>
            </a:r>
            <a:endParaRPr dirty="0"/>
          </a:p>
          <a:p>
            <a:pPr lvl="1">
              <a:lnSpc>
                <a:spcPct val="100000"/>
              </a:lnSpc>
              <a:buSzPct val="45000"/>
            </a:pPr>
            <a:r>
              <a:rPr lang="en-GB" dirty="0">
                <a:solidFill>
                  <a:srgbClr val="000000"/>
                </a:solidFill>
                <a:latin typeface="Calibri"/>
              </a:rPr>
              <a:t>I8</a:t>
            </a:r>
            <a:endParaRPr dirty="0"/>
          </a:p>
          <a:p>
            <a:pPr lvl="1">
              <a:lnSpc>
                <a:spcPct val="100000"/>
              </a:lnSpc>
              <a:buSzPct val="45000"/>
            </a:pPr>
            <a:r>
              <a:rPr lang="en-GB" dirty="0">
                <a:solidFill>
                  <a:srgbClr val="000000"/>
                </a:solidFill>
                <a:latin typeface="Calibri"/>
              </a:rPr>
              <a:t>I16</a:t>
            </a:r>
            <a:endParaRPr dirty="0"/>
          </a:p>
          <a:p>
            <a:pPr lvl="1">
              <a:lnSpc>
                <a:spcPct val="100000"/>
              </a:lnSpc>
              <a:buSzPct val="45000"/>
            </a:pPr>
            <a:r>
              <a:rPr lang="en-GB" dirty="0">
                <a:solidFill>
                  <a:srgbClr val="000000"/>
                </a:solidFill>
                <a:latin typeface="Calibri"/>
              </a:rPr>
              <a:t>I32</a:t>
            </a:r>
            <a:endParaRPr dirty="0"/>
          </a:p>
          <a:p>
            <a:pPr lvl="1">
              <a:lnSpc>
                <a:spcPct val="100000"/>
              </a:lnSpc>
              <a:buSzPct val="45000"/>
            </a:pPr>
            <a:r>
              <a:rPr lang="en-GB" dirty="0">
                <a:solidFill>
                  <a:srgbClr val="000000"/>
                </a:solidFill>
                <a:latin typeface="Calibri"/>
              </a:rPr>
              <a:t>SGL</a:t>
            </a:r>
            <a:endParaRPr dirty="0"/>
          </a:p>
          <a:p>
            <a:pPr lvl="1">
              <a:lnSpc>
                <a:spcPct val="100000"/>
              </a:lnSpc>
              <a:buSzPct val="45000"/>
            </a:pPr>
            <a:r>
              <a:rPr lang="en-GB" dirty="0">
                <a:solidFill>
                  <a:srgbClr val="000000"/>
                </a:solidFill>
                <a:latin typeface="Calibri"/>
              </a:rPr>
              <a:t>DBL</a:t>
            </a:r>
            <a:endParaRPr dirty="0"/>
          </a:p>
          <a:p>
            <a:pPr lvl="1">
              <a:lnSpc>
                <a:spcPct val="100000"/>
              </a:lnSpc>
              <a:buSzPct val="45000"/>
            </a:pPr>
            <a:r>
              <a:rPr lang="en-GB" dirty="0">
                <a:solidFill>
                  <a:srgbClr val="000000"/>
                </a:solidFill>
                <a:latin typeface="Calibri"/>
              </a:rPr>
              <a:t>STR</a:t>
            </a:r>
            <a:endParaRPr dirty="0"/>
          </a:p>
          <a:p>
            <a:pPr lvl="1">
              <a:lnSpc>
                <a:spcPct val="100000"/>
              </a:lnSpc>
              <a:buSzPct val="45000"/>
            </a:pPr>
            <a:r>
              <a:rPr lang="en-GB" dirty="0">
                <a:solidFill>
                  <a:srgbClr val="000000"/>
                </a:solidFill>
                <a:latin typeface="Calibri"/>
              </a:rPr>
              <a:t>Boolean</a:t>
            </a:r>
            <a:endParaRPr dirty="0"/>
          </a:p>
          <a:p>
            <a:pPr lvl="1">
              <a:lnSpc>
                <a:spcPct val="100000"/>
              </a:lnSpc>
              <a:buSzPct val="45000"/>
            </a:pPr>
            <a:r>
              <a:rPr lang="en-GB" dirty="0">
                <a:solidFill>
                  <a:srgbClr val="000000"/>
                </a:solidFill>
                <a:latin typeface="Calibri"/>
              </a:rPr>
              <a:t>Arrays of all types above – typecasting as appropriate</a:t>
            </a:r>
            <a:endParaRPr dirty="0"/>
          </a:p>
        </p:txBody>
      </p:sp>
      <p:pic>
        <p:nvPicPr>
          <p:cNvPr id="68" name="Picture 67"/>
          <p:cNvPicPr/>
          <p:nvPr/>
        </p:nvPicPr>
        <p:blipFill>
          <a:blip r:embed="rId3" cstate="print"/>
          <a:stretch>
            <a:fillRect/>
          </a:stretch>
        </p:blipFill>
        <p:spPr>
          <a:xfrm rot="21580200">
            <a:off x="4824000" y="1280520"/>
            <a:ext cx="3732840" cy="3399480"/>
          </a:xfrm>
          <a:prstGeom prst="rect">
            <a:avLst/>
          </a:prstGeom>
          <a:ln>
            <a:noFill/>
          </a:ln>
        </p:spPr>
      </p:pic>
      <p:sp>
        <p:nvSpPr>
          <p:cNvPr id="69" name="TextShape 3"/>
          <p:cNvSpPr txBox="1"/>
          <p:nvPr/>
        </p:nvSpPr>
        <p:spPr>
          <a:xfrm>
            <a:off x="4896000" y="4725720"/>
            <a:ext cx="3600000" cy="2671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GB" sz="1400">
                <a:latin typeface="Calibri"/>
              </a:rPr>
              <a:t>Example LabVIEW Control for EPICS AI record</a:t>
            </a: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175992" cy="365125"/>
          </a:xfrm>
        </p:spPr>
        <p:txBody>
          <a:bodyPr/>
          <a:lstStyle/>
          <a:p>
            <a:r>
              <a:rPr lang="en-US" dirty="0" smtClean="0"/>
              <a:t>NI Big Physics Summit CERN 12 February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142920" y="142920"/>
            <a:ext cx="8857800" cy="7138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Example LabIOC VI Set</a:t>
            </a:r>
            <a:endParaRPr/>
          </a:p>
        </p:txBody>
      </p:sp>
      <p:pic>
        <p:nvPicPr>
          <p:cNvPr id="71" name="Picture 70"/>
          <p:cNvPicPr/>
          <p:nvPr/>
        </p:nvPicPr>
        <p:blipFill>
          <a:blip r:embed="rId3" cstate="print"/>
          <a:stretch>
            <a:fillRect/>
          </a:stretch>
        </p:blipFill>
        <p:spPr>
          <a:xfrm rot="13200">
            <a:off x="1440000" y="856800"/>
            <a:ext cx="6028200" cy="5380560"/>
          </a:xfrm>
          <a:prstGeom prst="rect">
            <a:avLst/>
          </a:prstGeom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175992" cy="365125"/>
          </a:xfrm>
        </p:spPr>
        <p:txBody>
          <a:bodyPr/>
          <a:lstStyle/>
          <a:p>
            <a:r>
              <a:rPr lang="en-US" smtClean="0"/>
              <a:t>NI Big Physics Summit CERN 12 February 2016</a:t>
            </a:r>
            <a:endParaRPr lang="en-GB" dirty="0"/>
          </a:p>
        </p:txBody>
      </p:sp>
      <p:pic>
        <p:nvPicPr>
          <p:cNvPr id="8" name="Picture 7" descr="ELI-Beamlin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360883"/>
            <a:ext cx="1440160" cy="3318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740352" y="692696"/>
            <a:ext cx="12602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i="1" dirty="0" smtClean="0"/>
              <a:t>Courtesy of Eli-Beamlines</a:t>
            </a:r>
            <a:endParaRPr lang="en-GB" sz="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142920" y="142920"/>
            <a:ext cx="8857800" cy="7138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LabIOC Server Capabilities</a:t>
            </a:r>
            <a:endParaRPr/>
          </a:p>
        </p:txBody>
      </p:sp>
      <p:sp>
        <p:nvSpPr>
          <p:cNvPr id="73" name="CustomShape 2"/>
          <p:cNvSpPr/>
          <p:nvPr/>
        </p:nvSpPr>
        <p:spPr>
          <a:xfrm>
            <a:off x="900000" y="864000"/>
            <a:ext cx="7704448" cy="61801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63525" indent="-263525">
              <a:lnSpc>
                <a:spcPct val="100000"/>
              </a:lnSpc>
              <a:spcAft>
                <a:spcPts val="600"/>
              </a:spcAft>
              <a:buFont typeface="Arial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Start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and stop server with 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VIs</a:t>
            </a:r>
            <a:endParaRPr dirty="0"/>
          </a:p>
          <a:p>
            <a:pPr marL="263525" indent="-263525">
              <a:lnSpc>
                <a:spcPct val="100000"/>
              </a:lnSpc>
              <a:spcAft>
                <a:spcPts val="600"/>
              </a:spcAft>
              <a:buFont typeface="Arial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EPICS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records supported with</a:t>
            </a:r>
            <a:endParaRPr dirty="0"/>
          </a:p>
          <a:p>
            <a:pPr marL="720725" lvl="2" indent="-263525">
              <a:spcAft>
                <a:spcPts val="600"/>
              </a:spcAft>
              <a:buSzPct val="45000"/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Limits</a:t>
            </a:r>
            <a:endParaRPr dirty="0"/>
          </a:p>
          <a:p>
            <a:pPr marL="720725" lvl="2" indent="-263525">
              <a:spcAft>
                <a:spcPts val="600"/>
              </a:spcAft>
              <a:buSzPct val="45000"/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Engineering units</a:t>
            </a:r>
            <a:endParaRPr dirty="0"/>
          </a:p>
          <a:p>
            <a:pPr marL="720725" lvl="2" indent="-263525">
              <a:spcAft>
                <a:spcPts val="600"/>
              </a:spcAft>
              <a:buSzPct val="45000"/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Display limits</a:t>
            </a:r>
            <a:endParaRPr dirty="0"/>
          </a:p>
          <a:p>
            <a:pPr marL="720725" lvl="2" indent="-263525">
              <a:spcAft>
                <a:spcPts val="600"/>
              </a:spcAft>
              <a:buSzPct val="45000"/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Enumerated names</a:t>
            </a:r>
            <a:endParaRPr dirty="0"/>
          </a:p>
          <a:p>
            <a:pPr marL="720725" lvl="2" indent="-263525">
              <a:spcAft>
                <a:spcPts val="600"/>
              </a:spcAft>
              <a:buSzPct val="45000"/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Display precision</a:t>
            </a:r>
            <a:endParaRPr dirty="0"/>
          </a:p>
          <a:p>
            <a:pPr marL="720725" lvl="2" indent="-263525">
              <a:spcAft>
                <a:spcPts val="600"/>
              </a:spcAft>
              <a:buSzPct val="45000"/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Alarm status</a:t>
            </a:r>
            <a:endParaRPr dirty="0"/>
          </a:p>
          <a:p>
            <a:pPr marL="720725" lvl="2" indent="-263525">
              <a:spcAft>
                <a:spcPts val="600"/>
              </a:spcAft>
              <a:buSzPct val="45000"/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Alarm 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severity</a:t>
            </a:r>
            <a:endParaRPr dirty="0"/>
          </a:p>
          <a:p>
            <a:pPr marL="263525" indent="-263525">
              <a:lnSpc>
                <a:spcPct val="100000"/>
              </a:lnSpc>
              <a:spcAft>
                <a:spcPts val="600"/>
              </a:spcAft>
              <a:buFont typeface="Arial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Write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to record fields 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(</a:t>
            </a:r>
            <a:r>
              <a:rPr lang="en-GB" sz="2400" dirty="0" err="1" smtClean="0">
                <a:solidFill>
                  <a:srgbClr val="000000"/>
                </a:solidFill>
                <a:latin typeface="Calibri"/>
              </a:rPr>
              <a:t>dbPut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) with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polymorphic 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VIs</a:t>
            </a:r>
            <a:endParaRPr dirty="0"/>
          </a:p>
          <a:p>
            <a:pPr marL="263525" indent="-263525">
              <a:lnSpc>
                <a:spcPct val="100000"/>
              </a:lnSpc>
              <a:spcAft>
                <a:spcPts val="600"/>
              </a:spcAft>
              <a:buFont typeface="Arial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Read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from record fields 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(</a:t>
            </a:r>
            <a:r>
              <a:rPr lang="en-GB" sz="2400" dirty="0" err="1" smtClean="0">
                <a:solidFill>
                  <a:srgbClr val="000000"/>
                </a:solidFill>
                <a:latin typeface="Calibri"/>
              </a:rPr>
              <a:t>dbGet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) using polymorphic VIs</a:t>
            </a:r>
            <a:endParaRPr dirty="0"/>
          </a:p>
          <a:p>
            <a:pPr marL="263525" indent="-263525">
              <a:lnSpc>
                <a:spcPct val="100000"/>
              </a:lnSpc>
              <a:spcAft>
                <a:spcPts val="600"/>
              </a:spcAft>
              <a:buFont typeface="Arial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Channel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access communication complexities are removed from the program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175992" cy="365125"/>
          </a:xfrm>
        </p:spPr>
        <p:txBody>
          <a:bodyPr/>
          <a:lstStyle/>
          <a:p>
            <a:r>
              <a:rPr lang="en-US" dirty="0" smtClean="0"/>
              <a:t>NI Big Physics Summit CERN 12 February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142920" y="142920"/>
            <a:ext cx="8857800" cy="7138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LabIOC Client Capabilities</a:t>
            </a:r>
            <a:endParaRPr/>
          </a:p>
        </p:txBody>
      </p:sp>
      <p:sp>
        <p:nvSpPr>
          <p:cNvPr id="75" name="CustomShape 2"/>
          <p:cNvSpPr/>
          <p:nvPr/>
        </p:nvSpPr>
        <p:spPr>
          <a:xfrm>
            <a:off x="683568" y="1052736"/>
            <a:ext cx="7848872" cy="5832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63525" indent="-263525">
              <a:lnSpc>
                <a:spcPct val="100000"/>
              </a:lnSpc>
              <a:buFont typeface="Arial"/>
              <a:buChar char="•"/>
            </a:pPr>
            <a:r>
              <a:rPr lang="en-GB" sz="2400" dirty="0">
                <a:solidFill>
                  <a:srgbClr val="000000"/>
                </a:solidFill>
                <a:latin typeface="Calibri"/>
              </a:rPr>
              <a:t> Very simple interface</a:t>
            </a:r>
            <a:endParaRPr dirty="0"/>
          </a:p>
          <a:p>
            <a:pPr marL="720725" lvl="2" indent="-263525">
              <a:buSzPct val="45000"/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Create channel</a:t>
            </a:r>
            <a:endParaRPr dirty="0"/>
          </a:p>
          <a:p>
            <a:pPr marL="720725" lvl="2" indent="-263525">
              <a:buSzPct val="45000"/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Read channel</a:t>
            </a:r>
            <a:endParaRPr dirty="0"/>
          </a:p>
          <a:p>
            <a:pPr marL="720725" lvl="2" indent="-263525">
              <a:buSzPct val="45000"/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Write channel</a:t>
            </a:r>
            <a:endParaRPr dirty="0"/>
          </a:p>
          <a:p>
            <a:pPr marL="720725" lvl="2" indent="-263525">
              <a:buSzPct val="45000"/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Monitor channel</a:t>
            </a:r>
            <a:endParaRPr dirty="0"/>
          </a:p>
          <a:p>
            <a:pPr marL="720725" lvl="2" indent="-263525">
              <a:buSzPct val="45000"/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Delete channel</a:t>
            </a:r>
            <a:endParaRPr dirty="0"/>
          </a:p>
          <a:p>
            <a:pPr marL="263525" indent="-263525">
              <a:lnSpc>
                <a:spcPct val="100000"/>
              </a:lnSpc>
            </a:pPr>
            <a:endParaRPr dirty="0"/>
          </a:p>
          <a:p>
            <a:pPr marL="263525" indent="-263525">
              <a:lnSpc>
                <a:spcPct val="100000"/>
              </a:lnSpc>
              <a:buFont typeface="Arial"/>
              <a:buChar char="•"/>
            </a:pPr>
            <a:r>
              <a:rPr lang="en-GB" sz="2400" dirty="0">
                <a:solidFill>
                  <a:srgbClr val="000000"/>
                </a:solidFill>
                <a:latin typeface="Calibri"/>
              </a:rPr>
              <a:t> Channel Access handled by the library</a:t>
            </a:r>
            <a:endParaRPr dirty="0"/>
          </a:p>
          <a:p>
            <a:pPr marL="263525" indent="-263525">
              <a:lnSpc>
                <a:spcPct val="100000"/>
              </a:lnSpc>
              <a:buFont typeface="Arial"/>
              <a:buChar char="•"/>
            </a:pPr>
            <a:endParaRPr dirty="0"/>
          </a:p>
          <a:p>
            <a:pPr marL="263525" indent="-263525">
              <a:lnSpc>
                <a:spcPct val="100000"/>
              </a:lnSpc>
              <a:buFont typeface="Arial"/>
              <a:buChar char="•"/>
            </a:pPr>
            <a:r>
              <a:rPr lang="en-GB" sz="2400" dirty="0">
                <a:solidFill>
                  <a:srgbClr val="000000"/>
                </a:solidFill>
                <a:latin typeface="Calibri"/>
              </a:rPr>
              <a:t> Created channels share 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TCP connections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where appropriate</a:t>
            </a:r>
            <a:endParaRPr dirty="0"/>
          </a:p>
          <a:p>
            <a:pPr marL="263525" indent="-263525">
              <a:lnSpc>
                <a:spcPct val="100000"/>
              </a:lnSpc>
              <a:buFont typeface="Arial"/>
              <a:buChar char="•"/>
            </a:pPr>
            <a:endParaRPr dirty="0"/>
          </a:p>
          <a:p>
            <a:pPr marL="263525" indent="-263525">
              <a:lnSpc>
                <a:spcPct val="100000"/>
              </a:lnSpc>
              <a:buFont typeface="Arial"/>
              <a:buChar char="•"/>
            </a:pPr>
            <a:r>
              <a:rPr lang="en-GB" sz="2400" dirty="0">
                <a:solidFill>
                  <a:srgbClr val="000000"/>
                </a:solidFill>
                <a:latin typeface="Calibri"/>
              </a:rPr>
              <a:t> Works with all EPICS servers (LabVIEW or native EPICS)</a:t>
            </a:r>
            <a:endParaRPr dirty="0"/>
          </a:p>
          <a:p>
            <a:pPr marL="263525" indent="-263525">
              <a:lnSpc>
                <a:spcPct val="100000"/>
              </a:lnSpc>
              <a:buFont typeface="Arial"/>
              <a:buChar char="•"/>
            </a:pPr>
            <a:endParaRPr dirty="0"/>
          </a:p>
          <a:p>
            <a:pPr marL="263525" indent="-263525">
              <a:lnSpc>
                <a:spcPct val="100000"/>
              </a:lnSpc>
              <a:buFont typeface="Arial"/>
              <a:buChar char="•"/>
            </a:pPr>
            <a:r>
              <a:rPr lang="en-GB" sz="2400" dirty="0">
                <a:solidFill>
                  <a:srgbClr val="000000"/>
                </a:solidFill>
                <a:latin typeface="Calibri"/>
              </a:rPr>
              <a:t> LabVIEW standard types are supported (polymorphic VIs)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320008" cy="365125"/>
          </a:xfrm>
        </p:spPr>
        <p:txBody>
          <a:bodyPr/>
          <a:lstStyle/>
          <a:p>
            <a:r>
              <a:rPr lang="en-US" dirty="0" smtClean="0"/>
              <a:t>NI Big Physics Summit CERN 12 February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F5AC671-EBC2-453E-AB4E-55383A3D2C22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06896" y="116632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sz="3200" b="1" dirty="0" smtClean="0"/>
              <a:t>Observatory Sciences: LabVIEW Telescope</a:t>
            </a:r>
            <a:br>
              <a:rPr lang="en-GB" sz="3200" b="1" dirty="0" smtClean="0"/>
            </a:br>
            <a:r>
              <a:rPr lang="en-GB" sz="3200" b="1" dirty="0" smtClean="0"/>
              <a:t>Control Systems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42028" y="1412776"/>
            <a:ext cx="5184576" cy="48244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en-US" sz="1800" dirty="0" smtClean="0"/>
              <a:t>The </a:t>
            </a:r>
            <a:r>
              <a:rPr lang="en-US" sz="1800" b="1" dirty="0" smtClean="0"/>
              <a:t>Multi-Application Solar Telescope (MAST)</a:t>
            </a:r>
            <a:r>
              <a:rPr lang="en-US" sz="1800" dirty="0" smtClean="0"/>
              <a:t> is a 0.5m advanced solar telescope, commissioning 2013-14 in Udaipur, India.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en-US" sz="1800" dirty="0" smtClean="0"/>
              <a:t>The </a:t>
            </a:r>
            <a:r>
              <a:rPr lang="en-US" sz="1800" b="1" dirty="0" smtClean="0"/>
              <a:t>ARIES telescope</a:t>
            </a:r>
            <a:r>
              <a:rPr lang="en-US" sz="1800" dirty="0" smtClean="0"/>
              <a:t> will be a 3.6 meter diameter optical telescope, the largest in Asia. It will be sited at </a:t>
            </a:r>
            <a:r>
              <a:rPr lang="en-US" sz="1800" dirty="0" err="1" smtClean="0"/>
              <a:t>Devesthal</a:t>
            </a:r>
            <a:r>
              <a:rPr lang="en-US" sz="1800" dirty="0" smtClean="0"/>
              <a:t> Peak, India. On-site commissioning 2015.</a:t>
            </a:r>
            <a:endParaRPr lang="en-GB" sz="1800" dirty="0" smtClean="0"/>
          </a:p>
          <a:p>
            <a:pPr marL="533400" indent="-533400">
              <a:buFontTx/>
              <a:buAutoNum type="arabicPeriod"/>
            </a:pPr>
            <a:r>
              <a:rPr lang="en-US" sz="1800" dirty="0" smtClean="0"/>
              <a:t>The </a:t>
            </a:r>
            <a:r>
              <a:rPr lang="en-US" sz="1800" b="1" dirty="0" smtClean="0"/>
              <a:t>Magdalena Ridge</a:t>
            </a:r>
            <a:r>
              <a:rPr lang="en-US" sz="1800" dirty="0" smtClean="0"/>
              <a:t> </a:t>
            </a:r>
            <a:r>
              <a:rPr lang="en-US" sz="1800" b="1" dirty="0" smtClean="0"/>
              <a:t>Optical Interferometer </a:t>
            </a:r>
            <a:r>
              <a:rPr lang="en-US" sz="1800" dirty="0" smtClean="0"/>
              <a:t>(MROI) </a:t>
            </a:r>
            <a:r>
              <a:rPr lang="en-GB" sz="1800" dirty="0" smtClean="0"/>
              <a:t>will be sited on Magdalena Ridge in New Mexico, USA. Awaiting completion.</a:t>
            </a:r>
          </a:p>
          <a:p>
            <a:pPr marL="533400" indent="-533400">
              <a:buFontTx/>
              <a:buAutoNum type="arabicPeriod"/>
            </a:pPr>
            <a:r>
              <a:rPr lang="en-GB" sz="1800" dirty="0" smtClean="0"/>
              <a:t>The </a:t>
            </a:r>
            <a:r>
              <a:rPr lang="en-GB" sz="1800" b="1" dirty="0" smtClean="0"/>
              <a:t>Discovery Channel Telescope</a:t>
            </a:r>
            <a:r>
              <a:rPr lang="en-GB" sz="1800" dirty="0" smtClean="0"/>
              <a:t> is a 4.2 meter optical telescope built in Arizona, USA by the Lowell Observatory. Completed in 2012, now in full operation.</a:t>
            </a:r>
          </a:p>
          <a:p>
            <a:pPr marL="533400" indent="-533400">
              <a:buFontTx/>
              <a:buAutoNum type="arabicPeriod"/>
            </a:pPr>
            <a:r>
              <a:rPr lang="en-GB" sz="1800" b="1" dirty="0" smtClean="0"/>
              <a:t>Observatory Astrofisico de Javalambre</a:t>
            </a:r>
            <a:r>
              <a:rPr lang="en-GB" sz="1800" dirty="0" smtClean="0"/>
              <a:t> includes a 2.5m wide-field survey telescope sited in the Aragon region of Spain. Factory Commissioning on-site 2014-15</a:t>
            </a:r>
          </a:p>
          <a:p>
            <a:pPr marL="533400" indent="-533400">
              <a:buFontTx/>
              <a:buAutoNum type="arabicPeriod"/>
            </a:pPr>
            <a:endParaRPr lang="en-GB" sz="1800" dirty="0" smtClean="0"/>
          </a:p>
          <a:p>
            <a:pPr marL="533400" indent="-533400"/>
            <a:endParaRPr lang="en-GB" sz="1800" dirty="0" smtClean="0"/>
          </a:p>
        </p:txBody>
      </p:sp>
      <p:pic>
        <p:nvPicPr>
          <p:cNvPr id="35845" name="Picture 4" descr="sola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980728"/>
            <a:ext cx="2460380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5" descr="mro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924944"/>
            <a:ext cx="3162300" cy="20685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35847" name="Picture 6" descr="gr/facilityrendering_2008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4941168"/>
            <a:ext cx="245891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osl_logo_transparent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2071" y="189580"/>
            <a:ext cx="834674" cy="719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142920" y="142920"/>
            <a:ext cx="8857800" cy="7138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dirty="0">
                <a:solidFill>
                  <a:srgbClr val="000000"/>
                </a:solidFill>
                <a:latin typeface="Calibri"/>
              </a:rPr>
              <a:t>LabIOC ELI Testing Results</a:t>
            </a:r>
            <a:endParaRPr sz="1600" dirty="0"/>
          </a:p>
        </p:txBody>
      </p:sp>
      <p:sp>
        <p:nvSpPr>
          <p:cNvPr id="77" name="CustomShape 2"/>
          <p:cNvSpPr/>
          <p:nvPr/>
        </p:nvSpPr>
        <p:spPr>
          <a:xfrm>
            <a:off x="3924000" y="3996000"/>
            <a:ext cx="4608000" cy="1980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2000">
                <a:solidFill>
                  <a:srgbClr val="000000"/>
                </a:solidFill>
                <a:latin typeface="Calibri"/>
              </a:rPr>
              <a:t>Testing carried out by ELI and National Energetics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GB" sz="2000">
                <a:solidFill>
                  <a:srgbClr val="000000"/>
                </a:solidFill>
                <a:latin typeface="Calibri"/>
              </a:rPr>
              <a:t>Performance is good.  Work will continue on streamlining library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78" name="Picture 77"/>
          <p:cNvPicPr/>
          <p:nvPr/>
        </p:nvPicPr>
        <p:blipFill>
          <a:blip r:embed="rId3" cstate="print"/>
          <a:stretch>
            <a:fillRect/>
          </a:stretch>
        </p:blipFill>
        <p:spPr>
          <a:xfrm rot="21599400">
            <a:off x="837000" y="1248120"/>
            <a:ext cx="2618640" cy="4799520"/>
          </a:xfrm>
          <a:prstGeom prst="rect">
            <a:avLst/>
          </a:prstGeom>
          <a:ln>
            <a:noFill/>
          </a:ln>
        </p:spPr>
      </p:pic>
      <p:pic>
        <p:nvPicPr>
          <p:cNvPr id="79" name="Picture 78"/>
          <p:cNvPicPr/>
          <p:nvPr/>
        </p:nvPicPr>
        <p:blipFill>
          <a:blip r:embed="rId4" cstate="print"/>
          <a:stretch>
            <a:fillRect/>
          </a:stretch>
        </p:blipFill>
        <p:spPr>
          <a:xfrm rot="21599400">
            <a:off x="3959640" y="1008000"/>
            <a:ext cx="3827880" cy="2608920"/>
          </a:xfrm>
          <a:prstGeom prst="rect">
            <a:avLst/>
          </a:prstGeom>
          <a:ln>
            <a:noFill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175992" cy="365125"/>
          </a:xfrm>
        </p:spPr>
        <p:txBody>
          <a:bodyPr/>
          <a:lstStyle/>
          <a:p>
            <a:r>
              <a:rPr lang="en-US" dirty="0" smtClean="0"/>
              <a:t>NI Big Physics Summit CERN 12 February 2016</a:t>
            </a:r>
            <a:endParaRPr lang="en-GB" dirty="0"/>
          </a:p>
        </p:txBody>
      </p:sp>
      <p:pic>
        <p:nvPicPr>
          <p:cNvPr id="10" name="Picture 9" descr="ELI-Beamlin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96336" y="360883"/>
            <a:ext cx="1440160" cy="3318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740352" y="692696"/>
            <a:ext cx="12602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i="1" dirty="0" smtClean="0"/>
              <a:t>Courtesy of Eli-Beamlines</a:t>
            </a:r>
            <a:endParaRPr lang="en-GB" sz="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142920" y="332656"/>
            <a:ext cx="8857800" cy="7138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>
                <a:solidFill>
                  <a:srgbClr val="000000"/>
                </a:solidFill>
                <a:latin typeface="Calibri"/>
              </a:rPr>
              <a:t>LabIOC In Use </a:t>
            </a:r>
            <a:endParaRPr lang="en-US" sz="4400" dirty="0" smtClean="0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ELI </a:t>
            </a:r>
            <a:r>
              <a:rPr lang="en-US" sz="4400" dirty="0">
                <a:solidFill>
                  <a:srgbClr val="000000"/>
                </a:solidFill>
                <a:latin typeface="Calibri"/>
              </a:rPr>
              <a:t>Framework</a:t>
            </a:r>
            <a:endParaRPr dirty="0"/>
          </a:p>
        </p:txBody>
      </p:sp>
      <p:sp>
        <p:nvSpPr>
          <p:cNvPr id="81" name="CustomShape 2"/>
          <p:cNvSpPr/>
          <p:nvPr/>
        </p:nvSpPr>
        <p:spPr>
          <a:xfrm>
            <a:off x="648000" y="4500000"/>
            <a:ext cx="7884000" cy="1692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82" name="Picture 81"/>
          <p:cNvPicPr/>
          <p:nvPr/>
        </p:nvPicPr>
        <p:blipFill>
          <a:blip r:embed="rId3" cstate="print"/>
          <a:stretch>
            <a:fillRect/>
          </a:stretch>
        </p:blipFill>
        <p:spPr>
          <a:xfrm rot="21599400">
            <a:off x="1123920" y="2232360"/>
            <a:ext cx="6723360" cy="3456720"/>
          </a:xfrm>
          <a:prstGeom prst="rect">
            <a:avLst/>
          </a:prstGeom>
          <a:ln>
            <a:noFill/>
          </a:ln>
        </p:spPr>
      </p:pic>
      <p:sp>
        <p:nvSpPr>
          <p:cNvPr id="83" name="TextShape 3"/>
          <p:cNvSpPr txBox="1"/>
          <p:nvPr/>
        </p:nvSpPr>
        <p:spPr>
          <a:xfrm>
            <a:off x="1008720" y="1656000"/>
            <a:ext cx="151128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GB">
                <a:latin typeface="Arial"/>
              </a:rPr>
              <a:t>Device Layer</a:t>
            </a:r>
            <a:endParaRPr/>
          </a:p>
        </p:txBody>
      </p:sp>
      <p:sp>
        <p:nvSpPr>
          <p:cNvPr id="84" name="TextShape 4"/>
          <p:cNvSpPr txBox="1"/>
          <p:nvPr/>
        </p:nvSpPr>
        <p:spPr>
          <a:xfrm>
            <a:off x="3384000" y="1656000"/>
            <a:ext cx="232200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GB">
                <a:latin typeface="Arial"/>
              </a:rPr>
              <a:t>LabVIEW Virtual IOC</a:t>
            </a:r>
            <a:endParaRPr/>
          </a:p>
        </p:txBody>
      </p:sp>
      <p:sp>
        <p:nvSpPr>
          <p:cNvPr id="85" name="TextShape 5"/>
          <p:cNvSpPr txBox="1"/>
          <p:nvPr/>
        </p:nvSpPr>
        <p:spPr>
          <a:xfrm>
            <a:off x="6408000" y="1656000"/>
            <a:ext cx="189216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GB">
                <a:latin typeface="Arial"/>
              </a:rPr>
              <a:t>Integration Layer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175992" cy="365125"/>
          </a:xfrm>
        </p:spPr>
        <p:txBody>
          <a:bodyPr/>
          <a:lstStyle/>
          <a:p>
            <a:r>
              <a:rPr lang="en-US" dirty="0" smtClean="0"/>
              <a:t>NI Big Physics Summit CERN 12 February 2016</a:t>
            </a:r>
            <a:endParaRPr lang="en-GB" dirty="0"/>
          </a:p>
        </p:txBody>
      </p:sp>
      <p:pic>
        <p:nvPicPr>
          <p:cNvPr id="12" name="Picture 11" descr="ELI-Beamlin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28" y="432891"/>
            <a:ext cx="1440160" cy="33181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68344" y="764704"/>
            <a:ext cx="12602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i="1" dirty="0" smtClean="0"/>
              <a:t>Courtesy of Eli-Beamlines</a:t>
            </a:r>
            <a:endParaRPr lang="en-GB" sz="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142920" y="142920"/>
            <a:ext cx="8857800" cy="7138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Acknowledgements</a:t>
            </a:r>
            <a:endParaRPr dirty="0"/>
          </a:p>
        </p:txBody>
      </p:sp>
      <p:sp>
        <p:nvSpPr>
          <p:cNvPr id="87" name="CustomShape 2"/>
          <p:cNvSpPr/>
          <p:nvPr/>
        </p:nvSpPr>
        <p:spPr>
          <a:xfrm>
            <a:off x="971600" y="1268760"/>
            <a:ext cx="7236000" cy="252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66700" indent="-266700">
              <a:lnSpc>
                <a:spcPct val="100000"/>
              </a:lnSpc>
              <a:buFont typeface="Arial" pitchFamily="34" charset="0"/>
              <a:buChar char="•"/>
            </a:pPr>
            <a:r>
              <a:rPr lang="en-GB" sz="3200" dirty="0">
                <a:solidFill>
                  <a:srgbClr val="000000"/>
                </a:solidFill>
                <a:latin typeface="Calibri"/>
              </a:rPr>
              <a:t>APS (EPICS Introduction Presentation)</a:t>
            </a:r>
            <a:endParaRPr sz="2400" dirty="0"/>
          </a:p>
          <a:p>
            <a:pPr marL="266700" indent="-266700">
              <a:lnSpc>
                <a:spcPct val="100000"/>
              </a:lnSpc>
              <a:buFont typeface="Arial" pitchFamily="34" charset="0"/>
              <a:buChar char="•"/>
            </a:pPr>
            <a:endParaRPr sz="2400" dirty="0"/>
          </a:p>
          <a:p>
            <a:pPr marL="266700" indent="-266700">
              <a:lnSpc>
                <a:spcPct val="100000"/>
              </a:lnSpc>
              <a:buFont typeface="Arial" pitchFamily="34" charset="0"/>
              <a:buChar char="•"/>
            </a:pPr>
            <a:r>
              <a:rPr lang="en-GB" sz="3200" dirty="0">
                <a:solidFill>
                  <a:srgbClr val="000000"/>
                </a:solidFill>
                <a:latin typeface="Calibri"/>
              </a:rPr>
              <a:t>ELI Beamlines (Dr Jack Naylon)</a:t>
            </a:r>
            <a:endParaRPr sz="2400" dirty="0"/>
          </a:p>
          <a:p>
            <a:pPr marL="177800" indent="-177800"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248000" cy="365125"/>
          </a:xfrm>
        </p:spPr>
        <p:txBody>
          <a:bodyPr/>
          <a:lstStyle/>
          <a:p>
            <a:r>
              <a:rPr lang="en-US" dirty="0" smtClean="0"/>
              <a:t>NI Big Physics Summit CERN 12 February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142920" y="142920"/>
            <a:ext cx="8857800" cy="7138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Introduction to EPICS</a:t>
            </a:r>
            <a:endParaRPr/>
          </a:p>
        </p:txBody>
      </p:sp>
      <p:sp>
        <p:nvSpPr>
          <p:cNvPr id="40" name="CustomShape 2"/>
          <p:cNvSpPr/>
          <p:nvPr/>
        </p:nvSpPr>
        <p:spPr>
          <a:xfrm>
            <a:off x="899592" y="908720"/>
            <a:ext cx="7056784" cy="494375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66700" indent="-266700">
              <a:lnSpc>
                <a:spcPct val="100000"/>
              </a:lnSpc>
              <a:buFont typeface="Arial"/>
              <a:buChar char="•"/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Experimental </a:t>
            </a:r>
            <a:r>
              <a:rPr lang="en-GB" dirty="0">
                <a:solidFill>
                  <a:srgbClr val="000000"/>
                </a:solidFill>
                <a:latin typeface="Calibri"/>
              </a:rPr>
              <a:t>Physics and Industrial Control System (EPICS).</a:t>
            </a:r>
            <a:endParaRPr dirty="0"/>
          </a:p>
          <a:p>
            <a:pPr marL="266700" indent="-266700">
              <a:lnSpc>
                <a:spcPct val="100000"/>
              </a:lnSpc>
              <a:buFont typeface="Arial"/>
              <a:buChar char="•"/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Control </a:t>
            </a:r>
            <a:r>
              <a:rPr lang="en-GB" dirty="0">
                <a:solidFill>
                  <a:srgbClr val="000000"/>
                </a:solidFill>
                <a:latin typeface="Calibri"/>
              </a:rPr>
              <a:t>System Architecture and Software Toolkit.</a:t>
            </a:r>
            <a:endParaRPr dirty="0"/>
          </a:p>
          <a:p>
            <a:pPr marL="266700" indent="-266700">
              <a:lnSpc>
                <a:spcPct val="100000"/>
              </a:lnSpc>
              <a:buFont typeface="Arial"/>
              <a:buChar char="•"/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Open source software used by hundreds of sites, </a:t>
            </a:r>
            <a:r>
              <a:rPr lang="en-GB" dirty="0">
                <a:solidFill>
                  <a:srgbClr val="000000"/>
                </a:solidFill>
                <a:latin typeface="Calibri"/>
              </a:rPr>
              <a:t>with many </a:t>
            </a:r>
            <a:r>
              <a:rPr lang="en-GB" dirty="0" smtClean="0">
                <a:solidFill>
                  <a:srgbClr val="000000"/>
                </a:solidFill>
                <a:latin typeface="Calibri"/>
              </a:rPr>
              <a:t>collaborators including</a:t>
            </a:r>
            <a:endParaRPr dirty="0"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GB" sz="1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>
                <a:solidFill>
                  <a:srgbClr val="000000"/>
                </a:solidFill>
                <a:latin typeface="+mj-lt"/>
              </a:rPr>
              <a:t>The Advanced Photon Source at Argonne National Laboratory</a:t>
            </a:r>
            <a:endParaRPr sz="1600" dirty="0">
              <a:latin typeface="+mj-lt"/>
            </a:endParaRPr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+mj-lt"/>
              </a:rPr>
              <a:t> Australian Synchrotron</a:t>
            </a:r>
            <a:endParaRPr sz="1600" dirty="0">
              <a:latin typeface="+mj-lt"/>
            </a:endParaRPr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+mj-lt"/>
              </a:rPr>
              <a:t> Berlin Electron Synchrotron (BESSY II)</a:t>
            </a:r>
            <a:endParaRPr sz="1600" dirty="0">
              <a:latin typeface="+mj-lt"/>
            </a:endParaRPr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+mj-lt"/>
              </a:rPr>
              <a:t> Deutches Elektronen Synchrotron (DESY)</a:t>
            </a:r>
            <a:endParaRPr sz="1600" dirty="0">
              <a:latin typeface="+mj-lt"/>
            </a:endParaRPr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+mj-lt"/>
              </a:rPr>
              <a:t> Diamond Light Source</a:t>
            </a:r>
            <a:endParaRPr sz="1600" dirty="0">
              <a:latin typeface="+mj-lt"/>
            </a:endParaRPr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+mj-lt"/>
              </a:rPr>
              <a:t> European Spallation Source (ESS)</a:t>
            </a:r>
            <a:endParaRPr sz="1600" dirty="0">
              <a:latin typeface="+mj-lt"/>
            </a:endParaRPr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+mj-lt"/>
              </a:rPr>
              <a:t> Extreme Light Infrastructure (ELI)</a:t>
            </a:r>
            <a:endParaRPr sz="1600" dirty="0">
              <a:latin typeface="+mj-lt"/>
            </a:endParaRPr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+mj-lt"/>
              </a:rPr>
              <a:t> Fermilab (FNAL)</a:t>
            </a:r>
            <a:endParaRPr sz="1600" dirty="0">
              <a:latin typeface="+mj-lt"/>
            </a:endParaRPr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ITER</a:t>
            </a:r>
            <a:endParaRPr sz="1600" dirty="0">
              <a:latin typeface="+mj-lt"/>
            </a:endParaRPr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+mj-lt"/>
              </a:rPr>
              <a:t> Jefferson Laboratory (JLAB)</a:t>
            </a:r>
            <a:endParaRPr sz="1600" dirty="0">
              <a:latin typeface="+mj-lt"/>
            </a:endParaRPr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+mj-lt"/>
              </a:rPr>
              <a:t> Keck Observatory</a:t>
            </a:r>
            <a:endParaRPr sz="1600" dirty="0">
              <a:latin typeface="+mj-lt"/>
            </a:endParaRPr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+mj-lt"/>
              </a:rPr>
              <a:t> Laboratori Nazionali di Legnaro (INFN-LNL)</a:t>
            </a:r>
            <a:endParaRPr sz="1600" dirty="0">
              <a:latin typeface="+mj-lt"/>
            </a:endParaRPr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+mj-lt"/>
              </a:rPr>
              <a:t> Lawrence Berkeley National Laboratory (LBL)</a:t>
            </a:r>
            <a:endParaRPr sz="1600" dirty="0">
              <a:latin typeface="+mj-lt"/>
            </a:endParaRPr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+mj-lt"/>
              </a:rPr>
              <a:t> Los Alamos National Laboratory (LANL)</a:t>
            </a:r>
            <a:endParaRPr sz="1600" dirty="0">
              <a:latin typeface="+mj-lt"/>
            </a:endParaRPr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+mj-lt"/>
              </a:rPr>
              <a:t> Swiss Light Source (SNS)</a:t>
            </a:r>
            <a:endParaRPr sz="1600" dirty="0">
              <a:latin typeface="+mj-lt"/>
            </a:endParaRPr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+mj-lt"/>
              </a:rPr>
              <a:t> Stanford Linear Accelerator Center (SLAC)</a:t>
            </a:r>
            <a:endParaRPr sz="1600" dirty="0">
              <a:latin typeface="+mj-lt"/>
            </a:endParaRPr>
          </a:p>
          <a:p>
            <a:pPr marL="266700" indent="-266700">
              <a:lnSpc>
                <a:spcPct val="100000"/>
              </a:lnSpc>
              <a:spcBef>
                <a:spcPts val="600"/>
              </a:spcBef>
              <a:buFont typeface="Arial"/>
              <a:buChar char="•"/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See </a:t>
            </a:r>
            <a:r>
              <a:rPr lang="en-GB" dirty="0">
                <a:solidFill>
                  <a:srgbClr val="000000"/>
                </a:solidFill>
                <a:latin typeface="Calibri"/>
              </a:rPr>
              <a:t>NI whitepaper for </a:t>
            </a:r>
            <a:r>
              <a:rPr lang="en-GB" dirty="0" smtClean="0">
                <a:solidFill>
                  <a:srgbClr val="000000"/>
                </a:solidFill>
              </a:rPr>
              <a:t>introduction to EPICS  and current </a:t>
            </a:r>
            <a:r>
              <a:rPr lang="en-GB" dirty="0">
                <a:solidFill>
                  <a:srgbClr val="000000"/>
                </a:solidFill>
                <a:latin typeface="Calibri"/>
              </a:rPr>
              <a:t>NI implementation </a:t>
            </a:r>
            <a:r>
              <a:rPr lang="en-GB" dirty="0" smtClean="0">
                <a:solidFill>
                  <a:srgbClr val="000000"/>
                </a:solidFill>
                <a:latin typeface="Calibri"/>
              </a:rPr>
              <a:t>of EPICS/LabVIEW interface:</a:t>
            </a:r>
          </a:p>
          <a:p>
            <a:pPr marL="723900" lvl="1" indent="-266700"/>
            <a:r>
              <a:rPr lang="en-GB" u="sng" dirty="0" smtClean="0">
                <a:solidFill>
                  <a:srgbClr val="0000FF"/>
                </a:solidFill>
                <a:latin typeface="Calibri"/>
              </a:rPr>
              <a:t>http</a:t>
            </a:r>
            <a:r>
              <a:rPr lang="en-GB" u="sng" dirty="0">
                <a:solidFill>
                  <a:srgbClr val="0000FF"/>
                </a:solidFill>
                <a:latin typeface="Calibri"/>
              </a:rPr>
              <a:t>://www.ni.com/white-paper/14144/en/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175992" cy="365125"/>
          </a:xfrm>
        </p:spPr>
        <p:txBody>
          <a:bodyPr/>
          <a:lstStyle/>
          <a:p>
            <a:r>
              <a:rPr lang="en-US" dirty="0" smtClean="0"/>
              <a:t>NI Big Physics Summit CERN 12 February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142920" y="142920"/>
            <a:ext cx="8857800" cy="7138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EPICS Control System</a:t>
            </a:r>
            <a:endParaRPr/>
          </a:p>
        </p:txBody>
      </p:sp>
      <p:pic>
        <p:nvPicPr>
          <p:cNvPr id="42" name="Picture 41"/>
          <p:cNvPicPr/>
          <p:nvPr/>
        </p:nvPicPr>
        <p:blipFill>
          <a:blip r:embed="rId3" cstate="print"/>
          <a:stretch>
            <a:fillRect/>
          </a:stretch>
        </p:blipFill>
        <p:spPr>
          <a:xfrm rot="5400">
            <a:off x="357480" y="921040"/>
            <a:ext cx="8437680" cy="5237640"/>
          </a:xfrm>
          <a:prstGeom prst="rect">
            <a:avLst/>
          </a:prstGeom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103984" cy="365125"/>
          </a:xfrm>
        </p:spPr>
        <p:txBody>
          <a:bodyPr/>
          <a:lstStyle/>
          <a:p>
            <a:r>
              <a:rPr lang="en-US" dirty="0" smtClean="0"/>
              <a:t>NI Big Physics Summit CERN 12 February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142920" y="142920"/>
            <a:ext cx="8857800" cy="7138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EPICS IOC</a:t>
            </a:r>
            <a:endParaRPr/>
          </a:p>
        </p:txBody>
      </p:sp>
      <p:sp>
        <p:nvSpPr>
          <p:cNvPr id="44" name="CustomShape 2"/>
          <p:cNvSpPr/>
          <p:nvPr/>
        </p:nvSpPr>
        <p:spPr>
          <a:xfrm>
            <a:off x="971600" y="1063776"/>
            <a:ext cx="6786360" cy="5389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84138" indent="-84138">
              <a:lnSpc>
                <a:spcPct val="100000"/>
              </a:lnSpc>
              <a:buFont typeface="Arial"/>
              <a:buChar char="•"/>
            </a:pPr>
            <a:r>
              <a:rPr lang="en-GB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IOC = Input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Output 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Controller.</a:t>
            </a:r>
            <a:endParaRPr dirty="0"/>
          </a:p>
          <a:p>
            <a:pPr marL="84138" indent="-84138">
              <a:lnSpc>
                <a:spcPct val="100000"/>
              </a:lnSpc>
              <a:buFont typeface="Arial"/>
              <a:buChar char="•"/>
            </a:pPr>
            <a:endParaRPr dirty="0"/>
          </a:p>
          <a:p>
            <a:pPr marL="84138" indent="-84138">
              <a:lnSpc>
                <a:spcPct val="100000"/>
              </a:lnSpc>
              <a:buFont typeface="Arial"/>
              <a:buChar char="•"/>
            </a:pPr>
            <a:r>
              <a:rPr lang="en-GB" sz="2400" dirty="0">
                <a:solidFill>
                  <a:srgbClr val="000000"/>
                </a:solidFill>
                <a:latin typeface="Calibri"/>
              </a:rPr>
              <a:t> The computer running the IOC can be:</a:t>
            </a:r>
            <a:endParaRPr dirty="0"/>
          </a:p>
          <a:p>
            <a:pPr marL="541338" lvl="2" indent="-84138">
              <a:buSzPct val="45000"/>
              <a:buFont typeface="Wingdings" pitchFamily="2" charset="2"/>
              <a:buChar char="Ø"/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 PC running Windows, Linux</a:t>
            </a:r>
            <a:endParaRPr lang="en-GB" dirty="0" smtClean="0"/>
          </a:p>
          <a:p>
            <a:pPr marL="541338" lvl="2" indent="-84138">
              <a:buSzPct val="45000"/>
              <a:buFont typeface="Wingdings" pitchFamily="2" charset="2"/>
              <a:buChar char="Ø"/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 VME based CPU, </a:t>
            </a:r>
            <a:r>
              <a:rPr lang="en-GB" dirty="0">
                <a:solidFill>
                  <a:srgbClr val="000000"/>
                </a:solidFill>
                <a:latin typeface="Calibri"/>
              </a:rPr>
              <a:t>running </a:t>
            </a:r>
            <a:r>
              <a:rPr lang="en-GB" dirty="0" err="1">
                <a:solidFill>
                  <a:srgbClr val="000000"/>
                </a:solidFill>
                <a:latin typeface="Calibri"/>
              </a:rPr>
              <a:t>vxWorks</a:t>
            </a:r>
            <a:r>
              <a:rPr lang="en-GB" dirty="0">
                <a:solidFill>
                  <a:srgbClr val="000000"/>
                </a:solidFill>
                <a:latin typeface="Calibri"/>
              </a:rPr>
              <a:t>, RTEMS, Linux</a:t>
            </a:r>
            <a:endParaRPr dirty="0"/>
          </a:p>
          <a:p>
            <a:pPr marL="541338" lvl="2" indent="-84138">
              <a:buSzPct val="45000"/>
              <a:buFont typeface="Wingdings" pitchFamily="2" charset="2"/>
              <a:buChar char="Ø"/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 Mac </a:t>
            </a:r>
            <a:r>
              <a:rPr lang="en-GB" dirty="0">
                <a:solidFill>
                  <a:srgbClr val="000000"/>
                </a:solidFill>
                <a:latin typeface="Calibri"/>
              </a:rPr>
              <a:t>running OSX</a:t>
            </a:r>
            <a:endParaRPr dirty="0"/>
          </a:p>
          <a:p>
            <a:pPr marL="541338" lvl="2" indent="-84138">
              <a:buSzPct val="45000"/>
              <a:buFont typeface="Wingdings" pitchFamily="2" charset="2"/>
              <a:buChar char="Ø"/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 Embedded </a:t>
            </a:r>
            <a:r>
              <a:rPr lang="en-GB" dirty="0">
                <a:solidFill>
                  <a:srgbClr val="000000"/>
                </a:solidFill>
                <a:latin typeface="Calibri"/>
              </a:rPr>
              <a:t>processor running </a:t>
            </a:r>
            <a:r>
              <a:rPr lang="en-GB" dirty="0" smtClean="0">
                <a:solidFill>
                  <a:srgbClr val="000000"/>
                </a:solidFill>
                <a:latin typeface="Calibri"/>
              </a:rPr>
              <a:t>Linux, RTEMS</a:t>
            </a:r>
          </a:p>
          <a:p>
            <a:pPr marL="541338" lvl="2" indent="-84138">
              <a:buSzPct val="45000"/>
              <a:buFont typeface="Wingdings" pitchFamily="2" charset="2"/>
              <a:buChar char="Ø"/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 Raspberry Pi</a:t>
            </a:r>
            <a:endParaRPr dirty="0"/>
          </a:p>
          <a:p>
            <a:pPr marL="84138" lvl="1" indent="-84138">
              <a:lnSpc>
                <a:spcPct val="100000"/>
              </a:lnSpc>
              <a:buSzPct val="45000"/>
              <a:buFont typeface="StarSymbol"/>
              <a:buChar char=""/>
            </a:pPr>
            <a:endParaRPr dirty="0"/>
          </a:p>
          <a:p>
            <a:pPr marL="84138" indent="-84138">
              <a:lnSpc>
                <a:spcPct val="100000"/>
              </a:lnSpc>
              <a:buFont typeface="Arial"/>
              <a:buChar char="•"/>
            </a:pPr>
            <a:r>
              <a:rPr lang="en-GB" sz="2400" dirty="0">
                <a:solidFill>
                  <a:srgbClr val="000000"/>
                </a:solidFill>
                <a:latin typeface="Calibri"/>
              </a:rPr>
              <a:t> Usually has Input and/or Output devices attached</a:t>
            </a:r>
            <a:endParaRPr dirty="0"/>
          </a:p>
          <a:p>
            <a:pPr marL="84138" indent="-84138">
              <a:lnSpc>
                <a:spcPct val="100000"/>
              </a:lnSpc>
              <a:buFont typeface="Arial"/>
              <a:buChar char="•"/>
            </a:pPr>
            <a:endParaRPr dirty="0"/>
          </a:p>
          <a:p>
            <a:pPr marL="84138" indent="-84138">
              <a:lnSpc>
                <a:spcPct val="100000"/>
              </a:lnSpc>
              <a:buFont typeface="Arial"/>
              <a:buChar char="•"/>
            </a:pPr>
            <a:r>
              <a:rPr lang="en-GB" sz="2400" dirty="0">
                <a:solidFill>
                  <a:srgbClr val="000000"/>
                </a:solidFill>
                <a:latin typeface="Calibri"/>
              </a:rPr>
              <a:t> An EPICS control system must consist of at least on Channel Access Server (usually an IOC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).</a:t>
            </a:r>
          </a:p>
          <a:p>
            <a:pPr marL="84138" indent="-84138">
              <a:lnSpc>
                <a:spcPct val="100000"/>
              </a:lnSpc>
              <a:buFont typeface="Arial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An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IOC has one or more databases loaded.  The database tells the IOC what to do.</a:t>
            </a:r>
            <a:endParaRPr dirty="0"/>
          </a:p>
          <a:p>
            <a:pPr marL="84138" lvl="1" indent="-84138">
              <a:lnSpc>
                <a:spcPct val="100000"/>
              </a:lnSpc>
              <a:buFont typeface="Arial"/>
              <a:buChar char="•"/>
            </a:pP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175992" cy="365125"/>
          </a:xfrm>
        </p:spPr>
        <p:txBody>
          <a:bodyPr/>
          <a:lstStyle/>
          <a:p>
            <a:r>
              <a:rPr lang="en-US" dirty="0" smtClean="0"/>
              <a:t>NI Big Physics Summit CERN 12 February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142920" y="142920"/>
            <a:ext cx="8857800" cy="7138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dirty="0" smtClean="0">
                <a:solidFill>
                  <a:srgbClr val="000000"/>
                </a:solidFill>
                <a:latin typeface="Calibri"/>
              </a:rPr>
              <a:t>EPICS Channel </a:t>
            </a:r>
            <a:r>
              <a:rPr lang="en-US" sz="4000" dirty="0">
                <a:solidFill>
                  <a:srgbClr val="000000"/>
                </a:solidFill>
                <a:latin typeface="Calibri"/>
              </a:rPr>
              <a:t>Access</a:t>
            </a:r>
            <a:endParaRPr sz="1600" dirty="0"/>
          </a:p>
        </p:txBody>
      </p:sp>
      <p:sp>
        <p:nvSpPr>
          <p:cNvPr id="46" name="CustomShape 2"/>
          <p:cNvSpPr/>
          <p:nvPr/>
        </p:nvSpPr>
        <p:spPr>
          <a:xfrm>
            <a:off x="288000" y="1116000"/>
            <a:ext cx="4248000" cy="4933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179388" indent="-95250">
              <a:lnSpc>
                <a:spcPct val="100000"/>
              </a:lnSpc>
              <a:spcAft>
                <a:spcPts val="600"/>
              </a:spcAft>
              <a:buFont typeface="Arial"/>
              <a:buChar char="•"/>
            </a:pPr>
            <a:r>
              <a:rPr lang="en-GB" dirty="0">
                <a:solidFill>
                  <a:srgbClr val="000000"/>
                </a:solidFill>
                <a:latin typeface="Calibri"/>
              </a:rPr>
              <a:t> Allows other programs (CA Clients) to see and change values of Process </a:t>
            </a:r>
            <a:r>
              <a:rPr lang="en-GB" dirty="0" smtClean="0">
                <a:solidFill>
                  <a:srgbClr val="000000"/>
                </a:solidFill>
                <a:latin typeface="Calibri"/>
              </a:rPr>
              <a:t>Variables </a:t>
            </a:r>
            <a:r>
              <a:rPr lang="en-GB" dirty="0">
                <a:solidFill>
                  <a:srgbClr val="000000"/>
                </a:solidFill>
                <a:latin typeface="Calibri"/>
              </a:rPr>
              <a:t>in an IOC (CA Server)</a:t>
            </a:r>
            <a:endParaRPr sz="1600" dirty="0"/>
          </a:p>
          <a:p>
            <a:pPr marL="179388" indent="-95250">
              <a:lnSpc>
                <a:spcPct val="100000"/>
              </a:lnSpc>
              <a:spcAft>
                <a:spcPts val="600"/>
              </a:spcAft>
              <a:buFont typeface="Arial"/>
              <a:buChar char="•"/>
            </a:pPr>
            <a:r>
              <a:rPr lang="en-GB" dirty="0">
                <a:solidFill>
                  <a:srgbClr val="000000"/>
                </a:solidFill>
                <a:latin typeface="Calibri"/>
              </a:rPr>
              <a:t> CA Clients </a:t>
            </a:r>
            <a:r>
              <a:rPr lang="en-GB" dirty="0" smtClean="0">
                <a:solidFill>
                  <a:srgbClr val="000000"/>
                </a:solidFill>
                <a:latin typeface="Calibri"/>
              </a:rPr>
              <a:t>may:</a:t>
            </a:r>
            <a:endParaRPr sz="1600" dirty="0"/>
          </a:p>
          <a:p>
            <a:pPr marL="636588" lvl="3" indent="-95250">
              <a:spcAft>
                <a:spcPts val="600"/>
              </a:spcAft>
              <a:buSzPct val="45000"/>
              <a:buFont typeface="Wingdings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 Put </a:t>
            </a:r>
            <a:r>
              <a:rPr lang="en-GB" dirty="0">
                <a:solidFill>
                  <a:srgbClr val="000000"/>
                </a:solidFill>
                <a:latin typeface="Calibri"/>
              </a:rPr>
              <a:t>(write)</a:t>
            </a:r>
            <a:endParaRPr sz="1600" dirty="0"/>
          </a:p>
          <a:p>
            <a:pPr marL="636588" lvl="3" indent="-95250">
              <a:spcAft>
                <a:spcPts val="600"/>
              </a:spcAft>
              <a:buSzPct val="45000"/>
              <a:buFont typeface="Wingdings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 Get </a:t>
            </a:r>
            <a:r>
              <a:rPr lang="en-GB" dirty="0">
                <a:solidFill>
                  <a:srgbClr val="000000"/>
                </a:solidFill>
                <a:latin typeface="Calibri"/>
              </a:rPr>
              <a:t>(read)</a:t>
            </a:r>
            <a:endParaRPr sz="1600" dirty="0"/>
          </a:p>
          <a:p>
            <a:pPr marL="636588" lvl="3" indent="-95250">
              <a:buSzPct val="45000"/>
              <a:buFont typeface="Wingdings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 Monitor (wait for event)</a:t>
            </a:r>
            <a:endParaRPr sz="1600" dirty="0"/>
          </a:p>
          <a:p>
            <a:pPr marL="179388" lvl="1" indent="-95250">
              <a:lnSpc>
                <a:spcPct val="100000"/>
              </a:lnSpc>
              <a:spcAft>
                <a:spcPts val="600"/>
              </a:spcAft>
              <a:buSzPct val="45000"/>
            </a:pPr>
            <a:r>
              <a:rPr lang="en-GB" dirty="0">
                <a:solidFill>
                  <a:srgbClr val="000000"/>
                </a:solidFill>
                <a:latin typeface="Calibri"/>
              </a:rPr>
              <a:t>data of Process Variables</a:t>
            </a:r>
            <a:endParaRPr sz="1600" dirty="0"/>
          </a:p>
          <a:p>
            <a:pPr marL="179388" indent="-95250">
              <a:lnSpc>
                <a:spcPct val="100000"/>
              </a:lnSpc>
              <a:spcAft>
                <a:spcPts val="600"/>
              </a:spcAft>
              <a:buFont typeface="Arial"/>
              <a:buChar char="•"/>
            </a:pPr>
            <a:r>
              <a:rPr lang="en-GB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alibri"/>
              </a:rPr>
              <a:t>IOCs</a:t>
            </a:r>
            <a:r>
              <a:rPr lang="en-GB" dirty="0">
                <a:solidFill>
                  <a:srgbClr val="000000"/>
                </a:solidFill>
                <a:latin typeface="Calibri"/>
              </a:rPr>
              <a:t> are both CA clients and CA servers.  They can interact with data in other </a:t>
            </a:r>
            <a:r>
              <a:rPr lang="en-GB" dirty="0" err="1">
                <a:solidFill>
                  <a:srgbClr val="000000"/>
                </a:solidFill>
                <a:latin typeface="Calibri"/>
              </a:rPr>
              <a:t>IOCs</a:t>
            </a:r>
            <a:endParaRPr sz="1600" dirty="0"/>
          </a:p>
          <a:p>
            <a:pPr marL="179388" indent="-95250">
              <a:lnSpc>
                <a:spcPct val="100000"/>
              </a:lnSpc>
              <a:spcAft>
                <a:spcPts val="600"/>
              </a:spcAft>
              <a:buFont typeface="Arial"/>
              <a:buChar char="•"/>
            </a:pPr>
            <a:r>
              <a:rPr lang="en-GB" dirty="0">
                <a:solidFill>
                  <a:srgbClr val="000000"/>
                </a:solidFill>
                <a:latin typeface="Calibri"/>
              </a:rPr>
              <a:t> A CA Client can connect to many servers</a:t>
            </a:r>
            <a:endParaRPr sz="1600" dirty="0"/>
          </a:p>
          <a:p>
            <a:pPr marL="179388" indent="-95250">
              <a:lnSpc>
                <a:spcPct val="100000"/>
              </a:lnSpc>
              <a:spcAft>
                <a:spcPts val="600"/>
              </a:spcAft>
              <a:buFont typeface="Arial"/>
              <a:buChar char="•"/>
            </a:pPr>
            <a:r>
              <a:rPr lang="en-GB" dirty="0">
                <a:solidFill>
                  <a:srgbClr val="000000"/>
                </a:solidFill>
                <a:latin typeface="Calibri"/>
              </a:rPr>
              <a:t> A CA Server may serve many clients</a:t>
            </a:r>
            <a:endParaRPr sz="1600" dirty="0"/>
          </a:p>
          <a:p>
            <a:pPr marL="179388" indent="-95250">
              <a:lnSpc>
                <a:spcPct val="100000"/>
              </a:lnSpc>
              <a:spcAft>
                <a:spcPts val="600"/>
              </a:spcAft>
              <a:buFont typeface="Arial"/>
              <a:buChar char="•"/>
            </a:pPr>
            <a:r>
              <a:rPr lang="en-GB" dirty="0">
                <a:solidFill>
                  <a:srgbClr val="000000"/>
                </a:solidFill>
                <a:latin typeface="Calibri"/>
              </a:rPr>
              <a:t> A very efficient and reliable </a:t>
            </a:r>
            <a:r>
              <a:rPr lang="en-GB" dirty="0" smtClean="0">
                <a:solidFill>
                  <a:srgbClr val="000000"/>
                </a:solidFill>
                <a:latin typeface="Calibri"/>
              </a:rPr>
              <a:t>protocol in operational use for over 25 years</a:t>
            </a:r>
            <a:endParaRPr sz="1600" dirty="0"/>
          </a:p>
          <a:p>
            <a:pPr lvl="1">
              <a:lnSpc>
                <a:spcPct val="100000"/>
              </a:lnSpc>
              <a:spcAft>
                <a:spcPts val="600"/>
              </a:spcAft>
              <a:buFont typeface="Arial"/>
              <a:buChar char="•"/>
            </a:pPr>
            <a:endParaRPr sz="1600" dirty="0"/>
          </a:p>
        </p:txBody>
      </p:sp>
      <p:pic>
        <p:nvPicPr>
          <p:cNvPr id="47" name="Picture 46"/>
          <p:cNvPicPr/>
          <p:nvPr/>
        </p:nvPicPr>
        <p:blipFill>
          <a:blip r:embed="rId3" cstate="print"/>
          <a:stretch>
            <a:fillRect/>
          </a:stretch>
        </p:blipFill>
        <p:spPr>
          <a:xfrm rot="21596400">
            <a:off x="4608000" y="1007640"/>
            <a:ext cx="4418640" cy="4837680"/>
          </a:xfrm>
          <a:prstGeom prst="rect">
            <a:avLst/>
          </a:prstGeom>
          <a:ln>
            <a:noFill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031976" cy="365125"/>
          </a:xfrm>
        </p:spPr>
        <p:txBody>
          <a:bodyPr/>
          <a:lstStyle/>
          <a:p>
            <a:r>
              <a:rPr lang="en-US" dirty="0" smtClean="0"/>
              <a:t>NI Big Physics Summit CERN 12 February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0AD5D6-E16E-44C0-801C-49B70379019D}" type="slidenum">
              <a:rPr lang="en-GB"/>
              <a:pPr>
                <a:defRPr/>
              </a:pPr>
              <a:t>7</a:t>
            </a:fld>
            <a:endParaRPr lang="en-US" b="1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35496" y="174992"/>
            <a:ext cx="8761412" cy="661720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4000" b="0" i="0" dirty="0" smtClean="0">
                <a:solidFill>
                  <a:srgbClr val="000000"/>
                </a:solidFill>
                <a:latin typeface="Calibri"/>
              </a:rPr>
              <a:t>EPICS Channel Access in One Slide</a:t>
            </a:r>
            <a:endParaRPr lang="en-US" sz="3600" b="0" i="0" dirty="0"/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71575" y="3089275"/>
            <a:ext cx="1390650" cy="366713"/>
          </a:xfrm>
        </p:spPr>
        <p:txBody>
          <a:bodyPr/>
          <a:lstStyle/>
          <a:p>
            <a:pPr algn="ctr" eaLnBrk="1" hangingPunct="1">
              <a:buFont typeface="Times" pitchFamily="18" charset="0"/>
              <a:buNone/>
            </a:pPr>
            <a:r>
              <a:rPr lang="en-US" sz="1800" smtClean="0"/>
              <a:t>CA Server</a:t>
            </a:r>
          </a:p>
        </p:txBody>
      </p:sp>
      <p:sp>
        <p:nvSpPr>
          <p:cNvPr id="44037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171575" y="2679700"/>
            <a:ext cx="1371600" cy="366713"/>
          </a:xfrm>
        </p:spPr>
        <p:txBody>
          <a:bodyPr/>
          <a:lstStyle/>
          <a:p>
            <a:pPr algn="ctr" eaLnBrk="1" hangingPunct="1">
              <a:buFont typeface="Times" pitchFamily="18" charset="0"/>
              <a:buNone/>
            </a:pPr>
            <a:r>
              <a:rPr lang="en-US" sz="1800" smtClean="0"/>
              <a:t>CA Client</a:t>
            </a:r>
          </a:p>
        </p:txBody>
      </p:sp>
      <p:sp>
        <p:nvSpPr>
          <p:cNvPr id="44038" name="Rectangle 5"/>
          <p:cNvSpPr>
            <a:spLocks noChangeArrowheads="1"/>
          </p:cNvSpPr>
          <p:nvPr/>
        </p:nvSpPr>
        <p:spPr bwMode="auto">
          <a:xfrm>
            <a:off x="352425" y="3762375"/>
            <a:ext cx="1666875" cy="2352675"/>
          </a:xfrm>
          <a:prstGeom prst="rect">
            <a:avLst/>
          </a:prstGeom>
          <a:solidFill>
            <a:srgbClr val="00FF0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808080"/>
              </a:solidFill>
            </a:endParaRPr>
          </a:p>
        </p:txBody>
      </p:sp>
      <p:sp>
        <p:nvSpPr>
          <p:cNvPr id="44039" name="Rectangle 6"/>
          <p:cNvSpPr>
            <a:spLocks noChangeArrowheads="1"/>
          </p:cNvSpPr>
          <p:nvPr/>
        </p:nvSpPr>
        <p:spPr bwMode="auto">
          <a:xfrm>
            <a:off x="352425" y="3524250"/>
            <a:ext cx="1666875" cy="238125"/>
          </a:xfrm>
          <a:prstGeom prst="rect">
            <a:avLst/>
          </a:prstGeom>
          <a:solidFill>
            <a:srgbClr val="C0C0C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808080"/>
              </a:solidFill>
            </a:endParaRPr>
          </a:p>
        </p:txBody>
      </p:sp>
      <p:sp>
        <p:nvSpPr>
          <p:cNvPr id="44040" name="Rectangle 7"/>
          <p:cNvSpPr>
            <a:spLocks noChangeArrowheads="1"/>
          </p:cNvSpPr>
          <p:nvPr/>
        </p:nvSpPr>
        <p:spPr bwMode="auto">
          <a:xfrm>
            <a:off x="304800" y="3852863"/>
            <a:ext cx="1790700" cy="3048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</a:rPr>
              <a:t>Process Variables:</a:t>
            </a:r>
          </a:p>
        </p:txBody>
      </p:sp>
      <p:sp>
        <p:nvSpPr>
          <p:cNvPr id="44041" name="Rectangle 8"/>
          <p:cNvSpPr>
            <a:spLocks noChangeArrowheads="1"/>
          </p:cNvSpPr>
          <p:nvPr/>
        </p:nvSpPr>
        <p:spPr bwMode="auto">
          <a:xfrm>
            <a:off x="352425" y="3521075"/>
            <a:ext cx="1676400" cy="2444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000" b="1" smtClean="0">
                <a:solidFill>
                  <a:srgbClr val="000000"/>
                </a:solidFill>
              </a:rPr>
              <a:t>Channel Access Server</a:t>
            </a:r>
          </a:p>
        </p:txBody>
      </p:sp>
      <p:sp>
        <p:nvSpPr>
          <p:cNvPr id="44042" name="Rectangle 9"/>
          <p:cNvSpPr>
            <a:spLocks noChangeArrowheads="1"/>
          </p:cNvSpPr>
          <p:nvPr/>
        </p:nvSpPr>
        <p:spPr bwMode="auto">
          <a:xfrm>
            <a:off x="485775" y="4308475"/>
            <a:ext cx="1495425" cy="16637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000" b="1" smtClean="0">
                <a:solidFill>
                  <a:srgbClr val="000000"/>
                </a:solidFill>
              </a:rPr>
              <a:t>S1A:H1:CurrentAO</a:t>
            </a:r>
          </a:p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600" b="1" smtClean="0">
              <a:solidFill>
                <a:srgbClr val="000000"/>
              </a:solidFill>
            </a:endParaRPr>
          </a:p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000" b="1" smtClean="0">
                <a:solidFill>
                  <a:srgbClr val="000000"/>
                </a:solidFill>
              </a:rPr>
              <a:t>S1:P1:x</a:t>
            </a:r>
          </a:p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000" b="1" smtClean="0">
                <a:solidFill>
                  <a:srgbClr val="000000"/>
                </a:solidFill>
              </a:rPr>
              <a:t>S1:P1:y</a:t>
            </a:r>
          </a:p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600" b="1" smtClean="0">
              <a:solidFill>
                <a:srgbClr val="000000"/>
              </a:solidFill>
            </a:endParaRPr>
          </a:p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000" b="1" smtClean="0">
                <a:solidFill>
                  <a:srgbClr val="000000"/>
                </a:solidFill>
              </a:rPr>
              <a:t>S1:G1:vacuum</a:t>
            </a:r>
          </a:p>
        </p:txBody>
      </p:sp>
      <p:pic>
        <p:nvPicPr>
          <p:cNvPr id="44043" name="Picture 10" descr="Prob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825" y="1085850"/>
            <a:ext cx="1673225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4" name="Rectangle 11"/>
          <p:cNvSpPr>
            <a:spLocks noChangeArrowheads="1"/>
          </p:cNvSpPr>
          <p:nvPr/>
        </p:nvSpPr>
        <p:spPr bwMode="auto">
          <a:xfrm>
            <a:off x="487363" y="2374900"/>
            <a:ext cx="1446212" cy="227013"/>
          </a:xfrm>
          <a:prstGeom prst="rect">
            <a:avLst/>
          </a:prstGeom>
          <a:solidFill>
            <a:srgbClr val="C0C0C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800" b="1" smtClean="0">
                <a:solidFill>
                  <a:srgbClr val="000000"/>
                </a:solidFill>
              </a:rPr>
              <a:t>Channel Access Client</a:t>
            </a:r>
          </a:p>
        </p:txBody>
      </p:sp>
      <p:sp>
        <p:nvSpPr>
          <p:cNvPr id="44045" name="Line 12"/>
          <p:cNvSpPr>
            <a:spLocks noChangeShapeType="1"/>
          </p:cNvSpPr>
          <p:nvPr/>
        </p:nvSpPr>
        <p:spPr bwMode="auto">
          <a:xfrm>
            <a:off x="314325" y="3062288"/>
            <a:ext cx="8443913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lg" len="lg"/>
          </a:ln>
        </p:spPr>
        <p:txBody>
          <a:bodyPr wrap="none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808080"/>
              </a:solidFill>
            </a:endParaRPr>
          </a:p>
        </p:txBody>
      </p:sp>
      <p:sp>
        <p:nvSpPr>
          <p:cNvPr id="44046" name="Line 13"/>
          <p:cNvSpPr>
            <a:spLocks noChangeShapeType="1"/>
          </p:cNvSpPr>
          <p:nvPr/>
        </p:nvSpPr>
        <p:spPr bwMode="auto">
          <a:xfrm>
            <a:off x="1173163" y="2608263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808080"/>
              </a:solidFill>
            </a:endParaRPr>
          </a:p>
        </p:txBody>
      </p:sp>
      <p:sp>
        <p:nvSpPr>
          <p:cNvPr id="160782" name="AutoShape 14"/>
          <p:cNvSpPr>
            <a:spLocks noChangeArrowheads="1"/>
          </p:cNvSpPr>
          <p:nvPr/>
        </p:nvSpPr>
        <p:spPr bwMode="auto">
          <a:xfrm>
            <a:off x="2209800" y="1676400"/>
            <a:ext cx="1905000" cy="466725"/>
          </a:xfrm>
          <a:prstGeom prst="wedgeRectCallout">
            <a:avLst>
              <a:gd name="adj1" fmla="val -15250"/>
              <a:gd name="adj2" fmla="val 217005"/>
            </a:avLst>
          </a:prstGeom>
          <a:solidFill>
            <a:schemeClr val="hlink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b="1" smtClean="0">
                <a:solidFill>
                  <a:srgbClr val="000000"/>
                </a:solidFill>
              </a:rPr>
              <a:t>Who has a PV named “S1A:H1:CurrentAO”?</a:t>
            </a:r>
          </a:p>
        </p:txBody>
      </p:sp>
      <p:sp>
        <p:nvSpPr>
          <p:cNvPr id="160783" name="AutoShape 15"/>
          <p:cNvSpPr>
            <a:spLocks noChangeArrowheads="1"/>
          </p:cNvSpPr>
          <p:nvPr/>
        </p:nvSpPr>
        <p:spPr bwMode="auto">
          <a:xfrm>
            <a:off x="2790825" y="3590925"/>
            <a:ext cx="628650" cy="323850"/>
          </a:xfrm>
          <a:prstGeom prst="wedgeRectCallout">
            <a:avLst>
              <a:gd name="adj1" fmla="val 14394"/>
              <a:gd name="adj2" fmla="val -188727"/>
            </a:avLst>
          </a:prstGeom>
          <a:solidFill>
            <a:srgbClr val="00FF0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b="1" smtClean="0">
                <a:solidFill>
                  <a:srgbClr val="000000"/>
                </a:solidFill>
              </a:rPr>
              <a:t>I do.</a:t>
            </a:r>
          </a:p>
        </p:txBody>
      </p:sp>
      <p:sp>
        <p:nvSpPr>
          <p:cNvPr id="160784" name="AutoShape 16"/>
          <p:cNvSpPr>
            <a:spLocks noChangeArrowheads="1"/>
          </p:cNvSpPr>
          <p:nvPr/>
        </p:nvSpPr>
        <p:spPr bwMode="auto">
          <a:xfrm>
            <a:off x="3571875" y="2209800"/>
            <a:ext cx="1114425" cy="466725"/>
          </a:xfrm>
          <a:prstGeom prst="wedgeRectCallout">
            <a:avLst>
              <a:gd name="adj1" fmla="val -23931"/>
              <a:gd name="adj2" fmla="val 110884"/>
            </a:avLst>
          </a:prstGeom>
          <a:solidFill>
            <a:schemeClr val="hlink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b="1" smtClean="0">
                <a:solidFill>
                  <a:srgbClr val="000000"/>
                </a:solidFill>
              </a:rPr>
              <a:t>What is its value?</a:t>
            </a:r>
          </a:p>
        </p:txBody>
      </p:sp>
      <p:sp>
        <p:nvSpPr>
          <p:cNvPr id="160785" name="AutoShape 17"/>
          <p:cNvSpPr>
            <a:spLocks noChangeArrowheads="1"/>
          </p:cNvSpPr>
          <p:nvPr/>
        </p:nvSpPr>
        <p:spPr bwMode="auto">
          <a:xfrm>
            <a:off x="3629025" y="3590925"/>
            <a:ext cx="723900" cy="495300"/>
          </a:xfrm>
          <a:prstGeom prst="wedgeRectCallout">
            <a:avLst>
              <a:gd name="adj1" fmla="val 5921"/>
              <a:gd name="adj2" fmla="val -159935"/>
            </a:avLst>
          </a:prstGeom>
          <a:solidFill>
            <a:srgbClr val="00FF0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b="1" smtClean="0">
                <a:solidFill>
                  <a:srgbClr val="000000"/>
                </a:solidFill>
              </a:rPr>
              <a:t>25.5 AMPS</a:t>
            </a:r>
          </a:p>
        </p:txBody>
      </p:sp>
      <p:sp>
        <p:nvSpPr>
          <p:cNvPr id="160786" name="AutoShape 18"/>
          <p:cNvSpPr>
            <a:spLocks noChangeArrowheads="1"/>
          </p:cNvSpPr>
          <p:nvPr/>
        </p:nvSpPr>
        <p:spPr bwMode="auto">
          <a:xfrm>
            <a:off x="4781550" y="1676400"/>
            <a:ext cx="1114425" cy="533400"/>
          </a:xfrm>
          <a:prstGeom prst="wedgeRectCallout">
            <a:avLst>
              <a:gd name="adj1" fmla="val -50426"/>
              <a:gd name="adj2" fmla="val 183630"/>
            </a:avLst>
          </a:prstGeom>
          <a:solidFill>
            <a:schemeClr val="hlink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b="1" smtClean="0">
                <a:solidFill>
                  <a:srgbClr val="000000"/>
                </a:solidFill>
              </a:rPr>
              <a:t>Change its value to 30.5</a:t>
            </a:r>
          </a:p>
        </p:txBody>
      </p:sp>
      <p:sp>
        <p:nvSpPr>
          <p:cNvPr id="160787" name="Rectangle 19"/>
          <p:cNvSpPr>
            <a:spLocks noChangeArrowheads="1"/>
          </p:cNvSpPr>
          <p:nvPr/>
        </p:nvSpPr>
        <p:spPr bwMode="auto">
          <a:xfrm>
            <a:off x="2108200" y="1012825"/>
            <a:ext cx="1781175" cy="4667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 pitchFamily="18" charset="0"/>
              <a:buNone/>
            </a:pPr>
            <a:r>
              <a:rPr lang="en-US" sz="1200" b="1" smtClean="0">
                <a:solidFill>
                  <a:srgbClr val="000000"/>
                </a:solidFill>
              </a:rPr>
              <a:t>“connection request” or “search request”</a:t>
            </a:r>
          </a:p>
        </p:txBody>
      </p:sp>
      <p:sp>
        <p:nvSpPr>
          <p:cNvPr id="160788" name="AutoShape 20"/>
          <p:cNvSpPr>
            <a:spLocks noChangeArrowheads="1"/>
          </p:cNvSpPr>
          <p:nvPr/>
        </p:nvSpPr>
        <p:spPr bwMode="auto">
          <a:xfrm>
            <a:off x="4524375" y="3590925"/>
            <a:ext cx="733425" cy="628650"/>
          </a:xfrm>
          <a:prstGeom prst="wedgeRectCallout">
            <a:avLst>
              <a:gd name="adj1" fmla="val 5194"/>
              <a:gd name="adj2" fmla="val -136616"/>
            </a:avLst>
          </a:prstGeom>
          <a:solidFill>
            <a:srgbClr val="00FF0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b="1" smtClean="0">
                <a:solidFill>
                  <a:srgbClr val="000000"/>
                </a:solidFill>
              </a:rPr>
              <a:t>OK, it is now 30.5</a:t>
            </a:r>
          </a:p>
        </p:txBody>
      </p:sp>
      <p:sp>
        <p:nvSpPr>
          <p:cNvPr id="160789" name="AutoShape 21"/>
          <p:cNvSpPr>
            <a:spLocks noChangeArrowheads="1"/>
          </p:cNvSpPr>
          <p:nvPr/>
        </p:nvSpPr>
        <p:spPr bwMode="auto">
          <a:xfrm>
            <a:off x="4171950" y="4657725"/>
            <a:ext cx="1466850" cy="771525"/>
          </a:xfrm>
          <a:prstGeom prst="wedgeRectCallout">
            <a:avLst>
              <a:gd name="adj1" fmla="val -16560"/>
              <a:gd name="adj2" fmla="val -37861"/>
            </a:avLst>
          </a:prstGeom>
          <a:solidFill>
            <a:srgbClr val="00FF0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b="1" smtClean="0">
                <a:solidFill>
                  <a:srgbClr val="000000"/>
                </a:solidFill>
              </a:rPr>
              <a:t>30.5 is too high. It is now set to the maximum value of 27.5.</a:t>
            </a:r>
          </a:p>
        </p:txBody>
      </p:sp>
      <p:sp>
        <p:nvSpPr>
          <p:cNvPr id="160790" name="AutoShape 22"/>
          <p:cNvSpPr>
            <a:spLocks noChangeArrowheads="1"/>
          </p:cNvSpPr>
          <p:nvPr/>
        </p:nvSpPr>
        <p:spPr bwMode="auto">
          <a:xfrm>
            <a:off x="4171950" y="5505450"/>
            <a:ext cx="1504950" cy="628650"/>
          </a:xfrm>
          <a:prstGeom prst="wedgeRectCallout">
            <a:avLst>
              <a:gd name="adj1" fmla="val 8546"/>
              <a:gd name="adj2" fmla="val -41162"/>
            </a:avLst>
          </a:prstGeom>
          <a:solidFill>
            <a:srgbClr val="00FF0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b="1" smtClean="0">
                <a:solidFill>
                  <a:srgbClr val="000000"/>
                </a:solidFill>
              </a:rPr>
              <a:t>You are not authorized to change this value</a:t>
            </a:r>
          </a:p>
        </p:txBody>
      </p:sp>
      <p:sp>
        <p:nvSpPr>
          <p:cNvPr id="160791" name="AutoShape 23"/>
          <p:cNvSpPr>
            <a:spLocks noChangeArrowheads="1"/>
          </p:cNvSpPr>
          <p:nvPr/>
        </p:nvSpPr>
        <p:spPr bwMode="auto">
          <a:xfrm>
            <a:off x="6057900" y="1676400"/>
            <a:ext cx="1095375" cy="847725"/>
          </a:xfrm>
          <a:prstGeom prst="wedgeRectCallout">
            <a:avLst>
              <a:gd name="adj1" fmla="val -72176"/>
              <a:gd name="adj2" fmla="val 103745"/>
            </a:avLst>
          </a:prstGeom>
          <a:solidFill>
            <a:schemeClr val="hlink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b="1" smtClean="0">
                <a:solidFill>
                  <a:srgbClr val="000000"/>
                </a:solidFill>
              </a:rPr>
              <a:t>Notify me when the value changes</a:t>
            </a:r>
          </a:p>
        </p:txBody>
      </p:sp>
      <p:sp>
        <p:nvSpPr>
          <p:cNvPr id="160792" name="AutoShape 24"/>
          <p:cNvSpPr>
            <a:spLocks noChangeArrowheads="1"/>
          </p:cNvSpPr>
          <p:nvPr/>
        </p:nvSpPr>
        <p:spPr bwMode="auto">
          <a:xfrm>
            <a:off x="5753100" y="3590925"/>
            <a:ext cx="914400" cy="457200"/>
          </a:xfrm>
          <a:prstGeom prst="wedgeRectCallout">
            <a:avLst>
              <a:gd name="adj1" fmla="val 14435"/>
              <a:gd name="adj2" fmla="val -166667"/>
            </a:avLst>
          </a:prstGeom>
          <a:solidFill>
            <a:srgbClr val="00FF0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b="1" smtClean="0">
                <a:solidFill>
                  <a:srgbClr val="000000"/>
                </a:solidFill>
              </a:rPr>
              <a:t>It is now </a:t>
            </a:r>
            <a:r>
              <a:rPr lang="en-US" sz="1000" b="1" smtClean="0">
                <a:solidFill>
                  <a:srgbClr val="000000"/>
                </a:solidFill>
              </a:rPr>
              <a:t>20.5 AMPS</a:t>
            </a:r>
          </a:p>
        </p:txBody>
      </p:sp>
      <p:sp>
        <p:nvSpPr>
          <p:cNvPr id="160793" name="AutoShape 25"/>
          <p:cNvSpPr>
            <a:spLocks noChangeArrowheads="1"/>
          </p:cNvSpPr>
          <p:nvPr/>
        </p:nvSpPr>
        <p:spPr bwMode="auto">
          <a:xfrm>
            <a:off x="6743700" y="3590925"/>
            <a:ext cx="914400" cy="457200"/>
          </a:xfrm>
          <a:prstGeom prst="wedgeRectCallout">
            <a:avLst>
              <a:gd name="adj1" fmla="val 7468"/>
              <a:gd name="adj2" fmla="val -169097"/>
            </a:avLst>
          </a:prstGeom>
          <a:solidFill>
            <a:srgbClr val="00FF0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b="1" smtClean="0">
                <a:solidFill>
                  <a:srgbClr val="000000"/>
                </a:solidFill>
              </a:rPr>
              <a:t>It is now </a:t>
            </a:r>
            <a:r>
              <a:rPr lang="en-US" sz="1000" b="1" smtClean="0">
                <a:solidFill>
                  <a:srgbClr val="000000"/>
                </a:solidFill>
              </a:rPr>
              <a:t>10.5 AMPS</a:t>
            </a:r>
          </a:p>
        </p:txBody>
      </p:sp>
      <p:sp>
        <p:nvSpPr>
          <p:cNvPr id="160794" name="AutoShape 26"/>
          <p:cNvSpPr>
            <a:spLocks noChangeArrowheads="1"/>
          </p:cNvSpPr>
          <p:nvPr/>
        </p:nvSpPr>
        <p:spPr bwMode="auto">
          <a:xfrm>
            <a:off x="7762875" y="3590925"/>
            <a:ext cx="1047750" cy="457200"/>
          </a:xfrm>
          <a:prstGeom prst="wedgeRectCallout">
            <a:avLst>
              <a:gd name="adj1" fmla="val 153"/>
              <a:gd name="adj2" fmla="val -169097"/>
            </a:avLst>
          </a:prstGeom>
          <a:solidFill>
            <a:srgbClr val="00FF0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b="1" smtClean="0">
                <a:solidFill>
                  <a:srgbClr val="000000"/>
                </a:solidFill>
              </a:rPr>
              <a:t>It is now     </a:t>
            </a:r>
            <a:r>
              <a:rPr lang="en-US" sz="1000" b="1" smtClean="0">
                <a:solidFill>
                  <a:srgbClr val="000000"/>
                </a:solidFill>
              </a:rPr>
              <a:t>-0.0023 AMPS</a:t>
            </a:r>
          </a:p>
        </p:txBody>
      </p:sp>
      <p:sp>
        <p:nvSpPr>
          <p:cNvPr id="160795" name="Rectangle 27"/>
          <p:cNvSpPr>
            <a:spLocks noChangeArrowheads="1"/>
          </p:cNvSpPr>
          <p:nvPr/>
        </p:nvSpPr>
        <p:spPr bwMode="auto">
          <a:xfrm>
            <a:off x="4965700" y="1012825"/>
            <a:ext cx="828675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 pitchFamily="18" charset="0"/>
              <a:buNone/>
            </a:pPr>
            <a:r>
              <a:rPr lang="en-US" sz="1200" b="1" smtClean="0">
                <a:solidFill>
                  <a:srgbClr val="000000"/>
                </a:solidFill>
              </a:rPr>
              <a:t>“put” or </a:t>
            </a:r>
          </a:p>
          <a:p>
            <a:pPr algn="ctr" fontAlgn="base"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 pitchFamily="18" charset="0"/>
              <a:buNone/>
            </a:pPr>
            <a:r>
              <a:rPr lang="en-US" sz="1200" b="1" smtClean="0">
                <a:solidFill>
                  <a:srgbClr val="000000"/>
                </a:solidFill>
              </a:rPr>
              <a:t>“caPut”</a:t>
            </a:r>
          </a:p>
        </p:txBody>
      </p:sp>
      <p:sp>
        <p:nvSpPr>
          <p:cNvPr id="160796" name="Rectangle 28"/>
          <p:cNvSpPr>
            <a:spLocks noChangeArrowheads="1"/>
          </p:cNvSpPr>
          <p:nvPr/>
        </p:nvSpPr>
        <p:spPr bwMode="auto">
          <a:xfrm>
            <a:off x="4022725" y="1012825"/>
            <a:ext cx="828675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 pitchFamily="18" charset="0"/>
              <a:buNone/>
            </a:pPr>
            <a:r>
              <a:rPr lang="en-US" sz="1200" b="1" smtClean="0">
                <a:solidFill>
                  <a:srgbClr val="000000"/>
                </a:solidFill>
              </a:rPr>
              <a:t>“get” or </a:t>
            </a:r>
          </a:p>
          <a:p>
            <a:pPr algn="ctr" fontAlgn="base"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 pitchFamily="18" charset="0"/>
              <a:buNone/>
            </a:pPr>
            <a:r>
              <a:rPr lang="en-US" sz="1200" b="1" smtClean="0">
                <a:solidFill>
                  <a:srgbClr val="000000"/>
                </a:solidFill>
              </a:rPr>
              <a:t>“caGet”</a:t>
            </a:r>
          </a:p>
        </p:txBody>
      </p:sp>
      <p:sp>
        <p:nvSpPr>
          <p:cNvPr id="160797" name="Rectangle 29"/>
          <p:cNvSpPr>
            <a:spLocks noChangeArrowheads="1"/>
          </p:cNvSpPr>
          <p:nvPr/>
        </p:nvSpPr>
        <p:spPr bwMode="auto">
          <a:xfrm>
            <a:off x="6108700" y="1012825"/>
            <a:ext cx="904875" cy="4667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 pitchFamily="18" charset="0"/>
              <a:buNone/>
            </a:pPr>
            <a:r>
              <a:rPr lang="en-US" sz="1200" b="1" smtClean="0">
                <a:solidFill>
                  <a:srgbClr val="000000"/>
                </a:solidFill>
              </a:rPr>
              <a:t>“set a monitor”</a:t>
            </a:r>
          </a:p>
        </p:txBody>
      </p:sp>
      <p:sp>
        <p:nvSpPr>
          <p:cNvPr id="160798" name="Rectangle 30"/>
          <p:cNvSpPr>
            <a:spLocks noChangeArrowheads="1"/>
          </p:cNvSpPr>
          <p:nvPr/>
        </p:nvSpPr>
        <p:spPr bwMode="auto">
          <a:xfrm>
            <a:off x="6489700" y="4279900"/>
            <a:ext cx="1885950" cy="7254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 pitchFamily="18" charset="0"/>
              <a:buNone/>
            </a:pPr>
            <a:r>
              <a:rPr lang="en-US" sz="1200" b="1" smtClean="0">
                <a:solidFill>
                  <a:srgbClr val="000000"/>
                </a:solidFill>
              </a:rPr>
              <a:t>“post an event”</a:t>
            </a:r>
          </a:p>
          <a:p>
            <a:pPr algn="ctr" fontAlgn="base"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 pitchFamily="18" charset="0"/>
              <a:buNone/>
            </a:pPr>
            <a:r>
              <a:rPr lang="en-US" sz="1200" b="1" smtClean="0">
                <a:solidFill>
                  <a:srgbClr val="000000"/>
                </a:solidFill>
              </a:rPr>
              <a:t>or </a:t>
            </a:r>
          </a:p>
          <a:p>
            <a:pPr algn="ctr" fontAlgn="base"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 pitchFamily="18" charset="0"/>
              <a:buNone/>
            </a:pPr>
            <a:r>
              <a:rPr lang="en-US" sz="1200" b="1" smtClean="0">
                <a:solidFill>
                  <a:srgbClr val="000000"/>
                </a:solidFill>
              </a:rPr>
              <a:t>“post a monitor”</a:t>
            </a:r>
          </a:p>
        </p:txBody>
      </p:sp>
      <p:sp>
        <p:nvSpPr>
          <p:cNvPr id="160799" name="Rectangle 31"/>
          <p:cNvSpPr>
            <a:spLocks noChangeArrowheads="1"/>
          </p:cNvSpPr>
          <p:nvPr/>
        </p:nvSpPr>
        <p:spPr bwMode="auto">
          <a:xfrm>
            <a:off x="4213225" y="4279900"/>
            <a:ext cx="1400175" cy="284163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 pitchFamily="18" charset="0"/>
              <a:buNone/>
            </a:pPr>
            <a:r>
              <a:rPr lang="en-US" sz="1200" b="1" smtClean="0">
                <a:solidFill>
                  <a:srgbClr val="000000"/>
                </a:solidFill>
              </a:rPr>
              <a:t>“put complete”</a:t>
            </a:r>
          </a:p>
        </p:txBody>
      </p:sp>
      <p:sp>
        <p:nvSpPr>
          <p:cNvPr id="160800" name="Rectangle 32"/>
          <p:cNvSpPr>
            <a:spLocks noChangeArrowheads="1"/>
          </p:cNvSpPr>
          <p:nvPr/>
        </p:nvSpPr>
        <p:spPr bwMode="auto">
          <a:xfrm>
            <a:off x="3686175" y="4813300"/>
            <a:ext cx="485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fontAlgn="base"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 pitchFamily="18" charset="0"/>
              <a:buNone/>
            </a:pPr>
            <a:r>
              <a:rPr lang="en-US" b="1" smtClean="0">
                <a:solidFill>
                  <a:srgbClr val="000000"/>
                </a:solidFill>
              </a:rPr>
              <a:t>or</a:t>
            </a:r>
          </a:p>
        </p:txBody>
      </p:sp>
      <p:sp>
        <p:nvSpPr>
          <p:cNvPr id="160801" name="Rectangle 33"/>
          <p:cNvSpPr>
            <a:spLocks noChangeArrowheads="1"/>
          </p:cNvSpPr>
          <p:nvPr/>
        </p:nvSpPr>
        <p:spPr bwMode="auto">
          <a:xfrm>
            <a:off x="3686175" y="5670550"/>
            <a:ext cx="485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fontAlgn="base"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 pitchFamily="18" charset="0"/>
              <a:buNone/>
            </a:pPr>
            <a:r>
              <a:rPr lang="en-US" b="1" smtClean="0">
                <a:solidFill>
                  <a:srgbClr val="000000"/>
                </a:solidFill>
              </a:rPr>
              <a:t>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0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0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0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0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0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0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0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0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0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60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60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60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60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60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60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60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60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60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60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60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82" grpId="0" animBg="1"/>
      <p:bldP spid="160783" grpId="0" animBg="1"/>
      <p:bldP spid="160784" grpId="0" animBg="1"/>
      <p:bldP spid="160785" grpId="0" animBg="1"/>
      <p:bldP spid="160786" grpId="0" animBg="1"/>
      <p:bldP spid="160787" grpId="0" animBg="1"/>
      <p:bldP spid="160788" grpId="0" animBg="1"/>
      <p:bldP spid="160789" grpId="0" animBg="1"/>
      <p:bldP spid="160790" grpId="0" animBg="1"/>
      <p:bldP spid="160791" grpId="0" animBg="1"/>
      <p:bldP spid="160792" grpId="0" animBg="1"/>
      <p:bldP spid="160793" grpId="0" animBg="1"/>
      <p:bldP spid="160794" grpId="0" animBg="1"/>
      <p:bldP spid="160795" grpId="0" animBg="1"/>
      <p:bldP spid="160796" grpId="0" animBg="1"/>
      <p:bldP spid="160797" grpId="0" animBg="1"/>
      <p:bldP spid="160798" grpId="0" animBg="1"/>
      <p:bldP spid="160799" grpId="0" animBg="1"/>
      <p:bldP spid="160800" grpId="0"/>
      <p:bldP spid="16080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-468560" y="404664"/>
            <a:ext cx="8857800" cy="7138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3600" b="1" dirty="0">
                <a:solidFill>
                  <a:srgbClr val="000000"/>
                </a:solidFill>
                <a:latin typeface="Calibri"/>
              </a:rPr>
              <a:t>EPICS </a:t>
            </a:r>
            <a:r>
              <a:rPr lang="en-US" sz="3600" b="1" dirty="0" smtClean="0">
                <a:solidFill>
                  <a:srgbClr val="000000"/>
                </a:solidFill>
                <a:latin typeface="Calibri"/>
              </a:rPr>
              <a:t>Databases</a:t>
            </a:r>
            <a:endParaRPr sz="1400" b="1" dirty="0"/>
          </a:p>
        </p:txBody>
      </p:sp>
      <p:sp>
        <p:nvSpPr>
          <p:cNvPr id="49" name="CustomShape 2"/>
          <p:cNvSpPr/>
          <p:nvPr/>
        </p:nvSpPr>
        <p:spPr>
          <a:xfrm>
            <a:off x="827584" y="1340768"/>
            <a:ext cx="7236000" cy="4933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69875" indent="-182563">
              <a:lnSpc>
                <a:spcPct val="100000"/>
              </a:lnSpc>
              <a:buFont typeface="Arial"/>
              <a:buChar char="•"/>
            </a:pPr>
            <a:r>
              <a:rPr lang="en-GB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Use common, proven, objects (</a:t>
            </a:r>
            <a:r>
              <a:rPr lang="en-US" sz="2400" i="1" dirty="0" smtClean="0">
                <a:solidFill>
                  <a:srgbClr val="000000"/>
                </a:solidFill>
                <a:latin typeface="Calibri"/>
              </a:rPr>
              <a:t>records</a:t>
            </a: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) to collect, process and distribute data</a:t>
            </a:r>
            <a:endParaRPr lang="en-US" sz="2400" dirty="0" smtClean="0"/>
          </a:p>
          <a:p>
            <a:pPr marL="269875" indent="-182563">
              <a:lnSpc>
                <a:spcPct val="100000"/>
              </a:lnSpc>
              <a:buFont typeface="Arial"/>
              <a:buChar char="•"/>
            </a:pPr>
            <a:endParaRPr lang="en-US" sz="2400" dirty="0" smtClean="0"/>
          </a:p>
          <a:p>
            <a:pPr marL="269875" indent="-182563">
              <a:lnSpc>
                <a:spcPct val="100000"/>
              </a:lnSpc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 Provide a common toolkit for creating applications</a:t>
            </a:r>
            <a:endParaRPr lang="en-US" sz="2400" dirty="0" smtClean="0"/>
          </a:p>
          <a:p>
            <a:pPr marL="269875" indent="-182563">
              <a:lnSpc>
                <a:spcPct val="100000"/>
              </a:lnSpc>
              <a:buFont typeface="Arial"/>
              <a:buChar char="•"/>
            </a:pPr>
            <a:endParaRPr lang="en-US" sz="2400" dirty="0" smtClean="0"/>
          </a:p>
          <a:p>
            <a:pPr marL="269875" indent="-182563">
              <a:lnSpc>
                <a:spcPct val="100000"/>
              </a:lnSpc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 They contain a collection of EPICS records, including processing and data links between records.</a:t>
            </a:r>
          </a:p>
          <a:p>
            <a:pPr marL="269875" indent="-182563">
              <a:lnSpc>
                <a:spcPct val="100000"/>
              </a:lnSpc>
            </a:pPr>
            <a:endParaRPr lang="en-US" sz="2400" dirty="0" smtClean="0">
              <a:solidFill>
                <a:srgbClr val="000000"/>
              </a:solidFill>
              <a:latin typeface="Calibri"/>
            </a:endParaRPr>
          </a:p>
          <a:p>
            <a:pPr marL="269875" indent="-182563">
              <a:lnSpc>
                <a:spcPct val="100000"/>
              </a:lnSpc>
              <a:buFont typeface="Arial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Interface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to process instrumentation</a:t>
            </a:r>
            <a:endParaRPr dirty="0"/>
          </a:p>
          <a:p>
            <a:pPr marL="269875" indent="-182563">
              <a:lnSpc>
                <a:spcPct val="100000"/>
              </a:lnSpc>
              <a:buFont typeface="Arial"/>
              <a:buChar char="•"/>
            </a:pPr>
            <a:endParaRPr dirty="0"/>
          </a:p>
          <a:p>
            <a:pPr marL="269875" indent="-182563">
              <a:lnSpc>
                <a:spcPct val="100000"/>
              </a:lnSpc>
              <a:buFont typeface="Arial"/>
              <a:buChar char="•"/>
            </a:pPr>
            <a:r>
              <a:rPr lang="en-GB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Distributed </a:t>
            </a:r>
            <a:r>
              <a:rPr lang="en-GB" sz="2400" dirty="0">
                <a:solidFill>
                  <a:srgbClr val="000000"/>
                </a:solidFill>
                <a:latin typeface="Calibri"/>
              </a:rPr>
              <a:t>processing</a:t>
            </a:r>
            <a:endParaRPr dirty="0"/>
          </a:p>
          <a:p>
            <a:pPr marL="269875" indent="-182563">
              <a:lnSpc>
                <a:spcPct val="100000"/>
              </a:lnSpc>
              <a:buFont typeface="Arial"/>
              <a:buChar char="•"/>
            </a:pPr>
            <a:endParaRPr dirty="0"/>
          </a:p>
          <a:p>
            <a:pPr marL="269875" indent="-182563">
              <a:lnSpc>
                <a:spcPct val="100000"/>
              </a:lnSpc>
              <a:buFont typeface="Arial"/>
              <a:buChar char="•"/>
            </a:pPr>
            <a:r>
              <a:rPr lang="en-GB" sz="2400" dirty="0">
                <a:solidFill>
                  <a:srgbClr val="000000"/>
                </a:solidFill>
                <a:latin typeface="Calibri"/>
              </a:rPr>
              <a:t> Provide external access to all process information</a:t>
            </a:r>
            <a:endParaRPr dirty="0"/>
          </a:p>
          <a:p>
            <a:pPr marL="269875" indent="-182563">
              <a:lnSpc>
                <a:spcPct val="100000"/>
              </a:lnSpc>
              <a:buFont typeface="Arial"/>
              <a:buChar char="•"/>
            </a:pPr>
            <a:endParaRPr dirty="0"/>
          </a:p>
          <a:p>
            <a:pPr marL="269875" indent="-182563">
              <a:lnSpc>
                <a:spcPct val="100000"/>
              </a:lnSpc>
              <a:buFont typeface="Arial"/>
              <a:buChar char="•"/>
            </a:pPr>
            <a:endParaRPr dirty="0"/>
          </a:p>
          <a:p>
            <a:pPr marL="182563" lvl="1" indent="-182563">
              <a:lnSpc>
                <a:spcPct val="100000"/>
              </a:lnSpc>
              <a:buFont typeface="Arial"/>
              <a:buChar char="•"/>
            </a:pP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175992" cy="365125"/>
          </a:xfrm>
        </p:spPr>
        <p:txBody>
          <a:bodyPr/>
          <a:lstStyle/>
          <a:p>
            <a:r>
              <a:rPr lang="en-US" dirty="0" smtClean="0"/>
              <a:t>NI Big Physics Summit CERN 12 February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142920" y="142920"/>
            <a:ext cx="8857800" cy="7138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1" dirty="0">
                <a:solidFill>
                  <a:srgbClr val="000000"/>
                </a:solidFill>
                <a:latin typeface="Calibri"/>
              </a:rPr>
              <a:t>What are EPICS records?</a:t>
            </a:r>
            <a:endParaRPr sz="1600" b="1" dirty="0"/>
          </a:p>
        </p:txBody>
      </p:sp>
      <p:sp>
        <p:nvSpPr>
          <p:cNvPr id="51" name="CustomShape 2"/>
          <p:cNvSpPr/>
          <p:nvPr/>
        </p:nvSpPr>
        <p:spPr>
          <a:xfrm>
            <a:off x="864392" y="1268760"/>
            <a:ext cx="7236000" cy="5844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179388" indent="-179388">
              <a:lnSpc>
                <a:spcPct val="100000"/>
              </a:lnSpc>
              <a:buFont typeface="Arial"/>
              <a:buChar char="•"/>
            </a:pPr>
            <a:r>
              <a:rPr lang="en-GB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A record is an object with...</a:t>
            </a:r>
            <a:endParaRPr sz="1600" dirty="0"/>
          </a:p>
          <a:p>
            <a:pPr marL="636588" lvl="4" indent="-179388">
              <a:buSzPct val="45000"/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 A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unique name e.g. BL:V5:MVM1:Current</a:t>
            </a:r>
            <a:endParaRPr sz="1600" dirty="0"/>
          </a:p>
          <a:p>
            <a:pPr marL="636588" lvl="4" indent="-179388">
              <a:buSzPct val="45000"/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 Controllable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properties (fields) e.g. EGU</a:t>
            </a:r>
            <a:endParaRPr sz="1600" dirty="0"/>
          </a:p>
          <a:p>
            <a:pPr marL="636588" lvl="4" indent="-179388">
              <a:buSzPct val="45000"/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 A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behaviour – defined by its record type</a:t>
            </a:r>
            <a:endParaRPr sz="1600" dirty="0"/>
          </a:p>
          <a:p>
            <a:pPr marL="636588" lvl="4" indent="-179388">
              <a:buSzPct val="45000"/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 Optional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associated hardware I/O (device support)</a:t>
            </a:r>
            <a:endParaRPr sz="1600" dirty="0"/>
          </a:p>
          <a:p>
            <a:pPr marL="636588" lvl="4" indent="-179388">
              <a:buSzPct val="45000"/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 Links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to other records</a:t>
            </a:r>
            <a:endParaRPr sz="1600" dirty="0"/>
          </a:p>
          <a:p>
            <a:pPr marL="179388" indent="-179388">
              <a:lnSpc>
                <a:spcPct val="100000"/>
              </a:lnSpc>
              <a:buFont typeface="Arial"/>
              <a:buChar char="•"/>
            </a:pPr>
            <a:endParaRPr sz="1600" dirty="0"/>
          </a:p>
          <a:p>
            <a:pPr marL="179388" indent="-179388">
              <a:lnSpc>
                <a:spcPct val="100000"/>
              </a:lnSpc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Each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field can be accessed individually by name e.g. BL:V5:MVM1:Current.EGU</a:t>
            </a:r>
            <a:endParaRPr sz="1600" dirty="0"/>
          </a:p>
          <a:p>
            <a:pPr marL="179388" indent="-179388">
              <a:lnSpc>
                <a:spcPct val="100000"/>
              </a:lnSpc>
              <a:buFont typeface="Arial"/>
              <a:buChar char="•"/>
            </a:pPr>
            <a:endParaRPr sz="1600" dirty="0"/>
          </a:p>
          <a:p>
            <a:pPr marL="179388" indent="-179388">
              <a:lnSpc>
                <a:spcPct val="100000"/>
              </a:lnSpc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A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record name and field name combine to give the name of a process variable</a:t>
            </a:r>
            <a:endParaRPr sz="1600" dirty="0"/>
          </a:p>
          <a:p>
            <a:pPr marL="179388" indent="-179388">
              <a:lnSpc>
                <a:spcPct val="100000"/>
              </a:lnSpc>
              <a:buFont typeface="Arial"/>
              <a:buChar char="•"/>
            </a:pPr>
            <a:endParaRPr sz="1600" dirty="0"/>
          </a:p>
          <a:p>
            <a:pPr marL="179388" indent="-179388">
              <a:lnSpc>
                <a:spcPct val="100000"/>
              </a:lnSpc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A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process variable name is what Channel Access needs to access data</a:t>
            </a:r>
            <a:endParaRPr dirty="0"/>
          </a:p>
          <a:p>
            <a:pPr marL="179388" lvl="1" indent="-179388">
              <a:lnSpc>
                <a:spcPct val="100000"/>
              </a:lnSpc>
              <a:buFont typeface="Arial"/>
              <a:buChar char="•"/>
            </a:pP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EC5A-A65C-4CDE-A934-040AAE44D5F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175992" cy="365125"/>
          </a:xfrm>
        </p:spPr>
        <p:txBody>
          <a:bodyPr/>
          <a:lstStyle/>
          <a:p>
            <a:r>
              <a:rPr lang="en-US" dirty="0" smtClean="0"/>
              <a:t>NI Big Physics Summit CERN 12 February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394</TotalTime>
  <Words>1739</Words>
  <Application>Microsoft Office PowerPoint</Application>
  <PresentationFormat>On-screen Show (4:3)</PresentationFormat>
  <Paragraphs>309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1_Custom Design</vt:lpstr>
      <vt:lpstr>Custom Design</vt:lpstr>
      <vt:lpstr>Default Design</vt:lpstr>
      <vt:lpstr> LabIOC EPICS-LabVIEW Interface</vt:lpstr>
      <vt:lpstr>Observatory Sciences: LabVIEW Telescope Control Systems</vt:lpstr>
      <vt:lpstr>Slide 3</vt:lpstr>
      <vt:lpstr>Slide 4</vt:lpstr>
      <vt:lpstr>Slide 5</vt:lpstr>
      <vt:lpstr>Slide 6</vt:lpstr>
      <vt:lpstr>EPICS Channel Access in One Slide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 </cp:lastModifiedBy>
  <cp:revision>71</cp:revision>
  <dcterms:modified xsi:type="dcterms:W3CDTF">2016-02-07T11:50:47Z</dcterms:modified>
</cp:coreProperties>
</file>