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3" r:id="rId1"/>
  </p:sldMasterIdLst>
  <p:notesMasterIdLst>
    <p:notesMasterId r:id="rId37"/>
  </p:notesMasterIdLst>
  <p:handoutMasterIdLst>
    <p:handoutMasterId r:id="rId38"/>
  </p:handoutMasterIdLst>
  <p:sldIdLst>
    <p:sldId id="286" r:id="rId2"/>
    <p:sldId id="353" r:id="rId3"/>
    <p:sldId id="296" r:id="rId4"/>
    <p:sldId id="355" r:id="rId5"/>
    <p:sldId id="367" r:id="rId6"/>
    <p:sldId id="368" r:id="rId7"/>
    <p:sldId id="356" r:id="rId8"/>
    <p:sldId id="359" r:id="rId9"/>
    <p:sldId id="288" r:id="rId10"/>
    <p:sldId id="360" r:id="rId11"/>
    <p:sldId id="362" r:id="rId12"/>
    <p:sldId id="365" r:id="rId13"/>
    <p:sldId id="361" r:id="rId14"/>
    <p:sldId id="363" r:id="rId15"/>
    <p:sldId id="366" r:id="rId16"/>
    <p:sldId id="354" r:id="rId17"/>
    <p:sldId id="369" r:id="rId18"/>
    <p:sldId id="370" r:id="rId19"/>
    <p:sldId id="371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EE2E24"/>
    <a:srgbClr val="343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53984" autoAdjust="0"/>
  </p:normalViewPr>
  <p:slideViewPr>
    <p:cSldViewPr>
      <p:cViewPr varScale="1">
        <p:scale>
          <a:sx n="65" d="100"/>
          <a:sy n="65" d="100"/>
        </p:scale>
        <p:origin x="2960" y="19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12/02/2016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1" y="8675689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5032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12. 02. 16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1" y="8675689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7787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D6793A-A257-4231-A714-FD4F76C4941A}" type="slidenum">
              <a:rPr lang="sl-S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03450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2775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A1B865-EEEA-48A1-B0C3-22881244A6D7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86700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3B75B-3B8E-4544-8030-E0595BD125E8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8740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7557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386715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7301E7-4B27-4B71-A837-BBEDCA863A98}" type="slidenum">
              <a:rPr lang="sl-SI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sl-SI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20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18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2232362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20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726863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21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265828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22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81400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58324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23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465429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24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845031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25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5409139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26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8085430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27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20834410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28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598406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31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965779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DE3B9-49C9-4842-9909-A292EC3E7B84}" type="slidenum">
              <a:rPr lang="sl-SI" altLang="en-US" smtClean="0"/>
              <a:pPr/>
              <a:t>33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338710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42785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86303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708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184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1591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88165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3B75B-3B8E-4544-8030-E0595BD125E8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7141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6381750"/>
            <a:ext cx="2274887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CC6B4-9935-4FAB-94A7-DB312EE7908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2179304" y="-636376"/>
            <a:ext cx="4808040" cy="847429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720"/>
            <a:ext cx="2057400" cy="52174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F13C066-DEE2-42E2-BA3B-B9C0F91EDB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 rot="5400000">
            <a:off x="838905" y="415989"/>
            <a:ext cx="5184577" cy="6170042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F2957-1F2B-48AA-8AD6-0B6BBB6FFA11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313" y="549275"/>
            <a:ext cx="10795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l-SI" dirty="0">
                <a:solidFill>
                  <a:srgbClr val="ED1C24"/>
                </a:solidFill>
                <a:latin typeface="+mn-lt"/>
                <a:cs typeface="+mn-cs"/>
              </a:rPr>
              <a:t>Agenda</a:t>
            </a:r>
          </a:p>
        </p:txBody>
      </p:sp>
      <p:pic>
        <p:nvPicPr>
          <p:cNvPr id="5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725" y="6392863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61605"/>
            <a:ext cx="7342584" cy="2475707"/>
          </a:xfrm>
        </p:spPr>
        <p:txBody>
          <a:bodyPr>
            <a:noAutofit/>
          </a:bodyPr>
          <a:lstStyle>
            <a:lvl1pPr algn="l">
              <a:spcBef>
                <a:spcPts val="0"/>
              </a:spcBef>
              <a:spcAft>
                <a:spcPts val="0"/>
              </a:spcAft>
              <a:defRPr sz="48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344816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6A59-07A3-4242-B93B-0A02C362510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124744"/>
            <a:ext cx="8352928" cy="500141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E7F2-DEAA-4631-ABA0-E6B35683CDF0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, Narrow,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697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C8DDCB-FA53-498E-9AF0-902F027A4753}" type="datetime1">
              <a:rPr lang="en-US" smtClean="0"/>
              <a:t>2/12/16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024-97FC-014B-9301-D1C4BF0415C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66978" y="174171"/>
            <a:ext cx="8802093" cy="124346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66978" y="1599066"/>
            <a:ext cx="8802687" cy="4658611"/>
          </a:xfrm>
        </p:spPr>
        <p:txBody>
          <a:bodyPr/>
          <a:lstStyle>
            <a:lvl1pPr>
              <a:spcBef>
                <a:spcPts val="60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153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363" indent="-360363">
              <a:tabLst>
                <a:tab pos="360363" algn="l"/>
              </a:tabLst>
              <a:defRPr sz="2400"/>
            </a:lvl1pPr>
            <a:lvl2pPr marL="538163" indent="-273050">
              <a:buSzPct val="80000"/>
              <a:buFont typeface="Wingdings 2" pitchFamily="18" charset="2"/>
              <a:buChar char=""/>
              <a:defRPr sz="2200"/>
            </a:lvl2pPr>
            <a:lvl3pPr marL="711200" indent="-261938"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defTabSz="804863">
              <a:buSzPct val="80000"/>
              <a:buFont typeface="Wingdings 2" pitchFamily="18" charset="2"/>
              <a:buChar char="¢"/>
              <a:defRPr sz="1800"/>
            </a:lvl4pPr>
            <a:lvl5pPr marL="1074738" indent="-265113">
              <a:defRPr sz="1600"/>
            </a:lvl5pPr>
            <a:lvl6pPr>
              <a:buSzPct val="70000"/>
              <a:buFont typeface="Wingdings" pitchFamily="2" charset="2"/>
              <a:buNone/>
              <a:defRPr/>
            </a:lvl6pPr>
            <a:lvl8pPr>
              <a:buSzPct val="70000"/>
              <a:buFont typeface="Wingdings" pitchFamily="2" charset="2"/>
              <a:buChar char="q"/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 b="1" baseline="0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1738" y="6448425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5C58-8ADB-4576-BBB3-07D8E3EC111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E2E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podborsek\Desktop\COSYLAB_HORIZONTAL+P_RG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9725" y="6319838"/>
            <a:ext cx="22748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378079" cy="1830412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30607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BD4F-CD17-41B2-8F7A-471C394055A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09864" y="980728"/>
            <a:ext cx="4038600" cy="5145435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9"/>
            <a:ext cx="4040188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792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BA0A3-CDA0-4167-B15B-728A04BB33D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467544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637856" y="1844824"/>
            <a:ext cx="4038600" cy="4281339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56B1-007C-4372-A706-54327FD06D6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D4A0-FDBD-4001-A3D7-B2A03B8C9EB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143" y="908720"/>
            <a:ext cx="3008313" cy="64807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143" y="1628800"/>
            <a:ext cx="3008313" cy="4752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C0A4-0FBD-4E4F-AAD2-388A2042C0E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539552" y="476671"/>
            <a:ext cx="5040560" cy="5904657"/>
          </a:xfrm>
        </p:spPr>
        <p:txBody>
          <a:bodyPr/>
          <a:lstStyle>
            <a:lvl1pPr>
              <a:defRPr sz="2400"/>
            </a:lvl1pPr>
            <a:lvl2pPr>
              <a:buNone/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 baseline="0"/>
            </a:lvl5pPr>
            <a:lvl6pPr>
              <a:defRPr sz="1600" baseline="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515938"/>
            <a:ext cx="20875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90872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46449"/>
            <a:ext cx="5486400" cy="3818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475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551738" y="6453188"/>
            <a:ext cx="112395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49E43-BD39-487C-9DD5-EFE7965B39B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627538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313" y="6448425"/>
            <a:ext cx="828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476250"/>
            <a:ext cx="44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39A199-67BA-4B48-8818-2E8DE4CFCA4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6613"/>
            <a:ext cx="323850" cy="0"/>
          </a:xfrm>
          <a:prstGeom prst="line">
            <a:avLst/>
          </a:prstGeom>
          <a:ln>
            <a:solidFill>
              <a:srgbClr val="EE2E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3" descr="C:\Users\apodborsek\Desktop\web_page\design\tagline.pn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6483350"/>
            <a:ext cx="28733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49" r:id="rId12"/>
    <p:sldLayoutId id="2147483762" r:id="rId13"/>
    <p:sldLayoutId id="2147483763" r:id="rId14"/>
    <p:sldLayoutId id="2147483750" r:id="rId15"/>
    <p:sldLayoutId id="2147483764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rgbClr val="EE2E24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EE2E2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Font typeface="Wingdings" pitchFamily="2" charset="2"/>
        <a:buChar char="q"/>
        <a:defRPr sz="3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1pPr>
      <a:lvl2pPr marL="360363" indent="-36036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100000"/>
        <a:buFont typeface="Wingdings" pitchFamily="2" charset="2"/>
        <a:buChar char="q"/>
        <a:defRPr sz="24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2pPr>
      <a:lvl3pPr marL="534988" indent="-269875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2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3pPr>
      <a:lvl4pPr marL="714375" indent="-265113" algn="l" rtl="0" eaLnBrk="1" fontAlgn="base" hangingPunct="1">
        <a:spcBef>
          <a:spcPct val="20000"/>
        </a:spcBef>
        <a:spcAft>
          <a:spcPct val="0"/>
        </a:spcAft>
        <a:buClr>
          <a:srgbClr val="EE2E24"/>
        </a:buClr>
        <a:buSzPct val="80000"/>
        <a:buFont typeface="Wingdings 2" pitchFamily="18" charset="2"/>
        <a:buChar char="¢"/>
        <a:defRPr sz="20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4pPr>
      <a:lvl5pPr marL="898525" indent="-273050" algn="l" defTabSz="1079500" rtl="0" eaLnBrk="1" fontAlgn="base" hangingPunct="1">
        <a:spcBef>
          <a:spcPct val="20000"/>
        </a:spcBef>
        <a:spcAft>
          <a:spcPct val="0"/>
        </a:spcAft>
        <a:buClr>
          <a:srgbClr val="ED1C24"/>
        </a:buClr>
        <a:buSzPct val="80000"/>
        <a:buFont typeface="Wingdings 2" pitchFamily="18" charset="2"/>
        <a:buChar char="¢"/>
        <a:defRPr sz="1800" kern="1200">
          <a:solidFill>
            <a:srgbClr val="7F7F7F"/>
          </a:solidFill>
          <a:latin typeface="Arial" pitchFamily="34" charset="0"/>
          <a:ea typeface="+mn-ea"/>
          <a:cs typeface="Arial" pitchFamily="34" charset="0"/>
        </a:defRPr>
      </a:lvl5pPr>
      <a:lvl6pPr marL="1079500" indent="-269875" algn="l" defTabSz="914400" rtl="0" eaLnBrk="1" latinLnBrk="0" hangingPunct="1">
        <a:spcBef>
          <a:spcPct val="20000"/>
        </a:spcBef>
        <a:buClr>
          <a:srgbClr val="ED1C24"/>
        </a:buClr>
        <a:buSzPct val="80000"/>
        <a:buFont typeface="Wingdings 2" pitchFamily="18" charset="2"/>
        <a:buChar char="¢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rgbClr val="ED1C24"/>
        </a:buClr>
        <a:buFont typeface="Wingdings" pitchFamily="2" charset="2"/>
        <a:buChar char="§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png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microsoft.com/office/2007/relationships/hdphoto" Target="../media/hdphoto4.wdp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42.jpeg"/><Relationship Id="rId7" Type="http://schemas.openxmlformats.org/officeDocument/2006/relationships/image" Target="../media/image43.jpeg"/><Relationship Id="rId8" Type="http://schemas.openxmlformats.org/officeDocument/2006/relationships/image" Target="../media/image44.jpeg"/><Relationship Id="rId9" Type="http://schemas.openxmlformats.org/officeDocument/2006/relationships/image" Target="../media/image45.jpeg"/><Relationship Id="rId10" Type="http://schemas.openxmlformats.org/officeDocument/2006/relationships/image" Target="../media/image46.jpeg"/><Relationship Id="rId11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4" Type="http://schemas.openxmlformats.org/officeDocument/2006/relationships/image" Target="../media/image53.tiff"/><Relationship Id="rId5" Type="http://schemas.openxmlformats.org/officeDocument/2006/relationships/image" Target="../media/image5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5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6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4" Type="http://schemas.openxmlformats.org/officeDocument/2006/relationships/image" Target="../media/image6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jpeg"/><Relationship Id="rId5" Type="http://schemas.openxmlformats.org/officeDocument/2006/relationships/image" Target="../media/image6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07/relationships/hdphoto" Target="../media/hdphoto1.wdp"/><Relationship Id="rId5" Type="http://schemas.openxmlformats.org/officeDocument/2006/relationships/image" Target="../media/image14.png"/><Relationship Id="rId6" Type="http://schemas.microsoft.com/office/2007/relationships/hdphoto" Target="../media/hdphoto2.wdp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jpeg"/><Relationship Id="rId10" Type="http://schemas.microsoft.com/office/2007/relationships/hdphoto" Target="../media/hdphoto3.wdp"/><Relationship Id="rId11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13792" y="2996927"/>
            <a:ext cx="7990656" cy="18002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sl-SI" sz="7200" dirty="0" smtClean="0">
                <a:latin typeface="Arial" charset="0"/>
                <a:cs typeface="Arial" charset="0"/>
              </a:rPr>
              <a:t>LabVIEW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827584" y="5517232"/>
            <a:ext cx="5832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noProof="1" smtClean="0">
                <a:solidFill>
                  <a:schemeClr val="bg1"/>
                </a:solidFill>
              </a:rPr>
              <a:t>Matjaž Slak and Samo Tuma, Cosylab</a:t>
            </a:r>
            <a:endParaRPr lang="en-GB" noProof="1">
              <a:solidFill>
                <a:schemeClr val="bg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>
                <a:latin typeface="Arial" charset="0"/>
                <a:cs typeface="Arial" charset="0"/>
              </a:rPr>
              <a:t>Accelerator Device Control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 do we really do?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Selected projects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595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940152" y="1556792"/>
            <a:ext cx="2746648" cy="482495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sl-SI" sz="1800" dirty="0">
                <a:sym typeface="Wingdings" pitchFamily="2" charset="2"/>
              </a:rPr>
              <a:t>1 </a:t>
            </a:r>
            <a:r>
              <a:rPr lang="sl-SI" sz="1800" dirty="0" err="1">
                <a:sym typeface="Wingdings" pitchFamily="2" charset="2"/>
              </a:rPr>
              <a:t>million</a:t>
            </a:r>
            <a:r>
              <a:rPr lang="sl-SI" sz="1800" dirty="0">
                <a:sym typeface="Wingdings" pitchFamily="2" charset="2"/>
              </a:rPr>
              <a:t> </a:t>
            </a:r>
            <a:r>
              <a:rPr lang="sl-SI" sz="1800" dirty="0" smtClean="0">
                <a:sym typeface="Wingdings" pitchFamily="2" charset="2"/>
              </a:rPr>
              <a:t>P</a:t>
            </a:r>
            <a:r>
              <a:rPr lang="en-US" sz="1800" dirty="0" err="1" smtClean="0"/>
              <a:t>rocess</a:t>
            </a:r>
            <a:r>
              <a:rPr lang="en-US" sz="1800" dirty="0" smtClean="0"/>
              <a:t> Variables</a:t>
            </a:r>
            <a:endParaRPr lang="en-US" sz="1800" dirty="0" smtClean="0">
              <a:sym typeface="Wingdings" pitchFamily="2" charset="2"/>
            </a:endParaRPr>
          </a:p>
          <a:p>
            <a:r>
              <a:rPr lang="en-US" sz="1800" dirty="0" smtClean="0">
                <a:sym typeface="Wingdings" pitchFamily="2" charset="2"/>
              </a:rPr>
              <a:t>Total budget: 1.</a:t>
            </a:r>
            <a:r>
              <a:rPr lang="sl-SI" sz="1800" dirty="0" smtClean="0">
                <a:sym typeface="Wingdings" pitchFamily="2" charset="2"/>
              </a:rPr>
              <a:t>8</a:t>
            </a:r>
            <a:r>
              <a:rPr lang="en-US" sz="1800" dirty="0" smtClean="0">
                <a:sym typeface="Wingdings" pitchFamily="2" charset="2"/>
              </a:rPr>
              <a:t> B EUR</a:t>
            </a:r>
          </a:p>
          <a:p>
            <a:r>
              <a:rPr lang="en-US" sz="1800" dirty="0" smtClean="0">
                <a:sym typeface="Wingdings" pitchFamily="2" charset="2"/>
              </a:rPr>
              <a:t>subsystems of various nature (target =  </a:t>
            </a:r>
            <a:r>
              <a:rPr lang="en-US" sz="1800" i="1" dirty="0" smtClean="0">
                <a:sym typeface="Wingdings" pitchFamily="2" charset="2"/>
              </a:rPr>
              <a:t>nuclear</a:t>
            </a:r>
            <a:r>
              <a:rPr lang="en-US" sz="1800" dirty="0" smtClean="0">
                <a:sym typeface="Wingdings" pitchFamily="2" charset="2"/>
              </a:rPr>
              <a:t> system)</a:t>
            </a:r>
          </a:p>
          <a:p>
            <a:pPr marL="373063" indent="-285750"/>
            <a:r>
              <a:rPr lang="sl-SI" sz="1800" dirty="0" smtClean="0">
                <a:sym typeface="Wingdings" pitchFamily="2" charset="2"/>
              </a:rPr>
              <a:t>15-20 engineers from Cosylab</a:t>
            </a:r>
            <a:endParaRPr lang="en-US" sz="1800" dirty="0" smtClean="0"/>
          </a:p>
          <a:p>
            <a:endParaRPr lang="sl-SI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582"/>
            <a:ext cx="5915000" cy="792162"/>
          </a:xfrm>
          <a:noFill/>
        </p:spPr>
        <p:txBody>
          <a:bodyPr/>
          <a:lstStyle/>
          <a:p>
            <a:r>
              <a:rPr lang="sl-SI" dirty="0" smtClean="0">
                <a:solidFill>
                  <a:srgbClr val="FF0000"/>
                </a:solidFill>
              </a:rPr>
              <a:t>We </a:t>
            </a:r>
            <a:r>
              <a:rPr lang="sl-SI" smtClean="0">
                <a:solidFill>
                  <a:srgbClr val="FF0000"/>
                </a:solidFill>
              </a:rPr>
              <a:t>help humanity get </a:t>
            </a:r>
            <a:r>
              <a:rPr lang="sl-SI" dirty="0" smtClean="0">
                <a:solidFill>
                  <a:srgbClr val="FF0000"/>
                </a:solidFill>
              </a:rPr>
              <a:t>a better look at the molecular level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74024-97FC-014B-9301-D1C4BF0415C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099" name="Picture 3" descr="C:\projects\Marketing\2014\ServiceDescriptions\CSS_Application_Development\Links\ESS_logo_trans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907" y="5246908"/>
            <a:ext cx="2926581" cy="127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europeanspallationsource.se/sites/default/files/styles/default/public/screen_shot_2012-10-09_at_3.01.10_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5" y="1648457"/>
            <a:ext cx="5701931" cy="464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0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914"/>
    </mc:Choice>
    <mc:Fallback xmlns="">
      <p:transition spd="slow" advTm="19491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2308" y="3648038"/>
            <a:ext cx="3209230" cy="320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81075"/>
            <a:ext cx="4484217" cy="5400675"/>
          </a:xfrm>
        </p:spPr>
        <p:txBody>
          <a:bodyPr/>
          <a:lstStyle/>
          <a:p>
            <a:r>
              <a:rPr lang="sl-SI" b="1" dirty="0" smtClean="0"/>
              <a:t>ITER </a:t>
            </a:r>
            <a:r>
              <a:rPr lang="sl-SI" b="1" dirty="0"/>
              <a:t>– </a:t>
            </a:r>
            <a:r>
              <a:rPr lang="sl-SI" b="1" dirty="0" err="1"/>
              <a:t>International</a:t>
            </a:r>
            <a:r>
              <a:rPr lang="sl-SI" b="1" dirty="0"/>
              <a:t> </a:t>
            </a:r>
            <a:r>
              <a:rPr lang="sl-SI" b="1" dirty="0" err="1"/>
              <a:t>Thermonuclear</a:t>
            </a:r>
            <a:r>
              <a:rPr lang="sl-SI" b="1" dirty="0"/>
              <a:t> </a:t>
            </a:r>
            <a:r>
              <a:rPr lang="sl-SI" b="1" dirty="0" err="1"/>
              <a:t>Experimental</a:t>
            </a:r>
            <a:r>
              <a:rPr lang="sl-SI" b="1" dirty="0"/>
              <a:t> </a:t>
            </a:r>
            <a:r>
              <a:rPr lang="sl-SI" b="1" dirty="0" err="1"/>
              <a:t>Reactor</a:t>
            </a:r>
            <a:endParaRPr lang="sl-SI" b="1" dirty="0"/>
          </a:p>
          <a:p>
            <a:pPr lvl="1"/>
            <a:r>
              <a:rPr lang="sl-SI" dirty="0" smtClean="0"/>
              <a:t>Experimental </a:t>
            </a:r>
            <a:r>
              <a:rPr lang="sl-SI" b="1" dirty="0" smtClean="0"/>
              <a:t>fusion</a:t>
            </a:r>
            <a:r>
              <a:rPr lang="sl-SI" dirty="0" smtClean="0"/>
              <a:t> reactor (spherical tokamak)</a:t>
            </a:r>
          </a:p>
          <a:p>
            <a:pPr lvl="1"/>
            <a:r>
              <a:rPr lang="sl-SI" dirty="0" smtClean="0"/>
              <a:t>Fusion of Deuterium and Tritium into Helium</a:t>
            </a:r>
          </a:p>
          <a:p>
            <a:pPr lvl="1"/>
            <a:r>
              <a:rPr lang="sl-SI" dirty="0" smtClean="0"/>
              <a:t>Design power: 500 MW Collaborators are EU, USA, India, Japan, China, Rusia and Korea</a:t>
            </a:r>
          </a:p>
          <a:p>
            <a:pPr lvl="1"/>
            <a:r>
              <a:rPr lang="sl-SI" dirty="0" smtClean="0"/>
              <a:t>Operational in „2027“</a:t>
            </a: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5888"/>
            <a:ext cx="6635080" cy="792162"/>
          </a:xfrm>
        </p:spPr>
        <p:txBody>
          <a:bodyPr/>
          <a:lstStyle/>
          <a:p>
            <a:r>
              <a:rPr lang="sl-SI" dirty="0" smtClean="0"/>
              <a:t>We help </a:t>
            </a:r>
            <a:r>
              <a:rPr lang="en-US" dirty="0" smtClean="0"/>
              <a:t>create </a:t>
            </a:r>
            <a:r>
              <a:rPr lang="en-US" dirty="0"/>
              <a:t>unlimited </a:t>
            </a:r>
            <a:r>
              <a:rPr lang="en-US" dirty="0" smtClean="0"/>
              <a:t>energy</a:t>
            </a:r>
            <a:endParaRPr lang="sl-SI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C056B1-007C-4372-A706-54327FD06D6C}" type="slidenum">
              <a:rPr lang="sl-SI" smtClean="0"/>
              <a:pPr/>
              <a:t>12</a:t>
            </a:fld>
            <a:endParaRPr lang="sl-SI"/>
          </a:p>
        </p:txBody>
      </p:sp>
      <p:pic>
        <p:nvPicPr>
          <p:cNvPr id="18" name="Picture 5" descr="http://www.ipp.mpg.de/eng/images/pic/images_bereiche/asdex/380x265/plasmagefass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24744"/>
            <a:ext cx="3501735" cy="244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21" y="5406551"/>
            <a:ext cx="2194843" cy="104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18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707" y="1289338"/>
            <a:ext cx="9743617" cy="61020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612576" y="6021288"/>
            <a:ext cx="9755486" cy="90039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3" name="Rectang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l-SI" sz="2800" dirty="0" smtClean="0">
                <a:latin typeface="Arial" charset="0"/>
                <a:cs typeface="Arial" charset="0"/>
              </a:rPr>
              <a:t>We keep cost down and speed up</a:t>
            </a:r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45063" name="Rectangle 7"/>
          <p:cNvSpPr>
            <a:spLocks/>
          </p:cNvSpPr>
          <p:nvPr/>
        </p:nvSpPr>
        <p:spPr bwMode="auto">
          <a:xfrm>
            <a:off x="971600" y="1272065"/>
            <a:ext cx="4426122" cy="2789659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sl-SI" sz="2200" dirty="0" err="1" smtClean="0">
                <a:solidFill>
                  <a:srgbClr val="7F7F7F"/>
                </a:solidFill>
              </a:rPr>
              <a:t>Provide</a:t>
            </a:r>
            <a:r>
              <a:rPr lang="en-US" sz="2200" dirty="0" smtClean="0">
                <a:solidFill>
                  <a:srgbClr val="7F7F7F"/>
                </a:solidFill>
              </a:rPr>
              <a:t> </a:t>
            </a:r>
            <a:r>
              <a:rPr lang="en-US" sz="2200" dirty="0">
                <a:solidFill>
                  <a:srgbClr val="7F7F7F"/>
                </a:solidFill>
              </a:rPr>
              <a:t>all major aspects of the </a:t>
            </a:r>
            <a:r>
              <a:rPr lang="en-US" sz="2200" dirty="0" smtClean="0">
                <a:solidFill>
                  <a:srgbClr val="7F7F7F"/>
                </a:solidFill>
              </a:rPr>
              <a:t>control </a:t>
            </a:r>
            <a:r>
              <a:rPr lang="en-US" sz="2200" dirty="0">
                <a:solidFill>
                  <a:srgbClr val="7F7F7F"/>
                </a:solidFill>
              </a:rPr>
              <a:t>system</a:t>
            </a: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sl-SI" sz="2200" dirty="0" smtClean="0">
                <a:solidFill>
                  <a:srgbClr val="7F7F7F"/>
                </a:solidFill>
              </a:rPr>
              <a:t>EPICS SW </a:t>
            </a:r>
            <a:r>
              <a:rPr lang="sl-SI" sz="2200" dirty="0" err="1" smtClean="0">
                <a:solidFill>
                  <a:srgbClr val="7F7F7F"/>
                </a:solidFill>
              </a:rPr>
              <a:t>and</a:t>
            </a:r>
            <a:r>
              <a:rPr lang="sl-SI" sz="2200" dirty="0" smtClean="0">
                <a:solidFill>
                  <a:srgbClr val="7F7F7F"/>
                </a:solidFill>
              </a:rPr>
              <a:t> HW</a:t>
            </a:r>
            <a:endParaRPr lang="en-US" sz="2200" dirty="0" smtClean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sl-SI" sz="2200" dirty="0" err="1" smtClean="0">
                <a:solidFill>
                  <a:srgbClr val="7F7F7F"/>
                </a:solidFill>
              </a:rPr>
              <a:t>Reuse</a:t>
            </a:r>
            <a:r>
              <a:rPr lang="sl-SI" sz="2200" dirty="0" smtClean="0">
                <a:solidFill>
                  <a:srgbClr val="7F7F7F"/>
                </a:solidFill>
              </a:rPr>
              <a:t> </a:t>
            </a:r>
            <a:r>
              <a:rPr lang="sl-SI" sz="2200" dirty="0" err="1" smtClean="0">
                <a:solidFill>
                  <a:srgbClr val="7F7F7F"/>
                </a:solidFill>
              </a:rPr>
              <a:t>of</a:t>
            </a:r>
            <a:r>
              <a:rPr lang="sl-SI" sz="2200" dirty="0" smtClean="0">
                <a:solidFill>
                  <a:srgbClr val="7F7F7F"/>
                </a:solidFill>
              </a:rPr>
              <a:t> Software</a:t>
            </a:r>
            <a:endParaRPr lang="en-US" sz="2200" dirty="0" smtClean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sl-SI" sz="2200" b="1" dirty="0" err="1" smtClean="0">
                <a:solidFill>
                  <a:srgbClr val="7F7F7F"/>
                </a:solidFill>
              </a:rPr>
              <a:t>Turnkey</a:t>
            </a:r>
            <a:r>
              <a:rPr lang="sl-SI" sz="2200" b="1" dirty="0" smtClean="0">
                <a:solidFill>
                  <a:srgbClr val="7F7F7F"/>
                </a:solidFill>
              </a:rPr>
              <a:t> </a:t>
            </a:r>
            <a:r>
              <a:rPr lang="sl-SI" sz="2200" b="1" dirty="0" err="1" smtClean="0">
                <a:solidFill>
                  <a:srgbClr val="7F7F7F"/>
                </a:solidFill>
              </a:rPr>
              <a:t>Control</a:t>
            </a:r>
            <a:r>
              <a:rPr lang="sl-SI" sz="2200" b="1" dirty="0" smtClean="0">
                <a:solidFill>
                  <a:srgbClr val="7F7F7F"/>
                </a:solidFill>
              </a:rPr>
              <a:t> </a:t>
            </a:r>
            <a:r>
              <a:rPr lang="sl-SI" sz="2200" b="1" dirty="0" err="1" smtClean="0">
                <a:solidFill>
                  <a:srgbClr val="7F7F7F"/>
                </a:solidFill>
              </a:rPr>
              <a:t>System</a:t>
            </a:r>
            <a:endParaRPr lang="en-US" sz="2200" b="1" dirty="0" smtClean="0">
              <a:solidFill>
                <a:srgbClr val="7F7F7F"/>
              </a:solidFill>
            </a:endParaRPr>
          </a:p>
          <a:p>
            <a:pPr marL="992188" lvl="3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b="1" dirty="0" smtClean="0">
                <a:solidFill>
                  <a:srgbClr val="7F7F7F"/>
                </a:solidFill>
              </a:rPr>
              <a:t>Lower costs and development time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5"/>
          <a:stretch/>
        </p:blipFill>
        <p:spPr>
          <a:xfrm>
            <a:off x="5220072" y="1266258"/>
            <a:ext cx="3956992" cy="27954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13</a:t>
            </a:fld>
            <a:endParaRPr lang="sl-SI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082" y="6021288"/>
            <a:ext cx="9383470" cy="68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4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086758" y="981075"/>
            <a:ext cx="3600041" cy="54006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Ion Beam Therapy: Cancer treatment</a:t>
            </a:r>
            <a:r>
              <a:rPr lang="sl-SI" sz="2000" dirty="0" smtClean="0"/>
              <a:t> </a:t>
            </a:r>
            <a:r>
              <a:rPr lang="sl-SI" sz="2000" dirty="0" err="1" smtClean="0"/>
              <a:t>with</a:t>
            </a:r>
            <a:r>
              <a:rPr lang="sl-SI" sz="2000" dirty="0" smtClean="0"/>
              <a:t> </a:t>
            </a:r>
            <a:r>
              <a:rPr lang="sl-SI" sz="2000" dirty="0" err="1" smtClean="0"/>
              <a:t>Carbon</a:t>
            </a:r>
            <a:endParaRPr lang="en-US" sz="2000" dirty="0" smtClean="0"/>
          </a:p>
          <a:p>
            <a:r>
              <a:rPr lang="en-US" sz="2000" dirty="0" smtClean="0"/>
              <a:t>Wiener </a:t>
            </a:r>
            <a:r>
              <a:rPr lang="en-US" sz="2000" dirty="0" err="1" smtClean="0"/>
              <a:t>Neustadt</a:t>
            </a:r>
            <a:r>
              <a:rPr lang="en-US" sz="2000" dirty="0" smtClean="0"/>
              <a:t>, Austria</a:t>
            </a:r>
          </a:p>
          <a:p>
            <a:r>
              <a:rPr lang="en-US" sz="2000" dirty="0" smtClean="0"/>
              <a:t>First patient treatment planned </a:t>
            </a:r>
            <a:r>
              <a:rPr lang="sl-SI" sz="2000" dirty="0" smtClean="0"/>
              <a:t>in end </a:t>
            </a:r>
            <a:r>
              <a:rPr lang="en-US" sz="2000" dirty="0" smtClean="0"/>
              <a:t>2016</a:t>
            </a:r>
            <a:endParaRPr lang="sl-SI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sl-SI" dirty="0" smtClean="0">
                <a:solidFill>
                  <a:srgbClr val="FF0000"/>
                </a:solidFill>
              </a:rPr>
              <a:t>We help treat cancer</a:t>
            </a:r>
            <a:endParaRPr lang="sl-SI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74024-97FC-014B-9301-D1C4BF0415CF}" type="slidenum">
              <a:rPr lang="en-US" smtClean="0"/>
              <a:t>14</a:t>
            </a:fld>
            <a:endParaRPr lang="en-US" dirty="0"/>
          </a:p>
        </p:txBody>
      </p:sp>
      <p:pic>
        <p:nvPicPr>
          <p:cNvPr id="6146" name="Picture 2" descr="C:\projects\Marketing\2014\ServiceDescriptions\Turnkey_Medical_System\Links\medaustro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255" y="5949281"/>
            <a:ext cx="4980744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projects\Marketing\graphics\MedAustron\IMG_304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128" b="6686"/>
          <a:stretch/>
        </p:blipFill>
        <p:spPr bwMode="auto">
          <a:xfrm>
            <a:off x="4254222" y="3284984"/>
            <a:ext cx="4867605" cy="282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3"/>
          <p:cNvSpPr txBox="1">
            <a:spLocks/>
          </p:cNvSpPr>
          <p:nvPr/>
        </p:nvSpPr>
        <p:spPr>
          <a:xfrm>
            <a:off x="-15374" y="3645024"/>
            <a:ext cx="4236993" cy="2088232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455613" indent="-368300" algn="l" defTabSz="457200" rtl="0" eaLnBrk="1" latinLnBrk="0" hangingPunct="1">
              <a:spcBef>
                <a:spcPts val="3200"/>
              </a:spcBef>
              <a:buClr>
                <a:schemeClr val="bg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3275" indent="-358775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3150" indent="-269875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3513" indent="-360363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1800" indent="-269875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0">
              <a:buNone/>
            </a:pPr>
            <a:r>
              <a:rPr lang="en-US" sz="1600" dirty="0" smtClean="0"/>
              <a:t>Cosylab did the development </a:t>
            </a:r>
            <a:r>
              <a:rPr lang="en-US" sz="1600" dirty="0"/>
              <a:t>of control system for medical synchrotron </a:t>
            </a:r>
            <a:r>
              <a:rPr lang="en-US" sz="1600" dirty="0" smtClean="0"/>
              <a:t>accelerator </a:t>
            </a:r>
            <a:r>
              <a:rPr lang="sl-SI" sz="1600" dirty="0" err="1" smtClean="0"/>
              <a:t>since</a:t>
            </a:r>
            <a:r>
              <a:rPr lang="sl-SI" sz="1600" dirty="0" smtClean="0"/>
              <a:t> </a:t>
            </a:r>
            <a:r>
              <a:rPr lang="en-US" sz="1600" dirty="0" smtClean="0"/>
              <a:t>201</a:t>
            </a:r>
            <a:r>
              <a:rPr lang="sl-SI" sz="1600" dirty="0" smtClean="0"/>
              <a:t>0</a:t>
            </a:r>
            <a:endParaRPr lang="en-US" sz="1600" dirty="0" smtClean="0"/>
          </a:p>
          <a:p>
            <a:pPr marL="444500" lvl="1" indent="0">
              <a:buNone/>
            </a:pPr>
            <a:r>
              <a:rPr lang="en-US" sz="1400" dirty="0" smtClean="0"/>
              <a:t>main </a:t>
            </a:r>
            <a:r>
              <a:rPr lang="en-US" sz="1400" b="1" dirty="0"/>
              <a:t>timing</a:t>
            </a:r>
            <a:r>
              <a:rPr lang="en-US" sz="1400" dirty="0"/>
              <a:t> system, </a:t>
            </a:r>
            <a:r>
              <a:rPr lang="en-US" sz="1400" b="1" dirty="0"/>
              <a:t>power converter control</a:t>
            </a:r>
            <a:r>
              <a:rPr lang="en-US" sz="1400" dirty="0"/>
              <a:t>, front-end controller, LV RT communication framework, injector and synchrotron LLRF </a:t>
            </a:r>
            <a:r>
              <a:rPr lang="en-US" sz="1400" b="1" dirty="0"/>
              <a:t>integration</a:t>
            </a:r>
            <a:r>
              <a:rPr lang="en-US" sz="1400" dirty="0"/>
              <a:t>, FPGA programming, LV RT </a:t>
            </a:r>
            <a:r>
              <a:rPr lang="en-US" sz="1400" dirty="0" smtClean="0"/>
              <a:t>drivers</a:t>
            </a:r>
          </a:p>
          <a:p>
            <a:pPr marL="444500" lvl="1" indent="0">
              <a:buNone/>
            </a:pPr>
            <a:r>
              <a:rPr lang="en-US" sz="1400" dirty="0" smtClean="0"/>
              <a:t>now: </a:t>
            </a:r>
            <a:r>
              <a:rPr lang="sl-SI" sz="1400" b="1" dirty="0"/>
              <a:t>dose delivery </a:t>
            </a:r>
            <a:r>
              <a:rPr lang="sl-SI" sz="1400" b="1" dirty="0" smtClean="0"/>
              <a:t>system</a:t>
            </a:r>
            <a:r>
              <a:rPr lang="en-US" sz="1400" dirty="0" smtClean="0"/>
              <a:t> (medical part)</a:t>
            </a:r>
          </a:p>
          <a:p>
            <a:endParaRPr lang="sl-SI" sz="1800" dirty="0"/>
          </a:p>
        </p:txBody>
      </p:sp>
      <p:pic>
        <p:nvPicPr>
          <p:cNvPr id="6147" name="Picture 3" descr="C:\projects\Marketing\2014\ServiceDescriptions\Turnkey_Medical_System\Links\medaustron_block_4c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7629" y="6021288"/>
            <a:ext cx="4366899" cy="98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256" y="980728"/>
            <a:ext cx="4915262" cy="2473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9952" y="3540389"/>
            <a:ext cx="1383807" cy="183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87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/>
          </p:cNvSpPr>
          <p:nvPr/>
        </p:nvSpPr>
        <p:spPr bwMode="auto">
          <a:xfrm>
            <a:off x="179512" y="980728"/>
            <a:ext cx="8443232" cy="4289554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7788" lvl="1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 smtClean="0">
                <a:solidFill>
                  <a:srgbClr val="7F7F7F"/>
                </a:solidFill>
              </a:rPr>
              <a:t>Developing SW is important, but just as important is the HW</a:t>
            </a: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 smtClean="0">
                <a:solidFill>
                  <a:srgbClr val="7F7F7F"/>
                </a:solidFill>
              </a:rPr>
              <a:t>FPGA</a:t>
            </a:r>
            <a:r>
              <a:rPr lang="en-US" sz="2200" dirty="0">
                <a:solidFill>
                  <a:srgbClr val="7F7F7F"/>
                </a:solidFill>
              </a:rPr>
              <a:t>, </a:t>
            </a:r>
            <a:r>
              <a:rPr lang="en-US" sz="2200" dirty="0" err="1" smtClean="0">
                <a:solidFill>
                  <a:srgbClr val="7F7F7F"/>
                </a:solidFill>
              </a:rPr>
              <a:t>LabVIEW</a:t>
            </a:r>
            <a:r>
              <a:rPr lang="en-US" sz="2200" dirty="0" smtClean="0">
                <a:solidFill>
                  <a:srgbClr val="7F7F7F"/>
                </a:solidFill>
              </a:rPr>
              <a:t>, </a:t>
            </a:r>
            <a:r>
              <a:rPr lang="en-US" sz="2200" dirty="0">
                <a:solidFill>
                  <a:srgbClr val="7F7F7F"/>
                </a:solidFill>
              </a:rPr>
              <a:t>EPICS, </a:t>
            </a:r>
            <a:r>
              <a:rPr lang="en-US" sz="2200" dirty="0" smtClean="0">
                <a:solidFill>
                  <a:srgbClr val="7F7F7F"/>
                </a:solidFill>
              </a:rPr>
              <a:t>FESA</a:t>
            </a:r>
            <a:endParaRPr lang="en-US" sz="2200" dirty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>
                <a:solidFill>
                  <a:srgbClr val="7F7F7F"/>
                </a:solidFill>
              </a:rPr>
              <a:t>TS, MPS/MIS, 5GSps </a:t>
            </a:r>
            <a:r>
              <a:rPr lang="en-US" sz="2200" dirty="0" smtClean="0">
                <a:solidFill>
                  <a:srgbClr val="7F7F7F"/>
                </a:solidFill>
              </a:rPr>
              <a:t>digitizers</a:t>
            </a:r>
            <a:endParaRPr lang="en-US" sz="2200" dirty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 smtClean="0">
                <a:solidFill>
                  <a:srgbClr val="7F7F7F"/>
                </a:solidFill>
              </a:rPr>
              <a:t>medical products</a:t>
            </a:r>
            <a:endParaRPr lang="en-US" sz="2200" dirty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 err="1" smtClean="0">
                <a:solidFill>
                  <a:srgbClr val="7F7F7F"/>
                </a:solidFill>
              </a:rPr>
              <a:t>microIOC</a:t>
            </a:r>
            <a:endParaRPr lang="en-US" sz="2200" dirty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>
                <a:solidFill>
                  <a:srgbClr val="7F7F7F"/>
                </a:solidFill>
              </a:rPr>
              <a:t>PXI, PXIe, </a:t>
            </a:r>
            <a:r>
              <a:rPr lang="en-US" sz="2200" dirty="0" smtClean="0">
                <a:solidFill>
                  <a:srgbClr val="7F7F7F"/>
                </a:solidFill>
              </a:rPr>
              <a:t>MTCA</a:t>
            </a:r>
            <a:endParaRPr lang="en-US" sz="2200" dirty="0">
              <a:solidFill>
                <a:srgbClr val="7F7F7F"/>
              </a:solidFill>
            </a:endParaRPr>
          </a:p>
          <a:p>
            <a:pPr marL="534988" lvl="2" indent="-269875">
              <a:spcBef>
                <a:spcPct val="20000"/>
              </a:spcBef>
              <a:buClr>
                <a:srgbClr val="EE2E24"/>
              </a:buClr>
              <a:buSzPct val="80000"/>
              <a:buFont typeface="Wingdings 2" pitchFamily="18" charset="2"/>
              <a:buChar char="¢"/>
            </a:pPr>
            <a:r>
              <a:rPr lang="en-US" sz="2200" dirty="0">
                <a:solidFill>
                  <a:srgbClr val="7F7F7F"/>
                </a:solidFill>
              </a:rPr>
              <a:t>magnet power supplies, </a:t>
            </a:r>
            <a:r>
              <a:rPr lang="en-US" sz="2200" dirty="0" smtClean="0">
                <a:solidFill>
                  <a:srgbClr val="7F7F7F"/>
                </a:solidFill>
              </a:rPr>
              <a:t>ion sources, </a:t>
            </a:r>
            <a:r>
              <a:rPr lang="en-US" sz="2200" dirty="0">
                <a:solidFill>
                  <a:srgbClr val="7F7F7F"/>
                </a:solidFill>
              </a:rPr>
              <a:t>commissioning, </a:t>
            </a:r>
            <a:r>
              <a:rPr lang="en-US" sz="2200" dirty="0" smtClean="0">
                <a:solidFill>
                  <a:srgbClr val="7F7F7F"/>
                </a:solidFill>
              </a:rPr>
              <a:t>dose/beam delivery systems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151" y="1367284"/>
            <a:ext cx="2556933" cy="19177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We do H</a:t>
            </a:r>
            <a:r>
              <a:rPr lang="en-US" dirty="0" err="1" smtClean="0"/>
              <a:t>ardware</a:t>
            </a:r>
            <a:r>
              <a:rPr lang="en-US" dirty="0" smtClean="0"/>
              <a:t> Development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15</a:t>
            </a:fld>
            <a:endParaRPr lang="sl-SI"/>
          </a:p>
        </p:txBody>
      </p:sp>
      <p:pic>
        <p:nvPicPr>
          <p:cNvPr id="6" name="Picture 5" descr="C:\Users\jdedic\Desktop\damjan\20120313_1112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381" y="4240742"/>
            <a:ext cx="1447800" cy="1929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dedic\Desktop\damjan\20120313_1112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203848" y="4240742"/>
            <a:ext cx="1447800" cy="19296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jdedic\Desktop\damjan\IMG_21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147" y="3784978"/>
            <a:ext cx="1930400" cy="1447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jdedic\Desktop\damjan\IMG_219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147" y="5286142"/>
            <a:ext cx="1940301" cy="1455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D:\CSL\MA PCC-FED\Photos\FED, baseboard\IMG_0989_edi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2606586" cy="1464751"/>
          </a:xfrm>
          <a:prstGeom prst="rect">
            <a:avLst/>
          </a:prstGeom>
          <a:noFill/>
        </p:spPr>
      </p:pic>
      <p:pic>
        <p:nvPicPr>
          <p:cNvPr id="16" name="Picture 15" descr="C:\Users\jdedic\Desktop\FlexRIO_6xSFP_Cosylab_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88239"/>
            <a:ext cx="1744668" cy="13086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788" y="2696872"/>
            <a:ext cx="3082618" cy="77319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9311" y="2875917"/>
            <a:ext cx="3077148" cy="6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982"/>
          </a:xfrm>
        </p:spPr>
        <p:txBody>
          <a:bodyPr/>
          <a:lstStyle/>
          <a:p>
            <a:r>
              <a:rPr lang="sl-SI" b="1" dirty="0"/>
              <a:t>Accelerator control system framework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LabVIEW </a:t>
            </a:r>
            <a:r>
              <a:rPr lang="en-US" b="1" dirty="0"/>
              <a:t>based software </a:t>
            </a:r>
            <a:r>
              <a:rPr lang="en-US" b="1" dirty="0" smtClean="0"/>
              <a:t>framework</a:t>
            </a:r>
          </a:p>
          <a:p>
            <a:pPr lvl="1"/>
            <a:r>
              <a:rPr lang="en-US" dirty="0"/>
              <a:t>based on decades of accumulated domain knowledge in the </a:t>
            </a:r>
            <a:r>
              <a:rPr lang="en-US" dirty="0" smtClean="0"/>
              <a:t>field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= Solid </a:t>
            </a:r>
            <a:r>
              <a:rPr lang="en-US" b="1" dirty="0"/>
              <a:t>software </a:t>
            </a:r>
            <a:r>
              <a:rPr lang="en-US" b="1" dirty="0" smtClean="0"/>
              <a:t>foundation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6275388" cy="792162"/>
          </a:xfrm>
        </p:spPr>
        <p:txBody>
          <a:bodyPr/>
          <a:lstStyle/>
          <a:p>
            <a:r>
              <a:rPr lang="en-US" dirty="0" smtClean="0"/>
              <a:t>Our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16</a:t>
            </a:fld>
            <a:endParaRPr lang="sl-SI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" r="8395"/>
          <a:stretch/>
        </p:blipFill>
        <p:spPr>
          <a:xfrm>
            <a:off x="5587970" y="4003898"/>
            <a:ext cx="3528000" cy="2826643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2420888"/>
            <a:ext cx="4978896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2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11560" y="1916807"/>
            <a:ext cx="7342188" cy="180022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sl-SI" altLang="en-US" sz="7200" dirty="0" smtClean="0"/>
              <a:t>M.A.D.I.E.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 bwMode="auto">
          <a:xfrm>
            <a:off x="684609" y="3967510"/>
            <a:ext cx="7343775" cy="4572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sl-SI" altLang="en-US" sz="2000" dirty="0" smtClean="0"/>
              <a:t>Modular Accelerator Device Integration Environment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637902" y="5589588"/>
            <a:ext cx="5302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l-SI" altLang="en-US" noProof="1" smtClean="0">
                <a:solidFill>
                  <a:schemeClr val="bg1"/>
                </a:solidFill>
              </a:rPr>
              <a:t>Samo Tuma</a:t>
            </a:r>
            <a:endParaRPr lang="en-US" altLang="en-US" noProof="1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512" y="938112"/>
            <a:ext cx="2612006" cy="213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2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b="1" dirty="0" smtClean="0"/>
              <a:t>Modular </a:t>
            </a:r>
            <a:r>
              <a:rPr lang="en-US" b="1" dirty="0"/>
              <a:t>Accelerator Device Integration </a:t>
            </a:r>
            <a:r>
              <a:rPr lang="en-US" b="1" dirty="0" smtClean="0"/>
              <a:t>Environment </a:t>
            </a:r>
            <a:r>
              <a:rPr lang="en-US" dirty="0"/>
              <a:t>(MADIE) is a LabVIEW based software framework, which is designed </a:t>
            </a:r>
            <a:r>
              <a:rPr lang="en-US" dirty="0" smtClean="0"/>
              <a:t>based on decades </a:t>
            </a:r>
            <a:r>
              <a:rPr lang="en-US" dirty="0"/>
              <a:t>of </a:t>
            </a:r>
            <a:r>
              <a:rPr lang="en-US" dirty="0" smtClean="0"/>
              <a:t>accumulated domain knowledge </a:t>
            </a:r>
            <a:r>
              <a:rPr lang="en-US" dirty="0"/>
              <a:t>in the field. </a:t>
            </a: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 marL="0" indent="0">
              <a:buNone/>
              <a:defRPr/>
            </a:pPr>
            <a:r>
              <a:rPr lang="en-US" dirty="0" smtClean="0"/>
              <a:t>MADIE </a:t>
            </a:r>
            <a:r>
              <a:rPr lang="en-US" dirty="0"/>
              <a:t>is </a:t>
            </a:r>
            <a:r>
              <a:rPr lang="en-US" b="1" dirty="0"/>
              <a:t>a solid software foundation </a:t>
            </a:r>
            <a:r>
              <a:rPr lang="en-US" dirty="0"/>
              <a:t>maximizing </a:t>
            </a:r>
            <a:r>
              <a:rPr lang="en-US" b="1" dirty="0"/>
              <a:t>performance</a:t>
            </a:r>
            <a:r>
              <a:rPr lang="en-US" dirty="0"/>
              <a:t> and </a:t>
            </a:r>
            <a:r>
              <a:rPr lang="en-US" b="1" dirty="0"/>
              <a:t>reliability</a:t>
            </a:r>
            <a:r>
              <a:rPr lang="en-US" dirty="0"/>
              <a:t> of the system while also </a:t>
            </a:r>
            <a:r>
              <a:rPr lang="en-US" b="1" dirty="0"/>
              <a:t>minimizing the commissioning time </a:t>
            </a:r>
            <a:r>
              <a:rPr lang="en-US" dirty="0"/>
              <a:t>of </a:t>
            </a:r>
            <a:r>
              <a:rPr lang="sl-SI" dirty="0" smtClean="0"/>
              <a:t>the accelerator.</a:t>
            </a:r>
          </a:p>
          <a:p>
            <a:pPr marL="0" indent="0">
              <a:buNone/>
              <a:defRPr/>
            </a:pPr>
            <a:endParaRPr lang="sl-SI" dirty="0"/>
          </a:p>
          <a:p>
            <a:pPr marL="0" indent="0">
              <a:buNone/>
              <a:defRPr/>
            </a:pPr>
            <a:r>
              <a:rPr lang="en-US" dirty="0" smtClean="0"/>
              <a:t>It is the integrators API</a:t>
            </a:r>
            <a:r>
              <a:rPr lang="en-US" dirty="0"/>
              <a:t>, which </a:t>
            </a:r>
            <a:r>
              <a:rPr lang="en-US" b="1" dirty="0" smtClean="0"/>
              <a:t>significantly</a:t>
            </a:r>
            <a:r>
              <a:rPr lang="en-US" dirty="0" smtClean="0"/>
              <a:t> </a:t>
            </a:r>
            <a:r>
              <a:rPr lang="en-US" b="1" dirty="0" smtClean="0"/>
              <a:t>accelerates </a:t>
            </a:r>
            <a:r>
              <a:rPr lang="en-US" b="1" dirty="0"/>
              <a:t>device integration </a:t>
            </a:r>
            <a:r>
              <a:rPr lang="en-US" dirty="0" smtClean="0"/>
              <a:t>and </a:t>
            </a:r>
            <a:r>
              <a:rPr lang="en-US" dirty="0"/>
              <a:t>at the same time </a:t>
            </a:r>
            <a:r>
              <a:rPr lang="en-US" dirty="0" smtClean="0"/>
              <a:t>promotes </a:t>
            </a:r>
            <a:r>
              <a:rPr lang="en-US" b="1" dirty="0" smtClean="0"/>
              <a:t>a </a:t>
            </a:r>
            <a:r>
              <a:rPr lang="en-US" b="1" dirty="0"/>
              <a:t>state-of-the art software architecture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What is MADIE?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FEE811-95D0-4984-BF92-6129E9E6C0EC}" type="slidenum">
              <a:rPr lang="sl-SI" altLang="en-US">
                <a:solidFill>
                  <a:srgbClr val="7F7F7F"/>
                </a:solidFill>
              </a:rPr>
              <a:pPr eaLnBrk="1" hangingPunct="1"/>
              <a:t>18</a:t>
            </a:fld>
            <a:endParaRPr lang="sl-SI" altLang="en-US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How MADIE fits in the CS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19</a:t>
            </a:fld>
            <a:endParaRPr lang="sl-SI" altLang="en-US"/>
          </a:p>
        </p:txBody>
      </p:sp>
      <p:sp>
        <p:nvSpPr>
          <p:cNvPr id="11" name="Rounded Rectangle 10"/>
          <p:cNvSpPr/>
          <p:nvPr/>
        </p:nvSpPr>
        <p:spPr>
          <a:xfrm>
            <a:off x="2771800" y="2851990"/>
            <a:ext cx="1656184" cy="54100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HDDS server</a:t>
            </a:r>
            <a:endParaRPr lang="sl-SI" dirty="0"/>
          </a:p>
        </p:txBody>
      </p:sp>
      <p:sp>
        <p:nvSpPr>
          <p:cNvPr id="12" name="Rounded Rectangle 11"/>
          <p:cNvSpPr/>
          <p:nvPr/>
        </p:nvSpPr>
        <p:spPr>
          <a:xfrm>
            <a:off x="498971" y="2814630"/>
            <a:ext cx="1656184" cy="54100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Configuration server</a:t>
            </a:r>
            <a:endParaRPr lang="sl-SI" dirty="0"/>
          </a:p>
        </p:txBody>
      </p:sp>
      <p:sp>
        <p:nvSpPr>
          <p:cNvPr id="15" name="Rounded Rectangle 14"/>
          <p:cNvSpPr/>
          <p:nvPr/>
        </p:nvSpPr>
        <p:spPr>
          <a:xfrm>
            <a:off x="2915816" y="4005064"/>
            <a:ext cx="4968552" cy="86409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l-SI" dirty="0" smtClean="0"/>
              <a:t>MADIE</a:t>
            </a:r>
            <a:endParaRPr lang="sl-SI" dirty="0"/>
          </a:p>
        </p:txBody>
      </p:sp>
      <p:sp>
        <p:nvSpPr>
          <p:cNvPr id="16" name="Rounded Rectangle 15"/>
          <p:cNvSpPr/>
          <p:nvPr/>
        </p:nvSpPr>
        <p:spPr>
          <a:xfrm>
            <a:off x="3059832" y="4489347"/>
            <a:ext cx="1584176" cy="379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Plugin (IS)</a:t>
            </a:r>
            <a:endParaRPr lang="sl-SI" dirty="0"/>
          </a:p>
        </p:txBody>
      </p:sp>
      <p:sp>
        <p:nvSpPr>
          <p:cNvPr id="17" name="Rounded Rectangle 16"/>
          <p:cNvSpPr/>
          <p:nvPr/>
        </p:nvSpPr>
        <p:spPr>
          <a:xfrm>
            <a:off x="1331640" y="5913276"/>
            <a:ext cx="1656184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RF HW</a:t>
            </a:r>
            <a:endParaRPr lang="sl-SI" dirty="0"/>
          </a:p>
        </p:txBody>
      </p:sp>
      <p:sp>
        <p:nvSpPr>
          <p:cNvPr id="18" name="Rounded Rectangle 17"/>
          <p:cNvSpPr/>
          <p:nvPr/>
        </p:nvSpPr>
        <p:spPr>
          <a:xfrm>
            <a:off x="5324550" y="5896762"/>
            <a:ext cx="1656184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Power HW</a:t>
            </a:r>
            <a:endParaRPr lang="sl-SI" dirty="0"/>
          </a:p>
        </p:txBody>
      </p:sp>
      <p:sp>
        <p:nvSpPr>
          <p:cNvPr id="19" name="Rounded Rectangle 18"/>
          <p:cNvSpPr/>
          <p:nvPr/>
        </p:nvSpPr>
        <p:spPr>
          <a:xfrm>
            <a:off x="3328107" y="5913276"/>
            <a:ext cx="1656184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BD HW</a:t>
            </a:r>
            <a:endParaRPr lang="sl-SI" dirty="0"/>
          </a:p>
        </p:txBody>
      </p:sp>
      <p:sp>
        <p:nvSpPr>
          <p:cNvPr id="20" name="Rounded Rectangle 19"/>
          <p:cNvSpPr/>
          <p:nvPr/>
        </p:nvSpPr>
        <p:spPr>
          <a:xfrm>
            <a:off x="4788024" y="4489347"/>
            <a:ext cx="1584176" cy="379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Plugin (PS)</a:t>
            </a:r>
            <a:endParaRPr lang="sl-SI" dirty="0"/>
          </a:p>
        </p:txBody>
      </p:sp>
      <p:sp>
        <p:nvSpPr>
          <p:cNvPr id="21" name="Rounded Rectangle 20"/>
          <p:cNvSpPr/>
          <p:nvPr/>
        </p:nvSpPr>
        <p:spPr>
          <a:xfrm>
            <a:off x="7320993" y="5896762"/>
            <a:ext cx="1656184" cy="396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etc...</a:t>
            </a:r>
            <a:endParaRPr lang="sl-SI" dirty="0"/>
          </a:p>
        </p:txBody>
      </p:sp>
      <p:cxnSp>
        <p:nvCxnSpPr>
          <p:cNvPr id="23" name="Straight Arrow Connector 22"/>
          <p:cNvCxnSpPr>
            <a:stCxn id="16" idx="2"/>
            <a:endCxn id="17" idx="0"/>
          </p:cNvCxnSpPr>
          <p:nvPr/>
        </p:nvCxnSpPr>
        <p:spPr>
          <a:xfrm flipH="1">
            <a:off x="2159732" y="4869160"/>
            <a:ext cx="1692188" cy="10441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9" idx="0"/>
          </p:cNvCxnSpPr>
          <p:nvPr/>
        </p:nvCxnSpPr>
        <p:spPr>
          <a:xfrm>
            <a:off x="3851920" y="4869160"/>
            <a:ext cx="304279" cy="10441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0" idx="2"/>
            <a:endCxn id="18" idx="0"/>
          </p:cNvCxnSpPr>
          <p:nvPr/>
        </p:nvCxnSpPr>
        <p:spPr>
          <a:xfrm>
            <a:off x="5580112" y="4869160"/>
            <a:ext cx="572530" cy="10276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91" idx="2"/>
            <a:endCxn id="21" idx="0"/>
          </p:cNvCxnSpPr>
          <p:nvPr/>
        </p:nvCxnSpPr>
        <p:spPr>
          <a:xfrm>
            <a:off x="6838528" y="4767743"/>
            <a:ext cx="1310557" cy="11290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2483768" y="985391"/>
            <a:ext cx="4032448" cy="7692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sl-SI" dirty="0" smtClean="0"/>
              <a:t>SCADA</a:t>
            </a:r>
            <a:endParaRPr lang="sl-SI" dirty="0"/>
          </a:p>
        </p:txBody>
      </p:sp>
      <p:cxnSp>
        <p:nvCxnSpPr>
          <p:cNvPr id="34" name="Straight Arrow Connector 33"/>
          <p:cNvCxnSpPr>
            <a:stCxn id="11" idx="2"/>
            <a:endCxn id="15" idx="0"/>
          </p:cNvCxnSpPr>
          <p:nvPr/>
        </p:nvCxnSpPr>
        <p:spPr>
          <a:xfrm>
            <a:off x="3599892" y="3392996"/>
            <a:ext cx="1800200" cy="6120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5" idx="0"/>
            <a:endCxn id="70" idx="2"/>
          </p:cNvCxnSpPr>
          <p:nvPr/>
        </p:nvCxnSpPr>
        <p:spPr>
          <a:xfrm flipH="1" flipV="1">
            <a:off x="5365160" y="1755639"/>
            <a:ext cx="34932" cy="22494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425720" y="1591850"/>
            <a:ext cx="1656184" cy="54100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Remote log</a:t>
            </a:r>
          </a:p>
          <a:p>
            <a:pPr algn="ctr"/>
            <a:r>
              <a:rPr lang="sl-SI" dirty="0" smtClean="0"/>
              <a:t>client</a:t>
            </a:r>
            <a:endParaRPr lang="sl-SI" dirty="0"/>
          </a:p>
        </p:txBody>
      </p:sp>
      <p:cxnSp>
        <p:nvCxnSpPr>
          <p:cNvPr id="40" name="Straight Arrow Connector 39"/>
          <p:cNvCxnSpPr>
            <a:stCxn id="11" idx="0"/>
            <a:endCxn id="38" idx="2"/>
          </p:cNvCxnSpPr>
          <p:nvPr/>
        </p:nvCxnSpPr>
        <p:spPr>
          <a:xfrm flipH="1" flipV="1">
            <a:off x="1253812" y="2132856"/>
            <a:ext cx="2346080" cy="7191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2" idx="2"/>
            <a:endCxn id="15" idx="0"/>
          </p:cNvCxnSpPr>
          <p:nvPr/>
        </p:nvCxnSpPr>
        <p:spPr>
          <a:xfrm>
            <a:off x="1327063" y="3355636"/>
            <a:ext cx="4073029" cy="649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/>
          <p:cNvSpPr/>
          <p:nvPr/>
        </p:nvSpPr>
        <p:spPr>
          <a:xfrm>
            <a:off x="2579780" y="1412769"/>
            <a:ext cx="1787511" cy="34075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HDDS Widget</a:t>
            </a:r>
            <a:endParaRPr lang="sl-SI" dirty="0"/>
          </a:p>
        </p:txBody>
      </p:sp>
      <p:cxnSp>
        <p:nvCxnSpPr>
          <p:cNvPr id="61" name="Straight Arrow Connector 60"/>
          <p:cNvCxnSpPr>
            <a:stCxn id="11" idx="0"/>
            <a:endCxn id="59" idx="2"/>
          </p:cNvCxnSpPr>
          <p:nvPr/>
        </p:nvCxnSpPr>
        <p:spPr>
          <a:xfrm flipH="1" flipV="1">
            <a:off x="3473536" y="1753526"/>
            <a:ext cx="126356" cy="10984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4466132" y="1412769"/>
            <a:ext cx="1798055" cy="3428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OPC UA Client</a:t>
            </a:r>
            <a:endParaRPr lang="sl-SI" dirty="0"/>
          </a:p>
        </p:txBody>
      </p:sp>
      <p:sp>
        <p:nvSpPr>
          <p:cNvPr id="90" name="Rounded Rectangle 89"/>
          <p:cNvSpPr/>
          <p:nvPr/>
        </p:nvSpPr>
        <p:spPr>
          <a:xfrm>
            <a:off x="6516216" y="4617132"/>
            <a:ext cx="118864" cy="150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91" name="Rounded Rectangle 90"/>
          <p:cNvSpPr/>
          <p:nvPr/>
        </p:nvSpPr>
        <p:spPr>
          <a:xfrm>
            <a:off x="6779096" y="4617132"/>
            <a:ext cx="118864" cy="150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92" name="Rounded Rectangle 91"/>
          <p:cNvSpPr/>
          <p:nvPr/>
        </p:nvSpPr>
        <p:spPr>
          <a:xfrm>
            <a:off x="7037573" y="4617132"/>
            <a:ext cx="118864" cy="150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93" name="Rounded Rectangle 92"/>
          <p:cNvSpPr/>
          <p:nvPr/>
        </p:nvSpPr>
        <p:spPr>
          <a:xfrm>
            <a:off x="7296050" y="4617132"/>
            <a:ext cx="118864" cy="150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5" name="Rounded Rectangle 34"/>
          <p:cNvSpPr/>
          <p:nvPr/>
        </p:nvSpPr>
        <p:spPr>
          <a:xfrm>
            <a:off x="7982262" y="985391"/>
            <a:ext cx="994915" cy="768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TCS</a:t>
            </a:r>
            <a:endParaRPr lang="sl-SI" dirty="0"/>
          </a:p>
        </p:txBody>
      </p:sp>
      <p:sp>
        <p:nvSpPr>
          <p:cNvPr id="37" name="Rounded Rectangle 36"/>
          <p:cNvSpPr/>
          <p:nvPr/>
        </p:nvSpPr>
        <p:spPr>
          <a:xfrm>
            <a:off x="6830838" y="961438"/>
            <a:ext cx="949699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DDS</a:t>
            </a:r>
            <a:endParaRPr lang="sl-SI" dirty="0"/>
          </a:p>
        </p:txBody>
      </p:sp>
      <p:cxnSp>
        <p:nvCxnSpPr>
          <p:cNvPr id="39" name="Straight Arrow Connector 38"/>
          <p:cNvCxnSpPr>
            <a:stCxn id="42" idx="0"/>
            <a:endCxn id="37" idx="2"/>
          </p:cNvCxnSpPr>
          <p:nvPr/>
        </p:nvCxnSpPr>
        <p:spPr>
          <a:xfrm flipV="1">
            <a:off x="6352890" y="1753526"/>
            <a:ext cx="952798" cy="10559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42" idx="0"/>
            <a:endCxn id="35" idx="2"/>
          </p:cNvCxnSpPr>
          <p:nvPr/>
        </p:nvCxnSpPr>
        <p:spPr>
          <a:xfrm flipV="1">
            <a:off x="6352890" y="1753526"/>
            <a:ext cx="2126830" cy="10559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5524798" y="2809488"/>
            <a:ext cx="1656184" cy="54100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dirty="0" smtClean="0"/>
              <a:t>Accelerator Allocator</a:t>
            </a:r>
            <a:endParaRPr lang="sl-SI" dirty="0"/>
          </a:p>
        </p:txBody>
      </p:sp>
      <p:cxnSp>
        <p:nvCxnSpPr>
          <p:cNvPr id="43" name="Straight Arrow Connector 42"/>
          <p:cNvCxnSpPr>
            <a:stCxn id="15" idx="0"/>
            <a:endCxn id="42" idx="2"/>
          </p:cNvCxnSpPr>
          <p:nvPr/>
        </p:nvCxnSpPr>
        <p:spPr>
          <a:xfrm flipV="1">
            <a:off x="5400092" y="3350494"/>
            <a:ext cx="952798" cy="6545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0" idx="2"/>
            <a:endCxn id="42" idx="0"/>
          </p:cNvCxnSpPr>
          <p:nvPr/>
        </p:nvCxnSpPr>
        <p:spPr>
          <a:xfrm>
            <a:off x="4499992" y="1754617"/>
            <a:ext cx="1852898" cy="10548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45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003232" cy="5400675"/>
          </a:xfrm>
        </p:spPr>
        <p:txBody>
          <a:bodyPr/>
          <a:lstStyle/>
          <a:p>
            <a:r>
              <a:rPr lang="en-US" dirty="0" smtClean="0"/>
              <a:t>Want to do a new experiment</a:t>
            </a:r>
          </a:p>
          <a:p>
            <a:r>
              <a:rPr lang="en-US" dirty="0" smtClean="0"/>
              <a:t>Want a running machine</a:t>
            </a:r>
          </a:p>
          <a:p>
            <a:r>
              <a:rPr lang="en-US" dirty="0" smtClean="0"/>
              <a:t>Want </a:t>
            </a:r>
            <a:r>
              <a:rPr lang="sl-SI" dirty="0" smtClean="0"/>
              <a:t>to do your work!</a:t>
            </a:r>
            <a:endParaRPr lang="is-I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Sounds familiar?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  <p:grpSp>
        <p:nvGrpSpPr>
          <p:cNvPr id="7" name="Group 6"/>
          <p:cNvGrpSpPr/>
          <p:nvPr/>
        </p:nvGrpSpPr>
        <p:grpSpPr>
          <a:xfrm>
            <a:off x="2959491" y="2979484"/>
            <a:ext cx="2651688" cy="821704"/>
            <a:chOff x="2959491" y="2979484"/>
            <a:chExt cx="2651688" cy="82170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3175516" y="3237121"/>
              <a:ext cx="753105" cy="56406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959491" y="2979484"/>
              <a:ext cx="26516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tx2"/>
                  </a:solidFill>
                  <a:latin typeface="Bradley Hand" charset="0"/>
                  <a:ea typeface="Bradley Hand" charset="0"/>
                  <a:cs typeface="Bradley Hand" charset="0"/>
                </a:rPr>
                <a:t>and DEBUGGING</a:t>
              </a:r>
              <a:endParaRPr lang="en-US" sz="2400" dirty="0">
                <a:solidFill>
                  <a:schemeClr val="tx2"/>
                </a:solidFill>
                <a:latin typeface="Bradley Hand" charset="0"/>
                <a:ea typeface="Bradley Hand" charset="0"/>
                <a:cs typeface="Bradley Hand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552464" y="2691452"/>
            <a:ext cx="2811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Bradley Hand" charset="0"/>
                <a:ea typeface="Bradley Hand" charset="0"/>
                <a:cs typeface="Bradley Hand" charset="0"/>
              </a:rPr>
              <a:t>a</a:t>
            </a:r>
            <a:r>
              <a:rPr lang="en-US" sz="2400" dirty="0" smtClean="0">
                <a:solidFill>
                  <a:schemeClr val="tx2"/>
                </a:solidFill>
                <a:latin typeface="Bradley Hand" charset="0"/>
                <a:ea typeface="Bradley Hand" charset="0"/>
                <a:cs typeface="Bradley Hand" charset="0"/>
              </a:rPr>
              <a:t>nd SUPPORTING</a:t>
            </a:r>
            <a:endParaRPr lang="en-US" sz="2400" dirty="0">
              <a:solidFill>
                <a:schemeClr val="tx2"/>
              </a:solidFill>
              <a:latin typeface="Bradley Hand" charset="0"/>
              <a:ea typeface="Bradley Hand" charset="0"/>
              <a:cs typeface="Bradley Hand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8867" y="2691451"/>
            <a:ext cx="8689981" cy="4135861"/>
            <a:chOff x="428867" y="2691451"/>
            <a:chExt cx="8689981" cy="413586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-130" t="7479" r="-130" b="131"/>
            <a:stretch/>
          </p:blipFill>
          <p:spPr>
            <a:xfrm>
              <a:off x="5004048" y="3659312"/>
              <a:ext cx="4114800" cy="3168000"/>
            </a:xfrm>
            <a:prstGeom prst="rect">
              <a:avLst/>
            </a:prstGeom>
          </p:spPr>
        </p:pic>
        <p:sp>
          <p:nvSpPr>
            <p:cNvPr id="6" name="Content Placeholder 1"/>
            <p:cNvSpPr txBox="1">
              <a:spLocks/>
            </p:cNvSpPr>
            <p:nvPr/>
          </p:nvSpPr>
          <p:spPr>
            <a:xfrm>
              <a:off x="428867" y="2691451"/>
              <a:ext cx="4402832" cy="370920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360363" indent="-360363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ED1C24"/>
                </a:buClr>
                <a:buFont typeface="Wingdings" pitchFamily="2" charset="2"/>
                <a:buChar char="q"/>
                <a:tabLst>
                  <a:tab pos="360363" algn="l"/>
                </a:tabLst>
                <a:defRPr sz="2400" kern="1200">
                  <a:solidFill>
                    <a:srgbClr val="7F7F7F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538163" indent="-2730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EE2E24"/>
                </a:buClr>
                <a:buSzPct val="80000"/>
                <a:buFont typeface="Wingdings 2" pitchFamily="18" charset="2"/>
                <a:buChar char=""/>
                <a:defRPr sz="2200" kern="1200">
                  <a:solidFill>
                    <a:srgbClr val="7F7F7F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711200" indent="-261938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EE2E24"/>
                </a:buClr>
                <a:buSzPct val="80000"/>
                <a:buFont typeface="Wingdings 2" pitchFamily="18" charset="2"/>
                <a:buChar char="¢"/>
                <a:defRPr lang="en-US" sz="2000" kern="120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898525" indent="-273050" algn="l" defTabSz="804863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EE2E24"/>
                </a:buClr>
                <a:buSzPct val="80000"/>
                <a:buFont typeface="Wingdings 2" pitchFamily="18" charset="2"/>
                <a:buChar char="¢"/>
                <a:defRPr sz="1800" kern="1200">
                  <a:solidFill>
                    <a:srgbClr val="7F7F7F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074738" indent="-265113" algn="l" defTabSz="1079500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ED1C24"/>
                </a:buClr>
                <a:buSzPct val="80000"/>
                <a:buFont typeface="Wingdings 2" pitchFamily="18" charset="2"/>
                <a:buChar char="¢"/>
                <a:defRPr sz="1600" kern="1200">
                  <a:solidFill>
                    <a:srgbClr val="7F7F7F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1079500" indent="-269875" algn="l" defTabSz="914400" rtl="0" eaLnBrk="1" latinLnBrk="0" hangingPunct="1">
                <a:spcBef>
                  <a:spcPct val="20000"/>
                </a:spcBef>
                <a:buClr>
                  <a:srgbClr val="ED1C24"/>
                </a:buClr>
                <a:buSzPct val="70000"/>
                <a:buFont typeface="Wingdings" pitchFamily="2" charset="2"/>
                <a:buNone/>
                <a:defRPr sz="1600" kern="12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Clr>
                  <a:srgbClr val="ED1C24"/>
                </a:buClr>
                <a:buFont typeface="Wingdings" pitchFamily="2" charset="2"/>
                <a:buChar char="§"/>
                <a:defRPr sz="1600" kern="12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Clr>
                  <a:srgbClr val="ED1C24"/>
                </a:buClr>
                <a:buSzPct val="70000"/>
                <a:buFont typeface="Wingdings" pitchFamily="2" charset="2"/>
                <a:buChar char="q"/>
                <a:defRPr sz="1400" kern="12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Clr>
                  <a:srgbClr val="ED1C24"/>
                </a:buClr>
                <a:buFont typeface="Wingdings" pitchFamily="2" charset="2"/>
                <a:buChar char="§"/>
                <a:defRPr sz="1200" kern="120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/>
                <a:t>b</a:t>
              </a:r>
              <a:r>
                <a:rPr lang="is-IS" dirty="0"/>
                <a:t>ut you’re</a:t>
              </a:r>
            </a:p>
            <a:p>
              <a:endParaRPr lang="en-US" dirty="0" smtClean="0"/>
            </a:p>
            <a:p>
              <a:r>
                <a:rPr lang="en-US" dirty="0" smtClean="0"/>
                <a:t>S</a:t>
              </a:r>
              <a:r>
                <a:rPr lang="is-IS" dirty="0" smtClean="0"/>
                <a:t>tuck implementing the same old core functions</a:t>
              </a:r>
            </a:p>
            <a:p>
              <a:pPr lvl="1"/>
              <a:r>
                <a:rPr lang="sl-SI" dirty="0" smtClean="0"/>
                <a:t>Communication between processes</a:t>
              </a:r>
            </a:p>
            <a:p>
              <a:pPr lvl="1"/>
              <a:r>
                <a:rPr lang="en-US" dirty="0" smtClean="0"/>
                <a:t>Saving the Data</a:t>
              </a:r>
            </a:p>
            <a:p>
              <a:pPr lvl="1"/>
              <a:r>
                <a:rPr lang="en-US" dirty="0" smtClean="0"/>
                <a:t>Timestamping</a:t>
              </a:r>
            </a:p>
            <a:p>
              <a:pPr lvl="1"/>
              <a:r>
                <a:rPr lang="en-US" dirty="0" smtClean="0"/>
                <a:t>Logging Events</a:t>
              </a:r>
            </a:p>
            <a:p>
              <a:pPr lvl="1"/>
              <a:r>
                <a:rPr lang="en-US" dirty="0" smtClean="0"/>
                <a:t>Managing Configurations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284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7139136" cy="5400675"/>
          </a:xfrm>
        </p:spPr>
        <p:txBody>
          <a:bodyPr/>
          <a:lstStyle/>
          <a:p>
            <a:r>
              <a:rPr lang="sl-SI" dirty="0" smtClean="0"/>
              <a:t>Launcher</a:t>
            </a:r>
          </a:p>
          <a:p>
            <a:r>
              <a:rPr lang="sl-SI" dirty="0" smtClean="0"/>
              <a:t>Intraproces </a:t>
            </a:r>
            <a:r>
              <a:rPr lang="sl-SI" dirty="0"/>
              <a:t>communication </a:t>
            </a:r>
            <a:r>
              <a:rPr lang="sl-SI" dirty="0" smtClean="0"/>
              <a:t>service</a:t>
            </a:r>
          </a:p>
          <a:p>
            <a:r>
              <a:rPr lang="sl-SI" dirty="0" smtClean="0"/>
              <a:t>OPC </a:t>
            </a:r>
            <a:r>
              <a:rPr lang="sl-SI" dirty="0"/>
              <a:t>UA </a:t>
            </a:r>
            <a:r>
              <a:rPr lang="sl-SI" dirty="0" smtClean="0"/>
              <a:t>manager service</a:t>
            </a:r>
          </a:p>
          <a:p>
            <a:r>
              <a:rPr lang="en-US" dirty="0"/>
              <a:t>High Speed Data Distribution Service (HDDS</a:t>
            </a:r>
            <a:r>
              <a:rPr lang="en-US" dirty="0" smtClean="0"/>
              <a:t>)</a:t>
            </a:r>
            <a:endParaRPr lang="sl-SI" dirty="0" smtClean="0"/>
          </a:p>
          <a:p>
            <a:r>
              <a:rPr lang="sl-SI" dirty="0" smtClean="0"/>
              <a:t>Request-Response service</a:t>
            </a:r>
          </a:p>
          <a:p>
            <a:r>
              <a:rPr lang="sl-SI" dirty="0" smtClean="0"/>
              <a:t>Watchdog service</a:t>
            </a:r>
          </a:p>
          <a:p>
            <a:r>
              <a:rPr lang="sl-SI" dirty="0" smtClean="0"/>
              <a:t>Local &amp; Remote </a:t>
            </a:r>
            <a:r>
              <a:rPr lang="en-US" dirty="0" smtClean="0"/>
              <a:t>Logging service</a:t>
            </a:r>
            <a:endParaRPr lang="sl-SI" dirty="0" smtClean="0"/>
          </a:p>
          <a:p>
            <a:r>
              <a:rPr lang="sl-SI" dirty="0" smtClean="0"/>
              <a:t>Configuration managment service</a:t>
            </a:r>
          </a:p>
          <a:p>
            <a:r>
              <a:rPr lang="en-US" dirty="0" smtClean="0"/>
              <a:t>File </a:t>
            </a:r>
            <a:r>
              <a:rPr lang="sl-SI" dirty="0" smtClean="0"/>
              <a:t>(Parsing) </a:t>
            </a:r>
            <a:r>
              <a:rPr lang="en-US" dirty="0" smtClean="0"/>
              <a:t>Service</a:t>
            </a:r>
            <a:endParaRPr lang="sl-SI" dirty="0" smtClean="0"/>
          </a:p>
          <a:p>
            <a:endParaRPr lang="sl-S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Essential Common </a:t>
            </a:r>
            <a:r>
              <a:rPr lang="sl-SI" dirty="0"/>
              <a:t>S</a:t>
            </a:r>
            <a:r>
              <a:rPr lang="sl-SI" dirty="0" smtClean="0"/>
              <a:t>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20</a:t>
            </a:fld>
            <a:endParaRPr lang="sl-SI" altLang="en-US"/>
          </a:p>
        </p:txBody>
      </p:sp>
      <p:pic>
        <p:nvPicPr>
          <p:cNvPr id="1026" name="Picture 2" descr="Wile E Coyo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2304256" cy="202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e/ee/Roadrunner_looney_tun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173" y="4990967"/>
            <a:ext cx="1466877" cy="113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03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291264" cy="5400675"/>
          </a:xfrm>
        </p:spPr>
        <p:txBody>
          <a:bodyPr/>
          <a:lstStyle/>
          <a:p>
            <a:r>
              <a:rPr lang="en-US" dirty="0" smtClean="0"/>
              <a:t>LVOOP design </a:t>
            </a:r>
          </a:p>
          <a:p>
            <a:r>
              <a:rPr lang="en-US" dirty="0" smtClean="0"/>
              <a:t>There is a “parent” service responsible for:</a:t>
            </a:r>
          </a:p>
          <a:p>
            <a:pPr lvl="1"/>
            <a:r>
              <a:rPr lang="en-US" dirty="0" smtClean="0"/>
              <a:t>instantiation of all other MADIE plugins and services</a:t>
            </a:r>
          </a:p>
          <a:p>
            <a:pPr lvl="1"/>
            <a:r>
              <a:rPr lang="en-US" dirty="0" smtClean="0"/>
              <a:t>Initial configuration of the runtime parameters of MADIE plugins</a:t>
            </a:r>
          </a:p>
          <a:p>
            <a:pPr lvl="1"/>
            <a:r>
              <a:rPr lang="en-US" dirty="0" smtClean="0"/>
              <a:t>Parallel execution of MADIE plugins</a:t>
            </a:r>
          </a:p>
          <a:p>
            <a:pPr lvl="1"/>
            <a:r>
              <a:rPr lang="en-US" dirty="0" err="1" smtClean="0"/>
              <a:t>Intraprocess</a:t>
            </a:r>
            <a:r>
              <a:rPr lang="en-US" dirty="0" smtClean="0"/>
              <a:t> communication management</a:t>
            </a:r>
          </a:p>
          <a:p>
            <a:r>
              <a:rPr lang="en-US" dirty="0" smtClean="0"/>
              <a:t>Running on LV 2014 and Windows 7</a:t>
            </a:r>
          </a:p>
          <a:p>
            <a:pPr lvl="1"/>
            <a:r>
              <a:rPr lang="en-US" dirty="0" smtClean="0"/>
              <a:t>Looking forward to running in on Linux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Launcher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21</a:t>
            </a:fld>
            <a:endParaRPr lang="sl-SI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25" y="4824618"/>
            <a:ext cx="3813381" cy="953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846" y="3464231"/>
            <a:ext cx="2447644" cy="1837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6143" y="4324102"/>
            <a:ext cx="2166445" cy="25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291264" cy="5400675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22</a:t>
            </a:fld>
            <a:endParaRPr lang="sl-SI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75247" y="554587"/>
            <a:ext cx="6855170" cy="62536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56542" y="6974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291264" cy="5400675"/>
          </a:xfrm>
        </p:spPr>
        <p:txBody>
          <a:bodyPr/>
          <a:lstStyle/>
          <a:p>
            <a:r>
              <a:rPr lang="sl-SI" dirty="0" smtClean="0"/>
              <a:t>C</a:t>
            </a:r>
            <a:r>
              <a:rPr lang="en-US" dirty="0" err="1" smtClean="0"/>
              <a:t>oordinate</a:t>
            </a:r>
            <a:r>
              <a:rPr lang="en-US" dirty="0" smtClean="0"/>
              <a:t> </a:t>
            </a:r>
            <a:r>
              <a:rPr lang="en-US" dirty="0"/>
              <a:t>activities among different </a:t>
            </a:r>
            <a:r>
              <a:rPr lang="sl-SI" dirty="0" smtClean="0"/>
              <a:t>plugins and services</a:t>
            </a:r>
            <a:r>
              <a:rPr lang="en-US" dirty="0" smtClean="0"/>
              <a:t> </a:t>
            </a:r>
            <a:r>
              <a:rPr lang="en-US" dirty="0"/>
              <a:t>that </a:t>
            </a:r>
            <a:r>
              <a:rPr lang="en-US" dirty="0" smtClean="0"/>
              <a:t>run </a:t>
            </a:r>
            <a:r>
              <a:rPr lang="en-US" dirty="0"/>
              <a:t>concurrently </a:t>
            </a:r>
            <a:endParaRPr lang="sl-SI" dirty="0" smtClean="0"/>
          </a:p>
          <a:p>
            <a:r>
              <a:rPr lang="sl-SI" dirty="0" smtClean="0"/>
              <a:t>Direct access (No broker required)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2800" dirty="0"/>
              <a:t>Interproces communication service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23</a:t>
            </a:fld>
            <a:endParaRPr lang="sl-SI" altLang="en-US"/>
          </a:p>
        </p:txBody>
      </p:sp>
      <p:pic>
        <p:nvPicPr>
          <p:cNvPr id="1028" name="Picture 4" descr="http://www.esi-intl.co.uk/blogs/pmoperspectives/wp-content/uploads/2012/10/3_4-Comms.gif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05" y="3140968"/>
            <a:ext cx="3982853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651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4042792" cy="5400675"/>
          </a:xfrm>
        </p:spPr>
        <p:txBody>
          <a:bodyPr/>
          <a:lstStyle/>
          <a:p>
            <a:r>
              <a:rPr lang="en-US" dirty="0"/>
              <a:t>standard control and monitoring interface between SCADA system and </a:t>
            </a:r>
            <a:r>
              <a:rPr lang="en-US" dirty="0" smtClean="0"/>
              <a:t>device layer</a:t>
            </a:r>
            <a:endParaRPr lang="sl-SI" dirty="0" smtClean="0"/>
          </a:p>
          <a:p>
            <a:endParaRPr lang="sl-SI" dirty="0"/>
          </a:p>
          <a:p>
            <a:r>
              <a:rPr lang="sl-SI" dirty="0" smtClean="0"/>
              <a:t>Internal or external OPC UA server support</a:t>
            </a:r>
          </a:p>
          <a:p>
            <a:endParaRPr lang="sl-SI" dirty="0"/>
          </a:p>
          <a:p>
            <a:r>
              <a:rPr lang="sl-SI" dirty="0" smtClean="0"/>
              <a:t>EPICS CA currently under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OPC UA Manager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24</a:t>
            </a:fld>
            <a:endParaRPr lang="sl-SI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67944" y="1195313"/>
            <a:ext cx="4884510" cy="525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7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High speed data distribution service for BIG DATA.</a:t>
            </a:r>
            <a:endParaRPr lang="en-US" dirty="0" smtClean="0"/>
          </a:p>
          <a:p>
            <a:r>
              <a:rPr lang="sl-SI" dirty="0"/>
              <a:t>P</a:t>
            </a:r>
            <a:r>
              <a:rPr lang="en-US" dirty="0" err="1" smtClean="0"/>
              <a:t>ublisher</a:t>
            </a:r>
            <a:r>
              <a:rPr lang="en-US" dirty="0" smtClean="0"/>
              <a:t>-subscriber </a:t>
            </a:r>
            <a:r>
              <a:rPr lang="en-US" dirty="0"/>
              <a:t>messaging pattern</a:t>
            </a:r>
            <a:endParaRPr lang="sl-SI" dirty="0" smtClean="0"/>
          </a:p>
          <a:p>
            <a:r>
              <a:rPr lang="sl-SI" dirty="0" smtClean="0"/>
              <a:t>Highly customizable (TCP based)</a:t>
            </a:r>
          </a:p>
          <a:p>
            <a:r>
              <a:rPr lang="sl-SI" b="1" dirty="0" smtClean="0"/>
              <a:t>Tag</a:t>
            </a:r>
            <a:r>
              <a:rPr lang="sl-SI" dirty="0" smtClean="0"/>
              <a:t> </a:t>
            </a:r>
            <a:r>
              <a:rPr lang="sl-SI" b="1" dirty="0" smtClean="0"/>
              <a:t>based </a:t>
            </a:r>
            <a:r>
              <a:rPr lang="sl-SI" dirty="0" smtClean="0"/>
              <a:t>messaging</a:t>
            </a:r>
          </a:p>
          <a:p>
            <a:r>
              <a:rPr lang="sl-SI" b="1" dirty="0"/>
              <a:t>M</a:t>
            </a:r>
            <a:r>
              <a:rPr lang="sl-SI" b="1" dirty="0" smtClean="0"/>
              <a:t>ultiple tag </a:t>
            </a:r>
            <a:r>
              <a:rPr lang="sl-SI" dirty="0" smtClean="0"/>
              <a:t>support!</a:t>
            </a:r>
            <a:endParaRPr lang="sl-SI" dirty="0"/>
          </a:p>
          <a:p>
            <a:endParaRPr lang="sl-SI" dirty="0" smtClean="0"/>
          </a:p>
          <a:p>
            <a:r>
              <a:rPr lang="sl-SI" dirty="0" smtClean="0"/>
              <a:t>Clients currently exist for:</a:t>
            </a:r>
          </a:p>
          <a:p>
            <a:pPr lvl="1"/>
            <a:r>
              <a:rPr lang="sl-SI" dirty="0" smtClean="0"/>
              <a:t>C</a:t>
            </a:r>
            <a:r>
              <a:rPr lang="sl-SI" dirty="0"/>
              <a:t>++, </a:t>
            </a:r>
            <a:endParaRPr lang="sl-SI" dirty="0" smtClean="0"/>
          </a:p>
          <a:p>
            <a:pPr lvl="1"/>
            <a:r>
              <a:rPr lang="sl-SI" dirty="0" smtClean="0"/>
              <a:t>LabVIEW</a:t>
            </a:r>
            <a:r>
              <a:rPr lang="sl-SI" dirty="0"/>
              <a:t>, </a:t>
            </a:r>
            <a:endParaRPr lang="sl-SI" dirty="0" smtClean="0"/>
          </a:p>
          <a:p>
            <a:pPr lvl="1"/>
            <a:r>
              <a:rPr lang="sl-SI" dirty="0" smtClean="0"/>
              <a:t>.net</a:t>
            </a:r>
          </a:p>
          <a:p>
            <a:pPr lvl="1"/>
            <a:r>
              <a:rPr lang="sl-SI" dirty="0" smtClean="0"/>
              <a:t>C#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HDDS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25</a:t>
            </a:fld>
            <a:endParaRPr lang="sl-SI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07189" y="2636912"/>
            <a:ext cx="3502441" cy="31800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758813" y="4462061"/>
            <a:ext cx="115212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82345" y="3490938"/>
            <a:ext cx="115212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13976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6275388" cy="5400675"/>
          </a:xfrm>
        </p:spPr>
        <p:txBody>
          <a:bodyPr/>
          <a:lstStyle/>
          <a:p>
            <a:r>
              <a:rPr lang="sl-SI" dirty="0" smtClean="0"/>
              <a:t>Used where reliability is a big factor (medical)</a:t>
            </a:r>
          </a:p>
          <a:p>
            <a:r>
              <a:rPr lang="en-US" dirty="0"/>
              <a:t>Zero-MQ </a:t>
            </a:r>
            <a:r>
              <a:rPr lang="en-US" dirty="0" smtClean="0"/>
              <a:t>based</a:t>
            </a:r>
          </a:p>
          <a:p>
            <a:endParaRPr lang="sl-SI" dirty="0"/>
          </a:p>
          <a:p>
            <a:r>
              <a:rPr lang="sl-SI" dirty="0" smtClean="0"/>
              <a:t>Libraries currently exist for</a:t>
            </a:r>
            <a:r>
              <a:rPr lang="sl-SI" dirty="0"/>
              <a:t>:</a:t>
            </a:r>
          </a:p>
          <a:p>
            <a:pPr lvl="1"/>
            <a:r>
              <a:rPr lang="sl-SI" dirty="0"/>
              <a:t>C++, </a:t>
            </a:r>
          </a:p>
          <a:p>
            <a:pPr lvl="1"/>
            <a:r>
              <a:rPr lang="sl-SI" dirty="0"/>
              <a:t>LabVIEW, </a:t>
            </a:r>
          </a:p>
          <a:p>
            <a:pPr lvl="1"/>
            <a:r>
              <a:rPr lang="sl-SI" dirty="0"/>
              <a:t>.</a:t>
            </a:r>
            <a:r>
              <a:rPr lang="sl-SI" dirty="0" smtClean="0"/>
              <a:t>net</a:t>
            </a:r>
          </a:p>
          <a:p>
            <a:pPr lvl="1"/>
            <a:r>
              <a:rPr lang="sl-SI" dirty="0" smtClean="0"/>
              <a:t>C#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Response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26</a:t>
            </a:fld>
            <a:endParaRPr lang="sl-SI" altLang="en-US"/>
          </a:p>
        </p:txBody>
      </p:sp>
      <p:pic>
        <p:nvPicPr>
          <p:cNvPr id="3074" name="Picture 2" descr="http://qph.is.quoracdn.net/main-qimg-e2e98f2cb5b02b971a48a9ff26d003fa?convert_to_webp=tr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621800" cy="2613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4168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945843"/>
            <a:ext cx="3070715" cy="295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4906888" cy="5400675"/>
          </a:xfrm>
        </p:spPr>
        <p:txBody>
          <a:bodyPr>
            <a:normAutofit fontScale="85000" lnSpcReduction="10000"/>
          </a:bodyPr>
          <a:lstStyle/>
          <a:p>
            <a:r>
              <a:rPr lang="sl-SI" b="1" dirty="0" smtClean="0"/>
              <a:t>Local</a:t>
            </a:r>
          </a:p>
          <a:p>
            <a:pPr lvl="1"/>
            <a:r>
              <a:rPr lang="sl-SI" dirty="0"/>
              <a:t>Tab </a:t>
            </a:r>
            <a:r>
              <a:rPr lang="sl-SI" dirty="0" smtClean="0"/>
              <a:t>delimited </a:t>
            </a:r>
            <a:r>
              <a:rPr lang="sl-SI" dirty="0"/>
              <a:t>log format for easy filtering </a:t>
            </a:r>
            <a:r>
              <a:rPr lang="sl-SI" dirty="0" smtClean="0"/>
              <a:t>(.csv)</a:t>
            </a:r>
          </a:p>
          <a:p>
            <a:pPr lvl="1"/>
            <a:r>
              <a:rPr lang="sl-SI" dirty="0" smtClean="0"/>
              <a:t>Multiple log levels support (debug, info, warning, error..)</a:t>
            </a:r>
            <a:endParaRPr lang="sl-SI" b="1" dirty="0" smtClean="0"/>
          </a:p>
          <a:p>
            <a:endParaRPr lang="sl-SI" b="1" dirty="0"/>
          </a:p>
          <a:p>
            <a:r>
              <a:rPr lang="sl-SI" b="1" dirty="0" smtClean="0"/>
              <a:t>Remote</a:t>
            </a:r>
          </a:p>
          <a:p>
            <a:pPr lvl="1"/>
            <a:r>
              <a:rPr lang="sl-SI" dirty="0" smtClean="0"/>
              <a:t>HDDS communication to transfer logs from local controllers to remote clients </a:t>
            </a:r>
          </a:p>
          <a:p>
            <a:pPr lvl="1"/>
            <a:r>
              <a:rPr lang="sl-SI" dirty="0" smtClean="0"/>
              <a:t>This reduces network load since only messages that the client subscribes to are sent</a:t>
            </a:r>
          </a:p>
          <a:p>
            <a:pPr lvl="2"/>
            <a:endParaRPr lang="sl-SI" dirty="0"/>
          </a:p>
          <a:p>
            <a:r>
              <a:rPr lang="sl-SI" b="1" dirty="0" smtClean="0"/>
              <a:t>Localization</a:t>
            </a:r>
          </a:p>
          <a:p>
            <a:pPr lvl="1"/>
            <a:r>
              <a:rPr lang="sl-SI" dirty="0" smtClean="0"/>
              <a:t>total language independance when reporting errors to the user</a:t>
            </a:r>
          </a:p>
          <a:p>
            <a:pPr lvl="1"/>
            <a:r>
              <a:rPr lang="sl-SI" dirty="0"/>
              <a:t>d</a:t>
            </a:r>
            <a:r>
              <a:rPr lang="sl-SI" dirty="0" smtClean="0"/>
              <a:t>eveloper simply defines error codes, the rest is defined in a .txt file</a:t>
            </a:r>
          </a:p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Logging services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27</a:t>
            </a:fld>
            <a:endParaRPr lang="sl-SI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816" y="3935617"/>
            <a:ext cx="2777306" cy="27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8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b="1" dirty="0" smtClean="0"/>
              <a:t>File parsing</a:t>
            </a:r>
          </a:p>
          <a:p>
            <a:pPr lvl="1"/>
            <a:r>
              <a:rPr lang="sl-SI" dirty="0" smtClean="0"/>
              <a:t>JSON</a:t>
            </a:r>
          </a:p>
          <a:p>
            <a:pPr lvl="1"/>
            <a:r>
              <a:rPr lang="sl-SI" dirty="0" smtClean="0"/>
              <a:t>XML</a:t>
            </a:r>
          </a:p>
          <a:p>
            <a:pPr lvl="1"/>
            <a:r>
              <a:rPr lang="sl-SI" dirty="0" smtClean="0"/>
              <a:t>INI</a:t>
            </a:r>
          </a:p>
          <a:p>
            <a:pPr lvl="1"/>
            <a:endParaRPr lang="sl-SI" dirty="0"/>
          </a:p>
          <a:p>
            <a:r>
              <a:rPr lang="sl-SI" b="1" dirty="0" smtClean="0"/>
              <a:t>File loading/storing</a:t>
            </a:r>
          </a:p>
          <a:p>
            <a:pPr lvl="1"/>
            <a:r>
              <a:rPr lang="sl-SI" dirty="0" smtClean="0"/>
              <a:t>Non-blocking, used for loading/storing big files from/to HD to/from memory</a:t>
            </a:r>
          </a:p>
          <a:p>
            <a:pPr lvl="1"/>
            <a:endParaRPr lang="sl-SI" dirty="0"/>
          </a:p>
          <a:p>
            <a:r>
              <a:rPr lang="sl-SI" b="1" dirty="0" smtClean="0"/>
              <a:t>Supports fetching and parsing</a:t>
            </a:r>
          </a:p>
          <a:p>
            <a:pPr lvl="1"/>
            <a:r>
              <a:rPr lang="sl-SI" dirty="0" smtClean="0"/>
              <a:t>a single file</a:t>
            </a:r>
          </a:p>
          <a:p>
            <a:pPr lvl="1"/>
            <a:r>
              <a:rPr lang="sl-SI" dirty="0" smtClean="0"/>
              <a:t>a folder content </a:t>
            </a:r>
          </a:p>
          <a:p>
            <a:pPr lvl="1"/>
            <a:r>
              <a:rPr lang="sl-SI" dirty="0" smtClean="0"/>
              <a:t>or a custom list of files</a:t>
            </a: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File service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28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167319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Monitoring of HTTP Configuration server contents</a:t>
            </a:r>
          </a:p>
          <a:p>
            <a:r>
              <a:rPr lang="sl-SI" dirty="0" smtClean="0"/>
              <a:t>Selection, verification and download of apropriate</a:t>
            </a:r>
          </a:p>
          <a:p>
            <a:pPr lvl="1"/>
            <a:r>
              <a:rPr lang="sl-SI" dirty="0" smtClean="0"/>
              <a:t>Binaries</a:t>
            </a:r>
          </a:p>
          <a:p>
            <a:pPr lvl="1"/>
            <a:r>
              <a:rPr lang="sl-SI" dirty="0" smtClean="0"/>
              <a:t>Local configuration files</a:t>
            </a:r>
          </a:p>
          <a:p>
            <a:pPr lvl="1"/>
            <a:r>
              <a:rPr lang="sl-SI" dirty="0" smtClean="0"/>
              <a:t>Language localization definition files</a:t>
            </a:r>
          </a:p>
          <a:p>
            <a:pPr lvl="1"/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Configuration manager service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29</a:t>
            </a:fld>
            <a:endParaRPr lang="sl-SI" altLang="en-US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539552" y="3285331"/>
            <a:ext cx="627538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 kern="1200" baseline="0">
                <a:solidFill>
                  <a:srgbClr val="EE2E2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EE2E24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sl-SI" smtClean="0"/>
              <a:t>Watchdog service</a:t>
            </a:r>
            <a:endParaRPr lang="sl-SI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4077493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Font typeface="Wingdings" panose="05000000000000000000" pitchFamily="2" charset="2"/>
              <a:buChar char="q"/>
              <a:tabLst>
                <a:tab pos="360363" algn="l"/>
              </a:tabLst>
              <a:defRPr sz="24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81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itchFamily="18" charset="2"/>
              <a:buChar char=""/>
              <a:defRPr sz="22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1200" indent="-2619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anose="05020102010507070707" pitchFamily="18" charset="2"/>
              <a:buChar char="¢"/>
              <a:defRPr lang="en-US" sz="2000" kern="120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8525" indent="-273050" algn="l" defTabSz="804863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E2E24"/>
              </a:buClr>
              <a:buSzPct val="80000"/>
              <a:buFont typeface="Wingdings 2" panose="05020102010507070707" pitchFamily="18" charset="2"/>
              <a:buChar char="¢"/>
              <a:defRPr sz="18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74738" indent="-265113" algn="l" defTabSz="10795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D1C24"/>
              </a:buClr>
              <a:buSzPct val="80000"/>
              <a:buFont typeface="Wingdings 2" panose="05020102010507070707" pitchFamily="18" charset="2"/>
              <a:buChar char="¢"/>
              <a:defRPr sz="1600" kern="1200">
                <a:solidFill>
                  <a:srgbClr val="7F7F7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1079500" indent="-269875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SzPct val="70000"/>
              <a:buFont typeface="Wingdings" pitchFamily="2" charset="2"/>
              <a:buChar char="q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rgbClr val="ED1C24"/>
              </a:buClr>
              <a:buFont typeface="Wingdings" pitchFamily="2" charset="2"/>
              <a:buChar char="§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Monitor</a:t>
            </a:r>
            <a:r>
              <a:rPr lang="sl-SI" dirty="0" smtClean="0"/>
              <a:t>s </a:t>
            </a:r>
            <a:r>
              <a:rPr lang="en-US" dirty="0" smtClean="0"/>
              <a:t>the responsiveness</a:t>
            </a:r>
            <a:r>
              <a:rPr lang="sl-SI" dirty="0" smtClean="0"/>
              <a:t> and health</a:t>
            </a:r>
            <a:r>
              <a:rPr lang="en-US" dirty="0" smtClean="0"/>
              <a:t> of </a:t>
            </a:r>
            <a:r>
              <a:rPr lang="sl-SI" dirty="0" smtClean="0"/>
              <a:t>plugins and services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8674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5949410" cy="54006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Worldwide leader </a:t>
            </a:r>
            <a:r>
              <a:rPr lang="sl-SI" dirty="0" smtClean="0"/>
              <a:t>for</a:t>
            </a:r>
            <a:r>
              <a:rPr lang="en-US" dirty="0" smtClean="0"/>
              <a:t> control system</a:t>
            </a:r>
            <a:r>
              <a:rPr lang="sl-SI" altLang="ja-JP" dirty="0" smtClean="0"/>
              <a:t> integration</a:t>
            </a:r>
            <a:r>
              <a:rPr lang="en-US" dirty="0" smtClean="0"/>
              <a:t> </a:t>
            </a:r>
            <a:r>
              <a:rPr lang="sl-SI" dirty="0" smtClean="0"/>
              <a:t>of nuclear </a:t>
            </a:r>
            <a:r>
              <a:rPr lang="en-US" dirty="0" smtClean="0"/>
              <a:t>accelerators and </a:t>
            </a:r>
            <a:r>
              <a:rPr lang="sl-SI" altLang="ja-JP" dirty="0" smtClean="0"/>
              <a:t>large physics facilitie</a:t>
            </a:r>
            <a:r>
              <a:rPr lang="en-US" dirty="0" smtClean="0"/>
              <a:t>s</a:t>
            </a:r>
            <a:r>
              <a:rPr lang="sl-SI" dirty="0" smtClean="0"/>
              <a:t>,</a:t>
            </a:r>
            <a:r>
              <a:rPr lang="sl-SI" b="1" dirty="0" smtClean="0"/>
              <a:t> chosen by the majority of projects.</a:t>
            </a:r>
          </a:p>
          <a:p>
            <a:pPr>
              <a:defRPr/>
            </a:pPr>
            <a:endParaRPr lang="en-US" b="1" dirty="0" smtClean="0"/>
          </a:p>
          <a:p>
            <a:pPr lvl="1">
              <a:defRPr/>
            </a:pPr>
            <a:r>
              <a:rPr lang="en-US" sz="2000" dirty="0" smtClean="0"/>
              <a:t>We offer services and develop products where </a:t>
            </a:r>
            <a:r>
              <a:rPr lang="en-US" sz="2000" b="1" dirty="0" smtClean="0"/>
              <a:t>expert knowledge</a:t>
            </a:r>
            <a:r>
              <a:rPr lang="en-US" sz="2000" dirty="0" smtClean="0"/>
              <a:t> is required. </a:t>
            </a:r>
            <a:endParaRPr lang="sl-SI" sz="2000" dirty="0" smtClean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r>
              <a:rPr lang="en-US" sz="2000" dirty="0" smtClean="0"/>
              <a:t>We know how to use and develop </a:t>
            </a:r>
            <a:r>
              <a:rPr lang="en-US" sz="2000" b="1" dirty="0" smtClean="0"/>
              <a:t>state-of-the-art electronics and software</a:t>
            </a:r>
            <a:r>
              <a:rPr lang="en-US" sz="2000" dirty="0" smtClean="0"/>
              <a:t>. </a:t>
            </a:r>
            <a:endParaRPr lang="sl-SI" sz="2000" dirty="0" smtClean="0"/>
          </a:p>
          <a:p>
            <a:pPr lvl="1">
              <a:defRPr/>
            </a:pPr>
            <a:endParaRPr lang="en-US" sz="2000" dirty="0" smtClean="0"/>
          </a:p>
          <a:p>
            <a:pPr lvl="1">
              <a:defRPr/>
            </a:pPr>
            <a:r>
              <a:rPr lang="en-US" sz="2000" dirty="0" smtClean="0"/>
              <a:t>We </a:t>
            </a:r>
            <a:r>
              <a:rPr lang="en-US" sz="2000" b="1" dirty="0" smtClean="0"/>
              <a:t>integrate</a:t>
            </a:r>
            <a:r>
              <a:rPr lang="en-US" sz="2000" dirty="0" smtClean="0"/>
              <a:t> them into mankind</a:t>
            </a:r>
            <a:r>
              <a:rPr lang="sl-SI" altLang="ja-JP" sz="2000" dirty="0" smtClean="0"/>
              <a:t>‘s</a:t>
            </a:r>
            <a:r>
              <a:rPr lang="en-US" sz="2000" dirty="0" smtClean="0"/>
              <a:t> most complex systems</a:t>
            </a:r>
            <a:r>
              <a:rPr lang="en-US" altLang="ja-JP" sz="2000" dirty="0" smtClean="0">
                <a:ea typeface="ＭＳ Ｐゴシック" pitchFamily="34" charset="-128"/>
              </a:rPr>
              <a:t>.</a:t>
            </a:r>
            <a:endParaRPr lang="en-US" altLang="ja-JP" sz="2000" dirty="0"/>
          </a:p>
          <a:p>
            <a:pPr lvl="1">
              <a:defRPr/>
            </a:pPr>
            <a:endParaRPr lang="sl-SI" altLang="ja-JP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The Company Cosylab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3</a:t>
            </a:fld>
            <a:endParaRPr lang="sl-SI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3807" y="5812716"/>
            <a:ext cx="6064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project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4642" y="1052736"/>
            <a:ext cx="2413862" cy="395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9590" y="2564904"/>
            <a:ext cx="1144778" cy="116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357" y="5013175"/>
            <a:ext cx="2106115" cy="184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71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65400"/>
            <a:ext cx="5218112" cy="1830388"/>
          </a:xfrm>
        </p:spPr>
        <p:txBody>
          <a:bodyPr rtlCol="0"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 smtClean="0"/>
              <a:t>Conclusions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76872"/>
            <a:ext cx="7306071" cy="15001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8435280" cy="5400675"/>
          </a:xfrm>
        </p:spPr>
        <p:txBody>
          <a:bodyPr>
            <a:normAutofit fontScale="92500" lnSpcReduction="10000"/>
          </a:bodyPr>
          <a:lstStyle/>
          <a:p>
            <a:r>
              <a:rPr lang="sl-SI" sz="2800" dirty="0" smtClean="0"/>
              <a:t>Lightweight and modular design</a:t>
            </a:r>
          </a:p>
          <a:p>
            <a:r>
              <a:rPr lang="sl-SI" sz="2800" dirty="0" smtClean="0"/>
              <a:t>Easy to develop and include new services, if needed</a:t>
            </a:r>
          </a:p>
          <a:p>
            <a:r>
              <a:rPr lang="sl-SI" sz="2800" dirty="0" smtClean="0"/>
              <a:t>Highly customizable</a:t>
            </a:r>
          </a:p>
          <a:p>
            <a:pPr lvl="1"/>
            <a:r>
              <a:rPr lang="sl-SI" sz="2400" dirty="0" smtClean="0"/>
              <a:t>deploy only services which are needed on a target</a:t>
            </a:r>
          </a:p>
          <a:p>
            <a:r>
              <a:rPr lang="sl-SI" sz="2800" dirty="0" smtClean="0"/>
              <a:t>Seamless integration with other Cosylab products:</a:t>
            </a:r>
          </a:p>
          <a:p>
            <a:pPr lvl="1"/>
            <a:r>
              <a:rPr lang="sl-SI" sz="2400" dirty="0"/>
              <a:t>Data distribution service (</a:t>
            </a:r>
            <a:r>
              <a:rPr lang="sl-SI" sz="2400" i="1" dirty="0" smtClean="0">
                <a:solidFill>
                  <a:srgbClr val="00B050"/>
                </a:solidFill>
              </a:rPr>
              <a:t>finishedrunning</a:t>
            </a:r>
            <a:r>
              <a:rPr lang="sl-SI" sz="2400" dirty="0"/>
              <a:t>)</a:t>
            </a:r>
          </a:p>
          <a:p>
            <a:pPr lvl="1"/>
            <a:r>
              <a:rPr lang="sl-SI" sz="2400" dirty="0"/>
              <a:t>Central Timing System (</a:t>
            </a:r>
            <a:r>
              <a:rPr lang="sl-SI" sz="2400" i="1" dirty="0">
                <a:solidFill>
                  <a:srgbClr val="00B050"/>
                </a:solidFill>
              </a:rPr>
              <a:t>finished</a:t>
            </a:r>
            <a:r>
              <a:rPr lang="sl-SI" sz="2400" i="1" dirty="0"/>
              <a:t>, </a:t>
            </a:r>
            <a:r>
              <a:rPr lang="sl-SI" sz="2400" i="1" dirty="0">
                <a:solidFill>
                  <a:srgbClr val="00B050"/>
                </a:solidFill>
              </a:rPr>
              <a:t>running</a:t>
            </a:r>
            <a:r>
              <a:rPr lang="sl-SI" sz="2400" dirty="0"/>
              <a:t>)</a:t>
            </a:r>
            <a:endParaRPr lang="en-US" sz="2400" dirty="0"/>
          </a:p>
          <a:p>
            <a:pPr lvl="1"/>
            <a:r>
              <a:rPr lang="sl-SI" sz="2400" dirty="0" smtClean="0"/>
              <a:t>Configuration management tools (</a:t>
            </a:r>
            <a:r>
              <a:rPr lang="sl-SI" sz="2400" i="1" dirty="0" smtClean="0">
                <a:solidFill>
                  <a:srgbClr val="FFC000"/>
                </a:solidFill>
              </a:rPr>
              <a:t>in progress</a:t>
            </a:r>
            <a:r>
              <a:rPr lang="sl-SI" sz="2400" dirty="0" smtClean="0"/>
              <a:t>)</a:t>
            </a:r>
          </a:p>
          <a:p>
            <a:pPr lvl="1"/>
            <a:r>
              <a:rPr lang="sl-SI" sz="2400" dirty="0"/>
              <a:t>Remote log viewer clients (</a:t>
            </a:r>
            <a:r>
              <a:rPr lang="sl-SI" sz="2400" i="1" dirty="0">
                <a:solidFill>
                  <a:srgbClr val="FFC000"/>
                </a:solidFill>
              </a:rPr>
              <a:t>in progress</a:t>
            </a:r>
            <a:r>
              <a:rPr lang="sl-SI" sz="2400" dirty="0" smtClean="0"/>
              <a:t>)</a:t>
            </a:r>
          </a:p>
          <a:p>
            <a:pPr lvl="1"/>
            <a:r>
              <a:rPr lang="sl-SI" sz="2400" dirty="0" smtClean="0"/>
              <a:t>Device Allocator application (</a:t>
            </a:r>
            <a:r>
              <a:rPr lang="sl-SI" sz="2400" i="1" dirty="0" smtClean="0">
                <a:solidFill>
                  <a:srgbClr val="FFC000"/>
                </a:solidFill>
              </a:rPr>
              <a:t>in </a:t>
            </a:r>
            <a:r>
              <a:rPr lang="sl-SI" sz="2400" i="1" dirty="0">
                <a:solidFill>
                  <a:srgbClr val="FFC000"/>
                </a:solidFill>
              </a:rPr>
              <a:t>progress</a:t>
            </a:r>
            <a:r>
              <a:rPr lang="sl-SI" sz="2400" dirty="0"/>
              <a:t>)</a:t>
            </a:r>
          </a:p>
          <a:p>
            <a:r>
              <a:rPr lang="sl-SI" dirty="0" smtClean="0"/>
              <a:t>Built for easy </a:t>
            </a:r>
            <a:r>
              <a:rPr lang="sl-SI" dirty="0"/>
              <a:t>integration with a wide range of SCADA </a:t>
            </a:r>
            <a:r>
              <a:rPr lang="sl-SI" dirty="0" smtClean="0"/>
              <a:t>systems and EPICS CA</a:t>
            </a:r>
            <a:endParaRPr lang="sl-SI" dirty="0"/>
          </a:p>
          <a:p>
            <a:r>
              <a:rPr lang="sl-SI" dirty="0"/>
              <a:t>Stadardized interfaces for efficient </a:t>
            </a:r>
            <a:r>
              <a:rPr lang="sl-SI" dirty="0" smtClean="0"/>
              <a:t>medical</a:t>
            </a:r>
            <a:r>
              <a:rPr lang="en-US" dirty="0"/>
              <a:t> </a:t>
            </a:r>
            <a:r>
              <a:rPr lang="sl-SI" dirty="0" smtClean="0"/>
              <a:t>software integration</a:t>
            </a:r>
            <a:endParaRPr lang="sl-SI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Advantages of MADIE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31</a:t>
            </a:fld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757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mark\CSL\_DACC\_marketing\Certifikacijski znak IQN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310" y="2276872"/>
            <a:ext cx="1565052" cy="157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according to industrial development process (ISO 9001) and comes with all necessary documentation and traceability in place!</a:t>
            </a:r>
          </a:p>
          <a:p>
            <a:pPr lvl="1"/>
            <a:r>
              <a:rPr lang="en-US" dirty="0" smtClean="0"/>
              <a:t>Requirements and test plans</a:t>
            </a:r>
          </a:p>
          <a:p>
            <a:pPr lvl="1"/>
            <a:r>
              <a:rPr lang="en-US" dirty="0" smtClean="0"/>
              <a:t>Architecture and design</a:t>
            </a:r>
          </a:p>
          <a:p>
            <a:pPr lvl="1"/>
            <a:r>
              <a:rPr lang="en-US" dirty="0" smtClean="0"/>
              <a:t>User documentation</a:t>
            </a:r>
          </a:p>
          <a:p>
            <a:r>
              <a:rPr lang="en-US" dirty="0" smtClean="0"/>
              <a:t>Ready to connect with</a:t>
            </a:r>
            <a:br>
              <a:rPr lang="en-US" dirty="0" smtClean="0"/>
            </a:br>
            <a:r>
              <a:rPr lang="en-US" dirty="0" smtClean="0"/>
              <a:t>medical systems, e.g.:</a:t>
            </a:r>
          </a:p>
          <a:p>
            <a:pPr lvl="1"/>
            <a:r>
              <a:rPr lang="en-US" dirty="0" smtClean="0"/>
              <a:t>DDS</a:t>
            </a:r>
          </a:p>
          <a:p>
            <a:pPr lvl="1"/>
            <a:r>
              <a:rPr lang="en-US" dirty="0" smtClean="0"/>
              <a:t>TCS</a:t>
            </a:r>
          </a:p>
          <a:p>
            <a:pPr lvl="1"/>
            <a:endParaRPr lang="en-US" dirty="0" smtClean="0"/>
          </a:p>
          <a:p>
            <a:pPr lvl="1"/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documented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32</a:t>
            </a:fld>
            <a:endParaRPr lang="sl-SI" altLang="en-US"/>
          </a:p>
        </p:txBody>
      </p:sp>
      <p:pic>
        <p:nvPicPr>
          <p:cNvPr id="5" name="Picture 2" descr="http://www.cosylab.si/mma/_/20120705115251/min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643" y="3917693"/>
            <a:ext cx="16668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EF CERT ISO13485-2003 SIQ s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19550"/>
            <a:ext cx="1677504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D:\mark\CSL\_DACC\_marketing\Cert znak SIQ Q-874+M-046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00" y="2533535"/>
            <a:ext cx="1096962" cy="70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47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Provides the LabVIEW integrator with essential </a:t>
            </a:r>
            <a:r>
              <a:rPr lang="en-US" b="1" dirty="0" smtClean="0"/>
              <a:t>common </a:t>
            </a:r>
            <a:r>
              <a:rPr lang="en-US" b="1" dirty="0"/>
              <a:t>services</a:t>
            </a:r>
            <a:r>
              <a:rPr lang="en-US" dirty="0"/>
              <a:t> for </a:t>
            </a:r>
            <a:r>
              <a:rPr lang="sl-SI" dirty="0" smtClean="0"/>
              <a:t>integration of accelerator</a:t>
            </a:r>
            <a:r>
              <a:rPr lang="en-US" dirty="0" smtClean="0"/>
              <a:t> </a:t>
            </a:r>
            <a:r>
              <a:rPr lang="en-US" dirty="0"/>
              <a:t>control system </a:t>
            </a:r>
            <a:r>
              <a:rPr lang="en-US" dirty="0" smtClean="0"/>
              <a:t>devices</a:t>
            </a:r>
            <a:endParaRPr lang="sl-SI" dirty="0" smtClean="0"/>
          </a:p>
          <a:p>
            <a:pPr>
              <a:defRPr/>
            </a:pPr>
            <a:r>
              <a:rPr lang="sl-SI" dirty="0"/>
              <a:t>Enforces a </a:t>
            </a:r>
            <a:r>
              <a:rPr lang="sl-SI" dirty="0" smtClean="0"/>
              <a:t>unified </a:t>
            </a:r>
            <a:r>
              <a:rPr lang="sl-SI" dirty="0"/>
              <a:t>architecture and communication protocols for all device </a:t>
            </a:r>
            <a:r>
              <a:rPr lang="sl-SI" dirty="0" smtClean="0"/>
              <a:t>integrations</a:t>
            </a:r>
          </a:p>
          <a:p>
            <a:pPr>
              <a:defRPr/>
            </a:pPr>
            <a:r>
              <a:rPr lang="en-US" dirty="0" smtClean="0"/>
              <a:t>Offers the </a:t>
            </a:r>
            <a:r>
              <a:rPr lang="sl-SI" dirty="0" smtClean="0"/>
              <a:t>integrator of specific devices </a:t>
            </a:r>
            <a:r>
              <a:rPr lang="en-US" dirty="0" smtClean="0"/>
              <a:t>a </a:t>
            </a:r>
            <a:r>
              <a:rPr lang="en-US" b="1" dirty="0" smtClean="0"/>
              <a:t>higher </a:t>
            </a:r>
            <a:r>
              <a:rPr lang="en-US" b="1" dirty="0"/>
              <a:t>level API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sl-SI" dirty="0" smtClean="0"/>
              <a:t>better more cost-efficient </a:t>
            </a:r>
            <a:r>
              <a:rPr lang="en-US" dirty="0" smtClean="0"/>
              <a:t>implementation</a:t>
            </a:r>
            <a:endParaRPr lang="sl-SI" dirty="0" smtClean="0"/>
          </a:p>
          <a:p>
            <a:pPr>
              <a:defRPr/>
            </a:pPr>
            <a:endParaRPr lang="sl-SI" dirty="0" smtClean="0"/>
          </a:p>
          <a:p>
            <a:pPr marL="0" indent="0">
              <a:buNone/>
              <a:defRPr/>
            </a:pPr>
            <a:r>
              <a:rPr lang="en-US" i="1" dirty="0" smtClean="0"/>
              <a:t>Strong </a:t>
            </a:r>
            <a:r>
              <a:rPr lang="sl-SI" i="1" dirty="0" smtClean="0"/>
              <a:t>architectural foundations </a:t>
            </a:r>
            <a:br>
              <a:rPr lang="sl-SI" i="1" dirty="0" smtClean="0"/>
            </a:br>
            <a:r>
              <a:rPr lang="sl-SI" i="1" dirty="0" smtClean="0"/>
              <a:t>mean simplifed debugging, </a:t>
            </a:r>
            <a:br>
              <a:rPr lang="sl-SI" i="1" dirty="0" smtClean="0"/>
            </a:br>
            <a:r>
              <a:rPr lang="sl-SI" i="1" dirty="0" smtClean="0"/>
              <a:t>which </a:t>
            </a:r>
            <a:r>
              <a:rPr lang="en-US" i="1" dirty="0" smtClean="0"/>
              <a:t>cuts down </a:t>
            </a:r>
            <a:r>
              <a:rPr lang="sl-SI" i="1" dirty="0" smtClean="0"/>
              <a:t>commisioning time!</a:t>
            </a:r>
          </a:p>
        </p:txBody>
      </p:sp>
      <p:sp>
        <p:nvSpPr>
          <p:cNvPr id="1638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Why</a:t>
            </a:r>
            <a:r>
              <a:rPr lang="sl-SI" altLang="en-US" dirty="0" smtClean="0"/>
              <a:t> MADIE</a:t>
            </a:r>
            <a:r>
              <a:rPr lang="sl-SI" altLang="en-US" dirty="0"/>
              <a:t>?</a:t>
            </a: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FEE811-95D0-4984-BF92-6129E9E6C0EC}" type="slidenum">
              <a:rPr lang="sl-SI" altLang="en-US">
                <a:solidFill>
                  <a:srgbClr val="7F7F7F"/>
                </a:solidFill>
              </a:rPr>
              <a:pPr eaLnBrk="1" hangingPunct="1"/>
              <a:t>33</a:t>
            </a:fld>
            <a:endParaRPr lang="sl-SI" altLang="en-US">
              <a:solidFill>
                <a:srgbClr val="7F7F7F"/>
              </a:solidFill>
            </a:endParaRPr>
          </a:p>
        </p:txBody>
      </p:sp>
      <p:pic>
        <p:nvPicPr>
          <p:cNvPr id="2050" name="Picture 2" descr="http://www.devbattles.com/images/upload/debugg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2566416" cy="192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1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65400"/>
            <a:ext cx="5218112" cy="1830388"/>
          </a:xfrm>
        </p:spPr>
        <p:txBody>
          <a:bodyPr rtlCol="0" anchor="b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l-SI" dirty="0" err="1" smtClean="0"/>
              <a:t>Thank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!</a:t>
            </a:r>
            <a:endParaRPr lang="sl-SI" dirty="0"/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4521200"/>
            <a:ext cx="5218112" cy="150018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sl-SI" altLang="en-US" dirty="0" smtClean="0"/>
              <a:t>samo.tuma@cosylab.com</a:t>
            </a:r>
          </a:p>
          <a:p>
            <a:r>
              <a:rPr lang="sl-SI" altLang="en-US" dirty="0" smtClean="0"/>
              <a:t>www.cosylab.com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1616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integration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AA7D8F-C95F-4CEC-B1F1-77136C231C8C}" type="slidenum">
              <a:rPr lang="sl-SI" altLang="en-US" smtClean="0"/>
              <a:pPr/>
              <a:t>35</a:t>
            </a:fld>
            <a:endParaRPr lang="sl-SI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496878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6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19256" cy="431378"/>
          </a:xfrm>
        </p:spPr>
        <p:txBody>
          <a:bodyPr/>
          <a:lstStyle/>
          <a:p>
            <a:r>
              <a:rPr lang="en-US" sz="2400" dirty="0" smtClean="0">
                <a:ea typeface="ＭＳ Ｐゴシック" pitchFamily="34" charset="-128"/>
              </a:rPr>
              <a:t>Customers</a:t>
            </a:r>
            <a:r>
              <a:rPr lang="sl-SI" sz="2400" dirty="0" smtClean="0">
                <a:ea typeface="ＭＳ Ｐゴシック" pitchFamily="34" charset="-128"/>
              </a:rPr>
              <a:t> From Nearly All Major Labs Worldwide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6" y="476002"/>
            <a:ext cx="8962394" cy="638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Cosylab Key References (1/2)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5</a:t>
            </a:fld>
            <a:endParaRPr lang="sl-SI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71636"/>
              </p:ext>
            </p:extLst>
          </p:nvPr>
        </p:nvGraphicFramePr>
        <p:xfrm>
          <a:off x="249201" y="1196752"/>
          <a:ext cx="8571271" cy="4577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27956"/>
                <a:gridCol w="3343315"/>
              </a:tblGrid>
              <a:tr h="45126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Reference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87580" marB="875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Description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87580" marB="87580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PSI </a:t>
                      </a:r>
                      <a:r>
                        <a:rPr lang="en-US" sz="1600" dirty="0" err="1">
                          <a:effectLst/>
                        </a:rPr>
                        <a:t>SwissFEL</a:t>
                      </a:r>
                      <a:r>
                        <a:rPr lang="en-US" sz="1600" dirty="0">
                          <a:effectLst/>
                        </a:rPr>
                        <a:t> &amp; </a:t>
                      </a:r>
                      <a:r>
                        <a:rPr lang="en-US" sz="1600" dirty="0" smtClean="0">
                          <a:effectLst/>
                        </a:rPr>
                        <a:t>S</a:t>
                      </a:r>
                      <a:r>
                        <a:rPr lang="sl-SI" sz="1600" dirty="0" err="1" smtClean="0">
                          <a:effectLst/>
                        </a:rPr>
                        <a:t>wiss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L</a:t>
                      </a:r>
                      <a:r>
                        <a:rPr lang="sl-SI" sz="1600" dirty="0" err="1" smtClean="0">
                          <a:effectLst/>
                        </a:rPr>
                        <a:t>ight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S</a:t>
                      </a:r>
                      <a:r>
                        <a:rPr lang="sl-SI" sz="1600" dirty="0" err="1" smtClean="0">
                          <a:effectLst/>
                        </a:rPr>
                        <a:t>ource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SwissFEL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sl-SI" sz="1200" dirty="0" smtClean="0">
                          <a:effectLst/>
                        </a:rPr>
                        <a:t>–</a:t>
                      </a:r>
                      <a:r>
                        <a:rPr lang="sl-SI" sz="1200" dirty="0" err="1" smtClean="0">
                          <a:effectLst/>
                        </a:rPr>
                        <a:t>Free</a:t>
                      </a:r>
                      <a:r>
                        <a:rPr lang="sl-SI" sz="1200" dirty="0" smtClean="0">
                          <a:effectLst/>
                        </a:rPr>
                        <a:t> </a:t>
                      </a:r>
                      <a:r>
                        <a:rPr lang="sl-SI" sz="1200" dirty="0" err="1" smtClean="0">
                          <a:effectLst/>
                        </a:rPr>
                        <a:t>electron</a:t>
                      </a:r>
                      <a:r>
                        <a:rPr lang="sl-SI" sz="1200" dirty="0" smtClean="0">
                          <a:effectLst/>
                        </a:rPr>
                        <a:t> laser</a:t>
                      </a:r>
                      <a:endParaRPr lang="sl-SI" sz="1200" dirty="0" smtClean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SLS</a:t>
                      </a:r>
                      <a:r>
                        <a:rPr lang="sl-SI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sl-SI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Synchrotron</a:t>
                      </a:r>
                      <a:r>
                        <a:rPr lang="sl-SI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radiation</a:t>
                      </a:r>
                      <a:r>
                        <a:rPr lang="sl-SI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</a:t>
                      </a:r>
                      <a:r>
                        <a:rPr lang="sl-SI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  <a:endParaRPr lang="sl-SI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ELI-NP</a:t>
                      </a: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aser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gamma beam facility</a:t>
                      </a:r>
                      <a:endParaRPr lang="en-A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SLAC</a:t>
                      </a:r>
                      <a:r>
                        <a:rPr lang="sl-SI" sz="1600" dirty="0" smtClean="0">
                          <a:effectLst/>
                        </a:rPr>
                        <a:t> LCLS/LCLS-II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Free</a:t>
                      </a: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electron</a:t>
                      </a: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laser</a:t>
                      </a:r>
                      <a:endParaRPr lang="en-A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European Spallation </a:t>
                      </a:r>
                      <a:r>
                        <a:rPr lang="sl-SI" sz="1600" dirty="0" smtClean="0">
                          <a:effectLst/>
                        </a:rPr>
                        <a:t/>
                      </a:r>
                      <a:br>
                        <a:rPr lang="sl-SI" sz="1600" dirty="0" smtClean="0">
                          <a:effectLst/>
                        </a:rPr>
                      </a:br>
                      <a:r>
                        <a:rPr lang="en-US" sz="1600" dirty="0" smtClean="0">
                          <a:effectLst/>
                        </a:rPr>
                        <a:t>Source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(ESS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Neutron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sl-SI" sz="1600" dirty="0" err="1" smtClean="0">
                          <a:effectLst/>
                        </a:rPr>
                        <a:t>source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sl-SI" sz="1600" dirty="0" err="1" smtClean="0">
                          <a:effectLst/>
                        </a:rPr>
                        <a:t>based</a:t>
                      </a:r>
                      <a:r>
                        <a:rPr lang="sl-SI" sz="1600" dirty="0" smtClean="0">
                          <a:effectLst/>
                        </a:rPr>
                        <a:t> on </a:t>
                      </a:r>
                      <a:r>
                        <a:rPr lang="sl-SI" sz="1600" dirty="0" err="1" smtClean="0">
                          <a:effectLst/>
                        </a:rPr>
                        <a:t>high-power</a:t>
                      </a:r>
                      <a:r>
                        <a:rPr lang="sl-SI" sz="1600" dirty="0" smtClean="0">
                          <a:effectLst/>
                        </a:rPr>
                        <a:t> proton </a:t>
                      </a:r>
                      <a:r>
                        <a:rPr lang="sl-SI" sz="1600" dirty="0" err="1" smtClean="0">
                          <a:effectLst/>
                        </a:rPr>
                        <a:t>linac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PAL XFEL (</a:t>
                      </a:r>
                      <a:r>
                        <a:rPr lang="sl-SI" sz="1600" dirty="0" err="1" smtClean="0">
                          <a:effectLst/>
                        </a:rPr>
                        <a:t>South</a:t>
                      </a:r>
                      <a:r>
                        <a:rPr lang="sl-SI" sz="1600" dirty="0" smtClean="0">
                          <a:effectLst/>
                        </a:rPr>
                        <a:t> </a:t>
                      </a:r>
                      <a:r>
                        <a:rPr lang="sl-SI" sz="1600" dirty="0" err="1" smtClean="0">
                          <a:effectLst/>
                        </a:rPr>
                        <a:t>Korea</a:t>
                      </a:r>
                      <a:r>
                        <a:rPr lang="sl-SI" sz="1600" dirty="0" smtClean="0">
                          <a:effectLst/>
                        </a:rPr>
                        <a:t>)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10 </a:t>
                      </a:r>
                      <a:r>
                        <a:rPr lang="sl-SI" sz="1600" dirty="0" err="1" smtClean="0">
                          <a:effectLst/>
                        </a:rPr>
                        <a:t>GeV</a:t>
                      </a:r>
                      <a:r>
                        <a:rPr lang="sl-SI" sz="1600" baseline="0" dirty="0" smtClean="0">
                          <a:effectLst/>
                        </a:rPr>
                        <a:t> FEL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MedAustron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Carbon</a:t>
                      </a:r>
                      <a:r>
                        <a:rPr lang="sl-SI" sz="1600" dirty="0" smtClean="0">
                          <a:effectLst/>
                        </a:rPr>
                        <a:t>-ion </a:t>
                      </a:r>
                      <a:r>
                        <a:rPr lang="sl-SI" sz="1600" dirty="0" err="1" smtClean="0">
                          <a:effectLst/>
                        </a:rPr>
                        <a:t>synchrotron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sl-SI" sz="1600" baseline="0" dirty="0" err="1" smtClean="0">
                          <a:effectLst/>
                        </a:rPr>
                        <a:t>for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sl-SI" sz="1600" baseline="0" dirty="0" err="1" smtClean="0">
                          <a:effectLst/>
                        </a:rPr>
                        <a:t>cancer</a:t>
                      </a:r>
                      <a:r>
                        <a:rPr lang="sl-SI" sz="1600" baseline="0" dirty="0" smtClean="0">
                          <a:effectLst/>
                        </a:rPr>
                        <a:t> </a:t>
                      </a:r>
                      <a:r>
                        <a:rPr lang="sl-SI" sz="1600" baseline="0" dirty="0" err="1" smtClean="0">
                          <a:effectLst/>
                        </a:rPr>
                        <a:t>therapy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alphaModFix amt="8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71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82"/>
          <a:stretch/>
        </p:blipFill>
        <p:spPr bwMode="auto">
          <a:xfrm>
            <a:off x="3908839" y="1673568"/>
            <a:ext cx="1524000" cy="66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alphaModFix amt="8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384" b="12445"/>
          <a:stretch/>
        </p:blipFill>
        <p:spPr bwMode="auto">
          <a:xfrm>
            <a:off x="3772814" y="2398231"/>
            <a:ext cx="1663282" cy="60593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7" cstate="print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032" y="3832643"/>
            <a:ext cx="1603240" cy="51880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8" cstate="print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71068"/>
            <a:ext cx="996950" cy="66463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print">
            <a:alphaModFix amt="8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29072" y="4511434"/>
            <a:ext cx="1523854" cy="56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meduniwien.ac.at/hp/uploads/RTEmagicC_Beschleunigerbereich_MedAustron_HP.jpg.jpg"/>
          <p:cNvPicPr>
            <a:picLocks noChangeAspect="1" noChangeArrowheads="1"/>
          </p:cNvPicPr>
          <p:nvPr/>
        </p:nvPicPr>
        <p:blipFill>
          <a:blip r:embed="rId11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24" y="5151964"/>
            <a:ext cx="1704902" cy="579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7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Cosylab Key References </a:t>
            </a:r>
            <a:r>
              <a:rPr lang="sl-SI" dirty="0" smtClean="0"/>
              <a:t>(2/</a:t>
            </a:r>
            <a:r>
              <a:rPr lang="sl-SI" dirty="0"/>
              <a:t>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6</a:t>
            </a:fld>
            <a:endParaRPr lang="sl-SI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701474"/>
              </p:ext>
            </p:extLst>
          </p:nvPr>
        </p:nvGraphicFramePr>
        <p:xfrm>
          <a:off x="249201" y="1226153"/>
          <a:ext cx="8571271" cy="5004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27956"/>
                <a:gridCol w="3343315"/>
              </a:tblGrid>
              <a:tr h="451269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Reference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87580" marB="8758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err="1" smtClean="0">
                          <a:effectLst/>
                        </a:rPr>
                        <a:t>Description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87580" marB="87580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ITER IO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Biggest scientific project,</a:t>
                      </a:r>
                      <a:r>
                        <a:rPr lang="sl-SI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international collaboration,</a:t>
                      </a:r>
                    </a:p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collaborating since 2008</a:t>
                      </a:r>
                      <a:endParaRPr lang="sl-SI" sz="1600" kern="1200" dirty="0" smtClean="0">
                        <a:solidFill>
                          <a:schemeClr val="dk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USITER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US contribution</a:t>
                      </a:r>
                      <a:r>
                        <a:rPr lang="sl-SI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to ITER</a:t>
                      </a:r>
                      <a:endParaRPr lang="sl-SI" sz="1600" kern="1200" dirty="0" smtClean="0">
                        <a:solidFill>
                          <a:schemeClr val="dk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In-kind contribution to</a:t>
                      </a:r>
                      <a:r>
                        <a:rPr lang="sl-SI" sz="1600" baseline="0" dirty="0" smtClean="0">
                          <a:effectLst/>
                        </a:rPr>
                        <a:t> FAIR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In-kind project in Darmstadt, Germany</a:t>
                      </a:r>
                    </a:p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FESA CS</a:t>
                      </a:r>
                      <a:endParaRPr lang="en-AU" sz="16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SOLARIS</a:t>
                      </a: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3</a:t>
                      </a:r>
                      <a:r>
                        <a:rPr lang="en-AU" sz="1600" baseline="300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rd</a:t>
                      </a: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 generation light source in Krakow, Poland</a:t>
                      </a:r>
                    </a:p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Tango</a:t>
                      </a:r>
                      <a:r>
                        <a:rPr lang="en-AU" sz="1600" baseline="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 CS</a:t>
                      </a:r>
                      <a:endParaRPr lang="en-AU" sz="1600" dirty="0">
                        <a:effectLst/>
                        <a:latin typeface="Calibri"/>
                        <a:ea typeface="Times New Roman" panose="02020603050405020304" pitchFamily="18" charset="0"/>
                        <a:cs typeface="Calibri"/>
                      </a:endParaRPr>
                    </a:p>
                  </a:txBody>
                  <a:tcPr marL="87580" marR="87580" marT="58729" marB="58729"/>
                </a:tc>
              </a:tr>
              <a:tr h="393568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sl-SI" sz="1600" dirty="0" smtClean="0">
                          <a:effectLst/>
                        </a:rPr>
                        <a:t>ALMA</a:t>
                      </a:r>
                      <a:endParaRPr lang="en-US" sz="1600" dirty="0" smtClean="0">
                        <a:effectLst/>
                      </a:endParaRPr>
                    </a:p>
                    <a:p>
                      <a:pPr algn="just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A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7580" marR="87580" marT="58729" marB="58729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Radio telescope in </a:t>
                      </a:r>
                      <a:r>
                        <a:rPr lang="en-AU" sz="1600" dirty="0" err="1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milimeter</a:t>
                      </a: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/</a:t>
                      </a:r>
                      <a:r>
                        <a:rPr lang="en-AU" sz="1600" dirty="0" err="1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submilimeter</a:t>
                      </a: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 wavelengths</a:t>
                      </a:r>
                    </a:p>
                    <a:p>
                      <a:pPr algn="l">
                        <a:lnSpc>
                          <a:spcPct val="11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AU" sz="1600" dirty="0" smtClean="0">
                          <a:effectLst/>
                          <a:latin typeface="Calibri"/>
                          <a:ea typeface="Times New Roman" panose="02020603050405020304" pitchFamily="18" charset="0"/>
                          <a:cs typeface="Calibri"/>
                        </a:rPr>
                        <a:t>Largest astronomical project in existence</a:t>
                      </a:r>
                    </a:p>
                  </a:txBody>
                  <a:tcPr marL="87580" marR="87580" marT="58729" marB="58729"/>
                </a:tc>
              </a:tr>
            </a:tbl>
          </a:graphicData>
        </a:graphic>
      </p:graphicFrame>
      <p:pic>
        <p:nvPicPr>
          <p:cNvPr id="14" name="Picture 13" descr="FAIR"/>
          <p:cNvPicPr>
            <a:picLocks noChangeAspect="1" noChangeArrowheads="1"/>
          </p:cNvPicPr>
          <p:nvPr/>
        </p:nvPicPr>
        <p:blipFill>
          <a:blip r:embed="rId3">
            <a:grayscl/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15460"/>
            <a:ext cx="1108364" cy="8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grayscl/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361" y="4093225"/>
            <a:ext cx="1454727" cy="833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grayscl/>
            <a:alphaModFix amt="80000"/>
          </a:blip>
          <a:srcRect/>
          <a:stretch>
            <a:fillRect/>
          </a:stretch>
        </p:blipFill>
        <p:spPr bwMode="auto">
          <a:xfrm>
            <a:off x="3554384" y="5059676"/>
            <a:ext cx="1809704" cy="1177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4211960" y="2564904"/>
            <a:ext cx="1152128" cy="1440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 cstate="email">
            <a:grayscl/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79240"/>
            <a:ext cx="1192204" cy="119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84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7285" y="981075"/>
            <a:ext cx="4306716" cy="280872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1075"/>
            <a:ext cx="4267200" cy="3168005"/>
          </a:xfrm>
        </p:spPr>
        <p:txBody>
          <a:bodyPr>
            <a:normAutofit/>
          </a:bodyPr>
          <a:lstStyle/>
          <a:p>
            <a:r>
              <a:rPr lang="sl-SI" dirty="0" smtClean="0"/>
              <a:t>&gt;120 employees worldwide</a:t>
            </a:r>
          </a:p>
          <a:p>
            <a:pPr lvl="1"/>
            <a:r>
              <a:rPr lang="sl-SI" dirty="0" smtClean="0"/>
              <a:t>95 „developer/engineer“ FTEs effectively</a:t>
            </a:r>
            <a:endParaRPr lang="en-US" dirty="0" smtClean="0"/>
          </a:p>
          <a:p>
            <a:pPr lvl="1"/>
            <a:r>
              <a:rPr lang="sl-SI" dirty="0" err="1" smtClean="0"/>
              <a:t>Always</a:t>
            </a:r>
            <a:r>
              <a:rPr lang="sl-SI" dirty="0" smtClean="0"/>
              <a:t> </a:t>
            </a:r>
            <a:r>
              <a:rPr lang="en-US" dirty="0" smtClean="0"/>
              <a:t>~</a:t>
            </a:r>
            <a:r>
              <a:rPr lang="sl-SI" dirty="0" smtClean="0"/>
              <a:t>30 students in the pipeline</a:t>
            </a:r>
          </a:p>
          <a:p>
            <a:r>
              <a:rPr lang="sl-SI" dirty="0" err="1" smtClean="0"/>
              <a:t>Branches</a:t>
            </a:r>
            <a:r>
              <a:rPr lang="sl-SI" dirty="0"/>
              <a:t>:</a:t>
            </a:r>
            <a:r>
              <a:rPr lang="sl-SI" dirty="0" smtClean="0"/>
              <a:t> </a:t>
            </a:r>
            <a:r>
              <a:rPr lang="sl-SI" dirty="0" err="1" smtClean="0"/>
              <a:t>Sweden</a:t>
            </a:r>
            <a:r>
              <a:rPr lang="sl-SI" dirty="0" smtClean="0"/>
              <a:t>, USA, </a:t>
            </a:r>
            <a:r>
              <a:rPr lang="sl-SI" dirty="0" err="1" smtClean="0"/>
              <a:t>Japan</a:t>
            </a:r>
            <a:r>
              <a:rPr lang="sl-SI" dirty="0" smtClean="0"/>
              <a:t>, </a:t>
            </a:r>
            <a:r>
              <a:rPr lang="sl-SI" dirty="0" err="1" smtClean="0"/>
              <a:t>China</a:t>
            </a:r>
            <a:r>
              <a:rPr lang="sl-SI" dirty="0" smtClean="0"/>
              <a:t>, </a:t>
            </a:r>
            <a:r>
              <a:rPr lang="sl-SI" dirty="0" err="1" smtClean="0"/>
              <a:t>Switzerland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Who are we?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89803"/>
            <a:ext cx="9144000" cy="266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56792"/>
            <a:ext cx="6569244" cy="4680520"/>
          </a:xfrm>
        </p:spPr>
        <p:txBody>
          <a:bodyPr>
            <a:normAutofit/>
          </a:bodyPr>
          <a:lstStyle/>
          <a:p>
            <a:r>
              <a:rPr lang="sl-SI" b="1" dirty="0" smtClean="0"/>
              <a:t>Turnkey control system</a:t>
            </a:r>
            <a:r>
              <a:rPr lang="sl-SI" dirty="0" smtClean="0"/>
              <a:t> adapted to your project – with open source components</a:t>
            </a:r>
          </a:p>
          <a:p>
            <a:endParaRPr lang="sl-SI" dirty="0" smtClean="0"/>
          </a:p>
          <a:p>
            <a:r>
              <a:rPr lang="sl-SI" dirty="0" smtClean="0"/>
              <a:t>Integration of subsystems and equipment into </a:t>
            </a:r>
            <a:r>
              <a:rPr lang="sl-SI" b="1" dirty="0" smtClean="0"/>
              <a:t>your control system</a:t>
            </a:r>
            <a:endParaRPr lang="sl-SI" dirty="0"/>
          </a:p>
          <a:p>
            <a:endParaRPr lang="sl-SI" b="1" dirty="0" smtClean="0"/>
          </a:p>
          <a:p>
            <a:r>
              <a:rPr lang="sl-SI" b="1" dirty="0" smtClean="0"/>
              <a:t>Outsourcing</a:t>
            </a:r>
            <a:r>
              <a:rPr lang="sl-SI" dirty="0" smtClean="0"/>
              <a:t> – we provide experts</a:t>
            </a:r>
          </a:p>
          <a:p>
            <a:endParaRPr lang="sl-SI" dirty="0" smtClean="0"/>
          </a:p>
          <a:p>
            <a:r>
              <a:rPr lang="sl-SI" dirty="0" smtClean="0"/>
              <a:t>EPICS, TANGO </a:t>
            </a:r>
            <a:r>
              <a:rPr lang="sl-SI" b="1" dirty="0" smtClean="0"/>
              <a:t>training</a:t>
            </a:r>
            <a:r>
              <a:rPr lang="sl-SI" dirty="0" smtClean="0"/>
              <a:t> - worldwide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6275040" cy="792162"/>
          </a:xfrm>
        </p:spPr>
        <p:txBody>
          <a:bodyPr/>
          <a:lstStyle/>
          <a:p>
            <a:r>
              <a:rPr lang="sl-SI" sz="2400" dirty="0" smtClean="0"/>
              <a:t>WE OFFER: Quality Service, Support </a:t>
            </a:r>
            <a:r>
              <a:rPr lang="sl-SI" sz="2400" dirty="0"/>
              <a:t>And Extended </a:t>
            </a:r>
            <a:r>
              <a:rPr lang="sl-SI" sz="2400" dirty="0" smtClean="0"/>
              <a:t>Maintenance That Takes </a:t>
            </a:r>
            <a:r>
              <a:rPr lang="sl-SI" sz="2400" dirty="0"/>
              <a:t>T</a:t>
            </a:r>
            <a:r>
              <a:rPr lang="sl-SI" sz="2400" dirty="0" smtClean="0"/>
              <a:t>he </a:t>
            </a:r>
            <a:r>
              <a:rPr lang="sl-SI" sz="2400" dirty="0"/>
              <a:t>R</a:t>
            </a:r>
            <a:r>
              <a:rPr lang="sl-SI" sz="2400" dirty="0" smtClean="0"/>
              <a:t>isk </a:t>
            </a:r>
            <a:r>
              <a:rPr lang="sl-SI" sz="2400" dirty="0"/>
              <a:t>O</a:t>
            </a:r>
            <a:r>
              <a:rPr lang="sl-SI" sz="2400" dirty="0" smtClean="0"/>
              <a:t>ut </a:t>
            </a:r>
            <a:r>
              <a:rPr lang="sl-SI" sz="2400" dirty="0"/>
              <a:t>O</a:t>
            </a:r>
            <a:r>
              <a:rPr lang="sl-SI" sz="2400" dirty="0" smtClean="0"/>
              <a:t>f Control at a </a:t>
            </a:r>
            <a:r>
              <a:rPr lang="sl-SI" sz="2400" dirty="0"/>
              <a:t>F</a:t>
            </a:r>
            <a:r>
              <a:rPr lang="sl-SI" sz="2400" dirty="0" smtClean="0"/>
              <a:t>air Price</a:t>
            </a:r>
            <a:endParaRPr lang="sl-SI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8</a:t>
            </a:fld>
            <a:endParaRPr lang="sl-SI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444" y="980728"/>
            <a:ext cx="1949504" cy="568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0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981075"/>
            <a:ext cx="4704835" cy="54006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Specialized in all Software and Hardware technologies used in accelerators:</a:t>
            </a:r>
          </a:p>
          <a:p>
            <a:pPr lvl="1"/>
            <a:r>
              <a:rPr lang="en-US" dirty="0"/>
              <a:t>EPICS, CSS, TANGO, PLC, Timing, MPS, </a:t>
            </a:r>
            <a:r>
              <a:rPr lang="en-US" dirty="0" err="1" smtClean="0"/>
              <a:t>LabVIEW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National </a:t>
            </a:r>
            <a:r>
              <a:rPr lang="en-US" dirty="0"/>
              <a:t>Instruments, PCIe,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PXI</a:t>
            </a:r>
            <a:r>
              <a:rPr lang="en-US" dirty="0"/>
              <a:t>, VME, xTCA,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Linux</a:t>
            </a:r>
            <a:r>
              <a:rPr lang="en-US" dirty="0"/>
              <a:t>, RTEMS,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FPGA</a:t>
            </a:r>
            <a:r>
              <a:rPr lang="en-US" dirty="0"/>
              <a:t>, </a:t>
            </a:r>
            <a:r>
              <a:rPr lang="en-US" dirty="0" err="1"/>
              <a:t>Matlab</a:t>
            </a:r>
            <a:r>
              <a:rPr lang="en-US" dirty="0" smtClean="0"/>
              <a:t>,…</a:t>
            </a:r>
          </a:p>
          <a:p>
            <a:endParaRPr lang="en-US" dirty="0" smtClean="0"/>
          </a:p>
          <a:p>
            <a:r>
              <a:rPr lang="en-US" dirty="0" smtClean="0"/>
              <a:t>Combining System Integration know-how with Big Physics domain expertise.</a:t>
            </a:r>
          </a:p>
          <a:p>
            <a:pPr lvl="1"/>
            <a:r>
              <a:rPr lang="en-US" dirty="0" smtClean="0"/>
              <a:t>Architects and Programmers that understand you!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Cosylab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9</a:t>
            </a:fld>
            <a:endParaRPr lang="sl-SI"/>
          </a:p>
        </p:txBody>
      </p:sp>
      <p:grpSp>
        <p:nvGrpSpPr>
          <p:cNvPr id="12" name="Group 11"/>
          <p:cNvGrpSpPr/>
          <p:nvPr/>
        </p:nvGrpSpPr>
        <p:grpSpPr>
          <a:xfrm>
            <a:off x="5004048" y="1272537"/>
            <a:ext cx="3954079" cy="3740639"/>
            <a:chOff x="3840417" y="1848601"/>
            <a:chExt cx="5171206" cy="4892066"/>
          </a:xfrm>
        </p:grpSpPr>
        <p:sp>
          <p:nvSpPr>
            <p:cNvPr id="5" name="Oval 4"/>
            <p:cNvSpPr/>
            <p:nvPr/>
          </p:nvSpPr>
          <p:spPr>
            <a:xfrm>
              <a:off x="4139952" y="2276872"/>
              <a:ext cx="4463795" cy="4463795"/>
            </a:xfrm>
            <a:prstGeom prst="ellipse">
              <a:avLst/>
            </a:prstGeom>
            <a:solidFill>
              <a:srgbClr val="4BACC6">
                <a:alpha val="69804"/>
              </a:srgb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mtClean="0"/>
                <a:t>EPICS</a:t>
              </a: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414535" y="4013119"/>
              <a:ext cx="2237048" cy="2237048"/>
            </a:xfrm>
            <a:prstGeom prst="ellipse">
              <a:avLst/>
            </a:prstGeom>
            <a:solidFill>
              <a:srgbClr val="9BBB59">
                <a:alpha val="60000"/>
              </a:srgb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smtClean="0"/>
                <a:t>TANGO</a:t>
              </a:r>
              <a:endParaRPr lang="en-US" sz="1200"/>
            </a:p>
          </p:txBody>
        </p:sp>
        <p:sp>
          <p:nvSpPr>
            <p:cNvPr id="7" name="Oval 6"/>
            <p:cNvSpPr/>
            <p:nvPr/>
          </p:nvSpPr>
          <p:spPr>
            <a:xfrm>
              <a:off x="6343879" y="5458909"/>
              <a:ext cx="1189856" cy="118985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smtClean="0"/>
                <a:t>FESA</a:t>
              </a:r>
              <a:endParaRPr lang="en-US" sz="1200"/>
            </a:p>
          </p:txBody>
        </p:sp>
        <p:sp>
          <p:nvSpPr>
            <p:cNvPr id="8" name="Oval 7"/>
            <p:cNvSpPr/>
            <p:nvPr/>
          </p:nvSpPr>
          <p:spPr>
            <a:xfrm>
              <a:off x="7245703" y="2721775"/>
              <a:ext cx="1765920" cy="176592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300" smtClean="0"/>
                <a:t>Lab</a:t>
              </a:r>
              <a:br>
                <a:rPr lang="en-US" sz="2300" smtClean="0"/>
              </a:br>
              <a:r>
                <a:rPr lang="en-US" sz="2300" smtClean="0"/>
                <a:t>VIEW</a:t>
              </a:r>
              <a:endParaRPr lang="en-US" sz="2300"/>
            </a:p>
          </p:txBody>
        </p:sp>
        <p:sp>
          <p:nvSpPr>
            <p:cNvPr id="9" name="Oval 8"/>
            <p:cNvSpPr/>
            <p:nvPr/>
          </p:nvSpPr>
          <p:spPr>
            <a:xfrm>
              <a:off x="3840417" y="3346183"/>
              <a:ext cx="1189856" cy="1189856"/>
            </a:xfrm>
            <a:prstGeom prst="ellipse">
              <a:avLst/>
            </a:prstGeom>
            <a:solidFill>
              <a:srgbClr val="FFC000">
                <a:alpha val="60000"/>
              </a:srgbClr>
            </a:solidFill>
            <a:ln>
              <a:solidFill>
                <a:srgbClr val="9A75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smtClean="0"/>
                <a:t>.net</a:t>
              </a:r>
              <a:endParaRPr lang="en-US" sz="1200"/>
            </a:p>
          </p:txBody>
        </p:sp>
        <p:sp>
          <p:nvSpPr>
            <p:cNvPr id="10" name="Oval 9"/>
            <p:cNvSpPr/>
            <p:nvPr/>
          </p:nvSpPr>
          <p:spPr>
            <a:xfrm>
              <a:off x="4139952" y="4475669"/>
              <a:ext cx="983239" cy="983239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300" dirty="0" err="1" smtClean="0"/>
                <a:t>WinCC</a:t>
              </a:r>
              <a:endParaRPr lang="en-US" sz="23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286784" y="1848601"/>
              <a:ext cx="1765920" cy="1765920"/>
            </a:xfrm>
            <a:prstGeom prst="ellipse">
              <a:avLst/>
            </a:prstGeom>
            <a:solidFill>
              <a:schemeClr val="bg1">
                <a:lumMod val="95000"/>
                <a:alpha val="6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sl-SI" sz="2300" dirty="0" smtClean="0"/>
                <a:t>FPGA</a:t>
              </a:r>
              <a:endParaRPr lang="en-US" sz="2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150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sylab_template_MS2007">
  <a:themeElements>
    <a:clrScheme name="Custom 2">
      <a:dk1>
        <a:sysClr val="windowText" lastClr="000000"/>
      </a:dk1>
      <a:lt1>
        <a:sysClr val="window" lastClr="FFFFFF"/>
      </a:lt1>
      <a:dk2>
        <a:srgbClr val="EE2E24"/>
      </a:dk2>
      <a:lt2>
        <a:srgbClr val="A1A1A1"/>
      </a:lt2>
      <a:accent1>
        <a:srgbClr val="595959"/>
      </a:accent1>
      <a:accent2>
        <a:srgbClr val="A3140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SL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Cosylab_template_MS2007</Template>
  <TotalTime>8182</TotalTime>
  <Words>1362</Words>
  <Application>Microsoft Macintosh PowerPoint</Application>
  <PresentationFormat>On-screen Show (4:3)</PresentationFormat>
  <Paragraphs>324</Paragraphs>
  <Slides>35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Bradley Hand</vt:lpstr>
      <vt:lpstr>Calibri</vt:lpstr>
      <vt:lpstr>ＭＳ Ｐゴシック</vt:lpstr>
      <vt:lpstr>Times New Roman</vt:lpstr>
      <vt:lpstr>Wingdings</vt:lpstr>
      <vt:lpstr>Wingdings 2</vt:lpstr>
      <vt:lpstr>Cosylab_template_MS2007</vt:lpstr>
      <vt:lpstr>LabVIEW</vt:lpstr>
      <vt:lpstr>Sounds familiar?</vt:lpstr>
      <vt:lpstr>The Company Cosylab</vt:lpstr>
      <vt:lpstr>Customers From Nearly All Major Labs Worldwide</vt:lpstr>
      <vt:lpstr>Cosylab Key References (1/2)</vt:lpstr>
      <vt:lpstr>Cosylab Key References (2/2)</vt:lpstr>
      <vt:lpstr>Who are we?</vt:lpstr>
      <vt:lpstr>WE OFFER: Quality Service, Support And Extended Maintenance That Takes The Risk Out Of Control at a Fair Price</vt:lpstr>
      <vt:lpstr>Cosylab</vt:lpstr>
      <vt:lpstr>What do we really do?</vt:lpstr>
      <vt:lpstr>We help humanity get a better look at the molecular level</vt:lpstr>
      <vt:lpstr>We help create unlimited energy</vt:lpstr>
      <vt:lpstr>We keep cost down and speed up</vt:lpstr>
      <vt:lpstr>We help treat cancer</vt:lpstr>
      <vt:lpstr>We do Hardware Development</vt:lpstr>
      <vt:lpstr>Our solution</vt:lpstr>
      <vt:lpstr>M.A.D.I.E.</vt:lpstr>
      <vt:lpstr>What is MADIE?</vt:lpstr>
      <vt:lpstr>How MADIE fits in the CS</vt:lpstr>
      <vt:lpstr>Essential Common Services</vt:lpstr>
      <vt:lpstr>The Launcher</vt:lpstr>
      <vt:lpstr>PowerPoint Presentation</vt:lpstr>
      <vt:lpstr>Interproces communication service</vt:lpstr>
      <vt:lpstr>OPC UA Manager service</vt:lpstr>
      <vt:lpstr>HDDS service</vt:lpstr>
      <vt:lpstr>Request Response service</vt:lpstr>
      <vt:lpstr>Logging services</vt:lpstr>
      <vt:lpstr>File service</vt:lpstr>
      <vt:lpstr>Configuration manager service</vt:lpstr>
      <vt:lpstr>Conclusions</vt:lpstr>
      <vt:lpstr>Advantages of MADIE</vt:lpstr>
      <vt:lpstr>Well documented</vt:lpstr>
      <vt:lpstr>Why MADIE?</vt:lpstr>
      <vt:lpstr>Thank you!</vt:lpstr>
      <vt:lpstr>Plugin integration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</dc:title>
  <dc:creator>apodborsek</dc:creator>
  <cp:lastModifiedBy>Matjaž Slak</cp:lastModifiedBy>
  <cp:revision>192</cp:revision>
  <cp:lastPrinted>2015-10-13T21:38:27Z</cp:lastPrinted>
  <dcterms:created xsi:type="dcterms:W3CDTF">2011-11-16T07:17:14Z</dcterms:created>
  <dcterms:modified xsi:type="dcterms:W3CDTF">2016-02-12T09:08:32Z</dcterms:modified>
</cp:coreProperties>
</file>