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6" r:id="rId2"/>
    <p:sldId id="339" r:id="rId3"/>
    <p:sldId id="323" r:id="rId4"/>
    <p:sldId id="324" r:id="rId5"/>
    <p:sldId id="326" r:id="rId6"/>
    <p:sldId id="327" r:id="rId7"/>
    <p:sldId id="328" r:id="rId8"/>
    <p:sldId id="335" r:id="rId9"/>
    <p:sldId id="329" r:id="rId10"/>
    <p:sldId id="330" r:id="rId11"/>
    <p:sldId id="336" r:id="rId12"/>
    <p:sldId id="337" r:id="rId13"/>
    <p:sldId id="333" r:id="rId14"/>
    <p:sldId id="334" r:id="rId15"/>
    <p:sldId id="332" r:id="rId16"/>
    <p:sldId id="340" r:id="rId17"/>
    <p:sldId id="331" r:id="rId18"/>
    <p:sldId id="312" r:id="rId19"/>
    <p:sldId id="303" r:id="rId20"/>
    <p:sldId id="319" r:id="rId21"/>
  </p:sldIdLst>
  <p:sldSz cx="9144000" cy="6858000" type="screen4x3"/>
  <p:notesSz cx="7010400" cy="92964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3333FF"/>
    <a:srgbClr val="00CC00"/>
    <a:srgbClr val="CCCC00"/>
    <a:srgbClr val="009900"/>
    <a:srgbClr val="FF7C80"/>
    <a:srgbClr val="FFCCCC"/>
    <a:srgbClr val="6699FF"/>
    <a:srgbClr val="66FFFF"/>
    <a:srgbClr val="99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98" autoAdjust="0"/>
    <p:restoredTop sz="97175" autoAdjust="0"/>
  </p:normalViewPr>
  <p:slideViewPr>
    <p:cSldViewPr>
      <p:cViewPr varScale="1">
        <p:scale>
          <a:sx n="115" d="100"/>
          <a:sy n="115" d="100"/>
        </p:scale>
        <p:origin x="-1554" y="-102"/>
      </p:cViewPr>
      <p:guideLst>
        <p:guide orient="horz" pos="1139"/>
        <p:guide orient="horz" pos="2727"/>
        <p:guide pos="2132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3AF5C2E5-7F94-4807-BD66-79D57BE6A2C5}" type="datetimeFigureOut">
              <a:rPr lang="de-DE" smtClean="0"/>
              <a:t>15.06.2017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EF357034-414E-4C4D-8DBE-CC9E1F5B7166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61556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854ABACF-4299-457F-AF34-10230F1F3360}" type="datetimeFigureOut">
              <a:rPr lang="de-DE" smtClean="0"/>
              <a:t>15.06.2017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de-DE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C15AF036-7699-4B99-B64B-0C224396880C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883829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anchor="ctr" anchorCtr="0"/>
          <a:lstStyle>
            <a:lvl1pPr algn="ctr">
              <a:defRPr sz="3200">
                <a:solidFill>
                  <a:srgbClr val="C00000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683568" y="3886200"/>
            <a:ext cx="7776864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998240" y="6592267"/>
            <a:ext cx="2133600" cy="257113"/>
          </a:xfrm>
          <a:prstGeom prst="rect">
            <a:avLst/>
          </a:prstGeom>
        </p:spPr>
        <p:txBody>
          <a:bodyPr/>
          <a:lstStyle/>
          <a:p>
            <a:r>
              <a:rPr lang="de-DE" dirty="0" smtClean="0"/>
              <a:t>Monika Dehn, 19.06.2017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592267"/>
            <a:ext cx="3896072" cy="25711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ERL 2017 | Geneva | </a:t>
            </a:r>
            <a:r>
              <a:rPr lang="de-DE" dirty="0" smtClean="0"/>
              <a:t>MOIBCC002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16C8D-1F5F-4075-9F5B-176644275AC8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438597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998240" y="6592267"/>
            <a:ext cx="2133600" cy="257113"/>
          </a:xfrm>
          <a:prstGeom prst="rect">
            <a:avLst/>
          </a:prstGeom>
        </p:spPr>
        <p:txBody>
          <a:bodyPr/>
          <a:lstStyle/>
          <a:p>
            <a:r>
              <a:rPr lang="de-DE" dirty="0" smtClean="0"/>
              <a:t>Monika Dehn, 19.06.2017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592267"/>
            <a:ext cx="3896072" cy="257113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ERL 2017 | Geneve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16C8D-1F5F-4075-9F5B-176644275AC8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523283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998240" y="6592267"/>
            <a:ext cx="2133600" cy="257113"/>
          </a:xfrm>
          <a:prstGeom prst="rect">
            <a:avLst/>
          </a:prstGeom>
        </p:spPr>
        <p:txBody>
          <a:bodyPr/>
          <a:lstStyle/>
          <a:p>
            <a:r>
              <a:rPr lang="de-DE" dirty="0" smtClean="0"/>
              <a:t>Monika Dehn, 19.06.2017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592267"/>
            <a:ext cx="3896072" cy="257113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ERL 2017 | Geneve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16C8D-1F5F-4075-9F5B-176644275AC8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229218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998240" y="6592267"/>
            <a:ext cx="2133600" cy="257113"/>
          </a:xfrm>
          <a:prstGeom prst="rect">
            <a:avLst/>
          </a:prstGeom>
        </p:spPr>
        <p:txBody>
          <a:bodyPr/>
          <a:lstStyle/>
          <a:p>
            <a:r>
              <a:rPr lang="de-DE" dirty="0" smtClean="0"/>
              <a:t>Monika Dehn, 19.06.2017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592267"/>
            <a:ext cx="3896072" cy="257113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ERL 2017 | Geneva | MOIBCC002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16C8D-1F5F-4075-9F5B-176644275AC8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859367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998240" y="6592267"/>
            <a:ext cx="2133600" cy="257113"/>
          </a:xfrm>
          <a:prstGeom prst="rect">
            <a:avLst/>
          </a:prstGeom>
        </p:spPr>
        <p:txBody>
          <a:bodyPr/>
          <a:lstStyle/>
          <a:p>
            <a:r>
              <a:rPr lang="de-DE" dirty="0" smtClean="0"/>
              <a:t>Monika Dehn, 19.06.2017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592267"/>
            <a:ext cx="3896072" cy="257113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ERL 2017 | Geneve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16C8D-1F5F-4075-9F5B-176644275AC8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47239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998240" y="6592267"/>
            <a:ext cx="2133600" cy="257113"/>
          </a:xfrm>
          <a:prstGeom prst="rect">
            <a:avLst/>
          </a:prstGeom>
        </p:spPr>
        <p:txBody>
          <a:bodyPr/>
          <a:lstStyle/>
          <a:p>
            <a:r>
              <a:rPr lang="de-DE" dirty="0" smtClean="0"/>
              <a:t>Monika Dehn, 19.06.2017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592267"/>
            <a:ext cx="3896072" cy="257113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ERL 2017 | Geneve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16C8D-1F5F-4075-9F5B-176644275AC8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860045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998240" y="6592267"/>
            <a:ext cx="2133600" cy="257113"/>
          </a:xfrm>
          <a:prstGeom prst="rect">
            <a:avLst/>
          </a:prstGeom>
        </p:spPr>
        <p:txBody>
          <a:bodyPr/>
          <a:lstStyle/>
          <a:p>
            <a:r>
              <a:rPr lang="de-DE" dirty="0" smtClean="0"/>
              <a:t>Monika Dehn, 19.06.2017</a:t>
            </a:r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3124200" y="6592267"/>
            <a:ext cx="3896072" cy="257113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ERL 2017 | Geneve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16C8D-1F5F-4075-9F5B-176644275AC8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134656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998240" y="6592267"/>
            <a:ext cx="2133600" cy="257113"/>
          </a:xfrm>
          <a:prstGeom prst="rect">
            <a:avLst/>
          </a:prstGeom>
        </p:spPr>
        <p:txBody>
          <a:bodyPr/>
          <a:lstStyle/>
          <a:p>
            <a:r>
              <a:rPr lang="de-DE" dirty="0" smtClean="0"/>
              <a:t>Monika Dehn, 19.06.2017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124200" y="6592267"/>
            <a:ext cx="3896072" cy="257113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ERL 2017 | Geneve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16C8D-1F5F-4075-9F5B-176644275AC8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613807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998240" y="6592267"/>
            <a:ext cx="2133600" cy="257113"/>
          </a:xfrm>
          <a:prstGeom prst="rect">
            <a:avLst/>
          </a:prstGeom>
        </p:spPr>
        <p:txBody>
          <a:bodyPr/>
          <a:lstStyle/>
          <a:p>
            <a:r>
              <a:rPr lang="de-DE" dirty="0" smtClean="0"/>
              <a:t>Monika Dehn, 19.06.2017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592267"/>
            <a:ext cx="3896072" cy="257113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ERL 2017 | Geneve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16C8D-1F5F-4075-9F5B-176644275AC8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069059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998240" y="6592267"/>
            <a:ext cx="2133600" cy="257113"/>
          </a:xfrm>
          <a:prstGeom prst="rect">
            <a:avLst/>
          </a:prstGeom>
        </p:spPr>
        <p:txBody>
          <a:bodyPr/>
          <a:lstStyle/>
          <a:p>
            <a:r>
              <a:rPr lang="de-DE" dirty="0" smtClean="0"/>
              <a:t>Monika Dehn, 19.06.2017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592267"/>
            <a:ext cx="3896072" cy="257113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ERL 2017 | Geneve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16C8D-1F5F-4075-9F5B-176644275AC8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84499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998240" y="6592267"/>
            <a:ext cx="2133600" cy="257113"/>
          </a:xfrm>
          <a:prstGeom prst="rect">
            <a:avLst/>
          </a:prstGeom>
        </p:spPr>
        <p:txBody>
          <a:bodyPr/>
          <a:lstStyle/>
          <a:p>
            <a:r>
              <a:rPr lang="de-DE" dirty="0" smtClean="0"/>
              <a:t>Monika Dehn, 19.06.2017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592267"/>
            <a:ext cx="3896072" cy="257113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ERL 2017 | Geneve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16C8D-1F5F-4075-9F5B-176644275AC8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933844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w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hteck 11"/>
          <p:cNvSpPr/>
          <p:nvPr/>
        </p:nvSpPr>
        <p:spPr>
          <a:xfrm>
            <a:off x="206" y="6580188"/>
            <a:ext cx="9143794" cy="285750"/>
          </a:xfrm>
          <a:prstGeom prst="rect">
            <a:avLst/>
          </a:prstGeom>
          <a:solidFill>
            <a:srgbClr val="476F79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7" name="Picture 9" descr="headline1.jpg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90" b="32535"/>
          <a:stretch/>
        </p:blipFill>
        <p:spPr bwMode="auto">
          <a:xfrm>
            <a:off x="1144857" y="-1"/>
            <a:ext cx="7999143" cy="846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Kopfart2"/>
          <p:cNvSpPr>
            <a:spLocks noChangeArrowheads="1"/>
          </p:cNvSpPr>
          <p:nvPr/>
        </p:nvSpPr>
        <p:spPr bwMode="auto">
          <a:xfrm>
            <a:off x="0" y="0"/>
            <a:ext cx="285750" cy="846418"/>
          </a:xfrm>
          <a:prstGeom prst="rect">
            <a:avLst/>
          </a:prstGeom>
          <a:gradFill rotWithShape="0"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/>
        </p:spPr>
        <p:txBody>
          <a:bodyPr wrap="none" anchor="ctr"/>
          <a:lstStyle/>
          <a:p>
            <a:pPr algn="ctr"/>
            <a:endParaRPr lang="en-GB" sz="2400" dirty="0">
              <a:effectLst/>
              <a:latin typeface="LM Sans 8" pitchFamily="2" charset="0"/>
            </a:endParaRPr>
          </a:p>
        </p:txBody>
      </p:sp>
      <p:pic>
        <p:nvPicPr>
          <p:cNvPr id="10" name="jgu-Logo" descr="JGU-Logo_farbe_high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15" t="20334" r="17422" b="12376"/>
          <a:stretch>
            <a:fillRect/>
          </a:stretch>
        </p:blipFill>
        <p:spPr bwMode="auto">
          <a:xfrm>
            <a:off x="-186" y="-15576"/>
            <a:ext cx="1079476" cy="710420"/>
          </a:xfrm>
          <a:prstGeom prst="rect">
            <a:avLst/>
          </a:prstGeom>
          <a:noFill/>
          <a:ln>
            <a:noFill/>
          </a:ln>
          <a:effectLst>
            <a:softEdge rad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Kopf Schatten"/>
          <p:cNvSpPr>
            <a:spLocks noChangeArrowheads="1"/>
          </p:cNvSpPr>
          <p:nvPr/>
        </p:nvSpPr>
        <p:spPr bwMode="auto">
          <a:xfrm>
            <a:off x="0" y="846418"/>
            <a:ext cx="9144000" cy="61632"/>
          </a:xfrm>
          <a:prstGeom prst="rect">
            <a:avLst/>
          </a:prstGeom>
          <a:gradFill rotWithShape="0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xtLst/>
        </p:spPr>
        <p:txBody>
          <a:bodyPr/>
          <a:lstStyle/>
          <a:p>
            <a:endParaRPr lang="en-GB" sz="2400" dirty="0">
              <a:latin typeface="LM Sans 8" pitchFamily="2" charset="0"/>
            </a:endParaRPr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144856" y="-15576"/>
            <a:ext cx="7541943" cy="86199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596336" y="6592267"/>
            <a:ext cx="1090464" cy="257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56D16C8D-1F5F-4075-9F5B-176644275AC8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4" name="Datumsplatzhalter 3"/>
          <p:cNvSpPr>
            <a:spLocks noGrp="1"/>
          </p:cNvSpPr>
          <p:nvPr>
            <p:ph type="dt" sz="half" idx="2"/>
          </p:nvPr>
        </p:nvSpPr>
        <p:spPr>
          <a:xfrm>
            <a:off x="998240" y="6592267"/>
            <a:ext cx="2133600" cy="257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Monika Dehn, 19.06.2017</a:t>
            </a:r>
            <a:endParaRPr lang="de-DE" dirty="0"/>
          </a:p>
        </p:txBody>
      </p:sp>
      <p:sp>
        <p:nvSpPr>
          <p:cNvPr id="1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592267"/>
            <a:ext cx="3896072" cy="257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ERL 2017 | Geneva | MOIBCC002</a:t>
            </a:r>
            <a:endParaRPr lang="de-DE" dirty="0"/>
          </a:p>
        </p:txBody>
      </p:sp>
      <p:pic>
        <p:nvPicPr>
          <p:cNvPr id="17" name="mami-Logo" descr="mamilogo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590" y="-18721"/>
            <a:ext cx="873918" cy="865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Grafik 4"/>
          <p:cNvPicPr>
            <a:picLocks noChangeAspect="1"/>
          </p:cNvPicPr>
          <p:nvPr userDrawn="1"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573"/>
          <a:stretch/>
        </p:blipFill>
        <p:spPr>
          <a:xfrm>
            <a:off x="516934" y="6580188"/>
            <a:ext cx="499013" cy="285750"/>
          </a:xfrm>
          <a:prstGeom prst="rect">
            <a:avLst/>
          </a:prstGeom>
        </p:spPr>
      </p:pic>
      <p:pic>
        <p:nvPicPr>
          <p:cNvPr id="3074" name="Picture 2" descr="Z:\Dokumente\Vorträge\201706-ERL2017\Bilder\HOPE II Logo.png"/>
          <p:cNvPicPr>
            <a:picLocks noChangeAspect="1" noChangeArrowheads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08" y="6580188"/>
            <a:ext cx="517442" cy="28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6423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sz="20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600"/>
        </a:spcBef>
        <a:spcAft>
          <a:spcPts val="600"/>
        </a:spcAft>
        <a:buClr>
          <a:srgbClr val="476F79"/>
        </a:buClr>
        <a:buSzPct val="7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ts val="600"/>
        </a:spcBef>
        <a:spcAft>
          <a:spcPts val="600"/>
        </a:spcAft>
        <a:buClr>
          <a:schemeClr val="accent1">
            <a:lumMod val="40000"/>
            <a:lumOff val="60000"/>
          </a:schemeClr>
        </a:buClr>
        <a:buSzPct val="7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ts val="600"/>
        </a:spcBef>
        <a:spcAft>
          <a:spcPts val="600"/>
        </a:spcAft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ts val="600"/>
        </a:spcBef>
        <a:spcAft>
          <a:spcPts val="600"/>
        </a:spcAft>
        <a:buClr>
          <a:srgbClr val="476F79"/>
        </a:buClr>
        <a:buSzPct val="75000"/>
        <a:buFont typeface="Arial" pitchFamily="34" charset="0"/>
        <a:buChar char="□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ts val="600"/>
        </a:spcBef>
        <a:spcAft>
          <a:spcPts val="600"/>
        </a:spcAft>
        <a:buClr>
          <a:schemeClr val="accent1">
            <a:lumMod val="60000"/>
            <a:lumOff val="40000"/>
          </a:schemeClr>
        </a:buClr>
        <a:buSzPct val="75000"/>
        <a:buFont typeface="Arial" pitchFamily="34" charset="0"/>
        <a:buChar char="□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microsoft.com/office/2007/relationships/hdphoto" Target="../media/hdphoto1.wdp"/><Relationship Id="rId7" Type="http://schemas.openxmlformats.org/officeDocument/2006/relationships/image" Target="../media/image36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microsoft.com/office/2007/relationships/hdphoto" Target="../media/hdphoto2.wdp"/><Relationship Id="rId4" Type="http://schemas.openxmlformats.org/officeDocument/2006/relationships/image" Target="../media/image34.png"/><Relationship Id="rId9" Type="http://schemas.openxmlformats.org/officeDocument/2006/relationships/image" Target="../media/image3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6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6.png"/><Relationship Id="rId9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340768"/>
            <a:ext cx="7772400" cy="1470025"/>
          </a:xfrm>
        </p:spPr>
        <p:txBody>
          <a:bodyPr/>
          <a:lstStyle/>
          <a:p>
            <a:r>
              <a:rPr lang="en-US" dirty="0" smtClean="0"/>
              <a:t>Longitudinal Halo from NEA and PEA Photocathodes</a:t>
            </a:r>
            <a:endParaRPr lang="en-US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683568" y="3096543"/>
            <a:ext cx="7776864" cy="2207096"/>
          </a:xfrm>
        </p:spPr>
        <p:txBody>
          <a:bodyPr/>
          <a:lstStyle/>
          <a:p>
            <a:r>
              <a:rPr lang="en-US" dirty="0" smtClean="0"/>
              <a:t>ERL 2017 – 19.06.2017 </a:t>
            </a:r>
            <a:r>
              <a:rPr lang="en-US" dirty="0" smtClean="0"/>
              <a:t>Geneva</a:t>
            </a:r>
            <a:endParaRPr lang="en-US" dirty="0" smtClean="0"/>
          </a:p>
          <a:p>
            <a:r>
              <a:rPr lang="en-US" dirty="0" smtClean="0"/>
              <a:t>Monika Dehn</a:t>
            </a:r>
          </a:p>
          <a:p>
            <a:r>
              <a:rPr lang="en-US" dirty="0" smtClean="0"/>
              <a:t>K. Aulenbacher, V. Bechthold, F. Fichtner</a:t>
            </a: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5876" y="4726523"/>
            <a:ext cx="2217836" cy="1690809"/>
          </a:xfrm>
          <a:prstGeom prst="rect">
            <a:avLst/>
          </a:prstGeom>
        </p:spPr>
      </p:pic>
      <p:sp>
        <p:nvSpPr>
          <p:cNvPr id="7" name="Rechteck 6"/>
          <p:cNvSpPr/>
          <p:nvPr/>
        </p:nvSpPr>
        <p:spPr>
          <a:xfrm>
            <a:off x="4211960" y="6309320"/>
            <a:ext cx="1781257" cy="4001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buClr>
                <a:srgbClr val="476F79"/>
              </a:buClr>
              <a:buSzPct val="75000"/>
              <a:buFont typeface="Wingdings" pitchFamily="2" charset="2"/>
              <a:buNone/>
            </a:pPr>
            <a:r>
              <a:rPr lang="de-DE" sz="1400" dirty="0"/>
              <a:t>FKZ 05K12UM1</a:t>
            </a:r>
          </a:p>
        </p:txBody>
      </p:sp>
      <p:pic>
        <p:nvPicPr>
          <p:cNvPr id="2050" name="Picture 2" descr="Z:\Dokumente\Vorträge\201706-ERL2017\Bilder\HOPE II 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38" y="5852870"/>
            <a:ext cx="1188814" cy="656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2734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 Response Measurements</a:t>
            </a:r>
            <a:br>
              <a:rPr lang="en-US" dirty="0"/>
            </a:br>
            <a:r>
              <a:rPr lang="en-US" dirty="0"/>
              <a:t>Results at </a:t>
            </a:r>
            <a:r>
              <a:rPr lang="en-US" dirty="0" smtClean="0"/>
              <a:t>400</a:t>
            </a:r>
            <a:r>
              <a:rPr lang="en-US" sz="1200" dirty="0" smtClean="0"/>
              <a:t> </a:t>
            </a:r>
            <a:r>
              <a:rPr lang="en-US" dirty="0" smtClean="0"/>
              <a:t>nm </a:t>
            </a:r>
            <a:r>
              <a:rPr lang="en-US" dirty="0"/>
              <a:t>and </a:t>
            </a:r>
            <a:r>
              <a:rPr lang="en-US" dirty="0" smtClean="0"/>
              <a:t>800</a:t>
            </a:r>
            <a:r>
              <a:rPr lang="en-US" sz="1200" dirty="0" smtClean="0"/>
              <a:t> </a:t>
            </a:r>
            <a:r>
              <a:rPr lang="en-US" dirty="0" smtClean="0"/>
              <a:t>nm with CsO:GaAs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Monika Dehn, 19.06.2017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ERL 2017 </a:t>
            </a:r>
            <a:r>
              <a:rPr lang="en-US" dirty="0"/>
              <a:t>| Geneva | </a:t>
            </a:r>
            <a:r>
              <a:rPr lang="de-DE" dirty="0"/>
              <a:t>MOIBCC002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16C8D-1F5F-4075-9F5B-176644275AC8}" type="slidenum">
              <a:rPr lang="de-DE" smtClean="0"/>
              <a:t>10</a:t>
            </a:fld>
            <a:endParaRPr lang="de-DE" dirty="0"/>
          </a:p>
        </p:txBody>
      </p:sp>
      <p:sp>
        <p:nvSpPr>
          <p:cNvPr id="8" name="Textfeld 7"/>
          <p:cNvSpPr txBox="1"/>
          <p:nvPr/>
        </p:nvSpPr>
        <p:spPr>
          <a:xfrm>
            <a:off x="1713666" y="944724"/>
            <a:ext cx="15981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u="sng" dirty="0" smtClean="0"/>
              <a:t>Measurements</a:t>
            </a:r>
            <a:endParaRPr lang="de-DE" u="sng" dirty="0"/>
          </a:p>
        </p:txBody>
      </p:sp>
      <p:sp>
        <p:nvSpPr>
          <p:cNvPr id="9" name="Textfeld 8"/>
          <p:cNvSpPr txBox="1"/>
          <p:nvPr/>
        </p:nvSpPr>
        <p:spPr>
          <a:xfrm>
            <a:off x="5112060" y="944724"/>
            <a:ext cx="36347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u="sng" dirty="0" smtClean="0"/>
              <a:t>Simulations with the diffusion model</a:t>
            </a:r>
            <a:endParaRPr lang="de-DE" u="sng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5568" y="1160748"/>
            <a:ext cx="4758940" cy="3663116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527" y="1131491"/>
            <a:ext cx="4824535" cy="3701665"/>
          </a:xfrm>
          <a:prstGeom prst="rect">
            <a:avLst/>
          </a:prstGeom>
        </p:spPr>
      </p:pic>
      <p:cxnSp>
        <p:nvCxnSpPr>
          <p:cNvPr id="19" name="Gerade Verbindung 18"/>
          <p:cNvCxnSpPr/>
          <p:nvPr/>
        </p:nvCxnSpPr>
        <p:spPr>
          <a:xfrm>
            <a:off x="2447764" y="1520788"/>
            <a:ext cx="0" cy="2697118"/>
          </a:xfrm>
          <a:prstGeom prst="line">
            <a:avLst/>
          </a:prstGeom>
          <a:ln w="3810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20"/>
          <p:cNvCxnSpPr/>
          <p:nvPr/>
        </p:nvCxnSpPr>
        <p:spPr>
          <a:xfrm>
            <a:off x="6732240" y="1520788"/>
            <a:ext cx="0" cy="2694528"/>
          </a:xfrm>
          <a:prstGeom prst="line">
            <a:avLst/>
          </a:prstGeom>
          <a:ln w="3810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Inhaltsplatzhalter 2"/>
          <p:cNvSpPr>
            <a:spLocks noGrp="1"/>
          </p:cNvSpPr>
          <p:nvPr>
            <p:ph idx="1"/>
          </p:nvPr>
        </p:nvSpPr>
        <p:spPr>
          <a:xfrm>
            <a:off x="35496" y="4725144"/>
            <a:ext cx="5004556" cy="1808820"/>
          </a:xfrm>
        </p:spPr>
        <p:txBody>
          <a:bodyPr>
            <a:normAutofit/>
          </a:bodyPr>
          <a:lstStyle/>
          <a:p>
            <a:r>
              <a:rPr lang="en-US" sz="1400" dirty="0" smtClean="0"/>
              <a:t>After </a:t>
            </a:r>
            <a:r>
              <a:rPr lang="en-US" sz="1400" dirty="0" smtClean="0"/>
              <a:t>10</a:t>
            </a:r>
            <a:r>
              <a:rPr lang="en-US" sz="800" dirty="0" smtClean="0"/>
              <a:t> </a:t>
            </a:r>
            <a:r>
              <a:rPr lang="en-US" sz="1400" dirty="0" smtClean="0"/>
              <a:t>ps </a:t>
            </a:r>
            <a:r>
              <a:rPr lang="en-US" sz="1400" dirty="0"/>
              <a:t>the intensity </a:t>
            </a:r>
            <a:r>
              <a:rPr lang="en-US" sz="1400" dirty="0" smtClean="0"/>
              <a:t>at 400</a:t>
            </a:r>
            <a:r>
              <a:rPr lang="en-US" sz="800" dirty="0" smtClean="0"/>
              <a:t> </a:t>
            </a:r>
            <a:r>
              <a:rPr lang="en-US" sz="1400" dirty="0" smtClean="0"/>
              <a:t>nm is about 2 orders of magnitudes smaller.</a:t>
            </a:r>
          </a:p>
          <a:p>
            <a:r>
              <a:rPr lang="en-US" sz="1400" dirty="0" smtClean="0"/>
              <a:t>Quantum efficiency</a:t>
            </a:r>
          </a:p>
          <a:p>
            <a:pPr lvl="2"/>
            <a:r>
              <a:rPr lang="en-US" sz="1300" dirty="0" smtClean="0"/>
              <a:t>QE</a:t>
            </a:r>
            <a:r>
              <a:rPr lang="en-US" sz="1300" baseline="-25000" dirty="0" smtClean="0"/>
              <a:t>800</a:t>
            </a:r>
            <a:r>
              <a:rPr lang="en-US" sz="1300" dirty="0" smtClean="0"/>
              <a:t> </a:t>
            </a:r>
            <a:r>
              <a:rPr lang="en-US" sz="1300" dirty="0" smtClean="0"/>
              <a:t>= </a:t>
            </a:r>
            <a:r>
              <a:rPr lang="en-US" sz="1300" dirty="0" smtClean="0"/>
              <a:t>0.05%</a:t>
            </a:r>
          </a:p>
          <a:p>
            <a:pPr lvl="2"/>
            <a:r>
              <a:rPr lang="en-US" sz="1300" dirty="0" smtClean="0"/>
              <a:t>QE</a:t>
            </a:r>
            <a:r>
              <a:rPr lang="en-US" sz="1300" baseline="-25000" dirty="0" smtClean="0"/>
              <a:t>400</a:t>
            </a:r>
            <a:r>
              <a:rPr lang="en-US" sz="1300" dirty="0" smtClean="0"/>
              <a:t> </a:t>
            </a:r>
            <a:r>
              <a:rPr lang="en-US" sz="1300" dirty="0" smtClean="0"/>
              <a:t>= 0.5%</a:t>
            </a:r>
            <a:endParaRPr lang="en-US" sz="1300" dirty="0"/>
          </a:p>
        </p:txBody>
      </p:sp>
      <p:sp>
        <p:nvSpPr>
          <p:cNvPr id="10" name="Inhaltsplatzhalter 2"/>
          <p:cNvSpPr txBox="1">
            <a:spLocks/>
          </p:cNvSpPr>
          <p:nvPr/>
        </p:nvSpPr>
        <p:spPr>
          <a:xfrm>
            <a:off x="4932040" y="4725144"/>
            <a:ext cx="4211960" cy="1872208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ts val="600"/>
              </a:spcBef>
              <a:spcAft>
                <a:spcPts val="600"/>
              </a:spcAft>
              <a:buClr>
                <a:srgbClr val="476F79"/>
              </a:buClr>
              <a:buSzPct val="75000"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ts val="600"/>
              </a:spcBef>
              <a:spcAft>
                <a:spcPts val="600"/>
              </a:spcAft>
              <a:buClr>
                <a:schemeClr val="accent1">
                  <a:lumMod val="40000"/>
                  <a:lumOff val="60000"/>
                </a:schemeClr>
              </a:buClr>
              <a:buSzPct val="75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ts val="600"/>
              </a:spcBef>
              <a:spcAft>
                <a:spcPts val="600"/>
              </a:spcAft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ts val="600"/>
              </a:spcBef>
              <a:spcAft>
                <a:spcPts val="600"/>
              </a:spcAft>
              <a:buClr>
                <a:srgbClr val="476F79"/>
              </a:buClr>
              <a:buSzPct val="75000"/>
              <a:buFont typeface="Arial" pitchFamily="34" charset="0"/>
              <a:buChar char="□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ts val="600"/>
              </a:spcBef>
              <a:spcAft>
                <a:spcPts val="600"/>
              </a:spcAft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Arial" pitchFamily="34" charset="0"/>
              <a:buChar char="□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Simulation with a diffusion model</a:t>
            </a:r>
          </a:p>
          <a:p>
            <a:r>
              <a:rPr lang="en-US" dirty="0" smtClean="0"/>
              <a:t>Describes the pulse response only qualitatively not quantitatively </a:t>
            </a:r>
          </a:p>
          <a:p>
            <a:r>
              <a:rPr lang="en-US" dirty="0" smtClean="0"/>
              <a:t>The signals do not fall as fast as in the measurements</a:t>
            </a:r>
          </a:p>
          <a:p>
            <a:pPr lvl="1"/>
            <a:r>
              <a:rPr lang="en-US" dirty="0" smtClean="0"/>
              <a:t>E.g. unknown doping level</a:t>
            </a:r>
          </a:p>
          <a:p>
            <a:pPr lvl="1"/>
            <a:r>
              <a:rPr lang="en-US" dirty="0" smtClean="0"/>
              <a:t>Electrons at 400</a:t>
            </a:r>
            <a:r>
              <a:rPr lang="en-US" sz="1100" dirty="0" smtClean="0"/>
              <a:t> </a:t>
            </a:r>
            <a:r>
              <a:rPr lang="en-US" dirty="0" smtClean="0"/>
              <a:t>nm do not follow a diffusion</a:t>
            </a:r>
          </a:p>
        </p:txBody>
      </p:sp>
    </p:spTree>
    <p:extLst>
      <p:ext uri="{BB962C8B-B14F-4D97-AF65-F5344CB8AC3E}">
        <p14:creationId xmlns:p14="http://schemas.microsoft.com/office/powerpoint/2010/main" val="2827421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Time Response </a:t>
            </a:r>
            <a:r>
              <a:rPr lang="de-DE" dirty="0" smtClean="0"/>
              <a:t>Measurements</a:t>
            </a:r>
            <a:br>
              <a:rPr lang="de-DE" dirty="0" smtClean="0"/>
            </a:br>
            <a:r>
              <a:rPr lang="de-DE" dirty="0" smtClean="0"/>
              <a:t>Production of </a:t>
            </a:r>
            <a:r>
              <a:rPr lang="de-DE" dirty="0" smtClean="0"/>
              <a:t>K</a:t>
            </a:r>
            <a:r>
              <a:rPr lang="de-DE" baseline="-25000" dirty="0" smtClean="0"/>
              <a:t>2</a:t>
            </a:r>
            <a:r>
              <a:rPr lang="de-DE" dirty="0" smtClean="0"/>
              <a:t>CsSb Photocathodes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Monika Dehn, 19.06.2017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ERL 2017 </a:t>
            </a:r>
            <a:r>
              <a:rPr lang="en-US" dirty="0"/>
              <a:t>| Geneva | </a:t>
            </a:r>
            <a:r>
              <a:rPr lang="de-DE" dirty="0"/>
              <a:t>MOIBCC002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16C8D-1F5F-4075-9F5B-176644275AC8}" type="slidenum">
              <a:rPr lang="de-DE" smtClean="0"/>
              <a:t>11</a:t>
            </a:fld>
            <a:endParaRPr lang="de-DE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2"/>
          <a:srcRect t="2594"/>
          <a:stretch/>
        </p:blipFill>
        <p:spPr>
          <a:xfrm>
            <a:off x="344357" y="1437412"/>
            <a:ext cx="6099851" cy="4583876"/>
          </a:xfrm>
          <a:prstGeom prst="rect">
            <a:avLst/>
          </a:prstGeom>
        </p:spPr>
      </p:pic>
      <p:sp>
        <p:nvSpPr>
          <p:cNvPr id="9" name="Datumsplatzhalter 3"/>
          <p:cNvSpPr txBox="1">
            <a:spLocks/>
          </p:cNvSpPr>
          <p:nvPr/>
        </p:nvSpPr>
        <p:spPr>
          <a:xfrm>
            <a:off x="5652120" y="6312532"/>
            <a:ext cx="3491880" cy="2848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DE" dirty="0" smtClean="0">
                <a:solidFill>
                  <a:schemeClr val="tx1"/>
                </a:solidFill>
              </a:rPr>
              <a:t>Victor Bechthold, DPG spring meeting 2017, Dresden</a:t>
            </a:r>
          </a:p>
        </p:txBody>
      </p:sp>
      <p:sp>
        <p:nvSpPr>
          <p:cNvPr id="13" name="Fensterinhalt vertikal verschieben 12"/>
          <p:cNvSpPr/>
          <p:nvPr/>
        </p:nvSpPr>
        <p:spPr>
          <a:xfrm>
            <a:off x="6408204" y="4077072"/>
            <a:ext cx="2628292" cy="1620180"/>
          </a:xfrm>
          <a:prstGeom prst="verticalScroll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Further information:</a:t>
            </a:r>
          </a:p>
          <a:p>
            <a:pPr algn="ctr"/>
            <a:r>
              <a:rPr lang="de-DE" b="1" dirty="0" smtClean="0">
                <a:solidFill>
                  <a:schemeClr val="tx1"/>
                </a:solidFill>
              </a:rPr>
              <a:t>Poster</a:t>
            </a:r>
          </a:p>
          <a:p>
            <a:pPr algn="ctr"/>
            <a:r>
              <a:rPr lang="de-DE" b="1" dirty="0" smtClean="0">
                <a:solidFill>
                  <a:schemeClr val="tx1"/>
                </a:solidFill>
              </a:rPr>
              <a:t>Victor Bechthold</a:t>
            </a:r>
          </a:p>
          <a:p>
            <a:pPr algn="ctr"/>
            <a:r>
              <a:rPr lang="de-DE" b="1" dirty="0">
                <a:solidFill>
                  <a:schemeClr val="tx1"/>
                </a:solidFill>
              </a:rPr>
              <a:t>MOPSPP004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7102762" y="2229500"/>
            <a:ext cx="19337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Used for measurements</a:t>
            </a:r>
            <a:endParaRPr lang="de-DE" sz="1400" dirty="0"/>
          </a:p>
        </p:txBody>
      </p:sp>
      <p:cxnSp>
        <p:nvCxnSpPr>
          <p:cNvPr id="16" name="Gerade Verbindung mit Pfeil 15"/>
          <p:cNvCxnSpPr>
            <a:stCxn id="14" idx="1"/>
          </p:cNvCxnSpPr>
          <p:nvPr/>
        </p:nvCxnSpPr>
        <p:spPr>
          <a:xfrm flipH="1" flipV="1">
            <a:off x="6192180" y="2383388"/>
            <a:ext cx="910582" cy="1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3429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Time Response Measurements</a:t>
            </a:r>
            <a:br>
              <a:rPr lang="de-DE" dirty="0"/>
            </a:br>
            <a:r>
              <a:rPr lang="de-DE" dirty="0" smtClean="0"/>
              <a:t>Comparison </a:t>
            </a:r>
            <a:r>
              <a:rPr lang="de-DE" dirty="0"/>
              <a:t>of </a:t>
            </a:r>
            <a:r>
              <a:rPr lang="de-DE" dirty="0" smtClean="0"/>
              <a:t>CsO:GaAs and K</a:t>
            </a:r>
            <a:r>
              <a:rPr lang="de-DE" baseline="-25000" dirty="0" smtClean="0"/>
              <a:t>2</a:t>
            </a:r>
            <a:r>
              <a:rPr lang="de-DE" dirty="0" smtClean="0"/>
              <a:t>CsSb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4473116"/>
            <a:ext cx="8229600" cy="2052228"/>
          </a:xfrm>
        </p:spPr>
        <p:txBody>
          <a:bodyPr>
            <a:normAutofit fontScale="92500" lnSpcReduction="10000"/>
          </a:bodyPr>
          <a:lstStyle/>
          <a:p>
            <a:r>
              <a:rPr lang="de-DE" dirty="0" smtClean="0"/>
              <a:t>Red and blue line: NEA</a:t>
            </a:r>
          </a:p>
          <a:p>
            <a:r>
              <a:rPr lang="de-DE" dirty="0" smtClean="0"/>
              <a:t>Black line: PEA</a:t>
            </a:r>
          </a:p>
          <a:p>
            <a:pPr lvl="1"/>
            <a:r>
              <a:rPr lang="de-DE" dirty="0" smtClean="0"/>
              <a:t>Pulse response</a:t>
            </a:r>
            <a:r>
              <a:rPr lang="de-DE" dirty="0"/>
              <a:t> </a:t>
            </a:r>
            <a:r>
              <a:rPr lang="de-DE" dirty="0" smtClean="0"/>
              <a:t>faster than NEA</a:t>
            </a:r>
          </a:p>
          <a:p>
            <a:pPr lvl="1"/>
            <a:r>
              <a:rPr lang="de-DE" dirty="0" smtClean="0"/>
              <a:t>Variation of the intensity in the tail: between a factor of 2 (left) and 10 (right)</a:t>
            </a:r>
          </a:p>
          <a:p>
            <a:pPr lvl="1"/>
            <a:r>
              <a:rPr lang="de-DE" dirty="0" smtClean="0"/>
              <a:t>QE = 1 %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Monika Dehn, 19.06.2017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ERL 2017 </a:t>
            </a:r>
            <a:r>
              <a:rPr lang="en-US" dirty="0"/>
              <a:t>| Geneva | </a:t>
            </a:r>
            <a:r>
              <a:rPr lang="de-DE" dirty="0"/>
              <a:t>MOIBCC002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16C8D-1F5F-4075-9F5B-176644275AC8}" type="slidenum">
              <a:rPr lang="de-DE" smtClean="0"/>
              <a:t>12</a:t>
            </a:fld>
            <a:endParaRPr lang="de-DE" dirty="0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6092" y="872716"/>
            <a:ext cx="4830100" cy="3897052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5956" y="859517"/>
            <a:ext cx="5132084" cy="3937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2789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 and Outlook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Monika Dehn, 19.06.2017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ERL 2017 </a:t>
            </a:r>
            <a:r>
              <a:rPr lang="en-US" dirty="0"/>
              <a:t>| Geneva | </a:t>
            </a:r>
            <a:r>
              <a:rPr lang="de-DE" dirty="0"/>
              <a:t>MOIBCC002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16C8D-1F5F-4075-9F5B-176644275AC8}" type="slidenum">
              <a:rPr lang="de-DE" smtClean="0"/>
              <a:t>13</a:t>
            </a:fld>
            <a:endParaRPr lang="de-DE" dirty="0"/>
          </a:p>
        </p:txBody>
      </p:sp>
      <p:sp>
        <p:nvSpPr>
          <p:cNvPr id="7" name="Inhaltsplatzhalter 2"/>
          <p:cNvSpPr>
            <a:spLocks noGrp="1"/>
          </p:cNvSpPr>
          <p:nvPr>
            <p:ph idx="1"/>
          </p:nvPr>
        </p:nvSpPr>
        <p:spPr>
          <a:xfrm>
            <a:off x="215516" y="944564"/>
            <a:ext cx="8471284" cy="5181600"/>
          </a:xfrm>
        </p:spPr>
        <p:txBody>
          <a:bodyPr>
            <a:normAutofit fontScale="77500" lnSpcReduction="20000"/>
          </a:bodyPr>
          <a:lstStyle/>
          <a:p>
            <a:r>
              <a:rPr lang="de-DE" sz="2200" dirty="0" smtClean="0"/>
              <a:t>Conclusion</a:t>
            </a:r>
            <a:endParaRPr lang="de-DE" sz="2200" dirty="0"/>
          </a:p>
          <a:p>
            <a:pPr lvl="1"/>
            <a:r>
              <a:rPr lang="en-US" sz="2200" dirty="0" smtClean="0"/>
              <a:t>Pulse </a:t>
            </a:r>
            <a:r>
              <a:rPr lang="en-US" sz="2200" dirty="0"/>
              <a:t>response measurements with </a:t>
            </a:r>
            <a:r>
              <a:rPr lang="en-US" sz="2200" dirty="0" smtClean="0"/>
              <a:t>CsO:GaAs </a:t>
            </a:r>
            <a:r>
              <a:rPr lang="en-US" sz="2200" dirty="0"/>
              <a:t>photocathodes at </a:t>
            </a:r>
            <a:r>
              <a:rPr lang="en-US" sz="2200" dirty="0" smtClean="0"/>
              <a:t>800</a:t>
            </a:r>
            <a:r>
              <a:rPr lang="en-US" sz="1300" dirty="0" smtClean="0"/>
              <a:t> </a:t>
            </a:r>
            <a:r>
              <a:rPr lang="en-US" sz="2200" dirty="0" smtClean="0"/>
              <a:t>nm </a:t>
            </a:r>
            <a:r>
              <a:rPr lang="en-US" sz="2200" dirty="0"/>
              <a:t>and </a:t>
            </a:r>
            <a:r>
              <a:rPr lang="en-US" sz="2200" dirty="0" smtClean="0"/>
              <a:t>400</a:t>
            </a:r>
            <a:r>
              <a:rPr lang="en-US" sz="1300" dirty="0" smtClean="0"/>
              <a:t> </a:t>
            </a:r>
            <a:r>
              <a:rPr lang="en-US" sz="2200" dirty="0" smtClean="0"/>
              <a:t>nm</a:t>
            </a:r>
          </a:p>
          <a:p>
            <a:pPr lvl="1"/>
            <a:r>
              <a:rPr lang="en-US" sz="2200" dirty="0" smtClean="0"/>
              <a:t>Lower contribution to unwanted beam at 400</a:t>
            </a:r>
            <a:r>
              <a:rPr lang="en-US" sz="1300" dirty="0" smtClean="0"/>
              <a:t> </a:t>
            </a:r>
            <a:r>
              <a:rPr lang="en-US" sz="2200" dirty="0" smtClean="0"/>
              <a:t>nm due to higher concentration to electrons at the surface</a:t>
            </a:r>
            <a:endParaRPr lang="en-US" sz="2200" dirty="0" smtClean="0"/>
          </a:p>
          <a:p>
            <a:pPr lvl="1"/>
            <a:r>
              <a:rPr lang="en-US" sz="2200" dirty="0"/>
              <a:t>Pulse response measurements with </a:t>
            </a:r>
            <a:r>
              <a:rPr lang="de-DE" sz="2200" dirty="0"/>
              <a:t>K</a:t>
            </a:r>
            <a:r>
              <a:rPr lang="de-DE" sz="2200" baseline="-25000" dirty="0"/>
              <a:t>2</a:t>
            </a:r>
            <a:r>
              <a:rPr lang="de-DE" sz="2200" dirty="0"/>
              <a:t>CsSb</a:t>
            </a:r>
            <a:r>
              <a:rPr lang="en-US" sz="2200" dirty="0" smtClean="0"/>
              <a:t> </a:t>
            </a:r>
            <a:r>
              <a:rPr lang="en-US" sz="2200" dirty="0"/>
              <a:t>photocathodes at </a:t>
            </a:r>
            <a:r>
              <a:rPr lang="en-US" sz="2200" dirty="0" smtClean="0"/>
              <a:t>400</a:t>
            </a:r>
            <a:r>
              <a:rPr lang="en-US" sz="1300" dirty="0" smtClean="0"/>
              <a:t> </a:t>
            </a:r>
            <a:r>
              <a:rPr lang="en-US" sz="2200" dirty="0" smtClean="0"/>
              <a:t>nm</a:t>
            </a:r>
          </a:p>
          <a:p>
            <a:pPr lvl="1"/>
            <a:r>
              <a:rPr lang="en-US" sz="2200" dirty="0" smtClean="0"/>
              <a:t>Pulse response of </a:t>
            </a:r>
            <a:r>
              <a:rPr lang="de-DE" sz="2200" dirty="0"/>
              <a:t>K</a:t>
            </a:r>
            <a:r>
              <a:rPr lang="de-DE" sz="2200" baseline="-25000" dirty="0"/>
              <a:t>2</a:t>
            </a:r>
            <a:r>
              <a:rPr lang="de-DE" sz="2200" dirty="0"/>
              <a:t>CsSb</a:t>
            </a:r>
            <a:r>
              <a:rPr lang="en-US" sz="2200" dirty="0" smtClean="0"/>
              <a:t> is faster than </a:t>
            </a:r>
            <a:r>
              <a:rPr lang="en-US" sz="2200" dirty="0" smtClean="0"/>
              <a:t>CsO:GaAs, and lower contribution to unwanted beam even to CsO:GaAs</a:t>
            </a:r>
            <a:endParaRPr lang="en-US" sz="2200" dirty="0" smtClean="0"/>
          </a:p>
          <a:p>
            <a:pPr lvl="1"/>
            <a:r>
              <a:rPr lang="en-US" sz="2200" dirty="0" smtClean="0"/>
              <a:t>Actually, the measurements with </a:t>
            </a:r>
            <a:r>
              <a:rPr lang="de-DE" sz="2200" dirty="0" smtClean="0"/>
              <a:t>K</a:t>
            </a:r>
            <a:r>
              <a:rPr lang="de-DE" sz="2200" baseline="-25000" dirty="0" smtClean="0"/>
              <a:t>2</a:t>
            </a:r>
            <a:r>
              <a:rPr lang="de-DE" sz="2200" dirty="0" smtClean="0"/>
              <a:t>CsSb show the lowest limit of our time resolution with </a:t>
            </a:r>
            <a:r>
              <a:rPr lang="el-GR" sz="2200" dirty="0" smtClean="0"/>
              <a:t>σ</a:t>
            </a:r>
            <a:r>
              <a:rPr lang="de-DE" sz="2200" dirty="0" smtClean="0"/>
              <a:t> = 0.9</a:t>
            </a:r>
            <a:r>
              <a:rPr lang="de-DE" sz="1300" dirty="0" smtClean="0"/>
              <a:t> </a:t>
            </a:r>
            <a:r>
              <a:rPr lang="de-DE" sz="2200" dirty="0" smtClean="0"/>
              <a:t>ps</a:t>
            </a:r>
            <a:endParaRPr lang="en-US" sz="2200" dirty="0" smtClean="0"/>
          </a:p>
          <a:p>
            <a:pPr marL="0" indent="0">
              <a:buNone/>
            </a:pPr>
            <a:endParaRPr lang="de-DE" sz="2400" dirty="0" smtClean="0"/>
          </a:p>
          <a:p>
            <a:r>
              <a:rPr lang="de-DE" sz="2400" dirty="0" smtClean="0"/>
              <a:t>Outlook</a:t>
            </a:r>
          </a:p>
          <a:p>
            <a:pPr lvl="1"/>
            <a:r>
              <a:rPr lang="de-DE" sz="2200" dirty="0" smtClean="0"/>
              <a:t>Analysis of the different types of jitter during the measurements</a:t>
            </a:r>
          </a:p>
          <a:p>
            <a:pPr lvl="1"/>
            <a:r>
              <a:rPr lang="de-DE" sz="2200" dirty="0" smtClean="0"/>
              <a:t>Time resolved measurements with other types of GaAs </a:t>
            </a:r>
            <a:r>
              <a:rPr lang="de-DE" sz="2200" dirty="0" smtClean="0"/>
              <a:t>photocathodes (thin layers)</a:t>
            </a:r>
            <a:endParaRPr lang="de-DE" sz="2200" dirty="0" smtClean="0"/>
          </a:p>
          <a:p>
            <a:pPr lvl="1"/>
            <a:r>
              <a:rPr lang="de-DE" sz="2200" dirty="0" smtClean="0"/>
              <a:t>Investigations in the differences of the tail intensities </a:t>
            </a:r>
            <a:r>
              <a:rPr lang="de-DE" sz="2200" dirty="0"/>
              <a:t>of </a:t>
            </a:r>
            <a:r>
              <a:rPr lang="de-DE" sz="2200" dirty="0" smtClean="0"/>
              <a:t>K</a:t>
            </a:r>
            <a:r>
              <a:rPr lang="de-DE" sz="2200" baseline="-25000" dirty="0" smtClean="0"/>
              <a:t>2</a:t>
            </a:r>
            <a:r>
              <a:rPr lang="de-DE" sz="2200" dirty="0" smtClean="0"/>
              <a:t>CsSb</a:t>
            </a:r>
          </a:p>
        </p:txBody>
      </p:sp>
    </p:spTree>
    <p:extLst>
      <p:ext uri="{BB962C8B-B14F-4D97-AF65-F5344CB8AC3E}">
        <p14:creationId xmlns:p14="http://schemas.microsoft.com/office/powerpoint/2010/main" val="730119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Monika Dehn, 19.06.2017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ERL 2017 </a:t>
            </a:r>
            <a:r>
              <a:rPr lang="en-US" dirty="0"/>
              <a:t>| Geneva | </a:t>
            </a:r>
            <a:r>
              <a:rPr lang="de-DE" dirty="0"/>
              <a:t>MOIBCC002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16C8D-1F5F-4075-9F5B-176644275AC8}" type="slidenum">
              <a:rPr lang="de-DE" smtClean="0"/>
              <a:t>14</a:t>
            </a:fld>
            <a:endParaRPr lang="de-DE" dirty="0"/>
          </a:p>
        </p:txBody>
      </p:sp>
      <p:pic>
        <p:nvPicPr>
          <p:cNvPr id="8" name="Grafi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0513" cy="688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-36513" y="2420938"/>
            <a:ext cx="2447926" cy="147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de-DE" sz="2800" b="1" dirty="0" smtClean="0">
                <a:solidFill>
                  <a:srgbClr val="92D050"/>
                </a:solidFill>
                <a:latin typeface="Tahoma" pitchFamily="32" charset="0"/>
              </a:rPr>
              <a:t>for your</a:t>
            </a:r>
            <a:endParaRPr lang="de-DE" sz="2800" b="1" dirty="0">
              <a:solidFill>
                <a:srgbClr val="92D050"/>
              </a:solidFill>
              <a:latin typeface="Tahoma" pitchFamily="32" charset="0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 rot="2052260">
            <a:off x="496888" y="4329113"/>
            <a:ext cx="3608387" cy="147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de-DE" sz="2800" b="1" dirty="0" smtClean="0">
                <a:solidFill>
                  <a:srgbClr val="92D050"/>
                </a:solidFill>
                <a:latin typeface="Tahoma" pitchFamily="32" charset="0"/>
              </a:rPr>
              <a:t>attention.</a:t>
            </a:r>
            <a:endParaRPr lang="de-DE" sz="2800" b="1" dirty="0">
              <a:solidFill>
                <a:srgbClr val="92D050"/>
              </a:solidFill>
              <a:latin typeface="Tahoma" pitchFamily="32" charset="0"/>
            </a:endParaRPr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 bwMode="auto">
          <a:xfrm rot="19560402">
            <a:off x="283394" y="918145"/>
            <a:ext cx="3058924" cy="147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de-DE" sz="2800" b="1" dirty="0" smtClean="0">
                <a:solidFill>
                  <a:srgbClr val="92D050"/>
                </a:solidFill>
                <a:latin typeface="Tahoma" pitchFamily="32" charset="0"/>
              </a:rPr>
              <a:t>Thank you</a:t>
            </a:r>
            <a:endParaRPr lang="de-DE" sz="2800" b="1" dirty="0">
              <a:solidFill>
                <a:srgbClr val="92D050"/>
              </a:solidFill>
              <a:latin typeface="Tahoma" pitchFamily="3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4612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 Response Measurements</a:t>
            </a:r>
            <a:br>
              <a:rPr lang="en-US" dirty="0"/>
            </a:br>
            <a:r>
              <a:rPr lang="en-US" dirty="0"/>
              <a:t>Limits of the Resolution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Monika Dehn, 19.06.2017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ERL 2017 </a:t>
            </a:r>
            <a:r>
              <a:rPr lang="en-US" dirty="0"/>
              <a:t>| Geneva | </a:t>
            </a:r>
            <a:r>
              <a:rPr lang="de-DE" dirty="0"/>
              <a:t>MOIBCC002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16C8D-1F5F-4075-9F5B-176644275AC8}" type="slidenum">
              <a:rPr lang="de-DE" smtClean="0"/>
              <a:t>15</a:t>
            </a:fld>
            <a:endParaRPr lang="de-DE" dirty="0"/>
          </a:p>
        </p:txBody>
      </p:sp>
      <p:sp>
        <p:nvSpPr>
          <p:cNvPr id="7" name="Inhaltsplatzhalter 2"/>
          <p:cNvSpPr>
            <a:spLocks noGrp="1"/>
          </p:cNvSpPr>
          <p:nvPr>
            <p:ph idx="1"/>
          </p:nvPr>
        </p:nvSpPr>
        <p:spPr>
          <a:xfrm>
            <a:off x="457200" y="1088740"/>
            <a:ext cx="8229600" cy="5508612"/>
          </a:xfrm>
        </p:spPr>
        <p:txBody>
          <a:bodyPr>
            <a:normAutofit/>
          </a:bodyPr>
          <a:lstStyle/>
          <a:p>
            <a:r>
              <a:rPr lang="de-DE" dirty="0" smtClean="0"/>
              <a:t>Different effects</a:t>
            </a:r>
          </a:p>
          <a:p>
            <a:pPr lvl="1"/>
            <a:r>
              <a:rPr lang="de-DE" dirty="0" smtClean="0"/>
              <a:t>Real transverse spot size only by the emittance</a:t>
            </a:r>
          </a:p>
          <a:p>
            <a:pPr lvl="1"/>
            <a:r>
              <a:rPr lang="de-DE" dirty="0" smtClean="0"/>
              <a:t>High voltage power supply: jitter</a:t>
            </a:r>
          </a:p>
          <a:p>
            <a:pPr lvl="1"/>
            <a:r>
              <a:rPr lang="de-DE" dirty="0" smtClean="0"/>
              <a:t>Beam spot: jitter</a:t>
            </a:r>
          </a:p>
          <a:p>
            <a:pPr lvl="1"/>
            <a:r>
              <a:rPr lang="de-DE" dirty="0" smtClean="0"/>
              <a:t>RF phase: jitter</a:t>
            </a:r>
          </a:p>
          <a:p>
            <a:pPr lvl="1"/>
            <a:r>
              <a:rPr lang="de-DE" dirty="0" smtClean="0"/>
              <a:t>Laser bunch length: jitter</a:t>
            </a:r>
          </a:p>
          <a:p>
            <a:pPr lvl="1"/>
            <a:r>
              <a:rPr lang="de-DE" dirty="0" smtClean="0"/>
              <a:t>Electrons: different starting energies</a:t>
            </a:r>
          </a:p>
          <a:p>
            <a:pPr lvl="1"/>
            <a:r>
              <a:rPr lang="de-DE" dirty="0" smtClean="0"/>
              <a:t>Electrons: different transverse momenta</a:t>
            </a:r>
          </a:p>
          <a:p>
            <a:pPr lvl="1"/>
            <a:r>
              <a:rPr lang="de-DE" dirty="0" smtClean="0"/>
              <a:t>Channeltron: hum of the mains</a:t>
            </a:r>
          </a:p>
          <a:p>
            <a:pPr lvl="1"/>
            <a:r>
              <a:rPr lang="de-DE" dirty="0" smtClean="0"/>
              <a:t>Water cooling: drifts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1277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 Response Measurements</a:t>
            </a:r>
            <a:br>
              <a:rPr lang="en-US" dirty="0"/>
            </a:br>
            <a:r>
              <a:rPr lang="en-US" dirty="0"/>
              <a:t>Limits of the Resolution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Monika Dehn, 19.06.2017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ERL 2017 </a:t>
            </a:r>
            <a:r>
              <a:rPr lang="en-US" dirty="0"/>
              <a:t>| Geneva | </a:t>
            </a:r>
            <a:r>
              <a:rPr lang="de-DE" dirty="0"/>
              <a:t>MOIBCC002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16C8D-1F5F-4075-9F5B-176644275AC8}" type="slidenum">
              <a:rPr lang="de-DE" smtClean="0"/>
              <a:t>16</a:t>
            </a:fld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Inhaltsplatzhalt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88740"/>
                <a:ext cx="8229600" cy="5508612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en-US" dirty="0" smtClean="0"/>
                  <a:t>Limits by the Experimental Setup</a:t>
                </a:r>
              </a:p>
              <a:p>
                <a:pPr lvl="1"/>
                <a:r>
                  <a:rPr lang="en-US" dirty="0" smtClean="0"/>
                  <a:t>Phase Stability (Jitter and Drift of the RF Cavity)</a:t>
                </a:r>
              </a:p>
              <a:p>
                <a:pPr lvl="2"/>
                <a:r>
                  <a:rPr lang="en-US" dirty="0" smtClean="0"/>
                  <a:t>Jitter (fast) mainly due to the Laser Systems</a:t>
                </a:r>
              </a:p>
              <a:p>
                <a:pPr lvl="2"/>
                <a:r>
                  <a:rPr lang="en-US" dirty="0" smtClean="0"/>
                  <a:t>Drifts (slow) by thermal effects</a:t>
                </a:r>
              </a:p>
              <a:p>
                <a:pPr lvl="2"/>
                <a:r>
                  <a:rPr lang="en-US" dirty="0" smtClean="0">
                    <a:sym typeface="Wingdings" panose="05000000000000000000" pitchFamily="2" charset="2"/>
                  </a:rPr>
                  <a:t>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/>
                            <a:ea typeface="Cambria Math"/>
                            <a:sym typeface="Wingdings" panose="05000000000000000000" pitchFamily="2" charset="2"/>
                          </a:rPr>
                          <m:t>𝜏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  <a:sym typeface="Wingdings" panose="05000000000000000000" pitchFamily="2" charset="2"/>
                          </a:rPr>
                          <m:t>jitter</m:t>
                        </m:r>
                      </m:sub>
                    </m:sSub>
                  </m:oMath>
                </a14:m>
                <a:r>
                  <a:rPr lang="en-US" dirty="0" smtClean="0"/>
                  <a:t> depends on measurement time </a:t>
                </a:r>
              </a:p>
              <a:p>
                <a:pPr lvl="1"/>
                <a:r>
                  <a:rPr lang="en-US" dirty="0" smtClean="0"/>
                  <a:t>Finite transversal size of the electron bunch</a:t>
                </a:r>
              </a:p>
              <a:p>
                <a:pPr lvl="2"/>
                <a:r>
                  <a:rPr lang="en-US" dirty="0" smtClean="0"/>
                  <a:t>“Deflection speed</a:t>
                </a:r>
                <a:r>
                  <a:rPr lang="en-US" dirty="0"/>
                  <a:t>“</a:t>
                </a:r>
                <a:r>
                  <a:rPr lang="en-US" dirty="0" smtClean="0"/>
                  <a:t> on the screen ~400µm/ps at minimum transversal size of ~190µm</a:t>
                </a:r>
                <a:br>
                  <a:rPr lang="en-US" dirty="0" smtClean="0"/>
                </a:br>
                <a:r>
                  <a:rPr lang="en-US" dirty="0" smtClean="0"/>
                  <a:t/>
                </a:r>
                <a:br>
                  <a:rPr lang="en-US" dirty="0" smtClean="0"/>
                </a:br>
                <a:r>
                  <a:rPr lang="en-US" dirty="0" smtClean="0">
                    <a:sym typeface="Wingdings" panose="05000000000000000000" pitchFamily="2" charset="2"/>
                  </a:rPr>
                  <a:t>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/>
                            <a:ea typeface="Cambria Math"/>
                            <a:sym typeface="Wingdings" panose="05000000000000000000" pitchFamily="2" charset="2"/>
                          </a:rPr>
                          <m:t>𝜏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  <a:sym typeface="Wingdings" panose="05000000000000000000" pitchFamily="2" charset="2"/>
                          </a:rPr>
                          <m:t>Beam</m:t>
                        </m:r>
                      </m:sub>
                    </m:sSub>
                    <m:r>
                      <a:rPr lang="en-US" i="1" smtClean="0">
                        <a:latin typeface="Cambria Math"/>
                        <a:ea typeface="Cambria Math"/>
                        <a:sym typeface="Wingdings" panose="05000000000000000000" pitchFamily="2" charset="2"/>
                      </a:rPr>
                      <m:t>≈</m:t>
                    </m:r>
                    <m:r>
                      <a:rPr lang="de-DE" b="0" i="1" smtClean="0">
                        <a:latin typeface="Cambria Math"/>
                        <a:ea typeface="Cambria Math"/>
                        <a:sym typeface="Wingdings" panose="05000000000000000000" pitchFamily="2" charset="2"/>
                      </a:rPr>
                      <m:t>1</m:t>
                    </m:r>
                    <m:r>
                      <m:rPr>
                        <m:nor/>
                      </m:rPr>
                      <a:rPr lang="en-US" b="0" i="0" smtClean="0">
                        <a:latin typeface="Cambria Math"/>
                        <a:ea typeface="Cambria Math"/>
                        <a:sym typeface="Wingdings" panose="05000000000000000000" pitchFamily="2" charset="2"/>
                      </a:rPr>
                      <m:t>ps</m:t>
                    </m:r>
                  </m:oMath>
                </a14:m>
                <a:endParaRPr lang="en-US" dirty="0" smtClean="0"/>
              </a:p>
              <a:p>
                <a:pPr lvl="2"/>
                <a:r>
                  <a:rPr lang="en-US" dirty="0" smtClean="0"/>
                  <a:t>Size of Laser spot on Cathode affects bunch size (Emittance)</a:t>
                </a:r>
                <a:br>
                  <a:rPr lang="en-US" dirty="0" smtClean="0"/>
                </a:br>
                <a:r>
                  <a:rPr lang="en-US" dirty="0"/>
                  <a:t/>
                </a:r>
                <a:br>
                  <a:rPr lang="en-US" dirty="0"/>
                </a:br>
                <a:r>
                  <a:rPr lang="en-US" dirty="0" smtClean="0">
                    <a:sym typeface="Wingdings" panose="05000000000000000000" pitchFamily="2" charset="2"/>
                  </a:rPr>
                  <a:t>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 smtClean="0">
                            <a:latin typeface="Cambria Math"/>
                            <a:sym typeface="Wingdings" panose="05000000000000000000" pitchFamily="2" charset="2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i="1" smtClean="0">
                                <a:latin typeface="Cambria Math"/>
                                <a:sym typeface="Wingdings" panose="05000000000000000000" pitchFamily="2" charset="2"/>
                              </a:rPr>
                            </m:ctrlPr>
                          </m:sSubPr>
                          <m:e>
                            <m:r>
                              <a:rPr lang="en-US" i="1" smtClean="0">
                                <a:latin typeface="Cambria Math"/>
                                <a:ea typeface="Cambria Math"/>
                                <a:sym typeface="Wingdings" panose="05000000000000000000" pitchFamily="2" charset="2"/>
                              </a:rPr>
                              <m:t>𝜀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/>
                                <a:sym typeface="Wingdings" panose="05000000000000000000" pitchFamily="2" charset="2"/>
                              </a:rPr>
                              <m:t>Beam</m:t>
                            </m:r>
                          </m:sub>
                        </m:sSub>
                      </m:e>
                    </m:rad>
                    <m:r>
                      <a:rPr lang="en-US" i="1" smtClean="0">
                        <a:latin typeface="Cambria Math"/>
                        <a:ea typeface="Cambria Math"/>
                        <a:sym typeface="Wingdings" panose="05000000000000000000" pitchFamily="2" charset="2"/>
                      </a:rPr>
                      <m:t>∝</m:t>
                    </m:r>
                    <m:sSub>
                      <m:sSubPr>
                        <m:ctrlPr>
                          <a:rPr lang="en-US" i="1" smtClean="0">
                            <a:latin typeface="Cambria Math"/>
                            <a:ea typeface="Cambria Math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  <a:sym typeface="Wingdings" panose="05000000000000000000" pitchFamily="2" charset="2"/>
                          </a:rPr>
                          <m:t>𝑑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  <a:ea typeface="Cambria Math"/>
                            <a:sym typeface="Wingdings" panose="05000000000000000000" pitchFamily="2" charset="2"/>
                          </a:rPr>
                          <m:t>Beam</m:t>
                        </m:r>
                      </m:sub>
                    </m:sSub>
                  </m:oMath>
                </a14:m>
                <a:r>
                  <a:rPr lang="en-US" dirty="0" smtClean="0">
                    <a:sym typeface="Wingdings" panose="05000000000000000000" pitchFamily="2" charset="2"/>
                  </a:rPr>
                  <a:t> 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/>
                            <a:ea typeface="Cambria Math"/>
                            <a:sym typeface="Wingdings" panose="05000000000000000000" pitchFamily="2" charset="2"/>
                          </a:rPr>
                          <m:t>𝜀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  <a:sym typeface="Wingdings" panose="05000000000000000000" pitchFamily="2" charset="2"/>
                          </a:rPr>
                          <m:t>Beam</m:t>
                        </m:r>
                      </m:sub>
                    </m:sSub>
                    <m:r>
                      <a:rPr lang="en-US" i="1" smtClean="0">
                        <a:latin typeface="Cambria Math"/>
                        <a:ea typeface="Cambria Math"/>
                        <a:sym typeface="Wingdings" panose="05000000000000000000" pitchFamily="2" charset="2"/>
                      </a:rPr>
                      <m:t>∝</m:t>
                    </m:r>
                    <m:sSub>
                      <m:sSubPr>
                        <m:ctrlPr>
                          <a:rPr lang="en-US" i="1" smtClean="0">
                            <a:latin typeface="Cambria Math"/>
                            <a:ea typeface="Cambria Math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  <a:sym typeface="Wingdings" panose="05000000000000000000" pitchFamily="2" charset="2"/>
                          </a:rPr>
                          <m:t>𝑑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  <a:ea typeface="Cambria Math"/>
                            <a:sym typeface="Wingdings" panose="05000000000000000000" pitchFamily="2" charset="2"/>
                          </a:rPr>
                          <m:t>Laser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en-US" dirty="0" smtClean="0">
                    <a:sym typeface="Wingdings" panose="05000000000000000000" pitchFamily="2" charset="2"/>
                  </a:rPr>
                  <a:t>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  <a:sym typeface="Wingdings" panose="05000000000000000000" pitchFamily="2" charset="2"/>
                          </a:rPr>
                          <m:t>𝑑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  <a:sym typeface="Wingdings" panose="05000000000000000000" pitchFamily="2" charset="2"/>
                          </a:rPr>
                          <m:t>Beam</m:t>
                        </m:r>
                      </m:sub>
                    </m:sSub>
                    <m:r>
                      <a:rPr lang="en-US" i="1" smtClean="0">
                        <a:latin typeface="Cambria Math"/>
                        <a:ea typeface="Cambria Math"/>
                        <a:sym typeface="Wingdings" panose="05000000000000000000" pitchFamily="2" charset="2"/>
                      </a:rPr>
                      <m:t>∝</m:t>
                    </m:r>
                    <m:rad>
                      <m:radPr>
                        <m:degHide m:val="on"/>
                        <m:ctrlPr>
                          <a:rPr lang="en-US" i="1" smtClean="0">
                            <a:latin typeface="Cambria Math"/>
                            <a:ea typeface="Cambria Math"/>
                            <a:sym typeface="Wingdings" panose="05000000000000000000" pitchFamily="2" charset="2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i="1" smtClean="0">
                                <a:latin typeface="Cambria Math"/>
                                <a:ea typeface="Cambria Math"/>
                                <a:sym typeface="Wingdings" panose="05000000000000000000" pitchFamily="2" charset="2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  <a:ea typeface="Cambria Math"/>
                                <a:sym typeface="Wingdings" panose="05000000000000000000" pitchFamily="2" charset="2"/>
                              </a:rPr>
                              <m:t>𝑑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/>
                                <a:ea typeface="Cambria Math"/>
                                <a:sym typeface="Wingdings" panose="05000000000000000000" pitchFamily="2" charset="2"/>
                              </a:rPr>
                              <m:t>Laser</m:t>
                            </m:r>
                          </m:sub>
                        </m:sSub>
                      </m:e>
                    </m:rad>
                    <m:r>
                      <a:rPr lang="en-US" i="1" smtClean="0">
                        <a:latin typeface="Cambria Math"/>
                        <a:ea typeface="Cambria Math"/>
                        <a:sym typeface="Wingdings" panose="05000000000000000000" pitchFamily="2" charset="2"/>
                      </a:rPr>
                      <m:t>↔</m:t>
                    </m:r>
                    <m:rad>
                      <m:radPr>
                        <m:degHide m:val="on"/>
                        <m:ctrlPr>
                          <a:rPr lang="en-US" i="1" smtClean="0">
                            <a:latin typeface="Cambria Math"/>
                            <a:ea typeface="Cambria Math"/>
                            <a:sym typeface="Wingdings" panose="05000000000000000000" pitchFamily="2" charset="2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i="1" smtClean="0">
                                <a:latin typeface="Cambria Math"/>
                                <a:ea typeface="Cambria Math"/>
                                <a:sym typeface="Wingdings" panose="05000000000000000000" pitchFamily="2" charset="2"/>
                              </a:rPr>
                            </m:ctrlPr>
                          </m:sSubPr>
                          <m:e>
                            <m:r>
                              <a:rPr lang="en-US" i="1" smtClean="0">
                                <a:latin typeface="Cambria Math"/>
                                <a:ea typeface="Cambria Math"/>
                                <a:sym typeface="Wingdings" panose="05000000000000000000" pitchFamily="2" charset="2"/>
                              </a:rPr>
                              <m:t>𝜏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/>
                                <a:ea typeface="Cambria Math"/>
                                <a:sym typeface="Wingdings" panose="05000000000000000000" pitchFamily="2" charset="2"/>
                              </a:rPr>
                              <m:t>Laser</m:t>
                            </m:r>
                          </m:sub>
                        </m:sSub>
                      </m:e>
                    </m:rad>
                  </m:oMath>
                </a14:m>
                <a:endParaRPr lang="en-US" dirty="0" smtClean="0"/>
              </a:p>
              <a:p>
                <a:pPr lvl="1"/>
                <a:r>
                  <a:rPr lang="en-US" dirty="0" smtClean="0">
                    <a:sym typeface="Wingdings" panose="05000000000000000000" pitchFamily="2" charset="2"/>
                  </a:rPr>
                  <a:t>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/>
                            <a:ea typeface="Cambria Math"/>
                            <a:sym typeface="Wingdings" panose="05000000000000000000" pitchFamily="2" charset="2"/>
                          </a:rPr>
                          <m:t>𝜏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  <a:sym typeface="Wingdings" panose="05000000000000000000" pitchFamily="2" charset="2"/>
                          </a:rPr>
                          <m:t>App</m:t>
                        </m:r>
                        <m:r>
                          <a:rPr lang="en-US" b="0" i="0" smtClean="0">
                            <a:latin typeface="Cambria Math"/>
                            <a:sym typeface="Wingdings" panose="05000000000000000000" pitchFamily="2" charset="2"/>
                          </a:rPr>
                          <m:t>.</m:t>
                        </m:r>
                      </m:sub>
                    </m:sSub>
                    <m:r>
                      <a:rPr lang="en-US" i="1" smtClean="0">
                        <a:latin typeface="Cambria Math"/>
                        <a:ea typeface="Cambria Math"/>
                        <a:sym typeface="Wingdings" panose="05000000000000000000" pitchFamily="2" charset="2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i="1" smtClean="0">
                            <a:latin typeface="Cambria Math"/>
                            <a:ea typeface="Cambria Math"/>
                            <a:sym typeface="Wingdings" panose="05000000000000000000" pitchFamily="2" charset="2"/>
                          </a:rPr>
                        </m:ctrlPr>
                      </m:radPr>
                      <m:deg/>
                      <m:e>
                        <m:sSubSup>
                          <m:sSubSupPr>
                            <m:ctrlPr>
                              <a:rPr lang="en-US" i="1" smtClean="0">
                                <a:latin typeface="Cambria Math"/>
                                <a:ea typeface="Cambria Math"/>
                                <a:sym typeface="Wingdings" panose="05000000000000000000" pitchFamily="2" charset="2"/>
                              </a:rPr>
                            </m:ctrlPr>
                          </m:sSubSupPr>
                          <m:e>
                            <m:r>
                              <a:rPr lang="en-US" i="1" smtClean="0">
                                <a:latin typeface="Cambria Math"/>
                                <a:ea typeface="Cambria Math"/>
                                <a:sym typeface="Wingdings" panose="05000000000000000000" pitchFamily="2" charset="2"/>
                              </a:rPr>
                              <m:t>𝜏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/>
                                <a:ea typeface="Cambria Math"/>
                                <a:sym typeface="Wingdings" panose="05000000000000000000" pitchFamily="2" charset="2"/>
                              </a:rPr>
                              <m:t>jitter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/>
                                <a:ea typeface="Cambria Math"/>
                                <a:sym typeface="Wingdings" panose="05000000000000000000" pitchFamily="2" charset="2"/>
                              </a:rPr>
                              <m:t>2</m:t>
                            </m:r>
                          </m:sup>
                        </m:sSubSup>
                        <m:d>
                          <m:dPr>
                            <m:ctrlPr>
                              <a:rPr lang="en-US" i="1" smtClean="0">
                                <a:latin typeface="Cambria Math"/>
                                <a:ea typeface="Cambria Math"/>
                                <a:sym typeface="Wingdings" panose="05000000000000000000" pitchFamily="2" charset="2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  <a:ea typeface="Cambria Math"/>
                                <a:sym typeface="Wingdings" panose="05000000000000000000" pitchFamily="2" charset="2"/>
                              </a:rPr>
                              <m:t>𝑡</m:t>
                            </m:r>
                          </m:e>
                        </m:d>
                        <m:r>
                          <a:rPr lang="en-US" b="0" i="1" smtClean="0">
                            <a:latin typeface="Cambria Math"/>
                            <a:ea typeface="Cambria Math"/>
                            <a:sym typeface="Wingdings" panose="05000000000000000000" pitchFamily="2" charset="2"/>
                          </a:rPr>
                          <m:t>+</m:t>
                        </m:r>
                        <m:sSubSup>
                          <m:sSubSupPr>
                            <m:ctrlPr>
                              <a:rPr lang="en-US" b="0" i="1" smtClean="0">
                                <a:latin typeface="Cambria Math"/>
                                <a:ea typeface="Cambria Math"/>
                                <a:sym typeface="Wingdings" panose="05000000000000000000" pitchFamily="2" charset="2"/>
                              </a:rPr>
                            </m:ctrlPr>
                          </m:sSubSupPr>
                          <m:e>
                            <m:r>
                              <a:rPr lang="en-US" b="0" i="1" smtClean="0">
                                <a:latin typeface="Cambria Math"/>
                                <a:ea typeface="Cambria Math"/>
                                <a:sym typeface="Wingdings" panose="05000000000000000000" pitchFamily="2" charset="2"/>
                              </a:rPr>
                              <m:t>𝜏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de-DE" b="0" i="0" smtClean="0">
                                <a:latin typeface="Cambria Math"/>
                                <a:ea typeface="Cambria Math"/>
                                <a:sym typeface="Wingdings" panose="05000000000000000000" pitchFamily="2" charset="2"/>
                              </a:rPr>
                              <m:t>Beam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/>
                                <a:ea typeface="Cambria Math"/>
                                <a:sym typeface="Wingdings" panose="05000000000000000000" pitchFamily="2" charset="2"/>
                              </a:rPr>
                              <m:t>2</m:t>
                            </m:r>
                          </m:sup>
                        </m:sSubSup>
                        <m:r>
                          <a:rPr lang="en-US" b="0" i="1" smtClean="0">
                            <a:latin typeface="Cambria Math"/>
                            <a:ea typeface="Cambria Math"/>
                            <a:sym typeface="Wingdings" panose="05000000000000000000" pitchFamily="2" charset="2"/>
                          </a:rPr>
                          <m:t>+</m:t>
                        </m:r>
                        <m:sSubSup>
                          <m:sSubSupPr>
                            <m:ctrlPr>
                              <a:rPr lang="en-US" b="0" i="1" smtClean="0">
                                <a:latin typeface="Cambria Math"/>
                                <a:ea typeface="Cambria Math"/>
                                <a:sym typeface="Wingdings" panose="05000000000000000000" pitchFamily="2" charset="2"/>
                              </a:rPr>
                            </m:ctrlPr>
                          </m:sSubSupPr>
                          <m:e>
                            <m:r>
                              <a:rPr lang="en-US" b="0" i="1" smtClean="0">
                                <a:latin typeface="Cambria Math"/>
                                <a:ea typeface="Cambria Math"/>
                                <a:sym typeface="Wingdings" panose="05000000000000000000" pitchFamily="2" charset="2"/>
                              </a:rPr>
                              <m:t>𝜏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/>
                                <a:ea typeface="Cambria Math"/>
                                <a:sym typeface="Wingdings" panose="05000000000000000000" pitchFamily="2" charset="2"/>
                              </a:rPr>
                              <m:t>Laser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/>
                                <a:ea typeface="Cambria Math"/>
                                <a:sym typeface="Wingdings" panose="05000000000000000000" pitchFamily="2" charset="2"/>
                              </a:rPr>
                              <m:t>2</m:t>
                            </m:r>
                          </m:sup>
                        </m:sSubSup>
                        <m:r>
                          <a:rPr lang="de-DE" b="0" i="1" smtClean="0">
                            <a:latin typeface="Cambria Math"/>
                            <a:ea typeface="Cambria Math"/>
                            <a:sym typeface="Wingdings" panose="05000000000000000000" pitchFamily="2" charset="2"/>
                          </a:rPr>
                          <m:t>+</m:t>
                        </m:r>
                        <m:sSubSup>
                          <m:sSubSupPr>
                            <m:ctrlPr>
                              <a:rPr lang="en-US" i="1">
                                <a:latin typeface="Cambria Math"/>
                                <a:ea typeface="Cambria Math"/>
                                <a:sym typeface="Wingdings" panose="05000000000000000000" pitchFamily="2" charset="2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/>
                                <a:ea typeface="Cambria Math"/>
                                <a:sym typeface="Wingdings" panose="05000000000000000000" pitchFamily="2" charset="2"/>
                              </a:rPr>
                              <m:t>𝜏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de-DE" b="0" i="0" smtClean="0">
                                <a:latin typeface="Cambria Math"/>
                                <a:ea typeface="Cambria Math"/>
                                <a:sym typeface="Wingdings" panose="05000000000000000000" pitchFamily="2" charset="2"/>
                              </a:rPr>
                              <m:t>x</m:t>
                            </m:r>
                          </m:sub>
                          <m:sup>
                            <m:r>
                              <a:rPr lang="en-US" i="1">
                                <a:latin typeface="Cambria Math"/>
                                <a:ea typeface="Cambria Math"/>
                                <a:sym typeface="Wingdings" panose="05000000000000000000" pitchFamily="2" charset="2"/>
                              </a:rPr>
                              <m:t>2</m:t>
                            </m:r>
                          </m:sup>
                        </m:sSubSup>
                      </m:e>
                    </m:rad>
                  </m:oMath>
                </a14:m>
                <a:endParaRPr lang="en-US" dirty="0" smtClean="0"/>
              </a:p>
              <a:p>
                <a:r>
                  <a:rPr lang="en-US" dirty="0" smtClean="0"/>
                  <a:t>Physical Limits (beam transport)</a:t>
                </a:r>
              </a:p>
              <a:p>
                <a:pPr lvl="1"/>
                <a:r>
                  <a:rPr lang="en-US" dirty="0" smtClean="0"/>
                  <a:t>Longitudinal dispersion caused by distribution of kinetic energy at emission</a:t>
                </a:r>
              </a:p>
              <a:p>
                <a:pPr lvl="1"/>
                <a:r>
                  <a:rPr lang="en-US" dirty="0" smtClean="0">
                    <a:sym typeface="Wingdings" panose="05000000000000000000" pitchFamily="2" charset="2"/>
                  </a:rPr>
                  <a:t>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/>
                            <a:ea typeface="Cambria Math"/>
                            <a:sym typeface="Wingdings" panose="05000000000000000000" pitchFamily="2" charset="2"/>
                          </a:rPr>
                          <m:t>𝜏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  <a:sym typeface="Wingdings" panose="05000000000000000000" pitchFamily="2" charset="2"/>
                          </a:rPr>
                          <m:t>phys</m:t>
                        </m:r>
                      </m:sub>
                    </m:sSub>
                    <m:r>
                      <a:rPr lang="en-US" i="1" smtClean="0">
                        <a:latin typeface="Cambria Math"/>
                        <a:ea typeface="Cambria Math"/>
                        <a:sym typeface="Wingdings" panose="05000000000000000000" pitchFamily="2" charset="2"/>
                      </a:rPr>
                      <m:t>=</m:t>
                    </m:r>
                    <m:f>
                      <m:fPr>
                        <m:ctrlPr>
                          <a:rPr lang="en-US" i="1" smtClean="0">
                            <a:latin typeface="Cambria Math"/>
                            <a:ea typeface="Cambria Math"/>
                            <a:sym typeface="Wingdings" panose="05000000000000000000" pitchFamily="2" charset="2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i="1" smtClean="0">
                                <a:latin typeface="Cambria Math"/>
                                <a:ea typeface="Cambria Math"/>
                                <a:sym typeface="Wingdings" panose="05000000000000000000" pitchFamily="2" charset="2"/>
                              </a:rPr>
                            </m:ctrlPr>
                          </m:radPr>
                          <m:deg/>
                          <m:e>
                            <m:r>
                              <a:rPr lang="en-US" b="0" i="1" smtClean="0">
                                <a:latin typeface="Cambria Math"/>
                                <a:ea typeface="Cambria Math"/>
                                <a:sym typeface="Wingdings" panose="05000000000000000000" pitchFamily="2" charset="2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/>
                                    <a:ea typeface="Cambria Math"/>
                                    <a:sym typeface="Wingdings" panose="05000000000000000000" pitchFamily="2" charset="2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  <a:sym typeface="Wingdings" panose="05000000000000000000" pitchFamily="2" charset="2"/>
                                  </a:rPr>
                                  <m:t>𝑚𝐸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latin typeface="Cambria Math"/>
                                    <a:ea typeface="Cambria Math"/>
                                    <a:sym typeface="Wingdings" panose="05000000000000000000" pitchFamily="2" charset="2"/>
                                  </a:rPr>
                                  <m:t>NEA</m:t>
                                </m:r>
                              </m:sub>
                            </m:sSub>
                          </m:e>
                        </m:rad>
                      </m:num>
                      <m:den>
                        <m:r>
                          <a:rPr lang="en-US" b="0" i="1" smtClean="0">
                            <a:latin typeface="Cambria Math"/>
                            <a:ea typeface="Cambria Math"/>
                            <a:sym typeface="Wingdings" panose="05000000000000000000" pitchFamily="2" charset="2"/>
                          </a:rPr>
                          <m:t>𝑒𝐹</m:t>
                        </m:r>
                      </m:den>
                    </m:f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7" name="Inhalts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88740"/>
                <a:ext cx="8229600" cy="5508612"/>
              </a:xfrm>
              <a:blipFill rotWithShape="1">
                <a:blip r:embed="rId2"/>
                <a:stretch>
                  <a:fillRect l="-74" t="-144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60216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Time Response Measurements</a:t>
            </a:r>
            <a:br>
              <a:rPr lang="de-DE" dirty="0"/>
            </a:br>
            <a:r>
              <a:rPr lang="de-DE" dirty="0"/>
              <a:t>Long Phaseshift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Monika Dehn, 19.06.2017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ERL 2017 </a:t>
            </a:r>
            <a:r>
              <a:rPr lang="en-US" dirty="0"/>
              <a:t>| Geneva | </a:t>
            </a:r>
            <a:r>
              <a:rPr lang="de-DE" dirty="0"/>
              <a:t>MOIBCC002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16C8D-1F5F-4075-9F5B-176644275AC8}" type="slidenum">
              <a:rPr lang="de-DE" smtClean="0"/>
              <a:t>17</a:t>
            </a:fld>
            <a:endParaRPr lang="de-DE" dirty="0"/>
          </a:p>
        </p:txBody>
      </p:sp>
      <p:sp>
        <p:nvSpPr>
          <p:cNvPr id="7" name="Inhaltsplatzhalter 2"/>
          <p:cNvSpPr>
            <a:spLocks noGrp="1"/>
          </p:cNvSpPr>
          <p:nvPr>
            <p:ph idx="1"/>
          </p:nvPr>
        </p:nvSpPr>
        <p:spPr>
          <a:xfrm>
            <a:off x="121493" y="4617132"/>
            <a:ext cx="3118360" cy="1908212"/>
          </a:xfrm>
        </p:spPr>
        <p:txBody>
          <a:bodyPr>
            <a:normAutofit/>
          </a:bodyPr>
          <a:lstStyle/>
          <a:p>
            <a:r>
              <a:rPr lang="de-DE" sz="1600" dirty="0" smtClean="0"/>
              <a:t>Phase shift: 200°</a:t>
            </a:r>
          </a:p>
          <a:p>
            <a:r>
              <a:rPr lang="de-DE" sz="1600" dirty="0" smtClean="0"/>
              <a:t>Pulse repeats after 169°</a:t>
            </a: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844"/>
          <a:stretch/>
        </p:blipFill>
        <p:spPr>
          <a:xfrm>
            <a:off x="4391980" y="1052736"/>
            <a:ext cx="4421224" cy="3266620"/>
          </a:xfrm>
          <a:prstGeom prst="rect">
            <a:avLst/>
          </a:prstGeom>
        </p:spPr>
      </p:pic>
      <p:grpSp>
        <p:nvGrpSpPr>
          <p:cNvPr id="9" name="Gruppieren 8"/>
          <p:cNvGrpSpPr/>
          <p:nvPr/>
        </p:nvGrpSpPr>
        <p:grpSpPr>
          <a:xfrm>
            <a:off x="85812" y="1098391"/>
            <a:ext cx="4300463" cy="3338721"/>
            <a:chOff x="85812" y="1098391"/>
            <a:chExt cx="4300463" cy="3338721"/>
          </a:xfrm>
        </p:grpSpPr>
        <p:pic>
          <p:nvPicPr>
            <p:cNvPr id="10" name="Grafik 9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62" t="9185" r="10625" b="4323"/>
            <a:stretch/>
          </p:blipFill>
          <p:spPr>
            <a:xfrm>
              <a:off x="85812" y="1098391"/>
              <a:ext cx="4300463" cy="3175310"/>
            </a:xfrm>
            <a:prstGeom prst="rect">
              <a:avLst/>
            </a:prstGeom>
          </p:spPr>
        </p:pic>
        <p:grpSp>
          <p:nvGrpSpPr>
            <p:cNvPr id="11" name="Gruppieren 10"/>
            <p:cNvGrpSpPr/>
            <p:nvPr/>
          </p:nvGrpSpPr>
          <p:grpSpPr>
            <a:xfrm>
              <a:off x="647564" y="1098391"/>
              <a:ext cx="3386579" cy="3338721"/>
              <a:chOff x="647564" y="1098391"/>
              <a:chExt cx="3386579" cy="3338721"/>
            </a:xfrm>
          </p:grpSpPr>
          <p:cxnSp>
            <p:nvCxnSpPr>
              <p:cNvPr id="12" name="Gerade Verbindung 11"/>
              <p:cNvCxnSpPr/>
              <p:nvPr/>
            </p:nvCxnSpPr>
            <p:spPr>
              <a:xfrm>
                <a:off x="863588" y="1098391"/>
                <a:ext cx="0" cy="3014685"/>
              </a:xfrm>
              <a:prstGeom prst="line">
                <a:avLst/>
              </a:prstGeom>
              <a:ln w="25400">
                <a:solidFill>
                  <a:srgbClr val="FF0000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Gerade Verbindung 12"/>
              <p:cNvCxnSpPr/>
              <p:nvPr/>
            </p:nvCxnSpPr>
            <p:spPr>
              <a:xfrm>
                <a:off x="3707904" y="1098391"/>
                <a:ext cx="0" cy="3014685"/>
              </a:xfrm>
              <a:prstGeom prst="line">
                <a:avLst/>
              </a:prstGeom>
              <a:ln w="25400">
                <a:solidFill>
                  <a:srgbClr val="FF0000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Textfeld 13"/>
              <p:cNvSpPr txBox="1"/>
              <p:nvPr/>
            </p:nvSpPr>
            <p:spPr>
              <a:xfrm>
                <a:off x="647564" y="4067780"/>
                <a:ext cx="49725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b="1" dirty="0" smtClean="0">
                    <a:solidFill>
                      <a:srgbClr val="FF0000"/>
                    </a:solidFill>
                  </a:rPr>
                  <a:t>11°</a:t>
                </a:r>
                <a:endParaRPr lang="de-DE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5" name="Textfeld 14"/>
              <p:cNvSpPr txBox="1"/>
              <p:nvPr/>
            </p:nvSpPr>
            <p:spPr>
              <a:xfrm>
                <a:off x="3419872" y="4041068"/>
                <a:ext cx="61427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b="1" dirty="0" smtClean="0">
                    <a:solidFill>
                      <a:srgbClr val="FF0000"/>
                    </a:solidFill>
                  </a:rPr>
                  <a:t>180°</a:t>
                </a:r>
                <a:endParaRPr lang="de-DE" b="1" dirty="0">
                  <a:solidFill>
                    <a:srgbClr val="FF0000"/>
                  </a:solidFill>
                </a:endParaRPr>
              </a:p>
            </p:txBody>
          </p:sp>
        </p:grpSp>
      </p:grpSp>
      <p:sp>
        <p:nvSpPr>
          <p:cNvPr id="16" name="Inhaltsplatzhalter 2"/>
          <p:cNvSpPr txBox="1">
            <a:spLocks/>
          </p:cNvSpPr>
          <p:nvPr/>
        </p:nvSpPr>
        <p:spPr>
          <a:xfrm>
            <a:off x="5076056" y="4617132"/>
            <a:ext cx="3852428" cy="19082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600"/>
              </a:spcBef>
              <a:spcAft>
                <a:spcPts val="600"/>
              </a:spcAft>
              <a:buClr>
                <a:srgbClr val="476F79"/>
              </a:buClr>
              <a:buSzPct val="75000"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ts val="600"/>
              </a:spcBef>
              <a:spcAft>
                <a:spcPts val="600"/>
              </a:spcAft>
              <a:buClr>
                <a:schemeClr val="accent1">
                  <a:lumMod val="40000"/>
                  <a:lumOff val="60000"/>
                </a:schemeClr>
              </a:buClr>
              <a:buSzPct val="75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ts val="600"/>
              </a:spcBef>
              <a:spcAft>
                <a:spcPts val="600"/>
              </a:spcAft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ts val="600"/>
              </a:spcBef>
              <a:spcAft>
                <a:spcPts val="600"/>
              </a:spcAft>
              <a:buClr>
                <a:srgbClr val="476F79"/>
              </a:buClr>
              <a:buSzPct val="75000"/>
              <a:buFont typeface="Arial" pitchFamily="34" charset="0"/>
              <a:buChar char="□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ts val="600"/>
              </a:spcBef>
              <a:spcAft>
                <a:spcPts val="600"/>
              </a:spcAft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Arial" pitchFamily="34" charset="0"/>
              <a:buChar char="□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600" dirty="0" smtClean="0"/>
              <a:t>Cavity simulation</a:t>
            </a:r>
          </a:p>
          <a:p>
            <a:pPr lvl="1"/>
            <a:r>
              <a:rPr lang="de-DE" sz="1400" dirty="0" smtClean="0"/>
              <a:t>E.g. a beam deviation of 5mrad through the cavity shows an additional phase shift and an intensity modulation.</a:t>
            </a:r>
            <a:endParaRPr lang="de-DE" sz="1400" dirty="0"/>
          </a:p>
        </p:txBody>
      </p:sp>
      <p:sp>
        <p:nvSpPr>
          <p:cNvPr id="17" name="Textfeld 16"/>
          <p:cNvSpPr txBox="1"/>
          <p:nvPr/>
        </p:nvSpPr>
        <p:spPr>
          <a:xfrm>
            <a:off x="5729791" y="6381908"/>
            <a:ext cx="341471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Source: Kirsch, E.: Johannes Gutenberg Universität Mainz, Diplomarbeit, 2014</a:t>
            </a:r>
            <a:endParaRPr lang="en-US" sz="800" dirty="0"/>
          </a:p>
        </p:txBody>
      </p:sp>
      <p:pic>
        <p:nvPicPr>
          <p:cNvPr id="18" name="Grafik 1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45" t="9267" r="11574" b="4320"/>
          <a:stretch/>
        </p:blipFill>
        <p:spPr>
          <a:xfrm>
            <a:off x="2699793" y="4518898"/>
            <a:ext cx="2268251" cy="1754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3078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Fundamentals</a:t>
            </a:r>
            <a:br>
              <a:rPr lang="en-US" dirty="0" smtClean="0"/>
            </a:br>
            <a:r>
              <a:rPr lang="en-US" dirty="0" smtClean="0"/>
              <a:t>Semiconducting photocathode GaAs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16C8D-1F5F-4075-9F5B-176644275AC8}" type="slidenum">
              <a:rPr lang="en-US" smtClean="0"/>
              <a:t>18</a:t>
            </a:fld>
            <a:endParaRPr lang="en-US" dirty="0"/>
          </a:p>
        </p:txBody>
      </p:sp>
      <p:grpSp>
        <p:nvGrpSpPr>
          <p:cNvPr id="4" name="Gruppieren 3"/>
          <p:cNvGrpSpPr/>
          <p:nvPr/>
        </p:nvGrpSpPr>
        <p:grpSpPr>
          <a:xfrm>
            <a:off x="455365" y="2095913"/>
            <a:ext cx="8028892" cy="2557223"/>
            <a:chOff x="137899" y="3349611"/>
            <a:chExt cx="8028892" cy="2557223"/>
          </a:xfrm>
        </p:grpSpPr>
        <p:pic>
          <p:nvPicPr>
            <p:cNvPr id="88" name="Picture 5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5405"/>
            <a:stretch/>
          </p:blipFill>
          <p:spPr bwMode="auto">
            <a:xfrm>
              <a:off x="137899" y="3349611"/>
              <a:ext cx="5299339" cy="2372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9" name="Textfeld 88"/>
            <p:cNvSpPr txBox="1"/>
            <p:nvPr/>
          </p:nvSpPr>
          <p:spPr>
            <a:xfrm>
              <a:off x="1035771" y="5537502"/>
              <a:ext cx="1106393" cy="36933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de-DE" dirty="0" smtClean="0">
                  <a:latin typeface="+mn-lt"/>
                </a:rPr>
                <a:t>undotiert</a:t>
              </a:r>
              <a:endParaRPr lang="de-DE" dirty="0">
                <a:latin typeface="+mn-lt"/>
              </a:endParaRPr>
            </a:p>
          </p:txBody>
        </p:sp>
        <p:sp>
          <p:nvSpPr>
            <p:cNvPr id="90" name="Textfeld 89"/>
            <p:cNvSpPr txBox="1"/>
            <p:nvPr/>
          </p:nvSpPr>
          <p:spPr>
            <a:xfrm>
              <a:off x="3643352" y="5537502"/>
              <a:ext cx="1061509" cy="369332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de-DE" dirty="0" smtClean="0">
                  <a:latin typeface="+mn-lt"/>
                </a:rPr>
                <a:t>p-dotiert</a:t>
              </a:r>
              <a:endParaRPr lang="de-DE" dirty="0">
                <a:latin typeface="+mn-lt"/>
              </a:endParaRPr>
            </a:p>
          </p:txBody>
        </p:sp>
        <p:pic>
          <p:nvPicPr>
            <p:cNvPr id="91" name="Picture 5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21" t="50000" r="24033" b="10881"/>
            <a:stretch/>
          </p:blipFill>
          <p:spPr bwMode="auto">
            <a:xfrm>
              <a:off x="5317232" y="3435800"/>
              <a:ext cx="2849559" cy="2281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" name="Textfeld 91"/>
            <p:cNvSpPr txBox="1"/>
            <p:nvPr/>
          </p:nvSpPr>
          <p:spPr>
            <a:xfrm>
              <a:off x="5646511" y="5537502"/>
              <a:ext cx="2140779" cy="369332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de-DE" dirty="0">
                  <a:latin typeface="+mn-lt"/>
                </a:rPr>
                <a:t>CsO</a:t>
              </a:r>
              <a:r>
                <a:rPr lang="de-DE" baseline="-25000" dirty="0">
                  <a:latin typeface="+mn-lt"/>
                </a:rPr>
                <a:t>2</a:t>
              </a:r>
              <a:r>
                <a:rPr lang="de-DE" dirty="0">
                  <a:latin typeface="+mn-lt"/>
                </a:rPr>
                <a:t> Schicht (NEA</a:t>
              </a:r>
              <a:r>
                <a:rPr lang="de-DE" dirty="0" smtClean="0">
                  <a:latin typeface="+mn-lt"/>
                </a:rPr>
                <a:t>)</a:t>
              </a:r>
              <a:endParaRPr lang="de-DE" dirty="0">
                <a:latin typeface="+mn-lt"/>
              </a:endParaRPr>
            </a:p>
          </p:txBody>
        </p:sp>
      </p:grp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3" name="Datumsplatzhalter 3"/>
          <p:cNvSpPr>
            <a:spLocks noGrp="1"/>
          </p:cNvSpPr>
          <p:nvPr>
            <p:ph type="dt" sz="half" idx="10"/>
          </p:nvPr>
        </p:nvSpPr>
        <p:spPr>
          <a:xfrm>
            <a:off x="998240" y="6592267"/>
            <a:ext cx="2133600" cy="257113"/>
          </a:xfrm>
        </p:spPr>
        <p:txBody>
          <a:bodyPr/>
          <a:lstStyle/>
          <a:p>
            <a:r>
              <a:rPr lang="de-DE" dirty="0" smtClean="0"/>
              <a:t>Monika Dehn, 19.06.2017</a:t>
            </a:r>
            <a:endParaRPr lang="de-DE" dirty="0"/>
          </a:p>
        </p:txBody>
      </p:sp>
      <p:sp>
        <p:nvSpPr>
          <p:cNvPr id="14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592267"/>
            <a:ext cx="3896072" cy="257113"/>
          </a:xfrm>
        </p:spPr>
        <p:txBody>
          <a:bodyPr/>
          <a:lstStyle/>
          <a:p>
            <a:r>
              <a:rPr lang="en-US" dirty="0" smtClean="0"/>
              <a:t>ERL 2017 </a:t>
            </a:r>
            <a:r>
              <a:rPr lang="en-US" dirty="0"/>
              <a:t>| Geneva | </a:t>
            </a:r>
            <a:r>
              <a:rPr lang="de-DE" dirty="0"/>
              <a:t>MOIBCC002</a:t>
            </a:r>
          </a:p>
        </p:txBody>
      </p:sp>
    </p:spTree>
    <p:extLst>
      <p:ext uri="{BB962C8B-B14F-4D97-AF65-F5344CB8AC3E}">
        <p14:creationId xmlns:p14="http://schemas.microsoft.com/office/powerpoint/2010/main" val="673104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Fundamentals</a:t>
            </a:r>
            <a:br>
              <a:rPr lang="en-US" dirty="0" smtClean="0"/>
            </a:br>
            <a:r>
              <a:rPr lang="en-US" dirty="0" smtClean="0"/>
              <a:t>Photoemission from Semiconductors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44563"/>
                <a:ext cx="8229600" cy="5652790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en-US" dirty="0" smtClean="0"/>
                  <a:t>Absorption</a:t>
                </a:r>
              </a:p>
              <a:p>
                <a:pPr lvl="1"/>
                <a:r>
                  <a:rPr lang="en-US" dirty="0" smtClean="0"/>
                  <a:t>Condition: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𝐸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𝛾</m:t>
                        </m:r>
                      </m:sub>
                    </m:sSub>
                    <m:r>
                      <a:rPr lang="en-US" b="0" i="1" smtClean="0">
                        <a:latin typeface="Cambria Math"/>
                        <a:ea typeface="Cambria Math"/>
                      </a:rPr>
                      <m:t>&gt;</m:t>
                    </m:r>
                    <m:sSub>
                      <m:sSubPr>
                        <m:ctrlPr>
                          <a:rPr lang="en-US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𝐸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𝑔𝑎𝑝</m:t>
                        </m:r>
                      </m:sub>
                    </m:sSub>
                  </m:oMath>
                </a14:m>
                <a:endParaRPr lang="en-US" b="0" baseline="-25000" dirty="0" smtClean="0">
                  <a:ea typeface="Cambria Math"/>
                </a:endParaRPr>
              </a:p>
              <a:p>
                <a:pPr lvl="1"/>
                <a:r>
                  <a:rPr lang="en-US" dirty="0" smtClean="0"/>
                  <a:t>Absorption coefficient:</a:t>
                </a:r>
                <a:br>
                  <a:rPr lang="en-US" dirty="0" smtClean="0"/>
                </a:br>
                <a:r>
                  <a:rPr lang="en-US" sz="1100" dirty="0" smtClean="0"/>
                  <a:t/>
                </a:r>
                <a:br>
                  <a:rPr lang="en-US" sz="1100" dirty="0" smtClean="0"/>
                </a:b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mbria Math"/>
                      </a:rPr>
                      <m:t>𝛼</m:t>
                    </m:r>
                    <m:d>
                      <m:dPr>
                        <m:ctrlPr>
                          <a:rPr lang="en-US" b="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𝐸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𝛾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𝜋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ℏ</m:t>
                        </m:r>
                      </m:num>
                      <m:den>
                        <m:sSup>
                          <m:sSupPr>
                            <m:ctrlPr>
                              <a:rPr lang="en-US" b="0" i="1" smtClean="0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𝑚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𝑐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𝑛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𝑟</m:t>
                            </m:r>
                          </m:sub>
                        </m:sSub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𝜖</m:t>
                        </m:r>
                      </m:den>
                    </m:f>
                    <m:f>
                      <m:fPr>
                        <m:ctrlPr>
                          <a:rPr lang="en-US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𝐸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𝛾</m:t>
                            </m:r>
                          </m:sub>
                        </m:sSub>
                      </m:den>
                    </m:f>
                    <m:f>
                      <m:fPr>
                        <m:ctrlPr>
                          <a:rPr lang="en-US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3</m:t>
                        </m:r>
                      </m:den>
                    </m:f>
                    <m:sSup>
                      <m:sSupPr>
                        <m:ctrlPr>
                          <a:rPr lang="en-US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b="0" i="1" smtClean="0"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𝐶𝑉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sSub>
                      <m:sSubPr>
                        <m:ctrlPr>
                          <a:rPr lang="en-US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𝜌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𝐶𝑉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𝐸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𝛾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 smtClean="0"/>
                  <a:t/>
                </a:r>
                <a:br>
                  <a:rPr lang="en-US" dirty="0" smtClean="0"/>
                </a:br>
                <a:endParaRPr lang="en-US" baseline="30000" dirty="0" smtClean="0"/>
              </a:p>
              <a:p>
                <a:r>
                  <a:rPr lang="en-US" dirty="0" smtClean="0"/>
                  <a:t>Diffusion model for GaAs-photocathodes</a:t>
                </a:r>
              </a:p>
              <a:p>
                <a:pPr lvl="1"/>
                <a:r>
                  <a:rPr lang="en-US" dirty="0" smtClean="0"/>
                  <a:t>Electron motion only by diffusion, not by scattering:</a:t>
                </a:r>
                <a:br>
                  <a:rPr lang="en-US" dirty="0" smtClean="0"/>
                </a:br>
                <a:r>
                  <a:rPr lang="en-US" sz="1100" dirty="0" smtClean="0"/>
                  <a:t/>
                </a:r>
                <a:br>
                  <a:rPr lang="en-US" sz="1100" dirty="0" smtClean="0"/>
                </a:b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𝐷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𝑑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𝑑𝑥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b="0" i="1" smtClean="0">
                        <a:latin typeface="Cambria Math"/>
                      </a:rPr>
                      <m:t>𝑐</m:t>
                    </m:r>
                    <m:d>
                      <m:dPr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  <m:r>
                          <a:rPr lang="en-US" b="0" i="1" smtClean="0">
                            <a:latin typeface="Cambria Math"/>
                          </a:rPr>
                          <m:t>,</m:t>
                        </m:r>
                        <m:r>
                          <a:rPr lang="en-US" b="0" i="1" smtClean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𝑑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𝑑𝑡</m:t>
                        </m:r>
                      </m:den>
                    </m:f>
                    <m:r>
                      <a:rPr lang="en-US" b="0" i="1" smtClean="0">
                        <a:latin typeface="Cambria Math"/>
                      </a:rPr>
                      <m:t>𝑐</m:t>
                    </m:r>
                    <m:d>
                      <m:dPr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  <m:r>
                          <a:rPr lang="en-US" b="0" i="1" smtClean="0">
                            <a:latin typeface="Cambria Math"/>
                          </a:rPr>
                          <m:t>,</m:t>
                        </m:r>
                        <m:r>
                          <a:rPr lang="en-US" b="0" i="1" smtClean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b="0" i="1" smtClean="0">
                        <a:latin typeface="Cambria Math"/>
                        <a:ea typeface="Cambria Math"/>
                      </a:rPr>
                      <m:t>=0</m:t>
                    </m:r>
                  </m:oMath>
                </a14:m>
                <a:r>
                  <a:rPr lang="en-US" dirty="0" smtClean="0"/>
                  <a:t/>
                </a:r>
                <a:br>
                  <a:rPr lang="en-US" dirty="0" smtClean="0"/>
                </a:br>
                <a:r>
                  <a:rPr lang="en-US" dirty="0" smtClean="0"/>
                  <a:t/>
                </a:r>
                <a:br>
                  <a:rPr lang="en-US" dirty="0" smtClean="0"/>
                </a:br>
                <a:r>
                  <a:rPr lang="en-US" dirty="0" smtClean="0"/>
                  <a:t>And the solution</a:t>
                </a:r>
                <a:br>
                  <a:rPr lang="en-US" dirty="0" smtClean="0"/>
                </a:b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𝑐</m:t>
                    </m:r>
                    <m:d>
                      <m:dPr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  <m:r>
                          <a:rPr lang="en-US" b="0" i="1" smtClean="0">
                            <a:latin typeface="Cambria Math"/>
                          </a:rPr>
                          <m:t>,</m:t>
                        </m:r>
                        <m:r>
                          <a:rPr lang="en-US" b="0" i="1" smtClean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b="0" i="1" smtClean="0">
                        <a:latin typeface="Cambria Math"/>
                        <a:ea typeface="Cambria Math"/>
                      </a:rPr>
                      <m:t>=</m:t>
                    </m:r>
                    <m:nary>
                      <m:naryPr>
                        <m:chr m:val="∑"/>
                        <m:limLoc m:val="subSup"/>
                        <m:ctrlPr>
                          <a:rPr lang="en-US" b="0" i="1" smtClean="0">
                            <a:latin typeface="Cambria Math"/>
                            <a:ea typeface="Cambria Math"/>
                          </a:rPr>
                        </m:ctrlPr>
                      </m:naryPr>
                      <m:sub>
                        <m:r>
                          <m:rPr>
                            <m:brk m:alnAt="25"/>
                          </m:rPr>
                          <a:rPr lang="en-US" b="0" i="1" smtClean="0">
                            <a:latin typeface="Cambria Math"/>
                            <a:ea typeface="Cambria Math"/>
                          </a:rPr>
                          <m:t>𝑘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=1</m:t>
                        </m:r>
                      </m:sub>
                      <m:sup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∞</m:t>
                        </m:r>
                      </m:sup>
                      <m:e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𝐴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𝑘</m:t>
                            </m:r>
                          </m:sub>
                        </m:sSub>
                        <m:func>
                          <m:funcPr>
                            <m:ctrlPr>
                              <a:rPr lang="en-US" b="0" i="1" smtClean="0">
                                <a:latin typeface="Cambria Math"/>
                                <a:ea typeface="Cambria Math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/>
                                <a:ea typeface="Cambria Math"/>
                              </a:rPr>
                              <m:t>sin</m:t>
                            </m:r>
                          </m:fName>
                          <m:e>
                            <m:d>
                              <m:dPr>
                                <m:ctrlP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b="0" i="1" smtClean="0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/>
                                        <a:ea typeface="Cambria Math"/>
                                      </a:rPr>
                                      <m:t>𝑘</m:t>
                                    </m:r>
                                    <m:r>
                                      <a:rPr lang="en-US" b="0" i="1" smtClean="0">
                                        <a:latin typeface="Cambria Math"/>
                                        <a:ea typeface="Cambria Math"/>
                                      </a:rPr>
                                      <m:t>𝜋</m:t>
                                    </m:r>
                                    <m:r>
                                      <a:rPr lang="en-US" b="0" i="1" smtClean="0">
                                        <a:latin typeface="Cambria Math"/>
                                        <a:ea typeface="Cambria Math"/>
                                      </a:rPr>
                                      <m:t>𝑥</m:t>
                                    </m:r>
                                  </m:num>
                                  <m:den>
                                    <m:r>
                                      <a:rPr lang="en-US" b="0" i="1" smtClean="0">
                                        <a:latin typeface="Cambria Math"/>
                                        <a:ea typeface="Cambria Math"/>
                                      </a:rPr>
                                      <m:t>𝑑</m:t>
                                    </m:r>
                                  </m:den>
                                </m:f>
                              </m:e>
                            </m:d>
                            <m:sSup>
                              <m:sSupPr>
                                <m:ctrlP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−</m:t>
                                </m:r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en-US" b="0" i="1" smtClean="0">
                                            <a:latin typeface="Cambria Math"/>
                                            <a:ea typeface="Cambria Math"/>
                                          </a:rPr>
                                        </m:ctrlPr>
                                      </m:dPr>
                                      <m:e>
                                        <m:f>
                                          <m:fPr>
                                            <m:ctrlPr>
                                              <a:rPr lang="en-US" b="0" i="1" smtClean="0">
                                                <a:latin typeface="Cambria Math"/>
                                                <a:ea typeface="Cambria Math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a:rPr lang="en-US" b="0" i="1" smtClean="0">
                                                <a:latin typeface="Cambria Math"/>
                                                <a:ea typeface="Cambria Math"/>
                                              </a:rPr>
                                              <m:t>𝑘</m:t>
                                            </m:r>
                                            <m:r>
                                              <a:rPr lang="en-US" b="0" i="1" smtClean="0">
                                                <a:latin typeface="Cambria Math"/>
                                                <a:ea typeface="Cambria Math"/>
                                              </a:rPr>
                                              <m:t>𝜋</m:t>
                                            </m:r>
                                          </m:num>
                                          <m:den>
                                            <m:r>
                                              <a:rPr lang="en-US" b="0" i="1" smtClean="0">
                                                <a:latin typeface="Cambria Math"/>
                                                <a:ea typeface="Cambria Math"/>
                                              </a:rPr>
                                              <m:t>𝑡</m:t>
                                            </m:r>
                                          </m:den>
                                        </m:f>
                                      </m:e>
                                    </m:d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/>
                                        <a:ea typeface="Cambria Math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𝐷𝑡</m:t>
                                </m:r>
                              </m:sup>
                            </m:sSup>
                          </m:e>
                        </m:func>
                      </m:e>
                    </m:nary>
                  </m:oMath>
                </a14:m>
                <a:endParaRPr lang="en-US" dirty="0" smtClean="0"/>
              </a:p>
              <a:p>
                <a:pPr lvl="1"/>
                <a:r>
                  <a:rPr lang="en-US" dirty="0" smtClean="0"/>
                  <a:t>Emitted current:</a:t>
                </a:r>
                <a:br>
                  <a:rPr lang="en-US" dirty="0" smtClean="0"/>
                </a:br>
                <a:r>
                  <a:rPr lang="en-US" dirty="0" smtClean="0"/>
                  <a:t/>
                </a:r>
                <a:br>
                  <a:rPr lang="en-US" dirty="0" smtClean="0"/>
                </a:b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𝑗</m:t>
                    </m:r>
                    <m:d>
                      <m:dPr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b="0" i="1" smtClean="0">
                        <a:latin typeface="Cambria Math"/>
                        <a:ea typeface="Cambria Math"/>
                      </a:rPr>
                      <m:t>∝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𝑑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𝑑𝑥</m:t>
                        </m:r>
                      </m:den>
                    </m:f>
                    <m:r>
                      <a:rPr lang="en-US" b="0" i="1" smtClean="0">
                        <a:latin typeface="Cambria Math"/>
                        <a:ea typeface="Cambria Math"/>
                      </a:rPr>
                      <m:t>𝑐</m:t>
                    </m:r>
                    <m:d>
                      <m:dPr>
                        <m:ctrlPr>
                          <a:rPr lang="en-US" b="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0,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𝑡</m:t>
                        </m:r>
                      </m:e>
                    </m:d>
                    <m:r>
                      <a:rPr lang="en-US" b="0" i="1" smtClean="0">
                        <a:latin typeface="Cambria Math"/>
                        <a:ea typeface="Cambria Math"/>
                      </a:rPr>
                      <m:t>∝</m:t>
                    </m:r>
                    <m:nary>
                      <m:naryPr>
                        <m:chr m:val="∑"/>
                        <m:limLoc m:val="subSup"/>
                        <m:ctrlPr>
                          <a:rPr lang="en-US" b="0" i="1" smtClean="0">
                            <a:latin typeface="Cambria Math"/>
                            <a:ea typeface="Cambria Math"/>
                          </a:rPr>
                        </m:ctrlPr>
                      </m:naryPr>
                      <m:sub>
                        <m:r>
                          <m:rPr>
                            <m:brk m:alnAt="25"/>
                          </m:rPr>
                          <a:rPr lang="en-US" b="0" i="1" smtClean="0">
                            <a:latin typeface="Cambria Math"/>
                            <a:ea typeface="Cambria Math"/>
                          </a:rPr>
                          <m:t>𝑘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=1</m:t>
                        </m:r>
                      </m:sub>
                      <m:sup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∞</m:t>
                        </m:r>
                      </m:sup>
                      <m:e>
                        <m:sSubSup>
                          <m:sSubSupPr>
                            <m:ctrlPr>
                              <a:rPr lang="en-US" b="0" i="1" smtClean="0">
                                <a:latin typeface="Cambria Math"/>
                                <a:ea typeface="Cambria Math"/>
                              </a:rPr>
                            </m:ctrlPr>
                          </m:sSubSupPr>
                          <m:e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𝐴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𝑘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′</m:t>
                            </m:r>
                          </m:sup>
                        </m:sSubSup>
                        <m:sSup>
                          <m:sSupPr>
                            <m:ctrlPr>
                              <a:rPr lang="en-US" b="0" i="1" smtClean="0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−</m:t>
                            </m:r>
                            <m:sSup>
                              <m:sSupPr>
                                <m:ctrlP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b="0" i="1" smtClean="0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en-US" b="0" i="1" smtClean="0">
                                            <a:latin typeface="Cambria Math"/>
                                            <a:ea typeface="Cambria Math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b="0" i="1" smtClean="0">
                                            <a:latin typeface="Cambria Math"/>
                                            <a:ea typeface="Cambria Math"/>
                                          </a:rPr>
                                          <m:t>𝑘</m:t>
                                        </m:r>
                                        <m:r>
                                          <a:rPr lang="en-US" b="0" i="1" smtClean="0">
                                            <a:latin typeface="Cambria Math"/>
                                            <a:ea typeface="Cambria Math"/>
                                          </a:rPr>
                                          <m:t>𝜋</m:t>
                                        </m:r>
                                      </m:num>
                                      <m:den>
                                        <m:r>
                                          <a:rPr lang="en-US" b="0" i="1" smtClean="0">
                                            <a:latin typeface="Cambria Math"/>
                                            <a:ea typeface="Cambria Math"/>
                                          </a:rPr>
                                          <m:t>𝑡</m:t>
                                        </m:r>
                                      </m:den>
                                    </m:f>
                                  </m:e>
                                </m:d>
                              </m:e>
                              <m:sup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𝐷𝑡</m:t>
                            </m:r>
                          </m:sup>
                        </m:sSup>
                      </m:e>
                    </m:nary>
                  </m:oMath>
                </a14:m>
                <a:r>
                  <a:rPr lang="en-US" dirty="0" smtClean="0"/>
                  <a:t/>
                </a:r>
                <a:br>
                  <a:rPr lang="en-US" dirty="0" smtClean="0"/>
                </a:br>
                <a:r>
                  <a:rPr lang="en-US" dirty="0" smtClean="0"/>
                  <a:t>with </a:t>
                </a:r>
                <a:br>
                  <a:rPr lang="en-US" dirty="0" smtClean="0"/>
                </a:br>
                <a:r>
                  <a:rPr lang="en-US" dirty="0" smtClean="0"/>
                  <a:t>		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 smtClean="0">
                            <a:latin typeface="Cambria Math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𝑘</m:t>
                        </m:r>
                      </m:sub>
                      <m:sup>
                        <m:r>
                          <a:rPr lang="en-US" b="0" i="1" smtClean="0">
                            <a:latin typeface="Cambria Math"/>
                          </a:rPr>
                          <m:t>′</m:t>
                        </m:r>
                      </m:sup>
                    </m:sSubSup>
                    <m:r>
                      <a:rPr lang="en-US" i="1" smtClean="0">
                        <a:latin typeface="Cambria Math"/>
                        <a:ea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𝑘</m:t>
                    </m:r>
                    <m:sSub>
                      <m:sSubPr>
                        <m:ctrlPr>
                          <a:rPr lang="en-US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𝐴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dirty="0" smtClean="0"/>
                  <a:t>		und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𝑘</m:t>
                        </m:r>
                      </m:sub>
                    </m:sSub>
                    <m:r>
                      <a:rPr lang="en-US" i="1" smtClean="0">
                        <a:latin typeface="Cambria Math"/>
                        <a:ea typeface="Cambria Math"/>
                      </a:rPr>
                      <m:t>∝</m:t>
                    </m:r>
                    <m:f>
                      <m:fPr>
                        <m:ctrlPr>
                          <a:rPr lang="en-US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𝑘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𝜋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n-US" b="0" i="1" smtClean="0"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1−</m:t>
                            </m:r>
                            <m:sSup>
                              <m:sSupPr>
                                <m:ctrlP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b="0" i="1" smtClean="0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  <a:ea typeface="Cambria Math"/>
                                      </a:rPr>
                                      <m:t>−1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𝑘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−</m:t>
                                </m:r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𝛼</m:t>
                                </m:r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𝑑</m:t>
                                </m:r>
                              </m:sup>
                            </m:sSup>
                          </m:e>
                        </m:d>
                      </m:num>
                      <m:den>
                        <m:sSup>
                          <m:sSupPr>
                            <m:ctrlPr>
                              <a:rPr lang="en-US" i="1" smtClean="0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i="1" smtClean="0">
                                    <a:latin typeface="Cambria Math"/>
                                    <a:ea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i="1" smtClean="0">
                                    <a:latin typeface="Cambria Math"/>
                                    <a:ea typeface="Cambria Math"/>
                                  </a:rPr>
                                  <m:t>𝛼</m:t>
                                </m:r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𝑑</m:t>
                                </m:r>
                              </m:e>
                            </m:d>
                          </m:e>
                          <m:sup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i="1">
                            <a:latin typeface="Cambria Math"/>
                            <a:ea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en-US" i="1" smtClean="0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i="1" smtClean="0">
                                    <a:latin typeface="Cambria Math"/>
                                    <a:ea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𝑘</m:t>
                                </m:r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𝜋</m:t>
                                </m:r>
                              </m:e>
                            </m:d>
                          </m:e>
                          <m:sup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endParaRPr lang="en-US" dirty="0" smtClean="0"/>
              </a:p>
            </p:txBody>
          </p:sp>
        </mc:Choice>
        <mc:Fallback xmlns="">
          <p:sp>
            <p:nvSpPr>
              <p:cNvPr id="3" name="Inhalts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44563"/>
                <a:ext cx="8229600" cy="5652790"/>
              </a:xfrm>
              <a:blipFill rotWithShape="1">
                <a:blip r:embed="rId2"/>
                <a:stretch>
                  <a:fillRect l="-74" t="-1402" b="-1208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16C8D-1F5F-4075-9F5B-176644275AC8}" type="slidenum">
              <a:rPr lang="en-US" smtClean="0"/>
              <a:t>19</a:t>
            </a:fld>
            <a:endParaRPr lang="en-US" dirty="0"/>
          </a:p>
        </p:txBody>
      </p:sp>
      <p:sp>
        <p:nvSpPr>
          <p:cNvPr id="17" name="Rechteck 16"/>
          <p:cNvSpPr/>
          <p:nvPr/>
        </p:nvSpPr>
        <p:spPr>
          <a:xfrm>
            <a:off x="6005408" y="4085456"/>
            <a:ext cx="114764" cy="8396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8" name="Datumsplatzhalter 3"/>
          <p:cNvSpPr>
            <a:spLocks noGrp="1"/>
          </p:cNvSpPr>
          <p:nvPr>
            <p:ph type="dt" sz="half" idx="10"/>
          </p:nvPr>
        </p:nvSpPr>
        <p:spPr>
          <a:xfrm>
            <a:off x="998240" y="6592267"/>
            <a:ext cx="2133600" cy="257113"/>
          </a:xfrm>
        </p:spPr>
        <p:txBody>
          <a:bodyPr/>
          <a:lstStyle/>
          <a:p>
            <a:r>
              <a:rPr lang="de-DE" dirty="0" smtClean="0"/>
              <a:t>Monika Dehn, 19.06.2017</a:t>
            </a:r>
            <a:endParaRPr lang="de-DE" dirty="0"/>
          </a:p>
        </p:txBody>
      </p:sp>
      <p:sp>
        <p:nvSpPr>
          <p:cNvPr id="19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592267"/>
            <a:ext cx="3896072" cy="257113"/>
          </a:xfrm>
        </p:spPr>
        <p:txBody>
          <a:bodyPr/>
          <a:lstStyle/>
          <a:p>
            <a:r>
              <a:rPr lang="en-US" dirty="0" smtClean="0"/>
              <a:t>ERL 2017 </a:t>
            </a:r>
            <a:r>
              <a:rPr lang="en-US" dirty="0"/>
              <a:t>| Geneva | </a:t>
            </a:r>
            <a:r>
              <a:rPr lang="de-DE" dirty="0"/>
              <a:t>MOIBCC002</a:t>
            </a:r>
          </a:p>
        </p:txBody>
      </p:sp>
      <p:pic>
        <p:nvPicPr>
          <p:cNvPr id="20" name="Grafik 1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55" t="9172" r="11726" b="6086"/>
          <a:stretch/>
        </p:blipFill>
        <p:spPr>
          <a:xfrm>
            <a:off x="6264188" y="3789040"/>
            <a:ext cx="2628292" cy="1972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9431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Motivation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Monika Dehn, 19.06.2017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ERL 2017 | Geneva | MOIBCC002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16C8D-1F5F-4075-9F5B-176644275AC8}" type="slidenum">
              <a:rPr lang="de-DE" smtClean="0"/>
              <a:t>2</a:t>
            </a:fld>
            <a:endParaRPr lang="de-DE" dirty="0"/>
          </a:p>
        </p:txBody>
      </p:sp>
      <p:sp>
        <p:nvSpPr>
          <p:cNvPr id="7" name="Inhaltsplatzhalter 2"/>
          <p:cNvSpPr>
            <a:spLocks noGrp="1"/>
          </p:cNvSpPr>
          <p:nvPr>
            <p:ph idx="1"/>
          </p:nvPr>
        </p:nvSpPr>
        <p:spPr>
          <a:xfrm>
            <a:off x="503548" y="5013176"/>
            <a:ext cx="8136904" cy="1296724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Knowledge of shape, structure, and length of electron bunches out of a photoemission gun under different photo excitation conditions</a:t>
            </a:r>
          </a:p>
          <a:p>
            <a:r>
              <a:rPr lang="en-US" dirty="0" smtClean="0"/>
              <a:t>Beginning of the project </a:t>
            </a:r>
            <a:r>
              <a:rPr lang="en-US" dirty="0" smtClean="0"/>
              <a:t>as a collaboration between HZB, HZDR, JGU, </a:t>
            </a:r>
            <a:r>
              <a:rPr lang="en-US" dirty="0" smtClean="0"/>
              <a:t>MSU, and SPSPU</a:t>
            </a:r>
          </a:p>
          <a:p>
            <a:r>
              <a:rPr lang="en-US" dirty="0" smtClean="0"/>
              <a:t>Now collaboration between </a:t>
            </a:r>
            <a:r>
              <a:rPr lang="en-US" dirty="0"/>
              <a:t>HZB, HZDR, </a:t>
            </a:r>
            <a:r>
              <a:rPr lang="en-US" dirty="0" smtClean="0"/>
              <a:t>DESY, University of Siegen, JGU, and the additional support through University of Rostock, University of Wuppertal, and TU Darmstadt</a:t>
            </a:r>
            <a:endParaRPr lang="en-US" dirty="0" smtClean="0"/>
          </a:p>
        </p:txBody>
      </p:sp>
      <p:grpSp>
        <p:nvGrpSpPr>
          <p:cNvPr id="29" name="Gruppieren 28"/>
          <p:cNvGrpSpPr/>
          <p:nvPr/>
        </p:nvGrpSpPr>
        <p:grpSpPr>
          <a:xfrm>
            <a:off x="1034316" y="1196752"/>
            <a:ext cx="7210092" cy="3609692"/>
            <a:chOff x="1034316" y="1016732"/>
            <a:chExt cx="7210092" cy="3609692"/>
          </a:xfrm>
        </p:grpSpPr>
        <p:cxnSp>
          <p:nvCxnSpPr>
            <p:cNvPr id="15" name="Gerade Verbindung mit Pfeil 14"/>
            <p:cNvCxnSpPr/>
            <p:nvPr/>
          </p:nvCxnSpPr>
          <p:spPr>
            <a:xfrm flipV="1">
              <a:off x="1367644" y="1016732"/>
              <a:ext cx="0" cy="3276377"/>
            </a:xfrm>
            <a:prstGeom prst="straightConnector1">
              <a:avLst/>
            </a:prstGeom>
            <a:ln w="57150" cap="rnd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feld 17"/>
            <p:cNvSpPr txBox="1"/>
            <p:nvPr/>
          </p:nvSpPr>
          <p:spPr>
            <a:xfrm>
              <a:off x="7416316" y="4257092"/>
              <a:ext cx="6142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/>
                <a:t>time</a:t>
              </a:r>
              <a:endParaRPr lang="de-DE" dirty="0"/>
            </a:p>
          </p:txBody>
        </p:sp>
        <p:sp>
          <p:nvSpPr>
            <p:cNvPr id="19" name="Textfeld 18"/>
            <p:cNvSpPr txBox="1"/>
            <p:nvPr/>
          </p:nvSpPr>
          <p:spPr>
            <a:xfrm rot="16200000">
              <a:off x="722596" y="1544477"/>
              <a:ext cx="9927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/>
                <a:t>intensity</a:t>
              </a:r>
              <a:endParaRPr lang="de-DE" dirty="0"/>
            </a:p>
          </p:txBody>
        </p:sp>
        <p:cxnSp>
          <p:nvCxnSpPr>
            <p:cNvPr id="26" name="Gerade Verbindung 25"/>
            <p:cNvCxnSpPr/>
            <p:nvPr/>
          </p:nvCxnSpPr>
          <p:spPr>
            <a:xfrm flipV="1">
              <a:off x="2411760" y="1052736"/>
              <a:ext cx="0" cy="3389022"/>
            </a:xfrm>
            <a:prstGeom prst="line">
              <a:avLst/>
            </a:prstGeom>
            <a:ln w="25400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" name="Gruppieren 22"/>
            <p:cNvGrpSpPr/>
            <p:nvPr/>
          </p:nvGrpSpPr>
          <p:grpSpPr>
            <a:xfrm>
              <a:off x="2407692" y="1415520"/>
              <a:ext cx="5048696" cy="2898206"/>
              <a:chOff x="2407692" y="1343512"/>
              <a:chExt cx="5048696" cy="2898206"/>
            </a:xfrm>
          </p:grpSpPr>
          <p:cxnSp>
            <p:nvCxnSpPr>
              <p:cNvPr id="13" name="Gerade Verbindung mit Pfeil 12"/>
              <p:cNvCxnSpPr/>
              <p:nvPr/>
            </p:nvCxnSpPr>
            <p:spPr>
              <a:xfrm>
                <a:off x="2407692" y="1343512"/>
                <a:ext cx="0" cy="2841572"/>
              </a:xfrm>
              <a:prstGeom prst="straightConnector1">
                <a:avLst/>
              </a:prstGeom>
              <a:ln w="88900" cap="rnd">
                <a:solidFill>
                  <a:srgbClr val="C00000"/>
                </a:solidFill>
                <a:headEnd type="stealt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2" name="Gruppieren 21"/>
              <p:cNvGrpSpPr/>
              <p:nvPr/>
            </p:nvGrpSpPr>
            <p:grpSpPr>
              <a:xfrm>
                <a:off x="2483768" y="2019884"/>
                <a:ext cx="4972620" cy="2221834"/>
                <a:chOff x="2483768" y="2019884"/>
                <a:chExt cx="4972620" cy="2221834"/>
              </a:xfrm>
            </p:grpSpPr>
            <p:sp>
              <p:nvSpPr>
                <p:cNvPr id="20" name="Freeform 14"/>
                <p:cNvSpPr>
                  <a:spLocks noChangeArrowheads="1"/>
                </p:cNvSpPr>
                <p:nvPr/>
              </p:nvSpPr>
              <p:spPr bwMode="auto">
                <a:xfrm flipH="1">
                  <a:off x="2483768" y="2111550"/>
                  <a:ext cx="2506989" cy="2109538"/>
                </a:xfrm>
                <a:custGeom>
                  <a:avLst/>
                  <a:gdLst>
                    <a:gd name="T0" fmla="*/ 0 w 477"/>
                    <a:gd name="T1" fmla="*/ 2147483647 h 333"/>
                    <a:gd name="T2" fmla="*/ 2147483647 w 477"/>
                    <a:gd name="T3" fmla="*/ 2147483647 h 333"/>
                    <a:gd name="T4" fmla="*/ 2147483647 w 477"/>
                    <a:gd name="T5" fmla="*/ 2147483647 h 333"/>
                    <a:gd name="T6" fmla="*/ 2147483647 w 477"/>
                    <a:gd name="T7" fmla="*/ 2147483647 h 333"/>
                    <a:gd name="T8" fmla="*/ 2147483647 w 477"/>
                    <a:gd name="T9" fmla="*/ 2147483647 h 333"/>
                    <a:gd name="T10" fmla="*/ 2147483647 w 477"/>
                    <a:gd name="T11" fmla="*/ 2147483647 h 333"/>
                    <a:gd name="T12" fmla="*/ 2147483647 w 477"/>
                    <a:gd name="T13" fmla="*/ 2147483647 h 333"/>
                    <a:gd name="T14" fmla="*/ 2147483647 w 477"/>
                    <a:gd name="T15" fmla="*/ 2147483647 h 333"/>
                    <a:gd name="T16" fmla="*/ 2147483647 w 477"/>
                    <a:gd name="T17" fmla="*/ 2147483647 h 333"/>
                    <a:gd name="T18" fmla="*/ 2147483647 w 477"/>
                    <a:gd name="T19" fmla="*/ 2147483647 h 333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connsiteX0" fmla="*/ 0 w 10000"/>
                    <a:gd name="connsiteY0" fmla="*/ 9574 h 9625"/>
                    <a:gd name="connsiteX1" fmla="*/ 482 w 10000"/>
                    <a:gd name="connsiteY1" fmla="*/ 9574 h 9625"/>
                    <a:gd name="connsiteX2" fmla="*/ 3333 w 10000"/>
                    <a:gd name="connsiteY2" fmla="*/ 8883 h 9625"/>
                    <a:gd name="connsiteX3" fmla="*/ 5241 w 10000"/>
                    <a:gd name="connsiteY3" fmla="*/ 7532 h 9625"/>
                    <a:gd name="connsiteX4" fmla="*/ 6667 w 10000"/>
                    <a:gd name="connsiteY4" fmla="*/ 4138 h 9625"/>
                    <a:gd name="connsiteX5" fmla="*/ 7610 w 10000"/>
                    <a:gd name="connsiteY5" fmla="*/ 24 h 9625"/>
                    <a:gd name="connsiteX6" fmla="*/ 8574 w 10000"/>
                    <a:gd name="connsiteY6" fmla="*/ 6180 h 9625"/>
                    <a:gd name="connsiteX7" fmla="*/ 9036 w 10000"/>
                    <a:gd name="connsiteY7" fmla="*/ 8883 h 9625"/>
                    <a:gd name="connsiteX8" fmla="*/ 10000 w 10000"/>
                    <a:gd name="connsiteY8" fmla="*/ 9574 h 9625"/>
                    <a:gd name="connsiteX0" fmla="*/ 0 w 10000"/>
                    <a:gd name="connsiteY0" fmla="*/ 9947 h 9947"/>
                    <a:gd name="connsiteX1" fmla="*/ 3333 w 10000"/>
                    <a:gd name="connsiteY1" fmla="*/ 9229 h 9947"/>
                    <a:gd name="connsiteX2" fmla="*/ 5241 w 10000"/>
                    <a:gd name="connsiteY2" fmla="*/ 7825 h 9947"/>
                    <a:gd name="connsiteX3" fmla="*/ 6667 w 10000"/>
                    <a:gd name="connsiteY3" fmla="*/ 4299 h 9947"/>
                    <a:gd name="connsiteX4" fmla="*/ 7610 w 10000"/>
                    <a:gd name="connsiteY4" fmla="*/ 25 h 9947"/>
                    <a:gd name="connsiteX5" fmla="*/ 8574 w 10000"/>
                    <a:gd name="connsiteY5" fmla="*/ 6421 h 9947"/>
                    <a:gd name="connsiteX6" fmla="*/ 9036 w 10000"/>
                    <a:gd name="connsiteY6" fmla="*/ 9229 h 9947"/>
                    <a:gd name="connsiteX7" fmla="*/ 10000 w 10000"/>
                    <a:gd name="connsiteY7" fmla="*/ 9947 h 9947"/>
                    <a:gd name="connsiteX0" fmla="*/ 0 w 6667"/>
                    <a:gd name="connsiteY0" fmla="*/ 9278 h 10000"/>
                    <a:gd name="connsiteX1" fmla="*/ 1908 w 6667"/>
                    <a:gd name="connsiteY1" fmla="*/ 7867 h 10000"/>
                    <a:gd name="connsiteX2" fmla="*/ 3334 w 6667"/>
                    <a:gd name="connsiteY2" fmla="*/ 4322 h 10000"/>
                    <a:gd name="connsiteX3" fmla="*/ 4277 w 6667"/>
                    <a:gd name="connsiteY3" fmla="*/ 25 h 10000"/>
                    <a:gd name="connsiteX4" fmla="*/ 5241 w 6667"/>
                    <a:gd name="connsiteY4" fmla="*/ 6455 h 10000"/>
                    <a:gd name="connsiteX5" fmla="*/ 5703 w 6667"/>
                    <a:gd name="connsiteY5" fmla="*/ 9278 h 10000"/>
                    <a:gd name="connsiteX6" fmla="*/ 6667 w 6667"/>
                    <a:gd name="connsiteY6" fmla="*/ 10000 h 10000"/>
                    <a:gd name="connsiteX0" fmla="*/ 193 w 10193"/>
                    <a:gd name="connsiteY0" fmla="*/ 9278 h 10000"/>
                    <a:gd name="connsiteX1" fmla="*/ 217 w 10193"/>
                    <a:gd name="connsiteY1" fmla="*/ 9378 h 10000"/>
                    <a:gd name="connsiteX2" fmla="*/ 3055 w 10193"/>
                    <a:gd name="connsiteY2" fmla="*/ 7867 h 10000"/>
                    <a:gd name="connsiteX3" fmla="*/ 5194 w 10193"/>
                    <a:gd name="connsiteY3" fmla="*/ 4322 h 10000"/>
                    <a:gd name="connsiteX4" fmla="*/ 6608 w 10193"/>
                    <a:gd name="connsiteY4" fmla="*/ 25 h 10000"/>
                    <a:gd name="connsiteX5" fmla="*/ 8054 w 10193"/>
                    <a:gd name="connsiteY5" fmla="*/ 6455 h 10000"/>
                    <a:gd name="connsiteX6" fmla="*/ 8747 w 10193"/>
                    <a:gd name="connsiteY6" fmla="*/ 9278 h 10000"/>
                    <a:gd name="connsiteX7" fmla="*/ 10193 w 10193"/>
                    <a:gd name="connsiteY7" fmla="*/ 10000 h 10000"/>
                    <a:gd name="connsiteX0" fmla="*/ 0 w 10000"/>
                    <a:gd name="connsiteY0" fmla="*/ 9278 h 10400"/>
                    <a:gd name="connsiteX1" fmla="*/ 2524 w 10000"/>
                    <a:gd name="connsiteY1" fmla="*/ 10372 h 10400"/>
                    <a:gd name="connsiteX2" fmla="*/ 2862 w 10000"/>
                    <a:gd name="connsiteY2" fmla="*/ 7867 h 10400"/>
                    <a:gd name="connsiteX3" fmla="*/ 5001 w 10000"/>
                    <a:gd name="connsiteY3" fmla="*/ 4322 h 10400"/>
                    <a:gd name="connsiteX4" fmla="*/ 6415 w 10000"/>
                    <a:gd name="connsiteY4" fmla="*/ 25 h 10400"/>
                    <a:gd name="connsiteX5" fmla="*/ 7861 w 10000"/>
                    <a:gd name="connsiteY5" fmla="*/ 6455 h 10400"/>
                    <a:gd name="connsiteX6" fmla="*/ 8554 w 10000"/>
                    <a:gd name="connsiteY6" fmla="*/ 9278 h 10400"/>
                    <a:gd name="connsiteX7" fmla="*/ 10000 w 10000"/>
                    <a:gd name="connsiteY7" fmla="*/ 10000 h 10400"/>
                    <a:gd name="connsiteX0" fmla="*/ 0 w 10000"/>
                    <a:gd name="connsiteY0" fmla="*/ 9278 h 10003"/>
                    <a:gd name="connsiteX1" fmla="*/ 2610 w 10000"/>
                    <a:gd name="connsiteY1" fmla="*/ 9965 h 10003"/>
                    <a:gd name="connsiteX2" fmla="*/ 2862 w 10000"/>
                    <a:gd name="connsiteY2" fmla="*/ 7867 h 10003"/>
                    <a:gd name="connsiteX3" fmla="*/ 5001 w 10000"/>
                    <a:gd name="connsiteY3" fmla="*/ 4322 h 10003"/>
                    <a:gd name="connsiteX4" fmla="*/ 6415 w 10000"/>
                    <a:gd name="connsiteY4" fmla="*/ 25 h 10003"/>
                    <a:gd name="connsiteX5" fmla="*/ 7861 w 10000"/>
                    <a:gd name="connsiteY5" fmla="*/ 6455 h 10003"/>
                    <a:gd name="connsiteX6" fmla="*/ 8554 w 10000"/>
                    <a:gd name="connsiteY6" fmla="*/ 9278 h 10003"/>
                    <a:gd name="connsiteX7" fmla="*/ 10000 w 10000"/>
                    <a:gd name="connsiteY7" fmla="*/ 10000 h 10003"/>
                    <a:gd name="connsiteX0" fmla="*/ 0 w 10000"/>
                    <a:gd name="connsiteY0" fmla="*/ 9278 h 10032"/>
                    <a:gd name="connsiteX1" fmla="*/ 2572 w 10000"/>
                    <a:gd name="connsiteY1" fmla="*/ 9995 h 10032"/>
                    <a:gd name="connsiteX2" fmla="*/ 2862 w 10000"/>
                    <a:gd name="connsiteY2" fmla="*/ 7867 h 10032"/>
                    <a:gd name="connsiteX3" fmla="*/ 5001 w 10000"/>
                    <a:gd name="connsiteY3" fmla="*/ 4322 h 10032"/>
                    <a:gd name="connsiteX4" fmla="*/ 6415 w 10000"/>
                    <a:gd name="connsiteY4" fmla="*/ 25 h 10032"/>
                    <a:gd name="connsiteX5" fmla="*/ 7861 w 10000"/>
                    <a:gd name="connsiteY5" fmla="*/ 6455 h 10032"/>
                    <a:gd name="connsiteX6" fmla="*/ 8554 w 10000"/>
                    <a:gd name="connsiteY6" fmla="*/ 9278 h 10032"/>
                    <a:gd name="connsiteX7" fmla="*/ 10000 w 10000"/>
                    <a:gd name="connsiteY7" fmla="*/ 10000 h 10032"/>
                    <a:gd name="connsiteX0" fmla="*/ 0 w 10000"/>
                    <a:gd name="connsiteY0" fmla="*/ 9278 h 10032"/>
                    <a:gd name="connsiteX1" fmla="*/ 2543 w 10000"/>
                    <a:gd name="connsiteY1" fmla="*/ 9995 h 10032"/>
                    <a:gd name="connsiteX2" fmla="*/ 2862 w 10000"/>
                    <a:gd name="connsiteY2" fmla="*/ 7867 h 10032"/>
                    <a:gd name="connsiteX3" fmla="*/ 5001 w 10000"/>
                    <a:gd name="connsiteY3" fmla="*/ 4322 h 10032"/>
                    <a:gd name="connsiteX4" fmla="*/ 6415 w 10000"/>
                    <a:gd name="connsiteY4" fmla="*/ 25 h 10032"/>
                    <a:gd name="connsiteX5" fmla="*/ 7861 w 10000"/>
                    <a:gd name="connsiteY5" fmla="*/ 6455 h 10032"/>
                    <a:gd name="connsiteX6" fmla="*/ 8554 w 10000"/>
                    <a:gd name="connsiteY6" fmla="*/ 9278 h 10032"/>
                    <a:gd name="connsiteX7" fmla="*/ 10000 w 10000"/>
                    <a:gd name="connsiteY7" fmla="*/ 10000 h 10032"/>
                    <a:gd name="connsiteX0" fmla="*/ 0 w 10000"/>
                    <a:gd name="connsiteY0" fmla="*/ 9278 h 10047"/>
                    <a:gd name="connsiteX1" fmla="*/ 2438 w 10000"/>
                    <a:gd name="connsiteY1" fmla="*/ 10010 h 10047"/>
                    <a:gd name="connsiteX2" fmla="*/ 2862 w 10000"/>
                    <a:gd name="connsiteY2" fmla="*/ 7867 h 10047"/>
                    <a:gd name="connsiteX3" fmla="*/ 5001 w 10000"/>
                    <a:gd name="connsiteY3" fmla="*/ 4322 h 10047"/>
                    <a:gd name="connsiteX4" fmla="*/ 6415 w 10000"/>
                    <a:gd name="connsiteY4" fmla="*/ 25 h 10047"/>
                    <a:gd name="connsiteX5" fmla="*/ 7861 w 10000"/>
                    <a:gd name="connsiteY5" fmla="*/ 6455 h 10047"/>
                    <a:gd name="connsiteX6" fmla="*/ 8554 w 10000"/>
                    <a:gd name="connsiteY6" fmla="*/ 9278 h 10047"/>
                    <a:gd name="connsiteX7" fmla="*/ 10000 w 10000"/>
                    <a:gd name="connsiteY7" fmla="*/ 10000 h 10047"/>
                    <a:gd name="connsiteX0" fmla="*/ 0 w 7562"/>
                    <a:gd name="connsiteY0" fmla="*/ 10010 h 10010"/>
                    <a:gd name="connsiteX1" fmla="*/ 424 w 7562"/>
                    <a:gd name="connsiteY1" fmla="*/ 7867 h 10010"/>
                    <a:gd name="connsiteX2" fmla="*/ 2563 w 7562"/>
                    <a:gd name="connsiteY2" fmla="*/ 4322 h 10010"/>
                    <a:gd name="connsiteX3" fmla="*/ 3977 w 7562"/>
                    <a:gd name="connsiteY3" fmla="*/ 25 h 10010"/>
                    <a:gd name="connsiteX4" fmla="*/ 5423 w 7562"/>
                    <a:gd name="connsiteY4" fmla="*/ 6455 h 10010"/>
                    <a:gd name="connsiteX5" fmla="*/ 6116 w 7562"/>
                    <a:gd name="connsiteY5" fmla="*/ 9278 h 10010"/>
                    <a:gd name="connsiteX6" fmla="*/ 7562 w 7562"/>
                    <a:gd name="connsiteY6" fmla="*/ 10000 h 10010"/>
                    <a:gd name="connsiteX0" fmla="*/ 0 w 10000"/>
                    <a:gd name="connsiteY0" fmla="*/ 10000 h 10000"/>
                    <a:gd name="connsiteX1" fmla="*/ 561 w 10000"/>
                    <a:gd name="connsiteY1" fmla="*/ 7859 h 10000"/>
                    <a:gd name="connsiteX2" fmla="*/ 3389 w 10000"/>
                    <a:gd name="connsiteY2" fmla="*/ 4318 h 10000"/>
                    <a:gd name="connsiteX3" fmla="*/ 5259 w 10000"/>
                    <a:gd name="connsiteY3" fmla="*/ 25 h 10000"/>
                    <a:gd name="connsiteX4" fmla="*/ 7171 w 10000"/>
                    <a:gd name="connsiteY4" fmla="*/ 6449 h 10000"/>
                    <a:gd name="connsiteX5" fmla="*/ 8088 w 10000"/>
                    <a:gd name="connsiteY5" fmla="*/ 9269 h 10000"/>
                    <a:gd name="connsiteX6" fmla="*/ 10000 w 10000"/>
                    <a:gd name="connsiteY6" fmla="*/ 9990 h 10000"/>
                    <a:gd name="connsiteX7" fmla="*/ 0 w 10000"/>
                    <a:gd name="connsiteY7" fmla="*/ 10000 h 10000"/>
                    <a:gd name="connsiteX0" fmla="*/ 0 w 10000"/>
                    <a:gd name="connsiteY0" fmla="*/ 10000 h 10000"/>
                    <a:gd name="connsiteX1" fmla="*/ 561 w 10000"/>
                    <a:gd name="connsiteY1" fmla="*/ 7859 h 10000"/>
                    <a:gd name="connsiteX2" fmla="*/ 3389 w 10000"/>
                    <a:gd name="connsiteY2" fmla="*/ 4318 h 10000"/>
                    <a:gd name="connsiteX3" fmla="*/ 5259 w 10000"/>
                    <a:gd name="connsiteY3" fmla="*/ 25 h 10000"/>
                    <a:gd name="connsiteX4" fmla="*/ 7171 w 10000"/>
                    <a:gd name="connsiteY4" fmla="*/ 6449 h 10000"/>
                    <a:gd name="connsiteX5" fmla="*/ 8088 w 10000"/>
                    <a:gd name="connsiteY5" fmla="*/ 9269 h 10000"/>
                    <a:gd name="connsiteX6" fmla="*/ 10000 w 10000"/>
                    <a:gd name="connsiteY6" fmla="*/ 9990 h 10000"/>
                    <a:gd name="connsiteX7" fmla="*/ 0 w 10000"/>
                    <a:gd name="connsiteY7" fmla="*/ 10000 h 1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000" h="10000">
                      <a:moveTo>
                        <a:pt x="0" y="10000"/>
                      </a:moveTo>
                      <a:cubicBezTo>
                        <a:pt x="631" y="9765"/>
                        <a:pt x="-4" y="8806"/>
                        <a:pt x="561" y="7859"/>
                      </a:cubicBezTo>
                      <a:cubicBezTo>
                        <a:pt x="1125" y="6912"/>
                        <a:pt x="2606" y="5624"/>
                        <a:pt x="3389" y="4318"/>
                      </a:cubicBezTo>
                      <a:cubicBezTo>
                        <a:pt x="4172" y="3012"/>
                        <a:pt x="4636" y="-320"/>
                        <a:pt x="5259" y="25"/>
                      </a:cubicBezTo>
                      <a:cubicBezTo>
                        <a:pt x="5885" y="371"/>
                        <a:pt x="6715" y="4913"/>
                        <a:pt x="7171" y="6449"/>
                      </a:cubicBezTo>
                      <a:cubicBezTo>
                        <a:pt x="7630" y="7984"/>
                        <a:pt x="7630" y="8674"/>
                        <a:pt x="8088" y="9269"/>
                      </a:cubicBezTo>
                      <a:cubicBezTo>
                        <a:pt x="8544" y="9864"/>
                        <a:pt x="9667" y="9864"/>
                        <a:pt x="10000" y="9990"/>
                      </a:cubicBezTo>
                      <a:lnTo>
                        <a:pt x="0" y="10000"/>
                      </a:lnTo>
                      <a:close/>
                    </a:path>
                  </a:pathLst>
                </a:custGeom>
                <a:pattFill prst="wdDnDiag">
                  <a:fgClr>
                    <a:srgbClr val="FFC000"/>
                  </a:fgClr>
                  <a:bgClr>
                    <a:schemeClr val="bg1"/>
                  </a:bgClr>
                </a:pattFill>
                <a:ln w="38100" cap="rnd">
                  <a:solidFill>
                    <a:schemeClr val="accent3">
                      <a:lumMod val="75000"/>
                    </a:schemeClr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12" name="Freeform 14"/>
                <p:cNvSpPr>
                  <a:spLocks noChangeArrowheads="1"/>
                </p:cNvSpPr>
                <p:nvPr/>
              </p:nvSpPr>
              <p:spPr bwMode="auto">
                <a:xfrm flipH="1">
                  <a:off x="2483768" y="2019884"/>
                  <a:ext cx="4972620" cy="2201204"/>
                </a:xfrm>
                <a:custGeom>
                  <a:avLst/>
                  <a:gdLst>
                    <a:gd name="T0" fmla="*/ 0 w 477"/>
                    <a:gd name="T1" fmla="*/ 2147483647 h 333"/>
                    <a:gd name="T2" fmla="*/ 2147483647 w 477"/>
                    <a:gd name="T3" fmla="*/ 2147483647 h 333"/>
                    <a:gd name="T4" fmla="*/ 2147483647 w 477"/>
                    <a:gd name="T5" fmla="*/ 2147483647 h 333"/>
                    <a:gd name="T6" fmla="*/ 2147483647 w 477"/>
                    <a:gd name="T7" fmla="*/ 2147483647 h 333"/>
                    <a:gd name="T8" fmla="*/ 2147483647 w 477"/>
                    <a:gd name="T9" fmla="*/ 2147483647 h 333"/>
                    <a:gd name="T10" fmla="*/ 2147483647 w 477"/>
                    <a:gd name="T11" fmla="*/ 2147483647 h 333"/>
                    <a:gd name="T12" fmla="*/ 2147483647 w 477"/>
                    <a:gd name="T13" fmla="*/ 2147483647 h 333"/>
                    <a:gd name="T14" fmla="*/ 2147483647 w 477"/>
                    <a:gd name="T15" fmla="*/ 2147483647 h 333"/>
                    <a:gd name="T16" fmla="*/ 2147483647 w 477"/>
                    <a:gd name="T17" fmla="*/ 2147483647 h 333"/>
                    <a:gd name="T18" fmla="*/ 2147483647 w 477"/>
                    <a:gd name="T19" fmla="*/ 2147483647 h 333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477" h="333">
                      <a:moveTo>
                        <a:pt x="0" y="329"/>
                      </a:moveTo>
                      <a:cubicBezTo>
                        <a:pt x="6" y="329"/>
                        <a:pt x="12" y="329"/>
                        <a:pt x="23" y="329"/>
                      </a:cubicBezTo>
                      <a:cubicBezTo>
                        <a:pt x="34" y="329"/>
                        <a:pt x="45" y="333"/>
                        <a:pt x="68" y="329"/>
                      </a:cubicBezTo>
                      <a:cubicBezTo>
                        <a:pt x="91" y="325"/>
                        <a:pt x="129" y="317"/>
                        <a:pt x="159" y="306"/>
                      </a:cubicBezTo>
                      <a:cubicBezTo>
                        <a:pt x="189" y="295"/>
                        <a:pt x="224" y="287"/>
                        <a:pt x="250" y="261"/>
                      </a:cubicBezTo>
                      <a:cubicBezTo>
                        <a:pt x="276" y="235"/>
                        <a:pt x="299" y="190"/>
                        <a:pt x="318" y="148"/>
                      </a:cubicBezTo>
                      <a:cubicBezTo>
                        <a:pt x="337" y="106"/>
                        <a:pt x="348" y="0"/>
                        <a:pt x="363" y="11"/>
                      </a:cubicBezTo>
                      <a:cubicBezTo>
                        <a:pt x="378" y="22"/>
                        <a:pt x="398" y="167"/>
                        <a:pt x="409" y="216"/>
                      </a:cubicBezTo>
                      <a:cubicBezTo>
                        <a:pt x="420" y="265"/>
                        <a:pt x="420" y="287"/>
                        <a:pt x="431" y="306"/>
                      </a:cubicBezTo>
                      <a:cubicBezTo>
                        <a:pt x="442" y="325"/>
                        <a:pt x="469" y="325"/>
                        <a:pt x="477" y="329"/>
                      </a:cubicBezTo>
                    </a:path>
                  </a:pathLst>
                </a:custGeom>
                <a:noFill/>
                <a:ln w="88900" cap="rnd">
                  <a:solidFill>
                    <a:schemeClr val="accent3">
                      <a:lumMod val="75000"/>
                    </a:schemeClr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21" name="Freeform 14"/>
                <p:cNvSpPr>
                  <a:spLocks noChangeArrowheads="1"/>
                </p:cNvSpPr>
                <p:nvPr/>
              </p:nvSpPr>
              <p:spPr bwMode="auto">
                <a:xfrm flipH="1">
                  <a:off x="4895851" y="3825044"/>
                  <a:ext cx="2556470" cy="416674"/>
                </a:xfrm>
                <a:custGeom>
                  <a:avLst/>
                  <a:gdLst>
                    <a:gd name="T0" fmla="*/ 0 w 477"/>
                    <a:gd name="T1" fmla="*/ 2147483647 h 333"/>
                    <a:gd name="T2" fmla="*/ 2147483647 w 477"/>
                    <a:gd name="T3" fmla="*/ 2147483647 h 333"/>
                    <a:gd name="T4" fmla="*/ 2147483647 w 477"/>
                    <a:gd name="T5" fmla="*/ 2147483647 h 333"/>
                    <a:gd name="T6" fmla="*/ 2147483647 w 477"/>
                    <a:gd name="T7" fmla="*/ 2147483647 h 333"/>
                    <a:gd name="T8" fmla="*/ 2147483647 w 477"/>
                    <a:gd name="T9" fmla="*/ 2147483647 h 333"/>
                    <a:gd name="T10" fmla="*/ 2147483647 w 477"/>
                    <a:gd name="T11" fmla="*/ 2147483647 h 333"/>
                    <a:gd name="T12" fmla="*/ 2147483647 w 477"/>
                    <a:gd name="T13" fmla="*/ 2147483647 h 333"/>
                    <a:gd name="T14" fmla="*/ 2147483647 w 477"/>
                    <a:gd name="T15" fmla="*/ 2147483647 h 333"/>
                    <a:gd name="T16" fmla="*/ 2147483647 w 477"/>
                    <a:gd name="T17" fmla="*/ 2147483647 h 333"/>
                    <a:gd name="T18" fmla="*/ 2147483647 w 477"/>
                    <a:gd name="T19" fmla="*/ 2147483647 h 333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connsiteX0" fmla="*/ 0 w 9036"/>
                    <a:gd name="connsiteY0" fmla="*/ 9574 h 9627"/>
                    <a:gd name="connsiteX1" fmla="*/ 482 w 9036"/>
                    <a:gd name="connsiteY1" fmla="*/ 9574 h 9627"/>
                    <a:gd name="connsiteX2" fmla="*/ 1426 w 9036"/>
                    <a:gd name="connsiteY2" fmla="*/ 9574 h 9627"/>
                    <a:gd name="connsiteX3" fmla="*/ 3333 w 9036"/>
                    <a:gd name="connsiteY3" fmla="*/ 8883 h 9627"/>
                    <a:gd name="connsiteX4" fmla="*/ 5241 w 9036"/>
                    <a:gd name="connsiteY4" fmla="*/ 7532 h 9627"/>
                    <a:gd name="connsiteX5" fmla="*/ 6667 w 9036"/>
                    <a:gd name="connsiteY5" fmla="*/ 4138 h 9627"/>
                    <a:gd name="connsiteX6" fmla="*/ 7610 w 9036"/>
                    <a:gd name="connsiteY6" fmla="*/ 24 h 9627"/>
                    <a:gd name="connsiteX7" fmla="*/ 8574 w 9036"/>
                    <a:gd name="connsiteY7" fmla="*/ 6180 h 9627"/>
                    <a:gd name="connsiteX8" fmla="*/ 9036 w 9036"/>
                    <a:gd name="connsiteY8" fmla="*/ 8883 h 9627"/>
                    <a:gd name="connsiteX0" fmla="*/ 0 w 9489"/>
                    <a:gd name="connsiteY0" fmla="*/ 9945 h 10000"/>
                    <a:gd name="connsiteX1" fmla="*/ 533 w 9489"/>
                    <a:gd name="connsiteY1" fmla="*/ 9945 h 10000"/>
                    <a:gd name="connsiteX2" fmla="*/ 1578 w 9489"/>
                    <a:gd name="connsiteY2" fmla="*/ 9945 h 10000"/>
                    <a:gd name="connsiteX3" fmla="*/ 3689 w 9489"/>
                    <a:gd name="connsiteY3" fmla="*/ 9227 h 10000"/>
                    <a:gd name="connsiteX4" fmla="*/ 5800 w 9489"/>
                    <a:gd name="connsiteY4" fmla="*/ 7824 h 10000"/>
                    <a:gd name="connsiteX5" fmla="*/ 7378 w 9489"/>
                    <a:gd name="connsiteY5" fmla="*/ 4298 h 10000"/>
                    <a:gd name="connsiteX6" fmla="*/ 8422 w 9489"/>
                    <a:gd name="connsiteY6" fmla="*/ 25 h 10000"/>
                    <a:gd name="connsiteX7" fmla="*/ 9489 w 9489"/>
                    <a:gd name="connsiteY7" fmla="*/ 6419 h 10000"/>
                    <a:gd name="connsiteX0" fmla="*/ 0 w 10000"/>
                    <a:gd name="connsiteY0" fmla="*/ 9946 h 10001"/>
                    <a:gd name="connsiteX1" fmla="*/ 562 w 10000"/>
                    <a:gd name="connsiteY1" fmla="*/ 9946 h 10001"/>
                    <a:gd name="connsiteX2" fmla="*/ 1663 w 10000"/>
                    <a:gd name="connsiteY2" fmla="*/ 9946 h 10001"/>
                    <a:gd name="connsiteX3" fmla="*/ 3888 w 10000"/>
                    <a:gd name="connsiteY3" fmla="*/ 9228 h 10001"/>
                    <a:gd name="connsiteX4" fmla="*/ 6112 w 10000"/>
                    <a:gd name="connsiteY4" fmla="*/ 7825 h 10001"/>
                    <a:gd name="connsiteX5" fmla="*/ 7775 w 10000"/>
                    <a:gd name="connsiteY5" fmla="*/ 4299 h 10001"/>
                    <a:gd name="connsiteX6" fmla="*/ 8876 w 10000"/>
                    <a:gd name="connsiteY6" fmla="*/ 26 h 10001"/>
                    <a:gd name="connsiteX7" fmla="*/ 10000 w 10000"/>
                    <a:gd name="connsiteY7" fmla="*/ 6420 h 10001"/>
                    <a:gd name="connsiteX0" fmla="*/ 0 w 8876"/>
                    <a:gd name="connsiteY0" fmla="*/ 9946 h 10001"/>
                    <a:gd name="connsiteX1" fmla="*/ 562 w 8876"/>
                    <a:gd name="connsiteY1" fmla="*/ 9946 h 10001"/>
                    <a:gd name="connsiteX2" fmla="*/ 1663 w 8876"/>
                    <a:gd name="connsiteY2" fmla="*/ 9946 h 10001"/>
                    <a:gd name="connsiteX3" fmla="*/ 3888 w 8876"/>
                    <a:gd name="connsiteY3" fmla="*/ 9228 h 10001"/>
                    <a:gd name="connsiteX4" fmla="*/ 6112 w 8876"/>
                    <a:gd name="connsiteY4" fmla="*/ 7825 h 10001"/>
                    <a:gd name="connsiteX5" fmla="*/ 7775 w 8876"/>
                    <a:gd name="connsiteY5" fmla="*/ 4299 h 10001"/>
                    <a:gd name="connsiteX6" fmla="*/ 8876 w 8876"/>
                    <a:gd name="connsiteY6" fmla="*/ 26 h 10001"/>
                    <a:gd name="connsiteX0" fmla="*/ 0 w 8760"/>
                    <a:gd name="connsiteY0" fmla="*/ 5646 h 5701"/>
                    <a:gd name="connsiteX1" fmla="*/ 633 w 8760"/>
                    <a:gd name="connsiteY1" fmla="*/ 5646 h 5701"/>
                    <a:gd name="connsiteX2" fmla="*/ 1874 w 8760"/>
                    <a:gd name="connsiteY2" fmla="*/ 5646 h 5701"/>
                    <a:gd name="connsiteX3" fmla="*/ 4380 w 8760"/>
                    <a:gd name="connsiteY3" fmla="*/ 4928 h 5701"/>
                    <a:gd name="connsiteX4" fmla="*/ 6886 w 8760"/>
                    <a:gd name="connsiteY4" fmla="*/ 3525 h 5701"/>
                    <a:gd name="connsiteX5" fmla="*/ 8760 w 8760"/>
                    <a:gd name="connsiteY5" fmla="*/ 0 h 5701"/>
                    <a:gd name="connsiteX0" fmla="*/ 0 w 8184"/>
                    <a:gd name="connsiteY0" fmla="*/ 3754 h 4942"/>
                    <a:gd name="connsiteX1" fmla="*/ 723 w 8184"/>
                    <a:gd name="connsiteY1" fmla="*/ 3754 h 4942"/>
                    <a:gd name="connsiteX2" fmla="*/ 2139 w 8184"/>
                    <a:gd name="connsiteY2" fmla="*/ 3754 h 4942"/>
                    <a:gd name="connsiteX3" fmla="*/ 5000 w 8184"/>
                    <a:gd name="connsiteY3" fmla="*/ 2494 h 4942"/>
                    <a:gd name="connsiteX4" fmla="*/ 7861 w 8184"/>
                    <a:gd name="connsiteY4" fmla="*/ 33 h 4942"/>
                    <a:gd name="connsiteX5" fmla="*/ 8184 w 8184"/>
                    <a:gd name="connsiteY5" fmla="*/ 4445 h 4942"/>
                    <a:gd name="connsiteX0" fmla="*/ 0 w 10000"/>
                    <a:gd name="connsiteY0" fmla="*/ 7571 h 9026"/>
                    <a:gd name="connsiteX1" fmla="*/ 883 w 10000"/>
                    <a:gd name="connsiteY1" fmla="*/ 7571 h 9026"/>
                    <a:gd name="connsiteX2" fmla="*/ 2614 w 10000"/>
                    <a:gd name="connsiteY2" fmla="*/ 7571 h 9026"/>
                    <a:gd name="connsiteX3" fmla="*/ 6109 w 10000"/>
                    <a:gd name="connsiteY3" fmla="*/ 5022 h 9026"/>
                    <a:gd name="connsiteX4" fmla="*/ 9605 w 10000"/>
                    <a:gd name="connsiteY4" fmla="*/ 42 h 9026"/>
                    <a:gd name="connsiteX5" fmla="*/ 9802 w 10000"/>
                    <a:gd name="connsiteY5" fmla="*/ 8076 h 9026"/>
                    <a:gd name="connsiteX6" fmla="*/ 10000 w 10000"/>
                    <a:gd name="connsiteY6" fmla="*/ 8969 h 9026"/>
                    <a:gd name="connsiteX0" fmla="*/ 0 w 10000"/>
                    <a:gd name="connsiteY0" fmla="*/ 8534 h 10146"/>
                    <a:gd name="connsiteX1" fmla="*/ 883 w 10000"/>
                    <a:gd name="connsiteY1" fmla="*/ 8534 h 10146"/>
                    <a:gd name="connsiteX2" fmla="*/ 2614 w 10000"/>
                    <a:gd name="connsiteY2" fmla="*/ 8534 h 10146"/>
                    <a:gd name="connsiteX3" fmla="*/ 6109 w 10000"/>
                    <a:gd name="connsiteY3" fmla="*/ 5710 h 10146"/>
                    <a:gd name="connsiteX4" fmla="*/ 8369 w 10000"/>
                    <a:gd name="connsiteY4" fmla="*/ 3178 h 10146"/>
                    <a:gd name="connsiteX5" fmla="*/ 9605 w 10000"/>
                    <a:gd name="connsiteY5" fmla="*/ 193 h 10146"/>
                    <a:gd name="connsiteX6" fmla="*/ 9802 w 10000"/>
                    <a:gd name="connsiteY6" fmla="*/ 9093 h 10146"/>
                    <a:gd name="connsiteX7" fmla="*/ 10000 w 10000"/>
                    <a:gd name="connsiteY7" fmla="*/ 10083 h 10146"/>
                    <a:gd name="connsiteX0" fmla="*/ 0 w 10000"/>
                    <a:gd name="connsiteY0" fmla="*/ 8421 h 10033"/>
                    <a:gd name="connsiteX1" fmla="*/ 883 w 10000"/>
                    <a:gd name="connsiteY1" fmla="*/ 8421 h 10033"/>
                    <a:gd name="connsiteX2" fmla="*/ 2614 w 10000"/>
                    <a:gd name="connsiteY2" fmla="*/ 8421 h 10033"/>
                    <a:gd name="connsiteX3" fmla="*/ 6109 w 10000"/>
                    <a:gd name="connsiteY3" fmla="*/ 5597 h 10033"/>
                    <a:gd name="connsiteX4" fmla="*/ 8369 w 10000"/>
                    <a:gd name="connsiteY4" fmla="*/ 3065 h 10033"/>
                    <a:gd name="connsiteX5" fmla="*/ 9605 w 10000"/>
                    <a:gd name="connsiteY5" fmla="*/ 80 h 10033"/>
                    <a:gd name="connsiteX6" fmla="*/ 9376 w 10000"/>
                    <a:gd name="connsiteY6" fmla="*/ 6482 h 10033"/>
                    <a:gd name="connsiteX7" fmla="*/ 9802 w 10000"/>
                    <a:gd name="connsiteY7" fmla="*/ 8980 h 10033"/>
                    <a:gd name="connsiteX8" fmla="*/ 10000 w 10000"/>
                    <a:gd name="connsiteY8" fmla="*/ 9970 h 10033"/>
                    <a:gd name="connsiteX0" fmla="*/ 0 w 10000"/>
                    <a:gd name="connsiteY0" fmla="*/ 7965 h 9577"/>
                    <a:gd name="connsiteX1" fmla="*/ 883 w 10000"/>
                    <a:gd name="connsiteY1" fmla="*/ 7965 h 9577"/>
                    <a:gd name="connsiteX2" fmla="*/ 2614 w 10000"/>
                    <a:gd name="connsiteY2" fmla="*/ 7965 h 9577"/>
                    <a:gd name="connsiteX3" fmla="*/ 6109 w 10000"/>
                    <a:gd name="connsiteY3" fmla="*/ 5141 h 9577"/>
                    <a:gd name="connsiteX4" fmla="*/ 8369 w 10000"/>
                    <a:gd name="connsiteY4" fmla="*/ 2609 h 9577"/>
                    <a:gd name="connsiteX5" fmla="*/ 9348 w 10000"/>
                    <a:gd name="connsiteY5" fmla="*/ 95 h 9577"/>
                    <a:gd name="connsiteX6" fmla="*/ 9376 w 10000"/>
                    <a:gd name="connsiteY6" fmla="*/ 6026 h 9577"/>
                    <a:gd name="connsiteX7" fmla="*/ 9802 w 10000"/>
                    <a:gd name="connsiteY7" fmla="*/ 8524 h 9577"/>
                    <a:gd name="connsiteX8" fmla="*/ 10000 w 10000"/>
                    <a:gd name="connsiteY8" fmla="*/ 9514 h 9577"/>
                    <a:gd name="connsiteX0" fmla="*/ 0 w 10000"/>
                    <a:gd name="connsiteY0" fmla="*/ 7846 h 9529"/>
                    <a:gd name="connsiteX1" fmla="*/ 883 w 10000"/>
                    <a:gd name="connsiteY1" fmla="*/ 7846 h 9529"/>
                    <a:gd name="connsiteX2" fmla="*/ 2614 w 10000"/>
                    <a:gd name="connsiteY2" fmla="*/ 7846 h 9529"/>
                    <a:gd name="connsiteX3" fmla="*/ 6109 w 10000"/>
                    <a:gd name="connsiteY3" fmla="*/ 4897 h 9529"/>
                    <a:gd name="connsiteX4" fmla="*/ 8369 w 10000"/>
                    <a:gd name="connsiteY4" fmla="*/ 2253 h 9529"/>
                    <a:gd name="connsiteX5" fmla="*/ 9348 w 10000"/>
                    <a:gd name="connsiteY5" fmla="*/ 120 h 9529"/>
                    <a:gd name="connsiteX6" fmla="*/ 9376 w 10000"/>
                    <a:gd name="connsiteY6" fmla="*/ 5821 h 9529"/>
                    <a:gd name="connsiteX7" fmla="*/ 9802 w 10000"/>
                    <a:gd name="connsiteY7" fmla="*/ 8429 h 9529"/>
                    <a:gd name="connsiteX8" fmla="*/ 10000 w 10000"/>
                    <a:gd name="connsiteY8" fmla="*/ 9463 h 9529"/>
                    <a:gd name="connsiteX0" fmla="*/ 0 w 9802"/>
                    <a:gd name="connsiteY0" fmla="*/ 8234 h 8846"/>
                    <a:gd name="connsiteX1" fmla="*/ 883 w 9802"/>
                    <a:gd name="connsiteY1" fmla="*/ 8234 h 8846"/>
                    <a:gd name="connsiteX2" fmla="*/ 2614 w 9802"/>
                    <a:gd name="connsiteY2" fmla="*/ 8234 h 8846"/>
                    <a:gd name="connsiteX3" fmla="*/ 6109 w 9802"/>
                    <a:gd name="connsiteY3" fmla="*/ 5139 h 8846"/>
                    <a:gd name="connsiteX4" fmla="*/ 8369 w 9802"/>
                    <a:gd name="connsiteY4" fmla="*/ 2364 h 8846"/>
                    <a:gd name="connsiteX5" fmla="*/ 9348 w 9802"/>
                    <a:gd name="connsiteY5" fmla="*/ 126 h 8846"/>
                    <a:gd name="connsiteX6" fmla="*/ 9376 w 9802"/>
                    <a:gd name="connsiteY6" fmla="*/ 6109 h 8846"/>
                    <a:gd name="connsiteX7" fmla="*/ 9802 w 9802"/>
                    <a:gd name="connsiteY7" fmla="*/ 8846 h 8846"/>
                    <a:gd name="connsiteX0" fmla="*/ 0 w 9612"/>
                    <a:gd name="connsiteY0" fmla="*/ 9308 h 9577"/>
                    <a:gd name="connsiteX1" fmla="*/ 901 w 9612"/>
                    <a:gd name="connsiteY1" fmla="*/ 9308 h 9577"/>
                    <a:gd name="connsiteX2" fmla="*/ 2667 w 9612"/>
                    <a:gd name="connsiteY2" fmla="*/ 9308 h 9577"/>
                    <a:gd name="connsiteX3" fmla="*/ 6232 w 9612"/>
                    <a:gd name="connsiteY3" fmla="*/ 5809 h 9577"/>
                    <a:gd name="connsiteX4" fmla="*/ 8538 w 9612"/>
                    <a:gd name="connsiteY4" fmla="*/ 2672 h 9577"/>
                    <a:gd name="connsiteX5" fmla="*/ 9537 w 9612"/>
                    <a:gd name="connsiteY5" fmla="*/ 142 h 9577"/>
                    <a:gd name="connsiteX6" fmla="*/ 9565 w 9612"/>
                    <a:gd name="connsiteY6" fmla="*/ 6906 h 9577"/>
                    <a:gd name="connsiteX7" fmla="*/ 9475 w 9612"/>
                    <a:gd name="connsiteY7" fmla="*/ 9270 h 9577"/>
                    <a:gd name="connsiteX0" fmla="*/ 0 w 10001"/>
                    <a:gd name="connsiteY0" fmla="*/ 9719 h 10000"/>
                    <a:gd name="connsiteX1" fmla="*/ 937 w 10001"/>
                    <a:gd name="connsiteY1" fmla="*/ 9719 h 10000"/>
                    <a:gd name="connsiteX2" fmla="*/ 2775 w 10001"/>
                    <a:gd name="connsiteY2" fmla="*/ 9719 h 10000"/>
                    <a:gd name="connsiteX3" fmla="*/ 6484 w 10001"/>
                    <a:gd name="connsiteY3" fmla="*/ 6066 h 10000"/>
                    <a:gd name="connsiteX4" fmla="*/ 8883 w 10001"/>
                    <a:gd name="connsiteY4" fmla="*/ 2790 h 10000"/>
                    <a:gd name="connsiteX5" fmla="*/ 9922 w 10001"/>
                    <a:gd name="connsiteY5" fmla="*/ 148 h 10000"/>
                    <a:gd name="connsiteX6" fmla="*/ 9951 w 10001"/>
                    <a:gd name="connsiteY6" fmla="*/ 7211 h 10000"/>
                    <a:gd name="connsiteX7" fmla="*/ 9857 w 10001"/>
                    <a:gd name="connsiteY7" fmla="*/ 9679 h 10000"/>
                    <a:gd name="connsiteX8" fmla="*/ 0 w 10001"/>
                    <a:gd name="connsiteY8" fmla="*/ 9719 h 1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001" h="10000">
                      <a:moveTo>
                        <a:pt x="0" y="9719"/>
                      </a:moveTo>
                      <a:lnTo>
                        <a:pt x="937" y="9719"/>
                      </a:lnTo>
                      <a:cubicBezTo>
                        <a:pt x="1385" y="9719"/>
                        <a:pt x="1834" y="10353"/>
                        <a:pt x="2775" y="9719"/>
                      </a:cubicBezTo>
                      <a:cubicBezTo>
                        <a:pt x="3713" y="9081"/>
                        <a:pt x="5466" y="7221"/>
                        <a:pt x="6484" y="6066"/>
                      </a:cubicBezTo>
                      <a:cubicBezTo>
                        <a:pt x="7502" y="4912"/>
                        <a:pt x="8264" y="3980"/>
                        <a:pt x="8883" y="2790"/>
                      </a:cubicBezTo>
                      <a:cubicBezTo>
                        <a:pt x="9502" y="1603"/>
                        <a:pt x="9743" y="-588"/>
                        <a:pt x="9922" y="148"/>
                      </a:cubicBezTo>
                      <a:cubicBezTo>
                        <a:pt x="10100" y="885"/>
                        <a:pt x="9917" y="5293"/>
                        <a:pt x="9951" y="7211"/>
                      </a:cubicBezTo>
                      <a:cubicBezTo>
                        <a:pt x="9986" y="9129"/>
                        <a:pt x="9821" y="8890"/>
                        <a:pt x="9857" y="9679"/>
                      </a:cubicBezTo>
                      <a:lnTo>
                        <a:pt x="0" y="9719"/>
                      </a:lnTo>
                      <a:close/>
                    </a:path>
                  </a:pathLst>
                </a:custGeom>
                <a:pattFill prst="wdUpDiag">
                  <a:fgClr>
                    <a:srgbClr val="FF0000"/>
                  </a:fgClr>
                  <a:bgClr>
                    <a:schemeClr val="bg1"/>
                  </a:bgClr>
                </a:pattFill>
                <a:ln w="38100" cap="rnd">
                  <a:solidFill>
                    <a:schemeClr val="accent3">
                      <a:lumMod val="75000"/>
                    </a:schemeClr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</p:grpSp>
        </p:grpSp>
        <p:cxnSp>
          <p:nvCxnSpPr>
            <p:cNvPr id="17" name="Gerade Verbindung mit Pfeil 16"/>
            <p:cNvCxnSpPr/>
            <p:nvPr/>
          </p:nvCxnSpPr>
          <p:spPr>
            <a:xfrm>
              <a:off x="1367644" y="4293109"/>
              <a:ext cx="6876764" cy="0"/>
            </a:xfrm>
            <a:prstGeom prst="straightConnector1">
              <a:avLst/>
            </a:prstGeom>
            <a:ln w="57150" cap="rnd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/>
          </p:nvCxnSpPr>
          <p:spPr>
            <a:xfrm flipV="1">
              <a:off x="4895851" y="1052736"/>
              <a:ext cx="0" cy="3389022"/>
            </a:xfrm>
            <a:prstGeom prst="line">
              <a:avLst/>
            </a:prstGeom>
            <a:ln w="25400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feld 26"/>
            <p:cNvSpPr txBox="1"/>
            <p:nvPr/>
          </p:nvSpPr>
          <p:spPr>
            <a:xfrm rot="20009244">
              <a:off x="2788674" y="1612670"/>
              <a:ext cx="12468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/>
                <a:t>acceptance</a:t>
              </a:r>
              <a:endParaRPr lang="de-DE" dirty="0"/>
            </a:p>
          </p:txBody>
        </p:sp>
        <p:sp>
          <p:nvSpPr>
            <p:cNvPr id="28" name="Textfeld 27"/>
            <p:cNvSpPr txBox="1"/>
            <p:nvPr/>
          </p:nvSpPr>
          <p:spPr>
            <a:xfrm rot="1490245">
              <a:off x="5450749" y="2367759"/>
              <a:ext cx="190308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dirty="0" smtClean="0"/>
                <a:t>unwanted </a:t>
              </a:r>
              <a:r>
                <a:rPr lang="de-DE" dirty="0" smtClean="0"/>
                <a:t>beam</a:t>
              </a:r>
            </a:p>
            <a:p>
              <a:pPr algn="ctr"/>
              <a:r>
                <a:rPr lang="de-DE" dirty="0" smtClean="0"/>
                <a:t>(longitudinal halo)</a:t>
              </a:r>
              <a:endParaRPr lang="de-DE" dirty="0"/>
            </a:p>
          </p:txBody>
        </p:sp>
      </p:grpSp>
      <p:sp>
        <p:nvSpPr>
          <p:cNvPr id="30" name="Textfeld 29"/>
          <p:cNvSpPr txBox="1"/>
          <p:nvPr/>
        </p:nvSpPr>
        <p:spPr>
          <a:xfrm rot="16200000">
            <a:off x="1624205" y="2636912"/>
            <a:ext cx="12057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>
                <a:solidFill>
                  <a:srgbClr val="C00000"/>
                </a:solidFill>
              </a:rPr>
              <a:t>laser pulse</a:t>
            </a:r>
            <a:endParaRPr lang="de-DE" b="1" dirty="0">
              <a:solidFill>
                <a:srgbClr val="C00000"/>
              </a:solidFill>
            </a:endParaRPr>
          </a:p>
        </p:txBody>
      </p:sp>
      <p:sp>
        <p:nvSpPr>
          <p:cNvPr id="31" name="Textfeld 30"/>
          <p:cNvSpPr txBox="1"/>
          <p:nvPr/>
        </p:nvSpPr>
        <p:spPr>
          <a:xfrm>
            <a:off x="4283968" y="3167680"/>
            <a:ext cx="16103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>
                <a:solidFill>
                  <a:schemeClr val="accent3">
                    <a:lumMod val="75000"/>
                  </a:schemeClr>
                </a:solidFill>
              </a:rPr>
              <a:t>pulse response</a:t>
            </a:r>
            <a:endParaRPr lang="de-DE" b="1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5333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 Response Measurements</a:t>
            </a:r>
            <a:br>
              <a:rPr lang="en-US" dirty="0" smtClean="0"/>
            </a:br>
            <a:r>
              <a:rPr lang="en-US" dirty="0" smtClean="0"/>
              <a:t>Some Calibrations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16C8D-1F5F-4075-9F5B-176644275AC8}" type="slidenum">
              <a:rPr lang="en-US" smtClean="0"/>
              <a:t>20</a:t>
            </a:fld>
            <a:endParaRPr lang="en-US" dirty="0"/>
          </a:p>
        </p:txBody>
      </p:sp>
      <p:sp>
        <p:nvSpPr>
          <p:cNvPr id="3" name="Rechteck 2"/>
          <p:cNvSpPr/>
          <p:nvPr/>
        </p:nvSpPr>
        <p:spPr>
          <a:xfrm>
            <a:off x="6084168" y="6345034"/>
            <a:ext cx="576064" cy="1803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grpSp>
        <p:nvGrpSpPr>
          <p:cNvPr id="9" name="Gruppieren 8"/>
          <p:cNvGrpSpPr/>
          <p:nvPr/>
        </p:nvGrpSpPr>
        <p:grpSpPr>
          <a:xfrm>
            <a:off x="3743908" y="3573016"/>
            <a:ext cx="1694943" cy="2844049"/>
            <a:chOff x="1871700" y="1232756"/>
            <a:chExt cx="1874963" cy="2951771"/>
          </a:xfrm>
        </p:grpSpPr>
        <p:pic>
          <p:nvPicPr>
            <p:cNvPr id="4" name="Grafik 3"/>
            <p:cNvPicPr>
              <a:picLocks noChangeAspect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50000" contrast="82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269" t="21669" r="62859" b="35290"/>
            <a:stretch/>
          </p:blipFill>
          <p:spPr>
            <a:xfrm>
              <a:off x="1871700" y="1232756"/>
              <a:ext cx="1874963" cy="2951771"/>
            </a:xfrm>
            <a:prstGeom prst="rect">
              <a:avLst/>
            </a:prstGeom>
          </p:spPr>
        </p:pic>
        <p:grpSp>
          <p:nvGrpSpPr>
            <p:cNvPr id="18" name="Gruppieren 17"/>
            <p:cNvGrpSpPr/>
            <p:nvPr/>
          </p:nvGrpSpPr>
          <p:grpSpPr>
            <a:xfrm>
              <a:off x="1912199" y="1459813"/>
              <a:ext cx="646331" cy="2509247"/>
              <a:chOff x="1552850" y="1376772"/>
              <a:chExt cx="646331" cy="2509247"/>
            </a:xfrm>
          </p:grpSpPr>
          <p:cxnSp>
            <p:nvCxnSpPr>
              <p:cNvPr id="16" name="Gerade Verbindung mit Pfeil 15"/>
              <p:cNvCxnSpPr/>
              <p:nvPr/>
            </p:nvCxnSpPr>
            <p:spPr>
              <a:xfrm flipV="1">
                <a:off x="1897360" y="1376772"/>
                <a:ext cx="0" cy="2509247"/>
              </a:xfrm>
              <a:prstGeom prst="straightConnector1">
                <a:avLst/>
              </a:prstGeom>
              <a:ln w="25400" cap="rnd">
                <a:solidFill>
                  <a:srgbClr val="FFC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Textfeld 19"/>
              <p:cNvSpPr txBox="1"/>
              <p:nvPr/>
            </p:nvSpPr>
            <p:spPr>
              <a:xfrm rot="16200000">
                <a:off x="1111223" y="2419341"/>
                <a:ext cx="1529586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dirty="0" smtClean="0">
                    <a:solidFill>
                      <a:srgbClr val="FFC000"/>
                    </a:solidFill>
                  </a:rPr>
                  <a:t>Phase modulation</a:t>
                </a:r>
              </a:p>
              <a:p>
                <a:pPr algn="ctr"/>
                <a:endParaRPr lang="en-US" sz="1200" dirty="0">
                  <a:solidFill>
                    <a:srgbClr val="FFC000"/>
                  </a:solidFill>
                </a:endParaRPr>
              </a:p>
              <a:p>
                <a:pPr algn="ctr"/>
                <a:r>
                  <a:rPr lang="en-US" sz="1200" dirty="0" smtClean="0">
                    <a:solidFill>
                      <a:srgbClr val="FFC000"/>
                    </a:solidFill>
                  </a:rPr>
                  <a:t>37.906° = 18.617 mm</a:t>
                </a:r>
                <a:endParaRPr lang="en-US" sz="1200" dirty="0">
                  <a:solidFill>
                    <a:srgbClr val="FFC000"/>
                  </a:solidFill>
                </a:endParaRPr>
              </a:p>
            </p:txBody>
          </p:sp>
        </p:grpSp>
      </p:grpSp>
      <p:grpSp>
        <p:nvGrpSpPr>
          <p:cNvPr id="23" name="Gruppieren 22"/>
          <p:cNvGrpSpPr/>
          <p:nvPr/>
        </p:nvGrpSpPr>
        <p:grpSpPr>
          <a:xfrm>
            <a:off x="3604386" y="1168643"/>
            <a:ext cx="1903717" cy="2044333"/>
            <a:chOff x="863588" y="916615"/>
            <a:chExt cx="2052228" cy="2224353"/>
          </a:xfrm>
        </p:grpSpPr>
        <p:pic>
          <p:nvPicPr>
            <p:cNvPr id="8" name="Grafik 7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80000" contrast="1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100" t="16805" r="50000" b="33200"/>
            <a:stretch/>
          </p:blipFill>
          <p:spPr>
            <a:xfrm>
              <a:off x="863588" y="916615"/>
              <a:ext cx="2052228" cy="2224353"/>
            </a:xfrm>
            <a:prstGeom prst="rect">
              <a:avLst/>
            </a:prstGeom>
          </p:spPr>
        </p:pic>
        <p:cxnSp>
          <p:nvCxnSpPr>
            <p:cNvPr id="13" name="Gerade Verbindung mit Pfeil 12"/>
            <p:cNvCxnSpPr/>
            <p:nvPr/>
          </p:nvCxnSpPr>
          <p:spPr>
            <a:xfrm>
              <a:off x="1889703" y="1103897"/>
              <a:ext cx="0" cy="1908212"/>
            </a:xfrm>
            <a:prstGeom prst="straightConnector1">
              <a:avLst/>
            </a:prstGeom>
            <a:ln w="25400" cap="rnd">
              <a:solidFill>
                <a:srgbClr val="FFC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feld 29"/>
            <p:cNvSpPr txBox="1"/>
            <p:nvPr/>
          </p:nvSpPr>
          <p:spPr>
            <a:xfrm rot="16200000">
              <a:off x="1066609" y="1845927"/>
              <a:ext cx="133318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rgbClr val="FFC000"/>
                  </a:solidFill>
                </a:rPr>
                <a:t>450 Pixel = 23 mm</a:t>
              </a:r>
              <a:endParaRPr lang="en-US" sz="1200" dirty="0">
                <a:solidFill>
                  <a:srgbClr val="FFC000"/>
                </a:solidFill>
              </a:endParaRPr>
            </a:p>
          </p:txBody>
        </p:sp>
      </p:grpSp>
      <p:grpSp>
        <p:nvGrpSpPr>
          <p:cNvPr id="22" name="Gruppieren 21"/>
          <p:cNvGrpSpPr/>
          <p:nvPr/>
        </p:nvGrpSpPr>
        <p:grpSpPr>
          <a:xfrm>
            <a:off x="5568114" y="3800073"/>
            <a:ext cx="3360393" cy="2689000"/>
            <a:chOff x="4394735" y="2890750"/>
            <a:chExt cx="4065697" cy="3454573"/>
          </a:xfrm>
        </p:grpSpPr>
        <p:pic>
          <p:nvPicPr>
            <p:cNvPr id="5" name="Grafik 4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081" t="9399" r="12871" b="4891"/>
            <a:stretch/>
          </p:blipFill>
          <p:spPr>
            <a:xfrm>
              <a:off x="4394735" y="3188890"/>
              <a:ext cx="4065697" cy="3156433"/>
            </a:xfrm>
            <a:prstGeom prst="rect">
              <a:avLst/>
            </a:prstGeom>
          </p:spPr>
        </p:pic>
        <p:cxnSp>
          <p:nvCxnSpPr>
            <p:cNvPr id="12" name="Gerade Verbindung 11"/>
            <p:cNvCxnSpPr/>
            <p:nvPr/>
          </p:nvCxnSpPr>
          <p:spPr>
            <a:xfrm flipV="1">
              <a:off x="5148064" y="2960948"/>
              <a:ext cx="0" cy="2988332"/>
            </a:xfrm>
            <a:prstGeom prst="line">
              <a:avLst/>
            </a:prstGeom>
            <a:ln w="254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 Verbindung 30"/>
            <p:cNvCxnSpPr/>
            <p:nvPr/>
          </p:nvCxnSpPr>
          <p:spPr>
            <a:xfrm flipV="1">
              <a:off x="7776356" y="2960948"/>
              <a:ext cx="0" cy="2988332"/>
            </a:xfrm>
            <a:prstGeom prst="line">
              <a:avLst/>
            </a:prstGeom>
            <a:ln w="254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 Verbindung mit Pfeil 18"/>
            <p:cNvCxnSpPr/>
            <p:nvPr/>
          </p:nvCxnSpPr>
          <p:spPr>
            <a:xfrm>
              <a:off x="5148064" y="3212976"/>
              <a:ext cx="2628292" cy="0"/>
            </a:xfrm>
            <a:prstGeom prst="straightConnector1">
              <a:avLst/>
            </a:prstGeom>
            <a:ln w="50800">
              <a:solidFill>
                <a:srgbClr val="0070C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feld 20"/>
            <p:cNvSpPr txBox="1"/>
            <p:nvPr/>
          </p:nvSpPr>
          <p:spPr>
            <a:xfrm>
              <a:off x="5946523" y="2890750"/>
              <a:ext cx="1123827" cy="3792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b="1" dirty="0" smtClean="0">
                  <a:solidFill>
                    <a:srgbClr val="0070C0"/>
                  </a:solidFill>
                </a:rPr>
                <a:t>18.617mm</a:t>
              </a:r>
              <a:endParaRPr lang="de-DE" sz="1200" b="1" dirty="0">
                <a:solidFill>
                  <a:srgbClr val="0070C0"/>
                </a:solidFill>
              </a:endParaRPr>
            </a:p>
          </p:txBody>
        </p:sp>
      </p:grpSp>
      <p:grpSp>
        <p:nvGrpSpPr>
          <p:cNvPr id="45" name="Gruppieren 44"/>
          <p:cNvGrpSpPr/>
          <p:nvPr/>
        </p:nvGrpSpPr>
        <p:grpSpPr>
          <a:xfrm>
            <a:off x="5544108" y="1095947"/>
            <a:ext cx="3492388" cy="2405061"/>
            <a:chOff x="3916781" y="944724"/>
            <a:chExt cx="3643551" cy="2778171"/>
          </a:xfrm>
        </p:grpSpPr>
        <p:pic>
          <p:nvPicPr>
            <p:cNvPr id="35" name="Grafik 34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837" t="9267" r="11573" b="4890"/>
            <a:stretch/>
          </p:blipFill>
          <p:spPr>
            <a:xfrm>
              <a:off x="3916781" y="944724"/>
              <a:ext cx="3643551" cy="2778171"/>
            </a:xfrm>
            <a:prstGeom prst="rect">
              <a:avLst/>
            </a:prstGeom>
          </p:spPr>
        </p:pic>
        <p:cxnSp>
          <p:nvCxnSpPr>
            <p:cNvPr id="36" name="Gerade Verbindung 35"/>
            <p:cNvCxnSpPr/>
            <p:nvPr/>
          </p:nvCxnSpPr>
          <p:spPr>
            <a:xfrm flipV="1">
              <a:off x="4519542" y="1664804"/>
              <a:ext cx="0" cy="1657655"/>
            </a:xfrm>
            <a:prstGeom prst="line">
              <a:avLst/>
            </a:prstGeom>
            <a:ln w="254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Gerade Verbindung 36"/>
            <p:cNvCxnSpPr/>
            <p:nvPr/>
          </p:nvCxnSpPr>
          <p:spPr>
            <a:xfrm flipV="1">
              <a:off x="7308304" y="1664804"/>
              <a:ext cx="0" cy="1657656"/>
            </a:xfrm>
            <a:prstGeom prst="line">
              <a:avLst/>
            </a:prstGeom>
            <a:ln w="254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Gerade Verbindung mit Pfeil 37"/>
            <p:cNvCxnSpPr/>
            <p:nvPr/>
          </p:nvCxnSpPr>
          <p:spPr>
            <a:xfrm>
              <a:off x="4519542" y="2980253"/>
              <a:ext cx="2788762" cy="0"/>
            </a:xfrm>
            <a:prstGeom prst="straightConnector1">
              <a:avLst/>
            </a:prstGeom>
            <a:ln w="50800">
              <a:solidFill>
                <a:srgbClr val="0070C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feld 38"/>
            <p:cNvSpPr txBox="1"/>
            <p:nvPr/>
          </p:nvSpPr>
          <p:spPr>
            <a:xfrm>
              <a:off x="5652120" y="2683158"/>
              <a:ext cx="59182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b="1" dirty="0" smtClean="0">
                  <a:solidFill>
                    <a:srgbClr val="0070C0"/>
                  </a:solidFill>
                </a:rPr>
                <a:t>23mm</a:t>
              </a:r>
              <a:endParaRPr lang="de-DE" sz="1200" b="1" dirty="0">
                <a:solidFill>
                  <a:srgbClr val="0070C0"/>
                </a:solidFill>
              </a:endParaRPr>
            </a:p>
          </p:txBody>
        </p:sp>
      </p:grpSp>
      <p:pic>
        <p:nvPicPr>
          <p:cNvPr id="46" name="Picture 2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2" t="9621" r="8998" b="3017"/>
          <a:stretch/>
        </p:blipFill>
        <p:spPr bwMode="auto">
          <a:xfrm>
            <a:off x="26192" y="1328009"/>
            <a:ext cx="3285668" cy="2425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" name="Grafik 46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6" b="2344"/>
          <a:stretch/>
        </p:blipFill>
        <p:spPr>
          <a:xfrm>
            <a:off x="35496" y="3924300"/>
            <a:ext cx="3530160" cy="2564773"/>
          </a:xfrm>
          <a:prstGeom prst="rect">
            <a:avLst/>
          </a:prstGeom>
        </p:spPr>
      </p:pic>
      <p:sp>
        <p:nvSpPr>
          <p:cNvPr id="48" name="Textfeld 47"/>
          <p:cNvSpPr txBox="1"/>
          <p:nvPr/>
        </p:nvSpPr>
        <p:spPr>
          <a:xfrm>
            <a:off x="575556" y="1043444"/>
            <a:ext cx="2489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Electronical phaseshifter</a:t>
            </a:r>
            <a:endParaRPr lang="de-DE" dirty="0"/>
          </a:p>
        </p:txBody>
      </p:sp>
      <p:sp>
        <p:nvSpPr>
          <p:cNvPr id="49" name="Textfeld 48"/>
          <p:cNvSpPr txBox="1"/>
          <p:nvPr/>
        </p:nvSpPr>
        <p:spPr>
          <a:xfrm>
            <a:off x="-508" y="3681608"/>
            <a:ext cx="363272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Source: Bechthold, V.: Johannes Gutenberg Universität Mainz, internal notes, 2016</a:t>
            </a:r>
            <a:endParaRPr lang="en-US" sz="800" dirty="0"/>
          </a:p>
        </p:txBody>
      </p:sp>
      <p:sp>
        <p:nvSpPr>
          <p:cNvPr id="32" name="Datumsplatzhalter 3"/>
          <p:cNvSpPr>
            <a:spLocks noGrp="1"/>
          </p:cNvSpPr>
          <p:nvPr>
            <p:ph type="dt" sz="half" idx="10"/>
          </p:nvPr>
        </p:nvSpPr>
        <p:spPr>
          <a:xfrm>
            <a:off x="998240" y="6592267"/>
            <a:ext cx="2133600" cy="257113"/>
          </a:xfrm>
        </p:spPr>
        <p:txBody>
          <a:bodyPr/>
          <a:lstStyle/>
          <a:p>
            <a:r>
              <a:rPr lang="de-DE" dirty="0" smtClean="0"/>
              <a:t>Monika Dehn, 19.06.2017</a:t>
            </a:r>
            <a:endParaRPr lang="de-DE" dirty="0"/>
          </a:p>
        </p:txBody>
      </p:sp>
      <p:sp>
        <p:nvSpPr>
          <p:cNvPr id="33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592267"/>
            <a:ext cx="3896072" cy="257113"/>
          </a:xfrm>
        </p:spPr>
        <p:txBody>
          <a:bodyPr/>
          <a:lstStyle/>
          <a:p>
            <a:r>
              <a:rPr lang="en-US" dirty="0" smtClean="0"/>
              <a:t>ERL 2017 </a:t>
            </a:r>
            <a:r>
              <a:rPr lang="en-US" dirty="0"/>
              <a:t>| Geneva | </a:t>
            </a:r>
            <a:r>
              <a:rPr lang="de-DE" dirty="0"/>
              <a:t>MOIBCC002</a:t>
            </a:r>
          </a:p>
        </p:txBody>
      </p:sp>
    </p:spTree>
    <p:extLst>
      <p:ext uri="{BB962C8B-B14F-4D97-AF65-F5344CB8AC3E}">
        <p14:creationId xmlns:p14="http://schemas.microsoft.com/office/powerpoint/2010/main" val="3703309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Outline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Some fundamentals</a:t>
            </a:r>
          </a:p>
          <a:p>
            <a:pPr lvl="1"/>
            <a:r>
              <a:rPr lang="en-US" dirty="0"/>
              <a:t>Semiconducting photocathodes</a:t>
            </a:r>
          </a:p>
          <a:p>
            <a:pPr lvl="1"/>
            <a:r>
              <a:rPr lang="en-US" dirty="0" smtClean="0"/>
              <a:t>Photoemission process</a:t>
            </a:r>
            <a:endParaRPr lang="en-US" dirty="0"/>
          </a:p>
          <a:p>
            <a:r>
              <a:rPr lang="en-US" dirty="0"/>
              <a:t>Time response measurements</a:t>
            </a:r>
          </a:p>
          <a:p>
            <a:pPr lvl="1"/>
            <a:r>
              <a:rPr lang="en-US" dirty="0"/>
              <a:t>Experimental setup</a:t>
            </a:r>
          </a:p>
          <a:p>
            <a:pPr lvl="1"/>
            <a:r>
              <a:rPr lang="en-US" dirty="0"/>
              <a:t>Measuring </a:t>
            </a:r>
            <a:r>
              <a:rPr lang="en-US" dirty="0" smtClean="0"/>
              <a:t>principles</a:t>
            </a:r>
            <a:endParaRPr lang="en-US" dirty="0"/>
          </a:p>
          <a:p>
            <a:pPr lvl="1"/>
            <a:r>
              <a:rPr lang="en-US" dirty="0" smtClean="0"/>
              <a:t>Measuring results</a:t>
            </a:r>
            <a:endParaRPr lang="en-US" dirty="0"/>
          </a:p>
          <a:p>
            <a:r>
              <a:rPr lang="en-US" dirty="0"/>
              <a:t>Conclusion and </a:t>
            </a:r>
            <a:r>
              <a:rPr lang="en-US" dirty="0" smtClean="0"/>
              <a:t>Outlook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Monika Dehn, 19.06.2017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ERL 2017 | Geneva | </a:t>
            </a:r>
            <a:r>
              <a:rPr lang="de-DE" dirty="0"/>
              <a:t>MOIBCC002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16C8D-1F5F-4075-9F5B-176644275AC8}" type="slidenum">
              <a:rPr lang="de-DE" smtClean="0"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05918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Fundamentals</a:t>
            </a:r>
            <a:br>
              <a:rPr lang="en-US" dirty="0"/>
            </a:br>
            <a:r>
              <a:rPr lang="en-US" dirty="0"/>
              <a:t>Semiconducting photocathodes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Monika Dehn, 19.06.2017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ERL 2017 </a:t>
            </a:r>
            <a:r>
              <a:rPr lang="en-US" dirty="0"/>
              <a:t>| Geneva | </a:t>
            </a:r>
            <a:r>
              <a:rPr lang="de-DE" dirty="0"/>
              <a:t>MOIBCC002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16C8D-1F5F-4075-9F5B-176644275AC8}" type="slidenum">
              <a:rPr lang="de-DE" smtClean="0"/>
              <a:t>4</a:t>
            </a:fld>
            <a:endParaRPr lang="de-DE" dirty="0"/>
          </a:p>
        </p:txBody>
      </p:sp>
      <p:sp>
        <p:nvSpPr>
          <p:cNvPr id="7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32147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CsO:GaAs</a:t>
            </a:r>
          </a:p>
          <a:p>
            <a:pPr lvl="1"/>
            <a:r>
              <a:rPr lang="en-US" dirty="0" smtClean="0"/>
              <a:t>Single crystalline structure</a:t>
            </a:r>
          </a:p>
          <a:p>
            <a:pPr lvl="1"/>
            <a:r>
              <a:rPr lang="en-US" dirty="0" smtClean="0"/>
              <a:t>Negative electron affinity (NEA)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K</a:t>
            </a:r>
            <a:r>
              <a:rPr lang="en-US" baseline="-25000" dirty="0" smtClean="0"/>
              <a:t>2</a:t>
            </a:r>
            <a:r>
              <a:rPr lang="en-US" dirty="0" smtClean="0"/>
              <a:t>CsSb</a:t>
            </a:r>
          </a:p>
          <a:p>
            <a:pPr lvl="1"/>
            <a:r>
              <a:rPr lang="en-US" dirty="0" smtClean="0"/>
              <a:t>Multi crystalline structure</a:t>
            </a:r>
          </a:p>
          <a:p>
            <a:pPr lvl="1"/>
            <a:r>
              <a:rPr lang="en-US" dirty="0" smtClean="0"/>
              <a:t>Positive electron affinity (PEA)</a:t>
            </a: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22"/>
          <a:stretch/>
        </p:blipFill>
        <p:spPr bwMode="auto">
          <a:xfrm>
            <a:off x="3743908" y="1412776"/>
            <a:ext cx="1764196" cy="2094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" name="Gruppieren 8"/>
          <p:cNvGrpSpPr>
            <a:grpSpLocks noChangeAspect="1"/>
          </p:cNvGrpSpPr>
          <p:nvPr/>
        </p:nvGrpSpPr>
        <p:grpSpPr>
          <a:xfrm>
            <a:off x="5577539" y="1084176"/>
            <a:ext cx="3476291" cy="2704864"/>
            <a:chOff x="719572" y="2133110"/>
            <a:chExt cx="3564396" cy="2664042"/>
          </a:xfrm>
        </p:grpSpPr>
        <p:cxnSp>
          <p:nvCxnSpPr>
            <p:cNvPr id="10" name="Gerade Verbindung 9"/>
            <p:cNvCxnSpPr/>
            <p:nvPr/>
          </p:nvCxnSpPr>
          <p:spPr>
            <a:xfrm>
              <a:off x="1092927" y="3429000"/>
              <a:ext cx="155497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Gerade Verbindung 10"/>
            <p:cNvCxnSpPr>
              <a:endCxn id="16" idx="0"/>
            </p:cNvCxnSpPr>
            <p:nvPr/>
          </p:nvCxnSpPr>
          <p:spPr>
            <a:xfrm>
              <a:off x="1092927" y="4149080"/>
              <a:ext cx="1550341" cy="2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Gerade Verbindung 11"/>
            <p:cNvCxnSpPr/>
            <p:nvPr/>
          </p:nvCxnSpPr>
          <p:spPr>
            <a:xfrm flipV="1">
              <a:off x="1079612" y="2235668"/>
              <a:ext cx="0" cy="2272832"/>
            </a:xfrm>
            <a:prstGeom prst="line">
              <a:avLst/>
            </a:prstGeom>
            <a:ln w="1905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Gerade Verbindung 12"/>
            <p:cNvCxnSpPr/>
            <p:nvPr/>
          </p:nvCxnSpPr>
          <p:spPr>
            <a:xfrm flipV="1">
              <a:off x="1531775" y="3284984"/>
              <a:ext cx="0" cy="955849"/>
            </a:xfrm>
            <a:prstGeom prst="line">
              <a:avLst/>
            </a:prstGeom>
            <a:ln w="28575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13"/>
            <p:cNvCxnSpPr/>
            <p:nvPr/>
          </p:nvCxnSpPr>
          <p:spPr>
            <a:xfrm flipV="1">
              <a:off x="1315751" y="2636912"/>
              <a:ext cx="0" cy="1603921"/>
            </a:xfrm>
            <a:prstGeom prst="line">
              <a:avLst/>
            </a:prstGeom>
            <a:ln w="28575">
              <a:solidFill>
                <a:srgbClr val="0070C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Bogen 14"/>
            <p:cNvSpPr/>
            <p:nvPr/>
          </p:nvSpPr>
          <p:spPr>
            <a:xfrm>
              <a:off x="2323863" y="3429000"/>
              <a:ext cx="648072" cy="432048"/>
            </a:xfrm>
            <a:prstGeom prst="arc">
              <a:avLst>
                <a:gd name="adj1" fmla="val 16200000"/>
                <a:gd name="adj2" fmla="val 21573541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Bogen 15"/>
            <p:cNvSpPr/>
            <p:nvPr/>
          </p:nvSpPr>
          <p:spPr>
            <a:xfrm>
              <a:off x="2323863" y="4149080"/>
              <a:ext cx="648072" cy="432048"/>
            </a:xfrm>
            <a:prstGeom prst="arc">
              <a:avLst>
                <a:gd name="adj1" fmla="val 16126304"/>
                <a:gd name="adj2" fmla="val 60250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7" name="Gerade Verbindung 16"/>
            <p:cNvCxnSpPr/>
            <p:nvPr/>
          </p:nvCxnSpPr>
          <p:spPr>
            <a:xfrm flipH="1">
              <a:off x="2971935" y="3593879"/>
              <a:ext cx="2239" cy="91462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 Verbindung 17"/>
            <p:cNvCxnSpPr/>
            <p:nvPr/>
          </p:nvCxnSpPr>
          <p:spPr>
            <a:xfrm flipH="1" flipV="1">
              <a:off x="2967028" y="2564905"/>
              <a:ext cx="7145" cy="103465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/>
          </p:nvCxnSpPr>
          <p:spPr>
            <a:xfrm>
              <a:off x="2967028" y="2564905"/>
              <a:ext cx="148923" cy="108011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/>
          </p:nvCxnSpPr>
          <p:spPr>
            <a:xfrm>
              <a:off x="3115951" y="3645024"/>
              <a:ext cx="4572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feld 20"/>
            <p:cNvSpPr txBox="1"/>
            <p:nvPr/>
          </p:nvSpPr>
          <p:spPr>
            <a:xfrm>
              <a:off x="719572" y="3933056"/>
              <a:ext cx="429053" cy="3031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 smtClean="0"/>
                <a:t>E</a:t>
              </a:r>
              <a:r>
                <a:rPr lang="en-US" sz="1400" baseline="-25000" dirty="0" smtClean="0"/>
                <a:t>Val</a:t>
              </a:r>
              <a:endParaRPr lang="en-US" sz="1400" dirty="0"/>
            </a:p>
          </p:txBody>
        </p:sp>
        <p:sp>
          <p:nvSpPr>
            <p:cNvPr id="22" name="Textfeld 21"/>
            <p:cNvSpPr txBox="1"/>
            <p:nvPr/>
          </p:nvSpPr>
          <p:spPr>
            <a:xfrm>
              <a:off x="791580" y="3244334"/>
              <a:ext cx="345492" cy="3031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 smtClean="0"/>
                <a:t>E</a:t>
              </a:r>
              <a:r>
                <a:rPr lang="en-US" sz="1400" baseline="-25000" dirty="0" smtClean="0"/>
                <a:t>C</a:t>
              </a:r>
              <a:endParaRPr lang="en-US" sz="1400" dirty="0"/>
            </a:p>
          </p:txBody>
        </p:sp>
        <p:sp>
          <p:nvSpPr>
            <p:cNvPr id="23" name="Textfeld 22"/>
            <p:cNvSpPr txBox="1"/>
            <p:nvPr/>
          </p:nvSpPr>
          <p:spPr>
            <a:xfrm>
              <a:off x="1731910" y="3532808"/>
              <a:ext cx="1168017" cy="515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optical pumping</a:t>
              </a:r>
              <a:endParaRPr lang="en-US" sz="1400" dirty="0"/>
            </a:p>
          </p:txBody>
        </p:sp>
        <p:sp>
          <p:nvSpPr>
            <p:cNvPr id="24" name="Ellipse 23"/>
            <p:cNvSpPr/>
            <p:nvPr/>
          </p:nvSpPr>
          <p:spPr>
            <a:xfrm>
              <a:off x="1747799" y="3284984"/>
              <a:ext cx="54006" cy="72008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Textfeld 24"/>
            <p:cNvSpPr txBox="1"/>
            <p:nvPr/>
          </p:nvSpPr>
          <p:spPr>
            <a:xfrm>
              <a:off x="1675791" y="3049215"/>
              <a:ext cx="319194" cy="3031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e</a:t>
              </a:r>
              <a:r>
                <a:rPr lang="en-US" sz="1400" baseline="30000" dirty="0" smtClean="0"/>
                <a:t>-</a:t>
              </a:r>
              <a:endParaRPr lang="en-US" sz="1400" dirty="0"/>
            </a:p>
          </p:txBody>
        </p:sp>
        <p:cxnSp>
          <p:nvCxnSpPr>
            <p:cNvPr id="26" name="Gerade Verbindung mit Pfeil 25"/>
            <p:cNvCxnSpPr/>
            <p:nvPr/>
          </p:nvCxnSpPr>
          <p:spPr>
            <a:xfrm>
              <a:off x="1915087" y="3320988"/>
              <a:ext cx="840824" cy="0"/>
            </a:xfrm>
            <a:prstGeom prst="straightConnector1">
              <a:avLst/>
            </a:prstGeom>
            <a:ln w="28575">
              <a:solidFill>
                <a:srgbClr val="FFC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feld 26"/>
            <p:cNvSpPr txBox="1"/>
            <p:nvPr/>
          </p:nvSpPr>
          <p:spPr>
            <a:xfrm>
              <a:off x="1875926" y="3000029"/>
              <a:ext cx="116801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transport</a:t>
              </a:r>
              <a:endParaRPr lang="en-US" sz="1400" dirty="0"/>
            </a:p>
          </p:txBody>
        </p:sp>
        <p:cxnSp>
          <p:nvCxnSpPr>
            <p:cNvPr id="28" name="Gerade Verbindung mit Pfeil 27"/>
            <p:cNvCxnSpPr/>
            <p:nvPr/>
          </p:nvCxnSpPr>
          <p:spPr>
            <a:xfrm>
              <a:off x="2827919" y="3320988"/>
              <a:ext cx="840824" cy="0"/>
            </a:xfrm>
            <a:prstGeom prst="straightConnector1">
              <a:avLst/>
            </a:prstGeom>
            <a:ln w="28575">
              <a:solidFill>
                <a:srgbClr val="FFC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feld 28"/>
            <p:cNvSpPr txBox="1"/>
            <p:nvPr/>
          </p:nvSpPr>
          <p:spPr>
            <a:xfrm>
              <a:off x="3115951" y="3000029"/>
              <a:ext cx="116801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tunneling</a:t>
              </a:r>
              <a:endParaRPr lang="en-US" sz="1400" dirty="0"/>
            </a:p>
          </p:txBody>
        </p:sp>
        <p:sp>
          <p:nvSpPr>
            <p:cNvPr id="30" name="Ellipse 29"/>
            <p:cNvSpPr/>
            <p:nvPr/>
          </p:nvSpPr>
          <p:spPr>
            <a:xfrm>
              <a:off x="1315751" y="2492896"/>
              <a:ext cx="54006" cy="72008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1" name="Textfeld 30"/>
            <p:cNvSpPr txBox="1"/>
            <p:nvPr/>
          </p:nvSpPr>
          <p:spPr>
            <a:xfrm>
              <a:off x="1243744" y="2257127"/>
              <a:ext cx="319194" cy="3031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e</a:t>
              </a:r>
              <a:r>
                <a:rPr lang="en-US" sz="1400" baseline="30000" dirty="0" smtClean="0"/>
                <a:t>-</a:t>
              </a:r>
              <a:endParaRPr lang="en-US" sz="1400" dirty="0"/>
            </a:p>
          </p:txBody>
        </p:sp>
        <p:sp>
          <p:nvSpPr>
            <p:cNvPr id="32" name="Freihandform 31"/>
            <p:cNvSpPr/>
            <p:nvPr/>
          </p:nvSpPr>
          <p:spPr>
            <a:xfrm rot="19166623">
              <a:off x="1478795" y="2553054"/>
              <a:ext cx="317468" cy="632712"/>
            </a:xfrm>
            <a:custGeom>
              <a:avLst/>
              <a:gdLst>
                <a:gd name="connsiteX0" fmla="*/ 74772 w 317468"/>
                <a:gd name="connsiteY0" fmla="*/ 0 h 632712"/>
                <a:gd name="connsiteX1" fmla="*/ 317456 w 317468"/>
                <a:gd name="connsiteY1" fmla="*/ 147344 h 632712"/>
                <a:gd name="connsiteX2" fmla="*/ 66105 w 317468"/>
                <a:gd name="connsiteY2" fmla="*/ 169012 h 632712"/>
                <a:gd name="connsiteX3" fmla="*/ 261119 w 317468"/>
                <a:gd name="connsiteY3" fmla="*/ 303355 h 632712"/>
                <a:gd name="connsiteX4" fmla="*/ 40103 w 317468"/>
                <a:gd name="connsiteY4" fmla="*/ 303355 h 632712"/>
                <a:gd name="connsiteX5" fmla="*/ 191780 w 317468"/>
                <a:gd name="connsiteY5" fmla="*/ 416030 h 632712"/>
                <a:gd name="connsiteX6" fmla="*/ 9767 w 317468"/>
                <a:gd name="connsiteY6" fmla="*/ 411696 h 632712"/>
                <a:gd name="connsiteX7" fmla="*/ 122442 w 317468"/>
                <a:gd name="connsiteY7" fmla="*/ 533038 h 632712"/>
                <a:gd name="connsiteX8" fmla="*/ 5434 w 317468"/>
                <a:gd name="connsiteY8" fmla="*/ 524371 h 632712"/>
                <a:gd name="connsiteX9" fmla="*/ 18434 w 317468"/>
                <a:gd name="connsiteY9" fmla="*/ 632712 h 632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17468" h="632712">
                  <a:moveTo>
                    <a:pt x="74772" y="0"/>
                  </a:moveTo>
                  <a:cubicBezTo>
                    <a:pt x="196836" y="59587"/>
                    <a:pt x="318901" y="119175"/>
                    <a:pt x="317456" y="147344"/>
                  </a:cubicBezTo>
                  <a:cubicBezTo>
                    <a:pt x="316012" y="175513"/>
                    <a:pt x="75495" y="143010"/>
                    <a:pt x="66105" y="169012"/>
                  </a:cubicBezTo>
                  <a:cubicBezTo>
                    <a:pt x="56715" y="195014"/>
                    <a:pt x="265453" y="280965"/>
                    <a:pt x="261119" y="303355"/>
                  </a:cubicBezTo>
                  <a:cubicBezTo>
                    <a:pt x="256785" y="325746"/>
                    <a:pt x="51659" y="284576"/>
                    <a:pt x="40103" y="303355"/>
                  </a:cubicBezTo>
                  <a:cubicBezTo>
                    <a:pt x="28547" y="322134"/>
                    <a:pt x="196836" y="397973"/>
                    <a:pt x="191780" y="416030"/>
                  </a:cubicBezTo>
                  <a:cubicBezTo>
                    <a:pt x="186724" y="434087"/>
                    <a:pt x="21323" y="392195"/>
                    <a:pt x="9767" y="411696"/>
                  </a:cubicBezTo>
                  <a:cubicBezTo>
                    <a:pt x="-1789" y="431197"/>
                    <a:pt x="123164" y="514259"/>
                    <a:pt x="122442" y="533038"/>
                  </a:cubicBezTo>
                  <a:cubicBezTo>
                    <a:pt x="121720" y="551817"/>
                    <a:pt x="22769" y="507759"/>
                    <a:pt x="5434" y="524371"/>
                  </a:cubicBezTo>
                  <a:cubicBezTo>
                    <a:pt x="-11901" y="540983"/>
                    <a:pt x="17712" y="614655"/>
                    <a:pt x="18434" y="632712"/>
                  </a:cubicBezTo>
                </a:path>
              </a:pathLst>
            </a:custGeom>
            <a:noFill/>
            <a:ln>
              <a:solidFill>
                <a:srgbClr val="FFC000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3" name="Textfeld 32"/>
            <p:cNvSpPr txBox="1"/>
            <p:nvPr/>
          </p:nvSpPr>
          <p:spPr>
            <a:xfrm>
              <a:off x="1459767" y="2276871"/>
              <a:ext cx="1280915" cy="3031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thermalization</a:t>
              </a:r>
              <a:endParaRPr lang="en-US" sz="1400" dirty="0"/>
            </a:p>
          </p:txBody>
        </p:sp>
        <p:sp>
          <p:nvSpPr>
            <p:cNvPr id="34" name="Textfeld 33"/>
            <p:cNvSpPr txBox="1"/>
            <p:nvPr/>
          </p:nvSpPr>
          <p:spPr>
            <a:xfrm>
              <a:off x="3513507" y="3553271"/>
              <a:ext cx="348779" cy="3031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 smtClean="0"/>
                <a:t>E</a:t>
              </a:r>
              <a:r>
                <a:rPr lang="en-US" sz="1400" baseline="-25000" dirty="0" smtClean="0"/>
                <a:t>V</a:t>
              </a:r>
              <a:endParaRPr lang="en-US" sz="1400" dirty="0"/>
            </a:p>
          </p:txBody>
        </p:sp>
        <p:sp>
          <p:nvSpPr>
            <p:cNvPr id="35" name="Textfeld 34"/>
            <p:cNvSpPr txBox="1"/>
            <p:nvPr/>
          </p:nvSpPr>
          <p:spPr>
            <a:xfrm>
              <a:off x="1649196" y="4489375"/>
              <a:ext cx="565738" cy="3031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solid</a:t>
              </a:r>
              <a:endParaRPr lang="en-US" sz="1400" b="1" dirty="0"/>
            </a:p>
          </p:txBody>
        </p:sp>
        <p:sp>
          <p:nvSpPr>
            <p:cNvPr id="36" name="Textfeld 35"/>
            <p:cNvSpPr txBox="1"/>
            <p:nvPr/>
          </p:nvSpPr>
          <p:spPr>
            <a:xfrm>
              <a:off x="3017348" y="4489375"/>
              <a:ext cx="79137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vacuum</a:t>
              </a:r>
              <a:endParaRPr lang="en-US" sz="1400" b="1" dirty="0"/>
            </a:p>
          </p:txBody>
        </p:sp>
        <p:cxnSp>
          <p:nvCxnSpPr>
            <p:cNvPr id="37" name="Gerade Verbindung 36"/>
            <p:cNvCxnSpPr>
              <a:stCxn id="15" idx="0"/>
            </p:cNvCxnSpPr>
            <p:nvPr/>
          </p:nvCxnSpPr>
          <p:spPr>
            <a:xfrm>
              <a:off x="2647899" y="3429000"/>
              <a:ext cx="1160819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Gerade Verbindung mit Pfeil 37"/>
            <p:cNvCxnSpPr/>
            <p:nvPr/>
          </p:nvCxnSpPr>
          <p:spPr>
            <a:xfrm>
              <a:off x="3344551" y="3429000"/>
              <a:ext cx="0" cy="21602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feld 38"/>
            <p:cNvSpPr txBox="1"/>
            <p:nvPr/>
          </p:nvSpPr>
          <p:spPr>
            <a:xfrm>
              <a:off x="3374286" y="3356992"/>
              <a:ext cx="271528" cy="3031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χ</a:t>
              </a:r>
              <a:endParaRPr lang="en-US" sz="1400" b="1" dirty="0"/>
            </a:p>
          </p:txBody>
        </p:sp>
        <p:sp>
          <p:nvSpPr>
            <p:cNvPr id="40" name="Textfeld 39"/>
            <p:cNvSpPr txBox="1"/>
            <p:nvPr/>
          </p:nvSpPr>
          <p:spPr>
            <a:xfrm>
              <a:off x="835611" y="2133110"/>
              <a:ext cx="279747" cy="3031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 smtClean="0"/>
                <a:t>E</a:t>
              </a:r>
              <a:endParaRPr lang="en-US" sz="1400" dirty="0"/>
            </a:p>
          </p:txBody>
        </p:sp>
        <p:cxnSp>
          <p:nvCxnSpPr>
            <p:cNvPr id="41" name="Gerade Verbindung mit Pfeil 40"/>
            <p:cNvCxnSpPr/>
            <p:nvPr/>
          </p:nvCxnSpPr>
          <p:spPr>
            <a:xfrm flipV="1">
              <a:off x="1079612" y="4509119"/>
              <a:ext cx="2757338" cy="1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feld 41"/>
            <p:cNvSpPr txBox="1"/>
            <p:nvPr/>
          </p:nvSpPr>
          <p:spPr>
            <a:xfrm>
              <a:off x="1470828" y="4232121"/>
              <a:ext cx="1041931" cy="2728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i="1" dirty="0" smtClean="0"/>
                <a:t>valence band</a:t>
              </a:r>
              <a:endParaRPr lang="en-US" sz="1200" i="1" dirty="0"/>
            </a:p>
          </p:txBody>
        </p:sp>
        <p:sp>
          <p:nvSpPr>
            <p:cNvPr id="43" name="Textfeld 42"/>
            <p:cNvSpPr txBox="1"/>
            <p:nvPr/>
          </p:nvSpPr>
          <p:spPr>
            <a:xfrm>
              <a:off x="3779912" y="4437112"/>
              <a:ext cx="27283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 smtClean="0"/>
                <a:t>x</a:t>
              </a:r>
              <a:endParaRPr lang="en-US" sz="1400" dirty="0"/>
            </a:p>
          </p:txBody>
        </p:sp>
      </p:grpSp>
      <p:grpSp>
        <p:nvGrpSpPr>
          <p:cNvPr id="44" name="Gruppieren 43"/>
          <p:cNvGrpSpPr/>
          <p:nvPr/>
        </p:nvGrpSpPr>
        <p:grpSpPr>
          <a:xfrm>
            <a:off x="5544108" y="4113076"/>
            <a:ext cx="3258003" cy="2314975"/>
            <a:chOff x="4608004" y="2137382"/>
            <a:chExt cx="3337583" cy="2712640"/>
          </a:xfrm>
        </p:grpSpPr>
        <p:cxnSp>
          <p:nvCxnSpPr>
            <p:cNvPr id="45" name="Gerade Verbindung 44"/>
            <p:cNvCxnSpPr/>
            <p:nvPr/>
          </p:nvCxnSpPr>
          <p:spPr>
            <a:xfrm>
              <a:off x="4981359" y="3429000"/>
              <a:ext cx="1750881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Gerade Verbindung 45"/>
            <p:cNvCxnSpPr/>
            <p:nvPr/>
          </p:nvCxnSpPr>
          <p:spPr>
            <a:xfrm>
              <a:off x="4981359" y="4149080"/>
              <a:ext cx="1750881" cy="2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 Verbindung 46"/>
            <p:cNvCxnSpPr/>
            <p:nvPr/>
          </p:nvCxnSpPr>
          <p:spPr>
            <a:xfrm flipH="1" flipV="1">
              <a:off x="4988159" y="2235664"/>
              <a:ext cx="689" cy="2272836"/>
            </a:xfrm>
            <a:prstGeom prst="line">
              <a:avLst/>
            </a:prstGeom>
            <a:ln w="1905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 Verbindung 47"/>
            <p:cNvCxnSpPr/>
            <p:nvPr/>
          </p:nvCxnSpPr>
          <p:spPr>
            <a:xfrm flipV="1">
              <a:off x="5420207" y="3284984"/>
              <a:ext cx="0" cy="947137"/>
            </a:xfrm>
            <a:prstGeom prst="line">
              <a:avLst/>
            </a:prstGeom>
            <a:ln w="28575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 Verbindung 48"/>
            <p:cNvCxnSpPr/>
            <p:nvPr/>
          </p:nvCxnSpPr>
          <p:spPr>
            <a:xfrm flipV="1">
              <a:off x="5204183" y="2636912"/>
              <a:ext cx="0" cy="1595209"/>
            </a:xfrm>
            <a:prstGeom prst="line">
              <a:avLst/>
            </a:prstGeom>
            <a:ln w="28575">
              <a:solidFill>
                <a:srgbClr val="0070C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Gerade Verbindung 49"/>
            <p:cNvCxnSpPr/>
            <p:nvPr/>
          </p:nvCxnSpPr>
          <p:spPr>
            <a:xfrm>
              <a:off x="6876256" y="3132584"/>
              <a:ext cx="43204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Gerade Verbindung 50"/>
            <p:cNvCxnSpPr/>
            <p:nvPr/>
          </p:nvCxnSpPr>
          <p:spPr>
            <a:xfrm flipV="1">
              <a:off x="6732240" y="3132315"/>
              <a:ext cx="144016" cy="30496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Textfeld 51"/>
            <p:cNvSpPr txBox="1"/>
            <p:nvPr/>
          </p:nvSpPr>
          <p:spPr>
            <a:xfrm>
              <a:off x="4608004" y="3933057"/>
              <a:ext cx="428669" cy="3606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 smtClean="0"/>
                <a:t>E</a:t>
              </a:r>
              <a:r>
                <a:rPr lang="en-US" sz="1400" baseline="-25000" dirty="0" smtClean="0"/>
                <a:t>Val</a:t>
              </a:r>
              <a:endParaRPr lang="en-US" sz="1400" dirty="0"/>
            </a:p>
          </p:txBody>
        </p:sp>
        <p:sp>
          <p:nvSpPr>
            <p:cNvPr id="53" name="Textfeld 52"/>
            <p:cNvSpPr txBox="1"/>
            <p:nvPr/>
          </p:nvSpPr>
          <p:spPr>
            <a:xfrm>
              <a:off x="4676081" y="3244334"/>
              <a:ext cx="345182" cy="3606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 smtClean="0"/>
                <a:t>E</a:t>
              </a:r>
              <a:r>
                <a:rPr lang="en-US" sz="1400" baseline="-25000" dirty="0" smtClean="0"/>
                <a:t>C</a:t>
              </a:r>
              <a:endParaRPr lang="en-US" sz="1400" dirty="0"/>
            </a:p>
          </p:txBody>
        </p:sp>
        <p:sp>
          <p:nvSpPr>
            <p:cNvPr id="54" name="Textfeld 53"/>
            <p:cNvSpPr txBox="1"/>
            <p:nvPr/>
          </p:nvSpPr>
          <p:spPr>
            <a:xfrm>
              <a:off x="5620342" y="3532808"/>
              <a:ext cx="1168017" cy="6130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optical pumping</a:t>
              </a:r>
              <a:endParaRPr lang="en-US" sz="1400" dirty="0"/>
            </a:p>
          </p:txBody>
        </p:sp>
        <p:sp>
          <p:nvSpPr>
            <p:cNvPr id="55" name="Ellipse 54"/>
            <p:cNvSpPr/>
            <p:nvPr/>
          </p:nvSpPr>
          <p:spPr>
            <a:xfrm>
              <a:off x="5508104" y="3284984"/>
              <a:ext cx="54006" cy="72008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6" name="Textfeld 55"/>
            <p:cNvSpPr txBox="1"/>
            <p:nvPr/>
          </p:nvSpPr>
          <p:spPr>
            <a:xfrm>
              <a:off x="5436096" y="3040831"/>
              <a:ext cx="318908" cy="3606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e</a:t>
              </a:r>
              <a:r>
                <a:rPr lang="en-US" sz="1400" baseline="30000" dirty="0" smtClean="0"/>
                <a:t>-</a:t>
              </a:r>
              <a:endParaRPr lang="en-US" sz="1400" dirty="0"/>
            </a:p>
          </p:txBody>
        </p:sp>
        <p:sp>
          <p:nvSpPr>
            <p:cNvPr id="57" name="Textfeld 56"/>
            <p:cNvSpPr txBox="1"/>
            <p:nvPr/>
          </p:nvSpPr>
          <p:spPr>
            <a:xfrm>
              <a:off x="5436096" y="2276872"/>
              <a:ext cx="1399930" cy="3606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thermalization</a:t>
              </a:r>
              <a:endParaRPr lang="en-US" sz="1400" dirty="0"/>
            </a:p>
          </p:txBody>
        </p:sp>
        <p:sp>
          <p:nvSpPr>
            <p:cNvPr id="58" name="Ellipse 57"/>
            <p:cNvSpPr/>
            <p:nvPr/>
          </p:nvSpPr>
          <p:spPr>
            <a:xfrm>
              <a:off x="5204183" y="2492896"/>
              <a:ext cx="54006" cy="72008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9" name="Textfeld 58"/>
            <p:cNvSpPr txBox="1"/>
            <p:nvPr/>
          </p:nvSpPr>
          <p:spPr>
            <a:xfrm>
              <a:off x="5132175" y="2257127"/>
              <a:ext cx="318908" cy="3606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e</a:t>
              </a:r>
              <a:r>
                <a:rPr lang="en-US" sz="1400" baseline="30000" dirty="0" smtClean="0"/>
                <a:t>-</a:t>
              </a:r>
              <a:endParaRPr lang="en-US" sz="1400" dirty="0"/>
            </a:p>
          </p:txBody>
        </p:sp>
        <p:sp>
          <p:nvSpPr>
            <p:cNvPr id="60" name="Textfeld 59"/>
            <p:cNvSpPr txBox="1"/>
            <p:nvPr/>
          </p:nvSpPr>
          <p:spPr>
            <a:xfrm>
              <a:off x="6644343" y="2556520"/>
              <a:ext cx="1168017" cy="3606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emission</a:t>
              </a:r>
              <a:endParaRPr lang="en-US" sz="1400" dirty="0"/>
            </a:p>
          </p:txBody>
        </p:sp>
        <p:cxnSp>
          <p:nvCxnSpPr>
            <p:cNvPr id="61" name="Gerade Verbindung mit Pfeil 60"/>
            <p:cNvCxnSpPr/>
            <p:nvPr/>
          </p:nvCxnSpPr>
          <p:spPr>
            <a:xfrm>
              <a:off x="6611496" y="2844552"/>
              <a:ext cx="840824" cy="0"/>
            </a:xfrm>
            <a:prstGeom prst="straightConnector1">
              <a:avLst/>
            </a:prstGeom>
            <a:ln w="28575">
              <a:solidFill>
                <a:srgbClr val="FFC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Textfeld 61"/>
            <p:cNvSpPr txBox="1"/>
            <p:nvPr/>
          </p:nvSpPr>
          <p:spPr>
            <a:xfrm>
              <a:off x="5612959" y="3060576"/>
              <a:ext cx="1263297" cy="3606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no emission</a:t>
              </a:r>
              <a:endParaRPr lang="en-US" sz="1400" dirty="0"/>
            </a:p>
          </p:txBody>
        </p:sp>
        <p:cxnSp>
          <p:nvCxnSpPr>
            <p:cNvPr id="63" name="Gerade Verbindung mit Pfeil 62"/>
            <p:cNvCxnSpPr/>
            <p:nvPr/>
          </p:nvCxnSpPr>
          <p:spPr>
            <a:xfrm>
              <a:off x="5747400" y="3368353"/>
              <a:ext cx="840824" cy="0"/>
            </a:xfrm>
            <a:prstGeom prst="straightConnector1">
              <a:avLst/>
            </a:prstGeom>
            <a:ln w="28575">
              <a:solidFill>
                <a:srgbClr val="FFC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Textfeld 63"/>
            <p:cNvSpPr txBox="1"/>
            <p:nvPr/>
          </p:nvSpPr>
          <p:spPr>
            <a:xfrm>
              <a:off x="7256178" y="2924944"/>
              <a:ext cx="348467" cy="3606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 smtClean="0"/>
                <a:t>E</a:t>
              </a:r>
              <a:r>
                <a:rPr lang="en-US" sz="1400" baseline="-25000" dirty="0" smtClean="0"/>
                <a:t>V</a:t>
              </a:r>
              <a:endParaRPr lang="en-US" sz="1400" dirty="0"/>
            </a:p>
          </p:txBody>
        </p:sp>
        <p:sp>
          <p:nvSpPr>
            <p:cNvPr id="65" name="Textfeld 64"/>
            <p:cNvSpPr txBox="1"/>
            <p:nvPr/>
          </p:nvSpPr>
          <p:spPr>
            <a:xfrm>
              <a:off x="5553517" y="4489374"/>
              <a:ext cx="552094" cy="3606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solid</a:t>
              </a:r>
              <a:endParaRPr lang="en-US" sz="1400" b="1" dirty="0"/>
            </a:p>
          </p:txBody>
        </p:sp>
        <p:sp>
          <p:nvSpPr>
            <p:cNvPr id="66" name="Textfeld 65"/>
            <p:cNvSpPr txBox="1"/>
            <p:nvPr/>
          </p:nvSpPr>
          <p:spPr>
            <a:xfrm>
              <a:off x="6832666" y="4489375"/>
              <a:ext cx="796775" cy="3606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vacuum</a:t>
              </a:r>
              <a:endParaRPr lang="en-US" sz="1400" b="1" dirty="0"/>
            </a:p>
          </p:txBody>
        </p:sp>
        <p:cxnSp>
          <p:nvCxnSpPr>
            <p:cNvPr id="67" name="Gerade Verbindung 66"/>
            <p:cNvCxnSpPr/>
            <p:nvPr/>
          </p:nvCxnSpPr>
          <p:spPr>
            <a:xfrm>
              <a:off x="6732240" y="3437284"/>
              <a:ext cx="0" cy="107121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Gerade Verbindung 67"/>
            <p:cNvCxnSpPr/>
            <p:nvPr/>
          </p:nvCxnSpPr>
          <p:spPr>
            <a:xfrm>
              <a:off x="6721696" y="3429000"/>
              <a:ext cx="90234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Gerade Verbindung mit Pfeil 68"/>
            <p:cNvCxnSpPr/>
            <p:nvPr/>
          </p:nvCxnSpPr>
          <p:spPr>
            <a:xfrm flipV="1">
              <a:off x="7045071" y="3132584"/>
              <a:ext cx="0" cy="296416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Textfeld 69"/>
            <p:cNvSpPr txBox="1"/>
            <p:nvPr/>
          </p:nvSpPr>
          <p:spPr>
            <a:xfrm>
              <a:off x="7020272" y="3121223"/>
              <a:ext cx="271284" cy="3606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χ</a:t>
              </a:r>
              <a:endParaRPr lang="en-US" sz="1400" b="1" dirty="0"/>
            </a:p>
          </p:txBody>
        </p:sp>
        <p:sp>
          <p:nvSpPr>
            <p:cNvPr id="71" name="Textfeld 70"/>
            <p:cNvSpPr txBox="1"/>
            <p:nvPr/>
          </p:nvSpPr>
          <p:spPr>
            <a:xfrm>
              <a:off x="4716016" y="2137382"/>
              <a:ext cx="279496" cy="3606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 smtClean="0"/>
                <a:t>E</a:t>
              </a:r>
              <a:endParaRPr lang="en-US" sz="1400" dirty="0"/>
            </a:p>
          </p:txBody>
        </p:sp>
        <p:cxnSp>
          <p:nvCxnSpPr>
            <p:cNvPr id="72" name="Gerade Verbindung mit Pfeil 71"/>
            <p:cNvCxnSpPr/>
            <p:nvPr/>
          </p:nvCxnSpPr>
          <p:spPr>
            <a:xfrm flipV="1">
              <a:off x="5006120" y="4509119"/>
              <a:ext cx="2757338" cy="1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Textfeld 72"/>
            <p:cNvSpPr txBox="1"/>
            <p:nvPr/>
          </p:nvSpPr>
          <p:spPr>
            <a:xfrm>
              <a:off x="7675944" y="4437112"/>
              <a:ext cx="269643" cy="3606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 smtClean="0"/>
                <a:t>x</a:t>
              </a:r>
              <a:endParaRPr lang="en-US" sz="1400" dirty="0"/>
            </a:p>
          </p:txBody>
        </p:sp>
        <p:sp>
          <p:nvSpPr>
            <p:cNvPr id="74" name="Textfeld 73"/>
            <p:cNvSpPr txBox="1"/>
            <p:nvPr/>
          </p:nvSpPr>
          <p:spPr>
            <a:xfrm>
              <a:off x="5436096" y="4232120"/>
              <a:ext cx="1030619" cy="324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i="1" dirty="0" smtClean="0"/>
                <a:t>valence band</a:t>
              </a:r>
              <a:endParaRPr lang="en-US" sz="1200" i="1" dirty="0"/>
            </a:p>
          </p:txBody>
        </p:sp>
      </p:grpSp>
      <p:pic>
        <p:nvPicPr>
          <p:cNvPr id="75" name="Grafik 7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36" r="22531"/>
          <a:stretch/>
        </p:blipFill>
        <p:spPr>
          <a:xfrm>
            <a:off x="3815916" y="4543186"/>
            <a:ext cx="1648473" cy="1360644"/>
          </a:xfrm>
          <a:prstGeom prst="rect">
            <a:avLst/>
          </a:prstGeom>
        </p:spPr>
      </p:pic>
      <p:sp>
        <p:nvSpPr>
          <p:cNvPr id="76" name="Freihandform 75"/>
          <p:cNvSpPr/>
          <p:nvPr/>
        </p:nvSpPr>
        <p:spPr>
          <a:xfrm rot="16200000">
            <a:off x="6670380" y="3994916"/>
            <a:ext cx="309621" cy="1266021"/>
          </a:xfrm>
          <a:custGeom>
            <a:avLst/>
            <a:gdLst>
              <a:gd name="connsiteX0" fmla="*/ 74772 w 317468"/>
              <a:gd name="connsiteY0" fmla="*/ 0 h 632712"/>
              <a:gd name="connsiteX1" fmla="*/ 317456 w 317468"/>
              <a:gd name="connsiteY1" fmla="*/ 147344 h 632712"/>
              <a:gd name="connsiteX2" fmla="*/ 66105 w 317468"/>
              <a:gd name="connsiteY2" fmla="*/ 169012 h 632712"/>
              <a:gd name="connsiteX3" fmla="*/ 261119 w 317468"/>
              <a:gd name="connsiteY3" fmla="*/ 303355 h 632712"/>
              <a:gd name="connsiteX4" fmla="*/ 40103 w 317468"/>
              <a:gd name="connsiteY4" fmla="*/ 303355 h 632712"/>
              <a:gd name="connsiteX5" fmla="*/ 191780 w 317468"/>
              <a:gd name="connsiteY5" fmla="*/ 416030 h 632712"/>
              <a:gd name="connsiteX6" fmla="*/ 9767 w 317468"/>
              <a:gd name="connsiteY6" fmla="*/ 411696 h 632712"/>
              <a:gd name="connsiteX7" fmla="*/ 122442 w 317468"/>
              <a:gd name="connsiteY7" fmla="*/ 533038 h 632712"/>
              <a:gd name="connsiteX8" fmla="*/ 5434 w 317468"/>
              <a:gd name="connsiteY8" fmla="*/ 524371 h 632712"/>
              <a:gd name="connsiteX9" fmla="*/ 18434 w 317468"/>
              <a:gd name="connsiteY9" fmla="*/ 632712 h 632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17468" h="632712">
                <a:moveTo>
                  <a:pt x="74772" y="0"/>
                </a:moveTo>
                <a:cubicBezTo>
                  <a:pt x="196836" y="59587"/>
                  <a:pt x="318901" y="119175"/>
                  <a:pt x="317456" y="147344"/>
                </a:cubicBezTo>
                <a:cubicBezTo>
                  <a:pt x="316012" y="175513"/>
                  <a:pt x="75495" y="143010"/>
                  <a:pt x="66105" y="169012"/>
                </a:cubicBezTo>
                <a:cubicBezTo>
                  <a:pt x="56715" y="195014"/>
                  <a:pt x="265453" y="280965"/>
                  <a:pt x="261119" y="303355"/>
                </a:cubicBezTo>
                <a:cubicBezTo>
                  <a:pt x="256785" y="325746"/>
                  <a:pt x="51659" y="284576"/>
                  <a:pt x="40103" y="303355"/>
                </a:cubicBezTo>
                <a:cubicBezTo>
                  <a:pt x="28547" y="322134"/>
                  <a:pt x="196836" y="397973"/>
                  <a:pt x="191780" y="416030"/>
                </a:cubicBezTo>
                <a:cubicBezTo>
                  <a:pt x="186724" y="434087"/>
                  <a:pt x="21323" y="392195"/>
                  <a:pt x="9767" y="411696"/>
                </a:cubicBezTo>
                <a:cubicBezTo>
                  <a:pt x="-1789" y="431197"/>
                  <a:pt x="123164" y="514259"/>
                  <a:pt x="122442" y="533038"/>
                </a:cubicBezTo>
                <a:cubicBezTo>
                  <a:pt x="121720" y="551817"/>
                  <a:pt x="22769" y="507759"/>
                  <a:pt x="5434" y="524371"/>
                </a:cubicBezTo>
                <a:cubicBezTo>
                  <a:pt x="-11901" y="540983"/>
                  <a:pt x="17712" y="614655"/>
                  <a:pt x="18434" y="632712"/>
                </a:cubicBezTo>
              </a:path>
            </a:pathLst>
          </a:custGeom>
          <a:noFill/>
          <a:ln>
            <a:solidFill>
              <a:srgbClr val="FFC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4393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uppieren 72"/>
          <p:cNvGrpSpPr/>
          <p:nvPr/>
        </p:nvGrpSpPr>
        <p:grpSpPr>
          <a:xfrm>
            <a:off x="4175956" y="935432"/>
            <a:ext cx="4604532" cy="5373888"/>
            <a:chOff x="3923928" y="359368"/>
            <a:chExt cx="4604532" cy="5373888"/>
          </a:xfrm>
        </p:grpSpPr>
        <p:grpSp>
          <p:nvGrpSpPr>
            <p:cNvPr id="69" name="Gruppieren 68"/>
            <p:cNvGrpSpPr/>
            <p:nvPr/>
          </p:nvGrpSpPr>
          <p:grpSpPr>
            <a:xfrm>
              <a:off x="3923928" y="359368"/>
              <a:ext cx="4604532" cy="5373888"/>
              <a:chOff x="3923928" y="359368"/>
              <a:chExt cx="4604532" cy="5373888"/>
            </a:xfrm>
          </p:grpSpPr>
          <p:grpSp>
            <p:nvGrpSpPr>
              <p:cNvPr id="7" name="Gruppieren 6"/>
              <p:cNvGrpSpPr/>
              <p:nvPr/>
            </p:nvGrpSpPr>
            <p:grpSpPr>
              <a:xfrm>
                <a:off x="3923928" y="359368"/>
                <a:ext cx="4604532" cy="5373888"/>
                <a:chOff x="3167844" y="143344"/>
                <a:chExt cx="4604532" cy="5373888"/>
              </a:xfrm>
            </p:grpSpPr>
            <p:grpSp>
              <p:nvGrpSpPr>
                <p:cNvPr id="8" name="Gruppieren 7"/>
                <p:cNvGrpSpPr/>
                <p:nvPr/>
              </p:nvGrpSpPr>
              <p:grpSpPr>
                <a:xfrm>
                  <a:off x="3167844" y="2024844"/>
                  <a:ext cx="3240360" cy="3492388"/>
                  <a:chOff x="3167844" y="3789040"/>
                  <a:chExt cx="3240360" cy="3492388"/>
                </a:xfrm>
              </p:grpSpPr>
              <p:grpSp>
                <p:nvGrpSpPr>
                  <p:cNvPr id="55" name="Gruppieren 54"/>
                  <p:cNvGrpSpPr/>
                  <p:nvPr/>
                </p:nvGrpSpPr>
                <p:grpSpPr>
                  <a:xfrm>
                    <a:off x="3167844" y="3789040"/>
                    <a:ext cx="3240360" cy="2160240"/>
                    <a:chOff x="107504" y="3861048"/>
                    <a:chExt cx="3240360" cy="2160240"/>
                  </a:xfrm>
                </p:grpSpPr>
                <p:sp>
                  <p:nvSpPr>
                    <p:cNvPr id="64" name="Abgerundetes Rechteck 63"/>
                    <p:cNvSpPr/>
                    <p:nvPr/>
                  </p:nvSpPr>
                  <p:spPr>
                    <a:xfrm>
                      <a:off x="107504" y="3969060"/>
                      <a:ext cx="3168352" cy="2052228"/>
                    </a:xfrm>
                    <a:prstGeom prst="roundRect">
                      <a:avLst>
                        <a:gd name="adj" fmla="val 45593"/>
                      </a:avLst>
                    </a:prstGeom>
                    <a:solidFill>
                      <a:schemeClr val="bg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de-DE" dirty="0"/>
                    </a:p>
                  </p:txBody>
                </p:sp>
                <p:sp>
                  <p:nvSpPr>
                    <p:cNvPr id="65" name="Rechteck 64"/>
                    <p:cNvSpPr/>
                    <p:nvPr/>
                  </p:nvSpPr>
                  <p:spPr>
                    <a:xfrm>
                      <a:off x="107504" y="3861048"/>
                      <a:ext cx="1044116" cy="2160240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de-DE" dirty="0"/>
                    </a:p>
                  </p:txBody>
                </p:sp>
                <p:sp>
                  <p:nvSpPr>
                    <p:cNvPr id="66" name="Rechteck 65"/>
                    <p:cNvSpPr/>
                    <p:nvPr/>
                  </p:nvSpPr>
                  <p:spPr>
                    <a:xfrm>
                      <a:off x="1043608" y="4653136"/>
                      <a:ext cx="2304256" cy="1116124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de-DE" dirty="0"/>
                    </a:p>
                  </p:txBody>
                </p:sp>
              </p:grpSp>
              <p:grpSp>
                <p:nvGrpSpPr>
                  <p:cNvPr id="56" name="Gruppieren 55"/>
                  <p:cNvGrpSpPr/>
                  <p:nvPr/>
                </p:nvGrpSpPr>
                <p:grpSpPr>
                  <a:xfrm>
                    <a:off x="3167844" y="4617132"/>
                    <a:ext cx="3240360" cy="2196244"/>
                    <a:chOff x="107504" y="3861048"/>
                    <a:chExt cx="3240360" cy="2196244"/>
                  </a:xfrm>
                </p:grpSpPr>
                <p:sp>
                  <p:nvSpPr>
                    <p:cNvPr id="61" name="Abgerundetes Rechteck 60"/>
                    <p:cNvSpPr/>
                    <p:nvPr/>
                  </p:nvSpPr>
                  <p:spPr>
                    <a:xfrm>
                      <a:off x="107504" y="4005064"/>
                      <a:ext cx="3168352" cy="2052228"/>
                    </a:xfrm>
                    <a:prstGeom prst="roundRect">
                      <a:avLst>
                        <a:gd name="adj" fmla="val 45593"/>
                      </a:avLst>
                    </a:prstGeom>
                    <a:solidFill>
                      <a:schemeClr val="bg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de-DE" dirty="0"/>
                    </a:p>
                  </p:txBody>
                </p:sp>
                <p:sp>
                  <p:nvSpPr>
                    <p:cNvPr id="62" name="Rechteck 61"/>
                    <p:cNvSpPr/>
                    <p:nvPr/>
                  </p:nvSpPr>
                  <p:spPr>
                    <a:xfrm>
                      <a:off x="107504" y="3861048"/>
                      <a:ext cx="1044116" cy="2160240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de-DE" dirty="0"/>
                    </a:p>
                  </p:txBody>
                </p:sp>
                <p:sp>
                  <p:nvSpPr>
                    <p:cNvPr id="63" name="Rechteck 62"/>
                    <p:cNvSpPr/>
                    <p:nvPr/>
                  </p:nvSpPr>
                  <p:spPr>
                    <a:xfrm>
                      <a:off x="1043608" y="4689140"/>
                      <a:ext cx="2304256" cy="1116124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de-DE" dirty="0"/>
                    </a:p>
                  </p:txBody>
                </p:sp>
              </p:grpSp>
              <p:grpSp>
                <p:nvGrpSpPr>
                  <p:cNvPr id="57" name="Gruppieren 56"/>
                  <p:cNvGrpSpPr/>
                  <p:nvPr/>
                </p:nvGrpSpPr>
                <p:grpSpPr>
                  <a:xfrm>
                    <a:off x="3167844" y="5121188"/>
                    <a:ext cx="3240360" cy="2160240"/>
                    <a:chOff x="107504" y="3861048"/>
                    <a:chExt cx="3240360" cy="2160240"/>
                  </a:xfrm>
                </p:grpSpPr>
                <p:sp>
                  <p:nvSpPr>
                    <p:cNvPr id="58" name="Abgerundetes Rechteck 57"/>
                    <p:cNvSpPr/>
                    <p:nvPr/>
                  </p:nvSpPr>
                  <p:spPr>
                    <a:xfrm>
                      <a:off x="107504" y="3897052"/>
                      <a:ext cx="3168352" cy="2052228"/>
                    </a:xfrm>
                    <a:prstGeom prst="roundRect">
                      <a:avLst>
                        <a:gd name="adj" fmla="val 45593"/>
                      </a:avLst>
                    </a:prstGeom>
                    <a:pattFill prst="wdUpDiag">
                      <a:fgClr>
                        <a:schemeClr val="tx1">
                          <a:lumMod val="50000"/>
                          <a:lumOff val="50000"/>
                        </a:schemeClr>
                      </a:fgClr>
                      <a:bgClr>
                        <a:schemeClr val="bg1"/>
                      </a:bgClr>
                    </a:patt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de-DE" dirty="0"/>
                    </a:p>
                  </p:txBody>
                </p:sp>
                <p:sp>
                  <p:nvSpPr>
                    <p:cNvPr id="59" name="Rechteck 58"/>
                    <p:cNvSpPr/>
                    <p:nvPr/>
                  </p:nvSpPr>
                  <p:spPr>
                    <a:xfrm>
                      <a:off x="107504" y="3861048"/>
                      <a:ext cx="1044116" cy="2160240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de-DE" dirty="0"/>
                    </a:p>
                  </p:txBody>
                </p:sp>
                <p:sp>
                  <p:nvSpPr>
                    <p:cNvPr id="60" name="Rechteck 59"/>
                    <p:cNvSpPr/>
                    <p:nvPr/>
                  </p:nvSpPr>
                  <p:spPr>
                    <a:xfrm>
                      <a:off x="1043608" y="4545124"/>
                      <a:ext cx="2304256" cy="1476164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de-DE" dirty="0"/>
                    </a:p>
                  </p:txBody>
                </p:sp>
              </p:grpSp>
            </p:grpSp>
            <p:grpSp>
              <p:nvGrpSpPr>
                <p:cNvPr id="9" name="Gruppieren 8"/>
                <p:cNvGrpSpPr/>
                <p:nvPr/>
              </p:nvGrpSpPr>
              <p:grpSpPr>
                <a:xfrm>
                  <a:off x="3995936" y="143344"/>
                  <a:ext cx="3776440" cy="4051032"/>
                  <a:chOff x="3995936" y="143344"/>
                  <a:chExt cx="3776440" cy="4051032"/>
                </a:xfrm>
              </p:grpSpPr>
              <p:grpSp>
                <p:nvGrpSpPr>
                  <p:cNvPr id="50" name="Gruppieren 49"/>
                  <p:cNvGrpSpPr/>
                  <p:nvPr/>
                </p:nvGrpSpPr>
                <p:grpSpPr>
                  <a:xfrm>
                    <a:off x="3995936" y="512676"/>
                    <a:ext cx="3528392" cy="3528392"/>
                    <a:chOff x="3995936" y="512676"/>
                    <a:chExt cx="3528392" cy="3528392"/>
                  </a:xfrm>
                </p:grpSpPr>
                <p:cxnSp>
                  <p:nvCxnSpPr>
                    <p:cNvPr id="53" name="Gerade Verbindung mit Pfeil 52"/>
                    <p:cNvCxnSpPr>
                      <a:endCxn id="51" idx="2"/>
                    </p:cNvCxnSpPr>
                    <p:nvPr/>
                  </p:nvCxnSpPr>
                  <p:spPr>
                    <a:xfrm flipV="1">
                      <a:off x="6300192" y="512676"/>
                      <a:ext cx="4422" cy="3528392"/>
                    </a:xfrm>
                    <a:prstGeom prst="straightConnector1">
                      <a:avLst/>
                    </a:prstGeom>
                    <a:ln w="31750">
                      <a:solidFill>
                        <a:schemeClr val="tx1"/>
                      </a:solidFill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4" name="Gerade Verbindung mit Pfeil 53"/>
                    <p:cNvCxnSpPr/>
                    <p:nvPr/>
                  </p:nvCxnSpPr>
                  <p:spPr>
                    <a:xfrm>
                      <a:off x="3995936" y="4031776"/>
                      <a:ext cx="3528392" cy="9292"/>
                    </a:xfrm>
                    <a:prstGeom prst="straightConnector1">
                      <a:avLst/>
                    </a:prstGeom>
                    <a:ln w="31750">
                      <a:solidFill>
                        <a:schemeClr val="tx1"/>
                      </a:solidFill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51" name="Textfeld 50"/>
                  <p:cNvSpPr txBox="1"/>
                  <p:nvPr/>
                </p:nvSpPr>
                <p:spPr>
                  <a:xfrm>
                    <a:off x="6156176" y="143344"/>
                    <a:ext cx="296876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de-DE" i="1" dirty="0" smtClean="0"/>
                      <a:t>E</a:t>
                    </a:r>
                    <a:endParaRPr lang="de-DE" i="1" dirty="0"/>
                  </a:p>
                </p:txBody>
              </p:sp>
              <p:sp>
                <p:nvSpPr>
                  <p:cNvPr id="52" name="Textfeld 51"/>
                  <p:cNvSpPr txBox="1"/>
                  <p:nvPr/>
                </p:nvSpPr>
                <p:spPr>
                  <a:xfrm>
                    <a:off x="7488324" y="3825044"/>
                    <a:ext cx="284052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de-DE" i="1" dirty="0" smtClean="0"/>
                      <a:t>x</a:t>
                    </a:r>
                    <a:endParaRPr lang="de-DE" i="1" dirty="0"/>
                  </a:p>
                </p:txBody>
              </p:sp>
            </p:grpSp>
            <p:sp>
              <p:nvSpPr>
                <p:cNvPr id="10" name="Textfeld 9"/>
                <p:cNvSpPr txBox="1"/>
                <p:nvPr/>
              </p:nvSpPr>
              <p:spPr>
                <a:xfrm>
                  <a:off x="4031940" y="4031776"/>
                  <a:ext cx="144462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de-DE" i="1" dirty="0" smtClean="0"/>
                    <a:t>p-doped solid</a:t>
                  </a:r>
                  <a:endParaRPr lang="de-DE" i="1" dirty="0"/>
                </a:p>
              </p:txBody>
            </p:sp>
            <p:sp>
              <p:nvSpPr>
                <p:cNvPr id="11" name="Textfeld 10"/>
                <p:cNvSpPr txBox="1"/>
                <p:nvPr/>
              </p:nvSpPr>
              <p:spPr>
                <a:xfrm>
                  <a:off x="6540399" y="4041068"/>
                  <a:ext cx="922047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de-DE" i="1" dirty="0" smtClean="0"/>
                    <a:t>vacuum</a:t>
                  </a:r>
                  <a:endParaRPr lang="de-DE" i="1" dirty="0"/>
                </a:p>
              </p:txBody>
            </p:sp>
            <p:sp>
              <p:nvSpPr>
                <p:cNvPr id="12" name="Textfeld 11"/>
                <p:cNvSpPr txBox="1"/>
                <p:nvPr/>
              </p:nvSpPr>
              <p:spPr>
                <a:xfrm>
                  <a:off x="4283968" y="3573016"/>
                  <a:ext cx="1006045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de-DE" sz="1200" i="1" dirty="0" smtClean="0"/>
                    <a:t>valence band</a:t>
                  </a:r>
                  <a:endParaRPr lang="de-DE" sz="1200" i="1" dirty="0"/>
                </a:p>
              </p:txBody>
            </p:sp>
            <p:cxnSp>
              <p:nvCxnSpPr>
                <p:cNvPr id="13" name="Gerade Verbindung 12"/>
                <p:cNvCxnSpPr/>
                <p:nvPr/>
              </p:nvCxnSpPr>
              <p:spPr>
                <a:xfrm>
                  <a:off x="5472100" y="1777462"/>
                  <a:ext cx="4466" cy="3739770"/>
                </a:xfrm>
                <a:prstGeom prst="line">
                  <a:avLst/>
                </a:prstGeom>
                <a:ln w="19050">
                  <a:solidFill>
                    <a:schemeClr val="tx1">
                      <a:lumMod val="50000"/>
                      <a:lumOff val="50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Gerade Verbindung 13"/>
                <p:cNvCxnSpPr/>
                <p:nvPr/>
              </p:nvCxnSpPr>
              <p:spPr>
                <a:xfrm>
                  <a:off x="6300192" y="4031776"/>
                  <a:ext cx="0" cy="1485456"/>
                </a:xfrm>
                <a:prstGeom prst="line">
                  <a:avLst/>
                </a:prstGeom>
                <a:ln w="19050">
                  <a:solidFill>
                    <a:schemeClr val="tx1">
                      <a:lumMod val="50000"/>
                      <a:lumOff val="50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Gerade Verbindung mit Pfeil 14"/>
                <p:cNvCxnSpPr/>
                <p:nvPr/>
              </p:nvCxnSpPr>
              <p:spPr>
                <a:xfrm>
                  <a:off x="5472100" y="4216442"/>
                  <a:ext cx="828092" cy="0"/>
                </a:xfrm>
                <a:prstGeom prst="straightConnector1">
                  <a:avLst/>
                </a:prstGeom>
                <a:ln w="19050">
                  <a:solidFill>
                    <a:schemeClr val="tx1">
                      <a:lumMod val="50000"/>
                      <a:lumOff val="50000"/>
                    </a:schemeClr>
                  </a:solidFill>
                  <a:headEnd type="arrow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6" name="Textfeld 15"/>
                <p:cNvSpPr txBox="1"/>
                <p:nvPr/>
              </p:nvSpPr>
              <p:spPr>
                <a:xfrm>
                  <a:off x="5539310" y="4211796"/>
                  <a:ext cx="639919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de-DE" dirty="0" smtClean="0"/>
                    <a:t>5</a:t>
                  </a:r>
                  <a:r>
                    <a:rPr lang="de-DE" sz="1100" dirty="0" smtClean="0"/>
                    <a:t> </a:t>
                  </a:r>
                  <a:r>
                    <a:rPr lang="de-DE" dirty="0" smtClean="0"/>
                    <a:t>nm</a:t>
                  </a:r>
                  <a:endParaRPr lang="de-DE" dirty="0"/>
                </a:p>
              </p:txBody>
            </p:sp>
            <p:sp>
              <p:nvSpPr>
                <p:cNvPr id="17" name="Textfeld 16"/>
                <p:cNvSpPr txBox="1"/>
                <p:nvPr/>
              </p:nvSpPr>
              <p:spPr>
                <a:xfrm>
                  <a:off x="4211960" y="1855857"/>
                  <a:ext cx="1218923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de-DE" sz="1200" i="1" dirty="0" smtClean="0"/>
                    <a:t>conducting band</a:t>
                  </a:r>
                  <a:endParaRPr lang="de-DE" sz="1200" i="1" dirty="0"/>
                </a:p>
              </p:txBody>
            </p:sp>
            <p:cxnSp>
              <p:nvCxnSpPr>
                <p:cNvPr id="18" name="Gerade Verbindung 17"/>
                <p:cNvCxnSpPr/>
                <p:nvPr/>
              </p:nvCxnSpPr>
              <p:spPr>
                <a:xfrm>
                  <a:off x="4211960" y="3212976"/>
                  <a:ext cx="2052228" cy="0"/>
                </a:xfrm>
                <a:prstGeom prst="line">
                  <a:avLst/>
                </a:prstGeom>
                <a:ln w="19050">
                  <a:solidFill>
                    <a:schemeClr val="tx1">
                      <a:lumMod val="50000"/>
                      <a:lumOff val="50000"/>
                    </a:schemeClr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" name="Textfeld 18"/>
                <p:cNvSpPr txBox="1"/>
                <p:nvPr/>
              </p:nvSpPr>
              <p:spPr>
                <a:xfrm>
                  <a:off x="6300192" y="1979548"/>
                  <a:ext cx="37863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de-DE" i="1" dirty="0" smtClean="0"/>
                    <a:t>E</a:t>
                  </a:r>
                  <a:r>
                    <a:rPr lang="de-DE" baseline="-25000" dirty="0" smtClean="0"/>
                    <a:t>C</a:t>
                  </a:r>
                  <a:endParaRPr lang="de-DE" baseline="-25000" dirty="0"/>
                </a:p>
              </p:txBody>
            </p:sp>
            <p:cxnSp>
              <p:nvCxnSpPr>
                <p:cNvPr id="20" name="Gerade Verbindung 19"/>
                <p:cNvCxnSpPr/>
                <p:nvPr/>
              </p:nvCxnSpPr>
              <p:spPr>
                <a:xfrm>
                  <a:off x="5508104" y="2132856"/>
                  <a:ext cx="845246" cy="0"/>
                </a:xfrm>
                <a:prstGeom prst="line">
                  <a:avLst/>
                </a:prstGeom>
                <a:ln w="19050">
                  <a:solidFill>
                    <a:schemeClr val="tx1">
                      <a:lumMod val="50000"/>
                      <a:lumOff val="50000"/>
                    </a:schemeClr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Gerade Verbindung 20"/>
                <p:cNvCxnSpPr/>
                <p:nvPr/>
              </p:nvCxnSpPr>
              <p:spPr>
                <a:xfrm>
                  <a:off x="6048164" y="2348880"/>
                  <a:ext cx="613024" cy="0"/>
                </a:xfrm>
                <a:prstGeom prst="line">
                  <a:avLst/>
                </a:prstGeom>
                <a:ln w="19050">
                  <a:solidFill>
                    <a:schemeClr val="tx1">
                      <a:lumMod val="50000"/>
                      <a:lumOff val="50000"/>
                    </a:schemeClr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2" name="Textfeld 21"/>
                <p:cNvSpPr txBox="1"/>
                <p:nvPr/>
              </p:nvSpPr>
              <p:spPr>
                <a:xfrm>
                  <a:off x="6588224" y="2159568"/>
                  <a:ext cx="383438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de-DE" i="1" dirty="0" smtClean="0"/>
                    <a:t>E</a:t>
                  </a:r>
                  <a:r>
                    <a:rPr lang="de-DE" baseline="-25000" dirty="0" smtClean="0"/>
                    <a:t>V</a:t>
                  </a:r>
                  <a:endParaRPr lang="de-DE" baseline="-25000" dirty="0"/>
                </a:p>
              </p:txBody>
            </p:sp>
            <p:sp>
              <p:nvSpPr>
                <p:cNvPr id="23" name="Textfeld 22"/>
                <p:cNvSpPr txBox="1"/>
                <p:nvPr/>
              </p:nvSpPr>
              <p:spPr>
                <a:xfrm>
                  <a:off x="6336196" y="3059668"/>
                  <a:ext cx="367408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de-DE" i="1" dirty="0" smtClean="0"/>
                    <a:t>E</a:t>
                  </a:r>
                  <a:r>
                    <a:rPr lang="de-DE" baseline="-25000" dirty="0" smtClean="0"/>
                    <a:t>F</a:t>
                  </a:r>
                  <a:endParaRPr lang="de-DE" baseline="-25000" dirty="0"/>
                </a:p>
              </p:txBody>
            </p:sp>
            <p:sp>
              <p:nvSpPr>
                <p:cNvPr id="24" name="Freihandform 23"/>
                <p:cNvSpPr/>
                <p:nvPr/>
              </p:nvSpPr>
              <p:spPr>
                <a:xfrm rot="2653411">
                  <a:off x="6313671" y="2275452"/>
                  <a:ext cx="338616" cy="1605766"/>
                </a:xfrm>
                <a:custGeom>
                  <a:avLst/>
                  <a:gdLst>
                    <a:gd name="connsiteX0" fmla="*/ 74772 w 317468"/>
                    <a:gd name="connsiteY0" fmla="*/ 0 h 632712"/>
                    <a:gd name="connsiteX1" fmla="*/ 317456 w 317468"/>
                    <a:gd name="connsiteY1" fmla="*/ 147344 h 632712"/>
                    <a:gd name="connsiteX2" fmla="*/ 66105 w 317468"/>
                    <a:gd name="connsiteY2" fmla="*/ 169012 h 632712"/>
                    <a:gd name="connsiteX3" fmla="*/ 261119 w 317468"/>
                    <a:gd name="connsiteY3" fmla="*/ 303355 h 632712"/>
                    <a:gd name="connsiteX4" fmla="*/ 40103 w 317468"/>
                    <a:gd name="connsiteY4" fmla="*/ 303355 h 632712"/>
                    <a:gd name="connsiteX5" fmla="*/ 191780 w 317468"/>
                    <a:gd name="connsiteY5" fmla="*/ 416030 h 632712"/>
                    <a:gd name="connsiteX6" fmla="*/ 9767 w 317468"/>
                    <a:gd name="connsiteY6" fmla="*/ 411696 h 632712"/>
                    <a:gd name="connsiteX7" fmla="*/ 122442 w 317468"/>
                    <a:gd name="connsiteY7" fmla="*/ 533038 h 632712"/>
                    <a:gd name="connsiteX8" fmla="*/ 5434 w 317468"/>
                    <a:gd name="connsiteY8" fmla="*/ 524371 h 632712"/>
                    <a:gd name="connsiteX9" fmla="*/ 18434 w 317468"/>
                    <a:gd name="connsiteY9" fmla="*/ 632712 h 6327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17468" h="632712">
                      <a:moveTo>
                        <a:pt x="74772" y="0"/>
                      </a:moveTo>
                      <a:cubicBezTo>
                        <a:pt x="196836" y="59587"/>
                        <a:pt x="318901" y="119175"/>
                        <a:pt x="317456" y="147344"/>
                      </a:cubicBezTo>
                      <a:cubicBezTo>
                        <a:pt x="316012" y="175513"/>
                        <a:pt x="75495" y="143010"/>
                        <a:pt x="66105" y="169012"/>
                      </a:cubicBezTo>
                      <a:cubicBezTo>
                        <a:pt x="56715" y="195014"/>
                        <a:pt x="265453" y="280965"/>
                        <a:pt x="261119" y="303355"/>
                      </a:cubicBezTo>
                      <a:cubicBezTo>
                        <a:pt x="256785" y="325746"/>
                        <a:pt x="51659" y="284576"/>
                        <a:pt x="40103" y="303355"/>
                      </a:cubicBezTo>
                      <a:cubicBezTo>
                        <a:pt x="28547" y="322134"/>
                        <a:pt x="196836" y="397973"/>
                        <a:pt x="191780" y="416030"/>
                      </a:cubicBezTo>
                      <a:cubicBezTo>
                        <a:pt x="186724" y="434087"/>
                        <a:pt x="21323" y="392195"/>
                        <a:pt x="9767" y="411696"/>
                      </a:cubicBezTo>
                      <a:cubicBezTo>
                        <a:pt x="-1789" y="431197"/>
                        <a:pt x="123164" y="514259"/>
                        <a:pt x="122442" y="533038"/>
                      </a:cubicBezTo>
                      <a:cubicBezTo>
                        <a:pt x="121720" y="551817"/>
                        <a:pt x="22769" y="507759"/>
                        <a:pt x="5434" y="524371"/>
                      </a:cubicBezTo>
                      <a:cubicBezTo>
                        <a:pt x="-11901" y="540983"/>
                        <a:pt x="17712" y="614655"/>
                        <a:pt x="18434" y="632712"/>
                      </a:cubicBezTo>
                    </a:path>
                  </a:pathLst>
                </a:custGeom>
                <a:noFill/>
                <a:ln>
                  <a:solidFill>
                    <a:srgbClr val="0070C0"/>
                  </a:solidFill>
                  <a:headEnd type="none" w="med" len="med"/>
                  <a:tailEnd type="triangl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rgbClr val="0070C0"/>
                    </a:solidFill>
                  </a:endParaRPr>
                </a:p>
              </p:txBody>
            </p:sp>
            <p:sp>
              <p:nvSpPr>
                <p:cNvPr id="25" name="Freihandform 24"/>
                <p:cNvSpPr/>
                <p:nvPr/>
              </p:nvSpPr>
              <p:spPr>
                <a:xfrm rot="4760103">
                  <a:off x="5726599" y="2452578"/>
                  <a:ext cx="338616" cy="2703861"/>
                </a:xfrm>
                <a:custGeom>
                  <a:avLst/>
                  <a:gdLst>
                    <a:gd name="connsiteX0" fmla="*/ 74772 w 317468"/>
                    <a:gd name="connsiteY0" fmla="*/ 0 h 632712"/>
                    <a:gd name="connsiteX1" fmla="*/ 317456 w 317468"/>
                    <a:gd name="connsiteY1" fmla="*/ 147344 h 632712"/>
                    <a:gd name="connsiteX2" fmla="*/ 66105 w 317468"/>
                    <a:gd name="connsiteY2" fmla="*/ 169012 h 632712"/>
                    <a:gd name="connsiteX3" fmla="*/ 261119 w 317468"/>
                    <a:gd name="connsiteY3" fmla="*/ 303355 h 632712"/>
                    <a:gd name="connsiteX4" fmla="*/ 40103 w 317468"/>
                    <a:gd name="connsiteY4" fmla="*/ 303355 h 632712"/>
                    <a:gd name="connsiteX5" fmla="*/ 191780 w 317468"/>
                    <a:gd name="connsiteY5" fmla="*/ 416030 h 632712"/>
                    <a:gd name="connsiteX6" fmla="*/ 9767 w 317468"/>
                    <a:gd name="connsiteY6" fmla="*/ 411696 h 632712"/>
                    <a:gd name="connsiteX7" fmla="*/ 122442 w 317468"/>
                    <a:gd name="connsiteY7" fmla="*/ 533038 h 632712"/>
                    <a:gd name="connsiteX8" fmla="*/ 5434 w 317468"/>
                    <a:gd name="connsiteY8" fmla="*/ 524371 h 632712"/>
                    <a:gd name="connsiteX9" fmla="*/ 18434 w 317468"/>
                    <a:gd name="connsiteY9" fmla="*/ 632712 h 6327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17468" h="632712">
                      <a:moveTo>
                        <a:pt x="74772" y="0"/>
                      </a:moveTo>
                      <a:cubicBezTo>
                        <a:pt x="196836" y="59587"/>
                        <a:pt x="318901" y="119175"/>
                        <a:pt x="317456" y="147344"/>
                      </a:cubicBezTo>
                      <a:cubicBezTo>
                        <a:pt x="316012" y="175513"/>
                        <a:pt x="75495" y="143010"/>
                        <a:pt x="66105" y="169012"/>
                      </a:cubicBezTo>
                      <a:cubicBezTo>
                        <a:pt x="56715" y="195014"/>
                        <a:pt x="265453" y="280965"/>
                        <a:pt x="261119" y="303355"/>
                      </a:cubicBezTo>
                      <a:cubicBezTo>
                        <a:pt x="256785" y="325746"/>
                        <a:pt x="51659" y="284576"/>
                        <a:pt x="40103" y="303355"/>
                      </a:cubicBezTo>
                      <a:cubicBezTo>
                        <a:pt x="28547" y="322134"/>
                        <a:pt x="196836" y="397973"/>
                        <a:pt x="191780" y="416030"/>
                      </a:cubicBezTo>
                      <a:cubicBezTo>
                        <a:pt x="186724" y="434087"/>
                        <a:pt x="21323" y="392195"/>
                        <a:pt x="9767" y="411696"/>
                      </a:cubicBezTo>
                      <a:cubicBezTo>
                        <a:pt x="-1789" y="431197"/>
                        <a:pt x="123164" y="514259"/>
                        <a:pt x="122442" y="533038"/>
                      </a:cubicBezTo>
                      <a:cubicBezTo>
                        <a:pt x="121720" y="551817"/>
                        <a:pt x="22769" y="507759"/>
                        <a:pt x="5434" y="524371"/>
                      </a:cubicBezTo>
                      <a:cubicBezTo>
                        <a:pt x="-11901" y="540983"/>
                        <a:pt x="17712" y="614655"/>
                        <a:pt x="18434" y="632712"/>
                      </a:cubicBezTo>
                    </a:path>
                  </a:pathLst>
                </a:custGeom>
                <a:noFill/>
                <a:ln>
                  <a:solidFill>
                    <a:srgbClr val="FF0000"/>
                  </a:solidFill>
                  <a:headEnd type="none" w="med" len="med"/>
                  <a:tailEnd type="triangl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rgbClr val="0070C0"/>
                    </a:solidFill>
                  </a:endParaRPr>
                </a:p>
              </p:txBody>
            </p:sp>
            <p:grpSp>
              <p:nvGrpSpPr>
                <p:cNvPr id="26" name="Gruppieren 25"/>
                <p:cNvGrpSpPr/>
                <p:nvPr/>
              </p:nvGrpSpPr>
              <p:grpSpPr>
                <a:xfrm>
                  <a:off x="5508104" y="4603776"/>
                  <a:ext cx="220822" cy="229380"/>
                  <a:chOff x="5539310" y="4545124"/>
                  <a:chExt cx="220822" cy="229380"/>
                </a:xfrm>
              </p:grpSpPr>
              <p:sp>
                <p:nvSpPr>
                  <p:cNvPr id="48" name="Ellipse 47"/>
                  <p:cNvSpPr/>
                  <p:nvPr/>
                </p:nvSpPr>
                <p:spPr>
                  <a:xfrm>
                    <a:off x="5539310" y="4545124"/>
                    <a:ext cx="220822" cy="229380"/>
                  </a:xfrm>
                  <a:prstGeom prst="ellipse">
                    <a:avLst/>
                  </a:prstGeom>
                  <a:solidFill>
                    <a:srgbClr val="00B050"/>
                  </a:solidFill>
                  <a:ln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 dirty="0"/>
                  </a:p>
                </p:txBody>
              </p:sp>
              <p:cxnSp>
                <p:nvCxnSpPr>
                  <p:cNvPr id="49" name="Gerade Verbindung 48"/>
                  <p:cNvCxnSpPr>
                    <a:stCxn id="48" idx="2"/>
                    <a:endCxn id="48" idx="6"/>
                  </p:cNvCxnSpPr>
                  <p:nvPr/>
                </p:nvCxnSpPr>
                <p:spPr>
                  <a:xfrm>
                    <a:off x="5539310" y="4659814"/>
                    <a:ext cx="220822" cy="0"/>
                  </a:xfrm>
                  <a:prstGeom prst="line">
                    <a:avLst/>
                  </a:prstGeom>
                  <a:ln w="25400" cap="rnd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7" name="Gruppieren 26"/>
                <p:cNvGrpSpPr/>
                <p:nvPr/>
              </p:nvGrpSpPr>
              <p:grpSpPr>
                <a:xfrm>
                  <a:off x="5508104" y="4927812"/>
                  <a:ext cx="220822" cy="229380"/>
                  <a:chOff x="5539310" y="4545124"/>
                  <a:chExt cx="220822" cy="229380"/>
                </a:xfrm>
              </p:grpSpPr>
              <p:sp>
                <p:nvSpPr>
                  <p:cNvPr id="46" name="Ellipse 45"/>
                  <p:cNvSpPr/>
                  <p:nvPr/>
                </p:nvSpPr>
                <p:spPr>
                  <a:xfrm>
                    <a:off x="5539310" y="4545124"/>
                    <a:ext cx="220822" cy="229380"/>
                  </a:xfrm>
                  <a:prstGeom prst="ellipse">
                    <a:avLst/>
                  </a:prstGeom>
                  <a:solidFill>
                    <a:srgbClr val="00B050"/>
                  </a:solidFill>
                  <a:ln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 dirty="0"/>
                  </a:p>
                </p:txBody>
              </p:sp>
              <p:cxnSp>
                <p:nvCxnSpPr>
                  <p:cNvPr id="47" name="Gerade Verbindung 46"/>
                  <p:cNvCxnSpPr>
                    <a:stCxn id="46" idx="2"/>
                    <a:endCxn id="46" idx="6"/>
                  </p:cNvCxnSpPr>
                  <p:nvPr/>
                </p:nvCxnSpPr>
                <p:spPr>
                  <a:xfrm>
                    <a:off x="5539310" y="4659814"/>
                    <a:ext cx="220822" cy="0"/>
                  </a:xfrm>
                  <a:prstGeom prst="line">
                    <a:avLst/>
                  </a:prstGeom>
                  <a:ln w="25400" cap="rnd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8" name="Gruppieren 27"/>
                <p:cNvGrpSpPr/>
                <p:nvPr/>
              </p:nvGrpSpPr>
              <p:grpSpPr>
                <a:xfrm>
                  <a:off x="5508104" y="5251848"/>
                  <a:ext cx="220822" cy="229380"/>
                  <a:chOff x="5539310" y="4545124"/>
                  <a:chExt cx="220822" cy="229380"/>
                </a:xfrm>
              </p:grpSpPr>
              <p:sp>
                <p:nvSpPr>
                  <p:cNvPr id="44" name="Ellipse 43"/>
                  <p:cNvSpPr/>
                  <p:nvPr/>
                </p:nvSpPr>
                <p:spPr>
                  <a:xfrm>
                    <a:off x="5539310" y="4545124"/>
                    <a:ext cx="220822" cy="229380"/>
                  </a:xfrm>
                  <a:prstGeom prst="ellipse">
                    <a:avLst/>
                  </a:prstGeom>
                  <a:solidFill>
                    <a:srgbClr val="00B050"/>
                  </a:solidFill>
                  <a:ln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 dirty="0"/>
                  </a:p>
                </p:txBody>
              </p:sp>
              <p:cxnSp>
                <p:nvCxnSpPr>
                  <p:cNvPr id="45" name="Gerade Verbindung 44"/>
                  <p:cNvCxnSpPr>
                    <a:stCxn id="44" idx="2"/>
                    <a:endCxn id="44" idx="6"/>
                  </p:cNvCxnSpPr>
                  <p:nvPr/>
                </p:nvCxnSpPr>
                <p:spPr>
                  <a:xfrm>
                    <a:off x="5539310" y="4659814"/>
                    <a:ext cx="220822" cy="0"/>
                  </a:xfrm>
                  <a:prstGeom prst="line">
                    <a:avLst/>
                  </a:prstGeom>
                  <a:ln w="25400" cap="rnd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9" name="Gruppieren 28"/>
                <p:cNvGrpSpPr/>
                <p:nvPr/>
              </p:nvGrpSpPr>
              <p:grpSpPr>
                <a:xfrm>
                  <a:off x="6043366" y="4603776"/>
                  <a:ext cx="220822" cy="229380"/>
                  <a:chOff x="6043366" y="4603776"/>
                  <a:chExt cx="220822" cy="229380"/>
                </a:xfrm>
              </p:grpSpPr>
              <p:grpSp>
                <p:nvGrpSpPr>
                  <p:cNvPr id="40" name="Gruppieren 39"/>
                  <p:cNvGrpSpPr/>
                  <p:nvPr/>
                </p:nvGrpSpPr>
                <p:grpSpPr>
                  <a:xfrm>
                    <a:off x="6043366" y="4603776"/>
                    <a:ext cx="220822" cy="229380"/>
                    <a:chOff x="5539310" y="4545124"/>
                    <a:chExt cx="220822" cy="229380"/>
                  </a:xfrm>
                </p:grpSpPr>
                <p:sp>
                  <p:nvSpPr>
                    <p:cNvPr id="42" name="Ellipse 41"/>
                    <p:cNvSpPr/>
                    <p:nvPr/>
                  </p:nvSpPr>
                  <p:spPr>
                    <a:xfrm>
                      <a:off x="5539310" y="4545124"/>
                      <a:ext cx="220822" cy="229380"/>
                    </a:xfrm>
                    <a:prstGeom prst="ellipse">
                      <a:avLst/>
                    </a:prstGeom>
                    <a:solidFill>
                      <a:srgbClr val="7030A0"/>
                    </a:solidFill>
                    <a:ln>
                      <a:solidFill>
                        <a:srgbClr val="7030A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de-DE" dirty="0"/>
                    </a:p>
                  </p:txBody>
                </p:sp>
                <p:cxnSp>
                  <p:nvCxnSpPr>
                    <p:cNvPr id="43" name="Gerade Verbindung 42"/>
                    <p:cNvCxnSpPr>
                      <a:stCxn id="42" idx="2"/>
                      <a:endCxn id="42" idx="6"/>
                    </p:cNvCxnSpPr>
                    <p:nvPr/>
                  </p:nvCxnSpPr>
                  <p:spPr>
                    <a:xfrm>
                      <a:off x="5539310" y="4659814"/>
                      <a:ext cx="220822" cy="0"/>
                    </a:xfrm>
                    <a:prstGeom prst="line">
                      <a:avLst/>
                    </a:prstGeom>
                    <a:ln w="25400" cap="rnd">
                      <a:solidFill>
                        <a:schemeClr val="bg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41" name="Gerade Verbindung 40"/>
                  <p:cNvCxnSpPr>
                    <a:stCxn id="42" idx="0"/>
                    <a:endCxn id="42" idx="4"/>
                  </p:cNvCxnSpPr>
                  <p:nvPr/>
                </p:nvCxnSpPr>
                <p:spPr>
                  <a:xfrm>
                    <a:off x="6153777" y="4603776"/>
                    <a:ext cx="0" cy="229380"/>
                  </a:xfrm>
                  <a:prstGeom prst="line">
                    <a:avLst/>
                  </a:prstGeom>
                  <a:ln w="25400" cap="rnd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0" name="Gruppieren 29"/>
                <p:cNvGrpSpPr/>
                <p:nvPr/>
              </p:nvGrpSpPr>
              <p:grpSpPr>
                <a:xfrm>
                  <a:off x="6043366" y="4927812"/>
                  <a:ext cx="220822" cy="229380"/>
                  <a:chOff x="6043366" y="4603776"/>
                  <a:chExt cx="220822" cy="229380"/>
                </a:xfrm>
              </p:grpSpPr>
              <p:grpSp>
                <p:nvGrpSpPr>
                  <p:cNvPr id="36" name="Gruppieren 35"/>
                  <p:cNvGrpSpPr/>
                  <p:nvPr/>
                </p:nvGrpSpPr>
                <p:grpSpPr>
                  <a:xfrm>
                    <a:off x="6043366" y="4603776"/>
                    <a:ext cx="220822" cy="229380"/>
                    <a:chOff x="5539310" y="4545124"/>
                    <a:chExt cx="220822" cy="229380"/>
                  </a:xfrm>
                </p:grpSpPr>
                <p:sp>
                  <p:nvSpPr>
                    <p:cNvPr id="38" name="Ellipse 37"/>
                    <p:cNvSpPr/>
                    <p:nvPr/>
                  </p:nvSpPr>
                  <p:spPr>
                    <a:xfrm>
                      <a:off x="5539310" y="4545124"/>
                      <a:ext cx="220822" cy="229380"/>
                    </a:xfrm>
                    <a:prstGeom prst="ellipse">
                      <a:avLst/>
                    </a:prstGeom>
                    <a:solidFill>
                      <a:srgbClr val="7030A0"/>
                    </a:solidFill>
                    <a:ln>
                      <a:solidFill>
                        <a:srgbClr val="7030A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de-DE" dirty="0"/>
                    </a:p>
                  </p:txBody>
                </p:sp>
                <p:cxnSp>
                  <p:nvCxnSpPr>
                    <p:cNvPr id="39" name="Gerade Verbindung 38"/>
                    <p:cNvCxnSpPr>
                      <a:stCxn id="38" idx="2"/>
                      <a:endCxn id="38" idx="6"/>
                    </p:cNvCxnSpPr>
                    <p:nvPr/>
                  </p:nvCxnSpPr>
                  <p:spPr>
                    <a:xfrm>
                      <a:off x="5539310" y="4659814"/>
                      <a:ext cx="220822" cy="0"/>
                    </a:xfrm>
                    <a:prstGeom prst="line">
                      <a:avLst/>
                    </a:prstGeom>
                    <a:ln w="25400" cap="rnd">
                      <a:solidFill>
                        <a:schemeClr val="bg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37" name="Gerade Verbindung 36"/>
                  <p:cNvCxnSpPr>
                    <a:stCxn id="38" idx="0"/>
                    <a:endCxn id="38" idx="4"/>
                  </p:cNvCxnSpPr>
                  <p:nvPr/>
                </p:nvCxnSpPr>
                <p:spPr>
                  <a:xfrm>
                    <a:off x="6153777" y="4603776"/>
                    <a:ext cx="0" cy="229380"/>
                  </a:xfrm>
                  <a:prstGeom prst="line">
                    <a:avLst/>
                  </a:prstGeom>
                  <a:ln w="25400" cap="rnd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1" name="Gruppieren 30"/>
                <p:cNvGrpSpPr/>
                <p:nvPr/>
              </p:nvGrpSpPr>
              <p:grpSpPr>
                <a:xfrm>
                  <a:off x="6043366" y="5265204"/>
                  <a:ext cx="220822" cy="229380"/>
                  <a:chOff x="6043366" y="4581128"/>
                  <a:chExt cx="220822" cy="229380"/>
                </a:xfrm>
              </p:grpSpPr>
              <p:grpSp>
                <p:nvGrpSpPr>
                  <p:cNvPr id="32" name="Gruppieren 31"/>
                  <p:cNvGrpSpPr/>
                  <p:nvPr/>
                </p:nvGrpSpPr>
                <p:grpSpPr>
                  <a:xfrm>
                    <a:off x="6043366" y="4581128"/>
                    <a:ext cx="220822" cy="229380"/>
                    <a:chOff x="5539310" y="4522476"/>
                    <a:chExt cx="220822" cy="229380"/>
                  </a:xfrm>
                </p:grpSpPr>
                <p:sp>
                  <p:nvSpPr>
                    <p:cNvPr id="34" name="Ellipse 33"/>
                    <p:cNvSpPr/>
                    <p:nvPr/>
                  </p:nvSpPr>
                  <p:spPr>
                    <a:xfrm>
                      <a:off x="5539310" y="4522476"/>
                      <a:ext cx="220822" cy="229380"/>
                    </a:xfrm>
                    <a:prstGeom prst="ellipse">
                      <a:avLst/>
                    </a:prstGeom>
                    <a:solidFill>
                      <a:srgbClr val="7030A0"/>
                    </a:solidFill>
                    <a:ln>
                      <a:solidFill>
                        <a:srgbClr val="7030A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de-DE" dirty="0"/>
                    </a:p>
                  </p:txBody>
                </p:sp>
                <p:cxnSp>
                  <p:nvCxnSpPr>
                    <p:cNvPr id="35" name="Gerade Verbindung 34"/>
                    <p:cNvCxnSpPr>
                      <a:stCxn id="34" idx="2"/>
                      <a:endCxn id="34" idx="6"/>
                    </p:cNvCxnSpPr>
                    <p:nvPr/>
                  </p:nvCxnSpPr>
                  <p:spPr>
                    <a:xfrm>
                      <a:off x="5539310" y="4637166"/>
                      <a:ext cx="220822" cy="0"/>
                    </a:xfrm>
                    <a:prstGeom prst="line">
                      <a:avLst/>
                    </a:prstGeom>
                    <a:ln w="25400" cap="rnd">
                      <a:solidFill>
                        <a:schemeClr val="bg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33" name="Gerade Verbindung 32"/>
                  <p:cNvCxnSpPr>
                    <a:stCxn id="34" idx="0"/>
                    <a:endCxn id="34" idx="4"/>
                  </p:cNvCxnSpPr>
                  <p:nvPr/>
                </p:nvCxnSpPr>
                <p:spPr>
                  <a:xfrm>
                    <a:off x="6153777" y="4581128"/>
                    <a:ext cx="0" cy="229380"/>
                  </a:xfrm>
                  <a:prstGeom prst="line">
                    <a:avLst/>
                  </a:prstGeom>
                  <a:ln w="25400" cap="rnd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68" name="Textfeld 67"/>
              <p:cNvSpPr txBox="1"/>
              <p:nvPr/>
            </p:nvSpPr>
            <p:spPr>
              <a:xfrm>
                <a:off x="6352491" y="1916832"/>
                <a:ext cx="55976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dirty="0" smtClean="0"/>
                  <a:t>BBR</a:t>
                </a:r>
                <a:endParaRPr lang="de-DE" dirty="0"/>
              </a:p>
            </p:txBody>
          </p:sp>
        </p:grpSp>
        <p:cxnSp>
          <p:nvCxnSpPr>
            <p:cNvPr id="71" name="Gerade Verbindung 70"/>
            <p:cNvCxnSpPr/>
            <p:nvPr/>
          </p:nvCxnSpPr>
          <p:spPr>
            <a:xfrm flipV="1">
              <a:off x="6552220" y="1052736"/>
              <a:ext cx="0" cy="2628292"/>
            </a:xfrm>
            <a:prstGeom prst="line">
              <a:avLst/>
            </a:prstGeom>
            <a:ln w="28575">
              <a:solidFill>
                <a:srgbClr val="0070C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Gerade Verbindung 69"/>
            <p:cNvCxnSpPr/>
            <p:nvPr/>
          </p:nvCxnSpPr>
          <p:spPr>
            <a:xfrm flipV="1">
              <a:off x="5292080" y="1916832"/>
              <a:ext cx="0" cy="1844108"/>
            </a:xfrm>
            <a:prstGeom prst="line">
              <a:avLst/>
            </a:prstGeom>
            <a:ln w="28575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Fundamentals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CsO:GaAs – Influences </a:t>
            </a:r>
            <a:r>
              <a:rPr lang="en-US" dirty="0" smtClean="0"/>
              <a:t>of the Photon Energy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Monika Dehn, 19.06.2017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ERL 2017 </a:t>
            </a:r>
            <a:r>
              <a:rPr lang="en-US" dirty="0"/>
              <a:t>| Geneva | </a:t>
            </a:r>
            <a:r>
              <a:rPr lang="de-DE" dirty="0"/>
              <a:t>MOIBCC002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16C8D-1F5F-4075-9F5B-176644275AC8}" type="slidenum">
              <a:rPr lang="de-DE" smtClean="0"/>
              <a:t>5</a:t>
            </a:fld>
            <a:endParaRPr lang="de-DE" dirty="0"/>
          </a:p>
        </p:txBody>
      </p:sp>
      <p:sp>
        <p:nvSpPr>
          <p:cNvPr id="67" name="Inhaltsplatzhalter 2"/>
          <p:cNvSpPr>
            <a:spLocks noGrp="1"/>
          </p:cNvSpPr>
          <p:nvPr>
            <p:ph idx="1"/>
          </p:nvPr>
        </p:nvSpPr>
        <p:spPr>
          <a:xfrm>
            <a:off x="147186" y="908721"/>
            <a:ext cx="4496822" cy="2700299"/>
          </a:xfrm>
        </p:spPr>
        <p:txBody>
          <a:bodyPr>
            <a:normAutofit/>
          </a:bodyPr>
          <a:lstStyle/>
          <a:p>
            <a:r>
              <a:rPr lang="de-DE" sz="1800" dirty="0" smtClean="0"/>
              <a:t>Penetration </a:t>
            </a:r>
            <a:r>
              <a:rPr lang="de-DE" sz="1800" dirty="0" smtClean="0"/>
              <a:t>depth</a:t>
            </a:r>
          </a:p>
          <a:p>
            <a:pPr lvl="1"/>
            <a:r>
              <a:rPr lang="de-DE" sz="1600" b="1" dirty="0" smtClean="0">
                <a:solidFill>
                  <a:srgbClr val="FF0000"/>
                </a:solidFill>
              </a:rPr>
              <a:t>ca. </a:t>
            </a:r>
            <a:r>
              <a:rPr lang="de-DE" sz="1600" b="1" dirty="0" smtClean="0">
                <a:solidFill>
                  <a:srgbClr val="FF0000"/>
                </a:solidFill>
              </a:rPr>
              <a:t>1250</a:t>
            </a:r>
            <a:r>
              <a:rPr lang="de-DE" sz="1050" b="1" dirty="0" smtClean="0">
                <a:solidFill>
                  <a:srgbClr val="FF0000"/>
                </a:solidFill>
              </a:rPr>
              <a:t> </a:t>
            </a:r>
            <a:r>
              <a:rPr lang="de-DE" sz="1600" b="1" dirty="0" smtClean="0">
                <a:solidFill>
                  <a:srgbClr val="FF0000"/>
                </a:solidFill>
              </a:rPr>
              <a:t>nm </a:t>
            </a:r>
            <a:r>
              <a:rPr lang="de-DE" sz="1600" b="1" dirty="0">
                <a:solidFill>
                  <a:srgbClr val="FF0000"/>
                </a:solidFill>
              </a:rPr>
              <a:t>@ </a:t>
            </a:r>
            <a:r>
              <a:rPr lang="de-DE" sz="1600" b="1" dirty="0" smtClean="0">
                <a:solidFill>
                  <a:srgbClr val="FF0000"/>
                </a:solidFill>
              </a:rPr>
              <a:t>800</a:t>
            </a:r>
            <a:r>
              <a:rPr lang="de-DE" sz="1050" b="1" dirty="0" smtClean="0">
                <a:solidFill>
                  <a:srgbClr val="FF0000"/>
                </a:solidFill>
              </a:rPr>
              <a:t> </a:t>
            </a:r>
            <a:r>
              <a:rPr lang="de-DE" sz="1600" b="1" dirty="0" smtClean="0">
                <a:solidFill>
                  <a:srgbClr val="FF0000"/>
                </a:solidFill>
              </a:rPr>
              <a:t>nm (E</a:t>
            </a:r>
            <a:r>
              <a:rPr lang="el-GR" sz="1600" b="1" baseline="-25000" dirty="0">
                <a:solidFill>
                  <a:srgbClr val="FF0000"/>
                </a:solidFill>
              </a:rPr>
              <a:t>γ</a:t>
            </a:r>
            <a:r>
              <a:rPr lang="el-GR" sz="1600" b="1" dirty="0">
                <a:solidFill>
                  <a:srgbClr val="FF0000"/>
                </a:solidFill>
              </a:rPr>
              <a:t> = </a:t>
            </a:r>
            <a:r>
              <a:rPr lang="el-GR" sz="1600" b="1" dirty="0" smtClean="0">
                <a:solidFill>
                  <a:srgbClr val="FF0000"/>
                </a:solidFill>
              </a:rPr>
              <a:t>1.55</a:t>
            </a:r>
            <a:r>
              <a:rPr lang="de-DE" sz="1050" b="1" dirty="0" smtClean="0">
                <a:solidFill>
                  <a:srgbClr val="FF0000"/>
                </a:solidFill>
              </a:rPr>
              <a:t> </a:t>
            </a:r>
            <a:r>
              <a:rPr lang="de-DE" sz="1600" b="1" dirty="0" smtClean="0">
                <a:solidFill>
                  <a:srgbClr val="FF0000"/>
                </a:solidFill>
              </a:rPr>
              <a:t>eV)</a:t>
            </a:r>
          </a:p>
          <a:p>
            <a:pPr lvl="1"/>
            <a:r>
              <a:rPr lang="de-DE" sz="1600" b="1" dirty="0" smtClean="0">
                <a:solidFill>
                  <a:srgbClr val="0070C0"/>
                </a:solidFill>
              </a:rPr>
              <a:t>ca. 15</a:t>
            </a:r>
            <a:r>
              <a:rPr lang="de-DE" sz="1050" b="1" dirty="0" smtClean="0">
                <a:solidFill>
                  <a:srgbClr val="0070C0"/>
                </a:solidFill>
              </a:rPr>
              <a:t> </a:t>
            </a:r>
            <a:r>
              <a:rPr lang="de-DE" sz="1600" b="1" dirty="0" smtClean="0">
                <a:solidFill>
                  <a:srgbClr val="0070C0"/>
                </a:solidFill>
              </a:rPr>
              <a:t>nm </a:t>
            </a:r>
            <a:r>
              <a:rPr lang="de-DE" sz="1600" b="1" dirty="0">
                <a:solidFill>
                  <a:srgbClr val="0070C0"/>
                </a:solidFill>
              </a:rPr>
              <a:t>@ </a:t>
            </a:r>
            <a:r>
              <a:rPr lang="de-DE" sz="1600" b="1" dirty="0" smtClean="0">
                <a:solidFill>
                  <a:srgbClr val="0070C0"/>
                </a:solidFill>
              </a:rPr>
              <a:t>400</a:t>
            </a:r>
            <a:r>
              <a:rPr lang="de-DE" sz="1050" b="1" dirty="0" smtClean="0">
                <a:solidFill>
                  <a:srgbClr val="0070C0"/>
                </a:solidFill>
              </a:rPr>
              <a:t> </a:t>
            </a:r>
            <a:r>
              <a:rPr lang="de-DE" sz="1600" b="1" dirty="0" smtClean="0">
                <a:solidFill>
                  <a:srgbClr val="0070C0"/>
                </a:solidFill>
              </a:rPr>
              <a:t>nm (E</a:t>
            </a:r>
            <a:r>
              <a:rPr lang="el-GR" sz="1600" b="1" baseline="-25000" dirty="0">
                <a:solidFill>
                  <a:srgbClr val="0070C0"/>
                </a:solidFill>
              </a:rPr>
              <a:t>γ</a:t>
            </a:r>
            <a:r>
              <a:rPr lang="el-GR" sz="1600" b="1" dirty="0">
                <a:solidFill>
                  <a:srgbClr val="0070C0"/>
                </a:solidFill>
              </a:rPr>
              <a:t> = </a:t>
            </a:r>
            <a:r>
              <a:rPr lang="el-GR" sz="1600" b="1" dirty="0" smtClean="0">
                <a:solidFill>
                  <a:srgbClr val="0070C0"/>
                </a:solidFill>
              </a:rPr>
              <a:t>3.10</a:t>
            </a:r>
            <a:r>
              <a:rPr lang="de-DE" sz="1050" b="1" dirty="0" smtClean="0">
                <a:solidFill>
                  <a:srgbClr val="0070C0"/>
                </a:solidFill>
              </a:rPr>
              <a:t> </a:t>
            </a:r>
            <a:r>
              <a:rPr lang="de-DE" sz="1600" b="1" dirty="0" smtClean="0">
                <a:solidFill>
                  <a:srgbClr val="0070C0"/>
                </a:solidFill>
              </a:rPr>
              <a:t>eV)</a:t>
            </a:r>
          </a:p>
          <a:p>
            <a:r>
              <a:rPr lang="de-DE" sz="1800" dirty="0" smtClean="0"/>
              <a:t>Band </a:t>
            </a:r>
            <a:r>
              <a:rPr lang="de-DE" sz="1800" dirty="0"/>
              <a:t>bending </a:t>
            </a:r>
            <a:r>
              <a:rPr lang="de-DE" sz="1800" dirty="0" smtClean="0"/>
              <a:t>region (BBR) </a:t>
            </a:r>
            <a:r>
              <a:rPr lang="de-DE" sz="1800" dirty="0"/>
              <a:t>causes </a:t>
            </a:r>
            <a:r>
              <a:rPr lang="de-DE" sz="1800" dirty="0" smtClean="0"/>
              <a:t>an electric </a:t>
            </a:r>
            <a:r>
              <a:rPr lang="de-DE" sz="1800" dirty="0"/>
              <a:t>field</a:t>
            </a:r>
          </a:p>
          <a:p>
            <a:pPr lvl="1"/>
            <a:r>
              <a:rPr lang="de-DE" sz="1600" dirty="0" smtClean="0"/>
              <a:t>Electrons near the surface get accelerated</a:t>
            </a:r>
            <a:endParaRPr lang="de-DE" sz="16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74" name="Tabelle 7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15513059"/>
                  </p:ext>
                </p:extLst>
              </p:nvPr>
            </p:nvGraphicFramePr>
            <p:xfrm>
              <a:off x="215516" y="3226340"/>
              <a:ext cx="4212468" cy="3173198"/>
            </p:xfrm>
            <a:graphic>
              <a:graphicData uri="http://schemas.openxmlformats.org/drawingml/2006/table">
                <a:tbl>
                  <a:tblPr firstRow="1" bandRow="1">
                    <a:tableStyleId>{7DF18680-E054-41AD-8BC1-D1AEF772440D}</a:tableStyleId>
                  </a:tblPr>
                  <a:tblGrid>
                    <a:gridCol w="2484276"/>
                    <a:gridCol w="1728192"/>
                  </a:tblGrid>
                  <a:tr h="45331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600" b="1" dirty="0" smtClean="0"/>
                            <a:t>Parameter</a:t>
                          </a:r>
                          <a:endParaRPr lang="de-DE" sz="1600" b="1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600" b="1" dirty="0" smtClean="0"/>
                            <a:t>Value</a:t>
                          </a:r>
                          <a:endParaRPr lang="de-DE" sz="1600" b="1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</a:tr>
                  <a:tr h="45331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400" i="0" dirty="0" smtClean="0">
                              <a:latin typeface="+mn-lt"/>
                            </a:rPr>
                            <a:t>band gap (at 300</a:t>
                          </a:r>
                          <a:r>
                            <a:rPr lang="de-DE" sz="900" i="0" dirty="0" smtClean="0">
                              <a:latin typeface="+mn-lt"/>
                            </a:rPr>
                            <a:t> </a:t>
                          </a:r>
                          <a:r>
                            <a:rPr lang="de-DE" sz="1400" i="0" dirty="0" smtClean="0">
                              <a:latin typeface="+mn-lt"/>
                            </a:rPr>
                            <a:t>K)</a:t>
                          </a:r>
                          <a:endParaRPr lang="de-DE" sz="1400" i="0" dirty="0"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400" i="0" dirty="0" smtClean="0">
                              <a:latin typeface="+mn-lt"/>
                            </a:rPr>
                            <a:t>1.42</a:t>
                          </a:r>
                          <a:r>
                            <a:rPr lang="de-DE" sz="900" i="0" dirty="0" smtClean="0">
                              <a:latin typeface="+mn-lt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de-DE" sz="1400" b="0" i="0" smtClean="0">
                                  <a:latin typeface="Cambria Math"/>
                                </a:rPr>
                                <m:t>eV</m:t>
                              </m:r>
                            </m:oMath>
                          </a14:m>
                          <a:endParaRPr lang="de-DE" sz="1400" i="0" dirty="0">
                            <a:latin typeface="+mn-lt"/>
                          </a:endParaRPr>
                        </a:p>
                      </a:txBody>
                      <a:tcPr anchor="ctr"/>
                    </a:tc>
                  </a:tr>
                  <a:tr h="45331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400" dirty="0" smtClean="0"/>
                            <a:t>absorption coefficient 800</a:t>
                          </a:r>
                          <a:r>
                            <a:rPr lang="de-DE" sz="900" dirty="0" smtClean="0"/>
                            <a:t> </a:t>
                          </a:r>
                          <a:r>
                            <a:rPr lang="de-DE" sz="1400" dirty="0" smtClean="0"/>
                            <a:t>nm</a:t>
                          </a:r>
                          <a:endParaRPr lang="de-DE" sz="1400" i="0" dirty="0"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400" dirty="0" smtClean="0"/>
                            <a:t>0.8</a:t>
                          </a:r>
                          <a:r>
                            <a:rPr lang="de-DE" sz="900" dirty="0" smtClean="0"/>
                            <a:t>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de-DE" sz="140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de-DE" sz="1400" b="0" i="0" smtClean="0">
                                      <a:latin typeface="Cambria Math"/>
                                    </a:rPr>
                                    <m:t>µ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de-DE" sz="1400" smtClean="0">
                                      <a:latin typeface="Cambria Math"/>
                                    </a:rPr>
                                    <m:t>m</m:t>
                                  </m:r>
                                </m:e>
                                <m:sup>
                                  <m:r>
                                    <a:rPr lang="de-DE" sz="1400" smtClean="0">
                                      <a:latin typeface="Cambria Math"/>
                                    </a:rPr>
                                    <m:t>−1</m:t>
                                  </m:r>
                                </m:sup>
                              </m:sSup>
                            </m:oMath>
                          </a14:m>
                          <a:endParaRPr lang="de-DE" sz="1400" i="0" dirty="0">
                            <a:latin typeface="+mn-lt"/>
                          </a:endParaRPr>
                        </a:p>
                      </a:txBody>
                      <a:tcPr anchor="ctr"/>
                    </a:tc>
                  </a:tr>
                  <a:tr h="45331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400" dirty="0" smtClean="0"/>
                            <a:t>absorption coefficient 400</a:t>
                          </a:r>
                          <a:r>
                            <a:rPr lang="de-DE" sz="900" dirty="0" smtClean="0"/>
                            <a:t> </a:t>
                          </a:r>
                          <a:r>
                            <a:rPr lang="de-DE" sz="1400" dirty="0" smtClean="0"/>
                            <a:t>nm</a:t>
                          </a:r>
                          <a:endParaRPr lang="de-DE" sz="1400" i="0" dirty="0"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400" dirty="0" smtClean="0"/>
                            <a:t>67.1</a:t>
                          </a:r>
                          <a:r>
                            <a:rPr lang="de-DE" sz="900" dirty="0" smtClean="0"/>
                            <a:t>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de-DE" sz="140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de-DE" sz="1400" b="0" i="0" smtClean="0">
                                      <a:latin typeface="Cambria Math"/>
                                    </a:rPr>
                                    <m:t>µ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de-DE" sz="1400" smtClean="0">
                                      <a:latin typeface="Cambria Math"/>
                                    </a:rPr>
                                    <m:t>m</m:t>
                                  </m:r>
                                </m:e>
                                <m:sup>
                                  <m:r>
                                    <a:rPr lang="de-DE" sz="1400" smtClean="0">
                                      <a:latin typeface="Cambria Math"/>
                                    </a:rPr>
                                    <m:t>−1</m:t>
                                  </m:r>
                                </m:sup>
                              </m:sSup>
                            </m:oMath>
                          </a14:m>
                          <a:r>
                            <a:rPr lang="de-DE" sz="1400" dirty="0" smtClean="0"/>
                            <a:t> </a:t>
                          </a:r>
                          <a:endParaRPr lang="de-DE" sz="1400" dirty="0">
                            <a:latin typeface="+mn-lt"/>
                          </a:endParaRPr>
                        </a:p>
                      </a:txBody>
                      <a:tcPr anchor="ctr"/>
                    </a:tc>
                  </a:tr>
                  <a:tr h="45331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400" dirty="0" smtClean="0"/>
                            <a:t>diffusion constant</a:t>
                          </a:r>
                          <a:endParaRPr lang="de-DE" sz="1400" dirty="0"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400" dirty="0" smtClean="0"/>
                            <a:t>20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de-DE" sz="140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de-DE" sz="1400" smtClean="0">
                                      <a:latin typeface="Cambria Math"/>
                                    </a:rPr>
                                    <m:t> 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de-DE" sz="1400" smtClean="0">
                                      <a:latin typeface="Cambria Math"/>
                                    </a:rPr>
                                    <m:t>cm</m:t>
                                  </m:r>
                                </m:e>
                                <m:sup>
                                  <m:r>
                                    <a:rPr lang="de-DE" sz="1400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de-DE" sz="140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de-DE" sz="1400" smtClean="0">
                                      <a:latin typeface="Cambria Math"/>
                                    </a:rPr>
                                    <m:t>s</m:t>
                                  </m:r>
                                </m:e>
                                <m:sup>
                                  <m:r>
                                    <a:rPr lang="de-DE" sz="1400" smtClean="0">
                                      <a:latin typeface="Cambria Math"/>
                                    </a:rPr>
                                    <m:t>−1</m:t>
                                  </m:r>
                                </m:sup>
                              </m:sSup>
                            </m:oMath>
                          </a14:m>
                          <a:endParaRPr lang="de-DE" sz="1400" i="0" dirty="0">
                            <a:latin typeface="+mn-lt"/>
                          </a:endParaRPr>
                        </a:p>
                      </a:txBody>
                      <a:tcPr anchor="ctr"/>
                    </a:tc>
                  </a:tr>
                  <a:tr h="45331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400" dirty="0" smtClean="0">
                              <a:latin typeface="+mn-lt"/>
                            </a:rPr>
                            <a:t>doping level</a:t>
                          </a:r>
                          <a:endParaRPr lang="de-DE" sz="1400" dirty="0"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400" dirty="0" smtClean="0"/>
                            <a:t>2.8 ± 1.2 x 10</a:t>
                          </a:r>
                          <a:r>
                            <a:rPr lang="de-DE" sz="1400" baseline="30000" dirty="0" smtClean="0"/>
                            <a:t>19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de-DE" sz="140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de-DE" sz="1400" smtClean="0">
                                      <a:latin typeface="Cambria Math"/>
                                    </a:rPr>
                                    <m:t> 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de-DE" sz="1400" smtClean="0">
                                      <a:latin typeface="Cambria Math"/>
                                    </a:rPr>
                                    <m:t>cm</m:t>
                                  </m:r>
                                </m:e>
                                <m:sup>
                                  <m:r>
                                    <a:rPr lang="de-DE" sz="1400" b="0" i="0" smtClean="0">
                                      <a:latin typeface="Cambria Math"/>
                                    </a:rPr>
                                    <m:t>−3</m:t>
                                  </m:r>
                                </m:sup>
                              </m:sSup>
                            </m:oMath>
                          </a14:m>
                          <a:endParaRPr lang="de-DE" sz="1400" i="0" dirty="0">
                            <a:latin typeface="+mn-lt"/>
                          </a:endParaRPr>
                        </a:p>
                      </a:txBody>
                      <a:tcPr anchor="ctr"/>
                    </a:tc>
                  </a:tr>
                  <a:tr h="45331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400" dirty="0" smtClean="0"/>
                            <a:t>layer thickness</a:t>
                          </a:r>
                          <a:endParaRPr lang="de-DE" sz="1400" dirty="0"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400" dirty="0" smtClean="0"/>
                            <a:t>10</a:t>
                          </a:r>
                          <a:r>
                            <a:rPr lang="de-DE" sz="900" dirty="0" smtClean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de-DE" sz="1400" b="0" i="0" smtClean="0">
                                  <a:latin typeface="Cambria Math"/>
                                </a:rPr>
                                <m:t>µ</m:t>
                              </m:r>
                              <m:r>
                                <m:rPr>
                                  <m:sty m:val="p"/>
                                </m:rPr>
                                <a:rPr lang="de-DE" sz="1400" smtClean="0">
                                  <a:latin typeface="Cambria Math"/>
                                </a:rPr>
                                <m:t>m</m:t>
                              </m:r>
                            </m:oMath>
                          </a14:m>
                          <a:endParaRPr lang="de-DE" sz="1400" dirty="0">
                            <a:latin typeface="+mn-lt"/>
                          </a:endParaRPr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74" name="Tabelle 7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15513059"/>
                  </p:ext>
                </p:extLst>
              </p:nvPr>
            </p:nvGraphicFramePr>
            <p:xfrm>
              <a:off x="215516" y="3226340"/>
              <a:ext cx="4212468" cy="3173198"/>
            </p:xfrm>
            <a:graphic>
              <a:graphicData uri="http://schemas.openxmlformats.org/drawingml/2006/table">
                <a:tbl>
                  <a:tblPr firstRow="1" bandRow="1">
                    <a:tableStyleId>{7DF18680-E054-41AD-8BC1-D1AEF772440D}</a:tableStyleId>
                  </a:tblPr>
                  <a:tblGrid>
                    <a:gridCol w="2484276"/>
                    <a:gridCol w="1728192"/>
                  </a:tblGrid>
                  <a:tr h="45331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600" b="1" dirty="0" smtClean="0"/>
                            <a:t>Parameter</a:t>
                          </a:r>
                          <a:endParaRPr lang="de-DE" sz="1600" b="1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600" b="1" dirty="0" smtClean="0"/>
                            <a:t>Value</a:t>
                          </a:r>
                          <a:endParaRPr lang="de-DE" sz="1600" b="1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</a:tr>
                  <a:tr h="45331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400" i="0" dirty="0" smtClean="0">
                              <a:latin typeface="+mn-lt"/>
                            </a:rPr>
                            <a:t>band gap (at 300</a:t>
                          </a:r>
                          <a:r>
                            <a:rPr lang="de-DE" sz="900" i="0" dirty="0" smtClean="0">
                              <a:latin typeface="+mn-lt"/>
                            </a:rPr>
                            <a:t> </a:t>
                          </a:r>
                          <a:r>
                            <a:rPr lang="de-DE" sz="1400" i="0" dirty="0" smtClean="0">
                              <a:latin typeface="+mn-lt"/>
                            </a:rPr>
                            <a:t>K)</a:t>
                          </a:r>
                          <a:endParaRPr lang="de-DE" sz="1400" i="0" dirty="0"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anchor="ctr">
                        <a:blipFill rotWithShape="1">
                          <a:blip r:embed="rId2"/>
                          <a:stretch>
                            <a:fillRect l="-144170" t="-98667" r="-353" b="-496000"/>
                          </a:stretch>
                        </a:blipFill>
                      </a:tcPr>
                    </a:tc>
                  </a:tr>
                  <a:tr h="45331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400" dirty="0" smtClean="0"/>
                            <a:t>absorption coefficient 800</a:t>
                          </a:r>
                          <a:r>
                            <a:rPr lang="de-DE" sz="900" dirty="0" smtClean="0"/>
                            <a:t> </a:t>
                          </a:r>
                          <a:r>
                            <a:rPr lang="de-DE" sz="1400" dirty="0" smtClean="0"/>
                            <a:t>nm</a:t>
                          </a:r>
                          <a:endParaRPr lang="de-DE" sz="1400" i="0" dirty="0"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anchor="ctr">
                        <a:blipFill rotWithShape="1">
                          <a:blip r:embed="rId2"/>
                          <a:stretch>
                            <a:fillRect l="-144170" t="-201351" r="-353" b="-402703"/>
                          </a:stretch>
                        </a:blipFill>
                      </a:tcPr>
                    </a:tc>
                  </a:tr>
                  <a:tr h="45331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400" dirty="0" smtClean="0"/>
                            <a:t>absorption coefficient 400</a:t>
                          </a:r>
                          <a:r>
                            <a:rPr lang="de-DE" sz="900" dirty="0" smtClean="0"/>
                            <a:t> </a:t>
                          </a:r>
                          <a:r>
                            <a:rPr lang="de-DE" sz="1400" dirty="0" smtClean="0"/>
                            <a:t>nm</a:t>
                          </a:r>
                          <a:endParaRPr lang="de-DE" sz="1400" i="0" dirty="0"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anchor="ctr">
                        <a:blipFill rotWithShape="1">
                          <a:blip r:embed="rId2"/>
                          <a:stretch>
                            <a:fillRect l="-144170" t="-297333" r="-353" b="-297333"/>
                          </a:stretch>
                        </a:blipFill>
                      </a:tcPr>
                    </a:tc>
                  </a:tr>
                  <a:tr h="45331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400" dirty="0" smtClean="0"/>
                            <a:t>diffusion constant</a:t>
                          </a:r>
                          <a:endParaRPr lang="de-DE" sz="1400" dirty="0"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anchor="ctr">
                        <a:blipFill rotWithShape="1">
                          <a:blip r:embed="rId2"/>
                          <a:stretch>
                            <a:fillRect l="-144170" t="-402703" r="-353" b="-201351"/>
                          </a:stretch>
                        </a:blipFill>
                      </a:tcPr>
                    </a:tc>
                  </a:tr>
                  <a:tr h="45331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400" dirty="0" smtClean="0">
                              <a:latin typeface="+mn-lt"/>
                            </a:rPr>
                            <a:t>doping level</a:t>
                          </a:r>
                          <a:endParaRPr lang="de-DE" sz="1400" dirty="0"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anchor="ctr">
                        <a:blipFill rotWithShape="1">
                          <a:blip r:embed="rId2"/>
                          <a:stretch>
                            <a:fillRect l="-144170" t="-496000" r="-353" b="-98667"/>
                          </a:stretch>
                        </a:blipFill>
                      </a:tcPr>
                    </a:tc>
                  </a:tr>
                  <a:tr h="45331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400" dirty="0" smtClean="0"/>
                            <a:t>layer thickness</a:t>
                          </a:r>
                          <a:endParaRPr lang="de-DE" sz="1400" dirty="0"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anchor="ctr">
                        <a:blipFill rotWithShape="1">
                          <a:blip r:embed="rId2"/>
                          <a:stretch>
                            <a:fillRect l="-144170" t="-604054" r="-353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862322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 Response Measurements</a:t>
            </a:r>
            <a:br>
              <a:rPr lang="en-US" dirty="0"/>
            </a:br>
            <a:r>
              <a:rPr lang="en-US" dirty="0"/>
              <a:t>Principles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Monika Dehn, 19.06.2017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ERL 2017 </a:t>
            </a:r>
            <a:r>
              <a:rPr lang="en-US" dirty="0"/>
              <a:t>| Geneva | </a:t>
            </a:r>
            <a:r>
              <a:rPr lang="de-DE" dirty="0"/>
              <a:t>MOIBCC002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16C8D-1F5F-4075-9F5B-176644275AC8}" type="slidenum">
              <a:rPr lang="de-DE" smtClean="0"/>
              <a:t>6</a:t>
            </a:fld>
            <a:endParaRPr lang="de-DE" dirty="0"/>
          </a:p>
        </p:txBody>
      </p:sp>
      <p:grpSp>
        <p:nvGrpSpPr>
          <p:cNvPr id="7" name="Gruppieren 6"/>
          <p:cNvGrpSpPr/>
          <p:nvPr/>
        </p:nvGrpSpPr>
        <p:grpSpPr>
          <a:xfrm>
            <a:off x="359532" y="1232756"/>
            <a:ext cx="8064896" cy="2916324"/>
            <a:chOff x="359532" y="1196752"/>
            <a:chExt cx="8064896" cy="2916324"/>
          </a:xfrm>
        </p:grpSpPr>
        <p:sp>
          <p:nvSpPr>
            <p:cNvPr id="8" name="Rechteck 7"/>
            <p:cNvSpPr/>
            <p:nvPr/>
          </p:nvSpPr>
          <p:spPr>
            <a:xfrm>
              <a:off x="359532" y="1196752"/>
              <a:ext cx="8064896" cy="29163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grpSp>
          <p:nvGrpSpPr>
            <p:cNvPr id="9" name="Gruppieren 8"/>
            <p:cNvGrpSpPr/>
            <p:nvPr/>
          </p:nvGrpSpPr>
          <p:grpSpPr>
            <a:xfrm>
              <a:off x="431540" y="1232756"/>
              <a:ext cx="7920880" cy="2844316"/>
              <a:chOff x="431540" y="1232756"/>
              <a:chExt cx="7920880" cy="2844316"/>
            </a:xfrm>
          </p:grpSpPr>
          <p:sp>
            <p:nvSpPr>
              <p:cNvPr id="10" name="Rechteck 9"/>
              <p:cNvSpPr/>
              <p:nvPr/>
            </p:nvSpPr>
            <p:spPr>
              <a:xfrm>
                <a:off x="7244503" y="1422633"/>
                <a:ext cx="1107917" cy="530203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smtClean="0"/>
                  <a:t>Active Phase Stabilization</a:t>
                </a:r>
                <a:endParaRPr lang="en-US" sz="1200" dirty="0"/>
              </a:p>
            </p:txBody>
          </p:sp>
          <p:grpSp>
            <p:nvGrpSpPr>
              <p:cNvPr id="11" name="Gruppieren 10"/>
              <p:cNvGrpSpPr/>
              <p:nvPr/>
            </p:nvGrpSpPr>
            <p:grpSpPr>
              <a:xfrm>
                <a:off x="935596" y="1232756"/>
                <a:ext cx="841705" cy="615822"/>
                <a:chOff x="2708570" y="2083978"/>
                <a:chExt cx="841705" cy="615822"/>
              </a:xfrm>
            </p:grpSpPr>
            <p:sp>
              <p:nvSpPr>
                <p:cNvPr id="93" name="Ellipse 92"/>
                <p:cNvSpPr/>
                <p:nvPr/>
              </p:nvSpPr>
              <p:spPr>
                <a:xfrm>
                  <a:off x="2917022" y="2334922"/>
                  <a:ext cx="381225" cy="364878"/>
                </a:xfrm>
                <a:prstGeom prst="ellipse">
                  <a:avLst/>
                </a:prstGeom>
                <a:ln w="25400"/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4000" dirty="0" smtClean="0">
                      <a:solidFill>
                        <a:schemeClr val="dk1"/>
                      </a:solidFill>
                    </a:rPr>
                    <a:t>≈</a:t>
                  </a:r>
                  <a:endParaRPr lang="en-US" sz="4000" dirty="0">
                    <a:solidFill>
                      <a:schemeClr val="dk1"/>
                    </a:solidFill>
                  </a:endParaRPr>
                </a:p>
              </p:txBody>
            </p:sp>
            <p:sp>
              <p:nvSpPr>
                <p:cNvPr id="94" name="Textfeld 93"/>
                <p:cNvSpPr txBox="1"/>
                <p:nvPr/>
              </p:nvSpPr>
              <p:spPr>
                <a:xfrm>
                  <a:off x="2708570" y="2083978"/>
                  <a:ext cx="841705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/>
                    <a:t>RF Master</a:t>
                  </a:r>
                  <a:endParaRPr lang="en-US" sz="1200" dirty="0"/>
                </a:p>
              </p:txBody>
            </p:sp>
          </p:grpSp>
          <p:sp>
            <p:nvSpPr>
              <p:cNvPr id="12" name="Textfeld 11"/>
              <p:cNvSpPr txBox="1"/>
              <p:nvPr/>
            </p:nvSpPr>
            <p:spPr>
              <a:xfrm>
                <a:off x="1879846" y="1232756"/>
                <a:ext cx="145251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dirty="0" smtClean="0"/>
                  <a:t>Solid State Amplifier</a:t>
                </a:r>
                <a:endParaRPr lang="en-US" sz="1200" dirty="0"/>
              </a:p>
            </p:txBody>
          </p:sp>
          <p:sp>
            <p:nvSpPr>
              <p:cNvPr id="13" name="Textfeld 12"/>
              <p:cNvSpPr txBox="1"/>
              <p:nvPr/>
            </p:nvSpPr>
            <p:spPr>
              <a:xfrm>
                <a:off x="3062923" y="3609020"/>
                <a:ext cx="76373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dirty="0" smtClean="0"/>
                  <a:t>Deflector</a:t>
                </a:r>
              </a:p>
              <a:p>
                <a:pPr algn="ctr"/>
                <a:r>
                  <a:rPr lang="en-US" sz="1200" dirty="0" smtClean="0"/>
                  <a:t>Cavity</a:t>
                </a:r>
                <a:endParaRPr lang="en-US" sz="1200" dirty="0"/>
              </a:p>
            </p:txBody>
          </p:sp>
          <p:grpSp>
            <p:nvGrpSpPr>
              <p:cNvPr id="14" name="Gruppieren 13"/>
              <p:cNvGrpSpPr/>
              <p:nvPr/>
            </p:nvGrpSpPr>
            <p:grpSpPr>
              <a:xfrm>
                <a:off x="4841694" y="1232756"/>
                <a:ext cx="980910" cy="631823"/>
                <a:chOff x="4733682" y="3212976"/>
                <a:chExt cx="980910" cy="631823"/>
              </a:xfrm>
            </p:grpSpPr>
            <p:grpSp>
              <p:nvGrpSpPr>
                <p:cNvPr id="89" name="Gruppieren 88"/>
                <p:cNvGrpSpPr/>
                <p:nvPr/>
              </p:nvGrpSpPr>
              <p:grpSpPr>
                <a:xfrm>
                  <a:off x="4927033" y="3475467"/>
                  <a:ext cx="481222" cy="369332"/>
                  <a:chOff x="5646347" y="2200031"/>
                  <a:chExt cx="489530" cy="369332"/>
                </a:xfrm>
              </p:grpSpPr>
              <p:sp>
                <p:nvSpPr>
                  <p:cNvPr id="91" name="Rechteck 90"/>
                  <p:cNvSpPr/>
                  <p:nvPr/>
                </p:nvSpPr>
                <p:spPr>
                  <a:xfrm>
                    <a:off x="5660110" y="2209323"/>
                    <a:ext cx="468052" cy="348143"/>
                  </a:xfrm>
                  <a:prstGeom prst="rect">
                    <a:avLst/>
                  </a:prstGeom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92" name="Textfeld 91"/>
                  <p:cNvSpPr txBox="1"/>
                  <p:nvPr/>
                </p:nvSpPr>
                <p:spPr>
                  <a:xfrm>
                    <a:off x="5646347" y="2200031"/>
                    <a:ext cx="489530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dirty="0" smtClean="0"/>
                      <a:t>:32</a:t>
                    </a:r>
                    <a:endParaRPr lang="en-US" dirty="0"/>
                  </a:p>
                </p:txBody>
              </p:sp>
            </p:grpSp>
            <p:sp>
              <p:nvSpPr>
                <p:cNvPr id="90" name="Textfeld 89"/>
                <p:cNvSpPr txBox="1"/>
                <p:nvPr/>
              </p:nvSpPr>
              <p:spPr>
                <a:xfrm>
                  <a:off x="4733682" y="3212976"/>
                  <a:ext cx="980910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200" dirty="0" smtClean="0"/>
                    <a:t>Freq. Divider</a:t>
                  </a:r>
                  <a:endParaRPr lang="en-US" sz="1200" dirty="0"/>
                </a:p>
              </p:txBody>
            </p:sp>
          </p:grpSp>
          <p:grpSp>
            <p:nvGrpSpPr>
              <p:cNvPr id="15" name="Gruppieren 14"/>
              <p:cNvGrpSpPr/>
              <p:nvPr/>
            </p:nvGrpSpPr>
            <p:grpSpPr>
              <a:xfrm>
                <a:off x="4875239" y="2996952"/>
                <a:ext cx="704873" cy="889067"/>
                <a:chOff x="7359515" y="4617132"/>
                <a:chExt cx="704873" cy="889067"/>
              </a:xfrm>
            </p:grpSpPr>
            <p:sp>
              <p:nvSpPr>
                <p:cNvPr id="87" name="Rechteck 86"/>
                <p:cNvSpPr/>
                <p:nvPr/>
              </p:nvSpPr>
              <p:spPr>
                <a:xfrm>
                  <a:off x="7641474" y="4617132"/>
                  <a:ext cx="108012" cy="432048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8" name="Textfeld 87"/>
                <p:cNvSpPr txBox="1"/>
                <p:nvPr/>
              </p:nvSpPr>
              <p:spPr>
                <a:xfrm>
                  <a:off x="7359515" y="5229200"/>
                  <a:ext cx="704873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200" dirty="0" smtClean="0"/>
                    <a:t>Cathode</a:t>
                  </a:r>
                  <a:endParaRPr lang="en-US" sz="1200" dirty="0"/>
                </a:p>
              </p:txBody>
            </p:sp>
          </p:grpSp>
          <p:grpSp>
            <p:nvGrpSpPr>
              <p:cNvPr id="16" name="Gruppieren 15"/>
              <p:cNvGrpSpPr/>
              <p:nvPr/>
            </p:nvGrpSpPr>
            <p:grpSpPr>
              <a:xfrm>
                <a:off x="5896448" y="1232756"/>
                <a:ext cx="494046" cy="612068"/>
                <a:chOff x="5788436" y="3212976"/>
                <a:chExt cx="494046" cy="612068"/>
              </a:xfrm>
            </p:grpSpPr>
            <p:grpSp>
              <p:nvGrpSpPr>
                <p:cNvPr id="83" name="Gruppieren 82"/>
                <p:cNvGrpSpPr/>
                <p:nvPr/>
              </p:nvGrpSpPr>
              <p:grpSpPr>
                <a:xfrm>
                  <a:off x="5796136" y="3498403"/>
                  <a:ext cx="467631" cy="326641"/>
                  <a:chOff x="5760131" y="3498403"/>
                  <a:chExt cx="467631" cy="326641"/>
                </a:xfrm>
              </p:grpSpPr>
              <p:sp>
                <p:nvSpPr>
                  <p:cNvPr id="85" name="Rechteck 84"/>
                  <p:cNvSpPr/>
                  <p:nvPr/>
                </p:nvSpPr>
                <p:spPr>
                  <a:xfrm>
                    <a:off x="5760131" y="3498403"/>
                    <a:ext cx="467631" cy="326641"/>
                  </a:xfrm>
                  <a:prstGeom prst="rect">
                    <a:avLst/>
                  </a:prstGeom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86" name="Flussdiagramm: Zusammenführung 85"/>
                  <p:cNvSpPr/>
                  <p:nvPr/>
                </p:nvSpPr>
                <p:spPr>
                  <a:xfrm>
                    <a:off x="5832140" y="3501008"/>
                    <a:ext cx="320588" cy="324036"/>
                  </a:xfrm>
                  <a:prstGeom prst="flowChartSummingJunction">
                    <a:avLst/>
                  </a:prstGeom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  <p:sp>
              <p:nvSpPr>
                <p:cNvPr id="84" name="Textfeld 83"/>
                <p:cNvSpPr txBox="1"/>
                <p:nvPr/>
              </p:nvSpPr>
              <p:spPr>
                <a:xfrm>
                  <a:off x="5788436" y="3212976"/>
                  <a:ext cx="494046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200" dirty="0" smtClean="0"/>
                    <a:t>DBM</a:t>
                  </a:r>
                  <a:endParaRPr lang="en-US" sz="1200" dirty="0"/>
                </a:p>
              </p:txBody>
            </p:sp>
          </p:grpSp>
          <p:sp>
            <p:nvSpPr>
              <p:cNvPr id="17" name="Textfeld 16"/>
              <p:cNvSpPr txBox="1"/>
              <p:nvPr/>
            </p:nvSpPr>
            <p:spPr>
              <a:xfrm>
                <a:off x="6284948" y="2204864"/>
                <a:ext cx="109536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76MHz-Filter/</a:t>
                </a:r>
                <a:br>
                  <a:rPr lang="en-US" sz="1200" dirty="0" smtClean="0"/>
                </a:br>
                <a:r>
                  <a:rPr lang="en-US" sz="1200" dirty="0" smtClean="0"/>
                  <a:t>Photodetector</a:t>
                </a:r>
                <a:endParaRPr lang="en-US" sz="1200" dirty="0"/>
              </a:p>
            </p:txBody>
          </p:sp>
          <p:grpSp>
            <p:nvGrpSpPr>
              <p:cNvPr id="18" name="Gruppieren 17"/>
              <p:cNvGrpSpPr/>
              <p:nvPr/>
            </p:nvGrpSpPr>
            <p:grpSpPr>
              <a:xfrm>
                <a:off x="3788889" y="1232756"/>
                <a:ext cx="1003737" cy="617373"/>
                <a:chOff x="4915182" y="2881030"/>
                <a:chExt cx="1003737" cy="617373"/>
              </a:xfrm>
            </p:grpSpPr>
            <p:sp>
              <p:nvSpPr>
                <p:cNvPr id="81" name="Rechteck 80"/>
                <p:cNvSpPr/>
                <p:nvPr/>
              </p:nvSpPr>
              <p:spPr>
                <a:xfrm>
                  <a:off x="5181796" y="3140968"/>
                  <a:ext cx="434320" cy="357435"/>
                </a:xfrm>
                <a:prstGeom prst="rect">
                  <a:avLst/>
                </a:prstGeom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2" name="Textfeld 81"/>
                <p:cNvSpPr txBox="1"/>
                <p:nvPr/>
              </p:nvSpPr>
              <p:spPr>
                <a:xfrm>
                  <a:off x="4915182" y="2881030"/>
                  <a:ext cx="1003737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200" dirty="0" smtClean="0"/>
                    <a:t>Phase Shifter</a:t>
                  </a:r>
                  <a:endParaRPr lang="en-US" sz="1200" dirty="0"/>
                </a:p>
              </p:txBody>
            </p:sp>
          </p:grpSp>
          <p:cxnSp>
            <p:nvCxnSpPr>
              <p:cNvPr id="19" name="Gerade Verbindung mit Pfeil 18"/>
              <p:cNvCxnSpPr/>
              <p:nvPr/>
            </p:nvCxnSpPr>
            <p:spPr>
              <a:xfrm>
                <a:off x="3239852" y="2996952"/>
                <a:ext cx="0" cy="414165"/>
              </a:xfrm>
              <a:prstGeom prst="straightConnector1">
                <a:avLst/>
              </a:prstGeom>
              <a:ln w="25400">
                <a:solidFill>
                  <a:schemeClr val="accent6">
                    <a:lumMod val="75000"/>
                  </a:schemeClr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Freeform 14"/>
              <p:cNvSpPr>
                <a:spLocks noChangeArrowheads="1"/>
              </p:cNvSpPr>
              <p:nvPr/>
            </p:nvSpPr>
            <p:spPr bwMode="auto">
              <a:xfrm flipH="1">
                <a:off x="4459920" y="2816932"/>
                <a:ext cx="292100" cy="290512"/>
              </a:xfrm>
              <a:custGeom>
                <a:avLst/>
                <a:gdLst>
                  <a:gd name="T0" fmla="*/ 0 w 477"/>
                  <a:gd name="T1" fmla="*/ 2147483647 h 333"/>
                  <a:gd name="T2" fmla="*/ 2147483647 w 477"/>
                  <a:gd name="T3" fmla="*/ 2147483647 h 333"/>
                  <a:gd name="T4" fmla="*/ 2147483647 w 477"/>
                  <a:gd name="T5" fmla="*/ 2147483647 h 333"/>
                  <a:gd name="T6" fmla="*/ 2147483647 w 477"/>
                  <a:gd name="T7" fmla="*/ 2147483647 h 333"/>
                  <a:gd name="T8" fmla="*/ 2147483647 w 477"/>
                  <a:gd name="T9" fmla="*/ 2147483647 h 333"/>
                  <a:gd name="T10" fmla="*/ 2147483647 w 477"/>
                  <a:gd name="T11" fmla="*/ 2147483647 h 333"/>
                  <a:gd name="T12" fmla="*/ 2147483647 w 477"/>
                  <a:gd name="T13" fmla="*/ 2147483647 h 333"/>
                  <a:gd name="T14" fmla="*/ 2147483647 w 477"/>
                  <a:gd name="T15" fmla="*/ 2147483647 h 333"/>
                  <a:gd name="T16" fmla="*/ 2147483647 w 477"/>
                  <a:gd name="T17" fmla="*/ 2147483647 h 333"/>
                  <a:gd name="T18" fmla="*/ 2147483647 w 477"/>
                  <a:gd name="T19" fmla="*/ 2147483647 h 33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477" h="333">
                    <a:moveTo>
                      <a:pt x="0" y="329"/>
                    </a:moveTo>
                    <a:cubicBezTo>
                      <a:pt x="6" y="329"/>
                      <a:pt x="12" y="329"/>
                      <a:pt x="23" y="329"/>
                    </a:cubicBezTo>
                    <a:cubicBezTo>
                      <a:pt x="34" y="329"/>
                      <a:pt x="45" y="333"/>
                      <a:pt x="68" y="329"/>
                    </a:cubicBezTo>
                    <a:cubicBezTo>
                      <a:pt x="91" y="325"/>
                      <a:pt x="129" y="317"/>
                      <a:pt x="159" y="306"/>
                    </a:cubicBezTo>
                    <a:cubicBezTo>
                      <a:pt x="189" y="295"/>
                      <a:pt x="224" y="287"/>
                      <a:pt x="250" y="261"/>
                    </a:cubicBezTo>
                    <a:cubicBezTo>
                      <a:pt x="276" y="235"/>
                      <a:pt x="299" y="190"/>
                      <a:pt x="318" y="148"/>
                    </a:cubicBezTo>
                    <a:cubicBezTo>
                      <a:pt x="337" y="106"/>
                      <a:pt x="348" y="0"/>
                      <a:pt x="363" y="11"/>
                    </a:cubicBezTo>
                    <a:cubicBezTo>
                      <a:pt x="378" y="22"/>
                      <a:pt x="398" y="167"/>
                      <a:pt x="409" y="216"/>
                    </a:cubicBezTo>
                    <a:cubicBezTo>
                      <a:pt x="420" y="265"/>
                      <a:pt x="420" y="287"/>
                      <a:pt x="431" y="306"/>
                    </a:cubicBezTo>
                    <a:cubicBezTo>
                      <a:pt x="442" y="325"/>
                      <a:pt x="469" y="325"/>
                      <a:pt x="477" y="329"/>
                    </a:cubicBezTo>
                  </a:path>
                </a:pathLst>
              </a:custGeom>
              <a:noFill/>
              <a:ln w="38100" cap="rnd">
                <a:solidFill>
                  <a:schemeClr val="accent3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21" name="Freeform 14"/>
              <p:cNvSpPr>
                <a:spLocks noChangeArrowheads="1"/>
              </p:cNvSpPr>
              <p:nvPr/>
            </p:nvSpPr>
            <p:spPr bwMode="auto">
              <a:xfrm flipH="1">
                <a:off x="3955864" y="2822739"/>
                <a:ext cx="292100" cy="290512"/>
              </a:xfrm>
              <a:custGeom>
                <a:avLst/>
                <a:gdLst>
                  <a:gd name="T0" fmla="*/ 0 w 477"/>
                  <a:gd name="T1" fmla="*/ 2147483647 h 333"/>
                  <a:gd name="T2" fmla="*/ 2147483647 w 477"/>
                  <a:gd name="T3" fmla="*/ 2147483647 h 333"/>
                  <a:gd name="T4" fmla="*/ 2147483647 w 477"/>
                  <a:gd name="T5" fmla="*/ 2147483647 h 333"/>
                  <a:gd name="T6" fmla="*/ 2147483647 w 477"/>
                  <a:gd name="T7" fmla="*/ 2147483647 h 333"/>
                  <a:gd name="T8" fmla="*/ 2147483647 w 477"/>
                  <a:gd name="T9" fmla="*/ 2147483647 h 333"/>
                  <a:gd name="T10" fmla="*/ 2147483647 w 477"/>
                  <a:gd name="T11" fmla="*/ 2147483647 h 333"/>
                  <a:gd name="T12" fmla="*/ 2147483647 w 477"/>
                  <a:gd name="T13" fmla="*/ 2147483647 h 333"/>
                  <a:gd name="T14" fmla="*/ 2147483647 w 477"/>
                  <a:gd name="T15" fmla="*/ 2147483647 h 333"/>
                  <a:gd name="T16" fmla="*/ 2147483647 w 477"/>
                  <a:gd name="T17" fmla="*/ 2147483647 h 333"/>
                  <a:gd name="T18" fmla="*/ 2147483647 w 477"/>
                  <a:gd name="T19" fmla="*/ 2147483647 h 33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477" h="333">
                    <a:moveTo>
                      <a:pt x="0" y="329"/>
                    </a:moveTo>
                    <a:cubicBezTo>
                      <a:pt x="6" y="329"/>
                      <a:pt x="12" y="329"/>
                      <a:pt x="23" y="329"/>
                    </a:cubicBezTo>
                    <a:cubicBezTo>
                      <a:pt x="34" y="329"/>
                      <a:pt x="45" y="333"/>
                      <a:pt x="68" y="329"/>
                    </a:cubicBezTo>
                    <a:cubicBezTo>
                      <a:pt x="91" y="325"/>
                      <a:pt x="129" y="317"/>
                      <a:pt x="159" y="306"/>
                    </a:cubicBezTo>
                    <a:cubicBezTo>
                      <a:pt x="189" y="295"/>
                      <a:pt x="224" y="287"/>
                      <a:pt x="250" y="261"/>
                    </a:cubicBezTo>
                    <a:cubicBezTo>
                      <a:pt x="276" y="235"/>
                      <a:pt x="299" y="190"/>
                      <a:pt x="318" y="148"/>
                    </a:cubicBezTo>
                    <a:cubicBezTo>
                      <a:pt x="337" y="106"/>
                      <a:pt x="348" y="0"/>
                      <a:pt x="363" y="11"/>
                    </a:cubicBezTo>
                    <a:cubicBezTo>
                      <a:pt x="378" y="22"/>
                      <a:pt x="398" y="167"/>
                      <a:pt x="409" y="216"/>
                    </a:cubicBezTo>
                    <a:cubicBezTo>
                      <a:pt x="420" y="265"/>
                      <a:pt x="420" y="287"/>
                      <a:pt x="431" y="306"/>
                    </a:cubicBezTo>
                    <a:cubicBezTo>
                      <a:pt x="442" y="325"/>
                      <a:pt x="469" y="325"/>
                      <a:pt x="477" y="329"/>
                    </a:cubicBezTo>
                  </a:path>
                </a:pathLst>
              </a:custGeom>
              <a:noFill/>
              <a:ln w="38100" cap="rnd">
                <a:solidFill>
                  <a:schemeClr val="accent3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grpSp>
            <p:nvGrpSpPr>
              <p:cNvPr id="22" name="Gruppieren 21"/>
              <p:cNvGrpSpPr/>
              <p:nvPr/>
            </p:nvGrpSpPr>
            <p:grpSpPr>
              <a:xfrm>
                <a:off x="7235923" y="2889371"/>
                <a:ext cx="1097280" cy="971677"/>
                <a:chOff x="7416316" y="4725575"/>
                <a:chExt cx="1097280" cy="971677"/>
              </a:xfrm>
            </p:grpSpPr>
            <p:pic>
              <p:nvPicPr>
                <p:cNvPr id="79" name="Grafik 78"/>
                <p:cNvPicPr>
                  <a:picLocks noChangeAspect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 rot="10800000">
                  <a:off x="7416316" y="4725575"/>
                  <a:ext cx="1097280" cy="636422"/>
                </a:xfrm>
                <a:prstGeom prst="rect">
                  <a:avLst/>
                </a:prstGeom>
                <a:ln w="25400">
                  <a:solidFill>
                    <a:schemeClr val="tx1"/>
                  </a:solidFill>
                </a:ln>
              </p:spPr>
            </p:pic>
            <p:sp>
              <p:nvSpPr>
                <p:cNvPr id="80" name="Textfeld 79"/>
                <p:cNvSpPr txBox="1"/>
                <p:nvPr/>
              </p:nvSpPr>
              <p:spPr>
                <a:xfrm>
                  <a:off x="7695122" y="5420253"/>
                  <a:ext cx="513282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200" dirty="0" smtClean="0"/>
                    <a:t>Laser</a:t>
                  </a:r>
                  <a:endParaRPr lang="en-US" sz="1200" dirty="0"/>
                </a:p>
              </p:txBody>
            </p:sp>
          </p:grpSp>
          <p:cxnSp>
            <p:nvCxnSpPr>
              <p:cNvPr id="23" name="Gerade Verbindung mit Pfeil 22"/>
              <p:cNvCxnSpPr/>
              <p:nvPr/>
            </p:nvCxnSpPr>
            <p:spPr>
              <a:xfrm flipH="1">
                <a:off x="5328084" y="3212976"/>
                <a:ext cx="1836204" cy="0"/>
              </a:xfrm>
              <a:prstGeom prst="straightConnector1">
                <a:avLst/>
              </a:prstGeom>
              <a:ln w="38100">
                <a:solidFill>
                  <a:srgbClr val="C0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Gerade Verbindung mit Pfeil 23"/>
              <p:cNvCxnSpPr/>
              <p:nvPr/>
            </p:nvCxnSpPr>
            <p:spPr>
              <a:xfrm flipV="1">
                <a:off x="6133685" y="2649519"/>
                <a:ext cx="9786" cy="491449"/>
              </a:xfrm>
              <a:prstGeom prst="straightConnector1">
                <a:avLst/>
              </a:prstGeom>
              <a:ln w="25400">
                <a:solidFill>
                  <a:srgbClr val="C00000"/>
                </a:solidFill>
                <a:prstDash val="sys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Gerade Verbindung mit Pfeil 24"/>
              <p:cNvCxnSpPr/>
              <p:nvPr/>
            </p:nvCxnSpPr>
            <p:spPr>
              <a:xfrm flipH="1">
                <a:off x="3635896" y="3212976"/>
                <a:ext cx="1440160" cy="0"/>
              </a:xfrm>
              <a:prstGeom prst="straightConnector1">
                <a:avLst/>
              </a:prstGeom>
              <a:ln w="38100">
                <a:solidFill>
                  <a:schemeClr val="accent3">
                    <a:lumMod val="75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Gerade Verbindung mit Pfeil 25"/>
              <p:cNvCxnSpPr/>
              <p:nvPr/>
            </p:nvCxnSpPr>
            <p:spPr>
              <a:xfrm>
                <a:off x="1556070" y="1664804"/>
                <a:ext cx="710942" cy="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Gerade Verbindung mit Pfeil 26"/>
              <p:cNvCxnSpPr/>
              <p:nvPr/>
            </p:nvCxnSpPr>
            <p:spPr>
              <a:xfrm>
                <a:off x="2916238" y="1664680"/>
                <a:ext cx="1116074" cy="124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Gerade Verbindung mit Pfeil 27"/>
              <p:cNvCxnSpPr/>
              <p:nvPr/>
            </p:nvCxnSpPr>
            <p:spPr>
              <a:xfrm>
                <a:off x="4535550" y="1664804"/>
                <a:ext cx="499496" cy="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Gerade Verbindung mit Pfeil 28"/>
              <p:cNvCxnSpPr/>
              <p:nvPr/>
            </p:nvCxnSpPr>
            <p:spPr>
              <a:xfrm>
                <a:off x="5543612" y="1664804"/>
                <a:ext cx="352836" cy="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Gerade Verbindung mit Pfeil 29"/>
              <p:cNvCxnSpPr/>
              <p:nvPr/>
            </p:nvCxnSpPr>
            <p:spPr>
              <a:xfrm flipV="1">
                <a:off x="6408800" y="1664680"/>
                <a:ext cx="792162" cy="124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Gerade Verbindung mit Pfeil 30"/>
              <p:cNvCxnSpPr/>
              <p:nvPr/>
            </p:nvCxnSpPr>
            <p:spPr>
              <a:xfrm flipV="1">
                <a:off x="6120172" y="1880829"/>
                <a:ext cx="0" cy="288031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Gerade Verbindung mit Pfeil 31"/>
              <p:cNvCxnSpPr/>
              <p:nvPr/>
            </p:nvCxnSpPr>
            <p:spPr>
              <a:xfrm flipH="1" flipV="1">
                <a:off x="2707723" y="3005953"/>
                <a:ext cx="532129" cy="198081"/>
              </a:xfrm>
              <a:prstGeom prst="straightConnector1">
                <a:avLst/>
              </a:prstGeom>
              <a:ln w="25400">
                <a:solidFill>
                  <a:schemeClr val="accent6">
                    <a:lumMod val="75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Gerade Verbindung mit Pfeil 32"/>
              <p:cNvCxnSpPr/>
              <p:nvPr/>
            </p:nvCxnSpPr>
            <p:spPr>
              <a:xfrm flipH="1">
                <a:off x="2707723" y="3207582"/>
                <a:ext cx="532129" cy="167531"/>
              </a:xfrm>
              <a:prstGeom prst="straightConnector1">
                <a:avLst/>
              </a:prstGeom>
              <a:ln w="25400">
                <a:solidFill>
                  <a:schemeClr val="accent6">
                    <a:lumMod val="75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Gerade Verbindung mit Pfeil 33"/>
              <p:cNvCxnSpPr/>
              <p:nvPr/>
            </p:nvCxnSpPr>
            <p:spPr>
              <a:xfrm flipH="1" flipV="1">
                <a:off x="2447987" y="3204034"/>
                <a:ext cx="791865" cy="3548"/>
              </a:xfrm>
              <a:prstGeom prst="straightConnector1">
                <a:avLst/>
              </a:prstGeom>
              <a:ln w="25400">
                <a:solidFill>
                  <a:schemeClr val="accent6">
                    <a:lumMod val="75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" name="Freeform 14"/>
              <p:cNvSpPr>
                <a:spLocks noChangeArrowheads="1"/>
              </p:cNvSpPr>
              <p:nvPr/>
            </p:nvSpPr>
            <p:spPr bwMode="auto">
              <a:xfrm rot="16200000" flipH="1">
                <a:off x="2706929" y="3005631"/>
                <a:ext cx="292100" cy="290512"/>
              </a:xfrm>
              <a:custGeom>
                <a:avLst/>
                <a:gdLst>
                  <a:gd name="T0" fmla="*/ 0 w 477"/>
                  <a:gd name="T1" fmla="*/ 2147483647 h 333"/>
                  <a:gd name="T2" fmla="*/ 2147483647 w 477"/>
                  <a:gd name="T3" fmla="*/ 2147483647 h 333"/>
                  <a:gd name="T4" fmla="*/ 2147483647 w 477"/>
                  <a:gd name="T5" fmla="*/ 2147483647 h 333"/>
                  <a:gd name="T6" fmla="*/ 2147483647 w 477"/>
                  <a:gd name="T7" fmla="*/ 2147483647 h 333"/>
                  <a:gd name="T8" fmla="*/ 2147483647 w 477"/>
                  <a:gd name="T9" fmla="*/ 2147483647 h 333"/>
                  <a:gd name="T10" fmla="*/ 2147483647 w 477"/>
                  <a:gd name="T11" fmla="*/ 2147483647 h 333"/>
                  <a:gd name="T12" fmla="*/ 2147483647 w 477"/>
                  <a:gd name="T13" fmla="*/ 2147483647 h 333"/>
                  <a:gd name="T14" fmla="*/ 2147483647 w 477"/>
                  <a:gd name="T15" fmla="*/ 2147483647 h 333"/>
                  <a:gd name="T16" fmla="*/ 2147483647 w 477"/>
                  <a:gd name="T17" fmla="*/ 2147483647 h 333"/>
                  <a:gd name="T18" fmla="*/ 2147483647 w 477"/>
                  <a:gd name="T19" fmla="*/ 2147483647 h 33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477" h="333">
                    <a:moveTo>
                      <a:pt x="0" y="329"/>
                    </a:moveTo>
                    <a:cubicBezTo>
                      <a:pt x="6" y="329"/>
                      <a:pt x="12" y="329"/>
                      <a:pt x="23" y="329"/>
                    </a:cubicBezTo>
                    <a:cubicBezTo>
                      <a:pt x="34" y="329"/>
                      <a:pt x="45" y="333"/>
                      <a:pt x="68" y="329"/>
                    </a:cubicBezTo>
                    <a:cubicBezTo>
                      <a:pt x="91" y="325"/>
                      <a:pt x="129" y="317"/>
                      <a:pt x="159" y="306"/>
                    </a:cubicBezTo>
                    <a:cubicBezTo>
                      <a:pt x="189" y="295"/>
                      <a:pt x="224" y="287"/>
                      <a:pt x="250" y="261"/>
                    </a:cubicBezTo>
                    <a:cubicBezTo>
                      <a:pt x="276" y="235"/>
                      <a:pt x="299" y="190"/>
                      <a:pt x="318" y="148"/>
                    </a:cubicBezTo>
                    <a:cubicBezTo>
                      <a:pt x="337" y="106"/>
                      <a:pt x="348" y="0"/>
                      <a:pt x="363" y="11"/>
                    </a:cubicBezTo>
                    <a:cubicBezTo>
                      <a:pt x="378" y="22"/>
                      <a:pt x="398" y="167"/>
                      <a:pt x="409" y="216"/>
                    </a:cubicBezTo>
                    <a:cubicBezTo>
                      <a:pt x="420" y="265"/>
                      <a:pt x="420" y="287"/>
                      <a:pt x="431" y="306"/>
                    </a:cubicBezTo>
                    <a:cubicBezTo>
                      <a:pt x="442" y="325"/>
                      <a:pt x="469" y="325"/>
                      <a:pt x="477" y="329"/>
                    </a:cubicBezTo>
                  </a:path>
                </a:pathLst>
              </a:custGeom>
              <a:noFill/>
              <a:ln w="38100" cap="rnd">
                <a:solidFill>
                  <a:schemeClr val="accent3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6" name="Freeform 14"/>
              <p:cNvSpPr>
                <a:spLocks noChangeArrowheads="1"/>
              </p:cNvSpPr>
              <p:nvPr/>
            </p:nvSpPr>
            <p:spPr bwMode="auto">
              <a:xfrm rot="16200000" flipH="1">
                <a:off x="2140087" y="2944589"/>
                <a:ext cx="399330" cy="360040"/>
              </a:xfrm>
              <a:custGeom>
                <a:avLst/>
                <a:gdLst>
                  <a:gd name="T0" fmla="*/ 0 w 477"/>
                  <a:gd name="T1" fmla="*/ 2147483647 h 333"/>
                  <a:gd name="T2" fmla="*/ 2147483647 w 477"/>
                  <a:gd name="T3" fmla="*/ 2147483647 h 333"/>
                  <a:gd name="T4" fmla="*/ 2147483647 w 477"/>
                  <a:gd name="T5" fmla="*/ 2147483647 h 333"/>
                  <a:gd name="T6" fmla="*/ 2147483647 w 477"/>
                  <a:gd name="T7" fmla="*/ 2147483647 h 333"/>
                  <a:gd name="T8" fmla="*/ 2147483647 w 477"/>
                  <a:gd name="T9" fmla="*/ 2147483647 h 333"/>
                  <a:gd name="T10" fmla="*/ 2147483647 w 477"/>
                  <a:gd name="T11" fmla="*/ 2147483647 h 333"/>
                  <a:gd name="T12" fmla="*/ 2147483647 w 477"/>
                  <a:gd name="T13" fmla="*/ 2147483647 h 333"/>
                  <a:gd name="T14" fmla="*/ 2147483647 w 477"/>
                  <a:gd name="T15" fmla="*/ 2147483647 h 333"/>
                  <a:gd name="T16" fmla="*/ 2147483647 w 477"/>
                  <a:gd name="T17" fmla="*/ 2147483647 h 333"/>
                  <a:gd name="T18" fmla="*/ 2147483647 w 477"/>
                  <a:gd name="T19" fmla="*/ 2147483647 h 33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477" h="333">
                    <a:moveTo>
                      <a:pt x="0" y="329"/>
                    </a:moveTo>
                    <a:cubicBezTo>
                      <a:pt x="6" y="329"/>
                      <a:pt x="12" y="329"/>
                      <a:pt x="23" y="329"/>
                    </a:cubicBezTo>
                    <a:cubicBezTo>
                      <a:pt x="34" y="329"/>
                      <a:pt x="45" y="333"/>
                      <a:pt x="68" y="329"/>
                    </a:cubicBezTo>
                    <a:cubicBezTo>
                      <a:pt x="91" y="325"/>
                      <a:pt x="129" y="317"/>
                      <a:pt x="159" y="306"/>
                    </a:cubicBezTo>
                    <a:cubicBezTo>
                      <a:pt x="189" y="295"/>
                      <a:pt x="224" y="287"/>
                      <a:pt x="250" y="261"/>
                    </a:cubicBezTo>
                    <a:cubicBezTo>
                      <a:pt x="276" y="235"/>
                      <a:pt x="299" y="190"/>
                      <a:pt x="318" y="148"/>
                    </a:cubicBezTo>
                    <a:cubicBezTo>
                      <a:pt x="337" y="106"/>
                      <a:pt x="348" y="0"/>
                      <a:pt x="363" y="11"/>
                    </a:cubicBezTo>
                    <a:cubicBezTo>
                      <a:pt x="378" y="22"/>
                      <a:pt x="398" y="167"/>
                      <a:pt x="409" y="216"/>
                    </a:cubicBezTo>
                    <a:cubicBezTo>
                      <a:pt x="420" y="265"/>
                      <a:pt x="420" y="287"/>
                      <a:pt x="431" y="306"/>
                    </a:cubicBezTo>
                    <a:cubicBezTo>
                      <a:pt x="442" y="325"/>
                      <a:pt x="469" y="325"/>
                      <a:pt x="477" y="329"/>
                    </a:cubicBezTo>
                  </a:path>
                </a:pathLst>
              </a:custGeom>
              <a:noFill/>
              <a:ln w="38100" cap="rnd">
                <a:solidFill>
                  <a:schemeClr val="accent3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grpSp>
            <p:nvGrpSpPr>
              <p:cNvPr id="37" name="Gruppieren 36"/>
              <p:cNvGrpSpPr/>
              <p:nvPr/>
            </p:nvGrpSpPr>
            <p:grpSpPr>
              <a:xfrm>
                <a:off x="1691681" y="2564904"/>
                <a:ext cx="684075" cy="1512168"/>
                <a:chOff x="1367644" y="4401108"/>
                <a:chExt cx="684075" cy="1512168"/>
              </a:xfrm>
            </p:grpSpPr>
            <p:sp>
              <p:nvSpPr>
                <p:cNvPr id="73" name="Textfeld 72"/>
                <p:cNvSpPr txBox="1"/>
                <p:nvPr/>
              </p:nvSpPr>
              <p:spPr>
                <a:xfrm>
                  <a:off x="1534967" y="4401108"/>
                  <a:ext cx="377027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200" dirty="0" smtClean="0"/>
                    <a:t>Slit</a:t>
                  </a:r>
                  <a:endParaRPr lang="en-US" sz="1200" dirty="0"/>
                </a:p>
              </p:txBody>
            </p:sp>
            <p:sp>
              <p:nvSpPr>
                <p:cNvPr id="74" name="Textfeld 73"/>
                <p:cNvSpPr txBox="1"/>
                <p:nvPr/>
              </p:nvSpPr>
              <p:spPr>
                <a:xfrm>
                  <a:off x="1367644" y="5451611"/>
                  <a:ext cx="684075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 smtClean="0"/>
                    <a:t>YAG Screen</a:t>
                  </a:r>
                  <a:endParaRPr lang="en-US" sz="1200" dirty="0"/>
                </a:p>
              </p:txBody>
            </p:sp>
            <p:grpSp>
              <p:nvGrpSpPr>
                <p:cNvPr id="75" name="Gruppieren 74"/>
                <p:cNvGrpSpPr/>
                <p:nvPr/>
              </p:nvGrpSpPr>
              <p:grpSpPr>
                <a:xfrm>
                  <a:off x="1647248" y="4653135"/>
                  <a:ext cx="116440" cy="853064"/>
                  <a:chOff x="1647248" y="4653135"/>
                  <a:chExt cx="116440" cy="853064"/>
                </a:xfrm>
              </p:grpSpPr>
              <p:sp>
                <p:nvSpPr>
                  <p:cNvPr id="76" name="Rechteck 75"/>
                  <p:cNvSpPr/>
                  <p:nvPr/>
                </p:nvSpPr>
                <p:spPr>
                  <a:xfrm>
                    <a:off x="1647248" y="4653135"/>
                    <a:ext cx="116440" cy="853064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cxnSp>
                <p:nvCxnSpPr>
                  <p:cNvPr id="77" name="Gerade Verbindung 76"/>
                  <p:cNvCxnSpPr/>
                  <p:nvPr/>
                </p:nvCxnSpPr>
                <p:spPr>
                  <a:xfrm>
                    <a:off x="1647248" y="5013176"/>
                    <a:ext cx="108012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  <a:prstDash val="sys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8" name="Gerade Verbindung 77"/>
                  <p:cNvCxnSpPr/>
                  <p:nvPr/>
                </p:nvCxnSpPr>
                <p:spPr>
                  <a:xfrm>
                    <a:off x="1655676" y="5121188"/>
                    <a:ext cx="108012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  <a:prstDash val="sys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38" name="Gruppieren 37"/>
              <p:cNvGrpSpPr/>
              <p:nvPr/>
            </p:nvGrpSpPr>
            <p:grpSpPr>
              <a:xfrm>
                <a:off x="431540" y="2571291"/>
                <a:ext cx="1008112" cy="1314728"/>
                <a:chOff x="1007604" y="4407495"/>
                <a:chExt cx="1008112" cy="1314728"/>
              </a:xfrm>
            </p:grpSpPr>
            <p:grpSp>
              <p:nvGrpSpPr>
                <p:cNvPr id="68" name="Gruppieren 67"/>
                <p:cNvGrpSpPr/>
                <p:nvPr/>
              </p:nvGrpSpPr>
              <p:grpSpPr>
                <a:xfrm>
                  <a:off x="1295636" y="4966579"/>
                  <a:ext cx="281729" cy="190613"/>
                  <a:chOff x="1295636" y="4966579"/>
                  <a:chExt cx="281729" cy="190613"/>
                </a:xfrm>
              </p:grpSpPr>
              <p:sp>
                <p:nvSpPr>
                  <p:cNvPr id="71" name="Gleichschenkliges Dreieck 70"/>
                  <p:cNvSpPr/>
                  <p:nvPr/>
                </p:nvSpPr>
                <p:spPr>
                  <a:xfrm rot="16200000">
                    <a:off x="1395200" y="4975027"/>
                    <a:ext cx="190613" cy="173717"/>
                  </a:xfrm>
                  <a:prstGeom prst="triangle">
                    <a:avLst/>
                  </a:prstGeom>
                  <a:no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cxnSp>
                <p:nvCxnSpPr>
                  <p:cNvPr id="72" name="Gerade Verbindung 71"/>
                  <p:cNvCxnSpPr>
                    <a:stCxn id="71" idx="0"/>
                  </p:cNvCxnSpPr>
                  <p:nvPr/>
                </p:nvCxnSpPr>
                <p:spPr>
                  <a:xfrm flipH="1">
                    <a:off x="1295636" y="5061885"/>
                    <a:ext cx="108012" cy="0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69" name="Textfeld 68"/>
                <p:cNvSpPr txBox="1"/>
                <p:nvPr/>
              </p:nvSpPr>
              <p:spPr>
                <a:xfrm>
                  <a:off x="1059300" y="4407495"/>
                  <a:ext cx="956416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200" dirty="0" smtClean="0"/>
                    <a:t>Detector/</a:t>
                  </a:r>
                </a:p>
                <a:p>
                  <a:pPr algn="ctr"/>
                  <a:r>
                    <a:rPr lang="en-US" sz="1200" dirty="0" smtClean="0"/>
                    <a:t>Channeltron</a:t>
                  </a:r>
                  <a:endParaRPr lang="en-US" sz="1200" dirty="0"/>
                </a:p>
              </p:txBody>
            </p:sp>
            <p:sp>
              <p:nvSpPr>
                <p:cNvPr id="70" name="Textfeld 69"/>
                <p:cNvSpPr txBox="1"/>
                <p:nvPr/>
              </p:nvSpPr>
              <p:spPr>
                <a:xfrm>
                  <a:off x="1007604" y="5445224"/>
                  <a:ext cx="957378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/>
                    <a:t>CCD Camera</a:t>
                  </a:r>
                  <a:endParaRPr lang="en-US" sz="1200" dirty="0"/>
                </a:p>
              </p:txBody>
            </p:sp>
          </p:grpSp>
          <p:cxnSp>
            <p:nvCxnSpPr>
              <p:cNvPr id="39" name="Gerade Verbindung mit Pfeil 38"/>
              <p:cNvCxnSpPr/>
              <p:nvPr/>
            </p:nvCxnSpPr>
            <p:spPr>
              <a:xfrm flipH="1">
                <a:off x="1115616" y="3212976"/>
                <a:ext cx="720080" cy="0"/>
              </a:xfrm>
              <a:prstGeom prst="straightConnector1">
                <a:avLst/>
              </a:prstGeom>
              <a:ln w="38100">
                <a:solidFill>
                  <a:schemeClr val="accent3">
                    <a:lumMod val="75000"/>
                  </a:schemeClr>
                </a:solidFill>
                <a:prstDash val="sys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Gerade Verbindung mit Pfeil 39"/>
              <p:cNvCxnSpPr/>
              <p:nvPr/>
            </p:nvCxnSpPr>
            <p:spPr>
              <a:xfrm>
                <a:off x="7812360" y="2024844"/>
                <a:ext cx="0" cy="792087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1" name="Gruppieren 40"/>
              <p:cNvGrpSpPr/>
              <p:nvPr/>
            </p:nvGrpSpPr>
            <p:grpSpPr>
              <a:xfrm>
                <a:off x="5705151" y="2960948"/>
                <a:ext cx="982321" cy="936104"/>
                <a:chOff x="5453123" y="4797152"/>
                <a:chExt cx="982321" cy="936104"/>
              </a:xfrm>
            </p:grpSpPr>
            <p:cxnSp>
              <p:nvCxnSpPr>
                <p:cNvPr id="66" name="Gerade Verbindung 65"/>
                <p:cNvCxnSpPr/>
                <p:nvPr/>
              </p:nvCxnSpPr>
              <p:spPr>
                <a:xfrm>
                  <a:off x="5652120" y="4797152"/>
                  <a:ext cx="405021" cy="396044"/>
                </a:xfrm>
                <a:prstGeom prst="line">
                  <a:avLst/>
                </a:prstGeom>
                <a:ln w="25400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7" name="Textfeld 66"/>
                <p:cNvSpPr txBox="1"/>
                <p:nvPr/>
              </p:nvSpPr>
              <p:spPr>
                <a:xfrm>
                  <a:off x="5453123" y="5456257"/>
                  <a:ext cx="982321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200" dirty="0" smtClean="0"/>
                    <a:t>Beamsplitter</a:t>
                  </a:r>
                  <a:endParaRPr lang="en-US" sz="1200" dirty="0"/>
                </a:p>
              </p:txBody>
            </p:sp>
          </p:grpSp>
          <p:cxnSp>
            <p:nvCxnSpPr>
              <p:cNvPr id="42" name="Gerade Verbindung mit Pfeil 41"/>
              <p:cNvCxnSpPr/>
              <p:nvPr/>
            </p:nvCxnSpPr>
            <p:spPr>
              <a:xfrm flipV="1">
                <a:off x="6444208" y="2984354"/>
                <a:ext cx="0" cy="156614"/>
              </a:xfrm>
              <a:prstGeom prst="straightConnector1">
                <a:avLst/>
              </a:prstGeom>
              <a:ln w="12700">
                <a:solidFill>
                  <a:srgbClr val="C00000"/>
                </a:soli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Gerade Verbindung mit Pfeil 42"/>
              <p:cNvCxnSpPr/>
              <p:nvPr/>
            </p:nvCxnSpPr>
            <p:spPr>
              <a:xfrm flipV="1">
                <a:off x="6632612" y="2984354"/>
                <a:ext cx="0" cy="156614"/>
              </a:xfrm>
              <a:prstGeom prst="straightConnector1">
                <a:avLst/>
              </a:prstGeom>
              <a:ln w="12700">
                <a:solidFill>
                  <a:srgbClr val="C00000"/>
                </a:soli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Gerade Verbindung mit Pfeil 43"/>
              <p:cNvCxnSpPr/>
              <p:nvPr/>
            </p:nvCxnSpPr>
            <p:spPr>
              <a:xfrm flipV="1">
                <a:off x="6804248" y="2984354"/>
                <a:ext cx="0" cy="156614"/>
              </a:xfrm>
              <a:prstGeom prst="straightConnector1">
                <a:avLst/>
              </a:prstGeom>
              <a:ln w="12700">
                <a:solidFill>
                  <a:srgbClr val="C00000"/>
                </a:soli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Gerade Verbindung mit Pfeil 44"/>
              <p:cNvCxnSpPr/>
              <p:nvPr/>
            </p:nvCxnSpPr>
            <p:spPr>
              <a:xfrm flipV="1">
                <a:off x="6984268" y="2984354"/>
                <a:ext cx="0" cy="156614"/>
              </a:xfrm>
              <a:prstGeom prst="straightConnector1">
                <a:avLst/>
              </a:prstGeom>
              <a:ln w="12700">
                <a:solidFill>
                  <a:srgbClr val="C00000"/>
                </a:soli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Gerade Verbindung mit Pfeil 45"/>
              <p:cNvCxnSpPr/>
              <p:nvPr/>
            </p:nvCxnSpPr>
            <p:spPr>
              <a:xfrm flipV="1">
                <a:off x="6264188" y="2984354"/>
                <a:ext cx="0" cy="156614"/>
              </a:xfrm>
              <a:prstGeom prst="straightConnector1">
                <a:avLst/>
              </a:prstGeom>
              <a:ln w="12700">
                <a:solidFill>
                  <a:srgbClr val="C00000"/>
                </a:soli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Gerade Verbindung mit Pfeil 46"/>
              <p:cNvCxnSpPr/>
              <p:nvPr/>
            </p:nvCxnSpPr>
            <p:spPr>
              <a:xfrm flipV="1">
                <a:off x="5832140" y="2984354"/>
                <a:ext cx="0" cy="156614"/>
              </a:xfrm>
              <a:prstGeom prst="straightConnector1">
                <a:avLst/>
              </a:prstGeom>
              <a:ln w="12700">
                <a:solidFill>
                  <a:srgbClr val="C00000"/>
                </a:soli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Gerade Verbindung mit Pfeil 47"/>
              <p:cNvCxnSpPr/>
              <p:nvPr/>
            </p:nvCxnSpPr>
            <p:spPr>
              <a:xfrm flipV="1">
                <a:off x="5652120" y="2984354"/>
                <a:ext cx="0" cy="156614"/>
              </a:xfrm>
              <a:prstGeom prst="straightConnector1">
                <a:avLst/>
              </a:prstGeom>
              <a:ln w="12700">
                <a:solidFill>
                  <a:srgbClr val="C00000"/>
                </a:soli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Gerade Verbindung mit Pfeil 48"/>
              <p:cNvCxnSpPr/>
              <p:nvPr/>
            </p:nvCxnSpPr>
            <p:spPr>
              <a:xfrm flipH="1">
                <a:off x="5967179" y="2973546"/>
                <a:ext cx="116989" cy="0"/>
              </a:xfrm>
              <a:prstGeom prst="straightConnector1">
                <a:avLst/>
              </a:prstGeom>
              <a:ln w="12700">
                <a:solidFill>
                  <a:srgbClr val="C00000"/>
                </a:soli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Gerade Verbindung mit Pfeil 49"/>
              <p:cNvCxnSpPr/>
              <p:nvPr/>
            </p:nvCxnSpPr>
            <p:spPr>
              <a:xfrm flipH="1">
                <a:off x="5967179" y="2780928"/>
                <a:ext cx="116989" cy="0"/>
              </a:xfrm>
              <a:prstGeom prst="straightConnector1">
                <a:avLst/>
              </a:prstGeom>
              <a:ln w="12700">
                <a:solidFill>
                  <a:srgbClr val="C00000"/>
                </a:soli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Gerade Verbindung mit Pfeil 50"/>
              <p:cNvCxnSpPr/>
              <p:nvPr/>
            </p:nvCxnSpPr>
            <p:spPr>
              <a:xfrm>
                <a:off x="3412517" y="1679613"/>
                <a:ext cx="0" cy="116229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2" name="Gruppieren 51"/>
              <p:cNvGrpSpPr>
                <a:grpSpLocks noChangeAspect="1"/>
              </p:cNvGrpSpPr>
              <p:nvPr/>
            </p:nvGrpSpPr>
            <p:grpSpPr>
              <a:xfrm>
                <a:off x="3308139" y="2924944"/>
                <a:ext cx="291755" cy="561662"/>
                <a:chOff x="2889224" y="4725144"/>
                <a:chExt cx="448855" cy="864095"/>
              </a:xfrm>
            </p:grpSpPr>
            <p:sp>
              <p:nvSpPr>
                <p:cNvPr id="64" name="Zylinder 63"/>
                <p:cNvSpPr/>
                <p:nvPr/>
              </p:nvSpPr>
              <p:spPr>
                <a:xfrm rot="16200000">
                  <a:off x="2681604" y="4932764"/>
                  <a:ext cx="864095" cy="448855"/>
                </a:xfrm>
                <a:prstGeom prst="can">
                  <a:avLst>
                    <a:gd name="adj" fmla="val 40368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dirty="0"/>
                </a:p>
              </p:txBody>
            </p:sp>
            <p:sp>
              <p:nvSpPr>
                <p:cNvPr id="65" name="Ellipse 64"/>
                <p:cNvSpPr/>
                <p:nvPr/>
              </p:nvSpPr>
              <p:spPr>
                <a:xfrm>
                  <a:off x="2960012" y="5085184"/>
                  <a:ext cx="45719" cy="144015"/>
                </a:xfrm>
                <a:prstGeom prst="ellipse">
                  <a:avLst/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dirty="0"/>
                </a:p>
              </p:txBody>
            </p:sp>
          </p:grpSp>
          <p:sp>
            <p:nvSpPr>
              <p:cNvPr id="53" name="Gleichschenkliges Dreieck 52"/>
              <p:cNvSpPr>
                <a:spLocks noChangeAspect="1"/>
              </p:cNvSpPr>
              <p:nvPr/>
            </p:nvSpPr>
            <p:spPr>
              <a:xfrm rot="5400000">
                <a:off x="2396728" y="1499816"/>
                <a:ext cx="342644" cy="312580"/>
              </a:xfrm>
              <a:prstGeom prst="triangl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54" name="Gruppieren 53"/>
              <p:cNvGrpSpPr/>
              <p:nvPr/>
            </p:nvGrpSpPr>
            <p:grpSpPr>
              <a:xfrm>
                <a:off x="5919392" y="2243307"/>
                <a:ext cx="416804" cy="351214"/>
                <a:chOff x="5919392" y="2154289"/>
                <a:chExt cx="416804" cy="351214"/>
              </a:xfrm>
            </p:grpSpPr>
            <p:grpSp>
              <p:nvGrpSpPr>
                <p:cNvPr id="59" name="Gruppieren 58"/>
                <p:cNvGrpSpPr/>
                <p:nvPr/>
              </p:nvGrpSpPr>
              <p:grpSpPr>
                <a:xfrm>
                  <a:off x="5919392" y="2204864"/>
                  <a:ext cx="416804" cy="250065"/>
                  <a:chOff x="4535996" y="2832684"/>
                  <a:chExt cx="360040" cy="250065"/>
                </a:xfrm>
              </p:grpSpPr>
              <p:cxnSp>
                <p:nvCxnSpPr>
                  <p:cNvPr id="62" name="Gerade Verbindung 61"/>
                  <p:cNvCxnSpPr/>
                  <p:nvPr/>
                </p:nvCxnSpPr>
                <p:spPr>
                  <a:xfrm>
                    <a:off x="4535996" y="3082749"/>
                    <a:ext cx="360040" cy="0"/>
                  </a:xfrm>
                  <a:prstGeom prst="line">
                    <a:avLst/>
                  </a:prstGeom>
                  <a:ln w="25400" cap="rnd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3" name="Gleichschenkliges Dreieck 62"/>
                  <p:cNvSpPr/>
                  <p:nvPr/>
                </p:nvSpPr>
                <p:spPr>
                  <a:xfrm rot="10800000">
                    <a:off x="4587244" y="2832684"/>
                    <a:ext cx="236784" cy="250064"/>
                  </a:xfrm>
                  <a:prstGeom prst="triangle">
                    <a:avLst/>
                  </a:prstGeom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  <p:cxnSp>
              <p:nvCxnSpPr>
                <p:cNvPr id="60" name="Gerade Verbindung 59"/>
                <p:cNvCxnSpPr>
                  <a:stCxn id="63" idx="0"/>
                </p:cNvCxnSpPr>
                <p:nvPr/>
              </p:nvCxnSpPr>
              <p:spPr>
                <a:xfrm>
                  <a:off x="6115777" y="2454928"/>
                  <a:ext cx="0" cy="50575"/>
                </a:xfrm>
                <a:prstGeom prst="line">
                  <a:avLst/>
                </a:prstGeom>
                <a:ln w="1905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" name="Gerade Verbindung 60"/>
                <p:cNvCxnSpPr/>
                <p:nvPr/>
              </p:nvCxnSpPr>
              <p:spPr>
                <a:xfrm>
                  <a:off x="6120172" y="2154289"/>
                  <a:ext cx="0" cy="50575"/>
                </a:xfrm>
                <a:prstGeom prst="line">
                  <a:avLst/>
                </a:prstGeom>
                <a:ln w="1905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55" name="Gerade Verbindung mit Pfeil 54"/>
              <p:cNvCxnSpPr/>
              <p:nvPr/>
            </p:nvCxnSpPr>
            <p:spPr>
              <a:xfrm flipV="1">
                <a:off x="5806400" y="2409286"/>
                <a:ext cx="205760" cy="155618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Gerade Verbindung mit Pfeil 55"/>
              <p:cNvCxnSpPr/>
              <p:nvPr/>
            </p:nvCxnSpPr>
            <p:spPr>
              <a:xfrm flipV="1">
                <a:off x="5724128" y="2348880"/>
                <a:ext cx="205760" cy="155618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Textfeld 56"/>
              <p:cNvSpPr txBox="1"/>
              <p:nvPr/>
            </p:nvSpPr>
            <p:spPr>
              <a:xfrm>
                <a:off x="4067944" y="1357608"/>
                <a:ext cx="437940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sz="2800" b="1" dirty="0" smtClean="0">
                    <a:latin typeface="Calibri"/>
                  </a:rPr>
                  <a:t>ϕ</a:t>
                </a:r>
                <a:endParaRPr lang="de-DE" sz="2800" b="1" dirty="0"/>
              </a:p>
            </p:txBody>
          </p:sp>
          <p:cxnSp>
            <p:nvCxnSpPr>
              <p:cNvPr id="58" name="Gerade Verbindung mit Pfeil 57"/>
              <p:cNvCxnSpPr/>
              <p:nvPr/>
            </p:nvCxnSpPr>
            <p:spPr>
              <a:xfrm flipV="1">
                <a:off x="4101914" y="1520788"/>
                <a:ext cx="326070" cy="306640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5" name="Inhaltsplatzhalter 2"/>
          <p:cNvSpPr>
            <a:spLocks noGrp="1"/>
          </p:cNvSpPr>
          <p:nvPr>
            <p:ph idx="1"/>
          </p:nvPr>
        </p:nvSpPr>
        <p:spPr>
          <a:xfrm>
            <a:off x="457200" y="4545124"/>
            <a:ext cx="8229600" cy="1656184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Conversion of the longitudinal profile into </a:t>
            </a:r>
            <a:r>
              <a:rPr lang="en-US" dirty="0" smtClean="0"/>
              <a:t>transverse </a:t>
            </a:r>
            <a:r>
              <a:rPr lang="en-US" dirty="0" smtClean="0"/>
              <a:t>profile by TM</a:t>
            </a:r>
            <a:r>
              <a:rPr lang="en-US" baseline="-25000" dirty="0" smtClean="0"/>
              <a:t>110</a:t>
            </a:r>
            <a:r>
              <a:rPr lang="en-US" dirty="0" smtClean="0"/>
              <a:t> RF Deflector Cavity</a:t>
            </a:r>
          </a:p>
          <a:p>
            <a:r>
              <a:rPr lang="en-US" dirty="0" smtClean="0"/>
              <a:t>Electron bunches must be emitted synchronously to RF Master</a:t>
            </a:r>
          </a:p>
          <a:p>
            <a:pPr>
              <a:buFont typeface="Calibri" panose="020F0502020204030204" pitchFamily="34" charset="0"/>
              <a:buChar char="→"/>
            </a:pPr>
            <a:r>
              <a:rPr lang="en-US" dirty="0" smtClean="0"/>
              <a:t>Longitudinal profile directly visible on the screen (intensity) or can be sampled by a Channeltron Detector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3310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 Response Measurements</a:t>
            </a:r>
            <a:br>
              <a:rPr lang="en-US" dirty="0"/>
            </a:br>
            <a:r>
              <a:rPr lang="en-US" dirty="0"/>
              <a:t>Experimental Setup at </a:t>
            </a:r>
            <a:r>
              <a:rPr lang="en-US" dirty="0" smtClean="0"/>
              <a:t>PKAT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Monika Dehn, 19.06.2017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ERL 2017 </a:t>
            </a:r>
            <a:r>
              <a:rPr lang="en-US" dirty="0"/>
              <a:t>| Geneva | </a:t>
            </a:r>
            <a:r>
              <a:rPr lang="de-DE" dirty="0"/>
              <a:t>MOIBCC002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16C8D-1F5F-4075-9F5B-176644275AC8}" type="slidenum">
              <a:rPr lang="de-DE" smtClean="0"/>
              <a:t>7</a:t>
            </a:fld>
            <a:endParaRPr lang="de-DE" dirty="0"/>
          </a:p>
        </p:txBody>
      </p:sp>
      <p:grpSp>
        <p:nvGrpSpPr>
          <p:cNvPr id="45" name="Gruppieren 44"/>
          <p:cNvGrpSpPr/>
          <p:nvPr/>
        </p:nvGrpSpPr>
        <p:grpSpPr>
          <a:xfrm>
            <a:off x="287524" y="898260"/>
            <a:ext cx="8748972" cy="5626203"/>
            <a:chOff x="287524" y="898260"/>
            <a:chExt cx="8748972" cy="5626203"/>
          </a:xfrm>
        </p:grpSpPr>
        <p:pic>
          <p:nvPicPr>
            <p:cNvPr id="7" name="Grafik 6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370" t="4918" r="15001" b="2123"/>
            <a:stretch/>
          </p:blipFill>
          <p:spPr>
            <a:xfrm>
              <a:off x="1405463" y="898260"/>
              <a:ext cx="6987030" cy="4943008"/>
            </a:xfrm>
            <a:prstGeom prst="rect">
              <a:avLst/>
            </a:prstGeom>
          </p:spPr>
        </p:pic>
        <p:sp>
          <p:nvSpPr>
            <p:cNvPr id="8" name="Text Box 11"/>
            <p:cNvSpPr txBox="1">
              <a:spLocks noChangeArrowheads="1"/>
            </p:cNvSpPr>
            <p:nvPr/>
          </p:nvSpPr>
          <p:spPr bwMode="auto">
            <a:xfrm>
              <a:off x="7880796" y="4462264"/>
              <a:ext cx="1155700" cy="3095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1400" b="1" dirty="0" smtClean="0">
                  <a:solidFill>
                    <a:schemeClr val="accent3">
                      <a:lumMod val="75000"/>
                    </a:schemeClr>
                  </a:solidFill>
                  <a:ea typeface="Microsoft YaHei" charset="-122"/>
                  <a:cs typeface="Arial" charset="0"/>
                </a:rPr>
                <a:t>e</a:t>
              </a:r>
              <a:r>
                <a:rPr lang="en-US" sz="1400" b="1" baseline="30000" dirty="0" smtClean="0">
                  <a:solidFill>
                    <a:schemeClr val="accent3">
                      <a:lumMod val="75000"/>
                    </a:schemeClr>
                  </a:solidFill>
                  <a:ea typeface="Microsoft YaHei" charset="-122"/>
                  <a:cs typeface="Arial" charset="0"/>
                </a:rPr>
                <a:t>- </a:t>
              </a:r>
              <a:r>
                <a:rPr lang="en-US" sz="1400" b="1" dirty="0" smtClean="0">
                  <a:solidFill>
                    <a:schemeClr val="accent3">
                      <a:lumMod val="75000"/>
                    </a:schemeClr>
                  </a:solidFill>
                  <a:ea typeface="Microsoft YaHei" charset="-122"/>
                  <a:cs typeface="Arial" charset="0"/>
                </a:rPr>
                <a:t>Bunch</a:t>
              </a:r>
              <a:endParaRPr lang="en-US" sz="1400" b="1" dirty="0">
                <a:solidFill>
                  <a:schemeClr val="accent3">
                    <a:lumMod val="75000"/>
                  </a:schemeClr>
                </a:solidFill>
                <a:ea typeface="Microsoft YaHei" charset="-122"/>
                <a:cs typeface="Arial" charset="0"/>
              </a:endParaRPr>
            </a:p>
          </p:txBody>
        </p:sp>
        <p:sp>
          <p:nvSpPr>
            <p:cNvPr id="9" name="AutoShape 12"/>
            <p:cNvSpPr>
              <a:spLocks noChangeArrowheads="1"/>
            </p:cNvSpPr>
            <p:nvPr/>
          </p:nvSpPr>
          <p:spPr bwMode="auto">
            <a:xfrm rot="5400000">
              <a:off x="7443439" y="4364633"/>
              <a:ext cx="790575" cy="71438"/>
            </a:xfrm>
            <a:prstGeom prst="rightArrow">
              <a:avLst>
                <a:gd name="adj1" fmla="val 51120"/>
                <a:gd name="adj2" fmla="val 75570"/>
              </a:avLst>
            </a:prstGeom>
            <a:solidFill>
              <a:schemeClr val="accent3">
                <a:lumMod val="50000"/>
              </a:schemeClr>
            </a:solidFill>
            <a:ln w="9360" cap="sq">
              <a:solidFill>
                <a:schemeClr val="accent3">
                  <a:lumMod val="75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ot="10800000" wrap="none" anchor="ctr"/>
            <a:lstStyle/>
            <a:p>
              <a:endParaRPr lang="en-US" dirty="0"/>
            </a:p>
          </p:txBody>
        </p:sp>
        <p:sp>
          <p:nvSpPr>
            <p:cNvPr id="10" name="Freeform 14"/>
            <p:cNvSpPr>
              <a:spLocks noChangeArrowheads="1"/>
            </p:cNvSpPr>
            <p:nvPr/>
          </p:nvSpPr>
          <p:spPr bwMode="auto">
            <a:xfrm rot="15994276" flipH="1">
              <a:off x="7953725" y="4109839"/>
              <a:ext cx="292100" cy="290512"/>
            </a:xfrm>
            <a:custGeom>
              <a:avLst/>
              <a:gdLst>
                <a:gd name="T0" fmla="*/ 0 w 477"/>
                <a:gd name="T1" fmla="*/ 2147483647 h 333"/>
                <a:gd name="T2" fmla="*/ 2147483647 w 477"/>
                <a:gd name="T3" fmla="*/ 2147483647 h 333"/>
                <a:gd name="T4" fmla="*/ 2147483647 w 477"/>
                <a:gd name="T5" fmla="*/ 2147483647 h 333"/>
                <a:gd name="T6" fmla="*/ 2147483647 w 477"/>
                <a:gd name="T7" fmla="*/ 2147483647 h 333"/>
                <a:gd name="T8" fmla="*/ 2147483647 w 477"/>
                <a:gd name="T9" fmla="*/ 2147483647 h 333"/>
                <a:gd name="T10" fmla="*/ 2147483647 w 477"/>
                <a:gd name="T11" fmla="*/ 2147483647 h 333"/>
                <a:gd name="T12" fmla="*/ 2147483647 w 477"/>
                <a:gd name="T13" fmla="*/ 2147483647 h 333"/>
                <a:gd name="T14" fmla="*/ 2147483647 w 477"/>
                <a:gd name="T15" fmla="*/ 2147483647 h 333"/>
                <a:gd name="T16" fmla="*/ 2147483647 w 477"/>
                <a:gd name="T17" fmla="*/ 2147483647 h 333"/>
                <a:gd name="T18" fmla="*/ 2147483647 w 477"/>
                <a:gd name="T19" fmla="*/ 2147483647 h 33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77" h="333">
                  <a:moveTo>
                    <a:pt x="0" y="329"/>
                  </a:moveTo>
                  <a:cubicBezTo>
                    <a:pt x="6" y="329"/>
                    <a:pt x="12" y="329"/>
                    <a:pt x="23" y="329"/>
                  </a:cubicBezTo>
                  <a:cubicBezTo>
                    <a:pt x="34" y="329"/>
                    <a:pt x="45" y="333"/>
                    <a:pt x="68" y="329"/>
                  </a:cubicBezTo>
                  <a:cubicBezTo>
                    <a:pt x="91" y="325"/>
                    <a:pt x="129" y="317"/>
                    <a:pt x="159" y="306"/>
                  </a:cubicBezTo>
                  <a:cubicBezTo>
                    <a:pt x="189" y="295"/>
                    <a:pt x="224" y="287"/>
                    <a:pt x="250" y="261"/>
                  </a:cubicBezTo>
                  <a:cubicBezTo>
                    <a:pt x="276" y="235"/>
                    <a:pt x="299" y="190"/>
                    <a:pt x="318" y="148"/>
                  </a:cubicBezTo>
                  <a:cubicBezTo>
                    <a:pt x="337" y="106"/>
                    <a:pt x="348" y="0"/>
                    <a:pt x="363" y="11"/>
                  </a:cubicBezTo>
                  <a:cubicBezTo>
                    <a:pt x="378" y="22"/>
                    <a:pt x="398" y="167"/>
                    <a:pt x="409" y="216"/>
                  </a:cubicBezTo>
                  <a:cubicBezTo>
                    <a:pt x="420" y="265"/>
                    <a:pt x="420" y="287"/>
                    <a:pt x="431" y="306"/>
                  </a:cubicBezTo>
                  <a:cubicBezTo>
                    <a:pt x="442" y="325"/>
                    <a:pt x="469" y="325"/>
                    <a:pt x="477" y="329"/>
                  </a:cubicBezTo>
                </a:path>
              </a:pathLst>
            </a:custGeom>
            <a:noFill/>
            <a:ln w="25560" cap="sq">
              <a:solidFill>
                <a:schemeClr val="accent3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1" name="AutoShape 5"/>
            <p:cNvSpPr>
              <a:spLocks noChangeArrowheads="1"/>
            </p:cNvSpPr>
            <p:nvPr/>
          </p:nvSpPr>
          <p:spPr bwMode="auto">
            <a:xfrm rot="1500000">
              <a:off x="3490726" y="5257129"/>
              <a:ext cx="160337" cy="533400"/>
            </a:xfrm>
            <a:prstGeom prst="upDownArrow">
              <a:avLst>
                <a:gd name="adj1" fmla="val 50000"/>
                <a:gd name="adj2" fmla="val 50101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>
                <a:buClr>
                  <a:srgbClr val="000000"/>
                </a:buClr>
                <a:buSzPct val="100000"/>
                <a:buFont typeface="Times New Roman" pitchFamily="16" charset="0"/>
                <a:buNone/>
              </a:pPr>
              <a:endParaRPr lang="en-US" dirty="0">
                <a:solidFill>
                  <a:srgbClr val="FFFFFF"/>
                </a:solidFill>
                <a:ea typeface="Microsoft YaHei" charset="-122"/>
              </a:endParaRPr>
            </a:p>
          </p:txBody>
        </p:sp>
        <p:sp>
          <p:nvSpPr>
            <p:cNvPr id="12" name="Freeform 6"/>
            <p:cNvSpPr>
              <a:spLocks noChangeArrowheads="1"/>
            </p:cNvSpPr>
            <p:nvPr/>
          </p:nvSpPr>
          <p:spPr bwMode="auto">
            <a:xfrm rot="493025" flipH="1">
              <a:off x="5602906" y="6081300"/>
              <a:ext cx="292100" cy="290512"/>
            </a:xfrm>
            <a:custGeom>
              <a:avLst/>
              <a:gdLst>
                <a:gd name="T0" fmla="*/ 0 w 477"/>
                <a:gd name="T1" fmla="*/ 2147483647 h 333"/>
                <a:gd name="T2" fmla="*/ 2147483647 w 477"/>
                <a:gd name="T3" fmla="*/ 2147483647 h 333"/>
                <a:gd name="T4" fmla="*/ 2147483647 w 477"/>
                <a:gd name="T5" fmla="*/ 2147483647 h 333"/>
                <a:gd name="T6" fmla="*/ 2147483647 w 477"/>
                <a:gd name="T7" fmla="*/ 2147483647 h 333"/>
                <a:gd name="T8" fmla="*/ 2147483647 w 477"/>
                <a:gd name="T9" fmla="*/ 2147483647 h 333"/>
                <a:gd name="T10" fmla="*/ 2147483647 w 477"/>
                <a:gd name="T11" fmla="*/ 2147483647 h 333"/>
                <a:gd name="T12" fmla="*/ 2147483647 w 477"/>
                <a:gd name="T13" fmla="*/ 2147483647 h 333"/>
                <a:gd name="T14" fmla="*/ 2147483647 w 477"/>
                <a:gd name="T15" fmla="*/ 2147483647 h 333"/>
                <a:gd name="T16" fmla="*/ 2147483647 w 477"/>
                <a:gd name="T17" fmla="*/ 2147483647 h 333"/>
                <a:gd name="T18" fmla="*/ 2147483647 w 477"/>
                <a:gd name="T19" fmla="*/ 2147483647 h 33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77" h="333">
                  <a:moveTo>
                    <a:pt x="0" y="329"/>
                  </a:moveTo>
                  <a:cubicBezTo>
                    <a:pt x="6" y="329"/>
                    <a:pt x="12" y="329"/>
                    <a:pt x="23" y="329"/>
                  </a:cubicBezTo>
                  <a:cubicBezTo>
                    <a:pt x="34" y="329"/>
                    <a:pt x="45" y="333"/>
                    <a:pt x="68" y="329"/>
                  </a:cubicBezTo>
                  <a:cubicBezTo>
                    <a:pt x="91" y="325"/>
                    <a:pt x="129" y="317"/>
                    <a:pt x="159" y="306"/>
                  </a:cubicBezTo>
                  <a:cubicBezTo>
                    <a:pt x="189" y="295"/>
                    <a:pt x="224" y="287"/>
                    <a:pt x="250" y="261"/>
                  </a:cubicBezTo>
                  <a:cubicBezTo>
                    <a:pt x="276" y="235"/>
                    <a:pt x="299" y="190"/>
                    <a:pt x="318" y="148"/>
                  </a:cubicBezTo>
                  <a:cubicBezTo>
                    <a:pt x="337" y="106"/>
                    <a:pt x="348" y="0"/>
                    <a:pt x="363" y="11"/>
                  </a:cubicBezTo>
                  <a:cubicBezTo>
                    <a:pt x="378" y="22"/>
                    <a:pt x="398" y="167"/>
                    <a:pt x="409" y="216"/>
                  </a:cubicBezTo>
                  <a:cubicBezTo>
                    <a:pt x="420" y="265"/>
                    <a:pt x="420" y="287"/>
                    <a:pt x="431" y="306"/>
                  </a:cubicBezTo>
                  <a:cubicBezTo>
                    <a:pt x="442" y="325"/>
                    <a:pt x="469" y="325"/>
                    <a:pt x="477" y="329"/>
                  </a:cubicBezTo>
                </a:path>
              </a:pathLst>
            </a:custGeom>
            <a:noFill/>
            <a:ln w="25560" cap="sq">
              <a:solidFill>
                <a:schemeClr val="accent3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3" name="Freeform 7"/>
            <p:cNvSpPr>
              <a:spLocks noChangeArrowheads="1"/>
            </p:cNvSpPr>
            <p:nvPr/>
          </p:nvSpPr>
          <p:spPr bwMode="auto">
            <a:xfrm rot="18173137">
              <a:off x="3116572" y="5245819"/>
              <a:ext cx="282575" cy="288925"/>
            </a:xfrm>
            <a:custGeom>
              <a:avLst/>
              <a:gdLst>
                <a:gd name="T0" fmla="*/ 0 w 477"/>
                <a:gd name="T1" fmla="*/ 2147483647 h 333"/>
                <a:gd name="T2" fmla="*/ 2147483647 w 477"/>
                <a:gd name="T3" fmla="*/ 2147483647 h 333"/>
                <a:gd name="T4" fmla="*/ 2147483647 w 477"/>
                <a:gd name="T5" fmla="*/ 2147483647 h 333"/>
                <a:gd name="T6" fmla="*/ 2147483647 w 477"/>
                <a:gd name="T7" fmla="*/ 2147483647 h 333"/>
                <a:gd name="T8" fmla="*/ 2147483647 w 477"/>
                <a:gd name="T9" fmla="*/ 2147483647 h 333"/>
                <a:gd name="T10" fmla="*/ 2147483647 w 477"/>
                <a:gd name="T11" fmla="*/ 2147483647 h 333"/>
                <a:gd name="T12" fmla="*/ 2147483647 w 477"/>
                <a:gd name="T13" fmla="*/ 2147483647 h 333"/>
                <a:gd name="T14" fmla="*/ 2147483647 w 477"/>
                <a:gd name="T15" fmla="*/ 2147483647 h 333"/>
                <a:gd name="T16" fmla="*/ 2147483647 w 477"/>
                <a:gd name="T17" fmla="*/ 2147483647 h 333"/>
                <a:gd name="T18" fmla="*/ 2147483647 w 477"/>
                <a:gd name="T19" fmla="*/ 2147483647 h 33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77" h="333">
                  <a:moveTo>
                    <a:pt x="0" y="329"/>
                  </a:moveTo>
                  <a:cubicBezTo>
                    <a:pt x="6" y="329"/>
                    <a:pt x="12" y="329"/>
                    <a:pt x="23" y="329"/>
                  </a:cubicBezTo>
                  <a:cubicBezTo>
                    <a:pt x="34" y="329"/>
                    <a:pt x="45" y="333"/>
                    <a:pt x="68" y="329"/>
                  </a:cubicBezTo>
                  <a:cubicBezTo>
                    <a:pt x="91" y="325"/>
                    <a:pt x="129" y="317"/>
                    <a:pt x="159" y="306"/>
                  </a:cubicBezTo>
                  <a:cubicBezTo>
                    <a:pt x="189" y="295"/>
                    <a:pt x="224" y="287"/>
                    <a:pt x="250" y="261"/>
                  </a:cubicBezTo>
                  <a:cubicBezTo>
                    <a:pt x="276" y="235"/>
                    <a:pt x="299" y="190"/>
                    <a:pt x="318" y="148"/>
                  </a:cubicBezTo>
                  <a:cubicBezTo>
                    <a:pt x="337" y="106"/>
                    <a:pt x="348" y="0"/>
                    <a:pt x="363" y="11"/>
                  </a:cubicBezTo>
                  <a:cubicBezTo>
                    <a:pt x="378" y="22"/>
                    <a:pt x="398" y="167"/>
                    <a:pt x="409" y="216"/>
                  </a:cubicBezTo>
                  <a:cubicBezTo>
                    <a:pt x="420" y="265"/>
                    <a:pt x="420" y="287"/>
                    <a:pt x="431" y="306"/>
                  </a:cubicBezTo>
                  <a:cubicBezTo>
                    <a:pt x="442" y="325"/>
                    <a:pt x="469" y="325"/>
                    <a:pt x="477" y="329"/>
                  </a:cubicBezTo>
                </a:path>
              </a:pathLst>
            </a:custGeom>
            <a:noFill/>
            <a:ln w="25560" cap="sq">
              <a:solidFill>
                <a:schemeClr val="accent3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4" name="Freeform 8"/>
            <p:cNvSpPr>
              <a:spLocks noChangeArrowheads="1"/>
            </p:cNvSpPr>
            <p:nvPr/>
          </p:nvSpPr>
          <p:spPr bwMode="auto">
            <a:xfrm rot="5400000">
              <a:off x="7358236" y="5861818"/>
              <a:ext cx="179388" cy="107950"/>
            </a:xfrm>
            <a:custGeom>
              <a:avLst/>
              <a:gdLst>
                <a:gd name="T0" fmla="*/ 2147483647 w 1815"/>
                <a:gd name="T1" fmla="*/ 2147483647 h 454"/>
                <a:gd name="T2" fmla="*/ 2147483647 w 1815"/>
                <a:gd name="T3" fmla="*/ 0 h 454"/>
                <a:gd name="T4" fmla="*/ 2147483647 w 1815"/>
                <a:gd name="T5" fmla="*/ 2147483647 h 454"/>
                <a:gd name="T6" fmla="*/ 2147483647 w 1815"/>
                <a:gd name="T7" fmla="*/ 0 h 454"/>
                <a:gd name="T8" fmla="*/ 2147483647 w 1815"/>
                <a:gd name="T9" fmla="*/ 2147483647 h 454"/>
                <a:gd name="T10" fmla="*/ 2147483647 w 1815"/>
                <a:gd name="T11" fmla="*/ 0 h 454"/>
                <a:gd name="T12" fmla="*/ 2147483647 w 1815"/>
                <a:gd name="T13" fmla="*/ 2147483647 h 454"/>
                <a:gd name="T14" fmla="*/ 2147483647 w 1815"/>
                <a:gd name="T15" fmla="*/ 0 h 454"/>
                <a:gd name="T16" fmla="*/ 0 w 1815"/>
                <a:gd name="T17" fmla="*/ 2147483647 h 45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815" h="454">
                  <a:moveTo>
                    <a:pt x="1815" y="454"/>
                  </a:moveTo>
                  <a:cubicBezTo>
                    <a:pt x="1739" y="227"/>
                    <a:pt x="1664" y="0"/>
                    <a:pt x="1588" y="0"/>
                  </a:cubicBezTo>
                  <a:cubicBezTo>
                    <a:pt x="1512" y="0"/>
                    <a:pt x="1437" y="454"/>
                    <a:pt x="1361" y="454"/>
                  </a:cubicBezTo>
                  <a:cubicBezTo>
                    <a:pt x="1285" y="454"/>
                    <a:pt x="1210" y="0"/>
                    <a:pt x="1134" y="0"/>
                  </a:cubicBezTo>
                  <a:cubicBezTo>
                    <a:pt x="1058" y="0"/>
                    <a:pt x="982" y="454"/>
                    <a:pt x="907" y="454"/>
                  </a:cubicBezTo>
                  <a:cubicBezTo>
                    <a:pt x="832" y="454"/>
                    <a:pt x="756" y="0"/>
                    <a:pt x="681" y="0"/>
                  </a:cubicBezTo>
                  <a:cubicBezTo>
                    <a:pt x="606" y="0"/>
                    <a:pt x="530" y="454"/>
                    <a:pt x="454" y="454"/>
                  </a:cubicBezTo>
                  <a:cubicBezTo>
                    <a:pt x="378" y="454"/>
                    <a:pt x="303" y="0"/>
                    <a:pt x="227" y="0"/>
                  </a:cubicBezTo>
                  <a:cubicBezTo>
                    <a:pt x="151" y="0"/>
                    <a:pt x="38" y="379"/>
                    <a:pt x="0" y="454"/>
                  </a:cubicBezTo>
                </a:path>
              </a:pathLst>
            </a:custGeom>
            <a:noFill/>
            <a:ln w="12600" cap="sq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5" name="AutoShape 9"/>
            <p:cNvSpPr>
              <a:spLocks noChangeArrowheads="1"/>
            </p:cNvSpPr>
            <p:nvPr/>
          </p:nvSpPr>
          <p:spPr bwMode="auto">
            <a:xfrm rot="16260000">
              <a:off x="7191549" y="6249032"/>
              <a:ext cx="446087" cy="104775"/>
            </a:xfrm>
            <a:prstGeom prst="rightArrow">
              <a:avLst>
                <a:gd name="adj1" fmla="val 36259"/>
                <a:gd name="adj2" fmla="val 66663"/>
              </a:avLst>
            </a:prstGeom>
            <a:solidFill>
              <a:srgbClr val="FF0000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defTabSz="449263">
                <a:buClr>
                  <a:srgbClr val="000000"/>
                </a:buClr>
                <a:buSzPct val="100000"/>
                <a:buFont typeface="Times New Roman" pitchFamily="16" charset="0"/>
                <a:buNone/>
              </a:pPr>
              <a:endParaRPr lang="en-US" dirty="0">
                <a:solidFill>
                  <a:srgbClr val="FFFFFF"/>
                </a:solidFill>
                <a:ea typeface="Microsoft YaHei" charset="-122"/>
              </a:endParaRPr>
            </a:p>
          </p:txBody>
        </p:sp>
        <p:sp>
          <p:nvSpPr>
            <p:cNvPr id="16" name="Text Box 10"/>
            <p:cNvSpPr txBox="1">
              <a:spLocks noChangeArrowheads="1"/>
            </p:cNvSpPr>
            <p:nvPr/>
          </p:nvSpPr>
          <p:spPr bwMode="auto">
            <a:xfrm>
              <a:off x="7392367" y="6097426"/>
              <a:ext cx="708025" cy="3095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buSzPct val="100000"/>
              </a:pPr>
              <a:r>
                <a:rPr lang="en-US" sz="1400" b="1" dirty="0" smtClean="0">
                  <a:solidFill>
                    <a:srgbClr val="FF0000"/>
                  </a:solidFill>
                  <a:ea typeface="Microsoft YaHei" charset="-122"/>
                  <a:cs typeface="Arial" charset="0"/>
                </a:rPr>
                <a:t>Laser</a:t>
              </a:r>
              <a:endParaRPr lang="en-US" sz="1400" b="1" dirty="0">
                <a:solidFill>
                  <a:srgbClr val="FF0000"/>
                </a:solidFill>
                <a:ea typeface="Microsoft YaHei" charset="-122"/>
                <a:cs typeface="Arial" charset="0"/>
              </a:endParaRPr>
            </a:p>
          </p:txBody>
        </p:sp>
        <p:sp>
          <p:nvSpPr>
            <p:cNvPr id="17" name="AutoShape 13"/>
            <p:cNvSpPr>
              <a:spLocks noChangeArrowheads="1"/>
            </p:cNvSpPr>
            <p:nvPr/>
          </p:nvSpPr>
          <p:spPr bwMode="auto">
            <a:xfrm rot="11295680">
              <a:off x="5408426" y="5905028"/>
              <a:ext cx="790575" cy="71437"/>
            </a:xfrm>
            <a:prstGeom prst="rightArrow">
              <a:avLst>
                <a:gd name="adj1" fmla="val 51120"/>
                <a:gd name="adj2" fmla="val 75572"/>
              </a:avLst>
            </a:prstGeom>
            <a:solidFill>
              <a:schemeClr val="accent3">
                <a:lumMod val="50000"/>
              </a:schemeClr>
            </a:solidFill>
            <a:ln w="9360" cap="sq">
              <a:solidFill>
                <a:schemeClr val="accent3">
                  <a:lumMod val="75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ot="10800000" wrap="none" anchor="ctr"/>
            <a:lstStyle/>
            <a:p>
              <a:pPr defTabSz="449263">
                <a:buClr>
                  <a:srgbClr val="000000"/>
                </a:buClr>
                <a:buSzPct val="100000"/>
                <a:buFont typeface="Times New Roman" pitchFamily="16" charset="0"/>
                <a:buNone/>
              </a:pPr>
              <a:endParaRPr lang="en-US" dirty="0">
                <a:solidFill>
                  <a:srgbClr val="FFFFFF"/>
                </a:solidFill>
                <a:ea typeface="Microsoft YaHei" charset="-122"/>
              </a:endParaRPr>
            </a:p>
          </p:txBody>
        </p:sp>
        <p:cxnSp>
          <p:nvCxnSpPr>
            <p:cNvPr id="18" name="Gerade Verbindung mit Pfeil 17"/>
            <p:cNvCxnSpPr/>
            <p:nvPr/>
          </p:nvCxnSpPr>
          <p:spPr>
            <a:xfrm flipH="1">
              <a:off x="3959932" y="3588865"/>
              <a:ext cx="421382" cy="956259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sp>
          <p:nvSpPr>
            <p:cNvPr id="19" name="Textfeld 18"/>
            <p:cNvSpPr txBox="1">
              <a:spLocks noChangeArrowheads="1"/>
            </p:cNvSpPr>
            <p:nvPr/>
          </p:nvSpPr>
          <p:spPr bwMode="auto">
            <a:xfrm>
              <a:off x="3878076" y="3337247"/>
              <a:ext cx="1371658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1400" b="1" dirty="0" smtClean="0">
                  <a:latin typeface="+mn-lt"/>
                </a:rPr>
                <a:t>Deflector Cavity</a:t>
              </a:r>
              <a:endParaRPr lang="en-US" sz="1400" b="1" dirty="0">
                <a:latin typeface="+mn-lt"/>
              </a:endParaRPr>
            </a:p>
          </p:txBody>
        </p:sp>
        <p:cxnSp>
          <p:nvCxnSpPr>
            <p:cNvPr id="20" name="Gerade Verbindung mit Pfeil 19"/>
            <p:cNvCxnSpPr/>
            <p:nvPr/>
          </p:nvCxnSpPr>
          <p:spPr>
            <a:xfrm>
              <a:off x="1234728" y="4439048"/>
              <a:ext cx="240928" cy="3406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1" name="Gerade Verbindung mit Pfeil 20"/>
            <p:cNvCxnSpPr/>
            <p:nvPr/>
          </p:nvCxnSpPr>
          <p:spPr>
            <a:xfrm>
              <a:off x="2637417" y="3880212"/>
              <a:ext cx="42568" cy="374883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sp>
          <p:nvSpPr>
            <p:cNvPr id="22" name="Textfeld 36"/>
            <p:cNvSpPr txBox="1">
              <a:spLocks noChangeArrowheads="1"/>
            </p:cNvSpPr>
            <p:nvPr/>
          </p:nvSpPr>
          <p:spPr bwMode="auto">
            <a:xfrm>
              <a:off x="1950313" y="3356992"/>
              <a:ext cx="1112549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en-US" sz="1400" b="1" dirty="0" smtClean="0">
                  <a:latin typeface="+mn-lt"/>
                </a:rPr>
                <a:t>YAG Screen/</a:t>
              </a:r>
            </a:p>
            <a:p>
              <a:pPr algn="ctr" eaLnBrk="1" hangingPunct="1"/>
              <a:r>
                <a:rPr lang="en-US" sz="1400" b="1" dirty="0" smtClean="0">
                  <a:latin typeface="+mn-lt"/>
                </a:rPr>
                <a:t>Slit</a:t>
              </a:r>
              <a:endParaRPr lang="en-US" sz="1400" b="1" dirty="0">
                <a:latin typeface="+mn-lt"/>
              </a:endParaRPr>
            </a:p>
          </p:txBody>
        </p:sp>
        <p:sp>
          <p:nvSpPr>
            <p:cNvPr id="23" name="Textfeld 36"/>
            <p:cNvSpPr txBox="1">
              <a:spLocks noChangeArrowheads="1"/>
            </p:cNvSpPr>
            <p:nvPr/>
          </p:nvSpPr>
          <p:spPr bwMode="auto">
            <a:xfrm>
              <a:off x="2691417" y="5713511"/>
              <a:ext cx="1175578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1400" b="1" dirty="0" smtClean="0">
                  <a:latin typeface="+mn-lt"/>
                </a:rPr>
                <a:t>RF Deflection</a:t>
              </a:r>
              <a:endParaRPr lang="en-US" sz="1400" b="1" dirty="0">
                <a:latin typeface="+mn-lt"/>
              </a:endParaRPr>
            </a:p>
          </p:txBody>
        </p:sp>
        <p:cxnSp>
          <p:nvCxnSpPr>
            <p:cNvPr id="24" name="Gerade Verbindung mit Pfeil 23"/>
            <p:cNvCxnSpPr/>
            <p:nvPr/>
          </p:nvCxnSpPr>
          <p:spPr>
            <a:xfrm>
              <a:off x="2411760" y="6121553"/>
              <a:ext cx="964509" cy="105003"/>
            </a:xfrm>
            <a:prstGeom prst="straightConnector1">
              <a:avLst/>
            </a:prstGeom>
            <a:ln w="28575">
              <a:solidFill>
                <a:srgbClr val="00004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feld 24"/>
            <p:cNvSpPr txBox="1"/>
            <p:nvPr/>
          </p:nvSpPr>
          <p:spPr>
            <a:xfrm>
              <a:off x="2591780" y="6181563"/>
              <a:ext cx="79060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latin typeface="+mn-lt"/>
                </a:rPr>
                <a:t>700 mm</a:t>
              </a:r>
              <a:endParaRPr lang="en-US" sz="1400" b="1" dirty="0">
                <a:latin typeface="+mn-lt"/>
              </a:endParaRPr>
            </a:p>
          </p:txBody>
        </p:sp>
        <p:sp>
          <p:nvSpPr>
            <p:cNvPr id="26" name="Freeform 6"/>
            <p:cNvSpPr>
              <a:spLocks noChangeArrowheads="1"/>
            </p:cNvSpPr>
            <p:nvPr/>
          </p:nvSpPr>
          <p:spPr bwMode="auto">
            <a:xfrm rot="493025" flipH="1">
              <a:off x="3835178" y="5464607"/>
              <a:ext cx="292100" cy="290512"/>
            </a:xfrm>
            <a:custGeom>
              <a:avLst/>
              <a:gdLst>
                <a:gd name="T0" fmla="*/ 0 w 477"/>
                <a:gd name="T1" fmla="*/ 2147483647 h 333"/>
                <a:gd name="T2" fmla="*/ 2147483647 w 477"/>
                <a:gd name="T3" fmla="*/ 2147483647 h 333"/>
                <a:gd name="T4" fmla="*/ 2147483647 w 477"/>
                <a:gd name="T5" fmla="*/ 2147483647 h 333"/>
                <a:gd name="T6" fmla="*/ 2147483647 w 477"/>
                <a:gd name="T7" fmla="*/ 2147483647 h 333"/>
                <a:gd name="T8" fmla="*/ 2147483647 w 477"/>
                <a:gd name="T9" fmla="*/ 2147483647 h 333"/>
                <a:gd name="T10" fmla="*/ 2147483647 w 477"/>
                <a:gd name="T11" fmla="*/ 2147483647 h 333"/>
                <a:gd name="T12" fmla="*/ 2147483647 w 477"/>
                <a:gd name="T13" fmla="*/ 2147483647 h 333"/>
                <a:gd name="T14" fmla="*/ 2147483647 w 477"/>
                <a:gd name="T15" fmla="*/ 2147483647 h 333"/>
                <a:gd name="T16" fmla="*/ 2147483647 w 477"/>
                <a:gd name="T17" fmla="*/ 2147483647 h 333"/>
                <a:gd name="T18" fmla="*/ 2147483647 w 477"/>
                <a:gd name="T19" fmla="*/ 2147483647 h 33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77" h="333">
                  <a:moveTo>
                    <a:pt x="0" y="329"/>
                  </a:moveTo>
                  <a:cubicBezTo>
                    <a:pt x="6" y="329"/>
                    <a:pt x="12" y="329"/>
                    <a:pt x="23" y="329"/>
                  </a:cubicBezTo>
                  <a:cubicBezTo>
                    <a:pt x="34" y="329"/>
                    <a:pt x="45" y="333"/>
                    <a:pt x="68" y="329"/>
                  </a:cubicBezTo>
                  <a:cubicBezTo>
                    <a:pt x="91" y="325"/>
                    <a:pt x="129" y="317"/>
                    <a:pt x="159" y="306"/>
                  </a:cubicBezTo>
                  <a:cubicBezTo>
                    <a:pt x="189" y="295"/>
                    <a:pt x="224" y="287"/>
                    <a:pt x="250" y="261"/>
                  </a:cubicBezTo>
                  <a:cubicBezTo>
                    <a:pt x="276" y="235"/>
                    <a:pt x="299" y="190"/>
                    <a:pt x="318" y="148"/>
                  </a:cubicBezTo>
                  <a:cubicBezTo>
                    <a:pt x="337" y="106"/>
                    <a:pt x="348" y="0"/>
                    <a:pt x="363" y="11"/>
                  </a:cubicBezTo>
                  <a:cubicBezTo>
                    <a:pt x="378" y="22"/>
                    <a:pt x="398" y="167"/>
                    <a:pt x="409" y="216"/>
                  </a:cubicBezTo>
                  <a:cubicBezTo>
                    <a:pt x="420" y="265"/>
                    <a:pt x="420" y="287"/>
                    <a:pt x="431" y="306"/>
                  </a:cubicBezTo>
                  <a:cubicBezTo>
                    <a:pt x="442" y="325"/>
                    <a:pt x="469" y="325"/>
                    <a:pt x="477" y="329"/>
                  </a:cubicBezTo>
                </a:path>
              </a:pathLst>
            </a:custGeom>
            <a:noFill/>
            <a:ln w="25560" cap="sq">
              <a:solidFill>
                <a:schemeClr val="accent3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7" name="Textfeld 40"/>
            <p:cNvSpPr txBox="1">
              <a:spLocks noChangeArrowheads="1"/>
            </p:cNvSpPr>
            <p:nvPr/>
          </p:nvSpPr>
          <p:spPr bwMode="auto">
            <a:xfrm>
              <a:off x="476249" y="3573016"/>
              <a:ext cx="1107419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r" eaLnBrk="1" hangingPunct="1"/>
              <a:r>
                <a:rPr lang="en-US" sz="1400" b="1" dirty="0" smtClean="0">
                  <a:latin typeface="+mn-lt"/>
                </a:rPr>
                <a:t>Channeltron</a:t>
              </a:r>
              <a:endParaRPr lang="en-US" sz="1400" b="1" dirty="0">
                <a:latin typeface="+mn-lt"/>
              </a:endParaRPr>
            </a:p>
          </p:txBody>
        </p:sp>
        <p:cxnSp>
          <p:nvCxnSpPr>
            <p:cNvPr id="28" name="Gerade Verbindung mit Pfeil 27"/>
            <p:cNvCxnSpPr/>
            <p:nvPr/>
          </p:nvCxnSpPr>
          <p:spPr>
            <a:xfrm>
              <a:off x="1183924" y="3965245"/>
              <a:ext cx="291732" cy="291847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pic>
          <p:nvPicPr>
            <p:cNvPr id="29" name="Grafik 2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9494">
              <a:off x="673062" y="4147765"/>
              <a:ext cx="489865" cy="505174"/>
            </a:xfrm>
            <a:prstGeom prst="rect">
              <a:avLst/>
            </a:prstGeom>
          </p:spPr>
        </p:pic>
        <p:sp>
          <p:nvSpPr>
            <p:cNvPr id="30" name="Rechteck 29"/>
            <p:cNvSpPr/>
            <p:nvPr/>
          </p:nvSpPr>
          <p:spPr>
            <a:xfrm>
              <a:off x="298733" y="1160748"/>
              <a:ext cx="3457531" cy="144044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31" name="Gruppieren 30"/>
            <p:cNvGrpSpPr/>
            <p:nvPr/>
          </p:nvGrpSpPr>
          <p:grpSpPr>
            <a:xfrm>
              <a:off x="1187624" y="1518308"/>
              <a:ext cx="1512168" cy="434528"/>
              <a:chOff x="3635896" y="1736812"/>
              <a:chExt cx="1512168" cy="434528"/>
            </a:xfrm>
          </p:grpSpPr>
          <p:grpSp>
            <p:nvGrpSpPr>
              <p:cNvPr id="32" name="Gruppieren 31"/>
              <p:cNvGrpSpPr/>
              <p:nvPr/>
            </p:nvGrpSpPr>
            <p:grpSpPr>
              <a:xfrm>
                <a:off x="3635896" y="1736812"/>
                <a:ext cx="292100" cy="434528"/>
                <a:chOff x="3635896" y="1736812"/>
                <a:chExt cx="292100" cy="434528"/>
              </a:xfrm>
            </p:grpSpPr>
            <p:sp>
              <p:nvSpPr>
                <p:cNvPr id="39" name="Freeform 14"/>
                <p:cNvSpPr>
                  <a:spLocks noChangeArrowheads="1"/>
                </p:cNvSpPr>
                <p:nvPr/>
              </p:nvSpPr>
              <p:spPr bwMode="auto">
                <a:xfrm flipH="1">
                  <a:off x="3635896" y="1880828"/>
                  <a:ext cx="292100" cy="290512"/>
                </a:xfrm>
                <a:custGeom>
                  <a:avLst/>
                  <a:gdLst>
                    <a:gd name="T0" fmla="*/ 0 w 477"/>
                    <a:gd name="T1" fmla="*/ 2147483647 h 333"/>
                    <a:gd name="T2" fmla="*/ 2147483647 w 477"/>
                    <a:gd name="T3" fmla="*/ 2147483647 h 333"/>
                    <a:gd name="T4" fmla="*/ 2147483647 w 477"/>
                    <a:gd name="T5" fmla="*/ 2147483647 h 333"/>
                    <a:gd name="T6" fmla="*/ 2147483647 w 477"/>
                    <a:gd name="T7" fmla="*/ 2147483647 h 333"/>
                    <a:gd name="T8" fmla="*/ 2147483647 w 477"/>
                    <a:gd name="T9" fmla="*/ 2147483647 h 333"/>
                    <a:gd name="T10" fmla="*/ 2147483647 w 477"/>
                    <a:gd name="T11" fmla="*/ 2147483647 h 333"/>
                    <a:gd name="T12" fmla="*/ 2147483647 w 477"/>
                    <a:gd name="T13" fmla="*/ 2147483647 h 333"/>
                    <a:gd name="T14" fmla="*/ 2147483647 w 477"/>
                    <a:gd name="T15" fmla="*/ 2147483647 h 333"/>
                    <a:gd name="T16" fmla="*/ 2147483647 w 477"/>
                    <a:gd name="T17" fmla="*/ 2147483647 h 333"/>
                    <a:gd name="T18" fmla="*/ 2147483647 w 477"/>
                    <a:gd name="T19" fmla="*/ 2147483647 h 333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477" h="333">
                      <a:moveTo>
                        <a:pt x="0" y="329"/>
                      </a:moveTo>
                      <a:cubicBezTo>
                        <a:pt x="6" y="329"/>
                        <a:pt x="12" y="329"/>
                        <a:pt x="23" y="329"/>
                      </a:cubicBezTo>
                      <a:cubicBezTo>
                        <a:pt x="34" y="329"/>
                        <a:pt x="45" y="333"/>
                        <a:pt x="68" y="329"/>
                      </a:cubicBezTo>
                      <a:cubicBezTo>
                        <a:pt x="91" y="325"/>
                        <a:pt x="129" y="317"/>
                        <a:pt x="159" y="306"/>
                      </a:cubicBezTo>
                      <a:cubicBezTo>
                        <a:pt x="189" y="295"/>
                        <a:pt x="224" y="287"/>
                        <a:pt x="250" y="261"/>
                      </a:cubicBezTo>
                      <a:cubicBezTo>
                        <a:pt x="276" y="235"/>
                        <a:pt x="299" y="190"/>
                        <a:pt x="318" y="148"/>
                      </a:cubicBezTo>
                      <a:cubicBezTo>
                        <a:pt x="337" y="106"/>
                        <a:pt x="348" y="0"/>
                        <a:pt x="363" y="11"/>
                      </a:cubicBezTo>
                      <a:cubicBezTo>
                        <a:pt x="378" y="22"/>
                        <a:pt x="398" y="167"/>
                        <a:pt x="409" y="216"/>
                      </a:cubicBezTo>
                      <a:cubicBezTo>
                        <a:pt x="420" y="265"/>
                        <a:pt x="420" y="287"/>
                        <a:pt x="431" y="306"/>
                      </a:cubicBezTo>
                      <a:cubicBezTo>
                        <a:pt x="442" y="325"/>
                        <a:pt x="469" y="325"/>
                        <a:pt x="477" y="329"/>
                      </a:cubicBezTo>
                    </a:path>
                  </a:pathLst>
                </a:custGeom>
                <a:noFill/>
                <a:ln w="38100" cap="rnd">
                  <a:solidFill>
                    <a:schemeClr val="accent3">
                      <a:lumMod val="75000"/>
                    </a:schemeClr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cxnSp>
              <p:nvCxnSpPr>
                <p:cNvPr id="40" name="Gerade Verbindung mit Pfeil 39"/>
                <p:cNvCxnSpPr/>
                <p:nvPr/>
              </p:nvCxnSpPr>
              <p:spPr>
                <a:xfrm flipV="1">
                  <a:off x="3635896" y="1736812"/>
                  <a:ext cx="0" cy="432048"/>
                </a:xfrm>
                <a:prstGeom prst="straightConnector1">
                  <a:avLst/>
                </a:prstGeom>
                <a:ln w="25400">
                  <a:solidFill>
                    <a:srgbClr val="C00000"/>
                  </a:solidFill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3" name="Gruppieren 32"/>
              <p:cNvGrpSpPr/>
              <p:nvPr/>
            </p:nvGrpSpPr>
            <p:grpSpPr>
              <a:xfrm>
                <a:off x="4243896" y="1736812"/>
                <a:ext cx="292100" cy="434528"/>
                <a:chOff x="4243896" y="1736812"/>
                <a:chExt cx="292100" cy="434528"/>
              </a:xfrm>
            </p:grpSpPr>
            <p:sp>
              <p:nvSpPr>
                <p:cNvPr id="37" name="Freeform 14"/>
                <p:cNvSpPr>
                  <a:spLocks noChangeArrowheads="1"/>
                </p:cNvSpPr>
                <p:nvPr/>
              </p:nvSpPr>
              <p:spPr bwMode="auto">
                <a:xfrm flipH="1">
                  <a:off x="4243896" y="1880828"/>
                  <a:ext cx="292100" cy="290512"/>
                </a:xfrm>
                <a:custGeom>
                  <a:avLst/>
                  <a:gdLst>
                    <a:gd name="T0" fmla="*/ 0 w 477"/>
                    <a:gd name="T1" fmla="*/ 2147483647 h 333"/>
                    <a:gd name="T2" fmla="*/ 2147483647 w 477"/>
                    <a:gd name="T3" fmla="*/ 2147483647 h 333"/>
                    <a:gd name="T4" fmla="*/ 2147483647 w 477"/>
                    <a:gd name="T5" fmla="*/ 2147483647 h 333"/>
                    <a:gd name="T6" fmla="*/ 2147483647 w 477"/>
                    <a:gd name="T7" fmla="*/ 2147483647 h 333"/>
                    <a:gd name="T8" fmla="*/ 2147483647 w 477"/>
                    <a:gd name="T9" fmla="*/ 2147483647 h 333"/>
                    <a:gd name="T10" fmla="*/ 2147483647 w 477"/>
                    <a:gd name="T11" fmla="*/ 2147483647 h 333"/>
                    <a:gd name="T12" fmla="*/ 2147483647 w 477"/>
                    <a:gd name="T13" fmla="*/ 2147483647 h 333"/>
                    <a:gd name="T14" fmla="*/ 2147483647 w 477"/>
                    <a:gd name="T15" fmla="*/ 2147483647 h 333"/>
                    <a:gd name="T16" fmla="*/ 2147483647 w 477"/>
                    <a:gd name="T17" fmla="*/ 2147483647 h 333"/>
                    <a:gd name="T18" fmla="*/ 2147483647 w 477"/>
                    <a:gd name="T19" fmla="*/ 2147483647 h 333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477" h="333">
                      <a:moveTo>
                        <a:pt x="0" y="329"/>
                      </a:moveTo>
                      <a:cubicBezTo>
                        <a:pt x="6" y="329"/>
                        <a:pt x="12" y="329"/>
                        <a:pt x="23" y="329"/>
                      </a:cubicBezTo>
                      <a:cubicBezTo>
                        <a:pt x="34" y="329"/>
                        <a:pt x="45" y="333"/>
                        <a:pt x="68" y="329"/>
                      </a:cubicBezTo>
                      <a:cubicBezTo>
                        <a:pt x="91" y="325"/>
                        <a:pt x="129" y="317"/>
                        <a:pt x="159" y="306"/>
                      </a:cubicBezTo>
                      <a:cubicBezTo>
                        <a:pt x="189" y="295"/>
                        <a:pt x="224" y="287"/>
                        <a:pt x="250" y="261"/>
                      </a:cubicBezTo>
                      <a:cubicBezTo>
                        <a:pt x="276" y="235"/>
                        <a:pt x="299" y="190"/>
                        <a:pt x="318" y="148"/>
                      </a:cubicBezTo>
                      <a:cubicBezTo>
                        <a:pt x="337" y="106"/>
                        <a:pt x="348" y="0"/>
                        <a:pt x="363" y="11"/>
                      </a:cubicBezTo>
                      <a:cubicBezTo>
                        <a:pt x="378" y="22"/>
                        <a:pt x="398" y="167"/>
                        <a:pt x="409" y="216"/>
                      </a:cubicBezTo>
                      <a:cubicBezTo>
                        <a:pt x="420" y="265"/>
                        <a:pt x="420" y="287"/>
                        <a:pt x="431" y="306"/>
                      </a:cubicBezTo>
                      <a:cubicBezTo>
                        <a:pt x="442" y="325"/>
                        <a:pt x="469" y="325"/>
                        <a:pt x="477" y="329"/>
                      </a:cubicBezTo>
                    </a:path>
                  </a:pathLst>
                </a:custGeom>
                <a:noFill/>
                <a:ln w="38100" cap="rnd">
                  <a:solidFill>
                    <a:schemeClr val="accent3">
                      <a:lumMod val="75000"/>
                    </a:schemeClr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cxnSp>
              <p:nvCxnSpPr>
                <p:cNvPr id="38" name="Gerade Verbindung mit Pfeil 37"/>
                <p:cNvCxnSpPr/>
                <p:nvPr/>
              </p:nvCxnSpPr>
              <p:spPr>
                <a:xfrm flipV="1">
                  <a:off x="4247964" y="1736812"/>
                  <a:ext cx="0" cy="432048"/>
                </a:xfrm>
                <a:prstGeom prst="straightConnector1">
                  <a:avLst/>
                </a:prstGeom>
                <a:ln w="25400">
                  <a:solidFill>
                    <a:srgbClr val="C00000"/>
                  </a:solidFill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4" name="Gruppieren 33"/>
              <p:cNvGrpSpPr/>
              <p:nvPr/>
            </p:nvGrpSpPr>
            <p:grpSpPr>
              <a:xfrm>
                <a:off x="4855964" y="1736812"/>
                <a:ext cx="292100" cy="432048"/>
                <a:chOff x="4824028" y="1772816"/>
                <a:chExt cx="292100" cy="432048"/>
              </a:xfrm>
            </p:grpSpPr>
            <p:sp>
              <p:nvSpPr>
                <p:cNvPr id="35" name="Freeform 14"/>
                <p:cNvSpPr>
                  <a:spLocks noChangeArrowheads="1"/>
                </p:cNvSpPr>
                <p:nvPr/>
              </p:nvSpPr>
              <p:spPr bwMode="auto">
                <a:xfrm flipH="1">
                  <a:off x="4824028" y="1914352"/>
                  <a:ext cx="292100" cy="290512"/>
                </a:xfrm>
                <a:custGeom>
                  <a:avLst/>
                  <a:gdLst>
                    <a:gd name="T0" fmla="*/ 0 w 477"/>
                    <a:gd name="T1" fmla="*/ 2147483647 h 333"/>
                    <a:gd name="T2" fmla="*/ 2147483647 w 477"/>
                    <a:gd name="T3" fmla="*/ 2147483647 h 333"/>
                    <a:gd name="T4" fmla="*/ 2147483647 w 477"/>
                    <a:gd name="T5" fmla="*/ 2147483647 h 333"/>
                    <a:gd name="T6" fmla="*/ 2147483647 w 477"/>
                    <a:gd name="T7" fmla="*/ 2147483647 h 333"/>
                    <a:gd name="T8" fmla="*/ 2147483647 w 477"/>
                    <a:gd name="T9" fmla="*/ 2147483647 h 333"/>
                    <a:gd name="T10" fmla="*/ 2147483647 w 477"/>
                    <a:gd name="T11" fmla="*/ 2147483647 h 333"/>
                    <a:gd name="T12" fmla="*/ 2147483647 w 477"/>
                    <a:gd name="T13" fmla="*/ 2147483647 h 333"/>
                    <a:gd name="T14" fmla="*/ 2147483647 w 477"/>
                    <a:gd name="T15" fmla="*/ 2147483647 h 333"/>
                    <a:gd name="T16" fmla="*/ 2147483647 w 477"/>
                    <a:gd name="T17" fmla="*/ 2147483647 h 333"/>
                    <a:gd name="T18" fmla="*/ 2147483647 w 477"/>
                    <a:gd name="T19" fmla="*/ 2147483647 h 333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477" h="333">
                      <a:moveTo>
                        <a:pt x="0" y="329"/>
                      </a:moveTo>
                      <a:cubicBezTo>
                        <a:pt x="6" y="329"/>
                        <a:pt x="12" y="329"/>
                        <a:pt x="23" y="329"/>
                      </a:cubicBezTo>
                      <a:cubicBezTo>
                        <a:pt x="34" y="329"/>
                        <a:pt x="45" y="333"/>
                        <a:pt x="68" y="329"/>
                      </a:cubicBezTo>
                      <a:cubicBezTo>
                        <a:pt x="91" y="325"/>
                        <a:pt x="129" y="317"/>
                        <a:pt x="159" y="306"/>
                      </a:cubicBezTo>
                      <a:cubicBezTo>
                        <a:pt x="189" y="295"/>
                        <a:pt x="224" y="287"/>
                        <a:pt x="250" y="261"/>
                      </a:cubicBezTo>
                      <a:cubicBezTo>
                        <a:pt x="276" y="235"/>
                        <a:pt x="299" y="190"/>
                        <a:pt x="318" y="148"/>
                      </a:cubicBezTo>
                      <a:cubicBezTo>
                        <a:pt x="337" y="106"/>
                        <a:pt x="348" y="0"/>
                        <a:pt x="363" y="11"/>
                      </a:cubicBezTo>
                      <a:cubicBezTo>
                        <a:pt x="378" y="22"/>
                        <a:pt x="398" y="167"/>
                        <a:pt x="409" y="216"/>
                      </a:cubicBezTo>
                      <a:cubicBezTo>
                        <a:pt x="420" y="265"/>
                        <a:pt x="420" y="287"/>
                        <a:pt x="431" y="306"/>
                      </a:cubicBezTo>
                      <a:cubicBezTo>
                        <a:pt x="442" y="325"/>
                        <a:pt x="469" y="325"/>
                        <a:pt x="477" y="329"/>
                      </a:cubicBezTo>
                    </a:path>
                  </a:pathLst>
                </a:custGeom>
                <a:noFill/>
                <a:ln w="38100" cap="rnd">
                  <a:solidFill>
                    <a:schemeClr val="accent3">
                      <a:lumMod val="75000"/>
                    </a:schemeClr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cxnSp>
              <p:nvCxnSpPr>
                <p:cNvPr id="36" name="Gerade Verbindung mit Pfeil 35"/>
                <p:cNvCxnSpPr/>
                <p:nvPr/>
              </p:nvCxnSpPr>
              <p:spPr>
                <a:xfrm flipV="1">
                  <a:off x="4824028" y="1772816"/>
                  <a:ext cx="0" cy="432048"/>
                </a:xfrm>
                <a:prstGeom prst="straightConnector1">
                  <a:avLst/>
                </a:prstGeom>
                <a:ln w="25400">
                  <a:solidFill>
                    <a:srgbClr val="C00000"/>
                  </a:solidFill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41" name="Textfeld 40"/>
            <p:cNvSpPr txBox="1"/>
            <p:nvPr/>
          </p:nvSpPr>
          <p:spPr>
            <a:xfrm>
              <a:off x="287524" y="1178453"/>
              <a:ext cx="296889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Generation of short electron bunches:</a:t>
              </a:r>
              <a:endParaRPr lang="en-US" sz="1400" dirty="0"/>
            </a:p>
          </p:txBody>
        </p:sp>
        <p:sp>
          <p:nvSpPr>
            <p:cNvPr id="42" name="Textfeld 41"/>
            <p:cNvSpPr txBox="1"/>
            <p:nvPr/>
          </p:nvSpPr>
          <p:spPr>
            <a:xfrm>
              <a:off x="298734" y="2077688"/>
              <a:ext cx="345752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Laser pulse (red), Electron bunch (green), synchronous with RF</a:t>
              </a:r>
              <a:endParaRPr lang="en-US" sz="1400" dirty="0"/>
            </a:p>
          </p:txBody>
        </p:sp>
        <p:sp>
          <p:nvSpPr>
            <p:cNvPr id="43" name="Textfeld 42"/>
            <p:cNvSpPr txBox="1">
              <a:spLocks noChangeArrowheads="1"/>
            </p:cNvSpPr>
            <p:nvPr/>
          </p:nvSpPr>
          <p:spPr bwMode="auto">
            <a:xfrm>
              <a:off x="5436183" y="2293712"/>
              <a:ext cx="1512081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r" eaLnBrk="1" hangingPunct="1"/>
              <a:r>
                <a:rPr lang="en-US" sz="1400" b="1" dirty="0" smtClean="0">
                  <a:latin typeface="+mn-lt"/>
                </a:rPr>
                <a:t>Electron Gun</a:t>
              </a:r>
            </a:p>
            <a:p>
              <a:pPr algn="r" eaLnBrk="1" hangingPunct="1"/>
              <a:r>
                <a:rPr lang="en-US" sz="1400" b="1" dirty="0" smtClean="0">
                  <a:latin typeface="+mn-lt"/>
                </a:rPr>
                <a:t>100</a:t>
              </a:r>
              <a:r>
                <a:rPr lang="en-US" sz="800" b="1" dirty="0" smtClean="0">
                  <a:latin typeface="+mn-lt"/>
                </a:rPr>
                <a:t> </a:t>
              </a:r>
              <a:r>
                <a:rPr lang="en-US" sz="1400" b="1" dirty="0" smtClean="0">
                  <a:latin typeface="+mn-lt"/>
                </a:rPr>
                <a:t>keV DC</a:t>
              </a:r>
              <a:endParaRPr lang="en-US" sz="1400" b="1" dirty="0">
                <a:latin typeface="+mn-lt"/>
              </a:endParaRPr>
            </a:p>
          </p:txBody>
        </p:sp>
        <p:cxnSp>
          <p:nvCxnSpPr>
            <p:cNvPr id="44" name="Gerade Verbindung mit Pfeil 43"/>
            <p:cNvCxnSpPr/>
            <p:nvPr/>
          </p:nvCxnSpPr>
          <p:spPr>
            <a:xfrm>
              <a:off x="6728540" y="2813117"/>
              <a:ext cx="291732" cy="291847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</p:grpSp>
      <p:cxnSp>
        <p:nvCxnSpPr>
          <p:cNvPr id="46" name="Gerade Verbindung mit Pfeil 45"/>
          <p:cNvCxnSpPr/>
          <p:nvPr/>
        </p:nvCxnSpPr>
        <p:spPr>
          <a:xfrm flipH="1">
            <a:off x="4326314" y="3880793"/>
            <a:ext cx="353698" cy="81673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47" name="Textfeld 46"/>
          <p:cNvSpPr txBox="1">
            <a:spLocks noChangeArrowheads="1"/>
          </p:cNvSpPr>
          <p:nvPr/>
        </p:nvSpPr>
        <p:spPr bwMode="auto">
          <a:xfrm>
            <a:off x="4352470" y="3625279"/>
            <a:ext cx="139814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b="1" dirty="0" smtClean="0">
                <a:latin typeface="+mn-lt"/>
              </a:rPr>
              <a:t>Double Solenoid</a:t>
            </a:r>
            <a:endParaRPr lang="en-US" sz="14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52263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 Response Measurements</a:t>
            </a:r>
            <a:br>
              <a:rPr lang="en-US" dirty="0"/>
            </a:br>
            <a:r>
              <a:rPr lang="en-US" dirty="0" smtClean="0"/>
              <a:t>Some Technical Details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Monika Dehn, 19.06.2017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ERL 2017 </a:t>
            </a:r>
            <a:r>
              <a:rPr lang="en-US" dirty="0"/>
              <a:t>| Geneva | </a:t>
            </a:r>
            <a:r>
              <a:rPr lang="de-DE" dirty="0"/>
              <a:t>MOIBCC002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16C8D-1F5F-4075-9F5B-176644275AC8}" type="slidenum">
              <a:rPr lang="de-DE" smtClean="0"/>
              <a:t>8</a:t>
            </a:fld>
            <a:endParaRPr lang="de-DE" dirty="0"/>
          </a:p>
        </p:txBody>
      </p:sp>
      <p:grpSp>
        <p:nvGrpSpPr>
          <p:cNvPr id="23" name="Gruppieren 22"/>
          <p:cNvGrpSpPr/>
          <p:nvPr/>
        </p:nvGrpSpPr>
        <p:grpSpPr>
          <a:xfrm>
            <a:off x="583021" y="3969060"/>
            <a:ext cx="8286463" cy="1369606"/>
            <a:chOff x="583021" y="1232756"/>
            <a:chExt cx="8286463" cy="136960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feld 10"/>
                <p:cNvSpPr txBox="1"/>
                <p:nvPr/>
              </p:nvSpPr>
              <p:spPr>
                <a:xfrm>
                  <a:off x="583021" y="1232756"/>
                  <a:ext cx="1723549" cy="102489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:r>
                    <a:rPr lang="en-US" sz="1700" u="sng" dirty="0" smtClean="0"/>
                    <a:t>Verdi 10G</a:t>
                  </a:r>
                </a:p>
                <a:p>
                  <a:pPr marL="342900" indent="-342900">
                    <a:lnSpc>
                      <a:spcPct val="80000"/>
                    </a:lnSpc>
                    <a:spcAft>
                      <a:spcPts val="600"/>
                    </a:spcAft>
                    <a:buClr>
                      <a:srgbClr val="476F79"/>
                    </a:buClr>
                    <a:buSzPct val="75000"/>
                    <a:buFont typeface="Wingdings" pitchFamily="2" charset="2"/>
                    <a:buChar char="§"/>
                    <a:defRPr/>
                  </a:pPr>
                  <a:r>
                    <a:rPr lang="en-US" sz="1400" dirty="0"/>
                    <a:t>Pump laser</a:t>
                  </a:r>
                </a:p>
                <a:p>
                  <a:pPr marL="342900" indent="-342900">
                    <a:lnSpc>
                      <a:spcPct val="80000"/>
                    </a:lnSpc>
                    <a:spcAft>
                      <a:spcPts val="600"/>
                    </a:spcAft>
                    <a:buClr>
                      <a:srgbClr val="476F79"/>
                    </a:buClr>
                    <a:buSzPct val="75000"/>
                    <a:buFont typeface="Wingdings" pitchFamily="2" charset="2"/>
                    <a:buChar char="§"/>
                    <a:defRPr/>
                  </a:pPr>
                  <a14:m>
                    <m:oMath xmlns:m="http://schemas.openxmlformats.org/officeDocument/2006/math">
                      <m:r>
                        <a:rPr lang="en-US" sz="1400">
                          <a:latin typeface="Cambria Math"/>
                        </a:rPr>
                        <m:t>𝜆</m:t>
                      </m:r>
                      <m:r>
                        <m:rPr>
                          <m:nor/>
                        </m:rPr>
                        <a:rPr lang="en-US" sz="1400" baseline="-25000"/>
                        <m:t>laser</m:t>
                      </m:r>
                      <m:r>
                        <a:rPr lang="en-US" sz="1400">
                          <a:latin typeface="Cambria Math"/>
                        </a:rPr>
                        <m:t>=</m:t>
                      </m:r>
                      <m:r>
                        <m:rPr>
                          <m:nor/>
                        </m:rPr>
                        <a:rPr lang="en-US" sz="1400"/>
                        <m:t>532</m:t>
                      </m:r>
                      <m:r>
                        <m:rPr>
                          <m:nor/>
                        </m:rPr>
                        <a:rPr lang="de-DE" sz="1400" b="0" i="0" smtClean="0"/>
                        <m:t> </m:t>
                      </m:r>
                      <m:r>
                        <m:rPr>
                          <m:nor/>
                        </m:rPr>
                        <a:rPr lang="en-US" sz="1400"/>
                        <m:t>nm</m:t>
                      </m:r>
                    </m:oMath>
                  </a14:m>
                  <a:endParaRPr lang="en-US" sz="1400" dirty="0"/>
                </a:p>
                <a:p>
                  <a:pPr marL="342900" indent="-342900">
                    <a:lnSpc>
                      <a:spcPct val="80000"/>
                    </a:lnSpc>
                    <a:spcAft>
                      <a:spcPts val="600"/>
                    </a:spcAft>
                    <a:buClr>
                      <a:srgbClr val="476F79"/>
                    </a:buClr>
                    <a:buSzPct val="75000"/>
                    <a:buFont typeface="Wingdings" pitchFamily="2" charset="2"/>
                    <a:buChar char="§"/>
                    <a:defRPr/>
                  </a:pPr>
                  <a14:m>
                    <m:oMath xmlns:m="http://schemas.openxmlformats.org/officeDocument/2006/math">
                      <m:r>
                        <a:rPr lang="en-US" sz="1400">
                          <a:latin typeface="Cambria Math"/>
                        </a:rPr>
                        <m:t>𝑃</m:t>
                      </m:r>
                      <m:r>
                        <m:rPr>
                          <m:nor/>
                        </m:rPr>
                        <a:rPr lang="en-US" sz="1400" baseline="-25000"/>
                        <m:t>out</m:t>
                      </m:r>
                      <m:r>
                        <a:rPr lang="en-US" sz="1400">
                          <a:latin typeface="Cambria Math"/>
                        </a:rPr>
                        <m:t>~</m:t>
                      </m:r>
                      <m:r>
                        <m:rPr>
                          <m:nor/>
                        </m:rPr>
                        <a:rPr lang="en-US" sz="1400"/>
                        <m:t>10</m:t>
                      </m:r>
                      <m:r>
                        <m:rPr>
                          <m:nor/>
                        </m:rPr>
                        <a:rPr lang="de-DE" sz="1400" b="0" i="0" smtClean="0"/>
                        <m:t> </m:t>
                      </m:r>
                      <m:r>
                        <m:rPr>
                          <m:nor/>
                        </m:rPr>
                        <a:rPr lang="en-US" sz="1400"/>
                        <m:t>W</m:t>
                      </m:r>
                    </m:oMath>
                  </a14:m>
                  <a:r>
                    <a:rPr lang="en-US" sz="1400" dirty="0"/>
                    <a:t> </a:t>
                  </a:r>
                  <a:r>
                    <a:rPr lang="en-US" sz="1400" dirty="0" smtClean="0"/>
                    <a:t>(CW)</a:t>
                  </a:r>
                  <a:endParaRPr lang="en-US" sz="1400" dirty="0"/>
                </a:p>
              </p:txBody>
            </p:sp>
          </mc:Choice>
          <mc:Fallback xmlns="">
            <p:sp>
              <p:nvSpPr>
                <p:cNvPr id="11" name="Textfeld 1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83021" y="1232756"/>
                  <a:ext cx="1723549" cy="1024896"/>
                </a:xfrm>
                <a:prstGeom prst="rect">
                  <a:avLst/>
                </a:prstGeom>
                <a:blipFill rotWithShape="1">
                  <a:blip r:embed="rId2"/>
                  <a:stretch>
                    <a:fillRect l="-2482" t="-1786" r="-355" b="-5952"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feld 11"/>
                <p:cNvSpPr txBox="1"/>
                <p:nvPr/>
              </p:nvSpPr>
              <p:spPr>
                <a:xfrm>
                  <a:off x="2231740" y="1232756"/>
                  <a:ext cx="4372479" cy="1274195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:r>
                    <a:rPr lang="en-US" sz="1700" u="sng" dirty="0" smtClean="0"/>
                    <a:t>Modelocked</a:t>
                  </a:r>
                  <a:r>
                    <a:rPr lang="en-US" sz="1700" u="sng" dirty="0"/>
                    <a:t> Ti:Sapphire Laser (MIRA 900)</a:t>
                  </a:r>
                </a:p>
                <a:p>
                  <a:pPr marL="342900" indent="-342900">
                    <a:lnSpc>
                      <a:spcPct val="80000"/>
                    </a:lnSpc>
                    <a:spcAft>
                      <a:spcPts val="600"/>
                    </a:spcAft>
                    <a:buClr>
                      <a:srgbClr val="476F79"/>
                    </a:buClr>
                    <a:buSzPct val="75000"/>
                    <a:buFont typeface="Wingdings" pitchFamily="2" charset="2"/>
                    <a:buChar char="§"/>
                    <a:defRPr/>
                  </a:pPr>
                  <a:r>
                    <a:rPr lang="en-US" sz="1400" dirty="0"/>
                    <a:t>Pulsed (~</a:t>
                  </a:r>
                  <a:r>
                    <a:rPr lang="en-US" sz="1400" dirty="0" smtClean="0"/>
                    <a:t>150</a:t>
                  </a:r>
                  <a:r>
                    <a:rPr lang="en-US" sz="1000" dirty="0" smtClean="0"/>
                    <a:t> </a:t>
                  </a:r>
                  <a:r>
                    <a:rPr lang="en-US" sz="1400" dirty="0" smtClean="0"/>
                    <a:t>fs</a:t>
                  </a:r>
                  <a:r>
                    <a:rPr lang="en-US" sz="1400" dirty="0"/>
                    <a:t>) or CW</a:t>
                  </a:r>
                </a:p>
                <a:p>
                  <a:pPr marL="342900" indent="-342900">
                    <a:lnSpc>
                      <a:spcPct val="80000"/>
                    </a:lnSpc>
                    <a:spcAft>
                      <a:spcPts val="600"/>
                    </a:spcAft>
                    <a:buClr>
                      <a:srgbClr val="476F79"/>
                    </a:buClr>
                    <a:buSzPct val="75000"/>
                    <a:buFont typeface="Wingdings" pitchFamily="2" charset="2"/>
                    <a:buChar char="§"/>
                    <a:defRPr/>
                  </a:pPr>
                  <a14:m>
                    <m:oMath xmlns:m="http://schemas.openxmlformats.org/officeDocument/2006/math">
                      <m:r>
                        <a:rPr lang="en-US" sz="1400">
                          <a:latin typeface="Cambria Math"/>
                        </a:rPr>
                        <m:t>𝜆</m:t>
                      </m:r>
                      <m:r>
                        <m:rPr>
                          <m:nor/>
                        </m:rPr>
                        <a:rPr lang="en-US" sz="1400" baseline="-25000"/>
                        <m:t>laser</m:t>
                      </m:r>
                      <m:r>
                        <a:rPr lang="en-US" sz="1400">
                          <a:latin typeface="Cambria Math"/>
                        </a:rPr>
                        <m:t>=</m:t>
                      </m:r>
                      <m:r>
                        <m:rPr>
                          <m:nor/>
                        </m:rPr>
                        <a:rPr lang="en-US" sz="1400"/>
                        <m:t>755</m:t>
                      </m:r>
                      <m:r>
                        <a:rPr lang="en-US" sz="1400">
                          <a:latin typeface="Cambria Math"/>
                        </a:rPr>
                        <m:t>−</m:t>
                      </m:r>
                      <m:r>
                        <m:rPr>
                          <m:nor/>
                        </m:rPr>
                        <a:rPr lang="en-US" sz="1400"/>
                        <m:t>800</m:t>
                      </m:r>
                      <m:r>
                        <m:rPr>
                          <m:nor/>
                        </m:rPr>
                        <a:rPr lang="de-DE" sz="1400" b="0" i="0" smtClean="0"/>
                        <m:t> </m:t>
                      </m:r>
                      <m:r>
                        <m:rPr>
                          <m:nor/>
                        </m:rPr>
                        <a:rPr lang="en-US" sz="1400"/>
                        <m:t>nm</m:t>
                      </m:r>
                    </m:oMath>
                  </a14:m>
                  <a:r>
                    <a:rPr lang="en-US" sz="1400" dirty="0"/>
                    <a:t> tunable</a:t>
                  </a:r>
                </a:p>
                <a:p>
                  <a:pPr marL="342900" indent="-342900">
                    <a:lnSpc>
                      <a:spcPct val="80000"/>
                    </a:lnSpc>
                    <a:spcAft>
                      <a:spcPts val="600"/>
                    </a:spcAft>
                    <a:buClr>
                      <a:srgbClr val="476F79"/>
                    </a:buClr>
                    <a:buSzPct val="75000"/>
                    <a:buFont typeface="Wingdings" pitchFamily="2" charset="2"/>
                    <a:buChar char="§"/>
                    <a:defRPr/>
                  </a:pPr>
                  <a:r>
                    <a:rPr lang="en-US" sz="1400" dirty="0"/>
                    <a:t>Repetition rate </a:t>
                  </a:r>
                  <a14:m>
                    <m:oMath xmlns:m="http://schemas.openxmlformats.org/officeDocument/2006/math">
                      <m:r>
                        <m:rPr>
                          <m:nor/>
                        </m:rPr>
                        <a:rPr lang="en-US" sz="1400"/>
                        <m:t>76</m:t>
                      </m:r>
                      <m:r>
                        <m:rPr>
                          <m:nor/>
                        </m:rPr>
                        <a:rPr lang="en-US" sz="1400"/>
                        <m:t>MHz</m:t>
                      </m:r>
                    </m:oMath>
                  </a14:m>
                  <a:r>
                    <a:rPr lang="en-US" sz="1400" dirty="0" smtClean="0"/>
                    <a:t> (32</a:t>
                  </a:r>
                  <a:r>
                    <a:rPr lang="en-US" sz="1400" baseline="30000" dirty="0" smtClean="0"/>
                    <a:t>nd</a:t>
                  </a:r>
                  <a:r>
                    <a:rPr lang="en-US" sz="1400" dirty="0" smtClean="0"/>
                    <a:t> subharmonic of master)</a:t>
                  </a:r>
                  <a:endParaRPr lang="en-US" sz="1400" dirty="0"/>
                </a:p>
                <a:p>
                  <a:pPr marL="342900" indent="-342900">
                    <a:lnSpc>
                      <a:spcPct val="80000"/>
                    </a:lnSpc>
                    <a:spcAft>
                      <a:spcPts val="600"/>
                    </a:spcAft>
                    <a:buClr>
                      <a:srgbClr val="476F79"/>
                    </a:buClr>
                    <a:buSzPct val="75000"/>
                    <a:buFont typeface="Wingdings" pitchFamily="2" charset="2"/>
                    <a:buChar char="§"/>
                    <a:defRPr/>
                  </a:pPr>
                  <a14:m>
                    <m:oMath xmlns:m="http://schemas.openxmlformats.org/officeDocument/2006/math">
                      <m:r>
                        <a:rPr lang="en-US" sz="1400">
                          <a:latin typeface="Cambria Math"/>
                        </a:rPr>
                        <m:t>𝑃</m:t>
                      </m:r>
                      <m:r>
                        <m:rPr>
                          <m:nor/>
                        </m:rPr>
                        <a:rPr lang="en-US" sz="1400" baseline="-25000"/>
                        <m:t>out</m:t>
                      </m:r>
                      <m:r>
                        <a:rPr lang="en-US" sz="1400">
                          <a:latin typeface="Cambria Math"/>
                        </a:rPr>
                        <m:t>~</m:t>
                      </m:r>
                      <m:r>
                        <m:rPr>
                          <m:nor/>
                        </m:rPr>
                        <a:rPr lang="en-US" sz="1400"/>
                        <m:t>1</m:t>
                      </m:r>
                      <m:r>
                        <m:rPr>
                          <m:nor/>
                        </m:rPr>
                        <a:rPr lang="de-DE" sz="1400" b="0" i="0" smtClean="0"/>
                        <m:t>.</m:t>
                      </m:r>
                      <m:r>
                        <m:rPr>
                          <m:nor/>
                        </m:rPr>
                        <a:rPr lang="en-US" sz="1400"/>
                        <m:t>6</m:t>
                      </m:r>
                      <m:r>
                        <m:rPr>
                          <m:nor/>
                        </m:rPr>
                        <a:rPr lang="de-DE" sz="1400" b="0" i="0" smtClean="0"/>
                        <m:t> </m:t>
                      </m:r>
                      <m:r>
                        <m:rPr>
                          <m:nor/>
                        </m:rPr>
                        <a:rPr lang="en-US" sz="1400"/>
                        <m:t>W</m:t>
                      </m:r>
                    </m:oMath>
                  </a14:m>
                  <a:r>
                    <a:rPr lang="en-US" sz="1400" dirty="0"/>
                    <a:t> at </a:t>
                  </a:r>
                  <a14:m>
                    <m:oMath xmlns:m="http://schemas.openxmlformats.org/officeDocument/2006/math">
                      <m:r>
                        <a:rPr lang="en-US" sz="1400">
                          <a:latin typeface="Cambria Math"/>
                        </a:rPr>
                        <m:t>𝜆</m:t>
                      </m:r>
                      <m:r>
                        <m:rPr>
                          <m:nor/>
                        </m:rPr>
                        <a:rPr lang="en-US" sz="1400" baseline="-25000"/>
                        <m:t>laser</m:t>
                      </m:r>
                      <m:r>
                        <a:rPr lang="en-US" sz="1400">
                          <a:latin typeface="Cambria Math"/>
                        </a:rPr>
                        <m:t>=</m:t>
                      </m:r>
                      <m:r>
                        <m:rPr>
                          <m:nor/>
                        </m:rPr>
                        <a:rPr lang="en-US" sz="1400"/>
                        <m:t>800</m:t>
                      </m:r>
                      <m:r>
                        <m:rPr>
                          <m:nor/>
                        </m:rPr>
                        <a:rPr lang="de-DE" sz="1400" b="0" i="0" smtClean="0"/>
                        <m:t> </m:t>
                      </m:r>
                      <m:r>
                        <m:rPr>
                          <m:nor/>
                        </m:rPr>
                        <a:rPr lang="en-US" sz="1400"/>
                        <m:t>nm</m:t>
                      </m:r>
                      <m:r>
                        <a:rPr lang="en-US" sz="1400">
                          <a:latin typeface="Cambria Math"/>
                        </a:rPr>
                        <m:t> </m:t>
                      </m:r>
                    </m:oMath>
                  </a14:m>
                  <a:r>
                    <a:rPr lang="en-US" sz="1400" dirty="0"/>
                    <a:t>pulsed</a:t>
                  </a:r>
                </a:p>
              </p:txBody>
            </p:sp>
          </mc:Choice>
          <mc:Fallback xmlns="">
            <p:sp>
              <p:nvSpPr>
                <p:cNvPr id="12" name="Textfeld 1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31740" y="1232756"/>
                  <a:ext cx="4372479" cy="1274195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 l="-837" t="-1435" b="-4306"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feld 12"/>
                <p:cNvSpPr txBox="1"/>
                <p:nvPr/>
              </p:nvSpPr>
              <p:spPr>
                <a:xfrm>
                  <a:off x="6480212" y="1232756"/>
                  <a:ext cx="2389272" cy="1369606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>
                    <a:defRPr/>
                  </a:pPr>
                  <a:r>
                    <a:rPr lang="en-US" sz="1700" u="sng" dirty="0" smtClean="0"/>
                    <a:t>HarmoniXX SHG</a:t>
                  </a:r>
                </a:p>
                <a:p>
                  <a:pPr marL="342900" indent="-342900">
                    <a:lnSpc>
                      <a:spcPct val="80000"/>
                    </a:lnSpc>
                    <a:spcAft>
                      <a:spcPts val="600"/>
                    </a:spcAft>
                    <a:buClr>
                      <a:srgbClr val="476F79"/>
                    </a:buClr>
                    <a:buSzPct val="75000"/>
                    <a:buFont typeface="Wingdings" pitchFamily="2" charset="2"/>
                    <a:buChar char="§"/>
                    <a:defRPr/>
                  </a:pPr>
                  <a:r>
                    <a:rPr lang="en-US" sz="1400" dirty="0"/>
                    <a:t>Frequency doubler (Second Harmonic Generation)</a:t>
                  </a:r>
                </a:p>
                <a:p>
                  <a:pPr marL="342900" indent="-342900">
                    <a:lnSpc>
                      <a:spcPct val="80000"/>
                    </a:lnSpc>
                    <a:spcAft>
                      <a:spcPts val="600"/>
                    </a:spcAft>
                    <a:buClr>
                      <a:srgbClr val="476F79"/>
                    </a:buClr>
                    <a:buSzPct val="75000"/>
                    <a:buFont typeface="Wingdings" pitchFamily="2" charset="2"/>
                    <a:buChar char="§"/>
                    <a:defRPr/>
                  </a:pPr>
                  <a14:m>
                    <m:oMath xmlns:m="http://schemas.openxmlformats.org/officeDocument/2006/math">
                      <m:r>
                        <a:rPr lang="en-US" sz="1400">
                          <a:latin typeface="Cambria Math"/>
                        </a:rPr>
                        <m:t>𝜆</m:t>
                      </m:r>
                      <m:r>
                        <m:rPr>
                          <m:nor/>
                        </m:rPr>
                        <a:rPr lang="en-US" sz="1400" baseline="-25000"/>
                        <m:t>laser</m:t>
                      </m:r>
                      <m:r>
                        <a:rPr lang="en-US" sz="1400">
                          <a:latin typeface="Cambria Math"/>
                        </a:rPr>
                        <m:t>=</m:t>
                      </m:r>
                      <m:r>
                        <m:rPr>
                          <m:nor/>
                        </m:rPr>
                        <a:rPr lang="en-US" sz="1400"/>
                        <m:t>400</m:t>
                      </m:r>
                      <m:r>
                        <m:rPr>
                          <m:nor/>
                        </m:rPr>
                        <a:rPr lang="de-DE" sz="1400" b="0" i="0" smtClean="0"/>
                        <m:t> </m:t>
                      </m:r>
                      <m:r>
                        <m:rPr>
                          <m:nor/>
                        </m:rPr>
                        <a:rPr lang="en-US" sz="1400"/>
                        <m:t>nm</m:t>
                      </m:r>
                    </m:oMath>
                  </a14:m>
                  <a:endParaRPr lang="en-US" sz="1400" dirty="0"/>
                </a:p>
                <a:p>
                  <a:pPr marL="342900" indent="-342900">
                    <a:lnSpc>
                      <a:spcPct val="80000"/>
                    </a:lnSpc>
                    <a:spcAft>
                      <a:spcPts val="600"/>
                    </a:spcAft>
                    <a:buClr>
                      <a:srgbClr val="476F79"/>
                    </a:buClr>
                    <a:buSzPct val="75000"/>
                    <a:buFont typeface="Wingdings" pitchFamily="2" charset="2"/>
                    <a:buChar char="§"/>
                    <a:defRPr/>
                  </a:pPr>
                  <a14:m>
                    <m:oMath xmlns:m="http://schemas.openxmlformats.org/officeDocument/2006/math">
                      <m:r>
                        <a:rPr lang="en-US" sz="1400">
                          <a:latin typeface="Cambria Math"/>
                        </a:rPr>
                        <m:t>𝑃</m:t>
                      </m:r>
                      <m:r>
                        <m:rPr>
                          <m:nor/>
                        </m:rPr>
                        <a:rPr lang="en-US" sz="1400" baseline="-25000"/>
                        <m:t>out</m:t>
                      </m:r>
                      <m:r>
                        <a:rPr lang="en-US" sz="1400">
                          <a:latin typeface="Cambria Math"/>
                        </a:rPr>
                        <m:t>    ~ </m:t>
                      </m:r>
                      <m:r>
                        <m:rPr>
                          <m:nor/>
                        </m:rPr>
                        <a:rPr lang="en-US" sz="1400"/>
                        <m:t>500</m:t>
                      </m:r>
                      <m:r>
                        <m:rPr>
                          <m:nor/>
                        </m:rPr>
                        <a:rPr lang="de-DE" sz="1400" b="0" i="0" smtClean="0"/>
                        <m:t> </m:t>
                      </m:r>
                      <m:r>
                        <m:rPr>
                          <m:nor/>
                        </m:rPr>
                        <a:rPr lang="en-US" sz="1400"/>
                        <m:t>mW</m:t>
                      </m:r>
                    </m:oMath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13" name="Textfeld 1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80212" y="1232756"/>
                  <a:ext cx="2389272" cy="1369606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l="-1531" t="-1333" b="-444"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6" name="Gruppieren 25"/>
          <p:cNvGrpSpPr/>
          <p:nvPr/>
        </p:nvGrpSpPr>
        <p:grpSpPr>
          <a:xfrm>
            <a:off x="624124" y="5219785"/>
            <a:ext cx="8052332" cy="1341563"/>
            <a:chOff x="113407" y="4329224"/>
            <a:chExt cx="8756077" cy="1893034"/>
          </a:xfrm>
        </p:grpSpPr>
        <p:pic>
          <p:nvPicPr>
            <p:cNvPr id="7" name="Grafik 4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9927" b="6713"/>
            <a:stretch/>
          </p:blipFill>
          <p:spPr bwMode="auto">
            <a:xfrm>
              <a:off x="113407" y="4710243"/>
              <a:ext cx="1830301" cy="15120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Grafik 5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07704" y="4329224"/>
              <a:ext cx="4575739" cy="18930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Grafik 6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600" b="4198"/>
            <a:stretch/>
          </p:blipFill>
          <p:spPr bwMode="auto">
            <a:xfrm>
              <a:off x="6480212" y="4578892"/>
              <a:ext cx="1899742" cy="1643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5" name="Gruppieren 14"/>
            <p:cNvGrpSpPr/>
            <p:nvPr/>
          </p:nvGrpSpPr>
          <p:grpSpPr>
            <a:xfrm>
              <a:off x="4427985" y="5275741"/>
              <a:ext cx="2700299" cy="313499"/>
              <a:chOff x="4968044" y="4159617"/>
              <a:chExt cx="3024023" cy="313499"/>
            </a:xfrm>
          </p:grpSpPr>
          <p:cxnSp>
            <p:nvCxnSpPr>
              <p:cNvPr id="16" name="Gerade Verbindung 15"/>
              <p:cNvCxnSpPr/>
              <p:nvPr/>
            </p:nvCxnSpPr>
            <p:spPr>
              <a:xfrm>
                <a:off x="4968044" y="4159617"/>
                <a:ext cx="0" cy="313499"/>
              </a:xfrm>
              <a:prstGeom prst="line">
                <a:avLst/>
              </a:prstGeom>
              <a:ln w="25400" cap="rnd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Gerade Verbindung 16"/>
              <p:cNvCxnSpPr/>
              <p:nvPr/>
            </p:nvCxnSpPr>
            <p:spPr>
              <a:xfrm>
                <a:off x="4968044" y="4473116"/>
                <a:ext cx="3024023" cy="0"/>
              </a:xfrm>
              <a:prstGeom prst="line">
                <a:avLst/>
              </a:prstGeom>
              <a:ln w="25400" cap="rnd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8" name="Gerade Verbindung 17"/>
            <p:cNvCxnSpPr/>
            <p:nvPr/>
          </p:nvCxnSpPr>
          <p:spPr>
            <a:xfrm flipV="1">
              <a:off x="6588224" y="4869160"/>
              <a:ext cx="0" cy="720080"/>
            </a:xfrm>
            <a:prstGeom prst="line">
              <a:avLst/>
            </a:prstGeom>
            <a:ln w="25400" cap="rnd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/>
          </p:nvCxnSpPr>
          <p:spPr>
            <a:xfrm>
              <a:off x="6588224" y="4869160"/>
              <a:ext cx="1872208" cy="0"/>
            </a:xfrm>
            <a:prstGeom prst="line">
              <a:avLst/>
            </a:prstGeom>
            <a:ln w="25400" cap="rnd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/>
          </p:nvCxnSpPr>
          <p:spPr>
            <a:xfrm>
              <a:off x="7740352" y="5589240"/>
              <a:ext cx="1129132" cy="0"/>
            </a:xfrm>
            <a:prstGeom prst="line">
              <a:avLst/>
            </a:prstGeom>
            <a:ln w="25400">
              <a:solidFill>
                <a:srgbClr val="00B0F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/>
          </p:nvCxnSpPr>
          <p:spPr>
            <a:xfrm flipV="1">
              <a:off x="8460432" y="4869160"/>
              <a:ext cx="99" cy="651492"/>
            </a:xfrm>
            <a:prstGeom prst="line">
              <a:avLst/>
            </a:prstGeom>
            <a:ln w="25400" cap="rnd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Gerade Verbindung mit Pfeil 21"/>
            <p:cNvCxnSpPr/>
            <p:nvPr/>
          </p:nvCxnSpPr>
          <p:spPr>
            <a:xfrm flipV="1">
              <a:off x="8460531" y="5520652"/>
              <a:ext cx="408953" cy="1"/>
            </a:xfrm>
            <a:prstGeom prst="straightConnector1">
              <a:avLst/>
            </a:prstGeom>
            <a:ln w="25400" cap="rnd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Inhaltsplatzhalter 2"/>
              <p:cNvSpPr>
                <a:spLocks noGrp="1"/>
              </p:cNvSpPr>
              <p:nvPr>
                <p:ph idx="1"/>
              </p:nvPr>
            </p:nvSpPr>
            <p:spPr>
              <a:xfrm>
                <a:off x="122820" y="908719"/>
                <a:ext cx="8229600" cy="3025105"/>
              </a:xfrm>
            </p:spPr>
            <p:txBody>
              <a:bodyPr>
                <a:normAutofit fontScale="85000" lnSpcReduction="10000"/>
              </a:bodyPr>
              <a:lstStyle/>
              <a:p>
                <a:r>
                  <a:rPr lang="de-DE" dirty="0" smtClean="0"/>
                  <a:t>RF system:</a:t>
                </a:r>
                <a:endParaRPr lang="de-DE" dirty="0"/>
              </a:p>
              <a:p>
                <a:pPr lvl="1"/>
                <a:r>
                  <a:rPr lang="de-DE" dirty="0" smtClean="0"/>
                  <a:t>2.45</a:t>
                </a:r>
                <a:r>
                  <a:rPr lang="de-DE" sz="1200" dirty="0" smtClean="0"/>
                  <a:t> </a:t>
                </a:r>
                <a:r>
                  <a:rPr lang="de-DE" dirty="0" smtClean="0"/>
                  <a:t>GHz master oscillator</a:t>
                </a:r>
              </a:p>
              <a:p>
                <a:pPr lvl="1"/>
                <a:r>
                  <a:rPr lang="de-DE" dirty="0" smtClean="0"/>
                  <a:t>2.45</a:t>
                </a:r>
                <a:r>
                  <a:rPr lang="de-DE" sz="1200" dirty="0" smtClean="0"/>
                  <a:t> </a:t>
                </a:r>
                <a:r>
                  <a:rPr lang="de-DE" dirty="0"/>
                  <a:t>GHz solid state amplifier (developed in house)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de-DE" i="1">
                        <a:latin typeface="Cambria Math"/>
                        <a:ea typeface="Cambria Math"/>
                      </a:rPr>
                      <m:t>𝑃</m:t>
                    </m:r>
                    <m:r>
                      <m:rPr>
                        <m:nor/>
                      </m:rPr>
                      <a:rPr lang="de-DE" baseline="-25000"/>
                      <m:t>max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=</m:t>
                    </m:r>
                    <m:r>
                      <m:rPr>
                        <m:nor/>
                      </m:rPr>
                      <a:rPr lang="de-DE">
                        <a:latin typeface="Cambria Math"/>
                        <a:ea typeface="Cambria Math"/>
                      </a:rPr>
                      <m:t>322</m:t>
                    </m:r>
                    <m:r>
                      <m:rPr>
                        <m:nor/>
                      </m:rPr>
                      <a:rPr lang="de-DE" b="0" i="0" smtClean="0">
                        <a:latin typeface="Cambria Math"/>
                        <a:ea typeface="Cambria Math"/>
                      </a:rPr>
                      <m:t> </m:t>
                    </m:r>
                    <m:r>
                      <m:rPr>
                        <m:nor/>
                      </m:rPr>
                      <a:rPr lang="de-DE">
                        <a:latin typeface="Cambria Math"/>
                        <a:ea typeface="Cambria Math"/>
                      </a:rPr>
                      <m:t>W</m:t>
                    </m:r>
                  </m:oMath>
                </a14:m>
                <a:endParaRPr lang="de-DE" dirty="0"/>
              </a:p>
              <a:p>
                <a:pPr lvl="1"/>
                <a:r>
                  <a:rPr lang="de-DE" dirty="0" smtClean="0"/>
                  <a:t>Electronic phaseshifter </a:t>
                </a:r>
                <a:r>
                  <a:rPr lang="de-DE" dirty="0"/>
                  <a:t>with 400° </a:t>
                </a:r>
                <a:r>
                  <a:rPr lang="de-DE" dirty="0" smtClean="0"/>
                  <a:t>range </a:t>
                </a:r>
                <a:br>
                  <a:rPr lang="de-DE" dirty="0" smtClean="0"/>
                </a:br>
                <a:r>
                  <a:rPr lang="de-DE" dirty="0" smtClean="0"/>
                  <a:t>(</a:t>
                </a:r>
                <a:r>
                  <a:rPr lang="de-DE" dirty="0"/>
                  <a:t>developed in house</a:t>
                </a:r>
                <a:r>
                  <a:rPr lang="de-DE" dirty="0" smtClean="0"/>
                  <a:t>)</a:t>
                </a:r>
              </a:p>
              <a:p>
                <a:pPr lvl="1"/>
                <a:r>
                  <a:rPr lang="de-DE" dirty="0" smtClean="0"/>
                  <a:t>TM</a:t>
                </a:r>
                <a:r>
                  <a:rPr lang="de-DE" baseline="-25000" dirty="0" smtClean="0"/>
                  <a:t>110</a:t>
                </a:r>
                <a:r>
                  <a:rPr lang="de-DE" dirty="0" smtClean="0"/>
                  <a:t> deflector cavity</a:t>
                </a:r>
              </a:p>
              <a:p>
                <a:pPr lvl="4"/>
                <a:endParaRPr lang="de-DE" dirty="0" smtClean="0"/>
              </a:p>
              <a:p>
                <a:pPr>
                  <a:spcBef>
                    <a:spcPts val="300"/>
                  </a:spcBef>
                </a:pPr>
                <a:r>
                  <a:rPr lang="de-DE" dirty="0" smtClean="0"/>
                  <a:t>Laser system:</a:t>
                </a:r>
              </a:p>
            </p:txBody>
          </p:sp>
        </mc:Choice>
        <mc:Fallback xmlns="">
          <p:sp>
            <p:nvSpPr>
              <p:cNvPr id="25" name="Inhalts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22820" y="908719"/>
                <a:ext cx="8229600" cy="3025105"/>
              </a:xfrm>
              <a:blipFill rotWithShape="1">
                <a:blip r:embed="rId8"/>
                <a:stretch>
                  <a:fillRect t="-1411" b="-2218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 descr="E:\Diplomarbeit Kirsch Eike\Bilder\HF komplett 3.jpg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808" r="27597"/>
          <a:stretch/>
        </p:blipFill>
        <p:spPr bwMode="auto">
          <a:xfrm>
            <a:off x="6048164" y="944724"/>
            <a:ext cx="1839102" cy="2986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8" name="Gerade Verbindung mit Pfeil 27"/>
          <p:cNvCxnSpPr/>
          <p:nvPr/>
        </p:nvCxnSpPr>
        <p:spPr>
          <a:xfrm flipV="1">
            <a:off x="5076056" y="1376772"/>
            <a:ext cx="1584176" cy="378042"/>
          </a:xfrm>
          <a:prstGeom prst="straightConnector1">
            <a:avLst/>
          </a:prstGeom>
          <a:ln w="38100">
            <a:solidFill>
              <a:srgbClr val="3333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 Verbindung mit Pfeil 29"/>
          <p:cNvCxnSpPr/>
          <p:nvPr/>
        </p:nvCxnSpPr>
        <p:spPr>
          <a:xfrm>
            <a:off x="3023828" y="3140968"/>
            <a:ext cx="4248472" cy="576064"/>
          </a:xfrm>
          <a:prstGeom prst="straightConnector1">
            <a:avLst/>
          </a:prstGeom>
          <a:ln w="38100">
            <a:solidFill>
              <a:srgbClr val="3333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mit Pfeil 33"/>
          <p:cNvCxnSpPr/>
          <p:nvPr/>
        </p:nvCxnSpPr>
        <p:spPr>
          <a:xfrm>
            <a:off x="6225556" y="1754814"/>
            <a:ext cx="1046744" cy="0"/>
          </a:xfrm>
          <a:prstGeom prst="straightConnector1">
            <a:avLst/>
          </a:prstGeom>
          <a:ln w="31750">
            <a:solidFill>
              <a:srgbClr val="0066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feld 34"/>
          <p:cNvSpPr txBox="1"/>
          <p:nvPr/>
        </p:nvSpPr>
        <p:spPr>
          <a:xfrm>
            <a:off x="6497118" y="1531821"/>
            <a:ext cx="7056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 smtClean="0">
                <a:solidFill>
                  <a:srgbClr val="006600"/>
                </a:solidFill>
              </a:rPr>
              <a:t>400</a:t>
            </a:r>
            <a:r>
              <a:rPr lang="de-DE" sz="900" b="1" dirty="0" smtClean="0">
                <a:solidFill>
                  <a:srgbClr val="006600"/>
                </a:solidFill>
              </a:rPr>
              <a:t> </a:t>
            </a:r>
            <a:r>
              <a:rPr lang="de-DE" sz="1200" b="1" dirty="0" smtClean="0">
                <a:solidFill>
                  <a:srgbClr val="006600"/>
                </a:solidFill>
              </a:rPr>
              <a:t>mm</a:t>
            </a:r>
            <a:endParaRPr lang="de-DE" sz="1200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5198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 Response Measurements</a:t>
            </a:r>
            <a:br>
              <a:rPr lang="en-US" dirty="0"/>
            </a:br>
            <a:r>
              <a:rPr lang="en-US" dirty="0"/>
              <a:t>Measurements  with </a:t>
            </a:r>
            <a:r>
              <a:rPr lang="en-US" dirty="0" smtClean="0"/>
              <a:t>CsO:GaAs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Monika Dehn, 19.06.2017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ERL 2017 </a:t>
            </a:r>
            <a:r>
              <a:rPr lang="en-US" dirty="0"/>
              <a:t>| Geneva | </a:t>
            </a:r>
            <a:r>
              <a:rPr lang="de-DE" dirty="0"/>
              <a:t>MOIBCC002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16C8D-1F5F-4075-9F5B-176644275AC8}" type="slidenum">
              <a:rPr lang="de-DE" smtClean="0"/>
              <a:t>9</a:t>
            </a:fld>
            <a:endParaRPr lang="de-DE" dirty="0"/>
          </a:p>
        </p:txBody>
      </p:sp>
      <p:sp>
        <p:nvSpPr>
          <p:cNvPr id="7" name="Textfeld 6"/>
          <p:cNvSpPr txBox="1"/>
          <p:nvPr/>
        </p:nvSpPr>
        <p:spPr>
          <a:xfrm>
            <a:off x="3491880" y="1233331"/>
            <a:ext cx="5652120" cy="45719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>
              <a:spcBef>
                <a:spcPts val="600"/>
              </a:spcBef>
              <a:spcAft>
                <a:spcPts val="600"/>
              </a:spcAft>
              <a:buClr>
                <a:srgbClr val="476F79"/>
              </a:buClr>
              <a:buSzPct val="75000"/>
              <a:buFont typeface="Wingdings" pitchFamily="2" charset="2"/>
              <a:buChar char="§"/>
              <a:defRPr sz="2000"/>
            </a:lvl1pPr>
            <a:lvl2pPr marL="742950" lvl="1" indent="-285750">
              <a:spcBef>
                <a:spcPts val="600"/>
              </a:spcBef>
              <a:spcAft>
                <a:spcPts val="600"/>
              </a:spcAft>
              <a:buClr>
                <a:schemeClr val="accent1">
                  <a:lumMod val="40000"/>
                  <a:lumOff val="60000"/>
                </a:schemeClr>
              </a:buClr>
              <a:buSzPct val="75000"/>
              <a:buFont typeface="Wingdings" pitchFamily="2" charset="2"/>
              <a:buChar char="§"/>
            </a:lvl2pPr>
            <a:lvl3pPr marL="1143000" indent="-228600">
              <a:spcBef>
                <a:spcPts val="600"/>
              </a:spcBef>
              <a:spcAft>
                <a:spcPts val="600"/>
              </a:spcAft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§"/>
              <a:defRPr sz="1600"/>
            </a:lvl3pPr>
            <a:lvl4pPr marL="1600200" indent="-228600">
              <a:spcBef>
                <a:spcPts val="600"/>
              </a:spcBef>
              <a:spcAft>
                <a:spcPts val="600"/>
              </a:spcAft>
              <a:buClr>
                <a:srgbClr val="476F79"/>
              </a:buClr>
              <a:buSzPct val="75000"/>
              <a:buFont typeface="Arial" pitchFamily="34" charset="0"/>
              <a:buChar char="□"/>
              <a:defRPr sz="1400"/>
            </a:lvl4pPr>
            <a:lvl5pPr marL="2057400" indent="-228600">
              <a:spcBef>
                <a:spcPts val="600"/>
              </a:spcBef>
              <a:spcAft>
                <a:spcPts val="600"/>
              </a:spcAft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Arial" pitchFamily="34" charset="0"/>
              <a:buChar char="□"/>
              <a:defRPr sz="1400"/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/>
            </a:lvl9pPr>
          </a:lstStyle>
          <a:p>
            <a:r>
              <a:rPr lang="en-US" dirty="0"/>
              <a:t>Beam profile YAG-screen</a:t>
            </a:r>
          </a:p>
          <a:p>
            <a:r>
              <a:rPr lang="en-US" dirty="0"/>
              <a:t>CW-beam </a:t>
            </a:r>
            <a:r>
              <a:rPr lang="en-US" dirty="0" smtClean="0"/>
              <a:t>(integrated over 25 x 10</a:t>
            </a:r>
            <a:r>
              <a:rPr lang="en-US" baseline="30000" dirty="0" smtClean="0"/>
              <a:t>6</a:t>
            </a:r>
            <a:r>
              <a:rPr lang="en-US" dirty="0" smtClean="0"/>
              <a:t> bunches)</a:t>
            </a:r>
          </a:p>
          <a:p>
            <a:r>
              <a:rPr lang="en-US" dirty="0" smtClean="0"/>
              <a:t>Bunch charge &lt; </a:t>
            </a:r>
            <a:r>
              <a:rPr lang="en-US" dirty="0" smtClean="0"/>
              <a:t>0.01</a:t>
            </a:r>
            <a:r>
              <a:rPr lang="en-US" sz="1100" dirty="0" smtClean="0"/>
              <a:t> </a:t>
            </a:r>
            <a:r>
              <a:rPr lang="en-US" dirty="0" smtClean="0"/>
              <a:t>fC</a:t>
            </a:r>
            <a:endParaRPr lang="en-US" dirty="0"/>
          </a:p>
          <a:p>
            <a:r>
              <a:rPr lang="en-US" dirty="0" smtClean="0"/>
              <a:t>Intensity </a:t>
            </a:r>
            <a:r>
              <a:rPr lang="en-US" dirty="0"/>
              <a:t>distribution </a:t>
            </a:r>
            <a:r>
              <a:rPr lang="en-US" dirty="0" smtClean="0"/>
              <a:t>equals the </a:t>
            </a:r>
            <a:r>
              <a:rPr lang="en-US" dirty="0"/>
              <a:t>convolution of </a:t>
            </a:r>
          </a:p>
          <a:p>
            <a:pPr lvl="1"/>
            <a:r>
              <a:rPr lang="en-US" dirty="0"/>
              <a:t>the transverse beam profile of deflection </a:t>
            </a:r>
            <a:r>
              <a:rPr lang="en-US" dirty="0" smtClean="0"/>
              <a:t>plane </a:t>
            </a:r>
            <a:r>
              <a:rPr lang="en-US" dirty="0"/>
              <a:t>and the time response</a:t>
            </a:r>
          </a:p>
          <a:p>
            <a:pPr lvl="1"/>
            <a:r>
              <a:rPr lang="en-US" dirty="0"/>
              <a:t>time </a:t>
            </a:r>
            <a:r>
              <a:rPr lang="en-US" dirty="0" smtClean="0"/>
              <a:t>of flight </a:t>
            </a:r>
            <a:r>
              <a:rPr lang="en-US" dirty="0"/>
              <a:t>effects because of </a:t>
            </a:r>
            <a:r>
              <a:rPr lang="en-US" dirty="0" smtClean="0"/>
              <a:t>energy distribution within the bunch</a:t>
            </a:r>
            <a:endParaRPr lang="en-US" dirty="0"/>
          </a:p>
          <a:p>
            <a:pPr lvl="1"/>
            <a:r>
              <a:rPr lang="en-US" dirty="0" smtClean="0"/>
              <a:t>laser </a:t>
            </a:r>
            <a:r>
              <a:rPr lang="en-US" dirty="0"/>
              <a:t>pulse </a:t>
            </a:r>
            <a:r>
              <a:rPr lang="en-US" dirty="0" smtClean="0"/>
              <a:t>length</a:t>
            </a:r>
          </a:p>
          <a:p>
            <a:pPr lvl="1"/>
            <a:r>
              <a:rPr lang="en-US" dirty="0" smtClean="0"/>
              <a:t>laser spot size</a:t>
            </a:r>
            <a:endParaRPr lang="en-US" dirty="0"/>
          </a:p>
          <a:p>
            <a:pPr lvl="2"/>
            <a:endParaRPr lang="en-US" dirty="0"/>
          </a:p>
        </p:txBody>
      </p:sp>
      <p:sp>
        <p:nvSpPr>
          <p:cNvPr id="10" name="Textfeld 9"/>
          <p:cNvSpPr txBox="1"/>
          <p:nvPr/>
        </p:nvSpPr>
        <p:spPr>
          <a:xfrm>
            <a:off x="646583" y="3167390"/>
            <a:ext cx="82907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Without RF</a:t>
            </a:r>
            <a:endParaRPr lang="en-US" sz="1100" dirty="0"/>
          </a:p>
        </p:txBody>
      </p:sp>
      <p:sp>
        <p:nvSpPr>
          <p:cNvPr id="11" name="Textfeld 10"/>
          <p:cNvSpPr txBox="1"/>
          <p:nvPr/>
        </p:nvSpPr>
        <p:spPr>
          <a:xfrm>
            <a:off x="2231740" y="3157808"/>
            <a:ext cx="63511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With RF</a:t>
            </a:r>
            <a:endParaRPr lang="en-US" sz="1100" dirty="0"/>
          </a:p>
        </p:txBody>
      </p:sp>
      <p:pic>
        <p:nvPicPr>
          <p:cNvPr id="1028" name="Picture 4" descr="Z:\Dokumente\Dissertation\20092015_Strahl\2015-09-22 mit_HF_500ms-Zuschnitt-Kontras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4095" y="1376772"/>
            <a:ext cx="847725" cy="163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4" name="Gruppieren 13"/>
          <p:cNvGrpSpPr/>
          <p:nvPr/>
        </p:nvGrpSpPr>
        <p:grpSpPr>
          <a:xfrm>
            <a:off x="1846728" y="1224625"/>
            <a:ext cx="277000" cy="1764196"/>
            <a:chOff x="1487379" y="1376772"/>
            <a:chExt cx="277000" cy="1764196"/>
          </a:xfrm>
        </p:grpSpPr>
        <p:cxnSp>
          <p:nvCxnSpPr>
            <p:cNvPr id="18" name="Gerade Verbindung mit Pfeil 17"/>
            <p:cNvCxnSpPr/>
            <p:nvPr/>
          </p:nvCxnSpPr>
          <p:spPr>
            <a:xfrm flipV="1">
              <a:off x="1764379" y="1376772"/>
              <a:ext cx="0" cy="1764196"/>
            </a:xfrm>
            <a:prstGeom prst="straightConnector1">
              <a:avLst/>
            </a:prstGeom>
            <a:ln w="25400" cap="rnd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feld 18"/>
            <p:cNvSpPr txBox="1"/>
            <p:nvPr/>
          </p:nvSpPr>
          <p:spPr>
            <a:xfrm rot="16200000">
              <a:off x="1076177" y="2094730"/>
              <a:ext cx="109940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Time structure</a:t>
              </a:r>
              <a:endParaRPr lang="en-US" sz="1200" dirty="0"/>
            </a:p>
          </p:txBody>
        </p:sp>
      </p:grpSp>
      <p:pic>
        <p:nvPicPr>
          <p:cNvPr id="1027" name="Picture 3" descr="Z:\Dokumente\Dissertation\Messungen\Zeitaufloesung\2016-04-15_800nm\2016-04-15\Transversal-invertiert-Zuschnitt-kontrast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732"/>
          <a:stretch/>
        </p:blipFill>
        <p:spPr bwMode="auto">
          <a:xfrm>
            <a:off x="441948" y="1160748"/>
            <a:ext cx="1213728" cy="1861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5" name="Gruppieren 14"/>
          <p:cNvGrpSpPr/>
          <p:nvPr/>
        </p:nvGrpSpPr>
        <p:grpSpPr>
          <a:xfrm>
            <a:off x="442573" y="1213592"/>
            <a:ext cx="276999" cy="1764196"/>
            <a:chOff x="1595392" y="1376772"/>
            <a:chExt cx="276999" cy="1764196"/>
          </a:xfrm>
        </p:grpSpPr>
        <p:cxnSp>
          <p:nvCxnSpPr>
            <p:cNvPr id="16" name="Gerade Verbindung mit Pfeil 15"/>
            <p:cNvCxnSpPr/>
            <p:nvPr/>
          </p:nvCxnSpPr>
          <p:spPr>
            <a:xfrm flipV="1">
              <a:off x="1872391" y="1376772"/>
              <a:ext cx="0" cy="1764196"/>
            </a:xfrm>
            <a:prstGeom prst="straightConnector1">
              <a:avLst/>
            </a:prstGeom>
            <a:ln w="25400" cap="rnd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feld 16"/>
            <p:cNvSpPr txBox="1"/>
            <p:nvPr/>
          </p:nvSpPr>
          <p:spPr>
            <a:xfrm rot="16200000">
              <a:off x="962199" y="2141929"/>
              <a:ext cx="154338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Transverse structure</a:t>
              </a:r>
              <a:endParaRPr lang="en-US" sz="1200" dirty="0"/>
            </a:p>
          </p:txBody>
        </p:sp>
      </p:grpSp>
      <p:pic>
        <p:nvPicPr>
          <p:cNvPr id="1030" name="Picture 6" descr="Z:\Dokumente\Vorträge\201706-ERL2017\Bilder\GaAs-trans-long.E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08" y="3465004"/>
            <a:ext cx="3988377" cy="3079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9679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0</TotalTime>
  <Words>1292</Words>
  <Application>Microsoft Office PowerPoint</Application>
  <PresentationFormat>Bildschirmpräsentation (4:3)</PresentationFormat>
  <Paragraphs>319</Paragraphs>
  <Slides>20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20</vt:i4>
      </vt:variant>
    </vt:vector>
  </HeadingPairs>
  <TitlesOfParts>
    <vt:vector size="21" baseType="lpstr">
      <vt:lpstr>Larissa</vt:lpstr>
      <vt:lpstr>Longitudinal Halo from NEA and PEA Photocathodes</vt:lpstr>
      <vt:lpstr>Motivation</vt:lpstr>
      <vt:lpstr>Outline</vt:lpstr>
      <vt:lpstr>Fundamentals Semiconducting photocathodes</vt:lpstr>
      <vt:lpstr>Fundamentals CsO:GaAs – Influences of the Photon Energy</vt:lpstr>
      <vt:lpstr>Time Response Measurements Principles</vt:lpstr>
      <vt:lpstr>Time Response Measurements Experimental Setup at PKAT</vt:lpstr>
      <vt:lpstr>Time Response Measurements Some Technical Details</vt:lpstr>
      <vt:lpstr>Time Response Measurements Measurements  with CsO:GaAs</vt:lpstr>
      <vt:lpstr>Time Response Measurements Results at 400 nm and 800 nm with CsO:GaAs</vt:lpstr>
      <vt:lpstr>Time Response Measurements Production of K2CsSb Photocathodes</vt:lpstr>
      <vt:lpstr>Time Response Measurements Comparison of CsO:GaAs and K2CsSb</vt:lpstr>
      <vt:lpstr>Conclusion and Outlook</vt:lpstr>
      <vt:lpstr>PowerPoint-Präsentation</vt:lpstr>
      <vt:lpstr>Time Response Measurements Limits of the Resolution</vt:lpstr>
      <vt:lpstr>Time Response Measurements Limits of the Resolution</vt:lpstr>
      <vt:lpstr>Time Response Measurements Long Phaseshift</vt:lpstr>
      <vt:lpstr>Fundamentals Semiconducting photocathode GaAs</vt:lpstr>
      <vt:lpstr>Fundamentals Photoemission from Semiconductors</vt:lpstr>
      <vt:lpstr>Time Response Measurements Some Calibrations</vt:lpstr>
    </vt:vector>
  </TitlesOfParts>
  <Company>Johannes Gutenberg-Universität Mainz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Dehn, Monika</dc:creator>
  <cp:lastModifiedBy>MoDehn</cp:lastModifiedBy>
  <cp:revision>404</cp:revision>
  <cp:lastPrinted>2014-03-26T10:17:25Z</cp:lastPrinted>
  <dcterms:created xsi:type="dcterms:W3CDTF">2013-08-01T16:37:02Z</dcterms:created>
  <dcterms:modified xsi:type="dcterms:W3CDTF">2017-06-17T16:20:53Z</dcterms:modified>
</cp:coreProperties>
</file>