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9" r:id="rId4"/>
    <p:sldId id="283" r:id="rId5"/>
    <p:sldId id="284" r:id="rId6"/>
    <p:sldId id="263" r:id="rId7"/>
    <p:sldId id="261" r:id="rId8"/>
    <p:sldId id="262" r:id="rId9"/>
    <p:sldId id="264" r:id="rId10"/>
    <p:sldId id="266" r:id="rId11"/>
    <p:sldId id="268" r:id="rId12"/>
    <p:sldId id="269" r:id="rId13"/>
    <p:sldId id="270" r:id="rId14"/>
    <p:sldId id="260" r:id="rId15"/>
    <p:sldId id="271" r:id="rId16"/>
    <p:sldId id="272" r:id="rId17"/>
    <p:sldId id="273" r:id="rId18"/>
    <p:sldId id="275" r:id="rId19"/>
    <p:sldId id="282" r:id="rId20"/>
    <p:sldId id="276" r:id="rId21"/>
    <p:sldId id="277" r:id="rId22"/>
    <p:sldId id="274" r:id="rId23"/>
    <p:sldId id="278" r:id="rId24"/>
    <p:sldId id="279" r:id="rId25"/>
    <p:sldId id="281" r:id="rId26"/>
    <p:sldId id="280" r:id="rId27"/>
    <p:sldId id="28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4640" autoAdjust="0"/>
  </p:normalViewPr>
  <p:slideViewPr>
    <p:cSldViewPr>
      <p:cViewPr varScale="1">
        <p:scale>
          <a:sx n="84" d="100"/>
          <a:sy n="84" d="100"/>
        </p:scale>
        <p:origin x="13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ject\multi-alklai\112\112depo\cathode%20in%20the%20tunnl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AD139627:Users:Pinayev:Desktop:CeC%20PoP%20Commissioning%20Meetings:Commissioning_Analysis:Charg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RL%2017\QE%20evolution%20cathode%20grown%20on%205%2025%20201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RL%2017\QE%20evolution%20of%20jan%2031%202017%20cathod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128608923884577E-2"/>
          <c:y val="6.4123558467768196E-2"/>
          <c:w val="0.78117391904959332"/>
          <c:h val="0.58778841361654133"/>
        </c:manualLayout>
      </c:layout>
      <c:scatterChart>
        <c:scatterStyle val="smoothMarker"/>
        <c:varyColors val="0"/>
        <c:ser>
          <c:idx val="0"/>
          <c:order val="0"/>
          <c:spPr>
            <a:ln>
              <a:noFill/>
            </a:ln>
          </c:spPr>
          <c:marker>
            <c:symbol val="square"/>
            <c:size val="5"/>
          </c:marker>
          <c:trendline>
            <c:trendlineType val="exp"/>
            <c:dispRSqr val="0"/>
            <c:dispEq val="0"/>
          </c:trendline>
          <c:trendline>
            <c:trendlineType val="exp"/>
            <c:dispRSqr val="0"/>
            <c:dispEq val="0"/>
          </c:trendline>
          <c:trendline>
            <c:trendlineType val="exp"/>
            <c:dispRSqr val="0"/>
            <c:dispEq val="0"/>
          </c:trendline>
          <c:xVal>
            <c:numRef>
              <c:f>Sheet1!$A$2:$A$28</c:f>
              <c:numCache>
                <c:formatCode>[$-409]m/d/yy\ h:mm\ AM/PM;@</c:formatCode>
                <c:ptCount val="27"/>
                <c:pt idx="0">
                  <c:v>42135.604166666577</c:v>
                </c:pt>
                <c:pt idx="1">
                  <c:v>42136.479166666577</c:v>
                </c:pt>
                <c:pt idx="2">
                  <c:v>42137.395833333336</c:v>
                </c:pt>
                <c:pt idx="3">
                  <c:v>42137.5625</c:v>
                </c:pt>
                <c:pt idx="4">
                  <c:v>42137.645833333336</c:v>
                </c:pt>
                <c:pt idx="5">
                  <c:v>42137.67083333333</c:v>
                </c:pt>
                <c:pt idx="6">
                  <c:v>42137.708333333336</c:v>
                </c:pt>
                <c:pt idx="7">
                  <c:v>42137.75</c:v>
                </c:pt>
                <c:pt idx="8">
                  <c:v>42137.760416666577</c:v>
                </c:pt>
                <c:pt idx="9">
                  <c:v>42137.77083321759</c:v>
                </c:pt>
                <c:pt idx="10">
                  <c:v>42137.812499652813</c:v>
                </c:pt>
                <c:pt idx="11">
                  <c:v>42137.854166087993</c:v>
                </c:pt>
                <c:pt idx="12">
                  <c:v>42137.895832523151</c:v>
                </c:pt>
                <c:pt idx="13">
                  <c:v>42138.343055555553</c:v>
                </c:pt>
                <c:pt idx="14">
                  <c:v>42138.420138888912</c:v>
                </c:pt>
                <c:pt idx="15">
                  <c:v>42138.590277777781</c:v>
                </c:pt>
                <c:pt idx="16">
                  <c:v>42138.627777777663</c:v>
                </c:pt>
                <c:pt idx="17">
                  <c:v>42138.878472222241</c:v>
                </c:pt>
                <c:pt idx="18">
                  <c:v>42139.375</c:v>
                </c:pt>
                <c:pt idx="19">
                  <c:v>42139.598611111105</c:v>
                </c:pt>
                <c:pt idx="20">
                  <c:v>42139.621527777701</c:v>
                </c:pt>
                <c:pt idx="21">
                  <c:v>42139.671527777777</c:v>
                </c:pt>
                <c:pt idx="22">
                  <c:v>42139.875</c:v>
                </c:pt>
                <c:pt idx="23">
                  <c:v>42141.875</c:v>
                </c:pt>
                <c:pt idx="24">
                  <c:v>42142.388888888949</c:v>
                </c:pt>
                <c:pt idx="25">
                  <c:v>42143.375</c:v>
                </c:pt>
                <c:pt idx="26">
                  <c:v>42145.416666666657</c:v>
                </c:pt>
              </c:numCache>
            </c:numRef>
          </c:xVal>
          <c:yVal>
            <c:numRef>
              <c:f>Sheet1!$E$2:$E$28</c:f>
              <c:numCache>
                <c:formatCode>General</c:formatCode>
                <c:ptCount val="27"/>
                <c:pt idx="0">
                  <c:v>4.9000000000000004</c:v>
                </c:pt>
                <c:pt idx="1">
                  <c:v>4.7</c:v>
                </c:pt>
                <c:pt idx="2">
                  <c:v>4.3</c:v>
                </c:pt>
                <c:pt idx="3">
                  <c:v>3.5</c:v>
                </c:pt>
                <c:pt idx="4">
                  <c:v>3.4998857142857127</c:v>
                </c:pt>
                <c:pt idx="5">
                  <c:v>3.4998857142857127</c:v>
                </c:pt>
                <c:pt idx="6">
                  <c:v>3.4998857142857127</c:v>
                </c:pt>
                <c:pt idx="7">
                  <c:v>3.4998857142857127</c:v>
                </c:pt>
                <c:pt idx="8">
                  <c:v>3.4998857142857127</c:v>
                </c:pt>
                <c:pt idx="9">
                  <c:v>3.4998857142857127</c:v>
                </c:pt>
                <c:pt idx="10">
                  <c:v>3.4561371428571452</c:v>
                </c:pt>
                <c:pt idx="11">
                  <c:v>3.390514285714286</c:v>
                </c:pt>
                <c:pt idx="12">
                  <c:v>3.3175999999999997</c:v>
                </c:pt>
                <c:pt idx="13">
                  <c:v>3.0623999999999998</c:v>
                </c:pt>
                <c:pt idx="14">
                  <c:v>3.2373942857142892</c:v>
                </c:pt>
                <c:pt idx="15">
                  <c:v>3.2082285714285743</c:v>
                </c:pt>
                <c:pt idx="16">
                  <c:v>3.0623999999999998</c:v>
                </c:pt>
                <c:pt idx="17">
                  <c:v>3.1863542857142848</c:v>
                </c:pt>
                <c:pt idx="18">
                  <c:v>3.1644800000000002</c:v>
                </c:pt>
                <c:pt idx="19">
                  <c:v>3.1061485714285708</c:v>
                </c:pt>
                <c:pt idx="20">
                  <c:v>3.1134399999999998</c:v>
                </c:pt>
                <c:pt idx="21">
                  <c:v>3.0915657142857147</c:v>
                </c:pt>
                <c:pt idx="22">
                  <c:v>3.0769828571428572</c:v>
                </c:pt>
                <c:pt idx="23">
                  <c:v>2.82178285714286</c:v>
                </c:pt>
                <c:pt idx="24">
                  <c:v>2.7634514285714329</c:v>
                </c:pt>
                <c:pt idx="25">
                  <c:v>2.7124114285714289</c:v>
                </c:pt>
                <c:pt idx="26">
                  <c:v>2.7124114285714289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073496"/>
        <c:axId val="189073888"/>
      </c:scatterChart>
      <c:valAx>
        <c:axId val="189073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Date</a:t>
                </a:r>
              </a:p>
            </c:rich>
          </c:tx>
          <c:overlay val="0"/>
        </c:title>
        <c:numFmt formatCode="[$-409]m/d/yy\ h:mm\ AM/PM;@" sourceLinked="1"/>
        <c:majorTickMark val="in"/>
        <c:minorTickMark val="in"/>
        <c:tickLblPos val="nextTo"/>
        <c:spPr>
          <a:ln cap="flat">
            <a:round/>
          </a:ln>
        </c:spPr>
        <c:txPr>
          <a:bodyPr rot="1920000" vert="horz"/>
          <a:lstStyle/>
          <a:p>
            <a:pPr>
              <a:defRPr sz="1000"/>
            </a:pPr>
            <a:endParaRPr lang="en-US"/>
          </a:p>
        </c:txPr>
        <c:crossAx val="189073888"/>
        <c:crosses val="autoZero"/>
        <c:crossBetween val="midCat"/>
        <c:majorUnit val="1"/>
        <c:minorUnit val="0.2"/>
      </c:valAx>
      <c:valAx>
        <c:axId val="18907388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dirty="0" smtClean="0"/>
                  <a:t>Effective QE</a:t>
                </a:r>
                <a:r>
                  <a:rPr lang="en-US" sz="1200" dirty="0"/>
                  <a:t>[%]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9073496"/>
        <c:crosses val="autoZero"/>
        <c:crossBetween val="midCat"/>
      </c:valAx>
      <c:spPr>
        <a:ln>
          <a:solidFill>
            <a:prstClr val="black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Charge during comissioning</a:t>
            </a:r>
          </a:p>
        </c:rich>
      </c:tx>
      <c:layout>
        <c:manualLayout>
          <c:xMode val="edge"/>
          <c:yMode val="edge"/>
          <c:x val="0.15804773942232028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7655790269777508"/>
          <c:y val="0.10580672830817205"/>
          <c:w val="0.78068071153288332"/>
          <c:h val="0.705519259416897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[Charge.xlsx]Sheet1!$A$2:$A$216</c:f>
              <c:numCache>
                <c:formatCode>d\-mmm</c:formatCode>
                <c:ptCount val="215"/>
                <c:pt idx="0">
                  <c:v>42439</c:v>
                </c:pt>
                <c:pt idx="1">
                  <c:v>42439</c:v>
                </c:pt>
                <c:pt idx="2">
                  <c:v>42439</c:v>
                </c:pt>
                <c:pt idx="3">
                  <c:v>42439</c:v>
                </c:pt>
                <c:pt idx="4">
                  <c:v>42440</c:v>
                </c:pt>
                <c:pt idx="5">
                  <c:v>42440</c:v>
                </c:pt>
                <c:pt idx="6">
                  <c:v>42440</c:v>
                </c:pt>
                <c:pt idx="7">
                  <c:v>42440</c:v>
                </c:pt>
                <c:pt idx="8">
                  <c:v>42441</c:v>
                </c:pt>
                <c:pt idx="9">
                  <c:v>42441</c:v>
                </c:pt>
                <c:pt idx="10">
                  <c:v>42441</c:v>
                </c:pt>
                <c:pt idx="11">
                  <c:v>42441</c:v>
                </c:pt>
                <c:pt idx="12">
                  <c:v>42441</c:v>
                </c:pt>
                <c:pt idx="13">
                  <c:v>42441</c:v>
                </c:pt>
                <c:pt idx="14">
                  <c:v>42442</c:v>
                </c:pt>
                <c:pt idx="15">
                  <c:v>42442</c:v>
                </c:pt>
                <c:pt idx="16">
                  <c:v>42442</c:v>
                </c:pt>
                <c:pt idx="17">
                  <c:v>42443</c:v>
                </c:pt>
                <c:pt idx="18">
                  <c:v>42443</c:v>
                </c:pt>
                <c:pt idx="19">
                  <c:v>42443</c:v>
                </c:pt>
                <c:pt idx="20">
                  <c:v>42443</c:v>
                </c:pt>
                <c:pt idx="21">
                  <c:v>42443</c:v>
                </c:pt>
                <c:pt idx="22">
                  <c:v>42444</c:v>
                </c:pt>
                <c:pt idx="23">
                  <c:v>42444</c:v>
                </c:pt>
                <c:pt idx="24">
                  <c:v>42444</c:v>
                </c:pt>
                <c:pt idx="25">
                  <c:v>42488</c:v>
                </c:pt>
                <c:pt idx="26">
                  <c:v>42489</c:v>
                </c:pt>
                <c:pt idx="27">
                  <c:v>42489</c:v>
                </c:pt>
                <c:pt idx="28">
                  <c:v>42489</c:v>
                </c:pt>
                <c:pt idx="29">
                  <c:v>42490</c:v>
                </c:pt>
                <c:pt idx="30">
                  <c:v>42490</c:v>
                </c:pt>
                <c:pt idx="31">
                  <c:v>42490</c:v>
                </c:pt>
                <c:pt idx="32">
                  <c:v>42490</c:v>
                </c:pt>
                <c:pt idx="33">
                  <c:v>42490</c:v>
                </c:pt>
                <c:pt idx="34">
                  <c:v>42490</c:v>
                </c:pt>
                <c:pt idx="35">
                  <c:v>42490</c:v>
                </c:pt>
                <c:pt idx="36">
                  <c:v>42490</c:v>
                </c:pt>
                <c:pt idx="37">
                  <c:v>42490</c:v>
                </c:pt>
                <c:pt idx="38">
                  <c:v>42490</c:v>
                </c:pt>
                <c:pt idx="39">
                  <c:v>42491</c:v>
                </c:pt>
                <c:pt idx="40">
                  <c:v>42492</c:v>
                </c:pt>
                <c:pt idx="41">
                  <c:v>42492</c:v>
                </c:pt>
                <c:pt idx="42">
                  <c:v>42492</c:v>
                </c:pt>
                <c:pt idx="43">
                  <c:v>42492</c:v>
                </c:pt>
                <c:pt idx="44">
                  <c:v>42492</c:v>
                </c:pt>
                <c:pt idx="45">
                  <c:v>42493</c:v>
                </c:pt>
                <c:pt idx="46">
                  <c:v>42493</c:v>
                </c:pt>
                <c:pt idx="47">
                  <c:v>42493</c:v>
                </c:pt>
                <c:pt idx="48">
                  <c:v>42493</c:v>
                </c:pt>
                <c:pt idx="49">
                  <c:v>42493</c:v>
                </c:pt>
                <c:pt idx="50">
                  <c:v>42493</c:v>
                </c:pt>
                <c:pt idx="51">
                  <c:v>42493</c:v>
                </c:pt>
                <c:pt idx="52">
                  <c:v>42493</c:v>
                </c:pt>
                <c:pt idx="53">
                  <c:v>42494</c:v>
                </c:pt>
                <c:pt idx="54">
                  <c:v>42494</c:v>
                </c:pt>
                <c:pt idx="55">
                  <c:v>42494</c:v>
                </c:pt>
                <c:pt idx="56">
                  <c:v>42496</c:v>
                </c:pt>
                <c:pt idx="57">
                  <c:v>42496</c:v>
                </c:pt>
                <c:pt idx="58">
                  <c:v>42496</c:v>
                </c:pt>
                <c:pt idx="59">
                  <c:v>42496</c:v>
                </c:pt>
                <c:pt idx="60">
                  <c:v>42500</c:v>
                </c:pt>
                <c:pt idx="61">
                  <c:v>42500</c:v>
                </c:pt>
                <c:pt idx="62">
                  <c:v>42506</c:v>
                </c:pt>
                <c:pt idx="63">
                  <c:v>42506</c:v>
                </c:pt>
                <c:pt idx="64">
                  <c:v>42506</c:v>
                </c:pt>
                <c:pt idx="65">
                  <c:v>42506</c:v>
                </c:pt>
                <c:pt idx="66">
                  <c:v>42507</c:v>
                </c:pt>
                <c:pt idx="67">
                  <c:v>42507</c:v>
                </c:pt>
                <c:pt idx="68">
                  <c:v>42507</c:v>
                </c:pt>
                <c:pt idx="69">
                  <c:v>42507</c:v>
                </c:pt>
                <c:pt idx="70">
                  <c:v>42507</c:v>
                </c:pt>
                <c:pt idx="71">
                  <c:v>42507</c:v>
                </c:pt>
                <c:pt idx="72">
                  <c:v>42507</c:v>
                </c:pt>
                <c:pt idx="73">
                  <c:v>42507</c:v>
                </c:pt>
                <c:pt idx="74">
                  <c:v>42507</c:v>
                </c:pt>
                <c:pt idx="75">
                  <c:v>42508</c:v>
                </c:pt>
                <c:pt idx="76">
                  <c:v>42508</c:v>
                </c:pt>
                <c:pt idx="77">
                  <c:v>42509</c:v>
                </c:pt>
                <c:pt idx="78">
                  <c:v>42509</c:v>
                </c:pt>
                <c:pt idx="79">
                  <c:v>42509</c:v>
                </c:pt>
                <c:pt idx="80">
                  <c:v>42509</c:v>
                </c:pt>
                <c:pt idx="81">
                  <c:v>42509</c:v>
                </c:pt>
                <c:pt idx="82">
                  <c:v>42509</c:v>
                </c:pt>
                <c:pt idx="83">
                  <c:v>42510</c:v>
                </c:pt>
                <c:pt idx="84">
                  <c:v>42511</c:v>
                </c:pt>
                <c:pt idx="85">
                  <c:v>42511</c:v>
                </c:pt>
                <c:pt idx="86">
                  <c:v>42511</c:v>
                </c:pt>
                <c:pt idx="87">
                  <c:v>42511</c:v>
                </c:pt>
                <c:pt idx="88">
                  <c:v>42511</c:v>
                </c:pt>
                <c:pt idx="89">
                  <c:v>42512</c:v>
                </c:pt>
                <c:pt idx="90">
                  <c:v>42512</c:v>
                </c:pt>
                <c:pt idx="91">
                  <c:v>42513</c:v>
                </c:pt>
                <c:pt idx="92">
                  <c:v>42513</c:v>
                </c:pt>
                <c:pt idx="93">
                  <c:v>42513</c:v>
                </c:pt>
                <c:pt idx="94">
                  <c:v>42514</c:v>
                </c:pt>
                <c:pt idx="95">
                  <c:v>42514</c:v>
                </c:pt>
                <c:pt idx="96">
                  <c:v>42515</c:v>
                </c:pt>
                <c:pt idx="97">
                  <c:v>42516</c:v>
                </c:pt>
                <c:pt idx="98">
                  <c:v>42516</c:v>
                </c:pt>
                <c:pt idx="99">
                  <c:v>42521</c:v>
                </c:pt>
                <c:pt idx="100">
                  <c:v>42521</c:v>
                </c:pt>
                <c:pt idx="101">
                  <c:v>42521</c:v>
                </c:pt>
                <c:pt idx="102">
                  <c:v>42521</c:v>
                </c:pt>
                <c:pt idx="103">
                  <c:v>42521</c:v>
                </c:pt>
                <c:pt idx="104">
                  <c:v>42521</c:v>
                </c:pt>
                <c:pt idx="105">
                  <c:v>42521</c:v>
                </c:pt>
                <c:pt idx="106">
                  <c:v>42521</c:v>
                </c:pt>
                <c:pt idx="107">
                  <c:v>42521</c:v>
                </c:pt>
                <c:pt idx="108">
                  <c:v>42522</c:v>
                </c:pt>
                <c:pt idx="109">
                  <c:v>42522</c:v>
                </c:pt>
                <c:pt idx="110">
                  <c:v>42522</c:v>
                </c:pt>
                <c:pt idx="111">
                  <c:v>42524</c:v>
                </c:pt>
                <c:pt idx="112">
                  <c:v>42524</c:v>
                </c:pt>
                <c:pt idx="113">
                  <c:v>42524</c:v>
                </c:pt>
                <c:pt idx="114">
                  <c:v>42524</c:v>
                </c:pt>
                <c:pt idx="115">
                  <c:v>42524</c:v>
                </c:pt>
                <c:pt idx="116">
                  <c:v>42524</c:v>
                </c:pt>
                <c:pt idx="117">
                  <c:v>42524</c:v>
                </c:pt>
                <c:pt idx="118">
                  <c:v>42524</c:v>
                </c:pt>
                <c:pt idx="119">
                  <c:v>42525</c:v>
                </c:pt>
                <c:pt idx="120">
                  <c:v>42525</c:v>
                </c:pt>
                <c:pt idx="121">
                  <c:v>42525</c:v>
                </c:pt>
                <c:pt idx="122">
                  <c:v>42525</c:v>
                </c:pt>
                <c:pt idx="123">
                  <c:v>42526</c:v>
                </c:pt>
                <c:pt idx="124">
                  <c:v>42526</c:v>
                </c:pt>
                <c:pt idx="125">
                  <c:v>42526</c:v>
                </c:pt>
                <c:pt idx="126">
                  <c:v>42526</c:v>
                </c:pt>
                <c:pt idx="127">
                  <c:v>42526</c:v>
                </c:pt>
                <c:pt idx="128">
                  <c:v>42526</c:v>
                </c:pt>
                <c:pt idx="129">
                  <c:v>42527</c:v>
                </c:pt>
                <c:pt idx="130">
                  <c:v>42527</c:v>
                </c:pt>
                <c:pt idx="131">
                  <c:v>42527</c:v>
                </c:pt>
                <c:pt idx="132">
                  <c:v>42527</c:v>
                </c:pt>
                <c:pt idx="133">
                  <c:v>42527</c:v>
                </c:pt>
                <c:pt idx="134">
                  <c:v>42527</c:v>
                </c:pt>
                <c:pt idx="135">
                  <c:v>42527</c:v>
                </c:pt>
                <c:pt idx="136">
                  <c:v>42527</c:v>
                </c:pt>
                <c:pt idx="137">
                  <c:v>42528</c:v>
                </c:pt>
                <c:pt idx="138">
                  <c:v>42528</c:v>
                </c:pt>
                <c:pt idx="139">
                  <c:v>42528</c:v>
                </c:pt>
                <c:pt idx="140">
                  <c:v>42528</c:v>
                </c:pt>
                <c:pt idx="141">
                  <c:v>42529</c:v>
                </c:pt>
                <c:pt idx="142">
                  <c:v>42529</c:v>
                </c:pt>
                <c:pt idx="143">
                  <c:v>42529</c:v>
                </c:pt>
                <c:pt idx="144">
                  <c:v>42530</c:v>
                </c:pt>
                <c:pt idx="145">
                  <c:v>42530</c:v>
                </c:pt>
                <c:pt idx="146">
                  <c:v>42531</c:v>
                </c:pt>
                <c:pt idx="147">
                  <c:v>42531</c:v>
                </c:pt>
                <c:pt idx="148">
                  <c:v>42531</c:v>
                </c:pt>
                <c:pt idx="149">
                  <c:v>42531</c:v>
                </c:pt>
                <c:pt idx="150">
                  <c:v>42532</c:v>
                </c:pt>
                <c:pt idx="151">
                  <c:v>42532</c:v>
                </c:pt>
                <c:pt idx="152">
                  <c:v>42532</c:v>
                </c:pt>
                <c:pt idx="153">
                  <c:v>42532</c:v>
                </c:pt>
                <c:pt idx="154">
                  <c:v>42532</c:v>
                </c:pt>
                <c:pt idx="155">
                  <c:v>42532</c:v>
                </c:pt>
                <c:pt idx="156">
                  <c:v>42533</c:v>
                </c:pt>
                <c:pt idx="157">
                  <c:v>42533</c:v>
                </c:pt>
                <c:pt idx="158">
                  <c:v>42533</c:v>
                </c:pt>
                <c:pt idx="159">
                  <c:v>42534</c:v>
                </c:pt>
                <c:pt idx="160">
                  <c:v>42535</c:v>
                </c:pt>
                <c:pt idx="161">
                  <c:v>42535</c:v>
                </c:pt>
                <c:pt idx="162">
                  <c:v>42535</c:v>
                </c:pt>
                <c:pt idx="163">
                  <c:v>42535</c:v>
                </c:pt>
                <c:pt idx="164">
                  <c:v>42535</c:v>
                </c:pt>
                <c:pt idx="165">
                  <c:v>42536</c:v>
                </c:pt>
                <c:pt idx="166">
                  <c:v>42536</c:v>
                </c:pt>
                <c:pt idx="167">
                  <c:v>42536</c:v>
                </c:pt>
                <c:pt idx="168">
                  <c:v>42537</c:v>
                </c:pt>
                <c:pt idx="169">
                  <c:v>42537</c:v>
                </c:pt>
                <c:pt idx="170">
                  <c:v>42537</c:v>
                </c:pt>
                <c:pt idx="171">
                  <c:v>42537</c:v>
                </c:pt>
                <c:pt idx="172">
                  <c:v>42537</c:v>
                </c:pt>
                <c:pt idx="173">
                  <c:v>42537</c:v>
                </c:pt>
                <c:pt idx="174">
                  <c:v>42537</c:v>
                </c:pt>
                <c:pt idx="175">
                  <c:v>42537</c:v>
                </c:pt>
                <c:pt idx="176">
                  <c:v>42538</c:v>
                </c:pt>
                <c:pt idx="177">
                  <c:v>42538</c:v>
                </c:pt>
                <c:pt idx="178">
                  <c:v>42538</c:v>
                </c:pt>
                <c:pt idx="179">
                  <c:v>42539</c:v>
                </c:pt>
                <c:pt idx="180">
                  <c:v>42539</c:v>
                </c:pt>
                <c:pt idx="181">
                  <c:v>42539</c:v>
                </c:pt>
                <c:pt idx="182">
                  <c:v>42539</c:v>
                </c:pt>
                <c:pt idx="183">
                  <c:v>42539</c:v>
                </c:pt>
                <c:pt idx="184">
                  <c:v>42539</c:v>
                </c:pt>
                <c:pt idx="185">
                  <c:v>42540</c:v>
                </c:pt>
                <c:pt idx="186">
                  <c:v>42541</c:v>
                </c:pt>
                <c:pt idx="187">
                  <c:v>42541</c:v>
                </c:pt>
                <c:pt idx="188">
                  <c:v>42541</c:v>
                </c:pt>
                <c:pt idx="189">
                  <c:v>42541</c:v>
                </c:pt>
                <c:pt idx="190">
                  <c:v>42541</c:v>
                </c:pt>
                <c:pt idx="191">
                  <c:v>42541</c:v>
                </c:pt>
                <c:pt idx="192">
                  <c:v>42541</c:v>
                </c:pt>
                <c:pt idx="193">
                  <c:v>42541</c:v>
                </c:pt>
                <c:pt idx="194">
                  <c:v>42541</c:v>
                </c:pt>
                <c:pt idx="195">
                  <c:v>42543</c:v>
                </c:pt>
                <c:pt idx="196">
                  <c:v>42543</c:v>
                </c:pt>
                <c:pt idx="197">
                  <c:v>42543</c:v>
                </c:pt>
                <c:pt idx="198">
                  <c:v>42543</c:v>
                </c:pt>
                <c:pt idx="199">
                  <c:v>42543</c:v>
                </c:pt>
                <c:pt idx="200">
                  <c:v>42543</c:v>
                </c:pt>
                <c:pt idx="201">
                  <c:v>42543</c:v>
                </c:pt>
                <c:pt idx="202">
                  <c:v>42543</c:v>
                </c:pt>
                <c:pt idx="203">
                  <c:v>42543</c:v>
                </c:pt>
                <c:pt idx="204">
                  <c:v>42543</c:v>
                </c:pt>
                <c:pt idx="205">
                  <c:v>42543</c:v>
                </c:pt>
                <c:pt idx="206">
                  <c:v>42543</c:v>
                </c:pt>
                <c:pt idx="207">
                  <c:v>42543</c:v>
                </c:pt>
                <c:pt idx="208">
                  <c:v>42543</c:v>
                </c:pt>
                <c:pt idx="209">
                  <c:v>42544</c:v>
                </c:pt>
                <c:pt idx="210">
                  <c:v>42544</c:v>
                </c:pt>
                <c:pt idx="211">
                  <c:v>42544</c:v>
                </c:pt>
                <c:pt idx="212">
                  <c:v>42544</c:v>
                </c:pt>
                <c:pt idx="213">
                  <c:v>42544</c:v>
                </c:pt>
                <c:pt idx="214">
                  <c:v>42545</c:v>
                </c:pt>
              </c:numCache>
            </c:numRef>
          </c:cat>
          <c:val>
            <c:numRef>
              <c:f>[Charge.xlsx]Sheet1!$D$2:$D$216</c:f>
              <c:numCache>
                <c:formatCode>0.0</c:formatCode>
                <c:ptCount val="215"/>
                <c:pt idx="0">
                  <c:v>52.89</c:v>
                </c:pt>
                <c:pt idx="1">
                  <c:v>36.900000000000006</c:v>
                </c:pt>
                <c:pt idx="2">
                  <c:v>46.74</c:v>
                </c:pt>
                <c:pt idx="3">
                  <c:v>81.179999999999978</c:v>
                </c:pt>
                <c:pt idx="4">
                  <c:v>51.660000000000011</c:v>
                </c:pt>
                <c:pt idx="5">
                  <c:v>63.960000000000008</c:v>
                </c:pt>
                <c:pt idx="6">
                  <c:v>63.960000000000008</c:v>
                </c:pt>
                <c:pt idx="7">
                  <c:v>24.6</c:v>
                </c:pt>
                <c:pt idx="8">
                  <c:v>15.743999999999998</c:v>
                </c:pt>
                <c:pt idx="9">
                  <c:v>27.06</c:v>
                </c:pt>
                <c:pt idx="10">
                  <c:v>51.660000000000011</c:v>
                </c:pt>
                <c:pt idx="11">
                  <c:v>56.58</c:v>
                </c:pt>
                <c:pt idx="12">
                  <c:v>63.960000000000008</c:v>
                </c:pt>
                <c:pt idx="13">
                  <c:v>61.5</c:v>
                </c:pt>
                <c:pt idx="14">
                  <c:v>51.660000000000011</c:v>
                </c:pt>
                <c:pt idx="15">
                  <c:v>61.5</c:v>
                </c:pt>
                <c:pt idx="16">
                  <c:v>61.5</c:v>
                </c:pt>
                <c:pt idx="17">
                  <c:v>59.04</c:v>
                </c:pt>
                <c:pt idx="18">
                  <c:v>54.120000000000012</c:v>
                </c:pt>
                <c:pt idx="19">
                  <c:v>61.5</c:v>
                </c:pt>
                <c:pt idx="20">
                  <c:v>59.04</c:v>
                </c:pt>
                <c:pt idx="21">
                  <c:v>56.58</c:v>
                </c:pt>
                <c:pt idx="22">
                  <c:v>6.1499999999999986</c:v>
                </c:pt>
                <c:pt idx="23">
                  <c:v>174.66</c:v>
                </c:pt>
                <c:pt idx="24">
                  <c:v>232.47</c:v>
                </c:pt>
                <c:pt idx="25">
                  <c:v>445.26</c:v>
                </c:pt>
                <c:pt idx="26">
                  <c:v>0</c:v>
                </c:pt>
                <c:pt idx="27">
                  <c:v>56.58</c:v>
                </c:pt>
                <c:pt idx="28">
                  <c:v>637.14</c:v>
                </c:pt>
                <c:pt idx="29">
                  <c:v>369</c:v>
                </c:pt>
                <c:pt idx="30">
                  <c:v>371.46</c:v>
                </c:pt>
                <c:pt idx="31">
                  <c:v>369</c:v>
                </c:pt>
                <c:pt idx="32">
                  <c:v>1052.8799999999999</c:v>
                </c:pt>
                <c:pt idx="33">
                  <c:v>1881.9</c:v>
                </c:pt>
                <c:pt idx="34">
                  <c:v>1547.34</c:v>
                </c:pt>
                <c:pt idx="35">
                  <c:v>1517.82</c:v>
                </c:pt>
                <c:pt idx="36">
                  <c:v>1537.5</c:v>
                </c:pt>
                <c:pt idx="37">
                  <c:v>1446.48</c:v>
                </c:pt>
                <c:pt idx="38">
                  <c:v>1643.28</c:v>
                </c:pt>
                <c:pt idx="39">
                  <c:v>31.97999999999999</c:v>
                </c:pt>
                <c:pt idx="40">
                  <c:v>41.82</c:v>
                </c:pt>
                <c:pt idx="41">
                  <c:v>44.28</c:v>
                </c:pt>
                <c:pt idx="42">
                  <c:v>41.82</c:v>
                </c:pt>
                <c:pt idx="43">
                  <c:v>41.82</c:v>
                </c:pt>
                <c:pt idx="44">
                  <c:v>36.900000000000006</c:v>
                </c:pt>
                <c:pt idx="45">
                  <c:v>24.6</c:v>
                </c:pt>
                <c:pt idx="46">
                  <c:v>31.97999999999999</c:v>
                </c:pt>
                <c:pt idx="47">
                  <c:v>27.06</c:v>
                </c:pt>
                <c:pt idx="48">
                  <c:v>34.44</c:v>
                </c:pt>
                <c:pt idx="49">
                  <c:v>34.44</c:v>
                </c:pt>
                <c:pt idx="50">
                  <c:v>76.260000000000005</c:v>
                </c:pt>
                <c:pt idx="51">
                  <c:v>66.42</c:v>
                </c:pt>
                <c:pt idx="52">
                  <c:v>66.42</c:v>
                </c:pt>
                <c:pt idx="53">
                  <c:v>95.940000000000026</c:v>
                </c:pt>
                <c:pt idx="54">
                  <c:v>105.78</c:v>
                </c:pt>
                <c:pt idx="55">
                  <c:v>105.78</c:v>
                </c:pt>
                <c:pt idx="56">
                  <c:v>91.02000000000001</c:v>
                </c:pt>
                <c:pt idx="57">
                  <c:v>118.08</c:v>
                </c:pt>
                <c:pt idx="58">
                  <c:v>135.30000000000001</c:v>
                </c:pt>
                <c:pt idx="59">
                  <c:v>93.48</c:v>
                </c:pt>
                <c:pt idx="60">
                  <c:v>86.100000000000009</c:v>
                </c:pt>
                <c:pt idx="61">
                  <c:v>100.86</c:v>
                </c:pt>
                <c:pt idx="62">
                  <c:v>31.97999999999999</c:v>
                </c:pt>
                <c:pt idx="63">
                  <c:v>36.900000000000006</c:v>
                </c:pt>
                <c:pt idx="64">
                  <c:v>27.06</c:v>
                </c:pt>
                <c:pt idx="65">
                  <c:v>27.06</c:v>
                </c:pt>
                <c:pt idx="66">
                  <c:v>56.58</c:v>
                </c:pt>
                <c:pt idx="67">
                  <c:v>51.660000000000011</c:v>
                </c:pt>
                <c:pt idx="68">
                  <c:v>56.58</c:v>
                </c:pt>
                <c:pt idx="69">
                  <c:v>56.58</c:v>
                </c:pt>
                <c:pt idx="70">
                  <c:v>59.04</c:v>
                </c:pt>
                <c:pt idx="71">
                  <c:v>76.260000000000005</c:v>
                </c:pt>
                <c:pt idx="72">
                  <c:v>71.34</c:v>
                </c:pt>
                <c:pt idx="73">
                  <c:v>56.58</c:v>
                </c:pt>
                <c:pt idx="74">
                  <c:v>83.64</c:v>
                </c:pt>
                <c:pt idx="75">
                  <c:v>54.120000000000012</c:v>
                </c:pt>
                <c:pt idx="76">
                  <c:v>83.64</c:v>
                </c:pt>
                <c:pt idx="77">
                  <c:v>46.74</c:v>
                </c:pt>
                <c:pt idx="78">
                  <c:v>46.74</c:v>
                </c:pt>
                <c:pt idx="79">
                  <c:v>56.58</c:v>
                </c:pt>
                <c:pt idx="80">
                  <c:v>54.120000000000012</c:v>
                </c:pt>
                <c:pt idx="81">
                  <c:v>44.28</c:v>
                </c:pt>
                <c:pt idx="82">
                  <c:v>44.28</c:v>
                </c:pt>
                <c:pt idx="83">
                  <c:v>81.179999999999978</c:v>
                </c:pt>
                <c:pt idx="84">
                  <c:v>51.660000000000011</c:v>
                </c:pt>
                <c:pt idx="85">
                  <c:v>86.100000000000009</c:v>
                </c:pt>
                <c:pt idx="86">
                  <c:v>63.960000000000008</c:v>
                </c:pt>
                <c:pt idx="87">
                  <c:v>63.960000000000008</c:v>
                </c:pt>
                <c:pt idx="88">
                  <c:v>51.660000000000011</c:v>
                </c:pt>
                <c:pt idx="89">
                  <c:v>51.660000000000011</c:v>
                </c:pt>
                <c:pt idx="90">
                  <c:v>71.34</c:v>
                </c:pt>
                <c:pt idx="91">
                  <c:v>44.28</c:v>
                </c:pt>
                <c:pt idx="92">
                  <c:v>44.28</c:v>
                </c:pt>
                <c:pt idx="93">
                  <c:v>73.800000000000011</c:v>
                </c:pt>
                <c:pt idx="94">
                  <c:v>81.179999999999978</c:v>
                </c:pt>
                <c:pt idx="95">
                  <c:v>78.720000000000013</c:v>
                </c:pt>
                <c:pt idx="96">
                  <c:v>108.24000000000002</c:v>
                </c:pt>
                <c:pt idx="97">
                  <c:v>56.58</c:v>
                </c:pt>
                <c:pt idx="98">
                  <c:v>51.660000000000011</c:v>
                </c:pt>
                <c:pt idx="99">
                  <c:v>777.35999999999842</c:v>
                </c:pt>
                <c:pt idx="100">
                  <c:v>1527.6599999999999</c:v>
                </c:pt>
                <c:pt idx="101">
                  <c:v>2484.6</c:v>
                </c:pt>
                <c:pt idx="102">
                  <c:v>3690</c:v>
                </c:pt>
                <c:pt idx="103">
                  <c:v>2368.98</c:v>
                </c:pt>
                <c:pt idx="104">
                  <c:v>1623.6</c:v>
                </c:pt>
                <c:pt idx="105">
                  <c:v>1082.4000000000001</c:v>
                </c:pt>
                <c:pt idx="106">
                  <c:v>1111.92</c:v>
                </c:pt>
                <c:pt idx="107">
                  <c:v>1028.28</c:v>
                </c:pt>
                <c:pt idx="108">
                  <c:v>863.45999999999913</c:v>
                </c:pt>
                <c:pt idx="109">
                  <c:v>831.48</c:v>
                </c:pt>
                <c:pt idx="110">
                  <c:v>615</c:v>
                </c:pt>
                <c:pt idx="111">
                  <c:v>676.5</c:v>
                </c:pt>
                <c:pt idx="112">
                  <c:v>762.6</c:v>
                </c:pt>
                <c:pt idx="113">
                  <c:v>344.4</c:v>
                </c:pt>
                <c:pt idx="114">
                  <c:v>223.86</c:v>
                </c:pt>
                <c:pt idx="115">
                  <c:v>196.8</c:v>
                </c:pt>
                <c:pt idx="116">
                  <c:v>209.1</c:v>
                </c:pt>
                <c:pt idx="117">
                  <c:v>201.72</c:v>
                </c:pt>
                <c:pt idx="118">
                  <c:v>216.48000000000008</c:v>
                </c:pt>
                <c:pt idx="119">
                  <c:v>270.60000000000002</c:v>
                </c:pt>
                <c:pt idx="120">
                  <c:v>250.92000000000004</c:v>
                </c:pt>
                <c:pt idx="121">
                  <c:v>135.30000000000001</c:v>
                </c:pt>
                <c:pt idx="122">
                  <c:v>246</c:v>
                </c:pt>
                <c:pt idx="123">
                  <c:v>179.58</c:v>
                </c:pt>
                <c:pt idx="124">
                  <c:v>127.92</c:v>
                </c:pt>
                <c:pt idx="125">
                  <c:v>108.24000000000002</c:v>
                </c:pt>
                <c:pt idx="126">
                  <c:v>147.6</c:v>
                </c:pt>
                <c:pt idx="127">
                  <c:v>123</c:v>
                </c:pt>
                <c:pt idx="128">
                  <c:v>118.08</c:v>
                </c:pt>
                <c:pt idx="129">
                  <c:v>95.940000000000026</c:v>
                </c:pt>
                <c:pt idx="130">
                  <c:v>105.78</c:v>
                </c:pt>
                <c:pt idx="131">
                  <c:v>105.78</c:v>
                </c:pt>
                <c:pt idx="132">
                  <c:v>189.42000000000004</c:v>
                </c:pt>
                <c:pt idx="133">
                  <c:v>189.67499999999998</c:v>
                </c:pt>
                <c:pt idx="134">
                  <c:v>240.255</c:v>
                </c:pt>
                <c:pt idx="135">
                  <c:v>245.875</c:v>
                </c:pt>
                <c:pt idx="136">
                  <c:v>193.1875</c:v>
                </c:pt>
                <c:pt idx="137">
                  <c:v>182.65</c:v>
                </c:pt>
                <c:pt idx="138">
                  <c:v>193.1875</c:v>
                </c:pt>
                <c:pt idx="139">
                  <c:v>245.875</c:v>
                </c:pt>
                <c:pt idx="140">
                  <c:v>235.33750000000001</c:v>
                </c:pt>
                <c:pt idx="141">
                  <c:v>196.7</c:v>
                </c:pt>
                <c:pt idx="142">
                  <c:v>193.1875</c:v>
                </c:pt>
                <c:pt idx="143">
                  <c:v>174.22</c:v>
                </c:pt>
                <c:pt idx="144">
                  <c:v>139.095</c:v>
                </c:pt>
                <c:pt idx="145">
                  <c:v>140.5</c:v>
                </c:pt>
                <c:pt idx="146">
                  <c:v>133.47499999999999</c:v>
                </c:pt>
                <c:pt idx="147">
                  <c:v>154.55000000000001</c:v>
                </c:pt>
                <c:pt idx="148">
                  <c:v>140.5</c:v>
                </c:pt>
                <c:pt idx="149">
                  <c:v>140.5</c:v>
                </c:pt>
                <c:pt idx="150">
                  <c:v>122.93750000000004</c:v>
                </c:pt>
                <c:pt idx="151">
                  <c:v>186.16250000000002</c:v>
                </c:pt>
                <c:pt idx="152">
                  <c:v>174.22</c:v>
                </c:pt>
                <c:pt idx="153">
                  <c:v>195.29499999999999</c:v>
                </c:pt>
                <c:pt idx="154">
                  <c:v>186.86500000000001</c:v>
                </c:pt>
                <c:pt idx="155">
                  <c:v>127.85499999999999</c:v>
                </c:pt>
                <c:pt idx="156">
                  <c:v>120.83</c:v>
                </c:pt>
                <c:pt idx="157">
                  <c:v>115.21000000000002</c:v>
                </c:pt>
                <c:pt idx="158">
                  <c:v>112.4</c:v>
                </c:pt>
                <c:pt idx="159">
                  <c:v>112.4</c:v>
                </c:pt>
                <c:pt idx="160">
                  <c:v>64.63</c:v>
                </c:pt>
                <c:pt idx="161">
                  <c:v>78.679999999999978</c:v>
                </c:pt>
                <c:pt idx="162">
                  <c:v>81.490000000000023</c:v>
                </c:pt>
                <c:pt idx="163">
                  <c:v>105.37499999999999</c:v>
                </c:pt>
                <c:pt idx="164">
                  <c:v>98.350000000000009</c:v>
                </c:pt>
                <c:pt idx="165">
                  <c:v>92.73</c:v>
                </c:pt>
                <c:pt idx="166">
                  <c:v>85.705000000000013</c:v>
                </c:pt>
                <c:pt idx="167">
                  <c:v>102.565</c:v>
                </c:pt>
                <c:pt idx="168">
                  <c:v>81.490000000000023</c:v>
                </c:pt>
                <c:pt idx="169">
                  <c:v>758.7</c:v>
                </c:pt>
                <c:pt idx="170">
                  <c:v>708.12</c:v>
                </c:pt>
                <c:pt idx="171">
                  <c:v>695.47500000000002</c:v>
                </c:pt>
                <c:pt idx="172">
                  <c:v>642.08500000000004</c:v>
                </c:pt>
                <c:pt idx="173">
                  <c:v>628.03500000000008</c:v>
                </c:pt>
                <c:pt idx="174">
                  <c:v>418.69000000000011</c:v>
                </c:pt>
                <c:pt idx="175">
                  <c:v>428.52499999999986</c:v>
                </c:pt>
                <c:pt idx="176">
                  <c:v>306.28999999999985</c:v>
                </c:pt>
                <c:pt idx="177">
                  <c:v>394.80500000000012</c:v>
                </c:pt>
                <c:pt idx="178">
                  <c:v>210.75</c:v>
                </c:pt>
                <c:pt idx="179">
                  <c:v>213.56</c:v>
                </c:pt>
                <c:pt idx="180">
                  <c:v>210.75</c:v>
                </c:pt>
                <c:pt idx="181">
                  <c:v>217.77499999999998</c:v>
                </c:pt>
                <c:pt idx="182">
                  <c:v>248.685</c:v>
                </c:pt>
                <c:pt idx="183">
                  <c:v>231.82500000000007</c:v>
                </c:pt>
                <c:pt idx="184">
                  <c:v>240.255</c:v>
                </c:pt>
                <c:pt idx="185">
                  <c:v>193.1875</c:v>
                </c:pt>
                <c:pt idx="186">
                  <c:v>660.34999999999832</c:v>
                </c:pt>
                <c:pt idx="187">
                  <c:v>538.11500000000001</c:v>
                </c:pt>
                <c:pt idx="188">
                  <c:v>202.32000000000008</c:v>
                </c:pt>
                <c:pt idx="189">
                  <c:v>158.0625</c:v>
                </c:pt>
                <c:pt idx="190">
                  <c:v>139.095</c:v>
                </c:pt>
                <c:pt idx="191">
                  <c:v>63.225000000000023</c:v>
                </c:pt>
                <c:pt idx="192">
                  <c:v>46.365000000000002</c:v>
                </c:pt>
                <c:pt idx="193">
                  <c:v>28.1</c:v>
                </c:pt>
                <c:pt idx="194">
                  <c:v>9.8350000000000026</c:v>
                </c:pt>
                <c:pt idx="195">
                  <c:v>25.29</c:v>
                </c:pt>
                <c:pt idx="196">
                  <c:v>177.03</c:v>
                </c:pt>
                <c:pt idx="197">
                  <c:v>165.79</c:v>
                </c:pt>
                <c:pt idx="198">
                  <c:v>234.63499999999999</c:v>
                </c:pt>
                <c:pt idx="199">
                  <c:v>216.37</c:v>
                </c:pt>
                <c:pt idx="200">
                  <c:v>115.21000000000002</c:v>
                </c:pt>
                <c:pt idx="201">
                  <c:v>255.70999999999998</c:v>
                </c:pt>
                <c:pt idx="202">
                  <c:v>290.83499999999987</c:v>
                </c:pt>
                <c:pt idx="203">
                  <c:v>67.440000000000026</c:v>
                </c:pt>
                <c:pt idx="204">
                  <c:v>118.02</c:v>
                </c:pt>
                <c:pt idx="205">
                  <c:v>133.47499999999999</c:v>
                </c:pt>
                <c:pt idx="206">
                  <c:v>186.86500000000001</c:v>
                </c:pt>
                <c:pt idx="207">
                  <c:v>148.93</c:v>
                </c:pt>
                <c:pt idx="208">
                  <c:v>153.14499999999998</c:v>
                </c:pt>
                <c:pt idx="209">
                  <c:v>141.905</c:v>
                </c:pt>
                <c:pt idx="210">
                  <c:v>167.19499999999999</c:v>
                </c:pt>
                <c:pt idx="211">
                  <c:v>203.02250000000001</c:v>
                </c:pt>
                <c:pt idx="212">
                  <c:v>175.625</c:v>
                </c:pt>
                <c:pt idx="213">
                  <c:v>182.65</c:v>
                </c:pt>
                <c:pt idx="214">
                  <c:v>195.29499999999999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9074672"/>
        <c:axId val="189075064"/>
      </c:barChart>
      <c:dateAx>
        <c:axId val="189074672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txPr>
          <a:bodyPr rot="-2940000"/>
          <a:lstStyle/>
          <a:p>
            <a:pPr>
              <a:defRPr/>
            </a:pPr>
            <a:endParaRPr lang="en-US"/>
          </a:p>
        </c:txPr>
        <c:crossAx val="189075064"/>
        <c:crosses val="autoZero"/>
        <c:auto val="1"/>
        <c:lblOffset val="100"/>
        <c:baseTimeUnit val="days"/>
      </c:dateAx>
      <c:valAx>
        <c:axId val="189075064"/>
        <c:scaling>
          <c:logBase val="10"/>
          <c:orientation val="minMax"/>
          <c:max val="4000"/>
          <c:min val="1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/>
                  <a:t>Charge, pC</a:t>
                </a:r>
              </a:p>
            </c:rich>
          </c:tx>
          <c:overlay val="0"/>
        </c:title>
        <c:numFmt formatCode="0.0" sourceLinked="1"/>
        <c:majorTickMark val="out"/>
        <c:minorTickMark val="in"/>
        <c:tickLblPos val="nextTo"/>
        <c:crossAx val="18907467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>
                <a:latin typeface="+mn-lt"/>
                <a:cs typeface="Times New Roman" panose="02020603050405020304" pitchFamily="18" charset="0"/>
              </a:rPr>
              <a:t>QE vs </a:t>
            </a:r>
            <a:r>
              <a:rPr lang="el-GR" sz="1800">
                <a:latin typeface="+mn-lt"/>
                <a:cs typeface="Times New Roman" panose="02020603050405020304" pitchFamily="18" charset="0"/>
              </a:rPr>
              <a:t>λ</a:t>
            </a:r>
            <a:endParaRPr lang="en-US" sz="1800">
              <a:latin typeface="+mn-lt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2857359176256826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8.4181995407577204E-2"/>
          <c:y val="0.12010520357376007"/>
          <c:w val="0.80869473095119648"/>
          <c:h val="0.7361075697617484"/>
        </c:manualLayout>
      </c:layout>
      <c:scatterChart>
        <c:scatterStyle val="smoothMarker"/>
        <c:varyColors val="0"/>
        <c:ser>
          <c:idx val="0"/>
          <c:order val="0"/>
          <c:tx>
            <c:v>Side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'7.22'!$W$6:$W$61</c:f>
              <c:numCache>
                <c:formatCode>General</c:formatCode>
                <c:ptCount val="56"/>
                <c:pt idx="0">
                  <c:v>190</c:v>
                </c:pt>
                <c:pt idx="1">
                  <c:v>200</c:v>
                </c:pt>
                <c:pt idx="2">
                  <c:v>210</c:v>
                </c:pt>
                <c:pt idx="3">
                  <c:v>220</c:v>
                </c:pt>
                <c:pt idx="4">
                  <c:v>230</c:v>
                </c:pt>
                <c:pt idx="5">
                  <c:v>240</c:v>
                </c:pt>
                <c:pt idx="6">
                  <c:v>250</c:v>
                </c:pt>
                <c:pt idx="7">
                  <c:v>260</c:v>
                </c:pt>
                <c:pt idx="8">
                  <c:v>270</c:v>
                </c:pt>
                <c:pt idx="9">
                  <c:v>280</c:v>
                </c:pt>
                <c:pt idx="10">
                  <c:v>290</c:v>
                </c:pt>
                <c:pt idx="11">
                  <c:v>300</c:v>
                </c:pt>
                <c:pt idx="12">
                  <c:v>310</c:v>
                </c:pt>
                <c:pt idx="13">
                  <c:v>320</c:v>
                </c:pt>
                <c:pt idx="14">
                  <c:v>330</c:v>
                </c:pt>
                <c:pt idx="15">
                  <c:v>340</c:v>
                </c:pt>
                <c:pt idx="16">
                  <c:v>350</c:v>
                </c:pt>
                <c:pt idx="17">
                  <c:v>360</c:v>
                </c:pt>
                <c:pt idx="18">
                  <c:v>370</c:v>
                </c:pt>
                <c:pt idx="19">
                  <c:v>380</c:v>
                </c:pt>
                <c:pt idx="20">
                  <c:v>390</c:v>
                </c:pt>
                <c:pt idx="21">
                  <c:v>400</c:v>
                </c:pt>
                <c:pt idx="22">
                  <c:v>410</c:v>
                </c:pt>
                <c:pt idx="23">
                  <c:v>420</c:v>
                </c:pt>
                <c:pt idx="24">
                  <c:v>430</c:v>
                </c:pt>
                <c:pt idx="25">
                  <c:v>440</c:v>
                </c:pt>
                <c:pt idx="26">
                  <c:v>450</c:v>
                </c:pt>
                <c:pt idx="27">
                  <c:v>460</c:v>
                </c:pt>
                <c:pt idx="28">
                  <c:v>470</c:v>
                </c:pt>
                <c:pt idx="29">
                  <c:v>480</c:v>
                </c:pt>
                <c:pt idx="30">
                  <c:v>490</c:v>
                </c:pt>
                <c:pt idx="31">
                  <c:v>500</c:v>
                </c:pt>
                <c:pt idx="32">
                  <c:v>510</c:v>
                </c:pt>
                <c:pt idx="33">
                  <c:v>520</c:v>
                </c:pt>
                <c:pt idx="34">
                  <c:v>530</c:v>
                </c:pt>
                <c:pt idx="35">
                  <c:v>540</c:v>
                </c:pt>
                <c:pt idx="36">
                  <c:v>550</c:v>
                </c:pt>
                <c:pt idx="37">
                  <c:v>560</c:v>
                </c:pt>
                <c:pt idx="38">
                  <c:v>570</c:v>
                </c:pt>
                <c:pt idx="39">
                  <c:v>580</c:v>
                </c:pt>
                <c:pt idx="40">
                  <c:v>590</c:v>
                </c:pt>
                <c:pt idx="41">
                  <c:v>600</c:v>
                </c:pt>
                <c:pt idx="42">
                  <c:v>610</c:v>
                </c:pt>
                <c:pt idx="43">
                  <c:v>620</c:v>
                </c:pt>
                <c:pt idx="44">
                  <c:v>630</c:v>
                </c:pt>
                <c:pt idx="45">
                  <c:v>640</c:v>
                </c:pt>
                <c:pt idx="46">
                  <c:v>650</c:v>
                </c:pt>
                <c:pt idx="47">
                  <c:v>660</c:v>
                </c:pt>
                <c:pt idx="48">
                  <c:v>670</c:v>
                </c:pt>
                <c:pt idx="49">
                  <c:v>680</c:v>
                </c:pt>
                <c:pt idx="50">
                  <c:v>690</c:v>
                </c:pt>
                <c:pt idx="51">
                  <c:v>700</c:v>
                </c:pt>
                <c:pt idx="52">
                  <c:v>710</c:v>
                </c:pt>
                <c:pt idx="53">
                  <c:v>720</c:v>
                </c:pt>
                <c:pt idx="54">
                  <c:v>730</c:v>
                </c:pt>
                <c:pt idx="55">
                  <c:v>740</c:v>
                </c:pt>
              </c:numCache>
            </c:numRef>
          </c:xVal>
          <c:yVal>
            <c:numRef>
              <c:f>'7.22'!$X$6:$X$61</c:f>
              <c:numCache>
                <c:formatCode>General</c:formatCode>
                <c:ptCount val="56"/>
                <c:pt idx="0">
                  <c:v>5.8978081081543854</c:v>
                </c:pt>
                <c:pt idx="1">
                  <c:v>6.959982564449656</c:v>
                </c:pt>
                <c:pt idx="2">
                  <c:v>11.423136773656704</c:v>
                </c:pt>
                <c:pt idx="3">
                  <c:v>12.35731508761735</c:v>
                </c:pt>
                <c:pt idx="4">
                  <c:v>12.49270081640328</c:v>
                </c:pt>
                <c:pt idx="5">
                  <c:v>13.70671827724852</c:v>
                </c:pt>
                <c:pt idx="6">
                  <c:v>14.85706938169576</c:v>
                </c:pt>
                <c:pt idx="7">
                  <c:v>15.959005962129122</c:v>
                </c:pt>
                <c:pt idx="8">
                  <c:v>16.742574088504885</c:v>
                </c:pt>
                <c:pt idx="9">
                  <c:v>16.968107277644108</c:v>
                </c:pt>
                <c:pt idx="10">
                  <c:v>17.603379877240528</c:v>
                </c:pt>
                <c:pt idx="11">
                  <c:v>17.151010761997597</c:v>
                </c:pt>
                <c:pt idx="12">
                  <c:v>16.910935738444209</c:v>
                </c:pt>
                <c:pt idx="13">
                  <c:v>15.239028854524969</c:v>
                </c:pt>
                <c:pt idx="14">
                  <c:v>14.518998758449699</c:v>
                </c:pt>
                <c:pt idx="15">
                  <c:v>14.279210335716209</c:v>
                </c:pt>
                <c:pt idx="16">
                  <c:v>13.26571138158609</c:v>
                </c:pt>
                <c:pt idx="17">
                  <c:v>13.770604544683145</c:v>
                </c:pt>
                <c:pt idx="18">
                  <c:v>12.695949328594764</c:v>
                </c:pt>
                <c:pt idx="19">
                  <c:v>12.547464234278285</c:v>
                </c:pt>
                <c:pt idx="20">
                  <c:v>11.973393880717428</c:v>
                </c:pt>
                <c:pt idx="21">
                  <c:v>11.22386701010665</c:v>
                </c:pt>
                <c:pt idx="22">
                  <c:v>9.9591039355988542</c:v>
                </c:pt>
                <c:pt idx="23">
                  <c:v>9.6559167887084296</c:v>
                </c:pt>
                <c:pt idx="24">
                  <c:v>8.9094896684262199</c:v>
                </c:pt>
                <c:pt idx="25">
                  <c:v>7.998577948676215</c:v>
                </c:pt>
                <c:pt idx="26">
                  <c:v>7.7520960764633902</c:v>
                </c:pt>
                <c:pt idx="27">
                  <c:v>6.5952657055260699</c:v>
                </c:pt>
                <c:pt idx="28">
                  <c:v>6.2288812460441516</c:v>
                </c:pt>
                <c:pt idx="29">
                  <c:v>5.9014053579270946</c:v>
                </c:pt>
                <c:pt idx="30">
                  <c:v>5.2977452779723757</c:v>
                </c:pt>
                <c:pt idx="31">
                  <c:v>4.8372637588690814</c:v>
                </c:pt>
                <c:pt idx="32">
                  <c:v>4.3381162449003865</c:v>
                </c:pt>
                <c:pt idx="33">
                  <c:v>3.9691253544231331</c:v>
                </c:pt>
                <c:pt idx="34">
                  <c:v>3.6731580011659202</c:v>
                </c:pt>
                <c:pt idx="35">
                  <c:v>3.1375800275635983</c:v>
                </c:pt>
                <c:pt idx="36">
                  <c:v>2.9558191086563359</c:v>
                </c:pt>
                <c:pt idx="37">
                  <c:v>2.5466086004016697</c:v>
                </c:pt>
                <c:pt idx="38">
                  <c:v>2.1586386964760798</c:v>
                </c:pt>
                <c:pt idx="39">
                  <c:v>2.1033262348805737</c:v>
                </c:pt>
                <c:pt idx="40">
                  <c:v>1.8446068073802511</c:v>
                </c:pt>
                <c:pt idx="41">
                  <c:v>1.6194995822149072</c:v>
                </c:pt>
                <c:pt idx="42">
                  <c:v>1.4296659739486839</c:v>
                </c:pt>
                <c:pt idx="43">
                  <c:v>1.3652770583159151</c:v>
                </c:pt>
                <c:pt idx="44">
                  <c:v>1.122244070419022</c:v>
                </c:pt>
                <c:pt idx="45">
                  <c:v>0.95799123588038948</c:v>
                </c:pt>
                <c:pt idx="46">
                  <c:v>0.83144823307192595</c:v>
                </c:pt>
                <c:pt idx="47">
                  <c:v>0.52326065087602369</c:v>
                </c:pt>
                <c:pt idx="48">
                  <c:v>0.45166309294646201</c:v>
                </c:pt>
                <c:pt idx="49">
                  <c:v>0.34507369015259015</c:v>
                </c:pt>
                <c:pt idx="50">
                  <c:v>0.24108599410256212</c:v>
                </c:pt>
                <c:pt idx="51">
                  <c:v>0.33916152051271098</c:v>
                </c:pt>
                <c:pt idx="52">
                  <c:v>0.23829989399145912</c:v>
                </c:pt>
                <c:pt idx="53">
                  <c:v>0.12055749894243796</c:v>
                </c:pt>
                <c:pt idx="54">
                  <c:v>0.14115511272150991</c:v>
                </c:pt>
                <c:pt idx="55">
                  <c:v>0.10037477441109408</c:v>
                </c:pt>
              </c:numCache>
            </c:numRef>
          </c:yVal>
          <c:smooth val="1"/>
        </c:ser>
        <c:ser>
          <c:idx val="1"/>
          <c:order val="1"/>
          <c:tx>
            <c:v>Center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'7.22'!$W$67:$W$112</c:f>
              <c:numCache>
                <c:formatCode>General</c:formatCode>
                <c:ptCount val="46"/>
                <c:pt idx="0">
                  <c:v>190</c:v>
                </c:pt>
                <c:pt idx="1">
                  <c:v>200</c:v>
                </c:pt>
                <c:pt idx="2">
                  <c:v>210</c:v>
                </c:pt>
                <c:pt idx="3">
                  <c:v>220</c:v>
                </c:pt>
                <c:pt idx="4">
                  <c:v>230</c:v>
                </c:pt>
                <c:pt idx="5">
                  <c:v>240</c:v>
                </c:pt>
                <c:pt idx="6">
                  <c:v>250</c:v>
                </c:pt>
                <c:pt idx="7">
                  <c:v>260</c:v>
                </c:pt>
                <c:pt idx="8">
                  <c:v>270</c:v>
                </c:pt>
                <c:pt idx="9">
                  <c:v>280</c:v>
                </c:pt>
                <c:pt idx="10">
                  <c:v>290</c:v>
                </c:pt>
                <c:pt idx="11">
                  <c:v>300</c:v>
                </c:pt>
                <c:pt idx="12">
                  <c:v>310</c:v>
                </c:pt>
                <c:pt idx="13">
                  <c:v>320</c:v>
                </c:pt>
                <c:pt idx="14">
                  <c:v>330</c:v>
                </c:pt>
                <c:pt idx="15">
                  <c:v>340</c:v>
                </c:pt>
                <c:pt idx="16">
                  <c:v>350</c:v>
                </c:pt>
                <c:pt idx="17">
                  <c:v>360</c:v>
                </c:pt>
                <c:pt idx="18">
                  <c:v>370</c:v>
                </c:pt>
                <c:pt idx="19">
                  <c:v>380</c:v>
                </c:pt>
                <c:pt idx="20">
                  <c:v>390</c:v>
                </c:pt>
                <c:pt idx="21">
                  <c:v>400</c:v>
                </c:pt>
                <c:pt idx="22">
                  <c:v>410</c:v>
                </c:pt>
                <c:pt idx="23">
                  <c:v>420</c:v>
                </c:pt>
                <c:pt idx="24">
                  <c:v>430</c:v>
                </c:pt>
                <c:pt idx="25">
                  <c:v>440</c:v>
                </c:pt>
                <c:pt idx="26">
                  <c:v>450</c:v>
                </c:pt>
                <c:pt idx="27">
                  <c:v>460</c:v>
                </c:pt>
                <c:pt idx="28">
                  <c:v>470</c:v>
                </c:pt>
                <c:pt idx="29">
                  <c:v>480</c:v>
                </c:pt>
                <c:pt idx="30">
                  <c:v>490</c:v>
                </c:pt>
                <c:pt idx="31">
                  <c:v>500</c:v>
                </c:pt>
                <c:pt idx="32">
                  <c:v>510</c:v>
                </c:pt>
                <c:pt idx="33">
                  <c:v>520</c:v>
                </c:pt>
                <c:pt idx="34">
                  <c:v>530</c:v>
                </c:pt>
                <c:pt idx="35">
                  <c:v>540</c:v>
                </c:pt>
                <c:pt idx="36">
                  <c:v>550</c:v>
                </c:pt>
                <c:pt idx="37">
                  <c:v>560</c:v>
                </c:pt>
                <c:pt idx="38">
                  <c:v>570</c:v>
                </c:pt>
                <c:pt idx="39">
                  <c:v>580</c:v>
                </c:pt>
                <c:pt idx="40">
                  <c:v>590</c:v>
                </c:pt>
                <c:pt idx="41">
                  <c:v>600</c:v>
                </c:pt>
                <c:pt idx="42">
                  <c:v>610</c:v>
                </c:pt>
                <c:pt idx="43">
                  <c:v>620</c:v>
                </c:pt>
                <c:pt idx="44">
                  <c:v>630</c:v>
                </c:pt>
                <c:pt idx="45">
                  <c:v>640</c:v>
                </c:pt>
              </c:numCache>
            </c:numRef>
          </c:xVal>
          <c:yVal>
            <c:numRef>
              <c:f>'7.22'!$X$67:$X$112</c:f>
              <c:numCache>
                <c:formatCode>General</c:formatCode>
                <c:ptCount val="46"/>
                <c:pt idx="0">
                  <c:v>7.7602738265189259</c:v>
                </c:pt>
                <c:pt idx="1">
                  <c:v>10.86436302743361</c:v>
                </c:pt>
                <c:pt idx="2">
                  <c:v>12.780341142804014</c:v>
                </c:pt>
                <c:pt idx="3">
                  <c:v>13.97265039318826</c:v>
                </c:pt>
                <c:pt idx="4">
                  <c:v>14.358830398936529</c:v>
                </c:pt>
                <c:pt idx="5">
                  <c:v>15.930656010974275</c:v>
                </c:pt>
                <c:pt idx="6">
                  <c:v>17.121866543539628</c:v>
                </c:pt>
                <c:pt idx="7">
                  <c:v>18.03038136724323</c:v>
                </c:pt>
                <c:pt idx="8">
                  <c:v>18.871687556407259</c:v>
                </c:pt>
                <c:pt idx="9">
                  <c:v>19.089120687349624</c:v>
                </c:pt>
                <c:pt idx="10">
                  <c:v>19.687269083892051</c:v>
                </c:pt>
                <c:pt idx="11">
                  <c:v>18.71546106799061</c:v>
                </c:pt>
                <c:pt idx="12">
                  <c:v>18.32018038331454</c:v>
                </c:pt>
                <c:pt idx="13">
                  <c:v>16.226172424048851</c:v>
                </c:pt>
                <c:pt idx="14">
                  <c:v>14.786630071969515</c:v>
                </c:pt>
                <c:pt idx="15">
                  <c:v>13.779437973966148</c:v>
                </c:pt>
                <c:pt idx="16">
                  <c:v>12.893079039406718</c:v>
                </c:pt>
                <c:pt idx="17">
                  <c:v>12.127521047874348</c:v>
                </c:pt>
                <c:pt idx="18">
                  <c:v>10.446034257704556</c:v>
                </c:pt>
                <c:pt idx="19">
                  <c:v>10.295355269151408</c:v>
                </c:pt>
                <c:pt idx="20">
                  <c:v>9.3490883726149754</c:v>
                </c:pt>
                <c:pt idx="21">
                  <c:v>8.0170478643618956</c:v>
                </c:pt>
                <c:pt idx="22">
                  <c:v>7.4892461595703477</c:v>
                </c:pt>
                <c:pt idx="23">
                  <c:v>6.2345289501896906</c:v>
                </c:pt>
                <c:pt idx="24">
                  <c:v>6.0403319785940361</c:v>
                </c:pt>
                <c:pt idx="25">
                  <c:v>4.4992000961303793</c:v>
                </c:pt>
                <c:pt idx="26">
                  <c:v>3.9136795725834608</c:v>
                </c:pt>
                <c:pt idx="27">
                  <c:v>3.5174750429472352</c:v>
                </c:pt>
                <c:pt idx="28">
                  <c:v>2.9156465407015197</c:v>
                </c:pt>
                <c:pt idx="29">
                  <c:v>2.8134606938954745</c:v>
                </c:pt>
                <c:pt idx="30">
                  <c:v>2.2523348187786776</c:v>
                </c:pt>
                <c:pt idx="31">
                  <c:v>1.8337339739503711</c:v>
                </c:pt>
                <c:pt idx="32">
                  <c:v>1.5832541039782446</c:v>
                </c:pt>
                <c:pt idx="33">
                  <c:v>1.375130044052109</c:v>
                </c:pt>
                <c:pt idx="34">
                  <c:v>0.94889915030119665</c:v>
                </c:pt>
                <c:pt idx="35">
                  <c:v>1.0556344017970978</c:v>
                </c:pt>
                <c:pt idx="36">
                  <c:v>0.76737611474731771</c:v>
                </c:pt>
                <c:pt idx="37">
                  <c:v>0.54183161710673833</c:v>
                </c:pt>
                <c:pt idx="38">
                  <c:v>0.68683958524238908</c:v>
                </c:pt>
                <c:pt idx="39">
                  <c:v>0.32864472420008917</c:v>
                </c:pt>
                <c:pt idx="40">
                  <c:v>0.32280619129154442</c:v>
                </c:pt>
                <c:pt idx="41">
                  <c:v>0.24403418362142523</c:v>
                </c:pt>
                <c:pt idx="42">
                  <c:v>0.26393833365206498</c:v>
                </c:pt>
                <c:pt idx="43">
                  <c:v>0.24222657486250099</c:v>
                </c:pt>
                <c:pt idx="44">
                  <c:v>0.24205264263939699</c:v>
                </c:pt>
                <c:pt idx="45">
                  <c:v>0.130635168529144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703264"/>
        <c:axId val="214702872"/>
      </c:scatterChart>
      <c:valAx>
        <c:axId val="214703264"/>
        <c:scaling>
          <c:orientation val="minMax"/>
          <c:max val="740"/>
          <c:min val="19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1100">
                    <a:latin typeface="Calibri" panose="020F0502020204030204" pitchFamily="34" charset="0"/>
                  </a:rPr>
                  <a:t>λ</a:t>
                </a:r>
                <a:r>
                  <a:rPr lang="en-US" sz="1100">
                    <a:latin typeface="Calibri" panose="020F0502020204030204" pitchFamily="34" charset="0"/>
                  </a:rPr>
                  <a:t>(nm)</a:t>
                </a:r>
                <a:endParaRPr lang="en-US" sz="150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702872"/>
        <c:crosses val="autoZero"/>
        <c:crossBetween val="midCat"/>
        <c:majorUnit val="50"/>
      </c:valAx>
      <c:valAx>
        <c:axId val="214702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QE(%)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703264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8819902339443344"/>
          <c:y val="0.420213215544329"/>
          <c:w val="0.11800976605566602"/>
          <c:h val="0.218159065059311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614489999094942E-2"/>
          <c:y val="7.3737913140111841E-2"/>
          <c:w val="0.76138655081907869"/>
          <c:h val="0.70847667615094023"/>
        </c:manualLayout>
      </c:layout>
      <c:scatterChart>
        <c:scatterStyle val="lineMarker"/>
        <c:varyColors val="0"/>
        <c:ser>
          <c:idx val="0"/>
          <c:order val="0"/>
          <c:tx>
            <c:v>QE evolution as a function of time</c:v>
          </c:tx>
          <c:spPr>
            <a:ln w="28575">
              <a:noFill/>
            </a:ln>
          </c:spPr>
          <c:xVal>
            <c:numRef>
              <c:f>Sheet1!$A$4:$A$20</c:f>
              <c:numCache>
                <c:formatCode>m/d/yy\ h:mm;@</c:formatCode>
                <c:ptCount val="17"/>
                <c:pt idx="0">
                  <c:v>42880.486111111109</c:v>
                </c:pt>
                <c:pt idx="1">
                  <c:v>42880.489583333336</c:v>
                </c:pt>
                <c:pt idx="2">
                  <c:v>42880.5</c:v>
                </c:pt>
                <c:pt idx="3">
                  <c:v>42880.510416666664</c:v>
                </c:pt>
                <c:pt idx="4">
                  <c:v>42880.520833333336</c:v>
                </c:pt>
                <c:pt idx="5">
                  <c:v>42880.53125</c:v>
                </c:pt>
                <c:pt idx="6">
                  <c:v>42880.572916666664</c:v>
                </c:pt>
                <c:pt idx="7">
                  <c:v>42880.618055555555</c:v>
                </c:pt>
                <c:pt idx="8">
                  <c:v>42880.652777777781</c:v>
                </c:pt>
                <c:pt idx="9">
                  <c:v>42880.677777777775</c:v>
                </c:pt>
                <c:pt idx="10">
                  <c:v>42880.697916666664</c:v>
                </c:pt>
                <c:pt idx="11">
                  <c:v>42880.732638888891</c:v>
                </c:pt>
                <c:pt idx="12" formatCode="m/d/yyyy\ h:mm">
                  <c:v>42881.385416666664</c:v>
                </c:pt>
                <c:pt idx="13" formatCode="m/d/yyyy\ h:mm">
                  <c:v>42881.416666666664</c:v>
                </c:pt>
                <c:pt idx="14" formatCode="m/d/yyyy\ h:mm">
                  <c:v>42881.454861111109</c:v>
                </c:pt>
                <c:pt idx="15" formatCode="m/d/yyyy\ h:mm">
                  <c:v>42881.493055555555</c:v>
                </c:pt>
                <c:pt idx="16" formatCode="m/d/yyyy\ h:mm">
                  <c:v>42881.520833333336</c:v>
                </c:pt>
              </c:numCache>
            </c:numRef>
          </c:xVal>
          <c:yVal>
            <c:numRef>
              <c:f>Sheet1!$D$4:$D$20</c:f>
              <c:numCache>
                <c:formatCode>General</c:formatCode>
                <c:ptCount val="17"/>
                <c:pt idx="0">
                  <c:v>3.1899999999999995</c:v>
                </c:pt>
                <c:pt idx="1">
                  <c:v>3.5476666666666663</c:v>
                </c:pt>
                <c:pt idx="2">
                  <c:v>4.7656666666666663</c:v>
                </c:pt>
                <c:pt idx="3">
                  <c:v>5.4133333333333331</c:v>
                </c:pt>
                <c:pt idx="4">
                  <c:v>5.7033333333333323</c:v>
                </c:pt>
                <c:pt idx="5">
                  <c:v>5.8483333333333327</c:v>
                </c:pt>
                <c:pt idx="6">
                  <c:v>7.8976666666666651</c:v>
                </c:pt>
                <c:pt idx="7">
                  <c:v>7.6366666666666658</c:v>
                </c:pt>
                <c:pt idx="8">
                  <c:v>7.4336666666666664</c:v>
                </c:pt>
                <c:pt idx="9">
                  <c:v>7.3369999999999997</c:v>
                </c:pt>
                <c:pt idx="10">
                  <c:v>7.1919999999999993</c:v>
                </c:pt>
                <c:pt idx="11">
                  <c:v>7.0566666666666658</c:v>
                </c:pt>
                <c:pt idx="12">
                  <c:v>5.1233333333333331</c:v>
                </c:pt>
                <c:pt idx="13">
                  <c:v>5.1233333333333331</c:v>
                </c:pt>
                <c:pt idx="14">
                  <c:v>5.1233333333333331</c:v>
                </c:pt>
                <c:pt idx="15">
                  <c:v>5.0750000000000002</c:v>
                </c:pt>
                <c:pt idx="16">
                  <c:v>4.9976666666666665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075848"/>
        <c:axId val="189076240"/>
      </c:scatterChart>
      <c:valAx>
        <c:axId val="189075848"/>
        <c:scaling>
          <c:orientation val="minMax"/>
        </c:scaling>
        <c:delete val="0"/>
        <c:axPos val="b"/>
        <c:numFmt formatCode="m/d/yy\ h:mm;@" sourceLinked="0"/>
        <c:majorTickMark val="out"/>
        <c:minorTickMark val="none"/>
        <c:tickLblPos val="nextTo"/>
        <c:txPr>
          <a:bodyPr rot="1800000"/>
          <a:lstStyle/>
          <a:p>
            <a:pPr>
              <a:defRPr/>
            </a:pPr>
            <a:endParaRPr lang="en-US"/>
          </a:p>
        </c:txPr>
        <c:crossAx val="189076240"/>
        <c:crosses val="autoZero"/>
        <c:crossBetween val="midCat"/>
      </c:valAx>
      <c:valAx>
        <c:axId val="189076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90758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866627782638279E-2"/>
          <c:y val="8.6572686478706293E-2"/>
          <c:w val="0.77633736755127836"/>
          <c:h val="0.71188722377444758"/>
        </c:manualLayout>
      </c:layout>
      <c:scatterChart>
        <c:scatterStyle val="lineMarker"/>
        <c:varyColors val="0"/>
        <c:ser>
          <c:idx val="0"/>
          <c:order val="0"/>
          <c:tx>
            <c:v>Change in QE in deposition chamber as a function of time</c:v>
          </c:tx>
          <c:spPr>
            <a:ln w="28575">
              <a:noFill/>
            </a:ln>
          </c:spPr>
          <c:xVal>
            <c:numRef>
              <c:f>Sheet1!$A$4:$A$15</c:f>
              <c:numCache>
                <c:formatCode>m/d/yy;@</c:formatCode>
                <c:ptCount val="12"/>
                <c:pt idx="0">
                  <c:v>42766</c:v>
                </c:pt>
                <c:pt idx="1">
                  <c:v>42767</c:v>
                </c:pt>
                <c:pt idx="2">
                  <c:v>42774</c:v>
                </c:pt>
                <c:pt idx="3">
                  <c:v>42779</c:v>
                </c:pt>
                <c:pt idx="4">
                  <c:v>42780</c:v>
                </c:pt>
                <c:pt idx="5">
                  <c:v>42781</c:v>
                </c:pt>
                <c:pt idx="6">
                  <c:v>42782</c:v>
                </c:pt>
                <c:pt idx="7">
                  <c:v>42783</c:v>
                </c:pt>
                <c:pt idx="8">
                  <c:v>42797</c:v>
                </c:pt>
                <c:pt idx="9">
                  <c:v>42801</c:v>
                </c:pt>
                <c:pt idx="10">
                  <c:v>42823</c:v>
                </c:pt>
                <c:pt idx="11">
                  <c:v>42835</c:v>
                </c:pt>
              </c:numCache>
            </c:numRef>
          </c:xVal>
          <c:yVal>
            <c:numRef>
              <c:f>Sheet1!$D$4:$D$15</c:f>
              <c:numCache>
                <c:formatCode>General</c:formatCode>
                <c:ptCount val="12"/>
                <c:pt idx="0">
                  <c:v>2.8129999999999997</c:v>
                </c:pt>
                <c:pt idx="1">
                  <c:v>4.3430399999999993</c:v>
                </c:pt>
                <c:pt idx="2">
                  <c:v>4.4543999999999997</c:v>
                </c:pt>
                <c:pt idx="3">
                  <c:v>4.0793333333333326</c:v>
                </c:pt>
                <c:pt idx="4">
                  <c:v>4.0471111111111107</c:v>
                </c:pt>
                <c:pt idx="5">
                  <c:v>3.9903999999999997</c:v>
                </c:pt>
                <c:pt idx="6">
                  <c:v>4.0510769230769226</c:v>
                </c:pt>
                <c:pt idx="7">
                  <c:v>3.8511999999999995</c:v>
                </c:pt>
                <c:pt idx="8">
                  <c:v>2.7972571428571422</c:v>
                </c:pt>
                <c:pt idx="9">
                  <c:v>2.4083809523809521</c:v>
                </c:pt>
                <c:pt idx="10">
                  <c:v>1.7696744186046509</c:v>
                </c:pt>
                <c:pt idx="11">
                  <c:v>2.153565217391304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337912"/>
        <c:axId val="189338304"/>
      </c:scatterChart>
      <c:valAx>
        <c:axId val="189337912"/>
        <c:scaling>
          <c:orientation val="minMax"/>
        </c:scaling>
        <c:delete val="0"/>
        <c:axPos val="b"/>
        <c:numFmt formatCode="mm/dd/yy;@" sourceLinked="0"/>
        <c:majorTickMark val="out"/>
        <c:minorTickMark val="none"/>
        <c:tickLblPos val="nextTo"/>
        <c:txPr>
          <a:bodyPr rot="1800000"/>
          <a:lstStyle/>
          <a:p>
            <a:pPr>
              <a:defRPr/>
            </a:pPr>
            <a:endParaRPr lang="en-US"/>
          </a:p>
        </c:txPr>
        <c:crossAx val="189338304"/>
        <c:crosses val="autoZero"/>
        <c:crossBetween val="midCat"/>
      </c:valAx>
      <c:valAx>
        <c:axId val="189338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93379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FB394-7448-4E71-9A0C-2DF6994CD8F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9A3A3-1B65-490C-BBC2-AE3E0D757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26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9A3A3-1B65-490C-BBC2-AE3E0D7575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897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55CE-65C3-48A4-BD7C-D98306B90671}" type="datetime1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直接连接符 8"/>
          <p:cNvCxnSpPr/>
          <p:nvPr/>
        </p:nvCxnSpPr>
        <p:spPr>
          <a:xfrm>
            <a:off x="381000" y="808017"/>
            <a:ext cx="8572500" cy="158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5"/>
          <p:cNvCxnSpPr/>
          <p:nvPr/>
        </p:nvCxnSpPr>
        <p:spPr>
          <a:xfrm>
            <a:off x="357188" y="6399213"/>
            <a:ext cx="8572500" cy="1587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Picture 8" descr="C:\Research\Diamond\Documents\Publication\BNL_Logo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8999" y="152400"/>
            <a:ext cx="1753005" cy="681522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04800" y="762000"/>
            <a:ext cx="3286148" cy="71438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5094-2551-4078-B79A-4197E5172B3A}" type="datetime1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2C27-34BD-4279-A1DE-CA3C60DCC0C5}" type="datetime1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5867400" cy="411162"/>
          </a:xfrm>
        </p:spPr>
        <p:txBody>
          <a:bodyPr>
            <a:no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635E7-DCD6-46C2-A729-4B1A33E52E1A}" type="datetime1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直接连接符 8"/>
          <p:cNvCxnSpPr/>
          <p:nvPr/>
        </p:nvCxnSpPr>
        <p:spPr>
          <a:xfrm>
            <a:off x="381000" y="808017"/>
            <a:ext cx="8572500" cy="158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5"/>
          <p:cNvCxnSpPr/>
          <p:nvPr/>
        </p:nvCxnSpPr>
        <p:spPr>
          <a:xfrm>
            <a:off x="357188" y="6399213"/>
            <a:ext cx="8572500" cy="1587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Picture 8" descr="C:\Research\Diamond\Documents\Publication\BNL_Logo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8999" y="152400"/>
            <a:ext cx="1753005" cy="681522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04800" y="762000"/>
            <a:ext cx="3286148" cy="71438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96FD-32B9-4382-BAA2-58A9733DB058}" type="datetime1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直接连接符 8"/>
          <p:cNvCxnSpPr/>
          <p:nvPr/>
        </p:nvCxnSpPr>
        <p:spPr>
          <a:xfrm>
            <a:off x="381000" y="808017"/>
            <a:ext cx="8572500" cy="158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5"/>
          <p:cNvCxnSpPr/>
          <p:nvPr/>
        </p:nvCxnSpPr>
        <p:spPr>
          <a:xfrm>
            <a:off x="357188" y="6399213"/>
            <a:ext cx="8572500" cy="1587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Picture 8" descr="C:\Research\Diamond\Documents\Publication\BNL_Logo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8999" y="152400"/>
            <a:ext cx="1753005" cy="681522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04800" y="762000"/>
            <a:ext cx="3286148" cy="71438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9C711-9433-4A60-8C46-E03D890D2E00}" type="datetime1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BFA3-DF22-46DB-9FA9-9C5620D309B7}" type="datetime1">
              <a:rPr lang="en-US" smtClean="0"/>
              <a:t>6/19/2017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5735A-C3CD-4839-A2DE-9CA2E9D3FCFF}" type="datetime1">
              <a:rPr lang="en-US" smtClean="0"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916B-F00C-4A95-A157-55BA8886F04F}" type="datetime1">
              <a:rPr lang="en-US" smtClean="0"/>
              <a:t>6/19/2017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020-12F1-410A-9D6B-F2AAE8BC1587}" type="datetime1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ABF97-9786-4A15-AEE9-6A955DCFA42F}" type="datetime1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5AB0D-62CA-4A76-99F2-39D2B9F5ED92}" type="datetime1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69FBE-5713-4BAA-B18F-6C87C2CEDB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2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CFEFCE.9C8FB980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cid:image001.png@01CFEFCD.8AA00230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Multialkali</a:t>
            </a:r>
            <a:r>
              <a:rPr lang="en-US" dirty="0" smtClean="0"/>
              <a:t> Cathode for High Current Electron Injector-</a:t>
            </a:r>
            <a:br>
              <a:rPr lang="en-US" dirty="0" smtClean="0"/>
            </a:br>
            <a:r>
              <a:rPr lang="en-US" dirty="0" smtClean="0"/>
              <a:t>Fabrication, Installation and Testing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T. </a:t>
            </a:r>
            <a:r>
              <a:rPr lang="en-US" dirty="0" err="1" smtClean="0"/>
              <a:t>Rao</a:t>
            </a:r>
            <a:r>
              <a:rPr lang="en-US" dirty="0" smtClean="0"/>
              <a:t>, E. Wang. </a:t>
            </a:r>
            <a:r>
              <a:rPr lang="en-US" dirty="0" err="1" smtClean="0"/>
              <a:t>Kayran</a:t>
            </a:r>
            <a:r>
              <a:rPr lang="en-US" dirty="0" smtClean="0"/>
              <a:t>. I. </a:t>
            </a:r>
            <a:r>
              <a:rPr lang="en-US" dirty="0" err="1" smtClean="0"/>
              <a:t>Pinayev</a:t>
            </a:r>
            <a:r>
              <a:rPr lang="en-US" dirty="0" smtClean="0"/>
              <a:t>, </a:t>
            </a:r>
          </a:p>
          <a:p>
            <a:r>
              <a:rPr lang="en-US" dirty="0" smtClean="0"/>
              <a:t>Brookhaven National Laboratory</a:t>
            </a:r>
          </a:p>
          <a:p>
            <a:r>
              <a:rPr lang="en-US" dirty="0" smtClean="0"/>
              <a:t>On behalf of </a:t>
            </a:r>
            <a:r>
              <a:rPr lang="en-US" dirty="0" err="1" smtClean="0"/>
              <a:t>CeC</a:t>
            </a:r>
            <a:r>
              <a:rPr lang="en-US" dirty="0" smtClean="0"/>
              <a:t> and </a:t>
            </a:r>
            <a:r>
              <a:rPr lang="en-US" dirty="0" err="1" smtClean="0"/>
              <a:t>LEReC</a:t>
            </a:r>
            <a:r>
              <a:rPr lang="en-US" dirty="0" smtClean="0"/>
              <a:t> groups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b="5556"/>
          <a:stretch/>
        </p:blipFill>
        <p:spPr>
          <a:xfrm>
            <a:off x="335666" y="1279915"/>
            <a:ext cx="4424828" cy="2700503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the gun with cathode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6598E-D13A-4485-87B0-2ACD8B53DFC3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6024536"/>
              </p:ext>
            </p:extLst>
          </p:nvPr>
        </p:nvGraphicFramePr>
        <p:xfrm>
          <a:off x="4800600" y="1219200"/>
          <a:ext cx="40386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4033521"/>
            <a:ext cx="9144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/>
              <a:t>With Multi-alkali cathode, the gun has strong </a:t>
            </a:r>
            <a:r>
              <a:rPr lang="en-US" sz="2200" dirty="0" err="1" smtClean="0"/>
              <a:t>multipacting</a:t>
            </a:r>
            <a:r>
              <a:rPr lang="en-US" sz="2200" dirty="0" smtClean="0"/>
              <a:t> when ramping up the power </a:t>
            </a:r>
            <a:r>
              <a:rPr lang="en-US" sz="2200" dirty="0" err="1" smtClean="0"/>
              <a:t>power</a:t>
            </a:r>
            <a:r>
              <a:rPr lang="en-US" sz="22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The </a:t>
            </a:r>
            <a:r>
              <a:rPr lang="en-US" sz="2200" dirty="0"/>
              <a:t>gun could operate with a gap voltage in the range of 0.8 MV to 1.3 MV</a:t>
            </a:r>
            <a:r>
              <a:rPr lang="en-US" sz="22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In stable operation, cathode preserved 1.2% QE without </a:t>
            </a:r>
            <a:r>
              <a:rPr lang="en-US" sz="2200" dirty="0" smtClean="0"/>
              <a:t>decay. However, </a:t>
            </a:r>
            <a:r>
              <a:rPr lang="en-US" sz="2200" dirty="0"/>
              <a:t>it is very sensitive to vacuum spikes. the QE will significantly degrade orders of </a:t>
            </a:r>
            <a:r>
              <a:rPr lang="en-US" sz="2200" dirty="0" smtClean="0"/>
              <a:t>magnitude.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Maximum </a:t>
            </a:r>
            <a:r>
              <a:rPr lang="en-US" sz="2200" dirty="0"/>
              <a:t>3.7 </a:t>
            </a:r>
            <a:r>
              <a:rPr lang="en-US" sz="2200" dirty="0" err="1"/>
              <a:t>nC</a:t>
            </a:r>
            <a:r>
              <a:rPr lang="en-US" sz="2200" dirty="0"/>
              <a:t> bunch generated from </a:t>
            </a:r>
            <a:r>
              <a:rPr lang="en-US" sz="2200" dirty="0" smtClean="0"/>
              <a:t>gun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6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QE map of the latest cathode in SRF gun</a:t>
            </a:r>
            <a:br>
              <a:rPr lang="en-US" dirty="0" smtClean="0"/>
            </a:br>
            <a:r>
              <a:rPr lang="en-US" sz="3600" dirty="0" smtClean="0"/>
              <a:t>Cathode has been in the gun for months</a:t>
            </a:r>
            <a:endParaRPr lang="en-US" sz="3600" dirty="0"/>
          </a:p>
        </p:txBody>
      </p:sp>
      <p:pic>
        <p:nvPicPr>
          <p:cNvPr id="3" name="Picture 2" descr="http://www.cadops2.bnl.gov/api/attachment/image/static/593ac494000ff7e8_Fri_Jun__9_11:53:55_2017.6036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" t="24822" r="3816" b="5367"/>
          <a:stretch>
            <a:fillRect/>
          </a:stretch>
        </p:blipFill>
        <p:spPr bwMode="auto">
          <a:xfrm>
            <a:off x="1828800" y="1219200"/>
            <a:ext cx="52578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464820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Multipacting </a:t>
            </a:r>
            <a:r>
              <a:rPr lang="en-US" dirty="0"/>
              <a:t>is the main reason </a:t>
            </a:r>
            <a:r>
              <a:rPr lang="en-US" dirty="0" smtClean="0"/>
              <a:t>for degradation of high QE. </a:t>
            </a:r>
            <a:r>
              <a:rPr lang="en-US" dirty="0"/>
              <a:t>Fine </a:t>
            </a:r>
            <a:r>
              <a:rPr lang="en-US" dirty="0" smtClean="0"/>
              <a:t>tuning of </a:t>
            </a:r>
            <a:r>
              <a:rPr lang="en-US" dirty="0"/>
              <a:t>the RF start procedure could avoid </a:t>
            </a:r>
            <a:r>
              <a:rPr lang="en-US" dirty="0" smtClean="0"/>
              <a:t>the degradation.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Cover all the view-ports on the gun to make sure no ambient light could leak into the gun.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Move the main coupler to strong coupling position and off set the center frequency to break the multipacting resonance.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Use pulse mode to boost gun voltage to desired range.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57200" indent="-457200" algn="just">
              <a:buFont typeface="Arial"/>
              <a:buChar char="•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65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Emittance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00600" y="2514600"/>
            <a:ext cx="434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Charge 640 </a:t>
            </a:r>
            <a:r>
              <a:rPr lang="en-US" sz="2400" dirty="0" err="1"/>
              <a:t>pC</a:t>
            </a:r>
            <a:endParaRPr lang="en-US" sz="2400" dirty="0"/>
          </a:p>
          <a:p>
            <a:r>
              <a:rPr lang="en-US" sz="2400" dirty="0"/>
              <a:t>Beam size 1.3 mm</a:t>
            </a:r>
          </a:p>
          <a:p>
            <a:r>
              <a:rPr lang="en-US" sz="2400" dirty="0"/>
              <a:t>Divergence 0.29 </a:t>
            </a:r>
            <a:r>
              <a:rPr lang="en-US" sz="2400" dirty="0" err="1"/>
              <a:t>mrad</a:t>
            </a:r>
            <a:endParaRPr lang="en-US" sz="2400" dirty="0"/>
          </a:p>
          <a:p>
            <a:r>
              <a:rPr lang="en-US" sz="2400" dirty="0" err="1"/>
              <a:t>R.m.s</a:t>
            </a:r>
            <a:r>
              <a:rPr lang="en-US" sz="2400" dirty="0"/>
              <a:t>. emittance 0.37 mm </a:t>
            </a:r>
            <a:r>
              <a:rPr lang="en-US" sz="2400" dirty="0" err="1"/>
              <a:t>mrad</a:t>
            </a:r>
            <a:endParaRPr lang="en-US" sz="2400" dirty="0"/>
          </a:p>
          <a:p>
            <a:r>
              <a:rPr lang="en-US" sz="2400" dirty="0"/>
              <a:t>Normalized 1.2 mm </a:t>
            </a:r>
            <a:r>
              <a:rPr lang="en-US" sz="2400" dirty="0" err="1"/>
              <a:t>mrad</a:t>
            </a:r>
            <a:endParaRPr lang="en-US" sz="2400" dirty="0"/>
          </a:p>
        </p:txBody>
      </p:sp>
      <p:pic>
        <p:nvPicPr>
          <p:cNvPr id="3076" name="Picture 4" descr="http://www.cadops2.bnl.gov/api/attachment/image/static/593ebf1c00100c4a_Mon_Jun_12_12:19:39_2017.1583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4395193" cy="4325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60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Image</a:t>
            </a:r>
            <a:endParaRPr lang="en-US" dirty="0"/>
          </a:p>
        </p:txBody>
      </p:sp>
      <p:pic>
        <p:nvPicPr>
          <p:cNvPr id="3" name="Picture 4" descr="http://www.cadops2.bnl.gov/api/attachment/image/static/59073df0000f7727_Mon_May__1_09:53:51_2017.536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96" y="1518785"/>
            <a:ext cx="5273854" cy="51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67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6477000" cy="2819400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Sequential evaporation using dispenser sources </a:t>
            </a:r>
          </a:p>
          <a:p>
            <a:r>
              <a:rPr lang="en-US" sz="3800" dirty="0" smtClean="0"/>
              <a:t>Procedure</a:t>
            </a:r>
          </a:p>
          <a:p>
            <a:pPr lvl="1"/>
            <a:r>
              <a:rPr lang="en-US" sz="3400" dirty="0" smtClean="0"/>
              <a:t>100 Å of </a:t>
            </a:r>
            <a:r>
              <a:rPr lang="en-US" sz="3400" dirty="0" err="1" smtClean="0"/>
              <a:t>Sb</a:t>
            </a:r>
            <a:r>
              <a:rPr lang="en-US" sz="3400" dirty="0" smtClean="0"/>
              <a:t> with the substrate @ ~ 100 °C</a:t>
            </a:r>
          </a:p>
          <a:p>
            <a:pPr lvl="1"/>
            <a:r>
              <a:rPr lang="en-US" sz="3400" dirty="0" smtClean="0"/>
              <a:t>200 Å of K with substrate @ 140 °C</a:t>
            </a:r>
          </a:p>
          <a:p>
            <a:pPr lvl="1"/>
            <a:r>
              <a:rPr lang="en-US" sz="3400" dirty="0" smtClean="0"/>
              <a:t>Alternate evaporation of Na and K with substrate at ~200 °C 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Workshop, June 19-23, CERN Geneva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0" t="7028" r="8227" b="2875"/>
          <a:stretch/>
        </p:blipFill>
        <p:spPr bwMode="auto">
          <a:xfrm>
            <a:off x="152400" y="3733800"/>
            <a:ext cx="3248025" cy="2533650"/>
          </a:xfrm>
          <a:prstGeom prst="rect">
            <a:avLst/>
          </a:prstGeom>
          <a:ln w="127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6" name="Chart 5"/>
          <p:cNvGraphicFramePr/>
          <p:nvPr/>
        </p:nvGraphicFramePr>
        <p:xfrm>
          <a:off x="3520440" y="3733800"/>
          <a:ext cx="5623560" cy="2446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304800"/>
            <a:ext cx="7315200" cy="411162"/>
          </a:xfrm>
        </p:spPr>
        <p:txBody>
          <a:bodyPr/>
          <a:lstStyle/>
          <a:p>
            <a:r>
              <a:rPr lang="en-US" sz="2800" dirty="0" smtClean="0"/>
              <a:t>NA-K-</a:t>
            </a:r>
            <a:r>
              <a:rPr lang="en-US" sz="2800" dirty="0" err="1" smtClean="0"/>
              <a:t>Sb</a:t>
            </a:r>
            <a:r>
              <a:rPr lang="en-US" sz="2800" dirty="0" smtClean="0"/>
              <a:t> cathode for </a:t>
            </a:r>
            <a:r>
              <a:rPr lang="en-US" sz="2800" dirty="0" err="1" smtClean="0"/>
              <a:t>LEReC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10" name="Picture 2" descr="C:\Users\triveni\Desktop\ERL 17\Saes getter data\20160802_094618.jpg"/>
          <p:cNvPicPr>
            <a:picLocks noChangeAspect="1" noChangeArrowheads="1"/>
          </p:cNvPicPr>
          <p:nvPr/>
        </p:nvPicPr>
        <p:blipFill>
          <a:blip r:embed="rId4" cstate="print"/>
          <a:srcRect l="17801" t="33672" r="54735" b="19187"/>
          <a:stretch>
            <a:fillRect/>
          </a:stretch>
        </p:blipFill>
        <p:spPr bwMode="auto">
          <a:xfrm>
            <a:off x="6705600" y="1371600"/>
            <a:ext cx="2209800" cy="2133600"/>
          </a:xfrm>
          <a:prstGeom prst="rect">
            <a:avLst/>
          </a:prstGeom>
          <a:noFill/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Co-evaporation with effusion cell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pic>
        <p:nvPicPr>
          <p:cNvPr id="3074" name="Picture 2" descr="C:\Users\triveni\Desktop\ERL 17\IO set up as of 10-31-16 with manip arm\DSC_04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7239000" cy="4794662"/>
          </a:xfrm>
          <a:prstGeom prst="rect">
            <a:avLst/>
          </a:prstGeom>
          <a:noFill/>
        </p:spPr>
      </p:pic>
      <p:pic>
        <p:nvPicPr>
          <p:cNvPr id="15" name="Picture 4" descr="D:\ERL 17\IO set up\20161005_101240.jpg"/>
          <p:cNvPicPr>
            <a:picLocks noChangeAspect="1" noChangeArrowheads="1"/>
          </p:cNvPicPr>
          <p:nvPr/>
        </p:nvPicPr>
        <p:blipFill>
          <a:blip r:embed="rId3" cstate="print"/>
          <a:srcRect l="13781" t="30000" r="21667" b="25556"/>
          <a:stretch>
            <a:fillRect/>
          </a:stretch>
        </p:blipFill>
        <p:spPr bwMode="auto">
          <a:xfrm>
            <a:off x="1112955" y="3799269"/>
            <a:ext cx="4365296" cy="225411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133600" y="15240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Depo</a:t>
            </a:r>
            <a:r>
              <a:rPr lang="en-US" sz="2400" b="1" dirty="0" smtClean="0">
                <a:solidFill>
                  <a:srgbClr val="FF0000"/>
                </a:solidFill>
              </a:rPr>
              <a:t>. Chamber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90800" y="37338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Substrate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Effusion Cell design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pic>
        <p:nvPicPr>
          <p:cNvPr id="5" name="Picture 5" descr="D:\ERL 17\IO set up\DSC_0325.JPG"/>
          <p:cNvPicPr>
            <a:picLocks noChangeAspect="1" noChangeArrowheads="1"/>
          </p:cNvPicPr>
          <p:nvPr/>
        </p:nvPicPr>
        <p:blipFill>
          <a:blip r:embed="rId2" cstate="print"/>
          <a:srcRect l="60000" t="19804" b="14771"/>
          <a:stretch>
            <a:fillRect/>
          </a:stretch>
        </p:blipFill>
        <p:spPr bwMode="auto">
          <a:xfrm>
            <a:off x="5334000" y="1888584"/>
            <a:ext cx="3505200" cy="3797300"/>
          </a:xfrm>
          <a:prstGeom prst="rect">
            <a:avLst/>
          </a:prstGeom>
          <a:noFill/>
        </p:spPr>
      </p:pic>
      <p:pic>
        <p:nvPicPr>
          <p:cNvPr id="4099" name="Picture 3" descr="D:\ERL 17\IO set up\DSC_0327.JPG"/>
          <p:cNvPicPr>
            <a:picLocks noChangeAspect="1" noChangeArrowheads="1"/>
          </p:cNvPicPr>
          <p:nvPr/>
        </p:nvPicPr>
        <p:blipFill>
          <a:blip r:embed="rId3" cstate="print"/>
          <a:srcRect l="16667" t="7222" r="20000" b="5964"/>
          <a:stretch>
            <a:fillRect/>
          </a:stretch>
        </p:blipFill>
        <p:spPr bwMode="auto">
          <a:xfrm>
            <a:off x="685801" y="1981200"/>
            <a:ext cx="4038600" cy="366662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29528" y="57912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Cluster flange for 3 effusion cells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249592" y="580292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Components of effusion cell </a:t>
            </a:r>
            <a:endParaRPr lang="en-US" sz="24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Fabrication process and performance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300" b="1" dirty="0" smtClean="0">
                <a:solidFill>
                  <a:srgbClr val="FF0000"/>
                </a:solidFill>
              </a:rPr>
              <a:t>Tentative procedure: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Evaporate 100 Å of </a:t>
            </a:r>
            <a:r>
              <a:rPr lang="en-US" dirty="0" err="1" smtClean="0"/>
              <a:t>Sb</a:t>
            </a:r>
            <a:r>
              <a:rPr lang="en-US" dirty="0" smtClean="0"/>
              <a:t> with substrate at ~ 100°C at a rate of 20 Å/minute</a:t>
            </a:r>
          </a:p>
          <a:p>
            <a:r>
              <a:rPr lang="en-US" dirty="0" smtClean="0"/>
              <a:t>Set the evaporation rate of K of 3 Å/minute</a:t>
            </a:r>
          </a:p>
          <a:p>
            <a:r>
              <a:rPr lang="en-US" dirty="0" smtClean="0"/>
              <a:t>Evaporate at 125 °C till QE maximizes</a:t>
            </a:r>
          </a:p>
          <a:p>
            <a:r>
              <a:rPr lang="en-US" dirty="0" smtClean="0"/>
              <a:t>Heat to 200 °C</a:t>
            </a:r>
          </a:p>
          <a:p>
            <a:r>
              <a:rPr lang="en-US" dirty="0" smtClean="0"/>
              <a:t>Co-evaporate K and Na till QE maximizes</a:t>
            </a:r>
          </a:p>
          <a:p>
            <a:r>
              <a:rPr lang="en-US" dirty="0" smtClean="0"/>
              <a:t>Turn off heater, lower effusion cell temperature</a:t>
            </a:r>
          </a:p>
          <a:p>
            <a:r>
              <a:rPr lang="en-US" dirty="0" smtClean="0"/>
              <a:t>Continue till QE stabilizes and substrate at room temperature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87362"/>
          </a:xfrm>
        </p:spPr>
        <p:txBody>
          <a:bodyPr>
            <a:noAutofit/>
          </a:bodyPr>
          <a:lstStyle/>
          <a:p>
            <a:r>
              <a:rPr lang="en-US" sz="3200" dirty="0" smtClean="0"/>
              <a:t>Cathodes QE map (measured at the cathode lab)</a:t>
            </a:r>
            <a:endParaRPr lang="en-US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685800"/>
            <a:ext cx="343997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38799" y="3524250"/>
            <a:ext cx="32766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cathode QE center check: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 in lab: 7%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before bake: 6.3%.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after load-lock baking: 0.35</a:t>
            </a:r>
            <a:r>
              <a:rPr lang="en-US" sz="1600" dirty="0"/>
              <a:t>%.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7675"/>
            <a:ext cx="3683000" cy="307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8215" y="3478084"/>
            <a:ext cx="3276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cathode QE center check: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 in lab: 1.8 %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413009"/>
            <a:ext cx="822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54774" y="413009"/>
            <a:ext cx="822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#2b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200" y="4069995"/>
            <a:ext cx="822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90" y="4069995"/>
            <a:ext cx="3790470" cy="227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52425" y="6273225"/>
            <a:ext cx="3276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cathode QE center check: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 in lab: 4 %  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18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895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QE Evolution in Deposition Chamber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3657600"/>
          <a:ext cx="4114800" cy="2468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304800" y="1066800"/>
          <a:ext cx="41148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67200" y="1143000"/>
            <a:ext cx="4495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/>
              <a:t>QE changes over time: Increases in the beginning, decreases over longer time scale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Changes in QE map as well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Preliminary analysis indicates exponential decay, higher QE material with smaller decay constant</a:t>
            </a:r>
          </a:p>
          <a:p>
            <a:r>
              <a:rPr lang="en-US" sz="2400" dirty="0" smtClean="0"/>
              <a:t>Possible causes: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Temperature effect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Migration of constituent elements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Contaminants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Working towards systematic study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Outline of the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K-Cs-</a:t>
            </a:r>
            <a:r>
              <a:rPr lang="en-US" dirty="0" err="1" smtClean="0"/>
              <a:t>Sb</a:t>
            </a:r>
            <a:r>
              <a:rPr lang="en-US" dirty="0" smtClean="0"/>
              <a:t> cathode for </a:t>
            </a:r>
            <a:r>
              <a:rPr lang="en-US" dirty="0" err="1" smtClean="0"/>
              <a:t>CeC</a:t>
            </a:r>
            <a:endParaRPr lang="en-US" dirty="0" smtClean="0"/>
          </a:p>
          <a:p>
            <a:pPr lvl="1"/>
            <a:r>
              <a:rPr lang="en-US" dirty="0" smtClean="0"/>
              <a:t>Cathode preparation</a:t>
            </a:r>
          </a:p>
          <a:p>
            <a:pPr lvl="1"/>
            <a:r>
              <a:rPr lang="en-US" dirty="0" smtClean="0"/>
              <a:t>Transfer to </a:t>
            </a:r>
            <a:r>
              <a:rPr lang="en-US" dirty="0" err="1" smtClean="0"/>
              <a:t>CeC</a:t>
            </a:r>
            <a:endParaRPr lang="en-US" dirty="0" smtClean="0"/>
          </a:p>
          <a:p>
            <a:pPr lvl="1"/>
            <a:r>
              <a:rPr lang="en-US" dirty="0" smtClean="0"/>
              <a:t>Performance in SRF gun</a:t>
            </a:r>
          </a:p>
          <a:p>
            <a:r>
              <a:rPr lang="en-US" dirty="0" smtClean="0"/>
              <a:t>Na-K-</a:t>
            </a:r>
            <a:r>
              <a:rPr lang="en-US" dirty="0" err="1" smtClean="0"/>
              <a:t>Sb</a:t>
            </a:r>
            <a:r>
              <a:rPr lang="en-US" dirty="0" smtClean="0"/>
              <a:t> cathode for </a:t>
            </a:r>
            <a:r>
              <a:rPr lang="en-US" dirty="0" err="1" smtClean="0"/>
              <a:t>LEReC</a:t>
            </a:r>
            <a:endParaRPr lang="en-US" dirty="0" smtClean="0"/>
          </a:p>
          <a:p>
            <a:pPr lvl="1"/>
            <a:r>
              <a:rPr lang="en-US" dirty="0" smtClean="0"/>
              <a:t>Sequential evaporation</a:t>
            </a:r>
          </a:p>
          <a:p>
            <a:pPr lvl="2"/>
            <a:r>
              <a:rPr lang="en-US" dirty="0" smtClean="0"/>
              <a:t>Fabrication</a:t>
            </a:r>
          </a:p>
          <a:p>
            <a:pPr lvl="2"/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Co-evaporation</a:t>
            </a:r>
          </a:p>
          <a:p>
            <a:pPr lvl="2"/>
            <a:r>
              <a:rPr lang="en-US" dirty="0" smtClean="0"/>
              <a:t>Cathode preparation</a:t>
            </a:r>
          </a:p>
          <a:p>
            <a:pPr lvl="2"/>
            <a:r>
              <a:rPr lang="en-US" dirty="0" smtClean="0"/>
              <a:t>Transfer to </a:t>
            </a:r>
            <a:r>
              <a:rPr lang="en-US" dirty="0" err="1" smtClean="0"/>
              <a:t>LEReC</a:t>
            </a:r>
            <a:endParaRPr lang="en-US" dirty="0" smtClean="0"/>
          </a:p>
          <a:p>
            <a:pPr lvl="2"/>
            <a:r>
              <a:rPr lang="en-US" dirty="0" smtClean="0"/>
              <a:t>Performance in DC gun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Puck Transporter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pic>
        <p:nvPicPr>
          <p:cNvPr id="6146" name="Picture 2" descr="D:\ERL 17\transporter on new chamber\IMG_13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1219201"/>
            <a:ext cx="5334000" cy="4000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19800" y="1600200"/>
            <a:ext cx="274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Weighs 400 lb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Low 10</a:t>
            </a:r>
            <a:r>
              <a:rPr lang="en-US" sz="2400" baseline="30000" dirty="0" smtClean="0"/>
              <a:t>-9 </a:t>
            </a:r>
            <a:r>
              <a:rPr lang="en-US" sz="2400" dirty="0" smtClean="0"/>
              <a:t> torr vacuum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Ability to measure QE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Data log for pressure</a:t>
            </a: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of the transport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3251200" y="3086100"/>
          <a:ext cx="2641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Packager Shell Object" showAsIcon="1" r:id="rId3" imgW="2642040" imgH="685800" progId="Package">
                  <p:embed/>
                </p:oleObj>
              </mc:Choice>
              <mc:Fallback>
                <p:oleObj name="Packager Shell Object" showAsIcon="1" r:id="rId3" imgW="2642040" imgH="685800" progId="Package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1200" y="3086100"/>
                        <a:ext cx="26416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Workshop, June 19-23, CER N Geneva</a:t>
            </a:r>
            <a:endParaRPr lang="en-US" dirty="0"/>
          </a:p>
        </p:txBody>
      </p:sp>
      <p:pic>
        <p:nvPicPr>
          <p:cNvPr id="5122" name="Picture 2" descr="D:\ERL 17\Photograph of cathode grown on Jan 31 2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0"/>
            <a:ext cx="5323417" cy="3992563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22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5715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Photograph of the first cathode transported to </a:t>
            </a:r>
            <a:r>
              <a:rPr lang="en-US" dirty="0" err="1" smtClean="0"/>
              <a:t>LEReC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695"/>
            <a:ext cx="8229600" cy="944562"/>
          </a:xfrm>
        </p:spPr>
        <p:txBody>
          <a:bodyPr/>
          <a:lstStyle/>
          <a:p>
            <a:r>
              <a:rPr lang="en-US" dirty="0" smtClean="0"/>
              <a:t>Lamp Beam </a:t>
            </a:r>
            <a:endParaRPr lang="en-US" dirty="0"/>
          </a:p>
        </p:txBody>
      </p:sp>
      <p:pic>
        <p:nvPicPr>
          <p:cNvPr id="11266" name="Picture 2" descr="http://elog.pbn.bnl.gov:8080/api/attachment/image/static/59358e36000fd9fb_Mon_Jun__5_13:00:37_2017.2048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67296"/>
            <a:ext cx="4121479" cy="514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elog.pbn.bnl.gov:8080/api/attachment/image/static/590a217a000f8208_Wed_May__3_14:29:14_2017.6378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47800"/>
            <a:ext cx="4137100" cy="516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1068943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Cath #1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6939" y="1068943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Cath #</a:t>
            </a:r>
            <a:r>
              <a:rPr lang="ru-RU" dirty="0" smtClean="0"/>
              <a:t>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9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08" y="152400"/>
            <a:ext cx="8229600" cy="563562"/>
          </a:xfrm>
        </p:spPr>
        <p:txBody>
          <a:bodyPr>
            <a:normAutofit/>
          </a:bodyPr>
          <a:lstStyle/>
          <a:p>
            <a:r>
              <a:rPr lang="en-US" dirty="0" smtClean="0"/>
              <a:t>4 </a:t>
            </a:r>
            <a:r>
              <a:rPr lang="en-US" dirty="0" err="1" smtClean="0"/>
              <a:t>Macrobunches</a:t>
            </a:r>
            <a:r>
              <a:rPr lang="en-US" dirty="0" smtClean="0"/>
              <a:t> operation </a:t>
            </a:r>
            <a:endParaRPr lang="en-US" dirty="0"/>
          </a:p>
        </p:txBody>
      </p:sp>
      <p:pic>
        <p:nvPicPr>
          <p:cNvPr id="1026" name="Picture 2" descr="http://elog.pbn.bnl.gov:8080/api/attachment/image/static/5935cbfa000fdb5d_Mon_Jun__5_17:24:09_2017.1693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7347283" cy="513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010400" y="3810000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dirty="0">
                <a:solidFill>
                  <a:prstClr val="black"/>
                </a:solidFill>
                <a:ea typeface="+mj-ea"/>
                <a:cs typeface="+mj-cs"/>
              </a:rPr>
              <a:t>Laser pulse structure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7139354" y="2934831"/>
            <a:ext cx="228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dirty="0" smtClean="0">
                <a:solidFill>
                  <a:prstClr val="black"/>
                </a:solidFill>
                <a:ea typeface="+mj-ea"/>
                <a:cs typeface="+mj-cs"/>
              </a:rPr>
              <a:t>FC signal</a:t>
            </a:r>
            <a:endParaRPr lang="en-US" sz="2400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10400" y="1752600"/>
            <a:ext cx="228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dirty="0" smtClean="0">
                <a:solidFill>
                  <a:prstClr val="black"/>
                </a:solidFill>
                <a:ea typeface="+mj-ea"/>
                <a:cs typeface="+mj-cs"/>
              </a:rPr>
              <a:t>FCT signal</a:t>
            </a:r>
            <a:endParaRPr lang="en-US" sz="2400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48854" y="2286000"/>
            <a:ext cx="26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dirty="0" smtClean="0">
                <a:solidFill>
                  <a:prstClr val="black"/>
                </a:solidFill>
                <a:ea typeface="+mj-ea"/>
                <a:cs typeface="+mj-cs"/>
              </a:rPr>
              <a:t>FCT detected signal</a:t>
            </a:r>
            <a:endParaRPr lang="en-US" sz="2400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24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2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76200"/>
            <a:ext cx="5638800" cy="792162"/>
          </a:xfrm>
        </p:spPr>
        <p:txBody>
          <a:bodyPr>
            <a:noAutofit/>
          </a:bodyPr>
          <a:lstStyle/>
          <a:p>
            <a:r>
              <a:rPr lang="en-US" sz="2400" dirty="0" smtClean="0"/>
              <a:t>QE scans.( same cathode different initial position based on readings)  </a:t>
            </a:r>
            <a:endParaRPr lang="en-US" sz="2400" dirty="0"/>
          </a:p>
        </p:txBody>
      </p:sp>
      <p:pic>
        <p:nvPicPr>
          <p:cNvPr id="4098" name="Picture 2" descr="http://elog.pbn.bnl.gov:8080/api/attachment/image/static/594048c500101556_Tue_Jun_13_16:19:12_2017.2048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468604"/>
            <a:ext cx="4063883" cy="435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elog.pbn.bnl.gov:8080/api/attachment/image/static/593ff41400101266_Tue_Jun_13_10:17:55_2017.2835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1752600"/>
            <a:ext cx="3429000" cy="36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elog.pbn.bnl.gov:8080/api/attachment/image/static/593b098d000ffaf5_Fri_Jun__9_16:48:11_2017.4602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381000"/>
            <a:ext cx="341600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57912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QE in the gun has not been calculated- laser power measurement yet to be done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25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9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875146"/>
              </p:ext>
            </p:extLst>
          </p:nvPr>
        </p:nvGraphicFramePr>
        <p:xfrm>
          <a:off x="685800" y="1295400"/>
          <a:ext cx="7640320" cy="2101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040"/>
                <a:gridCol w="955040"/>
                <a:gridCol w="955040"/>
                <a:gridCol w="955040"/>
                <a:gridCol w="955040"/>
                <a:gridCol w="1046480"/>
                <a:gridCol w="990600"/>
                <a:gridCol w="828040"/>
              </a:tblGrid>
              <a:tr h="53477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Suitcase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Grow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Lab QE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Inserted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Removed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Lamp DC (POF)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Charge</a:t>
                      </a:r>
                      <a:endParaRPr lang="en-US" sz="1600" dirty="0"/>
                    </a:p>
                  </a:txBody>
                  <a:tcPr/>
                </a:tc>
              </a:tr>
              <a:tr h="50754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Cath#1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Jan 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1.7%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Apr 17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May 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 </a:t>
                      </a:r>
                      <a:r>
                        <a:rPr lang="en-US" sz="1600" dirty="0" err="1" smtClean="0"/>
                        <a:t>nA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 </a:t>
                      </a:r>
                      <a:r>
                        <a:rPr lang="en-US" sz="1600" dirty="0" err="1" smtClean="0"/>
                        <a:t>pC</a:t>
                      </a:r>
                      <a:endParaRPr lang="en-US" sz="1600" dirty="0"/>
                    </a:p>
                  </a:txBody>
                  <a:tcPr/>
                </a:tc>
              </a:tr>
              <a:tr h="50754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Cath#2b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May 17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June</a:t>
                      </a:r>
                      <a:r>
                        <a:rPr lang="en-US" sz="1600" baseline="0" dirty="0" smtClean="0"/>
                        <a:t>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June 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 </a:t>
                      </a:r>
                      <a:r>
                        <a:rPr lang="en-US" sz="1600" dirty="0" err="1" smtClean="0"/>
                        <a:t>nA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33 pc</a:t>
                      </a:r>
                      <a:endParaRPr lang="en-US" sz="1600" dirty="0"/>
                    </a:p>
                  </a:txBody>
                  <a:tcPr/>
                </a:tc>
              </a:tr>
              <a:tr h="50754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Cath#3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June 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June 16?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??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130 pC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3733800"/>
            <a:ext cx="777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QE of cath. #1 in gun was ~0.1%- 8 hour exposure to 9 scale vacuum during bake of load-lock</a:t>
            </a:r>
          </a:p>
          <a:p>
            <a:r>
              <a:rPr lang="en-US" dirty="0" smtClean="0"/>
              <a:t>QE of cath. #2 dropped to 0.8 after baking load-lock, even though valve temperature was not increased- pressure log was not connected</a:t>
            </a:r>
          </a:p>
          <a:p>
            <a:r>
              <a:rPr lang="en-US" dirty="0" smtClean="0"/>
              <a:t>QE of cath. #3 estimated to be &gt; 2% in the gun (~ factor of 2-3 reduction in QE)</a:t>
            </a:r>
          </a:p>
          <a:p>
            <a:r>
              <a:rPr lang="en-US" dirty="0" smtClean="0"/>
              <a:t>-modifications : Better base pressure, cooled flange, retracted puck, no latency in transfer</a:t>
            </a:r>
          </a:p>
          <a:p>
            <a:r>
              <a:rPr lang="en-US" dirty="0" smtClean="0"/>
              <a:t>Ion pump turned off for ~ 20 s when ion pump power supply was changed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8952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Conclusions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CeC</a:t>
            </a:r>
            <a:endParaRPr lang="en-US" dirty="0" smtClean="0"/>
          </a:p>
          <a:p>
            <a:pPr lvl="1"/>
            <a:r>
              <a:rPr lang="en-US" dirty="0" smtClean="0"/>
              <a:t>Cathode fabrication for </a:t>
            </a:r>
            <a:r>
              <a:rPr lang="en-US" dirty="0" err="1" smtClean="0"/>
              <a:t>CeC</a:t>
            </a:r>
            <a:r>
              <a:rPr lang="en-US" dirty="0" smtClean="0"/>
              <a:t> experiments is mature</a:t>
            </a:r>
          </a:p>
          <a:p>
            <a:pPr lvl="1"/>
            <a:r>
              <a:rPr lang="en-US" dirty="0" smtClean="0"/>
              <a:t>E beam expectations mostly met</a:t>
            </a:r>
          </a:p>
          <a:p>
            <a:r>
              <a:rPr lang="en-US" dirty="0" err="1" smtClean="0"/>
              <a:t>LEReC</a:t>
            </a:r>
            <a:endParaRPr lang="en-US" dirty="0" smtClean="0"/>
          </a:p>
          <a:p>
            <a:pPr lvl="1"/>
            <a:r>
              <a:rPr lang="en-US" dirty="0" smtClean="0"/>
              <a:t>3 cathodes delivered to DC gun</a:t>
            </a:r>
          </a:p>
          <a:p>
            <a:pPr lvl="1"/>
            <a:r>
              <a:rPr lang="en-US" dirty="0" smtClean="0"/>
              <a:t>~40 mA produced in 4 </a:t>
            </a:r>
            <a:r>
              <a:rPr lang="en-US" dirty="0" err="1" smtClean="0"/>
              <a:t>macrobunches</a:t>
            </a:r>
            <a:endParaRPr lang="en-US" dirty="0" smtClean="0"/>
          </a:p>
          <a:p>
            <a:pPr lvl="1"/>
            <a:r>
              <a:rPr lang="en-US" dirty="0" smtClean="0"/>
              <a:t>Commissioning is </a:t>
            </a:r>
            <a:r>
              <a:rPr lang="en-US" smtClean="0"/>
              <a:t>in progress</a:t>
            </a:r>
            <a:endParaRPr lang="en-US" dirty="0" smtClean="0"/>
          </a:p>
          <a:p>
            <a:pPr lvl="1"/>
            <a:r>
              <a:rPr lang="en-US" dirty="0" smtClean="0"/>
              <a:t>More research needed for 24/7 operation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 beam Goals for </a:t>
            </a:r>
            <a:r>
              <a:rPr lang="en-US" dirty="0" err="1" smtClean="0"/>
              <a:t>CeC</a:t>
            </a:r>
            <a:r>
              <a:rPr lang="en-US" dirty="0" smtClean="0"/>
              <a:t> and </a:t>
            </a:r>
            <a:r>
              <a:rPr lang="en-US" dirty="0" err="1" smtClean="0"/>
              <a:t>LEReC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0"/>
            <a:ext cx="4705230" cy="2057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Group 9"/>
          <p:cNvGrpSpPr/>
          <p:nvPr/>
        </p:nvGrpSpPr>
        <p:grpSpPr>
          <a:xfrm>
            <a:off x="4355205" y="1295400"/>
            <a:ext cx="4788795" cy="2133600"/>
            <a:chOff x="4355205" y="1066800"/>
            <a:chExt cx="4788795" cy="2133600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4355205" y="1066800"/>
              <a:ext cx="2133600" cy="2133600"/>
              <a:chOff x="4495800" y="4840262"/>
              <a:chExt cx="1957387" cy="1828800"/>
            </a:xfrm>
          </p:grpSpPr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95800" y="4840262"/>
                <a:ext cx="1957387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953000" y="5108549"/>
                <a:ext cx="1201737" cy="646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9" name="TextBox 8"/>
            <p:cNvSpPr txBox="1"/>
            <p:nvPr/>
          </p:nvSpPr>
          <p:spPr>
            <a:xfrm>
              <a:off x="6324600" y="1332963"/>
              <a:ext cx="2819400" cy="181588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ea typeface="+mn-ea"/>
                </a:rPr>
                <a:t>Charge/bunch: 100 pC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ea typeface="+mn-ea"/>
                </a:rPr>
                <a:t>Pulse duration: ~ 100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+mn-ea"/>
                </a:rPr>
                <a:t>ps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+mn-ea"/>
                </a:rPr>
                <a:t> RMS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ea typeface="+mn-ea"/>
                </a:rPr>
                <a:t>Average current for 2 MeV beam:	30 mA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ea typeface="+mn-ea"/>
                </a:rPr>
                <a:t>Average current for 5 MeV beam:	50 mA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971800" y="914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Parameters for </a:t>
            </a:r>
            <a:r>
              <a:rPr lang="en-US" sz="2400" b="1" dirty="0" err="1" smtClean="0">
                <a:solidFill>
                  <a:srgbClr val="FF0000"/>
                </a:solidFill>
              </a:rPr>
              <a:t>LEReC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12" name="Group 1236"/>
          <p:cNvGraphicFramePr>
            <a:graphicFrameLocks noGrp="1"/>
          </p:cNvGraphicFramePr>
          <p:nvPr/>
        </p:nvGraphicFramePr>
        <p:xfrm>
          <a:off x="1295400" y="3505200"/>
          <a:ext cx="5605462" cy="2788285"/>
        </p:xfrm>
        <a:graphic>
          <a:graphicData uri="http://schemas.openxmlformats.org/drawingml/2006/table">
            <a:tbl>
              <a:tblPr/>
              <a:tblGrid>
                <a:gridCol w="3456702"/>
                <a:gridCol w="2148760"/>
              </a:tblGrid>
              <a:tr h="441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Parameters for </a:t>
                      </a:r>
                      <a:r>
                        <a:rPr kumimoji="0" lang="en-US" alt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CeC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Charge per bunch,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nC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1.4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Initial bunch full length, ps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100-500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Initial radius, mm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2.5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Bunch rep-rate, kHz 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78.2</a:t>
                      </a:r>
                      <a:endParaRPr kumimoji="0" lang="en-US" alt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Average beam current, mA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0.3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Injection kinetic energy, MeV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2.0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Maximum beam energy, MeV 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21.8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Fabrication Chamber for </a:t>
            </a:r>
            <a:r>
              <a:rPr lang="en-US" dirty="0" err="1" smtClean="0"/>
              <a:t>CeC</a:t>
            </a:r>
            <a:r>
              <a:rPr lang="en-US" dirty="0" smtClean="0"/>
              <a:t> cathode K-Cs-</a:t>
            </a:r>
            <a:r>
              <a:rPr lang="en-US" dirty="0" err="1" smtClean="0"/>
              <a:t>Sb</a:t>
            </a:r>
            <a:r>
              <a:rPr lang="en-US" dirty="0" smtClean="0"/>
              <a:t> cathode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219200" y="1219200"/>
            <a:ext cx="6934200" cy="5513691"/>
            <a:chOff x="1066800" y="926068"/>
            <a:chExt cx="7086600" cy="5806823"/>
          </a:xfrm>
        </p:grpSpPr>
        <p:grpSp>
          <p:nvGrpSpPr>
            <p:cNvPr id="9" name="Group 8"/>
            <p:cNvGrpSpPr/>
            <p:nvPr/>
          </p:nvGrpSpPr>
          <p:grpSpPr>
            <a:xfrm>
              <a:off x="1066800" y="1295400"/>
              <a:ext cx="7086600" cy="5437491"/>
              <a:chOff x="1066800" y="1295400"/>
              <a:chExt cx="7086600" cy="5437491"/>
            </a:xfrm>
          </p:grpSpPr>
          <p:pic>
            <p:nvPicPr>
              <p:cNvPr id="2050" name="Picture 2" descr="C:\Users\triveni\Documents\CeCPoP\Cathode photographs\DSC_0002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800" y="1295400"/>
                <a:ext cx="7086600" cy="46937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3962400" y="5809561"/>
                <a:ext cx="22098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3 Sources, isolated from main chamber &amp; each other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505419" y="4053423"/>
                <a:ext cx="1676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Crystal monitor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038600" y="4401907"/>
                <a:ext cx="3352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Windows for QE measurement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066800" y="926068"/>
              <a:ext cx="7086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Main Chamber Base pressure ~ 1x 10 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-11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Torr</a:t>
              </a:r>
              <a:r>
                <a:rPr lang="en-US" b="1" dirty="0" smtClean="0">
                  <a:solidFill>
                    <a:srgbClr val="FF0000"/>
                  </a:solidFill>
                </a:rPr>
                <a:t>, dominant residual gas H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2</a:t>
              </a:r>
              <a:r>
                <a:rPr lang="en-US" b="1" dirty="0" smtClean="0">
                  <a:solidFill>
                    <a:srgbClr val="FF0000"/>
                  </a:solidFill>
                </a:rPr>
                <a:t> 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934200" y="4038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Manipulator Arm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4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21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56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Transport Suitcase</a:t>
            </a:r>
            <a:endParaRPr lang="en-US" dirty="0"/>
          </a:p>
        </p:txBody>
      </p:sp>
      <p:pic>
        <p:nvPicPr>
          <p:cNvPr id="3074" name="Picture 2" descr="C:\Users\triveni\Documents\CeCPoP\Cathode photographs\DSC_003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1" t="14908" r="6265" b="33452"/>
          <a:stretch/>
        </p:blipFill>
        <p:spPr bwMode="auto">
          <a:xfrm>
            <a:off x="409954" y="1102215"/>
            <a:ext cx="5187366" cy="270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3716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Transport Suitcase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0" name="Group 4"/>
          <p:cNvGrpSpPr/>
          <p:nvPr/>
        </p:nvGrpSpPr>
        <p:grpSpPr>
          <a:xfrm>
            <a:off x="327336" y="3589983"/>
            <a:ext cx="6870853" cy="3167364"/>
            <a:chOff x="228600" y="894743"/>
            <a:chExt cx="8318653" cy="4386564"/>
          </a:xfrm>
        </p:grpSpPr>
        <p:grpSp>
          <p:nvGrpSpPr>
            <p:cNvPr id="11" name="Group 2"/>
            <p:cNvGrpSpPr/>
            <p:nvPr/>
          </p:nvGrpSpPr>
          <p:grpSpPr>
            <a:xfrm>
              <a:off x="228600" y="1389502"/>
              <a:ext cx="8318653" cy="3891805"/>
              <a:chOff x="228600" y="1389502"/>
              <a:chExt cx="8318653" cy="3891805"/>
            </a:xfrm>
          </p:grpSpPr>
          <p:pic>
            <p:nvPicPr>
              <p:cNvPr id="15" name="Picture 2" descr="C:\Users\triveni\Documents\CeCPoP\Cathode photographs\DSC_0168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996" t="14847" r="25060" b="10754"/>
              <a:stretch/>
            </p:blipFill>
            <p:spPr bwMode="auto">
              <a:xfrm>
                <a:off x="228600" y="1409700"/>
                <a:ext cx="3071871" cy="35248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3" descr="C:\Users\triveni\Documents\CeCPoP\Cathode photographs\DSC_0156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147" t="28137" r="37539" b="26205"/>
              <a:stretch/>
            </p:blipFill>
            <p:spPr bwMode="auto">
              <a:xfrm>
                <a:off x="3365555" y="1409700"/>
                <a:ext cx="2836942" cy="30860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4" descr="C:\Users\triveni\Documents\CeCPoP\Cathode photographs\DSC_0171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060" t="6661" r="33976" b="11482"/>
              <a:stretch/>
            </p:blipFill>
            <p:spPr bwMode="auto">
              <a:xfrm>
                <a:off x="6324600" y="1389502"/>
                <a:ext cx="2222653" cy="38918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2" name="TextBox 3"/>
            <p:cNvSpPr txBox="1"/>
            <p:nvPr/>
          </p:nvSpPr>
          <p:spPr>
            <a:xfrm>
              <a:off x="812035" y="894743"/>
              <a:ext cx="1905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Front view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33800" y="894743"/>
              <a:ext cx="1905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Back view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00939" y="894743"/>
              <a:ext cx="16699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Side view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715000" y="1219200"/>
            <a:ext cx="3429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Moly Puck, polished to optical finish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Rinsed in Hexane, cleaned in ultrasonic bath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00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id:image002.png@01CFEFCE.9C8FB980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28601" y="1066801"/>
            <a:ext cx="5241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Cathode Performance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6598E-D13A-4485-87B0-2ACD8B53DFC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6667" r="36666" b="13333"/>
          <a:stretch/>
        </p:blipFill>
        <p:spPr>
          <a:xfrm>
            <a:off x="609600" y="3962400"/>
            <a:ext cx="2286000" cy="2373923"/>
          </a:xfrm>
          <a:prstGeom prst="rect">
            <a:avLst/>
          </a:prstGeom>
        </p:spPr>
      </p:pic>
      <p:pic>
        <p:nvPicPr>
          <p:cNvPr id="17" name="Picture 5" descr="cid:image001.png@01CFEFCD.8AA00230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3715049" y="3200400"/>
            <a:ext cx="5267027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2743200" y="1219200"/>
            <a:ext cx="2057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dirty="0">
                <a:latin typeface="Lucida Calligraphy" pitchFamily="66" charset="0"/>
              </a:rPr>
              <a:t>Cooling to – 120 C</a:t>
            </a: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5791200" y="3352800"/>
            <a:ext cx="2657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dirty="0">
                <a:latin typeface="Lucida Calligraphy" pitchFamily="66" charset="0"/>
              </a:rPr>
              <a:t>Warming from – 120 C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486400" y="838200"/>
            <a:ext cx="3657600" cy="2819400"/>
          </a:xfrm>
          <a:prstGeom prst="rect">
            <a:avLst/>
          </a:prstGeom>
          <a:solidFill>
            <a:srgbClr val="FFFF99"/>
          </a:soli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Procedure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Å of </a:t>
            </a:r>
            <a:r>
              <a:rPr kumimoji="0" lang="en-US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Sb</a:t>
            </a:r>
            <a:r>
              <a:rPr kumimoji="0" lang="en-U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the substrate @ ~ 100 °C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 Å of K with substrate @ 125 °C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Evaporate Cs </a:t>
            </a:r>
            <a:r>
              <a:rPr lang="en-US" sz="3100" dirty="0"/>
              <a:t>@ 130 °</a:t>
            </a:r>
            <a:r>
              <a:rPr lang="en-US" sz="3100" dirty="0" smtClean="0"/>
              <a:t>C for max. QE  </a:t>
            </a:r>
            <a:endParaRPr kumimoji="0" lang="en-US" sz="3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026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Cathode Transfer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219200"/>
            <a:ext cx="4267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The cathode is prepared in a dedicated cathode preparation system in Instrumentation Div..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cathode is moved into transport cart which has low-10</a:t>
            </a:r>
            <a:r>
              <a:rPr lang="en-US" sz="2000" baseline="30000" dirty="0" smtClean="0"/>
              <a:t>-10</a:t>
            </a:r>
            <a:r>
              <a:rPr lang="en-US" sz="2000" dirty="0" smtClean="0"/>
              <a:t> torr scale vacuum.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Transport cart moved to RHIC tunnel in this vacuum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Cart connected to the SRF gun in a class-100 clean enclosure.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load lock section is baked about 2 days and reach 10</a:t>
            </a:r>
            <a:r>
              <a:rPr lang="en-US" sz="2000" baseline="30000" dirty="0" smtClean="0"/>
              <a:t>-9</a:t>
            </a:r>
            <a:r>
              <a:rPr lang="en-US" sz="2000" dirty="0" smtClean="0"/>
              <a:t> torr scale Vacuum.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QE evolution monitored  inside the transport cart during bake. We make sure that the cathode still has a good QE before moving it into the SRF gun.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0" y="3124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112 MHz gun cathode transferring chamber</a:t>
            </a:r>
          </a:p>
        </p:txBody>
      </p:sp>
      <p:pic>
        <p:nvPicPr>
          <p:cNvPr id="14" name="Picture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19200"/>
            <a:ext cx="36576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C:\Users\triveni\Documents\112 MHz Gun\photos of magazine and puck\Magazine w 4 pucks.JPG"/>
          <p:cNvPicPr>
            <a:picLocks noChangeAspect="1" noChangeArrowheads="1"/>
          </p:cNvPicPr>
          <p:nvPr/>
        </p:nvPicPr>
        <p:blipFill>
          <a:blip r:embed="rId3" cstate="print"/>
          <a:srcRect l="21205" r="20100"/>
          <a:stretch>
            <a:fillRect/>
          </a:stretch>
        </p:blipFill>
        <p:spPr bwMode="auto">
          <a:xfrm rot="5400000">
            <a:off x="5954358" y="2656242"/>
            <a:ext cx="1660440" cy="427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876800" y="5791200"/>
            <a:ext cx="3657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cathode stack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9FBE-5713-4BAA-B18F-6C87C2CEDB39}" type="slidenum">
              <a:rPr lang="en-US" smtClean="0"/>
              <a:t>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5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50838"/>
            <a:ext cx="58674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Photocathode transfer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6598E-D13A-4485-87B0-2ACD8B53DFC3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853867271"/>
              </p:ext>
            </p:extLst>
          </p:nvPr>
        </p:nvGraphicFramePr>
        <p:xfrm>
          <a:off x="533400" y="990600"/>
          <a:ext cx="80010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H="1">
            <a:off x="2743200" y="1676400"/>
            <a:ext cx="5334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00400" y="144780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Cathode transfer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7200" y="52578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/>
              <a:buChar char="•"/>
            </a:pPr>
            <a:r>
              <a:rPr lang="en-US" dirty="0"/>
              <a:t>In garage, the QE dropped about 2% in transferring due to load-lock bake. Then the QE is almost stabilized with the lifetime more than months. </a:t>
            </a:r>
          </a:p>
        </p:txBody>
      </p:sp>
    </p:spTree>
    <p:extLst>
      <p:ext uri="{BB962C8B-B14F-4D97-AF65-F5344CB8AC3E}">
        <p14:creationId xmlns:p14="http://schemas.microsoft.com/office/powerpoint/2010/main" val="29916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cathode into gun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June 19-23, CERN Geneva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6598E-D13A-4485-87B0-2ACD8B53DFC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t="10848" b="10404"/>
          <a:stretch/>
        </p:blipFill>
        <p:spPr>
          <a:xfrm>
            <a:off x="304800" y="1219200"/>
            <a:ext cx="2537914" cy="18600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/>
          <a:srcRect l="18278" t="25064" r="38252" b="33785"/>
          <a:stretch/>
        </p:blipFill>
        <p:spPr>
          <a:xfrm>
            <a:off x="304800" y="3810000"/>
            <a:ext cx="2562920" cy="1924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3200400"/>
            <a:ext cx="2155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on the cathode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791200"/>
            <a:ext cx="1921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spot on YAG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971800" y="3886200"/>
            <a:ext cx="5943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/>
              <a:buChar char="•"/>
            </a:pPr>
            <a:r>
              <a:rPr lang="en-US" dirty="0" smtClean="0"/>
              <a:t>Total of ten </a:t>
            </a:r>
            <a:r>
              <a:rPr lang="en-US" dirty="0"/>
              <a:t>cathodes delivered in to 112 MHz </a:t>
            </a:r>
            <a:r>
              <a:rPr lang="en-US" dirty="0" smtClean="0"/>
              <a:t>gun from 2015 to 2016. 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/>
              <a:t>Seven </a:t>
            </a:r>
            <a:r>
              <a:rPr lang="en-US" dirty="0"/>
              <a:t>cathodes survived </a:t>
            </a:r>
            <a:r>
              <a:rPr lang="en-US" dirty="0" smtClean="0"/>
              <a:t>during </a:t>
            </a:r>
            <a:r>
              <a:rPr lang="en-US" dirty="0"/>
              <a:t>cathode </a:t>
            </a:r>
            <a:r>
              <a:rPr lang="en-US" dirty="0" smtClean="0"/>
              <a:t>transfer </a:t>
            </a:r>
            <a:r>
              <a:rPr lang="en-US" dirty="0"/>
              <a:t>from preparation chamber to RHIC tunnel and keeping in storage chamber for a week. </a:t>
            </a:r>
            <a:endParaRPr lang="en-US" dirty="0" smtClean="0"/>
          </a:p>
          <a:p>
            <a:pPr marL="457200" indent="-457200" algn="just">
              <a:buFont typeface="Arial"/>
              <a:buChar char="•"/>
            </a:pPr>
            <a:r>
              <a:rPr lang="en-US" dirty="0" smtClean="0"/>
              <a:t>Three </a:t>
            </a:r>
            <a:r>
              <a:rPr lang="en-US" dirty="0"/>
              <a:t>cathodes </a:t>
            </a:r>
            <a:r>
              <a:rPr lang="en-US" dirty="0" smtClean="0"/>
              <a:t>lost QE due </a:t>
            </a:r>
            <a:r>
              <a:rPr lang="en-US" dirty="0"/>
              <a:t>to </a:t>
            </a:r>
            <a:r>
              <a:rPr lang="en-US" dirty="0" smtClean="0"/>
              <a:t>either </a:t>
            </a:r>
            <a:r>
              <a:rPr lang="en-US" dirty="0"/>
              <a:t>power </a:t>
            </a:r>
            <a:r>
              <a:rPr lang="en-US" dirty="0" smtClean="0"/>
              <a:t>outage to ion pump </a:t>
            </a:r>
            <a:r>
              <a:rPr lang="en-US" dirty="0"/>
              <a:t>or garage </a:t>
            </a:r>
            <a:r>
              <a:rPr lang="en-US" dirty="0" err="1" smtClean="0"/>
              <a:t>misassembly</a:t>
            </a:r>
            <a:r>
              <a:rPr lang="en-US" dirty="0" smtClean="0"/>
              <a:t>.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1066800"/>
            <a:ext cx="4724400" cy="285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4154</TotalTime>
  <Words>1426</Words>
  <Application>Microsoft Office PowerPoint</Application>
  <PresentationFormat>On-screen Show (4:3)</PresentationFormat>
  <Paragraphs>264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宋体</vt:lpstr>
      <vt:lpstr>Arial</vt:lpstr>
      <vt:lpstr>Calibri</vt:lpstr>
      <vt:lpstr>Lucida Calligraphy</vt:lpstr>
      <vt:lpstr>Times New Roman</vt:lpstr>
      <vt:lpstr>Wingdings</vt:lpstr>
      <vt:lpstr>Theme1</vt:lpstr>
      <vt:lpstr>Packager Shell Object</vt:lpstr>
      <vt:lpstr>Multialkali Cathode for High Current Electron Injector- Fabrication, Installation and Testing</vt:lpstr>
      <vt:lpstr>Outline of the Talk</vt:lpstr>
      <vt:lpstr>e beam Goals for CeC and LEReC</vt:lpstr>
      <vt:lpstr>Fabrication Chamber for CeC cathode K-Cs-Sb cathode</vt:lpstr>
      <vt:lpstr>Transport Suitcase</vt:lpstr>
      <vt:lpstr>Cathode Performance</vt:lpstr>
      <vt:lpstr>Cathode Transfer</vt:lpstr>
      <vt:lpstr>Photocathode transfer</vt:lpstr>
      <vt:lpstr>Insert cathode into gun</vt:lpstr>
      <vt:lpstr>Start the gun with cathode</vt:lpstr>
      <vt:lpstr>QE map of the latest cathode in SRF gun Cathode has been in the gun for months</vt:lpstr>
      <vt:lpstr>Beam Emittance</vt:lpstr>
      <vt:lpstr>Beam Image</vt:lpstr>
      <vt:lpstr>NA-K-Sb cathode for LEReC.</vt:lpstr>
      <vt:lpstr>Co-evaporation with effusion cell</vt:lpstr>
      <vt:lpstr>Effusion Cell design </vt:lpstr>
      <vt:lpstr>Fabrication process and performance</vt:lpstr>
      <vt:lpstr>Cathodes QE map (measured at the cathode lab)</vt:lpstr>
      <vt:lpstr>QE Evolution in Deposition Chamber</vt:lpstr>
      <vt:lpstr>Single Puck Transporter</vt:lpstr>
      <vt:lpstr>Video of the transport process</vt:lpstr>
      <vt:lpstr>PowerPoint Presentation</vt:lpstr>
      <vt:lpstr>Lamp Beam </vt:lpstr>
      <vt:lpstr>4 Macrobunches operation </vt:lpstr>
      <vt:lpstr>QE scans.( same cathode different initial position based on readings)  </vt:lpstr>
      <vt:lpstr>PowerPoint Presentation</vt:lpstr>
      <vt:lpstr>Conclusions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current, Multi Alkali Cathodes for Ion Cooling</dc:title>
  <dc:creator>Triveni Rao</dc:creator>
  <cp:lastModifiedBy>VC room</cp:lastModifiedBy>
  <cp:revision>49</cp:revision>
  <dcterms:created xsi:type="dcterms:W3CDTF">2017-06-15T14:53:42Z</dcterms:created>
  <dcterms:modified xsi:type="dcterms:W3CDTF">2017-06-19T07:47:24Z</dcterms:modified>
</cp:coreProperties>
</file>