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331" r:id="rId3"/>
    <p:sldId id="332" r:id="rId4"/>
    <p:sldId id="260" r:id="rId5"/>
    <p:sldId id="353" r:id="rId6"/>
    <p:sldId id="286" r:id="rId7"/>
    <p:sldId id="258" r:id="rId8"/>
    <p:sldId id="294" r:id="rId9"/>
    <p:sldId id="299" r:id="rId10"/>
    <p:sldId id="354" r:id="rId11"/>
    <p:sldId id="304" r:id="rId12"/>
    <p:sldId id="289" r:id="rId13"/>
    <p:sldId id="355" r:id="rId14"/>
    <p:sldId id="356" r:id="rId15"/>
    <p:sldId id="359" r:id="rId16"/>
    <p:sldId id="357" r:id="rId17"/>
    <p:sldId id="338" r:id="rId18"/>
    <p:sldId id="264" r:id="rId19"/>
    <p:sldId id="358" r:id="rId20"/>
    <p:sldId id="320" r:id="rId21"/>
    <p:sldId id="339" r:id="rId22"/>
    <p:sldId id="343" r:id="rId23"/>
    <p:sldId id="348" r:id="rId24"/>
    <p:sldId id="283" r:id="rId25"/>
    <p:sldId id="328" r:id="rId26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9933FF"/>
    <a:srgbClr val="FF6600"/>
    <a:srgbClr val="33CC33"/>
    <a:srgbClr val="FF66FF"/>
    <a:srgbClr val="66FFFF"/>
    <a:srgbClr val="66CCFF"/>
    <a:srgbClr val="00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9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6" d="100"/>
        <a:sy n="10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6C6E4-64C3-4883-B396-21DCFD21A611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02646C-9AD2-451C-9656-8FAD11F202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748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2646C-9AD2-451C-9656-8FAD11F2026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44524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2646C-9AD2-451C-9656-8FAD11F2026C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65469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2646C-9AD2-451C-9656-8FAD11F2026C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509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2646C-9AD2-451C-9656-8FAD11F2026C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04668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dirty="0" smtClean="0"/>
              <a:t>If detuning is seriously large,</a:t>
            </a:r>
            <a:r>
              <a:rPr lang="ja-JP" altLang="en-US" sz="1200" dirty="0" smtClean="0"/>
              <a:t> </a:t>
            </a:r>
            <a:r>
              <a:rPr lang="en-US" altLang="ja-JP" sz="1200" dirty="0" smtClean="0"/>
              <a:t>tuner</a:t>
            </a:r>
            <a:r>
              <a:rPr lang="en-US" altLang="ja-JP" sz="1200" baseline="0" dirty="0" smtClean="0"/>
              <a:t> </a:t>
            </a:r>
            <a:r>
              <a:rPr lang="en-US" altLang="ja-JP" sz="1200" dirty="0" smtClean="0"/>
              <a:t>FB control should be improve.</a:t>
            </a:r>
            <a:endParaRPr kumimoji="1" lang="en-US" altLang="ja-JP" sz="120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2646C-9AD2-451C-9656-8FAD11F2026C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96526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2646C-9AD2-451C-9656-8FAD11F2026C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7600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2646C-9AD2-451C-9656-8FAD11F2026C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0325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2646C-9AD2-451C-9656-8FAD11F2026C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81950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2646C-9AD2-451C-9656-8FAD11F2026C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2727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2646C-9AD2-451C-9656-8FAD11F2026C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31681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2646C-9AD2-451C-9656-8FAD11F2026C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9276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2646C-9AD2-451C-9656-8FAD11F2026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27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2646C-9AD2-451C-9656-8FAD11F2026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7979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2646C-9AD2-451C-9656-8FAD11F2026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093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2646C-9AD2-451C-9656-8FAD11F2026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69291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2646C-9AD2-451C-9656-8FAD11F2026C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576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2646C-9AD2-451C-9656-8FAD11F2026C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1916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2646C-9AD2-451C-9656-8FAD11F2026C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16087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2646C-9AD2-451C-9656-8FAD11F2026C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4031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2FBAB-6117-408F-B37A-9CED739308FA}" type="datetime1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ERL17 T.Miura (KEK)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7833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E550-C6FB-4C27-BF2E-FD68C345CE3B}" type="datetime1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ERL17 T.Miura (KEK)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39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7617C-B69B-4F05-96B4-162307F54C23}" type="datetime1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ERL17 T.Miura (KEK)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729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4643C-522C-49D5-9E24-AB06EFB871AB}" type="datetime1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ERL17 T.Miura (KEK)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219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75E28-57E9-45D4-B154-ED9FC02D2552}" type="datetime1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ERL17 T.Miura (KEK)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496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CF5BA-ED4F-4790-8C13-AC981BE868AA}" type="datetime1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ERL17 T.Miura (KEK)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2405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D9EE-BE31-43C6-B7EE-6C1453DBB1E0}" type="datetime1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ERL17 T.Miura (KEK)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633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D430-1751-46D2-938A-256DB350FCEE}" type="datetime1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ERL17 T.Miura (KEK)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016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5B5B5-370D-4C2F-817F-F13565290AB9}" type="datetime1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ERL17 T.Miura (KEK)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4202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B210-41EF-474C-AEF9-A960FAEFCE3D}" type="datetime1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ERL17 T.Miura (KEK)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144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107C1-779B-449A-9DEE-885A24128BC5}" type="datetime1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ERL17 T.Miura (KEK)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8433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A5BE9-C791-4C70-9E7F-309EBB894A1E}" type="datetime1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ERL17 T.Miura (KEK)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211A3-046B-4524-9AEE-E3EE11C83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4371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3.jpeg"/><Relationship Id="rId4" Type="http://schemas.openxmlformats.org/officeDocument/2006/relationships/image" Target="../media/image41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emf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1.png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51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1.png"/><Relationship Id="rId11" Type="http://schemas.openxmlformats.org/officeDocument/2006/relationships/image" Target="../media/image14.jpe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5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908991" y="1525014"/>
            <a:ext cx="7273214" cy="14700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b="1" dirty="0" smtClean="0">
                <a:solidFill>
                  <a:srgbClr val="0000FF"/>
                </a:solidFill>
                <a:latin typeface="+mn-lt"/>
              </a:rPr>
              <a:t>Resonance </a:t>
            </a:r>
            <a:r>
              <a:rPr lang="en-US" altLang="ja-JP" sz="3600" b="1" dirty="0">
                <a:solidFill>
                  <a:srgbClr val="0000FF"/>
                </a:solidFill>
                <a:latin typeface="+mn-lt"/>
              </a:rPr>
              <a:t>Control </a:t>
            </a:r>
            <a:endParaRPr lang="en-US" altLang="ja-JP" sz="3600" b="1" dirty="0" smtClean="0">
              <a:solidFill>
                <a:srgbClr val="0000FF"/>
              </a:solidFill>
              <a:latin typeface="+mn-lt"/>
            </a:endParaRPr>
          </a:p>
          <a:p>
            <a:r>
              <a:rPr lang="en-US" altLang="ja-JP" sz="3600" b="1" dirty="0" smtClean="0">
                <a:solidFill>
                  <a:srgbClr val="0000FF"/>
                </a:solidFill>
                <a:latin typeface="+mn-lt"/>
              </a:rPr>
              <a:t>at </a:t>
            </a:r>
            <a:r>
              <a:rPr lang="en-US" altLang="ja-JP" sz="3600" b="1" dirty="0">
                <a:solidFill>
                  <a:srgbClr val="0000FF"/>
                </a:solidFill>
                <a:latin typeface="+mn-lt"/>
              </a:rPr>
              <a:t>the Compact </a:t>
            </a:r>
            <a:r>
              <a:rPr lang="en-US" altLang="ja-JP" sz="3600" b="1" dirty="0" err="1">
                <a:solidFill>
                  <a:srgbClr val="0000FF"/>
                </a:solidFill>
                <a:latin typeface="+mn-lt"/>
              </a:rPr>
              <a:t>ERL</a:t>
            </a:r>
            <a:r>
              <a:rPr lang="en-US" altLang="ja-JP" sz="3600" b="1" dirty="0">
                <a:solidFill>
                  <a:srgbClr val="0000FF"/>
                </a:solidFill>
                <a:latin typeface="+mn-lt"/>
              </a:rPr>
              <a:t> in </a:t>
            </a:r>
            <a:r>
              <a:rPr lang="en-US" altLang="ja-JP" sz="3600" b="1" dirty="0" err="1">
                <a:solidFill>
                  <a:srgbClr val="0000FF"/>
                </a:solidFill>
                <a:latin typeface="+mn-lt"/>
              </a:rPr>
              <a:t>KEK</a:t>
            </a:r>
            <a:endParaRPr lang="ja-JP" altLang="en-US" sz="36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55063" y="3350081"/>
            <a:ext cx="2129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solidFill>
                  <a:srgbClr val="0000FF"/>
                </a:solidFill>
              </a:rPr>
              <a:t>Takako Miura</a:t>
            </a:r>
            <a:r>
              <a:rPr lang="ja-JP" altLang="en-US" dirty="0" smtClean="0">
                <a:solidFill>
                  <a:srgbClr val="0000FF"/>
                </a:solidFill>
              </a:rPr>
              <a:t>　</a:t>
            </a:r>
            <a:r>
              <a:rPr lang="en-US" altLang="ja-JP" dirty="0" smtClean="0">
                <a:solidFill>
                  <a:srgbClr val="0000FF"/>
                </a:solidFill>
              </a:rPr>
              <a:t>(</a:t>
            </a:r>
            <a:r>
              <a:rPr lang="en-US" altLang="ja-JP" dirty="0" err="1" smtClean="0">
                <a:solidFill>
                  <a:srgbClr val="0000FF"/>
                </a:solidFill>
              </a:rPr>
              <a:t>KEK</a:t>
            </a:r>
            <a:r>
              <a:rPr lang="en-US" altLang="ja-JP" dirty="0" smtClean="0">
                <a:solidFill>
                  <a:srgbClr val="0000FF"/>
                </a:solidFill>
              </a:rPr>
              <a:t>)</a:t>
            </a:r>
            <a:r>
              <a:rPr lang="ja-JP" altLang="en-US" dirty="0" smtClean="0">
                <a:solidFill>
                  <a:srgbClr val="0000FF"/>
                </a:solidFill>
              </a:rPr>
              <a:t> </a:t>
            </a:r>
            <a:endParaRPr lang="en-US" altLang="ja-JP" dirty="0" smtClean="0">
              <a:solidFill>
                <a:srgbClr val="0000FF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61574" y="4381081"/>
            <a:ext cx="833371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 err="1" smtClean="0"/>
              <a:t>LLRF</a:t>
            </a:r>
            <a:r>
              <a:rPr lang="en-US" altLang="ja-JP" sz="1400" dirty="0" smtClean="0"/>
              <a:t> Group</a:t>
            </a:r>
          </a:p>
          <a:p>
            <a:r>
              <a:rPr lang="en-US" altLang="ja-JP" sz="1400" dirty="0" smtClean="0"/>
              <a:t>          </a:t>
            </a:r>
            <a:r>
              <a:rPr lang="en-US" altLang="ja-JP" sz="1400" u="sng" dirty="0" smtClean="0"/>
              <a:t>Takako Miura</a:t>
            </a:r>
            <a:r>
              <a:rPr lang="en-US" altLang="ja-JP" sz="1400" dirty="0" smtClean="0"/>
              <a:t>, Shinichiro </a:t>
            </a:r>
            <a:r>
              <a:rPr lang="en-US" altLang="ja-JP" sz="1400" dirty="0" err="1" smtClean="0"/>
              <a:t>Michizono</a:t>
            </a:r>
            <a:r>
              <a:rPr lang="en-US" altLang="ja-JP" sz="1400" dirty="0" smtClean="0"/>
              <a:t>, Feng </a:t>
            </a:r>
            <a:r>
              <a:rPr lang="en-US" altLang="ja-JP" sz="1400" dirty="0" err="1" smtClean="0"/>
              <a:t>Qiu</a:t>
            </a:r>
            <a:r>
              <a:rPr lang="en-US" altLang="ja-JP" sz="1400" dirty="0" smtClean="0"/>
              <a:t>, Toshihiro Matsumoto, Hiroaki </a:t>
            </a:r>
            <a:r>
              <a:rPr lang="en-US" altLang="ja-JP" sz="1400" dirty="0" err="1" smtClean="0"/>
              <a:t>Katagiri</a:t>
            </a:r>
            <a:r>
              <a:rPr lang="en-US" altLang="ja-JP" sz="1400" dirty="0" smtClean="0"/>
              <a:t>, Dai Arakawa (</a:t>
            </a:r>
            <a:r>
              <a:rPr lang="en-US" altLang="ja-JP" sz="1400" dirty="0" err="1" smtClean="0"/>
              <a:t>KEK</a:t>
            </a:r>
            <a:r>
              <a:rPr lang="en-US" altLang="ja-JP" sz="1400" dirty="0" smtClean="0"/>
              <a:t>),</a:t>
            </a:r>
          </a:p>
          <a:p>
            <a:r>
              <a:rPr lang="en-US" altLang="ja-JP" sz="1400" dirty="0" smtClean="0"/>
              <a:t>           Liu Na (</a:t>
            </a:r>
            <a:r>
              <a:rPr lang="en-US" altLang="ja-JP" sz="1400" dirty="0" err="1" smtClean="0"/>
              <a:t>Sokendai</a:t>
            </a:r>
            <a:r>
              <a:rPr lang="en-US" altLang="ja-JP" sz="1400" dirty="0" smtClean="0"/>
              <a:t> Univ.)</a:t>
            </a:r>
          </a:p>
          <a:p>
            <a:r>
              <a:rPr lang="en-US" altLang="ja-JP" sz="1400" dirty="0" err="1" smtClean="0"/>
              <a:t>SRF</a:t>
            </a:r>
            <a:r>
              <a:rPr lang="en-US" altLang="ja-JP" sz="1400" dirty="0" smtClean="0"/>
              <a:t> Cavity Group</a:t>
            </a:r>
          </a:p>
          <a:p>
            <a:r>
              <a:rPr lang="en-US" altLang="ja-JP" sz="1400" dirty="0" smtClean="0"/>
              <a:t>           </a:t>
            </a:r>
            <a:r>
              <a:rPr lang="en-US" altLang="ja-JP" sz="1400" dirty="0" err="1" smtClean="0"/>
              <a:t>Eiji</a:t>
            </a:r>
            <a:r>
              <a:rPr lang="en-US" altLang="ja-JP" sz="1400" dirty="0" smtClean="0"/>
              <a:t> </a:t>
            </a:r>
            <a:r>
              <a:rPr lang="en-US" altLang="ja-JP" sz="1400" dirty="0" err="1" smtClean="0"/>
              <a:t>Kako</a:t>
            </a:r>
            <a:r>
              <a:rPr lang="en-US" altLang="ja-JP" sz="1400" dirty="0" smtClean="0"/>
              <a:t>, </a:t>
            </a:r>
            <a:r>
              <a:rPr lang="en-US" altLang="ja-JP" sz="1400" dirty="0" err="1" smtClean="0"/>
              <a:t>Takaaki</a:t>
            </a:r>
            <a:r>
              <a:rPr lang="en-US" altLang="ja-JP" sz="1400" dirty="0" smtClean="0"/>
              <a:t> </a:t>
            </a:r>
            <a:r>
              <a:rPr lang="en-US" altLang="ja-JP" sz="1400" dirty="0" err="1" smtClean="0"/>
              <a:t>Furuya</a:t>
            </a:r>
            <a:r>
              <a:rPr lang="en-US" altLang="ja-JP" sz="1400" dirty="0" smtClean="0"/>
              <a:t>, Hiroshi Sakai, </a:t>
            </a:r>
            <a:r>
              <a:rPr lang="en-US" altLang="ja-JP" sz="1400" dirty="0" err="1" smtClean="0"/>
              <a:t>Kensei</a:t>
            </a:r>
            <a:r>
              <a:rPr lang="en-US" altLang="ja-JP" sz="1400" dirty="0" smtClean="0"/>
              <a:t> </a:t>
            </a:r>
            <a:r>
              <a:rPr lang="en-US" altLang="ja-JP" sz="1400" dirty="0" err="1" smtClean="0"/>
              <a:t>Umemori</a:t>
            </a:r>
            <a:r>
              <a:rPr lang="en-US" altLang="ja-JP" sz="1400" dirty="0" smtClean="0"/>
              <a:t>, Taro Konomi, Masato </a:t>
            </a:r>
            <a:r>
              <a:rPr lang="en-US" altLang="ja-JP" sz="1400" dirty="0" err="1" smtClean="0"/>
              <a:t>Egi</a:t>
            </a:r>
            <a:r>
              <a:rPr lang="en-US" altLang="ja-JP" sz="1400" dirty="0" smtClean="0"/>
              <a:t>, Kazuhiro </a:t>
            </a:r>
            <a:r>
              <a:rPr lang="en-US" altLang="ja-JP" sz="1400" dirty="0" err="1" smtClean="0"/>
              <a:t>Enami</a:t>
            </a:r>
            <a:r>
              <a:rPr lang="en-US" altLang="ja-JP" sz="1400" dirty="0" smtClean="0"/>
              <a:t> (</a:t>
            </a:r>
            <a:r>
              <a:rPr lang="en-US" altLang="ja-JP" sz="1400" dirty="0" err="1" smtClean="0"/>
              <a:t>KEK</a:t>
            </a:r>
            <a:r>
              <a:rPr lang="en-US" altLang="ja-JP" sz="1400" dirty="0" smtClean="0"/>
              <a:t>), </a:t>
            </a:r>
          </a:p>
          <a:p>
            <a:r>
              <a:rPr lang="en-US" altLang="ja-JP" sz="1400" dirty="0" smtClean="0"/>
              <a:t>           Masaru </a:t>
            </a:r>
            <a:r>
              <a:rPr lang="en-US" altLang="ja-JP" sz="1400" dirty="0" err="1" smtClean="0"/>
              <a:t>Sawamura</a:t>
            </a:r>
            <a:r>
              <a:rPr lang="en-US" altLang="ja-JP" sz="1400" dirty="0" smtClean="0"/>
              <a:t> (</a:t>
            </a:r>
            <a:r>
              <a:rPr lang="en-US" altLang="ja-JP" sz="1400" dirty="0" err="1" smtClean="0"/>
              <a:t>QST</a:t>
            </a:r>
            <a:r>
              <a:rPr lang="en-US" altLang="ja-JP" sz="1400" dirty="0" smtClean="0"/>
              <a:t>)</a:t>
            </a:r>
          </a:p>
          <a:p>
            <a:endParaRPr lang="en-US" altLang="ja-JP" sz="1400" dirty="0"/>
          </a:p>
        </p:txBody>
      </p:sp>
      <p:sp>
        <p:nvSpPr>
          <p:cNvPr id="8" name="正方形/長方形 7"/>
          <p:cNvSpPr/>
          <p:nvPr/>
        </p:nvSpPr>
        <p:spPr>
          <a:xfrm>
            <a:off x="2616801" y="3705123"/>
            <a:ext cx="3857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on behalf of </a:t>
            </a:r>
            <a:r>
              <a:rPr lang="en-US" altLang="ja-JP" dirty="0" err="1" smtClean="0"/>
              <a:t>LLRF</a:t>
            </a:r>
            <a:r>
              <a:rPr lang="en-US" altLang="ja-JP" dirty="0" smtClean="0"/>
              <a:t> and </a:t>
            </a:r>
            <a:r>
              <a:rPr lang="en-US" altLang="ja-JP" dirty="0" err="1" smtClean="0"/>
              <a:t>SRF</a:t>
            </a:r>
            <a:r>
              <a:rPr lang="en-US" altLang="ja-JP" dirty="0" smtClean="0"/>
              <a:t> Cavity Group</a:t>
            </a:r>
            <a:endParaRPr lang="ja-JP" altLang="en-US" dirty="0"/>
          </a:p>
        </p:txBody>
      </p:sp>
      <p:pic>
        <p:nvPicPr>
          <p:cNvPr id="7" name="Picture 6" descr="keklogo-c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42" y="98205"/>
            <a:ext cx="1033971" cy="5955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7948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359"/>
    </mc:Choice>
    <mc:Fallback>
      <p:transition spd="slow" advTm="1635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5" name="Picture 6" descr="keklogo-c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04" y="59128"/>
            <a:ext cx="1033971" cy="5955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テキスト ボックス 5"/>
          <p:cNvSpPr txBox="1"/>
          <p:nvPr/>
        </p:nvSpPr>
        <p:spPr>
          <a:xfrm>
            <a:off x="3541222" y="2826328"/>
            <a:ext cx="19660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LLRF</a:t>
            </a:r>
            <a:r>
              <a:rPr kumimoji="1" lang="en-US" altLang="ja-JP" sz="2800" dirty="0" smtClean="0"/>
              <a:t> System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89346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44"/>
    </mc:Choice>
    <mc:Fallback>
      <p:transition spd="slow" advTm="2944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/>
          <p:cNvSpPr txBox="1"/>
          <p:nvPr/>
        </p:nvSpPr>
        <p:spPr>
          <a:xfrm>
            <a:off x="586368" y="4636043"/>
            <a:ext cx="3823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Total 11 boards are used for operation.</a:t>
            </a:r>
            <a:endParaRPr kumimoji="1" lang="ja-JP" altLang="en-US" dirty="0"/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595941" y="135883"/>
            <a:ext cx="7651903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 smtClean="0">
                <a:solidFill>
                  <a:srgbClr val="0000FF"/>
                </a:solidFill>
              </a:rPr>
              <a:t>Digital LLRF Boards</a:t>
            </a:r>
            <a:endParaRPr lang="en-US" altLang="ja-JP" sz="2800" b="1" dirty="0">
              <a:solidFill>
                <a:srgbClr val="0000FF"/>
              </a:solidFill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0" y="727650"/>
            <a:ext cx="914400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表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326103"/>
              </p:ext>
            </p:extLst>
          </p:nvPr>
        </p:nvGraphicFramePr>
        <p:xfrm>
          <a:off x="105875" y="5031739"/>
          <a:ext cx="5377905" cy="100584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252467"/>
                <a:gridCol w="606056"/>
                <a:gridCol w="659218"/>
                <a:gridCol w="797445"/>
                <a:gridCol w="687573"/>
                <a:gridCol w="687573"/>
                <a:gridCol w="687573"/>
              </a:tblGrid>
              <a:tr h="293805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BUN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Inj1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Inj2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 smtClean="0"/>
                        <a:t>Inj</a:t>
                      </a:r>
                      <a:r>
                        <a:rPr kumimoji="1" lang="en-US" altLang="ja-JP" sz="1600" dirty="0" smtClean="0"/>
                        <a:t> 3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ML1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ML2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2938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800" dirty="0" smtClean="0">
                          <a:effectLst/>
                        </a:rPr>
                        <a:t>RF FB board</a:t>
                      </a:r>
                      <a:endParaRPr lang="ja-JP" altLang="ja-JP" sz="1600" kern="800" dirty="0" smtClean="0">
                        <a:effectLst/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800" dirty="0" smtClean="0">
                          <a:effectLst/>
                        </a:rPr>
                        <a:t>FB0</a:t>
                      </a:r>
                      <a:endParaRPr lang="ja-JP" altLang="ja-JP" sz="1600" kern="800" dirty="0" smtClean="0">
                        <a:effectLst/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800" dirty="0" smtClean="0">
                          <a:effectLst/>
                        </a:rPr>
                        <a:t>FB1</a:t>
                      </a:r>
                      <a:endParaRPr lang="ja-JP" altLang="ja-JP" sz="1600" kern="800" dirty="0" smtClean="0">
                        <a:effectLst/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800" dirty="0" smtClean="0">
                          <a:effectLst/>
                        </a:rPr>
                        <a:t>FB2   (</a:t>
                      </a:r>
                      <a:r>
                        <a:rPr lang="en-US" altLang="ja-JP" sz="1600" kern="800" dirty="0" err="1" smtClean="0">
                          <a:effectLst/>
                        </a:rPr>
                        <a:t>Vec</a:t>
                      </a:r>
                      <a:r>
                        <a:rPr lang="en-US" altLang="ja-JP" sz="1600" kern="800" dirty="0" smtClean="0">
                          <a:effectLst/>
                        </a:rPr>
                        <a:t>-sum)</a:t>
                      </a:r>
                      <a:endParaRPr lang="ja-JP" altLang="ja-JP" sz="1600" i="1" kern="800" dirty="0" smtClean="0">
                        <a:solidFill>
                          <a:srgbClr val="0000FF"/>
                        </a:solidFill>
                        <a:effectLst/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ja-JP" sz="2000" kern="800" dirty="0" smtClean="0">
                        <a:effectLst/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800" dirty="0" smtClean="0">
                          <a:effectLst/>
                        </a:rPr>
                        <a:t>FB4</a:t>
                      </a:r>
                      <a:endParaRPr lang="ja-JP" altLang="ja-JP" sz="1600" kern="800" dirty="0" smtClean="0">
                        <a:effectLst/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800" dirty="0" smtClean="0">
                          <a:effectLst/>
                        </a:rPr>
                        <a:t>FB5</a:t>
                      </a:r>
                      <a:endParaRPr lang="ja-JP" altLang="ja-JP" sz="1600" kern="800" dirty="0" smtClean="0">
                        <a:effectLst/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>
                    <a:noFill/>
                  </a:tcPr>
                </a:tc>
              </a:tr>
              <a:tr h="2938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800" dirty="0" smtClean="0">
                          <a:effectLst/>
                        </a:rPr>
                        <a:t>Tuner board</a:t>
                      </a:r>
                      <a:endParaRPr lang="ja-JP" altLang="ja-JP" sz="1600" kern="800" dirty="0" smtClean="0">
                        <a:effectLst/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800" dirty="0" smtClean="0">
                          <a:effectLst/>
                        </a:rPr>
                        <a:t>TN0</a:t>
                      </a:r>
                      <a:endParaRPr lang="ja-JP" altLang="ja-JP" sz="1600" kern="800" dirty="0" smtClean="0">
                        <a:effectLst/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800" dirty="0" smtClean="0">
                          <a:effectLst/>
                        </a:rPr>
                        <a:t>TN1</a:t>
                      </a:r>
                      <a:endParaRPr lang="ja-JP" altLang="ja-JP" sz="1600" kern="800" dirty="0" smtClean="0">
                        <a:effectLst/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800" dirty="0" smtClean="0">
                          <a:effectLst/>
                        </a:rPr>
                        <a:t>TN2</a:t>
                      </a:r>
                      <a:endParaRPr lang="ja-JP" altLang="ja-JP" sz="1600" kern="800" dirty="0" smtClean="0">
                        <a:effectLst/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800" dirty="0" smtClean="0">
                          <a:effectLst/>
                        </a:rPr>
                        <a:t>TN3</a:t>
                      </a:r>
                      <a:endParaRPr lang="ja-JP" altLang="ja-JP" sz="1600" kern="800" dirty="0" smtClean="0">
                        <a:effectLst/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800" dirty="0" smtClean="0">
                          <a:effectLst/>
                        </a:rPr>
                        <a:t>TN4</a:t>
                      </a:r>
                      <a:endParaRPr lang="ja-JP" altLang="ja-JP" sz="1600" kern="800" dirty="0" smtClean="0">
                        <a:effectLst/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800" dirty="0" smtClean="0">
                          <a:effectLst/>
                        </a:rPr>
                        <a:t>TN5</a:t>
                      </a:r>
                      <a:endParaRPr lang="ja-JP" altLang="ja-JP" sz="1600" kern="800" dirty="0" smtClean="0">
                        <a:effectLst/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5664917" y="4847521"/>
            <a:ext cx="3479083" cy="1346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76176" bIns="38088" anchor="ctr">
            <a:spAutoFit/>
          </a:bodyPr>
          <a:lstStyle/>
          <a:p>
            <a:pPr marL="285750" indent="-285750" eaLnBrk="0" hangingPunct="0">
              <a:buClr>
                <a:srgbClr val="0000FF"/>
              </a:buClr>
              <a:buFont typeface="Wingdings" panose="05000000000000000000" pitchFamily="2" charset="2"/>
              <a:buChar char="n"/>
              <a:tabLst>
                <a:tab pos="247650" algn="l"/>
              </a:tabLst>
            </a:pPr>
            <a:r>
              <a:rPr lang="en-GB" altLang="ja-JP" sz="1600" dirty="0" smtClean="0">
                <a:latin typeface="Times New Roman" pitchFamily="18" charset="0"/>
                <a:cs typeface="Times New Roman" pitchFamily="18" charset="0"/>
              </a:rPr>
              <a:t>Embedded Linux is working in the PowerPC on FPGA.</a:t>
            </a:r>
          </a:p>
          <a:p>
            <a:pPr marL="285750" indent="-285750" eaLnBrk="0" hangingPunct="0">
              <a:buClr>
                <a:srgbClr val="0000FF"/>
              </a:buClr>
              <a:buFont typeface="Wingdings" panose="05000000000000000000" pitchFamily="2" charset="2"/>
              <a:buChar char="n"/>
              <a:tabLst>
                <a:tab pos="247650" algn="l"/>
              </a:tabLst>
            </a:pPr>
            <a:r>
              <a:rPr lang="en-GB" altLang="ja-JP" sz="1600" dirty="0" smtClean="0">
                <a:latin typeface="Times New Roman" pitchFamily="18" charset="0"/>
                <a:cs typeface="Times New Roman" pitchFamily="18" charset="0"/>
              </a:rPr>
              <a:t>Each board acts as an </a:t>
            </a:r>
            <a:r>
              <a:rPr lang="en-GB" altLang="ja-JP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EPI</a:t>
            </a:r>
            <a:r>
              <a:rPr lang="en-US" altLang="zh-CN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altLang="ja-JP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 IOC</a:t>
            </a:r>
            <a:r>
              <a:rPr lang="en-GB" altLang="ja-JP" sz="1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85750" indent="-285750" eaLnBrk="0" hangingPunct="0">
              <a:buClr>
                <a:srgbClr val="0000FF"/>
              </a:buClr>
              <a:buFont typeface="Wingdings" panose="05000000000000000000" pitchFamily="2" charset="2"/>
              <a:buChar char="n"/>
              <a:tabLst>
                <a:tab pos="247650" algn="l"/>
              </a:tabLst>
            </a:pPr>
            <a:r>
              <a:rPr lang="en-GB" altLang="ja-JP" sz="1600" dirty="0"/>
              <a:t>Data </a:t>
            </a:r>
            <a:r>
              <a:rPr lang="en-GB" altLang="ja-JP" sz="1600" dirty="0" smtClean="0"/>
              <a:t>acquisition </a:t>
            </a:r>
            <a:r>
              <a:rPr lang="en-GB" altLang="ja-JP" sz="1600" dirty="0"/>
              <a:t>is performed through </a:t>
            </a:r>
            <a:r>
              <a:rPr lang="en-GB" altLang="ja-JP" sz="1600" dirty="0" err="1">
                <a:solidFill>
                  <a:srgbClr val="FF0000"/>
                </a:solidFill>
              </a:rPr>
              <a:t>GbE</a:t>
            </a:r>
            <a:r>
              <a:rPr lang="en-GB" altLang="ja-JP" sz="1600" dirty="0">
                <a:solidFill>
                  <a:srgbClr val="FF0000"/>
                </a:solidFill>
              </a:rPr>
              <a:t> bus </a:t>
            </a:r>
            <a:r>
              <a:rPr lang="en-GB" altLang="ja-JP" sz="1600" dirty="0"/>
              <a:t>on the </a:t>
            </a:r>
            <a:r>
              <a:rPr lang="en-GB" altLang="ja-JP" sz="1600" dirty="0" smtClean="0"/>
              <a:t>backplane.</a:t>
            </a:r>
            <a:r>
              <a:rPr lang="en-US" altLang="ja-JP" sz="1600" dirty="0" smtClean="0"/>
              <a:t> </a:t>
            </a:r>
            <a:endParaRPr lang="ja-JP" altLang="en-US" sz="16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621006" y="3706655"/>
            <a:ext cx="2896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AMC(Advanced Mezzanine Card)</a:t>
            </a:r>
            <a:endParaRPr kumimoji="1" lang="ja-JP" altLang="en-US" sz="1400" dirty="0"/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9241" y="1815174"/>
            <a:ext cx="1805414" cy="1838847"/>
          </a:xfrm>
          <a:prstGeom prst="rect">
            <a:avLst/>
          </a:prstGeom>
        </p:spPr>
      </p:pic>
      <p:sp>
        <p:nvSpPr>
          <p:cNvPr id="33" name="テキスト ボックス 5"/>
          <p:cNvSpPr txBox="1">
            <a:spLocks noChangeArrowheads="1"/>
          </p:cNvSpPr>
          <p:nvPr/>
        </p:nvSpPr>
        <p:spPr bwMode="auto">
          <a:xfrm>
            <a:off x="4183250" y="1042702"/>
            <a:ext cx="1294631" cy="52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 eaLnBrk="1" hangingPunct="1"/>
            <a:r>
              <a:rPr lang="en-US" altLang="ja-JP" sz="1400" dirty="0">
                <a:latin typeface="Calibri" pitchFamily="34" charset="0"/>
              </a:rPr>
              <a:t>16-bit ADC x </a:t>
            </a:r>
            <a:r>
              <a:rPr lang="en-US" altLang="ja-JP" sz="1400" dirty="0" smtClean="0">
                <a:latin typeface="Calibri" pitchFamily="34" charset="0"/>
              </a:rPr>
              <a:t>4 </a:t>
            </a:r>
            <a:endParaRPr lang="en-US" altLang="ja-JP" sz="1400" dirty="0">
              <a:latin typeface="Calibri" pitchFamily="34" charset="0"/>
            </a:endParaRPr>
          </a:p>
          <a:p>
            <a:pPr algn="r" eaLnBrk="1" hangingPunct="1"/>
            <a:r>
              <a:rPr lang="en-US" altLang="ja-JP" sz="1400" dirty="0" smtClean="0">
                <a:latin typeface="Calibri" pitchFamily="34" charset="0"/>
              </a:rPr>
              <a:t>(LTC2208)</a:t>
            </a:r>
          </a:p>
        </p:txBody>
      </p:sp>
      <p:sp>
        <p:nvSpPr>
          <p:cNvPr id="34" name="円/楕円 33"/>
          <p:cNvSpPr/>
          <p:nvPr/>
        </p:nvSpPr>
        <p:spPr>
          <a:xfrm>
            <a:off x="4435298" y="2149668"/>
            <a:ext cx="236791" cy="11655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400"/>
          </a:p>
        </p:txBody>
      </p:sp>
      <p:cxnSp>
        <p:nvCxnSpPr>
          <p:cNvPr id="35" name="直線矢印コネクタ 34"/>
          <p:cNvCxnSpPr>
            <a:stCxn id="33" idx="2"/>
          </p:cNvCxnSpPr>
          <p:nvPr/>
        </p:nvCxnSpPr>
        <p:spPr>
          <a:xfrm flipH="1">
            <a:off x="4568058" y="1566251"/>
            <a:ext cx="262508" cy="56633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 flipH="1">
            <a:off x="5120720" y="1581021"/>
            <a:ext cx="578441" cy="9045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21"/>
          <p:cNvSpPr txBox="1">
            <a:spLocks noChangeArrowheads="1"/>
          </p:cNvSpPr>
          <p:nvPr/>
        </p:nvSpPr>
        <p:spPr bwMode="auto">
          <a:xfrm>
            <a:off x="5245627" y="1044668"/>
            <a:ext cx="165601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400" dirty="0" smtClean="0">
                <a:latin typeface="Calibri" pitchFamily="34" charset="0"/>
              </a:rPr>
              <a:t>16-bit </a:t>
            </a:r>
            <a:r>
              <a:rPr lang="en-US" altLang="ja-JP" sz="1400" dirty="0">
                <a:latin typeface="Calibri" pitchFamily="34" charset="0"/>
              </a:rPr>
              <a:t>DAC x </a:t>
            </a:r>
            <a:r>
              <a:rPr lang="en-US" altLang="ja-JP" sz="1400" dirty="0" smtClean="0">
                <a:latin typeface="Calibri" pitchFamily="34" charset="0"/>
              </a:rPr>
              <a:t>4</a:t>
            </a:r>
          </a:p>
          <a:p>
            <a:pPr algn="ctr" eaLnBrk="1" hangingPunct="1"/>
            <a:r>
              <a:rPr lang="en-US" altLang="ja-JP" sz="1400" dirty="0" smtClean="0">
                <a:latin typeface="Calibri" pitchFamily="34" charset="0"/>
              </a:rPr>
              <a:t>(AD9783)</a:t>
            </a:r>
          </a:p>
        </p:txBody>
      </p:sp>
      <p:cxnSp>
        <p:nvCxnSpPr>
          <p:cNvPr id="38" name="直線矢印コネクタ 37"/>
          <p:cNvCxnSpPr/>
          <p:nvPr/>
        </p:nvCxnSpPr>
        <p:spPr>
          <a:xfrm flipH="1" flipV="1">
            <a:off x="5188973" y="2836595"/>
            <a:ext cx="254015" cy="11749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68"/>
          <p:cNvSpPr txBox="1">
            <a:spLocks noChangeArrowheads="1"/>
          </p:cNvSpPr>
          <p:nvPr/>
        </p:nvSpPr>
        <p:spPr bwMode="auto">
          <a:xfrm>
            <a:off x="5427381" y="2781954"/>
            <a:ext cx="702691" cy="400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400" dirty="0" smtClean="0"/>
              <a:t>Digital I/O</a:t>
            </a:r>
            <a:endParaRPr lang="ja-JP" altLang="en-US" sz="1400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520295" y="1303237"/>
            <a:ext cx="101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smtClean="0"/>
              <a:t>FPGA</a:t>
            </a:r>
          </a:p>
          <a:p>
            <a:pPr algn="ctr"/>
            <a:r>
              <a:rPr lang="en-US" altLang="ja-JP" sz="1400" dirty="0" smtClean="0"/>
              <a:t>Virtex5-FX</a:t>
            </a:r>
            <a:endParaRPr kumimoji="1" lang="ja-JP" altLang="en-US" sz="1400" dirty="0"/>
          </a:p>
        </p:txBody>
      </p:sp>
      <p:cxnSp>
        <p:nvCxnSpPr>
          <p:cNvPr id="41" name="直線矢印コネクタ 40"/>
          <p:cNvCxnSpPr>
            <a:stCxn id="40" idx="2"/>
          </p:cNvCxnSpPr>
          <p:nvPr/>
        </p:nvCxnSpPr>
        <p:spPr>
          <a:xfrm flipH="1">
            <a:off x="3893747" y="1826457"/>
            <a:ext cx="131987" cy="34837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2" descr="C:\Users\michizono\Desktop\ERL\IMG_02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85" y="1208868"/>
            <a:ext cx="3448012" cy="2585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図 44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400" r="2499" b="35866"/>
          <a:stretch/>
        </p:blipFill>
        <p:spPr>
          <a:xfrm>
            <a:off x="6159773" y="1980581"/>
            <a:ext cx="2930436" cy="1391580"/>
          </a:xfrm>
          <a:prstGeom prst="rect">
            <a:avLst/>
          </a:prstGeom>
        </p:spPr>
      </p:pic>
      <p:sp>
        <p:nvSpPr>
          <p:cNvPr id="46" name="Rectangle 14"/>
          <p:cNvSpPr>
            <a:spLocks/>
          </p:cNvSpPr>
          <p:nvPr/>
        </p:nvSpPr>
        <p:spPr bwMode="auto">
          <a:xfrm>
            <a:off x="6670467" y="1428674"/>
            <a:ext cx="925649" cy="430887"/>
          </a:xfrm>
          <a:prstGeom prst="rect">
            <a:avLst/>
          </a:prstGeom>
          <a:solidFill>
            <a:srgbClr val="FFFA83"/>
          </a:solidFill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>
              <a:defRPr/>
            </a:pPr>
            <a:r>
              <a:rPr lang="en-US" altLang="ja-JP" sz="1400" dirty="0" smtClean="0">
                <a:ea typeface="ＭＳ Ｐゴシック" charset="0"/>
                <a:cs typeface="Arial Bold" charset="0"/>
              </a:rPr>
              <a:t>RF</a:t>
            </a:r>
            <a:r>
              <a:rPr lang="en-US" altLang="ja-JP" sz="1400" dirty="0" smtClean="0">
                <a:solidFill>
                  <a:schemeClr val="tx1"/>
                </a:solidFill>
                <a:ea typeface="ＭＳ Ｐゴシック" charset="0"/>
                <a:cs typeface="Arial Bold" charset="0"/>
              </a:rPr>
              <a:t> </a:t>
            </a:r>
            <a:r>
              <a:rPr lang="en-US" altLang="ja-JP" sz="1400" dirty="0">
                <a:solidFill>
                  <a:schemeClr val="tx1"/>
                </a:solidFill>
                <a:ea typeface="ＭＳ Ｐゴシック" charset="0"/>
                <a:cs typeface="Arial Bold" charset="0"/>
              </a:rPr>
              <a:t>FB Control</a:t>
            </a:r>
          </a:p>
        </p:txBody>
      </p:sp>
      <p:sp>
        <p:nvSpPr>
          <p:cNvPr id="47" name="Rectangle 15"/>
          <p:cNvSpPr>
            <a:spLocks/>
          </p:cNvSpPr>
          <p:nvPr/>
        </p:nvSpPr>
        <p:spPr bwMode="auto">
          <a:xfrm>
            <a:off x="7665086" y="1473299"/>
            <a:ext cx="998991" cy="215444"/>
          </a:xfrm>
          <a:prstGeom prst="rect">
            <a:avLst/>
          </a:prstGeom>
          <a:solidFill>
            <a:srgbClr val="FFFA83"/>
          </a:solidFill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altLang="ja-JP" sz="1400" dirty="0" smtClean="0">
                <a:solidFill>
                  <a:schemeClr val="tx1"/>
                </a:solidFill>
                <a:ea typeface="ＭＳ Ｐゴシック" charset="0"/>
                <a:cs typeface="Arial Bold" charset="0"/>
              </a:rPr>
              <a:t>Tuner </a:t>
            </a:r>
            <a:r>
              <a:rPr lang="en-US" altLang="ja-JP" sz="1400" dirty="0">
                <a:solidFill>
                  <a:schemeClr val="tx1"/>
                </a:solidFill>
                <a:ea typeface="ＭＳ Ｐゴシック" charset="0"/>
                <a:cs typeface="Arial Bold" charset="0"/>
              </a:rPr>
              <a:t>Control</a:t>
            </a:r>
          </a:p>
        </p:txBody>
      </p:sp>
      <p:cxnSp>
        <p:nvCxnSpPr>
          <p:cNvPr id="48" name="直線矢印コネクタ 47"/>
          <p:cNvCxnSpPr>
            <a:stCxn id="46" idx="2"/>
          </p:cNvCxnSpPr>
          <p:nvPr/>
        </p:nvCxnSpPr>
        <p:spPr>
          <a:xfrm>
            <a:off x="7133292" y="1859561"/>
            <a:ext cx="243145" cy="40128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 flipH="1">
            <a:off x="8011847" y="1683054"/>
            <a:ext cx="110101" cy="52483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/>
          <p:cNvSpPr txBox="1"/>
          <p:nvPr/>
        </p:nvSpPr>
        <p:spPr>
          <a:xfrm>
            <a:off x="7159217" y="3379361"/>
            <a:ext cx="9930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 smtClean="0">
                <a:sym typeface="Symbol"/>
              </a:rPr>
              <a:t>Micro</a:t>
            </a:r>
            <a:r>
              <a:rPr kumimoji="1" lang="en-US" altLang="ja-JP" sz="1600" dirty="0" err="1" smtClean="0">
                <a:sym typeface="Symbol"/>
              </a:rPr>
              <a:t>TCA</a:t>
            </a:r>
            <a:endParaRPr kumimoji="1" lang="ja-JP" altLang="en-US" sz="1600" dirty="0"/>
          </a:p>
        </p:txBody>
      </p:sp>
      <p:sp>
        <p:nvSpPr>
          <p:cNvPr id="51" name="正方形/長方形 50"/>
          <p:cNvSpPr/>
          <p:nvPr/>
        </p:nvSpPr>
        <p:spPr>
          <a:xfrm>
            <a:off x="3580640" y="4006167"/>
            <a:ext cx="26564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 smtClean="0"/>
              <a:t>(Mitsubishi </a:t>
            </a:r>
            <a:r>
              <a:rPr lang="en-US" altLang="ja-JP" sz="1100" dirty="0"/>
              <a:t>Electric TOKKI Systems </a:t>
            </a:r>
            <a:r>
              <a:rPr lang="en-US" altLang="ja-JP" sz="1100" dirty="0" err="1" smtClean="0"/>
              <a:t>Co.,Ltd</a:t>
            </a:r>
            <a:r>
              <a:rPr lang="en-US" altLang="ja-JP" sz="1100" dirty="0"/>
              <a:t>.</a:t>
            </a:r>
            <a:r>
              <a:rPr lang="en-US" altLang="ja-JP" sz="1100" dirty="0" smtClean="0"/>
              <a:t>)</a:t>
            </a:r>
            <a:endParaRPr lang="ja-JP" altLang="en-US" sz="11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29" name="Picture 6" descr="keklogo-c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04" y="59128"/>
            <a:ext cx="1033971" cy="59554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75259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872"/>
    </mc:Choice>
    <mc:Fallback>
      <p:transition spd="slow" advTm="17872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95941" y="135883"/>
            <a:ext cx="7651903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 smtClean="0">
                <a:solidFill>
                  <a:srgbClr val="0000FF"/>
                </a:solidFill>
              </a:rPr>
              <a:t>Field Feedback Control</a:t>
            </a:r>
            <a:endParaRPr lang="en-US" altLang="ja-JP" sz="2800" b="1" dirty="0">
              <a:solidFill>
                <a:srgbClr val="0000FF"/>
              </a:solidFill>
            </a:endParaRPr>
          </a:p>
        </p:txBody>
      </p:sp>
      <p:cxnSp>
        <p:nvCxnSpPr>
          <p:cNvPr id="7" name="直線コネクタ 6"/>
          <p:cNvCxnSpPr/>
          <p:nvPr/>
        </p:nvCxnSpPr>
        <p:spPr>
          <a:xfrm>
            <a:off x="0" y="727650"/>
            <a:ext cx="914400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6" descr="keklogo-c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42" y="98205"/>
            <a:ext cx="1033971" cy="59554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2461" y="728206"/>
            <a:ext cx="7692939" cy="6058608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4485445" y="3098581"/>
            <a:ext cx="81144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 err="1" smtClean="0"/>
              <a:t>LPF</a:t>
            </a:r>
            <a:r>
              <a:rPr lang="en-US" altLang="ja-JP" sz="1050" i="1" dirty="0" err="1"/>
              <a:t>:</a:t>
            </a:r>
            <a:r>
              <a:rPr kumimoji="1" lang="en-US" altLang="ja-JP" sz="1050" dirty="0" err="1" smtClean="0"/>
              <a:t>100kHz</a:t>
            </a:r>
            <a:endParaRPr kumimoji="1" lang="ja-JP" altLang="en-US" sz="1050" dirty="0"/>
          </a:p>
        </p:txBody>
      </p:sp>
      <p:grpSp>
        <p:nvGrpSpPr>
          <p:cNvPr id="11" name="グループ化 10"/>
          <p:cNvGrpSpPr/>
          <p:nvPr/>
        </p:nvGrpSpPr>
        <p:grpSpPr>
          <a:xfrm>
            <a:off x="587108" y="5681784"/>
            <a:ext cx="1176532" cy="1071235"/>
            <a:chOff x="6750121" y="5242417"/>
            <a:chExt cx="1644088" cy="1487156"/>
          </a:xfrm>
        </p:grpSpPr>
        <p:cxnSp>
          <p:nvCxnSpPr>
            <p:cNvPr id="12" name="直線矢印コネクタ 11"/>
            <p:cNvCxnSpPr/>
            <p:nvPr/>
          </p:nvCxnSpPr>
          <p:spPr>
            <a:xfrm>
              <a:off x="6779843" y="6417363"/>
              <a:ext cx="134000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矢印コネクタ 12"/>
            <p:cNvCxnSpPr/>
            <p:nvPr/>
          </p:nvCxnSpPr>
          <p:spPr>
            <a:xfrm flipV="1">
              <a:off x="7234595" y="5566179"/>
              <a:ext cx="0" cy="113140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 flipV="1">
              <a:off x="7234943" y="5776869"/>
              <a:ext cx="636288" cy="636288"/>
            </a:xfrm>
            <a:prstGeom prst="line">
              <a:avLst/>
            </a:prstGeom>
            <a:ln>
              <a:solidFill>
                <a:srgbClr val="0000FF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14"/>
            <p:cNvSpPr txBox="1"/>
            <p:nvPr/>
          </p:nvSpPr>
          <p:spPr>
            <a:xfrm>
              <a:off x="8073435" y="6198397"/>
              <a:ext cx="320774" cy="427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I</a:t>
              </a:r>
              <a:endParaRPr kumimoji="1" lang="ja-JP" altLang="en-US" sz="1400" dirty="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7058664" y="5242417"/>
              <a:ext cx="426057" cy="427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/>
                <a:t>Q</a:t>
              </a:r>
              <a:endParaRPr kumimoji="1" lang="ja-JP" altLang="en-US" sz="1400" dirty="0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7339688" y="5722091"/>
              <a:ext cx="403656" cy="427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0000FF"/>
                  </a:solidFill>
                </a:rPr>
                <a:t>A</a:t>
              </a:r>
              <a:endParaRPr kumimoji="1" lang="ja-JP" alt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20" name="円弧 19"/>
            <p:cNvSpPr/>
            <p:nvPr/>
          </p:nvSpPr>
          <p:spPr>
            <a:xfrm rot="694516">
              <a:off x="7177332" y="6240298"/>
              <a:ext cx="288567" cy="276707"/>
            </a:xfrm>
            <a:prstGeom prst="arc">
              <a:avLst>
                <a:gd name="adj1" fmla="val 17397568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7407710" y="6105549"/>
              <a:ext cx="387975" cy="427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dirty="0" smtClean="0">
                  <a:solidFill>
                    <a:srgbClr val="0000FF"/>
                  </a:solidFill>
                  <a:sym typeface="Symbol"/>
                </a:rPr>
                <a:t></a:t>
              </a:r>
              <a:endParaRPr kumimoji="1" lang="ja-JP" altLang="en-US" sz="1400" dirty="0">
                <a:solidFill>
                  <a:srgbClr val="0000FF"/>
                </a:solidFill>
              </a:endParaRPr>
            </a:p>
          </p:txBody>
        </p:sp>
        <p:cxnSp>
          <p:nvCxnSpPr>
            <p:cNvPr id="22" name="直線コネクタ 21"/>
            <p:cNvCxnSpPr/>
            <p:nvPr/>
          </p:nvCxnSpPr>
          <p:spPr>
            <a:xfrm>
              <a:off x="7875445" y="5776870"/>
              <a:ext cx="0" cy="640501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/>
            <p:nvPr/>
          </p:nvCxnSpPr>
          <p:spPr>
            <a:xfrm flipH="1">
              <a:off x="7239157" y="5776870"/>
              <a:ext cx="636288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角丸四角形 23"/>
            <p:cNvSpPr/>
            <p:nvPr/>
          </p:nvSpPr>
          <p:spPr>
            <a:xfrm>
              <a:off x="6750121" y="5270643"/>
              <a:ext cx="1623318" cy="1458930"/>
            </a:xfrm>
            <a:prstGeom prst="round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</p:grpSp>
      <p:pic>
        <p:nvPicPr>
          <p:cNvPr id="3" name="図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5303" y="6333713"/>
            <a:ext cx="4223713" cy="524287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5588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004"/>
    </mc:Choice>
    <mc:Fallback>
      <p:transition spd="slow" advTm="11004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グループ化 32"/>
          <p:cNvGrpSpPr/>
          <p:nvPr/>
        </p:nvGrpSpPr>
        <p:grpSpPr>
          <a:xfrm>
            <a:off x="344193" y="1161535"/>
            <a:ext cx="3492347" cy="3887204"/>
            <a:chOff x="172254" y="1364735"/>
            <a:chExt cx="3492347" cy="3887204"/>
          </a:xfrm>
        </p:grpSpPr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2254" y="1563077"/>
              <a:ext cx="3492347" cy="3688862"/>
            </a:xfrm>
            <a:prstGeom prst="rect">
              <a:avLst/>
            </a:prstGeom>
          </p:spPr>
        </p:pic>
        <p:cxnSp>
          <p:nvCxnSpPr>
            <p:cNvPr id="11" name="直線コネクタ 10"/>
            <p:cNvCxnSpPr/>
            <p:nvPr/>
          </p:nvCxnSpPr>
          <p:spPr>
            <a:xfrm>
              <a:off x="1781907" y="2032000"/>
              <a:ext cx="382955" cy="0"/>
            </a:xfrm>
            <a:prstGeom prst="line">
              <a:avLst/>
            </a:prstGeom>
            <a:ln w="1270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18"/>
            <p:cNvSpPr txBox="1"/>
            <p:nvPr/>
          </p:nvSpPr>
          <p:spPr>
            <a:xfrm>
              <a:off x="2149229" y="1867878"/>
              <a:ext cx="5229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00"/>
                  </a:solidFill>
                </a:rPr>
                <a:t>-</a:t>
              </a:r>
              <a:r>
                <a:rPr kumimoji="1" lang="en-US" altLang="ja-JP" sz="1400" dirty="0" err="1" smtClean="0">
                  <a:solidFill>
                    <a:srgbClr val="FF0000"/>
                  </a:solidFill>
                </a:rPr>
                <a:t>3dB</a:t>
              </a:r>
              <a:endParaRPr kumimoji="1" lang="ja-JP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1601220" y="1364735"/>
              <a:ext cx="76815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dirty="0" err="1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2Δ</a:t>
              </a:r>
              <a:r>
                <a:rPr lang="en-US" altLang="ja-JP" i="1" dirty="0" err="1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altLang="ja-JP" baseline="-25000" dirty="0" err="1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ja-JP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/2</a:t>
              </a:r>
              <a:endParaRPr lang="ja-JP" altLang="en-US" dirty="0">
                <a:solidFill>
                  <a:srgbClr val="FF0000"/>
                </a:solidFill>
              </a:endParaRPr>
            </a:p>
          </p:txBody>
        </p:sp>
      </p:grpSp>
      <p:pic>
        <p:nvPicPr>
          <p:cNvPr id="47" name="図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-157232" y="3839772"/>
            <a:ext cx="1337133" cy="28363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595941" y="135883"/>
            <a:ext cx="7651903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 smtClean="0">
                <a:solidFill>
                  <a:srgbClr val="0000FF"/>
                </a:solidFill>
              </a:rPr>
              <a:t>Cavity Resonance</a:t>
            </a:r>
            <a:endParaRPr lang="en-US" altLang="ja-JP" sz="2800" b="1" dirty="0">
              <a:solidFill>
                <a:srgbClr val="0000FF"/>
              </a:solidFill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>
            <a:off x="0" y="777709"/>
            <a:ext cx="914400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3883406" y="1054177"/>
            <a:ext cx="3786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sym typeface="Symbol" panose="05050102010706020507" pitchFamily="18" charset="2"/>
              </a:rPr>
              <a:t></a:t>
            </a:r>
            <a:r>
              <a:rPr kumimoji="1" lang="en-US" altLang="ja-JP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f</a:t>
            </a:r>
            <a:r>
              <a:rPr lang="en-US" altLang="ja-JP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ja-JP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r>
              <a:rPr kumimoji="1" lang="en-US" altLang="ja-JP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kumimoji="1" lang="en-US" altLang="ja-JP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=65 Hz 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for ML cavities (</a:t>
            </a:r>
            <a:r>
              <a:rPr kumimoji="1"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Q</a:t>
            </a:r>
            <a:r>
              <a:rPr kumimoji="1" lang="en-US" altLang="ja-JP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L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=10</a:t>
            </a:r>
            <a:r>
              <a:rPr kumimoji="1" lang="en-US" altLang="ja-JP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7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 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582000" y="1465077"/>
            <a:ext cx="3410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Narrow bandwidth for </a:t>
            </a:r>
            <a:r>
              <a:rPr kumimoji="1"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kumimoji="1" lang="en-US" altLang="ja-JP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=1.3 GHz 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/>
              <p:cNvSpPr txBox="1"/>
              <p:nvPr/>
            </p:nvSpPr>
            <p:spPr>
              <a:xfrm>
                <a:off x="4011946" y="2942204"/>
                <a:ext cx="1445973" cy="2992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ja-JP" altLang="en-US" i="1" smtClean="0">
                        <a:latin typeface="Cambria Math" panose="02040503050406030204" pitchFamily="18" charset="0"/>
                      </a:rPr>
                      <m:t>∆</m:t>
                    </m:r>
                    <m:r>
                      <a:rPr kumimoji="1" lang="ja-JP" altLang="en-US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 − </m:t>
                    </m:r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kumimoji="1" lang="en-US" altLang="ja-JP" dirty="0" smtClean="0"/>
                  <a:t> 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4" name="テキスト ボックス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1946" y="2942204"/>
                <a:ext cx="1445973" cy="299249"/>
              </a:xfrm>
              <a:prstGeom prst="rect">
                <a:avLst/>
              </a:prstGeom>
              <a:blipFill rotWithShape="0">
                <a:blip r:embed="rId5"/>
                <a:stretch>
                  <a:fillRect l="-5485" b="-285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直線コネクタ 25"/>
          <p:cNvCxnSpPr/>
          <p:nvPr/>
        </p:nvCxnSpPr>
        <p:spPr>
          <a:xfrm>
            <a:off x="3896106" y="1415830"/>
            <a:ext cx="98772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 flipV="1">
            <a:off x="4218717" y="1399876"/>
            <a:ext cx="0" cy="2735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4231417" y="1659417"/>
            <a:ext cx="31086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正方形/長方形 28"/>
          <p:cNvSpPr/>
          <p:nvPr/>
        </p:nvSpPr>
        <p:spPr>
          <a:xfrm>
            <a:off x="5418841" y="2901383"/>
            <a:ext cx="35864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ja-JP" sz="1600" dirty="0" smtClean="0">
                <a:latin typeface="Times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: The </a:t>
            </a:r>
            <a:r>
              <a:rPr lang="en-GB" altLang="ja-JP" sz="1600" dirty="0">
                <a:latin typeface="Times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phase difference </a:t>
            </a:r>
            <a:r>
              <a:rPr lang="en-GB" altLang="ja-JP" sz="1600" dirty="0" smtClean="0">
                <a:latin typeface="Times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between </a:t>
            </a:r>
            <a:r>
              <a:rPr lang="en-GB" altLang="ja-JP" sz="1600" dirty="0">
                <a:latin typeface="Times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the </a:t>
            </a:r>
            <a:r>
              <a:rPr lang="en-GB" altLang="ja-JP" sz="1600" dirty="0" smtClean="0">
                <a:latin typeface="Times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input </a:t>
            </a:r>
          </a:p>
          <a:p>
            <a:r>
              <a:rPr lang="en-GB" altLang="ja-JP" sz="1600" dirty="0">
                <a:latin typeface="Times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GB" altLang="ja-JP" sz="1600" dirty="0" smtClean="0">
                <a:latin typeface="Times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RF and </a:t>
            </a:r>
            <a:r>
              <a:rPr lang="en-GB" altLang="ja-JP" sz="1600" dirty="0">
                <a:latin typeface="Times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the cavity pickup signal </a:t>
            </a:r>
            <a:endParaRPr lang="ja-JP" altLang="en-US" sz="1600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258647" y="4048369"/>
            <a:ext cx="5822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solidFill>
                  <a:srgbClr val="FF0000"/>
                </a:solidFill>
              </a:rPr>
              <a:t>-</a:t>
            </a:r>
            <a:r>
              <a:rPr kumimoji="1" lang="en-US" altLang="ja-JP" sz="1100" dirty="0" err="1" smtClean="0">
                <a:solidFill>
                  <a:srgbClr val="FF0000"/>
                </a:solidFill>
              </a:rPr>
              <a:t>45deg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41940" y="3567723"/>
            <a:ext cx="5389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err="1" smtClean="0">
                <a:solidFill>
                  <a:srgbClr val="FF0000"/>
                </a:solidFill>
              </a:rPr>
              <a:t>45deg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953846" y="4790831"/>
            <a:ext cx="390769" cy="2266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009813" y="2564395"/>
            <a:ext cx="2936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1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ja-JP" altLang="en-US" sz="1400" dirty="0"/>
          </a:p>
        </p:txBody>
      </p:sp>
      <p:cxnSp>
        <p:nvCxnSpPr>
          <p:cNvPr id="36" name="直線コネクタ 35"/>
          <p:cNvCxnSpPr/>
          <p:nvPr/>
        </p:nvCxnSpPr>
        <p:spPr>
          <a:xfrm>
            <a:off x="1965572" y="1570893"/>
            <a:ext cx="0" cy="2989387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>
            <a:off x="2321171" y="1563077"/>
            <a:ext cx="0" cy="301674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/>
          <p:cNvSpPr txBox="1"/>
          <p:nvPr/>
        </p:nvSpPr>
        <p:spPr>
          <a:xfrm>
            <a:off x="1633416" y="4767384"/>
            <a:ext cx="1445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Detuning </a:t>
            </a:r>
            <a:r>
              <a:rPr kumimoji="1" lang="en-US" altLang="ja-JP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kumimoji="1" lang="en-US" altLang="ja-JP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kumimoji="1" lang="en-US" altLang="ja-JP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=f</a:t>
            </a:r>
            <a:r>
              <a:rPr lang="en-US" altLang="ja-JP" sz="14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1" lang="en-US" altLang="ja-JP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-f</a:t>
            </a:r>
            <a:r>
              <a:rPr lang="en-US" altLang="ja-JP" sz="1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1" lang="ja-JP" altLang="en-US" sz="1400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4" name="直線矢印コネクタ 53"/>
          <p:cNvCxnSpPr/>
          <p:nvPr/>
        </p:nvCxnSpPr>
        <p:spPr>
          <a:xfrm>
            <a:off x="789354" y="4564185"/>
            <a:ext cx="27353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/>
          <p:cNvSpPr txBox="1"/>
          <p:nvPr/>
        </p:nvSpPr>
        <p:spPr>
          <a:xfrm rot="16200000">
            <a:off x="-46892" y="2188308"/>
            <a:ext cx="1079142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Amplitude (dB)</a:t>
            </a:r>
            <a:endParaRPr kumimoji="1" lang="ja-JP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585467" y="5506780"/>
            <a:ext cx="3009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For constant</a:t>
            </a:r>
            <a:r>
              <a:rPr kumimoji="1" lang="en-US" altLang="ja-JP" sz="1200" dirty="0" smtClean="0"/>
              <a:t> acceleration field,</a:t>
            </a:r>
          </a:p>
          <a:p>
            <a:r>
              <a:rPr lang="en-US" altLang="ja-JP" sz="1200" dirty="0" smtClean="0"/>
              <a:t>double input power is necessary at </a:t>
            </a:r>
            <a:r>
              <a:rPr lang="ja-JP" altLang="en-US" sz="1200" dirty="0">
                <a:sym typeface="Symbol" panose="05050102010706020507" pitchFamily="18" charset="2"/>
              </a:rPr>
              <a:t></a:t>
            </a:r>
            <a:r>
              <a:rPr lang="en-US" altLang="ja-JP" sz="12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f</a:t>
            </a:r>
            <a:r>
              <a:rPr lang="en-US" altLang="ja-JP" sz="1200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ja-JP" sz="12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 </a:t>
            </a:r>
            <a:r>
              <a:rPr lang="ja-JP" altLang="en-US" sz="1200" dirty="0" smtClean="0">
                <a:sym typeface="Symbol" panose="05050102010706020507" pitchFamily="18" charset="2"/>
              </a:rPr>
              <a:t></a:t>
            </a:r>
            <a:r>
              <a:rPr lang="en-US" altLang="ja-JP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f</a:t>
            </a:r>
            <a:r>
              <a:rPr lang="en-US" altLang="ja-JP" sz="12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ja-JP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r>
              <a:rPr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endParaRPr kumimoji="1" lang="ja-JP" alt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テキスト ボックス 57"/>
              <p:cNvSpPr txBox="1"/>
              <p:nvPr/>
            </p:nvSpPr>
            <p:spPr>
              <a:xfrm>
                <a:off x="3983926" y="3646961"/>
                <a:ext cx="1673663" cy="5751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𝑡𝑎𝑛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kumimoji="1" lang="ja-JP" alt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kumimoji="1" lang="ja-JP" alt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≈2</m:t>
                      </m:r>
                      <m:sSub>
                        <m:sSubPr>
                          <m:ctrlPr>
                            <a:rPr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f>
                        <m:f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58" name="テキスト ボックス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3926" y="3646961"/>
                <a:ext cx="1673663" cy="57515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886288" y="4561403"/>
            <a:ext cx="4840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To keep resonance </a:t>
            </a:r>
            <a:r>
              <a:rPr lang="en-US" altLang="ja-JP" dirty="0" smtClean="0"/>
              <a:t>f</a:t>
            </a:r>
            <a:r>
              <a:rPr kumimoji="1" lang="en-US" altLang="ja-JP" dirty="0" smtClean="0"/>
              <a:t>requency</a:t>
            </a:r>
            <a:r>
              <a:rPr lang="en-US" altLang="ja-JP" dirty="0" smtClean="0"/>
              <a:t>, </a:t>
            </a:r>
          </a:p>
          <a:p>
            <a:r>
              <a:rPr lang="en-US" altLang="ja-JP" dirty="0" smtClean="0"/>
              <a:t>tuner should be controlled</a:t>
            </a:r>
            <a:r>
              <a:rPr lang="en-US" altLang="ja-JP" dirty="0"/>
              <a:t> </a:t>
            </a:r>
            <a:r>
              <a:rPr lang="en-US" altLang="ja-JP" dirty="0" smtClean="0"/>
              <a:t>to maintain </a:t>
            </a:r>
            <a:r>
              <a:rPr lang="en-US" altLang="ja-JP" i="1" dirty="0" smtClean="0">
                <a:sym typeface="Symbol" panose="05050102010706020507" pitchFamily="18" charset="2"/>
              </a:rPr>
              <a:t></a:t>
            </a:r>
            <a:r>
              <a:rPr lang="en-US" altLang="ja-JP" dirty="0" smtClean="0">
                <a:sym typeface="Symbol" panose="05050102010706020507" pitchFamily="18" charset="2"/>
              </a:rPr>
              <a:t> </a:t>
            </a:r>
            <a:r>
              <a:rPr lang="en-US" altLang="ja-JP" dirty="0" smtClean="0"/>
              <a:t>at zero.</a:t>
            </a:r>
          </a:p>
        </p:txBody>
      </p:sp>
    </p:spTree>
    <p:extLst>
      <p:ext uri="{BB962C8B-B14F-4D97-AF65-F5344CB8AC3E}">
        <p14:creationId xmlns:p14="http://schemas.microsoft.com/office/powerpoint/2010/main" val="311919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角丸四角形 47"/>
          <p:cNvSpPr/>
          <p:nvPr/>
        </p:nvSpPr>
        <p:spPr>
          <a:xfrm>
            <a:off x="1800167" y="867508"/>
            <a:ext cx="5009661" cy="47673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3" name="直線矢印コネクタ 52"/>
          <p:cNvCxnSpPr/>
          <p:nvPr/>
        </p:nvCxnSpPr>
        <p:spPr>
          <a:xfrm>
            <a:off x="1358618" y="4447125"/>
            <a:ext cx="251361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955447" y="88991"/>
            <a:ext cx="7651903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b="1" dirty="0" smtClean="0">
                <a:solidFill>
                  <a:srgbClr val="0000FF"/>
                </a:solidFill>
              </a:rPr>
              <a:t>Block Diagram </a:t>
            </a:r>
            <a:r>
              <a:rPr lang="en-US" altLang="ja-JP" sz="2400" b="1" dirty="0">
                <a:solidFill>
                  <a:srgbClr val="0000FF"/>
                </a:solidFill>
              </a:rPr>
              <a:t>of </a:t>
            </a:r>
            <a:r>
              <a:rPr lang="en-US" altLang="ja-JP" sz="2400" b="1" dirty="0" smtClean="0">
                <a:solidFill>
                  <a:srgbClr val="0000FF"/>
                </a:solidFill>
              </a:rPr>
              <a:t>Resonance </a:t>
            </a:r>
            <a:r>
              <a:rPr lang="en-US" altLang="ja-JP" sz="2400" b="1" dirty="0">
                <a:solidFill>
                  <a:srgbClr val="0000FF"/>
                </a:solidFill>
              </a:rPr>
              <a:t>C</a:t>
            </a:r>
            <a:r>
              <a:rPr lang="en-US" altLang="ja-JP" sz="2400" b="1" dirty="0" smtClean="0">
                <a:solidFill>
                  <a:srgbClr val="0000FF"/>
                </a:solidFill>
              </a:rPr>
              <a:t>ontrol</a:t>
            </a:r>
            <a:endParaRPr lang="en-US" altLang="ja-JP" sz="2400" b="1" dirty="0">
              <a:solidFill>
                <a:srgbClr val="0000FF"/>
              </a:solidFill>
            </a:endParaRPr>
          </a:p>
        </p:txBody>
      </p:sp>
      <p:pic>
        <p:nvPicPr>
          <p:cNvPr id="6" name="Picture 6" descr="keklogo-c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42" y="98205"/>
            <a:ext cx="1033971" cy="5955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テキスト ボックス 6"/>
          <p:cNvSpPr txBox="1"/>
          <p:nvPr/>
        </p:nvSpPr>
        <p:spPr>
          <a:xfrm>
            <a:off x="7397869" y="4836586"/>
            <a:ext cx="815993" cy="276999"/>
          </a:xfrm>
          <a:prstGeom prst="rect">
            <a:avLst/>
          </a:prstGeom>
          <a:ln w="12700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Digital I/O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786737" y="3628263"/>
            <a:ext cx="8306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solidFill>
                  <a:srgbClr val="0000FF"/>
                </a:solidFill>
              </a:rPr>
              <a:t>Amplitude</a:t>
            </a:r>
          </a:p>
          <a:p>
            <a:r>
              <a:rPr lang="en-US" altLang="ja-JP" sz="1100" dirty="0" smtClean="0">
                <a:solidFill>
                  <a:srgbClr val="0000FF"/>
                </a:solidFill>
              </a:rPr>
              <a:t>Level</a:t>
            </a:r>
            <a:r>
              <a:rPr lang="ja-JP" altLang="en-US" sz="1100" dirty="0">
                <a:solidFill>
                  <a:srgbClr val="0000FF"/>
                </a:solidFill>
              </a:rPr>
              <a:t> </a:t>
            </a:r>
            <a:r>
              <a:rPr lang="en-US" altLang="ja-JP" sz="1100" dirty="0" smtClean="0">
                <a:solidFill>
                  <a:srgbClr val="0000FF"/>
                </a:solidFill>
              </a:rPr>
              <a:t>judge</a:t>
            </a:r>
            <a:endParaRPr kumimoji="1" lang="ja-JP" altLang="en-US" sz="1100" dirty="0">
              <a:solidFill>
                <a:srgbClr val="0000FF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5006035" y="4468191"/>
            <a:ext cx="607047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4925330" y="4946745"/>
            <a:ext cx="687751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5637572" y="5000718"/>
            <a:ext cx="369397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Kp</a:t>
            </a:r>
            <a:endParaRPr kumimoji="1" lang="ja-JP" altLang="en-US" sz="14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636266" y="4089184"/>
            <a:ext cx="31931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Ki</a:t>
            </a:r>
            <a:endParaRPr kumimoji="1" lang="ja-JP" altLang="en-US" sz="1400" dirty="0"/>
          </a:p>
        </p:txBody>
      </p:sp>
      <p:cxnSp>
        <p:nvCxnSpPr>
          <p:cNvPr id="21" name="直線矢印コネクタ 20"/>
          <p:cNvCxnSpPr/>
          <p:nvPr/>
        </p:nvCxnSpPr>
        <p:spPr>
          <a:xfrm rot="5400000">
            <a:off x="5852741" y="4206355"/>
            <a:ext cx="330465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5535540" y="3729915"/>
            <a:ext cx="765659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0000FF"/>
                </a:solidFill>
              </a:rPr>
              <a:t>FB </a:t>
            </a:r>
            <a:r>
              <a:rPr lang="en-US" altLang="ja-JP" sz="1200" dirty="0" smtClean="0">
                <a:solidFill>
                  <a:srgbClr val="0000FF"/>
                </a:solidFill>
              </a:rPr>
              <a:t>o</a:t>
            </a:r>
            <a:r>
              <a:rPr kumimoji="1" lang="en-US" altLang="ja-JP" sz="1200" dirty="0" smtClean="0">
                <a:solidFill>
                  <a:srgbClr val="0000FF"/>
                </a:solidFill>
              </a:rPr>
              <a:t>n/off</a:t>
            </a:r>
            <a:endParaRPr kumimoji="1" lang="ja-JP" altLang="en-US" sz="1200" dirty="0">
              <a:solidFill>
                <a:srgbClr val="0000FF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523234" y="3726237"/>
            <a:ext cx="628442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O</a:t>
            </a:r>
            <a:r>
              <a:rPr kumimoji="1" lang="en-US" altLang="ja-JP" sz="1400" dirty="0" smtClean="0"/>
              <a:t>ffset</a:t>
            </a:r>
            <a:endParaRPr kumimoji="1" lang="ja-JP" altLang="en-US" sz="1400" dirty="0"/>
          </a:p>
        </p:txBody>
      </p:sp>
      <p:sp>
        <p:nvSpPr>
          <p:cNvPr id="25" name="ホームベース 24"/>
          <p:cNvSpPr/>
          <p:nvPr/>
        </p:nvSpPr>
        <p:spPr>
          <a:xfrm>
            <a:off x="7553339" y="4335224"/>
            <a:ext cx="648246" cy="288293"/>
          </a:xfrm>
          <a:prstGeom prst="homePlate">
            <a:avLst/>
          </a:prstGeom>
          <a:noFill/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585756" y="4339910"/>
            <a:ext cx="491673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DAC</a:t>
            </a:r>
            <a:endParaRPr kumimoji="1" lang="ja-JP" altLang="en-US" sz="1400" dirty="0"/>
          </a:p>
        </p:txBody>
      </p:sp>
      <p:grpSp>
        <p:nvGrpSpPr>
          <p:cNvPr id="30" name="グループ化 29"/>
          <p:cNvGrpSpPr/>
          <p:nvPr/>
        </p:nvGrpSpPr>
        <p:grpSpPr>
          <a:xfrm>
            <a:off x="6770383" y="5324267"/>
            <a:ext cx="407894" cy="154369"/>
            <a:chOff x="2797175" y="5575300"/>
            <a:chExt cx="692150" cy="247650"/>
          </a:xfrm>
        </p:grpSpPr>
        <p:cxnSp>
          <p:nvCxnSpPr>
            <p:cNvPr id="31" name="直線コネクタ 30"/>
            <p:cNvCxnSpPr/>
            <p:nvPr/>
          </p:nvCxnSpPr>
          <p:spPr>
            <a:xfrm>
              <a:off x="2930525" y="5575300"/>
              <a:ext cx="0" cy="24765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>
              <a:off x="2930525" y="5575300"/>
              <a:ext cx="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>
              <a:off x="3070225" y="5575300"/>
              <a:ext cx="0" cy="24765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>
              <a:off x="2930525" y="5575300"/>
              <a:ext cx="13970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>
              <a:off x="3070225" y="5816600"/>
              <a:ext cx="13970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>
              <a:off x="2797175" y="5816600"/>
              <a:ext cx="13970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>
              <a:off x="3209925" y="5575300"/>
              <a:ext cx="0" cy="24765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/>
            <p:cNvCxnSpPr/>
            <p:nvPr/>
          </p:nvCxnSpPr>
          <p:spPr>
            <a:xfrm>
              <a:off x="3209925" y="5575300"/>
              <a:ext cx="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/>
            <p:cNvCxnSpPr/>
            <p:nvPr/>
          </p:nvCxnSpPr>
          <p:spPr>
            <a:xfrm>
              <a:off x="3349625" y="5575300"/>
              <a:ext cx="0" cy="24765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/>
            <p:cNvCxnSpPr/>
            <p:nvPr/>
          </p:nvCxnSpPr>
          <p:spPr>
            <a:xfrm>
              <a:off x="3209925" y="5575300"/>
              <a:ext cx="13970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/>
            <p:cNvCxnSpPr/>
            <p:nvPr/>
          </p:nvCxnSpPr>
          <p:spPr>
            <a:xfrm>
              <a:off x="3349625" y="5816600"/>
              <a:ext cx="13970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テキスト ボックス 41"/>
          <p:cNvSpPr txBox="1"/>
          <p:nvPr/>
        </p:nvSpPr>
        <p:spPr>
          <a:xfrm>
            <a:off x="6729727" y="4676825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CW</a:t>
            </a:r>
            <a:endParaRPr kumimoji="1" lang="ja-JP" altLang="en-US" sz="1200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678506" y="5047286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CCW</a:t>
            </a:r>
            <a:endParaRPr kumimoji="1" lang="ja-JP" altLang="en-US" sz="1200" dirty="0"/>
          </a:p>
        </p:txBody>
      </p:sp>
      <p:sp>
        <p:nvSpPr>
          <p:cNvPr id="44" name="ホームベース 43"/>
          <p:cNvSpPr/>
          <p:nvPr/>
        </p:nvSpPr>
        <p:spPr>
          <a:xfrm flipH="1">
            <a:off x="881411" y="4302980"/>
            <a:ext cx="529544" cy="241720"/>
          </a:xfrm>
          <a:prstGeom prst="homePlate">
            <a:avLst/>
          </a:prstGeom>
          <a:solidFill>
            <a:schemeClr val="bg1"/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945864" y="4277848"/>
            <a:ext cx="495649" cy="307777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ADC</a:t>
            </a:r>
            <a:endParaRPr kumimoji="1" lang="ja-JP" altLang="en-US" sz="1400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56926" y="4678740"/>
            <a:ext cx="3122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Pf</a:t>
            </a:r>
            <a:endParaRPr kumimoji="1" lang="ja-JP" altLang="en-US" sz="1200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11349" y="4187915"/>
            <a:ext cx="3914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 smtClean="0"/>
              <a:t>Cav</a:t>
            </a:r>
            <a:endParaRPr kumimoji="1" lang="ja-JP" altLang="en-US" sz="1100" dirty="0"/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6327834" y="4922194"/>
            <a:ext cx="1066477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矢印コネクタ 63"/>
          <p:cNvCxnSpPr/>
          <p:nvPr/>
        </p:nvCxnSpPr>
        <p:spPr>
          <a:xfrm>
            <a:off x="6327834" y="5086218"/>
            <a:ext cx="1076417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円/楕円 69"/>
          <p:cNvSpPr/>
          <p:nvPr/>
        </p:nvSpPr>
        <p:spPr>
          <a:xfrm>
            <a:off x="7150176" y="4405149"/>
            <a:ext cx="119728" cy="126639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6905849" y="4026280"/>
            <a:ext cx="69923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 err="1" smtClean="0">
                <a:solidFill>
                  <a:srgbClr val="0000FF"/>
                </a:solidFill>
              </a:rPr>
              <a:t>LPF</a:t>
            </a:r>
            <a:endParaRPr lang="en-US" altLang="ja-JP" sz="1200" dirty="0" smtClean="0">
              <a:solidFill>
                <a:srgbClr val="0000FF"/>
              </a:solidFill>
            </a:endParaRPr>
          </a:p>
          <a:p>
            <a:pPr algn="ctr"/>
            <a:r>
              <a:rPr kumimoji="1" lang="en-US" altLang="ja-JP" sz="700" dirty="0" smtClean="0">
                <a:solidFill>
                  <a:srgbClr val="0000FF"/>
                </a:solidFill>
              </a:rPr>
              <a:t>for protection</a:t>
            </a:r>
            <a:endParaRPr kumimoji="1" lang="ja-JP" altLang="en-US" sz="700" dirty="0">
              <a:solidFill>
                <a:srgbClr val="0000FF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863222" y="3587262"/>
            <a:ext cx="7657185" cy="1985108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/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926722" y="3753208"/>
            <a:ext cx="4491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CLK</a:t>
            </a:r>
            <a:endParaRPr kumimoji="1" lang="ja-JP" altLang="en-US" sz="1400" dirty="0"/>
          </a:p>
        </p:txBody>
      </p:sp>
      <p:cxnSp>
        <p:nvCxnSpPr>
          <p:cNvPr id="117" name="直線コネクタ 116"/>
          <p:cNvCxnSpPr/>
          <p:nvPr/>
        </p:nvCxnSpPr>
        <p:spPr>
          <a:xfrm>
            <a:off x="0" y="727650"/>
            <a:ext cx="914400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グループ化 118"/>
          <p:cNvGrpSpPr/>
          <p:nvPr/>
        </p:nvGrpSpPr>
        <p:grpSpPr>
          <a:xfrm>
            <a:off x="6737384" y="4388150"/>
            <a:ext cx="169334" cy="169334"/>
            <a:chOff x="-821267" y="1761067"/>
            <a:chExt cx="211667" cy="211667"/>
          </a:xfrm>
          <a:solidFill>
            <a:schemeClr val="bg1"/>
          </a:solidFill>
        </p:grpSpPr>
        <p:sp>
          <p:nvSpPr>
            <p:cNvPr id="120" name="円/楕円 119"/>
            <p:cNvSpPr/>
            <p:nvPr/>
          </p:nvSpPr>
          <p:spPr>
            <a:xfrm>
              <a:off x="-821267" y="1761067"/>
              <a:ext cx="211667" cy="211667"/>
            </a:xfrm>
            <a:prstGeom prst="ellips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cxnSp>
          <p:nvCxnSpPr>
            <p:cNvPr id="121" name="直線コネクタ 120"/>
            <p:cNvCxnSpPr>
              <a:stCxn id="120" idx="2"/>
              <a:endCxn id="120" idx="6"/>
            </p:cNvCxnSpPr>
            <p:nvPr/>
          </p:nvCxnSpPr>
          <p:spPr>
            <a:xfrm>
              <a:off x="-821267" y="1866901"/>
              <a:ext cx="211667" cy="0"/>
            </a:xfrm>
            <a:prstGeom prst="lin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線コネクタ 121"/>
            <p:cNvCxnSpPr>
              <a:stCxn id="120" idx="0"/>
              <a:endCxn id="120" idx="4"/>
            </p:cNvCxnSpPr>
            <p:nvPr/>
          </p:nvCxnSpPr>
          <p:spPr>
            <a:xfrm>
              <a:off x="-715433" y="1761067"/>
              <a:ext cx="0" cy="211667"/>
            </a:xfrm>
            <a:prstGeom prst="line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9" name="テキスト ボックス 128"/>
          <p:cNvSpPr txBox="1"/>
          <p:nvPr/>
        </p:nvSpPr>
        <p:spPr>
          <a:xfrm>
            <a:off x="316905" y="3803364"/>
            <a:ext cx="5934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err="1" smtClean="0"/>
              <a:t>80MHz</a:t>
            </a:r>
            <a:endParaRPr kumimoji="1" lang="ja-JP" altLang="en-US" sz="1100" dirty="0"/>
          </a:p>
        </p:txBody>
      </p:sp>
      <p:cxnSp>
        <p:nvCxnSpPr>
          <p:cNvPr id="133" name="直線矢印コネクタ 132"/>
          <p:cNvCxnSpPr/>
          <p:nvPr/>
        </p:nvCxnSpPr>
        <p:spPr>
          <a:xfrm>
            <a:off x="808913" y="3954334"/>
            <a:ext cx="200257" cy="0"/>
          </a:xfrm>
          <a:prstGeom prst="straightConnector1">
            <a:avLst/>
          </a:prstGeom>
          <a:ln w="1905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線矢印コネクタ 138"/>
          <p:cNvCxnSpPr/>
          <p:nvPr/>
        </p:nvCxnSpPr>
        <p:spPr>
          <a:xfrm>
            <a:off x="2929591" y="4010657"/>
            <a:ext cx="0" cy="251768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6" name="グループ化 145"/>
          <p:cNvGrpSpPr/>
          <p:nvPr/>
        </p:nvGrpSpPr>
        <p:grpSpPr>
          <a:xfrm>
            <a:off x="5721285" y="4373734"/>
            <a:ext cx="548288" cy="97534"/>
            <a:chOff x="3162124" y="3594226"/>
            <a:chExt cx="548288" cy="97534"/>
          </a:xfrm>
        </p:grpSpPr>
        <p:cxnSp>
          <p:nvCxnSpPr>
            <p:cNvPr id="147" name="直線矢印コネクタ 146"/>
            <p:cNvCxnSpPr/>
            <p:nvPr/>
          </p:nvCxnSpPr>
          <p:spPr>
            <a:xfrm>
              <a:off x="3162124" y="3691760"/>
              <a:ext cx="296300" cy="0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線矢印コネクタ 147"/>
            <p:cNvCxnSpPr/>
            <p:nvPr/>
          </p:nvCxnSpPr>
          <p:spPr>
            <a:xfrm>
              <a:off x="3558012" y="3690251"/>
              <a:ext cx="152400" cy="0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線矢印コネクタ 148"/>
            <p:cNvCxnSpPr/>
            <p:nvPr/>
          </p:nvCxnSpPr>
          <p:spPr>
            <a:xfrm flipV="1">
              <a:off x="3456914" y="3594226"/>
              <a:ext cx="164472" cy="94516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グループ化 151"/>
          <p:cNvGrpSpPr/>
          <p:nvPr/>
        </p:nvGrpSpPr>
        <p:grpSpPr>
          <a:xfrm>
            <a:off x="5704661" y="4860227"/>
            <a:ext cx="542889" cy="97534"/>
            <a:chOff x="3203735" y="3594226"/>
            <a:chExt cx="542889" cy="97534"/>
          </a:xfrm>
        </p:grpSpPr>
        <p:cxnSp>
          <p:nvCxnSpPr>
            <p:cNvPr id="153" name="直線矢印コネクタ 152"/>
            <p:cNvCxnSpPr/>
            <p:nvPr/>
          </p:nvCxnSpPr>
          <p:spPr>
            <a:xfrm>
              <a:off x="3203735" y="3691760"/>
              <a:ext cx="254689" cy="0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矢印コネクタ 153"/>
            <p:cNvCxnSpPr/>
            <p:nvPr/>
          </p:nvCxnSpPr>
          <p:spPr>
            <a:xfrm>
              <a:off x="3594224" y="3690251"/>
              <a:ext cx="152400" cy="0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線矢印コネクタ 154"/>
            <p:cNvCxnSpPr/>
            <p:nvPr/>
          </p:nvCxnSpPr>
          <p:spPr>
            <a:xfrm flipV="1">
              <a:off x="3456914" y="3594226"/>
              <a:ext cx="164472" cy="94516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二等辺三角形 56"/>
          <p:cNvSpPr/>
          <p:nvPr/>
        </p:nvSpPr>
        <p:spPr>
          <a:xfrm rot="5400000">
            <a:off x="5602850" y="4349115"/>
            <a:ext cx="263918" cy="227516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201409" y="4740548"/>
            <a:ext cx="410690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0 &lt;</a:t>
            </a:r>
            <a:endParaRPr kumimoji="1" lang="en-US" altLang="ja-JP" sz="1200" dirty="0" smtClean="0"/>
          </a:p>
          <a:p>
            <a:r>
              <a:rPr lang="en-US" altLang="ja-JP" sz="1200" dirty="0" smtClean="0"/>
              <a:t>0 &gt; </a:t>
            </a:r>
            <a:endParaRPr kumimoji="1" lang="en-US" altLang="ja-JP" sz="1200" dirty="0" smtClean="0"/>
          </a:p>
        </p:txBody>
      </p:sp>
      <p:cxnSp>
        <p:nvCxnSpPr>
          <p:cNvPr id="91" name="直線矢印コネクタ 90"/>
          <p:cNvCxnSpPr/>
          <p:nvPr/>
        </p:nvCxnSpPr>
        <p:spPr>
          <a:xfrm>
            <a:off x="501823" y="4952592"/>
            <a:ext cx="367522" cy="0"/>
          </a:xfrm>
          <a:prstGeom prst="straightConnector1">
            <a:avLst/>
          </a:prstGeom>
          <a:ln w="127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/>
          <p:cNvCxnSpPr/>
          <p:nvPr/>
        </p:nvCxnSpPr>
        <p:spPr>
          <a:xfrm>
            <a:off x="517454" y="4448596"/>
            <a:ext cx="363957" cy="0"/>
          </a:xfrm>
          <a:prstGeom prst="straightConnector1">
            <a:avLst/>
          </a:prstGeom>
          <a:ln w="127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7" name="グループ化 206"/>
          <p:cNvGrpSpPr/>
          <p:nvPr/>
        </p:nvGrpSpPr>
        <p:grpSpPr>
          <a:xfrm>
            <a:off x="2643314" y="4341308"/>
            <a:ext cx="416030" cy="96362"/>
            <a:chOff x="3059003" y="3979171"/>
            <a:chExt cx="416030" cy="96362"/>
          </a:xfrm>
        </p:grpSpPr>
        <p:cxnSp>
          <p:nvCxnSpPr>
            <p:cNvPr id="134" name="直線矢印コネクタ 133"/>
            <p:cNvCxnSpPr/>
            <p:nvPr/>
          </p:nvCxnSpPr>
          <p:spPr>
            <a:xfrm>
              <a:off x="3322633" y="4070477"/>
              <a:ext cx="152400" cy="0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矢印コネクタ 136"/>
            <p:cNvCxnSpPr/>
            <p:nvPr/>
          </p:nvCxnSpPr>
          <p:spPr>
            <a:xfrm flipV="1">
              <a:off x="3195148" y="3979171"/>
              <a:ext cx="164472" cy="94516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線矢印コネクタ 205"/>
            <p:cNvCxnSpPr/>
            <p:nvPr/>
          </p:nvCxnSpPr>
          <p:spPr>
            <a:xfrm>
              <a:off x="3059003" y="4075533"/>
              <a:ext cx="152400" cy="0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9" name="図 20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9685" y="3817483"/>
            <a:ext cx="799746" cy="323116"/>
          </a:xfrm>
          <a:prstGeom prst="rect">
            <a:avLst/>
          </a:prstGeom>
        </p:spPr>
      </p:pic>
      <p:cxnSp>
        <p:nvCxnSpPr>
          <p:cNvPr id="210" name="直線矢印コネクタ 209"/>
          <p:cNvCxnSpPr/>
          <p:nvPr/>
        </p:nvCxnSpPr>
        <p:spPr>
          <a:xfrm>
            <a:off x="1883712" y="4439180"/>
            <a:ext cx="253131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8" name="グループ化 217"/>
          <p:cNvGrpSpPr/>
          <p:nvPr/>
        </p:nvGrpSpPr>
        <p:grpSpPr>
          <a:xfrm>
            <a:off x="2644036" y="4862068"/>
            <a:ext cx="416030" cy="96362"/>
            <a:chOff x="3059003" y="3979171"/>
            <a:chExt cx="416030" cy="96362"/>
          </a:xfrm>
        </p:grpSpPr>
        <p:cxnSp>
          <p:nvCxnSpPr>
            <p:cNvPr id="219" name="直線矢印コネクタ 218"/>
            <p:cNvCxnSpPr/>
            <p:nvPr/>
          </p:nvCxnSpPr>
          <p:spPr>
            <a:xfrm>
              <a:off x="3322633" y="4070477"/>
              <a:ext cx="152400" cy="0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線矢印コネクタ 219"/>
            <p:cNvCxnSpPr/>
            <p:nvPr/>
          </p:nvCxnSpPr>
          <p:spPr>
            <a:xfrm flipV="1">
              <a:off x="3195148" y="3979171"/>
              <a:ext cx="164472" cy="94516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線矢印コネクタ 220"/>
            <p:cNvCxnSpPr/>
            <p:nvPr/>
          </p:nvCxnSpPr>
          <p:spPr>
            <a:xfrm>
              <a:off x="3059003" y="4075533"/>
              <a:ext cx="152400" cy="0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4" name="直線矢印コネクタ 223"/>
          <p:cNvCxnSpPr/>
          <p:nvPr/>
        </p:nvCxnSpPr>
        <p:spPr>
          <a:xfrm>
            <a:off x="1884434" y="4959940"/>
            <a:ext cx="253131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/>
          <p:cNvSpPr txBox="1"/>
          <p:nvPr/>
        </p:nvSpPr>
        <p:spPr>
          <a:xfrm>
            <a:off x="2132315" y="4283121"/>
            <a:ext cx="574068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 err="1" smtClean="0"/>
              <a:t>ROT1</a:t>
            </a:r>
            <a:endParaRPr kumimoji="1" lang="ja-JP" altLang="en-US" sz="1400" dirty="0"/>
          </a:p>
        </p:txBody>
      </p:sp>
      <p:sp>
        <p:nvSpPr>
          <p:cNvPr id="216" name="テキスト ボックス 215"/>
          <p:cNvSpPr txBox="1"/>
          <p:nvPr/>
        </p:nvSpPr>
        <p:spPr>
          <a:xfrm>
            <a:off x="2133037" y="4803881"/>
            <a:ext cx="574068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 err="1" smtClean="0"/>
              <a:t>ROT2</a:t>
            </a:r>
            <a:endParaRPr kumimoji="1" lang="ja-JP" altLang="en-US" sz="1400" dirty="0"/>
          </a:p>
        </p:txBody>
      </p:sp>
      <p:sp>
        <p:nvSpPr>
          <p:cNvPr id="248" name="二等辺三角形 247"/>
          <p:cNvSpPr/>
          <p:nvPr/>
        </p:nvSpPr>
        <p:spPr>
          <a:xfrm rot="5400000">
            <a:off x="5606163" y="4839446"/>
            <a:ext cx="263918" cy="227516"/>
          </a:xfrm>
          <a:prstGeom prst="triangle">
            <a:avLst/>
          </a:prstGeom>
          <a:solidFill>
            <a:schemeClr val="bg1"/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cxnSp>
        <p:nvCxnSpPr>
          <p:cNvPr id="251" name="直線矢印コネクタ 250"/>
          <p:cNvCxnSpPr/>
          <p:nvPr/>
        </p:nvCxnSpPr>
        <p:spPr>
          <a:xfrm>
            <a:off x="6492297" y="4475429"/>
            <a:ext cx="1063167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6284887" y="4310445"/>
            <a:ext cx="290464" cy="307777"/>
          </a:xfrm>
          <a:prstGeom prst="rect">
            <a:avLst/>
          </a:prstGeom>
          <a:solidFill>
            <a:schemeClr val="bg1"/>
          </a:solidFill>
          <a:ln w="127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b="1" dirty="0" smtClean="0">
                <a:sym typeface="Symbol" panose="05050102010706020507" pitchFamily="18" charset="2"/>
              </a:rPr>
              <a:t></a:t>
            </a:r>
            <a:endParaRPr kumimoji="1" lang="ja-JP" altLang="en-US" sz="1400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615142" y="4176249"/>
            <a:ext cx="30489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smtClean="0"/>
              <a:t>I</a:t>
            </a:r>
          </a:p>
          <a:p>
            <a:pPr algn="ctr"/>
            <a:r>
              <a:rPr lang="en-US" altLang="ja-JP" sz="1400" dirty="0" smtClean="0"/>
              <a:t>Q</a:t>
            </a:r>
            <a:endParaRPr kumimoji="1" lang="ja-JP" altLang="en-US" sz="1400" dirty="0"/>
          </a:p>
        </p:txBody>
      </p:sp>
      <p:sp>
        <p:nvSpPr>
          <p:cNvPr id="214" name="テキスト ボックス 213"/>
          <p:cNvSpPr txBox="1"/>
          <p:nvPr/>
        </p:nvSpPr>
        <p:spPr>
          <a:xfrm>
            <a:off x="1600233" y="4728270"/>
            <a:ext cx="30489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smtClean="0"/>
              <a:t>I</a:t>
            </a:r>
          </a:p>
          <a:p>
            <a:pPr algn="ctr"/>
            <a:r>
              <a:rPr lang="en-US" altLang="ja-JP" sz="1400" dirty="0" smtClean="0"/>
              <a:t>Q</a:t>
            </a:r>
            <a:endParaRPr kumimoji="1" lang="ja-JP" altLang="en-US" sz="1400" dirty="0"/>
          </a:p>
        </p:txBody>
      </p:sp>
      <p:cxnSp>
        <p:nvCxnSpPr>
          <p:cNvPr id="256" name="直線矢印コネクタ 255"/>
          <p:cNvCxnSpPr/>
          <p:nvPr/>
        </p:nvCxnSpPr>
        <p:spPr>
          <a:xfrm rot="5400000">
            <a:off x="6651185" y="4209668"/>
            <a:ext cx="330465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直線矢印コネクタ 272"/>
          <p:cNvCxnSpPr/>
          <p:nvPr/>
        </p:nvCxnSpPr>
        <p:spPr>
          <a:xfrm>
            <a:off x="1351992" y="4977212"/>
            <a:ext cx="251361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ホームベース 273"/>
          <p:cNvSpPr/>
          <p:nvPr/>
        </p:nvSpPr>
        <p:spPr>
          <a:xfrm flipH="1">
            <a:off x="874785" y="4833067"/>
            <a:ext cx="529544" cy="241720"/>
          </a:xfrm>
          <a:prstGeom prst="homePlate">
            <a:avLst/>
          </a:prstGeom>
          <a:solidFill>
            <a:schemeClr val="bg1"/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275" name="テキスト ボックス 274"/>
          <p:cNvSpPr txBox="1"/>
          <p:nvPr/>
        </p:nvSpPr>
        <p:spPr>
          <a:xfrm>
            <a:off x="939238" y="4807935"/>
            <a:ext cx="495649" cy="307777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ADC</a:t>
            </a:r>
            <a:endParaRPr kumimoji="1" lang="ja-JP" altLang="en-US" sz="1400" dirty="0"/>
          </a:p>
        </p:txBody>
      </p:sp>
      <p:sp>
        <p:nvSpPr>
          <p:cNvPr id="136" name="円/楕円 135"/>
          <p:cNvSpPr/>
          <p:nvPr/>
        </p:nvSpPr>
        <p:spPr>
          <a:xfrm>
            <a:off x="5223684" y="4877979"/>
            <a:ext cx="119728" cy="126639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5030838" y="4974494"/>
            <a:ext cx="6222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/>
              <a:t>Polarity</a:t>
            </a:r>
          </a:p>
          <a:p>
            <a:r>
              <a:rPr lang="en-US" altLang="ja-JP" sz="1100" dirty="0" smtClean="0"/>
              <a:t>change</a:t>
            </a:r>
            <a:endParaRPr kumimoji="1" lang="ja-JP" altLang="en-US" sz="1100" dirty="0"/>
          </a:p>
        </p:txBody>
      </p:sp>
      <p:sp>
        <p:nvSpPr>
          <p:cNvPr id="141" name="正方形/長方形 140"/>
          <p:cNvSpPr/>
          <p:nvPr/>
        </p:nvSpPr>
        <p:spPr>
          <a:xfrm>
            <a:off x="3862354" y="4189637"/>
            <a:ext cx="265806" cy="921621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cxnSp>
        <p:nvCxnSpPr>
          <p:cNvPr id="142" name="直線矢印コネクタ 141"/>
          <p:cNvCxnSpPr/>
          <p:nvPr/>
        </p:nvCxnSpPr>
        <p:spPr>
          <a:xfrm>
            <a:off x="3617059" y="4430890"/>
            <a:ext cx="229748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テキスト ボックス 142"/>
          <p:cNvSpPr txBox="1"/>
          <p:nvPr/>
        </p:nvSpPr>
        <p:spPr>
          <a:xfrm>
            <a:off x="4147446" y="3712672"/>
            <a:ext cx="54418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 smtClean="0">
                <a:solidFill>
                  <a:srgbClr val="0000FF"/>
                </a:solidFill>
              </a:rPr>
              <a:t>offset</a:t>
            </a:r>
          </a:p>
          <a:p>
            <a:pPr algn="ctr"/>
            <a:r>
              <a:rPr lang="en-US" altLang="ja-JP" sz="1200" dirty="0" err="1" smtClean="0">
                <a:solidFill>
                  <a:srgbClr val="0000FF"/>
                </a:solidFill>
              </a:rPr>
              <a:t>θ</a:t>
            </a:r>
            <a:r>
              <a:rPr lang="en-US" altLang="ja-JP" sz="1200" baseline="-25000" dirty="0" err="1" smtClean="0">
                <a:solidFill>
                  <a:srgbClr val="0000FF"/>
                </a:solidFill>
              </a:rPr>
              <a:t>offset</a:t>
            </a:r>
            <a:endParaRPr lang="en-US" altLang="ja-JP" sz="1200" baseline="-25000" dirty="0" smtClean="0">
              <a:solidFill>
                <a:srgbClr val="0000FF"/>
              </a:solidFill>
            </a:endParaRPr>
          </a:p>
        </p:txBody>
      </p:sp>
      <p:cxnSp>
        <p:nvCxnSpPr>
          <p:cNvPr id="144" name="直線矢印コネクタ 143"/>
          <p:cNvCxnSpPr/>
          <p:nvPr/>
        </p:nvCxnSpPr>
        <p:spPr>
          <a:xfrm>
            <a:off x="3617781" y="4951650"/>
            <a:ext cx="251361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テキスト ボックス 144"/>
          <p:cNvSpPr txBox="1"/>
          <p:nvPr/>
        </p:nvSpPr>
        <p:spPr>
          <a:xfrm>
            <a:off x="3784964" y="4511937"/>
            <a:ext cx="388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ja-JP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endParaRPr kumimoji="1" lang="ja-JP" altLang="en-US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0" name="直線矢印コネクタ 149"/>
          <p:cNvCxnSpPr/>
          <p:nvPr/>
        </p:nvCxnSpPr>
        <p:spPr>
          <a:xfrm>
            <a:off x="4127948" y="4662803"/>
            <a:ext cx="251361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円/楕円 150"/>
          <p:cNvSpPr/>
          <p:nvPr/>
        </p:nvSpPr>
        <p:spPr>
          <a:xfrm>
            <a:off x="4372054" y="4591450"/>
            <a:ext cx="129209" cy="129209"/>
          </a:xfrm>
          <a:prstGeom prst="ellipse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cxnSp>
        <p:nvCxnSpPr>
          <p:cNvPr id="156" name="直線矢印コネクタ 155"/>
          <p:cNvCxnSpPr/>
          <p:nvPr/>
        </p:nvCxnSpPr>
        <p:spPr>
          <a:xfrm>
            <a:off x="4442888" y="4181228"/>
            <a:ext cx="0" cy="410223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テキスト ボックス 156"/>
          <p:cNvSpPr txBox="1"/>
          <p:nvPr/>
        </p:nvSpPr>
        <p:spPr>
          <a:xfrm rot="16200000">
            <a:off x="4390260" y="4484838"/>
            <a:ext cx="929441" cy="307777"/>
          </a:xfrm>
          <a:prstGeom prst="rect">
            <a:avLst/>
          </a:prstGeom>
          <a:solidFill>
            <a:schemeClr val="bg1"/>
          </a:solidFill>
          <a:ln w="127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" name="テキスト ボックス 157"/>
          <p:cNvSpPr txBox="1"/>
          <p:nvPr/>
        </p:nvSpPr>
        <p:spPr>
          <a:xfrm>
            <a:off x="4163331" y="4402606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00FF"/>
                </a:solidFill>
              </a:rPr>
              <a:t>+</a:t>
            </a:r>
            <a:endParaRPr kumimoji="1"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159" name="テキスト ボックス 158"/>
          <p:cNvSpPr txBox="1"/>
          <p:nvPr/>
        </p:nvSpPr>
        <p:spPr>
          <a:xfrm>
            <a:off x="4256096" y="4286648"/>
            <a:ext cx="2391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00FF"/>
                </a:solidFill>
              </a:rPr>
              <a:t>-</a:t>
            </a:r>
            <a:endParaRPr kumimoji="1" lang="ja-JP" altLang="en-US" sz="1400" dirty="0">
              <a:solidFill>
                <a:srgbClr val="0000FF"/>
              </a:solidFill>
            </a:endParaRPr>
          </a:p>
        </p:txBody>
      </p:sp>
      <p:cxnSp>
        <p:nvCxnSpPr>
          <p:cNvPr id="160" name="直線矢印コネクタ 159"/>
          <p:cNvCxnSpPr/>
          <p:nvPr/>
        </p:nvCxnSpPr>
        <p:spPr>
          <a:xfrm>
            <a:off x="4509883" y="4662803"/>
            <a:ext cx="180987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テキスト ボックス 160"/>
          <p:cNvSpPr txBox="1"/>
          <p:nvPr/>
        </p:nvSpPr>
        <p:spPr>
          <a:xfrm>
            <a:off x="4640748" y="4476768"/>
            <a:ext cx="4267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ja-JP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altLang="ja-JP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endParaRPr kumimoji="1" lang="ja-JP" altLang="en-US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8" name="角丸四角形 207"/>
          <p:cNvSpPr/>
          <p:nvPr/>
        </p:nvSpPr>
        <p:spPr>
          <a:xfrm>
            <a:off x="3021096" y="4337006"/>
            <a:ext cx="685800" cy="222507"/>
          </a:xfrm>
          <a:prstGeom prst="round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err="1" smtClean="0">
                <a:solidFill>
                  <a:schemeClr val="tx1"/>
                </a:solidFill>
              </a:rPr>
              <a:t>IIR</a:t>
            </a:r>
            <a:r>
              <a:rPr kumimoji="1" lang="en-US" altLang="ja-JP" sz="14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400" dirty="0" err="1" smtClean="0">
                <a:solidFill>
                  <a:schemeClr val="tx1"/>
                </a:solidFill>
              </a:rPr>
              <a:t>LPF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39" name="角丸四角形 238"/>
          <p:cNvSpPr/>
          <p:nvPr/>
        </p:nvSpPr>
        <p:spPr>
          <a:xfrm>
            <a:off x="3031035" y="4844704"/>
            <a:ext cx="675861" cy="201024"/>
          </a:xfrm>
          <a:prstGeom prst="round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err="1" smtClean="0">
                <a:solidFill>
                  <a:schemeClr val="tx1"/>
                </a:solidFill>
              </a:rPr>
              <a:t>IIR</a:t>
            </a:r>
            <a:r>
              <a:rPr kumimoji="1" lang="en-US" altLang="ja-JP" sz="14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400" dirty="0" err="1" smtClean="0">
                <a:solidFill>
                  <a:schemeClr val="tx1"/>
                </a:solidFill>
              </a:rPr>
              <a:t>LPF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テキスト ボックス 161"/>
              <p:cNvSpPr txBox="1"/>
              <p:nvPr/>
            </p:nvSpPr>
            <p:spPr>
              <a:xfrm>
                <a:off x="1783546" y="5713553"/>
                <a:ext cx="5717148" cy="4608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1600" b="0" i="1" smtClean="0">
                        <a:latin typeface="Cambria Math"/>
                      </a:rPr>
                      <m:t>𝐼</m:t>
                    </m:r>
                    <m:r>
                      <a:rPr kumimoji="1" lang="en-US" altLang="ja-JP" sz="1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1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kumimoji="1" lang="en-US" altLang="ja-JP" sz="1600" b="0" i="1" smtClean="0">
                            <a:latin typeface="Cambria Math"/>
                          </a:rPr>
                          <m:t>4</m:t>
                        </m:r>
                      </m:den>
                    </m:f>
                    <m:nary>
                      <m:naryPr>
                        <m:chr m:val="∑"/>
                        <m:ctrlP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kumimoji="1" lang="en-US" altLang="ja-JP" sz="1600" b="0" i="1" smtClean="0">
                            <a:latin typeface="Cambria Math"/>
                          </a:rPr>
                          <m:t>𝑛</m:t>
                        </m:r>
                        <m:r>
                          <a:rPr kumimoji="1" lang="en-US" altLang="ja-JP" sz="1600" b="0" i="1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kumimoji="1" lang="en-US" altLang="ja-JP" sz="1600" b="0" i="1" smtClean="0">
                            <a:latin typeface="Cambria Math"/>
                          </a:rPr>
                          <m:t>7</m:t>
                        </m:r>
                      </m:sup>
                      <m:e>
                        <m:func>
                          <m:funcPr>
                            <m:ctrlPr>
                              <a:rPr kumimoji="1" lang="en-US" altLang="ja-JP" sz="16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kumimoji="1" lang="en-US" altLang="ja-JP" sz="1600" b="0" i="0" smtClean="0">
                                <a:latin typeface="Cambria Math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kumimoji="1" lang="en-US" altLang="ja-JP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sz="1600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kumimoji="1" lang="ja-JP" altLang="en-US" sz="1600" b="0" i="1" smtClean="0">
                                    <a:latin typeface="Cambria Math"/>
                                  </a:rPr>
                                  <m:t>𝜋</m:t>
                                </m:r>
                                <m:f>
                                  <m:fPr>
                                    <m:ctrlPr>
                                      <a:rPr kumimoji="1" lang="en-US" altLang="ja-JP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1" lang="en-US" altLang="ja-JP" sz="16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kumimoji="1" lang="en-US" altLang="ja-JP" sz="1600" b="0" i="1" smtClean="0">
                                        <a:latin typeface="Cambria Math"/>
                                      </a:rPr>
                                      <m:t>8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  <m:r>
                          <a:rPr kumimoji="1" lang="en-US" altLang="ja-JP" sz="1600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kumimoji="1" lang="en-US" altLang="ja-JP" sz="1600" b="0" i="1" smtClean="0">
                            <a:latin typeface="Cambria Math"/>
                            <a:ea typeface="Cambria Math"/>
                          </a:rPr>
                          <m:t>𝑉</m:t>
                        </m:r>
                        <m:d>
                          <m:dPr>
                            <m:ctrlPr>
                              <a:rPr kumimoji="1" lang="en-US" altLang="ja-JP" sz="16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kumimoji="1" lang="en-US" altLang="ja-JP" sz="16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e>
                        </m:d>
                        <m:r>
                          <a:rPr kumimoji="1" lang="en-US" altLang="ja-JP" sz="1600" b="0" i="1" smtClean="0">
                            <a:latin typeface="Cambria Math"/>
                            <a:ea typeface="Cambria Math"/>
                          </a:rPr>
                          <m:t> ,</m:t>
                        </m:r>
                      </m:e>
                    </m:nary>
                  </m:oMath>
                </a14:m>
                <a:r>
                  <a:rPr kumimoji="1" lang="en-US" altLang="ja-JP" sz="1600" b="0" i="1" dirty="0" smtClean="0">
                    <a:latin typeface="Cambria Math" panose="02040503050406030204" pitchFamily="18" charset="0"/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1600" i="1">
                        <a:latin typeface="Cambria Math"/>
                      </a:rPr>
                      <m:t>𝑄</m:t>
                    </m:r>
                    <m:r>
                      <a:rPr lang="en-US" altLang="ja-JP" sz="1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16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altLang="ja-JP" sz="1600" i="1">
                            <a:latin typeface="Cambria Math"/>
                          </a:rPr>
                          <m:t>4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ja-JP" sz="1600" i="1">
                            <a:latin typeface="Cambria Math"/>
                          </a:rPr>
                          <m:t>𝑛</m:t>
                        </m:r>
                        <m:r>
                          <a:rPr lang="en-US" altLang="ja-JP" sz="1600" i="1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altLang="ja-JP" sz="1600" i="1">
                            <a:latin typeface="Cambria Math"/>
                          </a:rPr>
                          <m:t>7</m:t>
                        </m:r>
                      </m:sup>
                      <m:e>
                        <m:func>
                          <m:funcPr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ja-JP" sz="160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1600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ja-JP" altLang="en-US" sz="1600" i="1">
                                    <a:latin typeface="Cambria Math"/>
                                  </a:rPr>
                                  <m:t>𝜋</m:t>
                                </m:r>
                                <m:f>
                                  <m:fPr>
                                    <m:ctrlPr>
                                      <a:rPr lang="en-US" altLang="ja-JP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ja-JP" sz="1600" i="1">
                                        <a:latin typeface="Cambria Math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en-US" altLang="ja-JP" sz="1600" i="1">
                                        <a:latin typeface="Cambria Math"/>
                                      </a:rPr>
                                      <m:t>8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  <m:r>
                          <a:rPr lang="en-US" altLang="ja-JP" sz="1600" i="1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altLang="ja-JP" sz="1600" i="1">
                            <a:latin typeface="Cambria Math"/>
                            <a:ea typeface="Cambria Math"/>
                          </a:rPr>
                          <m:t>𝑉</m:t>
                        </m:r>
                        <m:d>
                          <m:dPr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altLang="ja-JP" sz="1600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e>
                        </m:d>
                        <m:r>
                          <a:rPr lang="en-US" altLang="ja-JP" sz="1600" i="1">
                            <a:latin typeface="Cambria Math"/>
                            <a:ea typeface="Cambria Math"/>
                          </a:rPr>
                          <m:t> </m:t>
                        </m:r>
                      </m:e>
                    </m:nary>
                  </m:oMath>
                </a14:m>
                <a:endParaRPr lang="ja-JP" altLang="en-US" sz="1600" dirty="0"/>
              </a:p>
            </p:txBody>
          </p:sp>
        </mc:Choice>
        <mc:Fallback xmlns="">
          <p:sp>
            <p:nvSpPr>
              <p:cNvPr id="162" name="テキスト ボックス 1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3546" y="5713553"/>
                <a:ext cx="5717148" cy="460832"/>
              </a:xfrm>
              <a:prstGeom prst="rect">
                <a:avLst/>
              </a:prstGeom>
              <a:blipFill rotWithShape="0">
                <a:blip r:embed="rId5"/>
                <a:stretch>
                  <a:fillRect t="-65789" b="-11184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4" name="直線矢印コネクタ 163"/>
          <p:cNvCxnSpPr/>
          <p:nvPr/>
        </p:nvCxnSpPr>
        <p:spPr>
          <a:xfrm flipH="1" flipV="1">
            <a:off x="1767604" y="5263859"/>
            <a:ext cx="250404" cy="5507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5" name="図 16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67445" y="1489254"/>
            <a:ext cx="1805414" cy="1838847"/>
          </a:xfrm>
          <a:prstGeom prst="rect">
            <a:avLst/>
          </a:prstGeom>
        </p:spPr>
      </p:pic>
      <p:sp>
        <p:nvSpPr>
          <p:cNvPr id="223" name="テキスト ボックス 222"/>
          <p:cNvSpPr txBox="1"/>
          <p:nvPr/>
        </p:nvSpPr>
        <p:spPr>
          <a:xfrm>
            <a:off x="5118302" y="2343082"/>
            <a:ext cx="1851597" cy="369332"/>
          </a:xfrm>
          <a:prstGeom prst="rect">
            <a:avLst/>
          </a:prstGeom>
          <a:solidFill>
            <a:srgbClr val="66FFFF"/>
          </a:solidFill>
          <a:ln>
            <a:solidFill>
              <a:srgbClr val="0099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Mechanical Tuner</a:t>
            </a:r>
            <a:endParaRPr kumimoji="1" lang="ja-JP" altLang="en-US" dirty="0"/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4645210" y="1707134"/>
            <a:ext cx="1267526" cy="369332"/>
          </a:xfrm>
          <a:prstGeom prst="rect">
            <a:avLst/>
          </a:prstGeom>
          <a:solidFill>
            <a:srgbClr val="FF99FF"/>
          </a:solidFill>
          <a:ln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Piezo Tuner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034628" y="922215"/>
            <a:ext cx="1882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Feedback Control: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871243" y="898768"/>
            <a:ext cx="2682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kumimoji="1" lang="en-US" altLang="ja-JP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ja-JP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ja-JP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altLang="ja-JP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(Pf) 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en-U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altLang="ja-JP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ja-JP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cav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=&gt; 0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4" name="テキスト ボックス 243"/>
          <p:cNvSpPr txBox="1"/>
          <p:nvPr/>
        </p:nvSpPr>
        <p:spPr>
          <a:xfrm>
            <a:off x="3772403" y="2384760"/>
            <a:ext cx="815993" cy="276999"/>
          </a:xfrm>
          <a:prstGeom prst="rect">
            <a:avLst/>
          </a:prstGeom>
          <a:ln w="12700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Digital I/O</a:t>
            </a:r>
            <a:endParaRPr kumimoji="1" lang="ja-JP" altLang="en-US" sz="1200" dirty="0"/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754294" y="1730754"/>
            <a:ext cx="491673" cy="307777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DAC</a:t>
            </a:r>
            <a:endParaRPr kumimoji="1" lang="ja-JP" altLang="en-US" sz="1400" dirty="0"/>
          </a:p>
        </p:txBody>
      </p:sp>
      <p:sp>
        <p:nvSpPr>
          <p:cNvPr id="27" name="右矢印 26"/>
          <p:cNvSpPr/>
          <p:nvPr/>
        </p:nvSpPr>
        <p:spPr>
          <a:xfrm>
            <a:off x="4289249" y="1772390"/>
            <a:ext cx="328246" cy="218830"/>
          </a:xfrm>
          <a:prstGeom prst="rightArrow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68" name="グループ化 267"/>
          <p:cNvGrpSpPr/>
          <p:nvPr/>
        </p:nvGrpSpPr>
        <p:grpSpPr>
          <a:xfrm>
            <a:off x="4668916" y="2919333"/>
            <a:ext cx="407894" cy="154369"/>
            <a:chOff x="2797175" y="5575300"/>
            <a:chExt cx="692150" cy="247650"/>
          </a:xfrm>
        </p:grpSpPr>
        <p:cxnSp>
          <p:nvCxnSpPr>
            <p:cNvPr id="269" name="直線コネクタ 268"/>
            <p:cNvCxnSpPr/>
            <p:nvPr/>
          </p:nvCxnSpPr>
          <p:spPr>
            <a:xfrm>
              <a:off x="2930525" y="5575300"/>
              <a:ext cx="0" cy="24765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線コネクタ 270"/>
            <p:cNvCxnSpPr/>
            <p:nvPr/>
          </p:nvCxnSpPr>
          <p:spPr>
            <a:xfrm>
              <a:off x="2930525" y="5575300"/>
              <a:ext cx="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線コネクタ 275"/>
            <p:cNvCxnSpPr/>
            <p:nvPr/>
          </p:nvCxnSpPr>
          <p:spPr>
            <a:xfrm>
              <a:off x="3070225" y="5575300"/>
              <a:ext cx="0" cy="24765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直線コネクタ 276"/>
            <p:cNvCxnSpPr/>
            <p:nvPr/>
          </p:nvCxnSpPr>
          <p:spPr>
            <a:xfrm>
              <a:off x="2930525" y="5575300"/>
              <a:ext cx="13970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線コネクタ 277"/>
            <p:cNvCxnSpPr/>
            <p:nvPr/>
          </p:nvCxnSpPr>
          <p:spPr>
            <a:xfrm>
              <a:off x="3070225" y="5816600"/>
              <a:ext cx="13970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線コネクタ 278"/>
            <p:cNvCxnSpPr/>
            <p:nvPr/>
          </p:nvCxnSpPr>
          <p:spPr>
            <a:xfrm>
              <a:off x="2797175" y="5816600"/>
              <a:ext cx="13970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線コネクタ 279"/>
            <p:cNvCxnSpPr/>
            <p:nvPr/>
          </p:nvCxnSpPr>
          <p:spPr>
            <a:xfrm>
              <a:off x="3209925" y="5575300"/>
              <a:ext cx="0" cy="24765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直線コネクタ 280"/>
            <p:cNvCxnSpPr/>
            <p:nvPr/>
          </p:nvCxnSpPr>
          <p:spPr>
            <a:xfrm>
              <a:off x="3209925" y="5575300"/>
              <a:ext cx="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線コネクタ 281"/>
            <p:cNvCxnSpPr/>
            <p:nvPr/>
          </p:nvCxnSpPr>
          <p:spPr>
            <a:xfrm>
              <a:off x="3349625" y="5575300"/>
              <a:ext cx="0" cy="24765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線コネクタ 282"/>
            <p:cNvCxnSpPr/>
            <p:nvPr/>
          </p:nvCxnSpPr>
          <p:spPr>
            <a:xfrm>
              <a:off x="3209925" y="5575300"/>
              <a:ext cx="13970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線コネクタ 283"/>
            <p:cNvCxnSpPr/>
            <p:nvPr/>
          </p:nvCxnSpPr>
          <p:spPr>
            <a:xfrm>
              <a:off x="3349625" y="5816600"/>
              <a:ext cx="13970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5" name="テキスト ボックス 284"/>
          <p:cNvSpPr txBox="1"/>
          <p:nvPr/>
        </p:nvSpPr>
        <p:spPr>
          <a:xfrm>
            <a:off x="4667338" y="2162476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CW</a:t>
            </a:r>
            <a:endParaRPr kumimoji="1" lang="ja-JP" altLang="en-US" sz="1200" dirty="0"/>
          </a:p>
        </p:txBody>
      </p:sp>
      <p:sp>
        <p:nvSpPr>
          <p:cNvPr id="286" name="テキスト ボックス 285"/>
          <p:cNvSpPr txBox="1"/>
          <p:nvPr/>
        </p:nvSpPr>
        <p:spPr>
          <a:xfrm>
            <a:off x="4670825" y="2626721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CCW</a:t>
            </a:r>
            <a:endParaRPr kumimoji="1" lang="ja-JP" altLang="en-US" sz="1200" dirty="0"/>
          </a:p>
        </p:txBody>
      </p:sp>
      <p:cxnSp>
        <p:nvCxnSpPr>
          <p:cNvPr id="287" name="直線矢印コネクタ 286"/>
          <p:cNvCxnSpPr/>
          <p:nvPr/>
        </p:nvCxnSpPr>
        <p:spPr>
          <a:xfrm>
            <a:off x="4593691" y="2439106"/>
            <a:ext cx="523989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直線矢印コネクタ 287"/>
          <p:cNvCxnSpPr/>
          <p:nvPr/>
        </p:nvCxnSpPr>
        <p:spPr>
          <a:xfrm>
            <a:off x="4593691" y="2603130"/>
            <a:ext cx="531805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9" name="テキスト ボックス 288"/>
          <p:cNvSpPr txBox="1"/>
          <p:nvPr/>
        </p:nvSpPr>
        <p:spPr>
          <a:xfrm>
            <a:off x="5133311" y="2725868"/>
            <a:ext cx="13442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S</a:t>
            </a:r>
            <a:r>
              <a:rPr lang="en-US" altLang="ja-JP" sz="1100" dirty="0" smtClean="0"/>
              <a:t>tepper motor</a:t>
            </a:r>
            <a:endParaRPr kumimoji="1" lang="en-US" altLang="ja-JP" sz="1100" dirty="0" smtClean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173945" y="3282461"/>
            <a:ext cx="1297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FPGA Board</a:t>
            </a:r>
            <a:endParaRPr kumimoji="1" lang="ja-JP" altLang="en-US" dirty="0"/>
          </a:p>
        </p:txBody>
      </p:sp>
      <p:cxnSp>
        <p:nvCxnSpPr>
          <p:cNvPr id="5" name="直線矢印コネクタ 4"/>
          <p:cNvCxnSpPr/>
          <p:nvPr/>
        </p:nvCxnSpPr>
        <p:spPr>
          <a:xfrm flipV="1">
            <a:off x="572161" y="5892800"/>
            <a:ext cx="0" cy="7502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>
            <a:off x="267361" y="6525846"/>
            <a:ext cx="105507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flipV="1">
            <a:off x="572161" y="6135077"/>
            <a:ext cx="398585" cy="398585"/>
          </a:xfrm>
          <a:prstGeom prst="line">
            <a:avLst/>
          </a:prstGeom>
          <a:ln>
            <a:solidFill>
              <a:srgbClr val="0000F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978562" y="6150708"/>
            <a:ext cx="0" cy="36732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線コネクタ 139"/>
          <p:cNvCxnSpPr/>
          <p:nvPr/>
        </p:nvCxnSpPr>
        <p:spPr>
          <a:xfrm rot="16200000">
            <a:off x="771454" y="5943600"/>
            <a:ext cx="0" cy="36732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1322438" y="6330462"/>
            <a:ext cx="243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kumimoji="1" lang="ja-JP" altLang="en-US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" name="テキスト ボックス 162"/>
          <p:cNvSpPr txBox="1"/>
          <p:nvPr/>
        </p:nvSpPr>
        <p:spPr>
          <a:xfrm>
            <a:off x="404130" y="563880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endParaRPr kumimoji="1" lang="ja-JP" altLang="en-US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935576" y="584981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7" name="円弧 226"/>
          <p:cNvSpPr/>
          <p:nvPr/>
        </p:nvSpPr>
        <p:spPr>
          <a:xfrm>
            <a:off x="322069" y="6275755"/>
            <a:ext cx="484553" cy="484553"/>
          </a:xfrm>
          <a:prstGeom prst="arc">
            <a:avLst>
              <a:gd name="adj1" fmla="val 19151816"/>
              <a:gd name="adj2" fmla="val 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テキスト ボックス 166"/>
          <p:cNvSpPr txBox="1"/>
          <p:nvPr/>
        </p:nvSpPr>
        <p:spPr>
          <a:xfrm>
            <a:off x="748007" y="6232770"/>
            <a:ext cx="272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endParaRPr kumimoji="1" lang="ja-JP" altLang="en-US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8" name="角丸四角形 227"/>
          <p:cNvSpPr/>
          <p:nvPr/>
        </p:nvSpPr>
        <p:spPr>
          <a:xfrm>
            <a:off x="259546" y="5689601"/>
            <a:ext cx="1414585" cy="1086338"/>
          </a:xfrm>
          <a:prstGeom prst="roundRect">
            <a:avLst/>
          </a:prstGeom>
          <a:noFill/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1" name="スライド番号プレースホルダー 2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076584" y="5045114"/>
            <a:ext cx="708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i="1" dirty="0" smtClean="0"/>
              <a:t>fc=</a:t>
            </a:r>
            <a:r>
              <a:rPr kumimoji="1" lang="en-US" altLang="ja-JP" sz="1200" i="1" dirty="0" smtClean="0"/>
              <a:t>20Hz</a:t>
            </a:r>
          </a:p>
        </p:txBody>
      </p:sp>
    </p:spTree>
    <p:extLst>
      <p:ext uri="{BB962C8B-B14F-4D97-AF65-F5344CB8AC3E}">
        <p14:creationId xmlns:p14="http://schemas.microsoft.com/office/powerpoint/2010/main" val="141104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15</a:t>
            </a:fld>
            <a:endParaRPr kumimoji="1" lang="ja-JP" altLang="en-US"/>
          </a:p>
        </p:txBody>
      </p:sp>
      <p:pic>
        <p:nvPicPr>
          <p:cNvPr id="5" name="Picture 6" descr="keklogo-c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04" y="59128"/>
            <a:ext cx="1033971" cy="5955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テキスト ボックス 5"/>
          <p:cNvSpPr txBox="1"/>
          <p:nvPr/>
        </p:nvSpPr>
        <p:spPr>
          <a:xfrm>
            <a:off x="1782060" y="2934394"/>
            <a:ext cx="5765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dirty="0" smtClean="0"/>
              <a:t>Cavity field Stability &amp; </a:t>
            </a:r>
            <a:r>
              <a:rPr lang="en-US" altLang="ja-JP" sz="2800" dirty="0" err="1" smtClean="0"/>
              <a:t>Microphonics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79617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31" name="Rectangle 4"/>
          <p:cNvSpPr>
            <a:spLocks noChangeArrowheads="1"/>
          </p:cNvSpPr>
          <p:nvPr/>
        </p:nvSpPr>
        <p:spPr bwMode="auto">
          <a:xfrm>
            <a:off x="867545" y="126829"/>
            <a:ext cx="7651903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 smtClean="0">
                <a:solidFill>
                  <a:srgbClr val="0000FF"/>
                </a:solidFill>
              </a:rPr>
              <a:t>Waveform of ML Cavities</a:t>
            </a:r>
            <a:endParaRPr lang="en-US" altLang="ja-JP" sz="2800" b="1" dirty="0">
              <a:solidFill>
                <a:srgbClr val="0000FF"/>
              </a:solidFill>
            </a:endParaRPr>
          </a:p>
        </p:txBody>
      </p:sp>
      <p:cxnSp>
        <p:nvCxnSpPr>
          <p:cNvPr id="32" name="直線コネクタ 31"/>
          <p:cNvCxnSpPr/>
          <p:nvPr/>
        </p:nvCxnSpPr>
        <p:spPr>
          <a:xfrm>
            <a:off x="0" y="727650"/>
            <a:ext cx="914400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図 32"/>
          <p:cNvPicPr>
            <a:picLocks noChangeAspect="1"/>
          </p:cNvPicPr>
          <p:nvPr/>
        </p:nvPicPr>
        <p:blipFill rotWithShape="1">
          <a:blip r:embed="rId3"/>
          <a:srcRect r="37714" b="32595"/>
          <a:stretch/>
        </p:blipFill>
        <p:spPr>
          <a:xfrm>
            <a:off x="2539975" y="1227084"/>
            <a:ext cx="6050773" cy="2501857"/>
          </a:xfrm>
          <a:prstGeom prst="rect">
            <a:avLst/>
          </a:prstGeom>
        </p:spPr>
      </p:pic>
      <p:sp>
        <p:nvSpPr>
          <p:cNvPr id="34" name="テキスト ボックス 33"/>
          <p:cNvSpPr txBox="1"/>
          <p:nvPr/>
        </p:nvSpPr>
        <p:spPr>
          <a:xfrm>
            <a:off x="430217" y="1090398"/>
            <a:ext cx="550151" cy="338554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 err="1" smtClean="0"/>
              <a:t>ML1</a:t>
            </a:r>
            <a:endParaRPr kumimoji="1" lang="ja-JP" altLang="en-US" sz="16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82893" y="3982534"/>
            <a:ext cx="550151" cy="338554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 err="1" smtClean="0"/>
              <a:t>ML2</a:t>
            </a:r>
            <a:endParaRPr kumimoji="1" lang="ja-JP" altLang="en-US" sz="1600" dirty="0"/>
          </a:p>
        </p:txBody>
      </p:sp>
      <p:pic>
        <p:nvPicPr>
          <p:cNvPr id="36" name="図 35"/>
          <p:cNvPicPr>
            <a:picLocks noChangeAspect="1"/>
          </p:cNvPicPr>
          <p:nvPr/>
        </p:nvPicPr>
        <p:blipFill rotWithShape="1">
          <a:blip r:embed="rId4"/>
          <a:srcRect l="4758" t="-360" r="37575" b="32334"/>
          <a:stretch/>
        </p:blipFill>
        <p:spPr>
          <a:xfrm>
            <a:off x="2989857" y="3880411"/>
            <a:ext cx="5646156" cy="2395902"/>
          </a:xfrm>
          <a:prstGeom prst="rect">
            <a:avLst/>
          </a:prstGeom>
        </p:spPr>
      </p:pic>
      <p:sp>
        <p:nvSpPr>
          <p:cNvPr id="37" name="テキスト ボックス 36"/>
          <p:cNvSpPr txBox="1"/>
          <p:nvPr/>
        </p:nvSpPr>
        <p:spPr>
          <a:xfrm>
            <a:off x="4038089" y="3754491"/>
            <a:ext cx="911394" cy="29548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Amplitude</a:t>
            </a:r>
            <a:endParaRPr kumimoji="1" lang="ja-JP" altLang="en-US" sz="14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220607" y="3766488"/>
            <a:ext cx="1805463" cy="2954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smtClean="0"/>
              <a:t>Phase </a:t>
            </a:r>
            <a:endParaRPr kumimoji="1" lang="ja-JP" altLang="en-US" sz="1400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987229" y="1074259"/>
            <a:ext cx="911394" cy="29548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Amplitude</a:t>
            </a:r>
            <a:endParaRPr kumimoji="1" lang="ja-JP" altLang="en-US" sz="1400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399586" y="1079331"/>
            <a:ext cx="1805463" cy="2954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smtClean="0"/>
              <a:t>Phase </a:t>
            </a:r>
            <a:endParaRPr kumimoji="1" lang="ja-JP" altLang="en-US" sz="1400" dirty="0"/>
          </a:p>
        </p:txBody>
      </p:sp>
      <p:cxnSp>
        <p:nvCxnSpPr>
          <p:cNvPr id="43" name="直線矢印コネクタ 42"/>
          <p:cNvCxnSpPr/>
          <p:nvPr/>
        </p:nvCxnSpPr>
        <p:spPr>
          <a:xfrm flipV="1">
            <a:off x="2239420" y="1799593"/>
            <a:ext cx="1019832" cy="140998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/>
          <p:cNvSpPr txBox="1"/>
          <p:nvPr/>
        </p:nvSpPr>
        <p:spPr>
          <a:xfrm>
            <a:off x="509633" y="3442427"/>
            <a:ext cx="1681551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>
                <a:solidFill>
                  <a:srgbClr val="0000FF"/>
                </a:solidFill>
              </a:rPr>
              <a:t>Vc</a:t>
            </a:r>
            <a:r>
              <a:rPr kumimoji="1" lang="en-US" altLang="ja-JP" sz="1400" dirty="0" smtClean="0">
                <a:solidFill>
                  <a:srgbClr val="0000FF"/>
                </a:solidFill>
              </a:rPr>
              <a:t>: w/o </a:t>
            </a:r>
            <a:r>
              <a:rPr lang="en-US" altLang="ja-JP" sz="1400" dirty="0" smtClean="0">
                <a:solidFill>
                  <a:srgbClr val="0000FF"/>
                </a:solidFill>
              </a:rPr>
              <a:t>RF</a:t>
            </a:r>
            <a:r>
              <a:rPr kumimoji="1" lang="en-US" altLang="ja-JP" sz="1400" dirty="0" smtClean="0">
                <a:solidFill>
                  <a:srgbClr val="0000FF"/>
                </a:solidFill>
              </a:rPr>
              <a:t> Feedback</a:t>
            </a:r>
            <a:endParaRPr kumimoji="1" lang="ja-JP" altLang="en-US" sz="1400" dirty="0">
              <a:solidFill>
                <a:srgbClr val="0000FF"/>
              </a:solidFill>
            </a:endParaRPr>
          </a:p>
        </p:txBody>
      </p:sp>
      <p:cxnSp>
        <p:nvCxnSpPr>
          <p:cNvPr id="45" name="直線矢印コネクタ 44"/>
          <p:cNvCxnSpPr>
            <a:stCxn id="44" idx="3"/>
          </p:cNvCxnSpPr>
          <p:nvPr/>
        </p:nvCxnSpPr>
        <p:spPr>
          <a:xfrm flipV="1">
            <a:off x="2191184" y="2758234"/>
            <a:ext cx="1194233" cy="838082"/>
          </a:xfrm>
          <a:prstGeom prst="straightConnector1">
            <a:avLst/>
          </a:prstGeom>
          <a:ln w="127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675838" y="1495454"/>
            <a:ext cx="1423788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solidFill>
                  <a:srgbClr val="FF0000"/>
                </a:solidFill>
                <a:sym typeface="Symbol" panose="05050102010706020507" pitchFamily="18" charset="2"/>
              </a:rPr>
              <a:t></a:t>
            </a:r>
            <a:r>
              <a:rPr kumimoji="1" lang="en-US" altLang="ja-JP" sz="1400" dirty="0" smtClean="0">
                <a:solidFill>
                  <a:srgbClr val="FF0000"/>
                </a:solidFill>
                <a:sym typeface="Symbol" panose="05050102010706020507" pitchFamily="18" charset="2"/>
              </a:rPr>
              <a:t>A = 0.012% </a:t>
            </a:r>
            <a:r>
              <a:rPr kumimoji="1" lang="en-US" altLang="ja-JP" sz="1400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rms</a:t>
            </a:r>
            <a:endParaRPr kumimoji="1" lang="en-US" altLang="ja-JP" sz="1400" dirty="0" smtClean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en-US" altLang="ja-JP" sz="1400" dirty="0" smtClean="0">
                <a:solidFill>
                  <a:srgbClr val="FF0000"/>
                </a:solidFill>
                <a:sym typeface="Symbol" panose="05050102010706020507" pitchFamily="18" charset="2"/>
              </a:rPr>
              <a:t></a:t>
            </a:r>
            <a:r>
              <a:rPr lang="en-US" altLang="ja-JP" sz="1400" i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</a:t>
            </a:r>
            <a:r>
              <a:rPr lang="en-US" altLang="ja-JP" sz="1400" dirty="0" smtClean="0">
                <a:solidFill>
                  <a:srgbClr val="FF0000"/>
                </a:solidFill>
                <a:sym typeface="Symbol" panose="05050102010706020507" pitchFamily="18" charset="2"/>
              </a:rPr>
              <a:t> = 0.014 </a:t>
            </a:r>
            <a:r>
              <a:rPr lang="en-US" altLang="ja-JP" sz="1400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rms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99021" y="4457765"/>
            <a:ext cx="1423788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solidFill>
                  <a:srgbClr val="FF0000"/>
                </a:solidFill>
                <a:sym typeface="Symbol" panose="05050102010706020507" pitchFamily="18" charset="2"/>
              </a:rPr>
              <a:t></a:t>
            </a:r>
            <a:r>
              <a:rPr kumimoji="1" lang="en-US" altLang="ja-JP" sz="1400" dirty="0" smtClean="0">
                <a:solidFill>
                  <a:srgbClr val="FF0000"/>
                </a:solidFill>
                <a:sym typeface="Symbol" panose="05050102010706020507" pitchFamily="18" charset="2"/>
              </a:rPr>
              <a:t>A = 0.013% </a:t>
            </a:r>
            <a:r>
              <a:rPr kumimoji="1" lang="en-US" altLang="ja-JP" sz="1400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rms</a:t>
            </a:r>
            <a:endParaRPr kumimoji="1" lang="en-US" altLang="ja-JP" sz="1400" dirty="0" smtClean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en-US" altLang="ja-JP" sz="1400" dirty="0" smtClean="0">
                <a:solidFill>
                  <a:srgbClr val="FF0000"/>
                </a:solidFill>
                <a:sym typeface="Symbol" panose="05050102010706020507" pitchFamily="18" charset="2"/>
              </a:rPr>
              <a:t></a:t>
            </a:r>
            <a:r>
              <a:rPr lang="en-US" altLang="ja-JP" sz="1400" i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</a:t>
            </a:r>
            <a:r>
              <a:rPr lang="en-US" altLang="ja-JP" sz="1400" dirty="0" smtClean="0">
                <a:solidFill>
                  <a:srgbClr val="FF0000"/>
                </a:solidFill>
                <a:sym typeface="Symbol" panose="05050102010706020507" pitchFamily="18" charset="2"/>
              </a:rPr>
              <a:t> = 0.015 </a:t>
            </a:r>
            <a:r>
              <a:rPr lang="en-US" altLang="ja-JP" sz="1400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rms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48" name="直線矢印コネクタ 47"/>
          <p:cNvCxnSpPr/>
          <p:nvPr/>
        </p:nvCxnSpPr>
        <p:spPr>
          <a:xfrm>
            <a:off x="2256020" y="3226180"/>
            <a:ext cx="1120927" cy="112648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>
            <a:stCxn id="44" idx="3"/>
          </p:cNvCxnSpPr>
          <p:nvPr/>
        </p:nvCxnSpPr>
        <p:spPr>
          <a:xfrm>
            <a:off x="2191184" y="3596316"/>
            <a:ext cx="1194233" cy="1452445"/>
          </a:xfrm>
          <a:prstGeom prst="straightConnector1">
            <a:avLst/>
          </a:prstGeom>
          <a:ln w="127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/>
          <p:cNvSpPr txBox="1"/>
          <p:nvPr/>
        </p:nvSpPr>
        <p:spPr>
          <a:xfrm>
            <a:off x="674329" y="2127688"/>
            <a:ext cx="1423788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solidFill>
                  <a:srgbClr val="0000FF"/>
                </a:solidFill>
                <a:sym typeface="Symbol" panose="05050102010706020507" pitchFamily="18" charset="2"/>
              </a:rPr>
              <a:t></a:t>
            </a:r>
            <a:r>
              <a:rPr kumimoji="1" lang="en-US" altLang="ja-JP" sz="1400" dirty="0" smtClean="0">
                <a:solidFill>
                  <a:srgbClr val="0000FF"/>
                </a:solidFill>
                <a:sym typeface="Symbol" panose="05050102010706020507" pitchFamily="18" charset="2"/>
              </a:rPr>
              <a:t>A = 0.035% </a:t>
            </a:r>
            <a:r>
              <a:rPr kumimoji="1" lang="en-US" altLang="ja-JP" sz="1400" dirty="0" err="1" smtClean="0">
                <a:solidFill>
                  <a:srgbClr val="0000FF"/>
                </a:solidFill>
                <a:sym typeface="Symbol" panose="05050102010706020507" pitchFamily="18" charset="2"/>
              </a:rPr>
              <a:t>rms</a:t>
            </a:r>
            <a:endParaRPr kumimoji="1" lang="en-US" altLang="ja-JP" sz="1400" dirty="0" smtClean="0">
              <a:solidFill>
                <a:srgbClr val="0000FF"/>
              </a:solidFill>
              <a:sym typeface="Symbol" panose="05050102010706020507" pitchFamily="18" charset="2"/>
            </a:endParaRPr>
          </a:p>
          <a:p>
            <a:r>
              <a:rPr lang="en-US" altLang="ja-JP" sz="1400" dirty="0" smtClean="0">
                <a:solidFill>
                  <a:srgbClr val="0000FF"/>
                </a:solidFill>
                <a:sym typeface="Symbol" panose="05050102010706020507" pitchFamily="18" charset="2"/>
              </a:rPr>
              <a:t></a:t>
            </a:r>
            <a:r>
              <a:rPr lang="en-US" altLang="ja-JP" sz="1400" i="1" dirty="0" smtClean="0">
                <a:solidFill>
                  <a:srgbClr val="0000FF"/>
                </a:solidFill>
                <a:sym typeface="Symbol" panose="05050102010706020507" pitchFamily="18" charset="2"/>
              </a:rPr>
              <a:t></a:t>
            </a:r>
            <a:r>
              <a:rPr lang="en-US" altLang="ja-JP" sz="1400" dirty="0" smtClean="0">
                <a:solidFill>
                  <a:srgbClr val="0000FF"/>
                </a:solidFill>
                <a:sym typeface="Symbol" panose="05050102010706020507" pitchFamily="18" charset="2"/>
              </a:rPr>
              <a:t> = 0.3 </a:t>
            </a:r>
            <a:r>
              <a:rPr lang="en-US" altLang="ja-JP" sz="1400" dirty="0" err="1" smtClean="0">
                <a:solidFill>
                  <a:srgbClr val="0000FF"/>
                </a:solidFill>
                <a:sym typeface="Symbol" panose="05050102010706020507" pitchFamily="18" charset="2"/>
              </a:rPr>
              <a:t>rms</a:t>
            </a:r>
            <a:endParaRPr kumimoji="1"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74329" y="5121357"/>
            <a:ext cx="1332416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solidFill>
                  <a:srgbClr val="0000FF"/>
                </a:solidFill>
                <a:sym typeface="Symbol" panose="05050102010706020507" pitchFamily="18" charset="2"/>
              </a:rPr>
              <a:t></a:t>
            </a:r>
            <a:r>
              <a:rPr kumimoji="1" lang="en-US" altLang="ja-JP" sz="1400" dirty="0" smtClean="0">
                <a:solidFill>
                  <a:srgbClr val="0000FF"/>
                </a:solidFill>
                <a:sym typeface="Symbol" panose="05050102010706020507" pitchFamily="18" charset="2"/>
              </a:rPr>
              <a:t>A = 0.15% </a:t>
            </a:r>
            <a:r>
              <a:rPr kumimoji="1" lang="en-US" altLang="ja-JP" sz="1400" dirty="0" err="1" smtClean="0">
                <a:solidFill>
                  <a:srgbClr val="0000FF"/>
                </a:solidFill>
                <a:sym typeface="Symbol" panose="05050102010706020507" pitchFamily="18" charset="2"/>
              </a:rPr>
              <a:t>rms</a:t>
            </a:r>
            <a:endParaRPr kumimoji="1" lang="en-US" altLang="ja-JP" sz="1400" dirty="0" smtClean="0">
              <a:solidFill>
                <a:srgbClr val="0000FF"/>
              </a:solidFill>
              <a:sym typeface="Symbol" panose="05050102010706020507" pitchFamily="18" charset="2"/>
            </a:endParaRPr>
          </a:p>
          <a:p>
            <a:r>
              <a:rPr lang="en-US" altLang="ja-JP" sz="1400" dirty="0" smtClean="0">
                <a:solidFill>
                  <a:srgbClr val="0000FF"/>
                </a:solidFill>
                <a:sym typeface="Symbol" panose="05050102010706020507" pitchFamily="18" charset="2"/>
              </a:rPr>
              <a:t></a:t>
            </a:r>
            <a:r>
              <a:rPr lang="en-US" altLang="ja-JP" sz="1400" i="1" dirty="0" smtClean="0">
                <a:solidFill>
                  <a:srgbClr val="0000FF"/>
                </a:solidFill>
                <a:sym typeface="Symbol" panose="05050102010706020507" pitchFamily="18" charset="2"/>
              </a:rPr>
              <a:t></a:t>
            </a:r>
            <a:r>
              <a:rPr lang="en-US" altLang="ja-JP" sz="1400" dirty="0" smtClean="0">
                <a:solidFill>
                  <a:srgbClr val="0000FF"/>
                </a:solidFill>
                <a:sym typeface="Symbol" panose="05050102010706020507" pitchFamily="18" charset="2"/>
              </a:rPr>
              <a:t> = 0.6 </a:t>
            </a:r>
            <a:r>
              <a:rPr lang="en-US" altLang="ja-JP" sz="1400" dirty="0" err="1" smtClean="0">
                <a:solidFill>
                  <a:srgbClr val="0000FF"/>
                </a:solidFill>
                <a:sym typeface="Symbol" panose="05050102010706020507" pitchFamily="18" charset="2"/>
              </a:rPr>
              <a:t>rms</a:t>
            </a:r>
            <a:endParaRPr kumimoji="1"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602614" y="736559"/>
            <a:ext cx="2360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B050"/>
                </a:solidFill>
              </a:rPr>
              <a:t>T. Miura, </a:t>
            </a:r>
            <a:r>
              <a:rPr lang="en-US" altLang="ja-JP" sz="1400" dirty="0" err="1" smtClean="0">
                <a:solidFill>
                  <a:srgbClr val="00B050"/>
                </a:solidFill>
              </a:rPr>
              <a:t>IPAC2014</a:t>
            </a:r>
            <a:r>
              <a:rPr lang="en-US" altLang="ja-JP" sz="1400" dirty="0" smtClean="0">
                <a:solidFill>
                  <a:srgbClr val="00B050"/>
                </a:solidFill>
              </a:rPr>
              <a:t> @Dresden</a:t>
            </a:r>
            <a:endParaRPr kumimoji="1" lang="ja-JP" altLang="en-US" sz="1400" dirty="0">
              <a:solidFill>
                <a:srgbClr val="00B050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446067" y="4506572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0000FF"/>
                </a:solidFill>
              </a:rPr>
              <a:t>50Hz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cxnSp>
        <p:nvCxnSpPr>
          <p:cNvPr id="54" name="直線矢印コネクタ 53"/>
          <p:cNvCxnSpPr/>
          <p:nvPr/>
        </p:nvCxnSpPr>
        <p:spPr>
          <a:xfrm>
            <a:off x="6907794" y="4814390"/>
            <a:ext cx="45267" cy="20823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7065838" y="4537349"/>
            <a:ext cx="11756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 err="1" smtClean="0">
                <a:solidFill>
                  <a:srgbClr val="0000FF"/>
                </a:solidFill>
              </a:rPr>
              <a:t>Microphonics</a:t>
            </a:r>
            <a:endParaRPr kumimoji="1" lang="ja-JP" altLang="en-US" sz="1400" i="1" dirty="0">
              <a:solidFill>
                <a:srgbClr val="0000FF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31292" y="3017986"/>
            <a:ext cx="1641347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>
                <a:solidFill>
                  <a:srgbClr val="FF0000"/>
                </a:solidFill>
              </a:rPr>
              <a:t>Vc</a:t>
            </a:r>
            <a:r>
              <a:rPr kumimoji="1" lang="en-US" altLang="ja-JP" sz="1400" dirty="0" smtClean="0">
                <a:solidFill>
                  <a:srgbClr val="FF0000"/>
                </a:solidFill>
              </a:rPr>
              <a:t>:  w   RF Feedback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8515350" y="4875904"/>
            <a:ext cx="0" cy="1117576"/>
          </a:xfrm>
          <a:prstGeom prst="straightConnector1">
            <a:avLst/>
          </a:prstGeom>
          <a:ln w="12700">
            <a:solidFill>
              <a:srgbClr val="0000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 rot="16200000">
            <a:off x="8363341" y="5172185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4deg</a:t>
            </a:r>
            <a:endParaRPr kumimoji="1" lang="ja-JP" altLang="en-US" sz="1400" dirty="0"/>
          </a:p>
        </p:txBody>
      </p:sp>
      <p:cxnSp>
        <p:nvCxnSpPr>
          <p:cNvPr id="55" name="直線矢印コネクタ 54"/>
          <p:cNvCxnSpPr/>
          <p:nvPr/>
        </p:nvCxnSpPr>
        <p:spPr>
          <a:xfrm flipV="1">
            <a:off x="8470086" y="1820122"/>
            <a:ext cx="0" cy="1406058"/>
          </a:xfrm>
          <a:prstGeom prst="straightConnector1">
            <a:avLst/>
          </a:prstGeom>
          <a:ln w="12700">
            <a:solidFill>
              <a:srgbClr val="0000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/>
          <p:cNvSpPr txBox="1"/>
          <p:nvPr/>
        </p:nvSpPr>
        <p:spPr>
          <a:xfrm rot="16200000">
            <a:off x="8249949" y="2369262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1.4deg</a:t>
            </a:r>
            <a:endParaRPr kumimoji="1" lang="ja-JP" altLang="en-US" sz="1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195231" y="6276313"/>
            <a:ext cx="5395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Field fluctuation by </a:t>
            </a:r>
            <a:r>
              <a:rPr lang="en-US" altLang="ja-JP" sz="1600" dirty="0" err="1"/>
              <a:t>M</a:t>
            </a:r>
            <a:r>
              <a:rPr kumimoji="1" lang="en-US" altLang="ja-JP" sz="1600" dirty="0" err="1" smtClean="0"/>
              <a:t>ichrophonics</a:t>
            </a:r>
            <a:r>
              <a:rPr kumimoji="1" lang="en-US" altLang="ja-JP" sz="1600" dirty="0" smtClean="0"/>
              <a:t> is stabilized by RF Feedback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74842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/>
        </p:nvGrpSpPr>
        <p:grpSpPr>
          <a:xfrm>
            <a:off x="193364" y="1565123"/>
            <a:ext cx="4267270" cy="3347918"/>
            <a:chOff x="193364" y="1565123"/>
            <a:chExt cx="4267270" cy="3347918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6468" y="1565123"/>
              <a:ext cx="4224166" cy="3303609"/>
            </a:xfrm>
            <a:prstGeom prst="rect">
              <a:avLst/>
            </a:prstGeom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2273338" y="4605264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Hz</a:t>
              </a:r>
              <a:endParaRPr kumimoji="1" lang="ja-JP" altLang="en-US" sz="1400" dirty="0"/>
            </a:p>
          </p:txBody>
        </p:sp>
        <p:sp>
          <p:nvSpPr>
            <p:cNvPr id="5" name="テキスト ボックス 4"/>
            <p:cNvSpPr txBox="1"/>
            <p:nvPr/>
          </p:nvSpPr>
          <p:spPr>
            <a:xfrm rot="16200000">
              <a:off x="-4767" y="2999614"/>
              <a:ext cx="7040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err="1" smtClean="0"/>
                <a:t>dBc</a:t>
              </a:r>
              <a:r>
                <a:rPr kumimoji="1" lang="en-US" altLang="ja-JP" sz="1400" dirty="0" smtClean="0"/>
                <a:t>/Hz</a:t>
              </a:r>
              <a:endParaRPr kumimoji="1" lang="ja-JP" altLang="en-US" sz="1400" dirty="0"/>
            </a:p>
          </p:txBody>
        </p:sp>
      </p:grp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2401" y="81174"/>
            <a:ext cx="8571505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 smtClean="0">
                <a:solidFill>
                  <a:srgbClr val="0000FF"/>
                </a:solidFill>
                <a:latin typeface="+mn-lt"/>
                <a:ea typeface="HGP創英角ｺﾞｼｯｸUB" panose="020B0900000000000000" pitchFamily="50" charset="-128"/>
              </a:rPr>
              <a:t>Phase noise jitter measurement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 smtClean="0">
                <a:solidFill>
                  <a:srgbClr val="0000FF"/>
                </a:solidFill>
                <a:latin typeface="+mn-lt"/>
                <a:ea typeface="HGP創英角ｺﾞｼｯｸUB" panose="020B0900000000000000" pitchFamily="50" charset="-128"/>
              </a:rPr>
              <a:t>using Signal </a:t>
            </a:r>
            <a:r>
              <a:rPr lang="en-US" altLang="ja-JP" sz="2800" b="1" dirty="0">
                <a:solidFill>
                  <a:srgbClr val="0000FF"/>
                </a:solidFill>
                <a:latin typeface="+mn-lt"/>
                <a:ea typeface="HGP創英角ｺﾞｼｯｸUB" panose="020B0900000000000000" pitchFamily="50" charset="-128"/>
              </a:rPr>
              <a:t>S</a:t>
            </a:r>
            <a:r>
              <a:rPr lang="en-US" altLang="ja-JP" sz="2800" b="1" dirty="0" smtClean="0">
                <a:solidFill>
                  <a:srgbClr val="0000FF"/>
                </a:solidFill>
                <a:latin typeface="+mn-lt"/>
                <a:ea typeface="HGP創英角ｺﾞｼｯｸUB" panose="020B0900000000000000" pitchFamily="50" charset="-128"/>
              </a:rPr>
              <a:t>ource </a:t>
            </a:r>
            <a:r>
              <a:rPr lang="en-US" altLang="ja-JP" sz="2800" b="1" dirty="0">
                <a:solidFill>
                  <a:srgbClr val="0000FF"/>
                </a:solidFill>
                <a:latin typeface="+mn-lt"/>
                <a:ea typeface="HGP創英角ｺﾞｼｯｸUB" panose="020B0900000000000000" pitchFamily="50" charset="-128"/>
              </a:rPr>
              <a:t>A</a:t>
            </a:r>
            <a:r>
              <a:rPr lang="en-US" altLang="ja-JP" sz="2800" b="1" dirty="0" smtClean="0">
                <a:solidFill>
                  <a:srgbClr val="0000FF"/>
                </a:solidFill>
                <a:latin typeface="+mn-lt"/>
                <a:ea typeface="HGP創英角ｺﾞｼｯｸUB" panose="020B0900000000000000" pitchFamily="50" charset="-128"/>
              </a:rPr>
              <a:t>nalyzer</a:t>
            </a:r>
            <a:endParaRPr lang="en-US" altLang="ja-JP" sz="2800" b="1" dirty="0">
              <a:solidFill>
                <a:srgbClr val="0000FF"/>
              </a:solidFill>
              <a:latin typeface="+mn-lt"/>
              <a:ea typeface="HGP創英角ｺﾞｼｯｸUB" panose="020B0900000000000000" pitchFamily="50" charset="-128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>
            <a:off x="0" y="791021"/>
            <a:ext cx="914400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6912902" y="419323"/>
            <a:ext cx="1445909" cy="33855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Agilent </a:t>
            </a:r>
            <a:r>
              <a:rPr kumimoji="1" lang="en-US" altLang="ja-JP" sz="1600" dirty="0" err="1" smtClean="0"/>
              <a:t>E5052B</a:t>
            </a:r>
            <a:endParaRPr kumimoji="1" lang="ja-JP" altLang="en-US" sz="1600" dirty="0"/>
          </a:p>
        </p:txBody>
      </p:sp>
      <p:sp>
        <p:nvSpPr>
          <p:cNvPr id="12" name="正方形/長方形 11"/>
          <p:cNvSpPr/>
          <p:nvPr/>
        </p:nvSpPr>
        <p:spPr>
          <a:xfrm>
            <a:off x="362549" y="5853180"/>
            <a:ext cx="64415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/>
              <a:t>Phase noise by </a:t>
            </a:r>
            <a:r>
              <a:rPr lang="en-US" altLang="ja-JP" sz="1600" dirty="0" err="1" smtClean="0"/>
              <a:t>Microphonics</a:t>
            </a:r>
            <a:r>
              <a:rPr lang="en-US" altLang="ja-JP" sz="1600" dirty="0" smtClean="0"/>
              <a:t> was suppressed well by RF FB.</a:t>
            </a:r>
          </a:p>
          <a:p>
            <a:r>
              <a:rPr lang="en-US" altLang="ja-JP" sz="1600" dirty="0" smtClean="0"/>
              <a:t>Phase noise of </a:t>
            </a:r>
            <a:r>
              <a:rPr lang="en-US" altLang="ja-JP" sz="1600" dirty="0" err="1" smtClean="0"/>
              <a:t>Vc</a:t>
            </a:r>
            <a:r>
              <a:rPr lang="en-US" altLang="ja-JP" sz="1600" dirty="0" smtClean="0"/>
              <a:t> with FB was almost the same as that of Master Oscillator. 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88326" y="5530051"/>
            <a:ext cx="4137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err="1" smtClean="0"/>
              <a:t>Microphonics</a:t>
            </a:r>
            <a:r>
              <a:rPr kumimoji="1" lang="en-US" altLang="ja-JP" sz="1600" dirty="0" smtClean="0"/>
              <a:t> is observed </a:t>
            </a:r>
            <a:r>
              <a:rPr lang="en-US" altLang="ja-JP" sz="1600" dirty="0" smtClean="0"/>
              <a:t>at 10 Hz - </a:t>
            </a:r>
            <a:r>
              <a:rPr lang="en-US" altLang="ja-JP" sz="1600" dirty="0" err="1"/>
              <a:t>4</a:t>
            </a:r>
            <a:r>
              <a:rPr lang="en-US" altLang="ja-JP" sz="1600" dirty="0" err="1" smtClean="0"/>
              <a:t>00Hz</a:t>
            </a:r>
            <a:r>
              <a:rPr lang="en-US" altLang="ja-JP" sz="1600" dirty="0" smtClean="0"/>
              <a:t>.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887933" y="1785363"/>
            <a:ext cx="65434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0000FF"/>
                </a:solidFill>
              </a:rPr>
              <a:t>50Hz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 flipH="1">
            <a:off x="1738265" y="2148142"/>
            <a:ext cx="344032" cy="1448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362549" y="1326042"/>
            <a:ext cx="2360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B050"/>
                </a:solidFill>
              </a:rPr>
              <a:t>T. Miura, </a:t>
            </a:r>
            <a:r>
              <a:rPr lang="en-US" altLang="ja-JP" sz="1400" dirty="0" err="1" smtClean="0">
                <a:solidFill>
                  <a:srgbClr val="00B050"/>
                </a:solidFill>
              </a:rPr>
              <a:t>IPAC2014</a:t>
            </a:r>
            <a:r>
              <a:rPr lang="en-US" altLang="ja-JP" sz="1400" dirty="0" smtClean="0">
                <a:solidFill>
                  <a:srgbClr val="00B050"/>
                </a:solidFill>
              </a:rPr>
              <a:t> @Dresden</a:t>
            </a:r>
            <a:endParaRPr kumimoji="1" lang="ja-JP" altLang="en-US" sz="1400" dirty="0">
              <a:solidFill>
                <a:srgbClr val="00B05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033385" y="3902510"/>
            <a:ext cx="596638" cy="369332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ML2</a:t>
            </a:r>
            <a:endParaRPr lang="en-US" altLang="ja-JP" dirty="0"/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715" y="2089096"/>
            <a:ext cx="4318009" cy="2823945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7457264" y="1944240"/>
            <a:ext cx="14291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RP: </a:t>
            </a:r>
            <a:r>
              <a:rPr kumimoji="1" lang="en-US" altLang="ja-JP" sz="1400" dirty="0" err="1" smtClean="0"/>
              <a:t>Rotally</a:t>
            </a:r>
            <a:r>
              <a:rPr kumimoji="1" lang="en-US" altLang="ja-JP" sz="1400" dirty="0" smtClean="0"/>
              <a:t> pump</a:t>
            </a:r>
            <a:endParaRPr kumimoji="1" lang="ja-JP" altLang="en-US" sz="1400" dirty="0"/>
          </a:p>
        </p:txBody>
      </p:sp>
      <p:pic>
        <p:nvPicPr>
          <p:cNvPr id="24" name="Picture 6" descr="keklogo-c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42" y="98205"/>
            <a:ext cx="1033971" cy="5955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5" name="テキスト ボックス 24"/>
          <p:cNvSpPr txBox="1"/>
          <p:nvPr/>
        </p:nvSpPr>
        <p:spPr>
          <a:xfrm>
            <a:off x="6908766" y="1147535"/>
            <a:ext cx="2160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err="1" smtClean="0">
                <a:solidFill>
                  <a:srgbClr val="00B050"/>
                </a:solidFill>
              </a:rPr>
              <a:t>M.Egi</a:t>
            </a:r>
            <a:r>
              <a:rPr lang="en-US" altLang="ja-JP" sz="1400" dirty="0" smtClean="0">
                <a:solidFill>
                  <a:srgbClr val="00B050"/>
                </a:solidFill>
              </a:rPr>
              <a:t>, </a:t>
            </a:r>
            <a:r>
              <a:rPr lang="en-US" altLang="ja-JP" sz="1400" dirty="0" err="1" smtClean="0">
                <a:solidFill>
                  <a:srgbClr val="00B050"/>
                </a:solidFill>
              </a:rPr>
              <a:t>PASJ2016</a:t>
            </a:r>
            <a:r>
              <a:rPr lang="en-US" altLang="ja-JP" sz="1400" dirty="0" smtClean="0">
                <a:solidFill>
                  <a:srgbClr val="00B050"/>
                </a:solidFill>
              </a:rPr>
              <a:t> (</a:t>
            </a:r>
            <a:r>
              <a:rPr lang="en-US" altLang="ja-JP" sz="1400" dirty="0" err="1" smtClean="0">
                <a:solidFill>
                  <a:srgbClr val="00B050"/>
                </a:solidFill>
              </a:rPr>
              <a:t>MOP025</a:t>
            </a:r>
            <a:r>
              <a:rPr lang="en-US" altLang="ja-JP" sz="1400" dirty="0" smtClean="0">
                <a:solidFill>
                  <a:srgbClr val="00B050"/>
                </a:solidFill>
              </a:rPr>
              <a:t>)</a:t>
            </a:r>
            <a:endParaRPr lang="en-US" altLang="ja-JP" sz="1400" dirty="0">
              <a:solidFill>
                <a:srgbClr val="00B05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039989" y="1573048"/>
            <a:ext cx="4013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Vibrational state of </a:t>
            </a:r>
            <a:r>
              <a:rPr lang="en-US" altLang="ja-JP" sz="1600" dirty="0" smtClean="0"/>
              <a:t>"ﬂoor" </a:t>
            </a:r>
            <a:r>
              <a:rPr lang="en-US" altLang="ja-JP" sz="1600" dirty="0"/>
              <a:t>around Main </a:t>
            </a:r>
            <a:r>
              <a:rPr lang="en-US" altLang="ja-JP" sz="1600" dirty="0" err="1" smtClean="0"/>
              <a:t>Linac</a:t>
            </a:r>
            <a:r>
              <a:rPr lang="en-US" altLang="ja-JP" sz="1600" dirty="0" smtClean="0"/>
              <a:t> </a:t>
            </a:r>
            <a:endParaRPr kumimoji="1" lang="ja-JP" altLang="en-US" sz="16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8326" y="4868732"/>
            <a:ext cx="44203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 smtClean="0">
                <a:solidFill>
                  <a:srgbClr val="FF0000"/>
                </a:solidFill>
              </a:rPr>
              <a:t>Vc</a:t>
            </a:r>
            <a:r>
              <a:rPr lang="en-US" altLang="ja-JP" sz="1600" dirty="0" smtClean="0">
                <a:solidFill>
                  <a:srgbClr val="FF0000"/>
                </a:solidFill>
              </a:rPr>
              <a:t> Phase Noise with RF FB (10Hz-1MHz)=0.017deg</a:t>
            </a:r>
          </a:p>
          <a:p>
            <a:r>
              <a:rPr lang="en-US" altLang="ja-JP" sz="1600" dirty="0" err="1">
                <a:solidFill>
                  <a:srgbClr val="0000FF"/>
                </a:solidFill>
              </a:rPr>
              <a:t>Vc</a:t>
            </a:r>
            <a:r>
              <a:rPr lang="en-US" altLang="ja-JP" sz="1600" dirty="0">
                <a:solidFill>
                  <a:srgbClr val="0000FF"/>
                </a:solidFill>
              </a:rPr>
              <a:t> </a:t>
            </a:r>
            <a:r>
              <a:rPr lang="en-US" altLang="ja-JP" sz="1600" dirty="0" smtClean="0">
                <a:solidFill>
                  <a:srgbClr val="0000FF"/>
                </a:solidFill>
              </a:rPr>
              <a:t>Phase Noise w/o RF FB  (10Hz- 1MHz)=0.73 </a:t>
            </a:r>
            <a:r>
              <a:rPr lang="en-US" altLang="ja-JP" sz="1600" dirty="0" err="1">
                <a:solidFill>
                  <a:srgbClr val="0000FF"/>
                </a:solidFill>
              </a:rPr>
              <a:t>deg</a:t>
            </a:r>
            <a:r>
              <a:rPr lang="en-US" altLang="ja-JP" sz="1600" dirty="0">
                <a:solidFill>
                  <a:srgbClr val="0000FF"/>
                </a:solidFill>
              </a:rPr>
              <a:t> </a:t>
            </a:r>
            <a:endParaRPr lang="en-US" altLang="ja-JP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10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40385" y="108723"/>
            <a:ext cx="7651903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b="1" dirty="0" smtClean="0">
                <a:solidFill>
                  <a:srgbClr val="0000FF"/>
                </a:solidFill>
              </a:rPr>
              <a:t>Countermeasure against Scroll Pump Vibration</a:t>
            </a:r>
            <a:endParaRPr lang="en-US" altLang="ja-JP" sz="2400" b="1" dirty="0">
              <a:solidFill>
                <a:srgbClr val="0000FF"/>
              </a:solidFill>
            </a:endParaRPr>
          </a:p>
        </p:txBody>
      </p:sp>
      <p:cxnSp>
        <p:nvCxnSpPr>
          <p:cNvPr id="5" name="直線コネクタ 4"/>
          <p:cNvCxnSpPr/>
          <p:nvPr/>
        </p:nvCxnSpPr>
        <p:spPr>
          <a:xfrm>
            <a:off x="0" y="727650"/>
            <a:ext cx="914400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6733606" y="1210544"/>
            <a:ext cx="23147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FF00FF"/>
                </a:solidFill>
              </a:rPr>
              <a:t>vibration by scroll pumps </a:t>
            </a:r>
            <a:endParaRPr kumimoji="1" lang="ja-JP" altLang="en-US" sz="1600" dirty="0">
              <a:solidFill>
                <a:srgbClr val="FF00FF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748744" y="3899753"/>
            <a:ext cx="607282" cy="338554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FF"/>
                </a:solidFill>
              </a:rPr>
              <a:t>After</a:t>
            </a:r>
            <a:endParaRPr kumimoji="1" lang="ja-JP" altLang="en-US" sz="1600" dirty="0">
              <a:solidFill>
                <a:srgbClr val="FF00FF"/>
              </a:solidFill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2396" y="1534557"/>
            <a:ext cx="5711125" cy="2310505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2873" y="4150220"/>
            <a:ext cx="5570639" cy="2479819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3698633" y="1218099"/>
            <a:ext cx="736933" cy="338554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FF"/>
                </a:solidFill>
              </a:rPr>
              <a:t>Before</a:t>
            </a:r>
            <a:endParaRPr kumimoji="1" lang="ja-JP" altLang="en-US" sz="1600" dirty="0">
              <a:solidFill>
                <a:srgbClr val="FF00FF"/>
              </a:solidFill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 flipH="1">
            <a:off x="5837400" y="1547673"/>
            <a:ext cx="285104" cy="646819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6607534" y="1523819"/>
            <a:ext cx="469730" cy="500191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692291" y="2651108"/>
            <a:ext cx="22426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Field </a:t>
            </a:r>
            <a:r>
              <a:rPr lang="en-US" altLang="ja-JP" sz="1400" dirty="0"/>
              <a:t>gradient </a:t>
            </a:r>
            <a:r>
              <a:rPr lang="en-US" altLang="ja-JP" sz="1400" dirty="0" smtClean="0"/>
              <a:t> </a:t>
            </a:r>
          </a:p>
          <a:p>
            <a:r>
              <a:rPr lang="en-US" altLang="ja-JP" sz="1400" dirty="0" smtClean="0"/>
              <a:t>8.3 MV/m : Operation point </a:t>
            </a:r>
          </a:p>
          <a:p>
            <a:r>
              <a:rPr lang="en-US" altLang="ja-JP" sz="1200" dirty="0" smtClean="0"/>
              <a:t>   (15 MV/m : Design</a:t>
            </a:r>
            <a:r>
              <a:rPr lang="en-US" altLang="ja-JP" sz="1200" dirty="0"/>
              <a:t>)</a:t>
            </a:r>
            <a:endParaRPr lang="ja-JP" altLang="en-US" sz="1200" dirty="0"/>
          </a:p>
        </p:txBody>
      </p:sp>
      <p:pic>
        <p:nvPicPr>
          <p:cNvPr id="16" name="Picture 978" descr="ERL_20080527Di-006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48" y="1110760"/>
            <a:ext cx="2279430" cy="151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テキスト ボックス 16"/>
          <p:cNvSpPr txBox="1"/>
          <p:nvPr/>
        </p:nvSpPr>
        <p:spPr>
          <a:xfrm>
            <a:off x="5154729" y="739743"/>
            <a:ext cx="2541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0000FF"/>
                </a:solidFill>
              </a:rPr>
              <a:t>For constant input RF power</a:t>
            </a:r>
            <a:endParaRPr kumimoji="1" lang="ja-JP" altLang="en-US" sz="1600" baseline="-25000" dirty="0">
              <a:solidFill>
                <a:srgbClr val="0000FF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032147" y="1232180"/>
            <a:ext cx="649537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FF00FF"/>
                </a:solidFill>
              </a:rPr>
              <a:t>50 </a:t>
            </a:r>
            <a:r>
              <a:rPr lang="en-US" altLang="ja-JP" sz="1600" dirty="0" smtClean="0">
                <a:solidFill>
                  <a:srgbClr val="FF00FF"/>
                </a:solidFill>
              </a:rPr>
              <a:t>Hz</a:t>
            </a:r>
            <a:endParaRPr kumimoji="1" lang="ja-JP" altLang="en-US" sz="1600" dirty="0">
              <a:solidFill>
                <a:srgbClr val="FF00FF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86153" y="783940"/>
            <a:ext cx="2330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9-cell </a:t>
            </a:r>
            <a:r>
              <a:rPr lang="en-US" altLang="ja-JP" dirty="0" smtClean="0"/>
              <a:t>SC c</a:t>
            </a:r>
            <a:r>
              <a:rPr lang="en-US" altLang="ja-JP" dirty="0"/>
              <a:t>avity: </a:t>
            </a:r>
            <a:r>
              <a:rPr lang="en-US" altLang="ja-JP" dirty="0" err="1" smtClean="0"/>
              <a:t>Q</a:t>
            </a:r>
            <a:r>
              <a:rPr lang="en-US" altLang="ja-JP" baseline="-25000" dirty="0" err="1" smtClean="0"/>
              <a:t>L</a:t>
            </a:r>
            <a:r>
              <a:rPr lang="en-US" altLang="ja-JP" dirty="0" smtClean="0"/>
              <a:t>=10</a:t>
            </a:r>
            <a:r>
              <a:rPr lang="en-US" altLang="ja-JP" baseline="30000" dirty="0" smtClean="0"/>
              <a:t>7</a:t>
            </a:r>
            <a:endParaRPr lang="en-US" altLang="ja-JP" baseline="30000" dirty="0"/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441170"/>
            <a:ext cx="3149600" cy="2362200"/>
          </a:xfrm>
          <a:prstGeom prst="rect">
            <a:avLst/>
          </a:prstGeom>
        </p:spPr>
      </p:pic>
      <p:sp>
        <p:nvSpPr>
          <p:cNvPr id="23" name="正方形/長方形 22"/>
          <p:cNvSpPr/>
          <p:nvPr/>
        </p:nvSpPr>
        <p:spPr>
          <a:xfrm>
            <a:off x="410307" y="5814536"/>
            <a:ext cx="32744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>
                <a:solidFill>
                  <a:srgbClr val="FF00FF"/>
                </a:solidFill>
              </a:rPr>
              <a:t>The rubber sheet was</a:t>
            </a:r>
            <a:r>
              <a:rPr lang="ja-JP" altLang="en-US" sz="1600" dirty="0">
                <a:solidFill>
                  <a:srgbClr val="FF00FF"/>
                </a:solidFill>
              </a:rPr>
              <a:t> </a:t>
            </a:r>
            <a:r>
              <a:rPr lang="en-US" altLang="ja-JP" sz="1600" dirty="0" smtClean="0">
                <a:solidFill>
                  <a:srgbClr val="FF00FF"/>
                </a:solidFill>
              </a:rPr>
              <a:t>inserted </a:t>
            </a:r>
          </a:p>
          <a:p>
            <a:r>
              <a:rPr lang="en-US" altLang="ja-JP" sz="1600" dirty="0" smtClean="0">
                <a:solidFill>
                  <a:srgbClr val="FF00FF"/>
                </a:solidFill>
              </a:rPr>
              <a:t>under the scroll pump. </a:t>
            </a:r>
            <a:br>
              <a:rPr lang="en-US" altLang="ja-JP" sz="1600" dirty="0" smtClean="0">
                <a:solidFill>
                  <a:srgbClr val="FF00FF"/>
                </a:solidFill>
              </a:rPr>
            </a:br>
            <a:r>
              <a:rPr lang="en-US" altLang="ja-JP" sz="1600" dirty="0" smtClean="0">
                <a:solidFill>
                  <a:srgbClr val="FF00FF"/>
                </a:solidFill>
              </a:rPr>
              <a:t>The 50 Hz vibration is suppressed. </a:t>
            </a:r>
            <a:endParaRPr lang="ja-JP" altLang="en-US" sz="1600" dirty="0">
              <a:solidFill>
                <a:srgbClr val="FF00FF"/>
              </a:solidFill>
            </a:endParaRPr>
          </a:p>
        </p:txBody>
      </p:sp>
      <p:cxnSp>
        <p:nvCxnSpPr>
          <p:cNvPr id="25" name="直線矢印コネクタ 24"/>
          <p:cNvCxnSpPr/>
          <p:nvPr/>
        </p:nvCxnSpPr>
        <p:spPr>
          <a:xfrm flipV="1">
            <a:off x="1617785" y="5684186"/>
            <a:ext cx="39077" cy="2032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6" descr="keklogo-c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42" y="98205"/>
            <a:ext cx="1033971" cy="5955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825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19</a:t>
            </a:fld>
            <a:endParaRPr kumimoji="1" lang="ja-JP" altLang="en-US"/>
          </a:p>
        </p:txBody>
      </p:sp>
      <p:pic>
        <p:nvPicPr>
          <p:cNvPr id="5" name="Picture 6" descr="keklogo-c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04" y="59128"/>
            <a:ext cx="1033971" cy="5955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テキスト ボックス 5"/>
          <p:cNvSpPr txBox="1"/>
          <p:nvPr/>
        </p:nvSpPr>
        <p:spPr>
          <a:xfrm>
            <a:off x="1396538" y="2510444"/>
            <a:ext cx="652717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Momentum Error due to Vector-sum Error</a:t>
            </a:r>
          </a:p>
          <a:p>
            <a:pPr algn="ctr"/>
            <a:r>
              <a:rPr lang="en-US" altLang="ja-JP" sz="2800" dirty="0"/>
              <a:t>&amp;</a:t>
            </a:r>
            <a:r>
              <a:rPr lang="en-US" altLang="ja-JP" sz="2800" dirty="0" smtClean="0"/>
              <a:t>  </a:t>
            </a:r>
          </a:p>
          <a:p>
            <a:pPr algn="ctr"/>
            <a:r>
              <a:rPr lang="en-US" altLang="ja-JP" sz="2800" dirty="0"/>
              <a:t>Improvement by tuner feedback </a:t>
            </a:r>
            <a:r>
              <a:rPr lang="en-US" altLang="ja-JP" sz="2800" dirty="0" smtClean="0"/>
              <a:t>parameter</a:t>
            </a:r>
            <a:endParaRPr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171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ERL\発表\2015_05_05 IPAC15（坂中）\図\cERL-BirdView_160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736" y="1350338"/>
            <a:ext cx="7046058" cy="4517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232129" y="4744460"/>
            <a:ext cx="11278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chemeClr val="bg1">
                    <a:lumMod val="50000"/>
                  </a:schemeClr>
                </a:solidFill>
              </a:rPr>
              <a:t>©Rey.Hori/KEK</a:t>
            </a:r>
            <a:endParaRPr lang="ja-JP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670206" y="3808388"/>
            <a:ext cx="1420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Injector  LINAC</a:t>
            </a:r>
            <a:endParaRPr kumimoji="1" lang="ja-JP" altLang="en-US" sz="1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747334" y="2543944"/>
            <a:ext cx="11546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Main LINAC</a:t>
            </a:r>
            <a:endParaRPr kumimoji="1" lang="ja-JP" altLang="en-US" sz="16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08697" y="2425204"/>
            <a:ext cx="1986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Circumference ~ 90m</a:t>
            </a:r>
            <a:endParaRPr kumimoji="1" lang="ja-JP" altLang="en-US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895608" y="3474443"/>
            <a:ext cx="7209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Marger</a:t>
            </a:r>
            <a:endParaRPr kumimoji="1" lang="ja-JP" altLang="en-US" sz="1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703449" y="2035892"/>
            <a:ext cx="1212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Beam Dump</a:t>
            </a:r>
            <a:endParaRPr kumimoji="1" lang="ja-JP" altLang="en-US" sz="1600" dirty="0"/>
          </a:p>
        </p:txBody>
      </p:sp>
      <p:pic>
        <p:nvPicPr>
          <p:cNvPr id="12" name="Picture 978" descr="ERL_20080527Di-006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732" y="2798503"/>
            <a:ext cx="1363322" cy="908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直線矢印コネクタ 12"/>
          <p:cNvCxnSpPr/>
          <p:nvPr/>
        </p:nvCxnSpPr>
        <p:spPr>
          <a:xfrm flipH="1" flipV="1">
            <a:off x="5305162" y="2734797"/>
            <a:ext cx="442172" cy="28961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ERL 2cell #2 20090424Di-0100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27" r="1488"/>
          <a:stretch/>
        </p:blipFill>
        <p:spPr bwMode="auto">
          <a:xfrm>
            <a:off x="3746081" y="4106272"/>
            <a:ext cx="1351621" cy="77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テキスト ボックス 14"/>
          <p:cNvSpPr txBox="1"/>
          <p:nvPr/>
        </p:nvSpPr>
        <p:spPr>
          <a:xfrm>
            <a:off x="326193" y="888824"/>
            <a:ext cx="6937668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/>
              <a:t>Compact ERL (</a:t>
            </a:r>
            <a:r>
              <a:rPr lang="en-US" altLang="ja-JP" b="1" dirty="0" err="1"/>
              <a:t>cERL</a:t>
            </a:r>
            <a:r>
              <a:rPr lang="en-US" altLang="ja-JP" dirty="0"/>
              <a:t>) </a:t>
            </a:r>
            <a:r>
              <a:rPr lang="en-US" altLang="ja-JP" dirty="0" smtClean="0"/>
              <a:t>is a test facility of </a:t>
            </a:r>
            <a:r>
              <a:rPr lang="en-US" altLang="ja-JP" dirty="0" smtClean="0">
                <a:solidFill>
                  <a:srgbClr val="0000FF"/>
                </a:solidFill>
              </a:rPr>
              <a:t>3-GeV </a:t>
            </a:r>
            <a:r>
              <a:rPr lang="en-US" altLang="ja-JP" dirty="0">
                <a:solidFill>
                  <a:srgbClr val="0000FF"/>
                </a:solidFill>
              </a:rPr>
              <a:t>ERL </a:t>
            </a:r>
            <a:r>
              <a:rPr lang="en-US" altLang="ja-JP" dirty="0" smtClean="0">
                <a:solidFill>
                  <a:srgbClr val="0000FF"/>
                </a:solidFill>
              </a:rPr>
              <a:t>as a future light source</a:t>
            </a:r>
            <a:r>
              <a:rPr lang="en-US" altLang="ja-JP" dirty="0" smtClean="0"/>
              <a:t>.</a:t>
            </a:r>
            <a:endParaRPr lang="en-US" altLang="ja-JP" dirty="0"/>
          </a:p>
        </p:txBody>
      </p:sp>
      <p:cxnSp>
        <p:nvCxnSpPr>
          <p:cNvPr id="16" name="直線矢印コネクタ 15"/>
          <p:cNvCxnSpPr>
            <a:stCxn id="7" idx="1"/>
          </p:cNvCxnSpPr>
          <p:nvPr/>
        </p:nvCxnSpPr>
        <p:spPr>
          <a:xfrm flipH="1">
            <a:off x="3174180" y="3977665"/>
            <a:ext cx="496026" cy="9111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78"/>
          <p:cNvSpPr txBox="1">
            <a:spLocks noChangeArrowheads="1"/>
          </p:cNvSpPr>
          <p:nvPr/>
        </p:nvSpPr>
        <p:spPr bwMode="auto">
          <a:xfrm>
            <a:off x="6964086" y="2884041"/>
            <a:ext cx="18181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400" dirty="0" smtClean="0"/>
              <a:t>9-cell SRF cavity x 2</a:t>
            </a:r>
            <a:endParaRPr lang="ja-JP" altLang="en-US" sz="1400" dirty="0"/>
          </a:p>
        </p:txBody>
      </p:sp>
      <p:sp>
        <p:nvSpPr>
          <p:cNvPr id="18" name="テキスト ボックス 178"/>
          <p:cNvSpPr txBox="1">
            <a:spLocks noChangeArrowheads="1"/>
          </p:cNvSpPr>
          <p:nvPr/>
        </p:nvSpPr>
        <p:spPr bwMode="auto">
          <a:xfrm>
            <a:off x="3397408" y="4903775"/>
            <a:ext cx="18181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400" dirty="0"/>
              <a:t>2</a:t>
            </a:r>
            <a:r>
              <a:rPr lang="en-US" altLang="ja-JP" sz="1400" dirty="0" smtClean="0"/>
              <a:t>-cell SRF cavity x 3</a:t>
            </a:r>
            <a:endParaRPr lang="en-US" altLang="ja-JP" sz="14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964086" y="3151048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Q</a:t>
            </a:r>
            <a:r>
              <a:rPr kumimoji="1" lang="en-US" altLang="ja-JP" sz="1600" baseline="-25000" dirty="0" smtClean="0"/>
              <a:t>L</a:t>
            </a:r>
            <a:r>
              <a:rPr kumimoji="1" lang="en-US" altLang="ja-JP" sz="1600" dirty="0" smtClean="0"/>
              <a:t> = 1</a:t>
            </a:r>
            <a:r>
              <a:rPr kumimoji="1" lang="en-US" altLang="ja-JP" sz="1600" dirty="0" smtClean="0">
                <a:sym typeface="Symbol" panose="05050102010706020507" pitchFamily="18" charset="2"/>
              </a:rPr>
              <a:t></a:t>
            </a:r>
            <a:r>
              <a:rPr kumimoji="1" lang="en-US" altLang="ja-JP" sz="1600" dirty="0" smtClean="0"/>
              <a:t> 10</a:t>
            </a:r>
            <a:r>
              <a:rPr kumimoji="1" lang="en-US" altLang="ja-JP" sz="1600" baseline="30000" dirty="0" smtClean="0"/>
              <a:t>7</a:t>
            </a:r>
            <a:endParaRPr kumimoji="1" lang="ja-JP" altLang="en-US" sz="1600" baseline="30000" dirty="0"/>
          </a:p>
        </p:txBody>
      </p:sp>
      <p:graphicFrame>
        <p:nvGraphicFramePr>
          <p:cNvPr id="20" name="Group 2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551478"/>
              </p:ext>
            </p:extLst>
          </p:nvPr>
        </p:nvGraphicFramePr>
        <p:xfrm>
          <a:off x="5279923" y="4711261"/>
          <a:ext cx="3655439" cy="173776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024943"/>
                <a:gridCol w="1630496"/>
              </a:tblGrid>
              <a:tr h="2431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kumimoji="1" sz="1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kumimoji="1" sz="1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kumimoji="1" sz="10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Nominal beam energy</a:t>
                      </a:r>
                      <a:endParaRPr kumimoji="1" lang="en-US" altLang="ja-JP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1431" marR="91431" marT="45760" marB="45760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kumimoji="1" sz="1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kumimoji="1" sz="1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kumimoji="1" sz="10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MeV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1431" marR="91431" marT="45760" marB="45760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kumimoji="1" sz="1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kumimoji="1" sz="1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kumimoji="1" sz="10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Nominal Injector energy</a:t>
                      </a:r>
                      <a:endParaRPr kumimoji="1" lang="en-US" altLang="ja-JP" sz="1400" b="0" i="0" u="none" strike="noStrike" kern="1200" cap="none" normalizeH="0" baseline="-2500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1431" marR="91431" marT="45760" marB="4576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kumimoji="1" sz="1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kumimoji="1" sz="1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kumimoji="1" sz="10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kumimoji="1" sz="8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MeV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1431" marR="91431" marT="45760" marB="4576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current</a:t>
                      </a:r>
                      <a:endParaRPr kumimoji="1" lang="en-US" altLang="ja-JP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1431" marR="91431" marT="45760" marB="4576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mA (initial goal)</a:t>
                      </a:r>
                    </a:p>
                  </a:txBody>
                  <a:tcPr marL="91431" marR="91431" marT="45760" marB="4576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Normalized emittance</a:t>
                      </a:r>
                      <a:endParaRPr kumimoji="1" lang="en-US" altLang="ja-JP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1431" marR="91431" marT="45760" marB="4576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 ‒ 1</a:t>
                      </a:r>
                      <a:r>
                        <a:rPr kumimoji="1" lang="ja-JP" alt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4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kumimoji="1" lang="en-US" altLang="ja-JP" sz="14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</a:t>
                      </a:r>
                      <a:r>
                        <a:rPr kumimoji="1" lang="en-US" altLang="ja-JP" sz="14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mrad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1431" marR="91431" marT="45760" marB="4576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Bunch length</a:t>
                      </a:r>
                    </a:p>
                  </a:txBody>
                  <a:tcPr marL="91431" marR="91431" marT="45760" marB="4576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1-3ps (usual)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100fs (short bunch)</a:t>
                      </a:r>
                    </a:p>
                  </a:txBody>
                  <a:tcPr marL="91431" marR="91431" marT="45760" marB="4576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21" name="直線矢印コネクタ 20"/>
          <p:cNvCxnSpPr/>
          <p:nvPr/>
        </p:nvCxnSpPr>
        <p:spPr>
          <a:xfrm flipH="1" flipV="1">
            <a:off x="2737140" y="4230451"/>
            <a:ext cx="505377" cy="1181922"/>
          </a:xfrm>
          <a:prstGeom prst="straightConnector1">
            <a:avLst/>
          </a:prstGeom>
          <a:ln w="127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2859212" y="5470654"/>
            <a:ext cx="8803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 smtClean="0"/>
              <a:t>Buncher</a:t>
            </a:r>
            <a:endParaRPr kumimoji="1" lang="ja-JP" altLang="en-US" sz="1600" dirty="0"/>
          </a:p>
        </p:txBody>
      </p:sp>
      <p:sp>
        <p:nvSpPr>
          <p:cNvPr id="23" name="Text Box 40"/>
          <p:cNvSpPr txBox="1">
            <a:spLocks noChangeArrowheads="1"/>
          </p:cNvSpPr>
          <p:nvPr/>
        </p:nvSpPr>
        <p:spPr bwMode="auto">
          <a:xfrm>
            <a:off x="775156" y="5233322"/>
            <a:ext cx="2577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1400" dirty="0" smtClean="0"/>
              <a:t>Photocathode DC </a:t>
            </a:r>
            <a:r>
              <a:rPr lang="en-US" altLang="ja-JP" sz="1400" dirty="0"/>
              <a:t>gun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799965" y="4393930"/>
            <a:ext cx="24048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Design parameters of the cERL</a:t>
            </a:r>
            <a:endParaRPr kumimoji="1" lang="ja-JP" altLang="en-US" sz="14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530467" y="3756752"/>
            <a:ext cx="15712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RF </a:t>
            </a:r>
            <a:r>
              <a:rPr lang="en-US" altLang="ja-JP" sz="1600" dirty="0"/>
              <a:t>=</a:t>
            </a:r>
            <a:r>
              <a:rPr lang="en-US" altLang="ja-JP" sz="1600" dirty="0" smtClean="0"/>
              <a:t> 1.3 GHz CW</a:t>
            </a:r>
            <a:endParaRPr kumimoji="1" lang="ja-JP" altLang="en-US" sz="16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873260" y="5177330"/>
            <a:ext cx="10695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Q</a:t>
            </a:r>
            <a:r>
              <a:rPr kumimoji="1" lang="en-US" altLang="ja-JP" sz="1600" baseline="-25000" dirty="0" smtClean="0"/>
              <a:t>L</a:t>
            </a:r>
            <a:r>
              <a:rPr kumimoji="1" lang="en-US" altLang="ja-JP" sz="1600" dirty="0" smtClean="0"/>
              <a:t> = 5</a:t>
            </a:r>
            <a:r>
              <a:rPr kumimoji="1" lang="en-US" altLang="ja-JP" sz="1600" dirty="0" smtClean="0">
                <a:sym typeface="Symbol" panose="05050102010706020507" pitchFamily="18" charset="2"/>
              </a:rPr>
              <a:t></a:t>
            </a:r>
            <a:r>
              <a:rPr kumimoji="1" lang="en-US" altLang="ja-JP" sz="1600" dirty="0" smtClean="0"/>
              <a:t>10</a:t>
            </a:r>
            <a:r>
              <a:rPr kumimoji="1" lang="en-US" altLang="ja-JP" sz="1600" baseline="30000" dirty="0" smtClean="0"/>
              <a:t>5</a:t>
            </a:r>
            <a:endParaRPr kumimoji="1" lang="ja-JP" altLang="en-US" sz="1600" baseline="30000" dirty="0"/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595941" y="135883"/>
            <a:ext cx="7651903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 smtClean="0">
                <a:solidFill>
                  <a:srgbClr val="0000FF"/>
                </a:solidFill>
              </a:rPr>
              <a:t>Introduction of </a:t>
            </a:r>
            <a:r>
              <a:rPr lang="en-US" altLang="ja-JP" sz="2800" b="1" dirty="0" err="1" smtClean="0">
                <a:solidFill>
                  <a:srgbClr val="0000FF"/>
                </a:solidFill>
              </a:rPr>
              <a:t>cERL</a:t>
            </a:r>
            <a:endParaRPr lang="en-US" altLang="ja-JP" sz="2800" b="1" dirty="0">
              <a:solidFill>
                <a:srgbClr val="0000FF"/>
              </a:solidFill>
            </a:endParaRPr>
          </a:p>
        </p:txBody>
      </p:sp>
      <p:cxnSp>
        <p:nvCxnSpPr>
          <p:cNvPr id="29" name="直線コネクタ 28"/>
          <p:cNvCxnSpPr/>
          <p:nvPr/>
        </p:nvCxnSpPr>
        <p:spPr>
          <a:xfrm>
            <a:off x="0" y="727650"/>
            <a:ext cx="914400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6" descr="keklogo-c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42" y="98205"/>
            <a:ext cx="1033971" cy="5955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841458" y="5893618"/>
            <a:ext cx="3849452" cy="584775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 smtClean="0"/>
              <a:t>Requirements of RF stabilities for </a:t>
            </a:r>
            <a:r>
              <a:rPr kumimoji="1" lang="en-US" altLang="ja-JP" sz="1600" dirty="0" err="1" smtClean="0"/>
              <a:t>3GeV-ERL</a:t>
            </a:r>
            <a:r>
              <a:rPr kumimoji="1" lang="en-US" altLang="ja-JP" sz="1600" dirty="0" smtClean="0"/>
              <a:t> </a:t>
            </a:r>
          </a:p>
          <a:p>
            <a:pPr algn="ctr"/>
            <a:r>
              <a:rPr lang="en-US" altLang="ja-JP" sz="1600" dirty="0" err="1" smtClean="0">
                <a:solidFill>
                  <a:srgbClr val="0000FF"/>
                </a:solidFill>
              </a:rPr>
              <a:t>0.01%rms,0.01deg.rms</a:t>
            </a:r>
            <a:endParaRPr kumimoji="1" lang="ja-JP" alt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35572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4763"/>
    </mc:Choice>
    <mc:Fallback>
      <p:transition spd="slow" advTm="547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6" grpId="0"/>
      <p:bldP spid="27" grpId="0"/>
      <p:bldP spid="3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91673"/>
            <a:ext cx="3591586" cy="1038771"/>
          </a:xfrm>
          <a:prstGeom prst="rect">
            <a:avLst/>
          </a:prstGeom>
        </p:spPr>
      </p:pic>
      <p:graphicFrame>
        <p:nvGraphicFramePr>
          <p:cNvPr id="16" name="表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66743"/>
              </p:ext>
            </p:extLst>
          </p:nvPr>
        </p:nvGraphicFramePr>
        <p:xfrm>
          <a:off x="1056139" y="1341180"/>
          <a:ext cx="7013616" cy="1097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30765"/>
                <a:gridCol w="1472063"/>
                <a:gridCol w="1557648"/>
                <a:gridCol w="1279874"/>
                <a:gridCol w="1373266"/>
              </a:tblGrid>
              <a:tr h="352297"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/>
                    </a:p>
                  </a:txBody>
                  <a:tcPr>
                    <a:lnL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Inj1</a:t>
                      </a:r>
                      <a:endParaRPr kumimoji="1" lang="ja-JP" altLang="en-US" sz="1800" dirty="0"/>
                    </a:p>
                  </a:txBody>
                  <a:tcPr>
                    <a:lnL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Inj2 &amp; Inj3</a:t>
                      </a:r>
                      <a:endParaRPr kumimoji="1" lang="ja-JP" altLang="en-US" sz="1800" dirty="0"/>
                    </a:p>
                  </a:txBody>
                  <a:tcPr>
                    <a:lnL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ML1</a:t>
                      </a:r>
                      <a:endParaRPr kumimoji="1" lang="ja-JP" altLang="en-US" sz="1800" dirty="0"/>
                    </a:p>
                  </a:txBody>
                  <a:tcPr>
                    <a:lnL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ML2</a:t>
                      </a:r>
                      <a:endParaRPr kumimoji="1" lang="ja-JP" altLang="en-US" sz="1800" dirty="0"/>
                    </a:p>
                  </a:txBody>
                  <a:tcPr>
                    <a:lnL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2448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Amplitude</a:t>
                      </a:r>
                      <a:endParaRPr kumimoji="1" lang="ja-JP" altLang="en-US" sz="1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0.006% </a:t>
                      </a:r>
                      <a:r>
                        <a:rPr kumimoji="1" lang="en-US" altLang="ja-JP" sz="1800" dirty="0" err="1" smtClean="0"/>
                        <a:t>rms</a:t>
                      </a:r>
                      <a:endParaRPr kumimoji="1" lang="ja-JP" altLang="en-US" sz="1800" b="1" dirty="0" smtClean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0.012% </a:t>
                      </a:r>
                      <a:r>
                        <a:rPr kumimoji="1" lang="en-US" altLang="ja-JP" sz="1800" dirty="0" err="1" smtClean="0"/>
                        <a:t>rms</a:t>
                      </a:r>
                      <a:endParaRPr kumimoji="1" lang="ja-JP" altLang="en-US" sz="1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0.003% </a:t>
                      </a:r>
                      <a:r>
                        <a:rPr kumimoji="1" lang="en-US" altLang="ja-JP" sz="1800" dirty="0" err="1" smtClean="0"/>
                        <a:t>rms</a:t>
                      </a:r>
                      <a:endParaRPr kumimoji="1" lang="ja-JP" altLang="en-US" sz="1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0.003% </a:t>
                      </a:r>
                      <a:r>
                        <a:rPr kumimoji="1" lang="en-US" altLang="ja-JP" sz="1800" dirty="0" err="1" smtClean="0"/>
                        <a:t>rms</a:t>
                      </a:r>
                      <a:endParaRPr kumimoji="1" lang="ja-JP" altLang="en-US" sz="1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4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/>
                        <a:t>Phase </a:t>
                      </a:r>
                      <a:endParaRPr kumimoji="1" lang="ja-JP" altLang="en-US" sz="1800" b="1" dirty="0" smtClean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/>
                        <a:t>0.009</a:t>
                      </a:r>
                      <a:r>
                        <a:rPr kumimoji="1" lang="en-US" altLang="ja-JP" sz="1800" baseline="0" dirty="0" smtClean="0">
                          <a:sym typeface="Symbol"/>
                        </a:rPr>
                        <a:t> </a:t>
                      </a:r>
                      <a:r>
                        <a:rPr kumimoji="1" lang="en-US" altLang="ja-JP" sz="1800" baseline="0" dirty="0" err="1" smtClean="0">
                          <a:sym typeface="Symbol"/>
                        </a:rPr>
                        <a:t>rms</a:t>
                      </a:r>
                      <a:endParaRPr kumimoji="1" lang="ja-JP" altLang="en-US" sz="1800" b="1" dirty="0" smtClean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0.022</a:t>
                      </a:r>
                      <a:r>
                        <a:rPr kumimoji="1" lang="en-US" altLang="ja-JP" sz="1800" dirty="0" smtClean="0">
                          <a:sym typeface="Symbol"/>
                        </a:rPr>
                        <a:t> </a:t>
                      </a:r>
                      <a:r>
                        <a:rPr kumimoji="1" lang="en-US" altLang="ja-JP" sz="1800" dirty="0" err="1" smtClean="0">
                          <a:sym typeface="Symbol"/>
                        </a:rPr>
                        <a:t>rms</a:t>
                      </a:r>
                      <a:endParaRPr kumimoji="1" lang="ja-JP" altLang="en-US" sz="1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0.010</a:t>
                      </a:r>
                      <a:r>
                        <a:rPr kumimoji="1" lang="en-US" altLang="ja-JP" sz="1800" dirty="0" smtClean="0">
                          <a:sym typeface="Symbol"/>
                        </a:rPr>
                        <a:t></a:t>
                      </a:r>
                      <a:r>
                        <a:rPr kumimoji="1" lang="en-US" altLang="ja-JP" sz="1800" dirty="0" smtClean="0"/>
                        <a:t> </a:t>
                      </a:r>
                      <a:r>
                        <a:rPr kumimoji="1" lang="en-US" altLang="ja-JP" sz="1800" dirty="0" err="1" smtClean="0"/>
                        <a:t>rms</a:t>
                      </a:r>
                      <a:endParaRPr kumimoji="1" lang="ja-JP" altLang="en-US" sz="1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0.009</a:t>
                      </a:r>
                      <a:r>
                        <a:rPr kumimoji="1" lang="en-US" altLang="ja-JP" sz="1800" dirty="0" smtClean="0">
                          <a:sym typeface="Symbol"/>
                        </a:rPr>
                        <a:t></a:t>
                      </a:r>
                      <a:r>
                        <a:rPr kumimoji="1" lang="en-US" altLang="ja-JP" sz="1800" dirty="0" smtClean="0"/>
                        <a:t> </a:t>
                      </a:r>
                      <a:r>
                        <a:rPr kumimoji="1" lang="en-US" altLang="ja-JP" sz="1800" dirty="0" err="1" smtClean="0"/>
                        <a:t>rms</a:t>
                      </a:r>
                      <a:endParaRPr kumimoji="1" lang="ja-JP" altLang="en-US" sz="1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638971" y="103610"/>
            <a:ext cx="7651903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 smtClean="0">
                <a:solidFill>
                  <a:srgbClr val="0000FF"/>
                </a:solidFill>
              </a:rPr>
              <a:t>RF Performance</a:t>
            </a:r>
            <a:endParaRPr lang="en-US" altLang="ja-JP" sz="2800" b="1" dirty="0">
              <a:solidFill>
                <a:srgbClr val="0000FF"/>
              </a:solidFill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0" y="727650"/>
            <a:ext cx="914400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6" descr="keklogo-c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42" y="98205"/>
            <a:ext cx="1033971" cy="5955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2" name="正方形/長方形 31"/>
          <p:cNvSpPr/>
          <p:nvPr/>
        </p:nvSpPr>
        <p:spPr>
          <a:xfrm>
            <a:off x="306784" y="4780122"/>
            <a:ext cx="29537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ja-JP" sz="1600" dirty="0" smtClean="0"/>
              <a:t>&lt;Measurement condition&gt;</a:t>
            </a:r>
          </a:p>
          <a:p>
            <a:r>
              <a:rPr lang="fr-FR" altLang="ja-JP" sz="1600" dirty="0" smtClean="0"/>
              <a:t>Beam</a:t>
            </a:r>
            <a:r>
              <a:rPr lang="fr-FR" altLang="ja-JP" sz="1600" dirty="0"/>
              <a:t>: 5Hz, 3ps rms, </a:t>
            </a:r>
            <a:r>
              <a:rPr lang="fr-FR" altLang="ja-JP" sz="1600" dirty="0" smtClean="0"/>
              <a:t>23</a:t>
            </a:r>
            <a:r>
              <a:rPr lang="ja-JP" altLang="en-US" sz="1600" dirty="0"/>
              <a:t> </a:t>
            </a:r>
            <a:r>
              <a:rPr lang="fr-FR" altLang="ja-JP" sz="1600" dirty="0" smtClean="0"/>
              <a:t>fC</a:t>
            </a:r>
            <a:r>
              <a:rPr lang="fr-FR" altLang="ja-JP" sz="1600" dirty="0"/>
              <a:t>, </a:t>
            </a:r>
            <a:r>
              <a:rPr lang="fr-FR" altLang="ja-JP" sz="1600" dirty="0" smtClean="0"/>
              <a:t>total Energy=19.9 MeV</a:t>
            </a:r>
            <a:endParaRPr lang="fr-FR" altLang="ja-JP" sz="1600" dirty="0"/>
          </a:p>
        </p:txBody>
      </p:sp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615" y="3554764"/>
            <a:ext cx="5914866" cy="2437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テキスト ボックス 33"/>
          <p:cNvSpPr txBox="1"/>
          <p:nvPr/>
        </p:nvSpPr>
        <p:spPr>
          <a:xfrm>
            <a:off x="4230088" y="6401824"/>
            <a:ext cx="4913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Momentum drift</a:t>
            </a:r>
            <a:r>
              <a:rPr kumimoji="1" lang="en-US" altLang="ja-JP" sz="1600" dirty="0" smtClean="0"/>
              <a:t> of </a:t>
            </a:r>
            <a:r>
              <a:rPr kumimoji="1" lang="en-US" altLang="ja-JP" sz="1600" dirty="0" smtClean="0">
                <a:solidFill>
                  <a:srgbClr val="FF0000"/>
                </a:solidFill>
              </a:rPr>
              <a:t>~15 minutes period</a:t>
            </a:r>
            <a:r>
              <a:rPr kumimoji="1" lang="en-US" altLang="ja-JP" sz="1600" dirty="0" smtClean="0"/>
              <a:t> was observed.</a:t>
            </a:r>
            <a:endParaRPr kumimoji="1" lang="ja-JP" altLang="en-US" sz="1600" dirty="0"/>
          </a:p>
        </p:txBody>
      </p:sp>
      <p:cxnSp>
        <p:nvCxnSpPr>
          <p:cNvPr id="35" name="直線コネクタ 34"/>
          <p:cNvCxnSpPr/>
          <p:nvPr/>
        </p:nvCxnSpPr>
        <p:spPr>
          <a:xfrm>
            <a:off x="4288087" y="4343668"/>
            <a:ext cx="3922594" cy="0"/>
          </a:xfrm>
          <a:prstGeom prst="line">
            <a:avLst/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6034998" y="4004883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36 min.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739160" y="6066374"/>
            <a:ext cx="3412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Momentum stability = 0.013% </a:t>
            </a:r>
            <a:r>
              <a:rPr kumimoji="1" lang="en-US" altLang="ja-JP" dirty="0" err="1" smtClean="0"/>
              <a:t>rms</a:t>
            </a:r>
            <a:endParaRPr kumimoji="1" lang="ja-JP" altLang="en-US" dirty="0"/>
          </a:p>
        </p:txBody>
      </p:sp>
      <p:sp>
        <p:nvSpPr>
          <p:cNvPr id="37" name="Rectangle 4"/>
          <p:cNvSpPr>
            <a:spLocks noChangeArrowheads="1"/>
          </p:cNvSpPr>
          <p:nvPr/>
        </p:nvSpPr>
        <p:spPr bwMode="auto">
          <a:xfrm>
            <a:off x="855660" y="2651336"/>
            <a:ext cx="7651903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 b="1" dirty="0" smtClean="0">
                <a:solidFill>
                  <a:srgbClr val="0000FF"/>
                </a:solidFill>
              </a:rPr>
              <a:t>Measurement of Beam Momentum Stability</a:t>
            </a:r>
            <a:endParaRPr lang="en-US" altLang="ja-JP" sz="2000" b="1" dirty="0">
              <a:solidFill>
                <a:srgbClr val="0000FF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200993" y="3108631"/>
            <a:ext cx="3028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</a:rPr>
              <a:t>for confirmation of RF stability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38" name="Rectangle 4"/>
          <p:cNvSpPr>
            <a:spLocks noChangeArrowheads="1"/>
          </p:cNvSpPr>
          <p:nvPr/>
        </p:nvSpPr>
        <p:spPr bwMode="auto">
          <a:xfrm>
            <a:off x="962792" y="748600"/>
            <a:ext cx="7651903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 b="1" dirty="0" smtClean="0">
                <a:solidFill>
                  <a:srgbClr val="0000FF"/>
                </a:solidFill>
              </a:rPr>
              <a:t>RF Stabilities for Short </a:t>
            </a:r>
            <a:r>
              <a:rPr lang="en-US" altLang="ja-JP" sz="2000" b="1" dirty="0">
                <a:solidFill>
                  <a:srgbClr val="0000FF"/>
                </a:solidFill>
              </a:rPr>
              <a:t>T</a:t>
            </a:r>
            <a:r>
              <a:rPr lang="en-US" altLang="ja-JP" sz="2000" b="1" dirty="0" smtClean="0">
                <a:solidFill>
                  <a:srgbClr val="0000FF"/>
                </a:solidFill>
              </a:rPr>
              <a:t>ime</a:t>
            </a:r>
            <a:endParaRPr lang="en-US" altLang="ja-JP" sz="2000" b="1" dirty="0">
              <a:solidFill>
                <a:srgbClr val="0000FF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787152" y="2427457"/>
            <a:ext cx="3569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 smtClean="0">
                <a:solidFill>
                  <a:srgbClr val="FF0000"/>
                </a:solidFill>
              </a:rPr>
              <a:t>Almost satisfied the requirement of 3-GeV ERL</a:t>
            </a:r>
            <a:endParaRPr kumimoji="1" lang="ja-JP" altLang="en-US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702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6" grpId="0"/>
      <p:bldP spid="17" grpId="0"/>
      <p:bldP spid="37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665" b="24185"/>
          <a:stretch/>
        </p:blipFill>
        <p:spPr>
          <a:xfrm>
            <a:off x="943420" y="1612456"/>
            <a:ext cx="3699746" cy="1887402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3322715" y="2964372"/>
            <a:ext cx="4972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solidFill>
                  <a:srgbClr val="0000FF"/>
                </a:solidFill>
              </a:rPr>
              <a:t>Inj1</a:t>
            </a:r>
            <a:endParaRPr lang="ja-JP" altLang="en-US" sz="1600" dirty="0"/>
          </a:p>
        </p:txBody>
      </p:sp>
      <p:sp>
        <p:nvSpPr>
          <p:cNvPr id="6" name="正方形/長方形 5"/>
          <p:cNvSpPr/>
          <p:nvPr/>
        </p:nvSpPr>
        <p:spPr>
          <a:xfrm>
            <a:off x="2096709" y="1691061"/>
            <a:ext cx="4972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rgbClr val="FF0000"/>
                </a:solidFill>
              </a:rPr>
              <a:t>Inj2</a:t>
            </a:r>
            <a:endParaRPr lang="ja-JP" altLang="en-US" sz="1600" dirty="0"/>
          </a:p>
        </p:txBody>
      </p:sp>
      <p:sp>
        <p:nvSpPr>
          <p:cNvPr id="7" name="正方形/長方形 6"/>
          <p:cNvSpPr/>
          <p:nvPr/>
        </p:nvSpPr>
        <p:spPr>
          <a:xfrm>
            <a:off x="2649232" y="1707604"/>
            <a:ext cx="4972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rgbClr val="009900"/>
                </a:solidFill>
              </a:rPr>
              <a:t>Inj3</a:t>
            </a:r>
            <a:endParaRPr lang="ja-JP" altLang="en-US" sz="1600" dirty="0">
              <a:solidFill>
                <a:srgbClr val="0099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32386" y="3535243"/>
            <a:ext cx="5566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Time</a:t>
            </a:r>
            <a:endParaRPr kumimoji="1" lang="ja-JP" altLang="en-US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/>
              <p:cNvSpPr txBox="1"/>
              <p:nvPr/>
            </p:nvSpPr>
            <p:spPr>
              <a:xfrm rot="16200000">
                <a:off x="6217" y="2202375"/>
                <a:ext cx="130375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ja-JP" sz="1600" dirty="0" smtClean="0"/>
                  <a:t>D</a:t>
                </a:r>
                <a:r>
                  <a:rPr kumimoji="1" lang="en-US" altLang="ja-JP" sz="1600" dirty="0" smtClean="0"/>
                  <a:t>etuning phase</a:t>
                </a:r>
              </a:p>
              <a:p>
                <a:pPr algn="ctr"/>
                <a:r>
                  <a:rPr kumimoji="1" lang="en-US" altLang="ja-JP" sz="1600" dirty="0" smtClean="0"/>
                  <a:t> </a:t>
                </a:r>
                <a14:m>
                  <m:oMath xmlns:m="http://schemas.openxmlformats.org/officeDocument/2006/math">
                    <m:r>
                      <a:rPr kumimoji="1" lang="ja-JP" altLang="en-US" sz="1600" i="1" smtClean="0">
                        <a:latin typeface="Cambria Math" panose="02040503050406030204" pitchFamily="18" charset="0"/>
                      </a:rPr>
                      <m:t>∆</m:t>
                    </m:r>
                    <m:r>
                      <a:rPr kumimoji="1" lang="ja-JP" altLang="en-US" sz="160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kumimoji="1" lang="ja-JP" altLang="en-US" sz="1600" dirty="0" smtClean="0"/>
                  <a:t> </a:t>
                </a:r>
                <a:r>
                  <a:rPr kumimoji="1" lang="en-US" altLang="ja-JP" sz="1600" dirty="0" smtClean="0"/>
                  <a:t>(</a:t>
                </a:r>
                <a:r>
                  <a:rPr lang="en-US" altLang="ja-JP" sz="1600" dirty="0"/>
                  <a:t>deg</a:t>
                </a:r>
                <a:r>
                  <a:rPr lang="en-US" altLang="ja-JP" sz="1600" dirty="0" smtClean="0"/>
                  <a:t>.)</a:t>
                </a:r>
                <a:endParaRPr lang="ja-JP" altLang="en-US" sz="1600" dirty="0"/>
              </a:p>
            </p:txBody>
          </p:sp>
        </mc:Choice>
        <mc:Fallback xmlns="">
          <p:sp>
            <p:nvSpPr>
              <p:cNvPr id="18" name="テキスト ボックス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217" y="2202375"/>
                <a:ext cx="1303755" cy="492443"/>
              </a:xfrm>
              <a:prstGeom prst="rect">
                <a:avLst/>
              </a:prstGeom>
              <a:blipFill rotWithShape="0">
                <a:blip r:embed="rId4"/>
                <a:stretch>
                  <a:fillRect l="-13750" t="-7944" r="-25000" b="-934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直線コネクタ 18"/>
          <p:cNvCxnSpPr/>
          <p:nvPr/>
        </p:nvCxnSpPr>
        <p:spPr>
          <a:xfrm>
            <a:off x="0" y="727650"/>
            <a:ext cx="914400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1084828" y="144935"/>
            <a:ext cx="7651903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 smtClean="0">
                <a:solidFill>
                  <a:srgbClr val="0000FF"/>
                </a:solidFill>
              </a:rPr>
              <a:t>What causes Energy Drift ?</a:t>
            </a:r>
            <a:endParaRPr lang="en-US" altLang="ja-JP" sz="2800" b="1" dirty="0">
              <a:solidFill>
                <a:srgbClr val="0000FF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87240" y="905415"/>
            <a:ext cx="7260879" cy="4001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Time interval of </a:t>
            </a:r>
            <a:r>
              <a:rPr lang="en-US" altLang="ja-JP" sz="2000" dirty="0" smtClean="0">
                <a:solidFill>
                  <a:srgbClr val="FF0000"/>
                </a:solidFill>
              </a:rPr>
              <a:t>detuning</a:t>
            </a:r>
            <a:r>
              <a:rPr lang="en-US" altLang="ja-JP" sz="2000" dirty="0" smtClean="0"/>
              <a:t> is similar to the interval of energy drift.  </a:t>
            </a:r>
            <a:endParaRPr kumimoji="1" lang="ja-JP" altLang="en-US" sz="2000" dirty="0"/>
          </a:p>
        </p:txBody>
      </p:sp>
      <p:cxnSp>
        <p:nvCxnSpPr>
          <p:cNvPr id="22" name="直線矢印コネクタ 21"/>
          <p:cNvCxnSpPr/>
          <p:nvPr/>
        </p:nvCxnSpPr>
        <p:spPr>
          <a:xfrm>
            <a:off x="3225869" y="1992700"/>
            <a:ext cx="549426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3349782" y="1304637"/>
            <a:ext cx="112605" cy="6699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3673079" y="1675202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~15 min.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027687" y="1603502"/>
            <a:ext cx="3756806" cy="646331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Large ripple depends on </a:t>
            </a:r>
            <a:r>
              <a:rPr lang="en-US" altLang="ja-JP" dirty="0" smtClean="0"/>
              <a:t>valve control for liquid N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.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019101" y="2543406"/>
            <a:ext cx="36068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Input-co</a:t>
            </a:r>
            <a:r>
              <a:rPr kumimoji="1" lang="en-US" altLang="ja-JP" dirty="0" smtClean="0"/>
              <a:t>uplers </a:t>
            </a:r>
            <a:r>
              <a:rPr lang="en-US" altLang="ja-JP" dirty="0" smtClean="0"/>
              <a:t>of</a:t>
            </a:r>
            <a:r>
              <a:rPr kumimoji="1" lang="en-US" altLang="ja-JP" dirty="0" smtClean="0"/>
              <a:t> injector </a:t>
            </a:r>
            <a:r>
              <a:rPr lang="en-US" altLang="ja-JP" dirty="0" smtClean="0"/>
              <a:t>are </a:t>
            </a:r>
            <a:r>
              <a:rPr kumimoji="1" lang="en-US" altLang="ja-JP" dirty="0" smtClean="0"/>
              <a:t>cooled</a:t>
            </a:r>
          </a:p>
          <a:p>
            <a:r>
              <a:rPr lang="en-US" altLang="ja-JP" dirty="0" smtClean="0"/>
              <a:t>by </a:t>
            </a:r>
            <a:r>
              <a:rPr lang="en-US" altLang="ja-JP" dirty="0"/>
              <a:t>liquid </a:t>
            </a:r>
            <a:r>
              <a:rPr lang="en-US" altLang="ja-JP" dirty="0" err="1" smtClean="0"/>
              <a:t>N</a:t>
            </a:r>
            <a:r>
              <a:rPr lang="en-US" altLang="ja-JP" baseline="-25000" dirty="0" err="1" smtClean="0"/>
              <a:t>2</a:t>
            </a:r>
            <a:r>
              <a:rPr lang="en-US" altLang="ja-JP" dirty="0" smtClean="0"/>
              <a:t>. </a:t>
            </a:r>
            <a:endParaRPr kumimoji="1" lang="ja-JP" altLang="en-US" dirty="0"/>
          </a:p>
        </p:txBody>
      </p:sp>
      <p:pic>
        <p:nvPicPr>
          <p:cNvPr id="29" name="Picture 6" descr="keklogo-c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42" y="98205"/>
            <a:ext cx="1033971" cy="595547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42" name="グループ化 41"/>
          <p:cNvGrpSpPr/>
          <p:nvPr/>
        </p:nvGrpSpPr>
        <p:grpSpPr>
          <a:xfrm>
            <a:off x="391261" y="3720974"/>
            <a:ext cx="8019409" cy="2960484"/>
            <a:chOff x="391261" y="3720974"/>
            <a:chExt cx="8019409" cy="2960484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 rotWithShape="1">
            <a:blip r:embed="rId6"/>
            <a:srcRect l="12395" t="1138" r="9533" b="1725"/>
            <a:stretch/>
          </p:blipFill>
          <p:spPr>
            <a:xfrm>
              <a:off x="673331" y="4031673"/>
              <a:ext cx="3699493" cy="2562667"/>
            </a:xfrm>
            <a:prstGeom prst="rect">
              <a:avLst/>
            </a:prstGeom>
          </p:spPr>
        </p:pic>
        <p:sp>
          <p:nvSpPr>
            <p:cNvPr id="27" name="テキスト ボックス 26"/>
            <p:cNvSpPr txBox="1"/>
            <p:nvPr/>
          </p:nvSpPr>
          <p:spPr>
            <a:xfrm>
              <a:off x="4750590" y="4310527"/>
              <a:ext cx="3392724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srgbClr val="FF00FF"/>
                  </a:solidFill>
                </a:rPr>
                <a:t>&lt;RF source : cavity =1:1 &gt;</a:t>
              </a:r>
              <a:endParaRPr kumimoji="1" lang="en-US" altLang="ja-JP" dirty="0" smtClean="0">
                <a:solidFill>
                  <a:srgbClr val="FF00FF"/>
                </a:solidFill>
              </a:endParaRPr>
            </a:p>
            <a:p>
              <a:r>
                <a:rPr lang="en-US" altLang="ja-JP" dirty="0" smtClean="0"/>
                <a:t>Cavity phase is stabilized by RF FB.</a:t>
              </a:r>
            </a:p>
            <a:p>
              <a:pPr marL="285750" indent="-285750">
                <a:buFont typeface="Symbol" panose="05050102010706020507" pitchFamily="18" charset="2"/>
                <a:buChar char="Þ"/>
              </a:pPr>
              <a:endParaRPr kumimoji="1" lang="en-US" altLang="ja-JP" dirty="0"/>
            </a:p>
            <a:p>
              <a:r>
                <a:rPr lang="en-US" altLang="ja-JP" dirty="0" smtClean="0">
                  <a:solidFill>
                    <a:srgbClr val="FF00FF"/>
                  </a:solidFill>
                </a:rPr>
                <a:t>&lt;Vector-sum operation&gt;</a:t>
              </a:r>
            </a:p>
            <a:p>
              <a:r>
                <a:rPr lang="en-US" altLang="ja-JP" dirty="0" smtClean="0"/>
                <a:t>Vector-sum is constant,</a:t>
              </a:r>
            </a:p>
            <a:p>
              <a:r>
                <a:rPr lang="en-US" altLang="ja-JP" dirty="0" smtClean="0"/>
                <a:t> but each cavity phase fluctuates.</a:t>
              </a:r>
            </a:p>
            <a:p>
              <a:endParaRPr kumimoji="1" lang="en-US" altLang="ja-JP" dirty="0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2122361" y="4921640"/>
              <a:ext cx="49725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>
                  <a:solidFill>
                    <a:srgbClr val="FF0000"/>
                  </a:solidFill>
                </a:rPr>
                <a:t>Inj2</a:t>
              </a:r>
              <a:endParaRPr lang="ja-JP" altLang="en-US" sz="1600" dirty="0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2285585" y="5653407"/>
              <a:ext cx="49725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>
                  <a:solidFill>
                    <a:srgbClr val="009900"/>
                  </a:solidFill>
                </a:rPr>
                <a:t>Inj3</a:t>
              </a:r>
              <a:endParaRPr lang="ja-JP" altLang="en-US" sz="1600" dirty="0">
                <a:solidFill>
                  <a:srgbClr val="009900"/>
                </a:solidFill>
              </a:endParaRPr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2175173" y="6060867"/>
              <a:ext cx="49725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 err="1" smtClean="0">
                  <a:solidFill>
                    <a:srgbClr val="0000FF"/>
                  </a:solidFill>
                </a:rPr>
                <a:t>Inj1</a:t>
              </a:r>
              <a:endParaRPr lang="ja-JP" altLang="en-US" sz="1600" dirty="0">
                <a:solidFill>
                  <a:srgbClr val="0000FF"/>
                </a:solidFill>
              </a:endParaRPr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2673114" y="4603260"/>
              <a:ext cx="55015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 err="1" smtClean="0"/>
                <a:t>ML1</a:t>
              </a:r>
              <a:endParaRPr lang="ja-JP" altLang="en-US" sz="1600" dirty="0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2698765" y="4049490"/>
              <a:ext cx="55015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 err="1" smtClean="0">
                  <a:solidFill>
                    <a:srgbClr val="9933FF"/>
                  </a:solidFill>
                </a:rPr>
                <a:t>ML2</a:t>
              </a:r>
              <a:endParaRPr lang="ja-JP" altLang="en-US" sz="1600" dirty="0">
                <a:solidFill>
                  <a:srgbClr val="9933FF"/>
                </a:solidFill>
              </a:endParaRPr>
            </a:p>
          </p:txBody>
        </p:sp>
        <p:cxnSp>
          <p:nvCxnSpPr>
            <p:cNvPr id="37" name="直線矢印コネクタ 36"/>
            <p:cNvCxnSpPr/>
            <p:nvPr/>
          </p:nvCxnSpPr>
          <p:spPr>
            <a:xfrm>
              <a:off x="4418091" y="4101220"/>
              <a:ext cx="0" cy="229958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テキスト ボックス 37"/>
            <p:cNvSpPr txBox="1"/>
            <p:nvPr/>
          </p:nvSpPr>
          <p:spPr>
            <a:xfrm rot="16200000">
              <a:off x="4200810" y="5142369"/>
              <a:ext cx="5709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err="1" smtClean="0"/>
                <a:t>10deg</a:t>
              </a:r>
              <a:endParaRPr kumimoji="1" lang="ja-JP" altLang="en-US" sz="1200" dirty="0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 rot="16200000">
              <a:off x="-249363" y="5028668"/>
              <a:ext cx="1527469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ja-JP" sz="1600" dirty="0" smtClean="0"/>
                <a:t>Cavity Phase</a:t>
              </a:r>
              <a:r>
                <a:rPr kumimoji="1" lang="en-US" altLang="ja-JP" sz="1600" dirty="0" smtClean="0"/>
                <a:t>(</a:t>
              </a:r>
              <a:r>
                <a:rPr lang="en-US" altLang="ja-JP" sz="1600" dirty="0" smtClean="0"/>
                <a:t>deg.)</a:t>
              </a:r>
              <a:endParaRPr lang="ja-JP" altLang="en-US" sz="1600" dirty="0"/>
            </a:p>
          </p:txBody>
        </p:sp>
        <p:sp>
          <p:nvSpPr>
            <p:cNvPr id="40" name="角丸四角形 39"/>
            <p:cNvSpPr/>
            <p:nvPr/>
          </p:nvSpPr>
          <p:spPr>
            <a:xfrm>
              <a:off x="391261" y="3938258"/>
              <a:ext cx="8019409" cy="2743200"/>
            </a:xfrm>
            <a:prstGeom prst="roundRect">
              <a:avLst/>
            </a:prstGeom>
            <a:noFill/>
            <a:ln w="19050"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1258431" y="3720974"/>
              <a:ext cx="136223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FF"/>
                  </a:solidFill>
                </a:rPr>
                <a:t>Cavity Phase</a:t>
              </a:r>
              <a:endParaRPr kumimoji="1" lang="ja-JP" altLang="en-US" dirty="0">
                <a:solidFill>
                  <a:srgbClr val="FF00FF"/>
                </a:solidFill>
              </a:endParaRPr>
            </a:p>
          </p:txBody>
        </p:sp>
      </p:grp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738697" y="6134710"/>
            <a:ext cx="3577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i="1" dirty="0" smtClean="0"/>
              <a:t>Vector-sum error may cause energy drift.</a:t>
            </a:r>
            <a:endParaRPr kumimoji="1" lang="ja-JP" alt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442193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519021" y="2003784"/>
            <a:ext cx="703386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Both"/>
            </a:pPr>
            <a:r>
              <a:rPr lang="en-US" altLang="ja-JP" sz="2000" dirty="0" smtClean="0"/>
              <a:t>Vector-sum calibration error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 Amplitude  &amp; Phase calibration error</a:t>
            </a:r>
          </a:p>
          <a:p>
            <a:r>
              <a:rPr lang="en-US" altLang="ja-JP" sz="2000" dirty="0" smtClean="0"/>
              <a:t>        </a:t>
            </a:r>
            <a:endParaRPr lang="en-US" altLang="ja-JP" sz="2000" dirty="0"/>
          </a:p>
          <a:p>
            <a:r>
              <a:rPr lang="en-US" altLang="ja-JP" sz="2000" dirty="0" smtClean="0"/>
              <a:t>(2) </a:t>
            </a:r>
            <a:r>
              <a:rPr lang="en-US" altLang="ja-JP" sz="2000" dirty="0"/>
              <a:t>for low beam energy </a:t>
            </a:r>
            <a:r>
              <a:rPr lang="en-US" altLang="ja-JP" sz="2000" dirty="0" smtClean="0"/>
              <a:t>(</a:t>
            </a:r>
            <a:r>
              <a:rPr lang="en-US" altLang="ja-JP" sz="2000" dirty="0">
                <a:sym typeface="Symbol" panose="05050102010706020507" pitchFamily="18" charset="2"/>
              </a:rPr>
              <a:t> &lt; </a:t>
            </a:r>
            <a:r>
              <a:rPr lang="en-US" altLang="ja-JP" sz="2000" dirty="0" smtClean="0">
                <a:sym typeface="Symbol" panose="05050102010706020507" pitchFamily="18" charset="2"/>
              </a:rPr>
              <a:t>1),</a:t>
            </a:r>
            <a:r>
              <a:rPr lang="en-US" altLang="ja-JP" sz="2000" dirty="0" smtClean="0"/>
              <a:t>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transit time is affected by cavity field. </a:t>
            </a:r>
          </a:p>
        </p:txBody>
      </p:sp>
      <p:cxnSp>
        <p:nvCxnSpPr>
          <p:cNvPr id="5" name="直線コネクタ 4"/>
          <p:cNvCxnSpPr/>
          <p:nvPr/>
        </p:nvCxnSpPr>
        <p:spPr>
          <a:xfrm>
            <a:off x="0" y="727650"/>
            <a:ext cx="914400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983228" y="117226"/>
            <a:ext cx="7651903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 smtClean="0">
                <a:solidFill>
                  <a:srgbClr val="0000FF"/>
                </a:solidFill>
              </a:rPr>
              <a:t>Vector-sum Error</a:t>
            </a:r>
            <a:endParaRPr lang="en-US" altLang="ja-JP" sz="2800" b="1" dirty="0">
              <a:solidFill>
                <a:srgbClr val="0000FF"/>
              </a:solidFill>
            </a:endParaRPr>
          </a:p>
        </p:txBody>
      </p:sp>
      <p:pic>
        <p:nvPicPr>
          <p:cNvPr id="7" name="Picture 6" descr="keklogo-c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42" y="98205"/>
            <a:ext cx="1033971" cy="5955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2" name="テキスト ボックス 11"/>
          <p:cNvSpPr txBox="1"/>
          <p:nvPr/>
        </p:nvSpPr>
        <p:spPr>
          <a:xfrm>
            <a:off x="1519021" y="4658966"/>
            <a:ext cx="61842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In order to minimize the momentum fluctuation due to the vector-sum error, </a:t>
            </a:r>
          </a:p>
          <a:p>
            <a:r>
              <a:rPr lang="en-US" altLang="ja-JP" sz="2000" dirty="0" smtClean="0"/>
              <a:t>“detuning” should be stabilized.</a:t>
            </a:r>
            <a:endParaRPr kumimoji="1" lang="ja-JP" altLang="en-US" sz="20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440758" y="1138020"/>
            <a:ext cx="62624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Possibility of momentum drift </a:t>
            </a:r>
            <a:r>
              <a:rPr lang="en-US" altLang="ja-JP" sz="2000" dirty="0" smtClean="0"/>
              <a:t>caused by </a:t>
            </a:r>
            <a:r>
              <a:rPr lang="en-US" altLang="ja-JP" sz="2000" dirty="0"/>
              <a:t>v</a:t>
            </a:r>
            <a:r>
              <a:rPr lang="en-US" altLang="ja-JP" sz="2000" dirty="0" smtClean="0"/>
              <a:t>ector-sum error</a:t>
            </a:r>
            <a:r>
              <a:rPr kumimoji="1" lang="en-US" altLang="ja-JP" sz="2000" dirty="0" smtClean="0"/>
              <a:t> </a:t>
            </a:r>
            <a:endParaRPr kumimoji="1"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63707" y="3635000"/>
            <a:ext cx="3829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i="1" dirty="0">
                <a:sym typeface="Symbol" panose="05050102010706020507" pitchFamily="18" charset="2"/>
              </a:rPr>
              <a:t> Injection energy : 1.63MeV@Inj2, 2.36 MeV@Inj3</a:t>
            </a:r>
          </a:p>
          <a:p>
            <a:r>
              <a:rPr lang="en-US" altLang="ja-JP" sz="1400" i="1" dirty="0"/>
              <a:t> </a:t>
            </a:r>
            <a:endParaRPr kumimoji="1" lang="ja-JP" altLang="en-US" sz="1400" i="1" dirty="0"/>
          </a:p>
        </p:txBody>
      </p:sp>
      <p:sp>
        <p:nvSpPr>
          <p:cNvPr id="10" name="正方形/長方形 9"/>
          <p:cNvSpPr/>
          <p:nvPr/>
        </p:nvSpPr>
        <p:spPr>
          <a:xfrm>
            <a:off x="1860317" y="3947390"/>
            <a:ext cx="63512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C</a:t>
            </a:r>
            <a:r>
              <a:rPr lang="en-US" altLang="ja-JP" dirty="0" smtClean="0"/>
              <a:t>avity fields changes =&gt;  Beam </a:t>
            </a:r>
            <a:r>
              <a:rPr lang="en-US" altLang="ja-JP" dirty="0"/>
              <a:t>phase changes.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8115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 descr="C:\Users\miu\AppData\Local\Microsoft\Windows\INetCache\Content.Word\2016_03_04_Tuner_Dphase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8" r="1074" b="5299"/>
          <a:stretch/>
        </p:blipFill>
        <p:spPr bwMode="auto">
          <a:xfrm>
            <a:off x="587144" y="1574456"/>
            <a:ext cx="5983415" cy="2000738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979050" y="63374"/>
            <a:ext cx="7703224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b="1" dirty="0" smtClean="0">
                <a:solidFill>
                  <a:srgbClr val="0000FF"/>
                </a:solidFill>
              </a:rPr>
              <a:t>Result of Resonance FB Control Improvement</a:t>
            </a:r>
            <a:endParaRPr lang="en-US" altLang="ja-JP" sz="2400" b="1" dirty="0">
              <a:solidFill>
                <a:srgbClr val="0000FF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0" y="726877"/>
            <a:ext cx="914400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表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991406"/>
              </p:ext>
            </p:extLst>
          </p:nvPr>
        </p:nvGraphicFramePr>
        <p:xfrm>
          <a:off x="6758929" y="1608055"/>
          <a:ext cx="2104413" cy="2042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50180"/>
                <a:gridCol w="744821"/>
                <a:gridCol w="809412"/>
              </a:tblGrid>
              <a:tr h="2736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Cav</a:t>
                      </a:r>
                      <a:endParaRPr kumimoji="1" lang="ja-JP" alt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 </a:t>
                      </a:r>
                      <a:r>
                        <a:rPr kumimoji="1" lang="en-US" altLang="ja-JP" sz="1400" dirty="0" err="1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deg</a:t>
                      </a:r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(</a:t>
                      </a:r>
                      <a:r>
                        <a:rPr kumimoji="1" lang="en-US" altLang="ja-JP" sz="1200" dirty="0" err="1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rms</a:t>
                      </a:r>
                      <a:r>
                        <a:rPr kumimoji="1" lang="en-US" altLang="ja-JP" sz="120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)</a:t>
                      </a:r>
                      <a:endParaRPr kumimoji="1" lang="ja-JP" altLang="en-US" sz="12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r>
                        <a:rPr kumimoji="1" lang="en-US" altLang="ja-JP" sz="1400" i="1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f</a:t>
                      </a:r>
                      <a:r>
                        <a:rPr kumimoji="1" lang="en-US" altLang="ja-JP" sz="1400" baseline="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  Hz (</a:t>
                      </a:r>
                      <a:r>
                        <a:rPr kumimoji="1" lang="en-US" altLang="ja-JP" sz="1400" baseline="0" dirty="0" err="1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rms</a:t>
                      </a:r>
                      <a:r>
                        <a:rPr kumimoji="1" lang="en-US" altLang="ja-JP" sz="1400" baseline="0" dirty="0" smtClean="0">
                          <a:solidFill>
                            <a:srgbClr val="0000FF"/>
                          </a:solidFill>
                          <a:sym typeface="Symbol" panose="05050102010706020507" pitchFamily="18" charset="2"/>
                        </a:rPr>
                        <a:t>)</a:t>
                      </a:r>
                      <a:endParaRPr kumimoji="1" lang="ja-JP" alt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>
                          <a:solidFill>
                            <a:srgbClr val="0000FF"/>
                          </a:solidFill>
                        </a:rPr>
                        <a:t>INJ1</a:t>
                      </a:r>
                      <a:endParaRPr kumimoji="1" lang="ja-JP" alt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0.23</a:t>
                      </a:r>
                      <a:endParaRPr kumimoji="1" lang="ja-JP" alt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2.2</a:t>
                      </a:r>
                      <a:endParaRPr kumimoji="1" lang="ja-JP" alt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736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>
                          <a:solidFill>
                            <a:srgbClr val="0000FF"/>
                          </a:solidFill>
                        </a:rPr>
                        <a:t>INJ2</a:t>
                      </a:r>
                      <a:endParaRPr kumimoji="1" lang="ja-JP" alt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0.10</a:t>
                      </a:r>
                      <a:endParaRPr kumimoji="1" lang="ja-JP" alt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2.0</a:t>
                      </a:r>
                      <a:endParaRPr kumimoji="1" lang="ja-JP" alt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2736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>
                          <a:solidFill>
                            <a:srgbClr val="0000FF"/>
                          </a:solidFill>
                        </a:rPr>
                        <a:t>INJ3</a:t>
                      </a:r>
                      <a:endParaRPr kumimoji="1" lang="ja-JP" alt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0.09</a:t>
                      </a:r>
                      <a:endParaRPr kumimoji="1" lang="ja-JP" alt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2.1</a:t>
                      </a:r>
                      <a:endParaRPr kumimoji="1" lang="ja-JP" alt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2736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>
                          <a:solidFill>
                            <a:srgbClr val="0000FF"/>
                          </a:solidFill>
                        </a:rPr>
                        <a:t>ML1</a:t>
                      </a:r>
                      <a:endParaRPr kumimoji="1" lang="ja-JP" alt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0.09</a:t>
                      </a:r>
                      <a:endParaRPr kumimoji="1" lang="ja-JP" alt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0.08</a:t>
                      </a:r>
                      <a:endParaRPr kumimoji="1" lang="ja-JP" alt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2736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>
                          <a:solidFill>
                            <a:srgbClr val="0000FF"/>
                          </a:solidFill>
                        </a:rPr>
                        <a:t>ML2</a:t>
                      </a:r>
                      <a:endParaRPr kumimoji="1" lang="ja-JP" alt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0.16</a:t>
                      </a:r>
                      <a:endParaRPr kumimoji="1" lang="ja-JP" alt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0.18</a:t>
                      </a:r>
                      <a:endParaRPr kumimoji="1" lang="ja-JP" alt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3" name="図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0256" y="1639832"/>
            <a:ext cx="609653" cy="8657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cxnSp>
        <p:nvCxnSpPr>
          <p:cNvPr id="35" name="直線矢印コネクタ 34"/>
          <p:cNvCxnSpPr/>
          <p:nvPr/>
        </p:nvCxnSpPr>
        <p:spPr>
          <a:xfrm>
            <a:off x="1647951" y="3455641"/>
            <a:ext cx="4816224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4132081" y="341053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5 h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 rot="16200000">
            <a:off x="-273774" y="2313675"/>
            <a:ext cx="1186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kumimoji="1"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etuning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phase</a:t>
            </a:r>
            <a:r>
              <a:rPr kumimoji="1"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</a:p>
          <a:p>
            <a:pPr algn="ctr"/>
            <a:r>
              <a:rPr lang="en-US" altLang="ja-JP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Δ</a:t>
            </a:r>
            <a:r>
              <a:rPr lang="en-US" altLang="ja-JP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θ</a:t>
            </a:r>
            <a:r>
              <a:rPr lang="ja-JP" alt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　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ja-JP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deg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9" name="Picture 2" descr="2016_03_03_Tuner_ADC1_P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2" r="199" b="5106"/>
          <a:stretch/>
        </p:blipFill>
        <p:spPr bwMode="auto">
          <a:xfrm>
            <a:off x="553839" y="4547827"/>
            <a:ext cx="6169390" cy="1844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1203" y="4644462"/>
            <a:ext cx="609653" cy="8657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44" name="テキスト ボックス 43"/>
          <p:cNvSpPr txBox="1"/>
          <p:nvPr/>
        </p:nvSpPr>
        <p:spPr>
          <a:xfrm rot="16200000">
            <a:off x="-208182" y="5138551"/>
            <a:ext cx="1024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Cavity phase </a:t>
            </a:r>
          </a:p>
          <a:p>
            <a:pPr algn="ctr"/>
            <a:r>
              <a:rPr lang="en-US" altLang="ja-JP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θc</a:t>
            </a:r>
            <a:r>
              <a:rPr lang="ja-JP" alt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　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ja-JP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deg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838472" y="4892892"/>
            <a:ext cx="2082621" cy="584775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Inj2</a:t>
            </a:r>
            <a:r>
              <a:rPr lang="en-US" altLang="ja-JP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&amp;Inj3</a:t>
            </a:r>
            <a:r>
              <a:rPr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cavity phase</a:t>
            </a:r>
          </a:p>
          <a:p>
            <a:pPr algn="ctr"/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</a:t>
            </a:r>
            <a:r>
              <a:rPr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stable.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288828" y="858377"/>
            <a:ext cx="690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Higher FB gain in resonance control is adopted for small detuning.</a:t>
            </a:r>
          </a:p>
        </p:txBody>
      </p:sp>
      <p:pic>
        <p:nvPicPr>
          <p:cNvPr id="32" name="Picture 6" descr="keklogo-c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43" y="98205"/>
            <a:ext cx="800710" cy="4611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テキスト ボックス 13"/>
          <p:cNvSpPr txBox="1"/>
          <p:nvPr/>
        </p:nvSpPr>
        <p:spPr>
          <a:xfrm>
            <a:off x="1765426" y="3702864"/>
            <a:ext cx="5276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Detuning due to liquid N</a:t>
            </a:r>
            <a:r>
              <a:rPr lang="en-US" altLang="ja-JP" baseline="-25000" dirty="0" smtClean="0"/>
              <a:t>2 </a:t>
            </a:r>
            <a:r>
              <a:rPr lang="en-US" altLang="ja-JP" dirty="0" smtClean="0"/>
              <a:t>flow</a:t>
            </a:r>
            <a:r>
              <a:rPr lang="en-US" altLang="ja-JP" baseline="-25000" dirty="0" smtClean="0"/>
              <a:t> </a:t>
            </a:r>
            <a:r>
              <a:rPr lang="en-US" altLang="ja-JP" dirty="0" smtClean="0"/>
              <a:t>has been compensated.</a:t>
            </a:r>
            <a:endParaRPr kumimoji="1" lang="ja-JP" altLang="en-US" dirty="0"/>
          </a:p>
        </p:txBody>
      </p:sp>
      <p:sp>
        <p:nvSpPr>
          <p:cNvPr id="15" name="下矢印 14"/>
          <p:cNvSpPr/>
          <p:nvPr/>
        </p:nvSpPr>
        <p:spPr>
          <a:xfrm>
            <a:off x="3883937" y="4164592"/>
            <a:ext cx="552261" cy="362138"/>
          </a:xfrm>
          <a:prstGeom prst="downArrow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" name="グループ化 18"/>
          <p:cNvGrpSpPr/>
          <p:nvPr/>
        </p:nvGrpSpPr>
        <p:grpSpPr>
          <a:xfrm>
            <a:off x="579423" y="4191751"/>
            <a:ext cx="1683945" cy="497940"/>
            <a:chOff x="1575303" y="6201624"/>
            <a:chExt cx="1683945" cy="561315"/>
          </a:xfrm>
        </p:grpSpPr>
        <p:sp>
          <p:nvSpPr>
            <p:cNvPr id="18" name="円/楕円 17"/>
            <p:cNvSpPr/>
            <p:nvPr/>
          </p:nvSpPr>
          <p:spPr>
            <a:xfrm>
              <a:off x="1575303" y="6201624"/>
              <a:ext cx="1683945" cy="56131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1747320" y="6239974"/>
              <a:ext cx="1362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</a:rPr>
                <a:t>Cavity Phase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505485" y="1265975"/>
            <a:ext cx="1966111" cy="497940"/>
            <a:chOff x="1575303" y="6201624"/>
            <a:chExt cx="1966111" cy="561315"/>
          </a:xfrm>
        </p:grpSpPr>
        <p:sp>
          <p:nvSpPr>
            <p:cNvPr id="50" name="円/楕円 49"/>
            <p:cNvSpPr/>
            <p:nvPr/>
          </p:nvSpPr>
          <p:spPr>
            <a:xfrm>
              <a:off x="1575303" y="6201624"/>
              <a:ext cx="1920844" cy="56131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1747320" y="6239974"/>
              <a:ext cx="1794094" cy="4163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>
                  <a:solidFill>
                    <a:schemeClr val="bg1"/>
                  </a:solidFill>
                </a:rPr>
                <a:t>Detuning</a:t>
              </a:r>
              <a:r>
                <a:rPr kumimoji="1" lang="en-US" altLang="ja-JP" dirty="0" smtClean="0">
                  <a:solidFill>
                    <a:schemeClr val="bg1"/>
                  </a:solidFill>
                </a:rPr>
                <a:t> Phase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7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774023" y="225582"/>
            <a:ext cx="84425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defTabSz="4176713">
              <a:defRPr/>
            </a:pPr>
            <a:r>
              <a:rPr lang="en-US" altLang="ja-JP" sz="2400" b="1" dirty="0" smtClean="0">
                <a:solidFill>
                  <a:srgbClr val="0000FF"/>
                </a:solidFill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  <a:sym typeface="Symbol"/>
              </a:rPr>
              <a:t>Stability of Beam Momentum (2)</a:t>
            </a:r>
            <a:endParaRPr lang="en-US" altLang="ja-JP" sz="2400" b="1" dirty="0">
              <a:solidFill>
                <a:srgbClr val="0000FF"/>
              </a:solidFill>
              <a:latin typeface="Arial" panose="020B0604020202020204" pitchFamily="34" charset="0"/>
              <a:ea typeface="Arial Unicode MS" pitchFamily="50" charset="-128"/>
              <a:cs typeface="Arial" panose="020B0604020202020204" pitchFamily="34" charset="0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0" y="1755772"/>
            <a:ext cx="5246342" cy="3201284"/>
            <a:chOff x="254043" y="4612534"/>
            <a:chExt cx="4648463" cy="2245466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 rotWithShape="1">
            <a:blip r:embed="rId3"/>
            <a:srcRect r="36559" b="31613"/>
            <a:stretch/>
          </p:blipFill>
          <p:spPr>
            <a:xfrm>
              <a:off x="254043" y="4612534"/>
              <a:ext cx="4648463" cy="2245466"/>
            </a:xfrm>
            <a:prstGeom prst="rect">
              <a:avLst/>
            </a:prstGeom>
          </p:spPr>
        </p:pic>
        <p:cxnSp>
          <p:nvCxnSpPr>
            <p:cNvPr id="9" name="直線コネクタ 8"/>
            <p:cNvCxnSpPr/>
            <p:nvPr/>
          </p:nvCxnSpPr>
          <p:spPr>
            <a:xfrm>
              <a:off x="901859" y="6400434"/>
              <a:ext cx="3737991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9"/>
            <p:cNvSpPr txBox="1"/>
            <p:nvPr/>
          </p:nvSpPr>
          <p:spPr>
            <a:xfrm>
              <a:off x="2348462" y="6163383"/>
              <a:ext cx="712071" cy="2590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</a:rPr>
                <a:t>50 min.</a:t>
              </a:r>
              <a:endParaRPr kumimoji="1" lang="ja-JP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1562818" y="4786975"/>
              <a:ext cx="2922665" cy="259059"/>
            </a:xfrm>
            <a:prstGeom prst="rect">
              <a:avLst/>
            </a:prstGeom>
            <a:gradFill rotWithShape="1">
              <a:gsLst>
                <a:gs pos="0">
                  <a:srgbClr val="4BACC6">
                    <a:tint val="50000"/>
                    <a:satMod val="300000"/>
                  </a:srgbClr>
                </a:gs>
                <a:gs pos="35000">
                  <a:srgbClr val="4BACC6">
                    <a:tint val="37000"/>
                    <a:satMod val="300000"/>
                  </a:srgbClr>
                </a:gs>
                <a:gs pos="100000">
                  <a:srgbClr val="4BACC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Momentum Jitter= </a:t>
              </a:r>
              <a:r>
                <a:rPr kumimoji="0" lang="en-US" altLang="ja-JP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0.0064% </a:t>
              </a:r>
              <a:r>
                <a:rPr kumimoji="0" lang="en-US" altLang="ja-JP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rms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cxnSp>
        <p:nvCxnSpPr>
          <p:cNvPr id="12" name="直線コネクタ 11"/>
          <p:cNvCxnSpPr/>
          <p:nvPr/>
        </p:nvCxnSpPr>
        <p:spPr>
          <a:xfrm>
            <a:off x="0" y="727650"/>
            <a:ext cx="914400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1135193" y="5330003"/>
            <a:ext cx="6578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Large momentum drift disappeared.</a:t>
            </a:r>
          </a:p>
          <a:p>
            <a:r>
              <a:rPr lang="en-US" altLang="ja-JP" sz="2000" dirty="0" smtClean="0"/>
              <a:t>=&gt; Beam momentum jitter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ΔP</a:t>
            </a:r>
            <a:r>
              <a:rPr lang="en-US" altLang="ja-JP" sz="2000" dirty="0" smtClean="0">
                <a:solidFill>
                  <a:srgbClr val="FF0000"/>
                </a:solidFill>
              </a:rPr>
              <a:t>/P =0.003% </a:t>
            </a:r>
            <a:r>
              <a:rPr lang="en-US" altLang="ja-JP" sz="2000" dirty="0" smtClean="0"/>
              <a:t>is achieved.</a:t>
            </a:r>
            <a:endParaRPr kumimoji="1" lang="en-US" altLang="ja-JP" sz="2000" dirty="0" smtClean="0"/>
          </a:p>
          <a:p>
            <a:endParaRPr lang="en-US" altLang="ja-JP" sz="2000" dirty="0" smtClean="0"/>
          </a:p>
        </p:txBody>
      </p:sp>
      <p:grpSp>
        <p:nvGrpSpPr>
          <p:cNvPr id="26" name="グループ化 25"/>
          <p:cNvGrpSpPr/>
          <p:nvPr/>
        </p:nvGrpSpPr>
        <p:grpSpPr>
          <a:xfrm>
            <a:off x="5048740" y="1772103"/>
            <a:ext cx="4261801" cy="3049988"/>
            <a:chOff x="5103448" y="1568903"/>
            <a:chExt cx="4261801" cy="3049988"/>
          </a:xfrm>
        </p:grpSpPr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03448" y="1568903"/>
              <a:ext cx="4261801" cy="3049988"/>
            </a:xfrm>
            <a:prstGeom prst="rect">
              <a:avLst/>
            </a:prstGeom>
          </p:spPr>
        </p:pic>
        <p:sp>
          <p:nvSpPr>
            <p:cNvPr id="19" name="正方形/長方形 18"/>
            <p:cNvSpPr/>
            <p:nvPr/>
          </p:nvSpPr>
          <p:spPr>
            <a:xfrm>
              <a:off x="7057580" y="1826470"/>
              <a:ext cx="1916744" cy="338554"/>
            </a:xfrm>
            <a:prstGeom prst="rect">
              <a:avLst/>
            </a:prstGeom>
            <a:solidFill>
              <a:srgbClr val="FFFF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r>
                <a:rPr lang="fr-FR" altLang="ja-JP" sz="1600" dirty="0" smtClean="0">
                  <a:solidFill>
                    <a:srgbClr val="FF0000"/>
                  </a:solidFill>
                  <a:sym typeface="Symbol" panose="05050102010706020507" pitchFamily="18" charset="2"/>
                </a:rPr>
                <a:t></a:t>
              </a:r>
              <a:r>
                <a:rPr lang="fr-FR" altLang="ja-JP" sz="1600" i="1" dirty="0" smtClean="0">
                  <a:solidFill>
                    <a:srgbClr val="FF0000"/>
                  </a:solidFill>
                  <a:sym typeface="Symbol" panose="05050102010706020507" pitchFamily="18" charset="2"/>
                </a:rPr>
                <a:t>P/P</a:t>
              </a:r>
              <a:r>
                <a:rPr lang="fr-FR" altLang="ja-JP" sz="1600" dirty="0" smtClean="0">
                  <a:solidFill>
                    <a:srgbClr val="FF0000"/>
                  </a:solidFill>
                  <a:sym typeface="Symbol" panose="05050102010706020507" pitchFamily="18" charset="2"/>
                </a:rPr>
                <a:t> = </a:t>
              </a:r>
              <a:r>
                <a:rPr lang="fr-FR" altLang="ja-JP" sz="1600" dirty="0" smtClean="0">
                  <a:solidFill>
                    <a:srgbClr val="FF0000"/>
                  </a:solidFill>
                </a:rPr>
                <a:t>0.003% rms</a:t>
              </a:r>
              <a:endParaRPr lang="fr-FR" altLang="ja-JP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20" name="直線コネクタ 19"/>
            <p:cNvCxnSpPr/>
            <p:nvPr/>
          </p:nvCxnSpPr>
          <p:spPr>
            <a:xfrm>
              <a:off x="5671531" y="3960844"/>
              <a:ext cx="2995731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0"/>
            <p:cNvSpPr txBox="1"/>
            <p:nvPr/>
          </p:nvSpPr>
          <p:spPr>
            <a:xfrm>
              <a:off x="6994770" y="3615073"/>
              <a:ext cx="8640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</a:rPr>
                <a:t>30 min.</a:t>
              </a:r>
              <a:endParaRPr kumimoji="1" lang="ja-JP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720861" y="1852246"/>
              <a:ext cx="13783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i="1" u="sng" dirty="0" smtClean="0">
                  <a:solidFill>
                    <a:srgbClr val="FF0000"/>
                  </a:solidFill>
                </a:rPr>
                <a:t>The latest result</a:t>
              </a:r>
              <a:endParaRPr kumimoji="1" lang="ja-JP" altLang="en-US" sz="1400" b="1" i="1" u="sng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2" name="Picture 6" descr="keklogo-c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42" y="98205"/>
            <a:ext cx="1033971" cy="5955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3" name="テキスト ボックス 22"/>
          <p:cNvSpPr txBox="1"/>
          <p:nvPr/>
        </p:nvSpPr>
        <p:spPr>
          <a:xfrm>
            <a:off x="592955" y="866089"/>
            <a:ext cx="8007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Measurement after modification of tuner feedback gain</a:t>
            </a:r>
            <a:endParaRPr kumimoji="1" lang="ja-JP" altLang="en-US" sz="2000" u="sng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37838" y="1421394"/>
            <a:ext cx="2044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 smtClean="0">
                <a:solidFill>
                  <a:srgbClr val="0000FF"/>
                </a:solidFill>
              </a:rPr>
              <a:t>FB g</a:t>
            </a:r>
            <a:r>
              <a:rPr kumimoji="1" lang="en-US" altLang="ja-JP" i="1" dirty="0" smtClean="0">
                <a:solidFill>
                  <a:srgbClr val="0000FF"/>
                </a:solidFill>
              </a:rPr>
              <a:t>ain is optimized</a:t>
            </a:r>
            <a:endParaRPr kumimoji="1" lang="ja-JP" altLang="en-US" i="1" dirty="0">
              <a:solidFill>
                <a:srgbClr val="0000FF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055137" y="1394234"/>
            <a:ext cx="1919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for </a:t>
            </a:r>
            <a:r>
              <a:rPr lang="en-US" altLang="ja-JP" dirty="0" err="1" smtClean="0"/>
              <a:t>I</a:t>
            </a:r>
            <a:r>
              <a:rPr kumimoji="1" lang="en-US" altLang="ja-JP" dirty="0" err="1" smtClean="0"/>
              <a:t>nj2</a:t>
            </a:r>
            <a:r>
              <a:rPr kumimoji="1" lang="en-US" altLang="ja-JP" dirty="0" smtClean="0"/>
              <a:t> &amp; </a:t>
            </a:r>
            <a:r>
              <a:rPr lang="en-US" altLang="ja-JP" dirty="0" err="1"/>
              <a:t>I</a:t>
            </a:r>
            <a:r>
              <a:rPr kumimoji="1" lang="en-US" altLang="ja-JP" dirty="0" err="1" smtClean="0"/>
              <a:t>nj3</a:t>
            </a:r>
            <a:r>
              <a:rPr kumimoji="1" lang="en-US" altLang="ja-JP" dirty="0" smtClean="0"/>
              <a:t> only</a:t>
            </a:r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36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35017" y="78150"/>
            <a:ext cx="7922829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 smtClean="0">
                <a:solidFill>
                  <a:srgbClr val="0000FF"/>
                </a:solidFill>
              </a:rPr>
              <a:t>Summary</a:t>
            </a:r>
            <a:endParaRPr lang="en-US" altLang="ja-JP" sz="2800" b="1" dirty="0">
              <a:solidFill>
                <a:srgbClr val="0000FF"/>
              </a:solidFill>
            </a:endParaRPr>
          </a:p>
        </p:txBody>
      </p:sp>
      <p:cxnSp>
        <p:nvCxnSpPr>
          <p:cNvPr id="6" name="直線コネクタ 5"/>
          <p:cNvCxnSpPr/>
          <p:nvPr/>
        </p:nvCxnSpPr>
        <p:spPr>
          <a:xfrm>
            <a:off x="0" y="727650"/>
            <a:ext cx="914400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53080" y="1263912"/>
            <a:ext cx="8133473" cy="4351338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sz="2000" dirty="0" smtClean="0"/>
              <a:t>Digital control boards are applied to RF feedback and tuner control</a:t>
            </a:r>
            <a:r>
              <a:rPr kumimoji="1" lang="en-US" altLang="ja-JP" sz="2000" dirty="0" smtClean="0"/>
              <a:t>.</a:t>
            </a:r>
          </a:p>
          <a:p>
            <a:pPr marL="0" indent="0">
              <a:buNone/>
            </a:pPr>
            <a:endParaRPr kumimoji="1" lang="en-US" altLang="ja-JP" sz="2000" dirty="0" smtClean="0"/>
          </a:p>
          <a:p>
            <a:r>
              <a:rPr lang="en-US" altLang="ja-JP" sz="2000" dirty="0" smtClean="0"/>
              <a:t>Owing to the stiff cavity structure, so detuning by </a:t>
            </a:r>
            <a:r>
              <a:rPr lang="en-US" altLang="ja-JP" sz="2000" dirty="0" err="1" smtClean="0"/>
              <a:t>Michrophonics</a:t>
            </a:r>
            <a:r>
              <a:rPr lang="en-US" altLang="ja-JP" sz="2000" dirty="0" smtClean="0"/>
              <a:t> does not influence to the operation.</a:t>
            </a:r>
          </a:p>
          <a:p>
            <a:endParaRPr lang="en-US" altLang="ja-JP" sz="2000" dirty="0" smtClean="0"/>
          </a:p>
          <a:p>
            <a:r>
              <a:rPr lang="en-US" altLang="ja-JP" sz="2000" dirty="0" smtClean="0"/>
              <a:t>The field fluctuation due to </a:t>
            </a:r>
            <a:r>
              <a:rPr lang="en-US" altLang="ja-JP" sz="2000" dirty="0" err="1" smtClean="0"/>
              <a:t>Michrophonics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is well suppressed by RF feedback.</a:t>
            </a:r>
          </a:p>
          <a:p>
            <a:endParaRPr lang="en-US" altLang="ja-JP" sz="2000" dirty="0" smtClean="0"/>
          </a:p>
          <a:p>
            <a:r>
              <a:rPr lang="en-US" altLang="ja-JP" sz="2000" dirty="0" smtClean="0"/>
              <a:t>Vector-sum operation has some difficulty for low beam energy due to different transit time. </a:t>
            </a:r>
          </a:p>
          <a:p>
            <a:endParaRPr lang="en-US" altLang="ja-JP" sz="2000" dirty="0" smtClean="0"/>
          </a:p>
          <a:p>
            <a:r>
              <a:rPr lang="en-US" altLang="ja-JP" sz="2000" dirty="0" smtClean="0"/>
              <a:t>By applying high FB gain for piezo tuning, the detuning fluctuation due to liquid N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 smtClean="0"/>
              <a:t> flow rate has been suppressed. </a:t>
            </a:r>
            <a:br>
              <a:rPr lang="en-US" altLang="ja-JP" sz="2000" dirty="0" smtClean="0"/>
            </a:br>
            <a:r>
              <a:rPr lang="en-US" altLang="ja-JP" sz="2000" dirty="0" smtClean="0"/>
              <a:t>=&gt; Beam energy drift caused by vector-sum error has become small. 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25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47651" y="5735782"/>
            <a:ext cx="3967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solidFill>
                  <a:srgbClr val="0000FF"/>
                </a:solidFill>
              </a:rPr>
              <a:t>0.003% momentum stability is achieved.</a:t>
            </a:r>
            <a:endParaRPr kumimoji="1" lang="ja-JP" altLang="en-US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71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075323"/>
              </p:ext>
            </p:extLst>
          </p:nvPr>
        </p:nvGraphicFramePr>
        <p:xfrm>
          <a:off x="131007" y="831978"/>
          <a:ext cx="8836725" cy="2445098"/>
        </p:xfrm>
        <a:graphic>
          <a:graphicData uri="http://schemas.openxmlformats.org/drawingml/2006/table">
            <a:tbl>
              <a:tblPr firstRow="1" firstCol="1"/>
              <a:tblGrid>
                <a:gridCol w="1556067"/>
                <a:gridCol w="1045108"/>
                <a:gridCol w="1247110"/>
                <a:gridCol w="1247110"/>
                <a:gridCol w="1247110"/>
                <a:gridCol w="1247110"/>
                <a:gridCol w="1247110"/>
              </a:tblGrid>
              <a:tr h="284297">
                <a:tc>
                  <a:txBody>
                    <a:bodyPr/>
                    <a:lstStyle/>
                    <a:p>
                      <a:pPr indent="13335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latin typeface="Times New Roman"/>
                          <a:ea typeface="ＭＳ 明朝"/>
                          <a:cs typeface="ＭＳ 明朝"/>
                        </a:rPr>
                        <a:t>Buncher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Times New Roman"/>
                          <a:ea typeface="ＭＳ 明朝"/>
                          <a:cs typeface="ＭＳ 明朝"/>
                        </a:rPr>
                        <a:t>Inj-1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Times New Roman"/>
                          <a:ea typeface="ＭＳ 明朝"/>
                          <a:cs typeface="ＭＳ 明朝"/>
                        </a:rPr>
                        <a:t>Inj-2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Times New Roman"/>
                          <a:ea typeface="ＭＳ 明朝"/>
                          <a:cs typeface="ＭＳ 明朝"/>
                        </a:rPr>
                        <a:t>Inj-3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Times New Roman"/>
                          <a:ea typeface="ＭＳ 明朝"/>
                          <a:cs typeface="ＭＳ 明朝"/>
                        </a:rPr>
                        <a:t>ML-1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Times New Roman"/>
                          <a:ea typeface="ＭＳ 明朝"/>
                          <a:cs typeface="ＭＳ 明朝"/>
                        </a:rPr>
                        <a:t>ML-2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4297">
                <a:tc>
                  <a:txBody>
                    <a:bodyPr/>
                    <a:lstStyle/>
                    <a:p>
                      <a:pPr marL="0" indent="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Cavity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NC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2cell-SC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2cell-SC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2cell-SC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9cell-SC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9cell-SC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297">
                <a:tc>
                  <a:txBody>
                    <a:bodyPr/>
                    <a:lstStyle/>
                    <a:p>
                      <a:pPr marL="0" indent="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Cavity</a:t>
                      </a:r>
                      <a:r>
                        <a:rPr lang="en-US" altLang="ja-JP" sz="1600" kern="100" baseline="0" dirty="0" smtClean="0">
                          <a:latin typeface="Times New Roman"/>
                          <a:ea typeface="ＭＳ 明朝"/>
                          <a:cs typeface="ＭＳ 明朝"/>
                        </a:rPr>
                        <a:t> Voltage 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baseline="0" dirty="0" smtClean="0">
                          <a:latin typeface="Times New Roman"/>
                          <a:ea typeface="ＭＳ 明朝"/>
                          <a:cs typeface="ＭＳ 明朝"/>
                        </a:rPr>
                        <a:t>114 kV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latin typeface="Times"/>
                          <a:ea typeface="ＭＳ 明朝"/>
                          <a:cs typeface="ＭＳ 明朝"/>
                        </a:rPr>
                        <a:t>0.7 MV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latin typeface="Times"/>
                          <a:ea typeface="ＭＳ 明朝"/>
                          <a:cs typeface="ＭＳ 明朝"/>
                        </a:rPr>
                        <a:t>0.7 MV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0.7 MV</a:t>
                      </a:r>
                      <a:endParaRPr lang="en-US" sz="1600" kern="100" dirty="0">
                        <a:latin typeface="Times New Roman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8.6 MV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latin typeface="Times"/>
                          <a:ea typeface="ＭＳ 明朝"/>
                          <a:cs typeface="ＭＳ 明朝"/>
                        </a:rPr>
                        <a:t>8.6 MV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727">
                <a:tc>
                  <a:txBody>
                    <a:bodyPr/>
                    <a:lstStyle/>
                    <a:p>
                      <a:pPr indent="13335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altLang="ja-JP" sz="1600" kern="100" dirty="0" smtClean="0">
                        <a:latin typeface="Times"/>
                        <a:ea typeface="ＭＳ 明朝"/>
                        <a:cs typeface="ＭＳ 明朝"/>
                      </a:endParaRPr>
                    </a:p>
                    <a:p>
                      <a:pPr marL="0" indent="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latin typeface="Times"/>
                          <a:ea typeface="ＭＳ 明朝"/>
                          <a:cs typeface="ＭＳ 明朝"/>
                        </a:rPr>
                        <a:t>Field</a:t>
                      </a:r>
                      <a:r>
                        <a:rPr lang="en-US" altLang="ja-JP" sz="1600" kern="100" baseline="0" dirty="0" smtClean="0">
                          <a:latin typeface="Times"/>
                          <a:ea typeface="ＭＳ 明朝"/>
                          <a:cs typeface="ＭＳ 明朝"/>
                        </a:rPr>
                        <a:t> Gradient</a:t>
                      </a:r>
                    </a:p>
                    <a:p>
                      <a:pPr marL="0" indent="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baseline="0" dirty="0" smtClean="0">
                          <a:latin typeface="Times"/>
                          <a:ea typeface="ＭＳ 明朝"/>
                          <a:cs typeface="ＭＳ 明朝"/>
                        </a:rPr>
                        <a:t>(</a:t>
                      </a:r>
                      <a:r>
                        <a:rPr lang="en-US" altLang="ja-JP" sz="1600" kern="100" baseline="0" dirty="0" err="1" smtClean="0">
                          <a:latin typeface="Times"/>
                          <a:ea typeface="ＭＳ 明朝"/>
                          <a:cs typeface="ＭＳ 明朝"/>
                        </a:rPr>
                        <a:t>Desgin</a:t>
                      </a:r>
                      <a:r>
                        <a:rPr lang="en-US" altLang="ja-JP" sz="1600" kern="100" baseline="0" dirty="0" smtClean="0">
                          <a:latin typeface="Times"/>
                          <a:ea typeface="ＭＳ 明朝"/>
                          <a:cs typeface="ＭＳ 明朝"/>
                        </a:rPr>
                        <a:t>)</a:t>
                      </a:r>
                    </a:p>
                    <a:p>
                      <a:pPr marL="0" indent="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latin typeface="Times"/>
                          <a:ea typeface="ＭＳ 明朝"/>
                          <a:cs typeface="ＭＳ 明朝"/>
                        </a:rPr>
                        <a:t>3 MV/m</a:t>
                      </a:r>
                    </a:p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400" kern="100" dirty="0" smtClean="0">
                          <a:latin typeface="Times"/>
                          <a:ea typeface="ＭＳ 明朝"/>
                          <a:cs typeface="ＭＳ 明朝"/>
                        </a:rPr>
                        <a:t>(7.5MV/m</a:t>
                      </a:r>
                      <a:r>
                        <a:rPr lang="en-US" altLang="ja-JP" sz="1400" kern="100" baseline="0" dirty="0" smtClean="0">
                          <a:latin typeface="Times"/>
                          <a:ea typeface="ＭＳ 明朝"/>
                          <a:cs typeface="ＭＳ 明朝"/>
                        </a:rPr>
                        <a:t>)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latin typeface="Times"/>
                          <a:ea typeface="ＭＳ 明朝"/>
                          <a:cs typeface="ＭＳ 明朝"/>
                        </a:rPr>
                        <a:t>3MV/m</a:t>
                      </a:r>
                    </a:p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400" kern="100" dirty="0" smtClean="0">
                          <a:latin typeface="Times"/>
                          <a:ea typeface="ＭＳ 明朝"/>
                          <a:cs typeface="ＭＳ 明朝"/>
                        </a:rPr>
                        <a:t>(7.5MV/m)</a:t>
                      </a:r>
                      <a:endParaRPr lang="ja-JP" sz="14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3MV/m</a:t>
                      </a:r>
                    </a:p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(7.5 MV/m)</a:t>
                      </a:r>
                      <a:endParaRPr lang="en-US" sz="1400" kern="100" dirty="0">
                        <a:latin typeface="Times New Roman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latin typeface="Times"/>
                          <a:ea typeface="ＭＳ 明朝"/>
                          <a:cs typeface="ＭＳ 明朝"/>
                        </a:rPr>
                        <a:t>8.6 MV/m</a:t>
                      </a:r>
                    </a:p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400" kern="100" dirty="0" smtClean="0">
                          <a:latin typeface="Times"/>
                          <a:ea typeface="ＭＳ 明朝"/>
                          <a:cs typeface="ＭＳ 明朝"/>
                        </a:rPr>
                        <a:t>(15MV/m)</a:t>
                      </a:r>
                      <a:endParaRPr lang="ja-JP" sz="14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latin typeface="Times"/>
                          <a:ea typeface="ＭＳ 明朝"/>
                          <a:cs typeface="ＭＳ 明朝"/>
                        </a:rPr>
                        <a:t>8.6 MV/m</a:t>
                      </a:r>
                    </a:p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400" kern="100" dirty="0" smtClean="0">
                          <a:latin typeface="Times"/>
                          <a:ea typeface="ＭＳ 明朝"/>
                          <a:cs typeface="ＭＳ 明朝"/>
                        </a:rPr>
                        <a:t>(15MV/m)</a:t>
                      </a:r>
                      <a:endParaRPr lang="ja-JP" sz="14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192">
                <a:tc>
                  <a:txBody>
                    <a:bodyPr/>
                    <a:lstStyle/>
                    <a:p>
                      <a:pPr marL="0" indent="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Times New Roman"/>
                          <a:ea typeface="ＭＳ 明朝"/>
                          <a:cs typeface="ＭＳ 明朝"/>
                        </a:rPr>
                        <a:t>Q</a:t>
                      </a:r>
                      <a:r>
                        <a:rPr lang="en-US" sz="1600" kern="100" baseline="-25000" dirty="0">
                          <a:latin typeface="Times New Roman"/>
                          <a:ea typeface="ＭＳ 明朝"/>
                          <a:cs typeface="ＭＳ 明朝"/>
                        </a:rPr>
                        <a:t>L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1.1</a:t>
                      </a:r>
                      <a:r>
                        <a:rPr lang="en-US" altLang="ja-JP" sz="1600" kern="100" dirty="0" smtClean="0">
                          <a:latin typeface="Times New Roman"/>
                          <a:ea typeface="ＭＳ 明朝"/>
                          <a:cs typeface="ＭＳ 明朝"/>
                          <a:sym typeface="Symbol"/>
                        </a:rPr>
                        <a:t></a:t>
                      </a:r>
                      <a:r>
                        <a:rPr lang="en-US" altLang="ja-JP" sz="16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 10</a:t>
                      </a:r>
                      <a:r>
                        <a:rPr lang="en-US" altLang="ja-JP" sz="1600" kern="100" baseline="30000" dirty="0" smtClean="0">
                          <a:latin typeface="Times New Roman"/>
                          <a:ea typeface="ＭＳ 明朝"/>
                          <a:cs typeface="ＭＳ 明朝"/>
                        </a:rPr>
                        <a:t>5</a:t>
                      </a:r>
                      <a:endParaRPr lang="en-US" sz="1600" kern="100" dirty="0">
                        <a:latin typeface="Times New Roman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1.2 </a:t>
                      </a:r>
                      <a:r>
                        <a:rPr lang="en-US" sz="1600" kern="100" dirty="0">
                          <a:latin typeface="Times New Roman"/>
                          <a:ea typeface="ＭＳ 明朝"/>
                          <a:cs typeface="ＭＳ 明朝"/>
                          <a:sym typeface="Symbol"/>
                        </a:rPr>
                        <a:t></a:t>
                      </a:r>
                      <a:r>
                        <a:rPr lang="en-US" sz="1600" kern="100" dirty="0">
                          <a:latin typeface="Times New Roman"/>
                          <a:ea typeface="ＭＳ 明朝"/>
                          <a:cs typeface="ＭＳ 明朝"/>
                        </a:rPr>
                        <a:t> </a:t>
                      </a:r>
                      <a:r>
                        <a:rPr lang="en-US" sz="16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10</a:t>
                      </a:r>
                      <a:r>
                        <a:rPr lang="en-US" sz="1600" kern="100" baseline="30000" dirty="0">
                          <a:latin typeface="Times New Roman"/>
                          <a:ea typeface="ＭＳ 明朝"/>
                          <a:cs typeface="ＭＳ 明朝"/>
                        </a:rPr>
                        <a:t>6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5.8 </a:t>
                      </a:r>
                      <a:r>
                        <a:rPr lang="en-US" sz="1600" kern="100" dirty="0">
                          <a:latin typeface="Times New Roman"/>
                          <a:ea typeface="ＭＳ 明朝"/>
                          <a:cs typeface="ＭＳ 明朝"/>
                          <a:sym typeface="Symbol"/>
                        </a:rPr>
                        <a:t></a:t>
                      </a:r>
                      <a:r>
                        <a:rPr lang="en-US" sz="1600" kern="100" dirty="0">
                          <a:latin typeface="Times New Roman"/>
                          <a:ea typeface="ＭＳ 明朝"/>
                          <a:cs typeface="ＭＳ 明朝"/>
                        </a:rPr>
                        <a:t> </a:t>
                      </a:r>
                      <a:r>
                        <a:rPr lang="en-US" sz="16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10</a:t>
                      </a:r>
                      <a:r>
                        <a:rPr lang="en-US" sz="1600" kern="100" baseline="30000" dirty="0" smtClean="0">
                          <a:latin typeface="Times New Roman"/>
                          <a:ea typeface="ＭＳ 明朝"/>
                          <a:cs typeface="ＭＳ 明朝"/>
                        </a:rPr>
                        <a:t>5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133350" algn="ctr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4.8 </a:t>
                      </a:r>
                      <a:r>
                        <a:rPr lang="en-US" altLang="ja-JP" sz="1600" kern="100" dirty="0" smtClean="0">
                          <a:latin typeface="Times New Roman"/>
                          <a:ea typeface="ＭＳ 明朝"/>
                          <a:cs typeface="ＭＳ 明朝"/>
                          <a:sym typeface="Symbol"/>
                        </a:rPr>
                        <a:t></a:t>
                      </a:r>
                      <a:r>
                        <a:rPr lang="en-US" altLang="ja-JP" sz="16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 10</a:t>
                      </a:r>
                      <a:r>
                        <a:rPr lang="en-US" altLang="ja-JP" sz="1600" kern="100" baseline="30000" dirty="0" smtClean="0">
                          <a:latin typeface="Times New Roman"/>
                          <a:ea typeface="ＭＳ 明朝"/>
                          <a:cs typeface="ＭＳ 明朝"/>
                        </a:rPr>
                        <a:t>5</a:t>
                      </a:r>
                      <a:endParaRPr lang="ja-JP" altLang="ja-JP" sz="1600" kern="100" dirty="0" smtClean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1.3 </a:t>
                      </a:r>
                      <a:r>
                        <a:rPr lang="en-US" sz="1600" kern="100" dirty="0">
                          <a:latin typeface="Times New Roman"/>
                          <a:ea typeface="ＭＳ 明朝"/>
                          <a:cs typeface="ＭＳ 明朝"/>
                          <a:sym typeface="Symbol"/>
                        </a:rPr>
                        <a:t></a:t>
                      </a:r>
                      <a:r>
                        <a:rPr lang="en-US" sz="1600" kern="100" dirty="0">
                          <a:latin typeface="Times New Roman"/>
                          <a:ea typeface="ＭＳ 明朝"/>
                          <a:cs typeface="ＭＳ 明朝"/>
                        </a:rPr>
                        <a:t> 10</a:t>
                      </a:r>
                      <a:r>
                        <a:rPr lang="en-US" sz="1600" kern="100" baseline="30000" dirty="0">
                          <a:latin typeface="Times New Roman"/>
                          <a:ea typeface="ＭＳ 明朝"/>
                          <a:cs typeface="ＭＳ 明朝"/>
                        </a:rPr>
                        <a:t>7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1.0 </a:t>
                      </a:r>
                      <a:r>
                        <a:rPr lang="en-US" sz="1600" kern="100" dirty="0">
                          <a:latin typeface="Times New Roman"/>
                          <a:ea typeface="ＭＳ 明朝"/>
                          <a:cs typeface="ＭＳ 明朝"/>
                          <a:sym typeface="Symbol"/>
                        </a:rPr>
                        <a:t></a:t>
                      </a:r>
                      <a:r>
                        <a:rPr lang="en-US" sz="1600" kern="100" dirty="0">
                          <a:latin typeface="Times New Roman"/>
                          <a:ea typeface="ＭＳ 明朝"/>
                          <a:cs typeface="ＭＳ 明朝"/>
                        </a:rPr>
                        <a:t> 10</a:t>
                      </a:r>
                      <a:r>
                        <a:rPr lang="en-US" sz="1600" kern="100" baseline="30000" dirty="0">
                          <a:latin typeface="Times New Roman"/>
                          <a:ea typeface="ＭＳ 明朝"/>
                          <a:cs typeface="ＭＳ 明朝"/>
                        </a:rPr>
                        <a:t>7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4297">
                <a:tc>
                  <a:txBody>
                    <a:bodyPr/>
                    <a:lstStyle/>
                    <a:p>
                      <a:pPr marL="0" indent="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latin typeface="Times"/>
                          <a:ea typeface="ＭＳ 明朝"/>
                          <a:cs typeface="ＭＳ 明朝"/>
                        </a:rPr>
                        <a:t>Cavity</a:t>
                      </a:r>
                      <a:r>
                        <a:rPr lang="en-US" altLang="ja-JP" sz="1600" kern="100" baseline="0" dirty="0" smtClean="0">
                          <a:latin typeface="Times"/>
                          <a:ea typeface="ＭＳ 明朝"/>
                          <a:cs typeface="ＭＳ 明朝"/>
                        </a:rPr>
                        <a:t> Length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latin typeface="Times"/>
                          <a:ea typeface="ＭＳ 明朝"/>
                          <a:cs typeface="ＭＳ 明朝"/>
                        </a:rPr>
                        <a:t>0.068 m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latin typeface="Times"/>
                          <a:ea typeface="ＭＳ 明朝"/>
                          <a:cs typeface="ＭＳ 明朝"/>
                        </a:rPr>
                        <a:t>0.23 m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latin typeface="Times"/>
                          <a:ea typeface="ＭＳ 明朝"/>
                          <a:cs typeface="ＭＳ 明朝"/>
                        </a:rPr>
                        <a:t>0.23 m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3350" algn="ctr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100" dirty="0" smtClean="0">
                          <a:latin typeface="Times"/>
                          <a:ea typeface="ＭＳ 明朝"/>
                          <a:cs typeface="ＭＳ 明朝"/>
                        </a:rPr>
                        <a:t>0.23 m</a:t>
                      </a:r>
                      <a:endParaRPr lang="ja-JP" altLang="ja-JP" sz="1600" kern="100" dirty="0" smtClean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latin typeface="Times"/>
                          <a:ea typeface="ＭＳ 明朝"/>
                          <a:cs typeface="ＭＳ 明朝"/>
                        </a:rPr>
                        <a:t>1.036 m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latin typeface="Times"/>
                          <a:ea typeface="ＭＳ 明朝"/>
                          <a:cs typeface="ＭＳ 明朝"/>
                        </a:rPr>
                        <a:t>1.036 m</a:t>
                      </a:r>
                      <a:endParaRPr lang="ja-JP" sz="16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18">
                <a:tc>
                  <a:txBody>
                    <a:bodyPr/>
                    <a:lstStyle/>
                    <a:p>
                      <a:pPr marL="0" indent="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RF Power</a:t>
                      </a:r>
                    </a:p>
                    <a:p>
                      <a:pPr marL="0" indent="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200" kern="100" dirty="0" smtClean="0">
                          <a:latin typeface="Times New Roman"/>
                          <a:ea typeface="ＭＳ 明朝"/>
                          <a:cs typeface="ＭＳ 明朝"/>
                        </a:rPr>
                        <a:t>@</a:t>
                      </a:r>
                      <a:r>
                        <a:rPr lang="en-US" altLang="ja-JP" sz="1200" kern="100" baseline="0" dirty="0" smtClean="0">
                          <a:latin typeface="Times New Roman"/>
                          <a:ea typeface="ＭＳ 明朝"/>
                          <a:cs typeface="ＭＳ 明朝"/>
                        </a:rPr>
                        <a:t>Low beam current</a:t>
                      </a:r>
                      <a:endParaRPr lang="ja-JP" sz="1200" kern="100" dirty="0"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solidFill>
                            <a:schemeClr val="tx1"/>
                          </a:solidFill>
                          <a:latin typeface="Times New Roman"/>
                          <a:ea typeface="ＭＳ 明朝"/>
                          <a:cs typeface="ＭＳ 明朝"/>
                        </a:rPr>
                        <a:t>3 kW</a:t>
                      </a:r>
                      <a:endParaRPr lang="ja-JP" sz="1600" kern="100" dirty="0">
                        <a:solidFill>
                          <a:schemeClr val="tx1"/>
                        </a:solidFill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solidFill>
                            <a:schemeClr val="tx1"/>
                          </a:solidFill>
                          <a:latin typeface="Times New Roman"/>
                          <a:ea typeface="ＭＳ 明朝"/>
                          <a:cs typeface="ＭＳ 明朝"/>
                        </a:rPr>
                        <a:t>0.53 kW</a:t>
                      </a:r>
                      <a:endParaRPr lang="ja-JP" sz="1600" kern="100" dirty="0">
                        <a:solidFill>
                          <a:schemeClr val="tx1"/>
                        </a:solidFill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solidFill>
                            <a:schemeClr val="tx1"/>
                          </a:solidFill>
                          <a:latin typeface="Times"/>
                          <a:ea typeface="ＭＳ 明朝"/>
                          <a:cs typeface="ＭＳ 明朝"/>
                        </a:rPr>
                        <a:t>2.6 kW</a:t>
                      </a:r>
                      <a:endParaRPr lang="ja-JP" sz="1600" kern="100" dirty="0">
                        <a:solidFill>
                          <a:schemeClr val="tx1"/>
                        </a:solidFill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solidFill>
                            <a:schemeClr val="tx1"/>
                          </a:solidFill>
                          <a:latin typeface="Times New Roman"/>
                          <a:ea typeface="ＭＳ 明朝"/>
                          <a:cs typeface="ＭＳ 明朝"/>
                        </a:rPr>
                        <a:t>1.6 kW</a:t>
                      </a:r>
                      <a:endParaRPr lang="ja-JP" sz="1600" kern="100" dirty="0">
                        <a:solidFill>
                          <a:schemeClr val="tx1"/>
                        </a:solidFill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solidFill>
                            <a:schemeClr val="tx1"/>
                          </a:solidFill>
                          <a:latin typeface="Times"/>
                          <a:ea typeface="ＭＳ 明朝"/>
                          <a:cs typeface="ＭＳ 明朝"/>
                        </a:rPr>
                        <a:t>2 kW</a:t>
                      </a:r>
                      <a:endParaRPr lang="ja-JP" sz="1600" kern="100" dirty="0">
                        <a:solidFill>
                          <a:schemeClr val="tx1"/>
                        </a:solidFill>
                        <a:latin typeface="Times"/>
                        <a:ea typeface="ＭＳ 明朝"/>
                        <a:cs typeface="ＭＳ 明朝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5" name="グループ化 4"/>
          <p:cNvGrpSpPr/>
          <p:nvPr/>
        </p:nvGrpSpPr>
        <p:grpSpPr>
          <a:xfrm>
            <a:off x="2222063" y="3357922"/>
            <a:ext cx="6600204" cy="1509836"/>
            <a:chOff x="2222063" y="2906126"/>
            <a:chExt cx="6600204" cy="1509836"/>
          </a:xfrm>
        </p:grpSpPr>
        <p:sp>
          <p:nvSpPr>
            <p:cNvPr id="6" name="テキスト ボックス 7"/>
            <p:cNvSpPr txBox="1"/>
            <p:nvPr/>
          </p:nvSpPr>
          <p:spPr>
            <a:xfrm>
              <a:off x="5147480" y="3692943"/>
              <a:ext cx="10592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4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50" charset="-128"/>
                  <a:cs typeface="Times New Roman" panose="02020603050405020304" pitchFamily="18" charset="0"/>
                </a:rPr>
                <a:t>Vector-sum</a:t>
              </a:r>
              <a:endParaRPr kumimoji="1" lang="ja-JP" altLang="en-US" sz="1400" b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50" charset="-128"/>
                <a:cs typeface="Times New Roman" panose="02020603050405020304" pitchFamily="18" charset="0"/>
              </a:endParaRPr>
            </a:p>
          </p:txBody>
        </p:sp>
        <p:cxnSp>
          <p:nvCxnSpPr>
            <p:cNvPr id="7" name="直線コネクタ 6"/>
            <p:cNvCxnSpPr/>
            <p:nvPr/>
          </p:nvCxnSpPr>
          <p:spPr>
            <a:xfrm flipV="1">
              <a:off x="4049573" y="2924146"/>
              <a:ext cx="4573" cy="148895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 flipH="1">
              <a:off x="2222063" y="3203833"/>
              <a:ext cx="4489612" cy="0"/>
            </a:xfrm>
            <a:prstGeom prst="line">
              <a:avLst/>
            </a:prstGeom>
            <a:ln>
              <a:headEnd type="triangl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正方形/長方形 8"/>
            <p:cNvSpPr/>
            <p:nvPr/>
          </p:nvSpPr>
          <p:spPr>
            <a:xfrm flipH="1" flipV="1">
              <a:off x="2451410" y="3033697"/>
              <a:ext cx="751976" cy="340271"/>
            </a:xfrm>
            <a:prstGeom prst="rect">
              <a:avLst/>
            </a:prstGeom>
            <a:solidFill>
              <a:srgbClr val="12EE1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cxnSp>
          <p:nvCxnSpPr>
            <p:cNvPr id="10" name="直線コネクタ 9"/>
            <p:cNvCxnSpPr/>
            <p:nvPr/>
          </p:nvCxnSpPr>
          <p:spPr>
            <a:xfrm flipV="1">
              <a:off x="6177339" y="2920105"/>
              <a:ext cx="0" cy="105986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正方形/長方形 10"/>
            <p:cNvSpPr/>
            <p:nvPr/>
          </p:nvSpPr>
          <p:spPr>
            <a:xfrm flipH="1" flipV="1">
              <a:off x="5585355" y="3033697"/>
              <a:ext cx="751976" cy="340271"/>
            </a:xfrm>
            <a:prstGeom prst="rect">
              <a:avLst/>
            </a:prstGeom>
            <a:solidFill>
              <a:srgbClr val="8DF6FB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 flipH="1" flipV="1">
              <a:off x="5031019" y="2924955"/>
              <a:ext cx="0" cy="105975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flipV="1">
              <a:off x="4043057" y="2922870"/>
              <a:ext cx="27596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 flipH="1">
              <a:off x="4313553" y="2919333"/>
              <a:ext cx="0" cy="5151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 flipH="1" flipV="1">
              <a:off x="4053016" y="3429479"/>
              <a:ext cx="2674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正方形/長方形 15"/>
            <p:cNvSpPr/>
            <p:nvPr/>
          </p:nvSpPr>
          <p:spPr>
            <a:xfrm flipH="1" flipV="1">
              <a:off x="4479427" y="3033697"/>
              <a:ext cx="751976" cy="340271"/>
            </a:xfrm>
            <a:prstGeom prst="rect">
              <a:avLst/>
            </a:prstGeom>
            <a:solidFill>
              <a:srgbClr val="8DF6FB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 flipH="1" flipV="1">
              <a:off x="3461424" y="3033697"/>
              <a:ext cx="751976" cy="340271"/>
            </a:xfrm>
            <a:prstGeom prst="rect">
              <a:avLst/>
            </a:prstGeom>
            <a:solidFill>
              <a:srgbClr val="8DF6FB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cxnSp>
          <p:nvCxnSpPr>
            <p:cNvPr id="18" name="直線コネクタ 17"/>
            <p:cNvCxnSpPr/>
            <p:nvPr/>
          </p:nvCxnSpPr>
          <p:spPr>
            <a:xfrm flipH="1">
              <a:off x="5044407" y="3976615"/>
              <a:ext cx="113454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>
            <a:xfrm flipV="1">
              <a:off x="5585355" y="3978437"/>
              <a:ext cx="1" cy="2722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>
              <a:stCxn id="9" idx="0"/>
            </p:cNvCxnSpPr>
            <p:nvPr/>
          </p:nvCxnSpPr>
          <p:spPr>
            <a:xfrm flipH="1">
              <a:off x="2827399" y="3373969"/>
              <a:ext cx="0" cy="8807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6"/>
            <p:cNvSpPr>
              <a:spLocks noChangeArrowheads="1"/>
            </p:cNvSpPr>
            <p:nvPr/>
          </p:nvSpPr>
          <p:spPr bwMode="auto">
            <a:xfrm rot="10800000" flipH="1" flipV="1">
              <a:off x="2643023" y="3508188"/>
              <a:ext cx="340609" cy="30825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00FF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" name="Oval 26"/>
            <p:cNvSpPr>
              <a:spLocks noChangeArrowheads="1"/>
            </p:cNvSpPr>
            <p:nvPr/>
          </p:nvSpPr>
          <p:spPr bwMode="auto">
            <a:xfrm rot="10800000" flipH="1" flipV="1">
              <a:off x="3880539" y="3531878"/>
              <a:ext cx="340609" cy="30825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00FF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" name="円弧 22"/>
            <p:cNvSpPr/>
            <p:nvPr/>
          </p:nvSpPr>
          <p:spPr>
            <a:xfrm flipH="1" flipV="1">
              <a:off x="3937935" y="3584552"/>
              <a:ext cx="223958" cy="202683"/>
            </a:xfrm>
            <a:prstGeom prst="arc">
              <a:avLst>
                <a:gd name="adj1" fmla="val 16200000"/>
                <a:gd name="adj2" fmla="val 10366236"/>
              </a:avLst>
            </a:prstGeom>
            <a:ln w="28575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4" name="円弧 23"/>
            <p:cNvSpPr/>
            <p:nvPr/>
          </p:nvSpPr>
          <p:spPr>
            <a:xfrm flipH="1" flipV="1">
              <a:off x="2700187" y="3565249"/>
              <a:ext cx="223958" cy="202683"/>
            </a:xfrm>
            <a:prstGeom prst="arc">
              <a:avLst>
                <a:gd name="adj1" fmla="val 16200000"/>
                <a:gd name="adj2" fmla="val 10366236"/>
              </a:avLst>
            </a:prstGeom>
            <a:ln w="28575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5" name="Oval 26"/>
            <p:cNvSpPr>
              <a:spLocks noChangeArrowheads="1"/>
            </p:cNvSpPr>
            <p:nvPr/>
          </p:nvSpPr>
          <p:spPr bwMode="auto">
            <a:xfrm rot="10800000" flipH="1" flipV="1">
              <a:off x="4869415" y="3535183"/>
              <a:ext cx="340609" cy="30825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00FF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6" name="円弧 25"/>
            <p:cNvSpPr/>
            <p:nvPr/>
          </p:nvSpPr>
          <p:spPr>
            <a:xfrm flipH="1" flipV="1">
              <a:off x="4926811" y="3587857"/>
              <a:ext cx="223958" cy="202683"/>
            </a:xfrm>
            <a:prstGeom prst="arc">
              <a:avLst>
                <a:gd name="adj1" fmla="val 16200000"/>
                <a:gd name="adj2" fmla="val 10366236"/>
              </a:avLst>
            </a:prstGeom>
            <a:ln w="28575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cxnSp>
          <p:nvCxnSpPr>
            <p:cNvPr id="27" name="直線コネクタ 26"/>
            <p:cNvCxnSpPr/>
            <p:nvPr/>
          </p:nvCxnSpPr>
          <p:spPr>
            <a:xfrm flipV="1">
              <a:off x="5031935" y="2932462"/>
              <a:ext cx="27596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/>
            <p:nvPr/>
          </p:nvCxnSpPr>
          <p:spPr>
            <a:xfrm flipH="1">
              <a:off x="5302430" y="2935215"/>
              <a:ext cx="0" cy="5055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 flipH="1" flipV="1">
              <a:off x="5034942" y="3439061"/>
              <a:ext cx="2674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 flipV="1">
              <a:off x="6170615" y="2920907"/>
              <a:ext cx="27596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/>
            <p:cNvCxnSpPr/>
            <p:nvPr/>
          </p:nvCxnSpPr>
          <p:spPr>
            <a:xfrm flipH="1">
              <a:off x="6442588" y="2906126"/>
              <a:ext cx="0" cy="5472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 flipH="1" flipV="1">
              <a:off x="6175100" y="3444707"/>
              <a:ext cx="2674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26"/>
            <p:cNvSpPr>
              <a:spLocks noChangeArrowheads="1"/>
            </p:cNvSpPr>
            <p:nvPr/>
          </p:nvSpPr>
          <p:spPr bwMode="auto">
            <a:xfrm rot="10800000" flipH="1" flipV="1">
              <a:off x="6004102" y="3533532"/>
              <a:ext cx="340609" cy="30825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00FF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4" name="円弧 33"/>
            <p:cNvSpPr/>
            <p:nvPr/>
          </p:nvSpPr>
          <p:spPr>
            <a:xfrm flipH="1" flipV="1">
              <a:off x="6061497" y="3586206"/>
              <a:ext cx="223958" cy="202683"/>
            </a:xfrm>
            <a:prstGeom prst="arc">
              <a:avLst>
                <a:gd name="adj1" fmla="val 16200000"/>
                <a:gd name="adj2" fmla="val 10366236"/>
              </a:avLst>
            </a:prstGeom>
            <a:ln w="28575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5" name="テキスト ボックス 42"/>
            <p:cNvSpPr txBox="1"/>
            <p:nvPr/>
          </p:nvSpPr>
          <p:spPr>
            <a:xfrm flipH="1">
              <a:off x="2529052" y="3011428"/>
              <a:ext cx="6639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2000" b="1" dirty="0" smtClean="0"/>
                <a:t>BUN</a:t>
              </a:r>
              <a:endParaRPr kumimoji="1" lang="ja-JP" altLang="en-US" sz="2000" b="1" dirty="0"/>
            </a:p>
          </p:txBody>
        </p:sp>
        <p:sp>
          <p:nvSpPr>
            <p:cNvPr id="36" name="Rectangle 578"/>
            <p:cNvSpPr>
              <a:spLocks noChangeArrowheads="1"/>
            </p:cNvSpPr>
            <p:nvPr/>
          </p:nvSpPr>
          <p:spPr bwMode="auto">
            <a:xfrm flipH="1">
              <a:off x="3576284" y="2954623"/>
              <a:ext cx="593297" cy="45906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2000" b="1" dirty="0" smtClean="0"/>
                <a:t>Inj1</a:t>
              </a:r>
              <a:endParaRPr lang="ja-JP" altLang="en-US" sz="2000" b="1" dirty="0"/>
            </a:p>
          </p:txBody>
        </p:sp>
        <p:sp>
          <p:nvSpPr>
            <p:cNvPr id="37" name="Rectangle 578"/>
            <p:cNvSpPr>
              <a:spLocks noChangeArrowheads="1"/>
            </p:cNvSpPr>
            <p:nvPr/>
          </p:nvSpPr>
          <p:spPr bwMode="auto">
            <a:xfrm flipH="1">
              <a:off x="4642787" y="2960831"/>
              <a:ext cx="593297" cy="45906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2000" b="1" dirty="0" smtClean="0"/>
                <a:t>Inj2</a:t>
              </a:r>
              <a:endParaRPr lang="ja-JP" altLang="en-US" sz="2000" b="1" dirty="0"/>
            </a:p>
          </p:txBody>
        </p:sp>
        <p:sp>
          <p:nvSpPr>
            <p:cNvPr id="38" name="Rectangle 578"/>
            <p:cNvSpPr>
              <a:spLocks noChangeArrowheads="1"/>
            </p:cNvSpPr>
            <p:nvPr/>
          </p:nvSpPr>
          <p:spPr bwMode="auto">
            <a:xfrm flipH="1">
              <a:off x="5667158" y="2969054"/>
              <a:ext cx="593295" cy="45906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2000" b="1" dirty="0" smtClean="0"/>
                <a:t>Inj3</a:t>
              </a:r>
              <a:endParaRPr lang="ja-JP" altLang="en-US" sz="2000" b="1" dirty="0"/>
            </a:p>
          </p:txBody>
        </p:sp>
        <p:cxnSp>
          <p:nvCxnSpPr>
            <p:cNvPr id="39" name="直線コネクタ 38"/>
            <p:cNvCxnSpPr/>
            <p:nvPr/>
          </p:nvCxnSpPr>
          <p:spPr>
            <a:xfrm flipV="1">
              <a:off x="8275515" y="3258408"/>
              <a:ext cx="1" cy="11575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/>
            <p:cNvCxnSpPr/>
            <p:nvPr/>
          </p:nvCxnSpPr>
          <p:spPr>
            <a:xfrm flipH="1">
              <a:off x="6836953" y="3194867"/>
              <a:ext cx="1985314" cy="0"/>
            </a:xfrm>
            <a:prstGeom prst="line">
              <a:avLst/>
            </a:prstGeom>
            <a:ln>
              <a:headEnd type="triangl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正方形/長方形 40"/>
            <p:cNvSpPr/>
            <p:nvPr/>
          </p:nvSpPr>
          <p:spPr>
            <a:xfrm flipH="1" flipV="1">
              <a:off x="7893431" y="3036556"/>
              <a:ext cx="751976" cy="340271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cxnSp>
          <p:nvCxnSpPr>
            <p:cNvPr id="42" name="直線コネクタ 41"/>
            <p:cNvCxnSpPr/>
            <p:nvPr/>
          </p:nvCxnSpPr>
          <p:spPr>
            <a:xfrm flipH="1">
              <a:off x="7259406" y="3376827"/>
              <a:ext cx="0" cy="8807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26"/>
            <p:cNvSpPr>
              <a:spLocks noChangeArrowheads="1"/>
            </p:cNvSpPr>
            <p:nvPr/>
          </p:nvSpPr>
          <p:spPr bwMode="auto">
            <a:xfrm rot="10800000" flipH="1" flipV="1">
              <a:off x="7075030" y="3511047"/>
              <a:ext cx="340609" cy="30825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00FF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4" name="Oval 26"/>
            <p:cNvSpPr>
              <a:spLocks noChangeArrowheads="1"/>
            </p:cNvSpPr>
            <p:nvPr/>
          </p:nvSpPr>
          <p:spPr bwMode="auto">
            <a:xfrm rot="10800000" flipH="1" flipV="1">
              <a:off x="8106482" y="3534736"/>
              <a:ext cx="340609" cy="30825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00FF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5" name="円弧 44"/>
            <p:cNvSpPr/>
            <p:nvPr/>
          </p:nvSpPr>
          <p:spPr>
            <a:xfrm flipH="1" flipV="1">
              <a:off x="8163878" y="3587410"/>
              <a:ext cx="223958" cy="202683"/>
            </a:xfrm>
            <a:prstGeom prst="arc">
              <a:avLst>
                <a:gd name="adj1" fmla="val 16200000"/>
                <a:gd name="adj2" fmla="val 10366236"/>
              </a:avLst>
            </a:prstGeom>
            <a:ln w="28575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6" name="円弧 45"/>
            <p:cNvSpPr/>
            <p:nvPr/>
          </p:nvSpPr>
          <p:spPr>
            <a:xfrm flipH="1" flipV="1">
              <a:off x="7132194" y="3568108"/>
              <a:ext cx="223958" cy="202683"/>
            </a:xfrm>
            <a:prstGeom prst="arc">
              <a:avLst>
                <a:gd name="adj1" fmla="val 16200000"/>
                <a:gd name="adj2" fmla="val 10366236"/>
              </a:avLst>
            </a:prstGeom>
            <a:ln w="28575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7" name="Rectangle 578"/>
            <p:cNvSpPr>
              <a:spLocks noChangeArrowheads="1"/>
            </p:cNvSpPr>
            <p:nvPr/>
          </p:nvSpPr>
          <p:spPr bwMode="auto">
            <a:xfrm flipH="1">
              <a:off x="8046928" y="2980793"/>
              <a:ext cx="593297" cy="45906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2000" b="1" dirty="0" smtClean="0"/>
                <a:t>ML2</a:t>
              </a:r>
              <a:endParaRPr lang="ja-JP" altLang="en-US" sz="2000" b="1" dirty="0"/>
            </a:p>
          </p:txBody>
        </p:sp>
        <p:sp>
          <p:nvSpPr>
            <p:cNvPr id="48" name="正方形/長方形 47"/>
            <p:cNvSpPr/>
            <p:nvPr/>
          </p:nvSpPr>
          <p:spPr>
            <a:xfrm flipH="1" flipV="1">
              <a:off x="6912490" y="3046269"/>
              <a:ext cx="751976" cy="340271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9" name="テキスト ボックス 66"/>
            <p:cNvSpPr txBox="1"/>
            <p:nvPr/>
          </p:nvSpPr>
          <p:spPr>
            <a:xfrm flipH="1">
              <a:off x="6977662" y="3005187"/>
              <a:ext cx="6479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2000" b="1" dirty="0" smtClean="0"/>
                <a:t>ML1</a:t>
              </a:r>
              <a:endParaRPr kumimoji="1" lang="ja-JP" altLang="en-US" sz="2000" b="1" dirty="0"/>
            </a:p>
          </p:txBody>
        </p:sp>
        <p:grpSp>
          <p:nvGrpSpPr>
            <p:cNvPr id="50" name="グループ化 49"/>
            <p:cNvGrpSpPr/>
            <p:nvPr/>
          </p:nvGrpSpPr>
          <p:grpSpPr>
            <a:xfrm>
              <a:off x="6349696" y="3614833"/>
              <a:ext cx="280084" cy="152100"/>
              <a:chOff x="4334996" y="3142342"/>
              <a:chExt cx="280084" cy="168065"/>
            </a:xfrm>
          </p:grpSpPr>
          <p:cxnSp>
            <p:nvCxnSpPr>
              <p:cNvPr id="96" name="直線コネクタ 95"/>
              <p:cNvCxnSpPr/>
              <p:nvPr/>
            </p:nvCxnSpPr>
            <p:spPr>
              <a:xfrm rot="16200000">
                <a:off x="4327365" y="3213272"/>
                <a:ext cx="139171" cy="2972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線コネクタ 96"/>
              <p:cNvCxnSpPr/>
              <p:nvPr/>
            </p:nvCxnSpPr>
            <p:spPr>
              <a:xfrm rot="16200000" flipH="1">
                <a:off x="4356651" y="3205720"/>
                <a:ext cx="159849" cy="4952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線コネクタ 97"/>
              <p:cNvCxnSpPr/>
              <p:nvPr/>
            </p:nvCxnSpPr>
            <p:spPr>
              <a:xfrm rot="16200000">
                <a:off x="4395201" y="3207914"/>
                <a:ext cx="167842" cy="3714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/>
              <p:cNvCxnSpPr/>
              <p:nvPr/>
            </p:nvCxnSpPr>
            <p:spPr>
              <a:xfrm>
                <a:off x="4497080" y="3142342"/>
                <a:ext cx="56780" cy="16691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線コネクタ 99"/>
              <p:cNvCxnSpPr/>
              <p:nvPr/>
            </p:nvCxnSpPr>
            <p:spPr>
              <a:xfrm rot="16200000" flipH="1">
                <a:off x="4328142" y="3246690"/>
                <a:ext cx="82493" cy="2692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線コネクタ 100"/>
              <p:cNvCxnSpPr/>
              <p:nvPr/>
            </p:nvCxnSpPr>
            <p:spPr>
              <a:xfrm rot="16200000" flipV="1">
                <a:off x="4346333" y="3209820"/>
                <a:ext cx="0" cy="2267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線コネクタ 101"/>
              <p:cNvCxnSpPr/>
              <p:nvPr/>
            </p:nvCxnSpPr>
            <p:spPr>
              <a:xfrm rot="16200000">
                <a:off x="4485916" y="3207914"/>
                <a:ext cx="167842" cy="3714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線コネクタ 102"/>
              <p:cNvCxnSpPr/>
              <p:nvPr/>
            </p:nvCxnSpPr>
            <p:spPr>
              <a:xfrm rot="16200000" flipH="1">
                <a:off x="4560371" y="3181377"/>
                <a:ext cx="82493" cy="2692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グループ化 50"/>
            <p:cNvGrpSpPr/>
            <p:nvPr/>
          </p:nvGrpSpPr>
          <p:grpSpPr>
            <a:xfrm>
              <a:off x="5203067" y="3631253"/>
              <a:ext cx="280084" cy="152100"/>
              <a:chOff x="4334996" y="3142342"/>
              <a:chExt cx="280084" cy="168065"/>
            </a:xfrm>
          </p:grpSpPr>
          <p:cxnSp>
            <p:nvCxnSpPr>
              <p:cNvPr id="88" name="直線コネクタ 87"/>
              <p:cNvCxnSpPr/>
              <p:nvPr/>
            </p:nvCxnSpPr>
            <p:spPr>
              <a:xfrm rot="16200000">
                <a:off x="4327365" y="3213272"/>
                <a:ext cx="139171" cy="2972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 rot="16200000" flipH="1">
                <a:off x="4356651" y="3205720"/>
                <a:ext cx="159849" cy="4952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線コネクタ 89"/>
              <p:cNvCxnSpPr/>
              <p:nvPr/>
            </p:nvCxnSpPr>
            <p:spPr>
              <a:xfrm rot="16200000">
                <a:off x="4395201" y="3207914"/>
                <a:ext cx="167842" cy="3714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線コネクタ 90"/>
              <p:cNvCxnSpPr/>
              <p:nvPr/>
            </p:nvCxnSpPr>
            <p:spPr>
              <a:xfrm>
                <a:off x="4497080" y="3142342"/>
                <a:ext cx="56780" cy="16691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線コネクタ 91"/>
              <p:cNvCxnSpPr/>
              <p:nvPr/>
            </p:nvCxnSpPr>
            <p:spPr>
              <a:xfrm rot="16200000" flipH="1">
                <a:off x="4328142" y="3246690"/>
                <a:ext cx="82493" cy="2692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線コネクタ 92"/>
              <p:cNvCxnSpPr/>
              <p:nvPr/>
            </p:nvCxnSpPr>
            <p:spPr>
              <a:xfrm rot="16200000" flipV="1">
                <a:off x="4346333" y="3209820"/>
                <a:ext cx="0" cy="2267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線コネクタ 93"/>
              <p:cNvCxnSpPr/>
              <p:nvPr/>
            </p:nvCxnSpPr>
            <p:spPr>
              <a:xfrm rot="16200000">
                <a:off x="4485916" y="3207914"/>
                <a:ext cx="167842" cy="3714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線コネクタ 94"/>
              <p:cNvCxnSpPr/>
              <p:nvPr/>
            </p:nvCxnSpPr>
            <p:spPr>
              <a:xfrm rot="16200000" flipH="1">
                <a:off x="4560371" y="3181377"/>
                <a:ext cx="82493" cy="2692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グループ化 51"/>
            <p:cNvGrpSpPr/>
            <p:nvPr/>
          </p:nvGrpSpPr>
          <p:grpSpPr>
            <a:xfrm>
              <a:off x="4223352" y="3614833"/>
              <a:ext cx="280084" cy="152100"/>
              <a:chOff x="4334996" y="3142342"/>
              <a:chExt cx="280084" cy="168065"/>
            </a:xfrm>
          </p:grpSpPr>
          <p:cxnSp>
            <p:nvCxnSpPr>
              <p:cNvPr id="80" name="直線コネクタ 79"/>
              <p:cNvCxnSpPr/>
              <p:nvPr/>
            </p:nvCxnSpPr>
            <p:spPr>
              <a:xfrm rot="16200000">
                <a:off x="4327365" y="3213272"/>
                <a:ext cx="139171" cy="2972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 rot="16200000" flipH="1">
                <a:off x="4356651" y="3205720"/>
                <a:ext cx="159849" cy="4952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 rot="16200000">
                <a:off x="4395201" y="3207914"/>
                <a:ext cx="167842" cy="3714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/>
              <p:cNvCxnSpPr/>
              <p:nvPr/>
            </p:nvCxnSpPr>
            <p:spPr>
              <a:xfrm>
                <a:off x="4497080" y="3142342"/>
                <a:ext cx="56780" cy="16691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 rot="16200000" flipH="1">
                <a:off x="4328142" y="3246690"/>
                <a:ext cx="82493" cy="2692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 rot="16200000" flipV="1">
                <a:off x="4346333" y="3209820"/>
                <a:ext cx="0" cy="2267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 rot="16200000">
                <a:off x="4485916" y="3207914"/>
                <a:ext cx="167842" cy="3714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 rot="16200000" flipH="1">
                <a:off x="4560371" y="3181377"/>
                <a:ext cx="82493" cy="2692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グループ化 52"/>
            <p:cNvGrpSpPr/>
            <p:nvPr/>
          </p:nvGrpSpPr>
          <p:grpSpPr>
            <a:xfrm>
              <a:off x="2982381" y="3598414"/>
              <a:ext cx="280084" cy="152100"/>
              <a:chOff x="4334996" y="3142342"/>
              <a:chExt cx="280084" cy="168065"/>
            </a:xfrm>
          </p:grpSpPr>
          <p:cxnSp>
            <p:nvCxnSpPr>
              <p:cNvPr id="72" name="直線コネクタ 71"/>
              <p:cNvCxnSpPr/>
              <p:nvPr/>
            </p:nvCxnSpPr>
            <p:spPr>
              <a:xfrm rot="16200000">
                <a:off x="4327365" y="3213272"/>
                <a:ext cx="139171" cy="2972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 rot="16200000" flipH="1">
                <a:off x="4356651" y="3205720"/>
                <a:ext cx="159849" cy="4952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 rot="16200000">
                <a:off x="4395201" y="3207914"/>
                <a:ext cx="167842" cy="3714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線コネクタ 74"/>
              <p:cNvCxnSpPr/>
              <p:nvPr/>
            </p:nvCxnSpPr>
            <p:spPr>
              <a:xfrm>
                <a:off x="4497080" y="3142342"/>
                <a:ext cx="56780" cy="16691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 rot="16200000" flipH="1">
                <a:off x="4328142" y="3246690"/>
                <a:ext cx="82493" cy="2692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 rot="16200000" flipV="1">
                <a:off x="4346333" y="3209820"/>
                <a:ext cx="0" cy="2267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 rot="16200000">
                <a:off x="4485916" y="3207914"/>
                <a:ext cx="167842" cy="3714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 rot="16200000" flipH="1">
                <a:off x="4560371" y="3181377"/>
                <a:ext cx="82493" cy="2692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グループ化 53"/>
            <p:cNvGrpSpPr/>
            <p:nvPr/>
          </p:nvGrpSpPr>
          <p:grpSpPr>
            <a:xfrm>
              <a:off x="7424443" y="3601038"/>
              <a:ext cx="280084" cy="152100"/>
              <a:chOff x="4334996" y="3142342"/>
              <a:chExt cx="280084" cy="168065"/>
            </a:xfrm>
          </p:grpSpPr>
          <p:cxnSp>
            <p:nvCxnSpPr>
              <p:cNvPr id="64" name="直線コネクタ 63"/>
              <p:cNvCxnSpPr/>
              <p:nvPr/>
            </p:nvCxnSpPr>
            <p:spPr>
              <a:xfrm rot="16200000">
                <a:off x="4327365" y="3213272"/>
                <a:ext cx="139171" cy="2972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 rot="16200000" flipH="1">
                <a:off x="4356651" y="3205720"/>
                <a:ext cx="159849" cy="4952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 rot="16200000">
                <a:off x="4395201" y="3207914"/>
                <a:ext cx="167842" cy="3714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線コネクタ 66"/>
              <p:cNvCxnSpPr/>
              <p:nvPr/>
            </p:nvCxnSpPr>
            <p:spPr>
              <a:xfrm>
                <a:off x="4497080" y="3142342"/>
                <a:ext cx="56780" cy="16691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 rot="16200000" flipH="1">
                <a:off x="4328142" y="3246690"/>
                <a:ext cx="82493" cy="2692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 rot="16200000" flipV="1">
                <a:off x="4346333" y="3209820"/>
                <a:ext cx="0" cy="2267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 rot="16200000">
                <a:off x="4485916" y="3207914"/>
                <a:ext cx="167842" cy="3714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 rot="16200000" flipH="1">
                <a:off x="4560371" y="3181377"/>
                <a:ext cx="82493" cy="2692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グループ化 54"/>
            <p:cNvGrpSpPr/>
            <p:nvPr/>
          </p:nvGrpSpPr>
          <p:grpSpPr>
            <a:xfrm>
              <a:off x="8442087" y="3621674"/>
              <a:ext cx="280084" cy="152100"/>
              <a:chOff x="4334996" y="3142342"/>
              <a:chExt cx="280084" cy="168065"/>
            </a:xfrm>
          </p:grpSpPr>
          <p:cxnSp>
            <p:nvCxnSpPr>
              <p:cNvPr id="56" name="直線コネクタ 55"/>
              <p:cNvCxnSpPr/>
              <p:nvPr/>
            </p:nvCxnSpPr>
            <p:spPr>
              <a:xfrm rot="16200000">
                <a:off x="4327365" y="3213272"/>
                <a:ext cx="139171" cy="2972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 rot="16200000" flipH="1">
                <a:off x="4356651" y="3205720"/>
                <a:ext cx="159849" cy="4952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 rot="16200000">
                <a:off x="4395201" y="3207914"/>
                <a:ext cx="167842" cy="3714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線コネクタ 58"/>
              <p:cNvCxnSpPr/>
              <p:nvPr/>
            </p:nvCxnSpPr>
            <p:spPr>
              <a:xfrm>
                <a:off x="4497080" y="3142342"/>
                <a:ext cx="56780" cy="16691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 rot="16200000" flipH="1">
                <a:off x="4328142" y="3246690"/>
                <a:ext cx="82493" cy="2692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 rot="16200000" flipV="1">
                <a:off x="4346333" y="3209820"/>
                <a:ext cx="0" cy="2267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 rot="16200000">
                <a:off x="4485916" y="3207914"/>
                <a:ext cx="167842" cy="3714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 rot="16200000" flipH="1">
                <a:off x="4560371" y="3181377"/>
                <a:ext cx="82493" cy="2692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04" name="Picture 2" descr="C:\Users\miura\Desktop\25kWKl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152" y="4370492"/>
            <a:ext cx="834929" cy="1584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2" descr="C:\Work\miura-report\ERL2013\300kWKly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" b="4468"/>
          <a:stretch/>
        </p:blipFill>
        <p:spPr bwMode="auto">
          <a:xfrm>
            <a:off x="4952445" y="4523023"/>
            <a:ext cx="1331895" cy="1954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2" descr="E:\DCIM\101_PANA\P101042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90" t="13297"/>
          <a:stretch/>
        </p:blipFill>
        <p:spPr bwMode="auto">
          <a:xfrm>
            <a:off x="6781362" y="4472354"/>
            <a:ext cx="814697" cy="1629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図 10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1" t="26190" b="17157"/>
          <a:stretch/>
        </p:blipFill>
        <p:spPr>
          <a:xfrm rot="5400000">
            <a:off x="7510029" y="4870933"/>
            <a:ext cx="1590560" cy="743237"/>
          </a:xfrm>
          <a:prstGeom prst="rect">
            <a:avLst/>
          </a:prstGeom>
        </p:spPr>
      </p:pic>
      <p:pic>
        <p:nvPicPr>
          <p:cNvPr id="108" name="図 107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1" t="26190" b="17157"/>
          <a:stretch/>
        </p:blipFill>
        <p:spPr>
          <a:xfrm rot="5400000">
            <a:off x="2060834" y="4788011"/>
            <a:ext cx="1590560" cy="743237"/>
          </a:xfrm>
          <a:prstGeom prst="rect">
            <a:avLst/>
          </a:prstGeom>
        </p:spPr>
      </p:pic>
      <p:sp>
        <p:nvSpPr>
          <p:cNvPr id="114" name="Rectangle 4"/>
          <p:cNvSpPr>
            <a:spLocks noChangeArrowheads="1"/>
          </p:cNvSpPr>
          <p:nvPr/>
        </p:nvSpPr>
        <p:spPr bwMode="auto">
          <a:xfrm>
            <a:off x="806147" y="135883"/>
            <a:ext cx="7651903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 smtClean="0">
                <a:solidFill>
                  <a:srgbClr val="0000FF"/>
                </a:solidFill>
              </a:rPr>
              <a:t>Current status of high power RF sources</a:t>
            </a:r>
            <a:endParaRPr lang="en-US" altLang="ja-JP" sz="2800" b="1" dirty="0">
              <a:solidFill>
                <a:srgbClr val="0000FF"/>
              </a:solidFill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>
            <a:off x="0" y="727650"/>
            <a:ext cx="914400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テキスト ボックス 115"/>
          <p:cNvSpPr txBox="1"/>
          <p:nvPr/>
        </p:nvSpPr>
        <p:spPr>
          <a:xfrm>
            <a:off x="4924540" y="6399399"/>
            <a:ext cx="1496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300kW Klystron</a:t>
            </a:r>
            <a:endParaRPr kumimoji="1" lang="ja-JP" altLang="en-US" sz="1600" dirty="0"/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3380343" y="5937125"/>
            <a:ext cx="1392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25</a:t>
            </a:r>
            <a:r>
              <a:rPr kumimoji="1" lang="en-US" altLang="ja-JP" sz="1600" dirty="0" smtClean="0"/>
              <a:t>kW Klystron</a:t>
            </a:r>
            <a:endParaRPr kumimoji="1" lang="ja-JP" altLang="en-US" sz="1600" dirty="0"/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2386989" y="5946307"/>
            <a:ext cx="9638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8 </a:t>
            </a:r>
            <a:r>
              <a:rPr kumimoji="1" lang="en-US" altLang="ja-JP" sz="1600" dirty="0" smtClean="0"/>
              <a:t>kW SSA</a:t>
            </a:r>
            <a:endParaRPr kumimoji="1" lang="ja-JP" altLang="en-US" sz="1600" dirty="0"/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7838502" y="6087690"/>
            <a:ext cx="9638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8 </a:t>
            </a:r>
            <a:r>
              <a:rPr kumimoji="1" lang="en-US" altLang="ja-JP" sz="1600" dirty="0" smtClean="0"/>
              <a:t>kW SSA</a:t>
            </a:r>
            <a:endParaRPr kumimoji="1" lang="ja-JP" altLang="en-US" sz="1600" dirty="0"/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6758849" y="6098707"/>
            <a:ext cx="1068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16 </a:t>
            </a:r>
            <a:r>
              <a:rPr kumimoji="1" lang="en-US" altLang="ja-JP" sz="1600" dirty="0" smtClean="0"/>
              <a:t>kW SSA</a:t>
            </a:r>
            <a:endParaRPr kumimoji="1" lang="ja-JP" altLang="en-US" sz="1600" dirty="0"/>
          </a:p>
        </p:txBody>
      </p:sp>
      <p:pic>
        <p:nvPicPr>
          <p:cNvPr id="126" name="Picture 6" descr="keklogo-c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42" y="98205"/>
            <a:ext cx="1033971" cy="5955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27" name="テキスト ボックス 126"/>
          <p:cNvSpPr txBox="1"/>
          <p:nvPr/>
        </p:nvSpPr>
        <p:spPr>
          <a:xfrm>
            <a:off x="196183" y="4606622"/>
            <a:ext cx="219612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i="1" dirty="0" smtClean="0">
                <a:solidFill>
                  <a:srgbClr val="33CC33"/>
                </a:solidFill>
              </a:rPr>
              <a:t>The "vector-sum" operation in low energy region, </a:t>
            </a:r>
            <a:r>
              <a:rPr lang="en-US" altLang="ja-JP" sz="1400" i="1" dirty="0" smtClean="0">
                <a:solidFill>
                  <a:srgbClr val="33CC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ja-JP" sz="1400" i="1" dirty="0" smtClean="0">
                <a:solidFill>
                  <a:srgbClr val="33CC33"/>
                </a:solidFill>
              </a:rPr>
              <a:t>&lt;1, has some difficulties. </a:t>
            </a:r>
            <a:endParaRPr lang="en-US" altLang="ja-JP" sz="1400" i="1" dirty="0">
              <a:solidFill>
                <a:srgbClr val="33CC33"/>
              </a:solidFill>
            </a:endParaRPr>
          </a:p>
          <a:p>
            <a:r>
              <a:rPr lang="en-US" altLang="ja-JP" sz="1400" i="1" dirty="0" smtClean="0">
                <a:solidFill>
                  <a:srgbClr val="33CC33"/>
                </a:solidFill>
              </a:rPr>
              <a:t>-&gt; transit time change</a:t>
            </a:r>
          </a:p>
          <a:p>
            <a:r>
              <a:rPr lang="en-US" altLang="ja-JP" sz="1400" i="1" dirty="0">
                <a:solidFill>
                  <a:srgbClr val="33CC33"/>
                </a:solidFill>
              </a:rPr>
              <a:t> </a:t>
            </a:r>
            <a:r>
              <a:rPr lang="en-US" altLang="ja-JP" sz="1400" i="1" dirty="0" smtClean="0">
                <a:solidFill>
                  <a:srgbClr val="33CC33"/>
                </a:solidFill>
              </a:rPr>
              <a:t>   -&gt; RF phase change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3241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7076"/>
    </mc:Choice>
    <mc:Fallback>
      <p:transition spd="slow" advTm="970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 5"/>
          <p:cNvSpPr/>
          <p:nvPr/>
        </p:nvSpPr>
        <p:spPr>
          <a:xfrm>
            <a:off x="2268292" y="1750811"/>
            <a:ext cx="3095924" cy="769174"/>
          </a:xfrm>
          <a:custGeom>
            <a:avLst/>
            <a:gdLst>
              <a:gd name="connsiteX0" fmla="*/ 385591 w 3547431"/>
              <a:gd name="connsiteY0" fmla="*/ 0 h 881350"/>
              <a:gd name="connsiteX1" fmla="*/ 559163 w 3547431"/>
              <a:gd name="connsiteY1" fmla="*/ 194290 h 881350"/>
              <a:gd name="connsiteX2" fmla="*/ 567370 w 3547431"/>
              <a:gd name="connsiteY2" fmla="*/ 226120 h 881350"/>
              <a:gd name="connsiteX3" fmla="*/ 575577 w 3547431"/>
              <a:gd name="connsiteY3" fmla="*/ 194290 h 881350"/>
              <a:gd name="connsiteX4" fmla="*/ 749149 w 3547431"/>
              <a:gd name="connsiteY4" fmla="*/ 0 h 881350"/>
              <a:gd name="connsiteX5" fmla="*/ 897162 w 3547431"/>
              <a:gd name="connsiteY5" fmla="*/ 129071 h 881350"/>
              <a:gd name="connsiteX6" fmla="*/ 919909 w 3547431"/>
              <a:gd name="connsiteY6" fmla="*/ 187114 h 881350"/>
              <a:gd name="connsiteX7" fmla="*/ 942657 w 3547431"/>
              <a:gd name="connsiteY7" fmla="*/ 129071 h 881350"/>
              <a:gd name="connsiteX8" fmla="*/ 1090669 w 3547431"/>
              <a:gd name="connsiteY8" fmla="*/ 0 h 881350"/>
              <a:gd name="connsiteX9" fmla="*/ 1264241 w 3547431"/>
              <a:gd name="connsiteY9" fmla="*/ 194290 h 881350"/>
              <a:gd name="connsiteX10" fmla="*/ 1272448 w 3547431"/>
              <a:gd name="connsiteY10" fmla="*/ 226120 h 881350"/>
              <a:gd name="connsiteX11" fmla="*/ 1280655 w 3547431"/>
              <a:gd name="connsiteY11" fmla="*/ 194290 h 881350"/>
              <a:gd name="connsiteX12" fmla="*/ 1454227 w 3547431"/>
              <a:gd name="connsiteY12" fmla="*/ 0 h 881350"/>
              <a:gd name="connsiteX13" fmla="*/ 1602240 w 3547431"/>
              <a:gd name="connsiteY13" fmla="*/ 129071 h 881350"/>
              <a:gd name="connsiteX14" fmla="*/ 1624987 w 3547431"/>
              <a:gd name="connsiteY14" fmla="*/ 187114 h 881350"/>
              <a:gd name="connsiteX15" fmla="*/ 1647735 w 3547431"/>
              <a:gd name="connsiteY15" fmla="*/ 129071 h 881350"/>
              <a:gd name="connsiteX16" fmla="*/ 1795747 w 3547431"/>
              <a:gd name="connsiteY16" fmla="*/ 0 h 881350"/>
              <a:gd name="connsiteX17" fmla="*/ 1969320 w 3547431"/>
              <a:gd name="connsiteY17" fmla="*/ 194290 h 881350"/>
              <a:gd name="connsiteX18" fmla="*/ 1977526 w 3547431"/>
              <a:gd name="connsiteY18" fmla="*/ 226120 h 881350"/>
              <a:gd name="connsiteX19" fmla="*/ 1985733 w 3547431"/>
              <a:gd name="connsiteY19" fmla="*/ 194290 h 881350"/>
              <a:gd name="connsiteX20" fmla="*/ 2159305 w 3547431"/>
              <a:gd name="connsiteY20" fmla="*/ 0 h 881350"/>
              <a:gd name="connsiteX21" fmla="*/ 2307318 w 3547431"/>
              <a:gd name="connsiteY21" fmla="*/ 129071 h 881350"/>
              <a:gd name="connsiteX22" fmla="*/ 2330065 w 3547431"/>
              <a:gd name="connsiteY22" fmla="*/ 187114 h 881350"/>
              <a:gd name="connsiteX23" fmla="*/ 2352813 w 3547431"/>
              <a:gd name="connsiteY23" fmla="*/ 129071 h 881350"/>
              <a:gd name="connsiteX24" fmla="*/ 2500825 w 3547431"/>
              <a:gd name="connsiteY24" fmla="*/ 0 h 881350"/>
              <a:gd name="connsiteX25" fmla="*/ 2674398 w 3547431"/>
              <a:gd name="connsiteY25" fmla="*/ 194290 h 881350"/>
              <a:gd name="connsiteX26" fmla="*/ 2682604 w 3547431"/>
              <a:gd name="connsiteY26" fmla="*/ 226120 h 881350"/>
              <a:gd name="connsiteX27" fmla="*/ 2690811 w 3547431"/>
              <a:gd name="connsiteY27" fmla="*/ 194290 h 881350"/>
              <a:gd name="connsiteX28" fmla="*/ 2864383 w 3547431"/>
              <a:gd name="connsiteY28" fmla="*/ 0 h 881350"/>
              <a:gd name="connsiteX29" fmla="*/ 3012396 w 3547431"/>
              <a:gd name="connsiteY29" fmla="*/ 129071 h 881350"/>
              <a:gd name="connsiteX30" fmla="*/ 3035143 w 3547431"/>
              <a:gd name="connsiteY30" fmla="*/ 187114 h 881350"/>
              <a:gd name="connsiteX31" fmla="*/ 3057891 w 3547431"/>
              <a:gd name="connsiteY31" fmla="*/ 129071 h 881350"/>
              <a:gd name="connsiteX32" fmla="*/ 3205903 w 3547431"/>
              <a:gd name="connsiteY32" fmla="*/ 0 h 881350"/>
              <a:gd name="connsiteX33" fmla="*/ 3379476 w 3547431"/>
              <a:gd name="connsiteY33" fmla="*/ 194290 h 881350"/>
              <a:gd name="connsiteX34" fmla="*/ 3397316 w 3547431"/>
              <a:gd name="connsiteY34" fmla="*/ 263488 h 881350"/>
              <a:gd name="connsiteX35" fmla="*/ 3547431 w 3547431"/>
              <a:gd name="connsiteY35" fmla="*/ 263488 h 881350"/>
              <a:gd name="connsiteX36" fmla="*/ 3547431 w 3547431"/>
              <a:gd name="connsiteY36" fmla="*/ 589117 h 881350"/>
              <a:gd name="connsiteX37" fmla="*/ 3402179 w 3547431"/>
              <a:gd name="connsiteY37" fmla="*/ 589117 h 881350"/>
              <a:gd name="connsiteX38" fmla="*/ 3398775 w 3547431"/>
              <a:gd name="connsiteY38" fmla="*/ 612206 h 881350"/>
              <a:gd name="connsiteX39" fmla="*/ 3205903 w 3547431"/>
              <a:gd name="connsiteY39" fmla="*/ 881350 h 881350"/>
              <a:gd name="connsiteX40" fmla="*/ 3057891 w 3547431"/>
              <a:gd name="connsiteY40" fmla="*/ 752279 h 881350"/>
              <a:gd name="connsiteX41" fmla="*/ 3035143 w 3547431"/>
              <a:gd name="connsiteY41" fmla="*/ 694237 h 881350"/>
              <a:gd name="connsiteX42" fmla="*/ 3012396 w 3547431"/>
              <a:gd name="connsiteY42" fmla="*/ 752279 h 881350"/>
              <a:gd name="connsiteX43" fmla="*/ 2864383 w 3547431"/>
              <a:gd name="connsiteY43" fmla="*/ 881350 h 881350"/>
              <a:gd name="connsiteX44" fmla="*/ 2690811 w 3547431"/>
              <a:gd name="connsiteY44" fmla="*/ 687061 h 881350"/>
              <a:gd name="connsiteX45" fmla="*/ 2682604 w 3547431"/>
              <a:gd name="connsiteY45" fmla="*/ 655230 h 881350"/>
              <a:gd name="connsiteX46" fmla="*/ 2674398 w 3547431"/>
              <a:gd name="connsiteY46" fmla="*/ 687061 h 881350"/>
              <a:gd name="connsiteX47" fmla="*/ 2500825 w 3547431"/>
              <a:gd name="connsiteY47" fmla="*/ 881350 h 881350"/>
              <a:gd name="connsiteX48" fmla="*/ 2352813 w 3547431"/>
              <a:gd name="connsiteY48" fmla="*/ 752279 h 881350"/>
              <a:gd name="connsiteX49" fmla="*/ 2330065 w 3547431"/>
              <a:gd name="connsiteY49" fmla="*/ 694237 h 881350"/>
              <a:gd name="connsiteX50" fmla="*/ 2307318 w 3547431"/>
              <a:gd name="connsiteY50" fmla="*/ 752279 h 881350"/>
              <a:gd name="connsiteX51" fmla="*/ 2159305 w 3547431"/>
              <a:gd name="connsiteY51" fmla="*/ 881350 h 881350"/>
              <a:gd name="connsiteX52" fmla="*/ 1985733 w 3547431"/>
              <a:gd name="connsiteY52" fmla="*/ 687061 h 881350"/>
              <a:gd name="connsiteX53" fmla="*/ 1977526 w 3547431"/>
              <a:gd name="connsiteY53" fmla="*/ 655230 h 881350"/>
              <a:gd name="connsiteX54" fmla="*/ 1969320 w 3547431"/>
              <a:gd name="connsiteY54" fmla="*/ 687061 h 881350"/>
              <a:gd name="connsiteX55" fmla="*/ 1795747 w 3547431"/>
              <a:gd name="connsiteY55" fmla="*/ 881350 h 881350"/>
              <a:gd name="connsiteX56" fmla="*/ 1647735 w 3547431"/>
              <a:gd name="connsiteY56" fmla="*/ 752279 h 881350"/>
              <a:gd name="connsiteX57" fmla="*/ 1624987 w 3547431"/>
              <a:gd name="connsiteY57" fmla="*/ 694237 h 881350"/>
              <a:gd name="connsiteX58" fmla="*/ 1602240 w 3547431"/>
              <a:gd name="connsiteY58" fmla="*/ 752279 h 881350"/>
              <a:gd name="connsiteX59" fmla="*/ 1454227 w 3547431"/>
              <a:gd name="connsiteY59" fmla="*/ 881350 h 881350"/>
              <a:gd name="connsiteX60" fmla="*/ 1280655 w 3547431"/>
              <a:gd name="connsiteY60" fmla="*/ 687061 h 881350"/>
              <a:gd name="connsiteX61" fmla="*/ 1272448 w 3547431"/>
              <a:gd name="connsiteY61" fmla="*/ 655230 h 881350"/>
              <a:gd name="connsiteX62" fmla="*/ 1264241 w 3547431"/>
              <a:gd name="connsiteY62" fmla="*/ 687061 h 881350"/>
              <a:gd name="connsiteX63" fmla="*/ 1090669 w 3547431"/>
              <a:gd name="connsiteY63" fmla="*/ 881350 h 881350"/>
              <a:gd name="connsiteX64" fmla="*/ 942657 w 3547431"/>
              <a:gd name="connsiteY64" fmla="*/ 752279 h 881350"/>
              <a:gd name="connsiteX65" fmla="*/ 919909 w 3547431"/>
              <a:gd name="connsiteY65" fmla="*/ 694237 h 881350"/>
              <a:gd name="connsiteX66" fmla="*/ 897162 w 3547431"/>
              <a:gd name="connsiteY66" fmla="*/ 752279 h 881350"/>
              <a:gd name="connsiteX67" fmla="*/ 749149 w 3547431"/>
              <a:gd name="connsiteY67" fmla="*/ 881350 h 881350"/>
              <a:gd name="connsiteX68" fmla="*/ 575577 w 3547431"/>
              <a:gd name="connsiteY68" fmla="*/ 687061 h 881350"/>
              <a:gd name="connsiteX69" fmla="*/ 567370 w 3547431"/>
              <a:gd name="connsiteY69" fmla="*/ 655230 h 881350"/>
              <a:gd name="connsiteX70" fmla="*/ 559163 w 3547431"/>
              <a:gd name="connsiteY70" fmla="*/ 687061 h 881350"/>
              <a:gd name="connsiteX71" fmla="*/ 385591 w 3547431"/>
              <a:gd name="connsiteY71" fmla="*/ 881350 h 881350"/>
              <a:gd name="connsiteX72" fmla="*/ 192720 w 3547431"/>
              <a:gd name="connsiteY72" fmla="*/ 612206 h 881350"/>
              <a:gd name="connsiteX73" fmla="*/ 189315 w 3547431"/>
              <a:gd name="connsiteY73" fmla="*/ 589117 h 881350"/>
              <a:gd name="connsiteX74" fmla="*/ 0 w 3547431"/>
              <a:gd name="connsiteY74" fmla="*/ 589117 h 881350"/>
              <a:gd name="connsiteX75" fmla="*/ 0 w 3547431"/>
              <a:gd name="connsiteY75" fmla="*/ 263488 h 881350"/>
              <a:gd name="connsiteX76" fmla="*/ 194178 w 3547431"/>
              <a:gd name="connsiteY76" fmla="*/ 263488 h 881350"/>
              <a:gd name="connsiteX77" fmla="*/ 212019 w 3547431"/>
              <a:gd name="connsiteY77" fmla="*/ 194290 h 881350"/>
              <a:gd name="connsiteX78" fmla="*/ 385591 w 3547431"/>
              <a:gd name="connsiteY78" fmla="*/ 0 h 88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3547431" h="881350">
                <a:moveTo>
                  <a:pt x="385591" y="0"/>
                </a:moveTo>
                <a:cubicBezTo>
                  <a:pt x="457844" y="0"/>
                  <a:pt x="521547" y="77069"/>
                  <a:pt x="559163" y="194290"/>
                </a:cubicBezTo>
                <a:lnTo>
                  <a:pt x="567370" y="226120"/>
                </a:lnTo>
                <a:lnTo>
                  <a:pt x="575577" y="194290"/>
                </a:lnTo>
                <a:cubicBezTo>
                  <a:pt x="613193" y="77069"/>
                  <a:pt x="676896" y="0"/>
                  <a:pt x="749149" y="0"/>
                </a:cubicBezTo>
                <a:cubicBezTo>
                  <a:pt x="806952" y="0"/>
                  <a:pt x="859282" y="49324"/>
                  <a:pt x="897162" y="129071"/>
                </a:cubicBezTo>
                <a:lnTo>
                  <a:pt x="919909" y="187114"/>
                </a:lnTo>
                <a:lnTo>
                  <a:pt x="942657" y="129071"/>
                </a:lnTo>
                <a:cubicBezTo>
                  <a:pt x="980536" y="49324"/>
                  <a:pt x="1032867" y="0"/>
                  <a:pt x="1090669" y="0"/>
                </a:cubicBezTo>
                <a:cubicBezTo>
                  <a:pt x="1162922" y="0"/>
                  <a:pt x="1226625" y="77069"/>
                  <a:pt x="1264241" y="194290"/>
                </a:cubicBezTo>
                <a:lnTo>
                  <a:pt x="1272448" y="226120"/>
                </a:lnTo>
                <a:lnTo>
                  <a:pt x="1280655" y="194290"/>
                </a:lnTo>
                <a:cubicBezTo>
                  <a:pt x="1318271" y="77069"/>
                  <a:pt x="1381974" y="0"/>
                  <a:pt x="1454227" y="0"/>
                </a:cubicBezTo>
                <a:cubicBezTo>
                  <a:pt x="1512030" y="0"/>
                  <a:pt x="1564360" y="49324"/>
                  <a:pt x="1602240" y="129071"/>
                </a:cubicBezTo>
                <a:lnTo>
                  <a:pt x="1624987" y="187114"/>
                </a:lnTo>
                <a:lnTo>
                  <a:pt x="1647735" y="129071"/>
                </a:lnTo>
                <a:cubicBezTo>
                  <a:pt x="1685614" y="49324"/>
                  <a:pt x="1737945" y="0"/>
                  <a:pt x="1795747" y="0"/>
                </a:cubicBezTo>
                <a:cubicBezTo>
                  <a:pt x="1868000" y="0"/>
                  <a:pt x="1931703" y="77069"/>
                  <a:pt x="1969320" y="194290"/>
                </a:cubicBezTo>
                <a:lnTo>
                  <a:pt x="1977526" y="226120"/>
                </a:lnTo>
                <a:lnTo>
                  <a:pt x="1985733" y="194290"/>
                </a:lnTo>
                <a:cubicBezTo>
                  <a:pt x="2023349" y="77069"/>
                  <a:pt x="2087052" y="0"/>
                  <a:pt x="2159305" y="0"/>
                </a:cubicBezTo>
                <a:cubicBezTo>
                  <a:pt x="2217108" y="0"/>
                  <a:pt x="2269438" y="49324"/>
                  <a:pt x="2307318" y="129071"/>
                </a:cubicBezTo>
                <a:lnTo>
                  <a:pt x="2330065" y="187114"/>
                </a:lnTo>
                <a:lnTo>
                  <a:pt x="2352813" y="129071"/>
                </a:lnTo>
                <a:cubicBezTo>
                  <a:pt x="2390693" y="49324"/>
                  <a:pt x="2443023" y="0"/>
                  <a:pt x="2500825" y="0"/>
                </a:cubicBezTo>
                <a:cubicBezTo>
                  <a:pt x="2573078" y="0"/>
                  <a:pt x="2636781" y="77069"/>
                  <a:pt x="2674398" y="194290"/>
                </a:cubicBezTo>
                <a:lnTo>
                  <a:pt x="2682604" y="226120"/>
                </a:lnTo>
                <a:lnTo>
                  <a:pt x="2690811" y="194290"/>
                </a:lnTo>
                <a:cubicBezTo>
                  <a:pt x="2728427" y="77069"/>
                  <a:pt x="2792130" y="0"/>
                  <a:pt x="2864383" y="0"/>
                </a:cubicBezTo>
                <a:cubicBezTo>
                  <a:pt x="2922186" y="0"/>
                  <a:pt x="2974516" y="49324"/>
                  <a:pt x="3012396" y="129071"/>
                </a:cubicBezTo>
                <a:lnTo>
                  <a:pt x="3035143" y="187114"/>
                </a:lnTo>
                <a:lnTo>
                  <a:pt x="3057891" y="129071"/>
                </a:lnTo>
                <a:cubicBezTo>
                  <a:pt x="3095771" y="49324"/>
                  <a:pt x="3148101" y="0"/>
                  <a:pt x="3205903" y="0"/>
                </a:cubicBezTo>
                <a:cubicBezTo>
                  <a:pt x="3278156" y="0"/>
                  <a:pt x="3341859" y="77069"/>
                  <a:pt x="3379476" y="194290"/>
                </a:cubicBezTo>
                <a:lnTo>
                  <a:pt x="3397316" y="263488"/>
                </a:lnTo>
                <a:lnTo>
                  <a:pt x="3547431" y="263488"/>
                </a:lnTo>
                <a:lnTo>
                  <a:pt x="3547431" y="589117"/>
                </a:lnTo>
                <a:lnTo>
                  <a:pt x="3402179" y="589117"/>
                </a:lnTo>
                <a:lnTo>
                  <a:pt x="3398775" y="612206"/>
                </a:lnTo>
                <a:cubicBezTo>
                  <a:pt x="3366998" y="770371"/>
                  <a:pt x="3292607" y="881350"/>
                  <a:pt x="3205903" y="881350"/>
                </a:cubicBezTo>
                <a:cubicBezTo>
                  <a:pt x="3148101" y="881350"/>
                  <a:pt x="3095771" y="832026"/>
                  <a:pt x="3057891" y="752279"/>
                </a:cubicBezTo>
                <a:lnTo>
                  <a:pt x="3035143" y="694237"/>
                </a:lnTo>
                <a:lnTo>
                  <a:pt x="3012396" y="752279"/>
                </a:lnTo>
                <a:cubicBezTo>
                  <a:pt x="2974516" y="832026"/>
                  <a:pt x="2922186" y="881350"/>
                  <a:pt x="2864383" y="881350"/>
                </a:cubicBezTo>
                <a:cubicBezTo>
                  <a:pt x="2792130" y="881350"/>
                  <a:pt x="2728427" y="804281"/>
                  <a:pt x="2690811" y="687061"/>
                </a:cubicBezTo>
                <a:lnTo>
                  <a:pt x="2682604" y="655230"/>
                </a:lnTo>
                <a:lnTo>
                  <a:pt x="2674398" y="687061"/>
                </a:lnTo>
                <a:cubicBezTo>
                  <a:pt x="2636781" y="804281"/>
                  <a:pt x="2573078" y="881350"/>
                  <a:pt x="2500825" y="881350"/>
                </a:cubicBezTo>
                <a:cubicBezTo>
                  <a:pt x="2443023" y="881350"/>
                  <a:pt x="2390693" y="832026"/>
                  <a:pt x="2352813" y="752279"/>
                </a:cubicBezTo>
                <a:lnTo>
                  <a:pt x="2330065" y="694237"/>
                </a:lnTo>
                <a:lnTo>
                  <a:pt x="2307318" y="752279"/>
                </a:lnTo>
                <a:cubicBezTo>
                  <a:pt x="2269438" y="832026"/>
                  <a:pt x="2217108" y="881350"/>
                  <a:pt x="2159305" y="881350"/>
                </a:cubicBezTo>
                <a:cubicBezTo>
                  <a:pt x="2087052" y="881350"/>
                  <a:pt x="2023349" y="804281"/>
                  <a:pt x="1985733" y="687061"/>
                </a:cubicBezTo>
                <a:lnTo>
                  <a:pt x="1977526" y="655230"/>
                </a:lnTo>
                <a:lnTo>
                  <a:pt x="1969320" y="687061"/>
                </a:lnTo>
                <a:cubicBezTo>
                  <a:pt x="1931703" y="804281"/>
                  <a:pt x="1868000" y="881350"/>
                  <a:pt x="1795747" y="881350"/>
                </a:cubicBezTo>
                <a:cubicBezTo>
                  <a:pt x="1737945" y="881350"/>
                  <a:pt x="1685614" y="832026"/>
                  <a:pt x="1647735" y="752279"/>
                </a:cubicBezTo>
                <a:lnTo>
                  <a:pt x="1624987" y="694237"/>
                </a:lnTo>
                <a:lnTo>
                  <a:pt x="1602240" y="752279"/>
                </a:lnTo>
                <a:cubicBezTo>
                  <a:pt x="1564360" y="832026"/>
                  <a:pt x="1512030" y="881350"/>
                  <a:pt x="1454227" y="881350"/>
                </a:cubicBezTo>
                <a:cubicBezTo>
                  <a:pt x="1381974" y="881350"/>
                  <a:pt x="1318271" y="804281"/>
                  <a:pt x="1280655" y="687061"/>
                </a:cubicBezTo>
                <a:lnTo>
                  <a:pt x="1272448" y="655230"/>
                </a:lnTo>
                <a:lnTo>
                  <a:pt x="1264241" y="687061"/>
                </a:lnTo>
                <a:cubicBezTo>
                  <a:pt x="1226625" y="804281"/>
                  <a:pt x="1162922" y="881350"/>
                  <a:pt x="1090669" y="881350"/>
                </a:cubicBezTo>
                <a:cubicBezTo>
                  <a:pt x="1032867" y="881350"/>
                  <a:pt x="980536" y="832026"/>
                  <a:pt x="942657" y="752279"/>
                </a:cubicBezTo>
                <a:lnTo>
                  <a:pt x="919909" y="694237"/>
                </a:lnTo>
                <a:lnTo>
                  <a:pt x="897162" y="752279"/>
                </a:lnTo>
                <a:cubicBezTo>
                  <a:pt x="859282" y="832026"/>
                  <a:pt x="806952" y="881350"/>
                  <a:pt x="749149" y="881350"/>
                </a:cubicBezTo>
                <a:cubicBezTo>
                  <a:pt x="676896" y="881350"/>
                  <a:pt x="613193" y="804281"/>
                  <a:pt x="575577" y="687061"/>
                </a:cubicBezTo>
                <a:lnTo>
                  <a:pt x="567370" y="655230"/>
                </a:lnTo>
                <a:lnTo>
                  <a:pt x="559163" y="687061"/>
                </a:lnTo>
                <a:cubicBezTo>
                  <a:pt x="521547" y="804281"/>
                  <a:pt x="457844" y="881350"/>
                  <a:pt x="385591" y="881350"/>
                </a:cubicBezTo>
                <a:cubicBezTo>
                  <a:pt x="298887" y="881350"/>
                  <a:pt x="224496" y="770371"/>
                  <a:pt x="192720" y="612206"/>
                </a:cubicBezTo>
                <a:lnTo>
                  <a:pt x="189315" y="589117"/>
                </a:lnTo>
                <a:lnTo>
                  <a:pt x="0" y="589117"/>
                </a:lnTo>
                <a:lnTo>
                  <a:pt x="0" y="263488"/>
                </a:lnTo>
                <a:lnTo>
                  <a:pt x="194178" y="263488"/>
                </a:lnTo>
                <a:lnTo>
                  <a:pt x="212019" y="194290"/>
                </a:lnTo>
                <a:cubicBezTo>
                  <a:pt x="249635" y="77069"/>
                  <a:pt x="313338" y="0"/>
                  <a:pt x="385591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右矢印 6"/>
          <p:cNvSpPr/>
          <p:nvPr/>
        </p:nvSpPr>
        <p:spPr>
          <a:xfrm flipH="1">
            <a:off x="5410949" y="2012368"/>
            <a:ext cx="1293793" cy="222019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二等辺三角形 7"/>
          <p:cNvSpPr/>
          <p:nvPr/>
        </p:nvSpPr>
        <p:spPr>
          <a:xfrm rot="16200000">
            <a:off x="6355428" y="1640118"/>
            <a:ext cx="1121160" cy="966517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5266334" y="2291977"/>
            <a:ext cx="156734" cy="23770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5264917" y="1718259"/>
            <a:ext cx="156734" cy="23770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左右矢印 10"/>
          <p:cNvSpPr/>
          <p:nvPr/>
        </p:nvSpPr>
        <p:spPr>
          <a:xfrm>
            <a:off x="5089456" y="2611566"/>
            <a:ext cx="463790" cy="187287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" name="グループ化 11"/>
          <p:cNvGrpSpPr/>
          <p:nvPr/>
        </p:nvGrpSpPr>
        <p:grpSpPr>
          <a:xfrm>
            <a:off x="5922661" y="2173716"/>
            <a:ext cx="229750" cy="154236"/>
            <a:chOff x="5922660" y="2173716"/>
            <a:chExt cx="341523" cy="154236"/>
          </a:xfrm>
        </p:grpSpPr>
        <p:cxnSp>
          <p:nvCxnSpPr>
            <p:cNvPr id="13" name="直線コネクタ 12"/>
            <p:cNvCxnSpPr/>
            <p:nvPr/>
          </p:nvCxnSpPr>
          <p:spPr>
            <a:xfrm>
              <a:off x="5922660" y="2173716"/>
              <a:ext cx="341523" cy="154236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 flipH="1">
              <a:off x="5922660" y="2173716"/>
              <a:ext cx="341523" cy="154236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直線コネクタ 14"/>
          <p:cNvCxnSpPr/>
          <p:nvPr/>
        </p:nvCxnSpPr>
        <p:spPr>
          <a:xfrm flipH="1">
            <a:off x="5878592" y="2342221"/>
            <a:ext cx="31591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>
            <a:off x="5877791" y="2342221"/>
            <a:ext cx="8331" cy="589403"/>
          </a:xfrm>
          <a:prstGeom prst="line">
            <a:avLst/>
          </a:prstGeom>
          <a:ln w="190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5911490" y="2636922"/>
            <a:ext cx="705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Kly</a:t>
            </a:r>
            <a:r>
              <a:rPr lang="en-US" altLang="ja-JP" dirty="0" smtClean="0"/>
              <a:t> </a:t>
            </a:r>
            <a:r>
              <a:rPr kumimoji="1" lang="en-US" altLang="ja-JP" dirty="0" smtClean="0"/>
              <a:t>Pf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421892" y="840412"/>
            <a:ext cx="187833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Resonance</a:t>
            </a:r>
            <a:r>
              <a:rPr kumimoji="1" lang="en-US" altLang="ja-JP" dirty="0" smtClean="0"/>
              <a:t> Tuning</a:t>
            </a:r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1769620" y="4404183"/>
            <a:ext cx="1803707" cy="902400"/>
          </a:xfrm>
          <a:prstGeom prst="rect">
            <a:avLst/>
          </a:prstGeom>
          <a:solidFill>
            <a:srgbClr val="FFCC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749893" y="4440937"/>
            <a:ext cx="1803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T</a:t>
            </a:r>
            <a:r>
              <a:rPr lang="en-US" altLang="ja-JP" dirty="0" smtClean="0"/>
              <a:t>uner board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523235" y="1922645"/>
            <a:ext cx="914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KLY/SSA</a:t>
            </a:r>
            <a:endParaRPr kumimoji="1" lang="ja-JP" altLang="en-US" dirty="0"/>
          </a:p>
        </p:txBody>
      </p:sp>
      <p:grpSp>
        <p:nvGrpSpPr>
          <p:cNvPr id="22" name="グループ化 21"/>
          <p:cNvGrpSpPr/>
          <p:nvPr/>
        </p:nvGrpSpPr>
        <p:grpSpPr>
          <a:xfrm>
            <a:off x="2704248" y="3619148"/>
            <a:ext cx="352539" cy="352539"/>
            <a:chOff x="2864386" y="4726236"/>
            <a:chExt cx="352539" cy="352539"/>
          </a:xfrm>
        </p:grpSpPr>
        <p:sp>
          <p:nvSpPr>
            <p:cNvPr id="23" name="円/楕円 22"/>
            <p:cNvSpPr/>
            <p:nvPr/>
          </p:nvSpPr>
          <p:spPr>
            <a:xfrm>
              <a:off x="2864386" y="4726236"/>
              <a:ext cx="352539" cy="352539"/>
            </a:xfrm>
            <a:prstGeom prst="ellipse">
              <a:avLst/>
            </a:prstGeom>
            <a:noFill/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4" name="直線コネクタ 23"/>
            <p:cNvCxnSpPr>
              <a:stCxn id="23" idx="1"/>
              <a:endCxn id="23" idx="5"/>
            </p:cNvCxnSpPr>
            <p:nvPr/>
          </p:nvCxnSpPr>
          <p:spPr>
            <a:xfrm>
              <a:off x="2916014" y="4777864"/>
              <a:ext cx="249283" cy="249283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>
              <a:stCxn id="23" idx="7"/>
              <a:endCxn id="23" idx="3"/>
            </p:cNvCxnSpPr>
            <p:nvPr/>
          </p:nvCxnSpPr>
          <p:spPr>
            <a:xfrm flipH="1">
              <a:off x="2916014" y="4777864"/>
              <a:ext cx="249283" cy="249283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直線矢印コネクタ 25"/>
          <p:cNvCxnSpPr>
            <a:stCxn id="23" idx="4"/>
          </p:cNvCxnSpPr>
          <p:nvPr/>
        </p:nvCxnSpPr>
        <p:spPr>
          <a:xfrm>
            <a:off x="2880518" y="3971687"/>
            <a:ext cx="0" cy="44059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グループ化 26"/>
          <p:cNvGrpSpPr/>
          <p:nvPr/>
        </p:nvGrpSpPr>
        <p:grpSpPr>
          <a:xfrm>
            <a:off x="2156187" y="3611598"/>
            <a:ext cx="352539" cy="352539"/>
            <a:chOff x="2864386" y="4726236"/>
            <a:chExt cx="352539" cy="352539"/>
          </a:xfrm>
        </p:grpSpPr>
        <p:sp>
          <p:nvSpPr>
            <p:cNvPr id="28" name="円/楕円 27"/>
            <p:cNvSpPr/>
            <p:nvPr/>
          </p:nvSpPr>
          <p:spPr>
            <a:xfrm>
              <a:off x="2864386" y="4726236"/>
              <a:ext cx="352539" cy="352539"/>
            </a:xfrm>
            <a:prstGeom prst="ellipse">
              <a:avLst/>
            </a:prstGeom>
            <a:noFill/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9" name="直線コネクタ 28"/>
            <p:cNvCxnSpPr>
              <a:stCxn id="28" idx="1"/>
              <a:endCxn id="28" idx="5"/>
            </p:cNvCxnSpPr>
            <p:nvPr/>
          </p:nvCxnSpPr>
          <p:spPr>
            <a:xfrm>
              <a:off x="2916014" y="4777864"/>
              <a:ext cx="249283" cy="249283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>
              <a:stCxn id="28" idx="7"/>
              <a:endCxn id="28" idx="3"/>
            </p:cNvCxnSpPr>
            <p:nvPr/>
          </p:nvCxnSpPr>
          <p:spPr>
            <a:xfrm flipH="1">
              <a:off x="2916014" y="4777864"/>
              <a:ext cx="249283" cy="249283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グループ化 30"/>
          <p:cNvGrpSpPr/>
          <p:nvPr/>
        </p:nvGrpSpPr>
        <p:grpSpPr>
          <a:xfrm>
            <a:off x="2330739" y="2993682"/>
            <a:ext cx="2757275" cy="458910"/>
            <a:chOff x="1509684" y="2770455"/>
            <a:chExt cx="1289897" cy="244818"/>
          </a:xfrm>
        </p:grpSpPr>
        <p:cxnSp>
          <p:nvCxnSpPr>
            <p:cNvPr id="32" name="直線コネクタ 31"/>
            <p:cNvCxnSpPr/>
            <p:nvPr/>
          </p:nvCxnSpPr>
          <p:spPr>
            <a:xfrm>
              <a:off x="1509684" y="2770455"/>
              <a:ext cx="1289897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>
              <a:off x="2798933" y="2770455"/>
              <a:ext cx="0" cy="244818"/>
            </a:xfrm>
            <a:prstGeom prst="line">
              <a:avLst/>
            </a:prstGeom>
            <a:ln w="1905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直線矢印コネクタ 33"/>
          <p:cNvCxnSpPr/>
          <p:nvPr/>
        </p:nvCxnSpPr>
        <p:spPr>
          <a:xfrm>
            <a:off x="2330740" y="3964137"/>
            <a:ext cx="0" cy="44059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>
            <a:endCxn id="23" idx="6"/>
          </p:cNvCxnSpPr>
          <p:nvPr/>
        </p:nvCxnSpPr>
        <p:spPr>
          <a:xfrm flipH="1">
            <a:off x="3056787" y="3795417"/>
            <a:ext cx="377254" cy="1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3402292" y="3602355"/>
            <a:ext cx="429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LO</a:t>
            </a:r>
            <a:endParaRPr kumimoji="1"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388928" y="2660830"/>
            <a:ext cx="2086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Cavity pick-up signal</a:t>
            </a:r>
            <a:endParaRPr kumimoji="1" lang="ja-JP" altLang="en-US" dirty="0"/>
          </a:p>
        </p:txBody>
      </p:sp>
      <p:cxnSp>
        <p:nvCxnSpPr>
          <p:cNvPr id="38" name="直線矢印コネクタ 37"/>
          <p:cNvCxnSpPr/>
          <p:nvPr/>
        </p:nvCxnSpPr>
        <p:spPr>
          <a:xfrm>
            <a:off x="1769620" y="3798446"/>
            <a:ext cx="377254" cy="1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2880079" y="3984839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IF </a:t>
            </a:r>
            <a:r>
              <a:rPr kumimoji="1" lang="en-US" altLang="ja-JP" sz="1400" dirty="0" smtClean="0"/>
              <a:t>(</a:t>
            </a:r>
            <a:r>
              <a:rPr kumimoji="1" lang="en-US" altLang="ja-JP" sz="1400" dirty="0" err="1" smtClean="0"/>
              <a:t>10MHz</a:t>
            </a:r>
            <a:r>
              <a:rPr kumimoji="1" lang="en-US" altLang="ja-JP" sz="1400" dirty="0" smtClean="0"/>
              <a:t>)</a:t>
            </a:r>
            <a:endParaRPr kumimoji="1" lang="ja-JP" altLang="en-US" sz="1400" dirty="0"/>
          </a:p>
        </p:txBody>
      </p:sp>
      <p:grpSp>
        <p:nvGrpSpPr>
          <p:cNvPr id="40" name="グループ化 39"/>
          <p:cNvGrpSpPr/>
          <p:nvPr/>
        </p:nvGrpSpPr>
        <p:grpSpPr>
          <a:xfrm>
            <a:off x="4912378" y="3444811"/>
            <a:ext cx="352539" cy="352539"/>
            <a:chOff x="2864386" y="4726236"/>
            <a:chExt cx="352539" cy="352539"/>
          </a:xfrm>
        </p:grpSpPr>
        <p:sp>
          <p:nvSpPr>
            <p:cNvPr id="41" name="円/楕円 40"/>
            <p:cNvSpPr/>
            <p:nvPr/>
          </p:nvSpPr>
          <p:spPr>
            <a:xfrm>
              <a:off x="2864386" y="4726236"/>
              <a:ext cx="352539" cy="352539"/>
            </a:xfrm>
            <a:prstGeom prst="ellipse">
              <a:avLst/>
            </a:prstGeom>
            <a:noFill/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2" name="直線コネクタ 41"/>
            <p:cNvCxnSpPr>
              <a:stCxn id="41" idx="1"/>
              <a:endCxn id="41" idx="5"/>
            </p:cNvCxnSpPr>
            <p:nvPr/>
          </p:nvCxnSpPr>
          <p:spPr>
            <a:xfrm>
              <a:off x="2916014" y="4777864"/>
              <a:ext cx="249283" cy="249283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/>
            <p:cNvCxnSpPr>
              <a:stCxn id="41" idx="7"/>
              <a:endCxn id="41" idx="3"/>
            </p:cNvCxnSpPr>
            <p:nvPr/>
          </p:nvCxnSpPr>
          <p:spPr>
            <a:xfrm flipH="1">
              <a:off x="2916014" y="4777864"/>
              <a:ext cx="249283" cy="249283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直線矢印コネクタ 43"/>
          <p:cNvCxnSpPr>
            <a:stCxn id="41" idx="4"/>
          </p:cNvCxnSpPr>
          <p:nvPr/>
        </p:nvCxnSpPr>
        <p:spPr>
          <a:xfrm>
            <a:off x="5088648" y="3797350"/>
            <a:ext cx="0" cy="44059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>
            <a:endCxn id="41" idx="6"/>
          </p:cNvCxnSpPr>
          <p:nvPr/>
        </p:nvCxnSpPr>
        <p:spPr>
          <a:xfrm flipH="1">
            <a:off x="5264917" y="3621080"/>
            <a:ext cx="377254" cy="1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5566354" y="3428018"/>
            <a:ext cx="2640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LO </a:t>
            </a:r>
            <a:r>
              <a:rPr kumimoji="1" lang="en-US" altLang="ja-JP" sz="1400" dirty="0" smtClean="0"/>
              <a:t>(1.3GHz(1+1/128)</a:t>
            </a:r>
            <a:r>
              <a:rPr kumimoji="1" lang="en-US" altLang="ja-JP" sz="1400" dirty="0" smtClean="0">
                <a:sym typeface="Symbol" panose="05050102010706020507" pitchFamily="18" charset="2"/>
              </a:rPr>
              <a:t>1310MHz)</a:t>
            </a:r>
            <a:endParaRPr kumimoji="1" lang="ja-JP" altLang="en-US" sz="1400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088014" y="3841656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IF </a:t>
            </a:r>
            <a:r>
              <a:rPr kumimoji="1" lang="en-US" altLang="ja-JP" sz="1400" dirty="0" smtClean="0"/>
              <a:t>(</a:t>
            </a:r>
            <a:r>
              <a:rPr kumimoji="1" lang="en-US" altLang="ja-JP" sz="1400" dirty="0" err="1" smtClean="0">
                <a:sym typeface="Symbol" panose="05050102010706020507" pitchFamily="18" charset="2"/>
              </a:rPr>
              <a:t>10MHz</a:t>
            </a:r>
            <a:r>
              <a:rPr kumimoji="1" lang="en-US" altLang="ja-JP" sz="1400" dirty="0" smtClean="0">
                <a:sym typeface="Symbol" panose="05050102010706020507" pitchFamily="18" charset="2"/>
              </a:rPr>
              <a:t>)</a:t>
            </a:r>
            <a:endParaRPr kumimoji="1" lang="ja-JP" altLang="en-US" sz="1400" dirty="0"/>
          </a:p>
        </p:txBody>
      </p:sp>
      <p:grpSp>
        <p:nvGrpSpPr>
          <p:cNvPr id="48" name="グループ化 47"/>
          <p:cNvGrpSpPr/>
          <p:nvPr/>
        </p:nvGrpSpPr>
        <p:grpSpPr>
          <a:xfrm>
            <a:off x="2902823" y="2931624"/>
            <a:ext cx="2974968" cy="678908"/>
            <a:chOff x="2056519" y="2585789"/>
            <a:chExt cx="3417145" cy="678908"/>
          </a:xfrm>
        </p:grpSpPr>
        <p:cxnSp>
          <p:nvCxnSpPr>
            <p:cNvPr id="49" name="直線コネクタ 48"/>
            <p:cNvCxnSpPr/>
            <p:nvPr/>
          </p:nvCxnSpPr>
          <p:spPr>
            <a:xfrm>
              <a:off x="5473664" y="2585789"/>
              <a:ext cx="0" cy="25661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/>
            <p:cNvCxnSpPr/>
            <p:nvPr/>
          </p:nvCxnSpPr>
          <p:spPr>
            <a:xfrm flipH="1">
              <a:off x="2057111" y="2842404"/>
              <a:ext cx="3416553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>
            <a:xfrm>
              <a:off x="2056519" y="2833788"/>
              <a:ext cx="634" cy="430909"/>
            </a:xfrm>
            <a:prstGeom prst="line">
              <a:avLst/>
            </a:prstGeom>
            <a:ln w="1905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テキスト ボックス 51"/>
          <p:cNvSpPr txBox="1"/>
          <p:nvPr/>
        </p:nvSpPr>
        <p:spPr>
          <a:xfrm>
            <a:off x="1935477" y="3190638"/>
            <a:ext cx="396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Pc</a:t>
            </a:r>
            <a:endParaRPr kumimoji="1" lang="ja-JP" altLang="en-US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903054" y="3262949"/>
            <a:ext cx="375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Pf</a:t>
            </a:r>
            <a:endParaRPr kumimoji="1" lang="ja-JP" altLang="en-US" dirty="0"/>
          </a:p>
        </p:txBody>
      </p:sp>
      <p:sp>
        <p:nvSpPr>
          <p:cNvPr id="54" name="正方形/長方形 53"/>
          <p:cNvSpPr/>
          <p:nvPr/>
        </p:nvSpPr>
        <p:spPr>
          <a:xfrm>
            <a:off x="4236384" y="4250007"/>
            <a:ext cx="1803707" cy="633139"/>
          </a:xfrm>
          <a:prstGeom prst="rect">
            <a:avLst/>
          </a:prstGeom>
          <a:solidFill>
            <a:srgbClr val="00FF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254137" y="4399802"/>
            <a:ext cx="1803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RF FB board</a:t>
            </a:r>
            <a:endParaRPr kumimoji="1" lang="ja-JP" altLang="en-US" dirty="0"/>
          </a:p>
        </p:txBody>
      </p:sp>
      <p:cxnSp>
        <p:nvCxnSpPr>
          <p:cNvPr id="56" name="直線矢印コネクタ 55"/>
          <p:cNvCxnSpPr/>
          <p:nvPr/>
        </p:nvCxnSpPr>
        <p:spPr>
          <a:xfrm>
            <a:off x="6057845" y="4412285"/>
            <a:ext cx="646897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/>
          <p:nvPr/>
        </p:nvCxnSpPr>
        <p:spPr>
          <a:xfrm>
            <a:off x="6057844" y="4673842"/>
            <a:ext cx="646897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/>
          <p:cNvSpPr txBox="1"/>
          <p:nvPr/>
        </p:nvSpPr>
        <p:spPr>
          <a:xfrm>
            <a:off x="6264183" y="4026322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</a:t>
            </a:r>
            <a:endParaRPr kumimoji="1" lang="ja-JP" altLang="en-US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6242352" y="4662585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Q</a:t>
            </a:r>
            <a:endParaRPr kumimoji="1" lang="ja-JP" altLang="en-US" dirty="0"/>
          </a:p>
        </p:txBody>
      </p:sp>
      <p:sp>
        <p:nvSpPr>
          <p:cNvPr id="60" name="正方形/長方形 59"/>
          <p:cNvSpPr/>
          <p:nvPr/>
        </p:nvSpPr>
        <p:spPr>
          <a:xfrm>
            <a:off x="6698741" y="4162100"/>
            <a:ext cx="691997" cy="691997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1" name="直線コネクタ 60"/>
          <p:cNvCxnSpPr/>
          <p:nvPr/>
        </p:nvCxnSpPr>
        <p:spPr>
          <a:xfrm>
            <a:off x="6698741" y="4508098"/>
            <a:ext cx="69199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>
            <a:off x="7044739" y="4162100"/>
            <a:ext cx="0" cy="6919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円/楕円 62"/>
          <p:cNvSpPr/>
          <p:nvPr/>
        </p:nvSpPr>
        <p:spPr>
          <a:xfrm>
            <a:off x="6791975" y="4255334"/>
            <a:ext cx="505528" cy="5055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4" name="直線矢印コネクタ 63"/>
          <p:cNvCxnSpPr>
            <a:endCxn id="63" idx="7"/>
          </p:cNvCxnSpPr>
          <p:nvPr/>
        </p:nvCxnSpPr>
        <p:spPr>
          <a:xfrm flipV="1">
            <a:off x="7044739" y="4329367"/>
            <a:ext cx="178731" cy="1787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矢印コネクタ 64"/>
          <p:cNvCxnSpPr>
            <a:endCxn id="60" idx="2"/>
          </p:cNvCxnSpPr>
          <p:nvPr/>
        </p:nvCxnSpPr>
        <p:spPr>
          <a:xfrm flipV="1">
            <a:off x="7044740" y="4854097"/>
            <a:ext cx="0" cy="319747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テキスト ボックス 65"/>
          <p:cNvSpPr txBox="1"/>
          <p:nvPr/>
        </p:nvSpPr>
        <p:spPr>
          <a:xfrm>
            <a:off x="6457950" y="5138405"/>
            <a:ext cx="1401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MO(1.3 GHz)</a:t>
            </a:r>
            <a:endParaRPr kumimoji="1" lang="ja-JP" altLang="en-US" dirty="0"/>
          </a:p>
        </p:txBody>
      </p:sp>
      <p:cxnSp>
        <p:nvCxnSpPr>
          <p:cNvPr id="67" name="直線コネクタ 66"/>
          <p:cNvCxnSpPr>
            <a:stCxn id="60" idx="3"/>
          </p:cNvCxnSpPr>
          <p:nvPr/>
        </p:nvCxnSpPr>
        <p:spPr>
          <a:xfrm flipV="1">
            <a:off x="7390738" y="4508098"/>
            <a:ext cx="835365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/>
          <p:cNvCxnSpPr/>
          <p:nvPr/>
        </p:nvCxnSpPr>
        <p:spPr>
          <a:xfrm flipV="1">
            <a:off x="8226103" y="2107312"/>
            <a:ext cx="0" cy="240078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/>
          <p:cNvCxnSpPr>
            <a:endCxn id="21" idx="3"/>
          </p:cNvCxnSpPr>
          <p:nvPr/>
        </p:nvCxnSpPr>
        <p:spPr>
          <a:xfrm flipH="1">
            <a:off x="7437909" y="2107311"/>
            <a:ext cx="788194" cy="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正方形/長方形 69"/>
          <p:cNvSpPr/>
          <p:nvPr/>
        </p:nvSpPr>
        <p:spPr>
          <a:xfrm>
            <a:off x="7675260" y="2996548"/>
            <a:ext cx="1079653" cy="4314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7832006" y="3027617"/>
            <a:ext cx="777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RF SW</a:t>
            </a:r>
            <a:endParaRPr kumimoji="1" lang="ja-JP" altLang="en-US" dirty="0"/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7437908" y="1737979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1.3 GHz</a:t>
            </a:r>
            <a:endParaRPr kumimoji="1" lang="ja-JP" altLang="en-US" dirty="0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2640117" y="5004203"/>
            <a:ext cx="923073" cy="307777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Digital I/O</a:t>
            </a:r>
            <a:endParaRPr kumimoji="1" lang="ja-JP" altLang="en-US" sz="1400" dirty="0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1831656" y="4998806"/>
            <a:ext cx="491673" cy="307777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DAC</a:t>
            </a:r>
            <a:endParaRPr kumimoji="1" lang="ja-JP" altLang="en-US" sz="1400" dirty="0"/>
          </a:p>
        </p:txBody>
      </p:sp>
      <p:cxnSp>
        <p:nvCxnSpPr>
          <p:cNvPr id="75" name="直線矢印コネクタ 74"/>
          <p:cNvCxnSpPr/>
          <p:nvPr/>
        </p:nvCxnSpPr>
        <p:spPr>
          <a:xfrm>
            <a:off x="3319968" y="5294055"/>
            <a:ext cx="0" cy="382520"/>
          </a:xfrm>
          <a:prstGeom prst="straightConnector1">
            <a:avLst/>
          </a:prstGeom>
          <a:ln>
            <a:solidFill>
              <a:srgbClr val="00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矢印コネクタ 75"/>
          <p:cNvCxnSpPr/>
          <p:nvPr/>
        </p:nvCxnSpPr>
        <p:spPr>
          <a:xfrm>
            <a:off x="3443176" y="5294055"/>
            <a:ext cx="0" cy="382520"/>
          </a:xfrm>
          <a:prstGeom prst="straightConnector1">
            <a:avLst/>
          </a:prstGeom>
          <a:ln>
            <a:solidFill>
              <a:srgbClr val="00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テキスト ボックス 76"/>
          <p:cNvSpPr txBox="1"/>
          <p:nvPr/>
        </p:nvSpPr>
        <p:spPr>
          <a:xfrm>
            <a:off x="3459991" y="5361869"/>
            <a:ext cx="1943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(CW/CCW pulse output)</a:t>
            </a:r>
            <a:endParaRPr kumimoji="1" lang="ja-JP" altLang="en-US" sz="1400" dirty="0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176423" y="5676575"/>
            <a:ext cx="1385636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99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Motor driver</a:t>
            </a:r>
            <a:endParaRPr kumimoji="1" lang="ja-JP" altLang="en-US" dirty="0"/>
          </a:p>
        </p:txBody>
      </p:sp>
      <p:sp>
        <p:nvSpPr>
          <p:cNvPr id="79" name="二等辺三角形 78"/>
          <p:cNvSpPr/>
          <p:nvPr/>
        </p:nvSpPr>
        <p:spPr>
          <a:xfrm flipV="1">
            <a:off x="1864700" y="5449903"/>
            <a:ext cx="423876" cy="365411"/>
          </a:xfrm>
          <a:prstGeom prst="triangle">
            <a:avLst/>
          </a:prstGeom>
          <a:solidFill>
            <a:schemeClr val="bg1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473089" y="6041986"/>
            <a:ext cx="1282787" cy="369332"/>
          </a:xfrm>
          <a:prstGeom prst="rect">
            <a:avLst/>
          </a:prstGeom>
          <a:solidFill>
            <a:srgbClr val="FF99FF"/>
          </a:solidFill>
          <a:ln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Piezo driver</a:t>
            </a:r>
            <a:endParaRPr kumimoji="1" lang="ja-JP" altLang="en-US" dirty="0"/>
          </a:p>
        </p:txBody>
      </p:sp>
      <p:cxnSp>
        <p:nvCxnSpPr>
          <p:cNvPr id="81" name="直線矢印コネクタ 80"/>
          <p:cNvCxnSpPr>
            <a:endCxn id="79" idx="3"/>
          </p:cNvCxnSpPr>
          <p:nvPr/>
        </p:nvCxnSpPr>
        <p:spPr>
          <a:xfrm>
            <a:off x="2076638" y="5294055"/>
            <a:ext cx="0" cy="155848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矢印コネクタ 81"/>
          <p:cNvCxnSpPr>
            <a:stCxn id="79" idx="0"/>
          </p:cNvCxnSpPr>
          <p:nvPr/>
        </p:nvCxnSpPr>
        <p:spPr>
          <a:xfrm>
            <a:off x="2076638" y="5815314"/>
            <a:ext cx="0" cy="230593"/>
          </a:xfrm>
          <a:prstGeom prst="straightConnector1">
            <a:avLst/>
          </a:prstGeom>
          <a:ln w="1905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テキスト ボックス 82"/>
          <p:cNvSpPr txBox="1"/>
          <p:nvPr/>
        </p:nvSpPr>
        <p:spPr>
          <a:xfrm>
            <a:off x="2263871" y="5565084"/>
            <a:ext cx="691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Offset</a:t>
            </a:r>
          </a:p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 +250V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1028331" y="5748780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</a:rPr>
              <a:t>-250V~250V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85" name="直線矢印コネクタ 84"/>
          <p:cNvCxnSpPr/>
          <p:nvPr/>
        </p:nvCxnSpPr>
        <p:spPr>
          <a:xfrm>
            <a:off x="2330739" y="2113415"/>
            <a:ext cx="0" cy="151676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テキスト ボックス 85"/>
          <p:cNvSpPr txBox="1"/>
          <p:nvPr/>
        </p:nvSpPr>
        <p:spPr>
          <a:xfrm>
            <a:off x="1384049" y="3610751"/>
            <a:ext cx="429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LO</a:t>
            </a:r>
            <a:endParaRPr kumimoji="1" lang="ja-JP" altLang="en-US" dirty="0"/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7672354" y="818735"/>
            <a:ext cx="1295611" cy="52322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smtClean="0"/>
              <a:t>Fast Interlock</a:t>
            </a:r>
            <a:endParaRPr kumimoji="1" lang="en-US" altLang="ja-JP" sz="1400" dirty="0" smtClean="0"/>
          </a:p>
          <a:p>
            <a:pPr algn="ctr"/>
            <a:r>
              <a:rPr kumimoji="1" lang="en-US" altLang="ja-JP" sz="1400" dirty="0" smtClean="0"/>
              <a:t>(Arc, </a:t>
            </a:r>
            <a:r>
              <a:rPr kumimoji="1" lang="en-US" altLang="ja-JP" sz="1400" dirty="0" err="1" smtClean="0"/>
              <a:t>Pref</a:t>
            </a:r>
            <a:r>
              <a:rPr kumimoji="1" lang="en-US" altLang="ja-JP" sz="1400" dirty="0" smtClean="0"/>
              <a:t>, etc</a:t>
            </a:r>
            <a:r>
              <a:rPr lang="en-US" altLang="ja-JP" sz="1400" dirty="0" smtClean="0"/>
              <a:t>.)</a:t>
            </a:r>
            <a:endParaRPr kumimoji="1" lang="ja-JP" altLang="en-US" sz="1400" dirty="0"/>
          </a:p>
        </p:txBody>
      </p:sp>
      <p:cxnSp>
        <p:nvCxnSpPr>
          <p:cNvPr id="88" name="直線矢印コネクタ 87"/>
          <p:cNvCxnSpPr/>
          <p:nvPr/>
        </p:nvCxnSpPr>
        <p:spPr>
          <a:xfrm>
            <a:off x="8478802" y="1341955"/>
            <a:ext cx="0" cy="16545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グループ化 88"/>
          <p:cNvGrpSpPr/>
          <p:nvPr/>
        </p:nvGrpSpPr>
        <p:grpSpPr>
          <a:xfrm>
            <a:off x="844801" y="1417483"/>
            <a:ext cx="4486364" cy="4815607"/>
            <a:chOff x="881349" y="450866"/>
            <a:chExt cx="4486364" cy="5403046"/>
          </a:xfrm>
        </p:grpSpPr>
        <p:cxnSp>
          <p:nvCxnSpPr>
            <p:cNvPr id="90" name="直線コネクタ 89"/>
            <p:cNvCxnSpPr/>
            <p:nvPr/>
          </p:nvCxnSpPr>
          <p:spPr>
            <a:xfrm flipH="1">
              <a:off x="892366" y="5853912"/>
              <a:ext cx="628288" cy="0"/>
            </a:xfrm>
            <a:prstGeom prst="line">
              <a:avLst/>
            </a:prstGeom>
            <a:ln w="1905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/>
            <p:cNvCxnSpPr/>
            <p:nvPr/>
          </p:nvCxnSpPr>
          <p:spPr>
            <a:xfrm flipV="1">
              <a:off x="892366" y="450866"/>
              <a:ext cx="0" cy="5395822"/>
            </a:xfrm>
            <a:prstGeom prst="line">
              <a:avLst/>
            </a:prstGeom>
            <a:ln w="1905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/>
            <p:cNvCxnSpPr/>
            <p:nvPr/>
          </p:nvCxnSpPr>
          <p:spPr>
            <a:xfrm>
              <a:off x="881349" y="450866"/>
              <a:ext cx="4486364" cy="0"/>
            </a:xfrm>
            <a:prstGeom prst="line">
              <a:avLst/>
            </a:prstGeom>
            <a:ln w="1905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線矢印コネクタ 92"/>
            <p:cNvCxnSpPr/>
            <p:nvPr/>
          </p:nvCxnSpPr>
          <p:spPr>
            <a:xfrm>
              <a:off x="5367713" y="450866"/>
              <a:ext cx="0" cy="329904"/>
            </a:xfrm>
            <a:prstGeom prst="straightConnector1">
              <a:avLst/>
            </a:prstGeom>
            <a:ln w="19050">
              <a:solidFill>
                <a:srgbClr val="FF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テキスト ボックス 93"/>
          <p:cNvSpPr txBox="1"/>
          <p:nvPr/>
        </p:nvSpPr>
        <p:spPr>
          <a:xfrm>
            <a:off x="979733" y="1429333"/>
            <a:ext cx="8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0 ~ 500V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95" name="直線コネクタ 94"/>
          <p:cNvCxnSpPr/>
          <p:nvPr/>
        </p:nvCxnSpPr>
        <p:spPr>
          <a:xfrm>
            <a:off x="3984609" y="6056557"/>
            <a:ext cx="33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グループ化 95"/>
          <p:cNvGrpSpPr/>
          <p:nvPr/>
        </p:nvGrpSpPr>
        <p:grpSpPr>
          <a:xfrm>
            <a:off x="723847" y="6034109"/>
            <a:ext cx="2678445" cy="513047"/>
            <a:chOff x="672029" y="5777191"/>
            <a:chExt cx="3233760" cy="513047"/>
          </a:xfrm>
        </p:grpSpPr>
        <p:cxnSp>
          <p:nvCxnSpPr>
            <p:cNvPr id="97" name="直線コネクタ 96"/>
            <p:cNvCxnSpPr/>
            <p:nvPr/>
          </p:nvCxnSpPr>
          <p:spPr>
            <a:xfrm>
              <a:off x="3905789" y="5777191"/>
              <a:ext cx="0" cy="513047"/>
            </a:xfrm>
            <a:prstGeom prst="line">
              <a:avLst/>
            </a:prstGeom>
            <a:ln w="19050">
              <a:solidFill>
                <a:srgbClr val="00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コネクタ 97"/>
            <p:cNvCxnSpPr/>
            <p:nvPr/>
          </p:nvCxnSpPr>
          <p:spPr>
            <a:xfrm flipH="1">
              <a:off x="672029" y="6290238"/>
              <a:ext cx="3233760" cy="0"/>
            </a:xfrm>
            <a:prstGeom prst="line">
              <a:avLst/>
            </a:prstGeom>
            <a:ln w="19050">
              <a:solidFill>
                <a:srgbClr val="00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グループ化 98"/>
          <p:cNvGrpSpPr/>
          <p:nvPr/>
        </p:nvGrpSpPr>
        <p:grpSpPr>
          <a:xfrm>
            <a:off x="723847" y="1294726"/>
            <a:ext cx="4718679" cy="5264228"/>
            <a:chOff x="649995" y="571762"/>
            <a:chExt cx="4829080" cy="5718476"/>
          </a:xfrm>
        </p:grpSpPr>
        <p:cxnSp>
          <p:nvCxnSpPr>
            <p:cNvPr id="100" name="直線コネクタ 99"/>
            <p:cNvCxnSpPr/>
            <p:nvPr/>
          </p:nvCxnSpPr>
          <p:spPr>
            <a:xfrm flipV="1">
              <a:off x="649995" y="578963"/>
              <a:ext cx="0" cy="5711275"/>
            </a:xfrm>
            <a:prstGeom prst="line">
              <a:avLst/>
            </a:prstGeom>
            <a:ln w="19050">
              <a:solidFill>
                <a:srgbClr val="00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/>
            <p:cNvCxnSpPr/>
            <p:nvPr/>
          </p:nvCxnSpPr>
          <p:spPr>
            <a:xfrm>
              <a:off x="661012" y="578963"/>
              <a:ext cx="4818063" cy="0"/>
            </a:xfrm>
            <a:prstGeom prst="line">
              <a:avLst/>
            </a:prstGeom>
            <a:ln w="19050">
              <a:solidFill>
                <a:srgbClr val="00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線矢印コネクタ 101"/>
            <p:cNvCxnSpPr/>
            <p:nvPr/>
          </p:nvCxnSpPr>
          <p:spPr>
            <a:xfrm>
              <a:off x="5468058" y="571762"/>
              <a:ext cx="0" cy="413665"/>
            </a:xfrm>
            <a:prstGeom prst="straightConnector1">
              <a:avLst/>
            </a:prstGeom>
            <a:ln w="19050">
              <a:solidFill>
                <a:srgbClr val="0099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Rectangle 4"/>
          <p:cNvSpPr>
            <a:spLocks noChangeArrowheads="1"/>
          </p:cNvSpPr>
          <p:nvPr/>
        </p:nvSpPr>
        <p:spPr bwMode="auto">
          <a:xfrm>
            <a:off x="595941" y="135883"/>
            <a:ext cx="7651903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 smtClean="0">
                <a:solidFill>
                  <a:srgbClr val="0000FF"/>
                </a:solidFill>
              </a:rPr>
              <a:t>Digital </a:t>
            </a:r>
            <a:r>
              <a:rPr lang="en-US" altLang="ja-JP" sz="2800" b="1" dirty="0" err="1" smtClean="0">
                <a:solidFill>
                  <a:srgbClr val="0000FF"/>
                </a:solidFill>
              </a:rPr>
              <a:t>LLRF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 System at </a:t>
            </a:r>
            <a:r>
              <a:rPr lang="en-US" altLang="ja-JP" sz="2800" b="1" dirty="0" err="1" smtClean="0">
                <a:solidFill>
                  <a:srgbClr val="0000FF"/>
                </a:solidFill>
              </a:rPr>
              <a:t>cERL</a:t>
            </a:r>
            <a:endParaRPr lang="en-US" altLang="ja-JP" sz="2800" b="1" dirty="0">
              <a:solidFill>
                <a:srgbClr val="0000FF"/>
              </a:solidFill>
            </a:endParaRPr>
          </a:p>
        </p:txBody>
      </p:sp>
      <p:cxnSp>
        <p:nvCxnSpPr>
          <p:cNvPr id="104" name="直線コネクタ 103"/>
          <p:cNvCxnSpPr/>
          <p:nvPr/>
        </p:nvCxnSpPr>
        <p:spPr>
          <a:xfrm>
            <a:off x="0" y="727650"/>
            <a:ext cx="914400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テキスト ボックス 104"/>
          <p:cNvSpPr txBox="1"/>
          <p:nvPr/>
        </p:nvSpPr>
        <p:spPr>
          <a:xfrm>
            <a:off x="5133644" y="5883611"/>
            <a:ext cx="3849452" cy="584775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 smtClean="0"/>
              <a:t>Requirements of RF stabilities for </a:t>
            </a:r>
            <a:r>
              <a:rPr kumimoji="1" lang="en-US" altLang="ja-JP" sz="1600" dirty="0" err="1" smtClean="0"/>
              <a:t>3GeV-ERL</a:t>
            </a:r>
            <a:r>
              <a:rPr kumimoji="1" lang="en-US" altLang="ja-JP" sz="1600" dirty="0" smtClean="0"/>
              <a:t> </a:t>
            </a:r>
          </a:p>
          <a:p>
            <a:pPr algn="ctr"/>
            <a:r>
              <a:rPr lang="en-US" altLang="ja-JP" sz="1600" dirty="0" err="1" smtClean="0">
                <a:solidFill>
                  <a:srgbClr val="0000FF"/>
                </a:solidFill>
              </a:rPr>
              <a:t>0.01%rms,0.01deg.rms</a:t>
            </a:r>
            <a:endParaRPr kumimoji="1" lang="ja-JP" altLang="en-US" sz="1600" dirty="0"/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2032261" y="1364459"/>
            <a:ext cx="2213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 smtClean="0">
                <a:solidFill>
                  <a:srgbClr val="FF00FF"/>
                </a:solidFill>
              </a:rPr>
              <a:t>Pieso</a:t>
            </a:r>
            <a:r>
              <a:rPr lang="en-US" altLang="ja-JP" sz="1600" dirty="0" smtClean="0">
                <a:solidFill>
                  <a:srgbClr val="FF00FF"/>
                </a:solidFill>
              </a:rPr>
              <a:t> Tuner : fine tuning</a:t>
            </a:r>
            <a:endParaRPr kumimoji="1" lang="ja-JP" altLang="en-US" sz="1600" dirty="0">
              <a:solidFill>
                <a:srgbClr val="FF00FF"/>
              </a:solidFill>
            </a:endParaRP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1503007" y="945124"/>
            <a:ext cx="2936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009900"/>
                </a:solidFill>
              </a:rPr>
              <a:t>Mechanical tuner : </a:t>
            </a:r>
            <a:r>
              <a:rPr lang="en-US" altLang="ja-JP" sz="1600" dirty="0">
                <a:solidFill>
                  <a:srgbClr val="009900"/>
                </a:solidFill>
              </a:rPr>
              <a:t>c</a:t>
            </a:r>
            <a:r>
              <a:rPr lang="en-US" altLang="ja-JP" sz="1600" dirty="0" smtClean="0">
                <a:solidFill>
                  <a:srgbClr val="009900"/>
                </a:solidFill>
              </a:rPr>
              <a:t>oarse tuning</a:t>
            </a:r>
            <a:endParaRPr kumimoji="1" lang="ja-JP" altLang="en-US" sz="1600" dirty="0">
              <a:solidFill>
                <a:srgbClr val="009900"/>
              </a:solidFill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5884752" y="4879818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i="1" dirty="0" smtClean="0"/>
              <a:t>B</a:t>
            </a:r>
            <a:r>
              <a:rPr kumimoji="1" lang="en-US" altLang="ja-JP" sz="1400" i="1" dirty="0" smtClean="0"/>
              <a:t>aseband</a:t>
            </a:r>
            <a:endParaRPr kumimoji="1" lang="ja-JP" altLang="en-US" sz="1400" i="1" dirty="0"/>
          </a:p>
        </p:txBody>
      </p:sp>
      <p:pic>
        <p:nvPicPr>
          <p:cNvPr id="108" name="Picture 6" descr="keklogo-c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42" y="98205"/>
            <a:ext cx="1033971" cy="5955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9450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8"/>
    </mc:Choice>
    <mc:Fallback>
      <p:transition spd="slow" advTm="200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41222" y="2826328"/>
            <a:ext cx="21377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Tuner System</a:t>
            </a:r>
            <a:endParaRPr kumimoji="1" lang="ja-JP" altLang="en-US" sz="2800" dirty="0"/>
          </a:p>
        </p:txBody>
      </p:sp>
      <p:pic>
        <p:nvPicPr>
          <p:cNvPr id="6" name="Picture 6" descr="keklogo-c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04" y="59128"/>
            <a:ext cx="1033971" cy="59554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19147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74"/>
    </mc:Choice>
    <mc:Fallback>
      <p:transition spd="slow" advTm="874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グループ化 87"/>
          <p:cNvGrpSpPr/>
          <p:nvPr/>
        </p:nvGrpSpPr>
        <p:grpSpPr>
          <a:xfrm>
            <a:off x="-205237" y="1329640"/>
            <a:ext cx="3154885" cy="2446217"/>
            <a:chOff x="-205237" y="1329640"/>
            <a:chExt cx="3154885" cy="2446217"/>
          </a:xfrm>
        </p:grpSpPr>
        <p:pic>
          <p:nvPicPr>
            <p:cNvPr id="82" name="図 8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205237" y="1329640"/>
              <a:ext cx="3154885" cy="2446217"/>
            </a:xfrm>
            <a:prstGeom prst="rect">
              <a:avLst/>
            </a:prstGeom>
          </p:spPr>
        </p:pic>
        <p:cxnSp>
          <p:nvCxnSpPr>
            <p:cNvPr id="86" name="直線矢印コネクタ 85"/>
            <p:cNvCxnSpPr/>
            <p:nvPr/>
          </p:nvCxnSpPr>
          <p:spPr>
            <a:xfrm>
              <a:off x="874295" y="1652337"/>
              <a:ext cx="104273" cy="3288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テキスト ボックス 86"/>
            <p:cNvSpPr txBox="1"/>
            <p:nvPr/>
          </p:nvSpPr>
          <p:spPr>
            <a:xfrm>
              <a:off x="433137" y="1419726"/>
              <a:ext cx="7168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/>
                <a:t>He jacket</a:t>
              </a:r>
              <a:endParaRPr kumimoji="1" lang="ja-JP" altLang="en-US" sz="1100" dirty="0"/>
            </a:p>
          </p:txBody>
        </p:sp>
      </p:grpSp>
      <p:pic>
        <p:nvPicPr>
          <p:cNvPr id="27" name="図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9299" y="932147"/>
            <a:ext cx="3027850" cy="2181885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03328" y="3566638"/>
            <a:ext cx="3124005" cy="2334851"/>
          </a:xfrm>
          <a:prstGeom prst="rect">
            <a:avLst/>
          </a:prstGeom>
        </p:spPr>
      </p:pic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595941" y="72275"/>
            <a:ext cx="7651903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 smtClean="0">
                <a:solidFill>
                  <a:srgbClr val="0000FF"/>
                </a:solidFill>
                <a:latin typeface="+mn-lt"/>
              </a:rPr>
              <a:t>Tuner system of Injector </a:t>
            </a:r>
            <a:r>
              <a:rPr lang="en-US" altLang="ja-JP" sz="2800" b="1" dirty="0" err="1" smtClean="0">
                <a:solidFill>
                  <a:srgbClr val="0000FF"/>
                </a:solidFill>
                <a:latin typeface="+mn-lt"/>
              </a:rPr>
              <a:t>Linac</a:t>
            </a:r>
            <a:endParaRPr lang="en-US" altLang="ja-JP" sz="2800" b="1" dirty="0">
              <a:solidFill>
                <a:srgbClr val="0000FF"/>
              </a:solidFill>
              <a:latin typeface="+mn-lt"/>
            </a:endParaRPr>
          </a:p>
        </p:txBody>
      </p:sp>
      <p:cxnSp>
        <p:nvCxnSpPr>
          <p:cNvPr id="31" name="直線コネクタ 30"/>
          <p:cNvCxnSpPr/>
          <p:nvPr/>
        </p:nvCxnSpPr>
        <p:spPr>
          <a:xfrm>
            <a:off x="0" y="664042"/>
            <a:ext cx="914400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テキスト ボックス 68"/>
          <p:cNvSpPr txBox="1"/>
          <p:nvPr/>
        </p:nvSpPr>
        <p:spPr>
          <a:xfrm>
            <a:off x="6540384" y="3050658"/>
            <a:ext cx="2479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performance of slide-jack tuner</a:t>
            </a:r>
            <a:endParaRPr kumimoji="1" lang="ja-JP" altLang="en-US" sz="1400" dirty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6682230" y="5869161"/>
            <a:ext cx="218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performance of piezo tuner</a:t>
            </a:r>
            <a:endParaRPr kumimoji="1" lang="ja-JP" altLang="en-US" sz="1400" dirty="0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6968989" y="744888"/>
            <a:ext cx="1492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0000FF"/>
                </a:solidFill>
              </a:rPr>
              <a:t>20 kHz/rotation</a:t>
            </a:r>
            <a:endParaRPr kumimoji="1" lang="ja-JP" altLang="en-US" sz="1600" dirty="0">
              <a:solidFill>
                <a:srgbClr val="0000FF"/>
              </a:solidFill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6782283" y="3414263"/>
            <a:ext cx="2072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0000FF"/>
                </a:solidFill>
              </a:rPr>
              <a:t>P</a:t>
            </a:r>
            <a:r>
              <a:rPr kumimoji="1" lang="en-US" altLang="ja-JP" sz="1600" dirty="0" smtClean="0">
                <a:solidFill>
                  <a:srgbClr val="0000FF"/>
                </a:solidFill>
              </a:rPr>
              <a:t>iezo: 0-</a:t>
            </a:r>
            <a:r>
              <a:rPr kumimoji="1" lang="en-US" altLang="ja-JP" sz="1600" dirty="0" err="1" smtClean="0">
                <a:solidFill>
                  <a:srgbClr val="0000FF"/>
                </a:solidFill>
              </a:rPr>
              <a:t>500V</a:t>
            </a:r>
            <a:r>
              <a:rPr kumimoji="1" lang="en-US" altLang="ja-JP" sz="1600" dirty="0" smtClean="0">
                <a:solidFill>
                  <a:srgbClr val="0000FF"/>
                </a:solidFill>
              </a:rPr>
              <a:t> =&gt; 2 kHz</a:t>
            </a:r>
            <a:endParaRPr kumimoji="1" lang="ja-JP" altLang="en-US" sz="1600" dirty="0">
              <a:solidFill>
                <a:srgbClr val="0000FF"/>
              </a:solidFill>
            </a:endParaRPr>
          </a:p>
        </p:txBody>
      </p:sp>
      <p:sp>
        <p:nvSpPr>
          <p:cNvPr id="83" name="正方形/長方形 82"/>
          <p:cNvSpPr/>
          <p:nvPr/>
        </p:nvSpPr>
        <p:spPr>
          <a:xfrm>
            <a:off x="4997411" y="2715036"/>
            <a:ext cx="20506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Piezo tuner</a:t>
            </a:r>
          </a:p>
          <a:p>
            <a:r>
              <a:rPr lang="en-US" altLang="ja-JP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0-</a:t>
            </a:r>
            <a:r>
              <a:rPr lang="en-US" altLang="ja-JP" sz="14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500V</a:t>
            </a:r>
            <a:r>
              <a:rPr lang="en-US" altLang="ja-JP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altLang="ja-JP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stroke= 4 </a:t>
            </a:r>
            <a:r>
              <a:rPr lang="en-US" altLang="ja-JP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altLang="ja-JP" sz="14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m@2K</a:t>
            </a:r>
            <a:endParaRPr lang="en-US" altLang="ja-JP" sz="14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7"/>
          <a:srcRect l="5296" t="1280"/>
          <a:stretch/>
        </p:blipFill>
        <p:spPr>
          <a:xfrm flipH="1">
            <a:off x="2785774" y="1309283"/>
            <a:ext cx="2227494" cy="2410923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5090035" y="781000"/>
            <a:ext cx="1475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00B050"/>
                </a:solidFill>
              </a:rPr>
              <a:t>E. </a:t>
            </a:r>
            <a:r>
              <a:rPr lang="en-US" altLang="ja-JP" sz="1400" dirty="0" err="1" smtClean="0">
                <a:solidFill>
                  <a:srgbClr val="00B050"/>
                </a:solidFill>
              </a:rPr>
              <a:t>Kako</a:t>
            </a:r>
            <a:r>
              <a:rPr lang="en-US" altLang="ja-JP" sz="1400" dirty="0" smtClean="0">
                <a:solidFill>
                  <a:srgbClr val="00B050"/>
                </a:solidFill>
              </a:rPr>
              <a:t>, </a:t>
            </a:r>
            <a:r>
              <a:rPr lang="en-US" altLang="ja-JP" sz="1400" dirty="0" err="1" smtClean="0">
                <a:solidFill>
                  <a:srgbClr val="00B050"/>
                </a:solidFill>
              </a:rPr>
              <a:t>IPAC2013</a:t>
            </a:r>
            <a:endParaRPr kumimoji="1" lang="ja-JP" altLang="en-US" sz="1400" dirty="0">
              <a:solidFill>
                <a:srgbClr val="00B050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8872616" y="1305971"/>
            <a:ext cx="0" cy="1328615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矢印コネクタ 70"/>
          <p:cNvCxnSpPr/>
          <p:nvPr/>
        </p:nvCxnSpPr>
        <p:spPr>
          <a:xfrm>
            <a:off x="8825734" y="4288935"/>
            <a:ext cx="0" cy="293075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 rot="16200000">
            <a:off x="8409829" y="4297712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>
                <a:solidFill>
                  <a:srgbClr val="FF0000"/>
                </a:solidFill>
              </a:rPr>
              <a:t>2kHz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 rot="16200000">
            <a:off x="8374869" y="1599290"/>
            <a:ext cx="763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</a:rPr>
              <a:t>600 k</a:t>
            </a:r>
            <a:r>
              <a:rPr kumimoji="1" lang="en-US" altLang="ja-JP" sz="1400" dirty="0" smtClean="0">
                <a:solidFill>
                  <a:srgbClr val="FF0000"/>
                </a:solidFill>
              </a:rPr>
              <a:t>Hz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pic>
        <p:nvPicPr>
          <p:cNvPr id="72" name="Picture 6" descr="keklogo-c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04" y="59128"/>
            <a:ext cx="1033971" cy="5955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3679753" y="1974418"/>
            <a:ext cx="0" cy="315937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400"/>
          </a:p>
        </p:txBody>
      </p:sp>
      <p:sp>
        <p:nvSpPr>
          <p:cNvPr id="74" name="Line 8"/>
          <p:cNvSpPr>
            <a:spLocks noChangeShapeType="1"/>
          </p:cNvSpPr>
          <p:nvPr/>
        </p:nvSpPr>
        <p:spPr bwMode="auto">
          <a:xfrm flipV="1">
            <a:off x="3675845" y="2798941"/>
            <a:ext cx="0" cy="315937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400"/>
          </a:p>
        </p:txBody>
      </p:sp>
      <p:sp>
        <p:nvSpPr>
          <p:cNvPr id="76" name="Line 8"/>
          <p:cNvSpPr>
            <a:spLocks noChangeShapeType="1"/>
          </p:cNvSpPr>
          <p:nvPr/>
        </p:nvSpPr>
        <p:spPr bwMode="auto">
          <a:xfrm rot="5400000">
            <a:off x="3285076" y="2369095"/>
            <a:ext cx="0" cy="315937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40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043682" y="1067005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Drive Shaft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3606390" y="1278021"/>
            <a:ext cx="62523" cy="2266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>
            <a:stCxn id="78" idx="0"/>
          </p:cNvCxnSpPr>
          <p:nvPr/>
        </p:nvCxnSpPr>
        <p:spPr>
          <a:xfrm flipV="1">
            <a:off x="2924105" y="2747315"/>
            <a:ext cx="541607" cy="918306"/>
          </a:xfrm>
          <a:prstGeom prst="straightConnector1">
            <a:avLst/>
          </a:prstGeom>
          <a:ln w="19050">
            <a:solidFill>
              <a:srgbClr val="00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テキスト ボックス 77"/>
          <p:cNvSpPr txBox="1"/>
          <p:nvPr/>
        </p:nvSpPr>
        <p:spPr>
          <a:xfrm>
            <a:off x="2656820" y="3665621"/>
            <a:ext cx="534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Taper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1" name="直線矢印コネクタ 80"/>
          <p:cNvCxnSpPr/>
          <p:nvPr/>
        </p:nvCxnSpPr>
        <p:spPr>
          <a:xfrm flipH="1" flipV="1">
            <a:off x="4649743" y="2579285"/>
            <a:ext cx="355601" cy="465013"/>
          </a:xfrm>
          <a:prstGeom prst="straightConnector1">
            <a:avLst/>
          </a:prstGeom>
          <a:ln w="19050">
            <a:solidFill>
              <a:srgbClr val="00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テキスト ボックス 78"/>
          <p:cNvSpPr txBox="1"/>
          <p:nvPr/>
        </p:nvSpPr>
        <p:spPr>
          <a:xfrm>
            <a:off x="3028051" y="730945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Slide-Jack tuner</a:t>
            </a:r>
            <a:endParaRPr kumimoji="1" lang="ja-JP" alt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5" name="グループ化 104"/>
          <p:cNvGrpSpPr/>
          <p:nvPr/>
        </p:nvGrpSpPr>
        <p:grpSpPr>
          <a:xfrm>
            <a:off x="237259" y="3837513"/>
            <a:ext cx="6088237" cy="2880638"/>
            <a:chOff x="237259" y="3837513"/>
            <a:chExt cx="6088237" cy="2880638"/>
          </a:xfrm>
        </p:grpSpPr>
        <p:grpSp>
          <p:nvGrpSpPr>
            <p:cNvPr id="89" name="グループ化 88"/>
            <p:cNvGrpSpPr/>
            <p:nvPr/>
          </p:nvGrpSpPr>
          <p:grpSpPr>
            <a:xfrm>
              <a:off x="237259" y="4787433"/>
              <a:ext cx="2344578" cy="1930718"/>
              <a:chOff x="507277" y="1715351"/>
              <a:chExt cx="2344578" cy="1930718"/>
            </a:xfrm>
          </p:grpSpPr>
          <p:grpSp>
            <p:nvGrpSpPr>
              <p:cNvPr id="90" name="グループ化 89"/>
              <p:cNvGrpSpPr/>
              <p:nvPr/>
            </p:nvGrpSpPr>
            <p:grpSpPr>
              <a:xfrm>
                <a:off x="507277" y="1715351"/>
                <a:ext cx="2344578" cy="1850240"/>
                <a:chOff x="507277" y="1715351"/>
                <a:chExt cx="2344578" cy="1850240"/>
              </a:xfrm>
            </p:grpSpPr>
            <p:pic>
              <p:nvPicPr>
                <p:cNvPr id="96" name="図 95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07277" y="1715351"/>
                  <a:ext cx="2344578" cy="1850240"/>
                </a:xfrm>
                <a:prstGeom prst="rect">
                  <a:avLst/>
                </a:prstGeom>
              </p:spPr>
            </p:pic>
            <p:sp>
              <p:nvSpPr>
                <p:cNvPr id="97" name="フリーフォーム 96"/>
                <p:cNvSpPr/>
                <p:nvPr/>
              </p:nvSpPr>
              <p:spPr>
                <a:xfrm>
                  <a:off x="981075" y="2065011"/>
                  <a:ext cx="758825" cy="935364"/>
                </a:xfrm>
                <a:custGeom>
                  <a:avLst/>
                  <a:gdLst>
                    <a:gd name="connsiteX0" fmla="*/ 758825 w 758825"/>
                    <a:gd name="connsiteY0" fmla="*/ 1914 h 935364"/>
                    <a:gd name="connsiteX1" fmla="*/ 704850 w 758825"/>
                    <a:gd name="connsiteY1" fmla="*/ 27314 h 935364"/>
                    <a:gd name="connsiteX2" fmla="*/ 625475 w 758825"/>
                    <a:gd name="connsiteY2" fmla="*/ 192414 h 935364"/>
                    <a:gd name="connsiteX3" fmla="*/ 527050 w 758825"/>
                    <a:gd name="connsiteY3" fmla="*/ 421014 h 935364"/>
                    <a:gd name="connsiteX4" fmla="*/ 393700 w 758825"/>
                    <a:gd name="connsiteY4" fmla="*/ 649614 h 935364"/>
                    <a:gd name="connsiteX5" fmla="*/ 260350 w 758825"/>
                    <a:gd name="connsiteY5" fmla="*/ 776614 h 935364"/>
                    <a:gd name="connsiteX6" fmla="*/ 107950 w 758825"/>
                    <a:gd name="connsiteY6" fmla="*/ 881389 h 935364"/>
                    <a:gd name="connsiteX7" fmla="*/ 0 w 758825"/>
                    <a:gd name="connsiteY7" fmla="*/ 935364 h 935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58825" h="935364">
                      <a:moveTo>
                        <a:pt x="758825" y="1914"/>
                      </a:moveTo>
                      <a:cubicBezTo>
                        <a:pt x="742950" y="-1261"/>
                        <a:pt x="727075" y="-4436"/>
                        <a:pt x="704850" y="27314"/>
                      </a:cubicBezTo>
                      <a:cubicBezTo>
                        <a:pt x="682625" y="59064"/>
                        <a:pt x="655108" y="126797"/>
                        <a:pt x="625475" y="192414"/>
                      </a:cubicBezTo>
                      <a:cubicBezTo>
                        <a:pt x="595842" y="258031"/>
                        <a:pt x="565679" y="344814"/>
                        <a:pt x="527050" y="421014"/>
                      </a:cubicBezTo>
                      <a:cubicBezTo>
                        <a:pt x="488421" y="497214"/>
                        <a:pt x="438150" y="590347"/>
                        <a:pt x="393700" y="649614"/>
                      </a:cubicBezTo>
                      <a:cubicBezTo>
                        <a:pt x="349250" y="708881"/>
                        <a:pt x="307975" y="737985"/>
                        <a:pt x="260350" y="776614"/>
                      </a:cubicBezTo>
                      <a:cubicBezTo>
                        <a:pt x="212725" y="815243"/>
                        <a:pt x="151342" y="854931"/>
                        <a:pt x="107950" y="881389"/>
                      </a:cubicBezTo>
                      <a:cubicBezTo>
                        <a:pt x="64558" y="907847"/>
                        <a:pt x="32279" y="921605"/>
                        <a:pt x="0" y="935364"/>
                      </a:cubicBezTo>
                    </a:path>
                  </a:pathLst>
                </a:cu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 97"/>
                <p:cNvSpPr/>
                <p:nvPr/>
              </p:nvSpPr>
              <p:spPr>
                <a:xfrm flipH="1">
                  <a:off x="1733550" y="2065011"/>
                  <a:ext cx="758825" cy="935364"/>
                </a:xfrm>
                <a:custGeom>
                  <a:avLst/>
                  <a:gdLst>
                    <a:gd name="connsiteX0" fmla="*/ 758825 w 758825"/>
                    <a:gd name="connsiteY0" fmla="*/ 1914 h 935364"/>
                    <a:gd name="connsiteX1" fmla="*/ 704850 w 758825"/>
                    <a:gd name="connsiteY1" fmla="*/ 27314 h 935364"/>
                    <a:gd name="connsiteX2" fmla="*/ 625475 w 758825"/>
                    <a:gd name="connsiteY2" fmla="*/ 192414 h 935364"/>
                    <a:gd name="connsiteX3" fmla="*/ 527050 w 758825"/>
                    <a:gd name="connsiteY3" fmla="*/ 421014 h 935364"/>
                    <a:gd name="connsiteX4" fmla="*/ 393700 w 758825"/>
                    <a:gd name="connsiteY4" fmla="*/ 649614 h 935364"/>
                    <a:gd name="connsiteX5" fmla="*/ 260350 w 758825"/>
                    <a:gd name="connsiteY5" fmla="*/ 776614 h 935364"/>
                    <a:gd name="connsiteX6" fmla="*/ 107950 w 758825"/>
                    <a:gd name="connsiteY6" fmla="*/ 881389 h 935364"/>
                    <a:gd name="connsiteX7" fmla="*/ 0 w 758825"/>
                    <a:gd name="connsiteY7" fmla="*/ 935364 h 935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58825" h="935364">
                      <a:moveTo>
                        <a:pt x="758825" y="1914"/>
                      </a:moveTo>
                      <a:cubicBezTo>
                        <a:pt x="742950" y="-1261"/>
                        <a:pt x="727075" y="-4436"/>
                        <a:pt x="704850" y="27314"/>
                      </a:cubicBezTo>
                      <a:cubicBezTo>
                        <a:pt x="682625" y="59064"/>
                        <a:pt x="655108" y="126797"/>
                        <a:pt x="625475" y="192414"/>
                      </a:cubicBezTo>
                      <a:cubicBezTo>
                        <a:pt x="595842" y="258031"/>
                        <a:pt x="565679" y="344814"/>
                        <a:pt x="527050" y="421014"/>
                      </a:cubicBezTo>
                      <a:cubicBezTo>
                        <a:pt x="488421" y="497214"/>
                        <a:pt x="438150" y="590347"/>
                        <a:pt x="393700" y="649614"/>
                      </a:cubicBezTo>
                      <a:cubicBezTo>
                        <a:pt x="349250" y="708881"/>
                        <a:pt x="307975" y="737985"/>
                        <a:pt x="260350" y="776614"/>
                      </a:cubicBezTo>
                      <a:cubicBezTo>
                        <a:pt x="212725" y="815243"/>
                        <a:pt x="151342" y="854931"/>
                        <a:pt x="107950" y="881389"/>
                      </a:cubicBezTo>
                      <a:cubicBezTo>
                        <a:pt x="64558" y="907847"/>
                        <a:pt x="32279" y="921605"/>
                        <a:pt x="0" y="935364"/>
                      </a:cubicBezTo>
                    </a:path>
                  </a:pathLst>
                </a:cu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1" name="テキスト ボックス 90"/>
              <p:cNvSpPr txBox="1"/>
              <p:nvPr/>
            </p:nvSpPr>
            <p:spPr>
              <a:xfrm>
                <a:off x="1593928" y="3350035"/>
                <a:ext cx="27924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kumimoji="1" lang="en-US" altLang="ja-JP" sz="1200" baseline="-25000" dirty="0" smtClean="0"/>
                  <a:t>0</a:t>
                </a:r>
                <a:endParaRPr kumimoji="1" lang="ja-JP" altLang="en-US" sz="1200" baseline="-25000" dirty="0"/>
              </a:p>
            </p:txBody>
          </p:sp>
          <p:sp>
            <p:nvSpPr>
              <p:cNvPr id="92" name="テキスト ボックス 91"/>
              <p:cNvSpPr txBox="1"/>
              <p:nvPr/>
            </p:nvSpPr>
            <p:spPr>
              <a:xfrm>
                <a:off x="2512380" y="3369070"/>
                <a:ext cx="227948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endParaRPr kumimoji="1" lang="ja-JP" altLang="en-US" sz="1200" baseline="-25000" dirty="0"/>
              </a:p>
            </p:txBody>
          </p:sp>
          <p:sp>
            <p:nvSpPr>
              <p:cNvPr id="93" name="テキスト ボックス 92"/>
              <p:cNvSpPr txBox="1"/>
              <p:nvPr/>
            </p:nvSpPr>
            <p:spPr>
              <a:xfrm>
                <a:off x="1949795" y="2925881"/>
                <a:ext cx="37061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kumimoji="1" lang="en-US" altLang="ja-JP" sz="1200" baseline="-25000" dirty="0" smtClean="0"/>
                  <a:t>1/2</a:t>
                </a:r>
                <a:endParaRPr kumimoji="1" lang="ja-JP" altLang="en-US" sz="1200" baseline="-25000" dirty="0"/>
              </a:p>
            </p:txBody>
          </p:sp>
          <p:sp>
            <p:nvSpPr>
              <p:cNvPr id="94" name="テキスト ボックス 93"/>
              <p:cNvSpPr txBox="1"/>
              <p:nvPr/>
            </p:nvSpPr>
            <p:spPr>
              <a:xfrm>
                <a:off x="1139817" y="2973495"/>
                <a:ext cx="377026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ja-JP" sz="12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endParaRPr kumimoji="1" lang="ja-JP" altLang="en-US" sz="1200" baseline="-25000" dirty="0"/>
              </a:p>
            </p:txBody>
          </p:sp>
          <p:cxnSp>
            <p:nvCxnSpPr>
              <p:cNvPr id="95" name="直線矢印コネクタ 94"/>
              <p:cNvCxnSpPr/>
              <p:nvPr/>
            </p:nvCxnSpPr>
            <p:spPr>
              <a:xfrm>
                <a:off x="1733550" y="3067630"/>
                <a:ext cx="226519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テキスト ボックス 27"/>
                <p:cNvSpPr txBox="1"/>
                <p:nvPr/>
              </p:nvSpPr>
              <p:spPr>
                <a:xfrm>
                  <a:off x="2551049" y="4410432"/>
                  <a:ext cx="3153427" cy="110799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 err="1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2Δ</a:t>
                  </a:r>
                  <a:r>
                    <a:rPr kumimoji="1" lang="en-US" altLang="ja-JP" i="1" dirty="0" err="1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</a:t>
                  </a:r>
                  <a:r>
                    <a:rPr kumimoji="1" lang="en-US" altLang="ja-JP" baseline="-25000" dirty="0" err="1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</a:t>
                  </a:r>
                  <a:r>
                    <a:rPr kumimoji="1" lang="en-US" altLang="ja-JP" baseline="-25000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/2 </a:t>
                  </a:r>
                  <a:r>
                    <a:rPr kumimoji="1" lang="en-US" altLang="ja-JP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 </a:t>
                  </a:r>
                  <a:r>
                    <a:rPr kumimoji="1" lang="en-US" altLang="ja-JP" i="1" dirty="0" err="1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</a:t>
                  </a:r>
                  <a:r>
                    <a:rPr kumimoji="1" lang="en-US" altLang="ja-JP" baseline="-25000" dirty="0" err="1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r>
                    <a:rPr kumimoji="1" lang="en-US" altLang="ja-JP" baseline="-25000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1" lang="en-US" altLang="ja-JP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/ </a:t>
                  </a:r>
                  <a:r>
                    <a:rPr kumimoji="1" lang="en-US" altLang="ja-JP" i="1" dirty="0" err="1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Q</a:t>
                  </a:r>
                  <a:r>
                    <a:rPr kumimoji="1" lang="en-US" altLang="ja-JP" baseline="-25000" dirty="0" err="1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</a:t>
                  </a:r>
                  <a:r>
                    <a:rPr kumimoji="1" lang="en-US" altLang="ja-JP" baseline="-25000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 </a:t>
                  </a:r>
                </a:p>
                <a:p>
                  <a:r>
                    <a:rPr lang="en-US" altLang="ja-JP" sz="1600" i="1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Inj1</a:t>
                  </a:r>
                  <a:r>
                    <a:rPr lang="en-US" altLang="ja-JP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  <a:r>
                    <a:rPr lang="en-US" altLang="ja-JP" sz="1600" i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ja-JP" sz="1600" i="1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Q</a:t>
                  </a:r>
                  <a:r>
                    <a:rPr lang="en-US" altLang="ja-JP" sz="1600" baseline="-250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</a:t>
                  </a:r>
                  <a:r>
                    <a:rPr lang="en-US" altLang="ja-JP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 </a:t>
                  </a:r>
                  <a:r>
                    <a:rPr lang="en-US" altLang="ja-JP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1.2 </a:t>
                  </a:r>
                  <a14:m>
                    <m:oMath xmlns:m="http://schemas.openxmlformats.org/officeDocument/2006/math">
                      <m:r>
                        <a:rPr lang="en-US" altLang="ja-JP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</m:oMath>
                  </a14:m>
                  <a:r>
                    <a:rPr lang="en-US" altLang="ja-JP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</a:t>
                  </a:r>
                  <a:r>
                    <a:rPr lang="en-US" altLang="ja-JP" sz="1600" baseline="30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</a:t>
                  </a:r>
                  <a:r>
                    <a:rPr lang="en-US" altLang="ja-JP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</a:t>
                  </a:r>
                  <a:r>
                    <a:rPr lang="en-US" altLang="ja-JP" sz="1600" baseline="30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</a:t>
                  </a:r>
                  <a:r>
                    <a:rPr lang="en-US" altLang="ja-JP" sz="16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2Δ</a:t>
                  </a:r>
                  <a:r>
                    <a:rPr lang="en-US" altLang="ja-JP" sz="1600" i="1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</a:t>
                  </a:r>
                  <a:r>
                    <a:rPr lang="en-US" altLang="ja-JP" sz="1600" baseline="-250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</a:t>
                  </a:r>
                  <a:r>
                    <a:rPr lang="en-US" altLang="ja-JP" sz="1600" baseline="-25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/2 </a:t>
                  </a:r>
                  <a:r>
                    <a:rPr lang="en-US" altLang="ja-JP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=1.1 kHz</a:t>
                  </a:r>
                  <a:endParaRPr lang="en-US" altLang="ja-JP" sz="1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r>
                    <a:rPr lang="en-US" altLang="ja-JP" sz="1600" i="1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Inj2</a:t>
                  </a:r>
                  <a:r>
                    <a:rPr lang="en-US" altLang="ja-JP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  <a:r>
                    <a:rPr lang="en-US" altLang="ja-JP" sz="1600" i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ja-JP" sz="1600" i="1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Q</a:t>
                  </a:r>
                  <a:r>
                    <a:rPr lang="en-US" altLang="ja-JP" sz="1600" baseline="-250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</a:t>
                  </a:r>
                  <a:r>
                    <a:rPr lang="en-US" altLang="ja-JP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 </a:t>
                  </a:r>
                  <a:r>
                    <a:rPr lang="en-US" altLang="ja-JP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5.8 </a:t>
                  </a:r>
                  <a14:m>
                    <m:oMath xmlns:m="http://schemas.openxmlformats.org/officeDocument/2006/math">
                      <m:r>
                        <a:rPr lang="en-US" altLang="ja-JP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</m:oMath>
                  </a14:m>
                  <a:r>
                    <a:rPr lang="en-US" altLang="ja-JP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</a:t>
                  </a:r>
                  <a:r>
                    <a:rPr lang="en-US" altLang="ja-JP" sz="1600" baseline="30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</a:t>
                  </a:r>
                  <a:r>
                    <a:rPr lang="en-US" altLang="ja-JP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</a:t>
                  </a:r>
                  <a:r>
                    <a:rPr lang="en-US" altLang="ja-JP" sz="1600" baseline="30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ja-JP" sz="16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2Δ</a:t>
                  </a:r>
                  <a:r>
                    <a:rPr lang="en-US" altLang="ja-JP" sz="1600" i="1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</a:t>
                  </a:r>
                  <a:r>
                    <a:rPr lang="en-US" altLang="ja-JP" sz="1600" baseline="-250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</a:t>
                  </a:r>
                  <a:r>
                    <a:rPr lang="en-US" altLang="ja-JP" sz="1600" baseline="-25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/2 </a:t>
                  </a:r>
                  <a:r>
                    <a:rPr kumimoji="1" lang="en-US" altLang="ja-JP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=2.2 kHz</a:t>
                  </a:r>
                </a:p>
                <a:p>
                  <a:r>
                    <a:rPr lang="en-US" altLang="ja-JP" sz="1600" i="1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Inj3</a:t>
                  </a:r>
                  <a:r>
                    <a:rPr lang="en-US" altLang="ja-JP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  <a:r>
                    <a:rPr lang="en-US" altLang="ja-JP" sz="1600" i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ja-JP" sz="1600" i="1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Q</a:t>
                  </a:r>
                  <a:r>
                    <a:rPr lang="en-US" altLang="ja-JP" sz="1600" baseline="-250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</a:t>
                  </a:r>
                  <a:r>
                    <a:rPr lang="en-US" altLang="ja-JP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 4</a:t>
                  </a:r>
                  <a:r>
                    <a:rPr lang="en-US" altLang="ja-JP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.8 </a:t>
                  </a:r>
                  <a14:m>
                    <m:oMath xmlns:m="http://schemas.openxmlformats.org/officeDocument/2006/math">
                      <m:r>
                        <a:rPr lang="en-US" altLang="ja-JP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</m:oMath>
                  </a14:m>
                  <a:r>
                    <a:rPr lang="en-US" altLang="ja-JP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</a:t>
                  </a:r>
                  <a:r>
                    <a:rPr lang="en-US" altLang="ja-JP" sz="1600" baseline="30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</a:t>
                  </a:r>
                  <a:r>
                    <a:rPr lang="en-US" altLang="ja-JP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</a:t>
                  </a:r>
                  <a:r>
                    <a:rPr lang="en-US" altLang="ja-JP" sz="1600" baseline="30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</a:t>
                  </a:r>
                  <a:r>
                    <a:rPr lang="en-US" altLang="ja-JP" sz="16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2Δ</a:t>
                  </a:r>
                  <a:r>
                    <a:rPr lang="en-US" altLang="ja-JP" sz="1600" i="1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</a:t>
                  </a:r>
                  <a:r>
                    <a:rPr lang="en-US" altLang="ja-JP" sz="1600" baseline="-250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</a:t>
                  </a:r>
                  <a:r>
                    <a:rPr lang="en-US" altLang="ja-JP" sz="1600" baseline="-25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/2 </a:t>
                  </a:r>
                  <a:r>
                    <a:rPr lang="en-US" altLang="ja-JP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</a:t>
                  </a:r>
                  <a:r>
                    <a:rPr lang="en-US" altLang="ja-JP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2.7 kHz</a:t>
                  </a:r>
                  <a:endParaRPr lang="en-US" altLang="ja-JP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8" name="テキスト ボックス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51049" y="4410432"/>
                  <a:ext cx="3153427" cy="1107996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l="-1544" t="-2747" b="-6044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0" name="直線矢印コネクタ 99"/>
            <p:cNvCxnSpPr/>
            <p:nvPr/>
          </p:nvCxnSpPr>
          <p:spPr>
            <a:xfrm>
              <a:off x="1269402" y="5507916"/>
              <a:ext cx="398033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4" name="Picture 980" descr="入射器空洞写真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008" y="3837513"/>
              <a:ext cx="1481807" cy="1085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1" name="テキスト ボックス 100"/>
            <p:cNvSpPr txBox="1"/>
            <p:nvPr/>
          </p:nvSpPr>
          <p:spPr>
            <a:xfrm>
              <a:off x="2517290" y="5738769"/>
              <a:ext cx="38082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</a:rPr>
                <a:t>Piezo tuner can cover the band width.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03" name="直線矢印コネクタ 102"/>
            <p:cNvCxnSpPr/>
            <p:nvPr/>
          </p:nvCxnSpPr>
          <p:spPr>
            <a:xfrm flipH="1">
              <a:off x="1473798" y="4668819"/>
              <a:ext cx="1108037" cy="79606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テキスト ボックス 105"/>
          <p:cNvSpPr txBox="1"/>
          <p:nvPr/>
        </p:nvSpPr>
        <p:spPr>
          <a:xfrm>
            <a:off x="2596056" y="3909674"/>
            <a:ext cx="2692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The same as </a:t>
            </a:r>
            <a:r>
              <a:rPr lang="en-US" altLang="ja-JP" sz="1400" dirty="0" err="1" smtClean="0"/>
              <a:t>KEK-STF</a:t>
            </a:r>
            <a:r>
              <a:rPr lang="en-US" altLang="ja-JP" sz="1400" dirty="0" smtClean="0"/>
              <a:t> tuner system</a:t>
            </a:r>
            <a:endParaRPr kumimoji="1" lang="ja-JP" altLang="en-US" sz="1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5895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1741"/>
    </mc:Choice>
    <mc:Fallback>
      <p:transition spd="slow" advTm="517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95941" y="72275"/>
            <a:ext cx="7651903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 smtClean="0">
                <a:solidFill>
                  <a:srgbClr val="0000FF"/>
                </a:solidFill>
                <a:latin typeface="+mn-lt"/>
              </a:rPr>
              <a:t>Tuner system of Main </a:t>
            </a:r>
            <a:r>
              <a:rPr lang="en-US" altLang="ja-JP" sz="2800" b="1" dirty="0" err="1" smtClean="0">
                <a:solidFill>
                  <a:srgbClr val="0000FF"/>
                </a:solidFill>
                <a:latin typeface="+mn-lt"/>
              </a:rPr>
              <a:t>Linac</a:t>
            </a:r>
            <a:endParaRPr lang="en-US" altLang="ja-JP" sz="2800" b="1" dirty="0">
              <a:solidFill>
                <a:srgbClr val="0000FF"/>
              </a:solidFill>
              <a:latin typeface="+mn-lt"/>
            </a:endParaRPr>
          </a:p>
        </p:txBody>
      </p:sp>
      <p:cxnSp>
        <p:nvCxnSpPr>
          <p:cNvPr id="5" name="直線コネクタ 4"/>
          <p:cNvCxnSpPr/>
          <p:nvPr/>
        </p:nvCxnSpPr>
        <p:spPr>
          <a:xfrm>
            <a:off x="0" y="664042"/>
            <a:ext cx="914400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49" r="-377"/>
          <a:stretch/>
        </p:blipFill>
        <p:spPr>
          <a:xfrm>
            <a:off x="2855177" y="737968"/>
            <a:ext cx="2641161" cy="3085573"/>
          </a:xfrm>
          <a:prstGeom prst="rect">
            <a:avLst/>
          </a:prstGeom>
        </p:spPr>
      </p:pic>
      <p:cxnSp>
        <p:nvCxnSpPr>
          <p:cNvPr id="9" name="直線矢印コネクタ 8"/>
          <p:cNvCxnSpPr/>
          <p:nvPr/>
        </p:nvCxnSpPr>
        <p:spPr>
          <a:xfrm flipH="1">
            <a:off x="4918928" y="1965926"/>
            <a:ext cx="1201215" cy="44141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6091608" y="1607026"/>
            <a:ext cx="247529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</a:t>
            </a:r>
            <a:r>
              <a:rPr kumimoji="1" lang="en-US" altLang="ja-JP" dirty="0" smtClean="0"/>
              <a:t>iezo tuner</a:t>
            </a:r>
          </a:p>
          <a:p>
            <a:r>
              <a:rPr lang="en-US" altLang="ja-JP" dirty="0" err="1" smtClean="0">
                <a:solidFill>
                  <a:srgbClr val="0000FF"/>
                </a:solidFill>
              </a:rPr>
              <a:t>0V</a:t>
            </a:r>
            <a:r>
              <a:rPr lang="en-US" altLang="ja-JP" dirty="0" smtClean="0">
                <a:solidFill>
                  <a:srgbClr val="0000FF"/>
                </a:solidFill>
              </a:rPr>
              <a:t> - </a:t>
            </a:r>
            <a:r>
              <a:rPr lang="en-US" altLang="ja-JP" dirty="0" err="1" smtClean="0">
                <a:solidFill>
                  <a:srgbClr val="0000FF"/>
                </a:solidFill>
              </a:rPr>
              <a:t>500V</a:t>
            </a:r>
            <a:r>
              <a:rPr lang="en-US" altLang="ja-JP" dirty="0" smtClean="0">
                <a:solidFill>
                  <a:srgbClr val="0000FF"/>
                </a:solidFill>
              </a:rPr>
              <a:t>  </a:t>
            </a:r>
            <a:r>
              <a:rPr lang="en-US" altLang="ja-JP" dirty="0" smtClean="0"/>
              <a:t>(offset=</a:t>
            </a:r>
            <a:r>
              <a:rPr lang="en-US" altLang="ja-JP" dirty="0" err="1" smtClean="0"/>
              <a:t>250V</a:t>
            </a:r>
            <a:r>
              <a:rPr lang="en-US" altLang="ja-JP" dirty="0" smtClean="0"/>
              <a:t>)</a:t>
            </a:r>
          </a:p>
          <a:p>
            <a:r>
              <a:rPr lang="en-US" altLang="ja-JP" dirty="0"/>
              <a:t>S</a:t>
            </a:r>
            <a:r>
              <a:rPr kumimoji="1" lang="en-US" altLang="ja-JP" dirty="0" smtClean="0"/>
              <a:t>troke=  </a:t>
            </a:r>
            <a:r>
              <a:rPr kumimoji="1" lang="en-US" altLang="ja-JP" dirty="0" smtClean="0">
                <a:solidFill>
                  <a:srgbClr val="0000FF"/>
                </a:solidFill>
              </a:rPr>
              <a:t>4 </a:t>
            </a:r>
            <a:r>
              <a:rPr kumimoji="1" lang="en-US" altLang="ja-JP" dirty="0" smtClean="0">
                <a:solidFill>
                  <a:srgbClr val="0000FF"/>
                </a:solidFill>
                <a:sym typeface="Symbol" panose="05050102010706020507" pitchFamily="18" charset="2"/>
              </a:rPr>
              <a:t>m</a:t>
            </a:r>
            <a:r>
              <a:rPr lang="en-US" altLang="ja-JP" dirty="0">
                <a:solidFill>
                  <a:srgbClr val="0000FF"/>
                </a:solidFill>
                <a:sym typeface="Symbol" panose="05050102010706020507" pitchFamily="18" charset="2"/>
              </a:rPr>
              <a:t> </a:t>
            </a:r>
            <a:r>
              <a:rPr lang="en-US" altLang="ja-JP" dirty="0" smtClean="0">
                <a:solidFill>
                  <a:srgbClr val="0000FF"/>
                </a:solidFill>
                <a:sym typeface="Symbol" panose="05050102010706020507" pitchFamily="18" charset="2"/>
              </a:rPr>
              <a:t>@ </a:t>
            </a:r>
            <a:r>
              <a:rPr lang="en-US" altLang="ja-JP" dirty="0" err="1" smtClean="0">
                <a:solidFill>
                  <a:srgbClr val="0000FF"/>
                </a:solidFill>
                <a:sym typeface="Symbol" panose="05050102010706020507" pitchFamily="18" charset="2"/>
              </a:rPr>
              <a:t>2K</a:t>
            </a:r>
            <a:endParaRPr lang="en-US" altLang="ja-JP" dirty="0" smtClean="0">
              <a:solidFill>
                <a:srgbClr val="0000FF"/>
              </a:solidFill>
              <a:sym typeface="Symbol" panose="05050102010706020507" pitchFamily="18" charset="2"/>
            </a:endParaRPr>
          </a:p>
          <a:p>
            <a:r>
              <a:rPr kumimoji="1" lang="en-US" altLang="ja-JP" dirty="0">
                <a:sym typeface="Symbol" panose="05050102010706020507" pitchFamily="18" charset="2"/>
              </a:rPr>
              <a:t> </a:t>
            </a:r>
            <a:r>
              <a:rPr kumimoji="1" lang="en-US" altLang="ja-JP" dirty="0" smtClean="0">
                <a:sym typeface="Symbol" panose="05050102010706020507" pitchFamily="18" charset="2"/>
              </a:rPr>
              <a:t>            40</a:t>
            </a:r>
            <a:r>
              <a:rPr lang="en-US" altLang="ja-JP" dirty="0">
                <a:sym typeface="Symbol" panose="05050102010706020507" pitchFamily="18" charset="2"/>
              </a:rPr>
              <a:t> m @ </a:t>
            </a:r>
            <a:r>
              <a:rPr lang="en-US" altLang="ja-JP" dirty="0" err="1" smtClean="0">
                <a:sym typeface="Symbol" panose="05050102010706020507" pitchFamily="18" charset="2"/>
              </a:rPr>
              <a:t>300K</a:t>
            </a:r>
            <a:endParaRPr lang="en-US" altLang="ja-JP" dirty="0" smtClean="0">
              <a:sym typeface="Symbol" panose="05050102010706020507" pitchFamily="18" charset="2"/>
            </a:endParaRP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      </a:t>
            </a:r>
            <a:r>
              <a:rPr kumimoji="1" lang="en-US" altLang="ja-JP" sz="1600" dirty="0" smtClean="0"/>
              <a:t>(1</a:t>
            </a:r>
            <a:r>
              <a:rPr lang="en-US" altLang="ja-JP" sz="1600" dirty="0">
                <a:sym typeface="Symbol" panose="05050102010706020507" pitchFamily="18" charset="2"/>
              </a:rPr>
              <a:t> </a:t>
            </a:r>
            <a:r>
              <a:rPr lang="en-US" altLang="ja-JP" sz="1600" dirty="0" smtClean="0">
                <a:sym typeface="Symbol" panose="05050102010706020507" pitchFamily="18" charset="2"/>
              </a:rPr>
              <a:t>m: </a:t>
            </a:r>
            <a:r>
              <a:rPr lang="en-US" altLang="ja-JP" sz="1600" dirty="0" err="1" smtClean="0">
                <a:sym typeface="Symbol" panose="05050102010706020507" pitchFamily="18" charset="2"/>
              </a:rPr>
              <a:t>300Hz</a:t>
            </a:r>
            <a:r>
              <a:rPr lang="en-US" altLang="ja-JP" sz="1600" dirty="0" smtClean="0">
                <a:sym typeface="Symbol" panose="05050102010706020507" pitchFamily="18" charset="2"/>
              </a:rPr>
              <a:t>)</a:t>
            </a:r>
            <a:endParaRPr kumimoji="1" lang="en-US" altLang="ja-JP" sz="1600" dirty="0" smtClean="0"/>
          </a:p>
        </p:txBody>
      </p:sp>
      <p:cxnSp>
        <p:nvCxnSpPr>
          <p:cNvPr id="11" name="直線矢印コネクタ 10"/>
          <p:cNvCxnSpPr/>
          <p:nvPr/>
        </p:nvCxnSpPr>
        <p:spPr>
          <a:xfrm flipH="1">
            <a:off x="4329723" y="1344255"/>
            <a:ext cx="1659724" cy="50018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5974575" y="1128665"/>
            <a:ext cx="2622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Cavity flange is fixed here </a:t>
            </a:r>
            <a:endParaRPr kumimoji="1" lang="ja-JP" altLang="en-US" dirty="0"/>
          </a:p>
        </p:txBody>
      </p:sp>
      <p:cxnSp>
        <p:nvCxnSpPr>
          <p:cNvPr id="13" name="直線矢印コネクタ 12"/>
          <p:cNvCxnSpPr/>
          <p:nvPr/>
        </p:nvCxnSpPr>
        <p:spPr>
          <a:xfrm flipV="1">
            <a:off x="2369015" y="2043064"/>
            <a:ext cx="654208" cy="11894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1320801" y="2050500"/>
            <a:ext cx="1048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He jacket</a:t>
            </a:r>
            <a:endParaRPr kumimoji="1" lang="ja-JP" altLang="en-US" dirty="0"/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486991" y="1135533"/>
            <a:ext cx="1052905" cy="33138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436136" y="708475"/>
            <a:ext cx="2406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Shaft of slide-jack tuner</a:t>
            </a:r>
          </a:p>
        </p:txBody>
      </p:sp>
      <p:cxnSp>
        <p:nvCxnSpPr>
          <p:cNvPr id="17" name="直線矢印コネクタ 16"/>
          <p:cNvCxnSpPr>
            <a:stCxn id="18" idx="3"/>
          </p:cNvCxnSpPr>
          <p:nvPr/>
        </p:nvCxnSpPr>
        <p:spPr>
          <a:xfrm flipV="1">
            <a:off x="2250546" y="2201607"/>
            <a:ext cx="1813296" cy="84307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610353" y="2860014"/>
            <a:ext cx="164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Slide-jack tuner</a:t>
            </a:r>
          </a:p>
        </p:txBody>
      </p:sp>
      <p:grpSp>
        <p:nvGrpSpPr>
          <p:cNvPr id="19" name="グループ化 18"/>
          <p:cNvGrpSpPr/>
          <p:nvPr/>
        </p:nvGrpSpPr>
        <p:grpSpPr>
          <a:xfrm>
            <a:off x="74440" y="3615719"/>
            <a:ext cx="2691161" cy="2862147"/>
            <a:chOff x="2163337" y="1992351"/>
            <a:chExt cx="2691161" cy="2862147"/>
          </a:xfrm>
        </p:grpSpPr>
        <p:pic>
          <p:nvPicPr>
            <p:cNvPr id="20" name="図 13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148" t="244" r="304" b="6110"/>
            <a:stretch/>
          </p:blipFill>
          <p:spPr bwMode="auto">
            <a:xfrm>
              <a:off x="2304585" y="1992351"/>
              <a:ext cx="2549913" cy="2862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フリーフォーム 20"/>
            <p:cNvSpPr/>
            <p:nvPr/>
          </p:nvSpPr>
          <p:spPr>
            <a:xfrm>
              <a:off x="2163337" y="2378927"/>
              <a:ext cx="691375" cy="877229"/>
            </a:xfrm>
            <a:custGeom>
              <a:avLst/>
              <a:gdLst>
                <a:gd name="connsiteX0" fmla="*/ 37170 w 691375"/>
                <a:gd name="connsiteY0" fmla="*/ 877229 h 877229"/>
                <a:gd name="connsiteX1" fmla="*/ 468351 w 691375"/>
                <a:gd name="connsiteY1" fmla="*/ 825190 h 877229"/>
                <a:gd name="connsiteX2" fmla="*/ 550126 w 691375"/>
                <a:gd name="connsiteY2" fmla="*/ 654205 h 877229"/>
                <a:gd name="connsiteX3" fmla="*/ 661639 w 691375"/>
                <a:gd name="connsiteY3" fmla="*/ 512956 h 877229"/>
                <a:gd name="connsiteX4" fmla="*/ 691375 w 691375"/>
                <a:gd name="connsiteY4" fmla="*/ 14868 h 877229"/>
                <a:gd name="connsiteX5" fmla="*/ 52039 w 691375"/>
                <a:gd name="connsiteY5" fmla="*/ 0 h 877229"/>
                <a:gd name="connsiteX6" fmla="*/ 0 w 691375"/>
                <a:gd name="connsiteY6" fmla="*/ 431180 h 877229"/>
                <a:gd name="connsiteX7" fmla="*/ 0 w 691375"/>
                <a:gd name="connsiteY7" fmla="*/ 431180 h 87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91375" h="877229">
                  <a:moveTo>
                    <a:pt x="37170" y="877229"/>
                  </a:moveTo>
                  <a:lnTo>
                    <a:pt x="468351" y="825190"/>
                  </a:lnTo>
                  <a:lnTo>
                    <a:pt x="550126" y="654205"/>
                  </a:lnTo>
                  <a:lnTo>
                    <a:pt x="661639" y="512956"/>
                  </a:lnTo>
                  <a:lnTo>
                    <a:pt x="691375" y="14868"/>
                  </a:lnTo>
                  <a:lnTo>
                    <a:pt x="52039" y="0"/>
                  </a:lnTo>
                  <a:lnTo>
                    <a:pt x="0" y="431180"/>
                  </a:lnTo>
                  <a:lnTo>
                    <a:pt x="0" y="43118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" name="テキスト ボックス 21"/>
          <p:cNvSpPr txBox="1"/>
          <p:nvPr/>
        </p:nvSpPr>
        <p:spPr>
          <a:xfrm>
            <a:off x="2198757" y="4727692"/>
            <a:ext cx="619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Screw</a:t>
            </a:r>
            <a:endParaRPr kumimoji="1" lang="ja-JP" altLang="en-US" sz="1400" dirty="0"/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1083" y="3870673"/>
            <a:ext cx="2558786" cy="2440259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92660" y="3928664"/>
            <a:ext cx="2967792" cy="2469642"/>
          </a:xfrm>
          <a:prstGeom prst="rect">
            <a:avLst/>
          </a:prstGeom>
        </p:spPr>
      </p:pic>
      <p:cxnSp>
        <p:nvCxnSpPr>
          <p:cNvPr id="27" name="直線矢印コネクタ 26"/>
          <p:cNvCxnSpPr/>
          <p:nvPr/>
        </p:nvCxnSpPr>
        <p:spPr>
          <a:xfrm flipV="1">
            <a:off x="8416007" y="4420267"/>
            <a:ext cx="0" cy="615635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8352633" y="4583229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1kHz</a:t>
            </a:r>
            <a:endParaRPr kumimoji="1" lang="ja-JP" altLang="en-US" sz="1400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テキスト ボックス 29"/>
              <p:cNvSpPr txBox="1"/>
              <p:nvPr/>
            </p:nvSpPr>
            <p:spPr>
              <a:xfrm>
                <a:off x="6364587" y="3242464"/>
                <a:ext cx="2066591" cy="584775"/>
              </a:xfrm>
              <a:prstGeom prst="rect">
                <a:avLst/>
              </a:prstGeom>
              <a:noFill/>
              <a:ln>
                <a:solidFill>
                  <a:srgbClr val="0000FF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kumimoji="1" lang="en-US" altLang="ja-JP" sz="1600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kumimoji="1" lang="en-US" altLang="ja-JP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kumimoji="1" lang="en-US" altLang="ja-JP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kumimoji="1" lang="en-US" altLang="ja-JP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kumimoji="1" lang="en-US" altLang="ja-JP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kumimoji="1" lang="en-US" altLang="ja-JP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kumimoji="1" lang="en-US" altLang="ja-JP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sup>
                    </m:sSup>
                  </m:oMath>
                </a14:m>
                <a:endParaRPr kumimoji="1" lang="en-US" altLang="ja-JP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kumimoji="1" lang="en-US" altLang="ja-JP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2Δ</a:t>
                </a:r>
                <a:r>
                  <a:rPr kumimoji="1" lang="en-US" altLang="ja-JP" sz="1600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kumimoji="1" lang="en-US" altLang="ja-JP" sz="1600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kumimoji="1" lang="en-US" altLang="ja-JP" sz="16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/2 </a:t>
                </a:r>
                <a:r>
                  <a:rPr kumimoji="1" lang="en-US" altLang="ja-JP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kumimoji="1" lang="en-US" altLang="ja-JP" sz="1600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kumimoji="1" lang="en-US" altLang="ja-JP" sz="1600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kumimoji="1" lang="en-US" altLang="ja-JP" sz="16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ja-JP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 </a:t>
                </a:r>
                <a:r>
                  <a:rPr kumimoji="1" lang="en-US" altLang="ja-JP" sz="1600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kumimoji="1" lang="en-US" altLang="ja-JP" sz="1600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kumimoji="1" lang="en-US" altLang="ja-JP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=130 Hz</a:t>
                </a:r>
                <a:endParaRPr kumimoji="1" lang="ja-JP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テキスト ボックス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4587" y="3242464"/>
                <a:ext cx="2066591" cy="584775"/>
              </a:xfrm>
              <a:prstGeom prst="rect">
                <a:avLst/>
              </a:prstGeom>
              <a:blipFill rotWithShape="0">
                <a:blip r:embed="rId7"/>
                <a:stretch>
                  <a:fillRect l="-1173" t="-2041" r="-293" b="-11224"/>
                </a:stretch>
              </a:blipFill>
              <a:ln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テキスト ボックス 6"/>
          <p:cNvSpPr txBox="1"/>
          <p:nvPr/>
        </p:nvSpPr>
        <p:spPr>
          <a:xfrm>
            <a:off x="7033845" y="696500"/>
            <a:ext cx="20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B050"/>
                </a:solidFill>
              </a:rPr>
              <a:t>H. Sakai, </a:t>
            </a:r>
            <a:r>
              <a:rPr lang="en-US" altLang="ja-JP" sz="1400" dirty="0" err="1" smtClean="0">
                <a:solidFill>
                  <a:srgbClr val="00B050"/>
                </a:solidFill>
              </a:rPr>
              <a:t>SRF2013</a:t>
            </a:r>
            <a:r>
              <a:rPr lang="en-US" altLang="ja-JP" sz="1400" dirty="0" smtClean="0">
                <a:solidFill>
                  <a:srgbClr val="00B050"/>
                </a:solidFill>
              </a:rPr>
              <a:t> </a:t>
            </a:r>
            <a:r>
              <a:rPr lang="en-US" altLang="ja-JP" sz="1400" dirty="0">
                <a:solidFill>
                  <a:srgbClr val="00B050"/>
                </a:solidFill>
              </a:rPr>
              <a:t>@</a:t>
            </a:r>
            <a:r>
              <a:rPr lang="en-US" altLang="ja-JP" sz="1400" dirty="0" smtClean="0">
                <a:solidFill>
                  <a:srgbClr val="00B050"/>
                </a:solidFill>
              </a:rPr>
              <a:t>Paris</a:t>
            </a:r>
            <a:endParaRPr kumimoji="1" lang="ja-JP" altLang="en-US" sz="1400" dirty="0">
              <a:solidFill>
                <a:srgbClr val="00B050"/>
              </a:solidFill>
            </a:endParaRPr>
          </a:p>
        </p:txBody>
      </p:sp>
      <p:pic>
        <p:nvPicPr>
          <p:cNvPr id="29" name="Picture 6" descr="keklogo-c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04" y="59128"/>
            <a:ext cx="1033971" cy="5955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252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6842"/>
    </mc:Choice>
    <mc:Fallback>
      <p:transition spd="slow" advTm="66842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/>
          <a:srcRect l="1975" t="3816" r="2430" b="3306"/>
          <a:stretch/>
        </p:blipFill>
        <p:spPr>
          <a:xfrm>
            <a:off x="359508" y="3782646"/>
            <a:ext cx="3782646" cy="219612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4"/>
          <a:srcRect l="3121" t="2991" r="2608" b="4550"/>
          <a:stretch/>
        </p:blipFill>
        <p:spPr>
          <a:xfrm>
            <a:off x="4822092" y="3727939"/>
            <a:ext cx="3790464" cy="240646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5"/>
          <a:srcRect l="2055" t="1554" r="1938" b="5212"/>
          <a:stretch/>
        </p:blipFill>
        <p:spPr>
          <a:xfrm>
            <a:off x="4704861" y="1164492"/>
            <a:ext cx="3892062" cy="2344616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7780685" y="3755479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/>
              <a:t>435Hz</a:t>
            </a:r>
            <a:endParaRPr kumimoji="1" lang="ja-JP" altLang="en-US" sz="1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679486" y="3907975"/>
            <a:ext cx="494046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INJ3</a:t>
            </a:r>
            <a:endParaRPr kumimoji="1" lang="ja-JP" altLang="en-US" sz="1400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922285" y="0"/>
            <a:ext cx="7651903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 smtClean="0">
                <a:solidFill>
                  <a:srgbClr val="0000FF"/>
                </a:solidFill>
                <a:latin typeface="+mn-lt"/>
              </a:rPr>
              <a:t>Mechanical Resonance of </a:t>
            </a:r>
            <a:r>
              <a:rPr lang="en-US" altLang="ja-JP" sz="2800" b="1" dirty="0" err="1" smtClean="0">
                <a:solidFill>
                  <a:srgbClr val="0000FF"/>
                </a:solidFill>
                <a:latin typeface="+mn-lt"/>
              </a:rPr>
              <a:t>Inj</a:t>
            </a:r>
            <a:r>
              <a:rPr lang="en-US" altLang="ja-JP" sz="2800" b="1" dirty="0" smtClean="0">
                <a:solidFill>
                  <a:srgbClr val="0000FF"/>
                </a:solidFill>
                <a:latin typeface="+mn-lt"/>
              </a:rPr>
              <a:t> Cav</a:t>
            </a:r>
            <a:endParaRPr lang="en-US" altLang="ja-JP" sz="2800" b="1" dirty="0">
              <a:solidFill>
                <a:srgbClr val="0000FF"/>
              </a:solidFill>
              <a:latin typeface="+mn-lt"/>
            </a:endParaRPr>
          </a:p>
        </p:txBody>
      </p:sp>
      <p:cxnSp>
        <p:nvCxnSpPr>
          <p:cNvPr id="14" name="直線コネクタ 13"/>
          <p:cNvCxnSpPr/>
          <p:nvPr/>
        </p:nvCxnSpPr>
        <p:spPr>
          <a:xfrm>
            <a:off x="0" y="664042"/>
            <a:ext cx="914400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486409" y="1293639"/>
            <a:ext cx="39564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Eacc</a:t>
            </a:r>
            <a:r>
              <a:rPr kumimoji="1" lang="en-US" altLang="ja-JP" dirty="0" smtClean="0"/>
              <a:t>: </a:t>
            </a:r>
            <a:r>
              <a:rPr kumimoji="1" lang="en-US" altLang="ja-JP" dirty="0" err="1" smtClean="0"/>
              <a:t>1MV</a:t>
            </a:r>
            <a:r>
              <a:rPr kumimoji="1" lang="en-US" altLang="ja-JP" dirty="0" smtClean="0"/>
              <a:t>/m</a:t>
            </a:r>
          </a:p>
          <a:p>
            <a:endParaRPr lang="en-US" altLang="ja-JP" dirty="0"/>
          </a:p>
          <a:p>
            <a:r>
              <a:rPr lang="en-US" altLang="ja-JP" dirty="0"/>
              <a:t>S</a:t>
            </a:r>
            <a:r>
              <a:rPr lang="en-US" altLang="ja-JP" dirty="0" smtClean="0"/>
              <a:t>inusoidal </a:t>
            </a:r>
            <a:r>
              <a:rPr kumimoji="1" lang="en-US" altLang="ja-JP" dirty="0" smtClean="0"/>
              <a:t>wave (</a:t>
            </a:r>
            <a:r>
              <a:rPr kumimoji="1" lang="en-US" altLang="ja-JP" dirty="0" err="1" smtClean="0"/>
              <a:t>40V</a:t>
            </a:r>
            <a:r>
              <a:rPr kumimoji="1" lang="en-US" altLang="ja-JP" baseline="-25000" dirty="0" err="1" smtClean="0"/>
              <a:t>pp</a:t>
            </a:r>
            <a:r>
              <a:rPr kumimoji="1" lang="en-US" altLang="ja-JP" dirty="0" smtClean="0"/>
              <a:t>) was fed to piezo tuner</a:t>
            </a:r>
            <a:r>
              <a:rPr lang="en-US" altLang="ja-JP" dirty="0" smtClean="0"/>
              <a:t>. </a:t>
            </a:r>
          </a:p>
          <a:p>
            <a:r>
              <a:rPr lang="en-US" altLang="ja-JP" dirty="0" smtClean="0"/>
              <a:t>Mechanical resonance is scanned by sweeping the input frequency.</a:t>
            </a:r>
            <a:endParaRPr lang="en-US" altLang="ja-JP" dirty="0"/>
          </a:p>
          <a:p>
            <a:endParaRPr kumimoji="1" lang="en-US" altLang="ja-JP" dirty="0" smtClean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35829" y="818139"/>
            <a:ext cx="113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&lt;Injector&gt;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837523" y="1431414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 smtClean="0"/>
              <a:t>409</a:t>
            </a:r>
            <a:r>
              <a:rPr kumimoji="1" lang="en-US" altLang="ja-JP" sz="1200" dirty="0" err="1" smtClean="0"/>
              <a:t>Hz</a:t>
            </a:r>
            <a:endParaRPr kumimoji="1" lang="ja-JP" altLang="en-US" sz="12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682464" y="1549784"/>
            <a:ext cx="494046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INJ2</a:t>
            </a:r>
            <a:endParaRPr kumimoji="1" lang="ja-JP" altLang="en-US" sz="1400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84553" y="3094894"/>
            <a:ext cx="25876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00FF"/>
                </a:solidFill>
              </a:rPr>
              <a:t>Phase detector   </a:t>
            </a:r>
            <a:r>
              <a:rPr lang="en-US" altLang="ja-JP" sz="1600" dirty="0" smtClean="0">
                <a:solidFill>
                  <a:srgbClr val="0000FF"/>
                </a:solidFill>
              </a:rPr>
              <a:t>: </a:t>
            </a:r>
            <a:r>
              <a:rPr kumimoji="1" lang="en-US" altLang="ja-JP" sz="1600" dirty="0" smtClean="0">
                <a:solidFill>
                  <a:srgbClr val="0000FF"/>
                </a:solidFill>
              </a:rPr>
              <a:t>20 mV/</a:t>
            </a:r>
            <a:r>
              <a:rPr kumimoji="1" lang="en-US" altLang="ja-JP" sz="1600" dirty="0" err="1" smtClean="0">
                <a:solidFill>
                  <a:srgbClr val="0000FF"/>
                </a:solidFill>
              </a:rPr>
              <a:t>deg</a:t>
            </a:r>
            <a:endParaRPr kumimoji="1" lang="ja-JP" altLang="en-US" sz="1600" dirty="0">
              <a:solidFill>
                <a:srgbClr val="0000FF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129998" y="3890488"/>
            <a:ext cx="494046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INJ1</a:t>
            </a:r>
            <a:endParaRPr kumimoji="1" lang="ja-JP" altLang="en-US" sz="14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128751" y="3803379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 smtClean="0"/>
              <a:t>423</a:t>
            </a:r>
            <a:r>
              <a:rPr kumimoji="1" lang="en-US" altLang="ja-JP" sz="1200" dirty="0" err="1" smtClean="0"/>
              <a:t>Hz</a:t>
            </a:r>
            <a:endParaRPr kumimoji="1" lang="ja-JP" altLang="en-US" sz="12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23150" y="3940771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 smtClean="0"/>
              <a:t>260</a:t>
            </a:r>
            <a:r>
              <a:rPr kumimoji="1" lang="en-US" altLang="ja-JP" sz="1200" dirty="0" err="1" smtClean="0"/>
              <a:t>Hz</a:t>
            </a:r>
            <a:endParaRPr kumimoji="1" lang="ja-JP" altLang="en-US" sz="1200" dirty="0"/>
          </a:p>
        </p:txBody>
      </p:sp>
      <p:sp>
        <p:nvSpPr>
          <p:cNvPr id="2" name="円/楕円 1"/>
          <p:cNvSpPr/>
          <p:nvPr/>
        </p:nvSpPr>
        <p:spPr>
          <a:xfrm>
            <a:off x="2227381" y="4235933"/>
            <a:ext cx="117231" cy="1172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1269998" y="4880701"/>
            <a:ext cx="117231" cy="1172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065765" y="4507386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 smtClean="0"/>
              <a:t>68</a:t>
            </a:r>
            <a:r>
              <a:rPr kumimoji="1" lang="en-US" altLang="ja-JP" sz="1200" dirty="0" err="1" smtClean="0"/>
              <a:t>Hz</a:t>
            </a:r>
            <a:endParaRPr kumimoji="1" lang="ja-JP" altLang="en-US" sz="1200" dirty="0"/>
          </a:p>
        </p:txBody>
      </p:sp>
      <p:sp>
        <p:nvSpPr>
          <p:cNvPr id="30" name="円/楕円 29"/>
          <p:cNvSpPr/>
          <p:nvPr/>
        </p:nvSpPr>
        <p:spPr>
          <a:xfrm>
            <a:off x="3044089" y="3888149"/>
            <a:ext cx="117231" cy="1172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7522307" y="1441937"/>
            <a:ext cx="117231" cy="1172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円/楕円 32"/>
          <p:cNvSpPr/>
          <p:nvPr/>
        </p:nvSpPr>
        <p:spPr>
          <a:xfrm>
            <a:off x="7420708" y="3849076"/>
            <a:ext cx="117231" cy="1172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002578" y="6148688"/>
            <a:ext cx="4882555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ja-JP" dirty="0"/>
              <a:t>L</a:t>
            </a:r>
            <a:r>
              <a:rPr kumimoji="1" lang="en-US" altLang="ja-JP" dirty="0" smtClean="0"/>
              <a:t>arge mechanical resonanc</a:t>
            </a:r>
            <a:r>
              <a:rPr lang="en-US" altLang="ja-JP" dirty="0" smtClean="0"/>
              <a:t>e exists around </a:t>
            </a:r>
            <a:r>
              <a:rPr lang="en-US" altLang="ja-JP" dirty="0" smtClean="0">
                <a:solidFill>
                  <a:srgbClr val="FF0000"/>
                </a:solidFill>
              </a:rPr>
              <a:t>400 Hz</a:t>
            </a:r>
            <a:r>
              <a:rPr lang="en-US" altLang="ja-JP" dirty="0" smtClean="0">
                <a:solidFill>
                  <a:srgbClr val="FF00FF"/>
                </a:solidFill>
              </a:rPr>
              <a:t>.</a:t>
            </a:r>
          </a:p>
        </p:txBody>
      </p:sp>
      <p:pic>
        <p:nvPicPr>
          <p:cNvPr id="25" name="Picture 6" descr="keklogo-c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04" y="59128"/>
            <a:ext cx="1033971" cy="5955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4418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0996"/>
    </mc:Choice>
    <mc:Fallback>
      <p:transition spd="slow" advTm="70996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91" y="1220071"/>
            <a:ext cx="4393832" cy="1917567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7074760" y="773552"/>
            <a:ext cx="1612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B050"/>
                </a:solidFill>
              </a:rPr>
              <a:t>M. Satoh, </a:t>
            </a:r>
            <a:r>
              <a:rPr lang="en-US" altLang="ja-JP" sz="1400" dirty="0" err="1" smtClean="0">
                <a:solidFill>
                  <a:srgbClr val="00B050"/>
                </a:solidFill>
              </a:rPr>
              <a:t>IPAC2014</a:t>
            </a:r>
            <a:endParaRPr kumimoji="1" lang="ja-JP" altLang="en-US" sz="1400" dirty="0">
              <a:solidFill>
                <a:srgbClr val="00B05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10541" y="72275"/>
            <a:ext cx="7651903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 smtClean="0">
                <a:solidFill>
                  <a:srgbClr val="0000FF"/>
                </a:solidFill>
                <a:latin typeface="+mn-lt"/>
              </a:rPr>
              <a:t>Mechanical Resonance of ML Cav</a:t>
            </a:r>
            <a:endParaRPr lang="en-US" altLang="ja-JP" sz="2800" b="1" dirty="0">
              <a:solidFill>
                <a:srgbClr val="0000FF"/>
              </a:solidFill>
              <a:latin typeface="+mn-lt"/>
            </a:endParaRPr>
          </a:p>
        </p:txBody>
      </p:sp>
      <p:cxnSp>
        <p:nvCxnSpPr>
          <p:cNvPr id="9" name="直線コネクタ 8"/>
          <p:cNvCxnSpPr/>
          <p:nvPr/>
        </p:nvCxnSpPr>
        <p:spPr>
          <a:xfrm>
            <a:off x="0" y="664042"/>
            <a:ext cx="914400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2" t="2008" r="6793" b="4620"/>
          <a:stretch/>
        </p:blipFill>
        <p:spPr>
          <a:xfrm>
            <a:off x="199176" y="3404103"/>
            <a:ext cx="4282290" cy="2607398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843" y="1532648"/>
            <a:ext cx="4173647" cy="2624189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5874853" y="1184008"/>
            <a:ext cx="2683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Impulse </a:t>
            </a:r>
            <a:r>
              <a:rPr lang="en-US" altLang="ja-JP" dirty="0"/>
              <a:t>h</a:t>
            </a:r>
            <a:r>
              <a:rPr lang="en-US" altLang="ja-JP" dirty="0" smtClean="0"/>
              <a:t>ammer response</a:t>
            </a:r>
            <a:endParaRPr kumimoji="1" lang="ja-JP" altLang="en-US" dirty="0"/>
          </a:p>
        </p:txBody>
      </p:sp>
      <p:sp>
        <p:nvSpPr>
          <p:cNvPr id="16" name="角丸四角形 15"/>
          <p:cNvSpPr/>
          <p:nvPr/>
        </p:nvSpPr>
        <p:spPr>
          <a:xfrm>
            <a:off x="78154" y="773723"/>
            <a:ext cx="4626708" cy="5376985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714582" y="4456884"/>
            <a:ext cx="4429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Large mechanical resonance exist near </a:t>
            </a:r>
            <a:r>
              <a:rPr lang="en-US" altLang="ja-JP" dirty="0" smtClean="0">
                <a:solidFill>
                  <a:srgbClr val="FF0000"/>
                </a:solidFill>
              </a:rPr>
              <a:t>50 Hz.</a:t>
            </a:r>
          </a:p>
        </p:txBody>
      </p:sp>
      <p:pic>
        <p:nvPicPr>
          <p:cNvPr id="17" name="Picture 6" descr="keklogo-c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04" y="59128"/>
            <a:ext cx="1033971" cy="5955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11A3-046B-4524-9AEE-E3EE11C83FF3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8861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686"/>
    </mc:Choice>
    <mc:Fallback>
      <p:transition spd="slow" advTm="11686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|2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9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8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13930</TotalTime>
  <Words>1766</Words>
  <Application>Microsoft Office PowerPoint</Application>
  <PresentationFormat>画面に合わせる (4:3)</PresentationFormat>
  <Paragraphs>535</Paragraphs>
  <Slides>25</Slides>
  <Notes>19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25</vt:i4>
      </vt:variant>
    </vt:vector>
  </HeadingPairs>
  <TitlesOfParts>
    <vt:vector size="40" baseType="lpstr">
      <vt:lpstr>Arial Unicode MS</vt:lpstr>
      <vt:lpstr>HGP創英角ｺﾞｼｯｸUB</vt:lpstr>
      <vt:lpstr>ＭＳ Ｐゴシック</vt:lpstr>
      <vt:lpstr>ＭＳ 明朝</vt:lpstr>
      <vt:lpstr>宋体</vt:lpstr>
      <vt:lpstr>Arial</vt:lpstr>
      <vt:lpstr>Arial Bold</vt:lpstr>
      <vt:lpstr>Calibri</vt:lpstr>
      <vt:lpstr>Calibri Light</vt:lpstr>
      <vt:lpstr>Cambria Math</vt:lpstr>
      <vt:lpstr>Symbol</vt:lpstr>
      <vt:lpstr>Times</vt:lpstr>
      <vt:lpstr>Times New Roman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miu</dc:creator>
  <cp:lastModifiedBy>takako</cp:lastModifiedBy>
  <cp:revision>979</cp:revision>
  <cp:lastPrinted>2017-06-16T13:57:58Z</cp:lastPrinted>
  <dcterms:created xsi:type="dcterms:W3CDTF">2017-06-07T09:22:52Z</dcterms:created>
  <dcterms:modified xsi:type="dcterms:W3CDTF">2017-06-19T05:27:59Z</dcterms:modified>
</cp:coreProperties>
</file>