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40"/>
  </p:notesMasterIdLst>
  <p:sldIdLst>
    <p:sldId id="256" r:id="rId3"/>
    <p:sldId id="257" r:id="rId4"/>
    <p:sldId id="315" r:id="rId5"/>
    <p:sldId id="314" r:id="rId6"/>
    <p:sldId id="319" r:id="rId7"/>
    <p:sldId id="259" r:id="rId8"/>
    <p:sldId id="261" r:id="rId9"/>
    <p:sldId id="266" r:id="rId10"/>
    <p:sldId id="299" r:id="rId11"/>
    <p:sldId id="268" r:id="rId12"/>
    <p:sldId id="269" r:id="rId13"/>
    <p:sldId id="274" r:id="rId14"/>
    <p:sldId id="275" r:id="rId15"/>
    <p:sldId id="276" r:id="rId16"/>
    <p:sldId id="277" r:id="rId17"/>
    <p:sldId id="278" r:id="rId18"/>
    <p:sldId id="279" r:id="rId19"/>
    <p:sldId id="281" r:id="rId20"/>
    <p:sldId id="283" r:id="rId21"/>
    <p:sldId id="284" r:id="rId22"/>
    <p:sldId id="287" r:id="rId23"/>
    <p:sldId id="310" r:id="rId24"/>
    <p:sldId id="288" r:id="rId25"/>
    <p:sldId id="316" r:id="rId26"/>
    <p:sldId id="317" r:id="rId27"/>
    <p:sldId id="290" r:id="rId28"/>
    <p:sldId id="318" r:id="rId29"/>
    <p:sldId id="312" r:id="rId30"/>
    <p:sldId id="311" r:id="rId31"/>
    <p:sldId id="293" r:id="rId32"/>
    <p:sldId id="294" r:id="rId33"/>
    <p:sldId id="305" r:id="rId34"/>
    <p:sldId id="295" r:id="rId35"/>
    <p:sldId id="296" r:id="rId36"/>
    <p:sldId id="320" r:id="rId37"/>
    <p:sldId id="298" r:id="rId38"/>
    <p:sldId id="292" r:id="rId39"/>
  </p:sldIdLst>
  <p:sldSz cx="9144000" cy="6858000" type="screen4x3"/>
  <p:notesSz cx="6797675" cy="9874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Николай" initials="Н" lastIdx="3" clrIdx="0">
    <p:extLst>
      <p:ext uri="{19B8F6BF-5375-455C-9EA6-DF929625EA0E}">
        <p15:presenceInfo xmlns:p15="http://schemas.microsoft.com/office/powerpoint/2012/main" userId="Николай"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1280" y="52"/>
      </p:cViewPr>
      <p:guideLst/>
    </p:cSldViewPr>
  </p:slideViewPr>
  <p:notesTextViewPr>
    <p:cViewPr>
      <p:scale>
        <a:sx n="1" d="1"/>
        <a:sy n="1" d="1"/>
      </p:scale>
      <p:origin x="0" y="0"/>
    </p:cViewPr>
  </p:notesTextViewPr>
  <p:sorterViewPr>
    <p:cViewPr varScale="1">
      <p:scale>
        <a:sx n="1" d="1"/>
        <a:sy n="1" d="1"/>
      </p:scale>
      <p:origin x="0" y="-616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6-14T16:31:25.746" idx="2">
    <p:pos x="4593" y="670"/>
    <p:text>удалена неверная ссылка</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6-14T16:35:56.846" idx="3">
    <p:pos x="3618" y="1718"/>
    <p:text>испр</p:text>
    <p:extLst>
      <p:ext uri="{C676402C-5697-4E1C-873F-D02D1690AC5C}">
        <p15:threadingInfo xmlns:p15="http://schemas.microsoft.com/office/powerpoint/2012/main" timeZoneBias="-420"/>
      </p:ext>
    </p:extLst>
  </p:cm>
</p:cmLst>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5" Type="http://schemas.openxmlformats.org/officeDocument/2006/relationships/image" Target="../media/image31.wmf"/><Relationship Id="rId4" Type="http://schemas.openxmlformats.org/officeDocument/2006/relationships/image" Target="../media/image3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820B13C3-7933-4527-BB2F-273E9E572E16}" type="datetimeFigureOut">
              <a:rPr lang="ru-RU" smtClean="0"/>
              <a:t>16.06.2017</a:t>
            </a:fld>
            <a:endParaRPr lang="ru-RU"/>
          </a:p>
        </p:txBody>
      </p:sp>
      <p:sp>
        <p:nvSpPr>
          <p:cNvPr id="4" name="Образ слайда 3"/>
          <p:cNvSpPr>
            <a:spLocks noGrp="1" noRot="1" noChangeAspect="1"/>
          </p:cNvSpPr>
          <p:nvPr>
            <p:ph type="sldImg" idx="2"/>
          </p:nvPr>
        </p:nvSpPr>
        <p:spPr>
          <a:xfrm>
            <a:off x="1176338" y="1233488"/>
            <a:ext cx="4445000" cy="333375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110F7C93-51EA-44C5-ABB0-DFFCDB44F639}" type="slidenum">
              <a:rPr lang="ru-RU" smtClean="0"/>
              <a:t>‹#›</a:t>
            </a:fld>
            <a:endParaRPr lang="ru-RU"/>
          </a:p>
        </p:txBody>
      </p:sp>
    </p:spTree>
    <p:extLst>
      <p:ext uri="{BB962C8B-B14F-4D97-AF65-F5344CB8AC3E}">
        <p14:creationId xmlns:p14="http://schemas.microsoft.com/office/powerpoint/2010/main" val="310890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1</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smtClean="0"/>
          </a:p>
        </p:txBody>
      </p:sp>
    </p:spTree>
    <p:extLst>
      <p:ext uri="{BB962C8B-B14F-4D97-AF65-F5344CB8AC3E}">
        <p14:creationId xmlns:p14="http://schemas.microsoft.com/office/powerpoint/2010/main" val="3265978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0" name="Rectangle 3"/>
          <p:cNvSpPr>
            <a:spLocks noGrp="1" noChangeArrowheads="1"/>
          </p:cNvSpPr>
          <p:nvPr>
            <p:ph type="body" idx="1"/>
          </p:nvPr>
        </p:nvSpPr>
        <p:spPr bwMode="auto">
          <a:xfrm>
            <a:off x="906357" y="4690269"/>
            <a:ext cx="4984962" cy="4443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ru-RU" smtClean="0"/>
          </a:p>
        </p:txBody>
      </p:sp>
    </p:spTree>
    <p:extLst>
      <p:ext uri="{BB962C8B-B14F-4D97-AF65-F5344CB8AC3E}">
        <p14:creationId xmlns:p14="http://schemas.microsoft.com/office/powerpoint/2010/main" val="990410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444500" y="866775"/>
            <a:ext cx="5788025" cy="4341813"/>
          </a:xfrm>
          <a:ln/>
        </p:spPr>
      </p:sp>
      <p:sp>
        <p:nvSpPr>
          <p:cNvPr id="2457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ru-RU" smtClean="0"/>
          </a:p>
        </p:txBody>
      </p:sp>
    </p:spTree>
    <p:extLst>
      <p:ext uri="{BB962C8B-B14F-4D97-AF65-F5344CB8AC3E}">
        <p14:creationId xmlns:p14="http://schemas.microsoft.com/office/powerpoint/2010/main" val="719539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13</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xfrm>
            <a:off x="1176338" y="1233488"/>
            <a:ext cx="4445000" cy="3333750"/>
          </a:xfrm>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p14="http://schemas.microsoft.com/office/powerpoint/2010/main" val="3813106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14</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xfrm>
            <a:off x="1176338" y="1233488"/>
            <a:ext cx="4445000" cy="3333750"/>
          </a:xfrm>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p14="http://schemas.microsoft.com/office/powerpoint/2010/main" val="21725309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15</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xfrm>
            <a:off x="1176338" y="1233488"/>
            <a:ext cx="4445000" cy="3333750"/>
          </a:xfrm>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p14="http://schemas.microsoft.com/office/powerpoint/2010/main" val="3862696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16</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xfrm>
            <a:off x="1176338" y="1233488"/>
            <a:ext cx="4445000" cy="3333750"/>
          </a:xfrm>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p14="http://schemas.microsoft.com/office/powerpoint/2010/main" val="640734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17</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xfrm>
            <a:off x="1176338" y="1233488"/>
            <a:ext cx="4445000" cy="3333750"/>
          </a:xfrm>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p14="http://schemas.microsoft.com/office/powerpoint/2010/main" val="136654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Rectangle 3"/>
          <p:cNvSpPr>
            <a:spLocks noGrp="1" noChangeArrowheads="1"/>
          </p:cNvSpPr>
          <p:nvPr>
            <p:ph type="body" idx="1"/>
          </p:nvPr>
        </p:nvSpPr>
        <p:spPr bwMode="auto">
          <a:xfrm>
            <a:off x="906357" y="4690269"/>
            <a:ext cx="4984962" cy="4443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ru-RU" smtClean="0"/>
          </a:p>
        </p:txBody>
      </p:sp>
    </p:spTree>
    <p:extLst>
      <p:ext uri="{BB962C8B-B14F-4D97-AF65-F5344CB8AC3E}">
        <p14:creationId xmlns:p14="http://schemas.microsoft.com/office/powerpoint/2010/main" val="2441984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21</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p14="http://schemas.microsoft.com/office/powerpoint/2010/main" val="7461697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2036155-3FAF-4D7B-90C5-2774732D6867}" type="slidenum">
              <a:rPr lang="en-US" altLang="ru-RU" smtClean="0">
                <a:solidFill>
                  <a:srgbClr val="000000"/>
                </a:solidFill>
                <a:latin typeface="Calibri" panose="020F0502020204030204" pitchFamily="34" charset="0"/>
                <a:cs typeface="Arial" panose="020B0604020202020204" pitchFamily="34" charset="0"/>
              </a:rPr>
              <a:pPr>
                <a:spcBef>
                  <a:spcPct val="0"/>
                </a:spcBef>
              </a:pPr>
              <a:t>22</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ru-RU" altLang="ru-RU" dirty="0" smtClean="0"/>
          </a:p>
        </p:txBody>
      </p:sp>
    </p:spTree>
    <p:extLst>
      <p:ext uri="{BB962C8B-B14F-4D97-AF65-F5344CB8AC3E}">
        <p14:creationId xmlns:p14="http://schemas.microsoft.com/office/powerpoint/2010/main" val="1988358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Образ слайда 1"/>
          <p:cNvSpPr>
            <a:spLocks noGrp="1" noRot="1" noChangeAspect="1" noTextEdit="1"/>
          </p:cNvSpPr>
          <p:nvPr>
            <p:ph type="sldImg"/>
          </p:nvPr>
        </p:nvSpPr>
        <p:spPr>
          <a:ln/>
        </p:spPr>
      </p:sp>
      <p:sp>
        <p:nvSpPr>
          <p:cNvPr id="8195" name="Заметки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ru-RU" smtClean="0"/>
          </a:p>
        </p:txBody>
      </p:sp>
      <p:sp>
        <p:nvSpPr>
          <p:cNvPr id="8196" name="Номер слайда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77D6625-ECED-4700-BB6C-10998FB91048}" type="slidenum">
              <a:rPr lang="ru-RU" altLang="ru-RU" smtClean="0">
                <a:latin typeface="Calibri" panose="020F0502020204030204" pitchFamily="34" charset="0"/>
                <a:cs typeface="Arial" panose="020B0604020202020204" pitchFamily="34" charset="0"/>
              </a:rPr>
              <a:pPr>
                <a:spcBef>
                  <a:spcPct val="0"/>
                </a:spcBef>
              </a:pPr>
              <a:t>2</a:t>
            </a:fld>
            <a:endParaRPr lang="ru-RU" altLang="ru-RU" smtClean="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19966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45C2906-F6FC-412D-A7CC-F31DD0B9ADC4}" type="slidenum">
              <a:rPr lang="en-US" altLang="ru-RU" smtClean="0">
                <a:solidFill>
                  <a:srgbClr val="000000"/>
                </a:solidFill>
                <a:latin typeface="Calibri" panose="020F0502020204030204" pitchFamily="34" charset="0"/>
                <a:cs typeface="Arial" panose="020B0604020202020204" pitchFamily="34" charset="0"/>
              </a:rPr>
              <a:pPr>
                <a:spcBef>
                  <a:spcPct val="0"/>
                </a:spcBef>
              </a:pPr>
              <a:t>24</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smtClean="0"/>
          </a:p>
        </p:txBody>
      </p:sp>
    </p:spTree>
    <p:extLst>
      <p:ext uri="{BB962C8B-B14F-4D97-AF65-F5344CB8AC3E}">
        <p14:creationId xmlns:p14="http://schemas.microsoft.com/office/powerpoint/2010/main" val="23297193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FE9B62B-8D2B-47B2-B4B9-720A3E59EE80}" type="slidenum">
              <a:rPr lang="en-US" altLang="ru-RU" smtClean="0">
                <a:solidFill>
                  <a:srgbClr val="000000"/>
                </a:solidFill>
                <a:latin typeface="Calibri" panose="020F0502020204030204" pitchFamily="34" charset="0"/>
                <a:cs typeface="Arial" panose="020B0604020202020204" pitchFamily="34" charset="0"/>
              </a:rPr>
              <a:pPr>
                <a:spcBef>
                  <a:spcPct val="0"/>
                </a:spcBef>
              </a:pPr>
              <a:t>25</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smtClean="0"/>
          </a:p>
        </p:txBody>
      </p:sp>
    </p:spTree>
    <p:extLst>
      <p:ext uri="{BB962C8B-B14F-4D97-AF65-F5344CB8AC3E}">
        <p14:creationId xmlns:p14="http://schemas.microsoft.com/office/powerpoint/2010/main" val="40887450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26</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p14="http://schemas.microsoft.com/office/powerpoint/2010/main" val="16520077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538B133-9684-4692-826E-4595F955C8B2}" type="slidenum">
              <a:rPr lang="en-US" altLang="ru-RU" smtClean="0">
                <a:solidFill>
                  <a:srgbClr val="000000"/>
                </a:solidFill>
                <a:latin typeface="Calibri" panose="020F0502020204030204" pitchFamily="34" charset="0"/>
                <a:cs typeface="Arial" panose="020B0604020202020204" pitchFamily="34" charset="0"/>
              </a:rPr>
              <a:pPr>
                <a:spcBef>
                  <a:spcPct val="0"/>
                </a:spcBef>
              </a:pPr>
              <a:t>27</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7587" name="Rectangle 2"/>
          <p:cNvSpPr>
            <a:spLocks noGrp="1" noRot="1" noChangeAspect="1" noChangeArrowheads="1" noTextEdit="1"/>
          </p:cNvSpPr>
          <p:nvPr>
            <p:ph type="sldImg"/>
          </p:nvPr>
        </p:nvSpPr>
        <p:spPr>
          <a:solidFill>
            <a:srgbClr val="FFFFFF"/>
          </a:solidFill>
          <a:ln/>
        </p:spPr>
      </p:sp>
      <p:sp>
        <p:nvSpPr>
          <p:cNvPr id="6758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smtClean="0"/>
          </a:p>
        </p:txBody>
      </p:sp>
    </p:spTree>
    <p:extLst>
      <p:ext uri="{BB962C8B-B14F-4D97-AF65-F5344CB8AC3E}">
        <p14:creationId xmlns:p14="http://schemas.microsoft.com/office/powerpoint/2010/main" val="3343397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140A66D-D5AE-43B9-9BDF-10DF6CF57106}" type="slidenum">
              <a:rPr lang="ru-RU" altLang="ru-RU"/>
              <a:pPr eaLnBrk="1" hangingPunct="1"/>
              <a:t>30</a:t>
            </a:fld>
            <a:endParaRPr lang="ru-RU" altLang="ru-RU"/>
          </a:p>
        </p:txBody>
      </p:sp>
      <p:sp>
        <p:nvSpPr>
          <p:cNvPr id="53251" name="Rectangle 2"/>
          <p:cNvSpPr>
            <a:spLocks noGrp="1" noRot="1" noChangeAspect="1" noChangeArrowheads="1" noTextEdit="1"/>
          </p:cNvSpPr>
          <p:nvPr>
            <p:ph type="sldImg"/>
          </p:nvPr>
        </p:nvSpPr>
        <p:spPr>
          <a:xfrm>
            <a:off x="688975" y="803275"/>
            <a:ext cx="5359400" cy="4021138"/>
          </a:xfrm>
          <a:ln/>
        </p:spPr>
      </p:sp>
      <p:sp>
        <p:nvSpPr>
          <p:cNvPr id="53252" name="Rectangle 3"/>
          <p:cNvSpPr>
            <a:spLocks noGrp="1" noChangeArrowheads="1"/>
          </p:cNvSpPr>
          <p:nvPr>
            <p:ph type="body" idx="1"/>
          </p:nvPr>
        </p:nvSpPr>
        <p:spPr>
          <a:xfrm>
            <a:off x="898489" y="5091411"/>
            <a:ext cx="4940903" cy="48256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latin typeface="Arial" panose="020B0604020202020204" pitchFamily="34" charset="0"/>
            </a:endParaRPr>
          </a:p>
        </p:txBody>
      </p:sp>
    </p:spTree>
    <p:extLst>
      <p:ext uri="{BB962C8B-B14F-4D97-AF65-F5344CB8AC3E}">
        <p14:creationId xmlns:p14="http://schemas.microsoft.com/office/powerpoint/2010/main" val="41540526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F18E155-27CF-4D80-A6E8-EFCFDA49BA7D}" type="slidenum">
              <a:rPr lang="ru-RU" altLang="ru-RU"/>
              <a:pPr eaLnBrk="1" hangingPunct="1"/>
              <a:t>31</a:t>
            </a:fld>
            <a:endParaRPr lang="ru-RU" altLang="ru-RU"/>
          </a:p>
        </p:txBody>
      </p:sp>
      <p:sp>
        <p:nvSpPr>
          <p:cNvPr id="54275" name="Rectangle 2"/>
          <p:cNvSpPr>
            <a:spLocks noGrp="1" noRot="1" noChangeAspect="1" noChangeArrowheads="1" noTextEdit="1"/>
          </p:cNvSpPr>
          <p:nvPr>
            <p:ph type="sldImg"/>
          </p:nvPr>
        </p:nvSpPr>
        <p:spPr>
          <a:xfrm>
            <a:off x="688975" y="803275"/>
            <a:ext cx="5359400" cy="4021138"/>
          </a:xfrm>
          <a:ln/>
        </p:spPr>
      </p:sp>
      <p:sp>
        <p:nvSpPr>
          <p:cNvPr id="54276" name="Rectangle 3"/>
          <p:cNvSpPr>
            <a:spLocks noGrp="1" noChangeArrowheads="1"/>
          </p:cNvSpPr>
          <p:nvPr>
            <p:ph type="body" idx="1"/>
          </p:nvPr>
        </p:nvSpPr>
        <p:spPr>
          <a:xfrm>
            <a:off x="898489" y="5091411"/>
            <a:ext cx="4940903" cy="48256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latin typeface="Arial" panose="020B0604020202020204" pitchFamily="34" charset="0"/>
            </a:endParaRPr>
          </a:p>
        </p:txBody>
      </p:sp>
    </p:spTree>
    <p:extLst>
      <p:ext uri="{BB962C8B-B14F-4D97-AF65-F5344CB8AC3E}">
        <p14:creationId xmlns:p14="http://schemas.microsoft.com/office/powerpoint/2010/main" val="36873426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C5D487E-5879-4C1A-A658-C64571186F98}" type="slidenum">
              <a:rPr lang="ru-RU" altLang="ru-RU"/>
              <a:pPr eaLnBrk="1" hangingPunct="1"/>
              <a:t>32</a:t>
            </a:fld>
            <a:endParaRPr lang="ru-RU" altLang="ru-RU"/>
          </a:p>
        </p:txBody>
      </p:sp>
      <p:sp>
        <p:nvSpPr>
          <p:cNvPr id="56323" name="Rectangle 2"/>
          <p:cNvSpPr>
            <a:spLocks noGrp="1" noRot="1" noChangeAspect="1" noChangeArrowheads="1" noTextEdit="1"/>
          </p:cNvSpPr>
          <p:nvPr>
            <p:ph type="sldImg"/>
          </p:nvPr>
        </p:nvSpPr>
        <p:spPr>
          <a:xfrm>
            <a:off x="917575" y="744538"/>
            <a:ext cx="4962525" cy="3722687"/>
          </a:xfrm>
          <a:ln/>
        </p:spPr>
      </p:sp>
      <p:sp>
        <p:nvSpPr>
          <p:cNvPr id="56324" name="Rectangle 3"/>
          <p:cNvSpPr>
            <a:spLocks noGrp="1" noChangeArrowheads="1"/>
          </p:cNvSpPr>
          <p:nvPr>
            <p:ph type="body" idx="1"/>
          </p:nvPr>
        </p:nvSpPr>
        <p:spPr>
          <a:xfrm>
            <a:off x="906463" y="4714875"/>
            <a:ext cx="498475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latin typeface="Arial" panose="020B0604020202020204" pitchFamily="34" charset="0"/>
            </a:endParaRPr>
          </a:p>
        </p:txBody>
      </p:sp>
    </p:spTree>
    <p:extLst>
      <p:ext uri="{BB962C8B-B14F-4D97-AF65-F5344CB8AC3E}">
        <p14:creationId xmlns:p14="http://schemas.microsoft.com/office/powerpoint/2010/main" val="27483163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10F7C93-51EA-44C5-ABB0-DFFCDB44F639}" type="slidenum">
              <a:rPr lang="ru-RU" smtClean="0"/>
              <a:t>35</a:t>
            </a:fld>
            <a:endParaRPr lang="ru-RU"/>
          </a:p>
        </p:txBody>
      </p:sp>
    </p:spTree>
    <p:extLst>
      <p:ext uri="{BB962C8B-B14F-4D97-AF65-F5344CB8AC3E}">
        <p14:creationId xmlns:p14="http://schemas.microsoft.com/office/powerpoint/2010/main" val="24090966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F272AF9-293C-4A1F-BC05-D32C99975659}" type="slidenum">
              <a:rPr lang="ru-RU" smtClean="0"/>
              <a:t>36</a:t>
            </a:fld>
            <a:endParaRPr lang="ru-RU"/>
          </a:p>
        </p:txBody>
      </p:sp>
    </p:spTree>
    <p:extLst>
      <p:ext uri="{BB962C8B-B14F-4D97-AF65-F5344CB8AC3E}">
        <p14:creationId xmlns:p14="http://schemas.microsoft.com/office/powerpoint/2010/main" val="3418040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Образ слайда 1"/>
          <p:cNvSpPr>
            <a:spLocks noGrp="1" noRot="1" noChangeAspect="1" noTextEdit="1"/>
          </p:cNvSpPr>
          <p:nvPr>
            <p:ph type="sldImg"/>
          </p:nvPr>
        </p:nvSpPr>
        <p:spPr>
          <a:ln/>
        </p:spPr>
      </p:sp>
      <p:sp>
        <p:nvSpPr>
          <p:cNvPr id="8195" name="Заметки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ru-RU" smtClean="0"/>
          </a:p>
        </p:txBody>
      </p:sp>
      <p:sp>
        <p:nvSpPr>
          <p:cNvPr id="8196" name="Номер слайда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77D6625-ECED-4700-BB6C-10998FB91048}" type="slidenum">
              <a:rPr lang="ru-RU" altLang="ru-RU" smtClean="0">
                <a:solidFill>
                  <a:prstClr val="black"/>
                </a:solidFill>
                <a:latin typeface="Calibri" panose="020F0502020204030204" pitchFamily="34" charset="0"/>
                <a:cs typeface="Arial" panose="020B0604020202020204" pitchFamily="34" charset="0"/>
              </a:rPr>
              <a:pPr>
                <a:spcBef>
                  <a:spcPct val="0"/>
                </a:spcBef>
              </a:pPr>
              <a:t>3</a:t>
            </a:fld>
            <a:endParaRPr lang="ru-RU" altLang="ru-RU" smtClean="0">
              <a:solidFill>
                <a:prstClr val="black"/>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75818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Образ слайда 1"/>
          <p:cNvSpPr>
            <a:spLocks noGrp="1" noRot="1" noChangeAspect="1" noTextEdit="1"/>
          </p:cNvSpPr>
          <p:nvPr>
            <p:ph type="sldImg"/>
          </p:nvPr>
        </p:nvSpPr>
        <p:spPr>
          <a:ln/>
        </p:spPr>
      </p:sp>
      <p:sp>
        <p:nvSpPr>
          <p:cNvPr id="12291" name="Заметки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ru-RU" dirty="0" smtClean="0"/>
          </a:p>
        </p:txBody>
      </p:sp>
      <p:sp>
        <p:nvSpPr>
          <p:cNvPr id="12292" name="Номер слайда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49D51AA-9A31-49D3-81E4-CAA55850780E}" type="slidenum">
              <a:rPr lang="ru-RU" altLang="ru-RU" smtClean="0">
                <a:solidFill>
                  <a:prstClr val="black"/>
                </a:solidFill>
                <a:latin typeface="Calibri" panose="020F0502020204030204" pitchFamily="34" charset="0"/>
                <a:cs typeface="Arial" panose="020B0604020202020204" pitchFamily="34" charset="0"/>
              </a:rPr>
              <a:pPr>
                <a:spcBef>
                  <a:spcPct val="0"/>
                </a:spcBef>
              </a:pPr>
              <a:t>4</a:t>
            </a:fld>
            <a:endParaRPr lang="ru-RU" altLang="ru-RU" smtClean="0">
              <a:solidFill>
                <a:prstClr val="black"/>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11672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Образ слайда 1"/>
          <p:cNvSpPr>
            <a:spLocks noGrp="1" noRot="1" noChangeAspect="1" noTextEdit="1"/>
          </p:cNvSpPr>
          <p:nvPr>
            <p:ph type="sldImg"/>
          </p:nvPr>
        </p:nvSpPr>
        <p:spPr>
          <a:ln/>
        </p:spPr>
      </p:sp>
      <p:sp>
        <p:nvSpPr>
          <p:cNvPr id="12291" name="Заметки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ru-RU" dirty="0" smtClean="0"/>
          </a:p>
        </p:txBody>
      </p:sp>
      <p:sp>
        <p:nvSpPr>
          <p:cNvPr id="12292" name="Номер слайда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49D51AA-9A31-49D3-81E4-CAA55850780E}" type="slidenum">
              <a:rPr lang="ru-RU" altLang="ru-RU" smtClean="0">
                <a:latin typeface="Calibri" panose="020F0502020204030204" pitchFamily="34" charset="0"/>
                <a:cs typeface="Arial" panose="020B0604020202020204" pitchFamily="34" charset="0"/>
              </a:rPr>
              <a:pPr>
                <a:spcBef>
                  <a:spcPct val="0"/>
                </a:spcBef>
              </a:pPr>
              <a:t>6</a:t>
            </a:fld>
            <a:endParaRPr lang="ru-RU" altLang="ru-RU" smtClean="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77908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444500" y="866775"/>
            <a:ext cx="5788025" cy="4341813"/>
          </a:xfrm>
          <a:ln/>
        </p:spPr>
      </p:sp>
      <p:sp>
        <p:nvSpPr>
          <p:cNvPr id="1433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ru-RU" smtClean="0"/>
          </a:p>
        </p:txBody>
      </p:sp>
    </p:spTree>
    <p:extLst>
      <p:ext uri="{BB962C8B-B14F-4D97-AF65-F5344CB8AC3E}">
        <p14:creationId xmlns:p14="http://schemas.microsoft.com/office/powerpoint/2010/main" val="1426495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ru-RU" dirty="0" smtClean="0"/>
          </a:p>
        </p:txBody>
      </p:sp>
    </p:spTree>
    <p:extLst>
      <p:ext uri="{BB962C8B-B14F-4D97-AF65-F5344CB8AC3E}">
        <p14:creationId xmlns:p14="http://schemas.microsoft.com/office/powerpoint/2010/main" val="4267586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ru-RU" dirty="0" smtClean="0"/>
          </a:p>
        </p:txBody>
      </p:sp>
    </p:spTree>
    <p:extLst>
      <p:ext uri="{BB962C8B-B14F-4D97-AF65-F5344CB8AC3E}">
        <p14:creationId xmlns:p14="http://schemas.microsoft.com/office/powerpoint/2010/main" val="1261236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8" name="Rectangle 3"/>
          <p:cNvSpPr>
            <a:spLocks noGrp="1" noChangeArrowheads="1"/>
          </p:cNvSpPr>
          <p:nvPr>
            <p:ph type="body" idx="1"/>
          </p:nvPr>
        </p:nvSpPr>
        <p:spPr bwMode="auto">
          <a:xfrm>
            <a:off x="906357" y="4690269"/>
            <a:ext cx="4984962" cy="4443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ru-RU" smtClean="0"/>
          </a:p>
        </p:txBody>
      </p:sp>
    </p:spTree>
    <p:extLst>
      <p:ext uri="{BB962C8B-B14F-4D97-AF65-F5344CB8AC3E}">
        <p14:creationId xmlns:p14="http://schemas.microsoft.com/office/powerpoint/2010/main" val="3444086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FD64A71-91DB-4F4B-B2CA-2BDC1D369B8D}" type="datetime1">
              <a:rPr lang="ru-RU" smtClean="0"/>
              <a:t>16.06.2017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3918105351"/>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9CC2705-6DBC-4A0A-9881-141EB4D870AA}" type="datetime1">
              <a:rPr lang="ru-RU" smtClean="0"/>
              <a:t>16.06.2017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583376095"/>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07757" y="365125"/>
            <a:ext cx="1478756"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71488" y="365125"/>
            <a:ext cx="4321969"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21EE224-6920-404E-B246-40AEC9695F4C}" type="datetime1">
              <a:rPr lang="ru-RU" smtClean="0"/>
              <a:t>16.06.2017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3318636872"/>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EDFCE19-9B0D-412A-9C9B-E54183B50C1F}" type="datetime1">
              <a:rPr lang="ru-RU" smtClean="0">
                <a:solidFill>
                  <a:prstClr val="black">
                    <a:tint val="75000"/>
                  </a:prstClr>
                </a:solidFill>
              </a:rPr>
              <a:t>16.06.2017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EB0C22D3-C2FC-4C05-9550-D4EDD8170A3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63607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0A4882C-2C05-4B24-BA5F-C05278FAD119}" type="datetime1">
              <a:rPr lang="ru-RU" smtClean="0">
                <a:solidFill>
                  <a:prstClr val="black">
                    <a:tint val="75000"/>
                  </a:prstClr>
                </a:solidFill>
              </a:rPr>
              <a:t>16.06.2017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E11A126-7DA4-46A1-8DB7-A3857BCE405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657790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63044E6-CBEE-444C-8509-E8FDB05EBE64}" type="datetime1">
              <a:rPr lang="ru-RU" smtClean="0">
                <a:solidFill>
                  <a:prstClr val="black">
                    <a:tint val="75000"/>
                  </a:prstClr>
                </a:solidFill>
              </a:rPr>
              <a:t>16.06.2017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82EAB64-C842-48D3-ACD3-08D51C7A32C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147834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A08696C1-53ED-4F9E-95E5-82D3F92C732C}" type="datetime1">
              <a:rPr lang="ru-RU" smtClean="0">
                <a:solidFill>
                  <a:prstClr val="black">
                    <a:tint val="75000"/>
                  </a:prstClr>
                </a:solidFill>
              </a:rPr>
              <a:t>16.06.2017</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AC3E6E6-52A4-4735-9707-592618C5345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01700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D10D10B-7206-446B-8549-C092F288A374}" type="datetime1">
              <a:rPr lang="ru-RU" smtClean="0">
                <a:solidFill>
                  <a:prstClr val="black">
                    <a:tint val="75000"/>
                  </a:prstClr>
                </a:solidFill>
              </a:rPr>
              <a:t>16.06.2017</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D0C1BFCB-D8BD-444F-B100-C28E506921E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214133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EE5607-4F3D-4BDB-9DD1-8DAB4955D1A3}" type="datetime1">
              <a:rPr lang="ru-RU" smtClean="0">
                <a:solidFill>
                  <a:prstClr val="black">
                    <a:tint val="75000"/>
                  </a:prstClr>
                </a:solidFill>
              </a:rPr>
              <a:t>16.06.2017</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4311F293-DD8C-4FAE-A433-101E12BAF5F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577881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ACE7B98-01B0-4A9F-9BA6-5843BFA08D30}" type="datetime1">
              <a:rPr lang="ru-RU" smtClean="0">
                <a:solidFill>
                  <a:prstClr val="black">
                    <a:tint val="75000"/>
                  </a:prstClr>
                </a:solidFill>
              </a:rPr>
              <a:t>16.06.2017</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679E8794-15C9-4416-8ABD-259614D11FC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817187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E31F37F-5250-477D-8CE7-547425D0D14D}" type="datetime1">
              <a:rPr lang="ru-RU" smtClean="0">
                <a:solidFill>
                  <a:prstClr val="black">
                    <a:tint val="75000"/>
                  </a:prstClr>
                </a:solidFill>
              </a:rPr>
              <a:t>16.06.2017</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59D1BF3-574A-4F1D-AB2A-0E0949298AE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89115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7AFD405-54BD-4EFC-BFF6-8855D7793A58}" type="datetime1">
              <a:rPr lang="ru-RU" smtClean="0"/>
              <a:t>16.06.2017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942133679"/>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ru-RU" noProof="0" smtClean="0"/>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E72364A-1921-490F-B07C-3ABE4A3D61B7}" type="datetime1">
              <a:rPr lang="ru-RU" smtClean="0">
                <a:solidFill>
                  <a:prstClr val="black">
                    <a:tint val="75000"/>
                  </a:prstClr>
                </a:solidFill>
              </a:rPr>
              <a:t>16.06.2017</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A404E9D-A666-4E1C-9560-C1E014E1313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528936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30D5E7F-EC82-460B-9C8B-D46C36388946}" type="datetime1">
              <a:rPr lang="ru-RU" smtClean="0">
                <a:solidFill>
                  <a:prstClr val="black">
                    <a:tint val="75000"/>
                  </a:prstClr>
                </a:solidFill>
              </a:rPr>
              <a:t>16.06.2017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D711FBE-E9A5-4368-AEA0-EBBC8FE7CD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3041538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F0115D6-905D-4538-A353-E224E08078E0}" type="datetime1">
              <a:rPr lang="ru-RU" smtClean="0">
                <a:solidFill>
                  <a:prstClr val="black">
                    <a:tint val="75000"/>
                  </a:prstClr>
                </a:solidFill>
              </a:rPr>
              <a:t>16.06.2017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4A6CAC1-C13D-4141-B689-0E9A5BE593D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853361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24F3473-8A3B-4D23-96ED-2081CE6C6B19}" type="datetime1">
              <a:rPr lang="ru-RU" smtClean="0"/>
              <a:t>16.06.2017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1679689811"/>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71487" y="1825625"/>
            <a:ext cx="2900363"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486150" y="1825625"/>
            <a:ext cx="2900363"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7D4EAA1-1577-4B27-87F2-70069F18105B}" type="datetime1">
              <a:rPr lang="ru-RU" smtClean="0"/>
              <a:t>16.06.2017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206044987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3143844-CAEF-494F-9335-31B89BE22922}" type="datetime1">
              <a:rPr lang="ru-RU" smtClean="0"/>
              <a:t>16.06.2017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526995931"/>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F2147D1-4225-449A-B610-4E243CD8D5D5}" type="datetime1">
              <a:rPr lang="ru-RU" smtClean="0"/>
              <a:t>16.06.2017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3899488663"/>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E029DA9-A1E2-4C09-BB8C-68218D3DCF20}" type="datetime1">
              <a:rPr lang="ru-RU" smtClean="0"/>
              <a:t>16.06.2017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2258773505"/>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4B867C3-B721-45F0-96C0-57D11EB83F9C}" type="datetime1">
              <a:rPr lang="ru-RU" smtClean="0"/>
              <a:t>16.06.2017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900934867"/>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EB69669-D4C9-47D8-93DC-B6615960195D}" type="datetime1">
              <a:rPr lang="ru-RU" smtClean="0"/>
              <a:t>16.06.2017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E0B653-5C60-4C0D-B0A7-17BB3DEDED7B}" type="slidenum">
              <a:rPr lang="ru-RU" smtClean="0"/>
              <a:t>‹#›</a:t>
            </a:fld>
            <a:endParaRPr lang="ru-RU"/>
          </a:p>
        </p:txBody>
      </p:sp>
    </p:spTree>
    <p:extLst>
      <p:ext uri="{BB962C8B-B14F-4D97-AF65-F5344CB8AC3E}">
        <p14:creationId xmlns:p14="http://schemas.microsoft.com/office/powerpoint/2010/main" val="2489166151"/>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FC6EE5-D37D-419A-898A-C9D2D2B74A4E}" type="datetime1">
              <a:rPr lang="ru-RU" smtClean="0"/>
              <a:t>16.06.2017</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E0B653-5C60-4C0D-B0A7-17BB3DEDED7B}" type="slidenum">
              <a:rPr lang="ru-RU" smtClean="0"/>
              <a:t>‹#›</a:t>
            </a:fld>
            <a:endParaRPr lang="ru-RU"/>
          </a:p>
        </p:txBody>
      </p:sp>
    </p:spTree>
    <p:extLst>
      <p:ext uri="{BB962C8B-B14F-4D97-AF65-F5344CB8AC3E}">
        <p14:creationId xmlns:p14="http://schemas.microsoft.com/office/powerpoint/2010/main" val="2297858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628650" y="365126"/>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fld id="{347ABC22-262B-4F7F-8CC1-06CDD2D99EA6}" type="datetime1">
              <a:rPr lang="ru-RU" smtClean="0">
                <a:solidFill>
                  <a:prstClr val="black">
                    <a:tint val="75000"/>
                  </a:prstClr>
                </a:solidFill>
              </a:rPr>
              <a:t>16.06.2017</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defRPr>
            </a:lvl1pPr>
          </a:lstStyle>
          <a:p>
            <a:pPr>
              <a:defRPr/>
            </a:pPr>
            <a:fld id="{750A2AB6-1FBC-4D32-B98E-406C9CF5371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65321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342900" algn="l" rtl="0" fontAlgn="base">
        <a:lnSpc>
          <a:spcPct val="90000"/>
        </a:lnSpc>
        <a:spcBef>
          <a:spcPct val="0"/>
        </a:spcBef>
        <a:spcAft>
          <a:spcPct val="0"/>
        </a:spcAft>
        <a:defRPr sz="3300">
          <a:solidFill>
            <a:schemeClr val="tx1"/>
          </a:solidFill>
          <a:latin typeface="Calibri Light" panose="020F0302020204030204" pitchFamily="34" charset="0"/>
        </a:defRPr>
      </a:lvl6pPr>
      <a:lvl7pPr marL="685800" algn="l" rtl="0" fontAlgn="base">
        <a:lnSpc>
          <a:spcPct val="90000"/>
        </a:lnSpc>
        <a:spcBef>
          <a:spcPct val="0"/>
        </a:spcBef>
        <a:spcAft>
          <a:spcPct val="0"/>
        </a:spcAft>
        <a:defRPr sz="3300">
          <a:solidFill>
            <a:schemeClr val="tx1"/>
          </a:solidFill>
          <a:latin typeface="Calibri Light" panose="020F0302020204030204" pitchFamily="34" charset="0"/>
        </a:defRPr>
      </a:lvl7pPr>
      <a:lvl8pPr marL="1028700" algn="l" rtl="0" fontAlgn="base">
        <a:lnSpc>
          <a:spcPct val="90000"/>
        </a:lnSpc>
        <a:spcBef>
          <a:spcPct val="0"/>
        </a:spcBef>
        <a:spcAft>
          <a:spcPct val="0"/>
        </a:spcAft>
        <a:defRPr sz="3300">
          <a:solidFill>
            <a:schemeClr val="tx1"/>
          </a:solidFill>
          <a:latin typeface="Calibri Light" panose="020F0302020204030204" pitchFamily="34" charset="0"/>
        </a:defRPr>
      </a:lvl8pPr>
      <a:lvl9pPr marL="1371600" algn="l"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7250" indent="-171450" algn="l"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4pPr>
      <a:lvl5pPr marL="1543050" indent="-171450" algn="l"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0.emf"/><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31.wmf"/><Relationship Id="rId3" Type="http://schemas.openxmlformats.org/officeDocument/2006/relationships/notesSlide" Target="../notesSlides/notesSlide22.xml"/><Relationship Id="rId7" Type="http://schemas.openxmlformats.org/officeDocument/2006/relationships/image" Target="../media/image28.wmf"/><Relationship Id="rId12"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5.bin"/><Relationship Id="rId11" Type="http://schemas.openxmlformats.org/officeDocument/2006/relationships/image" Target="../media/image30.wmf"/><Relationship Id="rId5" Type="http://schemas.openxmlformats.org/officeDocument/2006/relationships/image" Target="../media/image27.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29.wmf"/></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slideLayout" Target="../slideLayouts/slideLayout1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omments" Target="../comments/commen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43.emf"/></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20638" y="3859331"/>
            <a:ext cx="916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400" i="1" dirty="0" err="1">
                <a:solidFill>
                  <a:srgbClr val="0000FF"/>
                </a:solidFill>
                <a:cs typeface="Arial" panose="020B0604020202020204" pitchFamily="34" charset="0"/>
              </a:rPr>
              <a:t>Budker</a:t>
            </a:r>
            <a:r>
              <a:rPr lang="en-US" altLang="ru-RU" sz="2400" i="1" dirty="0">
                <a:solidFill>
                  <a:srgbClr val="0000FF"/>
                </a:solidFill>
                <a:cs typeface="Arial" panose="020B0604020202020204" pitchFamily="34" charset="0"/>
              </a:rPr>
              <a:t> INP, Novosibirsk, Russia</a:t>
            </a:r>
          </a:p>
        </p:txBody>
      </p:sp>
      <p:sp>
        <p:nvSpPr>
          <p:cNvPr id="5123" name="Rectangle 8"/>
          <p:cNvSpPr>
            <a:spLocks noChangeArrowheads="1"/>
          </p:cNvSpPr>
          <p:nvPr/>
        </p:nvSpPr>
        <p:spPr bwMode="auto">
          <a:xfrm>
            <a:off x="-108744" y="3335456"/>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800" b="1" dirty="0">
                <a:solidFill>
                  <a:srgbClr val="0000CC"/>
                </a:solidFill>
                <a:cs typeface="Arial" panose="020B0604020202020204" pitchFamily="34" charset="0"/>
              </a:rPr>
              <a:t>G.N. Kulipanov and </a:t>
            </a:r>
            <a:r>
              <a:rPr lang="en-US" altLang="ru-RU" sz="2800" b="1" dirty="0" err="1">
                <a:solidFill>
                  <a:srgbClr val="0000CC"/>
                </a:solidFill>
                <a:cs typeface="Arial" panose="020B0604020202020204" pitchFamily="34" charset="0"/>
              </a:rPr>
              <a:t>NovoFEL</a:t>
            </a:r>
            <a:r>
              <a:rPr lang="en-US" altLang="ru-RU" sz="2800" b="1" dirty="0">
                <a:solidFill>
                  <a:srgbClr val="0000CC"/>
                </a:solidFill>
                <a:cs typeface="Arial" panose="020B0604020202020204" pitchFamily="34" charset="0"/>
              </a:rPr>
              <a:t> team</a:t>
            </a:r>
          </a:p>
        </p:txBody>
      </p:sp>
      <p:sp>
        <p:nvSpPr>
          <p:cNvPr id="5124" name="Text Box 0"/>
          <p:cNvSpPr txBox="1">
            <a:spLocks noChangeArrowheads="1"/>
          </p:cNvSpPr>
          <p:nvPr/>
        </p:nvSpPr>
        <p:spPr bwMode="auto">
          <a:xfrm>
            <a:off x="-108744" y="1437496"/>
            <a:ext cx="9361488" cy="73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0" rIns="7200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lnSpc>
                <a:spcPts val="5000"/>
              </a:lnSpc>
              <a:spcBef>
                <a:spcPct val="0"/>
              </a:spcBef>
              <a:buFontTx/>
              <a:buNone/>
            </a:pPr>
            <a:r>
              <a:rPr lang="en-US" sz="4400" b="1" dirty="0">
                <a:solidFill>
                  <a:srgbClr val="C00000"/>
                </a:solidFill>
              </a:rPr>
              <a:t>Novosibirsk ERL </a:t>
            </a:r>
            <a:r>
              <a:rPr lang="en-US" sz="4400" b="1" dirty="0" smtClean="0">
                <a:solidFill>
                  <a:srgbClr val="C00000"/>
                </a:solidFill>
              </a:rPr>
              <a:t>facility</a:t>
            </a:r>
          </a:p>
        </p:txBody>
      </p:sp>
      <p:sp>
        <p:nvSpPr>
          <p:cNvPr id="5125"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5126" name="Прямоугольник 6"/>
          <p:cNvSpPr>
            <a:spLocks noChangeArrowheads="1"/>
          </p:cNvSpPr>
          <p:nvPr/>
        </p:nvSpPr>
        <p:spPr bwMode="auto">
          <a:xfrm>
            <a:off x="0" y="5911850"/>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buNone/>
            </a:pPr>
            <a:r>
              <a:rPr lang="en-US" sz="1600" dirty="0"/>
              <a:t>The 59th ICFA Advanced Beam Dynamics Workshop on Energy Recovery </a:t>
            </a:r>
            <a:r>
              <a:rPr lang="en-US" sz="1600" dirty="0" err="1"/>
              <a:t>Linacs</a:t>
            </a:r>
            <a:endParaRPr lang="en-US" sz="1600" i="1" dirty="0" smtClean="0">
              <a:solidFill>
                <a:srgbClr val="0070C0"/>
              </a:solidFill>
            </a:endParaRPr>
          </a:p>
          <a:p>
            <a:pPr algn="ctr">
              <a:buNone/>
            </a:pPr>
            <a:r>
              <a:rPr lang="en-US" sz="2000" i="1" dirty="0" smtClean="0">
                <a:solidFill>
                  <a:srgbClr val="0070C0"/>
                </a:solidFill>
              </a:rPr>
              <a:t>CERN, 18-23 </a:t>
            </a:r>
            <a:r>
              <a:rPr lang="en-US" sz="2000" i="1" dirty="0">
                <a:solidFill>
                  <a:srgbClr val="0070C0"/>
                </a:solidFill>
              </a:rPr>
              <a:t>June </a:t>
            </a:r>
            <a:r>
              <a:rPr lang="en-US" sz="2000" i="1" dirty="0" smtClean="0">
                <a:solidFill>
                  <a:srgbClr val="0070C0"/>
                </a:solidFill>
              </a:rPr>
              <a:t>2017</a:t>
            </a:r>
            <a:endParaRPr lang="en-US" sz="2000" i="1" dirty="0">
              <a:solidFill>
                <a:srgbClr val="0070C0"/>
              </a:solidFill>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0863" y="5155337"/>
            <a:ext cx="1682274" cy="784590"/>
          </a:xfrm>
          <a:prstGeom prst="rect">
            <a:avLst/>
          </a:prstGeom>
        </p:spPr>
      </p:pic>
    </p:spTree>
    <p:extLst>
      <p:ext uri="{BB962C8B-B14F-4D97-AF65-F5344CB8AC3E}">
        <p14:creationId xmlns:p14="http://schemas.microsoft.com/office/powerpoint/2010/main" val="3611603542"/>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a:xfrm>
            <a:off x="0" y="71438"/>
            <a:ext cx="9144000" cy="533400"/>
          </a:xfrm>
        </p:spPr>
        <p:txBody>
          <a:bodyPr/>
          <a:lstStyle/>
          <a:p>
            <a:r>
              <a:rPr lang="en-US" altLang="ru-RU" sz="2800" b="1" dirty="0" smtClean="0">
                <a:solidFill>
                  <a:srgbClr val="0000CC"/>
                </a:solidFill>
              </a:rPr>
              <a:t>RF power amplifier</a:t>
            </a:r>
          </a:p>
        </p:txBody>
      </p:sp>
      <p:pic>
        <p:nvPicPr>
          <p:cNvPr id="79874" name="Picture 3" descr="PA246213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604198"/>
            <a:ext cx="6729570" cy="5045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5" name="Рисунок 10" descr="P1010006.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3511748"/>
            <a:ext cx="2128837" cy="329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8" name="Picture 10" descr="Фото000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33000"/>
            <a:ext cx="2143125"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7"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ru-RU"/>
          </a:p>
        </p:txBody>
      </p:sp>
      <p:graphicFrame>
        <p:nvGraphicFramePr>
          <p:cNvPr id="9" name="Group 91"/>
          <p:cNvGraphicFramePr>
            <a:graphicFrameLocks noGrp="1"/>
          </p:cNvGraphicFramePr>
          <p:nvPr>
            <p:extLst/>
          </p:nvPr>
        </p:nvGraphicFramePr>
        <p:xfrm>
          <a:off x="323528" y="5728667"/>
          <a:ext cx="3714750" cy="1041400"/>
        </p:xfrm>
        <a:graphic>
          <a:graphicData uri="http://schemas.openxmlformats.org/drawingml/2006/table">
            <a:tbl>
              <a:tblPr/>
              <a:tblGrid>
                <a:gridCol w="2447473"/>
                <a:gridCol w="1267277"/>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99"/>
                          </a:solidFill>
                          <a:effectLst/>
                          <a:latin typeface="Arial" charset="0"/>
                          <a:cs typeface="Arial" charset="0"/>
                        </a:rPr>
                        <a:t>Frequency, MHz</a:t>
                      </a:r>
                    </a:p>
                  </a:txBody>
                  <a:tcP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99"/>
                          </a:solidFill>
                          <a:effectLst/>
                          <a:latin typeface="Arial" charset="0"/>
                          <a:cs typeface="Arial" charset="0"/>
                        </a:rPr>
                        <a:t>180.4</a:t>
                      </a:r>
                    </a:p>
                  </a:txBody>
                  <a:tcP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FFFFFF"/>
                    </a:solid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99"/>
                          </a:solidFill>
                          <a:effectLst/>
                          <a:latin typeface="Arial" charset="0"/>
                          <a:cs typeface="Arial" charset="0"/>
                        </a:rPr>
                        <a:t>Power, MW</a:t>
                      </a:r>
                    </a:p>
                  </a:txBody>
                  <a:tcP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99"/>
                          </a:solidFill>
                          <a:effectLst/>
                          <a:latin typeface="Arial" charset="0"/>
                          <a:cs typeface="Arial" charset="0"/>
                        </a:rPr>
                        <a:t>2 x 0.6</a:t>
                      </a:r>
                    </a:p>
                  </a:txBody>
                  <a:tcP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FFFFFF"/>
                    </a:solidFill>
                  </a:tcPr>
                </a:tc>
              </a:tr>
            </a:tbl>
          </a:graphicData>
        </a:graphic>
      </p:graphicFrame>
      <p:sp>
        <p:nvSpPr>
          <p:cNvPr id="11" name="Номер слайда 1"/>
          <p:cNvSpPr>
            <a:spLocks noGrp="1"/>
          </p:cNvSpPr>
          <p:nvPr>
            <p:ph type="sldNum" sz="quarter" idx="12"/>
          </p:nvPr>
        </p:nvSpPr>
        <p:spPr>
          <a:xfrm>
            <a:off x="8565493" y="6453722"/>
            <a:ext cx="561975" cy="365125"/>
          </a:xfrm>
        </p:spPr>
        <p:txBody>
          <a:bodyPr/>
          <a:lstStyle/>
          <a:p>
            <a:pPr algn="ctr">
              <a:defRPr/>
            </a:pPr>
            <a:r>
              <a:rPr lang="en-US" dirty="0" smtClean="0">
                <a:solidFill>
                  <a:prstClr val="black">
                    <a:lumMod val="65000"/>
                    <a:lumOff val="35000"/>
                  </a:prstClr>
                </a:solidFill>
              </a:rPr>
              <a:t>10</a:t>
            </a:r>
            <a:endParaRPr lang="ru-RU" dirty="0">
              <a:solidFill>
                <a:prstClr val="black">
                  <a:lumMod val="65000"/>
                  <a:lumOff val="35000"/>
                </a:prstClr>
              </a:solidFill>
            </a:endParaRPr>
          </a:p>
        </p:txBody>
      </p:sp>
    </p:spTree>
    <p:extLst>
      <p:ext uri="{BB962C8B-B14F-4D97-AF65-F5344CB8AC3E}">
        <p14:creationId xmlns:p14="http://schemas.microsoft.com/office/powerpoint/2010/main" val="327981091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27658"/>
                                        </p:tgtEl>
                                        <p:attrNameLst>
                                          <p:attrName>style.visibility</p:attrName>
                                        </p:attrNameLst>
                                      </p:cBhvr>
                                      <p:to>
                                        <p:strVal val="visible"/>
                                      </p:to>
                                    </p:set>
                                    <p:anim calcmode="lin" valueType="num">
                                      <p:cBhvr>
                                        <p:cTn id="7" dur="250" fill="hold"/>
                                        <p:tgtEl>
                                          <p:spTgt spid="27658"/>
                                        </p:tgtEl>
                                        <p:attrNameLst>
                                          <p:attrName>ppt_w</p:attrName>
                                        </p:attrNameLst>
                                      </p:cBhvr>
                                      <p:tavLst>
                                        <p:tav tm="0">
                                          <p:val>
                                            <p:fltVal val="0"/>
                                          </p:val>
                                        </p:tav>
                                        <p:tav tm="100000">
                                          <p:val>
                                            <p:strVal val="#ppt_w"/>
                                          </p:val>
                                        </p:tav>
                                      </p:tavLst>
                                    </p:anim>
                                    <p:anim calcmode="lin" valueType="num">
                                      <p:cBhvr>
                                        <p:cTn id="8" dur="250" fill="hold"/>
                                        <p:tgtEl>
                                          <p:spTgt spid="27658"/>
                                        </p:tgtEl>
                                        <p:attrNameLst>
                                          <p:attrName>ppt_h</p:attrName>
                                        </p:attrNameLst>
                                      </p:cBhvr>
                                      <p:tavLst>
                                        <p:tav tm="0">
                                          <p:val>
                                            <p:fltVal val="0"/>
                                          </p:val>
                                        </p:tav>
                                        <p:tav tm="100000">
                                          <p:val>
                                            <p:strVal val="#ppt_h"/>
                                          </p:val>
                                        </p:tav>
                                      </p:tavLst>
                                    </p:anim>
                                    <p:animEffect transition="in" filter="fade">
                                      <p:cBhvr>
                                        <p:cTn id="9" dur="25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ext Box 2"/>
          <p:cNvSpPr txBox="1">
            <a:spLocks noChangeArrowheads="1"/>
          </p:cNvSpPr>
          <p:nvPr/>
        </p:nvSpPr>
        <p:spPr bwMode="auto">
          <a:xfrm>
            <a:off x="-228600" y="152400"/>
            <a:ext cx="9601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en-US" altLang="ru-RU" sz="2800" b="1">
                <a:solidFill>
                  <a:srgbClr val="0000CC"/>
                </a:solidFill>
                <a:cs typeface="Times New Roman" panose="02020603050405020304" pitchFamily="18" charset="0"/>
              </a:rPr>
              <a:t>RF waveguides and feeders</a:t>
            </a:r>
            <a:endParaRPr lang="en-US" altLang="ru-RU" sz="2800" b="1">
              <a:solidFill>
                <a:srgbClr val="0000CC"/>
              </a:solidFill>
            </a:endParaRPr>
          </a:p>
        </p:txBody>
      </p:sp>
      <p:sp>
        <p:nvSpPr>
          <p:cNvPr id="77826"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ru-RU"/>
          </a:p>
        </p:txBody>
      </p:sp>
      <p:grpSp>
        <p:nvGrpSpPr>
          <p:cNvPr id="3" name="Группа 16"/>
          <p:cNvGrpSpPr>
            <a:grpSpLocks/>
          </p:cNvGrpSpPr>
          <p:nvPr/>
        </p:nvGrpSpPr>
        <p:grpSpPr bwMode="auto">
          <a:xfrm>
            <a:off x="568960" y="930910"/>
            <a:ext cx="8041640" cy="5539740"/>
            <a:chOff x="2428860" y="2285992"/>
            <a:chExt cx="6143669" cy="4143404"/>
          </a:xfrm>
        </p:grpSpPr>
        <p:sp>
          <p:nvSpPr>
            <p:cNvPr id="77831" name="AutoShape 39"/>
            <p:cNvSpPr>
              <a:spLocks noChangeArrowheads="1"/>
            </p:cNvSpPr>
            <p:nvPr/>
          </p:nvSpPr>
          <p:spPr bwMode="auto">
            <a:xfrm>
              <a:off x="2428860" y="2285992"/>
              <a:ext cx="6143669" cy="4143404"/>
            </a:xfrm>
            <a:prstGeom prst="roundRect">
              <a:avLst>
                <a:gd name="adj" fmla="val 6093"/>
              </a:avLst>
            </a:prstGeom>
            <a:solidFill>
              <a:schemeClr val="bg1"/>
            </a:solidFill>
            <a:ln w="38100">
              <a:solidFill>
                <a:srgbClr val="FF0000"/>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hangingPunct="0"/>
              <a:endParaRPr lang="en-US" altLang="ru-RU">
                <a:solidFill>
                  <a:srgbClr val="000000"/>
                </a:solidFill>
              </a:endParaRPr>
            </a:p>
          </p:txBody>
        </p:sp>
        <p:pic>
          <p:nvPicPr>
            <p:cNvPr id="77832" name="Рисунок 15" descr="DSC_004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89246" y="2429332"/>
              <a:ext cx="5822897" cy="3856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Номер слайда 1"/>
          <p:cNvSpPr>
            <a:spLocks noGrp="1"/>
          </p:cNvSpPr>
          <p:nvPr>
            <p:ph type="sldNum" sz="quarter" idx="12"/>
          </p:nvPr>
        </p:nvSpPr>
        <p:spPr>
          <a:xfrm>
            <a:off x="8474075" y="6376988"/>
            <a:ext cx="561975" cy="365125"/>
          </a:xfrm>
        </p:spPr>
        <p:txBody>
          <a:bodyPr/>
          <a:lstStyle/>
          <a:p>
            <a:pPr algn="ctr">
              <a:defRPr/>
            </a:pPr>
            <a:r>
              <a:rPr lang="en-US" dirty="0" smtClean="0">
                <a:solidFill>
                  <a:prstClr val="black">
                    <a:lumMod val="65000"/>
                    <a:lumOff val="35000"/>
                  </a:prstClr>
                </a:solidFill>
              </a:rPr>
              <a:t>11</a:t>
            </a:r>
            <a:endParaRPr lang="ru-RU" dirty="0">
              <a:solidFill>
                <a:prstClr val="black">
                  <a:lumMod val="65000"/>
                  <a:lumOff val="35000"/>
                </a:prstClr>
              </a:solidFill>
            </a:endParaRPr>
          </a:p>
        </p:txBody>
      </p:sp>
    </p:spTree>
    <p:extLst>
      <p:ext uri="{BB962C8B-B14F-4D97-AF65-F5344CB8AC3E}">
        <p14:creationId xmlns:p14="http://schemas.microsoft.com/office/powerpoint/2010/main" val="4010099839"/>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49"/>
          <p:cNvSpPr txBox="1">
            <a:spLocks noChangeArrowheads="1"/>
          </p:cNvSpPr>
          <p:nvPr/>
        </p:nvSpPr>
        <p:spPr bwMode="auto">
          <a:xfrm>
            <a:off x="203993" y="1098006"/>
            <a:ext cx="8734425" cy="153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15000"/>
              </a:lnSpc>
              <a:spcBef>
                <a:spcPct val="0"/>
              </a:spcBef>
              <a:buFontTx/>
              <a:buNone/>
            </a:pPr>
            <a:r>
              <a:rPr lang="en-US" altLang="ru-RU" sz="2800" dirty="0">
                <a:solidFill>
                  <a:srgbClr val="0000CC"/>
                </a:solidFill>
              </a:rPr>
              <a:t>Novosibirsk energy recovery </a:t>
            </a:r>
            <a:r>
              <a:rPr lang="en-US" altLang="ru-RU" sz="2800" dirty="0" err="1">
                <a:solidFill>
                  <a:srgbClr val="0000CC"/>
                </a:solidFill>
              </a:rPr>
              <a:t>linac</a:t>
            </a:r>
            <a:r>
              <a:rPr lang="en-US" altLang="ru-RU" sz="2800" dirty="0">
                <a:solidFill>
                  <a:srgbClr val="0000CC"/>
                </a:solidFill>
              </a:rPr>
              <a:t> has rather complicated magnetic system. First stage of </a:t>
            </a:r>
            <a:r>
              <a:rPr lang="en-US" altLang="ru-RU" sz="2800" dirty="0" err="1">
                <a:solidFill>
                  <a:srgbClr val="0000CC"/>
                </a:solidFill>
              </a:rPr>
              <a:t>NovoFEL</a:t>
            </a:r>
            <a:r>
              <a:rPr lang="en-US" altLang="ru-RU" sz="2800" dirty="0">
                <a:solidFill>
                  <a:srgbClr val="0000CC"/>
                </a:solidFill>
              </a:rPr>
              <a:t> with 12-MeV electron energy lies in vertical </a:t>
            </a:r>
            <a:r>
              <a:rPr lang="en-US" altLang="ru-RU" sz="2800" dirty="0" smtClean="0">
                <a:solidFill>
                  <a:srgbClr val="0000CC"/>
                </a:solidFill>
              </a:rPr>
              <a:t>plane.</a:t>
            </a:r>
            <a:endParaRPr lang="ru-RU" altLang="ru-RU" sz="2800" dirty="0">
              <a:solidFill>
                <a:srgbClr val="0000CC"/>
              </a:solidFill>
            </a:endParaRPr>
          </a:p>
        </p:txBody>
      </p:sp>
      <p:sp>
        <p:nvSpPr>
          <p:cNvPr id="23556" name="Text Box 50"/>
          <p:cNvSpPr txBox="1">
            <a:spLocks noChangeArrowheads="1"/>
          </p:cNvSpPr>
          <p:nvPr/>
        </p:nvSpPr>
        <p:spPr bwMode="auto">
          <a:xfrm>
            <a:off x="203993" y="3021097"/>
            <a:ext cx="8856663" cy="3023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15000"/>
              </a:lnSpc>
              <a:spcBef>
                <a:spcPct val="0"/>
              </a:spcBef>
              <a:buFontTx/>
              <a:buNone/>
            </a:pPr>
            <a:r>
              <a:rPr lang="en-US" altLang="ru-RU" sz="2800" dirty="0">
                <a:solidFill>
                  <a:srgbClr val="993300"/>
                </a:solidFill>
              </a:rPr>
              <a:t>Other four orbits lie in the horizontal </a:t>
            </a:r>
            <a:r>
              <a:rPr lang="en-US" altLang="ru-RU" sz="2800" dirty="0" smtClean="0">
                <a:solidFill>
                  <a:srgbClr val="993300"/>
                </a:solidFill>
              </a:rPr>
              <a:t>plane. </a:t>
            </a:r>
          </a:p>
          <a:p>
            <a:pPr eaLnBrk="1" hangingPunct="1">
              <a:lnSpc>
                <a:spcPct val="115000"/>
              </a:lnSpc>
              <a:spcBef>
                <a:spcPct val="0"/>
              </a:spcBef>
              <a:buFontTx/>
              <a:buNone/>
            </a:pPr>
            <a:r>
              <a:rPr lang="en-US" altLang="ru-RU" sz="2800" dirty="0" smtClean="0">
                <a:solidFill>
                  <a:srgbClr val="993300"/>
                </a:solidFill>
              </a:rPr>
              <a:t>The </a:t>
            </a:r>
            <a:r>
              <a:rPr lang="en-US" altLang="ru-RU" sz="2800" dirty="0">
                <a:solidFill>
                  <a:srgbClr val="993300"/>
                </a:solidFill>
              </a:rPr>
              <a:t>beam is directed to these orbits by switching on of two round magnets. In this case electrons pass four times through acceleration RF cavities, obtaining 43-MeV energy. Than, (at the fourth orbit) the beam is used in FEL and decelerated four times. </a:t>
            </a:r>
          </a:p>
        </p:txBody>
      </p:sp>
      <p:sp>
        <p:nvSpPr>
          <p:cNvPr id="23557" name="Rectangle 53"/>
          <p:cNvSpPr>
            <a:spLocks noChangeArrowheads="1"/>
          </p:cNvSpPr>
          <p:nvPr/>
        </p:nvSpPr>
        <p:spPr bwMode="auto">
          <a:xfrm>
            <a:off x="0" y="0"/>
            <a:ext cx="9144000" cy="6858000"/>
          </a:xfrm>
          <a:prstGeom prst="rect">
            <a:avLst/>
          </a:prstGeom>
          <a:noFill/>
          <a:ln w="1016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0000CC"/>
              </a:solidFill>
            </a:endParaRPr>
          </a:p>
        </p:txBody>
      </p:sp>
      <p:sp>
        <p:nvSpPr>
          <p:cNvPr id="6" name="Rectangle 2"/>
          <p:cNvSpPr>
            <a:spLocks noChangeArrowheads="1"/>
          </p:cNvSpPr>
          <p:nvPr/>
        </p:nvSpPr>
        <p:spPr bwMode="auto">
          <a:xfrm>
            <a:off x="0" y="71950"/>
            <a:ext cx="91440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ja-JP" sz="2800" b="1" dirty="0" smtClean="0">
                <a:solidFill>
                  <a:srgbClr val="C00000"/>
                </a:solidFill>
                <a:ea typeface="MS PGothic" panose="020B0600070205080204" pitchFamily="34" charset="-128"/>
              </a:rPr>
              <a:t>3. Second and third stages of </a:t>
            </a:r>
            <a:r>
              <a:rPr lang="en-US" altLang="ja-JP" sz="2800" b="1" dirty="0" err="1" smtClean="0">
                <a:solidFill>
                  <a:srgbClr val="C00000"/>
                </a:solidFill>
                <a:ea typeface="MS PGothic" panose="020B0600070205080204" pitchFamily="34" charset="-128"/>
              </a:rPr>
              <a:t>NovoFEL</a:t>
            </a:r>
            <a:r>
              <a:rPr lang="en-US" altLang="ja-JP" sz="2800" b="1" dirty="0" smtClean="0">
                <a:solidFill>
                  <a:srgbClr val="C00000"/>
                </a:solidFill>
                <a:ea typeface="MS PGothic" panose="020B0600070205080204" pitchFamily="34" charset="-128"/>
              </a:rPr>
              <a:t> design and commissioning</a:t>
            </a:r>
            <a:endParaRPr lang="ru-RU" altLang="ru-RU" sz="2800" b="1" dirty="0">
              <a:solidFill>
                <a:srgbClr val="C00000"/>
              </a:solidFill>
            </a:endParaRPr>
          </a:p>
        </p:txBody>
      </p:sp>
      <p:sp>
        <p:nvSpPr>
          <p:cNvPr id="8" name="Номер слайда 1"/>
          <p:cNvSpPr>
            <a:spLocks noGrp="1"/>
          </p:cNvSpPr>
          <p:nvPr>
            <p:ph type="sldNum" sz="quarter" idx="12"/>
          </p:nvPr>
        </p:nvSpPr>
        <p:spPr>
          <a:xfrm>
            <a:off x="8474075" y="6376988"/>
            <a:ext cx="561975" cy="365125"/>
          </a:xfrm>
        </p:spPr>
        <p:txBody>
          <a:bodyPr/>
          <a:lstStyle/>
          <a:p>
            <a:pPr algn="ctr">
              <a:defRPr/>
            </a:pPr>
            <a:r>
              <a:rPr lang="en-US" dirty="0" smtClean="0">
                <a:solidFill>
                  <a:prstClr val="black">
                    <a:lumMod val="65000"/>
                    <a:lumOff val="35000"/>
                  </a:prstClr>
                </a:solidFill>
              </a:rPr>
              <a:t>12</a:t>
            </a:r>
            <a:endParaRPr lang="ru-RU" dirty="0">
              <a:solidFill>
                <a:prstClr val="black">
                  <a:lumMod val="65000"/>
                  <a:lumOff val="35000"/>
                </a:prstClr>
              </a:solidFill>
            </a:endParaRPr>
          </a:p>
        </p:txBody>
      </p:sp>
    </p:spTree>
    <p:extLst>
      <p:ext uri="{BB962C8B-B14F-4D97-AF65-F5344CB8AC3E}">
        <p14:creationId xmlns:p14="http://schemas.microsoft.com/office/powerpoint/2010/main" val="271053463"/>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8204" r="13"/>
          <a:stretch/>
        </p:blipFill>
        <p:spPr>
          <a:xfrm>
            <a:off x="936000" y="548640"/>
            <a:ext cx="7272000" cy="5760720"/>
          </a:xfrm>
          <a:prstGeom prst="rect">
            <a:avLst/>
          </a:prstGeom>
        </p:spPr>
      </p:pic>
      <p:sp>
        <p:nvSpPr>
          <p:cNvPr id="512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cxnSp>
        <p:nvCxnSpPr>
          <p:cNvPr id="23" name="Прямая соединительная линия 22"/>
          <p:cNvCxnSpPr/>
          <p:nvPr/>
        </p:nvCxnSpPr>
        <p:spPr>
          <a:xfrm flipV="1">
            <a:off x="571460" y="6536333"/>
            <a:ext cx="8393031" cy="6680"/>
          </a:xfrm>
          <a:prstGeom prst="line">
            <a:avLst/>
          </a:prstGeom>
          <a:ln w="19050">
            <a:solidFill>
              <a:srgbClr val="2577C9"/>
            </a:solidFill>
          </a:ln>
        </p:spPr>
        <p:style>
          <a:lnRef idx="1">
            <a:schemeClr val="accent1"/>
          </a:lnRef>
          <a:fillRef idx="0">
            <a:schemeClr val="accent1"/>
          </a:fillRef>
          <a:effectRef idx="0">
            <a:schemeClr val="accent1"/>
          </a:effectRef>
          <a:fontRef idx="minor">
            <a:schemeClr val="tx1"/>
          </a:fontRef>
        </p:style>
      </p:cxnSp>
      <p:sp>
        <p:nvSpPr>
          <p:cNvPr id="18" name="Rectangle 2"/>
          <p:cNvSpPr>
            <a:spLocks noChangeArrowheads="1"/>
          </p:cNvSpPr>
          <p:nvPr/>
        </p:nvSpPr>
        <p:spPr bwMode="auto">
          <a:xfrm>
            <a:off x="-16679" y="28015"/>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800" b="1" dirty="0" err="1">
                <a:solidFill>
                  <a:srgbClr val="0000CC"/>
                </a:solidFill>
                <a:cs typeface="Arial" panose="020B0604020202020204" pitchFamily="34" charset="0"/>
              </a:rPr>
              <a:t>NovoFEL</a:t>
            </a:r>
            <a:r>
              <a:rPr lang="en-US" altLang="ru-RU" sz="2800" b="1" dirty="0">
                <a:solidFill>
                  <a:srgbClr val="0000CC"/>
                </a:solidFill>
                <a:cs typeface="Arial" panose="020B0604020202020204" pitchFamily="34" charset="0"/>
              </a:rPr>
              <a:t> Accelerator Design and status</a:t>
            </a:r>
            <a:endParaRPr lang="ru-RU" altLang="ru-RU" sz="2800" b="1" dirty="0">
              <a:solidFill>
                <a:srgbClr val="0000CC"/>
              </a:solidFill>
              <a:cs typeface="Arial" panose="020B0604020202020204" pitchFamily="34" charset="0"/>
            </a:endParaRPr>
          </a:p>
        </p:txBody>
      </p:sp>
      <p:sp>
        <p:nvSpPr>
          <p:cNvPr id="15" name="Rounded Rectangle 14"/>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Gun</a:t>
            </a:r>
            <a:endParaRPr lang="ru-RU" dirty="0">
              <a:solidFill>
                <a:srgbClr val="0033CC"/>
              </a:solidFill>
            </a:endParaRPr>
          </a:p>
        </p:txBody>
      </p:sp>
      <p:sp>
        <p:nvSpPr>
          <p:cNvPr id="16" name="Rounded Rectangle 15"/>
          <p:cNvSpPr/>
          <p:nvPr/>
        </p:nvSpPr>
        <p:spPr>
          <a:xfrm>
            <a:off x="1306640"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Injector</a:t>
            </a:r>
            <a:endParaRPr lang="ru-RU" dirty="0">
              <a:solidFill>
                <a:srgbClr val="0033CC"/>
              </a:solidFill>
            </a:endParaRPr>
          </a:p>
        </p:txBody>
      </p:sp>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5253" y="5654643"/>
            <a:ext cx="920243" cy="591585"/>
          </a:xfrm>
          <a:prstGeom prst="rect">
            <a:avLst/>
          </a:prstGeom>
        </p:spPr>
      </p:pic>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457" y="6309360"/>
            <a:ext cx="918139" cy="428208"/>
          </a:xfrm>
          <a:prstGeom prst="rect">
            <a:avLst/>
          </a:prstGeom>
        </p:spPr>
      </p:pic>
      <p:sp>
        <p:nvSpPr>
          <p:cNvPr id="17"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13</a:t>
            </a:r>
            <a:endParaRPr lang="ru-RU" dirty="0">
              <a:solidFill>
                <a:prstClr val="black">
                  <a:lumMod val="65000"/>
                  <a:lumOff val="35000"/>
                </a:prstClr>
              </a:solidFill>
            </a:endParaRPr>
          </a:p>
        </p:txBody>
      </p:sp>
    </p:spTree>
    <p:extLst>
      <p:ext uri="{BB962C8B-B14F-4D97-AF65-F5344CB8AC3E}">
        <p14:creationId xmlns:p14="http://schemas.microsoft.com/office/powerpoint/2010/main" val="2261434331"/>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cxnSp>
        <p:nvCxnSpPr>
          <p:cNvPr id="23" name="Прямая соединительная линия 22"/>
          <p:cNvCxnSpPr/>
          <p:nvPr/>
        </p:nvCxnSpPr>
        <p:spPr>
          <a:xfrm flipV="1">
            <a:off x="571460" y="6536333"/>
            <a:ext cx="8393031" cy="6680"/>
          </a:xfrm>
          <a:prstGeom prst="line">
            <a:avLst/>
          </a:prstGeom>
          <a:ln w="19050">
            <a:solidFill>
              <a:srgbClr val="2577C9"/>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182" r="22"/>
          <a:stretch/>
        </p:blipFill>
        <p:spPr>
          <a:xfrm>
            <a:off x="936000" y="548640"/>
            <a:ext cx="7272000" cy="5760720"/>
          </a:xfrm>
          <a:prstGeom prst="rect">
            <a:avLst/>
          </a:prstGeom>
        </p:spPr>
      </p:pic>
      <p:sp>
        <p:nvSpPr>
          <p:cNvPr id="22" name="Rounded Rectangle 21"/>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Gun</a:t>
            </a:r>
            <a:endParaRPr lang="ru-RU" dirty="0">
              <a:solidFill>
                <a:srgbClr val="0033CC"/>
              </a:solidFill>
            </a:endParaRPr>
          </a:p>
        </p:txBody>
      </p:sp>
      <p:sp>
        <p:nvSpPr>
          <p:cNvPr id="24" name="Rounded Rectangle 23"/>
          <p:cNvSpPr/>
          <p:nvPr/>
        </p:nvSpPr>
        <p:spPr>
          <a:xfrm>
            <a:off x="1306640"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Injector</a:t>
            </a:r>
            <a:endParaRPr lang="ru-RU" dirty="0">
              <a:solidFill>
                <a:srgbClr val="0033CC"/>
              </a:solidFill>
            </a:endParaRPr>
          </a:p>
        </p:txBody>
      </p:sp>
      <p:sp>
        <p:nvSpPr>
          <p:cNvPr id="25" name="Rounded Rectangle 24"/>
          <p:cNvSpPr/>
          <p:nvPr/>
        </p:nvSpPr>
        <p:spPr>
          <a:xfrm>
            <a:off x="1994307" y="4365107"/>
            <a:ext cx="1410975" cy="42541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Main </a:t>
            </a:r>
            <a:r>
              <a:rPr lang="en-US" dirty="0" err="1">
                <a:solidFill>
                  <a:srgbClr val="0033CC"/>
                </a:solidFill>
              </a:rPr>
              <a:t>linac</a:t>
            </a:r>
            <a:endParaRPr lang="ru-RU" dirty="0">
              <a:solidFill>
                <a:srgbClr val="0033CC"/>
              </a:solidFill>
            </a:endParaRPr>
          </a:p>
        </p:txBody>
      </p:sp>
      <p:sp>
        <p:nvSpPr>
          <p:cNvPr id="26" name="Line 2"/>
          <p:cNvSpPr>
            <a:spLocks noChangeShapeType="1"/>
          </p:cNvSpPr>
          <p:nvPr/>
        </p:nvSpPr>
        <p:spPr bwMode="auto">
          <a:xfrm flipV="1">
            <a:off x="3405278" y="3998961"/>
            <a:ext cx="878691" cy="578852"/>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0" name="Rounded Rectangle 29"/>
          <p:cNvSpPr/>
          <p:nvPr/>
        </p:nvSpPr>
        <p:spPr>
          <a:xfrm>
            <a:off x="3896843" y="5294600"/>
            <a:ext cx="864096"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Dump</a:t>
            </a:r>
            <a:endParaRPr lang="ru-RU" dirty="0">
              <a:solidFill>
                <a:srgbClr val="0033CC"/>
              </a:solidFill>
            </a:endParaRPr>
          </a:p>
        </p:txBody>
      </p:sp>
      <p:sp>
        <p:nvSpPr>
          <p:cNvPr id="31" name="Line 2"/>
          <p:cNvSpPr>
            <a:spLocks noChangeShapeType="1"/>
          </p:cNvSpPr>
          <p:nvPr/>
        </p:nvSpPr>
        <p:spPr bwMode="auto">
          <a:xfrm flipV="1">
            <a:off x="4328891" y="4653139"/>
            <a:ext cx="891180" cy="641463"/>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5253" y="5654643"/>
            <a:ext cx="920243" cy="591585"/>
          </a:xfrm>
          <a:prstGeom prst="rect">
            <a:avLst/>
          </a:prstGeom>
        </p:spPr>
      </p:pic>
      <p:sp>
        <p:nvSpPr>
          <p:cNvPr id="20" name="Rectangle 2"/>
          <p:cNvSpPr>
            <a:spLocks noChangeArrowheads="1"/>
          </p:cNvSpPr>
          <p:nvPr/>
        </p:nvSpPr>
        <p:spPr bwMode="auto">
          <a:xfrm>
            <a:off x="-16679" y="28015"/>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800" b="1" dirty="0" err="1">
                <a:solidFill>
                  <a:srgbClr val="0000CC"/>
                </a:solidFill>
                <a:cs typeface="Arial" panose="020B0604020202020204" pitchFamily="34" charset="0"/>
              </a:rPr>
              <a:t>NovoFEL</a:t>
            </a:r>
            <a:r>
              <a:rPr lang="en-US" altLang="ru-RU" sz="2800" b="1" dirty="0">
                <a:solidFill>
                  <a:srgbClr val="0000CC"/>
                </a:solidFill>
                <a:cs typeface="Arial" panose="020B0604020202020204" pitchFamily="34" charset="0"/>
              </a:rPr>
              <a:t> Accelerator Design and status</a:t>
            </a:r>
            <a:endParaRPr lang="ru-RU" altLang="ru-RU" sz="2800" b="1" dirty="0">
              <a:solidFill>
                <a:srgbClr val="0000CC"/>
              </a:solidFill>
              <a:cs typeface="Arial" panose="020B0604020202020204" pitchFamily="34" charset="0"/>
            </a:endParaRPr>
          </a:p>
        </p:txBody>
      </p:sp>
      <p:pic>
        <p:nvPicPr>
          <p:cNvPr id="17" name="Рисунок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11" y="6309360"/>
            <a:ext cx="918139" cy="428208"/>
          </a:xfrm>
          <a:prstGeom prst="rect">
            <a:avLst/>
          </a:prstGeom>
        </p:spPr>
      </p:pic>
      <p:sp>
        <p:nvSpPr>
          <p:cNvPr id="19"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14</a:t>
            </a:r>
            <a:endParaRPr lang="ru-RU" dirty="0">
              <a:solidFill>
                <a:prstClr val="black">
                  <a:lumMod val="65000"/>
                  <a:lumOff val="35000"/>
                </a:prstClr>
              </a:solidFill>
            </a:endParaRPr>
          </a:p>
        </p:txBody>
      </p:sp>
    </p:spTree>
    <p:extLst>
      <p:ext uri="{BB962C8B-B14F-4D97-AF65-F5344CB8AC3E}">
        <p14:creationId xmlns:p14="http://schemas.microsoft.com/office/powerpoint/2010/main" val="565263780"/>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cxnSp>
        <p:nvCxnSpPr>
          <p:cNvPr id="23" name="Прямая соединительная линия 22"/>
          <p:cNvCxnSpPr/>
          <p:nvPr/>
        </p:nvCxnSpPr>
        <p:spPr>
          <a:xfrm flipV="1">
            <a:off x="571460" y="6536333"/>
            <a:ext cx="8393031" cy="6680"/>
          </a:xfrm>
          <a:prstGeom prst="line">
            <a:avLst/>
          </a:prstGeom>
          <a:ln w="19050">
            <a:solidFill>
              <a:srgbClr val="2577C9"/>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8182" r="22"/>
          <a:stretch/>
        </p:blipFill>
        <p:spPr>
          <a:xfrm>
            <a:off x="936000" y="548640"/>
            <a:ext cx="7272000" cy="5760720"/>
          </a:xfrm>
          <a:prstGeom prst="rect">
            <a:avLst/>
          </a:prstGeom>
        </p:spPr>
      </p:pic>
      <p:sp>
        <p:nvSpPr>
          <p:cNvPr id="25" name="Rounded Rectangle 24"/>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Gun</a:t>
            </a:r>
            <a:endParaRPr lang="ru-RU" dirty="0">
              <a:solidFill>
                <a:srgbClr val="0033CC"/>
              </a:solidFill>
            </a:endParaRPr>
          </a:p>
        </p:txBody>
      </p:sp>
      <p:sp>
        <p:nvSpPr>
          <p:cNvPr id="26" name="Rounded Rectangle 25"/>
          <p:cNvSpPr/>
          <p:nvPr/>
        </p:nvSpPr>
        <p:spPr>
          <a:xfrm>
            <a:off x="1306640"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Injector</a:t>
            </a:r>
            <a:endParaRPr lang="ru-RU" dirty="0">
              <a:solidFill>
                <a:srgbClr val="0033CC"/>
              </a:solidFill>
            </a:endParaRPr>
          </a:p>
        </p:txBody>
      </p:sp>
      <p:sp>
        <p:nvSpPr>
          <p:cNvPr id="27" name="Rounded Rectangle 26"/>
          <p:cNvSpPr/>
          <p:nvPr/>
        </p:nvSpPr>
        <p:spPr>
          <a:xfrm>
            <a:off x="1994307" y="4365107"/>
            <a:ext cx="1410975" cy="42541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Main </a:t>
            </a:r>
            <a:r>
              <a:rPr lang="en-US" dirty="0" err="1">
                <a:solidFill>
                  <a:srgbClr val="0033CC"/>
                </a:solidFill>
              </a:rPr>
              <a:t>linac</a:t>
            </a:r>
            <a:endParaRPr lang="ru-RU" dirty="0">
              <a:solidFill>
                <a:srgbClr val="0033CC"/>
              </a:solidFill>
            </a:endParaRPr>
          </a:p>
        </p:txBody>
      </p:sp>
      <p:sp>
        <p:nvSpPr>
          <p:cNvPr id="29" name="Line 2"/>
          <p:cNvSpPr>
            <a:spLocks noChangeShapeType="1"/>
          </p:cNvSpPr>
          <p:nvPr/>
        </p:nvSpPr>
        <p:spPr bwMode="auto">
          <a:xfrm flipV="1">
            <a:off x="3405278" y="3998961"/>
            <a:ext cx="878691" cy="578852"/>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2" name="Line 2"/>
          <p:cNvSpPr>
            <a:spLocks noChangeShapeType="1"/>
          </p:cNvSpPr>
          <p:nvPr/>
        </p:nvSpPr>
        <p:spPr bwMode="auto">
          <a:xfrm flipV="1">
            <a:off x="3437694" y="4869160"/>
            <a:ext cx="1134307" cy="479919"/>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3" name="Rounded Rectangle 32"/>
          <p:cNvSpPr/>
          <p:nvPr/>
        </p:nvSpPr>
        <p:spPr>
          <a:xfrm>
            <a:off x="1133438" y="5043515"/>
            <a:ext cx="2304257" cy="61112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The first THz FEL</a:t>
            </a:r>
          </a:p>
          <a:p>
            <a:pPr algn="ctr"/>
            <a:r>
              <a:rPr lang="en-US" dirty="0" err="1">
                <a:solidFill>
                  <a:srgbClr val="0033CC"/>
                </a:solidFill>
              </a:rPr>
              <a:t>undulator</a:t>
            </a:r>
            <a:r>
              <a:rPr lang="en-US" dirty="0">
                <a:solidFill>
                  <a:srgbClr val="0033CC"/>
                </a:solidFill>
              </a:rPr>
              <a:t> sections</a:t>
            </a:r>
            <a:endParaRPr lang="ru-RU" dirty="0">
              <a:solidFill>
                <a:srgbClr val="0033CC"/>
              </a:solidFill>
            </a:endParaRPr>
          </a:p>
        </p:txBody>
      </p:sp>
      <p:sp>
        <p:nvSpPr>
          <p:cNvPr id="34" name="Line 2"/>
          <p:cNvSpPr>
            <a:spLocks noChangeShapeType="1"/>
          </p:cNvSpPr>
          <p:nvPr/>
        </p:nvSpPr>
        <p:spPr bwMode="auto">
          <a:xfrm flipV="1">
            <a:off x="3437694" y="4437109"/>
            <a:ext cx="558244" cy="911968"/>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pic>
        <p:nvPicPr>
          <p:cNvPr id="35" name="Pictur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5253" y="5654643"/>
            <a:ext cx="920243" cy="591585"/>
          </a:xfrm>
          <a:prstGeom prst="rect">
            <a:avLst/>
          </a:prstGeom>
        </p:spPr>
      </p:pic>
      <p:sp>
        <p:nvSpPr>
          <p:cNvPr id="36" name="Rounded Rectangle 35"/>
          <p:cNvSpPr/>
          <p:nvPr/>
        </p:nvSpPr>
        <p:spPr>
          <a:xfrm>
            <a:off x="3896843" y="5294600"/>
            <a:ext cx="864096"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Dump</a:t>
            </a:r>
            <a:endParaRPr lang="ru-RU" dirty="0">
              <a:solidFill>
                <a:srgbClr val="0033CC"/>
              </a:solidFill>
            </a:endParaRPr>
          </a:p>
        </p:txBody>
      </p:sp>
      <p:sp>
        <p:nvSpPr>
          <p:cNvPr id="37" name="Line 2"/>
          <p:cNvSpPr>
            <a:spLocks noChangeShapeType="1"/>
          </p:cNvSpPr>
          <p:nvPr/>
        </p:nvSpPr>
        <p:spPr bwMode="auto">
          <a:xfrm flipV="1">
            <a:off x="4328891" y="4653139"/>
            <a:ext cx="891180" cy="641463"/>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1" name="Rectangle 2"/>
          <p:cNvSpPr>
            <a:spLocks noChangeArrowheads="1"/>
          </p:cNvSpPr>
          <p:nvPr/>
        </p:nvSpPr>
        <p:spPr bwMode="auto">
          <a:xfrm>
            <a:off x="-16679" y="28015"/>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800" b="1" dirty="0" err="1">
                <a:solidFill>
                  <a:srgbClr val="0000CC"/>
                </a:solidFill>
                <a:cs typeface="Arial" panose="020B0604020202020204" pitchFamily="34" charset="0"/>
              </a:rPr>
              <a:t>NovoFEL</a:t>
            </a:r>
            <a:r>
              <a:rPr lang="en-US" altLang="ru-RU" sz="2800" b="1" dirty="0">
                <a:solidFill>
                  <a:srgbClr val="0000CC"/>
                </a:solidFill>
                <a:cs typeface="Arial" panose="020B0604020202020204" pitchFamily="34" charset="0"/>
              </a:rPr>
              <a:t> Accelerator Design and status</a:t>
            </a:r>
            <a:endParaRPr lang="ru-RU" altLang="ru-RU" sz="2800" b="1" dirty="0">
              <a:solidFill>
                <a:srgbClr val="0000CC"/>
              </a:solidFill>
              <a:cs typeface="Arial" panose="020B0604020202020204" pitchFamily="34" charset="0"/>
            </a:endParaRPr>
          </a:p>
        </p:txBody>
      </p:sp>
      <p:pic>
        <p:nvPicPr>
          <p:cNvPr id="20" name="Рисунок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11" y="6309360"/>
            <a:ext cx="918139" cy="428208"/>
          </a:xfrm>
          <a:prstGeom prst="rect">
            <a:avLst/>
          </a:prstGeom>
        </p:spPr>
      </p:pic>
      <p:sp>
        <p:nvSpPr>
          <p:cNvPr id="24"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15</a:t>
            </a:r>
            <a:endParaRPr lang="ru-RU" dirty="0">
              <a:solidFill>
                <a:prstClr val="black">
                  <a:lumMod val="65000"/>
                  <a:lumOff val="35000"/>
                </a:prstClr>
              </a:solidFill>
            </a:endParaRPr>
          </a:p>
        </p:txBody>
      </p:sp>
    </p:spTree>
    <p:extLst>
      <p:ext uri="{BB962C8B-B14F-4D97-AF65-F5344CB8AC3E}">
        <p14:creationId xmlns:p14="http://schemas.microsoft.com/office/powerpoint/2010/main" val="2591076858"/>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cxnSp>
        <p:nvCxnSpPr>
          <p:cNvPr id="23" name="Прямая соединительная линия 22"/>
          <p:cNvCxnSpPr/>
          <p:nvPr/>
        </p:nvCxnSpPr>
        <p:spPr>
          <a:xfrm flipV="1">
            <a:off x="571460" y="6536333"/>
            <a:ext cx="8393031" cy="6680"/>
          </a:xfrm>
          <a:prstGeom prst="line">
            <a:avLst/>
          </a:prstGeom>
          <a:ln w="19050">
            <a:solidFill>
              <a:srgbClr val="2577C9"/>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182" r="22"/>
          <a:stretch/>
        </p:blipFill>
        <p:spPr>
          <a:xfrm>
            <a:off x="936000" y="548640"/>
            <a:ext cx="7272000" cy="5760720"/>
          </a:xfrm>
          <a:prstGeom prst="rect">
            <a:avLst/>
          </a:prstGeom>
        </p:spPr>
      </p:pic>
      <p:sp>
        <p:nvSpPr>
          <p:cNvPr id="11" name="Rounded Rectangle 10"/>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Gun</a:t>
            </a:r>
            <a:endParaRPr lang="ru-RU" dirty="0">
              <a:solidFill>
                <a:srgbClr val="0033CC"/>
              </a:solidFill>
            </a:endParaRPr>
          </a:p>
        </p:txBody>
      </p:sp>
      <p:sp>
        <p:nvSpPr>
          <p:cNvPr id="13" name="Rounded Rectangle 12"/>
          <p:cNvSpPr/>
          <p:nvPr/>
        </p:nvSpPr>
        <p:spPr>
          <a:xfrm>
            <a:off x="1306640"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Injector</a:t>
            </a:r>
            <a:endParaRPr lang="ru-RU" dirty="0">
              <a:solidFill>
                <a:srgbClr val="0033CC"/>
              </a:solidFill>
            </a:endParaRPr>
          </a:p>
        </p:txBody>
      </p:sp>
      <p:sp>
        <p:nvSpPr>
          <p:cNvPr id="14" name="Rounded Rectangle 13"/>
          <p:cNvSpPr/>
          <p:nvPr/>
        </p:nvSpPr>
        <p:spPr>
          <a:xfrm>
            <a:off x="1994307" y="4365107"/>
            <a:ext cx="1410975" cy="42541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Main </a:t>
            </a:r>
            <a:r>
              <a:rPr lang="en-US" dirty="0" err="1">
                <a:solidFill>
                  <a:srgbClr val="0033CC"/>
                </a:solidFill>
              </a:rPr>
              <a:t>linac</a:t>
            </a:r>
            <a:endParaRPr lang="ru-RU" dirty="0">
              <a:solidFill>
                <a:srgbClr val="0033CC"/>
              </a:solidFill>
            </a:endParaRPr>
          </a:p>
        </p:txBody>
      </p:sp>
      <p:sp>
        <p:nvSpPr>
          <p:cNvPr id="16" name="Rounded Rectangle 15"/>
          <p:cNvSpPr/>
          <p:nvPr/>
        </p:nvSpPr>
        <p:spPr>
          <a:xfrm>
            <a:off x="6084171" y="2115327"/>
            <a:ext cx="2016223" cy="61112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The second FEL</a:t>
            </a:r>
          </a:p>
          <a:p>
            <a:pPr algn="ctr"/>
            <a:r>
              <a:rPr lang="en-US" dirty="0" err="1">
                <a:solidFill>
                  <a:srgbClr val="0033CC"/>
                </a:solidFill>
              </a:rPr>
              <a:t>undulator</a:t>
            </a:r>
            <a:endParaRPr lang="ru-RU" dirty="0">
              <a:solidFill>
                <a:srgbClr val="0033CC"/>
              </a:solidFill>
            </a:endParaRPr>
          </a:p>
        </p:txBody>
      </p:sp>
      <p:sp>
        <p:nvSpPr>
          <p:cNvPr id="17" name="Line 2"/>
          <p:cNvSpPr>
            <a:spLocks noChangeShapeType="1"/>
          </p:cNvSpPr>
          <p:nvPr/>
        </p:nvSpPr>
        <p:spPr bwMode="auto">
          <a:xfrm flipV="1">
            <a:off x="3405278" y="3998961"/>
            <a:ext cx="878691" cy="578852"/>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1" name="Line 2"/>
          <p:cNvSpPr>
            <a:spLocks noChangeShapeType="1"/>
          </p:cNvSpPr>
          <p:nvPr/>
        </p:nvSpPr>
        <p:spPr bwMode="auto">
          <a:xfrm flipH="1">
            <a:off x="5652121" y="2726453"/>
            <a:ext cx="1569579" cy="846565"/>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5" name="Rounded Rectangle 24"/>
          <p:cNvSpPr/>
          <p:nvPr/>
        </p:nvSpPr>
        <p:spPr>
          <a:xfrm>
            <a:off x="1133438" y="5043515"/>
            <a:ext cx="2304257" cy="61112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The first THz FEL</a:t>
            </a:r>
          </a:p>
          <a:p>
            <a:pPr algn="ctr"/>
            <a:r>
              <a:rPr lang="en-US" dirty="0" err="1">
                <a:solidFill>
                  <a:srgbClr val="0033CC"/>
                </a:solidFill>
              </a:rPr>
              <a:t>undulator</a:t>
            </a:r>
            <a:r>
              <a:rPr lang="en-US" dirty="0">
                <a:solidFill>
                  <a:srgbClr val="0033CC"/>
                </a:solidFill>
              </a:rPr>
              <a:t> sections</a:t>
            </a:r>
            <a:endParaRPr lang="ru-RU" dirty="0">
              <a:solidFill>
                <a:srgbClr val="0033CC"/>
              </a:solidFill>
            </a:endParaRPr>
          </a:p>
        </p:txBody>
      </p:sp>
      <p:sp>
        <p:nvSpPr>
          <p:cNvPr id="26" name="Line 2"/>
          <p:cNvSpPr>
            <a:spLocks noChangeShapeType="1"/>
          </p:cNvSpPr>
          <p:nvPr/>
        </p:nvSpPr>
        <p:spPr bwMode="auto">
          <a:xfrm flipV="1">
            <a:off x="3437694" y="4437109"/>
            <a:ext cx="558244" cy="911968"/>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7" name="Rounded Rectangle 26"/>
          <p:cNvSpPr/>
          <p:nvPr/>
        </p:nvSpPr>
        <p:spPr>
          <a:xfrm>
            <a:off x="3896843" y="5294600"/>
            <a:ext cx="864096"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Dump</a:t>
            </a:r>
            <a:endParaRPr lang="ru-RU" dirty="0">
              <a:solidFill>
                <a:srgbClr val="0033CC"/>
              </a:solidFill>
            </a:endParaRPr>
          </a:p>
        </p:txBody>
      </p:sp>
      <p:sp>
        <p:nvSpPr>
          <p:cNvPr id="28" name="Line 2"/>
          <p:cNvSpPr>
            <a:spLocks noChangeShapeType="1"/>
          </p:cNvSpPr>
          <p:nvPr/>
        </p:nvSpPr>
        <p:spPr bwMode="auto">
          <a:xfrm flipV="1">
            <a:off x="4328891" y="4653139"/>
            <a:ext cx="891180" cy="641463"/>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5253" y="5654643"/>
            <a:ext cx="920243" cy="591585"/>
          </a:xfrm>
          <a:prstGeom prst="rect">
            <a:avLst/>
          </a:prstGeom>
        </p:spPr>
      </p:pic>
      <p:sp>
        <p:nvSpPr>
          <p:cNvPr id="30" name="Line 2"/>
          <p:cNvSpPr>
            <a:spLocks noChangeShapeType="1"/>
          </p:cNvSpPr>
          <p:nvPr/>
        </p:nvSpPr>
        <p:spPr bwMode="auto">
          <a:xfrm flipV="1">
            <a:off x="3437694" y="4869160"/>
            <a:ext cx="1134307" cy="479919"/>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4" name="Rectangle 2"/>
          <p:cNvSpPr>
            <a:spLocks noChangeArrowheads="1"/>
          </p:cNvSpPr>
          <p:nvPr/>
        </p:nvSpPr>
        <p:spPr bwMode="auto">
          <a:xfrm>
            <a:off x="-16679" y="28015"/>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800" b="1" dirty="0" err="1">
                <a:solidFill>
                  <a:srgbClr val="0000CC"/>
                </a:solidFill>
                <a:cs typeface="Arial" panose="020B0604020202020204" pitchFamily="34" charset="0"/>
              </a:rPr>
              <a:t>NovoFEL</a:t>
            </a:r>
            <a:r>
              <a:rPr lang="en-US" altLang="ru-RU" sz="2800" b="1" dirty="0">
                <a:solidFill>
                  <a:srgbClr val="0000CC"/>
                </a:solidFill>
                <a:cs typeface="Arial" panose="020B0604020202020204" pitchFamily="34" charset="0"/>
              </a:rPr>
              <a:t> Accelerator Design and status</a:t>
            </a:r>
            <a:endParaRPr lang="ru-RU" altLang="ru-RU" sz="2800" b="1" dirty="0">
              <a:solidFill>
                <a:srgbClr val="0000CC"/>
              </a:solidFill>
              <a:cs typeface="Arial" panose="020B0604020202020204" pitchFamily="34" charset="0"/>
            </a:endParaRPr>
          </a:p>
        </p:txBody>
      </p:sp>
      <p:pic>
        <p:nvPicPr>
          <p:cNvPr id="22" name="Рисунок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11" y="6309360"/>
            <a:ext cx="918139" cy="428208"/>
          </a:xfrm>
          <a:prstGeom prst="rect">
            <a:avLst/>
          </a:prstGeom>
        </p:spPr>
      </p:pic>
      <p:sp>
        <p:nvSpPr>
          <p:cNvPr id="32"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16</a:t>
            </a:r>
            <a:endParaRPr lang="ru-RU" dirty="0">
              <a:solidFill>
                <a:prstClr val="black">
                  <a:lumMod val="65000"/>
                  <a:lumOff val="35000"/>
                </a:prstClr>
              </a:solidFill>
            </a:endParaRPr>
          </a:p>
        </p:txBody>
      </p:sp>
    </p:spTree>
    <p:extLst>
      <p:ext uri="{BB962C8B-B14F-4D97-AF65-F5344CB8AC3E}">
        <p14:creationId xmlns:p14="http://schemas.microsoft.com/office/powerpoint/2010/main" val="2668975379"/>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cxnSp>
        <p:nvCxnSpPr>
          <p:cNvPr id="23" name="Прямая соединительная линия 22"/>
          <p:cNvCxnSpPr/>
          <p:nvPr/>
        </p:nvCxnSpPr>
        <p:spPr>
          <a:xfrm flipV="1">
            <a:off x="571460" y="6536333"/>
            <a:ext cx="8393031" cy="6680"/>
          </a:xfrm>
          <a:prstGeom prst="line">
            <a:avLst/>
          </a:prstGeom>
          <a:ln w="19050">
            <a:solidFill>
              <a:srgbClr val="2577C9"/>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8182" r="22"/>
          <a:stretch/>
        </p:blipFill>
        <p:spPr>
          <a:xfrm>
            <a:off x="936000" y="548640"/>
            <a:ext cx="7272000" cy="5760720"/>
          </a:xfrm>
          <a:prstGeom prst="rect">
            <a:avLst/>
          </a:prstGeom>
        </p:spPr>
      </p:pic>
      <p:sp>
        <p:nvSpPr>
          <p:cNvPr id="11" name="Rounded Rectangle 10"/>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Gun</a:t>
            </a:r>
            <a:endParaRPr lang="ru-RU" dirty="0">
              <a:solidFill>
                <a:srgbClr val="0033CC"/>
              </a:solidFill>
            </a:endParaRPr>
          </a:p>
        </p:txBody>
      </p:sp>
      <p:sp>
        <p:nvSpPr>
          <p:cNvPr id="21" name="Rounded Rectangle 20"/>
          <p:cNvSpPr/>
          <p:nvPr/>
        </p:nvSpPr>
        <p:spPr>
          <a:xfrm>
            <a:off x="1306640"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Injector</a:t>
            </a:r>
            <a:endParaRPr lang="ru-RU" dirty="0">
              <a:solidFill>
                <a:srgbClr val="0033CC"/>
              </a:solidFill>
            </a:endParaRPr>
          </a:p>
        </p:txBody>
      </p:sp>
      <p:sp>
        <p:nvSpPr>
          <p:cNvPr id="22" name="Rounded Rectangle 21"/>
          <p:cNvSpPr/>
          <p:nvPr/>
        </p:nvSpPr>
        <p:spPr>
          <a:xfrm>
            <a:off x="1994307" y="4365107"/>
            <a:ext cx="1410975" cy="42541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Main </a:t>
            </a:r>
            <a:r>
              <a:rPr lang="en-US" dirty="0" err="1">
                <a:solidFill>
                  <a:srgbClr val="0033CC"/>
                </a:solidFill>
              </a:rPr>
              <a:t>linac</a:t>
            </a:r>
            <a:endParaRPr lang="ru-RU" dirty="0">
              <a:solidFill>
                <a:srgbClr val="0033CC"/>
              </a:solidFill>
            </a:endParaRPr>
          </a:p>
        </p:txBody>
      </p:sp>
      <p:sp>
        <p:nvSpPr>
          <p:cNvPr id="24" name="Rounded Rectangle 23"/>
          <p:cNvSpPr/>
          <p:nvPr/>
        </p:nvSpPr>
        <p:spPr>
          <a:xfrm>
            <a:off x="1133438" y="5043515"/>
            <a:ext cx="2304257" cy="61112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The first THz FEL</a:t>
            </a:r>
          </a:p>
          <a:p>
            <a:pPr algn="ctr"/>
            <a:r>
              <a:rPr lang="en-US" dirty="0" err="1">
                <a:solidFill>
                  <a:srgbClr val="0033CC"/>
                </a:solidFill>
              </a:rPr>
              <a:t>undulator</a:t>
            </a:r>
            <a:r>
              <a:rPr lang="en-US" dirty="0">
                <a:solidFill>
                  <a:srgbClr val="0033CC"/>
                </a:solidFill>
              </a:rPr>
              <a:t> sections</a:t>
            </a:r>
            <a:endParaRPr lang="ru-RU" dirty="0">
              <a:solidFill>
                <a:srgbClr val="0033CC"/>
              </a:solidFill>
            </a:endParaRPr>
          </a:p>
        </p:txBody>
      </p:sp>
      <p:sp>
        <p:nvSpPr>
          <p:cNvPr id="25" name="Rounded Rectangle 24"/>
          <p:cNvSpPr/>
          <p:nvPr/>
        </p:nvSpPr>
        <p:spPr>
          <a:xfrm>
            <a:off x="6084171" y="2115327"/>
            <a:ext cx="2016223" cy="61112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The second FEL</a:t>
            </a:r>
          </a:p>
          <a:p>
            <a:pPr algn="ctr"/>
            <a:r>
              <a:rPr lang="en-US" dirty="0" err="1">
                <a:solidFill>
                  <a:srgbClr val="0033CC"/>
                </a:solidFill>
              </a:rPr>
              <a:t>undulator</a:t>
            </a:r>
            <a:endParaRPr lang="ru-RU" dirty="0">
              <a:solidFill>
                <a:srgbClr val="0033CC"/>
              </a:solidFill>
            </a:endParaRPr>
          </a:p>
        </p:txBody>
      </p:sp>
      <p:sp>
        <p:nvSpPr>
          <p:cNvPr id="26" name="Rounded Rectangle 25"/>
          <p:cNvSpPr/>
          <p:nvPr/>
        </p:nvSpPr>
        <p:spPr>
          <a:xfrm>
            <a:off x="4701419" y="828975"/>
            <a:ext cx="2520280" cy="61112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The third IR FEL</a:t>
            </a:r>
          </a:p>
          <a:p>
            <a:pPr algn="ctr"/>
            <a:r>
              <a:rPr lang="en-US" dirty="0" err="1">
                <a:solidFill>
                  <a:srgbClr val="0033CC"/>
                </a:solidFill>
              </a:rPr>
              <a:t>undulator</a:t>
            </a:r>
            <a:r>
              <a:rPr lang="en-US" dirty="0">
                <a:solidFill>
                  <a:srgbClr val="0033CC"/>
                </a:solidFill>
              </a:rPr>
              <a:t> sections</a:t>
            </a:r>
            <a:endParaRPr lang="ru-RU" dirty="0">
              <a:solidFill>
                <a:srgbClr val="0033CC"/>
              </a:solidFill>
            </a:endParaRPr>
          </a:p>
        </p:txBody>
      </p:sp>
      <p:sp>
        <p:nvSpPr>
          <p:cNvPr id="27" name="Line 2"/>
          <p:cNvSpPr>
            <a:spLocks noChangeShapeType="1"/>
          </p:cNvSpPr>
          <p:nvPr/>
        </p:nvSpPr>
        <p:spPr bwMode="auto">
          <a:xfrm flipV="1">
            <a:off x="3405278" y="3998961"/>
            <a:ext cx="878691" cy="578852"/>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9" name="Line 2"/>
          <p:cNvSpPr>
            <a:spLocks noChangeShapeType="1"/>
          </p:cNvSpPr>
          <p:nvPr/>
        </p:nvSpPr>
        <p:spPr bwMode="auto">
          <a:xfrm flipV="1">
            <a:off x="3437694" y="4869160"/>
            <a:ext cx="1134307" cy="479919"/>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0" name="Line 2"/>
          <p:cNvSpPr>
            <a:spLocks noChangeShapeType="1"/>
          </p:cNvSpPr>
          <p:nvPr/>
        </p:nvSpPr>
        <p:spPr bwMode="auto">
          <a:xfrm flipV="1">
            <a:off x="3437694" y="4437109"/>
            <a:ext cx="558244" cy="911968"/>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1" name="Line 2"/>
          <p:cNvSpPr>
            <a:spLocks noChangeShapeType="1"/>
          </p:cNvSpPr>
          <p:nvPr/>
        </p:nvSpPr>
        <p:spPr bwMode="auto">
          <a:xfrm flipH="1">
            <a:off x="5652121" y="2726453"/>
            <a:ext cx="1569579" cy="846565"/>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2" name="Line 2"/>
          <p:cNvSpPr>
            <a:spLocks noChangeShapeType="1"/>
          </p:cNvSpPr>
          <p:nvPr/>
        </p:nvSpPr>
        <p:spPr bwMode="auto">
          <a:xfrm flipH="1">
            <a:off x="5220072" y="1440101"/>
            <a:ext cx="741487" cy="1340829"/>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8" name="Rounded Rectangle 27"/>
          <p:cNvSpPr/>
          <p:nvPr/>
        </p:nvSpPr>
        <p:spPr>
          <a:xfrm>
            <a:off x="3896843" y="5294600"/>
            <a:ext cx="864096"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3CC"/>
                </a:solidFill>
              </a:rPr>
              <a:t>Dump</a:t>
            </a:r>
            <a:endParaRPr lang="ru-RU" dirty="0">
              <a:solidFill>
                <a:srgbClr val="0033CC"/>
              </a:solidFill>
            </a:endParaRPr>
          </a:p>
        </p:txBody>
      </p:sp>
      <p:sp>
        <p:nvSpPr>
          <p:cNvPr id="33" name="Line 2"/>
          <p:cNvSpPr>
            <a:spLocks noChangeShapeType="1"/>
          </p:cNvSpPr>
          <p:nvPr/>
        </p:nvSpPr>
        <p:spPr bwMode="auto">
          <a:xfrm flipV="1">
            <a:off x="4328891" y="4653139"/>
            <a:ext cx="891180" cy="641463"/>
          </a:xfrm>
          <a:prstGeom prst="line">
            <a:avLst/>
          </a:prstGeom>
          <a:noFill/>
          <a:ln w="190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5253" y="5654643"/>
            <a:ext cx="920243" cy="591585"/>
          </a:xfrm>
          <a:prstGeom prst="rect">
            <a:avLst/>
          </a:prstGeom>
        </p:spPr>
      </p:pic>
      <p:sp>
        <p:nvSpPr>
          <p:cNvPr id="35" name="Rectangle 2"/>
          <p:cNvSpPr>
            <a:spLocks noChangeArrowheads="1"/>
          </p:cNvSpPr>
          <p:nvPr/>
        </p:nvSpPr>
        <p:spPr bwMode="auto">
          <a:xfrm>
            <a:off x="-16679" y="28015"/>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800" b="1" dirty="0" err="1">
                <a:solidFill>
                  <a:srgbClr val="0000CC"/>
                </a:solidFill>
                <a:cs typeface="Arial" panose="020B0604020202020204" pitchFamily="34" charset="0"/>
              </a:rPr>
              <a:t>NovoFEL</a:t>
            </a:r>
            <a:r>
              <a:rPr lang="en-US" altLang="ru-RU" sz="2800" b="1" dirty="0">
                <a:solidFill>
                  <a:srgbClr val="0000CC"/>
                </a:solidFill>
                <a:cs typeface="Arial" panose="020B0604020202020204" pitchFamily="34" charset="0"/>
              </a:rPr>
              <a:t> Accelerator Design and status</a:t>
            </a:r>
            <a:endParaRPr lang="ru-RU" altLang="ru-RU" sz="2800" b="1" dirty="0">
              <a:solidFill>
                <a:srgbClr val="0000CC"/>
              </a:solidFill>
              <a:cs typeface="Arial" panose="020B0604020202020204" pitchFamily="34" charset="0"/>
            </a:endParaRPr>
          </a:p>
        </p:txBody>
      </p:sp>
      <p:pic>
        <p:nvPicPr>
          <p:cNvPr id="34" name="Рисунок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11" y="6309360"/>
            <a:ext cx="918139" cy="428208"/>
          </a:xfrm>
          <a:prstGeom prst="rect">
            <a:avLst/>
          </a:prstGeom>
        </p:spPr>
      </p:pic>
      <p:sp>
        <p:nvSpPr>
          <p:cNvPr id="37"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17</a:t>
            </a:r>
            <a:endParaRPr lang="ru-RU" dirty="0">
              <a:solidFill>
                <a:prstClr val="black">
                  <a:lumMod val="65000"/>
                  <a:lumOff val="35000"/>
                </a:prstClr>
              </a:solidFill>
            </a:endParaRPr>
          </a:p>
        </p:txBody>
      </p:sp>
    </p:spTree>
    <p:extLst>
      <p:ext uri="{BB962C8B-B14F-4D97-AF65-F5344CB8AC3E}">
        <p14:creationId xmlns:p14="http://schemas.microsoft.com/office/powerpoint/2010/main" val="1832379034"/>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AutoShape 39"/>
          <p:cNvSpPr>
            <a:spLocks noChangeArrowheads="1"/>
          </p:cNvSpPr>
          <p:nvPr/>
        </p:nvSpPr>
        <p:spPr bwMode="auto">
          <a:xfrm>
            <a:off x="420688" y="1447800"/>
            <a:ext cx="8304212" cy="4038600"/>
          </a:xfrm>
          <a:prstGeom prst="roundRect">
            <a:avLst>
              <a:gd name="adj" fmla="val 16667"/>
            </a:avLst>
          </a:prstGeom>
          <a:solidFill>
            <a:schemeClr val="bg1"/>
          </a:solidFill>
          <a:ln w="19050">
            <a:solidFill>
              <a:srgbClr val="0066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solidFill>
                <a:srgbClr val="000000"/>
              </a:solidFill>
            </a:endParaRPr>
          </a:p>
        </p:txBody>
      </p:sp>
      <p:graphicFrame>
        <p:nvGraphicFramePr>
          <p:cNvPr id="6146" name="Object 32"/>
          <p:cNvGraphicFramePr>
            <a:graphicFrameLocks noChangeAspect="1"/>
          </p:cNvGraphicFramePr>
          <p:nvPr/>
        </p:nvGraphicFramePr>
        <p:xfrm>
          <a:off x="1293813" y="1905000"/>
          <a:ext cx="6556375" cy="3009900"/>
        </p:xfrm>
        <a:graphic>
          <a:graphicData uri="http://schemas.openxmlformats.org/presentationml/2006/ole">
            <mc:AlternateContent xmlns:mc="http://schemas.openxmlformats.org/markup-compatibility/2006">
              <mc:Choice xmlns:v="urn:schemas-microsoft-com:vml" Requires="v">
                <p:oleObj spid="_x0000_s2157" r:id="rId4" imgW="10297607" imgH="4837542" progId="Visio.Drawing.11">
                  <p:embed/>
                </p:oleObj>
              </mc:Choice>
              <mc:Fallback>
                <p:oleObj r:id="rId4" imgW="10297607" imgH="4837542"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3813" y="1905000"/>
                        <a:ext cx="6556375" cy="3009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8" name="TextBox 14"/>
          <p:cNvSpPr txBox="1">
            <a:spLocks noChangeArrowheads="1"/>
          </p:cNvSpPr>
          <p:nvPr/>
        </p:nvSpPr>
        <p:spPr bwMode="auto">
          <a:xfrm>
            <a:off x="2895600" y="50292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ru-RU">
                <a:solidFill>
                  <a:srgbClr val="FF0000"/>
                </a:solidFill>
              </a:rPr>
              <a:t>42 MeV</a:t>
            </a:r>
            <a:endParaRPr lang="ru-RU" altLang="ru-RU">
              <a:solidFill>
                <a:srgbClr val="FF0000"/>
              </a:solidFill>
            </a:endParaRPr>
          </a:p>
        </p:txBody>
      </p:sp>
      <p:sp>
        <p:nvSpPr>
          <p:cNvPr id="6149" name="Rectangle 2"/>
          <p:cNvSpPr>
            <a:spLocks noChangeArrowheads="1"/>
          </p:cNvSpPr>
          <p:nvPr/>
        </p:nvSpPr>
        <p:spPr bwMode="auto">
          <a:xfrm>
            <a:off x="0" y="26431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solidFill>
                <a:srgbClr val="000000"/>
              </a:solidFill>
            </a:endParaRPr>
          </a:p>
        </p:txBody>
      </p:sp>
      <p:sp>
        <p:nvSpPr>
          <p:cNvPr id="6150" name="Rectangle 3"/>
          <p:cNvSpPr>
            <a:spLocks noChangeArrowheads="1"/>
          </p:cNvSpPr>
          <p:nvPr/>
        </p:nvSpPr>
        <p:spPr bwMode="auto">
          <a:xfrm>
            <a:off x="0" y="19954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solidFill>
                <a:srgbClr val="000000"/>
              </a:solidFill>
            </a:endParaRPr>
          </a:p>
        </p:txBody>
      </p:sp>
      <p:sp>
        <p:nvSpPr>
          <p:cNvPr id="6151" name="AutoShape 39"/>
          <p:cNvSpPr>
            <a:spLocks noChangeArrowheads="1"/>
          </p:cNvSpPr>
          <p:nvPr/>
        </p:nvSpPr>
        <p:spPr bwMode="auto">
          <a:xfrm>
            <a:off x="457200" y="228600"/>
            <a:ext cx="8304213" cy="685800"/>
          </a:xfrm>
          <a:prstGeom prst="roundRect">
            <a:avLst>
              <a:gd name="adj" fmla="val 16667"/>
            </a:avLst>
          </a:prstGeom>
          <a:solidFill>
            <a:schemeClr val="bg1"/>
          </a:solidFill>
          <a:ln w="19050">
            <a:solidFill>
              <a:srgbClr val="0066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solidFill>
                <a:srgbClr val="000000"/>
              </a:solidFill>
            </a:endParaRPr>
          </a:p>
        </p:txBody>
      </p:sp>
      <p:sp>
        <p:nvSpPr>
          <p:cNvPr id="6152" name="Rectangle 4"/>
          <p:cNvSpPr>
            <a:spLocks noChangeArrowheads="1"/>
          </p:cNvSpPr>
          <p:nvPr/>
        </p:nvSpPr>
        <p:spPr bwMode="auto">
          <a:xfrm>
            <a:off x="0" y="304800"/>
            <a:ext cx="9144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ja-JP" sz="2800" b="1" dirty="0" smtClean="0">
                <a:solidFill>
                  <a:srgbClr val="0000CC"/>
                </a:solidFill>
                <a:ea typeface="MS PGothic" panose="020B0600070205080204" pitchFamily="34" charset="-128"/>
              </a:rPr>
              <a:t>Second and third </a:t>
            </a:r>
            <a:r>
              <a:rPr lang="en-US" altLang="ja-JP" sz="2800" b="1" dirty="0">
                <a:solidFill>
                  <a:srgbClr val="0000CC"/>
                </a:solidFill>
                <a:ea typeface="MS PGothic" panose="020B0600070205080204" pitchFamily="34" charset="-128"/>
              </a:rPr>
              <a:t>stages beamlines</a:t>
            </a:r>
          </a:p>
        </p:txBody>
      </p:sp>
      <p:sp>
        <p:nvSpPr>
          <p:cNvPr id="6153" name="TextBox 14"/>
          <p:cNvSpPr txBox="1">
            <a:spLocks noChangeArrowheads="1"/>
          </p:cNvSpPr>
          <p:nvPr/>
        </p:nvSpPr>
        <p:spPr bwMode="auto">
          <a:xfrm>
            <a:off x="2357438" y="3857625"/>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a:solidFill>
                  <a:srgbClr val="008000"/>
                </a:solidFill>
              </a:rPr>
              <a:t>3</a:t>
            </a:r>
            <a:r>
              <a:rPr lang="en-US" altLang="ru-RU">
                <a:solidFill>
                  <a:srgbClr val="008000"/>
                </a:solidFill>
              </a:rPr>
              <a:t>2 MeV</a:t>
            </a:r>
            <a:endParaRPr lang="ru-RU" altLang="ru-RU">
              <a:solidFill>
                <a:srgbClr val="008000"/>
              </a:solidFill>
            </a:endParaRPr>
          </a:p>
        </p:txBody>
      </p:sp>
      <p:sp>
        <p:nvSpPr>
          <p:cNvPr id="6154" name="TextBox 14"/>
          <p:cNvSpPr txBox="1">
            <a:spLocks noChangeArrowheads="1"/>
          </p:cNvSpPr>
          <p:nvPr/>
        </p:nvSpPr>
        <p:spPr bwMode="auto">
          <a:xfrm>
            <a:off x="4071938" y="3357563"/>
            <a:ext cx="1066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a:solidFill>
                  <a:srgbClr val="008000"/>
                </a:solidFill>
              </a:rPr>
              <a:t>2</a:t>
            </a:r>
            <a:r>
              <a:rPr lang="en-US" altLang="ru-RU">
                <a:solidFill>
                  <a:srgbClr val="008000"/>
                </a:solidFill>
              </a:rPr>
              <a:t>2 MeV</a:t>
            </a:r>
            <a:endParaRPr lang="ru-RU" altLang="ru-RU">
              <a:solidFill>
                <a:srgbClr val="008000"/>
              </a:solidFill>
            </a:endParaRPr>
          </a:p>
        </p:txBody>
      </p:sp>
      <p:sp>
        <p:nvSpPr>
          <p:cNvPr id="6155" name="TextBox 14"/>
          <p:cNvSpPr txBox="1">
            <a:spLocks noChangeArrowheads="1"/>
          </p:cNvSpPr>
          <p:nvPr/>
        </p:nvSpPr>
        <p:spPr bwMode="auto">
          <a:xfrm>
            <a:off x="4071938" y="2786063"/>
            <a:ext cx="1066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a:solidFill>
                  <a:srgbClr val="008000"/>
                </a:solidFill>
              </a:rPr>
              <a:t>1</a:t>
            </a:r>
            <a:r>
              <a:rPr lang="en-US" altLang="ru-RU">
                <a:solidFill>
                  <a:srgbClr val="008000"/>
                </a:solidFill>
              </a:rPr>
              <a:t>2 MeV</a:t>
            </a:r>
            <a:endParaRPr lang="ru-RU" altLang="ru-RU">
              <a:solidFill>
                <a:srgbClr val="008000"/>
              </a:solidFill>
            </a:endParaRPr>
          </a:p>
        </p:txBody>
      </p:sp>
      <p:sp>
        <p:nvSpPr>
          <p:cNvPr id="6156"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6158" name="Rectangle 37"/>
          <p:cNvSpPr>
            <a:spLocks noChangeArrowheads="1"/>
          </p:cNvSpPr>
          <p:nvPr/>
        </p:nvSpPr>
        <p:spPr bwMode="auto">
          <a:xfrm>
            <a:off x="0" y="5792788"/>
            <a:ext cx="9144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ja-JP" sz="2800" i="1">
                <a:solidFill>
                  <a:srgbClr val="0000CC"/>
                </a:solidFill>
                <a:ea typeface="MS PGothic" panose="020B0600070205080204" pitchFamily="34" charset="-128"/>
              </a:rPr>
              <a:t>(horizontal plane)</a:t>
            </a:r>
            <a:endParaRPr lang="ru-RU" altLang="ru-RU" sz="2800" i="1">
              <a:solidFill>
                <a:srgbClr val="0000CC"/>
              </a:solidFill>
              <a:ea typeface="MS PGothic" panose="020B0600070205080204" pitchFamily="34" charset="-128"/>
            </a:endParaRPr>
          </a:p>
        </p:txBody>
      </p:sp>
      <p:sp>
        <p:nvSpPr>
          <p:cNvPr id="2" name="Номер слайда 1"/>
          <p:cNvSpPr>
            <a:spLocks noGrp="1"/>
          </p:cNvSpPr>
          <p:nvPr>
            <p:ph type="sldNum" sz="quarter" idx="12"/>
          </p:nvPr>
        </p:nvSpPr>
        <p:spPr>
          <a:xfrm>
            <a:off x="6996966" y="6462228"/>
            <a:ext cx="2057400" cy="365125"/>
          </a:xfrm>
        </p:spPr>
        <p:txBody>
          <a:bodyPr/>
          <a:lstStyle/>
          <a:p>
            <a:fld id="{C6E0B653-5C60-4C0D-B0A7-17BB3DEDED7B}" type="slidenum">
              <a:rPr lang="ru-RU" smtClean="0"/>
              <a:t>18</a:t>
            </a:fld>
            <a:endParaRPr lang="ru-RU" dirty="0"/>
          </a:p>
        </p:txBody>
      </p:sp>
    </p:spTree>
    <p:extLst>
      <p:ext uri="{BB962C8B-B14F-4D97-AF65-F5344CB8AC3E}">
        <p14:creationId xmlns:p14="http://schemas.microsoft.com/office/powerpoint/2010/main" val="3064257343"/>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Рисунок 20" descr="DSC_0465.jpg"/>
          <p:cNvPicPr>
            <a:picLocks noChangeAspect="1"/>
          </p:cNvPicPr>
          <p:nvPr/>
        </p:nvPicPr>
        <p:blipFill>
          <a:blip r:embed="rId2" cstate="print">
            <a:extLst>
              <a:ext uri="{28A0092B-C50C-407E-A947-70E740481C1C}">
                <a14:useLocalDpi xmlns:a14="http://schemas.microsoft.com/office/drawing/2010/main" val="0"/>
              </a:ext>
            </a:extLst>
          </a:blip>
          <a:srcRect l="5403" r="5403"/>
          <a:stretch>
            <a:fillRect/>
          </a:stretch>
        </p:blipFill>
        <p:spPr bwMode="auto">
          <a:xfrm>
            <a:off x="-6350" y="19050"/>
            <a:ext cx="9156700" cy="681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AutoShape 4"/>
          <p:cNvSpPr>
            <a:spLocks noChangeArrowheads="1"/>
          </p:cNvSpPr>
          <p:nvPr/>
        </p:nvSpPr>
        <p:spPr bwMode="auto">
          <a:xfrm>
            <a:off x="6357938" y="5643563"/>
            <a:ext cx="2286000" cy="949325"/>
          </a:xfrm>
          <a:prstGeom prst="roundRect">
            <a:avLst>
              <a:gd name="adj" fmla="val 16667"/>
            </a:avLst>
          </a:prstGeom>
          <a:solidFill>
            <a:srgbClr val="0000CC">
              <a:alpha val="70195"/>
            </a:srgb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ru-RU" sz="2400">
                <a:solidFill>
                  <a:srgbClr val="FFFFFF"/>
                </a:solidFill>
                <a:cs typeface="Arial" panose="020B0604020202020204" pitchFamily="34" charset="0"/>
              </a:rPr>
              <a:t>2</a:t>
            </a:r>
            <a:r>
              <a:rPr lang="en-US" altLang="ru-RU" sz="2400" baseline="30000">
                <a:solidFill>
                  <a:srgbClr val="FFFFFF"/>
                </a:solidFill>
                <a:cs typeface="Arial" panose="020B0604020202020204" pitchFamily="34" charset="0"/>
              </a:rPr>
              <a:t>nd</a:t>
            </a:r>
            <a:r>
              <a:rPr lang="en-US" altLang="ru-RU" sz="2400">
                <a:solidFill>
                  <a:srgbClr val="FFFFFF"/>
                </a:solidFill>
                <a:cs typeface="Arial" panose="020B0604020202020204" pitchFamily="34" charset="0"/>
              </a:rPr>
              <a:t> stage FEL </a:t>
            </a:r>
          </a:p>
          <a:p>
            <a:pPr algn="ctr">
              <a:spcBef>
                <a:spcPct val="0"/>
              </a:spcBef>
              <a:buFontTx/>
              <a:buNone/>
            </a:pPr>
            <a:r>
              <a:rPr lang="en-US" altLang="ru-RU" sz="2400">
                <a:solidFill>
                  <a:srgbClr val="FFFFFF"/>
                </a:solidFill>
                <a:cs typeface="Arial" panose="020B0604020202020204" pitchFamily="34" charset="0"/>
              </a:rPr>
              <a:t>undulator</a:t>
            </a:r>
            <a:endParaRPr lang="ru-RU" altLang="ru-RU" sz="1800">
              <a:cs typeface="Arial" panose="020B0604020202020204" pitchFamily="34" charset="0"/>
            </a:endParaRPr>
          </a:p>
        </p:txBody>
      </p:sp>
      <p:cxnSp>
        <p:nvCxnSpPr>
          <p:cNvPr id="27652" name="AutoShape 6"/>
          <p:cNvCxnSpPr>
            <a:cxnSpLocks noChangeShapeType="1"/>
            <a:stCxn id="27651" idx="0"/>
          </p:cNvCxnSpPr>
          <p:nvPr/>
        </p:nvCxnSpPr>
        <p:spPr bwMode="auto">
          <a:xfrm rot="5400000" flipH="1" flipV="1">
            <a:off x="6357938" y="3857625"/>
            <a:ext cx="2928938" cy="642937"/>
          </a:xfrm>
          <a:prstGeom prst="straightConnector1">
            <a:avLst/>
          </a:prstGeom>
          <a:noFill/>
          <a:ln w="50800">
            <a:solidFill>
              <a:srgbClr val="FF0000"/>
            </a:solidFill>
            <a:miter lim="800000"/>
            <a:headEnd type="oval" w="sm" len="sm"/>
            <a:tailEnd type="triangle" w="med" len="med"/>
          </a:ln>
          <a:extLst>
            <a:ext uri="{909E8E84-426E-40DD-AFC4-6F175D3DCCD1}">
              <a14:hiddenFill xmlns:a14="http://schemas.microsoft.com/office/drawing/2010/main">
                <a:noFill/>
              </a14:hiddenFill>
            </a:ext>
          </a:extLst>
        </p:spPr>
      </p:cxnSp>
      <p:sp>
        <p:nvSpPr>
          <p:cNvPr id="27653" name="Line 14"/>
          <p:cNvSpPr>
            <a:spLocks noChangeShapeType="1"/>
          </p:cNvSpPr>
          <p:nvPr/>
        </p:nvSpPr>
        <p:spPr bwMode="auto">
          <a:xfrm flipV="1">
            <a:off x="2071688" y="2928938"/>
            <a:ext cx="1214437" cy="3143250"/>
          </a:xfrm>
          <a:prstGeom prst="line">
            <a:avLst/>
          </a:prstGeom>
          <a:noFill/>
          <a:ln w="50800">
            <a:solidFill>
              <a:srgbClr val="FF0000"/>
            </a:solidFill>
            <a:round/>
            <a:headEnd type="oval" w="sm" len="sm"/>
            <a:tailEnd type="triangle" w="med" len="med"/>
          </a:ln>
          <a:extLst>
            <a:ext uri="{909E8E84-426E-40DD-AFC4-6F175D3DCCD1}">
              <a14:hiddenFill xmlns:a14="http://schemas.microsoft.com/office/drawing/2010/main">
                <a:noFill/>
              </a14:hiddenFill>
            </a:ext>
          </a:extLst>
        </p:spPr>
        <p:txBody>
          <a:bodyPr wrap="none"/>
          <a:lstStyle/>
          <a:p>
            <a:endParaRPr lang="ru-RU"/>
          </a:p>
        </p:txBody>
      </p:sp>
      <p:sp>
        <p:nvSpPr>
          <p:cNvPr id="27654" name="AutoShape 16"/>
          <p:cNvSpPr>
            <a:spLocks noChangeArrowheads="1"/>
          </p:cNvSpPr>
          <p:nvPr/>
        </p:nvSpPr>
        <p:spPr bwMode="auto">
          <a:xfrm>
            <a:off x="928688" y="6072188"/>
            <a:ext cx="2214562" cy="533400"/>
          </a:xfrm>
          <a:prstGeom prst="roundRect">
            <a:avLst>
              <a:gd name="adj" fmla="val 16667"/>
            </a:avLst>
          </a:prstGeom>
          <a:solidFill>
            <a:srgbClr val="0000CC">
              <a:alpha val="70195"/>
            </a:srgb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ru-RU" sz="2400">
                <a:solidFill>
                  <a:srgbClr val="FFFFFF"/>
                </a:solidFill>
                <a:cs typeface="Arial" panose="020B0604020202020204" pitchFamily="34" charset="0"/>
              </a:rPr>
              <a:t>Main linac</a:t>
            </a:r>
          </a:p>
        </p:txBody>
      </p:sp>
      <p:sp>
        <p:nvSpPr>
          <p:cNvPr id="27655" name="Line 18"/>
          <p:cNvSpPr>
            <a:spLocks noChangeShapeType="1"/>
          </p:cNvSpPr>
          <p:nvPr/>
        </p:nvSpPr>
        <p:spPr bwMode="auto">
          <a:xfrm flipH="1" flipV="1">
            <a:off x="2786063" y="5214938"/>
            <a:ext cx="857250" cy="928687"/>
          </a:xfrm>
          <a:prstGeom prst="line">
            <a:avLst/>
          </a:prstGeom>
          <a:noFill/>
          <a:ln w="50800">
            <a:solidFill>
              <a:srgbClr val="000099"/>
            </a:solidFill>
            <a:round/>
            <a:headEnd type="oval" w="sm" len="sm"/>
            <a:tailEnd type="triangle" w="med" len="med"/>
          </a:ln>
          <a:extLst>
            <a:ext uri="{909E8E84-426E-40DD-AFC4-6F175D3DCCD1}">
              <a14:hiddenFill xmlns:a14="http://schemas.microsoft.com/office/drawing/2010/main">
                <a:noFill/>
              </a14:hiddenFill>
            </a:ext>
          </a:extLst>
        </p:spPr>
        <p:txBody>
          <a:bodyPr wrap="none"/>
          <a:lstStyle/>
          <a:p>
            <a:endParaRPr lang="ru-RU"/>
          </a:p>
        </p:txBody>
      </p:sp>
      <p:sp>
        <p:nvSpPr>
          <p:cNvPr id="27656" name="AutoShape 16"/>
          <p:cNvSpPr>
            <a:spLocks noChangeArrowheads="1"/>
          </p:cNvSpPr>
          <p:nvPr/>
        </p:nvSpPr>
        <p:spPr bwMode="auto">
          <a:xfrm>
            <a:off x="3500438" y="4143375"/>
            <a:ext cx="2643187" cy="428625"/>
          </a:xfrm>
          <a:prstGeom prst="roundRect">
            <a:avLst>
              <a:gd name="adj" fmla="val 24944"/>
            </a:avLst>
          </a:prstGeom>
          <a:solidFill>
            <a:srgbClr val="0000CC">
              <a:alpha val="70195"/>
            </a:srgb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400">
                <a:solidFill>
                  <a:srgbClr val="FFFFFF"/>
                </a:solidFill>
                <a:cs typeface="Arial" panose="020B0604020202020204" pitchFamily="34" charset="0"/>
              </a:rPr>
              <a:t>Horizontal tracks</a:t>
            </a:r>
            <a:endParaRPr lang="ru-RU" altLang="ru-RU" sz="1800">
              <a:cs typeface="Arial" panose="020B0604020202020204" pitchFamily="34" charset="0"/>
            </a:endParaRPr>
          </a:p>
        </p:txBody>
      </p:sp>
      <p:sp>
        <p:nvSpPr>
          <p:cNvPr id="27657" name="Line 18"/>
          <p:cNvSpPr>
            <a:spLocks noChangeShapeType="1"/>
          </p:cNvSpPr>
          <p:nvPr/>
        </p:nvSpPr>
        <p:spPr bwMode="auto">
          <a:xfrm flipV="1">
            <a:off x="4857750" y="2143125"/>
            <a:ext cx="500063" cy="2000250"/>
          </a:xfrm>
          <a:prstGeom prst="line">
            <a:avLst/>
          </a:prstGeom>
          <a:noFill/>
          <a:ln w="50800">
            <a:solidFill>
              <a:srgbClr val="FF0000"/>
            </a:solidFill>
            <a:round/>
            <a:headEnd type="oval" w="sm" len="sm"/>
            <a:tailEnd type="triangle" w="med" len="med"/>
          </a:ln>
          <a:extLst>
            <a:ext uri="{909E8E84-426E-40DD-AFC4-6F175D3DCCD1}">
              <a14:hiddenFill xmlns:a14="http://schemas.microsoft.com/office/drawing/2010/main">
                <a:noFill/>
              </a14:hiddenFill>
            </a:ext>
          </a:extLst>
        </p:spPr>
        <p:txBody>
          <a:bodyPr wrap="none"/>
          <a:lstStyle/>
          <a:p>
            <a:endParaRPr lang="ru-RU"/>
          </a:p>
        </p:txBody>
      </p:sp>
      <p:sp>
        <p:nvSpPr>
          <p:cNvPr id="27658" name="Line 18"/>
          <p:cNvSpPr>
            <a:spLocks noChangeShapeType="1"/>
          </p:cNvSpPr>
          <p:nvPr/>
        </p:nvSpPr>
        <p:spPr bwMode="auto">
          <a:xfrm flipV="1">
            <a:off x="4857750" y="2000250"/>
            <a:ext cx="1714500" cy="2143125"/>
          </a:xfrm>
          <a:prstGeom prst="line">
            <a:avLst/>
          </a:prstGeom>
          <a:noFill/>
          <a:ln w="50800">
            <a:solidFill>
              <a:srgbClr val="FF0000"/>
            </a:solidFill>
            <a:round/>
            <a:headEnd type="oval" w="sm" len="sm"/>
            <a:tailEnd type="triangle" w="med" len="med"/>
          </a:ln>
          <a:extLst>
            <a:ext uri="{909E8E84-426E-40DD-AFC4-6F175D3DCCD1}">
              <a14:hiddenFill xmlns:a14="http://schemas.microsoft.com/office/drawing/2010/main">
                <a:noFill/>
              </a14:hiddenFill>
            </a:ext>
          </a:extLst>
        </p:spPr>
        <p:txBody>
          <a:bodyPr wrap="none"/>
          <a:lstStyle/>
          <a:p>
            <a:endParaRPr lang="ru-RU"/>
          </a:p>
        </p:txBody>
      </p:sp>
      <p:sp>
        <p:nvSpPr>
          <p:cNvPr id="27659"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27660" name="AutoShape 4"/>
          <p:cNvSpPr>
            <a:spLocks noChangeArrowheads="1"/>
          </p:cNvSpPr>
          <p:nvPr/>
        </p:nvSpPr>
        <p:spPr bwMode="auto">
          <a:xfrm>
            <a:off x="3643313" y="5643563"/>
            <a:ext cx="2357437" cy="949325"/>
          </a:xfrm>
          <a:prstGeom prst="roundRect">
            <a:avLst>
              <a:gd name="adj" fmla="val 16667"/>
            </a:avLst>
          </a:prstGeom>
          <a:solidFill>
            <a:srgbClr val="0000CC">
              <a:alpha val="70195"/>
            </a:srgb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ru-RU" sz="2400">
                <a:solidFill>
                  <a:srgbClr val="FFFFFF"/>
                </a:solidFill>
                <a:cs typeface="Arial" panose="020B0604020202020204" pitchFamily="34" charset="0"/>
              </a:rPr>
              <a:t>1</a:t>
            </a:r>
            <a:r>
              <a:rPr lang="en-US" altLang="ru-RU" sz="2400" baseline="30000">
                <a:solidFill>
                  <a:srgbClr val="FFFFFF"/>
                </a:solidFill>
                <a:cs typeface="Arial" panose="020B0604020202020204" pitchFamily="34" charset="0"/>
              </a:rPr>
              <a:t>st</a:t>
            </a:r>
            <a:r>
              <a:rPr lang="en-US" altLang="ru-RU" sz="2400">
                <a:solidFill>
                  <a:srgbClr val="FFFFFF"/>
                </a:solidFill>
                <a:cs typeface="Arial" panose="020B0604020202020204" pitchFamily="34" charset="0"/>
              </a:rPr>
              <a:t> stage FEL </a:t>
            </a:r>
          </a:p>
          <a:p>
            <a:pPr algn="ctr">
              <a:spcBef>
                <a:spcPct val="0"/>
              </a:spcBef>
              <a:buFontTx/>
              <a:buNone/>
            </a:pPr>
            <a:r>
              <a:rPr lang="en-US" altLang="ru-RU" sz="2400">
                <a:solidFill>
                  <a:srgbClr val="FFFFFF"/>
                </a:solidFill>
                <a:cs typeface="Arial" panose="020B0604020202020204" pitchFamily="34" charset="0"/>
              </a:rPr>
              <a:t>undulator</a:t>
            </a:r>
            <a:endParaRPr lang="ru-RU" altLang="ru-RU" sz="1800">
              <a:cs typeface="Arial" panose="020B0604020202020204" pitchFamily="34" charset="0"/>
            </a:endParaRPr>
          </a:p>
        </p:txBody>
      </p:sp>
    </p:spTree>
    <p:extLst>
      <p:ext uri="{BB962C8B-B14F-4D97-AF65-F5344CB8AC3E}">
        <p14:creationId xmlns:p14="http://schemas.microsoft.com/office/powerpoint/2010/main" val="1729606542"/>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7171" name="TextBox 7"/>
          <p:cNvSpPr txBox="1">
            <a:spLocks noChangeArrowheads="1"/>
          </p:cNvSpPr>
          <p:nvPr/>
        </p:nvSpPr>
        <p:spPr bwMode="auto">
          <a:xfrm>
            <a:off x="357188" y="1643063"/>
            <a:ext cx="8429625"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None/>
            </a:pPr>
            <a:r>
              <a:rPr lang="en-US" altLang="ru-RU" sz="2400" dirty="0">
                <a:solidFill>
                  <a:srgbClr val="0000FF"/>
                </a:solidFill>
                <a:cs typeface="Arial" panose="020B0604020202020204" pitchFamily="34" charset="0"/>
              </a:rPr>
              <a:t>N.A. </a:t>
            </a:r>
            <a:r>
              <a:rPr lang="en-US" altLang="ru-RU" sz="2400" dirty="0" err="1" smtClean="0">
                <a:solidFill>
                  <a:srgbClr val="0000FF"/>
                </a:solidFill>
                <a:cs typeface="Arial" panose="020B0604020202020204" pitchFamily="34" charset="0"/>
              </a:rPr>
              <a:t>Vinokurov</a:t>
            </a:r>
            <a:r>
              <a:rPr lang="fr-FR" altLang="ru-RU" sz="2400" dirty="0" smtClean="0">
                <a:solidFill>
                  <a:srgbClr val="0000FF"/>
                </a:solidFill>
                <a:cs typeface="Arial" panose="020B0604020202020204" pitchFamily="34" charset="0"/>
              </a:rPr>
              <a:t>, V.M. Borin, </a:t>
            </a:r>
            <a:r>
              <a:rPr lang="fr-FR" altLang="ru-RU" sz="2400" dirty="0">
                <a:solidFill>
                  <a:srgbClr val="0000FF"/>
                </a:solidFill>
                <a:cs typeface="Arial" panose="020B0604020202020204" pitchFamily="34" charset="0"/>
              </a:rPr>
              <a:t>I.V. </a:t>
            </a:r>
            <a:r>
              <a:rPr lang="en-US" altLang="ru-RU" sz="2400" dirty="0" err="1">
                <a:solidFill>
                  <a:srgbClr val="0000FF"/>
                </a:solidFill>
                <a:cs typeface="Arial" panose="020B0604020202020204" pitchFamily="34" charset="0"/>
              </a:rPr>
              <a:t>Davidyuk</a:t>
            </a:r>
            <a:r>
              <a:rPr lang="fr-FR" altLang="ru-RU" sz="2400" dirty="0">
                <a:solidFill>
                  <a:srgbClr val="0000FF"/>
                </a:solidFill>
                <a:cs typeface="Arial" panose="020B0604020202020204" pitchFamily="34" charset="0"/>
              </a:rPr>
              <a:t>, E.N.Dementyev</a:t>
            </a:r>
            <a:r>
              <a:rPr lang="fr-FR" altLang="ru-RU" sz="2400" dirty="0" smtClean="0">
                <a:solidFill>
                  <a:srgbClr val="0000FF"/>
                </a:solidFill>
                <a:cs typeface="Arial" panose="020B0604020202020204" pitchFamily="34" charset="0"/>
              </a:rPr>
              <a:t>,</a:t>
            </a:r>
            <a:r>
              <a:rPr lang="en-US" altLang="ru-RU" sz="2400" dirty="0">
                <a:solidFill>
                  <a:srgbClr val="0000FF"/>
                </a:solidFill>
                <a:cs typeface="Arial" panose="020B0604020202020204" pitchFamily="34" charset="0"/>
              </a:rPr>
              <a:t> </a:t>
            </a:r>
            <a:r>
              <a:rPr lang="en-US" altLang="ru-RU" sz="2400" dirty="0" smtClean="0">
                <a:solidFill>
                  <a:srgbClr val="0000FF"/>
                </a:solidFill>
                <a:cs typeface="Arial" panose="020B0604020202020204" pitchFamily="34" charset="0"/>
              </a:rPr>
              <a:t> </a:t>
            </a:r>
            <a:r>
              <a:rPr lang="en-US" altLang="ru-RU" sz="2400" dirty="0">
                <a:solidFill>
                  <a:srgbClr val="0000FF"/>
                </a:solidFill>
                <a:cs typeface="Arial" panose="020B0604020202020204" pitchFamily="34" charset="0"/>
              </a:rPr>
              <a:t>V.I. </a:t>
            </a:r>
            <a:r>
              <a:rPr lang="en-US" altLang="ru-RU" sz="2400" dirty="0" err="1">
                <a:solidFill>
                  <a:srgbClr val="0000FF"/>
                </a:solidFill>
                <a:cs typeface="Arial" panose="020B0604020202020204" pitchFamily="34" charset="0"/>
              </a:rPr>
              <a:t>Dorokhov</a:t>
            </a:r>
            <a:r>
              <a:rPr lang="fr-FR" altLang="ru-RU" sz="2400" dirty="0" smtClean="0">
                <a:solidFill>
                  <a:srgbClr val="0000FF"/>
                </a:solidFill>
                <a:cs typeface="Arial" panose="020B0604020202020204" pitchFamily="34" charset="0"/>
              </a:rPr>
              <a:t>, </a:t>
            </a:r>
            <a:r>
              <a:rPr lang="fr-FR" altLang="ru-RU" sz="2400" dirty="0">
                <a:solidFill>
                  <a:srgbClr val="0000FF"/>
                </a:solidFill>
                <a:cs typeface="Arial" panose="020B0604020202020204" pitchFamily="34" charset="0"/>
              </a:rPr>
              <a:t>Ya.V.Getmanov, B.A.Knyazev, E.I.Kolobanov, A.A.Kondakov</a:t>
            </a:r>
            <a:r>
              <a:rPr lang="fr-FR" altLang="ru-RU" sz="2400" dirty="0" smtClean="0">
                <a:solidFill>
                  <a:srgbClr val="0000FF"/>
                </a:solidFill>
                <a:cs typeface="Arial" panose="020B0604020202020204" pitchFamily="34" charset="0"/>
              </a:rPr>
              <a:t>, </a:t>
            </a:r>
            <a:r>
              <a:rPr lang="fr-FR" altLang="ru-RU" sz="2400" dirty="0">
                <a:solidFill>
                  <a:srgbClr val="0000FF"/>
                </a:solidFill>
                <a:cs typeface="Arial" panose="020B0604020202020204" pitchFamily="34" charset="0"/>
              </a:rPr>
              <a:t>E.V.Kozyrev, V.V.Kubarev, G.N.Kulipanov</a:t>
            </a:r>
            <a:r>
              <a:rPr lang="fr-FR" altLang="ru-RU" sz="2400" dirty="0" smtClean="0">
                <a:solidFill>
                  <a:srgbClr val="0000FF"/>
                </a:solidFill>
                <a:cs typeface="Arial" panose="020B0604020202020204" pitchFamily="34" charset="0"/>
              </a:rPr>
              <a:t>, </a:t>
            </a:r>
            <a:r>
              <a:rPr lang="fr-FR" altLang="ru-RU" sz="2400" dirty="0">
                <a:solidFill>
                  <a:srgbClr val="0000FF"/>
                </a:solidFill>
                <a:cs typeface="Arial" panose="020B0604020202020204" pitchFamily="34" charset="0"/>
              </a:rPr>
              <a:t>I.V.Kuptsov, G.Ya.Kurkin, </a:t>
            </a:r>
            <a:r>
              <a:rPr lang="fr-FR" altLang="ru-RU" sz="2400" dirty="0" smtClean="0">
                <a:solidFill>
                  <a:srgbClr val="0000FF"/>
                </a:solidFill>
                <a:cs typeface="Arial" panose="020B0604020202020204" pitchFamily="34" charset="0"/>
              </a:rPr>
              <a:t>O.I. Meshkov, S.V.Motygin</a:t>
            </a:r>
            <a:r>
              <a:rPr lang="fr-FR" altLang="ru-RU" sz="2400" dirty="0">
                <a:solidFill>
                  <a:srgbClr val="0000FF"/>
                </a:solidFill>
                <a:cs typeface="Arial" panose="020B0604020202020204" pitchFamily="34" charset="0"/>
              </a:rPr>
              <a:t>, V.N.Osipov, V.M.Petrov, L.E.Medvedev, V.K.Ovchar, </a:t>
            </a:r>
            <a:r>
              <a:rPr lang="fr-FR" altLang="ru-RU" sz="2400" dirty="0" smtClean="0">
                <a:solidFill>
                  <a:srgbClr val="0000FF"/>
                </a:solidFill>
                <a:cs typeface="Arial" panose="020B0604020202020204" pitchFamily="34" charset="0"/>
              </a:rPr>
              <a:t>V.M.Popik</a:t>
            </a:r>
            <a:r>
              <a:rPr lang="fr-FR" altLang="ru-RU" sz="2400" dirty="0">
                <a:solidFill>
                  <a:srgbClr val="0000FF"/>
                </a:solidFill>
                <a:cs typeface="Arial" panose="020B0604020202020204" pitchFamily="34" charset="0"/>
              </a:rPr>
              <a:t>, V.V.Repkov, T.V.Salikova, M.A.Scheglov, </a:t>
            </a:r>
            <a:r>
              <a:rPr lang="fr-FR" altLang="ru-RU" sz="2400" dirty="0" smtClean="0">
                <a:solidFill>
                  <a:srgbClr val="0000FF"/>
                </a:solidFill>
                <a:cs typeface="Arial" panose="020B0604020202020204" pitchFamily="34" charset="0"/>
              </a:rPr>
              <a:t>I.K.Sedlyarov, S.S.Serednyakov</a:t>
            </a:r>
            <a:r>
              <a:rPr lang="fr-FR" altLang="ru-RU" sz="2400" dirty="0">
                <a:solidFill>
                  <a:srgbClr val="0000FF"/>
                </a:solidFill>
                <a:cs typeface="Arial" panose="020B0604020202020204" pitchFamily="34" charset="0"/>
              </a:rPr>
              <a:t>, O.A.Shevchenko, A.N.Skrinsky, S.V.Tararyshkin, V.G.Tcheskidov, A.G. Tribendis, </a:t>
            </a:r>
            <a:r>
              <a:rPr lang="fr-FR" altLang="ru-RU" sz="2400" dirty="0" smtClean="0">
                <a:solidFill>
                  <a:srgbClr val="0000FF"/>
                </a:solidFill>
                <a:cs typeface="Arial" panose="020B0604020202020204" pitchFamily="34" charset="0"/>
              </a:rPr>
              <a:t>V.N. Volkov.</a:t>
            </a:r>
            <a:endParaRPr lang="ru-RU" altLang="ru-RU" sz="2400" dirty="0">
              <a:solidFill>
                <a:srgbClr val="0000FF"/>
              </a:solidFill>
              <a:cs typeface="Arial" panose="020B0604020202020204" pitchFamily="34" charset="0"/>
            </a:endParaRPr>
          </a:p>
        </p:txBody>
      </p:sp>
      <p:sp>
        <p:nvSpPr>
          <p:cNvPr id="7172" name="TextBox 9"/>
          <p:cNvSpPr txBox="1">
            <a:spLocks noChangeArrowheads="1"/>
          </p:cNvSpPr>
          <p:nvPr/>
        </p:nvSpPr>
        <p:spPr bwMode="auto">
          <a:xfrm>
            <a:off x="0" y="642938"/>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ru-RU" sz="2800" b="1">
                <a:solidFill>
                  <a:srgbClr val="0000CC"/>
                </a:solidFill>
                <a:cs typeface="Arial" panose="020B0604020202020204" pitchFamily="34" charset="0"/>
              </a:rPr>
              <a:t>NovoFEL  Team</a:t>
            </a:r>
            <a:endParaRPr lang="ru-RU" altLang="ru-RU" sz="2800" b="1">
              <a:solidFill>
                <a:srgbClr val="0000CC"/>
              </a:solidFill>
              <a:cs typeface="Arial" panose="020B0604020202020204" pitchFamily="34" charset="0"/>
            </a:endParaRPr>
          </a:p>
        </p:txBody>
      </p:sp>
      <p:sp>
        <p:nvSpPr>
          <p:cNvPr id="6" name="Номер слайда 1"/>
          <p:cNvSpPr>
            <a:spLocks noGrp="1"/>
          </p:cNvSpPr>
          <p:nvPr>
            <p:ph type="sldNum" sz="quarter" idx="12"/>
          </p:nvPr>
        </p:nvSpPr>
        <p:spPr>
          <a:xfrm>
            <a:off x="8474075" y="6376988"/>
            <a:ext cx="561975" cy="365125"/>
          </a:xfrm>
        </p:spPr>
        <p:txBody>
          <a:bodyPr/>
          <a:lstStyle/>
          <a:p>
            <a:pPr algn="ctr">
              <a:defRPr/>
            </a:pPr>
            <a:r>
              <a:rPr lang="en-US" dirty="0" smtClean="0">
                <a:solidFill>
                  <a:prstClr val="black">
                    <a:lumMod val="65000"/>
                    <a:lumOff val="35000"/>
                  </a:prstClr>
                </a:solidFill>
              </a:rPr>
              <a:t>2</a:t>
            </a:r>
            <a:endParaRPr lang="ru-RU" dirty="0">
              <a:solidFill>
                <a:prstClr val="black">
                  <a:lumMod val="65000"/>
                  <a:lumOff val="35000"/>
                </a:prstClr>
              </a:solidFill>
            </a:endParaRPr>
          </a:p>
        </p:txBody>
      </p:sp>
    </p:spTree>
    <p:extLst>
      <p:ext uri="{BB962C8B-B14F-4D97-AF65-F5344CB8AC3E}">
        <p14:creationId xmlns:p14="http://schemas.microsoft.com/office/powerpoint/2010/main" val="656576909"/>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Рисунок 12" descr="DSC_0498.jpg"/>
          <p:cNvPicPr>
            <a:picLocks noChangeAspect="1"/>
          </p:cNvPicPr>
          <p:nvPr/>
        </p:nvPicPr>
        <p:blipFill>
          <a:blip r:embed="rId2">
            <a:extLst>
              <a:ext uri="{28A0092B-C50C-407E-A947-70E740481C1C}">
                <a14:useLocalDpi xmlns:a14="http://schemas.microsoft.com/office/drawing/2010/main" val="0"/>
              </a:ext>
            </a:extLst>
          </a:blip>
          <a:srcRect r="5794"/>
          <a:stretch>
            <a:fillRect/>
          </a:stretch>
        </p:blipFill>
        <p:spPr bwMode="auto">
          <a:xfrm>
            <a:off x="61913" y="47625"/>
            <a:ext cx="9020175" cy="676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28676" name="AutoShape 4"/>
          <p:cNvSpPr>
            <a:spLocks noChangeArrowheads="1"/>
          </p:cNvSpPr>
          <p:nvPr/>
        </p:nvSpPr>
        <p:spPr bwMode="auto">
          <a:xfrm>
            <a:off x="6643688" y="5572125"/>
            <a:ext cx="2286000" cy="949325"/>
          </a:xfrm>
          <a:prstGeom prst="roundRect">
            <a:avLst>
              <a:gd name="adj" fmla="val 16667"/>
            </a:avLst>
          </a:prstGeom>
          <a:solidFill>
            <a:srgbClr val="0000CC">
              <a:alpha val="70195"/>
            </a:srgb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ru-RU" sz="2400" dirty="0" smtClean="0">
                <a:solidFill>
                  <a:srgbClr val="FFFFFF"/>
                </a:solidFill>
                <a:cs typeface="Arial" panose="020B0604020202020204" pitchFamily="34" charset="0"/>
              </a:rPr>
              <a:t>3</a:t>
            </a:r>
            <a:r>
              <a:rPr lang="en-US" altLang="ru-RU" sz="2400" baseline="30000" dirty="0" smtClean="0">
                <a:solidFill>
                  <a:srgbClr val="FFFFFF"/>
                </a:solidFill>
                <a:cs typeface="Arial" panose="020B0604020202020204" pitchFamily="34" charset="0"/>
              </a:rPr>
              <a:t>rd</a:t>
            </a:r>
            <a:r>
              <a:rPr lang="en-US" altLang="ru-RU" sz="2400" dirty="0" smtClean="0">
                <a:solidFill>
                  <a:srgbClr val="FFFFFF"/>
                </a:solidFill>
                <a:cs typeface="Arial" panose="020B0604020202020204" pitchFamily="34" charset="0"/>
              </a:rPr>
              <a:t> </a:t>
            </a:r>
            <a:r>
              <a:rPr lang="en-US" altLang="ru-RU" sz="2400" dirty="0">
                <a:solidFill>
                  <a:srgbClr val="FFFFFF"/>
                </a:solidFill>
                <a:cs typeface="Arial" panose="020B0604020202020204" pitchFamily="34" charset="0"/>
              </a:rPr>
              <a:t>stage FEL </a:t>
            </a:r>
          </a:p>
          <a:p>
            <a:pPr algn="ctr">
              <a:spcBef>
                <a:spcPct val="0"/>
              </a:spcBef>
              <a:buFontTx/>
              <a:buNone/>
            </a:pPr>
            <a:r>
              <a:rPr lang="en-US" altLang="ru-RU" sz="2400" dirty="0">
                <a:solidFill>
                  <a:srgbClr val="FFFFFF"/>
                </a:solidFill>
                <a:cs typeface="Arial" panose="020B0604020202020204" pitchFamily="34" charset="0"/>
              </a:rPr>
              <a:t>undulator</a:t>
            </a:r>
            <a:endParaRPr lang="ru-RU" altLang="ru-RU" sz="1800" dirty="0">
              <a:cs typeface="Arial" panose="020B0604020202020204" pitchFamily="34" charset="0"/>
            </a:endParaRPr>
          </a:p>
        </p:txBody>
      </p:sp>
      <p:cxnSp>
        <p:nvCxnSpPr>
          <p:cNvPr id="28677" name="AutoShape 6"/>
          <p:cNvCxnSpPr>
            <a:cxnSpLocks noChangeShapeType="1"/>
            <a:stCxn id="28676" idx="0"/>
          </p:cNvCxnSpPr>
          <p:nvPr/>
        </p:nvCxnSpPr>
        <p:spPr bwMode="auto">
          <a:xfrm flipH="1" flipV="1">
            <a:off x="6215064" y="4786313"/>
            <a:ext cx="1571624" cy="785812"/>
          </a:xfrm>
          <a:prstGeom prst="straightConnector1">
            <a:avLst/>
          </a:prstGeom>
          <a:noFill/>
          <a:ln w="50800">
            <a:solidFill>
              <a:srgbClr val="FF0000"/>
            </a:solidFill>
            <a:miter lim="800000"/>
            <a:headEnd type="oval" w="sm" len="sm"/>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13181952"/>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noChangeArrowheads="1"/>
          </p:cNvSpPr>
          <p:nvPr/>
        </p:nvSpPr>
        <p:spPr bwMode="auto">
          <a:xfrm>
            <a:off x="0" y="-67977"/>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973283708"/>
              </p:ext>
            </p:extLst>
          </p:nvPr>
        </p:nvGraphicFramePr>
        <p:xfrm>
          <a:off x="309034" y="1764455"/>
          <a:ext cx="8525932" cy="4078353"/>
        </p:xfrm>
        <a:graphic>
          <a:graphicData uri="http://schemas.openxmlformats.org/drawingml/2006/table">
            <a:tbl>
              <a:tblPr firstRow="1" bandRow="1">
                <a:tableStyleId>{5C22544A-7EE6-4342-B048-85BDC9FD1C3A}</a:tableStyleId>
              </a:tblPr>
              <a:tblGrid>
                <a:gridCol w="1693332"/>
                <a:gridCol w="855133"/>
                <a:gridCol w="1004009"/>
                <a:gridCol w="710494"/>
                <a:gridCol w="1065741"/>
                <a:gridCol w="1065741"/>
                <a:gridCol w="1065741"/>
                <a:gridCol w="1065741"/>
              </a:tblGrid>
              <a:tr h="532928">
                <a:tc rowSpan="2">
                  <a:txBody>
                    <a:bodyPr/>
                    <a:lstStyle/>
                    <a:p>
                      <a:endParaRPr lang="ru-RU" sz="2200" dirty="0">
                        <a:ln>
                          <a:noFill/>
                        </a:ln>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200" dirty="0" smtClean="0">
                          <a:ln>
                            <a:noFill/>
                          </a:ln>
                          <a:solidFill>
                            <a:srgbClr val="FF0000"/>
                          </a:solidFill>
                          <a:latin typeface="Arial" panose="020B0604020202020204" pitchFamily="34" charset="0"/>
                          <a:cs typeface="Arial" panose="020B0604020202020204" pitchFamily="34" charset="0"/>
                        </a:rPr>
                        <a:t>1</a:t>
                      </a:r>
                      <a:r>
                        <a:rPr lang="en-US" sz="2200" baseline="30000" dirty="0" smtClean="0">
                          <a:ln>
                            <a:noFill/>
                          </a:ln>
                          <a:solidFill>
                            <a:srgbClr val="FF0000"/>
                          </a:solidFill>
                          <a:latin typeface="Arial" panose="020B0604020202020204" pitchFamily="34" charset="0"/>
                          <a:cs typeface="Arial" panose="020B0604020202020204" pitchFamily="34" charset="0"/>
                        </a:rPr>
                        <a:t>st</a:t>
                      </a:r>
                      <a:endParaRPr lang="ru-RU" sz="2200" baseline="30000" dirty="0" smtClean="0">
                        <a:ln>
                          <a:noFill/>
                        </a:ln>
                        <a:solidFill>
                          <a:srgbClr val="FF0000"/>
                        </a:solidFill>
                        <a:latin typeface="Arial" panose="020B0604020202020204" pitchFamily="34" charset="0"/>
                        <a:cs typeface="Arial" panose="020B0604020202020204" pitchFamily="34" charset="0"/>
                      </a:endParaRPr>
                    </a:p>
                    <a:p>
                      <a:pPr algn="ctr"/>
                      <a:r>
                        <a:rPr lang="en-US" sz="1800" b="0" dirty="0" smtClean="0">
                          <a:ln>
                            <a:noFill/>
                          </a:ln>
                          <a:solidFill>
                            <a:srgbClr val="FF0000"/>
                          </a:solidFill>
                          <a:latin typeface="Arial" panose="020B0604020202020204" pitchFamily="34" charset="0"/>
                          <a:cs typeface="Arial" panose="020B0604020202020204" pitchFamily="34" charset="0"/>
                        </a:rPr>
                        <a:t>E=12 MeV</a:t>
                      </a:r>
                      <a:endParaRPr lang="ru-RU" sz="1800" b="0" baseline="30000" dirty="0">
                        <a:ln>
                          <a:noFill/>
                        </a:ln>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ln>
                            <a:noFill/>
                          </a:ln>
                          <a:solidFill>
                            <a:srgbClr val="FF0000"/>
                          </a:solidFill>
                          <a:latin typeface="Arial" panose="020B0604020202020204" pitchFamily="34" charset="0"/>
                          <a:cs typeface="Arial" panose="020B0604020202020204" pitchFamily="34" charset="0"/>
                        </a:rPr>
                        <a:t>2</a:t>
                      </a:r>
                      <a:r>
                        <a:rPr lang="en-US" sz="2400" baseline="30000" dirty="0" smtClean="0">
                          <a:ln>
                            <a:noFill/>
                          </a:ln>
                          <a:solidFill>
                            <a:srgbClr val="FF0000"/>
                          </a:solidFill>
                          <a:latin typeface="Arial" panose="020B0604020202020204" pitchFamily="34" charset="0"/>
                          <a:cs typeface="Arial" panose="020B0604020202020204" pitchFamily="34" charset="0"/>
                        </a:rPr>
                        <a:t>nd</a:t>
                      </a:r>
                      <a:endParaRPr lang="ru-RU" sz="2400" baseline="30000" dirty="0" smtClean="0">
                        <a:ln>
                          <a:noFill/>
                        </a:ln>
                        <a:solidFill>
                          <a:srgbClr val="FF0000"/>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smtClean="0">
                          <a:ln>
                            <a:noFill/>
                          </a:ln>
                          <a:solidFill>
                            <a:srgbClr val="FF0000"/>
                          </a:solidFill>
                          <a:latin typeface="Arial" panose="020B0604020202020204" pitchFamily="34" charset="0"/>
                          <a:cs typeface="Arial" panose="020B0604020202020204" pitchFamily="34" charset="0"/>
                        </a:rPr>
                        <a:t>E=22 MeV</a:t>
                      </a:r>
                      <a:endParaRPr lang="ru-RU" sz="1800" b="0" baseline="30000" dirty="0" smtClean="0">
                        <a:ln>
                          <a:noFill/>
                        </a:ln>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ln>
                            <a:noFill/>
                          </a:ln>
                          <a:solidFill>
                            <a:srgbClr val="FF0000"/>
                          </a:solidFill>
                          <a:latin typeface="Arial" panose="020B0604020202020204" pitchFamily="34" charset="0"/>
                          <a:cs typeface="Arial" panose="020B0604020202020204" pitchFamily="34" charset="0"/>
                        </a:rPr>
                        <a:t>3</a:t>
                      </a:r>
                      <a:r>
                        <a:rPr lang="en-US" sz="2400" baseline="30000" dirty="0" smtClean="0">
                          <a:ln>
                            <a:noFill/>
                          </a:ln>
                          <a:solidFill>
                            <a:srgbClr val="FF0000"/>
                          </a:solidFill>
                          <a:latin typeface="Arial" panose="020B0604020202020204" pitchFamily="34" charset="0"/>
                          <a:cs typeface="Arial" panose="020B0604020202020204" pitchFamily="34" charset="0"/>
                        </a:rPr>
                        <a:t>rd</a:t>
                      </a:r>
                      <a:endParaRPr lang="ru-RU" sz="2400" baseline="30000" dirty="0" smtClean="0">
                        <a:ln>
                          <a:noFill/>
                        </a:ln>
                        <a:solidFill>
                          <a:srgbClr val="FF0000"/>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smtClean="0">
                          <a:ln>
                            <a:noFill/>
                          </a:ln>
                          <a:solidFill>
                            <a:srgbClr val="FF0000"/>
                          </a:solidFill>
                          <a:latin typeface="Arial" panose="020B0604020202020204" pitchFamily="34" charset="0"/>
                          <a:cs typeface="Arial" panose="020B0604020202020204" pitchFamily="34" charset="0"/>
                        </a:rPr>
                        <a:t>E=42 MeV</a:t>
                      </a:r>
                      <a:endParaRPr lang="ru-RU" sz="1800" b="0" baseline="30000" dirty="0" smtClean="0">
                        <a:ln>
                          <a:noFill/>
                        </a:ln>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r>
              <a:tr h="542337">
                <a:tc vMerge="1">
                  <a:txBody>
                    <a:bodyPr/>
                    <a:lstStyle/>
                    <a:p>
                      <a:endParaRPr lang="ru-RU" sz="2200" dirty="0">
                        <a:ln>
                          <a:noFill/>
                        </a:ln>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lasing</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working</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max</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lasing</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max</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lasing</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max</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32928">
                <a:tc>
                  <a:txBody>
                    <a:bodyPr/>
                    <a:lstStyle/>
                    <a:p>
                      <a:r>
                        <a:rPr lang="en-US" sz="2000" dirty="0" smtClean="0">
                          <a:ln>
                            <a:noFill/>
                          </a:ln>
                          <a:solidFill>
                            <a:srgbClr val="0000CC"/>
                          </a:solidFill>
                          <a:latin typeface="Arial" panose="020B0604020202020204" pitchFamily="34" charset="0"/>
                          <a:cs typeface="Arial" panose="020B0604020202020204" pitchFamily="34" charset="0"/>
                        </a:rPr>
                        <a:t>Current, mA</a:t>
                      </a:r>
                      <a:endParaRPr lang="ru-RU" sz="20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5.5</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11</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30</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7.0</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7.5</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3.0</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5</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19848">
                <a:tc>
                  <a:txBody>
                    <a:bodyPr/>
                    <a:lstStyle/>
                    <a:p>
                      <a:r>
                        <a:rPr lang="en-US" sz="2000" dirty="0" smtClean="0">
                          <a:ln>
                            <a:noFill/>
                          </a:ln>
                          <a:solidFill>
                            <a:srgbClr val="0000CC"/>
                          </a:solidFill>
                          <a:latin typeface="Arial" panose="020B0604020202020204" pitchFamily="34" charset="0"/>
                          <a:cs typeface="Arial" panose="020B0604020202020204" pitchFamily="34" charset="0"/>
                        </a:rPr>
                        <a:t>Rep. rate,</a:t>
                      </a:r>
                      <a:r>
                        <a:rPr lang="en-US" sz="2000" baseline="0" dirty="0" smtClean="0">
                          <a:ln>
                            <a:noFill/>
                          </a:ln>
                          <a:solidFill>
                            <a:srgbClr val="0000CC"/>
                          </a:solidFill>
                          <a:latin typeface="Arial" panose="020B0604020202020204" pitchFamily="34" charset="0"/>
                          <a:cs typeface="Arial" panose="020B0604020202020204" pitchFamily="34" charset="0"/>
                        </a:rPr>
                        <a:t> MHz</a:t>
                      </a:r>
                      <a:endParaRPr lang="ru-RU" sz="20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5.6</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11.2</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22.4</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7.52</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7.52</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3.76</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5.64</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32928">
                <a:tc>
                  <a:txBody>
                    <a:bodyPr/>
                    <a:lstStyle/>
                    <a:p>
                      <a:r>
                        <a:rPr lang="en-US" sz="2000" dirty="0" smtClean="0">
                          <a:ln>
                            <a:noFill/>
                          </a:ln>
                          <a:solidFill>
                            <a:srgbClr val="0000CC"/>
                          </a:solidFill>
                          <a:latin typeface="Arial" panose="020B0604020202020204" pitchFamily="34" charset="0"/>
                          <a:cs typeface="Arial" panose="020B0604020202020204" pitchFamily="34" charset="0"/>
                        </a:rPr>
                        <a:t>Q </a:t>
                      </a:r>
                      <a:r>
                        <a:rPr lang="en-US" sz="2000" dirty="0" err="1" smtClean="0">
                          <a:ln>
                            <a:noFill/>
                          </a:ln>
                          <a:solidFill>
                            <a:srgbClr val="0000CC"/>
                          </a:solidFill>
                          <a:latin typeface="Arial" panose="020B0604020202020204" pitchFamily="34" charset="0"/>
                          <a:cs typeface="Arial" panose="020B0604020202020204" pitchFamily="34" charset="0"/>
                        </a:rPr>
                        <a:t>nQ</a:t>
                      </a:r>
                      <a:endParaRPr lang="ru-RU" sz="20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1</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1</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1.4</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0.9</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0.8</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18792">
                <a:tc>
                  <a:txBody>
                    <a:bodyPr/>
                    <a:lstStyle/>
                    <a:p>
                      <a:r>
                        <a:rPr lang="en-US" sz="2000" dirty="0" smtClean="0">
                          <a:ln>
                            <a:noFill/>
                          </a:ln>
                          <a:solidFill>
                            <a:srgbClr val="0000CC"/>
                          </a:solidFill>
                          <a:latin typeface="Arial" panose="020B0604020202020204" pitchFamily="34" charset="0"/>
                          <a:cs typeface="Arial" panose="020B0604020202020204" pitchFamily="34" charset="0"/>
                        </a:rPr>
                        <a:t>P, W</a:t>
                      </a:r>
                      <a:endParaRPr lang="ru-RU" sz="20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300</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500</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1000</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500</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800" dirty="0" smtClean="0">
                          <a:ln>
                            <a:noFill/>
                          </a:ln>
                          <a:solidFill>
                            <a:srgbClr val="0000CC"/>
                          </a:solidFill>
                          <a:latin typeface="Arial" panose="020B0604020202020204" pitchFamily="34" charset="0"/>
                          <a:cs typeface="Arial" panose="020B0604020202020204" pitchFamily="34" charset="0"/>
                        </a:rPr>
                        <a:t>100</a:t>
                      </a: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ru-RU" sz="1800" dirty="0">
                        <a:ln>
                          <a:noFill/>
                        </a:ln>
                        <a:solidFill>
                          <a:srgbClr val="0000CC"/>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Rectangle 2"/>
          <p:cNvSpPr txBox="1">
            <a:spLocks noChangeArrowheads="1"/>
          </p:cNvSpPr>
          <p:nvPr/>
        </p:nvSpPr>
        <p:spPr>
          <a:xfrm>
            <a:off x="0" y="765175"/>
            <a:ext cx="9144000" cy="720725"/>
          </a:xfrm>
          <a:prstGeom prst="rect">
            <a:avLst/>
          </a:prstGeom>
          <a:noFill/>
        </p:spPr>
        <p:txBody>
          <a:bodyPr vert="horz" lIns="720000" tIns="45720" rIns="72000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ru-RU" sz="2800" b="1" dirty="0" smtClean="0">
                <a:solidFill>
                  <a:srgbClr val="C00000"/>
                </a:solidFill>
              </a:rPr>
              <a:t>Electron beam and radiation parameters (1)</a:t>
            </a:r>
          </a:p>
        </p:txBody>
      </p:sp>
      <p:sp>
        <p:nvSpPr>
          <p:cNvPr id="6" name="Номер слайда 1"/>
          <p:cNvSpPr>
            <a:spLocks noGrp="1"/>
          </p:cNvSpPr>
          <p:nvPr>
            <p:ph type="sldNum" sz="quarter" idx="12"/>
          </p:nvPr>
        </p:nvSpPr>
        <p:spPr>
          <a:xfrm>
            <a:off x="8565346" y="6382333"/>
            <a:ext cx="561975" cy="365125"/>
          </a:xfrm>
        </p:spPr>
        <p:txBody>
          <a:bodyPr/>
          <a:lstStyle/>
          <a:p>
            <a:pPr algn="ctr">
              <a:defRPr/>
            </a:pPr>
            <a:r>
              <a:rPr lang="en-US" dirty="0" smtClean="0">
                <a:solidFill>
                  <a:prstClr val="black">
                    <a:lumMod val="65000"/>
                    <a:lumOff val="35000"/>
                  </a:prstClr>
                </a:solidFill>
              </a:rPr>
              <a:t>21</a:t>
            </a:r>
            <a:endParaRPr lang="ru-RU" dirty="0">
              <a:solidFill>
                <a:prstClr val="black">
                  <a:lumMod val="65000"/>
                  <a:lumOff val="35000"/>
                </a:prstClr>
              </a:solidFill>
            </a:endParaRPr>
          </a:p>
        </p:txBody>
      </p:sp>
    </p:spTree>
    <p:extLst>
      <p:ext uri="{BB962C8B-B14F-4D97-AF65-F5344CB8AC3E}">
        <p14:creationId xmlns:p14="http://schemas.microsoft.com/office/powerpoint/2010/main" val="1048926296"/>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AutoShape 5"/>
          <p:cNvSpPr>
            <a:spLocks noChangeArrowheads="1"/>
          </p:cNvSpPr>
          <p:nvPr/>
        </p:nvSpPr>
        <p:spPr bwMode="auto">
          <a:xfrm>
            <a:off x="171450" y="135731"/>
            <a:ext cx="8801100" cy="6586537"/>
          </a:xfrm>
          <a:prstGeom prst="roundRect">
            <a:avLst>
              <a:gd name="adj" fmla="val 4231"/>
            </a:avLst>
          </a:prstGeom>
          <a:solidFill>
            <a:schemeClr val="bg1"/>
          </a:solidFill>
          <a:ln w="19050">
            <a:solidFill>
              <a:srgbClr val="0066FF"/>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ru-RU" altLang="ru-RU" sz="1800">
              <a:solidFill>
                <a:srgbClr val="000000"/>
              </a:solidFill>
              <a:cs typeface="Arial" panose="020B0604020202020204" pitchFamily="34" charset="0"/>
            </a:endParaRPr>
          </a:p>
        </p:txBody>
      </p:sp>
      <p:sp>
        <p:nvSpPr>
          <p:cNvPr id="106499" name="Rectangle 2"/>
          <p:cNvSpPr>
            <a:spLocks noGrp="1" noChangeArrowheads="1"/>
          </p:cNvSpPr>
          <p:nvPr>
            <p:ph type="title"/>
          </p:nvPr>
        </p:nvSpPr>
        <p:spPr>
          <a:xfrm>
            <a:off x="0" y="765175"/>
            <a:ext cx="9144000" cy="720725"/>
          </a:xfrm>
          <a:noFill/>
        </p:spPr>
        <p:txBody>
          <a:bodyPr lIns="720000" rIns="720000"/>
          <a:lstStyle/>
          <a:p>
            <a:pPr algn="ctr" eaLnBrk="1" hangingPunct="1"/>
            <a:r>
              <a:rPr lang="en-US" altLang="ru-RU" sz="2800" b="1" dirty="0" smtClean="0">
                <a:solidFill>
                  <a:srgbClr val="C00000"/>
                </a:solidFill>
              </a:rPr>
              <a:t>Electron beam and radiation parameters (2)</a:t>
            </a:r>
          </a:p>
        </p:txBody>
      </p:sp>
      <p:sp>
        <p:nvSpPr>
          <p:cNvPr id="106500"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graphicFrame>
        <p:nvGraphicFramePr>
          <p:cNvPr id="6" name="Group 37"/>
          <p:cNvGraphicFramePr>
            <a:graphicFrameLocks noGrp="1"/>
          </p:cNvGraphicFramePr>
          <p:nvPr>
            <p:ph sz="half" idx="1"/>
            <p:extLst>
              <p:ext uri="{D42A27DB-BD31-4B8C-83A1-F6EECF244321}">
                <p14:modId xmlns:p14="http://schemas.microsoft.com/office/powerpoint/2010/main" val="79597400"/>
              </p:ext>
            </p:extLst>
          </p:nvPr>
        </p:nvGraphicFramePr>
        <p:xfrm>
          <a:off x="723900" y="2214563"/>
          <a:ext cx="8062914" cy="3263901"/>
        </p:xfrm>
        <a:graphic>
          <a:graphicData uri="http://schemas.openxmlformats.org/drawingml/2006/table">
            <a:tbl>
              <a:tblPr>
                <a:tableStyleId>{2D5ABB26-0587-4C30-8999-92F81FD0307C}</a:tableStyleId>
              </a:tblPr>
              <a:tblGrid>
                <a:gridCol w="3551254"/>
                <a:gridCol w="1154086"/>
                <a:gridCol w="1214442"/>
                <a:gridCol w="928691"/>
                <a:gridCol w="1214441"/>
              </a:tblGrid>
              <a:tr h="46974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1</a:t>
                      </a:r>
                      <a:r>
                        <a:rPr kumimoji="0" lang="en-US" sz="2400" u="none" strike="noStrike" cap="none" normalizeH="0" baseline="30000" dirty="0" smtClean="0">
                          <a:ln>
                            <a:noFill/>
                          </a:ln>
                          <a:solidFill>
                            <a:srgbClr val="0000CC"/>
                          </a:solidFill>
                          <a:effectLst/>
                        </a:rPr>
                        <a:t>st</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2</a:t>
                      </a:r>
                      <a:r>
                        <a:rPr kumimoji="0" lang="en-US" sz="2400" u="none" strike="noStrike" cap="none" normalizeH="0" baseline="30000" dirty="0" smtClean="0">
                          <a:ln>
                            <a:noFill/>
                          </a:ln>
                          <a:solidFill>
                            <a:srgbClr val="0000CC"/>
                          </a:solidFill>
                          <a:effectLst/>
                        </a:rPr>
                        <a:t>nd</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u="none" strike="noStrike" cap="none" normalizeH="0" baseline="0" dirty="0" smtClean="0">
                          <a:ln>
                            <a:noFill/>
                          </a:ln>
                          <a:solidFill>
                            <a:srgbClr val="0000CC"/>
                          </a:solidFill>
                          <a:effectLst/>
                        </a:rPr>
                        <a:t>3</a:t>
                      </a:r>
                      <a:r>
                        <a:rPr kumimoji="0" lang="en-US" sz="2400" b="1" u="none" strike="noStrike" cap="none" normalizeH="0" baseline="30000" dirty="0" smtClean="0">
                          <a:ln>
                            <a:noFill/>
                          </a:ln>
                          <a:solidFill>
                            <a:srgbClr val="0000CC"/>
                          </a:solidFill>
                          <a:effectLst/>
                        </a:rPr>
                        <a:t>rd</a:t>
                      </a:r>
                      <a:endParaRPr kumimoji="0" lang="en-US" sz="2400" b="1"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cap="flat">
                      <a:noFill/>
                    </a:lnL>
                    <a:lnR cap="flat">
                      <a:noFill/>
                    </a:lnR>
                    <a:lnT cap="flat">
                      <a:noFill/>
                    </a:lnT>
                    <a:lnB cap="flat">
                      <a:noFill/>
                    </a:lnB>
                    <a:lnTlToBr>
                      <a:noFill/>
                    </a:lnTlToBr>
                    <a:lnBlToTr>
                      <a:noFill/>
                    </a:lnBlToTr>
                    <a:noFill/>
                  </a:tcPr>
                </a:tc>
              </a:tr>
              <a:tr h="5845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Energy, </a:t>
                      </a:r>
                      <a:r>
                        <a:rPr kumimoji="0" lang="en-US" sz="2400" u="none" strike="noStrike" cap="none" normalizeH="0" baseline="0" dirty="0" err="1" smtClean="0">
                          <a:ln>
                            <a:noFill/>
                          </a:ln>
                          <a:solidFill>
                            <a:srgbClr val="0000CC"/>
                          </a:solidFill>
                          <a:effectLst/>
                        </a:rPr>
                        <a:t>MeV</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12</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22</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u="none" strike="noStrike" cap="none" normalizeH="0" baseline="0" dirty="0" smtClean="0">
                          <a:ln>
                            <a:noFill/>
                          </a:ln>
                          <a:solidFill>
                            <a:srgbClr val="0000CC"/>
                          </a:solidFill>
                          <a:effectLst/>
                        </a:rPr>
                        <a:t>42</a:t>
                      </a:r>
                      <a:endParaRPr kumimoji="0" lang="en-US" sz="2400" b="1"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C00000"/>
                          </a:solidFill>
                          <a:effectLst/>
                        </a:rPr>
                        <a:t>46</a:t>
                      </a:r>
                      <a:endParaRPr kumimoji="0" lang="en-US" sz="2400" b="0" i="1" u="none" strike="noStrike" cap="none" normalizeH="0" baseline="0" dirty="0" smtClean="0">
                        <a:ln>
                          <a:noFill/>
                        </a:ln>
                        <a:solidFill>
                          <a:srgbClr val="C00000"/>
                        </a:solidFill>
                        <a:effectLst/>
                        <a:latin typeface="Arial" charset="0"/>
                      </a:endParaRPr>
                    </a:p>
                  </a:txBody>
                  <a:tcPr marL="90000" marR="90000" marT="46800" marB="0" horzOverflow="overflow">
                    <a:lnT w="12700" cap="flat" cmpd="sng" algn="ctr">
                      <a:solidFill>
                        <a:schemeClr val="tx1"/>
                      </a:solidFill>
                      <a:prstDash val="solid"/>
                      <a:round/>
                      <a:headEnd type="none" w="med" len="med"/>
                      <a:tailEnd type="none" w="med" len="med"/>
                    </a:lnT>
                  </a:tcPr>
                </a:tc>
              </a:tr>
              <a:tr h="5515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Current, </a:t>
                      </a:r>
                      <a:r>
                        <a:rPr kumimoji="0" lang="en-US" sz="2400" u="none" strike="noStrike" cap="none" normalizeH="0" baseline="0" dirty="0" err="1" smtClean="0">
                          <a:ln>
                            <a:noFill/>
                          </a:ln>
                          <a:solidFill>
                            <a:srgbClr val="0000CC"/>
                          </a:solidFill>
                          <a:effectLst/>
                        </a:rPr>
                        <a:t>mA</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30</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CC"/>
                          </a:solidFill>
                          <a:effectLst/>
                          <a:latin typeface="+mn-lt"/>
                        </a:rPr>
                        <a:t>7.5</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CC"/>
                          </a:solidFill>
                          <a:effectLst/>
                          <a:latin typeface="+mn-lt"/>
                        </a:rPr>
                        <a:t>5</a:t>
                      </a:r>
                      <a:endParaRPr kumimoji="0" lang="en-US" sz="2400" b="1"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C00000"/>
                          </a:solidFill>
                          <a:effectLst/>
                        </a:rPr>
                        <a:t>50</a:t>
                      </a:r>
                      <a:endParaRPr kumimoji="0" lang="en-US" sz="2400" b="0" i="1" u="none" strike="noStrike" cap="none" normalizeH="0" baseline="0" dirty="0" smtClean="0">
                        <a:ln>
                          <a:noFill/>
                        </a:ln>
                        <a:solidFill>
                          <a:srgbClr val="C00000"/>
                        </a:solidFill>
                        <a:effectLst/>
                        <a:latin typeface="Arial" charset="0"/>
                      </a:endParaRPr>
                    </a:p>
                  </a:txBody>
                  <a:tcPr marL="90000" marR="90000" marT="46800" marB="0" horzOverflow="overflow"/>
                </a:tc>
              </a:tr>
              <a:tr h="5532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Wavelength, </a:t>
                      </a:r>
                      <a:r>
                        <a:rPr kumimoji="0" lang="en-US" sz="2400" u="none" strike="noStrike" cap="none" normalizeH="0" baseline="0" dirty="0" smtClean="0">
                          <a:ln>
                            <a:noFill/>
                          </a:ln>
                          <a:solidFill>
                            <a:srgbClr val="0000CC"/>
                          </a:solidFill>
                          <a:effectLst/>
                          <a:sym typeface="Symbol"/>
                        </a:rPr>
                        <a:t>m</a:t>
                      </a:r>
                      <a:r>
                        <a:rPr kumimoji="0" lang="en-US" sz="2400" u="none" strike="noStrike" cap="none" normalizeH="0" baseline="0" dirty="0" smtClean="0">
                          <a:ln>
                            <a:noFill/>
                          </a:ln>
                          <a:solidFill>
                            <a:srgbClr val="0000CC"/>
                          </a:solidFill>
                          <a:effectLst/>
                        </a:rPr>
                        <a:t>  </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90-240</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40-90</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CC"/>
                          </a:solidFill>
                          <a:effectLst/>
                          <a:latin typeface="+mn-lt"/>
                        </a:rPr>
                        <a:t>8-11</a:t>
                      </a:r>
                      <a:endParaRPr kumimoji="0" lang="en-US" sz="2400" b="1"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C00000"/>
                          </a:solidFill>
                          <a:effectLst/>
                        </a:rPr>
                        <a:t>5-20</a:t>
                      </a:r>
                      <a:endParaRPr kumimoji="0" lang="en-US" sz="2400" b="0" i="1" u="none" strike="noStrike" cap="none" normalizeH="0" baseline="0" dirty="0" smtClean="0">
                        <a:ln>
                          <a:noFill/>
                        </a:ln>
                        <a:solidFill>
                          <a:srgbClr val="C00000"/>
                        </a:solidFill>
                        <a:effectLst/>
                        <a:latin typeface="Arial" charset="0"/>
                      </a:endParaRPr>
                    </a:p>
                  </a:txBody>
                  <a:tcPr marL="90000" marR="90000" marT="46800" marB="0" horzOverflow="overflow"/>
                </a:tc>
              </a:tr>
              <a:tr h="5515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Radiation power, kW</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0.5</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0.5</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u="none" strike="noStrike" cap="none" normalizeH="0" baseline="0" dirty="0" smtClean="0">
                          <a:ln>
                            <a:noFill/>
                          </a:ln>
                          <a:solidFill>
                            <a:srgbClr val="0000CC"/>
                          </a:solidFill>
                          <a:effectLst/>
                        </a:rPr>
                        <a:t>0.1</a:t>
                      </a:r>
                      <a:endParaRPr kumimoji="0" lang="en-US" sz="2400" b="1"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C00000"/>
                          </a:solidFill>
                          <a:effectLst/>
                        </a:rPr>
                        <a:t>5</a:t>
                      </a:r>
                      <a:endParaRPr kumimoji="0" lang="en-US" sz="2400" b="0" i="1" u="none" strike="noStrike" cap="none" normalizeH="0" baseline="0" dirty="0" smtClean="0">
                        <a:ln>
                          <a:noFill/>
                        </a:ln>
                        <a:solidFill>
                          <a:srgbClr val="C00000"/>
                        </a:solidFill>
                        <a:effectLst/>
                        <a:latin typeface="Arial" charset="0"/>
                      </a:endParaRPr>
                    </a:p>
                  </a:txBody>
                  <a:tcPr marL="90000" marR="90000" marT="46800" marB="0" horzOverflow="overflow"/>
                </a:tc>
              </a:tr>
              <a:tr h="5532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Electron efficiency, %</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0.6</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0000CC"/>
                          </a:solidFill>
                          <a:effectLst/>
                        </a:rPr>
                        <a:t>0.3</a:t>
                      </a:r>
                      <a:endParaRPr kumimoji="0" lang="en-US" sz="2400" b="0"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u="none" strike="noStrike" cap="none" normalizeH="0" baseline="0" dirty="0" smtClean="0">
                          <a:ln>
                            <a:noFill/>
                          </a:ln>
                          <a:solidFill>
                            <a:srgbClr val="0000CC"/>
                          </a:solidFill>
                          <a:effectLst/>
                        </a:rPr>
                        <a:t>0.2</a:t>
                      </a:r>
                      <a:endParaRPr kumimoji="0" lang="en-US" sz="2400" b="1" i="0" u="none" strike="noStrike" cap="none" normalizeH="0" baseline="0" dirty="0" smtClean="0">
                        <a:ln>
                          <a:noFill/>
                        </a:ln>
                        <a:solidFill>
                          <a:srgbClr val="0000CC"/>
                        </a:solidFill>
                        <a:effectLst/>
                        <a:latin typeface="Arial" charset="0"/>
                      </a:endParaRPr>
                    </a:p>
                  </a:txBody>
                  <a:tcPr marL="90000" marR="90000" marT="46800" marB="0" horzOverflow="overflow">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rgbClr val="C00000"/>
                          </a:solidFill>
                          <a:effectLst/>
                        </a:rPr>
                        <a:t>0.5</a:t>
                      </a:r>
                      <a:endParaRPr kumimoji="0" lang="en-US" sz="2400" b="0" i="1" u="none" strike="noStrike" cap="none" normalizeH="0" baseline="0" dirty="0" smtClean="0">
                        <a:ln>
                          <a:noFill/>
                        </a:ln>
                        <a:solidFill>
                          <a:srgbClr val="C00000"/>
                        </a:solidFill>
                        <a:effectLst/>
                        <a:latin typeface="Arial" charset="0"/>
                      </a:endParaRPr>
                    </a:p>
                  </a:txBody>
                  <a:tcPr marL="90000" marR="90000" marT="46800" marB="0" horzOverflow="overflow"/>
                </a:tc>
              </a:tr>
            </a:tbl>
          </a:graphicData>
        </a:graphic>
      </p:graphicFrame>
      <p:sp>
        <p:nvSpPr>
          <p:cNvPr id="106535" name="Скругленный прямоугольник 6"/>
          <p:cNvSpPr>
            <a:spLocks noChangeArrowheads="1"/>
          </p:cNvSpPr>
          <p:nvPr/>
        </p:nvSpPr>
        <p:spPr bwMode="auto">
          <a:xfrm>
            <a:off x="6786563" y="2714625"/>
            <a:ext cx="642937" cy="2714625"/>
          </a:xfrm>
          <a:prstGeom prst="roundRect">
            <a:avLst>
              <a:gd name="adj" fmla="val 16667"/>
            </a:avLst>
          </a:prstGeom>
          <a:noFill/>
          <a:ln w="25400" algn="ctr">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ru-RU" altLang="ru-RU" sz="1800">
              <a:cs typeface="Arial" panose="020B0604020202020204" pitchFamily="34" charset="0"/>
            </a:endParaRPr>
          </a:p>
        </p:txBody>
      </p:sp>
      <p:sp>
        <p:nvSpPr>
          <p:cNvPr id="2" name="Номер слайда 1"/>
          <p:cNvSpPr>
            <a:spLocks noGrp="1"/>
          </p:cNvSpPr>
          <p:nvPr>
            <p:ph type="sldNum" sz="quarter" idx="12"/>
          </p:nvPr>
        </p:nvSpPr>
        <p:spPr>
          <a:xfrm>
            <a:off x="6729414" y="6334920"/>
            <a:ext cx="2057400" cy="365125"/>
          </a:xfrm>
        </p:spPr>
        <p:txBody>
          <a:bodyPr/>
          <a:lstStyle/>
          <a:p>
            <a:fld id="{C6E0B653-5C60-4C0D-B0A7-17BB3DEDED7B}" type="slidenum">
              <a:rPr lang="ru-RU" smtClean="0"/>
              <a:t>22</a:t>
            </a:fld>
            <a:endParaRPr lang="ru-RU" dirty="0"/>
          </a:p>
        </p:txBody>
      </p:sp>
    </p:spTree>
    <p:extLst>
      <p:ext uri="{BB962C8B-B14F-4D97-AF65-F5344CB8AC3E}">
        <p14:creationId xmlns:p14="http://schemas.microsoft.com/office/powerpoint/2010/main" val="2505525817"/>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AutoShape 5"/>
          <p:cNvSpPr>
            <a:spLocks noChangeArrowheads="1"/>
          </p:cNvSpPr>
          <p:nvPr/>
        </p:nvSpPr>
        <p:spPr bwMode="auto">
          <a:xfrm>
            <a:off x="171450" y="131608"/>
            <a:ext cx="8801100" cy="6586537"/>
          </a:xfrm>
          <a:prstGeom prst="roundRect">
            <a:avLst>
              <a:gd name="adj" fmla="val 4231"/>
            </a:avLst>
          </a:prstGeom>
          <a:solidFill>
            <a:schemeClr val="bg1"/>
          </a:solidFill>
          <a:ln w="19050">
            <a:solidFill>
              <a:srgbClr val="0066FF"/>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ru-RU" altLang="ru-RU" sz="1800">
              <a:solidFill>
                <a:srgbClr val="000000"/>
              </a:solidFill>
              <a:cs typeface="Arial" panose="020B0604020202020204" pitchFamily="34" charset="0"/>
            </a:endParaRPr>
          </a:p>
        </p:txBody>
      </p:sp>
      <p:sp>
        <p:nvSpPr>
          <p:cNvPr id="108547" name="Rectangle 1"/>
          <p:cNvSpPr>
            <a:spLocks noChangeArrowheads="1"/>
          </p:cNvSpPr>
          <p:nvPr/>
        </p:nvSpPr>
        <p:spPr bwMode="auto">
          <a:xfrm>
            <a:off x="-71120" y="2224837"/>
            <a:ext cx="9144000"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0" rIns="3600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ts val="1200"/>
              </a:spcBef>
              <a:spcAft>
                <a:spcPts val="1200"/>
              </a:spcAft>
              <a:buSzPct val="150000"/>
            </a:pPr>
            <a:r>
              <a:rPr lang="en-US" altLang="ru-RU" sz="2400" dirty="0" smtClean="0">
                <a:solidFill>
                  <a:srgbClr val="0000CC"/>
                </a:solidFill>
                <a:cs typeface="Arial" panose="020B0604020202020204" pitchFamily="34" charset="0"/>
              </a:rPr>
              <a:t>Install </a:t>
            </a:r>
            <a:r>
              <a:rPr lang="en-US" altLang="ru-RU" sz="2400" dirty="0">
                <a:solidFill>
                  <a:srgbClr val="0000CC"/>
                </a:solidFill>
                <a:cs typeface="Arial" panose="020B0604020202020204" pitchFamily="34" charset="0"/>
              </a:rPr>
              <a:t>optical  (SR) diagnostics of electron beam parameters</a:t>
            </a:r>
            <a:endParaRPr lang="ru-RU" altLang="ru-RU" sz="2400" dirty="0">
              <a:solidFill>
                <a:srgbClr val="0000CC"/>
              </a:solidFill>
              <a:cs typeface="Arial" panose="020B0604020202020204" pitchFamily="34" charset="0"/>
            </a:endParaRPr>
          </a:p>
          <a:p>
            <a:pPr algn="just">
              <a:spcBef>
                <a:spcPts val="1200"/>
              </a:spcBef>
              <a:spcAft>
                <a:spcPts val="1200"/>
              </a:spcAft>
              <a:buSzPct val="150000"/>
            </a:pPr>
            <a:r>
              <a:rPr lang="en-US" altLang="ru-RU" sz="2400" dirty="0">
                <a:solidFill>
                  <a:srgbClr val="0000CC"/>
                </a:solidFill>
                <a:cs typeface="Arial" panose="020B0604020202020204" pitchFamily="34" charset="0"/>
              </a:rPr>
              <a:t>Install undulator with variation of period </a:t>
            </a:r>
            <a:endParaRPr lang="en-US" altLang="ru-RU" sz="2400" dirty="0" smtClean="0">
              <a:solidFill>
                <a:srgbClr val="0000CC"/>
              </a:solidFill>
              <a:cs typeface="Arial" panose="020B0604020202020204" pitchFamily="34" charset="0"/>
            </a:endParaRPr>
          </a:p>
          <a:p>
            <a:pPr algn="just">
              <a:spcBef>
                <a:spcPts val="1200"/>
              </a:spcBef>
              <a:spcAft>
                <a:spcPts val="1200"/>
              </a:spcAft>
              <a:buSzPct val="150000"/>
            </a:pPr>
            <a:r>
              <a:rPr lang="en-US" altLang="ru-RU" sz="2400" dirty="0" smtClean="0">
                <a:solidFill>
                  <a:srgbClr val="0000CC"/>
                </a:solidFill>
                <a:cs typeface="Arial" panose="020B0604020202020204" pitchFamily="34" charset="0"/>
              </a:rPr>
              <a:t>Install RF gun </a:t>
            </a:r>
          </a:p>
          <a:p>
            <a:pPr algn="just">
              <a:spcBef>
                <a:spcPts val="1200"/>
              </a:spcBef>
              <a:spcAft>
                <a:spcPts val="1200"/>
              </a:spcAft>
              <a:buSzPct val="150000"/>
            </a:pPr>
            <a:r>
              <a:rPr lang="en-US" altLang="ru-RU" sz="2400" dirty="0">
                <a:solidFill>
                  <a:srgbClr val="0000CC"/>
                </a:solidFill>
                <a:cs typeface="Arial" panose="020B0604020202020204" pitchFamily="34" charset="0"/>
              </a:rPr>
              <a:t> Improve x-ray and neutron radiation shielding</a:t>
            </a:r>
          </a:p>
          <a:p>
            <a:pPr algn="just">
              <a:spcBef>
                <a:spcPts val="1200"/>
              </a:spcBef>
              <a:spcAft>
                <a:spcPts val="1200"/>
              </a:spcAft>
              <a:buSzPct val="150000"/>
            </a:pPr>
            <a:endParaRPr lang="en-US" altLang="ru-RU" sz="2400" dirty="0" smtClean="0">
              <a:solidFill>
                <a:srgbClr val="0000CC"/>
              </a:solidFill>
              <a:cs typeface="Arial" panose="020B0604020202020204" pitchFamily="34" charset="0"/>
            </a:endParaRPr>
          </a:p>
        </p:txBody>
      </p:sp>
      <p:sp>
        <p:nvSpPr>
          <p:cNvPr id="108549"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6" name="Rectangle 2"/>
          <p:cNvSpPr txBox="1">
            <a:spLocks noChangeArrowheads="1"/>
          </p:cNvSpPr>
          <p:nvPr/>
        </p:nvSpPr>
        <p:spPr>
          <a:xfrm>
            <a:off x="1270" y="805425"/>
            <a:ext cx="9144000" cy="720725"/>
          </a:xfrm>
          <a:prstGeom prst="rect">
            <a:avLst/>
          </a:prstGeom>
          <a:noFill/>
        </p:spPr>
        <p:txBody>
          <a:bodyPr lIns="720000" rIns="72000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1200"/>
              </a:spcBef>
              <a:spcAft>
                <a:spcPts val="1200"/>
              </a:spcAft>
              <a:buSzPct val="150000"/>
            </a:pPr>
            <a:r>
              <a:rPr lang="en-US" altLang="ru-RU" sz="2800" b="1" dirty="0" smtClean="0">
                <a:solidFill>
                  <a:srgbClr val="C00000"/>
                </a:solidFill>
                <a:cs typeface="Arial" panose="020B0604020202020204" pitchFamily="34" charset="0"/>
              </a:rPr>
              <a:t>4. Nearest </a:t>
            </a:r>
            <a:r>
              <a:rPr lang="en-US" altLang="ru-RU" sz="2800" b="1" dirty="0">
                <a:solidFill>
                  <a:srgbClr val="C00000"/>
                </a:solidFill>
                <a:cs typeface="Arial" panose="020B0604020202020204" pitchFamily="34" charset="0"/>
              </a:rPr>
              <a:t>and far future plans</a:t>
            </a:r>
            <a:endParaRPr lang="en-US" altLang="ru-RU" sz="2800" dirty="0">
              <a:solidFill>
                <a:srgbClr val="0000CC"/>
              </a:solidFill>
              <a:cs typeface="Arial" panose="020B0604020202020204" pitchFamily="34" charset="0"/>
            </a:endParaRPr>
          </a:p>
        </p:txBody>
      </p:sp>
      <p:sp>
        <p:nvSpPr>
          <p:cNvPr id="3" name="Номер слайда 2"/>
          <p:cNvSpPr>
            <a:spLocks noGrp="1"/>
          </p:cNvSpPr>
          <p:nvPr>
            <p:ph type="sldNum" sz="quarter" idx="12"/>
          </p:nvPr>
        </p:nvSpPr>
        <p:spPr>
          <a:xfrm>
            <a:off x="6669705" y="6356351"/>
            <a:ext cx="2057400" cy="365125"/>
          </a:xfrm>
        </p:spPr>
        <p:txBody>
          <a:bodyPr/>
          <a:lstStyle/>
          <a:p>
            <a:fld id="{C6E0B653-5C60-4C0D-B0A7-17BB3DEDED7B}" type="slidenum">
              <a:rPr lang="ru-RU" smtClean="0"/>
              <a:t>23</a:t>
            </a:fld>
            <a:endParaRPr lang="ru-RU" dirty="0"/>
          </a:p>
        </p:txBody>
      </p:sp>
    </p:spTree>
    <p:extLst>
      <p:ext uri="{BB962C8B-B14F-4D97-AF65-F5344CB8AC3E}">
        <p14:creationId xmlns:p14="http://schemas.microsoft.com/office/powerpoint/2010/main" val="2599800068"/>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8506" y="568325"/>
            <a:ext cx="6506987" cy="5206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Таблица 6"/>
          <p:cNvGraphicFramePr>
            <a:graphicFrameLocks noGrp="1"/>
          </p:cNvGraphicFramePr>
          <p:nvPr>
            <p:extLst>
              <p:ext uri="{D42A27DB-BD31-4B8C-83A1-F6EECF244321}">
                <p14:modId xmlns:p14="http://schemas.microsoft.com/office/powerpoint/2010/main" val="3608247871"/>
              </p:ext>
            </p:extLst>
          </p:nvPr>
        </p:nvGraphicFramePr>
        <p:xfrm>
          <a:off x="3947231" y="3499483"/>
          <a:ext cx="3878262" cy="2254953"/>
        </p:xfrm>
        <a:graphic>
          <a:graphicData uri="http://schemas.openxmlformats.org/drawingml/2006/table">
            <a:tbl>
              <a:tblPr firstRow="1" bandRow="1"/>
              <a:tblGrid>
                <a:gridCol w="2699346"/>
                <a:gridCol w="1178916"/>
              </a:tblGrid>
              <a:tr h="335230">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smtClean="0"/>
                        <a:t>Measured beam parameters</a:t>
                      </a:r>
                      <a:endParaRPr lang="ru-RU" sz="1600" dirty="0"/>
                    </a:p>
                  </a:txBody>
                  <a:tcPr marL="91458" marR="91458" marT="45695" marB="45695">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ru-RU" sz="1100" dirty="0"/>
                    </a:p>
                  </a:txBody>
                  <a:tcPr/>
                </a:tc>
              </a:tr>
              <a:tr h="3350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dirty="0" smtClean="0"/>
                        <a:t>Energy</a:t>
                      </a:r>
                      <a:r>
                        <a:rPr lang="ru-RU" sz="1600" dirty="0" smtClean="0"/>
                        <a:t>, </a:t>
                      </a:r>
                      <a:r>
                        <a:rPr lang="en-US" sz="1600" dirty="0" err="1" smtClean="0"/>
                        <a:t>keV</a:t>
                      </a:r>
                      <a:endParaRPr lang="ru-RU" sz="1600" dirty="0"/>
                    </a:p>
                  </a:txBody>
                  <a:tcPr marL="91458" marR="91458" marT="45695" marB="45695">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ru-RU" sz="1600" dirty="0" smtClean="0"/>
                        <a:t>100 ÷ 320</a:t>
                      </a:r>
                      <a:endParaRPr lang="ru-RU" sz="1600" dirty="0"/>
                    </a:p>
                  </a:txBody>
                  <a:tcPr marL="91458" marR="91458" marT="45695" marB="45695">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57880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dirty="0" smtClean="0"/>
                        <a:t>Pulse duration</a:t>
                      </a:r>
                      <a:r>
                        <a:rPr lang="ru-RU" sz="1600" dirty="0" smtClean="0"/>
                        <a:t>(</a:t>
                      </a:r>
                      <a:r>
                        <a:rPr lang="en-US" sz="1600" dirty="0" smtClean="0"/>
                        <a:t>FWHM</a:t>
                      </a:r>
                      <a:r>
                        <a:rPr lang="ru-RU" sz="1600" dirty="0" smtClean="0"/>
                        <a:t>),</a:t>
                      </a:r>
                      <a:r>
                        <a:rPr lang="ru-RU" sz="1600" baseline="0" dirty="0" smtClean="0"/>
                        <a:t> </a:t>
                      </a:r>
                      <a:r>
                        <a:rPr lang="en-US" sz="1600" baseline="0" dirty="0" smtClean="0"/>
                        <a:t>ns</a:t>
                      </a:r>
                      <a:endParaRPr lang="ru-RU" sz="1600" dirty="0"/>
                    </a:p>
                  </a:txBody>
                  <a:tcPr marL="91458" marR="91458" marT="45695" marB="456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l-GR" sz="1600" dirty="0" smtClean="0"/>
                        <a:t>≤</a:t>
                      </a:r>
                      <a:r>
                        <a:rPr lang="ru-RU" sz="1600" dirty="0" smtClean="0"/>
                        <a:t> 0.6</a:t>
                      </a:r>
                      <a:endParaRPr lang="ru-RU" sz="1600" dirty="0"/>
                    </a:p>
                  </a:txBody>
                  <a:tcPr marL="91458" marR="91458" marT="45695" marB="456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350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dirty="0" smtClean="0"/>
                        <a:t>Bunch charge</a:t>
                      </a:r>
                      <a:r>
                        <a:rPr lang="ru-RU" sz="1600" dirty="0" smtClean="0"/>
                        <a:t>, </a:t>
                      </a:r>
                      <a:r>
                        <a:rPr lang="en-US" sz="1600" dirty="0" err="1" smtClean="0"/>
                        <a:t>nQ</a:t>
                      </a:r>
                      <a:endParaRPr lang="ru-RU" sz="1600" dirty="0"/>
                    </a:p>
                  </a:txBody>
                  <a:tcPr marL="91458" marR="91458" marT="45695" marB="456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ru-RU" sz="1600" dirty="0" smtClean="0"/>
                        <a:t>0.3 ÷ 1.</a:t>
                      </a:r>
                      <a:r>
                        <a:rPr lang="en-US" sz="1600" dirty="0" smtClean="0"/>
                        <a:t>5</a:t>
                      </a:r>
                      <a:endParaRPr lang="ru-RU" sz="1600" dirty="0"/>
                    </a:p>
                  </a:txBody>
                  <a:tcPr marL="91458" marR="91458" marT="45695" marB="456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350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dirty="0" smtClean="0"/>
                        <a:t>Repetition</a:t>
                      </a:r>
                      <a:r>
                        <a:rPr lang="en-US" sz="1600" baseline="0" dirty="0" smtClean="0"/>
                        <a:t> rate</a:t>
                      </a:r>
                      <a:r>
                        <a:rPr lang="ru-RU" sz="1600" baseline="0" dirty="0" smtClean="0"/>
                        <a:t>, </a:t>
                      </a:r>
                      <a:r>
                        <a:rPr lang="en-US" sz="1600" baseline="0" dirty="0" smtClean="0"/>
                        <a:t>MHz</a:t>
                      </a:r>
                      <a:endParaRPr lang="ru-RU" sz="1600" dirty="0"/>
                    </a:p>
                  </a:txBody>
                  <a:tcPr marL="91458" marR="91458" marT="45695" marB="456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ru-RU" sz="1600" dirty="0" smtClean="0"/>
                        <a:t>0.01 ÷ 90</a:t>
                      </a:r>
                      <a:endParaRPr lang="ru-RU" sz="1600" dirty="0"/>
                    </a:p>
                  </a:txBody>
                  <a:tcPr marL="91458" marR="91458" marT="45695" marB="456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3509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dirty="0" smtClean="0"/>
                        <a:t>Average current</a:t>
                      </a:r>
                      <a:r>
                        <a:rPr lang="ru-RU" sz="1600" dirty="0" smtClean="0"/>
                        <a:t>,</a:t>
                      </a:r>
                      <a:r>
                        <a:rPr lang="ru-RU" sz="1600" baseline="0" dirty="0" smtClean="0"/>
                        <a:t> </a:t>
                      </a:r>
                      <a:r>
                        <a:rPr lang="en-US" sz="1600" baseline="0" dirty="0" smtClean="0"/>
                        <a:t>mA</a:t>
                      </a:r>
                      <a:endParaRPr lang="ru-RU" sz="1600" dirty="0"/>
                    </a:p>
                  </a:txBody>
                  <a:tcPr marL="91458" marR="91458" marT="45695" marB="456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ru-RU" sz="1600" dirty="0" smtClean="0"/>
                        <a:t>102</a:t>
                      </a:r>
                      <a:r>
                        <a:rPr lang="en-US" sz="1600" dirty="0" smtClean="0"/>
                        <a:t> max</a:t>
                      </a:r>
                      <a:endParaRPr lang="ru-RU" sz="1600" dirty="0"/>
                    </a:p>
                  </a:txBody>
                  <a:tcPr marL="91458" marR="91458" marT="45695" marB="456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
        <p:nvSpPr>
          <p:cNvPr id="3586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ru-RU" altLang="ru-RU" sz="1800">
              <a:solidFill>
                <a:srgbClr val="2577C9"/>
              </a:solidFill>
              <a:cs typeface="Arial" panose="020B0604020202020204" pitchFamily="34" charset="0"/>
            </a:endParaRPr>
          </a:p>
        </p:txBody>
      </p:sp>
      <p:grpSp>
        <p:nvGrpSpPr>
          <p:cNvPr id="14" name="Group 13"/>
          <p:cNvGrpSpPr>
            <a:grpSpLocks/>
          </p:cNvGrpSpPr>
          <p:nvPr/>
        </p:nvGrpSpPr>
        <p:grpSpPr bwMode="auto">
          <a:xfrm>
            <a:off x="1346201" y="611986"/>
            <a:ext cx="3240087" cy="2430462"/>
            <a:chOff x="5869608" y="1450578"/>
            <a:chExt cx="3240087" cy="2430463"/>
          </a:xfrm>
        </p:grpSpPr>
        <p:pic>
          <p:nvPicPr>
            <p:cNvPr id="35872" name="Рисунок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9608" y="1450578"/>
              <a:ext cx="3240087"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5873" name="Прямая со стрелкой 10"/>
            <p:cNvCxnSpPr>
              <a:cxnSpLocks noChangeShapeType="1"/>
            </p:cNvCxnSpPr>
            <p:nvPr/>
          </p:nvCxnSpPr>
          <p:spPr bwMode="auto">
            <a:xfrm>
              <a:off x="5965825" y="2292350"/>
              <a:ext cx="503238" cy="0"/>
            </a:xfrm>
            <a:prstGeom prst="straightConnector1">
              <a:avLst/>
            </a:prstGeom>
            <a:noFill/>
            <a:ln w="38100" algn="ctr">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5874" name="Прямая со стрелкой 11"/>
            <p:cNvCxnSpPr>
              <a:cxnSpLocks noChangeShapeType="1"/>
            </p:cNvCxnSpPr>
            <p:nvPr/>
          </p:nvCxnSpPr>
          <p:spPr bwMode="auto">
            <a:xfrm flipH="1">
              <a:off x="7380288" y="2286000"/>
              <a:ext cx="503237" cy="0"/>
            </a:xfrm>
            <a:prstGeom prst="straightConnector1">
              <a:avLst/>
            </a:prstGeom>
            <a:noFill/>
            <a:ln w="38100" algn="ctr">
              <a:solidFill>
                <a:srgbClr val="FFFFFF"/>
              </a:solidFill>
              <a:round/>
              <a:headEnd/>
              <a:tailEnd type="arrow" w="med" len="med"/>
            </a:ln>
            <a:extLst>
              <a:ext uri="{909E8E84-426E-40DD-AFC4-6F175D3DCCD1}">
                <a14:hiddenFill xmlns:a14="http://schemas.microsoft.com/office/drawing/2010/main">
                  <a:noFill/>
                </a14:hiddenFill>
              </a:ext>
            </a:extLst>
          </p:spPr>
        </p:cxnSp>
        <p:sp>
          <p:nvSpPr>
            <p:cNvPr id="18" name="TextBox 17"/>
            <p:cNvSpPr txBox="1"/>
            <p:nvPr/>
          </p:nvSpPr>
          <p:spPr>
            <a:xfrm>
              <a:off x="6528420" y="2112565"/>
              <a:ext cx="808038" cy="369888"/>
            </a:xfrm>
            <a:prstGeom prst="rect">
              <a:avLst/>
            </a:prstGeom>
            <a:noFill/>
          </p:spPr>
          <p:txBody>
            <a:bodyPr wrap="none">
              <a:spAutoFit/>
            </a:bodyPr>
            <a:lstStyle/>
            <a:p>
              <a:pPr>
                <a:defRPr/>
              </a:pPr>
              <a:r>
                <a:rPr lang="en-US" b="1" kern="0" dirty="0">
                  <a:solidFill>
                    <a:prstClr val="white"/>
                  </a:solidFill>
                </a:rPr>
                <a:t>575 </a:t>
              </a:r>
              <a:r>
                <a:rPr lang="ru-RU" b="1" kern="0" dirty="0" err="1">
                  <a:solidFill>
                    <a:prstClr val="white"/>
                  </a:solidFill>
                </a:rPr>
                <a:t>пс</a:t>
              </a:r>
              <a:endParaRPr lang="ru-RU" b="1" kern="0" dirty="0">
                <a:solidFill>
                  <a:prstClr val="white"/>
                </a:solidFill>
              </a:endParaRPr>
            </a:p>
          </p:txBody>
        </p:sp>
      </p:grpSp>
      <p:sp>
        <p:nvSpPr>
          <p:cNvPr id="35869" name="Text Box 6"/>
          <p:cNvSpPr txBox="1">
            <a:spLocks noChangeArrowheads="1"/>
          </p:cNvSpPr>
          <p:nvPr/>
        </p:nvSpPr>
        <p:spPr bwMode="auto">
          <a:xfrm>
            <a:off x="14288" y="77788"/>
            <a:ext cx="914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ru-RU" sz="2400" b="1" dirty="0">
                <a:solidFill>
                  <a:srgbClr val="FF0000"/>
                </a:solidFill>
                <a:cs typeface="Arial" panose="020B0604020202020204" pitchFamily="34" charset="0"/>
              </a:rPr>
              <a:t>RF Gun Test Setup</a:t>
            </a:r>
          </a:p>
        </p:txBody>
      </p:sp>
      <p:sp>
        <p:nvSpPr>
          <p:cNvPr id="2" name="Прямоугольник 1"/>
          <p:cNvSpPr/>
          <p:nvPr/>
        </p:nvSpPr>
        <p:spPr>
          <a:xfrm>
            <a:off x="336879" y="5755231"/>
            <a:ext cx="8537614" cy="1077218"/>
          </a:xfrm>
          <a:prstGeom prst="rect">
            <a:avLst/>
          </a:prstGeom>
        </p:spPr>
        <p:txBody>
          <a:bodyPr wrap="square">
            <a:spAutoFit/>
          </a:bodyPr>
          <a:lstStyle/>
          <a:p>
            <a:pPr algn="ctr">
              <a:spcBef>
                <a:spcPts val="0"/>
              </a:spcBef>
              <a:buFontTx/>
              <a:buNone/>
            </a:pPr>
            <a:r>
              <a:rPr lang="en-US" altLang="ru-RU" sz="2000" dirty="0">
                <a:solidFill>
                  <a:srgbClr val="0000CC"/>
                </a:solidFill>
              </a:rPr>
              <a:t>Vladimir N. </a:t>
            </a:r>
            <a:r>
              <a:rPr lang="en-US" altLang="ru-RU" sz="2000" dirty="0" err="1" smtClean="0">
                <a:solidFill>
                  <a:srgbClr val="0000CC"/>
                </a:solidFill>
              </a:rPr>
              <a:t>Volkov</a:t>
            </a:r>
            <a:r>
              <a:rPr lang="en-US" altLang="ru-RU" sz="2000" dirty="0" smtClean="0">
                <a:solidFill>
                  <a:srgbClr val="0000CC"/>
                </a:solidFill>
              </a:rPr>
              <a:t> CW </a:t>
            </a:r>
            <a:r>
              <a:rPr lang="en-US" altLang="ru-RU" sz="2000" dirty="0">
                <a:solidFill>
                  <a:srgbClr val="0000CC"/>
                </a:solidFill>
              </a:rPr>
              <a:t>100 mA Electron RF Gun for Novosibirsk ERL </a:t>
            </a:r>
            <a:r>
              <a:rPr lang="en-US" altLang="ru-RU" sz="2000" dirty="0" smtClean="0">
                <a:solidFill>
                  <a:srgbClr val="0000CC"/>
                </a:solidFill>
              </a:rPr>
              <a:t>FEL (RUPAC2016)</a:t>
            </a:r>
            <a:endParaRPr lang="en-US" altLang="ru-RU" sz="2000" dirty="0">
              <a:solidFill>
                <a:srgbClr val="0000CC"/>
              </a:solidFill>
            </a:endParaRPr>
          </a:p>
          <a:p>
            <a:pPr algn="ctr">
              <a:spcBef>
                <a:spcPts val="0"/>
              </a:spcBef>
              <a:buFontTx/>
              <a:buNone/>
            </a:pPr>
            <a:r>
              <a:rPr lang="en-US" altLang="ru-RU" dirty="0">
                <a:solidFill>
                  <a:srgbClr val="0000CC"/>
                </a:solidFill>
              </a:rPr>
              <a:t>http://accelconf.web.cern.ch/AccelConf/rupac2016/papers/tucamh02.pdf</a:t>
            </a:r>
            <a:r>
              <a:rPr lang="en-US" altLang="ru-RU" sz="2400" dirty="0">
                <a:solidFill>
                  <a:srgbClr val="0000CC"/>
                </a:solidFill>
              </a:rPr>
              <a:t> </a:t>
            </a:r>
            <a:endParaRPr lang="ru-RU" altLang="ru-RU" sz="2400" dirty="0">
              <a:solidFill>
                <a:prstClr val="black"/>
              </a:solidFill>
            </a:endParaRPr>
          </a:p>
        </p:txBody>
      </p:sp>
      <p:sp>
        <p:nvSpPr>
          <p:cNvPr id="13"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24</a:t>
            </a:r>
            <a:endParaRPr lang="ru-RU" dirty="0">
              <a:solidFill>
                <a:prstClr val="black">
                  <a:lumMod val="65000"/>
                  <a:lumOff val="35000"/>
                </a:prstClr>
              </a:solidFill>
            </a:endParaRPr>
          </a:p>
        </p:txBody>
      </p:sp>
    </p:spTree>
    <p:extLst>
      <p:ext uri="{BB962C8B-B14F-4D97-AF65-F5344CB8AC3E}">
        <p14:creationId xmlns:p14="http://schemas.microsoft.com/office/powerpoint/2010/main" val="7230684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ru-RU" altLang="ru-RU" sz="1800">
              <a:solidFill>
                <a:srgbClr val="2577C9"/>
              </a:solidFill>
              <a:cs typeface="Arial" panose="020B0604020202020204" pitchFamily="34" charset="0"/>
            </a:endParaRPr>
          </a:p>
        </p:txBody>
      </p:sp>
      <p:pic>
        <p:nvPicPr>
          <p:cNvPr id="39941"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9488" y="1103313"/>
            <a:ext cx="7185025" cy="4348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Рисунок 9"/>
          <p:cNvPicPr>
            <a:picLocks noChangeAspect="1"/>
          </p:cNvPicPr>
          <p:nvPr/>
        </p:nvPicPr>
        <p:blipFill>
          <a:blip r:embed="rId4">
            <a:extLst>
              <a:ext uri="{28A0092B-C50C-407E-A947-70E740481C1C}">
                <a14:useLocalDpi xmlns:a14="http://schemas.microsoft.com/office/drawing/2010/main" val="0"/>
              </a:ext>
            </a:extLst>
          </a:blip>
          <a:srcRect l="15076" t="16600" r="8592" b="4831"/>
          <a:stretch>
            <a:fillRect/>
          </a:stretch>
        </p:blipFill>
        <p:spPr bwMode="auto">
          <a:xfrm>
            <a:off x="2519363" y="2286000"/>
            <a:ext cx="3563937" cy="2592388"/>
          </a:xfrm>
          <a:prstGeom prst="rect">
            <a:avLst/>
          </a:prstGeom>
          <a:noFill/>
          <a:ln w="19050">
            <a:solidFill>
              <a:srgbClr val="0000CC"/>
            </a:solidFill>
            <a:miter lim="800000"/>
            <a:headEnd/>
            <a:tailEnd/>
          </a:ln>
          <a:extLst>
            <a:ext uri="{909E8E84-426E-40DD-AFC4-6F175D3DCCD1}">
              <a14:hiddenFill xmlns:a14="http://schemas.microsoft.com/office/drawing/2010/main">
                <a:solidFill>
                  <a:srgbClr val="FFFFFF"/>
                </a:solidFill>
              </a14:hiddenFill>
            </a:ext>
          </a:extLst>
        </p:spPr>
      </p:pic>
      <p:sp>
        <p:nvSpPr>
          <p:cNvPr id="39943" name="Text Box 6"/>
          <p:cNvSpPr txBox="1">
            <a:spLocks noChangeArrowheads="1"/>
          </p:cNvSpPr>
          <p:nvPr/>
        </p:nvSpPr>
        <p:spPr bwMode="auto">
          <a:xfrm>
            <a:off x="0" y="239713"/>
            <a:ext cx="914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ru-RU" sz="2400" b="1" dirty="0">
                <a:solidFill>
                  <a:srgbClr val="FF0000"/>
                </a:solidFill>
                <a:cs typeface="Arial" panose="020B0604020202020204" pitchFamily="34" charset="0"/>
              </a:rPr>
              <a:t>RF Gun Installation Layout</a:t>
            </a:r>
          </a:p>
        </p:txBody>
      </p:sp>
      <p:sp>
        <p:nvSpPr>
          <p:cNvPr id="6"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25</a:t>
            </a:r>
            <a:endParaRPr lang="ru-RU" dirty="0">
              <a:solidFill>
                <a:prstClr val="black">
                  <a:lumMod val="65000"/>
                  <a:lumOff val="35000"/>
                </a:prstClr>
              </a:solidFill>
            </a:endParaRPr>
          </a:p>
        </p:txBody>
      </p:sp>
    </p:spTree>
    <p:extLst>
      <p:ext uri="{BB962C8B-B14F-4D97-AF65-F5344CB8AC3E}">
        <p14:creationId xmlns:p14="http://schemas.microsoft.com/office/powerpoint/2010/main" val="314719133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sp>
        <p:nvSpPr>
          <p:cNvPr id="10" name="Oval 37"/>
          <p:cNvSpPr>
            <a:spLocks noChangeArrowheads="1"/>
          </p:cNvSpPr>
          <p:nvPr/>
        </p:nvSpPr>
        <p:spPr bwMode="auto">
          <a:xfrm>
            <a:off x="6276975" y="5530461"/>
            <a:ext cx="2324100" cy="1152525"/>
          </a:xfrm>
          <a:prstGeom prst="ellipse">
            <a:avLst/>
          </a:prstGeom>
          <a:solidFill>
            <a:schemeClr val="bg1"/>
          </a:solidFill>
          <a:ln w="1905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b="1" dirty="0">
                <a:solidFill>
                  <a:srgbClr val="CC0000"/>
                </a:solidFill>
              </a:rPr>
              <a:t>Variable period</a:t>
            </a:r>
          </a:p>
          <a:p>
            <a:pPr algn="ctr"/>
            <a:r>
              <a:rPr lang="en-US" sz="2000" b="1" dirty="0">
                <a:solidFill>
                  <a:srgbClr val="CC0000"/>
                </a:solidFill>
              </a:rPr>
              <a:t> undulator</a:t>
            </a:r>
            <a:endParaRPr lang="ru-RU" sz="2000" b="1" dirty="0">
              <a:solidFill>
                <a:srgbClr val="CC0000"/>
              </a:solidFill>
            </a:endParaRPr>
          </a:p>
        </p:txBody>
      </p:sp>
      <p:sp>
        <p:nvSpPr>
          <p:cNvPr id="11" name="AutoShape 36"/>
          <p:cNvSpPr>
            <a:spLocks noChangeArrowheads="1"/>
          </p:cNvSpPr>
          <p:nvPr/>
        </p:nvSpPr>
        <p:spPr bwMode="auto">
          <a:xfrm>
            <a:off x="803275" y="5805099"/>
            <a:ext cx="3810000" cy="601662"/>
          </a:xfrm>
          <a:prstGeom prst="roundRect">
            <a:avLst>
              <a:gd name="adj" fmla="val 16667"/>
            </a:avLst>
          </a:prstGeom>
          <a:solidFill>
            <a:schemeClr val="bg1"/>
          </a:solidFill>
          <a:ln w="1905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b="1" i="0" dirty="0">
                <a:solidFill>
                  <a:srgbClr val="0000CC"/>
                </a:solidFill>
              </a:rPr>
              <a:t>Variation of </a:t>
            </a:r>
            <a:r>
              <a:rPr lang="en-US" sz="2000" b="1" i="0" dirty="0" err="1">
                <a:solidFill>
                  <a:srgbClr val="0000CC"/>
                </a:solidFill>
              </a:rPr>
              <a:t>undulator</a:t>
            </a:r>
            <a:r>
              <a:rPr lang="en-US" sz="2000" b="1" i="0" dirty="0">
                <a:solidFill>
                  <a:srgbClr val="0000CC"/>
                </a:solidFill>
              </a:rPr>
              <a:t> </a:t>
            </a:r>
            <a:r>
              <a:rPr lang="en-US" sz="2000" b="1" i="0" dirty="0" smtClean="0">
                <a:solidFill>
                  <a:srgbClr val="0000CC"/>
                </a:solidFill>
              </a:rPr>
              <a:t>period</a:t>
            </a:r>
          </a:p>
          <a:p>
            <a:pPr algn="ctr"/>
            <a:r>
              <a:rPr lang="en-US" sz="2000" b="1" dirty="0" smtClean="0">
                <a:solidFill>
                  <a:srgbClr val="0000CC"/>
                </a:solidFill>
              </a:rPr>
              <a:t>(N. </a:t>
            </a:r>
            <a:r>
              <a:rPr lang="en-US" sz="2000" b="1" dirty="0" err="1" smtClean="0">
                <a:solidFill>
                  <a:srgbClr val="0000CC"/>
                </a:solidFill>
              </a:rPr>
              <a:t>Vinokurov</a:t>
            </a:r>
            <a:r>
              <a:rPr lang="en-US" sz="2000" b="1" dirty="0" smtClean="0">
                <a:solidFill>
                  <a:srgbClr val="0000CC"/>
                </a:solidFill>
              </a:rPr>
              <a:t>)</a:t>
            </a:r>
            <a:endParaRPr lang="ru-RU" b="1" dirty="0">
              <a:solidFill>
                <a:srgbClr val="0000CC"/>
              </a:solidFill>
            </a:endParaRPr>
          </a:p>
        </p:txBody>
      </p:sp>
      <p:sp>
        <p:nvSpPr>
          <p:cNvPr id="13" name="AutoShape 35"/>
          <p:cNvSpPr>
            <a:spLocks noChangeArrowheads="1"/>
          </p:cNvSpPr>
          <p:nvPr/>
        </p:nvSpPr>
        <p:spPr bwMode="auto">
          <a:xfrm>
            <a:off x="3167063" y="4530336"/>
            <a:ext cx="3562350" cy="601663"/>
          </a:xfrm>
          <a:prstGeom prst="roundRect">
            <a:avLst>
              <a:gd name="adj" fmla="val 16667"/>
            </a:avLst>
          </a:prstGeom>
          <a:solidFill>
            <a:schemeClr val="bg1"/>
          </a:solidFill>
          <a:ln w="1905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b="1" i="0" dirty="0">
                <a:solidFill>
                  <a:srgbClr val="0000CC"/>
                </a:solidFill>
              </a:rPr>
              <a:t>Variation of beam energy</a:t>
            </a:r>
            <a:endParaRPr lang="ru-RU" sz="2000" b="1" i="0" dirty="0">
              <a:solidFill>
                <a:srgbClr val="0000CC"/>
              </a:solidFill>
            </a:endParaRPr>
          </a:p>
        </p:txBody>
      </p:sp>
      <p:sp>
        <p:nvSpPr>
          <p:cNvPr id="14" name="AutoShape 34"/>
          <p:cNvSpPr>
            <a:spLocks noChangeArrowheads="1"/>
          </p:cNvSpPr>
          <p:nvPr/>
        </p:nvSpPr>
        <p:spPr bwMode="auto">
          <a:xfrm>
            <a:off x="4978400" y="1398199"/>
            <a:ext cx="3562350" cy="601662"/>
          </a:xfrm>
          <a:prstGeom prst="roundRect">
            <a:avLst>
              <a:gd name="adj" fmla="val 16667"/>
            </a:avLst>
          </a:prstGeom>
          <a:solidFill>
            <a:schemeClr val="bg1"/>
          </a:solidFill>
          <a:ln w="1905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b="1" i="0" dirty="0">
                <a:solidFill>
                  <a:srgbClr val="0000CC"/>
                </a:solidFill>
              </a:rPr>
              <a:t>Variation of</a:t>
            </a:r>
            <a:r>
              <a:rPr lang="en-US" b="1" dirty="0">
                <a:solidFill>
                  <a:srgbClr val="0000CC"/>
                </a:solidFill>
              </a:rPr>
              <a:t> </a:t>
            </a:r>
            <a:r>
              <a:rPr lang="en-US" sz="2000" b="1" i="0" dirty="0">
                <a:solidFill>
                  <a:srgbClr val="0000CC"/>
                </a:solidFill>
              </a:rPr>
              <a:t>magnetic field</a:t>
            </a:r>
            <a:endParaRPr lang="ru-RU" sz="2000" b="1" i="0" dirty="0">
              <a:solidFill>
                <a:srgbClr val="0000CC"/>
              </a:solidFill>
            </a:endParaRPr>
          </a:p>
        </p:txBody>
      </p:sp>
      <p:sp>
        <p:nvSpPr>
          <p:cNvPr id="15" name="Oval 31"/>
          <p:cNvSpPr>
            <a:spLocks noChangeArrowheads="1"/>
          </p:cNvSpPr>
          <p:nvPr/>
        </p:nvSpPr>
        <p:spPr bwMode="auto">
          <a:xfrm>
            <a:off x="6619875" y="2749161"/>
            <a:ext cx="2324100" cy="1152525"/>
          </a:xfrm>
          <a:prstGeom prst="ellipse">
            <a:avLst/>
          </a:prstGeom>
          <a:solidFill>
            <a:schemeClr val="bg1"/>
          </a:solidFill>
          <a:ln w="1905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b="1" dirty="0">
                <a:solidFill>
                  <a:srgbClr val="0000CC"/>
                </a:solidFill>
              </a:rPr>
              <a:t>Variable gap</a:t>
            </a:r>
          </a:p>
          <a:p>
            <a:pPr algn="ctr"/>
            <a:r>
              <a:rPr lang="en-US" sz="2000" b="1" dirty="0">
                <a:solidFill>
                  <a:srgbClr val="0000CC"/>
                </a:solidFill>
              </a:rPr>
              <a:t> </a:t>
            </a:r>
            <a:r>
              <a:rPr lang="en-US" sz="2000" b="1" dirty="0" err="1">
                <a:solidFill>
                  <a:srgbClr val="0000CC"/>
                </a:solidFill>
              </a:rPr>
              <a:t>undulator</a:t>
            </a:r>
            <a:endParaRPr lang="ru-RU" sz="2000" b="1" dirty="0">
              <a:solidFill>
                <a:srgbClr val="0000CC"/>
              </a:solidFill>
            </a:endParaRPr>
          </a:p>
        </p:txBody>
      </p:sp>
      <p:sp>
        <p:nvSpPr>
          <p:cNvPr id="16" name="Oval 30"/>
          <p:cNvSpPr>
            <a:spLocks noChangeArrowheads="1"/>
          </p:cNvSpPr>
          <p:nvPr/>
        </p:nvSpPr>
        <p:spPr bwMode="auto">
          <a:xfrm>
            <a:off x="4478338" y="2731699"/>
            <a:ext cx="2324100" cy="1152525"/>
          </a:xfrm>
          <a:prstGeom prst="ellipse">
            <a:avLst/>
          </a:prstGeom>
          <a:solidFill>
            <a:schemeClr val="bg1"/>
          </a:solidFill>
          <a:ln w="1905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b="1" dirty="0">
                <a:solidFill>
                  <a:srgbClr val="0000CC"/>
                </a:solidFill>
              </a:rPr>
              <a:t>Electromagnetic</a:t>
            </a:r>
          </a:p>
          <a:p>
            <a:pPr algn="ctr"/>
            <a:r>
              <a:rPr lang="en-US" sz="2000" b="1" dirty="0">
                <a:solidFill>
                  <a:srgbClr val="0000CC"/>
                </a:solidFill>
              </a:rPr>
              <a:t> </a:t>
            </a:r>
            <a:r>
              <a:rPr lang="en-US" sz="2000" b="1" dirty="0" err="1">
                <a:solidFill>
                  <a:srgbClr val="0000CC"/>
                </a:solidFill>
              </a:rPr>
              <a:t>undulator</a:t>
            </a:r>
            <a:endParaRPr lang="ru-RU" sz="2000" b="1" dirty="0">
              <a:solidFill>
                <a:srgbClr val="0000CC"/>
              </a:solidFill>
            </a:endParaRPr>
          </a:p>
        </p:txBody>
      </p:sp>
      <p:sp>
        <p:nvSpPr>
          <p:cNvPr id="17" name="AutoShape 6"/>
          <p:cNvSpPr>
            <a:spLocks noChangeArrowheads="1"/>
          </p:cNvSpPr>
          <p:nvPr/>
        </p:nvSpPr>
        <p:spPr bwMode="auto">
          <a:xfrm>
            <a:off x="622300" y="2326886"/>
            <a:ext cx="3549650" cy="1741488"/>
          </a:xfrm>
          <a:prstGeom prst="roundRect">
            <a:avLst>
              <a:gd name="adj" fmla="val 16667"/>
            </a:avLst>
          </a:prstGeom>
          <a:solidFill>
            <a:schemeClr val="bg1"/>
          </a:solidFill>
          <a:ln w="19050">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ru-RU" b="0"/>
          </a:p>
        </p:txBody>
      </p:sp>
      <p:graphicFrame>
        <p:nvGraphicFramePr>
          <p:cNvPr id="18" name="Object 7"/>
          <p:cNvGraphicFramePr>
            <a:graphicFrameLocks noChangeAspect="1"/>
          </p:cNvGraphicFramePr>
          <p:nvPr>
            <p:extLst>
              <p:ext uri="{D42A27DB-BD31-4B8C-83A1-F6EECF244321}">
                <p14:modId xmlns:p14="http://schemas.microsoft.com/office/powerpoint/2010/main" val="1347036742"/>
              </p:ext>
            </p:extLst>
          </p:nvPr>
        </p:nvGraphicFramePr>
        <p:xfrm>
          <a:off x="5153025" y="2812661"/>
          <a:ext cx="114300" cy="215900"/>
        </p:xfrm>
        <a:graphic>
          <a:graphicData uri="http://schemas.openxmlformats.org/presentationml/2006/ole">
            <mc:AlternateContent xmlns:mc="http://schemas.openxmlformats.org/markup-compatibility/2006">
              <mc:Choice xmlns:v="urn:schemas-microsoft-com:vml" Requires="v">
                <p:oleObj spid="_x0000_s4638" name="Формула" r:id="rId4" imgW="114151" imgH="215619" progId="Equation.3">
                  <p:embed/>
                </p:oleObj>
              </mc:Choice>
              <mc:Fallback>
                <p:oleObj name="Формула" r:id="rId4" imgW="114151" imgH="21561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3025" y="2812661"/>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AutoShape 22"/>
          <p:cNvSpPr>
            <a:spLocks noChangeArrowheads="1"/>
          </p:cNvSpPr>
          <p:nvPr/>
        </p:nvSpPr>
        <p:spPr bwMode="auto">
          <a:xfrm>
            <a:off x="458788" y="731285"/>
            <a:ext cx="3876675" cy="1201738"/>
          </a:xfrm>
          <a:prstGeom prst="roundRect">
            <a:avLst>
              <a:gd name="adj" fmla="val 16667"/>
            </a:avLst>
          </a:prstGeom>
          <a:solidFill>
            <a:schemeClr val="bg1"/>
          </a:solidFill>
          <a:ln w="1905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b="1" i="0" dirty="0">
                <a:solidFill>
                  <a:srgbClr val="0000CC"/>
                </a:solidFill>
              </a:rPr>
              <a:t>One of the main FEL</a:t>
            </a:r>
          </a:p>
          <a:p>
            <a:pPr algn="ctr"/>
            <a:r>
              <a:rPr lang="en-US" sz="2000" b="1" i="0" dirty="0">
                <a:solidFill>
                  <a:srgbClr val="0000CC"/>
                </a:solidFill>
              </a:rPr>
              <a:t> advantages is the ability to </a:t>
            </a:r>
          </a:p>
          <a:p>
            <a:pPr algn="ctr"/>
            <a:r>
              <a:rPr lang="en-US" sz="2000" b="1" i="0" dirty="0">
                <a:solidFill>
                  <a:srgbClr val="0000CC"/>
                </a:solidFill>
              </a:rPr>
              <a:t>adjust the wavelength</a:t>
            </a:r>
            <a:endParaRPr lang="ru-RU" sz="2000" b="1" i="0" dirty="0">
              <a:solidFill>
                <a:srgbClr val="0000CC"/>
              </a:solidFill>
            </a:endParaRPr>
          </a:p>
        </p:txBody>
      </p:sp>
      <p:sp>
        <p:nvSpPr>
          <p:cNvPr id="20" name="AutoShape 38"/>
          <p:cNvSpPr>
            <a:spLocks noChangeArrowheads="1"/>
          </p:cNvSpPr>
          <p:nvPr/>
        </p:nvSpPr>
        <p:spPr bwMode="auto">
          <a:xfrm>
            <a:off x="3116263" y="2692011"/>
            <a:ext cx="638175" cy="1001713"/>
          </a:xfrm>
          <a:prstGeom prst="roundRect">
            <a:avLst>
              <a:gd name="adj" fmla="val 16667"/>
            </a:avLst>
          </a:prstGeom>
          <a:noFill/>
          <a:ln w="19050">
            <a:solidFill>
              <a:srgbClr val="0066FF"/>
            </a:solidFill>
            <a:prstDash val="sysDot"/>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1" name="AutoShape 39"/>
          <p:cNvSpPr>
            <a:spLocks noChangeArrowheads="1"/>
          </p:cNvSpPr>
          <p:nvPr/>
        </p:nvSpPr>
        <p:spPr bwMode="auto">
          <a:xfrm>
            <a:off x="1828800" y="2693599"/>
            <a:ext cx="638175" cy="1001712"/>
          </a:xfrm>
          <a:prstGeom prst="roundRect">
            <a:avLst>
              <a:gd name="adj" fmla="val 16667"/>
            </a:avLst>
          </a:prstGeom>
          <a:noFill/>
          <a:ln w="19050">
            <a:solidFill>
              <a:srgbClr val="0066FF"/>
            </a:solidFill>
            <a:prstDash val="sysDot"/>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2" name="AutoShape 40"/>
          <p:cNvSpPr>
            <a:spLocks noChangeArrowheads="1"/>
          </p:cNvSpPr>
          <p:nvPr/>
        </p:nvSpPr>
        <p:spPr bwMode="auto">
          <a:xfrm>
            <a:off x="1379538" y="2693599"/>
            <a:ext cx="409575" cy="1001712"/>
          </a:xfrm>
          <a:prstGeom prst="roundRect">
            <a:avLst>
              <a:gd name="adj" fmla="val 16667"/>
            </a:avLst>
          </a:prstGeom>
          <a:noFill/>
          <a:ln w="19050">
            <a:solidFill>
              <a:srgbClr val="0066FF"/>
            </a:solidFill>
            <a:prstDash val="sysDot"/>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cxnSp>
        <p:nvCxnSpPr>
          <p:cNvPr id="24" name="AutoShape 41"/>
          <p:cNvCxnSpPr>
            <a:cxnSpLocks noChangeShapeType="1"/>
            <a:stCxn id="20" idx="0"/>
            <a:endCxn id="14" idx="1"/>
          </p:cNvCxnSpPr>
          <p:nvPr/>
        </p:nvCxnSpPr>
        <p:spPr bwMode="auto">
          <a:xfrm flipV="1">
            <a:off x="3435350" y="1699824"/>
            <a:ext cx="1533525" cy="982662"/>
          </a:xfrm>
          <a:prstGeom prst="straightConnector1">
            <a:avLst/>
          </a:prstGeom>
          <a:noFill/>
          <a:ln w="19050">
            <a:solidFill>
              <a:srgbClr val="0066FF"/>
            </a:solidFill>
            <a:prstDash val="sysDot"/>
            <a:miter lim="800000"/>
            <a:headEnd type="oval" w="med" len="me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AutoShape 42"/>
          <p:cNvCxnSpPr>
            <a:cxnSpLocks noChangeShapeType="1"/>
            <a:stCxn id="21" idx="2"/>
            <a:endCxn id="13" idx="1"/>
          </p:cNvCxnSpPr>
          <p:nvPr/>
        </p:nvCxnSpPr>
        <p:spPr bwMode="auto">
          <a:xfrm>
            <a:off x="2147888" y="3704836"/>
            <a:ext cx="1009650" cy="1127125"/>
          </a:xfrm>
          <a:prstGeom prst="straightConnector1">
            <a:avLst/>
          </a:prstGeom>
          <a:noFill/>
          <a:ln w="19050">
            <a:solidFill>
              <a:srgbClr val="0066FF"/>
            </a:solidFill>
            <a:prstDash val="sysDot"/>
            <a:miter lim="800000"/>
            <a:headEnd type="oval" w="med" len="me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AutoShape 43"/>
          <p:cNvCxnSpPr>
            <a:cxnSpLocks noChangeShapeType="1"/>
            <a:stCxn id="22" idx="2"/>
            <a:endCxn id="11" idx="0"/>
          </p:cNvCxnSpPr>
          <p:nvPr/>
        </p:nvCxnSpPr>
        <p:spPr bwMode="auto">
          <a:xfrm>
            <a:off x="1584325" y="3704836"/>
            <a:ext cx="1123950" cy="2090738"/>
          </a:xfrm>
          <a:prstGeom prst="straightConnector1">
            <a:avLst/>
          </a:prstGeom>
          <a:noFill/>
          <a:ln w="19050">
            <a:solidFill>
              <a:srgbClr val="0066FF"/>
            </a:solidFill>
            <a:prstDash val="sysDot"/>
            <a:miter lim="800000"/>
            <a:headEnd type="oval" w="med" len="me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AutoShape 44"/>
          <p:cNvCxnSpPr>
            <a:cxnSpLocks noChangeShapeType="1"/>
            <a:stCxn id="14" idx="2"/>
            <a:endCxn id="16" idx="0"/>
          </p:cNvCxnSpPr>
          <p:nvPr/>
        </p:nvCxnSpPr>
        <p:spPr bwMode="auto">
          <a:xfrm flipH="1">
            <a:off x="5640388" y="2009386"/>
            <a:ext cx="1119187" cy="712788"/>
          </a:xfrm>
          <a:prstGeom prst="straightConnector1">
            <a:avLst/>
          </a:prstGeom>
          <a:noFill/>
          <a:ln w="19050">
            <a:solidFill>
              <a:srgbClr val="0066FF"/>
            </a:solidFill>
            <a:prstDash val="sysDot"/>
            <a:miter lim="800000"/>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AutoShape 45"/>
          <p:cNvCxnSpPr>
            <a:cxnSpLocks noChangeShapeType="1"/>
            <a:stCxn id="14" idx="2"/>
            <a:endCxn id="15" idx="0"/>
          </p:cNvCxnSpPr>
          <p:nvPr/>
        </p:nvCxnSpPr>
        <p:spPr bwMode="auto">
          <a:xfrm>
            <a:off x="6759575" y="2009386"/>
            <a:ext cx="1022350" cy="730250"/>
          </a:xfrm>
          <a:prstGeom prst="straightConnector1">
            <a:avLst/>
          </a:prstGeom>
          <a:noFill/>
          <a:ln w="19050">
            <a:solidFill>
              <a:srgbClr val="0066FF"/>
            </a:solidFill>
            <a:prstDash val="sysDot"/>
            <a:miter lim="800000"/>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AutoShape 46"/>
          <p:cNvCxnSpPr>
            <a:cxnSpLocks noChangeShapeType="1"/>
            <a:stCxn id="10" idx="2"/>
            <a:endCxn id="11" idx="3"/>
          </p:cNvCxnSpPr>
          <p:nvPr/>
        </p:nvCxnSpPr>
        <p:spPr bwMode="auto">
          <a:xfrm flipH="1">
            <a:off x="4622800" y="6106724"/>
            <a:ext cx="1644650" cy="0"/>
          </a:xfrm>
          <a:prstGeom prst="straightConnector1">
            <a:avLst/>
          </a:prstGeom>
          <a:noFill/>
          <a:ln w="19050">
            <a:solidFill>
              <a:srgbClr val="0066FF"/>
            </a:solidFill>
            <a:prstDash val="sysDot"/>
            <a:miter lim="800000"/>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AutoShape 47"/>
          <p:cNvCxnSpPr>
            <a:cxnSpLocks noChangeShapeType="1"/>
            <a:stCxn id="19" idx="2"/>
            <a:endCxn id="17" idx="0"/>
          </p:cNvCxnSpPr>
          <p:nvPr/>
        </p:nvCxnSpPr>
        <p:spPr bwMode="auto">
          <a:xfrm flipH="1">
            <a:off x="2397125" y="1933023"/>
            <a:ext cx="1" cy="393863"/>
          </a:xfrm>
          <a:prstGeom prst="straightConnector1">
            <a:avLst/>
          </a:prstGeom>
          <a:noFill/>
          <a:ln w="19050">
            <a:solidFill>
              <a:srgbClr val="0066FF"/>
            </a:solidFill>
            <a:miter lim="800000"/>
            <a:headEnd type="oval" w="med" len="me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31" name="Object 49"/>
          <p:cNvGraphicFramePr>
            <a:graphicFrameLocks noChangeAspect="1"/>
          </p:cNvGraphicFramePr>
          <p:nvPr>
            <p:extLst>
              <p:ext uri="{D42A27DB-BD31-4B8C-83A1-F6EECF244321}">
                <p14:modId xmlns:p14="http://schemas.microsoft.com/office/powerpoint/2010/main" val="2090012966"/>
              </p:ext>
            </p:extLst>
          </p:nvPr>
        </p:nvGraphicFramePr>
        <p:xfrm>
          <a:off x="763588" y="2587236"/>
          <a:ext cx="3159125" cy="1204913"/>
        </p:xfrm>
        <a:graphic>
          <a:graphicData uri="http://schemas.openxmlformats.org/presentationml/2006/ole">
            <mc:AlternateContent xmlns:mc="http://schemas.openxmlformats.org/markup-compatibility/2006">
              <mc:Choice xmlns:v="urn:schemas-microsoft-com:vml" Requires="v">
                <p:oleObj spid="_x0000_s4639" name="Формула" r:id="rId6" imgW="1269720" imgH="482400" progId="Equation.3">
                  <p:embed/>
                </p:oleObj>
              </mc:Choice>
              <mc:Fallback>
                <p:oleObj name="Формула" r:id="rId6" imgW="1269720" imgH="482400" progId="Equation.3">
                  <p:embed/>
                  <p:pic>
                    <p:nvPicPr>
                      <p:cNvPr id="0" name=""/>
                      <p:cNvPicPr>
                        <a:picLocks noChangeAspect="1" noChangeArrowheads="1"/>
                      </p:cNvPicPr>
                      <p:nvPr/>
                    </p:nvPicPr>
                    <p:blipFill>
                      <a:blip r:embed="rId7"/>
                      <a:srcRect/>
                      <a:stretch>
                        <a:fillRect/>
                      </a:stretch>
                    </p:blipFill>
                    <p:spPr bwMode="auto">
                      <a:xfrm>
                        <a:off x="763588" y="2587236"/>
                        <a:ext cx="3159125" cy="1204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4830870" y="3908844"/>
            <a:ext cx="1363611" cy="369332"/>
          </a:xfrm>
          <a:prstGeom prst="rect">
            <a:avLst/>
          </a:prstGeom>
          <a:noFill/>
        </p:spPr>
        <p:txBody>
          <a:bodyPr wrap="square" rtlCol="0">
            <a:spAutoFit/>
          </a:bodyPr>
          <a:lstStyle/>
          <a:p>
            <a:r>
              <a:rPr lang="en-US" dirty="0" smtClean="0"/>
              <a:t>K ~ 0…1.5   </a:t>
            </a:r>
            <a:endParaRPr lang="ru-RU" dirty="0"/>
          </a:p>
        </p:txBody>
      </p:sp>
      <p:graphicFrame>
        <p:nvGraphicFramePr>
          <p:cNvPr id="5" name="Object 4"/>
          <p:cNvGraphicFramePr>
            <a:graphicFrameLocks noChangeAspect="1"/>
          </p:cNvGraphicFramePr>
          <p:nvPr>
            <p:extLst>
              <p:ext uri="{D42A27DB-BD31-4B8C-83A1-F6EECF244321}">
                <p14:modId xmlns:p14="http://schemas.microsoft.com/office/powerpoint/2010/main" val="1482201948"/>
              </p:ext>
            </p:extLst>
          </p:nvPr>
        </p:nvGraphicFramePr>
        <p:xfrm>
          <a:off x="4482436" y="2318861"/>
          <a:ext cx="1167164" cy="390382"/>
        </p:xfrm>
        <a:graphic>
          <a:graphicData uri="http://schemas.openxmlformats.org/presentationml/2006/ole">
            <mc:AlternateContent xmlns:mc="http://schemas.openxmlformats.org/markup-compatibility/2006">
              <mc:Choice xmlns:v="urn:schemas-microsoft-com:vml" Requires="v">
                <p:oleObj spid="_x0000_s4640" name="Формула" r:id="rId8" imgW="685800" imgH="228600" progId="Equation.3">
                  <p:embed/>
                </p:oleObj>
              </mc:Choice>
              <mc:Fallback>
                <p:oleObj name="Формула" r:id="rId8" imgW="685800" imgH="228600" progId="Equation.3">
                  <p:embed/>
                  <p:pic>
                    <p:nvPicPr>
                      <p:cNvPr id="0" name=""/>
                      <p:cNvPicPr/>
                      <p:nvPr/>
                    </p:nvPicPr>
                    <p:blipFill>
                      <a:blip r:embed="rId9"/>
                      <a:stretch>
                        <a:fillRect/>
                      </a:stretch>
                    </p:blipFill>
                    <p:spPr>
                      <a:xfrm>
                        <a:off x="4482436" y="2318861"/>
                        <a:ext cx="1167164" cy="390382"/>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694215008"/>
              </p:ext>
            </p:extLst>
          </p:nvPr>
        </p:nvGraphicFramePr>
        <p:xfrm>
          <a:off x="7887919" y="2272681"/>
          <a:ext cx="1058862" cy="390525"/>
        </p:xfrm>
        <a:graphic>
          <a:graphicData uri="http://schemas.openxmlformats.org/presentationml/2006/ole">
            <mc:AlternateContent xmlns:mc="http://schemas.openxmlformats.org/markup-compatibility/2006">
              <mc:Choice xmlns:v="urn:schemas-microsoft-com:vml" Requires="v">
                <p:oleObj spid="_x0000_s4641" name="Формула" r:id="rId10" imgW="622080" imgH="228600" progId="Equation.3">
                  <p:embed/>
                </p:oleObj>
              </mc:Choice>
              <mc:Fallback>
                <p:oleObj name="Формула" r:id="rId10" imgW="622080" imgH="228600" progId="Equation.3">
                  <p:embed/>
                  <p:pic>
                    <p:nvPicPr>
                      <p:cNvPr id="0" name=""/>
                      <p:cNvPicPr>
                        <a:picLocks noChangeAspect="1" noChangeArrowheads="1"/>
                      </p:cNvPicPr>
                      <p:nvPr/>
                    </p:nvPicPr>
                    <p:blipFill>
                      <a:blip r:embed="rId11"/>
                      <a:srcRect/>
                      <a:stretch>
                        <a:fillRect/>
                      </a:stretch>
                    </p:blipFill>
                    <p:spPr bwMode="auto">
                      <a:xfrm>
                        <a:off x="7887919" y="2272681"/>
                        <a:ext cx="1058862"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 name="TextBox 32"/>
          <p:cNvSpPr txBox="1"/>
          <p:nvPr/>
        </p:nvSpPr>
        <p:spPr>
          <a:xfrm>
            <a:off x="7147198" y="3923160"/>
            <a:ext cx="1595201" cy="369332"/>
          </a:xfrm>
          <a:prstGeom prst="rect">
            <a:avLst/>
          </a:prstGeom>
          <a:noFill/>
        </p:spPr>
        <p:txBody>
          <a:bodyPr wrap="square" rtlCol="0">
            <a:spAutoFit/>
          </a:bodyPr>
          <a:lstStyle/>
          <a:p>
            <a:r>
              <a:rPr lang="en-US" dirty="0" smtClean="0"/>
              <a:t>K ~ 0.4…2.5   </a:t>
            </a:r>
            <a:endParaRPr lang="ru-RU" dirty="0"/>
          </a:p>
        </p:txBody>
      </p:sp>
      <p:graphicFrame>
        <p:nvGraphicFramePr>
          <p:cNvPr id="7" name="Object 6"/>
          <p:cNvGraphicFramePr>
            <a:graphicFrameLocks noChangeAspect="1"/>
          </p:cNvGraphicFramePr>
          <p:nvPr>
            <p:extLst>
              <p:ext uri="{D42A27DB-BD31-4B8C-83A1-F6EECF244321}">
                <p14:modId xmlns:p14="http://schemas.microsoft.com/office/powerpoint/2010/main" val="2259449879"/>
              </p:ext>
            </p:extLst>
          </p:nvPr>
        </p:nvGraphicFramePr>
        <p:xfrm>
          <a:off x="2755900" y="6396164"/>
          <a:ext cx="1816100" cy="390525"/>
        </p:xfrm>
        <a:graphic>
          <a:graphicData uri="http://schemas.openxmlformats.org/presentationml/2006/ole">
            <mc:AlternateContent xmlns:mc="http://schemas.openxmlformats.org/markup-compatibility/2006">
              <mc:Choice xmlns:v="urn:schemas-microsoft-com:vml" Requires="v">
                <p:oleObj spid="_x0000_s4642" name="Формула" r:id="rId12" imgW="1066680" imgH="228600" progId="Equation.3">
                  <p:embed/>
                </p:oleObj>
              </mc:Choice>
              <mc:Fallback>
                <p:oleObj name="Формула" r:id="rId12" imgW="1066680" imgH="228600" progId="Equation.3">
                  <p:embed/>
                  <p:pic>
                    <p:nvPicPr>
                      <p:cNvPr id="0" name=""/>
                      <p:cNvPicPr>
                        <a:picLocks noChangeAspect="1" noChangeArrowheads="1"/>
                      </p:cNvPicPr>
                      <p:nvPr/>
                    </p:nvPicPr>
                    <p:blipFill>
                      <a:blip r:embed="rId13"/>
                      <a:srcRect/>
                      <a:stretch>
                        <a:fillRect/>
                      </a:stretch>
                    </p:blipFill>
                    <p:spPr bwMode="auto">
                      <a:xfrm>
                        <a:off x="2755900" y="6396164"/>
                        <a:ext cx="18161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 name="TextBox 34"/>
          <p:cNvSpPr txBox="1"/>
          <p:nvPr/>
        </p:nvSpPr>
        <p:spPr>
          <a:xfrm>
            <a:off x="842624" y="6406761"/>
            <a:ext cx="1972352" cy="369332"/>
          </a:xfrm>
          <a:prstGeom prst="rect">
            <a:avLst/>
          </a:prstGeom>
          <a:noFill/>
        </p:spPr>
        <p:txBody>
          <a:bodyPr wrap="square" rtlCol="0">
            <a:spAutoFit/>
          </a:bodyPr>
          <a:lstStyle/>
          <a:p>
            <a:r>
              <a:rPr lang="en-US" dirty="0" smtClean="0"/>
              <a:t>K ~ 0.42…1.79 </a:t>
            </a:r>
            <a:endParaRPr lang="ru-RU" dirty="0"/>
          </a:p>
        </p:txBody>
      </p:sp>
      <p:sp>
        <p:nvSpPr>
          <p:cNvPr id="36" name="TextBox 35"/>
          <p:cNvSpPr txBox="1"/>
          <p:nvPr/>
        </p:nvSpPr>
        <p:spPr>
          <a:xfrm>
            <a:off x="6825973" y="4370296"/>
            <a:ext cx="2138515" cy="923330"/>
          </a:xfrm>
          <a:prstGeom prst="rect">
            <a:avLst/>
          </a:prstGeom>
          <a:noFill/>
        </p:spPr>
        <p:txBody>
          <a:bodyPr wrap="square" rtlCol="0">
            <a:spAutoFit/>
          </a:bodyPr>
          <a:lstStyle/>
          <a:p>
            <a:r>
              <a:rPr lang="en-US" dirty="0" smtClean="0"/>
              <a:t>E1 ~ 10…13 MeV  </a:t>
            </a:r>
          </a:p>
          <a:p>
            <a:r>
              <a:rPr lang="en-US" dirty="0" smtClean="0"/>
              <a:t>E2 ~ 20…24 </a:t>
            </a:r>
            <a:r>
              <a:rPr lang="en-US" dirty="0"/>
              <a:t>MeV </a:t>
            </a:r>
            <a:endParaRPr lang="en-US" dirty="0" smtClean="0"/>
          </a:p>
          <a:p>
            <a:r>
              <a:rPr lang="en-US" dirty="0" smtClean="0"/>
              <a:t>E3 ~ 40…46 </a:t>
            </a:r>
            <a:r>
              <a:rPr lang="en-US" dirty="0"/>
              <a:t>MeV </a:t>
            </a:r>
            <a:endParaRPr lang="ru-RU" dirty="0"/>
          </a:p>
        </p:txBody>
      </p:sp>
      <p:sp>
        <p:nvSpPr>
          <p:cNvPr id="32" name="Rectangle 2"/>
          <p:cNvSpPr txBox="1">
            <a:spLocks noChangeArrowheads="1"/>
          </p:cNvSpPr>
          <p:nvPr/>
        </p:nvSpPr>
        <p:spPr>
          <a:xfrm>
            <a:off x="-12382" y="148602"/>
            <a:ext cx="9144000" cy="720725"/>
          </a:xfrm>
          <a:prstGeom prst="rect">
            <a:avLst/>
          </a:prstGeom>
          <a:noFill/>
        </p:spPr>
        <p:txBody>
          <a:bodyPr lIns="720000" rIns="72000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1200"/>
              </a:spcBef>
              <a:spcAft>
                <a:spcPts val="1200"/>
              </a:spcAft>
              <a:buSzPct val="150000"/>
            </a:pPr>
            <a:r>
              <a:rPr lang="en-US" altLang="ru-RU" sz="2800" b="1" dirty="0" smtClean="0">
                <a:solidFill>
                  <a:srgbClr val="C00000"/>
                </a:solidFill>
                <a:cs typeface="Arial" panose="020B0604020202020204" pitchFamily="34" charset="0"/>
              </a:rPr>
              <a:t>Undulator with variation of period</a:t>
            </a:r>
            <a:endParaRPr lang="en-US" altLang="ru-RU" sz="2800" dirty="0">
              <a:solidFill>
                <a:srgbClr val="0000CC"/>
              </a:solidFill>
              <a:cs typeface="Arial" panose="020B0604020202020204" pitchFamily="34" charset="0"/>
            </a:endParaRPr>
          </a:p>
        </p:txBody>
      </p:sp>
      <p:sp>
        <p:nvSpPr>
          <p:cNvPr id="34"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26</a:t>
            </a:r>
            <a:endParaRPr lang="ru-RU" dirty="0">
              <a:solidFill>
                <a:prstClr val="black">
                  <a:lumMod val="65000"/>
                  <a:lumOff val="35000"/>
                </a:prstClr>
              </a:solidFill>
            </a:endParaRPr>
          </a:p>
        </p:txBody>
      </p:sp>
    </p:spTree>
    <p:extLst>
      <p:ext uri="{BB962C8B-B14F-4D97-AF65-F5344CB8AC3E}">
        <p14:creationId xmlns:p14="http://schemas.microsoft.com/office/powerpoint/2010/main" val="4044385431"/>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4"/>
          <p:cNvSpPr>
            <a:spLocks noChangeArrowheads="1"/>
          </p:cNvSpPr>
          <p:nvPr/>
        </p:nvSpPr>
        <p:spPr bwMode="auto">
          <a:xfrm>
            <a:off x="0" y="116632"/>
            <a:ext cx="9144000" cy="461665"/>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ru-RU" sz="2400" b="1" dirty="0" smtClean="0">
                <a:solidFill>
                  <a:srgbClr val="FF0000"/>
                </a:solidFill>
              </a:rPr>
              <a:t>Variable period </a:t>
            </a:r>
            <a:r>
              <a:rPr lang="en-US" altLang="ru-RU" sz="2400" b="1" dirty="0" err="1" smtClean="0">
                <a:solidFill>
                  <a:srgbClr val="FF0000"/>
                </a:solidFill>
              </a:rPr>
              <a:t>undulator</a:t>
            </a:r>
            <a:r>
              <a:rPr lang="en-US" altLang="ru-RU" sz="2400" b="1" dirty="0" smtClean="0">
                <a:solidFill>
                  <a:srgbClr val="FF0000"/>
                </a:solidFill>
              </a:rPr>
              <a:t> at magnetic measurements</a:t>
            </a:r>
            <a:endParaRPr lang="ru-RU" altLang="ru-RU" sz="2400" b="1" dirty="0">
              <a:solidFill>
                <a:srgbClr val="FF0000"/>
              </a:solidFill>
            </a:endParaRPr>
          </a:p>
        </p:txBody>
      </p:sp>
      <p:pic>
        <p:nvPicPr>
          <p:cNvPr id="66566" name="Рисунок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8713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7"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ru-RU" altLang="ru-RU" sz="1800">
              <a:solidFill>
                <a:srgbClr val="2577C9"/>
              </a:solidFill>
              <a:cs typeface="Arial" panose="020B0604020202020204" pitchFamily="34" charset="0"/>
            </a:endParaRPr>
          </a:p>
        </p:txBody>
      </p:sp>
      <p:sp>
        <p:nvSpPr>
          <p:cNvPr id="5"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27</a:t>
            </a:r>
            <a:endParaRPr lang="ru-RU" dirty="0">
              <a:solidFill>
                <a:prstClr val="black">
                  <a:lumMod val="65000"/>
                  <a:lumOff val="35000"/>
                </a:prstClr>
              </a:solidFill>
            </a:endParaRPr>
          </a:p>
        </p:txBody>
      </p:sp>
    </p:spTree>
    <p:extLst>
      <p:ext uri="{BB962C8B-B14F-4D97-AF65-F5344CB8AC3E}">
        <p14:creationId xmlns:p14="http://schemas.microsoft.com/office/powerpoint/2010/main" val="387674416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773" y="2045811"/>
            <a:ext cx="3515915"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Рисунок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89835" y="2045811"/>
            <a:ext cx="4429125"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Прямоугольник 5"/>
          <p:cNvSpPr>
            <a:spLocks noChangeArrowheads="1"/>
          </p:cNvSpPr>
          <p:nvPr/>
        </p:nvSpPr>
        <p:spPr bwMode="auto">
          <a:xfrm>
            <a:off x="246460" y="4409203"/>
            <a:ext cx="373022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n-US" altLang="ru-RU" sz="1350">
                <a:solidFill>
                  <a:prstClr val="black"/>
                </a:solidFill>
              </a:rPr>
              <a:t>Layout of the diagnostics for acquisition of the transverse profile of the beam</a:t>
            </a:r>
            <a:endParaRPr lang="ru-RU" altLang="ru-RU" sz="1350">
              <a:solidFill>
                <a:prstClr val="black"/>
              </a:solidFill>
            </a:endParaRPr>
          </a:p>
        </p:txBody>
      </p:sp>
      <p:sp>
        <p:nvSpPr>
          <p:cNvPr id="3077" name="Прямоугольник 6"/>
          <p:cNvSpPr>
            <a:spLocks noChangeArrowheads="1"/>
          </p:cNvSpPr>
          <p:nvPr/>
        </p:nvSpPr>
        <p:spPr bwMode="auto">
          <a:xfrm>
            <a:off x="4389835" y="4409202"/>
            <a:ext cx="45720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n-US" altLang="ru-RU" sz="1350">
                <a:solidFill>
                  <a:prstClr val="black"/>
                </a:solidFill>
              </a:rPr>
              <a:t>Layout of the diagnostics for acquisition of the longitudinal profile of the beam</a:t>
            </a:r>
            <a:endParaRPr lang="ru-RU" altLang="ru-RU" sz="1350">
              <a:solidFill>
                <a:prstClr val="black"/>
              </a:solidFill>
            </a:endParaRPr>
          </a:p>
        </p:txBody>
      </p:sp>
      <p:sp>
        <p:nvSpPr>
          <p:cNvPr id="6"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sp>
        <p:nvSpPr>
          <p:cNvPr id="7" name="Rectangle 2"/>
          <p:cNvSpPr txBox="1">
            <a:spLocks noChangeArrowheads="1"/>
          </p:cNvSpPr>
          <p:nvPr/>
        </p:nvSpPr>
        <p:spPr>
          <a:xfrm>
            <a:off x="-12382" y="707402"/>
            <a:ext cx="9144000" cy="720725"/>
          </a:xfrm>
          <a:prstGeom prst="rect">
            <a:avLst/>
          </a:prstGeom>
          <a:noFill/>
        </p:spPr>
        <p:txBody>
          <a:bodyPr lIns="720000" rIns="72000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1200"/>
              </a:spcBef>
              <a:spcAft>
                <a:spcPts val="1200"/>
              </a:spcAft>
              <a:buSzPct val="150000"/>
            </a:pPr>
            <a:r>
              <a:rPr lang="en-US" altLang="ru-RU" sz="2800" b="1" dirty="0" smtClean="0">
                <a:solidFill>
                  <a:srgbClr val="C00000"/>
                </a:solidFill>
                <a:cs typeface="Arial" panose="020B0604020202020204" pitchFamily="34" charset="0"/>
              </a:rPr>
              <a:t>Optical diagnostic of electron beam parameters</a:t>
            </a:r>
            <a:endParaRPr lang="en-US" altLang="ru-RU" sz="2800" dirty="0">
              <a:solidFill>
                <a:srgbClr val="0000CC"/>
              </a:solidFill>
              <a:cs typeface="Arial" panose="020B0604020202020204" pitchFamily="34" charset="0"/>
            </a:endParaRPr>
          </a:p>
        </p:txBody>
      </p:sp>
      <p:sp>
        <p:nvSpPr>
          <p:cNvPr id="9"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28</a:t>
            </a:r>
            <a:endParaRPr lang="ru-RU" dirty="0">
              <a:solidFill>
                <a:prstClr val="black">
                  <a:lumMod val="65000"/>
                  <a:lumOff val="35000"/>
                </a:prstClr>
              </a:solidFill>
            </a:endParaRPr>
          </a:p>
        </p:txBody>
      </p:sp>
    </p:spTree>
    <p:extLst>
      <p:ext uri="{BB962C8B-B14F-4D97-AF65-F5344CB8AC3E}">
        <p14:creationId xmlns:p14="http://schemas.microsoft.com/office/powerpoint/2010/main" val="12332935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Рисунок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7795" y="847264"/>
            <a:ext cx="3019425" cy="226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Рисунок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3703" y="847264"/>
            <a:ext cx="3019425" cy="226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Прямоугольник 6"/>
          <p:cNvSpPr>
            <a:spLocks noChangeArrowheads="1"/>
          </p:cNvSpPr>
          <p:nvPr/>
        </p:nvSpPr>
        <p:spPr bwMode="auto">
          <a:xfrm>
            <a:off x="1960772" y="3144710"/>
            <a:ext cx="457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n-US" altLang="ru-RU" sz="1800" dirty="0">
                <a:solidFill>
                  <a:srgbClr val="0070C0"/>
                </a:solidFill>
              </a:rPr>
              <a:t>Examples of acquired transverse beam profiles</a:t>
            </a:r>
          </a:p>
        </p:txBody>
      </p:sp>
      <p:pic>
        <p:nvPicPr>
          <p:cNvPr id="2055" name="Рисунок 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32893" y="3673967"/>
            <a:ext cx="3027759" cy="1631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Рисунок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970" y="3623167"/>
            <a:ext cx="1769269" cy="1631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8" name="Прямоугольник 12"/>
          <p:cNvSpPr>
            <a:spLocks noChangeArrowheads="1"/>
          </p:cNvSpPr>
          <p:nvPr/>
        </p:nvSpPr>
        <p:spPr bwMode="auto">
          <a:xfrm>
            <a:off x="2790044" y="5305123"/>
            <a:ext cx="305885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n-US" altLang="ru-RU" sz="1200" dirty="0">
                <a:solidFill>
                  <a:prstClr val="black"/>
                </a:solidFill>
              </a:rPr>
              <a:t>Horizontal profiles acquired during the 2</a:t>
            </a:r>
            <a:r>
              <a:rPr lang="en-US" altLang="ru-RU" sz="1200" baseline="30000" dirty="0">
                <a:solidFill>
                  <a:prstClr val="black"/>
                </a:solidFill>
              </a:rPr>
              <a:t>nd</a:t>
            </a:r>
            <a:r>
              <a:rPr lang="en-US" altLang="ru-RU" sz="1200" dirty="0">
                <a:solidFill>
                  <a:prstClr val="black"/>
                </a:solidFill>
              </a:rPr>
              <a:t> run</a:t>
            </a:r>
          </a:p>
        </p:txBody>
      </p:sp>
      <p:sp>
        <p:nvSpPr>
          <p:cNvPr id="2059" name="Прямоугольник 13"/>
          <p:cNvSpPr>
            <a:spLocks noChangeArrowheads="1"/>
          </p:cNvSpPr>
          <p:nvPr/>
        </p:nvSpPr>
        <p:spPr bwMode="auto">
          <a:xfrm>
            <a:off x="563057" y="5241226"/>
            <a:ext cx="148444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n-US" altLang="ru-RU" sz="1200" dirty="0">
                <a:solidFill>
                  <a:prstClr val="black"/>
                </a:solidFill>
              </a:rPr>
              <a:t>Vertical beam profile</a:t>
            </a:r>
          </a:p>
        </p:txBody>
      </p:sp>
      <p:sp>
        <p:nvSpPr>
          <p:cNvPr id="12"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sp>
        <p:nvSpPr>
          <p:cNvPr id="14" name="Rectangle 2"/>
          <p:cNvSpPr txBox="1">
            <a:spLocks noChangeArrowheads="1"/>
          </p:cNvSpPr>
          <p:nvPr/>
        </p:nvSpPr>
        <p:spPr>
          <a:xfrm>
            <a:off x="0" y="209902"/>
            <a:ext cx="9144000" cy="720725"/>
          </a:xfrm>
          <a:prstGeom prst="rect">
            <a:avLst/>
          </a:prstGeom>
          <a:noFill/>
        </p:spPr>
        <p:txBody>
          <a:bodyPr lIns="720000" rIns="72000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1200"/>
              </a:spcBef>
              <a:spcAft>
                <a:spcPts val="1200"/>
              </a:spcAft>
              <a:buSzPct val="150000"/>
            </a:pPr>
            <a:r>
              <a:rPr lang="en-US" altLang="ru-RU" sz="2800" b="1" dirty="0" smtClean="0">
                <a:solidFill>
                  <a:srgbClr val="C00000"/>
                </a:solidFill>
                <a:cs typeface="Arial" panose="020B0604020202020204" pitchFamily="34" charset="0"/>
              </a:rPr>
              <a:t>Optical diagnostic of electron beam parameters</a:t>
            </a:r>
            <a:endParaRPr lang="en-US" altLang="ru-RU" sz="2800" dirty="0">
              <a:solidFill>
                <a:srgbClr val="0000CC"/>
              </a:solidFill>
              <a:cs typeface="Arial" panose="020B0604020202020204" pitchFamily="34" charset="0"/>
            </a:endParaRPr>
          </a:p>
        </p:txBody>
      </p:sp>
      <p:pic>
        <p:nvPicPr>
          <p:cNvPr id="15" name="Рисунок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732235" y="831154"/>
            <a:ext cx="3018234" cy="226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Рисунок 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47806" y="3582289"/>
            <a:ext cx="3198019" cy="1722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Прямоугольник 11"/>
          <p:cNvSpPr>
            <a:spLocks noChangeArrowheads="1"/>
          </p:cNvSpPr>
          <p:nvPr/>
        </p:nvSpPr>
        <p:spPr bwMode="auto">
          <a:xfrm>
            <a:off x="5904955" y="5275358"/>
            <a:ext cx="30224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en-US" altLang="ru-RU" sz="1200">
                <a:solidFill>
                  <a:prstClr val="black"/>
                </a:solidFill>
              </a:rPr>
              <a:t>Horizontal profiles acquired during the 1</a:t>
            </a:r>
            <a:r>
              <a:rPr lang="en-US" altLang="ru-RU" sz="1200" baseline="30000">
                <a:solidFill>
                  <a:prstClr val="black"/>
                </a:solidFill>
              </a:rPr>
              <a:t>st</a:t>
            </a:r>
            <a:r>
              <a:rPr lang="en-US" altLang="ru-RU" sz="1200">
                <a:solidFill>
                  <a:prstClr val="black"/>
                </a:solidFill>
              </a:rPr>
              <a:t> run</a:t>
            </a:r>
          </a:p>
        </p:txBody>
      </p:sp>
      <p:sp>
        <p:nvSpPr>
          <p:cNvPr id="18" name="Номер слайда 1"/>
          <p:cNvSpPr>
            <a:spLocks noGrp="1"/>
          </p:cNvSpPr>
          <p:nvPr>
            <p:ph type="sldNum" sz="quarter" idx="12"/>
          </p:nvPr>
        </p:nvSpPr>
        <p:spPr>
          <a:xfrm>
            <a:off x="8565346" y="6507458"/>
            <a:ext cx="561975" cy="365125"/>
          </a:xfrm>
        </p:spPr>
        <p:txBody>
          <a:bodyPr/>
          <a:lstStyle/>
          <a:p>
            <a:pPr algn="ctr">
              <a:defRPr/>
            </a:pPr>
            <a:r>
              <a:rPr lang="en-US" dirty="0" smtClean="0">
                <a:solidFill>
                  <a:prstClr val="black">
                    <a:lumMod val="65000"/>
                    <a:lumOff val="35000"/>
                  </a:prstClr>
                </a:solidFill>
              </a:rPr>
              <a:t>29</a:t>
            </a:r>
            <a:endParaRPr lang="ru-RU" dirty="0">
              <a:solidFill>
                <a:prstClr val="black">
                  <a:lumMod val="65000"/>
                  <a:lumOff val="35000"/>
                </a:prstClr>
              </a:solidFill>
            </a:endParaRPr>
          </a:p>
        </p:txBody>
      </p:sp>
    </p:spTree>
    <p:extLst>
      <p:ext uri="{BB962C8B-B14F-4D97-AF65-F5344CB8AC3E}">
        <p14:creationId xmlns:p14="http://schemas.microsoft.com/office/powerpoint/2010/main" val="480895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ru-RU" altLang="ru-RU" sz="1800">
              <a:solidFill>
                <a:srgbClr val="FF0000"/>
              </a:solidFill>
              <a:cs typeface="Arial" panose="020B0604020202020204" pitchFamily="34" charset="0"/>
            </a:endParaRPr>
          </a:p>
        </p:txBody>
      </p:sp>
      <p:sp>
        <p:nvSpPr>
          <p:cNvPr id="7172" name="TextBox 9"/>
          <p:cNvSpPr txBox="1">
            <a:spLocks noChangeArrowheads="1"/>
          </p:cNvSpPr>
          <p:nvPr/>
        </p:nvSpPr>
        <p:spPr bwMode="auto">
          <a:xfrm>
            <a:off x="108641" y="0"/>
            <a:ext cx="893576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400" b="1" dirty="0" smtClean="0">
                <a:solidFill>
                  <a:srgbClr val="C00000"/>
                </a:solidFill>
                <a:cs typeface="Arial" panose="020B0604020202020204" pitchFamily="34" charset="0"/>
              </a:rPr>
              <a:t>1. Introduction. </a:t>
            </a:r>
          </a:p>
          <a:p>
            <a:pPr algn="ctr">
              <a:spcBef>
                <a:spcPct val="0"/>
              </a:spcBef>
              <a:buFontTx/>
              <a:buNone/>
            </a:pPr>
            <a:r>
              <a:rPr lang="en-US" altLang="ru-RU" sz="2400" b="1" dirty="0" smtClean="0">
                <a:solidFill>
                  <a:srgbClr val="C00000"/>
                </a:solidFill>
                <a:cs typeface="Arial" panose="020B0604020202020204" pitchFamily="34" charset="0"/>
              </a:rPr>
              <a:t>History of ERL activity in Novosibirsk</a:t>
            </a:r>
            <a:endParaRPr lang="ru-RU" altLang="ru-RU" sz="2400" b="1" dirty="0">
              <a:solidFill>
                <a:srgbClr val="C00000"/>
              </a:solidFill>
              <a:cs typeface="Arial" panose="020B0604020202020204" pitchFamily="34" charset="0"/>
            </a:endParaRPr>
          </a:p>
        </p:txBody>
      </p:sp>
      <p:sp>
        <p:nvSpPr>
          <p:cNvPr id="2" name="TextBox 1"/>
          <p:cNvSpPr txBox="1"/>
          <p:nvPr/>
        </p:nvSpPr>
        <p:spPr>
          <a:xfrm>
            <a:off x="108641" y="827101"/>
            <a:ext cx="8935769" cy="2862322"/>
          </a:xfrm>
          <a:prstGeom prst="rect">
            <a:avLst/>
          </a:prstGeom>
          <a:noFill/>
        </p:spPr>
        <p:txBody>
          <a:bodyPr wrap="square" rtlCol="0">
            <a:spAutoFit/>
          </a:bodyPr>
          <a:lstStyle/>
          <a:p>
            <a:pPr algn="just"/>
            <a:r>
              <a:rPr lang="en-US" dirty="0">
                <a:solidFill>
                  <a:prstClr val="black"/>
                </a:solidFill>
                <a:latin typeface="Arial" panose="020B0604020202020204" pitchFamily="34" charset="0"/>
                <a:cs typeface="Arial" panose="020B0604020202020204" pitchFamily="34" charset="0"/>
              </a:rPr>
              <a:t>The Energy Recovery </a:t>
            </a:r>
            <a:r>
              <a:rPr lang="en-US" dirty="0" err="1">
                <a:solidFill>
                  <a:prstClr val="black"/>
                </a:solidFill>
                <a:latin typeface="Arial" panose="020B0604020202020204" pitchFamily="34" charset="0"/>
                <a:cs typeface="Arial" panose="020B0604020202020204" pitchFamily="34" charset="0"/>
              </a:rPr>
              <a:t>Linac</a:t>
            </a:r>
            <a:r>
              <a:rPr lang="en-US" dirty="0">
                <a:solidFill>
                  <a:prstClr val="black"/>
                </a:solidFill>
                <a:latin typeface="Arial" panose="020B0604020202020204" pitchFamily="34" charset="0"/>
                <a:cs typeface="Arial" panose="020B0604020202020204" pitchFamily="34" charset="0"/>
              </a:rPr>
              <a:t> concept for the FEL was proposed at </a:t>
            </a:r>
            <a:r>
              <a:rPr lang="en-US" dirty="0" err="1">
                <a:solidFill>
                  <a:prstClr val="black"/>
                </a:solidFill>
                <a:latin typeface="Arial" panose="020B0604020202020204" pitchFamily="34" charset="0"/>
                <a:cs typeface="Arial" panose="020B0604020202020204" pitchFamily="34" charset="0"/>
              </a:rPr>
              <a:t>Budker</a:t>
            </a:r>
            <a:r>
              <a:rPr lang="en-US" dirty="0">
                <a:solidFill>
                  <a:prstClr val="black"/>
                </a:solidFill>
                <a:latin typeface="Arial" panose="020B0604020202020204" pitchFamily="34" charset="0"/>
                <a:cs typeface="Arial" panose="020B0604020202020204" pitchFamily="34" charset="0"/>
              </a:rPr>
              <a:t> INP by N. </a:t>
            </a:r>
            <a:r>
              <a:rPr lang="en-US" dirty="0" err="1">
                <a:solidFill>
                  <a:prstClr val="black"/>
                </a:solidFill>
                <a:latin typeface="Arial" panose="020B0604020202020204" pitchFamily="34" charset="0"/>
                <a:cs typeface="Arial" panose="020B0604020202020204" pitchFamily="34" charset="0"/>
              </a:rPr>
              <a:t>Vinokurov</a:t>
            </a:r>
            <a:r>
              <a:rPr lang="en-US" dirty="0">
                <a:solidFill>
                  <a:prstClr val="black"/>
                </a:solidFill>
                <a:latin typeface="Arial" panose="020B0604020202020204" pitchFamily="34" charset="0"/>
                <a:cs typeface="Arial" panose="020B0604020202020204" pitchFamily="34" charset="0"/>
              </a:rPr>
              <a:t> and A. </a:t>
            </a:r>
            <a:r>
              <a:rPr lang="en-US" dirty="0" err="1">
                <a:solidFill>
                  <a:prstClr val="black"/>
                </a:solidFill>
                <a:latin typeface="Arial" panose="020B0604020202020204" pitchFamily="34" charset="0"/>
                <a:cs typeface="Arial" panose="020B0604020202020204" pitchFamily="34" charset="0"/>
              </a:rPr>
              <a:t>Skrinsky</a:t>
            </a:r>
            <a:r>
              <a:rPr lang="en-US" dirty="0">
                <a:solidFill>
                  <a:prstClr val="black"/>
                </a:solidFill>
                <a:latin typeface="Arial" panose="020B0604020202020204" pitchFamily="34" charset="0"/>
                <a:cs typeface="Arial" panose="020B0604020202020204" pitchFamily="34" charset="0"/>
              </a:rPr>
              <a:t> (Preprint BINP 78-88, Novosibirsk, 1978; </a:t>
            </a:r>
            <a:r>
              <a:rPr lang="en-US" dirty="0" smtClean="0">
                <a:solidFill>
                  <a:prstClr val="black"/>
                </a:solidFill>
                <a:latin typeface="Arial" panose="020B0604020202020204" pitchFamily="34" charset="0"/>
                <a:cs typeface="Arial" panose="020B0604020202020204" pitchFamily="34" charset="0"/>
              </a:rPr>
              <a:t>Proceedings </a:t>
            </a:r>
            <a:r>
              <a:rPr lang="en-US" dirty="0">
                <a:solidFill>
                  <a:prstClr val="black"/>
                </a:solidFill>
                <a:latin typeface="Arial" panose="020B0604020202020204" pitchFamily="34" charset="0"/>
                <a:cs typeface="Arial" panose="020B0604020202020204" pitchFamily="34" charset="0"/>
              </a:rPr>
              <a:t>of the 6</a:t>
            </a:r>
            <a:r>
              <a:rPr lang="en-US" baseline="30000" dirty="0">
                <a:solidFill>
                  <a:prstClr val="black"/>
                </a:solidFill>
                <a:latin typeface="Arial" panose="020B0604020202020204" pitchFamily="34" charset="0"/>
                <a:cs typeface="Arial" panose="020B0604020202020204" pitchFamily="34" charset="0"/>
              </a:rPr>
              <a:t>th</a:t>
            </a:r>
            <a:r>
              <a:rPr lang="en-US" dirty="0">
                <a:solidFill>
                  <a:prstClr val="black"/>
                </a:solidFill>
                <a:latin typeface="Arial" panose="020B0604020202020204" pitchFamily="34" charset="0"/>
                <a:cs typeface="Arial" panose="020B0604020202020204" pitchFamily="34" charset="0"/>
              </a:rPr>
              <a:t> Soviet Union Accelerator Conference, </a:t>
            </a:r>
            <a:r>
              <a:rPr lang="en-US" dirty="0" err="1">
                <a:solidFill>
                  <a:prstClr val="black"/>
                </a:solidFill>
                <a:latin typeface="Arial" panose="020B0604020202020204" pitchFamily="34" charset="0"/>
                <a:cs typeface="Arial" panose="020B0604020202020204" pitchFamily="34" charset="0"/>
              </a:rPr>
              <a:t>Dubna</a:t>
            </a:r>
            <a:r>
              <a:rPr lang="en-US" dirty="0">
                <a:solidFill>
                  <a:prstClr val="black"/>
                </a:solidFill>
                <a:latin typeface="Arial" panose="020B0604020202020204" pitchFamily="34" charset="0"/>
                <a:cs typeface="Arial" panose="020B0604020202020204" pitchFamily="34" charset="0"/>
              </a:rPr>
              <a:t>, 11-13 October 1978, V II, p.233-236</a:t>
            </a:r>
            <a:r>
              <a:rPr lang="en-US" dirty="0" smtClean="0">
                <a:solidFill>
                  <a:prstClr val="black"/>
                </a:solidFill>
                <a:latin typeface="Arial" panose="020B0604020202020204" pitchFamily="34" charset="0"/>
                <a:cs typeface="Arial" panose="020B0604020202020204" pitchFamily="34" charset="0"/>
              </a:rPr>
              <a:t>).</a:t>
            </a:r>
          </a:p>
          <a:p>
            <a:pPr algn="just"/>
            <a:r>
              <a:rPr lang="en-US" dirty="0">
                <a:solidFill>
                  <a:prstClr val="black"/>
                </a:solidFill>
                <a:latin typeface="Arial" panose="020B0604020202020204" pitchFamily="34" charset="0"/>
                <a:cs typeface="Arial" panose="020B0604020202020204" pitchFamily="34" charset="0"/>
              </a:rPr>
              <a:t> </a:t>
            </a:r>
            <a:endParaRPr lang="ru-RU" dirty="0">
              <a:solidFill>
                <a:prstClr val="black"/>
              </a:solidFill>
              <a:latin typeface="Arial" panose="020B0604020202020204" pitchFamily="34" charset="0"/>
              <a:cs typeface="Arial" panose="020B0604020202020204" pitchFamily="34" charset="0"/>
            </a:endParaRPr>
          </a:p>
          <a:p>
            <a:pPr algn="just"/>
            <a:r>
              <a:rPr lang="en-US" dirty="0">
                <a:solidFill>
                  <a:prstClr val="black"/>
                </a:solidFill>
                <a:latin typeface="Arial" panose="020B0604020202020204" pitchFamily="34" charset="0"/>
                <a:cs typeface="Arial" panose="020B0604020202020204" pitchFamily="34" charset="0"/>
              </a:rPr>
              <a:t>The first project of the </a:t>
            </a:r>
            <a:r>
              <a:rPr lang="en-US" dirty="0" smtClean="0">
                <a:solidFill>
                  <a:prstClr val="black"/>
                </a:solidFill>
                <a:latin typeface="Arial" panose="020B0604020202020204" pitchFamily="34" charset="0"/>
                <a:cs typeface="Arial" panose="020B0604020202020204" pitchFamily="34" charset="0"/>
              </a:rPr>
              <a:t>four-turn race-track </a:t>
            </a:r>
            <a:r>
              <a:rPr lang="en-US" dirty="0" err="1">
                <a:solidFill>
                  <a:prstClr val="black"/>
                </a:solidFill>
                <a:latin typeface="Arial" panose="020B0604020202020204" pitchFamily="34" charset="0"/>
                <a:cs typeface="Arial" panose="020B0604020202020204" pitchFamily="34" charset="0"/>
              </a:rPr>
              <a:t>microtron-recuperator</a:t>
            </a:r>
            <a:r>
              <a:rPr lang="en-US" dirty="0">
                <a:solidFill>
                  <a:prstClr val="black"/>
                </a:solidFill>
                <a:latin typeface="Arial" panose="020B0604020202020204" pitchFamily="34" charset="0"/>
                <a:cs typeface="Arial" panose="020B0604020202020204" pitchFamily="34" charset="0"/>
              </a:rPr>
              <a:t> for the free electron laser </a:t>
            </a:r>
            <a:r>
              <a:rPr lang="en-US" dirty="0" err="1">
                <a:solidFill>
                  <a:prstClr val="black"/>
                </a:solidFill>
                <a:latin typeface="Arial" panose="020B0604020202020204" pitchFamily="34" charset="0"/>
                <a:cs typeface="Arial" panose="020B0604020202020204" pitchFamily="34" charset="0"/>
              </a:rPr>
              <a:t>NovoFEL</a:t>
            </a:r>
            <a:r>
              <a:rPr lang="en-US" dirty="0">
                <a:solidFill>
                  <a:prstClr val="black"/>
                </a:solidFill>
                <a:latin typeface="Arial" panose="020B0604020202020204" pitchFamily="34" charset="0"/>
                <a:cs typeface="Arial" panose="020B0604020202020204" pitchFamily="34" charset="0"/>
              </a:rPr>
              <a:t> was proposed at FEL’90 Conference, which took place in Paris (September 1990).</a:t>
            </a:r>
            <a:endParaRPr lang="ru-RU" dirty="0">
              <a:solidFill>
                <a:prstClr val="black"/>
              </a:solidFill>
              <a:latin typeface="Arial" panose="020B0604020202020204" pitchFamily="34" charset="0"/>
              <a:cs typeface="Arial" panose="020B0604020202020204" pitchFamily="34" charset="0"/>
            </a:endParaRPr>
          </a:p>
          <a:p>
            <a:pPr algn="just"/>
            <a:r>
              <a:rPr lang="en-US" dirty="0" err="1">
                <a:solidFill>
                  <a:prstClr val="black"/>
                </a:solidFill>
                <a:latin typeface="Arial" panose="020B0604020202020204" pitchFamily="34" charset="0"/>
                <a:cs typeface="Arial" panose="020B0604020202020204" pitchFamily="34" charset="0"/>
              </a:rPr>
              <a:t>Gavrilov</a:t>
            </a:r>
            <a:r>
              <a:rPr lang="en-US" dirty="0">
                <a:solidFill>
                  <a:prstClr val="black"/>
                </a:solidFill>
                <a:latin typeface="Arial" panose="020B0604020202020204" pitchFamily="34" charset="0"/>
                <a:cs typeface="Arial" panose="020B0604020202020204" pitchFamily="34" charset="0"/>
              </a:rPr>
              <a:t> N.G., </a:t>
            </a:r>
            <a:r>
              <a:rPr lang="en-US" dirty="0" err="1">
                <a:solidFill>
                  <a:prstClr val="black"/>
                </a:solidFill>
                <a:latin typeface="Arial" panose="020B0604020202020204" pitchFamily="34" charset="0"/>
                <a:cs typeface="Arial" panose="020B0604020202020204" pitchFamily="34" charset="0"/>
              </a:rPr>
              <a:t>Gorniker</a:t>
            </a:r>
            <a:r>
              <a:rPr lang="en-US" dirty="0">
                <a:solidFill>
                  <a:prstClr val="black"/>
                </a:solidFill>
                <a:latin typeface="Arial" panose="020B0604020202020204" pitchFamily="34" charset="0"/>
                <a:cs typeface="Arial" panose="020B0604020202020204" pitchFamily="34" charset="0"/>
              </a:rPr>
              <a:t> E.I., </a:t>
            </a:r>
            <a:r>
              <a:rPr lang="en-US" dirty="0" err="1">
                <a:solidFill>
                  <a:prstClr val="black"/>
                </a:solidFill>
                <a:latin typeface="Arial" panose="020B0604020202020204" pitchFamily="34" charset="0"/>
                <a:cs typeface="Arial" panose="020B0604020202020204" pitchFamily="34" charset="0"/>
              </a:rPr>
              <a:t>Kulipanov</a:t>
            </a:r>
            <a:r>
              <a:rPr lang="en-US" dirty="0">
                <a:solidFill>
                  <a:prstClr val="black"/>
                </a:solidFill>
                <a:latin typeface="Arial" panose="020B0604020202020204" pitchFamily="34" charset="0"/>
                <a:cs typeface="Arial" panose="020B0604020202020204" pitchFamily="34" charset="0"/>
              </a:rPr>
              <a:t> G.N., …,  </a:t>
            </a:r>
            <a:r>
              <a:rPr lang="en-US" dirty="0" err="1">
                <a:solidFill>
                  <a:prstClr val="black"/>
                </a:solidFill>
                <a:latin typeface="Arial" panose="020B0604020202020204" pitchFamily="34" charset="0"/>
                <a:cs typeface="Arial" panose="020B0604020202020204" pitchFamily="34" charset="0"/>
              </a:rPr>
              <a:t>Vinokurov</a:t>
            </a:r>
            <a:r>
              <a:rPr lang="en-US" dirty="0">
                <a:solidFill>
                  <a:prstClr val="black"/>
                </a:solidFill>
                <a:latin typeface="Arial" panose="020B0604020202020204" pitchFamily="34" charset="0"/>
                <a:cs typeface="Arial" panose="020B0604020202020204" pitchFamily="34" charset="0"/>
              </a:rPr>
              <a:t> N.A., NIM A304 (1991), </a:t>
            </a:r>
            <a:r>
              <a:rPr lang="en-US" dirty="0" smtClean="0">
                <a:solidFill>
                  <a:prstClr val="black"/>
                </a:solidFill>
                <a:latin typeface="Arial" panose="020B0604020202020204" pitchFamily="34" charset="0"/>
                <a:cs typeface="Arial" panose="020B0604020202020204" pitchFamily="34" charset="0"/>
              </a:rPr>
              <a:t>P.228-229</a:t>
            </a:r>
            <a:endParaRPr lang="ru-RU" dirty="0">
              <a:solidFill>
                <a:prstClr val="black"/>
              </a:solidFill>
              <a:latin typeface="Arial" panose="020B0604020202020204" pitchFamily="34" charset="0"/>
              <a:cs typeface="Arial" panose="020B0604020202020204" pitchFamily="34" charset="0"/>
            </a:endParaRPr>
          </a:p>
        </p:txBody>
      </p:sp>
      <p:pic>
        <p:nvPicPr>
          <p:cNvPr id="3" name="Рисунок 2"/>
          <p:cNvPicPr>
            <a:picLocks noChangeAspect="1"/>
          </p:cNvPicPr>
          <p:nvPr/>
        </p:nvPicPr>
        <p:blipFill>
          <a:blip r:embed="rId3"/>
          <a:stretch>
            <a:fillRect/>
          </a:stretch>
        </p:blipFill>
        <p:spPr>
          <a:xfrm>
            <a:off x="923453" y="3562416"/>
            <a:ext cx="7333307" cy="2865308"/>
          </a:xfrm>
          <a:prstGeom prst="rect">
            <a:avLst/>
          </a:prstGeom>
        </p:spPr>
      </p:pic>
      <p:sp>
        <p:nvSpPr>
          <p:cNvPr id="7" name="Номер слайда 1"/>
          <p:cNvSpPr>
            <a:spLocks noGrp="1"/>
          </p:cNvSpPr>
          <p:nvPr>
            <p:ph type="sldNum" sz="quarter" idx="12"/>
          </p:nvPr>
        </p:nvSpPr>
        <p:spPr>
          <a:xfrm>
            <a:off x="8474075" y="6376988"/>
            <a:ext cx="561975" cy="365125"/>
          </a:xfrm>
        </p:spPr>
        <p:txBody>
          <a:bodyPr/>
          <a:lstStyle/>
          <a:p>
            <a:pPr algn="ctr">
              <a:defRPr/>
            </a:pPr>
            <a:r>
              <a:rPr lang="en-US" dirty="0" smtClean="0">
                <a:solidFill>
                  <a:prstClr val="black">
                    <a:lumMod val="65000"/>
                    <a:lumOff val="35000"/>
                  </a:prstClr>
                </a:solidFill>
              </a:rPr>
              <a:t>3</a:t>
            </a:r>
            <a:endParaRPr lang="ru-RU" dirty="0">
              <a:solidFill>
                <a:prstClr val="black">
                  <a:lumMod val="65000"/>
                  <a:lumOff val="35000"/>
                </a:prstClr>
              </a:solidFill>
            </a:endParaRPr>
          </a:p>
        </p:txBody>
      </p:sp>
    </p:spTree>
    <p:extLst>
      <p:ext uri="{BB962C8B-B14F-4D97-AF65-F5344CB8AC3E}">
        <p14:creationId xmlns:p14="http://schemas.microsoft.com/office/powerpoint/2010/main" val="967137894"/>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60960" y="1590655"/>
            <a:ext cx="8534400" cy="4477123"/>
          </a:xfrm>
          <a:prstGeom prst="rect">
            <a:avLst/>
          </a:prstGeom>
          <a:noFill/>
          <a:ln w="9525">
            <a:noFill/>
            <a:miter lim="800000"/>
            <a:headEnd/>
            <a:tailEnd/>
          </a:ln>
          <a:effectLst/>
        </p:spPr>
        <p:txBody>
          <a:bodyPr>
            <a:spAutoFit/>
          </a:bodyPr>
          <a:lstStyle/>
          <a:p>
            <a:pPr algn="just" eaLnBrk="0" hangingPunct="0">
              <a:lnSpc>
                <a:spcPct val="120000"/>
              </a:lnSpc>
              <a:spcBef>
                <a:spcPts val="100"/>
              </a:spcBef>
              <a:buClr>
                <a:schemeClr val="tx1"/>
              </a:buClr>
              <a:buFontTx/>
              <a:buChar char="•"/>
              <a:defRPr/>
            </a:pPr>
            <a:r>
              <a:rPr lang="en-US" sz="2000" dirty="0" smtClean="0">
                <a:solidFill>
                  <a:schemeClr val="tx2"/>
                </a:solidFill>
                <a:effectLst>
                  <a:outerShdw blurRad="38100" dist="38100" dir="2700000" algn="tl">
                    <a:srgbClr val="C0C0C0"/>
                  </a:outerShdw>
                </a:effectLst>
                <a:latin typeface="Tahoma" pitchFamily="34" charset="0"/>
              </a:rPr>
              <a:t> At SRI-97 conference f</a:t>
            </a:r>
            <a:r>
              <a:rPr lang="en-US" sz="2000" dirty="0" smtClean="0">
                <a:latin typeface="Arial" charset="0"/>
              </a:rPr>
              <a:t>or </a:t>
            </a:r>
            <a:r>
              <a:rPr lang="en-US" sz="2000" dirty="0">
                <a:solidFill>
                  <a:schemeClr val="tx2"/>
                </a:solidFill>
                <a:effectLst>
                  <a:outerShdw blurRad="38100" dist="38100" dir="2700000" algn="tl">
                    <a:srgbClr val="C0C0C0"/>
                  </a:outerShdw>
                </a:effectLst>
                <a:latin typeface="Arial" charset="0"/>
              </a:rPr>
              <a:t>realization</a:t>
            </a:r>
            <a:r>
              <a:rPr lang="en-US" sz="2000" dirty="0">
                <a:solidFill>
                  <a:schemeClr val="tx2"/>
                </a:solidFill>
                <a:effectLst>
                  <a:outerShdw blurRad="38100" dist="38100" dir="2700000" algn="tl">
                    <a:srgbClr val="C0C0C0"/>
                  </a:outerShdw>
                </a:effectLst>
                <a:latin typeface="Tahoma" pitchFamily="34" charset="0"/>
              </a:rPr>
              <a:t> of a fully spatially coherent X-ray source </a:t>
            </a:r>
            <a:r>
              <a:rPr lang="en-US" sz="2000" dirty="0" smtClean="0">
                <a:solidFill>
                  <a:schemeClr val="tx2"/>
                </a:solidFill>
                <a:effectLst>
                  <a:outerShdw blurRad="38100" dist="38100" dir="2700000" algn="tl">
                    <a:srgbClr val="C0C0C0"/>
                  </a:outerShdw>
                </a:effectLst>
                <a:latin typeface="Tahoma" pitchFamily="34" charset="0"/>
              </a:rPr>
              <a:t>was proposed by </a:t>
            </a:r>
            <a:r>
              <a:rPr lang="en-US" sz="2000" dirty="0" smtClean="0">
                <a:effectLst>
                  <a:outerShdw blurRad="38100" dist="38100" dir="2700000" algn="tl">
                    <a:srgbClr val="C0C0C0"/>
                  </a:outerShdw>
                </a:effectLst>
                <a:latin typeface="Arial" charset="0"/>
              </a:rPr>
              <a:t>Kulipanov </a:t>
            </a:r>
            <a:r>
              <a:rPr lang="en-US" sz="2000" dirty="0">
                <a:effectLst>
                  <a:outerShdw blurRad="38100" dist="38100" dir="2700000" algn="tl">
                    <a:srgbClr val="C0C0C0"/>
                  </a:outerShdw>
                </a:effectLst>
                <a:latin typeface="Arial" charset="0"/>
              </a:rPr>
              <a:t>G., </a:t>
            </a:r>
            <a:r>
              <a:rPr lang="en-US" sz="2000" dirty="0" err="1">
                <a:effectLst>
                  <a:outerShdw blurRad="38100" dist="38100" dir="2700000" algn="tl">
                    <a:srgbClr val="C0C0C0"/>
                  </a:outerShdw>
                </a:effectLst>
                <a:latin typeface="Arial" charset="0"/>
              </a:rPr>
              <a:t>Skrinsky</a:t>
            </a:r>
            <a:r>
              <a:rPr lang="en-US" sz="2000" dirty="0">
                <a:effectLst>
                  <a:outerShdw blurRad="38100" dist="38100" dir="2700000" algn="tl">
                    <a:srgbClr val="C0C0C0"/>
                  </a:outerShdw>
                </a:effectLst>
                <a:latin typeface="Arial" charset="0"/>
              </a:rPr>
              <a:t> A., </a:t>
            </a:r>
            <a:r>
              <a:rPr lang="en-US" sz="2000" dirty="0" err="1">
                <a:effectLst>
                  <a:outerShdw blurRad="38100" dist="38100" dir="2700000" algn="tl">
                    <a:srgbClr val="C0C0C0"/>
                  </a:outerShdw>
                </a:effectLst>
                <a:latin typeface="Arial" charset="0"/>
              </a:rPr>
              <a:t>Vinokurov</a:t>
            </a:r>
            <a:r>
              <a:rPr lang="en-US" sz="2000" dirty="0">
                <a:effectLst>
                  <a:outerShdw blurRad="38100" dist="38100" dir="2700000" algn="tl">
                    <a:srgbClr val="C0C0C0"/>
                  </a:outerShdw>
                </a:effectLst>
                <a:latin typeface="Arial" charset="0"/>
              </a:rPr>
              <a:t> N.</a:t>
            </a:r>
            <a:r>
              <a:rPr lang="en-US" sz="2400" dirty="0">
                <a:latin typeface="Times New Roman" pitchFamily="18" charset="0"/>
              </a:rPr>
              <a:t> </a:t>
            </a:r>
            <a:r>
              <a:rPr lang="en-US" sz="2000" dirty="0" smtClean="0">
                <a:solidFill>
                  <a:schemeClr val="tx2"/>
                </a:solidFill>
                <a:effectLst>
                  <a:outerShdw blurRad="38100" dist="38100" dir="2700000" algn="tl">
                    <a:srgbClr val="C0C0C0"/>
                  </a:outerShdw>
                </a:effectLst>
                <a:latin typeface="Tahoma" pitchFamily="34" charset="0"/>
              </a:rPr>
              <a:t>using </a:t>
            </a:r>
            <a:r>
              <a:rPr lang="en-US" sz="2000" dirty="0">
                <a:solidFill>
                  <a:schemeClr val="tx2"/>
                </a:solidFill>
                <a:effectLst>
                  <a:outerShdw blurRad="38100" dist="38100" dir="2700000" algn="tl">
                    <a:srgbClr val="C0C0C0"/>
                  </a:outerShdw>
                </a:effectLst>
                <a:latin typeface="Tahoma" pitchFamily="34" charset="0"/>
              </a:rPr>
              <a:t>of accelerators-</a:t>
            </a:r>
            <a:r>
              <a:rPr lang="en-US" sz="2000" dirty="0" err="1">
                <a:solidFill>
                  <a:schemeClr val="tx2"/>
                </a:solidFill>
                <a:effectLst>
                  <a:outerShdw blurRad="38100" dist="38100" dir="2700000" algn="tl">
                    <a:srgbClr val="C0C0C0"/>
                  </a:outerShdw>
                </a:effectLst>
                <a:latin typeface="Tahoma" pitchFamily="34" charset="0"/>
              </a:rPr>
              <a:t>recirculators</a:t>
            </a:r>
            <a:r>
              <a:rPr lang="en-US" sz="2000" dirty="0">
                <a:solidFill>
                  <a:schemeClr val="tx2"/>
                </a:solidFill>
                <a:effectLst>
                  <a:outerShdw blurRad="38100" dist="38100" dir="2700000" algn="tl">
                    <a:srgbClr val="C0C0C0"/>
                  </a:outerShdw>
                </a:effectLst>
                <a:latin typeface="Tahoma" pitchFamily="34" charset="0"/>
              </a:rPr>
              <a:t> with energy recuperation (SRI-97) </a:t>
            </a:r>
          </a:p>
          <a:p>
            <a:pPr algn="just" eaLnBrk="0" hangingPunct="0">
              <a:lnSpc>
                <a:spcPct val="120000"/>
              </a:lnSpc>
              <a:spcBef>
                <a:spcPts val="100"/>
              </a:spcBef>
              <a:buClr>
                <a:schemeClr val="tx1"/>
              </a:buClr>
              <a:defRPr/>
            </a:pPr>
            <a:r>
              <a:rPr lang="en-US" sz="2000" dirty="0">
                <a:solidFill>
                  <a:srgbClr val="000099"/>
                </a:solidFill>
                <a:effectLst>
                  <a:outerShdw blurRad="38100" dist="38100" dir="2700000" algn="tl">
                    <a:srgbClr val="C0C0C0"/>
                  </a:outerShdw>
                </a:effectLst>
                <a:latin typeface="Tahoma" pitchFamily="34" charset="0"/>
              </a:rPr>
              <a:t>See: 	[1] </a:t>
            </a:r>
            <a:r>
              <a:rPr lang="en-US" i="1" dirty="0">
                <a:solidFill>
                  <a:srgbClr val="000099"/>
                </a:solidFill>
                <a:effectLst>
                  <a:outerShdw blurRad="38100" dist="38100" dir="2700000" algn="tl">
                    <a:srgbClr val="C0C0C0"/>
                  </a:outerShdw>
                </a:effectLst>
                <a:latin typeface="Arial" charset="0"/>
              </a:rPr>
              <a:t>MARS - </a:t>
            </a:r>
            <a:r>
              <a:rPr lang="en-US" i="1" dirty="0" err="1">
                <a:solidFill>
                  <a:srgbClr val="000099"/>
                </a:solidFill>
                <a:effectLst>
                  <a:outerShdw blurRad="38100" dist="38100" dir="2700000" algn="tl">
                    <a:srgbClr val="C0C0C0"/>
                  </a:outerShdw>
                </a:effectLst>
                <a:latin typeface="Arial" charset="0"/>
              </a:rPr>
              <a:t>recirculator</a:t>
            </a:r>
            <a:r>
              <a:rPr lang="en-US" i="1" dirty="0">
                <a:solidFill>
                  <a:srgbClr val="000099"/>
                </a:solidFill>
                <a:effectLst>
                  <a:outerShdw blurRad="38100" dist="38100" dir="2700000" algn="tl">
                    <a:srgbClr val="C0C0C0"/>
                  </a:outerShdw>
                </a:effectLst>
                <a:latin typeface="Arial" charset="0"/>
              </a:rPr>
              <a:t>-based diffraction limited X-ray source. // </a:t>
            </a:r>
            <a:r>
              <a:rPr lang="en-US" i="1" dirty="0" err="1">
                <a:solidFill>
                  <a:srgbClr val="000099"/>
                </a:solidFill>
                <a:effectLst>
                  <a:outerShdw blurRad="38100" dist="38100" dir="2700000" algn="tl">
                    <a:srgbClr val="C0C0C0"/>
                  </a:outerShdw>
                </a:effectLst>
                <a:latin typeface="Arial" charset="0"/>
              </a:rPr>
              <a:t>Budker</a:t>
            </a:r>
            <a:r>
              <a:rPr lang="en-US" i="1" dirty="0">
                <a:solidFill>
                  <a:srgbClr val="000099"/>
                </a:solidFill>
                <a:effectLst>
                  <a:outerShdw blurRad="38100" dist="38100" dir="2700000" algn="tl">
                    <a:srgbClr val="C0C0C0"/>
                  </a:outerShdw>
                </a:effectLst>
                <a:latin typeface="Arial" charset="0"/>
              </a:rPr>
              <a:t> </a:t>
            </a:r>
          </a:p>
          <a:p>
            <a:pPr algn="just" eaLnBrk="0" hangingPunct="0">
              <a:lnSpc>
                <a:spcPct val="120000"/>
              </a:lnSpc>
              <a:spcBef>
                <a:spcPts val="100"/>
              </a:spcBef>
              <a:buClr>
                <a:schemeClr val="tx1"/>
              </a:buClr>
              <a:defRPr/>
            </a:pPr>
            <a:r>
              <a:rPr lang="en-US" i="1" dirty="0">
                <a:solidFill>
                  <a:srgbClr val="000099"/>
                </a:solidFill>
                <a:effectLst>
                  <a:outerShdw blurRad="38100" dist="38100" dir="2700000" algn="tl">
                    <a:srgbClr val="C0C0C0"/>
                  </a:outerShdw>
                </a:effectLst>
                <a:latin typeface="Arial" charset="0"/>
              </a:rPr>
              <a:t>	INP preprint No 97-103 (1997); </a:t>
            </a:r>
          </a:p>
          <a:p>
            <a:pPr algn="just" eaLnBrk="0" hangingPunct="0">
              <a:lnSpc>
                <a:spcPct val="120000"/>
              </a:lnSpc>
              <a:spcBef>
                <a:spcPts val="100"/>
              </a:spcBef>
              <a:buClr>
                <a:schemeClr val="tx1"/>
              </a:buClr>
              <a:defRPr/>
            </a:pPr>
            <a:r>
              <a:rPr lang="en-US" sz="2000" dirty="0">
                <a:solidFill>
                  <a:srgbClr val="000099"/>
                </a:solidFill>
                <a:effectLst>
                  <a:outerShdw blurRad="38100" dist="38100" dir="2700000" algn="tl">
                    <a:srgbClr val="C0C0C0"/>
                  </a:outerShdw>
                </a:effectLst>
                <a:latin typeface="Tahoma" pitchFamily="34" charset="0"/>
              </a:rPr>
              <a:t>	[2] </a:t>
            </a:r>
            <a:r>
              <a:rPr lang="en-US" i="1" dirty="0" err="1">
                <a:solidFill>
                  <a:srgbClr val="000099"/>
                </a:solidFill>
                <a:effectLst>
                  <a:outerShdw blurRad="38100" dist="38100" dir="2700000" algn="tl">
                    <a:srgbClr val="C0C0C0"/>
                  </a:outerShdw>
                </a:effectLst>
                <a:latin typeface="Tahoma" pitchFamily="34" charset="0"/>
              </a:rPr>
              <a:t>Kulipanov</a:t>
            </a:r>
            <a:r>
              <a:rPr lang="en-US" i="1" dirty="0">
                <a:solidFill>
                  <a:srgbClr val="000099"/>
                </a:solidFill>
                <a:effectLst>
                  <a:outerShdw blurRad="38100" dist="38100" dir="2700000" algn="tl">
                    <a:srgbClr val="C0C0C0"/>
                  </a:outerShdw>
                </a:effectLst>
                <a:latin typeface="Tahoma" pitchFamily="34" charset="0"/>
              </a:rPr>
              <a:t> G., </a:t>
            </a:r>
            <a:r>
              <a:rPr lang="en-US" i="1" dirty="0" err="1">
                <a:solidFill>
                  <a:srgbClr val="000099"/>
                </a:solidFill>
                <a:effectLst>
                  <a:outerShdw blurRad="38100" dist="38100" dir="2700000" algn="tl">
                    <a:srgbClr val="C0C0C0"/>
                  </a:outerShdw>
                </a:effectLst>
                <a:latin typeface="Tahoma" pitchFamily="34" charset="0"/>
              </a:rPr>
              <a:t>Skrinsky</a:t>
            </a:r>
            <a:r>
              <a:rPr lang="en-US" i="1" dirty="0">
                <a:solidFill>
                  <a:srgbClr val="000099"/>
                </a:solidFill>
                <a:effectLst>
                  <a:outerShdw blurRad="38100" dist="38100" dir="2700000" algn="tl">
                    <a:srgbClr val="C0C0C0"/>
                  </a:outerShdw>
                </a:effectLst>
                <a:latin typeface="Tahoma" pitchFamily="34" charset="0"/>
              </a:rPr>
              <a:t> A., </a:t>
            </a:r>
            <a:r>
              <a:rPr lang="en-US" i="1" dirty="0" err="1">
                <a:solidFill>
                  <a:srgbClr val="000099"/>
                </a:solidFill>
                <a:effectLst>
                  <a:outerShdw blurRad="38100" dist="38100" dir="2700000" algn="tl">
                    <a:srgbClr val="C0C0C0"/>
                  </a:outerShdw>
                </a:effectLst>
                <a:latin typeface="Tahoma" pitchFamily="34" charset="0"/>
              </a:rPr>
              <a:t>Vinokurov</a:t>
            </a:r>
            <a:r>
              <a:rPr lang="en-US" i="1" dirty="0">
                <a:solidFill>
                  <a:srgbClr val="000099"/>
                </a:solidFill>
                <a:effectLst>
                  <a:outerShdw blurRad="38100" dist="38100" dir="2700000" algn="tl">
                    <a:srgbClr val="C0C0C0"/>
                  </a:outerShdw>
                </a:effectLst>
                <a:latin typeface="Tahoma" pitchFamily="34" charset="0"/>
              </a:rPr>
              <a:t> N. </a:t>
            </a:r>
            <a:r>
              <a:rPr lang="en-US" i="1" dirty="0" err="1">
                <a:solidFill>
                  <a:srgbClr val="000099"/>
                </a:solidFill>
                <a:effectLst>
                  <a:outerShdw blurRad="38100" dist="38100" dir="2700000" algn="tl">
                    <a:srgbClr val="C0C0C0"/>
                  </a:outerShdw>
                </a:effectLst>
                <a:latin typeface="Tahoma" pitchFamily="34" charset="0"/>
              </a:rPr>
              <a:t>Synchorton</a:t>
            </a:r>
            <a:r>
              <a:rPr lang="en-US" i="1" dirty="0">
                <a:solidFill>
                  <a:srgbClr val="000099"/>
                </a:solidFill>
                <a:effectLst>
                  <a:outerShdw blurRad="38100" dist="38100" dir="2700000" algn="tl">
                    <a:srgbClr val="C0C0C0"/>
                  </a:outerShdw>
                </a:effectLst>
                <a:latin typeface="Tahoma" pitchFamily="34" charset="0"/>
              </a:rPr>
              <a:t> light sources and</a:t>
            </a:r>
          </a:p>
          <a:p>
            <a:pPr algn="just" eaLnBrk="0" hangingPunct="0">
              <a:lnSpc>
                <a:spcPct val="120000"/>
              </a:lnSpc>
              <a:spcBef>
                <a:spcPts val="100"/>
              </a:spcBef>
              <a:buClr>
                <a:schemeClr val="tx1"/>
              </a:buClr>
              <a:defRPr/>
            </a:pPr>
            <a:r>
              <a:rPr lang="en-US" i="1" dirty="0">
                <a:solidFill>
                  <a:srgbClr val="000099"/>
                </a:solidFill>
                <a:effectLst>
                  <a:outerShdw blurRad="38100" dist="38100" dir="2700000" algn="tl">
                    <a:srgbClr val="C0C0C0"/>
                  </a:outerShdw>
                </a:effectLst>
                <a:latin typeface="Tahoma" pitchFamily="34" charset="0"/>
              </a:rPr>
              <a:t>	 recent development of accelerator technology. // J. of Synchrotron </a:t>
            </a:r>
          </a:p>
          <a:p>
            <a:pPr algn="just" eaLnBrk="0" hangingPunct="0">
              <a:lnSpc>
                <a:spcPct val="120000"/>
              </a:lnSpc>
              <a:spcBef>
                <a:spcPts val="100"/>
              </a:spcBef>
              <a:buClr>
                <a:schemeClr val="tx1"/>
              </a:buClr>
              <a:defRPr/>
            </a:pPr>
            <a:r>
              <a:rPr lang="en-US" i="1" dirty="0">
                <a:solidFill>
                  <a:srgbClr val="000099"/>
                </a:solidFill>
                <a:effectLst>
                  <a:outerShdw blurRad="38100" dist="38100" dir="2700000" algn="tl">
                    <a:srgbClr val="C0C0C0"/>
                  </a:outerShdw>
                </a:effectLst>
                <a:latin typeface="Tahoma" pitchFamily="34" charset="0"/>
              </a:rPr>
              <a:t>	Radiation –1998 V.5  pt.3  P.176</a:t>
            </a:r>
            <a:r>
              <a:rPr lang="en-US" dirty="0">
                <a:solidFill>
                  <a:srgbClr val="000099"/>
                </a:solidFill>
                <a:effectLst>
                  <a:outerShdw blurRad="38100" dist="38100" dir="2700000" algn="tl">
                    <a:srgbClr val="C0C0C0"/>
                  </a:outerShdw>
                </a:effectLst>
                <a:latin typeface="Tahoma" pitchFamily="34" charset="0"/>
              </a:rPr>
              <a:t>).</a:t>
            </a:r>
          </a:p>
          <a:p>
            <a:pPr algn="just" eaLnBrk="0" hangingPunct="0">
              <a:lnSpc>
                <a:spcPct val="120000"/>
              </a:lnSpc>
              <a:spcBef>
                <a:spcPts val="2300"/>
              </a:spcBef>
              <a:buClr>
                <a:schemeClr val="tx1"/>
              </a:buClr>
              <a:buFontTx/>
              <a:buChar char="•"/>
              <a:defRPr/>
            </a:pPr>
            <a:r>
              <a:rPr lang="en-US" sz="2000" dirty="0" smtClean="0">
                <a:solidFill>
                  <a:schemeClr val="tx2"/>
                </a:solidFill>
                <a:effectLst>
                  <a:outerShdw blurRad="38100" dist="38100" dir="2700000" algn="tl">
                    <a:srgbClr val="C0C0C0"/>
                  </a:outerShdw>
                </a:effectLst>
                <a:latin typeface="Tahoma" pitchFamily="34" charset="0"/>
              </a:rPr>
              <a:t> After </a:t>
            </a:r>
            <a:r>
              <a:rPr lang="en-US" sz="2000" dirty="0">
                <a:solidFill>
                  <a:schemeClr val="tx2"/>
                </a:solidFill>
                <a:effectLst>
                  <a:outerShdw blurRad="38100" dist="38100" dir="2700000" algn="tl">
                    <a:srgbClr val="C0C0C0"/>
                  </a:outerShdw>
                </a:effectLst>
                <a:latin typeface="Tahoma" pitchFamily="34" charset="0"/>
              </a:rPr>
              <a:t>SRI-2000, the idea of using the accelerators-</a:t>
            </a:r>
            <a:r>
              <a:rPr lang="en-US" sz="2000" dirty="0" err="1">
                <a:solidFill>
                  <a:schemeClr val="tx2"/>
                </a:solidFill>
                <a:effectLst>
                  <a:outerShdw blurRad="38100" dist="38100" dir="2700000" algn="tl">
                    <a:srgbClr val="C0C0C0"/>
                  </a:outerShdw>
                </a:effectLst>
                <a:latin typeface="Tahoma" pitchFamily="34" charset="0"/>
              </a:rPr>
              <a:t>recuperators</a:t>
            </a:r>
            <a:r>
              <a:rPr lang="en-US" sz="2000" dirty="0">
                <a:solidFill>
                  <a:schemeClr val="tx2"/>
                </a:solidFill>
                <a:effectLst>
                  <a:outerShdw blurRad="38100" dist="38100" dir="2700000" algn="tl">
                    <a:srgbClr val="C0C0C0"/>
                  </a:outerShdw>
                </a:effectLst>
                <a:latin typeface="Tahoma" pitchFamily="34" charset="0"/>
              </a:rPr>
              <a:t> for creation of 4</a:t>
            </a:r>
            <a:r>
              <a:rPr lang="en-US" sz="2000" baseline="30000" dirty="0">
                <a:solidFill>
                  <a:schemeClr val="tx2"/>
                </a:solidFill>
                <a:effectLst>
                  <a:outerShdw blurRad="38100" dist="38100" dir="2700000" algn="tl">
                    <a:srgbClr val="C0C0C0"/>
                  </a:outerShdw>
                </a:effectLst>
                <a:latin typeface="Tahoma" pitchFamily="34" charset="0"/>
              </a:rPr>
              <a:t>th</a:t>
            </a:r>
            <a:r>
              <a:rPr lang="en-US" sz="2000" dirty="0">
                <a:solidFill>
                  <a:schemeClr val="tx2"/>
                </a:solidFill>
                <a:effectLst>
                  <a:outerShdw blurRad="38100" dist="38100" dir="2700000" algn="tl">
                    <a:srgbClr val="C0C0C0"/>
                  </a:outerShdw>
                </a:effectLst>
                <a:latin typeface="Tahoma" pitchFamily="34" charset="0"/>
              </a:rPr>
              <a:t> generation of SR sources has been actively discussed at Jefferson Lab, Cornell Uni., KEK, BNL, LBL, Erlangen Uni., Daresbury Lab.</a:t>
            </a:r>
          </a:p>
        </p:txBody>
      </p:sp>
      <p:sp>
        <p:nvSpPr>
          <p:cNvPr id="39939" name="Rectangle 3"/>
          <p:cNvSpPr>
            <a:spLocks noChangeArrowheads="1"/>
          </p:cNvSpPr>
          <p:nvPr/>
        </p:nvSpPr>
        <p:spPr bwMode="auto">
          <a:xfrm>
            <a:off x="0" y="0"/>
            <a:ext cx="9144000" cy="6858000"/>
          </a:xfrm>
          <a:prstGeom prst="rect">
            <a:avLst/>
          </a:prstGeom>
          <a:noFill/>
          <a:ln w="1016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sp>
        <p:nvSpPr>
          <p:cNvPr id="2" name="TextBox 1"/>
          <p:cNvSpPr txBox="1"/>
          <p:nvPr/>
        </p:nvSpPr>
        <p:spPr>
          <a:xfrm>
            <a:off x="528320" y="564495"/>
            <a:ext cx="8067040" cy="523220"/>
          </a:xfrm>
          <a:prstGeom prst="rect">
            <a:avLst/>
          </a:prstGeom>
          <a:noFill/>
        </p:spPr>
        <p:txBody>
          <a:bodyPr wrap="square" rtlCol="0">
            <a:spAutoFit/>
          </a:bodyPr>
          <a:lstStyle/>
          <a:p>
            <a:pPr algn="ctr"/>
            <a:r>
              <a:rPr lang="en-US" sz="2800" b="1" dirty="0" smtClean="0">
                <a:solidFill>
                  <a:srgbClr val="C00000"/>
                </a:solidFill>
              </a:rPr>
              <a:t>5. Perspective of ERL with SC cavities at </a:t>
            </a:r>
            <a:r>
              <a:rPr lang="en-US" sz="2800" b="1" dirty="0" err="1" smtClean="0">
                <a:solidFill>
                  <a:srgbClr val="C00000"/>
                </a:solidFill>
              </a:rPr>
              <a:t>Budker</a:t>
            </a:r>
            <a:r>
              <a:rPr lang="en-US" sz="2800" b="1" dirty="0" smtClean="0">
                <a:solidFill>
                  <a:srgbClr val="C00000"/>
                </a:solidFill>
              </a:rPr>
              <a:t> INP</a:t>
            </a:r>
            <a:endParaRPr lang="ru-RU" sz="2800" b="1" dirty="0">
              <a:solidFill>
                <a:srgbClr val="C00000"/>
              </a:solidFill>
            </a:endParaRPr>
          </a:p>
        </p:txBody>
      </p:sp>
      <p:sp>
        <p:nvSpPr>
          <p:cNvPr id="6" name="TextBox 5"/>
          <p:cNvSpPr txBox="1"/>
          <p:nvPr/>
        </p:nvSpPr>
        <p:spPr>
          <a:xfrm>
            <a:off x="264160" y="1069610"/>
            <a:ext cx="7813040" cy="461665"/>
          </a:xfrm>
          <a:prstGeom prst="rect">
            <a:avLst/>
          </a:prstGeom>
          <a:noFill/>
        </p:spPr>
        <p:txBody>
          <a:bodyPr wrap="square" rtlCol="0">
            <a:spAutoFit/>
          </a:bodyPr>
          <a:lstStyle/>
          <a:p>
            <a:pPr algn="ctr"/>
            <a:r>
              <a:rPr lang="en-US" sz="2400" b="1" dirty="0" smtClean="0">
                <a:solidFill>
                  <a:srgbClr val="C00000"/>
                </a:solidFill>
              </a:rPr>
              <a:t>5.1 MARS –</a:t>
            </a:r>
            <a:r>
              <a:rPr lang="en-US" sz="2400" b="1" dirty="0" err="1" smtClean="0">
                <a:solidFill>
                  <a:srgbClr val="C00000"/>
                </a:solidFill>
              </a:rPr>
              <a:t>Multiturn</a:t>
            </a:r>
            <a:r>
              <a:rPr lang="en-US" sz="2400" b="1" dirty="0" smtClean="0">
                <a:solidFill>
                  <a:srgbClr val="C00000"/>
                </a:solidFill>
              </a:rPr>
              <a:t> Accelerator </a:t>
            </a:r>
            <a:r>
              <a:rPr lang="en-US" sz="2400" b="1" dirty="0" err="1" smtClean="0">
                <a:solidFill>
                  <a:srgbClr val="C00000"/>
                </a:solidFill>
              </a:rPr>
              <a:t>Recuperator</a:t>
            </a:r>
            <a:r>
              <a:rPr lang="en-US" sz="2400" b="1" dirty="0" smtClean="0">
                <a:solidFill>
                  <a:srgbClr val="C00000"/>
                </a:solidFill>
              </a:rPr>
              <a:t> Source </a:t>
            </a:r>
            <a:endParaRPr lang="ru-RU" sz="2400" b="1" dirty="0">
              <a:solidFill>
                <a:srgbClr val="C00000"/>
              </a:solidFill>
            </a:endParaRPr>
          </a:p>
        </p:txBody>
      </p:sp>
      <p:sp>
        <p:nvSpPr>
          <p:cNvPr id="7" name="Номер слайда 1"/>
          <p:cNvSpPr>
            <a:spLocks noGrp="1"/>
          </p:cNvSpPr>
          <p:nvPr>
            <p:ph type="sldNum" sz="quarter" idx="12"/>
          </p:nvPr>
        </p:nvSpPr>
        <p:spPr>
          <a:xfrm>
            <a:off x="8526845" y="6459332"/>
            <a:ext cx="561975" cy="365125"/>
          </a:xfrm>
        </p:spPr>
        <p:txBody>
          <a:bodyPr/>
          <a:lstStyle/>
          <a:p>
            <a:pPr algn="ctr">
              <a:defRPr/>
            </a:pPr>
            <a:r>
              <a:rPr lang="en-US" dirty="0" smtClean="0">
                <a:solidFill>
                  <a:prstClr val="black">
                    <a:lumMod val="65000"/>
                    <a:lumOff val="35000"/>
                  </a:prstClr>
                </a:solidFill>
              </a:rPr>
              <a:t>30</a:t>
            </a:r>
            <a:endParaRPr lang="ru-RU" dirty="0">
              <a:solidFill>
                <a:prstClr val="black">
                  <a:lumMod val="65000"/>
                  <a:lumOff val="35000"/>
                </a:prstClr>
              </a:solidFill>
            </a:endParaRPr>
          </a:p>
        </p:txBody>
      </p:sp>
    </p:spTree>
    <p:extLst>
      <p:ext uri="{BB962C8B-B14F-4D97-AF65-F5344CB8AC3E}">
        <p14:creationId xmlns:p14="http://schemas.microsoft.com/office/powerpoint/2010/main" val="3901899888"/>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152400" y="152400"/>
            <a:ext cx="8686800" cy="457200"/>
          </a:xfrm>
          <a:prstGeom prst="rect">
            <a:avLst/>
          </a:prstGeom>
          <a:noFill/>
          <a:ln w="9525">
            <a:noFill/>
            <a:miter lim="800000"/>
            <a:headEnd/>
            <a:tailEnd/>
          </a:ln>
          <a:effectLst/>
        </p:spPr>
        <p:txBody>
          <a:bodyPr>
            <a:spAutoFit/>
          </a:bodyPr>
          <a:lstStyle/>
          <a:p>
            <a:pPr algn="ctr" eaLnBrk="0" hangingPunct="0">
              <a:defRPr/>
            </a:pPr>
            <a:r>
              <a:rPr lang="en-US" altLang="ja-JP" sz="2400">
                <a:solidFill>
                  <a:schemeClr val="bg1"/>
                </a:solidFill>
                <a:effectLst>
                  <a:outerShdw blurRad="38100" dist="38100" dir="2700000" algn="tl">
                    <a:srgbClr val="C0C0C0"/>
                  </a:outerShdw>
                </a:effectLst>
                <a:latin typeface="Tahoma" pitchFamily="34" charset="0"/>
                <a:ea typeface="MS Mincho" charset="-128"/>
              </a:rPr>
              <a:t>Basic overall dimensions of ERL and MARS (E</a:t>
            </a:r>
            <a:r>
              <a:rPr lang="en-US" altLang="ja-JP" sz="2400" baseline="-25000">
                <a:solidFill>
                  <a:schemeClr val="bg1"/>
                </a:solidFill>
                <a:effectLst>
                  <a:outerShdw blurRad="38100" dist="38100" dir="2700000" algn="tl">
                    <a:srgbClr val="C0C0C0"/>
                  </a:outerShdw>
                </a:effectLst>
                <a:latin typeface="Tahoma" pitchFamily="34" charset="0"/>
                <a:ea typeface="MS Mincho" charset="-128"/>
              </a:rPr>
              <a:t>max</a:t>
            </a:r>
            <a:r>
              <a:rPr lang="en-US" altLang="ja-JP" sz="2400">
                <a:solidFill>
                  <a:schemeClr val="bg1"/>
                </a:solidFill>
                <a:effectLst>
                  <a:outerShdw blurRad="38100" dist="38100" dir="2700000" algn="tl">
                    <a:srgbClr val="C0C0C0"/>
                  </a:outerShdw>
                </a:effectLst>
                <a:latin typeface="Tahoma" pitchFamily="34" charset="0"/>
                <a:ea typeface="MS Mincho" charset="-128"/>
              </a:rPr>
              <a:t> = 6 GeV)</a:t>
            </a:r>
          </a:p>
        </p:txBody>
      </p:sp>
      <p:grpSp>
        <p:nvGrpSpPr>
          <p:cNvPr id="40963" name="Group 3"/>
          <p:cNvGrpSpPr>
            <a:grpSpLocks/>
          </p:cNvGrpSpPr>
          <p:nvPr/>
        </p:nvGrpSpPr>
        <p:grpSpPr bwMode="auto">
          <a:xfrm>
            <a:off x="-436563" y="-127000"/>
            <a:ext cx="9601201" cy="6985000"/>
            <a:chOff x="0" y="96"/>
            <a:chExt cx="5760" cy="4080"/>
          </a:xfrm>
        </p:grpSpPr>
        <p:grpSp>
          <p:nvGrpSpPr>
            <p:cNvPr id="40984" name="Group 4"/>
            <p:cNvGrpSpPr>
              <a:grpSpLocks/>
            </p:cNvGrpSpPr>
            <p:nvPr/>
          </p:nvGrpSpPr>
          <p:grpSpPr bwMode="auto">
            <a:xfrm>
              <a:off x="0" y="96"/>
              <a:ext cx="5760" cy="4080"/>
              <a:chOff x="0" y="96"/>
              <a:chExt cx="5760" cy="4080"/>
            </a:xfrm>
          </p:grpSpPr>
          <p:pic>
            <p:nvPicPr>
              <p:cNvPr id="40989" name="Picture 5" descr="Mars-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6"/>
                <a:ext cx="5760" cy="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0" name="Line 6"/>
              <p:cNvSpPr>
                <a:spLocks noChangeShapeType="1"/>
              </p:cNvSpPr>
              <p:nvPr/>
            </p:nvSpPr>
            <p:spPr bwMode="auto">
              <a:xfrm flipV="1">
                <a:off x="4128" y="528"/>
                <a:ext cx="1152" cy="24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0991" name="Line 7"/>
              <p:cNvSpPr>
                <a:spLocks noChangeShapeType="1"/>
              </p:cNvSpPr>
              <p:nvPr/>
            </p:nvSpPr>
            <p:spPr bwMode="auto">
              <a:xfrm flipV="1">
                <a:off x="4128" y="672"/>
                <a:ext cx="1200" cy="24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0992" name="Line 8"/>
              <p:cNvSpPr>
                <a:spLocks noChangeShapeType="1"/>
              </p:cNvSpPr>
              <p:nvPr/>
            </p:nvSpPr>
            <p:spPr bwMode="auto">
              <a:xfrm flipV="1">
                <a:off x="4128" y="816"/>
                <a:ext cx="1248" cy="24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0993" name="Line 9"/>
              <p:cNvSpPr>
                <a:spLocks noChangeShapeType="1"/>
              </p:cNvSpPr>
              <p:nvPr/>
            </p:nvSpPr>
            <p:spPr bwMode="auto">
              <a:xfrm flipV="1">
                <a:off x="4080" y="960"/>
                <a:ext cx="1344" cy="24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grpSp>
        <p:sp>
          <p:nvSpPr>
            <p:cNvPr id="40985" name="Line 10"/>
            <p:cNvSpPr>
              <a:spLocks noChangeShapeType="1"/>
            </p:cNvSpPr>
            <p:nvPr/>
          </p:nvSpPr>
          <p:spPr bwMode="auto">
            <a:xfrm flipV="1">
              <a:off x="1152" y="1344"/>
              <a:ext cx="14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986" name="Line 11"/>
            <p:cNvSpPr>
              <a:spLocks noChangeShapeType="1"/>
            </p:cNvSpPr>
            <p:nvPr/>
          </p:nvSpPr>
          <p:spPr bwMode="auto">
            <a:xfrm flipV="1">
              <a:off x="1152" y="1440"/>
              <a:ext cx="288"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987" name="Line 12"/>
            <p:cNvSpPr>
              <a:spLocks noChangeShapeType="1"/>
            </p:cNvSpPr>
            <p:nvPr/>
          </p:nvSpPr>
          <p:spPr bwMode="auto">
            <a:xfrm flipV="1">
              <a:off x="1152" y="1632"/>
              <a:ext cx="14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988" name="Line 13"/>
            <p:cNvSpPr>
              <a:spLocks noChangeShapeType="1"/>
            </p:cNvSpPr>
            <p:nvPr/>
          </p:nvSpPr>
          <p:spPr bwMode="auto">
            <a:xfrm flipV="1">
              <a:off x="1104" y="1728"/>
              <a:ext cx="288"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grpSp>
      <p:sp>
        <p:nvSpPr>
          <p:cNvPr id="40964" name="Text Box 14"/>
          <p:cNvSpPr txBox="1">
            <a:spLocks noChangeArrowheads="1"/>
          </p:cNvSpPr>
          <p:nvPr/>
        </p:nvSpPr>
        <p:spPr bwMode="auto">
          <a:xfrm>
            <a:off x="1306513" y="1468438"/>
            <a:ext cx="11064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600" b="1">
                <a:latin typeface="Tahoma" panose="020B0604030504040204" pitchFamily="34" charset="0"/>
              </a:rPr>
              <a:t>5.76 GeV</a:t>
            </a:r>
            <a:endParaRPr lang="ru-RU" altLang="ru-RU" sz="1600" b="1">
              <a:latin typeface="Tahoma" panose="020B0604030504040204" pitchFamily="34" charset="0"/>
            </a:endParaRPr>
          </a:p>
        </p:txBody>
      </p:sp>
      <p:sp>
        <p:nvSpPr>
          <p:cNvPr id="40965" name="Text Box 15"/>
          <p:cNvSpPr txBox="1">
            <a:spLocks noChangeArrowheads="1"/>
          </p:cNvSpPr>
          <p:nvPr/>
        </p:nvSpPr>
        <p:spPr bwMode="auto">
          <a:xfrm rot="-735380">
            <a:off x="3187700" y="3506788"/>
            <a:ext cx="3105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ru-RU" sz="1600" b="1">
              <a:latin typeface="Tahoma" panose="020B0604030504040204" pitchFamily="34" charset="0"/>
            </a:endParaRPr>
          </a:p>
          <a:p>
            <a:pPr eaLnBrk="1" hangingPunct="1"/>
            <a:r>
              <a:rPr lang="en-US" altLang="ru-RU" sz="1600" b="1">
                <a:latin typeface="Tahoma" panose="020B0604030504040204" pitchFamily="34" charset="0"/>
                <a:sym typeface="Symbol" panose="05050102010706020507" pitchFamily="18" charset="2"/>
              </a:rPr>
              <a:t>E = 1.32</a:t>
            </a:r>
            <a:r>
              <a:rPr lang="en-US" altLang="ru-RU" sz="1600" b="1">
                <a:latin typeface="Tahoma" panose="020B0604030504040204" pitchFamily="34" charset="0"/>
              </a:rPr>
              <a:t> GeV, L</a:t>
            </a:r>
            <a:r>
              <a:rPr lang="en-US" altLang="ru-RU" sz="1600" b="1" baseline="-25000">
                <a:latin typeface="Tahoma" panose="020B0604030504040204" pitchFamily="34" charset="0"/>
              </a:rPr>
              <a:t>acc</a:t>
            </a:r>
            <a:r>
              <a:rPr lang="en-US" altLang="ru-RU" sz="1600" b="1">
                <a:latin typeface="Tahoma" panose="020B0604030504040204" pitchFamily="34" charset="0"/>
              </a:rPr>
              <a:t> = 144 m </a:t>
            </a:r>
            <a:endParaRPr lang="ru-RU" altLang="ru-RU" sz="1600" b="1">
              <a:latin typeface="Tahoma" panose="020B0604030504040204" pitchFamily="34" charset="0"/>
            </a:endParaRPr>
          </a:p>
        </p:txBody>
      </p:sp>
      <p:sp>
        <p:nvSpPr>
          <p:cNvPr id="40966" name="Text Box 16"/>
          <p:cNvSpPr txBox="1">
            <a:spLocks noChangeArrowheads="1"/>
          </p:cNvSpPr>
          <p:nvPr/>
        </p:nvSpPr>
        <p:spPr bwMode="auto">
          <a:xfrm>
            <a:off x="8316913" y="404813"/>
            <a:ext cx="5953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ru-RU" altLang="ru-RU" sz="1200" b="1">
                <a:latin typeface="Tahoma" panose="020B0604030504040204" pitchFamily="34" charset="0"/>
                <a:sym typeface="Symbol" panose="05050102010706020507" pitchFamily="18" charset="2"/>
              </a:rPr>
              <a:t></a:t>
            </a:r>
            <a:r>
              <a:rPr lang="en-US" altLang="ru-RU" sz="1200" b="1">
                <a:latin typeface="Tahoma" panose="020B0604030504040204" pitchFamily="34" charset="0"/>
                <a:sym typeface="Symbol" panose="05050102010706020507" pitchFamily="18" charset="2"/>
              </a:rPr>
              <a:t>~1</a:t>
            </a:r>
            <a:r>
              <a:rPr lang="en-US" altLang="ru-RU" sz="1200" b="1">
                <a:latin typeface="Tahoma" panose="020B0604030504040204" pitchFamily="34" charset="0"/>
                <a:cs typeface="Times New Roman" panose="02020603050405020304" pitchFamily="18" charset="0"/>
                <a:sym typeface="Symbol" panose="05050102010706020507" pitchFamily="18" charset="2"/>
              </a:rPr>
              <a:t>Å</a:t>
            </a:r>
            <a:endParaRPr lang="ru-RU" altLang="ru-RU" sz="1200" b="1">
              <a:latin typeface="Tahoma" panose="020B0604030504040204" pitchFamily="34" charset="0"/>
            </a:endParaRPr>
          </a:p>
        </p:txBody>
      </p:sp>
      <p:sp>
        <p:nvSpPr>
          <p:cNvPr id="40967" name="Text Box 17"/>
          <p:cNvSpPr txBox="1">
            <a:spLocks noChangeArrowheads="1"/>
          </p:cNvSpPr>
          <p:nvPr/>
        </p:nvSpPr>
        <p:spPr bwMode="auto">
          <a:xfrm>
            <a:off x="8355013" y="1341438"/>
            <a:ext cx="7889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ru-RU" altLang="ru-RU" sz="1200" b="1">
                <a:latin typeface="Tahoma" panose="020B0604030504040204" pitchFamily="34" charset="0"/>
                <a:sym typeface="Symbol" panose="05050102010706020507" pitchFamily="18" charset="2"/>
              </a:rPr>
              <a:t></a:t>
            </a:r>
            <a:r>
              <a:rPr lang="en-US" altLang="ru-RU" sz="1200" b="1">
                <a:latin typeface="Tahoma" panose="020B0604030504040204" pitchFamily="34" charset="0"/>
                <a:sym typeface="Symbol" panose="05050102010706020507" pitchFamily="18" charset="2"/>
              </a:rPr>
              <a:t>~12</a:t>
            </a:r>
            <a:r>
              <a:rPr lang="en-US" altLang="ru-RU" sz="1200" b="1">
                <a:latin typeface="Tahoma" panose="020B0604030504040204" pitchFamily="34" charset="0"/>
                <a:cs typeface="Times New Roman" panose="02020603050405020304" pitchFamily="18" charset="0"/>
                <a:sym typeface="Symbol" panose="05050102010706020507" pitchFamily="18" charset="2"/>
              </a:rPr>
              <a:t>Å</a:t>
            </a:r>
            <a:endParaRPr lang="ru-RU" altLang="ru-RU" sz="1200" b="1">
              <a:latin typeface="Tahoma" panose="020B0604030504040204" pitchFamily="34" charset="0"/>
            </a:endParaRPr>
          </a:p>
        </p:txBody>
      </p:sp>
      <p:sp>
        <p:nvSpPr>
          <p:cNvPr id="40968" name="Text Box 18"/>
          <p:cNvSpPr txBox="1">
            <a:spLocks noChangeArrowheads="1"/>
          </p:cNvSpPr>
          <p:nvPr/>
        </p:nvSpPr>
        <p:spPr bwMode="auto">
          <a:xfrm>
            <a:off x="5583238" y="5091113"/>
            <a:ext cx="10287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400" b="1">
                <a:latin typeface="Tahoma" panose="020B0604030504040204" pitchFamily="34" charset="0"/>
              </a:rPr>
              <a:t>Injector</a:t>
            </a:r>
          </a:p>
          <a:p>
            <a:pPr eaLnBrk="1" hangingPunct="1"/>
            <a:r>
              <a:rPr lang="en-US" altLang="ru-RU" sz="1400" b="1">
                <a:latin typeface="Tahoma" panose="020B0604030504040204" pitchFamily="34" charset="0"/>
              </a:rPr>
              <a:t>  5-8 MeV</a:t>
            </a:r>
            <a:endParaRPr lang="ru-RU" altLang="ru-RU" sz="1400" b="1">
              <a:latin typeface="Tahoma" panose="020B0604030504040204" pitchFamily="34" charset="0"/>
            </a:endParaRPr>
          </a:p>
        </p:txBody>
      </p:sp>
      <p:sp>
        <p:nvSpPr>
          <p:cNvPr id="40969" name="Text Box 19"/>
          <p:cNvSpPr txBox="1">
            <a:spLocks noChangeArrowheads="1"/>
          </p:cNvSpPr>
          <p:nvPr/>
        </p:nvSpPr>
        <p:spPr bwMode="auto">
          <a:xfrm>
            <a:off x="4592638" y="5343525"/>
            <a:ext cx="7429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400" b="1">
                <a:latin typeface="Tahoma" panose="020B0604030504040204" pitchFamily="34" charset="0"/>
              </a:rPr>
              <a:t>Beam </a:t>
            </a:r>
          </a:p>
          <a:p>
            <a:pPr eaLnBrk="1" hangingPunct="1"/>
            <a:r>
              <a:rPr lang="en-US" altLang="ru-RU" sz="1400" b="1">
                <a:latin typeface="Tahoma" panose="020B0604030504040204" pitchFamily="34" charset="0"/>
              </a:rPr>
              <a:t>dump </a:t>
            </a:r>
            <a:endParaRPr lang="ru-RU" altLang="ru-RU" sz="1400" b="1">
              <a:latin typeface="Tahoma" panose="020B0604030504040204" pitchFamily="34" charset="0"/>
            </a:endParaRPr>
          </a:p>
        </p:txBody>
      </p:sp>
      <p:sp>
        <p:nvSpPr>
          <p:cNvPr id="40970" name="Text Box 20"/>
          <p:cNvSpPr txBox="1">
            <a:spLocks noChangeArrowheads="1"/>
          </p:cNvSpPr>
          <p:nvPr/>
        </p:nvSpPr>
        <p:spPr bwMode="auto">
          <a:xfrm>
            <a:off x="385763" y="103188"/>
            <a:ext cx="18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sz="1600" b="1">
              <a:latin typeface="Tahoma" panose="020B0604030504040204" pitchFamily="34" charset="0"/>
            </a:endParaRPr>
          </a:p>
        </p:txBody>
      </p:sp>
      <p:sp>
        <p:nvSpPr>
          <p:cNvPr id="40971" name="Rectangle 21"/>
          <p:cNvSpPr>
            <a:spLocks noChangeArrowheads="1"/>
          </p:cNvSpPr>
          <p:nvPr/>
        </p:nvSpPr>
        <p:spPr bwMode="auto">
          <a:xfrm>
            <a:off x="8631238" y="6432550"/>
            <a:ext cx="533400"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ru-RU" altLang="ru-RU" sz="1600">
              <a:solidFill>
                <a:schemeClr val="bg2"/>
              </a:solidFill>
              <a:latin typeface="Tahoma" panose="020B0604030504040204" pitchFamily="34" charset="0"/>
            </a:endParaRPr>
          </a:p>
        </p:txBody>
      </p:sp>
      <p:sp>
        <p:nvSpPr>
          <p:cNvPr id="40972" name="Text Box 22"/>
          <p:cNvSpPr txBox="1">
            <a:spLocks noChangeArrowheads="1"/>
          </p:cNvSpPr>
          <p:nvPr/>
        </p:nvSpPr>
        <p:spPr bwMode="auto">
          <a:xfrm rot="-641615">
            <a:off x="1763713" y="2535238"/>
            <a:ext cx="4941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600" b="1">
                <a:latin typeface="Tahoma" panose="020B0604030504040204" pitchFamily="34" charset="0"/>
                <a:sym typeface="Symbol" panose="05050102010706020507" pitchFamily="18" charset="2"/>
              </a:rPr>
              <a:t>1.8</a:t>
            </a:r>
            <a:r>
              <a:rPr lang="en-US" altLang="ru-RU" sz="1600" b="1">
                <a:latin typeface="Tahoma" panose="020B0604030504040204" pitchFamily="34" charset="0"/>
              </a:rPr>
              <a:t> GeV      3.12 GeV      4.44 GeV      5.76 GeV</a:t>
            </a:r>
            <a:endParaRPr lang="ru-RU" altLang="ru-RU" sz="1600" b="1">
              <a:latin typeface="Tahoma" panose="020B0604030504040204" pitchFamily="34" charset="0"/>
            </a:endParaRPr>
          </a:p>
        </p:txBody>
      </p:sp>
      <p:sp>
        <p:nvSpPr>
          <p:cNvPr id="40973" name="Line 23"/>
          <p:cNvSpPr>
            <a:spLocks noChangeShapeType="1"/>
          </p:cNvSpPr>
          <p:nvPr/>
        </p:nvSpPr>
        <p:spPr bwMode="auto">
          <a:xfrm flipV="1">
            <a:off x="2230438" y="2649538"/>
            <a:ext cx="228600" cy="3365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0974" name="Line 24"/>
          <p:cNvSpPr>
            <a:spLocks noChangeShapeType="1"/>
          </p:cNvSpPr>
          <p:nvPr/>
        </p:nvSpPr>
        <p:spPr bwMode="auto">
          <a:xfrm flipV="1">
            <a:off x="3525838" y="2060575"/>
            <a:ext cx="457200" cy="6731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0975" name="Line 25"/>
          <p:cNvSpPr>
            <a:spLocks noChangeShapeType="1"/>
          </p:cNvSpPr>
          <p:nvPr/>
        </p:nvSpPr>
        <p:spPr bwMode="auto">
          <a:xfrm flipV="1">
            <a:off x="4897438" y="1555750"/>
            <a:ext cx="304800" cy="9255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0976" name="Line 26"/>
          <p:cNvSpPr>
            <a:spLocks noChangeShapeType="1"/>
          </p:cNvSpPr>
          <p:nvPr/>
        </p:nvSpPr>
        <p:spPr bwMode="auto">
          <a:xfrm flipV="1">
            <a:off x="6040438" y="1135063"/>
            <a:ext cx="76200" cy="10937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0977" name="Line 27"/>
          <p:cNvSpPr>
            <a:spLocks noChangeShapeType="1"/>
          </p:cNvSpPr>
          <p:nvPr/>
        </p:nvSpPr>
        <p:spPr bwMode="auto">
          <a:xfrm flipH="1" flipV="1">
            <a:off x="706438" y="4754563"/>
            <a:ext cx="336550" cy="1122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0978" name="Text Box 28"/>
          <p:cNvSpPr txBox="1">
            <a:spLocks noChangeArrowheads="1"/>
          </p:cNvSpPr>
          <p:nvPr/>
        </p:nvSpPr>
        <p:spPr bwMode="auto">
          <a:xfrm>
            <a:off x="1011238" y="5764213"/>
            <a:ext cx="1143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600" b="1">
                <a:latin typeface="Tahoma" panose="020B0604030504040204" pitchFamily="34" charset="0"/>
              </a:rPr>
              <a:t>R=100 m</a:t>
            </a:r>
            <a:endParaRPr lang="ru-RU" altLang="ru-RU" sz="1600" b="1">
              <a:latin typeface="Tahoma" panose="020B0604030504040204" pitchFamily="34" charset="0"/>
            </a:endParaRPr>
          </a:p>
        </p:txBody>
      </p:sp>
      <p:sp>
        <p:nvSpPr>
          <p:cNvPr id="40979" name="Text Box 29"/>
          <p:cNvSpPr txBox="1">
            <a:spLocks noChangeArrowheads="1"/>
          </p:cNvSpPr>
          <p:nvPr/>
        </p:nvSpPr>
        <p:spPr bwMode="auto">
          <a:xfrm rot="-641615">
            <a:off x="4598988" y="4216400"/>
            <a:ext cx="10699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ru-RU" sz="1000" b="1">
                <a:latin typeface="Tahoma" panose="020B0604030504040204" pitchFamily="34" charset="0"/>
                <a:sym typeface="Symbol" panose="05050102010706020507" pitchFamily="18" charset="2"/>
              </a:rPr>
              <a:t>E = 440</a:t>
            </a:r>
            <a:r>
              <a:rPr lang="en-US" altLang="ru-RU" sz="1000" b="1">
                <a:latin typeface="Tahoma" panose="020B0604030504040204" pitchFamily="34" charset="0"/>
              </a:rPr>
              <a:t> MeV</a:t>
            </a:r>
          </a:p>
          <a:p>
            <a:pPr algn="ctr" eaLnBrk="1" hangingPunct="1"/>
            <a:endParaRPr lang="en-US" altLang="ru-RU" sz="1000" b="1">
              <a:latin typeface="Tahoma" panose="020B0604030504040204" pitchFamily="34" charset="0"/>
            </a:endParaRPr>
          </a:p>
          <a:p>
            <a:pPr algn="ctr" eaLnBrk="1" hangingPunct="1"/>
            <a:r>
              <a:rPr lang="en-US" altLang="ru-RU" sz="1000" b="1">
                <a:latin typeface="Tahoma" panose="020B0604030504040204" pitchFamily="34" charset="0"/>
                <a:sym typeface="Symbol" panose="05050102010706020507" pitchFamily="18" charset="2"/>
              </a:rPr>
              <a:t>E = 40 M</a:t>
            </a:r>
            <a:r>
              <a:rPr lang="en-US" altLang="ru-RU" sz="1000" b="1">
                <a:latin typeface="Tahoma" panose="020B0604030504040204" pitchFamily="34" charset="0"/>
              </a:rPr>
              <a:t>eV</a:t>
            </a:r>
            <a:endParaRPr lang="ru-RU" altLang="ru-RU" sz="1000" b="1">
              <a:latin typeface="Tahoma" panose="020B0604030504040204" pitchFamily="34" charset="0"/>
            </a:endParaRPr>
          </a:p>
        </p:txBody>
      </p:sp>
      <p:sp>
        <p:nvSpPr>
          <p:cNvPr id="40980" name="Rectangle 30"/>
          <p:cNvSpPr>
            <a:spLocks noChangeArrowheads="1"/>
          </p:cNvSpPr>
          <p:nvPr/>
        </p:nvSpPr>
        <p:spPr bwMode="auto">
          <a:xfrm>
            <a:off x="0" y="0"/>
            <a:ext cx="9144000" cy="6858000"/>
          </a:xfrm>
          <a:prstGeom prst="rect">
            <a:avLst/>
          </a:prstGeom>
          <a:noFill/>
          <a:ln w="1016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sp>
        <p:nvSpPr>
          <p:cNvPr id="74784" name="Rectangle 32"/>
          <p:cNvSpPr>
            <a:spLocks noChangeArrowheads="1"/>
          </p:cNvSpPr>
          <p:nvPr/>
        </p:nvSpPr>
        <p:spPr bwMode="auto">
          <a:xfrm>
            <a:off x="179388" y="115888"/>
            <a:ext cx="8686800" cy="457200"/>
          </a:xfrm>
          <a:prstGeom prst="rect">
            <a:avLst/>
          </a:prstGeom>
          <a:noFill/>
          <a:ln w="9525">
            <a:noFill/>
            <a:miter lim="800000"/>
            <a:headEnd/>
            <a:tailEnd/>
          </a:ln>
          <a:effectLst/>
        </p:spPr>
        <p:txBody>
          <a:bodyPr>
            <a:spAutoFit/>
          </a:bodyPr>
          <a:lstStyle/>
          <a:p>
            <a:pPr algn="ctr" eaLnBrk="0" hangingPunct="0">
              <a:defRPr/>
            </a:pPr>
            <a:r>
              <a:rPr lang="en-US" altLang="ja-JP" sz="2400" dirty="0">
                <a:solidFill>
                  <a:srgbClr val="0000CC"/>
                </a:solidFill>
                <a:effectLst>
                  <a:outerShdw blurRad="38100" dist="38100" dir="2700000" algn="tl">
                    <a:srgbClr val="C0C0C0"/>
                  </a:outerShdw>
                </a:effectLst>
                <a:latin typeface="Tahoma" pitchFamily="34" charset="0"/>
                <a:ea typeface="MS Mincho" charset="-128"/>
              </a:rPr>
              <a:t>Layout of 5.7 GeV four-pass accelerator-</a:t>
            </a:r>
            <a:r>
              <a:rPr lang="en-US" altLang="ja-JP" sz="2400" dirty="0" err="1">
                <a:solidFill>
                  <a:srgbClr val="0000CC"/>
                </a:solidFill>
                <a:effectLst>
                  <a:outerShdw blurRad="38100" dist="38100" dir="2700000" algn="tl">
                    <a:srgbClr val="C0C0C0"/>
                  </a:outerShdw>
                </a:effectLst>
                <a:latin typeface="Tahoma" pitchFamily="34" charset="0"/>
                <a:ea typeface="MS Mincho" charset="-128"/>
              </a:rPr>
              <a:t>recuperator</a:t>
            </a:r>
            <a:endParaRPr lang="en-US" altLang="ja-JP" sz="2400" dirty="0">
              <a:solidFill>
                <a:srgbClr val="0000CC"/>
              </a:solidFill>
              <a:effectLst>
                <a:outerShdw blurRad="38100" dist="38100" dir="2700000" algn="tl">
                  <a:srgbClr val="C0C0C0"/>
                </a:outerShdw>
              </a:effectLst>
              <a:latin typeface="Tahoma" pitchFamily="34" charset="0"/>
              <a:ea typeface="MS Mincho" charset="-128"/>
            </a:endParaRPr>
          </a:p>
        </p:txBody>
      </p:sp>
      <p:sp>
        <p:nvSpPr>
          <p:cNvPr id="40983" name="Line 33"/>
          <p:cNvSpPr>
            <a:spLocks noChangeShapeType="1"/>
          </p:cNvSpPr>
          <p:nvPr/>
        </p:nvSpPr>
        <p:spPr bwMode="auto">
          <a:xfrm>
            <a:off x="1106488" y="5824538"/>
            <a:ext cx="142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 name="Прямоугольник 1"/>
          <p:cNvSpPr/>
          <p:nvPr/>
        </p:nvSpPr>
        <p:spPr>
          <a:xfrm>
            <a:off x="179388" y="676831"/>
            <a:ext cx="3926840" cy="369332"/>
          </a:xfrm>
          <a:prstGeom prst="rect">
            <a:avLst/>
          </a:prstGeom>
        </p:spPr>
        <p:txBody>
          <a:bodyPr wrap="square">
            <a:spAutoFit/>
          </a:bodyPr>
          <a:lstStyle/>
          <a:p>
            <a:r>
              <a:rPr lang="en-US" dirty="0" smtClean="0">
                <a:solidFill>
                  <a:srgbClr val="0070C0"/>
                </a:solidFill>
                <a:effectLst>
                  <a:outerShdw blurRad="38100" dist="38100" dir="2700000" algn="tl">
                    <a:srgbClr val="C0C0C0"/>
                  </a:outerShdw>
                </a:effectLst>
                <a:latin typeface="Tahoma" pitchFamily="34" charset="0"/>
              </a:rPr>
              <a:t>At  “</a:t>
            </a:r>
            <a:r>
              <a:rPr lang="en-US" dirty="0">
                <a:solidFill>
                  <a:srgbClr val="0070C0"/>
                </a:solidFill>
                <a:effectLst>
                  <a:outerShdw blurRad="38100" dist="38100" dir="2700000" algn="tl">
                    <a:srgbClr val="C0C0C0"/>
                  </a:outerShdw>
                </a:effectLst>
                <a:latin typeface="Tahoma" pitchFamily="34" charset="0"/>
              </a:rPr>
              <a:t>SRI-2000” (Berlin, Germany</a:t>
            </a:r>
            <a:r>
              <a:rPr lang="en-US" dirty="0" smtClean="0">
                <a:solidFill>
                  <a:srgbClr val="0070C0"/>
                </a:solidFill>
                <a:effectLst>
                  <a:outerShdw blurRad="38100" dist="38100" dir="2700000" algn="tl">
                    <a:srgbClr val="C0C0C0"/>
                  </a:outerShdw>
                </a:effectLst>
                <a:latin typeface="Tahoma" pitchFamily="34" charset="0"/>
              </a:rPr>
              <a:t>)</a:t>
            </a:r>
            <a:endParaRPr lang="ru-RU" dirty="0">
              <a:solidFill>
                <a:srgbClr val="0070C0"/>
              </a:solidFill>
            </a:endParaRPr>
          </a:p>
        </p:txBody>
      </p:sp>
      <p:sp>
        <p:nvSpPr>
          <p:cNvPr id="3" name="Номер слайда 2"/>
          <p:cNvSpPr>
            <a:spLocks noGrp="1"/>
          </p:cNvSpPr>
          <p:nvPr>
            <p:ph type="sldNum" sz="quarter" idx="12"/>
          </p:nvPr>
        </p:nvSpPr>
        <p:spPr/>
        <p:txBody>
          <a:bodyPr/>
          <a:lstStyle/>
          <a:p>
            <a:fld id="{C6E0B653-5C60-4C0D-B0A7-17BB3DEDED7B}" type="slidenum">
              <a:rPr lang="ru-RU" smtClean="0"/>
              <a:t>31</a:t>
            </a:fld>
            <a:endParaRPr lang="ru-RU"/>
          </a:p>
        </p:txBody>
      </p:sp>
    </p:spTree>
    <p:extLst>
      <p:ext uri="{BB962C8B-B14F-4D97-AF65-F5344CB8AC3E}">
        <p14:creationId xmlns:p14="http://schemas.microsoft.com/office/powerpoint/2010/main" val="502979320"/>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0" name="Group 2"/>
          <p:cNvGrpSpPr>
            <a:grpSpLocks/>
          </p:cNvGrpSpPr>
          <p:nvPr/>
        </p:nvGrpSpPr>
        <p:grpSpPr bwMode="auto">
          <a:xfrm>
            <a:off x="1386314" y="2858813"/>
            <a:ext cx="6568966" cy="3273699"/>
            <a:chOff x="113" y="1117"/>
            <a:chExt cx="5760" cy="2928"/>
          </a:xfrm>
        </p:grpSpPr>
        <p:grpSp>
          <p:nvGrpSpPr>
            <p:cNvPr id="43018" name="Group 3"/>
            <p:cNvGrpSpPr>
              <a:grpSpLocks/>
            </p:cNvGrpSpPr>
            <p:nvPr/>
          </p:nvGrpSpPr>
          <p:grpSpPr bwMode="auto">
            <a:xfrm>
              <a:off x="113" y="1117"/>
              <a:ext cx="5760" cy="2928"/>
              <a:chOff x="0" y="1253"/>
              <a:chExt cx="5760" cy="2928"/>
            </a:xfrm>
          </p:grpSpPr>
          <p:grpSp>
            <p:nvGrpSpPr>
              <p:cNvPr id="43027" name="Group 4"/>
              <p:cNvGrpSpPr>
                <a:grpSpLocks/>
              </p:cNvGrpSpPr>
              <p:nvPr/>
            </p:nvGrpSpPr>
            <p:grpSpPr bwMode="auto">
              <a:xfrm>
                <a:off x="0" y="1253"/>
                <a:ext cx="5760" cy="2928"/>
                <a:chOff x="0" y="1008"/>
                <a:chExt cx="5760" cy="2976"/>
              </a:xfrm>
            </p:grpSpPr>
            <p:pic>
              <p:nvPicPr>
                <p:cNvPr id="43036" name="Picture 5" descr="INJ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08"/>
                  <a:ext cx="5760" cy="2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37" name="Line 6"/>
                <p:cNvSpPr>
                  <a:spLocks noChangeShapeType="1"/>
                </p:cNvSpPr>
                <p:nvPr/>
              </p:nvSpPr>
              <p:spPr bwMode="auto">
                <a:xfrm>
                  <a:off x="2784" y="3216"/>
                  <a:ext cx="96" cy="336"/>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grpSp>
          <p:sp>
            <p:nvSpPr>
              <p:cNvPr id="43028" name="Rectangle 7"/>
              <p:cNvSpPr>
                <a:spLocks noChangeArrowheads="1"/>
              </p:cNvSpPr>
              <p:nvPr/>
            </p:nvSpPr>
            <p:spPr bwMode="auto">
              <a:xfrm>
                <a:off x="68" y="2168"/>
                <a:ext cx="408" cy="224"/>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ru-RU" sz="1400" b="1" dirty="0" err="1"/>
                  <a:t>E</a:t>
                </a:r>
                <a:r>
                  <a:rPr lang="en-US" altLang="ru-RU" sz="1400" b="1" baseline="-25000" dirty="0" err="1"/>
                  <a:t>max</a:t>
                </a:r>
                <a:r>
                  <a:rPr lang="en-US" altLang="ru-RU" sz="1400" b="1" dirty="0"/>
                  <a:t> </a:t>
                </a:r>
                <a:endParaRPr lang="ru-RU" altLang="ru-RU" sz="1400" b="1" baseline="-25000" dirty="0"/>
              </a:p>
            </p:txBody>
          </p:sp>
          <p:sp>
            <p:nvSpPr>
              <p:cNvPr id="43029" name="Rectangle 8"/>
              <p:cNvSpPr>
                <a:spLocks noChangeArrowheads="1"/>
              </p:cNvSpPr>
              <p:nvPr/>
            </p:nvSpPr>
            <p:spPr bwMode="auto">
              <a:xfrm>
                <a:off x="249" y="2437"/>
                <a:ext cx="635" cy="18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ru-RU" sz="1400" b="1" dirty="0"/>
                  <a:t>3/4E</a:t>
                </a:r>
                <a:r>
                  <a:rPr lang="en-US" altLang="ru-RU" sz="1400" b="1" baseline="-25000" dirty="0"/>
                  <a:t>max</a:t>
                </a:r>
                <a:r>
                  <a:rPr lang="en-US" altLang="ru-RU" sz="1400" b="1" dirty="0"/>
                  <a:t> </a:t>
                </a:r>
                <a:endParaRPr lang="ru-RU" altLang="ru-RU" sz="1400" b="1" baseline="-25000" dirty="0"/>
              </a:p>
            </p:txBody>
          </p:sp>
          <p:sp>
            <p:nvSpPr>
              <p:cNvPr id="43030" name="Rectangle 9"/>
              <p:cNvSpPr>
                <a:spLocks noChangeArrowheads="1"/>
              </p:cNvSpPr>
              <p:nvPr/>
            </p:nvSpPr>
            <p:spPr bwMode="auto">
              <a:xfrm>
                <a:off x="567" y="3057"/>
                <a:ext cx="633" cy="19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ru-RU" sz="1400" b="1" dirty="0"/>
                  <a:t>1/2E</a:t>
                </a:r>
                <a:r>
                  <a:rPr lang="en-US" altLang="ru-RU" sz="1400" b="1" baseline="-25000" dirty="0"/>
                  <a:t>max</a:t>
                </a:r>
                <a:r>
                  <a:rPr lang="en-US" altLang="ru-RU" sz="1400" b="1" dirty="0"/>
                  <a:t> </a:t>
                </a:r>
                <a:endParaRPr lang="ru-RU" altLang="ru-RU" sz="1400" b="1" baseline="-25000" dirty="0"/>
              </a:p>
            </p:txBody>
          </p:sp>
          <p:sp>
            <p:nvSpPr>
              <p:cNvPr id="43031" name="Rectangle 10"/>
              <p:cNvSpPr>
                <a:spLocks noChangeArrowheads="1"/>
              </p:cNvSpPr>
              <p:nvPr/>
            </p:nvSpPr>
            <p:spPr bwMode="auto">
              <a:xfrm>
                <a:off x="295" y="3326"/>
                <a:ext cx="621" cy="18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ru-RU" sz="1400" b="1" dirty="0"/>
                  <a:t>1/4E</a:t>
                </a:r>
                <a:r>
                  <a:rPr lang="en-US" altLang="ru-RU" sz="1400" b="1" baseline="-25000" dirty="0"/>
                  <a:t>max</a:t>
                </a:r>
                <a:r>
                  <a:rPr lang="en-US" altLang="ru-RU" sz="1400" b="1" dirty="0"/>
                  <a:t> </a:t>
                </a:r>
                <a:endParaRPr lang="ru-RU" altLang="ru-RU" sz="1400" b="1" baseline="-25000" dirty="0"/>
              </a:p>
            </p:txBody>
          </p:sp>
          <p:sp>
            <p:nvSpPr>
              <p:cNvPr id="43032" name="Line 11"/>
              <p:cNvSpPr>
                <a:spLocks noChangeShapeType="1"/>
              </p:cNvSpPr>
              <p:nvPr/>
            </p:nvSpPr>
            <p:spPr bwMode="auto">
              <a:xfrm flipH="1">
                <a:off x="113" y="2392"/>
                <a:ext cx="136" cy="45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3033" name="Line 12"/>
              <p:cNvSpPr>
                <a:spLocks noChangeShapeType="1"/>
              </p:cNvSpPr>
              <p:nvPr/>
            </p:nvSpPr>
            <p:spPr bwMode="auto">
              <a:xfrm flipH="1">
                <a:off x="204" y="2619"/>
                <a:ext cx="272" cy="31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3034" name="Line 13"/>
              <p:cNvSpPr>
                <a:spLocks noChangeShapeType="1"/>
              </p:cNvSpPr>
              <p:nvPr/>
            </p:nvSpPr>
            <p:spPr bwMode="auto">
              <a:xfrm flipH="1" flipV="1">
                <a:off x="158" y="3118"/>
                <a:ext cx="409" cy="4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3035" name="Line 14"/>
              <p:cNvSpPr>
                <a:spLocks noChangeShapeType="1"/>
              </p:cNvSpPr>
              <p:nvPr/>
            </p:nvSpPr>
            <p:spPr bwMode="auto">
              <a:xfrm flipH="1" flipV="1">
                <a:off x="113" y="3390"/>
                <a:ext cx="182" cy="4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grpSp>
        <p:sp>
          <p:nvSpPr>
            <p:cNvPr id="43019" name="Rectangle 15"/>
            <p:cNvSpPr>
              <a:spLocks noChangeArrowheads="1"/>
            </p:cNvSpPr>
            <p:nvPr/>
          </p:nvSpPr>
          <p:spPr bwMode="auto">
            <a:xfrm>
              <a:off x="4558" y="2519"/>
              <a:ext cx="1049" cy="28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ru-RU" dirty="0"/>
                <a:t>1/10 </a:t>
              </a:r>
              <a:r>
                <a:rPr lang="en-US" altLang="ru-RU" dirty="0" err="1"/>
                <a:t>E</a:t>
              </a:r>
              <a:r>
                <a:rPr lang="en-US" altLang="ru-RU" b="1" baseline="-25000" dirty="0" err="1"/>
                <a:t>max</a:t>
              </a:r>
              <a:endParaRPr lang="ru-RU" altLang="ru-RU" b="1" baseline="-25000" dirty="0"/>
            </a:p>
          </p:txBody>
        </p:sp>
        <p:sp>
          <p:nvSpPr>
            <p:cNvPr id="43020" name="Rectangle 16"/>
            <p:cNvSpPr>
              <a:spLocks noChangeArrowheads="1"/>
            </p:cNvSpPr>
            <p:nvPr/>
          </p:nvSpPr>
          <p:spPr bwMode="auto">
            <a:xfrm>
              <a:off x="1730" y="3475"/>
              <a:ext cx="1014" cy="3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ru-RU" dirty="0"/>
                <a:t>1/100 </a:t>
              </a:r>
              <a:r>
                <a:rPr lang="en-US" altLang="ru-RU" dirty="0" err="1"/>
                <a:t>E</a:t>
              </a:r>
              <a:r>
                <a:rPr lang="en-US" altLang="ru-RU" b="1" baseline="-25000" dirty="0" err="1"/>
                <a:t>max</a:t>
              </a:r>
              <a:endParaRPr lang="ru-RU" altLang="ru-RU" b="1" baseline="-25000" dirty="0"/>
            </a:p>
          </p:txBody>
        </p:sp>
        <p:sp>
          <p:nvSpPr>
            <p:cNvPr id="43021" name="Line 17"/>
            <p:cNvSpPr>
              <a:spLocks noChangeShapeType="1"/>
            </p:cNvSpPr>
            <p:nvPr/>
          </p:nvSpPr>
          <p:spPr bwMode="auto">
            <a:xfrm flipH="1" flipV="1">
              <a:off x="3923" y="2387"/>
              <a:ext cx="635"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3022" name="Line 18"/>
            <p:cNvSpPr>
              <a:spLocks noChangeShapeType="1"/>
            </p:cNvSpPr>
            <p:nvPr/>
          </p:nvSpPr>
          <p:spPr bwMode="auto">
            <a:xfrm flipV="1">
              <a:off x="2426" y="3158"/>
              <a:ext cx="136" cy="31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3023" name="Line 19"/>
            <p:cNvSpPr>
              <a:spLocks noChangeShapeType="1"/>
            </p:cNvSpPr>
            <p:nvPr/>
          </p:nvSpPr>
          <p:spPr bwMode="auto">
            <a:xfrm flipH="1">
              <a:off x="2653" y="1848"/>
              <a:ext cx="545" cy="9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3024" name="Line 20"/>
            <p:cNvSpPr>
              <a:spLocks noChangeShapeType="1"/>
            </p:cNvSpPr>
            <p:nvPr/>
          </p:nvSpPr>
          <p:spPr bwMode="auto">
            <a:xfrm flipV="1">
              <a:off x="2835" y="2311"/>
              <a:ext cx="499" cy="9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3025" name="Line 21"/>
            <p:cNvSpPr>
              <a:spLocks noChangeShapeType="1"/>
            </p:cNvSpPr>
            <p:nvPr/>
          </p:nvSpPr>
          <p:spPr bwMode="auto">
            <a:xfrm flipH="1">
              <a:off x="2991" y="2786"/>
              <a:ext cx="454" cy="9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3026" name="Line 22"/>
            <p:cNvSpPr>
              <a:spLocks noChangeShapeType="1"/>
            </p:cNvSpPr>
            <p:nvPr/>
          </p:nvSpPr>
          <p:spPr bwMode="auto">
            <a:xfrm flipH="1" flipV="1">
              <a:off x="3815" y="3158"/>
              <a:ext cx="108" cy="26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grpSp>
      <p:sp>
        <p:nvSpPr>
          <p:cNvPr id="43011" name="Rectangle 23"/>
          <p:cNvSpPr>
            <a:spLocks noChangeArrowheads="1"/>
          </p:cNvSpPr>
          <p:nvPr/>
        </p:nvSpPr>
        <p:spPr bwMode="auto">
          <a:xfrm>
            <a:off x="0" y="0"/>
            <a:ext cx="8763000"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ru-RU" altLang="ru-RU" sz="2400">
              <a:latin typeface="Times New Roman" panose="02020603050405020304" pitchFamily="18" charset="0"/>
            </a:endParaRPr>
          </a:p>
        </p:txBody>
      </p:sp>
      <p:sp>
        <p:nvSpPr>
          <p:cNvPr id="43012" name="Text Box 24"/>
          <p:cNvSpPr txBox="1">
            <a:spLocks noChangeArrowheads="1"/>
          </p:cNvSpPr>
          <p:nvPr/>
        </p:nvSpPr>
        <p:spPr bwMode="auto">
          <a:xfrm>
            <a:off x="-26670" y="181040"/>
            <a:ext cx="914400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0000"/>
              </a:lnSpc>
            </a:pPr>
            <a:r>
              <a:rPr lang="en-US" altLang="ru-RU" sz="2000" b="1" dirty="0">
                <a:solidFill>
                  <a:srgbClr val="C00000"/>
                </a:solidFill>
                <a:latin typeface="Tahoma" panose="020B0604030504040204" pitchFamily="34" charset="0"/>
              </a:rPr>
              <a:t>Cascade injection – effective solution of important problems of </a:t>
            </a:r>
            <a:r>
              <a:rPr lang="en-US" altLang="ru-RU" sz="2000" b="1" dirty="0" smtClean="0">
                <a:solidFill>
                  <a:srgbClr val="C00000"/>
                </a:solidFill>
                <a:latin typeface="Tahoma" panose="020B0604030504040204" pitchFamily="34" charset="0"/>
              </a:rPr>
              <a:t>ERL</a:t>
            </a:r>
          </a:p>
          <a:p>
            <a:pPr algn="ctr" eaLnBrk="1" hangingPunct="1">
              <a:lnSpc>
                <a:spcPct val="90000"/>
              </a:lnSpc>
            </a:pPr>
            <a:endParaRPr lang="en-US" altLang="ru-RU" sz="1600" b="1" dirty="0" smtClean="0">
              <a:latin typeface="Tahoma" panose="020B0604030504040204" pitchFamily="34" charset="0"/>
            </a:endParaRPr>
          </a:p>
        </p:txBody>
      </p:sp>
      <p:sp>
        <p:nvSpPr>
          <p:cNvPr id="43014" name="Text Box 26"/>
          <p:cNvSpPr txBox="1">
            <a:spLocks noChangeArrowheads="1"/>
          </p:cNvSpPr>
          <p:nvPr/>
        </p:nvSpPr>
        <p:spPr bwMode="auto">
          <a:xfrm rot="4643332">
            <a:off x="4858511" y="5334069"/>
            <a:ext cx="72629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400" b="1" dirty="0" smtClean="0">
                <a:latin typeface="Tahoma" panose="020B0604030504040204" pitchFamily="34" charset="0"/>
              </a:rPr>
              <a:t> </a:t>
            </a:r>
            <a:endParaRPr lang="en-US" altLang="ru-RU" sz="1400" b="1" dirty="0">
              <a:latin typeface="Tahoma" panose="020B0604030504040204" pitchFamily="34" charset="0"/>
            </a:endParaRPr>
          </a:p>
          <a:p>
            <a:pPr eaLnBrk="1" hangingPunct="1"/>
            <a:r>
              <a:rPr lang="en-US" altLang="ru-RU" sz="1200" b="1" dirty="0">
                <a:latin typeface="Tahoma" panose="020B0604030504040204" pitchFamily="34" charset="0"/>
              </a:rPr>
              <a:t>dump </a:t>
            </a:r>
            <a:endParaRPr lang="ru-RU" altLang="ru-RU" sz="1400" b="1" dirty="0">
              <a:latin typeface="Tahoma" panose="020B0604030504040204" pitchFamily="34" charset="0"/>
            </a:endParaRPr>
          </a:p>
        </p:txBody>
      </p:sp>
      <p:sp>
        <p:nvSpPr>
          <p:cNvPr id="43015" name="Text Box 27"/>
          <p:cNvSpPr txBox="1">
            <a:spLocks noChangeArrowheads="1"/>
          </p:cNvSpPr>
          <p:nvPr/>
        </p:nvSpPr>
        <p:spPr bwMode="auto">
          <a:xfrm>
            <a:off x="4512906" y="5768658"/>
            <a:ext cx="1079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100" b="1" dirty="0">
                <a:latin typeface="Tahoma" panose="020B0604030504040204" pitchFamily="34" charset="0"/>
              </a:rPr>
              <a:t>5-8 MeV</a:t>
            </a:r>
          </a:p>
          <a:p>
            <a:pPr eaLnBrk="1" hangingPunct="1"/>
            <a:r>
              <a:rPr lang="en-US" altLang="ru-RU" sz="1100" b="1" dirty="0">
                <a:latin typeface="Tahoma" panose="020B0604030504040204" pitchFamily="34" charset="0"/>
              </a:rPr>
              <a:t>5-15 kW</a:t>
            </a:r>
            <a:endParaRPr lang="ru-RU" altLang="ru-RU" sz="1100" b="1" dirty="0">
              <a:latin typeface="Tahoma" panose="020B0604030504040204" pitchFamily="34" charset="0"/>
            </a:endParaRPr>
          </a:p>
        </p:txBody>
      </p:sp>
      <p:sp>
        <p:nvSpPr>
          <p:cNvPr id="43016" name="Text Box 28"/>
          <p:cNvSpPr txBox="1">
            <a:spLocks noChangeArrowheads="1"/>
          </p:cNvSpPr>
          <p:nvPr/>
        </p:nvSpPr>
        <p:spPr bwMode="auto">
          <a:xfrm rot="4669609">
            <a:off x="5383600" y="5243390"/>
            <a:ext cx="10024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200" b="1" dirty="0">
                <a:latin typeface="Tahoma" panose="020B0604030504040204" pitchFamily="34" charset="0"/>
              </a:rPr>
              <a:t>  </a:t>
            </a:r>
            <a:r>
              <a:rPr lang="en-US" altLang="ru-RU" sz="1200" b="1" dirty="0" smtClean="0">
                <a:latin typeface="Tahoma" panose="020B0604030504040204" pitchFamily="34" charset="0"/>
              </a:rPr>
              <a:t>Injector </a:t>
            </a:r>
            <a:endParaRPr lang="ru-RU" altLang="ru-RU" sz="1200" b="1" dirty="0">
              <a:latin typeface="Tahoma" panose="020B0604030504040204" pitchFamily="34" charset="0"/>
            </a:endParaRPr>
          </a:p>
        </p:txBody>
      </p:sp>
      <p:sp>
        <p:nvSpPr>
          <p:cNvPr id="43017" name="Rectangle 29"/>
          <p:cNvSpPr>
            <a:spLocks noChangeArrowheads="1"/>
          </p:cNvSpPr>
          <p:nvPr/>
        </p:nvSpPr>
        <p:spPr bwMode="auto">
          <a:xfrm>
            <a:off x="0" y="0"/>
            <a:ext cx="9144000" cy="6858000"/>
          </a:xfrm>
          <a:prstGeom prst="rect">
            <a:avLst/>
          </a:prstGeom>
          <a:noFill/>
          <a:ln w="1016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sp>
        <p:nvSpPr>
          <p:cNvPr id="2" name="Прямоугольник 1"/>
          <p:cNvSpPr/>
          <p:nvPr/>
        </p:nvSpPr>
        <p:spPr>
          <a:xfrm>
            <a:off x="0" y="6186831"/>
            <a:ext cx="9144000" cy="590931"/>
          </a:xfrm>
          <a:prstGeom prst="rect">
            <a:avLst/>
          </a:prstGeom>
        </p:spPr>
        <p:txBody>
          <a:bodyPr wrap="square">
            <a:spAutoFit/>
          </a:bodyPr>
          <a:lstStyle/>
          <a:p>
            <a:pPr algn="ctr">
              <a:lnSpc>
                <a:spcPct val="90000"/>
              </a:lnSpc>
            </a:pPr>
            <a:r>
              <a:rPr lang="en-US" altLang="ru-RU" sz="1600" b="1" dirty="0">
                <a:solidFill>
                  <a:srgbClr val="0070C0"/>
                </a:solidFill>
                <a:latin typeface="Tahoma" panose="020B0604030504040204" pitchFamily="34" charset="0"/>
              </a:rPr>
              <a:t>First </a:t>
            </a:r>
            <a:r>
              <a:rPr lang="en-US" altLang="ru-RU" sz="1600" b="1" dirty="0" err="1">
                <a:solidFill>
                  <a:srgbClr val="0070C0"/>
                </a:solidFill>
                <a:latin typeface="Tahoma" panose="020B0604030504040204" pitchFamily="34" charset="0"/>
              </a:rPr>
              <a:t>linac</a:t>
            </a:r>
            <a:r>
              <a:rPr lang="en-US" altLang="ru-RU" sz="1600" b="1" dirty="0">
                <a:solidFill>
                  <a:srgbClr val="0070C0"/>
                </a:solidFill>
                <a:latin typeface="Tahoma" panose="020B0604030504040204" pitchFamily="34" charset="0"/>
              </a:rPr>
              <a:t> has 5-8 MeV energy and does not use energy recovery. </a:t>
            </a:r>
          </a:p>
          <a:p>
            <a:pPr algn="ctr">
              <a:lnSpc>
                <a:spcPct val="90000"/>
              </a:lnSpc>
            </a:pPr>
            <a:r>
              <a:rPr lang="en-US" altLang="ru-RU" sz="1600" b="1" dirty="0">
                <a:solidFill>
                  <a:srgbClr val="0070C0"/>
                </a:solidFill>
                <a:latin typeface="Tahoma" panose="020B0604030504040204" pitchFamily="34" charset="0"/>
              </a:rPr>
              <a:t>For booster </a:t>
            </a:r>
            <a:r>
              <a:rPr lang="en-US" altLang="ru-RU" sz="1600" b="1" dirty="0" err="1">
                <a:solidFill>
                  <a:srgbClr val="0070C0"/>
                </a:solidFill>
                <a:latin typeface="Tahoma" panose="020B0604030504040204" pitchFamily="34" charset="0"/>
              </a:rPr>
              <a:t>linacs</a:t>
            </a:r>
            <a:r>
              <a:rPr lang="en-US" altLang="ru-RU" sz="1600" b="1" dirty="0">
                <a:solidFill>
                  <a:srgbClr val="0070C0"/>
                </a:solidFill>
                <a:latin typeface="Tahoma" panose="020B0604030504040204" pitchFamily="34" charset="0"/>
              </a:rPr>
              <a:t> (30 MeV and 330 MeV energy gain) energy recovery is used.</a:t>
            </a:r>
            <a:r>
              <a:rPr lang="en-US" altLang="ru-RU" sz="2000" dirty="0">
                <a:solidFill>
                  <a:srgbClr val="0070C0"/>
                </a:solidFill>
                <a:latin typeface="Tahoma" panose="020B0604030504040204" pitchFamily="34" charset="0"/>
              </a:rPr>
              <a:t> </a:t>
            </a:r>
            <a:endParaRPr lang="ru-RU" altLang="ru-RU" sz="2000" dirty="0">
              <a:solidFill>
                <a:srgbClr val="0070C0"/>
              </a:solidFill>
              <a:latin typeface="Tahoma" panose="020B0604030504040204" pitchFamily="34" charset="0"/>
            </a:endParaRPr>
          </a:p>
        </p:txBody>
      </p:sp>
      <p:sp>
        <p:nvSpPr>
          <p:cNvPr id="4" name="Прямоугольник 3"/>
          <p:cNvSpPr/>
          <p:nvPr/>
        </p:nvSpPr>
        <p:spPr>
          <a:xfrm>
            <a:off x="5298011" y="5698006"/>
            <a:ext cx="1051560" cy="430887"/>
          </a:xfrm>
          <a:prstGeom prst="rect">
            <a:avLst/>
          </a:prstGeom>
        </p:spPr>
        <p:txBody>
          <a:bodyPr wrap="square">
            <a:spAutoFit/>
          </a:bodyPr>
          <a:lstStyle/>
          <a:p>
            <a:r>
              <a:rPr lang="en-US" altLang="ru-RU" sz="1100" b="1" dirty="0">
                <a:latin typeface="Tahoma" panose="020B0604030504040204" pitchFamily="34" charset="0"/>
              </a:rPr>
              <a:t>5-8 MeV</a:t>
            </a:r>
          </a:p>
          <a:p>
            <a:r>
              <a:rPr lang="en-US" altLang="ru-RU" sz="1100" b="1" dirty="0">
                <a:latin typeface="Tahoma" panose="020B0604030504040204" pitchFamily="34" charset="0"/>
              </a:rPr>
              <a:t> </a:t>
            </a:r>
            <a:r>
              <a:rPr lang="en-US" altLang="ru-RU" sz="1100" b="1" dirty="0" smtClean="0">
                <a:latin typeface="Tahoma" panose="020B0604030504040204" pitchFamily="34" charset="0"/>
              </a:rPr>
              <a:t>1-3 </a:t>
            </a:r>
            <a:r>
              <a:rPr lang="en-US" altLang="ru-RU" sz="1100" b="1" dirty="0">
                <a:latin typeface="Tahoma" panose="020B0604030504040204" pitchFamily="34" charset="0"/>
              </a:rPr>
              <a:t>mA</a:t>
            </a:r>
            <a:endParaRPr lang="ru-RU" altLang="ru-RU" sz="1100" b="1" dirty="0">
              <a:latin typeface="Tahoma" panose="020B0604030504040204" pitchFamily="34" charset="0"/>
            </a:endParaRPr>
          </a:p>
        </p:txBody>
      </p:sp>
      <p:sp>
        <p:nvSpPr>
          <p:cNvPr id="34" name="Прямоугольник 33"/>
          <p:cNvSpPr/>
          <p:nvPr/>
        </p:nvSpPr>
        <p:spPr>
          <a:xfrm>
            <a:off x="77470" y="803984"/>
            <a:ext cx="8873490" cy="2585323"/>
          </a:xfrm>
          <a:prstGeom prst="rect">
            <a:avLst/>
          </a:prstGeom>
        </p:spPr>
        <p:txBody>
          <a:bodyPr wrap="square">
            <a:spAutoFit/>
          </a:bodyPr>
          <a:lstStyle/>
          <a:p>
            <a:pPr marL="285750" indent="-285750" algn="just">
              <a:lnSpc>
                <a:spcPct val="90000"/>
              </a:lnSpc>
              <a:buClr>
                <a:srgbClr val="C00000"/>
              </a:buClr>
              <a:buFont typeface="Wingdings" panose="05000000000000000000" pitchFamily="2" charset="2"/>
              <a:buChar char="q"/>
            </a:pPr>
            <a:r>
              <a:rPr lang="en-US" altLang="ru-RU" dirty="0" smtClean="0">
                <a:latin typeface="Tahoma" panose="020B0604030504040204" pitchFamily="34" charset="0"/>
              </a:rPr>
              <a:t>Decrease in radiation hazard and limitation of induced radioactivity due to low energy of electrons at dump (5-8 MeV).</a:t>
            </a:r>
          </a:p>
          <a:p>
            <a:pPr marL="285750" indent="-285750" algn="just">
              <a:lnSpc>
                <a:spcPct val="90000"/>
              </a:lnSpc>
              <a:buFont typeface="Wingdings" panose="05000000000000000000" pitchFamily="2" charset="2"/>
              <a:buChar char="q"/>
            </a:pPr>
            <a:endParaRPr lang="en-US" altLang="ru-RU" dirty="0" smtClean="0">
              <a:latin typeface="Tahoma" panose="020B0604030504040204" pitchFamily="34" charset="0"/>
            </a:endParaRPr>
          </a:p>
          <a:p>
            <a:pPr marL="285750" indent="-285750" algn="just">
              <a:lnSpc>
                <a:spcPct val="90000"/>
              </a:lnSpc>
              <a:buClr>
                <a:srgbClr val="C00000"/>
              </a:buClr>
              <a:buFont typeface="Wingdings" panose="05000000000000000000" pitchFamily="2" charset="2"/>
              <a:buChar char="q"/>
            </a:pPr>
            <a:r>
              <a:rPr lang="en-US" altLang="ru-RU" dirty="0" smtClean="0">
                <a:latin typeface="Tahoma" panose="020B0604030504040204" pitchFamily="34" charset="0"/>
              </a:rPr>
              <a:t>Reduction in the cost of construction and RF power system for the injector</a:t>
            </a:r>
          </a:p>
          <a:p>
            <a:pPr marL="285750" indent="-285750" algn="just">
              <a:lnSpc>
                <a:spcPct val="90000"/>
              </a:lnSpc>
              <a:buFont typeface="Wingdings" panose="05000000000000000000" pitchFamily="2" charset="2"/>
              <a:buChar char="q"/>
            </a:pPr>
            <a:endParaRPr lang="en-US" altLang="ru-RU" dirty="0" smtClean="0">
              <a:latin typeface="Tahoma" panose="020B0604030504040204" pitchFamily="34" charset="0"/>
            </a:endParaRPr>
          </a:p>
          <a:p>
            <a:pPr marL="285750" indent="-285750" algn="just">
              <a:lnSpc>
                <a:spcPct val="90000"/>
              </a:lnSpc>
              <a:buClr>
                <a:srgbClr val="C00000"/>
              </a:buClr>
              <a:buFont typeface="Wingdings" panose="05000000000000000000" pitchFamily="2" charset="2"/>
              <a:buChar char="q"/>
            </a:pPr>
            <a:r>
              <a:rPr lang="en-US" altLang="ru-RU" dirty="0" smtClean="0">
                <a:latin typeface="Tahoma" panose="020B0604030504040204" pitchFamily="34" charset="0"/>
              </a:rPr>
              <a:t>Simplification the problem of focusing particles of different energies travelling simultaneously in the accelerating structure, because the cascade scheme enables injection of electrons into all accelerating structures with energies of no less than </a:t>
            </a:r>
            <a:r>
              <a:rPr lang="en-US" altLang="ru-RU" dirty="0" err="1" smtClean="0">
                <a:latin typeface="Tahoma" panose="020B0604030504040204" pitchFamily="34" charset="0"/>
              </a:rPr>
              <a:t>Emax</a:t>
            </a:r>
            <a:r>
              <a:rPr lang="en-US" altLang="ru-RU" dirty="0" smtClean="0">
                <a:latin typeface="Tahoma" panose="020B0604030504040204" pitchFamily="34" charset="0"/>
              </a:rPr>
              <a:t>/10 (</a:t>
            </a:r>
            <a:r>
              <a:rPr lang="en-US" altLang="ru-RU" dirty="0" err="1" smtClean="0">
                <a:latin typeface="Tahoma" panose="020B0604030504040204" pitchFamily="34" charset="0"/>
              </a:rPr>
              <a:t>Emax</a:t>
            </a:r>
            <a:r>
              <a:rPr lang="en-US" altLang="ru-RU" dirty="0" smtClean="0">
                <a:latin typeface="Tahoma" panose="020B0604030504040204" pitchFamily="34" charset="0"/>
              </a:rPr>
              <a:t> is the maximum energy of electrons traveling in the accelerating structure). </a:t>
            </a:r>
            <a:endParaRPr lang="ru-RU" altLang="ru-RU" sz="2400" dirty="0">
              <a:latin typeface="Tahoma" panose="020B0604030504040204" pitchFamily="34" charset="0"/>
            </a:endParaRPr>
          </a:p>
        </p:txBody>
      </p:sp>
      <p:sp>
        <p:nvSpPr>
          <p:cNvPr id="33" name="Номер слайда 1"/>
          <p:cNvSpPr>
            <a:spLocks noGrp="1"/>
          </p:cNvSpPr>
          <p:nvPr>
            <p:ph type="sldNum" sz="quarter" idx="12"/>
          </p:nvPr>
        </p:nvSpPr>
        <p:spPr>
          <a:xfrm>
            <a:off x="8546582" y="6358143"/>
            <a:ext cx="561975" cy="365125"/>
          </a:xfrm>
        </p:spPr>
        <p:txBody>
          <a:bodyPr/>
          <a:lstStyle/>
          <a:p>
            <a:pPr algn="ctr">
              <a:defRPr/>
            </a:pPr>
            <a:r>
              <a:rPr lang="en-US" dirty="0" smtClean="0">
                <a:solidFill>
                  <a:prstClr val="black">
                    <a:lumMod val="65000"/>
                    <a:lumOff val="35000"/>
                  </a:prstClr>
                </a:solidFill>
              </a:rPr>
              <a:t>32</a:t>
            </a:r>
            <a:endParaRPr lang="ru-RU" dirty="0">
              <a:solidFill>
                <a:prstClr val="black">
                  <a:lumMod val="65000"/>
                  <a:lumOff val="35000"/>
                </a:prstClr>
              </a:solidFill>
            </a:endParaRPr>
          </a:p>
        </p:txBody>
      </p:sp>
    </p:spTree>
    <p:extLst>
      <p:ext uri="{BB962C8B-B14F-4D97-AF65-F5344CB8AC3E}">
        <p14:creationId xmlns:p14="http://schemas.microsoft.com/office/powerpoint/2010/main" val="776872649"/>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body" idx="1"/>
          </p:nvPr>
        </p:nvSpPr>
        <p:spPr>
          <a:xfrm>
            <a:off x="163629" y="549275"/>
            <a:ext cx="8800984" cy="5472113"/>
          </a:xfrm>
        </p:spPr>
        <p:txBody>
          <a:bodyPr>
            <a:normAutofit lnSpcReduction="10000"/>
          </a:bodyPr>
          <a:lstStyle/>
          <a:p>
            <a:pPr eaLnBrk="1" hangingPunct="1">
              <a:lnSpc>
                <a:spcPct val="90000"/>
              </a:lnSpc>
              <a:buFontTx/>
              <a:buNone/>
            </a:pPr>
            <a:endParaRPr lang="ru-RU" altLang="ru-RU" sz="1800" dirty="0" smtClean="0">
              <a:solidFill>
                <a:srgbClr val="0000CC"/>
              </a:solidFill>
            </a:endParaRPr>
          </a:p>
          <a:p>
            <a:pPr algn="ctr" eaLnBrk="1" hangingPunct="1">
              <a:lnSpc>
                <a:spcPct val="115000"/>
              </a:lnSpc>
              <a:spcBef>
                <a:spcPct val="50000"/>
              </a:spcBef>
              <a:buFontTx/>
              <a:buNone/>
            </a:pPr>
            <a:r>
              <a:rPr lang="en-US" altLang="ru-RU" dirty="0">
                <a:solidFill>
                  <a:srgbClr val="C00000"/>
                </a:solidFill>
              </a:rPr>
              <a:t>	</a:t>
            </a:r>
            <a:r>
              <a:rPr lang="en-US" altLang="ru-RU" dirty="0" smtClean="0">
                <a:solidFill>
                  <a:srgbClr val="C00000"/>
                </a:solidFill>
              </a:rPr>
              <a:t>5.2. </a:t>
            </a:r>
            <a:r>
              <a:rPr lang="en-US" altLang="ru-RU" sz="2800" dirty="0" smtClean="0">
                <a:solidFill>
                  <a:srgbClr val="C00000"/>
                </a:solidFill>
              </a:rPr>
              <a:t>ERL with separated tracks for accelerated and decelerated beams</a:t>
            </a:r>
          </a:p>
          <a:p>
            <a:pPr algn="ctr" eaLnBrk="1" hangingPunct="1">
              <a:lnSpc>
                <a:spcPct val="115000"/>
              </a:lnSpc>
              <a:spcBef>
                <a:spcPct val="50000"/>
              </a:spcBef>
              <a:buFontTx/>
              <a:buNone/>
            </a:pPr>
            <a:endParaRPr lang="en-US" altLang="ru-RU" sz="2800" dirty="0" smtClean="0">
              <a:solidFill>
                <a:srgbClr val="C00000"/>
              </a:solidFill>
            </a:endParaRPr>
          </a:p>
          <a:p>
            <a:pPr algn="just">
              <a:lnSpc>
                <a:spcPct val="115000"/>
              </a:lnSpc>
              <a:spcBef>
                <a:spcPts val="0"/>
              </a:spcBef>
              <a:buNone/>
            </a:pPr>
            <a:r>
              <a:rPr lang="en-US" altLang="ru-RU" sz="2400" dirty="0" smtClean="0"/>
              <a:t>	</a:t>
            </a:r>
            <a:r>
              <a:rPr lang="en-US" altLang="ru-RU" sz="2400" dirty="0" smtClean="0">
                <a:latin typeface="Arial" panose="020B0604020202020204" pitchFamily="34" charset="0"/>
                <a:cs typeface="Arial" panose="020B0604020202020204" pitchFamily="34" charset="0"/>
              </a:rPr>
              <a:t>It was suggested at ERL-2011 (G</a:t>
            </a:r>
            <a:r>
              <a:rPr lang="en-US" altLang="ru-RU" sz="2400" dirty="0">
                <a:latin typeface="Arial" panose="020B0604020202020204" pitchFamily="34" charset="0"/>
                <a:cs typeface="Arial" panose="020B0604020202020204" pitchFamily="34" charset="0"/>
              </a:rPr>
              <a:t>. Kulipanov, </a:t>
            </a:r>
            <a:r>
              <a:rPr lang="en-US" altLang="ru-RU" sz="2400" dirty="0" err="1">
                <a:latin typeface="Arial" panose="020B0604020202020204" pitchFamily="34" charset="0"/>
                <a:cs typeface="Arial" panose="020B0604020202020204" pitchFamily="34" charset="0"/>
              </a:rPr>
              <a:t>Ya</a:t>
            </a:r>
            <a:r>
              <a:rPr lang="en-US" altLang="ru-RU" sz="2400" dirty="0">
                <a:latin typeface="Arial" panose="020B0604020202020204" pitchFamily="34" charset="0"/>
                <a:cs typeface="Arial" panose="020B0604020202020204" pitchFamily="34" charset="0"/>
              </a:rPr>
              <a:t>. </a:t>
            </a:r>
            <a:r>
              <a:rPr lang="en-US" altLang="ru-RU" sz="2400" dirty="0" err="1">
                <a:latin typeface="Arial" panose="020B0604020202020204" pitchFamily="34" charset="0"/>
                <a:cs typeface="Arial" panose="020B0604020202020204" pitchFamily="34" charset="0"/>
              </a:rPr>
              <a:t>Getmanov</a:t>
            </a:r>
            <a:r>
              <a:rPr lang="en-US" altLang="ru-RU" sz="2400" dirty="0">
                <a:latin typeface="Arial" panose="020B0604020202020204" pitchFamily="34" charset="0"/>
                <a:cs typeface="Arial" panose="020B0604020202020204" pitchFamily="34" charset="0"/>
              </a:rPr>
              <a:t>, O. Shevchenko, A. </a:t>
            </a:r>
            <a:r>
              <a:rPr lang="en-US" altLang="ru-RU" sz="2400" dirty="0" err="1">
                <a:latin typeface="Arial" panose="020B0604020202020204" pitchFamily="34" charset="0"/>
                <a:cs typeface="Arial" panose="020B0604020202020204" pitchFamily="34" charset="0"/>
              </a:rPr>
              <a:t>Skrinsky</a:t>
            </a:r>
            <a:r>
              <a:rPr lang="en-US" altLang="ru-RU" sz="2400" dirty="0">
                <a:latin typeface="Arial" panose="020B0604020202020204" pitchFamily="34" charset="0"/>
                <a:cs typeface="Arial" panose="020B0604020202020204" pitchFamily="34" charset="0"/>
              </a:rPr>
              <a:t>, </a:t>
            </a:r>
            <a:r>
              <a:rPr lang="en-US" altLang="ru-RU" sz="2400" dirty="0" smtClean="0">
                <a:latin typeface="Arial" panose="020B0604020202020204" pitchFamily="34" charset="0"/>
                <a:cs typeface="Arial" panose="020B0604020202020204" pitchFamily="34" charset="0"/>
              </a:rPr>
              <a:t>A</a:t>
            </a:r>
            <a:r>
              <a:rPr lang="en-US" altLang="ru-RU" sz="2400" dirty="0">
                <a:latin typeface="Arial" panose="020B0604020202020204" pitchFamily="34" charset="0"/>
                <a:cs typeface="Arial" panose="020B0604020202020204" pitchFamily="34" charset="0"/>
              </a:rPr>
              <a:t>. </a:t>
            </a:r>
            <a:r>
              <a:rPr lang="en-US" altLang="ru-RU" sz="2400" dirty="0" err="1">
                <a:latin typeface="Arial" panose="020B0604020202020204" pitchFamily="34" charset="0"/>
                <a:cs typeface="Arial" panose="020B0604020202020204" pitchFamily="34" charset="0"/>
              </a:rPr>
              <a:t>Tribendis</a:t>
            </a:r>
            <a:r>
              <a:rPr lang="en-US" altLang="ru-RU" sz="2400" dirty="0">
                <a:latin typeface="Arial" panose="020B0604020202020204" pitchFamily="34" charset="0"/>
                <a:cs typeface="Arial" panose="020B0604020202020204" pitchFamily="34" charset="0"/>
              </a:rPr>
              <a:t>, N. </a:t>
            </a:r>
            <a:r>
              <a:rPr lang="en-US" altLang="ru-RU" sz="2400" dirty="0" err="1">
                <a:latin typeface="Arial" panose="020B0604020202020204" pitchFamily="34" charset="0"/>
                <a:cs typeface="Arial" panose="020B0604020202020204" pitchFamily="34" charset="0"/>
              </a:rPr>
              <a:t>Vinokurov</a:t>
            </a:r>
            <a:r>
              <a:rPr lang="en-US" altLang="ru-RU" sz="2400" dirty="0">
                <a:latin typeface="Arial" panose="020B0604020202020204" pitchFamily="34" charset="0"/>
                <a:cs typeface="Arial" panose="020B0604020202020204" pitchFamily="34" charset="0"/>
              </a:rPr>
              <a:t>, </a:t>
            </a:r>
            <a:endParaRPr lang="en-US" altLang="ru-RU" sz="2400" dirty="0" smtClean="0">
              <a:latin typeface="Arial" panose="020B0604020202020204" pitchFamily="34" charset="0"/>
              <a:cs typeface="Arial" panose="020B0604020202020204" pitchFamily="34" charset="0"/>
            </a:endParaRPr>
          </a:p>
          <a:p>
            <a:pPr algn="just">
              <a:lnSpc>
                <a:spcPct val="115000"/>
              </a:lnSpc>
              <a:spcBef>
                <a:spcPts val="0"/>
              </a:spcBef>
              <a:buNone/>
            </a:pPr>
            <a:r>
              <a:rPr lang="en-US" altLang="ru-RU" sz="2400" dirty="0" smtClean="0">
                <a:latin typeface="Arial" panose="020B0604020202020204" pitchFamily="34" charset="0"/>
                <a:cs typeface="Arial" panose="020B0604020202020204" pitchFamily="34" charset="0"/>
              </a:rPr>
              <a:t>	V</a:t>
            </a:r>
            <a:r>
              <a:rPr lang="en-US" altLang="ru-RU" sz="2400" dirty="0">
                <a:latin typeface="Arial" panose="020B0604020202020204" pitchFamily="34" charset="0"/>
                <a:cs typeface="Arial" panose="020B0604020202020204" pitchFamily="34" charset="0"/>
              </a:rPr>
              <a:t>. </a:t>
            </a:r>
            <a:r>
              <a:rPr lang="en-US" altLang="ru-RU" sz="2400" dirty="0" err="1">
                <a:latin typeface="Arial" panose="020B0604020202020204" pitchFamily="34" charset="0"/>
                <a:cs typeface="Arial" panose="020B0604020202020204" pitchFamily="34" charset="0"/>
              </a:rPr>
              <a:t>Volkov</a:t>
            </a:r>
            <a:r>
              <a:rPr lang="en-US" altLang="ru-RU" sz="2400" dirty="0">
                <a:latin typeface="Arial" panose="020B0604020202020204" pitchFamily="34" charset="0"/>
                <a:cs typeface="Arial" panose="020B0604020202020204" pitchFamily="34" charset="0"/>
              </a:rPr>
              <a:t>, “</a:t>
            </a:r>
            <a:r>
              <a:rPr lang="en-US" altLang="ru-RU" sz="2400" dirty="0" err="1" smtClean="0">
                <a:latin typeface="Arial" panose="020B0604020202020204" pitchFamily="34" charset="0"/>
                <a:cs typeface="Arial" panose="020B0604020202020204" pitchFamily="34" charset="0"/>
              </a:rPr>
              <a:t>Multiturn</a:t>
            </a:r>
            <a:r>
              <a:rPr lang="en-US" altLang="ru-RU" sz="2400" dirty="0" smtClean="0">
                <a:latin typeface="Arial" panose="020B0604020202020204" pitchFamily="34" charset="0"/>
                <a:cs typeface="Arial" panose="020B0604020202020204" pitchFamily="34" charset="0"/>
              </a:rPr>
              <a:t> </a:t>
            </a:r>
            <a:r>
              <a:rPr lang="en-US" altLang="ru-RU" sz="2400" dirty="0">
                <a:latin typeface="Arial" panose="020B0604020202020204" pitchFamily="34" charset="0"/>
                <a:cs typeface="Arial" panose="020B0604020202020204" pitchFamily="34" charset="0"/>
              </a:rPr>
              <a:t>ERL X-ray Source(MARS) Feasibility study,” ERL-2011, October 2011, </a:t>
            </a:r>
            <a:r>
              <a:rPr lang="en-US" altLang="ru-RU" sz="2400" dirty="0" smtClean="0">
                <a:latin typeface="Arial" panose="020B0604020202020204" pitchFamily="34" charset="0"/>
                <a:cs typeface="Arial" panose="020B0604020202020204" pitchFamily="34" charset="0"/>
              </a:rPr>
              <a:t>KEK) to turn to an accelerator-</a:t>
            </a:r>
            <a:r>
              <a:rPr lang="en-US" altLang="ru-RU" sz="2400" dirty="0" err="1" smtClean="0">
                <a:latin typeface="Arial" panose="020B0604020202020204" pitchFamily="34" charset="0"/>
                <a:cs typeface="Arial" panose="020B0604020202020204" pitchFamily="34" charset="0"/>
              </a:rPr>
              <a:t>recuperator</a:t>
            </a:r>
            <a:r>
              <a:rPr lang="en-US" altLang="ru-RU" sz="2400" dirty="0" smtClean="0">
                <a:latin typeface="Arial" panose="020B0604020202020204" pitchFamily="34" charset="0"/>
                <a:cs typeface="Arial" panose="020B0604020202020204" pitchFamily="34" charset="0"/>
              </a:rPr>
              <a:t> scheme with two acceleration sections, similar to the scheme of the US accelerator CEBAF. Such schemes are considered below. </a:t>
            </a:r>
          </a:p>
          <a:p>
            <a:pPr algn="just" eaLnBrk="1" hangingPunct="1">
              <a:lnSpc>
                <a:spcPct val="115000"/>
              </a:lnSpc>
              <a:spcBef>
                <a:spcPct val="50000"/>
              </a:spcBef>
              <a:buFontTx/>
              <a:buNone/>
            </a:pPr>
            <a:r>
              <a:rPr lang="en-US" altLang="ru-RU" sz="2400" dirty="0" smtClean="0"/>
              <a:t>	</a:t>
            </a:r>
            <a:endParaRPr lang="ru-RU" altLang="ru-RU" sz="2400" dirty="0" smtClean="0"/>
          </a:p>
        </p:txBody>
      </p:sp>
      <p:sp>
        <p:nvSpPr>
          <p:cNvPr id="46083" name="Rectangle 3"/>
          <p:cNvSpPr>
            <a:spLocks noChangeArrowheads="1"/>
          </p:cNvSpPr>
          <p:nvPr/>
        </p:nvSpPr>
        <p:spPr bwMode="auto">
          <a:xfrm>
            <a:off x="0" y="0"/>
            <a:ext cx="9144000" cy="6858000"/>
          </a:xfrm>
          <a:prstGeom prst="rect">
            <a:avLst/>
          </a:prstGeom>
          <a:noFill/>
          <a:ln w="1016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sp>
        <p:nvSpPr>
          <p:cNvPr id="2" name="Номер слайда 1"/>
          <p:cNvSpPr>
            <a:spLocks noGrp="1"/>
          </p:cNvSpPr>
          <p:nvPr>
            <p:ph type="sldNum" sz="quarter" idx="12"/>
          </p:nvPr>
        </p:nvSpPr>
        <p:spPr/>
        <p:txBody>
          <a:bodyPr/>
          <a:lstStyle/>
          <a:p>
            <a:fld id="{C6E0B653-5C60-4C0D-B0A7-17BB3DEDED7B}" type="slidenum">
              <a:rPr lang="ru-RU" smtClean="0"/>
              <a:t>33</a:t>
            </a:fld>
            <a:endParaRPr lang="ru-RU"/>
          </a:p>
        </p:txBody>
      </p:sp>
    </p:spTree>
    <p:extLst>
      <p:ext uri="{BB962C8B-B14F-4D97-AF65-F5344CB8AC3E}">
        <p14:creationId xmlns:p14="http://schemas.microsoft.com/office/powerpoint/2010/main" val="1220949213"/>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616018" y="48125"/>
            <a:ext cx="7757962" cy="1143000"/>
          </a:xfrm>
        </p:spPr>
        <p:txBody>
          <a:bodyPr/>
          <a:lstStyle/>
          <a:p>
            <a:pPr algn="ctr" eaLnBrk="1" hangingPunct="1"/>
            <a:r>
              <a:rPr lang="en-US" altLang="ru-RU" sz="2800" b="1" dirty="0" smtClean="0">
                <a:solidFill>
                  <a:srgbClr val="C00000"/>
                </a:solidFill>
              </a:rPr>
              <a:t>The simplest scheme of ERL (for understanding) with separated tracks</a:t>
            </a:r>
            <a:endParaRPr lang="ru-RU" altLang="ru-RU" sz="2800" b="1" dirty="0" smtClean="0">
              <a:solidFill>
                <a:srgbClr val="C00000"/>
              </a:solidFill>
            </a:endParaRPr>
          </a:p>
        </p:txBody>
      </p:sp>
      <p:sp>
        <p:nvSpPr>
          <p:cNvPr id="3076" name="Text Box 6"/>
          <p:cNvSpPr txBox="1">
            <a:spLocks noChangeArrowheads="1"/>
          </p:cNvSpPr>
          <p:nvPr/>
        </p:nvSpPr>
        <p:spPr bwMode="auto">
          <a:xfrm>
            <a:off x="1042988" y="4797425"/>
            <a:ext cx="74898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ru-RU" altLang="ko-KR" dirty="0">
                <a:solidFill>
                  <a:srgbClr val="0000CC"/>
                </a:solidFill>
              </a:rPr>
              <a:t> </a:t>
            </a:r>
            <a:endParaRPr lang="en-US" altLang="ko-KR" dirty="0">
              <a:solidFill>
                <a:srgbClr val="0000CC"/>
              </a:solidFill>
              <a:ea typeface="굴림" panose="020B0600000101010101" pitchFamily="34" charset="-127"/>
            </a:endParaRPr>
          </a:p>
          <a:p>
            <a:pPr algn="just" eaLnBrk="1" hangingPunct="1">
              <a:spcBef>
                <a:spcPct val="50000"/>
              </a:spcBef>
            </a:pPr>
            <a:r>
              <a:rPr lang="ru-RU" altLang="ko-KR" dirty="0">
                <a:solidFill>
                  <a:srgbClr val="0000CC"/>
                </a:solidFill>
              </a:rPr>
              <a:t>1 – </a:t>
            </a:r>
            <a:r>
              <a:rPr lang="en-US" altLang="ko-KR" dirty="0">
                <a:solidFill>
                  <a:srgbClr val="0000CC"/>
                </a:solidFill>
                <a:ea typeface="굴림" panose="020B0600000101010101" pitchFamily="34" charset="-127"/>
              </a:rPr>
              <a:t>injector</a:t>
            </a:r>
            <a:r>
              <a:rPr lang="ru-RU" altLang="ko-KR" dirty="0">
                <a:solidFill>
                  <a:srgbClr val="0000CC"/>
                </a:solidFill>
              </a:rPr>
              <a:t>, 2 –</a:t>
            </a:r>
            <a:r>
              <a:rPr lang="en-US" altLang="ko-KR" dirty="0">
                <a:solidFill>
                  <a:srgbClr val="0000CC"/>
                </a:solidFill>
                <a:ea typeface="굴림" panose="020B0600000101010101" pitchFamily="34" charset="-127"/>
              </a:rPr>
              <a:t> preliminary accelerating system</a:t>
            </a:r>
            <a:r>
              <a:rPr lang="ru-RU" altLang="ko-KR" dirty="0">
                <a:solidFill>
                  <a:srgbClr val="0000CC"/>
                </a:solidFill>
              </a:rPr>
              <a:t>, 3 –</a:t>
            </a:r>
            <a:r>
              <a:rPr lang="en-US" altLang="ko-KR" dirty="0">
                <a:solidFill>
                  <a:srgbClr val="0000CC"/>
                </a:solidFill>
                <a:ea typeface="굴림" panose="020B0600000101010101" pitchFamily="34" charset="-127"/>
              </a:rPr>
              <a:t> main accelerating RF structure, </a:t>
            </a:r>
            <a:r>
              <a:rPr lang="ru-RU" altLang="ko-KR" dirty="0">
                <a:solidFill>
                  <a:srgbClr val="0000CC"/>
                </a:solidFill>
              </a:rPr>
              <a:t>4 – </a:t>
            </a:r>
            <a:r>
              <a:rPr lang="en-US" altLang="ko-KR" dirty="0">
                <a:solidFill>
                  <a:srgbClr val="0000CC"/>
                </a:solidFill>
                <a:ea typeface="굴림" panose="020B0600000101010101" pitchFamily="34" charset="-127"/>
              </a:rPr>
              <a:t>magnets</a:t>
            </a:r>
            <a:r>
              <a:rPr lang="ru-RU" altLang="ko-KR" dirty="0">
                <a:solidFill>
                  <a:srgbClr val="0000CC"/>
                </a:solidFill>
              </a:rPr>
              <a:t>, 5 – </a:t>
            </a:r>
            <a:r>
              <a:rPr lang="en-US" altLang="ko-KR" dirty="0">
                <a:solidFill>
                  <a:srgbClr val="0000CC"/>
                </a:solidFill>
                <a:ea typeface="굴림" panose="020B0600000101010101" pitchFamily="34" charset="-127"/>
              </a:rPr>
              <a:t>undulator</a:t>
            </a:r>
            <a:r>
              <a:rPr lang="ru-RU" altLang="ko-KR" dirty="0">
                <a:solidFill>
                  <a:srgbClr val="0000CC"/>
                </a:solidFill>
              </a:rPr>
              <a:t>, 6 – </a:t>
            </a:r>
            <a:r>
              <a:rPr lang="en-US" altLang="ko-KR" dirty="0">
                <a:solidFill>
                  <a:srgbClr val="0000CC"/>
                </a:solidFill>
                <a:ea typeface="굴림" panose="020B0600000101010101" pitchFamily="34" charset="-127"/>
              </a:rPr>
              <a:t>dump.</a:t>
            </a:r>
          </a:p>
          <a:p>
            <a:pPr algn="just" eaLnBrk="1" hangingPunct="1">
              <a:spcBef>
                <a:spcPct val="50000"/>
              </a:spcBef>
            </a:pPr>
            <a:r>
              <a:rPr lang="en-US" altLang="ko-KR" dirty="0">
                <a:solidFill>
                  <a:srgbClr val="FF3300"/>
                </a:solidFill>
                <a:ea typeface="굴림" panose="020B0600000101010101" pitchFamily="34" charset="-127"/>
              </a:rPr>
              <a:t> </a:t>
            </a:r>
            <a:r>
              <a:rPr lang="en-US" altLang="ko-KR" dirty="0">
                <a:solidFill>
                  <a:srgbClr val="C00000"/>
                </a:solidFill>
                <a:ea typeface="굴림" panose="020B0600000101010101" pitchFamily="34" charset="-127"/>
              </a:rPr>
              <a:t>red arrows</a:t>
            </a:r>
            <a:r>
              <a:rPr lang="ru-RU" altLang="ko-KR" dirty="0">
                <a:solidFill>
                  <a:srgbClr val="C00000"/>
                </a:solidFill>
              </a:rPr>
              <a:t> – </a:t>
            </a:r>
            <a:r>
              <a:rPr lang="en-US" altLang="ko-KR" dirty="0">
                <a:solidFill>
                  <a:srgbClr val="C00000"/>
                </a:solidFill>
                <a:ea typeface="굴림" panose="020B0600000101010101" pitchFamily="34" charset="-127"/>
              </a:rPr>
              <a:t>accelerating bunch</a:t>
            </a:r>
          </a:p>
          <a:p>
            <a:pPr algn="just" eaLnBrk="1" hangingPunct="1">
              <a:spcBef>
                <a:spcPct val="50000"/>
              </a:spcBef>
            </a:pPr>
            <a:r>
              <a:rPr lang="ru-RU" altLang="ko-KR" dirty="0"/>
              <a:t> </a:t>
            </a:r>
            <a:r>
              <a:rPr lang="en-US" altLang="ko-KR" dirty="0">
                <a:ea typeface="굴림" panose="020B0600000101010101" pitchFamily="34" charset="-127"/>
              </a:rPr>
              <a:t>black arrows </a:t>
            </a:r>
            <a:r>
              <a:rPr lang="ru-RU" altLang="ko-KR" dirty="0"/>
              <a:t> – </a:t>
            </a:r>
            <a:r>
              <a:rPr lang="en-US" altLang="ko-KR" dirty="0">
                <a:ea typeface="굴림" panose="020B0600000101010101" pitchFamily="34" charset="-127"/>
              </a:rPr>
              <a:t>used decelerating  bunch</a:t>
            </a:r>
            <a:endParaRPr lang="ru-RU" altLang="ru-RU" dirty="0"/>
          </a:p>
        </p:txBody>
      </p:sp>
      <p:sp>
        <p:nvSpPr>
          <p:cNvPr id="3077" name="Rectangle 7"/>
          <p:cNvSpPr>
            <a:spLocks noChangeArrowheads="1"/>
          </p:cNvSpPr>
          <p:nvPr/>
        </p:nvSpPr>
        <p:spPr bwMode="auto">
          <a:xfrm>
            <a:off x="0" y="0"/>
            <a:ext cx="9144000" cy="6858000"/>
          </a:xfrm>
          <a:prstGeom prst="rect">
            <a:avLst/>
          </a:prstGeom>
          <a:noFill/>
          <a:ln w="1016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grpSp>
        <p:nvGrpSpPr>
          <p:cNvPr id="3079" name="Группа 188"/>
          <p:cNvGrpSpPr>
            <a:grpSpLocks/>
          </p:cNvGrpSpPr>
          <p:nvPr/>
        </p:nvGrpSpPr>
        <p:grpSpPr bwMode="auto">
          <a:xfrm>
            <a:off x="67375" y="1257000"/>
            <a:ext cx="9144000" cy="3536950"/>
            <a:chOff x="0" y="1285860"/>
            <a:chExt cx="9144000" cy="3536950"/>
          </a:xfrm>
        </p:grpSpPr>
        <p:grpSp>
          <p:nvGrpSpPr>
            <p:cNvPr id="3080" name="Группа 21"/>
            <p:cNvGrpSpPr>
              <a:grpSpLocks/>
            </p:cNvGrpSpPr>
            <p:nvPr/>
          </p:nvGrpSpPr>
          <p:grpSpPr bwMode="auto">
            <a:xfrm>
              <a:off x="0" y="1285860"/>
              <a:ext cx="9144000" cy="3536950"/>
              <a:chOff x="0" y="1285860"/>
              <a:chExt cx="9144000" cy="3536950"/>
            </a:xfrm>
          </p:grpSpPr>
          <p:graphicFrame>
            <p:nvGraphicFramePr>
              <p:cNvPr id="3074" name="Object 4"/>
              <p:cNvGraphicFramePr>
                <a:graphicFrameLocks noChangeAspect="1"/>
              </p:cNvGraphicFramePr>
              <p:nvPr/>
            </p:nvGraphicFramePr>
            <p:xfrm>
              <a:off x="0" y="1285860"/>
              <a:ext cx="9144000" cy="3536950"/>
            </p:xfrm>
            <a:graphic>
              <a:graphicData uri="http://schemas.openxmlformats.org/presentationml/2006/ole">
                <mc:AlternateContent xmlns:mc="http://schemas.openxmlformats.org/markup-compatibility/2006">
                  <mc:Choice xmlns:v="urn:schemas-microsoft-com:vml" Requires="v">
                    <p:oleObj spid="_x0000_s5224" r:id="rId3" imgW="8578800" imgH="3321000" progId="Visio.Drawing.6">
                      <p:embed/>
                    </p:oleObj>
                  </mc:Choice>
                  <mc:Fallback>
                    <p:oleObj r:id="rId3" imgW="8578800" imgH="3321000" progId="Visio.Drawing.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85860"/>
                            <a:ext cx="9144000" cy="3536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01" name="Группа 19"/>
              <p:cNvGrpSpPr>
                <a:grpSpLocks/>
              </p:cNvGrpSpPr>
              <p:nvPr/>
            </p:nvGrpSpPr>
            <p:grpSpPr bwMode="auto">
              <a:xfrm>
                <a:off x="2714612" y="2643182"/>
                <a:ext cx="2982972" cy="689886"/>
                <a:chOff x="2714612" y="2643182"/>
                <a:chExt cx="2982972" cy="689886"/>
              </a:xfrm>
            </p:grpSpPr>
            <p:sp>
              <p:nvSpPr>
                <p:cNvPr id="18" name="Прямоугольник 17"/>
                <p:cNvSpPr/>
                <p:nvPr/>
              </p:nvSpPr>
              <p:spPr>
                <a:xfrm>
                  <a:off x="2714625" y="2643173"/>
                  <a:ext cx="831850" cy="690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9" name="Прямоугольник 18"/>
                <p:cNvSpPr/>
                <p:nvPr/>
              </p:nvSpPr>
              <p:spPr>
                <a:xfrm>
                  <a:off x="4865688" y="2643173"/>
                  <a:ext cx="831850" cy="690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17" name="Прямоугольник 16"/>
              <p:cNvSpPr/>
              <p:nvPr/>
            </p:nvSpPr>
            <p:spPr>
              <a:xfrm>
                <a:off x="2709863" y="2659048"/>
                <a:ext cx="831850" cy="690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10" name="Прямоугольник 9"/>
            <p:cNvSpPr/>
            <p:nvPr/>
          </p:nvSpPr>
          <p:spPr>
            <a:xfrm rot="20310257">
              <a:off x="3360738" y="3205148"/>
              <a:ext cx="296862" cy="10001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082" name="Rectangle 5"/>
            <p:cNvSpPr>
              <a:spLocks noChangeArrowheads="1"/>
            </p:cNvSpPr>
            <p:nvPr/>
          </p:nvSpPr>
          <p:spPr bwMode="auto">
            <a:xfrm>
              <a:off x="0" y="22812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sp>
          <p:nvSpPr>
            <p:cNvPr id="11" name="Прямоугольник 10"/>
            <p:cNvSpPr/>
            <p:nvPr/>
          </p:nvSpPr>
          <p:spPr>
            <a:xfrm>
              <a:off x="4014788" y="3003535"/>
              <a:ext cx="357187" cy="139700"/>
            </a:xfrm>
            <a:prstGeom prst="rect">
              <a:avLst/>
            </a:prstGeom>
            <a:solidFill>
              <a:schemeClr val="bg1"/>
            </a:solidFill>
            <a:ln w="12700">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42" name="Прямая со стрелкой 41"/>
            <p:cNvCxnSpPr>
              <a:stCxn id="157" idx="1"/>
              <a:endCxn id="11" idx="3"/>
            </p:cNvCxnSpPr>
            <p:nvPr/>
          </p:nvCxnSpPr>
          <p:spPr>
            <a:xfrm rot="10800000">
              <a:off x="4371975" y="3073385"/>
              <a:ext cx="360363" cy="12858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Прямая со стрелкой 43"/>
            <p:cNvCxnSpPr>
              <a:stCxn id="11" idx="1"/>
              <a:endCxn id="151" idx="3"/>
            </p:cNvCxnSpPr>
            <p:nvPr/>
          </p:nvCxnSpPr>
          <p:spPr>
            <a:xfrm rot="10800000">
              <a:off x="3430588" y="2919398"/>
              <a:ext cx="584200" cy="15398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Прямая со стрелкой 46"/>
            <p:cNvCxnSpPr>
              <a:stCxn id="151" idx="3"/>
            </p:cNvCxnSpPr>
            <p:nvPr/>
          </p:nvCxnSpPr>
          <p:spPr>
            <a:xfrm flipV="1">
              <a:off x="3430588" y="2592373"/>
              <a:ext cx="317500" cy="327025"/>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Прямоугольник 51"/>
            <p:cNvSpPr/>
            <p:nvPr/>
          </p:nvSpPr>
          <p:spPr>
            <a:xfrm>
              <a:off x="5000625" y="2865423"/>
              <a:ext cx="114300" cy="107950"/>
            </a:xfrm>
            <a:prstGeom prst="rect">
              <a:avLst/>
            </a:prstGeom>
            <a:solidFill>
              <a:schemeClr val="bg1"/>
            </a:solidFill>
            <a:ln w="12700">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53" name="Прямая со стрелкой 52"/>
            <p:cNvCxnSpPr>
              <a:endCxn id="52" idx="1"/>
            </p:cNvCxnSpPr>
            <p:nvPr/>
          </p:nvCxnSpPr>
          <p:spPr>
            <a:xfrm>
              <a:off x="4667250" y="2592373"/>
              <a:ext cx="333375" cy="32702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Прямая со стрелкой 55"/>
            <p:cNvCxnSpPr>
              <a:stCxn id="52" idx="1"/>
              <a:endCxn id="11" idx="3"/>
            </p:cNvCxnSpPr>
            <p:nvPr/>
          </p:nvCxnSpPr>
          <p:spPr>
            <a:xfrm rot="10800000" flipV="1">
              <a:off x="4371975" y="2919398"/>
              <a:ext cx="628650" cy="15398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Прямая со стрелкой 59"/>
            <p:cNvCxnSpPr>
              <a:stCxn id="11" idx="1"/>
            </p:cNvCxnSpPr>
            <p:nvPr/>
          </p:nvCxnSpPr>
          <p:spPr>
            <a:xfrm rot="10800000" flipV="1">
              <a:off x="3643313" y="3073385"/>
              <a:ext cx="371475" cy="1412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Прямоугольник 150"/>
            <p:cNvSpPr/>
            <p:nvPr/>
          </p:nvSpPr>
          <p:spPr>
            <a:xfrm>
              <a:off x="3316288" y="2865423"/>
              <a:ext cx="114300" cy="107950"/>
            </a:xfrm>
            <a:prstGeom prst="rect">
              <a:avLst/>
            </a:prstGeom>
            <a:solidFill>
              <a:schemeClr val="bg1"/>
            </a:solidFill>
            <a:ln w="12700">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7" name="Прямоугольник 156"/>
            <p:cNvSpPr/>
            <p:nvPr/>
          </p:nvSpPr>
          <p:spPr>
            <a:xfrm rot="-20340000">
              <a:off x="4722813" y="3205148"/>
              <a:ext cx="296862" cy="100012"/>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093" name="TextBox 166"/>
            <p:cNvSpPr txBox="1">
              <a:spLocks noChangeArrowheads="1"/>
            </p:cNvSpPr>
            <p:nvPr/>
          </p:nvSpPr>
          <p:spPr bwMode="auto">
            <a:xfrm>
              <a:off x="4714876" y="3357562"/>
              <a:ext cx="2857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a:t>1</a:t>
              </a:r>
              <a:endParaRPr lang="ru-RU" altLang="ru-RU"/>
            </a:p>
          </p:txBody>
        </p:sp>
        <p:sp>
          <p:nvSpPr>
            <p:cNvPr id="3094" name="TextBox 167"/>
            <p:cNvSpPr txBox="1">
              <a:spLocks noChangeArrowheads="1"/>
            </p:cNvSpPr>
            <p:nvPr/>
          </p:nvSpPr>
          <p:spPr bwMode="auto">
            <a:xfrm>
              <a:off x="3428992" y="3357562"/>
              <a:ext cx="2143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a:t>6</a:t>
              </a:r>
              <a:endParaRPr lang="ru-RU" altLang="ru-RU"/>
            </a:p>
          </p:txBody>
        </p:sp>
        <p:sp>
          <p:nvSpPr>
            <p:cNvPr id="3095" name="TextBox 168"/>
            <p:cNvSpPr txBox="1">
              <a:spLocks noChangeArrowheads="1"/>
            </p:cNvSpPr>
            <p:nvPr/>
          </p:nvSpPr>
          <p:spPr bwMode="auto">
            <a:xfrm>
              <a:off x="5027737" y="3211110"/>
              <a:ext cx="6429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200" b="1" dirty="0">
                  <a:solidFill>
                    <a:srgbClr val="C00000"/>
                  </a:solidFill>
                </a:rPr>
                <a:t>8 MeV</a:t>
              </a:r>
              <a:endParaRPr lang="ru-RU" altLang="ru-RU" sz="1200" b="1" dirty="0">
                <a:solidFill>
                  <a:srgbClr val="C00000"/>
                </a:solidFill>
              </a:endParaRPr>
            </a:p>
          </p:txBody>
        </p:sp>
        <p:sp>
          <p:nvSpPr>
            <p:cNvPr id="3096" name="TextBox 169"/>
            <p:cNvSpPr txBox="1">
              <a:spLocks noChangeArrowheads="1"/>
            </p:cNvSpPr>
            <p:nvPr/>
          </p:nvSpPr>
          <p:spPr bwMode="auto">
            <a:xfrm>
              <a:off x="2786050" y="3270284"/>
              <a:ext cx="6429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200" dirty="0"/>
                <a:t>8 MeV</a:t>
              </a:r>
              <a:endParaRPr lang="ru-RU" altLang="ru-RU" sz="1200" dirty="0"/>
            </a:p>
          </p:txBody>
        </p:sp>
        <p:sp>
          <p:nvSpPr>
            <p:cNvPr id="3097" name="TextBox 170"/>
            <p:cNvSpPr txBox="1">
              <a:spLocks noChangeArrowheads="1"/>
            </p:cNvSpPr>
            <p:nvPr/>
          </p:nvSpPr>
          <p:spPr bwMode="auto">
            <a:xfrm>
              <a:off x="3849545" y="3083710"/>
              <a:ext cx="7143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200" b="1" dirty="0">
                  <a:solidFill>
                    <a:srgbClr val="C00000"/>
                  </a:solidFill>
                </a:rPr>
                <a:t>42 MeV</a:t>
              </a:r>
              <a:endParaRPr lang="ru-RU" altLang="ru-RU" sz="1200" b="1" dirty="0">
                <a:solidFill>
                  <a:srgbClr val="C00000"/>
                </a:solidFill>
              </a:endParaRPr>
            </a:p>
          </p:txBody>
        </p:sp>
        <p:sp>
          <p:nvSpPr>
            <p:cNvPr id="3098" name="TextBox 171"/>
            <p:cNvSpPr txBox="1">
              <a:spLocks noChangeArrowheads="1"/>
            </p:cNvSpPr>
            <p:nvPr/>
          </p:nvSpPr>
          <p:spPr bwMode="auto">
            <a:xfrm>
              <a:off x="3778107" y="2466513"/>
              <a:ext cx="8572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200" b="1" dirty="0">
                  <a:solidFill>
                    <a:srgbClr val="C00000"/>
                  </a:solidFill>
                </a:rPr>
                <a:t>350 MeV</a:t>
              </a:r>
              <a:endParaRPr lang="ru-RU" altLang="ru-RU" sz="1200" b="1" dirty="0">
                <a:solidFill>
                  <a:srgbClr val="C00000"/>
                </a:solidFill>
              </a:endParaRPr>
            </a:p>
          </p:txBody>
        </p:sp>
        <p:sp>
          <p:nvSpPr>
            <p:cNvPr id="3099" name="TextBox 186"/>
            <p:cNvSpPr txBox="1">
              <a:spLocks noChangeArrowheads="1"/>
            </p:cNvSpPr>
            <p:nvPr/>
          </p:nvSpPr>
          <p:spPr bwMode="auto">
            <a:xfrm>
              <a:off x="3778107" y="1982225"/>
              <a:ext cx="8572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200" b="1" dirty="0">
                  <a:solidFill>
                    <a:srgbClr val="C00000"/>
                  </a:solidFill>
                </a:rPr>
                <a:t>0.7 GeV</a:t>
              </a:r>
              <a:endParaRPr lang="ru-RU" altLang="ru-RU" sz="1200" b="1" dirty="0">
                <a:solidFill>
                  <a:srgbClr val="C00000"/>
                </a:solidFill>
              </a:endParaRPr>
            </a:p>
          </p:txBody>
        </p:sp>
        <p:sp>
          <p:nvSpPr>
            <p:cNvPr id="3100" name="TextBox 187"/>
            <p:cNvSpPr txBox="1">
              <a:spLocks noChangeArrowheads="1"/>
            </p:cNvSpPr>
            <p:nvPr/>
          </p:nvSpPr>
          <p:spPr bwMode="auto">
            <a:xfrm>
              <a:off x="3779520" y="3904090"/>
              <a:ext cx="8477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ru-RU" sz="1200" b="1" dirty="0">
                  <a:solidFill>
                    <a:srgbClr val="C00000"/>
                  </a:solidFill>
                </a:rPr>
                <a:t>1.9 GeV</a:t>
              </a:r>
              <a:endParaRPr lang="ru-RU" altLang="ru-RU" sz="1200" b="1" dirty="0">
                <a:solidFill>
                  <a:srgbClr val="C00000"/>
                </a:solidFill>
              </a:endParaRPr>
            </a:p>
          </p:txBody>
        </p:sp>
      </p:grpSp>
      <p:sp>
        <p:nvSpPr>
          <p:cNvPr id="2" name="Номер слайда 1"/>
          <p:cNvSpPr>
            <a:spLocks noGrp="1"/>
          </p:cNvSpPr>
          <p:nvPr>
            <p:ph type="sldNum" sz="quarter" idx="12"/>
          </p:nvPr>
        </p:nvSpPr>
        <p:spPr/>
        <p:txBody>
          <a:bodyPr/>
          <a:lstStyle/>
          <a:p>
            <a:fld id="{C6E0B653-5C60-4C0D-B0A7-17BB3DEDED7B}" type="slidenum">
              <a:rPr lang="ru-RU" smtClean="0"/>
              <a:t>34</a:t>
            </a:fld>
            <a:endParaRPr lang="ru-RU"/>
          </a:p>
        </p:txBody>
      </p:sp>
    </p:spTree>
    <p:extLst>
      <p:ext uri="{BB962C8B-B14F-4D97-AF65-F5344CB8AC3E}">
        <p14:creationId xmlns:p14="http://schemas.microsoft.com/office/powerpoint/2010/main" val="1636197995"/>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m70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908050"/>
            <a:ext cx="8208962" cy="400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Прямоугольник 18"/>
          <p:cNvSpPr>
            <a:spLocks noChangeArrowheads="1"/>
          </p:cNvSpPr>
          <p:nvPr/>
        </p:nvSpPr>
        <p:spPr bwMode="auto">
          <a:xfrm>
            <a:off x="0" y="44450"/>
            <a:ext cx="91440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dirty="0">
                <a:solidFill>
                  <a:srgbClr val="FF0000"/>
                </a:solidFill>
              </a:rPr>
              <a:t>Full Spatial Coherent </a:t>
            </a:r>
            <a:r>
              <a:rPr lang="en-US" sz="3200" dirty="0" err="1">
                <a:solidFill>
                  <a:srgbClr val="FF0000"/>
                </a:solidFill>
              </a:rPr>
              <a:t>multiturn</a:t>
            </a:r>
            <a:r>
              <a:rPr lang="en-US" sz="3200" dirty="0">
                <a:solidFill>
                  <a:srgbClr val="FF0000"/>
                </a:solidFill>
              </a:rPr>
              <a:t> ERL </a:t>
            </a:r>
          </a:p>
          <a:p>
            <a:pPr algn="ctr"/>
            <a:r>
              <a:rPr lang="en-US" sz="3200" dirty="0">
                <a:solidFill>
                  <a:srgbClr val="FF0000"/>
                </a:solidFill>
              </a:rPr>
              <a:t>X-Ray Source MARS</a:t>
            </a:r>
            <a:r>
              <a:rPr lang="en-US" dirty="0">
                <a:solidFill>
                  <a:srgbClr val="FF0000"/>
                </a:solidFill>
              </a:rPr>
              <a:t> </a:t>
            </a:r>
            <a:endParaRPr lang="en-US" dirty="0" smtClean="0">
              <a:solidFill>
                <a:srgbClr val="FF0000"/>
              </a:solidFill>
            </a:endParaRPr>
          </a:p>
          <a:p>
            <a:pPr algn="ctr"/>
            <a:r>
              <a:rPr lang="en-US" dirty="0" smtClean="0">
                <a:solidFill>
                  <a:srgbClr val="FF0000"/>
                </a:solidFill>
              </a:rPr>
              <a:t> </a:t>
            </a:r>
            <a:endParaRPr lang="en-US" dirty="0">
              <a:solidFill>
                <a:srgbClr val="FF0000"/>
              </a:solidFill>
            </a:endParaRPr>
          </a:p>
          <a:p>
            <a:pPr algn="ctr"/>
            <a:r>
              <a:rPr lang="en-US" dirty="0" smtClean="0">
                <a:solidFill>
                  <a:srgbClr val="1A3FFA"/>
                </a:solidFill>
              </a:rPr>
              <a:t>MULTIPASS ACCELERATOR-RECUPERATORS SOURCE</a:t>
            </a:r>
            <a:endParaRPr lang="ru-RU" dirty="0">
              <a:solidFill>
                <a:srgbClr val="1A3FFA"/>
              </a:solidFill>
            </a:endParaRPr>
          </a:p>
        </p:txBody>
      </p:sp>
      <p:sp>
        <p:nvSpPr>
          <p:cNvPr id="22532"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ru-RU">
              <a:solidFill>
                <a:prstClr val="black"/>
              </a:solidFill>
            </a:endParaRPr>
          </a:p>
        </p:txBody>
      </p:sp>
      <p:sp>
        <p:nvSpPr>
          <p:cNvPr id="22533" name="Text Box 23"/>
          <p:cNvSpPr txBox="1">
            <a:spLocks noChangeArrowheads="1"/>
          </p:cNvSpPr>
          <p:nvPr/>
        </p:nvSpPr>
        <p:spPr bwMode="auto">
          <a:xfrm>
            <a:off x="3779838" y="3860800"/>
            <a:ext cx="12969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sz="1200">
                <a:solidFill>
                  <a:srgbClr val="FF0000"/>
                </a:solidFill>
              </a:rPr>
              <a:t>linac</a:t>
            </a:r>
            <a:r>
              <a:rPr lang="ru-RU" sz="1200">
                <a:solidFill>
                  <a:srgbClr val="FF0000"/>
                </a:solidFill>
              </a:rPr>
              <a:t>-1</a:t>
            </a:r>
          </a:p>
        </p:txBody>
      </p:sp>
      <p:sp>
        <p:nvSpPr>
          <p:cNvPr id="22534" name="Text Box 24"/>
          <p:cNvSpPr txBox="1">
            <a:spLocks noChangeArrowheads="1"/>
          </p:cNvSpPr>
          <p:nvPr/>
        </p:nvSpPr>
        <p:spPr bwMode="auto">
          <a:xfrm>
            <a:off x="3924300" y="2060575"/>
            <a:ext cx="12969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sz="1200">
                <a:solidFill>
                  <a:srgbClr val="FF0000"/>
                </a:solidFill>
              </a:rPr>
              <a:t>linac</a:t>
            </a:r>
            <a:r>
              <a:rPr lang="ru-RU" sz="1200">
                <a:solidFill>
                  <a:srgbClr val="FF0000"/>
                </a:solidFill>
              </a:rPr>
              <a:t>-2</a:t>
            </a:r>
          </a:p>
        </p:txBody>
      </p:sp>
      <p:sp>
        <p:nvSpPr>
          <p:cNvPr id="22535" name="Text Box 25"/>
          <p:cNvSpPr txBox="1">
            <a:spLocks noChangeArrowheads="1"/>
          </p:cNvSpPr>
          <p:nvPr/>
        </p:nvSpPr>
        <p:spPr bwMode="auto">
          <a:xfrm>
            <a:off x="3779838" y="3284538"/>
            <a:ext cx="12969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sz="1200">
                <a:solidFill>
                  <a:srgbClr val="FF0000"/>
                </a:solidFill>
              </a:rPr>
              <a:t>injector</a:t>
            </a:r>
            <a:endParaRPr lang="ru-RU" sz="1200">
              <a:solidFill>
                <a:srgbClr val="FF0000"/>
              </a:solidFill>
            </a:endParaRPr>
          </a:p>
        </p:txBody>
      </p:sp>
      <p:sp>
        <p:nvSpPr>
          <p:cNvPr id="22536" name="Text Box 26"/>
          <p:cNvSpPr txBox="1">
            <a:spLocks noChangeArrowheads="1"/>
          </p:cNvSpPr>
          <p:nvPr/>
        </p:nvSpPr>
        <p:spPr bwMode="auto">
          <a:xfrm>
            <a:off x="2266950" y="2565400"/>
            <a:ext cx="12969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sz="1200">
                <a:solidFill>
                  <a:srgbClr val="990099"/>
                </a:solidFill>
              </a:rPr>
              <a:t>undulators</a:t>
            </a:r>
            <a:endParaRPr lang="ru-RU" sz="1200">
              <a:solidFill>
                <a:srgbClr val="990099"/>
              </a:solidFill>
            </a:endParaRPr>
          </a:p>
        </p:txBody>
      </p:sp>
      <p:sp>
        <p:nvSpPr>
          <p:cNvPr id="22537" name="Line 27"/>
          <p:cNvSpPr>
            <a:spLocks noChangeShapeType="1"/>
          </p:cNvSpPr>
          <p:nvPr/>
        </p:nvSpPr>
        <p:spPr bwMode="auto">
          <a:xfrm flipH="1" flipV="1">
            <a:off x="2700338" y="2276475"/>
            <a:ext cx="215900" cy="360363"/>
          </a:xfrm>
          <a:prstGeom prst="line">
            <a:avLst/>
          </a:prstGeom>
          <a:noFill/>
          <a:ln w="9525">
            <a:solidFill>
              <a:srgbClr val="99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solidFill>
                <a:prstClr val="black"/>
              </a:solidFill>
            </a:endParaRPr>
          </a:p>
        </p:txBody>
      </p:sp>
      <p:sp>
        <p:nvSpPr>
          <p:cNvPr id="22538" name="Line 28"/>
          <p:cNvSpPr>
            <a:spLocks noChangeShapeType="1"/>
          </p:cNvSpPr>
          <p:nvPr/>
        </p:nvSpPr>
        <p:spPr bwMode="auto">
          <a:xfrm flipH="1">
            <a:off x="2124075" y="2781300"/>
            <a:ext cx="719138" cy="142875"/>
          </a:xfrm>
          <a:prstGeom prst="line">
            <a:avLst/>
          </a:prstGeom>
          <a:noFill/>
          <a:ln w="9525">
            <a:solidFill>
              <a:srgbClr val="99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solidFill>
                <a:prstClr val="black"/>
              </a:solidFill>
            </a:endParaRPr>
          </a:p>
        </p:txBody>
      </p:sp>
      <p:sp>
        <p:nvSpPr>
          <p:cNvPr id="22539" name="Text Box 29"/>
          <p:cNvSpPr txBox="1">
            <a:spLocks noChangeArrowheads="1"/>
          </p:cNvSpPr>
          <p:nvPr/>
        </p:nvSpPr>
        <p:spPr bwMode="auto">
          <a:xfrm>
            <a:off x="5580063" y="2565400"/>
            <a:ext cx="12969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sz="1200">
                <a:solidFill>
                  <a:srgbClr val="990099"/>
                </a:solidFill>
              </a:rPr>
              <a:t>undulators</a:t>
            </a:r>
            <a:endParaRPr lang="ru-RU" sz="1200">
              <a:solidFill>
                <a:srgbClr val="990099"/>
              </a:solidFill>
            </a:endParaRPr>
          </a:p>
        </p:txBody>
      </p:sp>
      <p:sp>
        <p:nvSpPr>
          <p:cNvPr id="22540" name="Line 30"/>
          <p:cNvSpPr>
            <a:spLocks noChangeShapeType="1"/>
          </p:cNvSpPr>
          <p:nvPr/>
        </p:nvSpPr>
        <p:spPr bwMode="auto">
          <a:xfrm flipV="1">
            <a:off x="6299200" y="2420938"/>
            <a:ext cx="360363" cy="215900"/>
          </a:xfrm>
          <a:prstGeom prst="line">
            <a:avLst/>
          </a:prstGeom>
          <a:noFill/>
          <a:ln w="9525">
            <a:solidFill>
              <a:srgbClr val="99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solidFill>
                <a:prstClr val="black"/>
              </a:solidFill>
            </a:endParaRPr>
          </a:p>
        </p:txBody>
      </p:sp>
      <p:sp>
        <p:nvSpPr>
          <p:cNvPr id="22541" name="Line 31"/>
          <p:cNvSpPr>
            <a:spLocks noChangeShapeType="1"/>
          </p:cNvSpPr>
          <p:nvPr/>
        </p:nvSpPr>
        <p:spPr bwMode="auto">
          <a:xfrm>
            <a:off x="6300788" y="2781300"/>
            <a:ext cx="719137" cy="142875"/>
          </a:xfrm>
          <a:prstGeom prst="line">
            <a:avLst/>
          </a:prstGeom>
          <a:noFill/>
          <a:ln w="9525">
            <a:solidFill>
              <a:srgbClr val="99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solidFill>
                <a:prstClr val="black"/>
              </a:solidFill>
            </a:endParaRPr>
          </a:p>
        </p:txBody>
      </p:sp>
      <p:sp>
        <p:nvSpPr>
          <p:cNvPr id="22542" name="Text Box 32"/>
          <p:cNvSpPr txBox="1">
            <a:spLocks noChangeArrowheads="1"/>
          </p:cNvSpPr>
          <p:nvPr/>
        </p:nvSpPr>
        <p:spPr bwMode="auto">
          <a:xfrm>
            <a:off x="4067175" y="4292600"/>
            <a:ext cx="12969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sz="1200">
                <a:solidFill>
                  <a:srgbClr val="990099"/>
                </a:solidFill>
              </a:rPr>
              <a:t>undulators</a:t>
            </a:r>
            <a:endParaRPr lang="ru-RU" sz="1200">
              <a:solidFill>
                <a:srgbClr val="990099"/>
              </a:solidFill>
            </a:endParaRPr>
          </a:p>
        </p:txBody>
      </p:sp>
      <p:sp>
        <p:nvSpPr>
          <p:cNvPr id="22543" name="Line 33"/>
          <p:cNvSpPr>
            <a:spLocks noChangeShapeType="1"/>
          </p:cNvSpPr>
          <p:nvPr/>
        </p:nvSpPr>
        <p:spPr bwMode="auto">
          <a:xfrm flipH="1" flipV="1">
            <a:off x="2700338" y="4076700"/>
            <a:ext cx="1511300" cy="360363"/>
          </a:xfrm>
          <a:prstGeom prst="line">
            <a:avLst/>
          </a:prstGeom>
          <a:noFill/>
          <a:ln w="9525">
            <a:solidFill>
              <a:srgbClr val="99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solidFill>
                <a:prstClr val="black"/>
              </a:solidFill>
            </a:endParaRPr>
          </a:p>
        </p:txBody>
      </p:sp>
      <p:sp>
        <p:nvSpPr>
          <p:cNvPr id="22544" name="Line 34"/>
          <p:cNvSpPr>
            <a:spLocks noChangeShapeType="1"/>
          </p:cNvSpPr>
          <p:nvPr/>
        </p:nvSpPr>
        <p:spPr bwMode="auto">
          <a:xfrm flipH="1" flipV="1">
            <a:off x="4067175" y="4292600"/>
            <a:ext cx="217488" cy="73025"/>
          </a:xfrm>
          <a:prstGeom prst="line">
            <a:avLst/>
          </a:prstGeom>
          <a:noFill/>
          <a:ln w="9525">
            <a:solidFill>
              <a:srgbClr val="99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solidFill>
                <a:prstClr val="black"/>
              </a:solidFill>
            </a:endParaRPr>
          </a:p>
        </p:txBody>
      </p:sp>
      <p:sp>
        <p:nvSpPr>
          <p:cNvPr id="22545" name="Line 35"/>
          <p:cNvSpPr>
            <a:spLocks noChangeShapeType="1"/>
          </p:cNvSpPr>
          <p:nvPr/>
        </p:nvSpPr>
        <p:spPr bwMode="auto">
          <a:xfrm flipV="1">
            <a:off x="5219700" y="4149725"/>
            <a:ext cx="936625" cy="287338"/>
          </a:xfrm>
          <a:prstGeom prst="line">
            <a:avLst/>
          </a:prstGeom>
          <a:noFill/>
          <a:ln w="9525">
            <a:solidFill>
              <a:srgbClr val="99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solidFill>
                <a:prstClr val="black"/>
              </a:solidFill>
            </a:endParaRPr>
          </a:p>
        </p:txBody>
      </p:sp>
      <p:sp>
        <p:nvSpPr>
          <p:cNvPr id="22546" name="Line 36"/>
          <p:cNvSpPr>
            <a:spLocks noChangeShapeType="1"/>
          </p:cNvSpPr>
          <p:nvPr/>
        </p:nvSpPr>
        <p:spPr bwMode="auto">
          <a:xfrm flipV="1">
            <a:off x="2339975" y="2349500"/>
            <a:ext cx="4176713" cy="719138"/>
          </a:xfrm>
          <a:prstGeom prst="line">
            <a:avLst/>
          </a:prstGeom>
          <a:noFill/>
          <a:ln w="9525">
            <a:solidFill>
              <a:srgbClr val="0000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solidFill>
                <a:prstClr val="black"/>
              </a:solidFill>
            </a:endParaRPr>
          </a:p>
        </p:txBody>
      </p:sp>
      <p:sp>
        <p:nvSpPr>
          <p:cNvPr id="22547" name="Text Box 37"/>
          <p:cNvSpPr txBox="1">
            <a:spLocks noChangeArrowheads="1"/>
          </p:cNvSpPr>
          <p:nvPr/>
        </p:nvSpPr>
        <p:spPr bwMode="auto">
          <a:xfrm>
            <a:off x="4067175" y="2636838"/>
            <a:ext cx="12969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spcBef>
                <a:spcPct val="50000"/>
              </a:spcBef>
            </a:pPr>
            <a:r>
              <a:rPr lang="en-US" sz="1200">
                <a:solidFill>
                  <a:srgbClr val="0000FF"/>
                </a:solidFill>
              </a:rPr>
              <a:t>~1km</a:t>
            </a:r>
            <a:endParaRPr lang="ru-RU" sz="1200">
              <a:solidFill>
                <a:srgbClr val="0000FF"/>
              </a:solidFill>
            </a:endParaRPr>
          </a:p>
        </p:txBody>
      </p:sp>
      <p:sp>
        <p:nvSpPr>
          <p:cNvPr id="22550" name="AutoShape 39"/>
          <p:cNvSpPr>
            <a:spLocks noChangeArrowheads="1"/>
          </p:cNvSpPr>
          <p:nvPr/>
        </p:nvSpPr>
        <p:spPr bwMode="auto">
          <a:xfrm>
            <a:off x="179388" y="4697413"/>
            <a:ext cx="8856662" cy="2044700"/>
          </a:xfrm>
          <a:prstGeom prst="roundRect">
            <a:avLst>
              <a:gd name="adj" fmla="val 16667"/>
            </a:avLst>
          </a:prstGeom>
          <a:noFill/>
          <a:ln w="19050">
            <a:solidFill>
              <a:srgbClr val="0066FF"/>
            </a:solidFill>
            <a:round/>
            <a:headEnd/>
            <a:tailEnd/>
          </a:ln>
          <a:extLst>
            <a:ext uri="{909E8E84-426E-40DD-AFC4-6F175D3DCCD1}">
              <a14:hiddenFill xmlns:a14="http://schemas.microsoft.com/office/drawing/2010/main">
                <a:solidFill>
                  <a:schemeClr val="bg1"/>
                </a:solidFill>
              </a14:hiddenFill>
            </a:ext>
          </a:extLst>
        </p:spPr>
        <p:txBody>
          <a:bodyPr wrap="none" anchor="ctr"/>
          <a:lstStyle/>
          <a:p>
            <a:pPr eaLnBrk="0" hangingPunct="0"/>
            <a:endParaRPr lang="ru-RU">
              <a:solidFill>
                <a:srgbClr val="000000"/>
              </a:solidFill>
              <a:cs typeface="Arial" charset="0"/>
            </a:endParaRPr>
          </a:p>
        </p:txBody>
      </p:sp>
      <p:sp>
        <p:nvSpPr>
          <p:cNvPr id="28" name="Rectangle 29"/>
          <p:cNvSpPr>
            <a:spLocks noChangeArrowheads="1"/>
          </p:cNvSpPr>
          <p:nvPr/>
        </p:nvSpPr>
        <p:spPr bwMode="auto">
          <a:xfrm>
            <a:off x="0" y="0"/>
            <a:ext cx="9144000" cy="6858000"/>
          </a:xfrm>
          <a:prstGeom prst="rect">
            <a:avLst/>
          </a:prstGeom>
          <a:noFill/>
          <a:ln w="1016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sp>
        <p:nvSpPr>
          <p:cNvPr id="2" name="Номер слайда 1"/>
          <p:cNvSpPr>
            <a:spLocks noGrp="1"/>
          </p:cNvSpPr>
          <p:nvPr>
            <p:ph type="sldNum" sz="quarter" idx="12"/>
          </p:nvPr>
        </p:nvSpPr>
        <p:spPr>
          <a:xfrm>
            <a:off x="8474075" y="6376988"/>
            <a:ext cx="561975" cy="365125"/>
          </a:xfrm>
        </p:spPr>
        <p:txBody>
          <a:bodyPr/>
          <a:lstStyle/>
          <a:p>
            <a:pPr algn="ctr">
              <a:defRPr/>
            </a:pPr>
            <a:r>
              <a:rPr lang="en-US" dirty="0" smtClean="0">
                <a:solidFill>
                  <a:prstClr val="black">
                    <a:lumMod val="65000"/>
                    <a:lumOff val="35000"/>
                  </a:prstClr>
                </a:solidFill>
              </a:rPr>
              <a:t>35</a:t>
            </a:r>
            <a:endParaRPr lang="ru-RU" dirty="0">
              <a:solidFill>
                <a:prstClr val="black">
                  <a:lumMod val="65000"/>
                  <a:lumOff val="35000"/>
                </a:prstClr>
              </a:solidFill>
            </a:endParaRPr>
          </a:p>
        </p:txBody>
      </p:sp>
      <p:graphicFrame>
        <p:nvGraphicFramePr>
          <p:cNvPr id="24" name="Group 315"/>
          <p:cNvGraphicFramePr>
            <a:graphicFrameLocks noGrp="1"/>
          </p:cNvGraphicFramePr>
          <p:nvPr>
            <p:extLst>
              <p:ext uri="{D42A27DB-BD31-4B8C-83A1-F6EECF244321}">
                <p14:modId xmlns:p14="http://schemas.microsoft.com/office/powerpoint/2010/main" val="2373365034"/>
              </p:ext>
            </p:extLst>
          </p:nvPr>
        </p:nvGraphicFramePr>
        <p:xfrm>
          <a:off x="179388" y="4724400"/>
          <a:ext cx="9144000" cy="1833565"/>
        </p:xfrm>
        <a:graphic>
          <a:graphicData uri="http://schemas.openxmlformats.org/drawingml/2006/table">
            <a:tbl>
              <a:tblPr/>
              <a:tblGrid>
                <a:gridCol w="2511425"/>
                <a:gridCol w="2060575"/>
                <a:gridCol w="3097212"/>
                <a:gridCol w="1474788"/>
              </a:tblGrid>
              <a:tr h="366713">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dirty="0" smtClean="0">
                          <a:ln>
                            <a:noFill/>
                          </a:ln>
                          <a:solidFill>
                            <a:srgbClr val="0000FF"/>
                          </a:solidFill>
                          <a:effectLst/>
                          <a:latin typeface="Times New Roman" pitchFamily="18" charset="0"/>
                          <a:ea typeface="MS Mincho" pitchFamily="49" charset="-128"/>
                          <a:cs typeface="Times New Roman" pitchFamily="18" charset="0"/>
                        </a:rPr>
                        <a:t>Energy range</a:t>
                      </a:r>
                      <a:endParaRPr kumimoji="0" lang="en-US" sz="1800" b="0" i="0" u="none" strike="noStrike" cap="none" normalizeH="0" baseline="0" dirty="0" smtClean="0">
                        <a:ln>
                          <a:noFill/>
                        </a:ln>
                        <a:solidFill>
                          <a:schemeClr val="tx1"/>
                        </a:solidFill>
                        <a:effectLst/>
                        <a:latin typeface="Arial" pitchFamily="34" charset="0"/>
                        <a:ea typeface="MS Mincho" pitchFamily="49" charset="-128"/>
                        <a:cs typeface="Times New Roman" pitchFamily="18"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Times New Roman" pitchFamily="18" charset="0"/>
                          <a:ea typeface="MS Mincho" pitchFamily="49" charset="-128"/>
                          <a:cs typeface="Times New Roman" pitchFamily="18" charset="0"/>
                        </a:rPr>
                        <a:t>5.6, 3.8, 3, 1.2 </a:t>
                      </a:r>
                      <a:r>
                        <a:rPr kumimoji="0" lang="en-US" sz="1800" b="0" i="0" u="none" strike="noStrike" cap="none" normalizeH="0" baseline="0" dirty="0" err="1" smtClean="0">
                          <a:ln>
                            <a:noFill/>
                          </a:ln>
                          <a:solidFill>
                            <a:srgbClr val="0000FF"/>
                          </a:solidFill>
                          <a:effectLst/>
                          <a:latin typeface="Times New Roman" pitchFamily="18" charset="0"/>
                          <a:ea typeface="MS Mincho" pitchFamily="49" charset="-128"/>
                          <a:cs typeface="Times New Roman" pitchFamily="18" charset="0"/>
                        </a:rPr>
                        <a:t>GeV</a:t>
                      </a:r>
                      <a:endParaRPr kumimoji="0" lang="en-US" sz="1800" b="0" i="0" u="none" strike="noStrike" cap="none" normalizeH="0" baseline="0" dirty="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dirty="0" smtClean="0">
                          <a:ln>
                            <a:noFill/>
                          </a:ln>
                          <a:solidFill>
                            <a:srgbClr val="0000FF"/>
                          </a:solidFill>
                          <a:effectLst/>
                          <a:latin typeface="Times New Roman" pitchFamily="18" charset="0"/>
                          <a:ea typeface="MS Mincho" pitchFamily="49" charset="-128"/>
                          <a:cs typeface="Times New Roman" pitchFamily="18" charset="0"/>
                        </a:rPr>
                        <a:t>Bunch length</a:t>
                      </a:r>
                      <a:endParaRPr kumimoji="0" lang="en-US" sz="1800" b="0" i="0" u="none" strike="noStrike" cap="none" normalizeH="0" baseline="0" dirty="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0.1 </a:t>
                      </a:r>
                      <a:r>
                        <a:rPr kumimoji="0" lang="en-US" sz="1800" b="0" i="0" u="none" strike="noStrike" cap="none" normalizeH="0" baseline="0" smtClean="0">
                          <a:ln>
                            <a:noFill/>
                          </a:ln>
                          <a:solidFill>
                            <a:srgbClr val="0000FF"/>
                          </a:solidFill>
                          <a:effectLst/>
                          <a:latin typeface="Arial"/>
                          <a:ea typeface="MS Mincho" pitchFamily="49" charset="-128"/>
                          <a:cs typeface="Times New Roman" pitchFamily="18" charset="0"/>
                        </a:rPr>
                        <a:t>–</a:t>
                      </a: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 1 ps</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cap="flat">
                      <a:noFill/>
                    </a:lnR>
                    <a:lnT cap="flat">
                      <a:noFill/>
                    </a:lnT>
                    <a:lnB>
                      <a:noFill/>
                    </a:lnB>
                    <a:lnTlToBr>
                      <a:noFill/>
                    </a:lnTlToBr>
                    <a:lnBlToTr>
                      <a:noFill/>
                    </a:lnBlToTr>
                    <a:noFill/>
                  </a:tcPr>
                </a:tc>
              </a:tr>
              <a:tr h="366713">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Average current</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Times New Roman" pitchFamily="18" charset="0"/>
                          <a:ea typeface="MS Mincho" pitchFamily="49" charset="-128"/>
                          <a:cs typeface="Times New Roman" pitchFamily="18" charset="0"/>
                        </a:rPr>
                        <a:t>10 mA</a:t>
                      </a:r>
                      <a:endParaRPr kumimoji="0" lang="en-US" sz="1800" b="0" i="0" u="none" strike="noStrike" cap="none" normalizeH="0" baseline="0" dirty="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dirty="0" smtClean="0">
                          <a:ln>
                            <a:noFill/>
                          </a:ln>
                          <a:solidFill>
                            <a:srgbClr val="0000FF"/>
                          </a:solidFill>
                          <a:effectLst/>
                          <a:latin typeface="Times New Roman" pitchFamily="18" charset="0"/>
                          <a:ea typeface="MS Mincho" pitchFamily="49" charset="-128"/>
                          <a:cs typeface="Times New Roman" pitchFamily="18" charset="0"/>
                        </a:rPr>
                        <a:t>7 </a:t>
                      </a:r>
                      <a:r>
                        <a:rPr kumimoji="0" lang="en-US" sz="1800" b="0" i="0" u="none" strike="noStrike" cap="none" normalizeH="0" baseline="0" dirty="0" err="1" smtClean="0">
                          <a:ln>
                            <a:noFill/>
                          </a:ln>
                          <a:solidFill>
                            <a:srgbClr val="0000FF"/>
                          </a:solidFill>
                          <a:effectLst/>
                          <a:latin typeface="Times New Roman" pitchFamily="18" charset="0"/>
                          <a:ea typeface="MS Mincho" pitchFamily="49" charset="-128"/>
                          <a:cs typeface="Times New Roman" pitchFamily="18" charset="0"/>
                        </a:rPr>
                        <a:t>undulators</a:t>
                      </a:r>
                      <a:r>
                        <a:rPr kumimoji="0" lang="en-US" sz="1800" b="0" i="0" u="none" strike="noStrike" cap="none" normalizeH="0" baseline="0" dirty="0" smtClean="0">
                          <a:ln>
                            <a:noFill/>
                          </a:ln>
                          <a:solidFill>
                            <a:srgbClr val="0000FF"/>
                          </a:solidFill>
                          <a:effectLst/>
                          <a:latin typeface="Times New Roman" pitchFamily="18" charset="0"/>
                          <a:ea typeface="MS Mincho" pitchFamily="49" charset="-128"/>
                          <a:cs typeface="Times New Roman" pitchFamily="18" charset="0"/>
                        </a:rPr>
                        <a:t> for</a:t>
                      </a:r>
                      <a:endParaRPr kumimoji="0" lang="en-US" sz="1800" b="0" i="0" u="none" strike="noStrike" cap="none" normalizeH="0" baseline="0" dirty="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Times New Roman" pitchFamily="18" charset="0"/>
                          <a:ea typeface="MS Mincho" pitchFamily="49" charset="-128"/>
                          <a:cs typeface="Times New Roman" pitchFamily="18" charset="0"/>
                        </a:rPr>
                        <a:t>5.6 GeV</a:t>
                      </a:r>
                      <a:endParaRPr kumimoji="0" lang="en-US" sz="1800" b="0" i="0" u="none" strike="noStrike" cap="none" normalizeH="0" baseline="0" dirty="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cap="flat">
                      <a:noFill/>
                    </a:lnR>
                    <a:lnT>
                      <a:noFill/>
                    </a:lnT>
                    <a:lnB>
                      <a:noFill/>
                    </a:lnB>
                    <a:lnTlToBr>
                      <a:noFill/>
                    </a:lnTlToBr>
                    <a:lnBlToTr>
                      <a:noFill/>
                    </a:lnBlToTr>
                    <a:noFill/>
                  </a:tcPr>
                </a:tc>
              </a:tr>
              <a:tr h="366713">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Peak current </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Times New Roman" pitchFamily="18" charset="0"/>
                          <a:ea typeface="MS Mincho" pitchFamily="49" charset="-128"/>
                          <a:cs typeface="Times New Roman" pitchFamily="18" charset="0"/>
                        </a:rPr>
                        <a:t>10 A</a:t>
                      </a:r>
                      <a:endParaRPr kumimoji="0" lang="en-US" sz="1800" b="0" i="0" u="none" strike="noStrike" cap="none" normalizeH="0" baseline="0" dirty="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4 undulators for</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3.8 GeV</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cap="flat">
                      <a:noFill/>
                    </a:lnR>
                    <a:lnT>
                      <a:noFill/>
                    </a:lnT>
                    <a:lnB>
                      <a:noFill/>
                    </a:lnB>
                    <a:lnTlToBr>
                      <a:noFill/>
                    </a:lnTlToBr>
                    <a:lnBlToTr>
                      <a:noFill/>
                    </a:lnBlToTr>
                    <a:noFill/>
                  </a:tcPr>
                </a:tc>
              </a:tr>
              <a:tr h="366713">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Normalized Emittance</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10</a:t>
                      </a:r>
                      <a:r>
                        <a:rPr kumimoji="0" lang="en-US" sz="1800" b="0" i="0" u="none" strike="noStrike" cap="none" normalizeH="0" baseline="30000" smtClean="0">
                          <a:ln>
                            <a:noFill/>
                          </a:ln>
                          <a:solidFill>
                            <a:srgbClr val="0000FF"/>
                          </a:solidFill>
                          <a:effectLst/>
                          <a:latin typeface="Times New Roman" pitchFamily="18" charset="0"/>
                          <a:ea typeface="MS Mincho" pitchFamily="49" charset="-128"/>
                          <a:cs typeface="Times New Roman" pitchFamily="18" charset="0"/>
                        </a:rPr>
                        <a:t>-7</a:t>
                      </a: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 m</a:t>
                      </a:r>
                      <a:r>
                        <a:rPr kumimoji="0" lang="en-US" sz="1800" b="0" i="0" u="none" strike="noStrike" cap="none" normalizeH="0" baseline="0" smtClean="0">
                          <a:ln>
                            <a:noFill/>
                          </a:ln>
                          <a:solidFill>
                            <a:srgbClr val="0000FF"/>
                          </a:solidFill>
                          <a:effectLst/>
                          <a:latin typeface="Arial"/>
                          <a:ea typeface="MS Mincho" pitchFamily="49" charset="-128"/>
                          <a:cs typeface="Times New Roman" pitchFamily="18" charset="0"/>
                        </a:rPr>
                        <a:t>·</a:t>
                      </a: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rad</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4 undulators for</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3    GeV</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cap="flat">
                      <a:noFill/>
                    </a:lnR>
                    <a:lnT>
                      <a:noFill/>
                    </a:lnT>
                    <a:lnB>
                      <a:noFill/>
                    </a:lnB>
                    <a:lnTlToBr>
                      <a:noFill/>
                    </a:lnTlToBr>
                    <a:lnBlToTr>
                      <a:noFill/>
                    </a:lnBlToTr>
                    <a:noFill/>
                  </a:tcPr>
                </a:tc>
              </a:tr>
              <a:tr h="366713">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Bunch charge</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10</a:t>
                      </a:r>
                      <a:r>
                        <a:rPr kumimoji="0" lang="en-US" sz="1800" b="0" i="0" u="none" strike="noStrike" cap="none" normalizeH="0" baseline="30000" smtClean="0">
                          <a:ln>
                            <a:noFill/>
                          </a:ln>
                          <a:solidFill>
                            <a:srgbClr val="0000FF"/>
                          </a:solidFill>
                          <a:effectLst/>
                          <a:latin typeface="Times New Roman" pitchFamily="18" charset="0"/>
                          <a:ea typeface="MS Mincho" pitchFamily="49" charset="-128"/>
                          <a:cs typeface="Times New Roman" pitchFamily="18" charset="0"/>
                        </a:rPr>
                        <a:t>-11</a:t>
                      </a: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 Cl</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rgbClr val="0000FF"/>
                        </a:buClr>
                        <a:buSzTx/>
                        <a:buFont typeface="Symbol" pitchFamily="18" charset="2"/>
                        <a:buChar char=""/>
                        <a:tabLst>
                          <a:tab pos="228600" algn="l"/>
                        </a:tabLst>
                      </a:pPr>
                      <a:r>
                        <a:rPr kumimoji="0" lang="en-US" sz="1800" b="0" i="0" u="none" strike="noStrike" cap="none" normalizeH="0" baseline="0" smtClean="0">
                          <a:ln>
                            <a:noFill/>
                          </a:ln>
                          <a:solidFill>
                            <a:srgbClr val="0000FF"/>
                          </a:solidFill>
                          <a:effectLst/>
                          <a:latin typeface="Times New Roman" pitchFamily="18" charset="0"/>
                          <a:ea typeface="MS Mincho" pitchFamily="49" charset="-128"/>
                          <a:cs typeface="Times New Roman" pitchFamily="18" charset="0"/>
                        </a:rPr>
                        <a:t>4 undulators for</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Times New Roman" pitchFamily="18" charset="0"/>
                          <a:ea typeface="MS Mincho" pitchFamily="49" charset="-128"/>
                          <a:cs typeface="Times New Roman" pitchFamily="18" charset="0"/>
                        </a:rPr>
                        <a:t>1.2 GeV</a:t>
                      </a:r>
                      <a:endParaRPr kumimoji="0" lang="en-US" sz="1800" b="0" i="0" u="none" strike="noStrike" cap="none" normalizeH="0" baseline="0" dirty="0" smtClean="0">
                        <a:ln>
                          <a:noFill/>
                        </a:ln>
                        <a:solidFill>
                          <a:schemeClr val="tx1"/>
                        </a:solidFill>
                        <a:effectLst/>
                        <a:latin typeface="Arial" pitchFamily="34" charset="0"/>
                        <a:ea typeface="MS Mincho" pitchFamily="49" charset="-128"/>
                        <a:cs typeface="Times New Roman" pitchFamily="18" charset="0"/>
                      </a:endParaRPr>
                    </a:p>
                  </a:txBody>
                  <a:tcP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1792157886"/>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Группа 20"/>
          <p:cNvGrpSpPr/>
          <p:nvPr/>
        </p:nvGrpSpPr>
        <p:grpSpPr>
          <a:xfrm>
            <a:off x="719667" y="1494050"/>
            <a:ext cx="7222066" cy="2904067"/>
            <a:chOff x="634323" y="1296496"/>
            <a:chExt cx="7222066" cy="2904067"/>
          </a:xfrm>
        </p:grpSpPr>
        <p:pic>
          <p:nvPicPr>
            <p:cNvPr id="4" name="Рисунок 3"/>
            <p:cNvPicPr>
              <a:picLocks noChangeAspect="1"/>
            </p:cNvPicPr>
            <p:nvPr/>
          </p:nvPicPr>
          <p:blipFill rotWithShape="1">
            <a:blip r:embed="rId3">
              <a:extLst>
                <a:ext uri="{28A0092B-C50C-407E-A947-70E740481C1C}">
                  <a14:useLocalDpi xmlns:a14="http://schemas.microsoft.com/office/drawing/2010/main" val="0"/>
                </a:ext>
              </a:extLst>
            </a:blip>
            <a:srcRect l="6937" t="19456" r="14082" b="38198"/>
            <a:stretch/>
          </p:blipFill>
          <p:spPr>
            <a:xfrm>
              <a:off x="634323" y="1296496"/>
              <a:ext cx="7222066" cy="2904067"/>
            </a:xfrm>
            <a:prstGeom prst="rect">
              <a:avLst/>
            </a:prstGeom>
          </p:spPr>
        </p:pic>
        <p:cxnSp>
          <p:nvCxnSpPr>
            <p:cNvPr id="5" name="Прямая со стрелкой 4"/>
            <p:cNvCxnSpPr/>
            <p:nvPr/>
          </p:nvCxnSpPr>
          <p:spPr>
            <a:xfrm flipH="1" flipV="1">
              <a:off x="6461760" y="2733040"/>
              <a:ext cx="30480" cy="27432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flipH="1" flipV="1">
              <a:off x="6746240" y="2733040"/>
              <a:ext cx="20320" cy="27432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flipH="1" flipV="1">
              <a:off x="7254240" y="2692400"/>
              <a:ext cx="20320" cy="27432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H="1" flipV="1">
              <a:off x="6979920" y="2712720"/>
              <a:ext cx="30480" cy="27432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flipH="1">
              <a:off x="1960880" y="2733040"/>
              <a:ext cx="10160" cy="27432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flipH="1">
              <a:off x="1737360" y="2712720"/>
              <a:ext cx="10160" cy="27432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flipH="1">
              <a:off x="1432560" y="2722880"/>
              <a:ext cx="10160" cy="27432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flipH="1">
              <a:off x="1168400" y="2712720"/>
              <a:ext cx="10160" cy="27432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50640" y="2448560"/>
              <a:ext cx="704039" cy="292388"/>
            </a:xfrm>
            <a:prstGeom prst="rect">
              <a:avLst/>
            </a:prstGeom>
            <a:noFill/>
          </p:spPr>
          <p:txBody>
            <a:bodyPr wrap="none" rtlCol="0">
              <a:spAutoFit/>
            </a:bodyPr>
            <a:lstStyle/>
            <a:p>
              <a:r>
                <a:rPr lang="ru-RU" sz="1300" b="1" dirty="0" smtClean="0">
                  <a:solidFill>
                    <a:srgbClr val="DE2A00"/>
                  </a:solidFill>
                </a:rPr>
                <a:t>30</a:t>
              </a:r>
              <a:r>
                <a:rPr lang="en-US" sz="1300" b="1" dirty="0" smtClean="0">
                  <a:solidFill>
                    <a:srgbClr val="DE2A00"/>
                  </a:solidFill>
                </a:rPr>
                <a:t> </a:t>
              </a:r>
              <a:r>
                <a:rPr lang="ru-RU" sz="1300" b="1" dirty="0" smtClean="0">
                  <a:solidFill>
                    <a:srgbClr val="DE2A00"/>
                  </a:solidFill>
                </a:rPr>
                <a:t>МэВ</a:t>
              </a:r>
              <a:endParaRPr lang="ru-RU" sz="1300" b="1" dirty="0">
                <a:solidFill>
                  <a:srgbClr val="DE2A00"/>
                </a:solidFill>
              </a:endParaRPr>
            </a:p>
          </p:txBody>
        </p:sp>
      </p:grpSp>
      <p:sp>
        <p:nvSpPr>
          <p:cNvPr id="20" name="TextBox 19"/>
          <p:cNvSpPr txBox="1"/>
          <p:nvPr/>
        </p:nvSpPr>
        <p:spPr>
          <a:xfrm>
            <a:off x="3677920" y="1544320"/>
            <a:ext cx="1958848" cy="338554"/>
          </a:xfrm>
          <a:prstGeom prst="rect">
            <a:avLst/>
          </a:prstGeom>
          <a:noFill/>
        </p:spPr>
        <p:txBody>
          <a:bodyPr wrap="square" rtlCol="0">
            <a:spAutoFit/>
          </a:bodyPr>
          <a:lstStyle/>
          <a:p>
            <a:r>
              <a:rPr lang="en-US" sz="1600" dirty="0" err="1" smtClean="0"/>
              <a:t>Undulator</a:t>
            </a:r>
            <a:endParaRPr lang="ru-RU" sz="1600" dirty="0"/>
          </a:p>
        </p:txBody>
      </p:sp>
      <p:sp>
        <p:nvSpPr>
          <p:cNvPr id="2" name="TextBox 1"/>
          <p:cNvSpPr txBox="1"/>
          <p:nvPr/>
        </p:nvSpPr>
        <p:spPr>
          <a:xfrm>
            <a:off x="2881150" y="2182194"/>
            <a:ext cx="831047" cy="276999"/>
          </a:xfrm>
          <a:prstGeom prst="rect">
            <a:avLst/>
          </a:prstGeom>
          <a:noFill/>
        </p:spPr>
        <p:txBody>
          <a:bodyPr wrap="square" rtlCol="0">
            <a:spAutoFit/>
          </a:bodyPr>
          <a:lstStyle/>
          <a:p>
            <a:r>
              <a:rPr lang="en-US" sz="1200" b="1" dirty="0" smtClean="0">
                <a:solidFill>
                  <a:srgbClr val="FF0000"/>
                </a:solidFill>
              </a:rPr>
              <a:t>10</a:t>
            </a:r>
            <a:r>
              <a:rPr lang="ru-RU" sz="1200" b="1" dirty="0" smtClean="0">
                <a:solidFill>
                  <a:srgbClr val="FF0000"/>
                </a:solidFill>
              </a:rPr>
              <a:t> МэВ</a:t>
            </a:r>
            <a:r>
              <a:rPr lang="en-US" sz="1200" b="1" dirty="0" smtClean="0">
                <a:solidFill>
                  <a:srgbClr val="FF0000"/>
                </a:solidFill>
              </a:rPr>
              <a:t> </a:t>
            </a:r>
            <a:endParaRPr lang="ru-RU" sz="1200" b="1" dirty="0">
              <a:solidFill>
                <a:srgbClr val="FF0000"/>
              </a:solidFill>
            </a:endParaRPr>
          </a:p>
        </p:txBody>
      </p:sp>
      <p:sp>
        <p:nvSpPr>
          <p:cNvPr id="18" name="TextBox 17"/>
          <p:cNvSpPr txBox="1"/>
          <p:nvPr/>
        </p:nvSpPr>
        <p:spPr>
          <a:xfrm>
            <a:off x="4936252" y="2199288"/>
            <a:ext cx="831047" cy="276999"/>
          </a:xfrm>
          <a:prstGeom prst="rect">
            <a:avLst/>
          </a:prstGeom>
          <a:noFill/>
        </p:spPr>
        <p:txBody>
          <a:bodyPr wrap="square" rtlCol="0">
            <a:spAutoFit/>
          </a:bodyPr>
          <a:lstStyle/>
          <a:p>
            <a:r>
              <a:rPr lang="en-US" sz="1200" b="1" dirty="0" smtClean="0">
                <a:solidFill>
                  <a:srgbClr val="3333FF"/>
                </a:solidFill>
              </a:rPr>
              <a:t>10</a:t>
            </a:r>
            <a:r>
              <a:rPr lang="ru-RU" sz="1200" b="1" dirty="0" smtClean="0">
                <a:solidFill>
                  <a:srgbClr val="3333FF"/>
                </a:solidFill>
              </a:rPr>
              <a:t> МэВ</a:t>
            </a:r>
            <a:r>
              <a:rPr lang="en-US" sz="1200" b="1" dirty="0" smtClean="0">
                <a:solidFill>
                  <a:srgbClr val="3333FF"/>
                </a:solidFill>
              </a:rPr>
              <a:t> </a:t>
            </a:r>
            <a:endParaRPr lang="ru-RU" sz="1200" b="1" dirty="0">
              <a:solidFill>
                <a:srgbClr val="3333FF"/>
              </a:solidFill>
            </a:endParaRPr>
          </a:p>
        </p:txBody>
      </p:sp>
      <p:cxnSp>
        <p:nvCxnSpPr>
          <p:cNvPr id="7" name="Прямая со стрелкой 6"/>
          <p:cNvCxnSpPr/>
          <p:nvPr/>
        </p:nvCxnSpPr>
        <p:spPr>
          <a:xfrm>
            <a:off x="5636768" y="4777148"/>
            <a:ext cx="62580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a:off x="5636767" y="5301687"/>
            <a:ext cx="625809" cy="0"/>
          </a:xfrm>
          <a:prstGeom prst="straightConnector1">
            <a:avLst/>
          </a:prstGeom>
          <a:ln w="28575">
            <a:solidFill>
              <a:srgbClr val="0066FF"/>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337222" y="4588682"/>
            <a:ext cx="2626242" cy="369332"/>
          </a:xfrm>
          <a:prstGeom prst="rect">
            <a:avLst/>
          </a:prstGeom>
          <a:noFill/>
        </p:spPr>
        <p:txBody>
          <a:bodyPr wrap="square" rtlCol="0">
            <a:spAutoFit/>
          </a:bodyPr>
          <a:lstStyle/>
          <a:p>
            <a:r>
              <a:rPr lang="en-US" dirty="0" smtClean="0"/>
              <a:t>accelerated beam</a:t>
            </a:r>
            <a:endParaRPr lang="ru-RU" dirty="0"/>
          </a:p>
        </p:txBody>
      </p:sp>
      <p:sp>
        <p:nvSpPr>
          <p:cNvPr id="23" name="TextBox 22"/>
          <p:cNvSpPr txBox="1"/>
          <p:nvPr/>
        </p:nvSpPr>
        <p:spPr>
          <a:xfrm>
            <a:off x="6352844" y="5122793"/>
            <a:ext cx="2626242" cy="369332"/>
          </a:xfrm>
          <a:prstGeom prst="rect">
            <a:avLst/>
          </a:prstGeom>
          <a:noFill/>
        </p:spPr>
        <p:txBody>
          <a:bodyPr wrap="square" rtlCol="0">
            <a:spAutoFit/>
          </a:bodyPr>
          <a:lstStyle/>
          <a:p>
            <a:r>
              <a:rPr lang="en-US" dirty="0" smtClean="0"/>
              <a:t>decelerated beam</a:t>
            </a:r>
            <a:endParaRPr lang="ru-RU" dirty="0"/>
          </a:p>
        </p:txBody>
      </p:sp>
      <p:sp>
        <p:nvSpPr>
          <p:cNvPr id="11" name="Номер слайда 10"/>
          <p:cNvSpPr>
            <a:spLocks noGrp="1"/>
          </p:cNvSpPr>
          <p:nvPr>
            <p:ph type="sldNum" sz="quarter" idx="12"/>
          </p:nvPr>
        </p:nvSpPr>
        <p:spPr/>
        <p:txBody>
          <a:bodyPr/>
          <a:lstStyle/>
          <a:p>
            <a:pPr>
              <a:defRPr/>
            </a:pPr>
            <a:fld id="{E7263E8B-F28E-4A19-9EF5-DFA642FAC22C}" type="slidenum">
              <a:rPr lang="ru-RU" altLang="ru-RU" smtClean="0"/>
              <a:pPr>
                <a:defRPr/>
              </a:pPr>
              <a:t>36</a:t>
            </a:fld>
            <a:endParaRPr lang="ru-RU" altLang="ru-RU"/>
          </a:p>
        </p:txBody>
      </p:sp>
      <p:sp>
        <p:nvSpPr>
          <p:cNvPr id="24" name="Rectangle 3"/>
          <p:cNvSpPr>
            <a:spLocks noChangeArrowheads="1"/>
          </p:cNvSpPr>
          <p:nvPr/>
        </p:nvSpPr>
        <p:spPr bwMode="auto">
          <a:xfrm>
            <a:off x="24923" y="-13494"/>
            <a:ext cx="9144000" cy="6858000"/>
          </a:xfrm>
          <a:prstGeom prst="rect">
            <a:avLst/>
          </a:prstGeom>
          <a:noFill/>
          <a:ln w="1016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0000CC"/>
              </a:solidFill>
            </a:endParaRPr>
          </a:p>
        </p:txBody>
      </p:sp>
      <p:sp>
        <p:nvSpPr>
          <p:cNvPr id="3" name="TextBox 2"/>
          <p:cNvSpPr txBox="1"/>
          <p:nvPr/>
        </p:nvSpPr>
        <p:spPr>
          <a:xfrm>
            <a:off x="118056" y="234815"/>
            <a:ext cx="8957733" cy="1261884"/>
          </a:xfrm>
          <a:prstGeom prst="rect">
            <a:avLst/>
          </a:prstGeom>
          <a:noFill/>
        </p:spPr>
        <p:txBody>
          <a:bodyPr wrap="square" rtlCol="0">
            <a:spAutoFit/>
          </a:bodyPr>
          <a:lstStyle/>
          <a:p>
            <a:pPr algn="ctr"/>
            <a:r>
              <a:rPr lang="en-US" sz="2000" b="1" dirty="0" smtClean="0">
                <a:solidFill>
                  <a:srgbClr val="C00000"/>
                </a:solidFill>
                <a:latin typeface="Arial" panose="020B0604020202020204" pitchFamily="34" charset="0"/>
                <a:cs typeface="Arial" panose="020B0604020202020204" pitchFamily="34" charset="0"/>
              </a:rPr>
              <a:t>Project of FEL for EUV Lithography</a:t>
            </a:r>
          </a:p>
          <a:p>
            <a:pPr algn="ctr"/>
            <a:r>
              <a:rPr lang="en-US" sz="2000" dirty="0" smtClean="0">
                <a:latin typeface="Arial" panose="020B0604020202020204" pitchFamily="34" charset="0"/>
                <a:cs typeface="Arial" panose="020B0604020202020204" pitchFamily="34" charset="0"/>
              </a:rPr>
              <a:t>(</a:t>
            </a:r>
            <a:r>
              <a:rPr lang="en-US" dirty="0" smtClean="0">
                <a:latin typeface="Arial" panose="020B0604020202020204" pitchFamily="34" charset="0"/>
                <a:cs typeface="Arial" panose="020B0604020202020204" pitchFamily="34" charset="0"/>
              </a:rPr>
              <a:t>compact 13.5-nm free-electron laser for extreme ultraviolet lithography,</a:t>
            </a:r>
          </a:p>
          <a:p>
            <a:pPr algn="ctr"/>
            <a:r>
              <a:rPr lang="en-US" dirty="0" smtClean="0">
                <a:latin typeface="Arial" panose="020B0604020202020204" pitchFamily="34" charset="0"/>
                <a:cs typeface="Arial" panose="020B0604020202020204" pitchFamily="34" charset="0"/>
              </a:rPr>
              <a:t>Y. </a:t>
            </a:r>
            <a:r>
              <a:rPr lang="en-US" dirty="0" err="1" smtClean="0">
                <a:latin typeface="Arial" panose="020B0604020202020204" pitchFamily="34" charset="0"/>
                <a:cs typeface="Arial" panose="020B0604020202020204" pitchFamily="34" charset="0"/>
              </a:rPr>
              <a:t>Socol</a:t>
            </a:r>
            <a:r>
              <a:rPr lang="en-US" dirty="0" smtClean="0">
                <a:latin typeface="Arial" panose="020B0604020202020204" pitchFamily="34" charset="0"/>
                <a:cs typeface="Arial" panose="020B0604020202020204" pitchFamily="34" charset="0"/>
              </a:rPr>
              <a:t>, G.N. </a:t>
            </a:r>
            <a:r>
              <a:rPr lang="en-US" dirty="0" err="1" smtClean="0">
                <a:latin typeface="Arial" panose="020B0604020202020204" pitchFamily="34" charset="0"/>
                <a:cs typeface="Arial" panose="020B0604020202020204" pitchFamily="34" charset="0"/>
              </a:rPr>
              <a:t>Kulipanov</a:t>
            </a:r>
            <a:r>
              <a:rPr lang="en-US" dirty="0" smtClean="0">
                <a:latin typeface="Arial" panose="020B0604020202020204" pitchFamily="34" charset="0"/>
                <a:cs typeface="Arial" panose="020B0604020202020204" pitchFamily="34" charset="0"/>
              </a:rPr>
              <a:t>, A.N. </a:t>
            </a:r>
            <a:r>
              <a:rPr lang="en-US" dirty="0" err="1" smtClean="0">
                <a:latin typeface="Arial" panose="020B0604020202020204" pitchFamily="34" charset="0"/>
                <a:cs typeface="Arial" panose="020B0604020202020204" pitchFamily="34" charset="0"/>
              </a:rPr>
              <a:t>Matveenko</a:t>
            </a:r>
            <a:r>
              <a:rPr lang="en-US" dirty="0" smtClean="0">
                <a:latin typeface="Arial" panose="020B0604020202020204" pitchFamily="34" charset="0"/>
                <a:cs typeface="Arial" panose="020B0604020202020204" pitchFamily="34" charset="0"/>
              </a:rPr>
              <a:t>, O.A. Shevchenko, and N.A. </a:t>
            </a:r>
            <a:r>
              <a:rPr lang="en-US" dirty="0" err="1" smtClean="0">
                <a:latin typeface="Arial" panose="020B0604020202020204" pitchFamily="34" charset="0"/>
                <a:cs typeface="Arial" panose="020B0604020202020204" pitchFamily="34" charset="0"/>
              </a:rPr>
              <a:t>Vinokurov</a:t>
            </a:r>
            <a:r>
              <a:rPr lang="en-US" dirty="0" smtClean="0">
                <a:latin typeface="Arial" panose="020B0604020202020204" pitchFamily="34" charset="0"/>
                <a:cs typeface="Arial" panose="020B0604020202020204" pitchFamily="34" charset="0"/>
              </a:rPr>
              <a:t>,</a:t>
            </a:r>
          </a:p>
          <a:p>
            <a:pPr algn="ctr"/>
            <a:r>
              <a:rPr lang="en-US" dirty="0" smtClean="0">
                <a:latin typeface="Arial" panose="020B0604020202020204" pitchFamily="34" charset="0"/>
                <a:cs typeface="Arial" panose="020B0604020202020204" pitchFamily="34" charset="0"/>
              </a:rPr>
              <a:t>Phys. Rev. ST AB, Vol. 14, No 4. – 040702-1 – 040702-7, 2011).</a:t>
            </a:r>
            <a:endParaRPr lang="ru-RU" dirty="0">
              <a:latin typeface="Arial" panose="020B0604020202020204" pitchFamily="34" charset="0"/>
              <a:cs typeface="Arial" panose="020B0604020202020204" pitchFamily="34" charset="0"/>
            </a:endParaRPr>
          </a:p>
        </p:txBody>
      </p:sp>
      <p:graphicFrame>
        <p:nvGraphicFramePr>
          <p:cNvPr id="14" name="Таблица 13"/>
          <p:cNvGraphicFramePr>
            <a:graphicFrameLocks noGrp="1"/>
          </p:cNvGraphicFramePr>
          <p:nvPr>
            <p:extLst>
              <p:ext uri="{D42A27DB-BD31-4B8C-83A1-F6EECF244321}">
                <p14:modId xmlns:p14="http://schemas.microsoft.com/office/powerpoint/2010/main" val="2037169591"/>
              </p:ext>
            </p:extLst>
          </p:nvPr>
        </p:nvGraphicFramePr>
        <p:xfrm>
          <a:off x="1017123" y="4666379"/>
          <a:ext cx="2695074" cy="1859531"/>
        </p:xfrm>
        <a:graphic>
          <a:graphicData uri="http://schemas.openxmlformats.org/drawingml/2006/table">
            <a:tbl>
              <a:tblPr firstRow="1" bandRow="1">
                <a:tableStyleId>{5C22544A-7EE6-4342-B048-85BDC9FD1C3A}</a:tableStyleId>
              </a:tblPr>
              <a:tblGrid>
                <a:gridCol w="945620"/>
                <a:gridCol w="1749454"/>
              </a:tblGrid>
              <a:tr h="374703">
                <a:tc>
                  <a:txBody>
                    <a:bodyPr/>
                    <a:lstStyle/>
                    <a:p>
                      <a:r>
                        <a:rPr lang="el-GR" b="0" baseline="0" dirty="0" smtClean="0">
                          <a:solidFill>
                            <a:schemeClr val="tx1"/>
                          </a:solidFill>
                          <a:latin typeface="Arial" panose="020B0604020202020204" pitchFamily="34" charset="0"/>
                          <a:cs typeface="Arial" panose="020B0604020202020204" pitchFamily="34" charset="0"/>
                        </a:rPr>
                        <a:t>λ</a:t>
                      </a:r>
                      <a:endParaRPr lang="ru-RU"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b="0" dirty="0" smtClean="0">
                          <a:solidFill>
                            <a:schemeClr val="tx1"/>
                          </a:solidFill>
                          <a:latin typeface="Arial" panose="020B0604020202020204" pitchFamily="34" charset="0"/>
                          <a:cs typeface="Arial" panose="020B0604020202020204" pitchFamily="34" charset="0"/>
                        </a:rPr>
                        <a:t> 13.5</a:t>
                      </a:r>
                      <a:r>
                        <a:rPr lang="ru-RU" b="0" baseline="0" dirty="0" smtClean="0">
                          <a:solidFill>
                            <a:schemeClr val="tx1"/>
                          </a:solidFill>
                          <a:latin typeface="Arial" panose="020B0604020202020204" pitchFamily="34" charset="0"/>
                          <a:cs typeface="Arial" panose="020B0604020202020204" pitchFamily="34" charset="0"/>
                        </a:rPr>
                        <a:t> </a:t>
                      </a:r>
                      <a:r>
                        <a:rPr lang="en-US" b="0" baseline="0" dirty="0" smtClean="0">
                          <a:solidFill>
                            <a:schemeClr val="tx1"/>
                          </a:solidFill>
                          <a:latin typeface="Arial" panose="020B0604020202020204" pitchFamily="34" charset="0"/>
                          <a:cs typeface="Arial" panose="020B0604020202020204" pitchFamily="34" charset="0"/>
                        </a:rPr>
                        <a:t>nm</a:t>
                      </a:r>
                      <a:endParaRPr lang="ru-RU"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2970">
                <a:tc>
                  <a:txBody>
                    <a:bodyPr/>
                    <a:lstStyle/>
                    <a:p>
                      <a:r>
                        <a:rPr lang="en-US" b="0" baseline="0" dirty="0" err="1" smtClean="0">
                          <a:solidFill>
                            <a:schemeClr val="tx1"/>
                          </a:solidFill>
                          <a:latin typeface="Arial" panose="020B0604020202020204" pitchFamily="34" charset="0"/>
                          <a:cs typeface="Arial" panose="020B0604020202020204" pitchFamily="34" charset="0"/>
                        </a:rPr>
                        <a:t>E</a:t>
                      </a:r>
                      <a:r>
                        <a:rPr lang="en-US" b="0" baseline="-25000" dirty="0" err="1" smtClean="0">
                          <a:solidFill>
                            <a:schemeClr val="tx1"/>
                          </a:solidFill>
                          <a:latin typeface="Arial" panose="020B0604020202020204" pitchFamily="34" charset="0"/>
                          <a:cs typeface="Arial" panose="020B0604020202020204" pitchFamily="34" charset="0"/>
                        </a:rPr>
                        <a:t>e</a:t>
                      </a:r>
                      <a:endParaRPr lang="ru-RU" b="0" baseline="-250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b="0" dirty="0" smtClean="0">
                          <a:solidFill>
                            <a:schemeClr val="tx1"/>
                          </a:solidFill>
                          <a:latin typeface="Arial" panose="020B0604020202020204" pitchFamily="34" charset="0"/>
                          <a:cs typeface="Arial" panose="020B0604020202020204" pitchFamily="34" charset="0"/>
                        </a:rPr>
                        <a:t>1 </a:t>
                      </a:r>
                      <a:r>
                        <a:rPr lang="en-US" b="0" dirty="0" smtClean="0">
                          <a:solidFill>
                            <a:schemeClr val="tx1"/>
                          </a:solidFill>
                          <a:latin typeface="Arial" panose="020B0604020202020204" pitchFamily="34" charset="0"/>
                          <a:cs typeface="Arial" panose="020B0604020202020204" pitchFamily="34" charset="0"/>
                        </a:rPr>
                        <a:t>GeV</a:t>
                      </a:r>
                      <a:endParaRPr lang="ru-RU"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2970">
                <a:tc>
                  <a:txBody>
                    <a:bodyPr/>
                    <a:lstStyle/>
                    <a:p>
                      <a:r>
                        <a:rPr lang="en-US" b="0" baseline="0" dirty="0" err="1" smtClean="0">
                          <a:solidFill>
                            <a:schemeClr val="tx1"/>
                          </a:solidFill>
                          <a:latin typeface="Arial" panose="020B0604020202020204" pitchFamily="34" charset="0"/>
                          <a:cs typeface="Arial" panose="020B0604020202020204" pitchFamily="34" charset="0"/>
                        </a:rPr>
                        <a:t>P</a:t>
                      </a:r>
                      <a:r>
                        <a:rPr lang="en-US" b="0" baseline="-25000" dirty="0" err="1" smtClean="0">
                          <a:solidFill>
                            <a:schemeClr val="tx1"/>
                          </a:solidFill>
                          <a:latin typeface="Arial" panose="020B0604020202020204" pitchFamily="34" charset="0"/>
                          <a:cs typeface="Arial" panose="020B0604020202020204" pitchFamily="34" charset="0"/>
                        </a:rPr>
                        <a:t>av</a:t>
                      </a:r>
                      <a:endParaRPr lang="ru-RU" b="0" baseline="-250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b="0" dirty="0" smtClean="0">
                          <a:solidFill>
                            <a:schemeClr val="tx1"/>
                          </a:solidFill>
                          <a:latin typeface="Arial" panose="020B0604020202020204" pitchFamily="34" charset="0"/>
                          <a:cs typeface="Arial" panose="020B0604020202020204" pitchFamily="34" charset="0"/>
                        </a:rPr>
                        <a:t>10 </a:t>
                      </a:r>
                      <a:r>
                        <a:rPr lang="en-US" b="0" dirty="0" smtClean="0">
                          <a:solidFill>
                            <a:schemeClr val="tx1"/>
                          </a:solidFill>
                          <a:latin typeface="Arial" panose="020B0604020202020204" pitchFamily="34" charset="0"/>
                          <a:cs typeface="Arial" panose="020B0604020202020204" pitchFamily="34" charset="0"/>
                        </a:rPr>
                        <a:t>kW</a:t>
                      </a:r>
                      <a:endParaRPr lang="ru-RU"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2970">
                <a:tc>
                  <a:txBody>
                    <a:bodyPr/>
                    <a:lstStyle/>
                    <a:p>
                      <a:r>
                        <a:rPr lang="ru-RU" b="0" baseline="0" dirty="0" smtClean="0">
                          <a:solidFill>
                            <a:schemeClr val="tx1"/>
                          </a:solidFill>
                          <a:latin typeface="Arial" panose="020B0604020202020204" pitchFamily="34" charset="0"/>
                          <a:cs typeface="Arial" panose="020B0604020202020204" pitchFamily="34" charset="0"/>
                        </a:rPr>
                        <a:t> </a:t>
                      </a:r>
                      <a:r>
                        <a:rPr lang="en-US" b="0" baseline="0" dirty="0" smtClean="0">
                          <a:solidFill>
                            <a:schemeClr val="tx1"/>
                          </a:solidFill>
                          <a:latin typeface="Arial" panose="020B0604020202020204" pitchFamily="34" charset="0"/>
                          <a:cs typeface="Arial" panose="020B0604020202020204" pitchFamily="34" charset="0"/>
                        </a:rPr>
                        <a:t>I</a:t>
                      </a:r>
                      <a:endParaRPr lang="ru-RU"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b="0" dirty="0" smtClean="0">
                          <a:solidFill>
                            <a:schemeClr val="tx1"/>
                          </a:solidFill>
                          <a:latin typeface="Arial" panose="020B0604020202020204" pitchFamily="34" charset="0"/>
                          <a:cs typeface="Arial" panose="020B0604020202020204" pitchFamily="34" charset="0"/>
                        </a:rPr>
                        <a:t>10-20 </a:t>
                      </a:r>
                      <a:r>
                        <a:rPr lang="en-US" b="0" dirty="0" smtClean="0">
                          <a:solidFill>
                            <a:schemeClr val="tx1"/>
                          </a:solidFill>
                          <a:latin typeface="Arial" panose="020B0604020202020204" pitchFamily="34" charset="0"/>
                          <a:cs typeface="Arial" panose="020B0604020202020204" pitchFamily="34" charset="0"/>
                        </a:rPr>
                        <a:t>mA</a:t>
                      </a:r>
                      <a:endParaRPr lang="ru-RU"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59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b="0" baseline="0" dirty="0" smtClean="0">
                          <a:solidFill>
                            <a:schemeClr val="tx1"/>
                          </a:solidFill>
                          <a:latin typeface="Arial" panose="020B0604020202020204" pitchFamily="34" charset="0"/>
                          <a:cs typeface="Arial" panose="020B0604020202020204" pitchFamily="34" charset="0"/>
                        </a:rPr>
                        <a:t>λ</a:t>
                      </a:r>
                      <a:r>
                        <a:rPr lang="en-US" b="0" baseline="-25000" dirty="0" smtClean="0">
                          <a:solidFill>
                            <a:schemeClr val="tx1"/>
                          </a:solidFill>
                          <a:latin typeface="Arial" panose="020B0604020202020204" pitchFamily="34" charset="0"/>
                          <a:cs typeface="Arial" panose="020B0604020202020204" pitchFamily="34" charset="0"/>
                        </a:rPr>
                        <a:t>u</a:t>
                      </a:r>
                      <a:endParaRPr lang="ru-RU" b="0" baseline="-250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b="0" dirty="0" smtClean="0">
                          <a:solidFill>
                            <a:schemeClr val="tx1"/>
                          </a:solidFill>
                          <a:latin typeface="Arial" panose="020B0604020202020204" pitchFamily="34" charset="0"/>
                          <a:cs typeface="Arial" panose="020B0604020202020204" pitchFamily="34" charset="0"/>
                        </a:rPr>
                        <a:t>3 </a:t>
                      </a:r>
                      <a:r>
                        <a:rPr lang="en-US" b="0" dirty="0" smtClean="0">
                          <a:solidFill>
                            <a:schemeClr val="tx1"/>
                          </a:solidFill>
                          <a:latin typeface="Arial" panose="020B0604020202020204" pitchFamily="34" charset="0"/>
                          <a:cs typeface="Arial" panose="020B0604020202020204" pitchFamily="34" charset="0"/>
                        </a:rPr>
                        <a:t>cm</a:t>
                      </a:r>
                      <a:endParaRPr lang="ru-RU"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473342676"/>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TextBox 1"/>
          <p:cNvSpPr txBox="1">
            <a:spLocks noChangeArrowheads="1"/>
          </p:cNvSpPr>
          <p:nvPr/>
        </p:nvSpPr>
        <p:spPr bwMode="auto">
          <a:xfrm>
            <a:off x="107504" y="2437932"/>
            <a:ext cx="9144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ru-RU" sz="6000" dirty="0" smtClean="0">
                <a:solidFill>
                  <a:srgbClr val="C00000"/>
                </a:solidFill>
                <a:latin typeface="Brush Script Std" panose="03060802040607070404" pitchFamily="66" charset="0"/>
                <a:cs typeface="Arial" panose="020B0604020202020204" pitchFamily="34" charset="0"/>
              </a:rPr>
              <a:t>Thank you for your attention</a:t>
            </a:r>
            <a:r>
              <a:rPr lang="ru-RU" altLang="ru-RU" sz="6000" dirty="0" smtClean="0">
                <a:solidFill>
                  <a:srgbClr val="C00000"/>
                </a:solidFill>
                <a:cs typeface="Arial" panose="020B0604020202020204" pitchFamily="34" charset="0"/>
              </a:rPr>
              <a:t>!</a:t>
            </a:r>
            <a:endParaRPr lang="ru-RU" altLang="ru-RU" sz="6000" dirty="0">
              <a:solidFill>
                <a:srgbClr val="C00000"/>
              </a:solidFill>
              <a:cs typeface="Arial" panose="020B0604020202020204" pitchFamily="34" charset="0"/>
            </a:endParaRPr>
          </a:p>
        </p:txBody>
      </p:sp>
      <p:sp>
        <p:nvSpPr>
          <p:cNvPr id="110596"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Tree>
    <p:extLst>
      <p:ext uri="{BB962C8B-B14F-4D97-AF65-F5344CB8AC3E}">
        <p14:creationId xmlns:p14="http://schemas.microsoft.com/office/powerpoint/2010/main" val="69824878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0595"/>
                                        </p:tgtEl>
                                        <p:attrNameLst>
                                          <p:attrName>style.visibility</p:attrName>
                                        </p:attrNameLst>
                                      </p:cBhvr>
                                      <p:to>
                                        <p:strVal val="visible"/>
                                      </p:to>
                                    </p:set>
                                    <p:animEffect transition="in" filter="fade">
                                      <p:cBhvr>
                                        <p:cTn id="7" dur="1000"/>
                                        <p:tgtEl>
                                          <p:spTgt spid="110595"/>
                                        </p:tgtEl>
                                      </p:cBhvr>
                                    </p:animEffect>
                                    <p:anim calcmode="lin" valueType="num">
                                      <p:cBhvr>
                                        <p:cTn id="8" dur="1000" fill="hold"/>
                                        <p:tgtEl>
                                          <p:spTgt spid="110595"/>
                                        </p:tgtEl>
                                        <p:attrNameLst>
                                          <p:attrName>ppt_x</p:attrName>
                                        </p:attrNameLst>
                                      </p:cBhvr>
                                      <p:tavLst>
                                        <p:tav tm="0">
                                          <p:val>
                                            <p:strVal val="#ppt_x"/>
                                          </p:val>
                                        </p:tav>
                                        <p:tav tm="100000">
                                          <p:val>
                                            <p:strVal val="#ppt_x"/>
                                          </p:val>
                                        </p:tav>
                                      </p:tavLst>
                                    </p:anim>
                                    <p:anim calcmode="lin" valueType="num">
                                      <p:cBhvr>
                                        <p:cTn id="9" dur="1000" fill="hold"/>
                                        <p:tgtEl>
                                          <p:spTgt spid="1105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ru-RU" altLang="ru-RU" sz="1800">
              <a:solidFill>
                <a:prstClr val="black"/>
              </a:solidFill>
              <a:cs typeface="Arial" panose="020B0604020202020204" pitchFamily="34" charset="0"/>
            </a:endParaRPr>
          </a:p>
        </p:txBody>
      </p:sp>
      <p:sp>
        <p:nvSpPr>
          <p:cNvPr id="11270" name="Rectangle 3"/>
          <p:cNvSpPr txBox="1">
            <a:spLocks noChangeArrowheads="1"/>
          </p:cNvSpPr>
          <p:nvPr/>
        </p:nvSpPr>
        <p:spPr bwMode="auto">
          <a:xfrm>
            <a:off x="179387" y="355349"/>
            <a:ext cx="8785225" cy="6147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indent="0">
              <a:lnSpc>
                <a:spcPct val="125000"/>
              </a:lnSpc>
              <a:spcBef>
                <a:spcPts val="0"/>
              </a:spcBef>
              <a:buClr>
                <a:srgbClr val="CC0000"/>
              </a:buClr>
              <a:buFontTx/>
              <a:buNone/>
            </a:pPr>
            <a:endParaRPr lang="en-US" altLang="ru-RU" sz="2000" dirty="0" smtClean="0">
              <a:solidFill>
                <a:prstClr val="black"/>
              </a:solidFill>
            </a:endParaRPr>
          </a:p>
          <a:p>
            <a:pPr marL="0" indent="0">
              <a:lnSpc>
                <a:spcPct val="125000"/>
              </a:lnSpc>
              <a:spcBef>
                <a:spcPts val="0"/>
              </a:spcBef>
              <a:buClr>
                <a:srgbClr val="CC0000"/>
              </a:buClr>
              <a:buFontTx/>
              <a:buNone/>
            </a:pPr>
            <a:r>
              <a:rPr lang="en-US" altLang="ru-RU" sz="2200" dirty="0">
                <a:solidFill>
                  <a:srgbClr val="C00000"/>
                </a:solidFill>
              </a:rPr>
              <a:t>Later the project was modified, the base lines kept:</a:t>
            </a:r>
          </a:p>
          <a:p>
            <a:pPr>
              <a:lnSpc>
                <a:spcPct val="125000"/>
              </a:lnSpc>
              <a:spcBef>
                <a:spcPts val="0"/>
              </a:spcBef>
              <a:buClr>
                <a:srgbClr val="CC0000"/>
              </a:buClr>
            </a:pPr>
            <a:r>
              <a:rPr lang="en-US" altLang="ru-RU" sz="2000" dirty="0">
                <a:solidFill>
                  <a:prstClr val="black"/>
                </a:solidFill>
              </a:rPr>
              <a:t>A four-turn normal conductance </a:t>
            </a:r>
            <a:r>
              <a:rPr lang="en-US" altLang="ru-RU" sz="2000" dirty="0" err="1">
                <a:solidFill>
                  <a:prstClr val="black"/>
                </a:solidFill>
              </a:rPr>
              <a:t>linac</a:t>
            </a:r>
            <a:r>
              <a:rPr lang="en-US" altLang="ru-RU" sz="2000" dirty="0">
                <a:solidFill>
                  <a:prstClr val="black"/>
                </a:solidFill>
              </a:rPr>
              <a:t> with energy recovery;</a:t>
            </a:r>
          </a:p>
          <a:p>
            <a:pPr>
              <a:lnSpc>
                <a:spcPct val="125000"/>
              </a:lnSpc>
              <a:spcBef>
                <a:spcPts val="0"/>
              </a:spcBef>
              <a:buClr>
                <a:srgbClr val="CC0000"/>
              </a:buClr>
            </a:pPr>
            <a:r>
              <a:rPr lang="en-US" altLang="ru-RU" sz="2000" dirty="0">
                <a:solidFill>
                  <a:prstClr val="black"/>
                </a:solidFill>
              </a:rPr>
              <a:t>Low RF cavities (180 MHz)</a:t>
            </a:r>
          </a:p>
          <a:p>
            <a:pPr>
              <a:lnSpc>
                <a:spcPct val="125000"/>
              </a:lnSpc>
              <a:spcBef>
                <a:spcPts val="0"/>
              </a:spcBef>
              <a:buClr>
                <a:srgbClr val="CC0000"/>
              </a:buClr>
            </a:pPr>
            <a:r>
              <a:rPr lang="en-US" altLang="ru-RU" sz="2000" dirty="0">
                <a:solidFill>
                  <a:prstClr val="black"/>
                </a:solidFill>
              </a:rPr>
              <a:t>A grid-controlled DC gun with Q~ </a:t>
            </a:r>
            <a:r>
              <a:rPr lang="en-US" altLang="ru-RU" sz="2000" dirty="0" smtClean="0">
                <a:solidFill>
                  <a:prstClr val="black"/>
                </a:solidFill>
              </a:rPr>
              <a:t>1nC, </a:t>
            </a:r>
            <a:r>
              <a:rPr lang="en-US" altLang="ru-RU" sz="2000" dirty="0">
                <a:solidFill>
                  <a:prstClr val="black"/>
                </a:solidFill>
              </a:rPr>
              <a:t>t</a:t>
            </a:r>
            <a:r>
              <a:rPr lang="en-US" altLang="ru-RU" sz="2000" dirty="0" smtClean="0">
                <a:solidFill>
                  <a:prstClr val="black"/>
                </a:solidFill>
              </a:rPr>
              <a:t>=1nsec</a:t>
            </a:r>
            <a:r>
              <a:rPr lang="en-US" altLang="ru-RU" sz="2000" dirty="0">
                <a:solidFill>
                  <a:prstClr val="black"/>
                </a:solidFill>
              </a:rPr>
              <a:t>, and </a:t>
            </a:r>
            <a:r>
              <a:rPr lang="en-US" altLang="ru-RU" sz="2000" dirty="0" err="1" smtClean="0">
                <a:solidFill>
                  <a:prstClr val="black"/>
                </a:solidFill>
              </a:rPr>
              <a:t>f</a:t>
            </a:r>
            <a:r>
              <a:rPr lang="en-US" altLang="ru-RU" sz="2000" baseline="-25000" dirty="0" err="1" smtClean="0">
                <a:solidFill>
                  <a:prstClr val="black"/>
                </a:solidFill>
              </a:rPr>
              <a:t>rep</a:t>
            </a:r>
            <a:r>
              <a:rPr lang="en-US" altLang="ru-RU" sz="2000" dirty="0" smtClean="0">
                <a:solidFill>
                  <a:prstClr val="black"/>
                </a:solidFill>
              </a:rPr>
              <a:t>=10kHz÷</a:t>
            </a:r>
            <a:r>
              <a:rPr lang="ru-RU" altLang="ru-RU" sz="2000" dirty="0" smtClean="0">
                <a:solidFill>
                  <a:prstClr val="black"/>
                </a:solidFill>
              </a:rPr>
              <a:t>22.5</a:t>
            </a:r>
            <a:r>
              <a:rPr lang="en-US" altLang="ru-RU" sz="2000" dirty="0" smtClean="0">
                <a:solidFill>
                  <a:prstClr val="black"/>
                </a:solidFill>
              </a:rPr>
              <a:t> </a:t>
            </a:r>
            <a:r>
              <a:rPr lang="en-US" altLang="ru-RU" sz="2000" dirty="0">
                <a:solidFill>
                  <a:prstClr val="black"/>
                </a:solidFill>
              </a:rPr>
              <a:t>MHz;</a:t>
            </a:r>
          </a:p>
          <a:p>
            <a:pPr>
              <a:lnSpc>
                <a:spcPct val="125000"/>
              </a:lnSpc>
              <a:spcBef>
                <a:spcPts val="0"/>
              </a:spcBef>
              <a:buClr>
                <a:srgbClr val="CC0000"/>
              </a:buClr>
            </a:pPr>
            <a:r>
              <a:rPr lang="en-US" altLang="ru-RU" sz="2000" dirty="0">
                <a:solidFill>
                  <a:prstClr val="black"/>
                </a:solidFill>
              </a:rPr>
              <a:t>The ERL can operate in three modes, providing an electron beam for the three different FELs, from </a:t>
            </a:r>
            <a:r>
              <a:rPr lang="en-US" altLang="ru-RU" sz="2000" dirty="0" smtClean="0">
                <a:solidFill>
                  <a:prstClr val="black"/>
                </a:solidFill>
              </a:rPr>
              <a:t>5 </a:t>
            </a:r>
            <a:r>
              <a:rPr lang="en-US" altLang="ru-RU" sz="2000" dirty="0">
                <a:solidFill>
                  <a:prstClr val="black"/>
                </a:solidFill>
              </a:rPr>
              <a:t>µm up to </a:t>
            </a:r>
            <a:r>
              <a:rPr lang="en-US" altLang="ru-RU" sz="2000" dirty="0" smtClean="0">
                <a:solidFill>
                  <a:prstClr val="black"/>
                </a:solidFill>
              </a:rPr>
              <a:t>240 µm</a:t>
            </a:r>
          </a:p>
          <a:p>
            <a:pPr>
              <a:lnSpc>
                <a:spcPct val="125000"/>
              </a:lnSpc>
              <a:spcBef>
                <a:spcPts val="0"/>
              </a:spcBef>
              <a:buClr>
                <a:srgbClr val="CC0000"/>
              </a:buClr>
            </a:pPr>
            <a:endParaRPr lang="en-US" altLang="ru-RU" sz="2000" dirty="0">
              <a:solidFill>
                <a:prstClr val="black"/>
              </a:solidFill>
            </a:endParaRPr>
          </a:p>
          <a:p>
            <a:pPr marL="0" indent="0">
              <a:lnSpc>
                <a:spcPct val="125000"/>
              </a:lnSpc>
              <a:spcBef>
                <a:spcPts val="0"/>
              </a:spcBef>
              <a:buClr>
                <a:srgbClr val="CC0000"/>
              </a:buClr>
              <a:buFontTx/>
              <a:buNone/>
            </a:pPr>
            <a:r>
              <a:rPr lang="en-US" altLang="ru-RU" sz="2000" dirty="0">
                <a:solidFill>
                  <a:srgbClr val="C00000"/>
                </a:solidFill>
              </a:rPr>
              <a:t>Advantages of the low frequency (180 MHz) RF system</a:t>
            </a:r>
          </a:p>
          <a:p>
            <a:pPr marL="0" indent="0">
              <a:lnSpc>
                <a:spcPct val="125000"/>
              </a:lnSpc>
              <a:spcBef>
                <a:spcPts val="0"/>
              </a:spcBef>
              <a:buClr>
                <a:srgbClr val="CC0000"/>
              </a:buClr>
              <a:buFontTx/>
              <a:buNone/>
            </a:pPr>
            <a:endParaRPr lang="en-US" altLang="ru-RU" sz="2000" dirty="0" smtClean="0">
              <a:solidFill>
                <a:prstClr val="black"/>
              </a:solidFill>
            </a:endParaRPr>
          </a:p>
          <a:p>
            <a:pPr>
              <a:lnSpc>
                <a:spcPct val="125000"/>
              </a:lnSpc>
              <a:spcBef>
                <a:spcPts val="0"/>
              </a:spcBef>
              <a:buClr>
                <a:srgbClr val="CC0000"/>
              </a:buClr>
            </a:pPr>
            <a:r>
              <a:rPr lang="en-US" altLang="ru-RU" sz="2000" dirty="0" smtClean="0">
                <a:solidFill>
                  <a:prstClr val="black"/>
                </a:solidFill>
              </a:rPr>
              <a:t>High threshold currents for instabilities</a:t>
            </a:r>
          </a:p>
          <a:p>
            <a:pPr>
              <a:lnSpc>
                <a:spcPct val="125000"/>
              </a:lnSpc>
              <a:spcBef>
                <a:spcPts val="0"/>
              </a:spcBef>
              <a:buClr>
                <a:srgbClr val="CC0000"/>
              </a:buClr>
            </a:pPr>
            <a:r>
              <a:rPr lang="en-US" altLang="ru-RU" sz="2000" dirty="0" smtClean="0">
                <a:solidFill>
                  <a:prstClr val="black"/>
                </a:solidFill>
              </a:rPr>
              <a:t>Operation with long electron bunches (for narrow FEL linewidth)</a:t>
            </a:r>
          </a:p>
          <a:p>
            <a:pPr>
              <a:lnSpc>
                <a:spcPct val="125000"/>
              </a:lnSpc>
              <a:spcBef>
                <a:spcPts val="0"/>
              </a:spcBef>
              <a:buClr>
                <a:srgbClr val="CC0000"/>
              </a:buClr>
            </a:pPr>
            <a:r>
              <a:rPr lang="en-US" altLang="ru-RU" sz="2000" dirty="0" smtClean="0">
                <a:solidFill>
                  <a:prstClr val="black"/>
                </a:solidFill>
              </a:rPr>
              <a:t>Large longitudinal acceptance (good for operation with large energy spread of used beam)</a:t>
            </a:r>
          </a:p>
          <a:p>
            <a:pPr>
              <a:lnSpc>
                <a:spcPct val="125000"/>
              </a:lnSpc>
              <a:spcBef>
                <a:spcPts val="0"/>
              </a:spcBef>
              <a:buClr>
                <a:srgbClr val="CC0000"/>
              </a:buClr>
            </a:pPr>
            <a:r>
              <a:rPr lang="en-US" altLang="ru-RU" sz="2000" dirty="0" smtClean="0">
                <a:solidFill>
                  <a:prstClr val="black"/>
                </a:solidFill>
              </a:rPr>
              <a:t>Relaxed tolerances for orbit lengths and longitudinal dispersion</a:t>
            </a:r>
          </a:p>
          <a:p>
            <a:pPr marL="0" indent="0">
              <a:lnSpc>
                <a:spcPct val="125000"/>
              </a:lnSpc>
              <a:spcBef>
                <a:spcPts val="0"/>
              </a:spcBef>
              <a:buClr>
                <a:srgbClr val="CC0000"/>
              </a:buClr>
              <a:buFontTx/>
              <a:buNone/>
            </a:pPr>
            <a:endParaRPr lang="en-US" altLang="ru-RU" sz="2000" dirty="0" smtClean="0">
              <a:solidFill>
                <a:prstClr val="black"/>
              </a:solidFill>
            </a:endParaRPr>
          </a:p>
          <a:p>
            <a:pPr marL="0" indent="0">
              <a:lnSpc>
                <a:spcPct val="125000"/>
              </a:lnSpc>
              <a:spcBef>
                <a:spcPts val="0"/>
              </a:spcBef>
              <a:buClr>
                <a:srgbClr val="CC0000"/>
              </a:buClr>
              <a:buFontTx/>
              <a:buNone/>
            </a:pPr>
            <a:endParaRPr lang="ru-RU" altLang="ru-RU" sz="2000" dirty="0">
              <a:solidFill>
                <a:prstClr val="black"/>
              </a:solidFill>
            </a:endParaRPr>
          </a:p>
        </p:txBody>
      </p:sp>
      <p:sp>
        <p:nvSpPr>
          <p:cNvPr id="5" name="Номер слайда 1"/>
          <p:cNvSpPr>
            <a:spLocks noGrp="1"/>
          </p:cNvSpPr>
          <p:nvPr>
            <p:ph type="sldNum" sz="quarter" idx="12"/>
          </p:nvPr>
        </p:nvSpPr>
        <p:spPr>
          <a:xfrm>
            <a:off x="8474075" y="6376988"/>
            <a:ext cx="561975" cy="365125"/>
          </a:xfrm>
        </p:spPr>
        <p:txBody>
          <a:bodyPr/>
          <a:lstStyle/>
          <a:p>
            <a:pPr algn="ctr">
              <a:defRPr/>
            </a:pPr>
            <a:r>
              <a:rPr lang="en-US" dirty="0" smtClean="0">
                <a:solidFill>
                  <a:prstClr val="black">
                    <a:lumMod val="65000"/>
                    <a:lumOff val="35000"/>
                  </a:prstClr>
                </a:solidFill>
              </a:rPr>
              <a:t>4</a:t>
            </a:r>
            <a:endParaRPr lang="ru-RU" dirty="0">
              <a:solidFill>
                <a:prstClr val="black">
                  <a:lumMod val="65000"/>
                  <a:lumOff val="35000"/>
                </a:prstClr>
              </a:solidFill>
            </a:endParaRPr>
          </a:p>
        </p:txBody>
      </p:sp>
    </p:spTree>
    <p:extLst>
      <p:ext uri="{BB962C8B-B14F-4D97-AF65-F5344CB8AC3E}">
        <p14:creationId xmlns:p14="http://schemas.microsoft.com/office/powerpoint/2010/main" val="1381687432"/>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body" idx="1"/>
          </p:nvPr>
        </p:nvSpPr>
        <p:spPr>
          <a:xfrm>
            <a:off x="312514" y="1087438"/>
            <a:ext cx="7772400" cy="4114800"/>
          </a:xfrm>
        </p:spPr>
        <p:txBody>
          <a:bodyPr>
            <a:normAutofit fontScale="92500" lnSpcReduction="10000"/>
          </a:bodyPr>
          <a:lstStyle/>
          <a:p>
            <a:pPr algn="just">
              <a:lnSpc>
                <a:spcPct val="90000"/>
              </a:lnSpc>
              <a:spcAft>
                <a:spcPct val="35000"/>
              </a:spcAft>
              <a:buFontTx/>
              <a:buNone/>
            </a:pPr>
            <a:r>
              <a:rPr lang="en-US" altLang="ru-RU" sz="2400" dirty="0" smtClean="0">
                <a:solidFill>
                  <a:srgbClr val="0033CC"/>
                </a:solidFill>
                <a:latin typeface="Tahoma" panose="020B0604030504040204" pitchFamily="34" charset="0"/>
              </a:rPr>
              <a:t>Advantage: high beam current.</a:t>
            </a:r>
          </a:p>
          <a:p>
            <a:pPr algn="just">
              <a:lnSpc>
                <a:spcPct val="90000"/>
              </a:lnSpc>
              <a:spcAft>
                <a:spcPct val="35000"/>
              </a:spcAft>
              <a:buFontTx/>
              <a:buNone/>
            </a:pPr>
            <a:r>
              <a:rPr lang="en-US" altLang="ru-RU" sz="2400" dirty="0" smtClean="0">
                <a:solidFill>
                  <a:srgbClr val="0033CC"/>
                </a:solidFill>
                <a:latin typeface="Tahoma" panose="020B0604030504040204" pitchFamily="34" charset="0"/>
              </a:rPr>
              <a:t>Disadvantage</a:t>
            </a:r>
            <a:r>
              <a:rPr lang="en-US" altLang="ru-RU" sz="2400" dirty="0">
                <a:solidFill>
                  <a:srgbClr val="0033CC"/>
                </a:solidFill>
                <a:latin typeface="Tahoma" panose="020B0604030504040204" pitchFamily="34" charset="0"/>
              </a:rPr>
              <a:t>: </a:t>
            </a:r>
            <a:r>
              <a:rPr lang="en-US" altLang="ru-RU" sz="2400" dirty="0" smtClean="0">
                <a:solidFill>
                  <a:srgbClr val="0033CC"/>
                </a:solidFill>
                <a:latin typeface="Tahoma" panose="020B0604030504040204" pitchFamily="34" charset="0"/>
              </a:rPr>
              <a:t>high RF power consumption. </a:t>
            </a:r>
          </a:p>
          <a:p>
            <a:pPr algn="just">
              <a:lnSpc>
                <a:spcPct val="90000"/>
              </a:lnSpc>
              <a:spcAft>
                <a:spcPct val="35000"/>
              </a:spcAft>
              <a:buFontTx/>
              <a:buNone/>
            </a:pPr>
            <a:r>
              <a:rPr lang="en-US" altLang="ru-RU" sz="2400" dirty="0" smtClean="0">
                <a:solidFill>
                  <a:srgbClr val="0033CC"/>
                </a:solidFill>
                <a:latin typeface="Tahoma" panose="020B0604030504040204" pitchFamily="34" charset="0"/>
              </a:rPr>
              <a:t>Indeed, the characteristic stability parameter is</a:t>
            </a:r>
          </a:p>
          <a:p>
            <a:pPr algn="just">
              <a:lnSpc>
                <a:spcPct val="90000"/>
              </a:lnSpc>
              <a:spcAft>
                <a:spcPct val="35000"/>
              </a:spcAft>
              <a:buFontTx/>
              <a:buNone/>
            </a:pPr>
            <a:endParaRPr lang="en-US" altLang="ru-RU" sz="2400" dirty="0">
              <a:solidFill>
                <a:srgbClr val="0033CC"/>
              </a:solidFill>
              <a:latin typeface="Tahoma" panose="020B0604030504040204" pitchFamily="34" charset="0"/>
            </a:endParaRPr>
          </a:p>
          <a:p>
            <a:pPr algn="just">
              <a:lnSpc>
                <a:spcPct val="90000"/>
              </a:lnSpc>
              <a:spcAft>
                <a:spcPct val="35000"/>
              </a:spcAft>
              <a:buFontTx/>
              <a:buNone/>
            </a:pPr>
            <a:endParaRPr lang="en-US" altLang="ru-RU" sz="2400" dirty="0" smtClean="0">
              <a:solidFill>
                <a:srgbClr val="0033CC"/>
              </a:solidFill>
              <a:latin typeface="Tahoma" panose="020B0604030504040204" pitchFamily="34" charset="0"/>
            </a:endParaRPr>
          </a:p>
          <a:p>
            <a:pPr algn="just">
              <a:lnSpc>
                <a:spcPct val="90000"/>
              </a:lnSpc>
              <a:spcAft>
                <a:spcPct val="35000"/>
              </a:spcAft>
              <a:buFontTx/>
              <a:buNone/>
            </a:pPr>
            <a:endParaRPr lang="en-US" altLang="ru-RU" sz="2400" dirty="0">
              <a:solidFill>
                <a:srgbClr val="0033CC"/>
              </a:solidFill>
              <a:latin typeface="Tahoma" panose="020B0604030504040204" pitchFamily="34" charset="0"/>
            </a:endParaRPr>
          </a:p>
          <a:p>
            <a:pPr algn="just">
              <a:lnSpc>
                <a:spcPct val="90000"/>
              </a:lnSpc>
              <a:spcAft>
                <a:spcPct val="35000"/>
              </a:spcAft>
              <a:buFontTx/>
              <a:buNone/>
            </a:pPr>
            <a:r>
              <a:rPr lang="en-US" altLang="ru-RU" sz="2400" dirty="0" smtClean="0">
                <a:solidFill>
                  <a:srgbClr val="0033CC"/>
                </a:solidFill>
                <a:latin typeface="Tahoma" panose="020B0604030504040204" pitchFamily="34" charset="0"/>
              </a:rPr>
              <a:t>Therefore, the “critical” beam current is</a:t>
            </a:r>
          </a:p>
          <a:p>
            <a:pPr algn="just">
              <a:lnSpc>
                <a:spcPct val="90000"/>
              </a:lnSpc>
              <a:spcAft>
                <a:spcPct val="35000"/>
              </a:spcAft>
              <a:buFontTx/>
              <a:buNone/>
            </a:pPr>
            <a:r>
              <a:rPr lang="en-US" altLang="ru-RU" sz="2400" dirty="0" smtClean="0">
                <a:solidFill>
                  <a:srgbClr val="0033CC"/>
                </a:solidFill>
                <a:latin typeface="Tahoma" panose="020B0604030504040204" pitchFamily="34" charset="0"/>
              </a:rPr>
              <a:t> </a:t>
            </a:r>
            <a:endParaRPr lang="en-US" altLang="ru-RU" sz="2400" dirty="0">
              <a:solidFill>
                <a:srgbClr val="0033CC"/>
              </a:solidFill>
              <a:latin typeface="Tahoma" panose="020B0604030504040204" pitchFamily="34" charset="0"/>
            </a:endParaRPr>
          </a:p>
          <a:p>
            <a:pPr algn="just">
              <a:lnSpc>
                <a:spcPct val="90000"/>
              </a:lnSpc>
              <a:spcAft>
                <a:spcPct val="35000"/>
              </a:spcAft>
              <a:buFontTx/>
              <a:buNone/>
            </a:pPr>
            <a:endParaRPr lang="en-US" altLang="ru-RU" sz="2000" dirty="0">
              <a:solidFill>
                <a:schemeClr val="bg1"/>
              </a:solidFill>
              <a:latin typeface="Tahoma" panose="020B0604030504040204" pitchFamily="34" charset="0"/>
            </a:endParaRPr>
          </a:p>
          <a:p>
            <a:pPr algn="just">
              <a:lnSpc>
                <a:spcPct val="90000"/>
              </a:lnSpc>
              <a:spcAft>
                <a:spcPct val="35000"/>
              </a:spcAft>
              <a:buFontTx/>
              <a:buNone/>
            </a:pPr>
            <a:endParaRPr lang="en-US" altLang="ru-RU" sz="2000" dirty="0"/>
          </a:p>
          <a:p>
            <a:pPr>
              <a:lnSpc>
                <a:spcPct val="90000"/>
              </a:lnSpc>
              <a:buFontTx/>
              <a:buNone/>
            </a:pPr>
            <a:endParaRPr lang="en-US" altLang="ru-RU" sz="2000" dirty="0"/>
          </a:p>
          <a:p>
            <a:pPr>
              <a:lnSpc>
                <a:spcPct val="90000"/>
              </a:lnSpc>
            </a:pPr>
            <a:endParaRPr lang="ru-RU" altLang="ru-RU" sz="2800" dirty="0"/>
          </a:p>
        </p:txBody>
      </p:sp>
      <p:sp>
        <p:nvSpPr>
          <p:cNvPr id="285699" name="Rectangle 3"/>
          <p:cNvSpPr>
            <a:spLocks noChangeArrowheads="1"/>
          </p:cNvSpPr>
          <p:nvPr/>
        </p:nvSpPr>
        <p:spPr bwMode="auto">
          <a:xfrm>
            <a:off x="0" y="0"/>
            <a:ext cx="9144000" cy="6858000"/>
          </a:xfrm>
          <a:prstGeom prst="rect">
            <a:avLst/>
          </a:prstGeom>
          <a:noFill/>
          <a:ln w="1016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solidFill>
                <a:prstClr val="black"/>
              </a:solidFill>
            </a:endParaRPr>
          </a:p>
        </p:txBody>
      </p:sp>
      <p:sp>
        <p:nvSpPr>
          <p:cNvPr id="285700" name="Text Box 4"/>
          <p:cNvSpPr txBox="1">
            <a:spLocks noChangeArrowheads="1"/>
          </p:cNvSpPr>
          <p:nvPr/>
        </p:nvSpPr>
        <p:spPr bwMode="auto">
          <a:xfrm>
            <a:off x="258762" y="265005"/>
            <a:ext cx="8626475" cy="757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defRPr>
            </a:lvl9pPr>
          </a:lstStyle>
          <a:p>
            <a:pPr marL="342900" indent="-342900" algn="just">
              <a:lnSpc>
                <a:spcPct val="90000"/>
              </a:lnSpc>
              <a:spcBef>
                <a:spcPct val="20000"/>
              </a:spcBef>
              <a:spcAft>
                <a:spcPct val="35000"/>
              </a:spcAft>
              <a:buFontTx/>
              <a:buChar char="•"/>
            </a:pPr>
            <a:r>
              <a:rPr lang="en-US" altLang="ru-RU" dirty="0" smtClean="0">
                <a:solidFill>
                  <a:srgbClr val="0033CC"/>
                </a:solidFill>
                <a:latin typeface="Tahoma" panose="020B0604030504040204" pitchFamily="34" charset="0"/>
              </a:rPr>
              <a:t>Low RF f</a:t>
            </a:r>
            <a:r>
              <a:rPr lang="ru-RU" altLang="ru-RU" dirty="0" err="1" smtClean="0">
                <a:solidFill>
                  <a:srgbClr val="0033CC"/>
                </a:solidFill>
                <a:latin typeface="Tahoma" panose="020B0604030504040204" pitchFamily="34" charset="0"/>
              </a:rPr>
              <a:t>requency</a:t>
            </a:r>
            <a:r>
              <a:rPr lang="en-US" altLang="ru-RU" dirty="0" smtClean="0">
                <a:solidFill>
                  <a:srgbClr val="0033CC"/>
                </a:solidFill>
                <a:latin typeface="Tahoma" panose="020B0604030504040204" pitchFamily="34" charset="0"/>
              </a:rPr>
              <a:t> </a:t>
            </a:r>
            <a:r>
              <a:rPr lang="en-US" altLang="ru-RU" dirty="0">
                <a:solidFill>
                  <a:srgbClr val="0033CC"/>
                </a:solidFill>
                <a:latin typeface="Tahoma" panose="020B0604030504040204" pitchFamily="34" charset="0"/>
              </a:rPr>
              <a:t>(180 MHz) </a:t>
            </a:r>
            <a:r>
              <a:rPr lang="en-US" altLang="ru-RU" dirty="0" smtClean="0">
                <a:solidFill>
                  <a:srgbClr val="0033CC"/>
                </a:solidFill>
                <a:latin typeface="Tahoma" panose="020B0604030504040204" pitchFamily="34" charset="0"/>
              </a:rPr>
              <a:t>allows to use normal-conducting RF</a:t>
            </a:r>
            <a:endParaRPr lang="ru-RU" altLang="ru-RU" dirty="0">
              <a:solidFill>
                <a:srgbClr val="0033CC"/>
              </a:solidFill>
              <a:latin typeface="Tahoma" panose="020B0604030504040204" pitchFamily="34" charset="0"/>
            </a:endParaRPr>
          </a:p>
        </p:txBody>
      </p:sp>
      <p:graphicFrame>
        <p:nvGraphicFramePr>
          <p:cNvPr id="2" name="Объект 1"/>
          <p:cNvGraphicFramePr>
            <a:graphicFrameLocks noChangeAspect="1"/>
          </p:cNvGraphicFramePr>
          <p:nvPr>
            <p:extLst/>
          </p:nvPr>
        </p:nvGraphicFramePr>
        <p:xfrm>
          <a:off x="180975" y="2708275"/>
          <a:ext cx="8037513" cy="1081088"/>
        </p:xfrm>
        <a:graphic>
          <a:graphicData uri="http://schemas.openxmlformats.org/presentationml/2006/ole">
            <mc:AlternateContent xmlns:mc="http://schemas.openxmlformats.org/markup-compatibility/2006">
              <mc:Choice xmlns:v="urn:schemas-microsoft-com:vml" Requires="v">
                <p:oleObj spid="_x0000_s7178" name="Уравнение" r:id="rId3" imgW="3213000" imgH="431640" progId="Equation.3">
                  <p:embed/>
                </p:oleObj>
              </mc:Choice>
              <mc:Fallback>
                <p:oleObj name="Уравнение" r:id="rId3" imgW="3213000" imgH="431640" progId="Equation.3">
                  <p:embed/>
                  <p:pic>
                    <p:nvPicPr>
                      <p:cNvPr id="0" name=""/>
                      <p:cNvPicPr/>
                      <p:nvPr/>
                    </p:nvPicPr>
                    <p:blipFill>
                      <a:blip r:embed="rId4"/>
                      <a:stretch>
                        <a:fillRect/>
                      </a:stretch>
                    </p:blipFill>
                    <p:spPr>
                      <a:xfrm>
                        <a:off x="180975" y="2708275"/>
                        <a:ext cx="8037513" cy="1081088"/>
                      </a:xfrm>
                      <a:prstGeom prst="rect">
                        <a:avLst/>
                      </a:prstGeom>
                    </p:spPr>
                  </p:pic>
                </p:oleObj>
              </mc:Fallback>
            </mc:AlternateContent>
          </a:graphicData>
        </a:graphic>
      </p:graphicFrame>
      <p:graphicFrame>
        <p:nvGraphicFramePr>
          <p:cNvPr id="7" name="Объект 6"/>
          <p:cNvGraphicFramePr>
            <a:graphicFrameLocks noChangeAspect="1"/>
          </p:cNvGraphicFramePr>
          <p:nvPr>
            <p:extLst/>
          </p:nvPr>
        </p:nvGraphicFramePr>
        <p:xfrm>
          <a:off x="608013" y="5173663"/>
          <a:ext cx="5018087" cy="1081087"/>
        </p:xfrm>
        <a:graphic>
          <a:graphicData uri="http://schemas.openxmlformats.org/presentationml/2006/ole">
            <mc:AlternateContent xmlns:mc="http://schemas.openxmlformats.org/markup-compatibility/2006">
              <mc:Choice xmlns:v="urn:schemas-microsoft-com:vml" Requires="v">
                <p:oleObj spid="_x0000_s7179" name="Уравнение" r:id="rId5" imgW="2006280" imgH="431640" progId="Equation.3">
                  <p:embed/>
                </p:oleObj>
              </mc:Choice>
              <mc:Fallback>
                <p:oleObj name="Уравнение" r:id="rId5" imgW="2006280" imgH="431640" progId="Equation.3">
                  <p:embed/>
                  <p:pic>
                    <p:nvPicPr>
                      <p:cNvPr id="0" name=""/>
                      <p:cNvPicPr/>
                      <p:nvPr/>
                    </p:nvPicPr>
                    <p:blipFill>
                      <a:blip r:embed="rId6"/>
                      <a:stretch>
                        <a:fillRect/>
                      </a:stretch>
                    </p:blipFill>
                    <p:spPr>
                      <a:xfrm>
                        <a:off x="608013" y="5173663"/>
                        <a:ext cx="5018087" cy="1081087"/>
                      </a:xfrm>
                      <a:prstGeom prst="rect">
                        <a:avLst/>
                      </a:prstGeom>
                    </p:spPr>
                  </p:pic>
                </p:oleObj>
              </mc:Fallback>
            </mc:AlternateContent>
          </a:graphicData>
        </a:graphic>
      </p:graphicFrame>
      <p:sp>
        <p:nvSpPr>
          <p:cNvPr id="3" name="Номер слайда 2"/>
          <p:cNvSpPr>
            <a:spLocks noGrp="1"/>
          </p:cNvSpPr>
          <p:nvPr>
            <p:ph type="sldNum" sz="quarter" idx="12"/>
          </p:nvPr>
        </p:nvSpPr>
        <p:spPr/>
        <p:txBody>
          <a:bodyPr/>
          <a:lstStyle/>
          <a:p>
            <a:fld id="{C6E0B653-5C60-4C0D-B0A7-17BB3DEDED7B}" type="slidenum">
              <a:rPr lang="ru-RU" smtClean="0"/>
              <a:t>5</a:t>
            </a:fld>
            <a:endParaRPr lang="ru-RU" dirty="0"/>
          </a:p>
        </p:txBody>
      </p:sp>
    </p:spTree>
    <p:extLst>
      <p:ext uri="{BB962C8B-B14F-4D97-AF65-F5344CB8AC3E}">
        <p14:creationId xmlns:p14="http://schemas.microsoft.com/office/powerpoint/2010/main" val="2636510040"/>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5"/>
          <p:cNvSpPr>
            <a:spLocks noChangeArrowheads="1"/>
          </p:cNvSpPr>
          <p:nvPr/>
        </p:nvSpPr>
        <p:spPr bwMode="auto">
          <a:xfrm>
            <a:off x="218255" y="135731"/>
            <a:ext cx="8801100" cy="6586537"/>
          </a:xfrm>
          <a:prstGeom prst="roundRect">
            <a:avLst>
              <a:gd name="adj" fmla="val 4231"/>
            </a:avLst>
          </a:prstGeom>
          <a:solidFill>
            <a:schemeClr val="bg1"/>
          </a:solidFill>
          <a:ln w="19050">
            <a:solidFill>
              <a:srgbClr val="0066FF"/>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ru-RU" altLang="ru-RU" sz="1800">
              <a:solidFill>
                <a:srgbClr val="000000"/>
              </a:solidFill>
              <a:cs typeface="Arial" panose="020B0604020202020204" pitchFamily="34" charset="0"/>
            </a:endParaRPr>
          </a:p>
        </p:txBody>
      </p:sp>
      <p:sp>
        <p:nvSpPr>
          <p:cNvPr id="11267"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11269" name="Rectangle 3"/>
          <p:cNvSpPr txBox="1">
            <a:spLocks noChangeArrowheads="1"/>
          </p:cNvSpPr>
          <p:nvPr/>
        </p:nvSpPr>
        <p:spPr bwMode="auto">
          <a:xfrm>
            <a:off x="109486" y="128588"/>
            <a:ext cx="8785225" cy="207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5000"/>
              </a:lnSpc>
              <a:spcBef>
                <a:spcPct val="70000"/>
              </a:spcBef>
              <a:buClr>
                <a:srgbClr val="CC0000"/>
              </a:buClr>
              <a:buFont typeface="Wingdings" panose="05000000000000000000" pitchFamily="2" charset="2"/>
              <a:buChar char="Ø"/>
            </a:pPr>
            <a:r>
              <a:rPr lang="en-US" altLang="ru-RU" sz="2400" dirty="0" smtClean="0"/>
              <a:t>Construction and commissioning four track ERL was divided on three stages;</a:t>
            </a:r>
          </a:p>
          <a:p>
            <a:pPr eaLnBrk="1" hangingPunct="1">
              <a:lnSpc>
                <a:spcPct val="125000"/>
              </a:lnSpc>
              <a:spcBef>
                <a:spcPct val="70000"/>
              </a:spcBef>
              <a:buClr>
                <a:srgbClr val="CC0000"/>
              </a:buClr>
              <a:buFont typeface="Wingdings" panose="05000000000000000000" pitchFamily="2" charset="2"/>
              <a:buChar char="Ø"/>
            </a:pPr>
            <a:r>
              <a:rPr lang="en-US" altLang="ru-RU" sz="2400" dirty="0" smtClean="0"/>
              <a:t>The </a:t>
            </a:r>
            <a:r>
              <a:rPr lang="en-US" altLang="ru-RU" sz="2400" dirty="0"/>
              <a:t>first stage of Novosibirsk high power free electron laser (</a:t>
            </a:r>
            <a:r>
              <a:rPr lang="en-US" altLang="ru-RU" sz="2400" dirty="0" err="1"/>
              <a:t>NovoFEL</a:t>
            </a:r>
            <a:r>
              <a:rPr lang="en-US" altLang="ru-RU" sz="2400" dirty="0"/>
              <a:t>) working in spectral range (90 </a:t>
            </a:r>
            <a:r>
              <a:rPr lang="en-US" altLang="ru-RU" sz="2400" dirty="0" smtClean="0"/>
              <a:t>÷ </a:t>
            </a:r>
            <a:r>
              <a:rPr lang="en-US" altLang="ru-RU" sz="2400" dirty="0"/>
              <a:t>240) </a:t>
            </a:r>
            <a:r>
              <a:rPr lang="en-US" altLang="ru-RU" sz="2400" dirty="0">
                <a:sym typeface="Symbol" panose="05050102010706020507" pitchFamily="18" charset="2"/>
              </a:rPr>
              <a:t></a:t>
            </a:r>
            <a:r>
              <a:rPr lang="en-US" altLang="ru-RU" sz="2400" dirty="0" smtClean="0">
                <a:sym typeface="Symbol" panose="05050102010706020507" pitchFamily="18" charset="2"/>
              </a:rPr>
              <a:t>m, </a:t>
            </a:r>
            <a:r>
              <a:rPr lang="en-US" altLang="ru-RU" sz="2400" dirty="0" smtClean="0"/>
              <a:t>based </a:t>
            </a:r>
            <a:r>
              <a:rPr lang="en-US" altLang="ru-RU" sz="2400" dirty="0"/>
              <a:t>on one track energy recovery </a:t>
            </a:r>
            <a:r>
              <a:rPr lang="en-US" altLang="ru-RU" sz="2400" dirty="0" err="1"/>
              <a:t>linac</a:t>
            </a:r>
            <a:r>
              <a:rPr lang="en-US" altLang="ru-RU" sz="2400" dirty="0"/>
              <a:t> (ERL) </a:t>
            </a:r>
            <a:r>
              <a:rPr lang="en-US" altLang="ru-RU" sz="2400" dirty="0" smtClean="0"/>
              <a:t>with energy 12 MeV, </a:t>
            </a:r>
            <a:r>
              <a:rPr lang="en-US" altLang="ru-RU" sz="2400" dirty="0" smtClean="0">
                <a:sym typeface="Symbol" panose="05050102010706020507" pitchFamily="18" charset="2"/>
              </a:rPr>
              <a:t>was </a:t>
            </a:r>
            <a:r>
              <a:rPr lang="en-US" altLang="ru-RU" sz="2400" dirty="0">
                <a:sym typeface="Symbol" panose="05050102010706020507" pitchFamily="18" charset="2"/>
              </a:rPr>
              <a:t>commissioned  </a:t>
            </a:r>
            <a:r>
              <a:rPr lang="en-US" altLang="ru-RU" sz="2400" dirty="0" smtClean="0">
                <a:sym typeface="Symbol" panose="05050102010706020507" pitchFamily="18" charset="2"/>
              </a:rPr>
              <a:t>in </a:t>
            </a:r>
            <a:r>
              <a:rPr lang="en-US" altLang="ru-RU" sz="2400" dirty="0">
                <a:sym typeface="Symbol" panose="05050102010706020507" pitchFamily="18" charset="2"/>
              </a:rPr>
              <a:t>2003. </a:t>
            </a:r>
          </a:p>
          <a:p>
            <a:pPr eaLnBrk="1" hangingPunct="1">
              <a:lnSpc>
                <a:spcPct val="125000"/>
              </a:lnSpc>
              <a:spcBef>
                <a:spcPct val="70000"/>
              </a:spcBef>
              <a:buClr>
                <a:srgbClr val="CC0000"/>
              </a:buClr>
              <a:buFont typeface="Wingdings" panose="05000000000000000000" pitchFamily="2" charset="2"/>
              <a:buChar char="Ø"/>
            </a:pPr>
            <a:r>
              <a:rPr lang="en-US" altLang="ru-RU" sz="2400" dirty="0">
                <a:sym typeface="Symbol" panose="05050102010706020507" pitchFamily="18" charset="2"/>
              </a:rPr>
              <a:t>The second stage of </a:t>
            </a:r>
            <a:r>
              <a:rPr lang="en-US" altLang="ru-RU" sz="2400" dirty="0" err="1">
                <a:sym typeface="Symbol" panose="05050102010706020507" pitchFamily="18" charset="2"/>
              </a:rPr>
              <a:t>NovoFEL</a:t>
            </a:r>
            <a:r>
              <a:rPr lang="en-US" altLang="ru-RU" sz="2400" dirty="0">
                <a:sym typeface="Symbol" panose="05050102010706020507" pitchFamily="18" charset="2"/>
              </a:rPr>
              <a:t> working in spectral range </a:t>
            </a:r>
            <a:r>
              <a:rPr lang="en-US" altLang="ru-RU" sz="2400" dirty="0" smtClean="0"/>
              <a:t>(35 </a:t>
            </a:r>
            <a:r>
              <a:rPr lang="en-US" altLang="ru-RU" sz="2400" dirty="0"/>
              <a:t>÷</a:t>
            </a:r>
            <a:r>
              <a:rPr lang="en-US" altLang="ru-RU" sz="2400" dirty="0" smtClean="0"/>
              <a:t> 80</a:t>
            </a:r>
            <a:r>
              <a:rPr lang="en-US" altLang="ru-RU" sz="2400" dirty="0"/>
              <a:t>)</a:t>
            </a:r>
            <a:r>
              <a:rPr lang="en-US" altLang="ru-RU" sz="2400" dirty="0">
                <a:solidFill>
                  <a:srgbClr val="0000CC"/>
                </a:solidFill>
              </a:rPr>
              <a:t> </a:t>
            </a:r>
            <a:r>
              <a:rPr lang="en-US" altLang="ru-RU" sz="2400" dirty="0">
                <a:sym typeface="Symbol" panose="05050102010706020507" pitchFamily="18" charset="2"/>
              </a:rPr>
              <a:t>m, based on two track energy recovery </a:t>
            </a:r>
            <a:r>
              <a:rPr lang="en-US" altLang="ru-RU" sz="2400" dirty="0" err="1" smtClean="0">
                <a:sym typeface="Symbol" panose="05050102010706020507" pitchFamily="18" charset="2"/>
              </a:rPr>
              <a:t>linac</a:t>
            </a:r>
            <a:r>
              <a:rPr lang="en-US" altLang="ru-RU" sz="2400" dirty="0" smtClean="0">
                <a:sym typeface="Symbol" panose="05050102010706020507" pitchFamily="18" charset="2"/>
              </a:rPr>
              <a:t> </a:t>
            </a:r>
            <a:r>
              <a:rPr lang="en-US" altLang="ru-RU" sz="2400" dirty="0"/>
              <a:t>with energy </a:t>
            </a:r>
            <a:r>
              <a:rPr lang="en-US" altLang="ru-RU" sz="2400" dirty="0" smtClean="0"/>
              <a:t>22 </a:t>
            </a:r>
            <a:r>
              <a:rPr lang="en-US" altLang="ru-RU" sz="2400" dirty="0"/>
              <a:t>MeV, </a:t>
            </a:r>
            <a:r>
              <a:rPr lang="en-US" altLang="ru-RU" sz="2400" dirty="0" smtClean="0">
                <a:sym typeface="Symbol" panose="05050102010706020507" pitchFamily="18" charset="2"/>
              </a:rPr>
              <a:t>was </a:t>
            </a:r>
            <a:r>
              <a:rPr lang="en-US" altLang="ru-RU" sz="2400" dirty="0">
                <a:sym typeface="Symbol" panose="05050102010706020507" pitchFamily="18" charset="2"/>
              </a:rPr>
              <a:t>commissioned in 2009.</a:t>
            </a:r>
            <a:r>
              <a:rPr lang="en-US" altLang="ru-RU" sz="2400" dirty="0">
                <a:solidFill>
                  <a:srgbClr val="0000CC"/>
                </a:solidFill>
                <a:sym typeface="Symbol" panose="05050102010706020507" pitchFamily="18" charset="2"/>
              </a:rPr>
              <a:t> </a:t>
            </a:r>
          </a:p>
        </p:txBody>
      </p:sp>
      <p:sp>
        <p:nvSpPr>
          <p:cNvPr id="11270" name="Rectangle 3"/>
          <p:cNvSpPr txBox="1">
            <a:spLocks noChangeArrowheads="1"/>
          </p:cNvSpPr>
          <p:nvPr/>
        </p:nvSpPr>
        <p:spPr bwMode="auto">
          <a:xfrm>
            <a:off x="109487" y="5085184"/>
            <a:ext cx="8785225"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5000"/>
              </a:lnSpc>
              <a:spcBef>
                <a:spcPct val="70000"/>
              </a:spcBef>
              <a:buClr>
                <a:srgbClr val="CC0000"/>
              </a:buClr>
              <a:buFont typeface="Wingdings" panose="05000000000000000000" pitchFamily="2" charset="2"/>
              <a:buChar char="Ø"/>
            </a:pPr>
            <a:r>
              <a:rPr lang="en-US" altLang="ru-RU" sz="2400" dirty="0"/>
              <a:t>The third stage of </a:t>
            </a:r>
            <a:r>
              <a:rPr lang="en-US" altLang="ru-RU" sz="2400" dirty="0" err="1"/>
              <a:t>NovoFEL</a:t>
            </a:r>
            <a:r>
              <a:rPr lang="en-US" altLang="ru-RU" sz="2400" dirty="0"/>
              <a:t> </a:t>
            </a:r>
            <a:r>
              <a:rPr lang="en-US" altLang="ru-RU" sz="2400" dirty="0">
                <a:sym typeface="Symbol" panose="05050102010706020507" pitchFamily="18" charset="2"/>
              </a:rPr>
              <a:t>working in spectral range </a:t>
            </a:r>
            <a:r>
              <a:rPr lang="en-US" altLang="ru-RU" sz="2400" dirty="0"/>
              <a:t>(8 ÷</a:t>
            </a:r>
            <a:r>
              <a:rPr lang="en-US" altLang="ru-RU" sz="2400" dirty="0" smtClean="0"/>
              <a:t> 15</a:t>
            </a:r>
            <a:r>
              <a:rPr lang="en-US" altLang="ru-RU" sz="2400" dirty="0"/>
              <a:t>)</a:t>
            </a:r>
            <a:r>
              <a:rPr lang="en-US" altLang="ru-RU" sz="2400" dirty="0">
                <a:solidFill>
                  <a:srgbClr val="0000CC"/>
                </a:solidFill>
              </a:rPr>
              <a:t> </a:t>
            </a:r>
            <a:r>
              <a:rPr lang="en-US" altLang="ru-RU" sz="2400" dirty="0">
                <a:sym typeface="Symbol" panose="05050102010706020507" pitchFamily="18" charset="2"/>
              </a:rPr>
              <a:t>m, </a:t>
            </a:r>
            <a:r>
              <a:rPr lang="en-US" altLang="ru-RU" sz="2400" dirty="0" smtClean="0"/>
              <a:t>based </a:t>
            </a:r>
            <a:r>
              <a:rPr lang="en-US" altLang="ru-RU" sz="2400" dirty="0"/>
              <a:t>on four track energy recovery </a:t>
            </a:r>
            <a:r>
              <a:rPr lang="en-US" altLang="ru-RU" sz="2400" dirty="0" err="1"/>
              <a:t>linac</a:t>
            </a:r>
            <a:r>
              <a:rPr lang="en-US" altLang="ru-RU" sz="2400" dirty="0"/>
              <a:t> with energy </a:t>
            </a:r>
            <a:r>
              <a:rPr lang="en-US" altLang="ru-RU" sz="2400" dirty="0" smtClean="0"/>
              <a:t>42 </a:t>
            </a:r>
            <a:r>
              <a:rPr lang="en-US" altLang="ru-RU" sz="2400" dirty="0"/>
              <a:t>MeV, was commissioned </a:t>
            </a:r>
            <a:r>
              <a:rPr lang="en-US" altLang="ru-RU" sz="2400" dirty="0" smtClean="0"/>
              <a:t>in 2015</a:t>
            </a:r>
            <a:r>
              <a:rPr lang="en-US" altLang="ru-RU" sz="2400" dirty="0"/>
              <a:t>. </a:t>
            </a:r>
            <a:endParaRPr lang="ru-RU" altLang="ru-RU" sz="2400" dirty="0"/>
          </a:p>
        </p:txBody>
      </p:sp>
      <p:sp>
        <p:nvSpPr>
          <p:cNvPr id="7" name="Номер слайда 1"/>
          <p:cNvSpPr>
            <a:spLocks noGrp="1"/>
          </p:cNvSpPr>
          <p:nvPr>
            <p:ph type="sldNum" sz="quarter" idx="12"/>
          </p:nvPr>
        </p:nvSpPr>
        <p:spPr>
          <a:xfrm>
            <a:off x="8474075" y="6376988"/>
            <a:ext cx="561975" cy="365125"/>
          </a:xfrm>
        </p:spPr>
        <p:txBody>
          <a:bodyPr/>
          <a:lstStyle/>
          <a:p>
            <a:pPr algn="ctr">
              <a:defRPr/>
            </a:pPr>
            <a:r>
              <a:rPr lang="en-US" dirty="0">
                <a:solidFill>
                  <a:prstClr val="black">
                    <a:lumMod val="65000"/>
                    <a:lumOff val="35000"/>
                  </a:prstClr>
                </a:solidFill>
              </a:rPr>
              <a:t>6</a:t>
            </a:r>
            <a:endParaRPr lang="ru-RU" dirty="0">
              <a:solidFill>
                <a:prstClr val="black">
                  <a:lumMod val="65000"/>
                  <a:lumOff val="35000"/>
                </a:prstClr>
              </a:solidFill>
            </a:endParaRPr>
          </a:p>
        </p:txBody>
      </p:sp>
    </p:spTree>
    <p:extLst>
      <p:ext uri="{BB962C8B-B14F-4D97-AF65-F5344CB8AC3E}">
        <p14:creationId xmlns:p14="http://schemas.microsoft.com/office/powerpoint/2010/main" val="1915609582"/>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173355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0000CC"/>
              </a:solidFill>
            </a:endParaRPr>
          </a:p>
        </p:txBody>
      </p:sp>
      <p:sp>
        <p:nvSpPr>
          <p:cNvPr id="14339" name="Rectangle 3"/>
          <p:cNvSpPr>
            <a:spLocks noChangeArrowheads="1"/>
          </p:cNvSpPr>
          <p:nvPr/>
        </p:nvSpPr>
        <p:spPr bwMode="auto">
          <a:xfrm>
            <a:off x="611560" y="1355699"/>
            <a:ext cx="1683384" cy="307777"/>
          </a:xfrm>
          <a:prstGeom prst="rect">
            <a:avLst/>
          </a:prstGeom>
          <a:noFill/>
          <a:ln w="9525">
            <a:noFill/>
            <a:miter lim="800000"/>
            <a:headEnd/>
            <a:tailEnd/>
          </a:ln>
          <a:effectLst/>
        </p:spPr>
        <p:txBody>
          <a:bodyPr wrap="square">
            <a:spAutoFit/>
          </a:bodyPr>
          <a:lstStyle/>
          <a:p>
            <a:r>
              <a:rPr lang="en-US" sz="1400" b="1" dirty="0">
                <a:solidFill>
                  <a:srgbClr val="C00000"/>
                </a:solidFill>
                <a:sym typeface="Symbol" panose="05050102010706020507" pitchFamily="18" charset="2"/>
              </a:rPr>
              <a:t>E</a:t>
            </a:r>
            <a:r>
              <a:rPr lang="en-US" sz="1400" b="1" dirty="0" smtClean="0">
                <a:solidFill>
                  <a:srgbClr val="C00000"/>
                </a:solidFill>
                <a:sym typeface="Symbol" panose="05050102010706020507" pitchFamily="18" charset="2"/>
              </a:rPr>
              <a:t> </a:t>
            </a:r>
            <a:r>
              <a:rPr lang="en-US" sz="1400" b="1" dirty="0">
                <a:solidFill>
                  <a:srgbClr val="C00000"/>
                </a:solidFill>
                <a:sym typeface="Symbol" panose="05050102010706020507" pitchFamily="18" charset="2"/>
              </a:rPr>
              <a:t>= </a:t>
            </a:r>
            <a:r>
              <a:rPr lang="en-US" sz="1400" b="1" dirty="0" smtClean="0">
                <a:solidFill>
                  <a:srgbClr val="C00000"/>
                </a:solidFill>
                <a:sym typeface="Symbol" panose="05050102010706020507" pitchFamily="18" charset="2"/>
              </a:rPr>
              <a:t>2 MeV</a:t>
            </a:r>
            <a:endParaRPr lang="en-US" sz="1400" b="1" dirty="0">
              <a:solidFill>
                <a:srgbClr val="C00000"/>
              </a:solidFill>
            </a:endParaRPr>
          </a:p>
        </p:txBody>
      </p:sp>
      <p:sp>
        <p:nvSpPr>
          <p:cNvPr id="30724" name="Rectangle 4"/>
          <p:cNvSpPr>
            <a:spLocks noChangeArrowheads="1"/>
          </p:cNvSpPr>
          <p:nvPr/>
        </p:nvSpPr>
        <p:spPr bwMode="auto">
          <a:xfrm>
            <a:off x="152400" y="4740275"/>
            <a:ext cx="8763000" cy="2032000"/>
          </a:xfrm>
          <a:prstGeom prst="rect">
            <a:avLst/>
          </a:prstGeom>
          <a:noFill/>
          <a:ln w="9525">
            <a:noFill/>
            <a:miter lim="800000"/>
            <a:headEnd/>
            <a:tailEnd/>
          </a:ln>
        </p:spPr>
        <p:txBody>
          <a:bodyPr>
            <a:spAutoFit/>
          </a:bodyPr>
          <a:lstStyle/>
          <a:p>
            <a:pPr algn="just">
              <a:defRPr/>
            </a:pPr>
            <a:r>
              <a:rPr kumimoji="1" lang="en-US" dirty="0">
                <a:latin typeface="+mn-lt"/>
              </a:rPr>
              <a:t>E</a:t>
            </a:r>
            <a:r>
              <a:rPr kumimoji="1" lang="ru-RU" dirty="0" err="1">
                <a:latin typeface="+mn-lt"/>
              </a:rPr>
              <a:t>lectron</a:t>
            </a:r>
            <a:r>
              <a:rPr kumimoji="1" lang="ru-RU" dirty="0">
                <a:latin typeface="+mn-lt"/>
              </a:rPr>
              <a:t> </a:t>
            </a:r>
            <a:r>
              <a:rPr kumimoji="1" lang="ru-RU" dirty="0" err="1">
                <a:latin typeface="+mn-lt"/>
              </a:rPr>
              <a:t>beam</a:t>
            </a:r>
            <a:r>
              <a:rPr kumimoji="1" lang="ru-RU" dirty="0">
                <a:latin typeface="+mn-lt"/>
              </a:rPr>
              <a:t> </a:t>
            </a:r>
            <a:r>
              <a:rPr kumimoji="1" lang="ru-RU" dirty="0" err="1">
                <a:latin typeface="+mn-lt"/>
              </a:rPr>
              <a:t>from</a:t>
            </a:r>
            <a:r>
              <a:rPr kumimoji="1" lang="ru-RU" dirty="0">
                <a:latin typeface="+mn-lt"/>
              </a:rPr>
              <a:t> </a:t>
            </a:r>
            <a:r>
              <a:rPr kumimoji="1" lang="ru-RU" dirty="0" err="1">
                <a:latin typeface="+mn-lt"/>
              </a:rPr>
              <a:t>the</a:t>
            </a:r>
            <a:r>
              <a:rPr kumimoji="1" lang="ru-RU" dirty="0">
                <a:latin typeface="+mn-lt"/>
              </a:rPr>
              <a:t> </a:t>
            </a:r>
            <a:r>
              <a:rPr kumimoji="1" lang="en-US" dirty="0">
                <a:latin typeface="+mn-lt"/>
              </a:rPr>
              <a:t>gun</a:t>
            </a:r>
            <a:r>
              <a:rPr kumimoji="1" lang="ru-RU" dirty="0">
                <a:latin typeface="+mn-lt"/>
              </a:rPr>
              <a:t> </a:t>
            </a:r>
            <a:r>
              <a:rPr kumimoji="1" lang="ru-RU" dirty="0" err="1">
                <a:latin typeface="+mn-lt"/>
              </a:rPr>
              <a:t>pass</a:t>
            </a:r>
            <a:r>
              <a:rPr kumimoji="1" lang="en-US" dirty="0" err="1">
                <a:latin typeface="+mn-lt"/>
              </a:rPr>
              <a:t>es</a:t>
            </a:r>
            <a:r>
              <a:rPr kumimoji="1" lang="ru-RU" dirty="0">
                <a:latin typeface="+mn-lt"/>
              </a:rPr>
              <a:t> </a:t>
            </a:r>
            <a:r>
              <a:rPr kumimoji="1" lang="ru-RU" dirty="0" err="1">
                <a:latin typeface="+mn-lt"/>
              </a:rPr>
              <a:t>through</a:t>
            </a:r>
            <a:r>
              <a:rPr kumimoji="1" lang="ru-RU" dirty="0">
                <a:latin typeface="+mn-lt"/>
              </a:rPr>
              <a:t> </a:t>
            </a:r>
            <a:r>
              <a:rPr kumimoji="1" lang="ru-RU" dirty="0" err="1">
                <a:latin typeface="+mn-lt"/>
              </a:rPr>
              <a:t>the</a:t>
            </a:r>
            <a:r>
              <a:rPr kumimoji="1" lang="ru-RU" dirty="0">
                <a:latin typeface="+mn-lt"/>
              </a:rPr>
              <a:t> </a:t>
            </a:r>
            <a:r>
              <a:rPr kumimoji="1" lang="ru-RU" dirty="0" err="1">
                <a:latin typeface="+mn-lt"/>
              </a:rPr>
              <a:t>buncher</a:t>
            </a:r>
            <a:r>
              <a:rPr kumimoji="1" lang="ru-RU" dirty="0">
                <a:latin typeface="+mn-lt"/>
              </a:rPr>
              <a:t> (</a:t>
            </a:r>
            <a:r>
              <a:rPr kumimoji="1" lang="ru-RU" dirty="0" err="1">
                <a:latin typeface="+mn-lt"/>
              </a:rPr>
              <a:t>a</a:t>
            </a:r>
            <a:r>
              <a:rPr kumimoji="1" lang="ru-RU" dirty="0">
                <a:latin typeface="+mn-lt"/>
              </a:rPr>
              <a:t> </a:t>
            </a:r>
            <a:r>
              <a:rPr kumimoji="1" lang="ru-RU" dirty="0" err="1">
                <a:latin typeface="+mn-lt"/>
              </a:rPr>
              <a:t>bunching</a:t>
            </a:r>
            <a:r>
              <a:rPr kumimoji="1" lang="ru-RU" dirty="0">
                <a:latin typeface="+mn-lt"/>
              </a:rPr>
              <a:t> RF </a:t>
            </a:r>
            <a:r>
              <a:rPr kumimoji="1" lang="ru-RU" dirty="0" err="1">
                <a:latin typeface="+mn-lt"/>
              </a:rPr>
              <a:t>cavity</a:t>
            </a:r>
            <a:r>
              <a:rPr kumimoji="1" lang="ru-RU" dirty="0">
                <a:latin typeface="+mn-lt"/>
              </a:rPr>
              <a:t>), </a:t>
            </a:r>
            <a:r>
              <a:rPr kumimoji="1" lang="ru-RU" dirty="0" err="1">
                <a:latin typeface="+mn-lt"/>
              </a:rPr>
              <a:t>drift</a:t>
            </a:r>
            <a:r>
              <a:rPr kumimoji="1" lang="ru-RU" dirty="0">
                <a:latin typeface="+mn-lt"/>
              </a:rPr>
              <a:t> </a:t>
            </a:r>
            <a:r>
              <a:rPr kumimoji="1" lang="ru-RU" dirty="0" err="1">
                <a:latin typeface="+mn-lt"/>
              </a:rPr>
              <a:t>section</a:t>
            </a:r>
            <a:r>
              <a:rPr kumimoji="1" lang="en-US" dirty="0">
                <a:latin typeface="+mn-lt"/>
              </a:rPr>
              <a:t>, </a:t>
            </a:r>
            <a:r>
              <a:rPr kumimoji="1" lang="ru-RU" dirty="0">
                <a:latin typeface="+mn-lt"/>
              </a:rPr>
              <a:t>2 </a:t>
            </a:r>
            <a:r>
              <a:rPr kumimoji="1" lang="ru-RU" dirty="0" err="1">
                <a:latin typeface="+mn-lt"/>
              </a:rPr>
              <a:t>MeV</a:t>
            </a:r>
            <a:r>
              <a:rPr kumimoji="1" lang="ru-RU" dirty="0">
                <a:latin typeface="+mn-lt"/>
              </a:rPr>
              <a:t> </a:t>
            </a:r>
            <a:r>
              <a:rPr kumimoji="1" lang="ru-RU" dirty="0" err="1">
                <a:latin typeface="+mn-lt"/>
              </a:rPr>
              <a:t>accelerating</a:t>
            </a:r>
            <a:r>
              <a:rPr kumimoji="1" lang="ru-RU" dirty="0">
                <a:latin typeface="+mn-lt"/>
              </a:rPr>
              <a:t> </a:t>
            </a:r>
            <a:r>
              <a:rPr kumimoji="1" lang="ru-RU" dirty="0" err="1">
                <a:latin typeface="+mn-lt"/>
              </a:rPr>
              <a:t>cavities</a:t>
            </a:r>
            <a:r>
              <a:rPr kumimoji="1" lang="en-US" dirty="0">
                <a:latin typeface="+mn-lt"/>
              </a:rPr>
              <a:t>, the main </a:t>
            </a:r>
            <a:r>
              <a:rPr kumimoji="1" lang="ru-RU" dirty="0" err="1">
                <a:latin typeface="+mn-lt"/>
              </a:rPr>
              <a:t>accelerating</a:t>
            </a:r>
            <a:r>
              <a:rPr kumimoji="1" lang="ru-RU" dirty="0">
                <a:latin typeface="+mn-lt"/>
              </a:rPr>
              <a:t> </a:t>
            </a:r>
            <a:r>
              <a:rPr kumimoji="1" lang="ru-RU" dirty="0" err="1">
                <a:latin typeface="+mn-lt"/>
              </a:rPr>
              <a:t>structure</a:t>
            </a:r>
            <a:r>
              <a:rPr kumimoji="1" lang="en-US" dirty="0">
                <a:latin typeface="+mn-lt"/>
              </a:rPr>
              <a:t> and</a:t>
            </a:r>
            <a:r>
              <a:rPr kumimoji="1" lang="ru-RU" dirty="0">
                <a:latin typeface="+mn-lt"/>
              </a:rPr>
              <a:t> </a:t>
            </a:r>
            <a:r>
              <a:rPr kumimoji="1" lang="ru-RU" dirty="0" err="1">
                <a:latin typeface="+mn-lt"/>
              </a:rPr>
              <a:t>the</a:t>
            </a:r>
            <a:r>
              <a:rPr kumimoji="1" lang="ru-RU" dirty="0">
                <a:latin typeface="+mn-lt"/>
              </a:rPr>
              <a:t> </a:t>
            </a:r>
            <a:r>
              <a:rPr kumimoji="1" lang="ru-RU" dirty="0" err="1">
                <a:latin typeface="+mn-lt"/>
              </a:rPr>
              <a:t>undulator</a:t>
            </a:r>
            <a:r>
              <a:rPr kumimoji="1" lang="ru-RU" dirty="0">
                <a:latin typeface="+mn-lt"/>
              </a:rPr>
              <a:t>, </a:t>
            </a:r>
            <a:r>
              <a:rPr kumimoji="1" lang="ru-RU" dirty="0" err="1">
                <a:latin typeface="+mn-lt"/>
              </a:rPr>
              <a:t>where</a:t>
            </a:r>
            <a:r>
              <a:rPr kumimoji="1" lang="ru-RU" dirty="0">
                <a:latin typeface="+mn-lt"/>
              </a:rPr>
              <a:t> </a:t>
            </a:r>
            <a:r>
              <a:rPr kumimoji="1" lang="ru-RU" dirty="0" err="1">
                <a:latin typeface="+mn-lt"/>
              </a:rPr>
              <a:t>a</a:t>
            </a:r>
            <a:r>
              <a:rPr kumimoji="1" lang="ru-RU" dirty="0">
                <a:latin typeface="+mn-lt"/>
              </a:rPr>
              <a:t> </a:t>
            </a:r>
            <a:r>
              <a:rPr kumimoji="1" lang="ru-RU" dirty="0" err="1">
                <a:latin typeface="+mn-lt"/>
              </a:rPr>
              <a:t>fraction</a:t>
            </a:r>
            <a:r>
              <a:rPr kumimoji="1" lang="ru-RU" dirty="0">
                <a:latin typeface="+mn-lt"/>
              </a:rPr>
              <a:t> </a:t>
            </a:r>
            <a:r>
              <a:rPr kumimoji="1" lang="ru-RU" dirty="0" err="1">
                <a:latin typeface="+mn-lt"/>
              </a:rPr>
              <a:t>of</a:t>
            </a:r>
            <a:r>
              <a:rPr kumimoji="1" lang="ru-RU" dirty="0">
                <a:latin typeface="+mn-lt"/>
              </a:rPr>
              <a:t> </a:t>
            </a:r>
            <a:r>
              <a:rPr kumimoji="1" lang="ru-RU" dirty="0" err="1">
                <a:latin typeface="+mn-lt"/>
              </a:rPr>
              <a:t>its</a:t>
            </a:r>
            <a:r>
              <a:rPr kumimoji="1" lang="ru-RU" dirty="0">
                <a:latin typeface="+mn-lt"/>
              </a:rPr>
              <a:t> </a:t>
            </a:r>
            <a:r>
              <a:rPr kumimoji="1" lang="ru-RU" dirty="0" err="1">
                <a:latin typeface="+mn-lt"/>
              </a:rPr>
              <a:t>energy</a:t>
            </a:r>
            <a:r>
              <a:rPr kumimoji="1" lang="ru-RU" dirty="0">
                <a:latin typeface="+mn-lt"/>
              </a:rPr>
              <a:t> </a:t>
            </a:r>
            <a:r>
              <a:rPr kumimoji="1" lang="ru-RU" dirty="0" err="1">
                <a:latin typeface="+mn-lt"/>
              </a:rPr>
              <a:t>is</a:t>
            </a:r>
            <a:r>
              <a:rPr kumimoji="1" lang="ru-RU" dirty="0">
                <a:latin typeface="+mn-lt"/>
              </a:rPr>
              <a:t> </a:t>
            </a:r>
            <a:r>
              <a:rPr kumimoji="1" lang="en-US" dirty="0">
                <a:latin typeface="+mn-lt"/>
              </a:rPr>
              <a:t>converted</a:t>
            </a:r>
            <a:r>
              <a:rPr kumimoji="1" lang="ru-RU" dirty="0">
                <a:latin typeface="+mn-lt"/>
              </a:rPr>
              <a:t> </a:t>
            </a:r>
            <a:r>
              <a:rPr kumimoji="1" lang="ru-RU" dirty="0" err="1">
                <a:latin typeface="+mn-lt"/>
              </a:rPr>
              <a:t>to</a:t>
            </a:r>
            <a:r>
              <a:rPr kumimoji="1" lang="ru-RU" dirty="0">
                <a:latin typeface="+mn-lt"/>
              </a:rPr>
              <a:t> </a:t>
            </a:r>
            <a:r>
              <a:rPr kumimoji="1" lang="ru-RU" dirty="0" err="1">
                <a:latin typeface="+mn-lt"/>
              </a:rPr>
              <a:t>radiation</a:t>
            </a:r>
            <a:r>
              <a:rPr kumimoji="1" lang="ru-RU" dirty="0">
                <a:latin typeface="+mn-lt"/>
              </a:rPr>
              <a:t>. </a:t>
            </a:r>
            <a:endParaRPr kumimoji="1" lang="en-US" dirty="0">
              <a:latin typeface="+mn-lt"/>
            </a:endParaRPr>
          </a:p>
          <a:p>
            <a:pPr algn="just">
              <a:defRPr/>
            </a:pPr>
            <a:endParaRPr kumimoji="1" lang="en-US" dirty="0">
              <a:latin typeface="+mn-lt"/>
            </a:endParaRPr>
          </a:p>
          <a:p>
            <a:pPr algn="just">
              <a:defRPr/>
            </a:pPr>
            <a:r>
              <a:rPr kumimoji="1" lang="ru-RU" dirty="0" err="1">
                <a:latin typeface="+mn-lt"/>
              </a:rPr>
              <a:t>After</a:t>
            </a:r>
            <a:r>
              <a:rPr kumimoji="1" lang="ru-RU" dirty="0">
                <a:latin typeface="+mn-lt"/>
              </a:rPr>
              <a:t> </a:t>
            </a:r>
            <a:r>
              <a:rPr kumimoji="1" lang="ru-RU" dirty="0" err="1">
                <a:latin typeface="+mn-lt"/>
              </a:rPr>
              <a:t>that</a:t>
            </a:r>
            <a:r>
              <a:rPr kumimoji="1" lang="ru-RU" dirty="0">
                <a:latin typeface="+mn-lt"/>
              </a:rPr>
              <a:t>, </a:t>
            </a:r>
            <a:r>
              <a:rPr kumimoji="1" lang="ru-RU" dirty="0" err="1">
                <a:latin typeface="+mn-lt"/>
              </a:rPr>
              <a:t>the</a:t>
            </a:r>
            <a:r>
              <a:rPr kumimoji="1" lang="ru-RU" dirty="0">
                <a:latin typeface="+mn-lt"/>
              </a:rPr>
              <a:t> </a:t>
            </a:r>
            <a:r>
              <a:rPr kumimoji="1" lang="ru-RU" dirty="0" err="1">
                <a:latin typeface="+mn-lt"/>
              </a:rPr>
              <a:t>beam</a:t>
            </a:r>
            <a:r>
              <a:rPr kumimoji="1" lang="ru-RU" dirty="0">
                <a:latin typeface="+mn-lt"/>
              </a:rPr>
              <a:t> </a:t>
            </a:r>
            <a:r>
              <a:rPr kumimoji="1" lang="ru-RU" dirty="0" err="1">
                <a:latin typeface="+mn-lt"/>
              </a:rPr>
              <a:t>retu</a:t>
            </a:r>
            <a:r>
              <a:rPr kumimoji="1" lang="en-US" dirty="0" err="1">
                <a:latin typeface="+mn-lt"/>
              </a:rPr>
              <a:t>rns</a:t>
            </a:r>
            <a:r>
              <a:rPr kumimoji="1" lang="ru-RU" dirty="0">
                <a:latin typeface="+mn-lt"/>
              </a:rPr>
              <a:t> </a:t>
            </a:r>
            <a:r>
              <a:rPr kumimoji="1" lang="ru-RU" dirty="0" err="1">
                <a:latin typeface="+mn-lt"/>
              </a:rPr>
              <a:t>to</a:t>
            </a:r>
            <a:r>
              <a:rPr kumimoji="1" lang="ru-RU" dirty="0">
                <a:latin typeface="+mn-lt"/>
              </a:rPr>
              <a:t> </a:t>
            </a:r>
            <a:r>
              <a:rPr kumimoji="1" lang="ru-RU" dirty="0" err="1">
                <a:latin typeface="+mn-lt"/>
              </a:rPr>
              <a:t>the</a:t>
            </a:r>
            <a:r>
              <a:rPr kumimoji="1" lang="ru-RU" dirty="0">
                <a:latin typeface="+mn-lt"/>
              </a:rPr>
              <a:t> </a:t>
            </a:r>
            <a:r>
              <a:rPr kumimoji="1" lang="ru-RU" dirty="0" err="1">
                <a:latin typeface="+mn-lt"/>
              </a:rPr>
              <a:t>main</a:t>
            </a:r>
            <a:r>
              <a:rPr kumimoji="1" lang="ru-RU" dirty="0">
                <a:latin typeface="+mn-lt"/>
              </a:rPr>
              <a:t> </a:t>
            </a:r>
            <a:r>
              <a:rPr kumimoji="1" lang="ru-RU" dirty="0" err="1">
                <a:latin typeface="+mn-lt"/>
              </a:rPr>
              <a:t>accelerating</a:t>
            </a:r>
            <a:r>
              <a:rPr kumimoji="1" lang="ru-RU" dirty="0">
                <a:latin typeface="+mn-lt"/>
              </a:rPr>
              <a:t> </a:t>
            </a:r>
            <a:r>
              <a:rPr kumimoji="1" lang="ru-RU" dirty="0" err="1">
                <a:latin typeface="+mn-lt"/>
              </a:rPr>
              <a:t>structure</a:t>
            </a:r>
            <a:r>
              <a:rPr kumimoji="1" lang="ru-RU" dirty="0">
                <a:latin typeface="+mn-lt"/>
              </a:rPr>
              <a:t> </a:t>
            </a:r>
            <a:r>
              <a:rPr kumimoji="1" lang="ru-RU" dirty="0" err="1">
                <a:latin typeface="+mn-lt"/>
              </a:rPr>
              <a:t>in</a:t>
            </a:r>
            <a:r>
              <a:rPr kumimoji="1" lang="ru-RU" dirty="0">
                <a:latin typeface="+mn-lt"/>
              </a:rPr>
              <a:t> </a:t>
            </a:r>
            <a:r>
              <a:rPr kumimoji="1" lang="ru-RU" dirty="0" err="1">
                <a:latin typeface="+mn-lt"/>
              </a:rPr>
              <a:t>a</a:t>
            </a:r>
            <a:r>
              <a:rPr kumimoji="1" lang="ru-RU" dirty="0">
                <a:latin typeface="+mn-lt"/>
              </a:rPr>
              <a:t> </a:t>
            </a:r>
            <a:r>
              <a:rPr kumimoji="1" lang="en-US" dirty="0">
                <a:latin typeface="+mn-lt"/>
              </a:rPr>
              <a:t>decelerating RF</a:t>
            </a:r>
            <a:r>
              <a:rPr kumimoji="1" lang="ru-RU" dirty="0">
                <a:latin typeface="+mn-lt"/>
              </a:rPr>
              <a:t> </a:t>
            </a:r>
            <a:r>
              <a:rPr kumimoji="1" lang="ru-RU" dirty="0" err="1">
                <a:latin typeface="+mn-lt"/>
              </a:rPr>
              <a:t>phase</a:t>
            </a:r>
            <a:r>
              <a:rPr kumimoji="1" lang="en-US" dirty="0">
                <a:latin typeface="+mn-lt"/>
              </a:rPr>
              <a:t>, decreases</a:t>
            </a:r>
            <a:r>
              <a:rPr kumimoji="1" lang="ru-RU" dirty="0">
                <a:latin typeface="+mn-lt"/>
              </a:rPr>
              <a:t> </a:t>
            </a:r>
            <a:r>
              <a:rPr kumimoji="1" lang="ru-RU" dirty="0" err="1">
                <a:latin typeface="+mn-lt"/>
              </a:rPr>
              <a:t>its</a:t>
            </a:r>
            <a:r>
              <a:rPr kumimoji="1" lang="ru-RU" dirty="0">
                <a:latin typeface="+mn-lt"/>
              </a:rPr>
              <a:t> </a:t>
            </a:r>
            <a:r>
              <a:rPr kumimoji="1" lang="ru-RU" dirty="0" err="1">
                <a:latin typeface="+mn-lt"/>
              </a:rPr>
              <a:t>energy</a:t>
            </a:r>
            <a:r>
              <a:rPr kumimoji="1" lang="ru-RU" dirty="0">
                <a:latin typeface="+mn-lt"/>
              </a:rPr>
              <a:t> </a:t>
            </a:r>
            <a:r>
              <a:rPr kumimoji="1" lang="ru-RU" dirty="0" err="1">
                <a:latin typeface="+mn-lt"/>
              </a:rPr>
              <a:t>to</a:t>
            </a:r>
            <a:r>
              <a:rPr kumimoji="1" lang="ru-RU" dirty="0">
                <a:latin typeface="+mn-lt"/>
              </a:rPr>
              <a:t> </a:t>
            </a:r>
            <a:r>
              <a:rPr kumimoji="1" lang="ru-RU" dirty="0" err="1">
                <a:latin typeface="+mn-lt"/>
              </a:rPr>
              <a:t>its</a:t>
            </a:r>
            <a:r>
              <a:rPr kumimoji="1" lang="ru-RU" dirty="0">
                <a:latin typeface="+mn-lt"/>
              </a:rPr>
              <a:t> </a:t>
            </a:r>
            <a:r>
              <a:rPr kumimoji="1" lang="ru-RU" dirty="0" err="1">
                <a:latin typeface="+mn-lt"/>
              </a:rPr>
              <a:t>injection</a:t>
            </a:r>
            <a:r>
              <a:rPr kumimoji="1" lang="ru-RU" dirty="0">
                <a:latin typeface="+mn-lt"/>
              </a:rPr>
              <a:t> </a:t>
            </a:r>
            <a:r>
              <a:rPr kumimoji="1" lang="ru-RU" dirty="0" err="1">
                <a:latin typeface="+mn-lt"/>
              </a:rPr>
              <a:t>value</a:t>
            </a:r>
            <a:r>
              <a:rPr kumimoji="1" lang="en-US" dirty="0">
                <a:latin typeface="+mn-lt"/>
              </a:rPr>
              <a:t> (2 </a:t>
            </a:r>
            <a:r>
              <a:rPr kumimoji="1" lang="en-US" dirty="0" err="1">
                <a:latin typeface="+mn-lt"/>
              </a:rPr>
              <a:t>MeV</a:t>
            </a:r>
            <a:r>
              <a:rPr kumimoji="1" lang="en-US" dirty="0">
                <a:latin typeface="+mn-lt"/>
              </a:rPr>
              <a:t>) and </a:t>
            </a:r>
            <a:r>
              <a:rPr kumimoji="1" lang="ru-RU" dirty="0">
                <a:latin typeface="+mn-lt"/>
              </a:rPr>
              <a:t> </a:t>
            </a:r>
            <a:r>
              <a:rPr kumimoji="1" lang="ru-RU" dirty="0" err="1">
                <a:latin typeface="+mn-lt"/>
              </a:rPr>
              <a:t>is</a:t>
            </a:r>
            <a:r>
              <a:rPr kumimoji="1" lang="ru-RU" dirty="0">
                <a:latin typeface="+mn-lt"/>
              </a:rPr>
              <a:t> </a:t>
            </a:r>
            <a:r>
              <a:rPr kumimoji="1" lang="en-US" dirty="0">
                <a:latin typeface="+mn-lt"/>
              </a:rPr>
              <a:t>absorbed</a:t>
            </a:r>
            <a:r>
              <a:rPr kumimoji="1" lang="ru-RU" dirty="0">
                <a:latin typeface="+mn-lt"/>
              </a:rPr>
              <a:t> </a:t>
            </a:r>
            <a:r>
              <a:rPr kumimoji="1" lang="ru-RU" dirty="0" err="1">
                <a:latin typeface="+mn-lt"/>
              </a:rPr>
              <a:t>in</a:t>
            </a:r>
            <a:r>
              <a:rPr kumimoji="1" lang="ru-RU" dirty="0">
                <a:latin typeface="+mn-lt"/>
              </a:rPr>
              <a:t> </a:t>
            </a:r>
            <a:r>
              <a:rPr kumimoji="1" lang="ru-RU" dirty="0" err="1">
                <a:latin typeface="+mn-lt"/>
              </a:rPr>
              <a:t>the</a:t>
            </a:r>
            <a:r>
              <a:rPr kumimoji="1" lang="ru-RU" dirty="0">
                <a:latin typeface="+mn-lt"/>
              </a:rPr>
              <a:t> </a:t>
            </a:r>
            <a:r>
              <a:rPr kumimoji="1" lang="en-US" dirty="0">
                <a:latin typeface="+mn-lt"/>
              </a:rPr>
              <a:t>beam dump</a:t>
            </a:r>
            <a:r>
              <a:rPr kumimoji="1" lang="ru-RU" dirty="0">
                <a:latin typeface="+mn-lt"/>
              </a:rPr>
              <a:t>. </a:t>
            </a:r>
          </a:p>
        </p:txBody>
      </p:sp>
      <p:sp>
        <p:nvSpPr>
          <p:cNvPr id="13317" name="Rectangle 5"/>
          <p:cNvSpPr>
            <a:spLocks noChangeArrowheads="1"/>
          </p:cNvSpPr>
          <p:nvPr/>
        </p:nvSpPr>
        <p:spPr bwMode="auto">
          <a:xfrm>
            <a:off x="8610600" y="6470650"/>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ru-RU" altLang="ru-RU" sz="1600">
              <a:solidFill>
                <a:schemeClr val="bg2"/>
              </a:solidFill>
              <a:latin typeface="Tahoma" panose="020B0604030504040204" pitchFamily="34" charset="0"/>
            </a:endParaRPr>
          </a:p>
        </p:txBody>
      </p:sp>
      <p:sp>
        <p:nvSpPr>
          <p:cNvPr id="13318" name="Rectangle 6"/>
          <p:cNvSpPr>
            <a:spLocks noChangeArrowheads="1"/>
          </p:cNvSpPr>
          <p:nvPr/>
        </p:nvSpPr>
        <p:spPr bwMode="auto">
          <a:xfrm>
            <a:off x="2339975" y="1268413"/>
            <a:ext cx="287338"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0000CC"/>
              </a:solidFill>
            </a:endParaRPr>
          </a:p>
        </p:txBody>
      </p:sp>
      <p:grpSp>
        <p:nvGrpSpPr>
          <p:cNvPr id="13319" name="Group 8"/>
          <p:cNvGrpSpPr>
            <a:grpSpLocks/>
          </p:cNvGrpSpPr>
          <p:nvPr/>
        </p:nvGrpSpPr>
        <p:grpSpPr bwMode="auto">
          <a:xfrm>
            <a:off x="0" y="959000"/>
            <a:ext cx="8804275" cy="3587750"/>
            <a:chOff x="82" y="497"/>
            <a:chExt cx="5664" cy="2371"/>
          </a:xfrm>
        </p:grpSpPr>
        <p:pic>
          <p:nvPicPr>
            <p:cNvPr id="13322" name="Picture 9" descr="Fig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 y="497"/>
              <a:ext cx="5664" cy="237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3323" name="Text Box 10"/>
            <p:cNvSpPr txBox="1">
              <a:spLocks noChangeArrowheads="1"/>
            </p:cNvSpPr>
            <p:nvPr/>
          </p:nvSpPr>
          <p:spPr bwMode="auto">
            <a:xfrm>
              <a:off x="5018" y="2387"/>
              <a:ext cx="693" cy="26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ru-RU" sz="2200" b="1"/>
                <a:t>0.5 kW</a:t>
              </a:r>
              <a:endParaRPr lang="ru-RU" altLang="ru-RU" sz="2200" b="1"/>
            </a:p>
          </p:txBody>
        </p:sp>
      </p:grpSp>
      <p:sp>
        <p:nvSpPr>
          <p:cNvPr id="13321" name="Rectangle 12"/>
          <p:cNvSpPr>
            <a:spLocks noChangeArrowheads="1"/>
          </p:cNvSpPr>
          <p:nvPr/>
        </p:nvSpPr>
        <p:spPr bwMode="auto">
          <a:xfrm>
            <a:off x="0" y="0"/>
            <a:ext cx="9144000" cy="6858000"/>
          </a:xfrm>
          <a:prstGeom prst="rect">
            <a:avLst/>
          </a:prstGeom>
          <a:noFill/>
          <a:ln w="1016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0000CC"/>
              </a:solidFill>
            </a:endParaRPr>
          </a:p>
        </p:txBody>
      </p:sp>
      <p:sp>
        <p:nvSpPr>
          <p:cNvPr id="2" name="TextBox 1"/>
          <p:cNvSpPr txBox="1"/>
          <p:nvPr/>
        </p:nvSpPr>
        <p:spPr>
          <a:xfrm>
            <a:off x="7945120" y="748716"/>
            <a:ext cx="1299211" cy="1015663"/>
          </a:xfrm>
          <a:prstGeom prst="rect">
            <a:avLst/>
          </a:prstGeom>
          <a:noFill/>
        </p:spPr>
        <p:txBody>
          <a:bodyPr wrap="square" rtlCol="0">
            <a:spAutoFit/>
          </a:bodyPr>
          <a:lstStyle/>
          <a:p>
            <a:r>
              <a:rPr lang="en-US" sz="1600" b="1" i="1" dirty="0" smtClean="0">
                <a:sym typeface="Symbol" panose="05050102010706020507" pitchFamily="18" charset="2"/>
              </a:rPr>
              <a:t>Gun</a:t>
            </a:r>
          </a:p>
          <a:p>
            <a:r>
              <a:rPr lang="en-US" sz="1600" b="1" dirty="0" smtClean="0">
                <a:solidFill>
                  <a:srgbClr val="C00000"/>
                </a:solidFill>
                <a:sym typeface="Symbol" panose="05050102010706020507" pitchFamily="18" charset="2"/>
              </a:rPr>
              <a:t></a:t>
            </a:r>
            <a:r>
              <a:rPr lang="en-US" sz="1100" b="1" dirty="0" smtClean="0">
                <a:solidFill>
                  <a:srgbClr val="C00000"/>
                </a:solidFill>
                <a:sym typeface="Symbol" panose="05050102010706020507" pitchFamily="18" charset="2"/>
              </a:rPr>
              <a:t> </a:t>
            </a:r>
            <a:r>
              <a:rPr lang="en-US" sz="1400" b="1" dirty="0" smtClean="0">
                <a:solidFill>
                  <a:srgbClr val="C00000"/>
                </a:solidFill>
                <a:sym typeface="Symbol" panose="05050102010706020507" pitchFamily="18" charset="2"/>
              </a:rPr>
              <a:t>= 1 ns</a:t>
            </a:r>
            <a:endParaRPr lang="en-US" sz="1400" b="1" dirty="0" smtClean="0">
              <a:solidFill>
                <a:srgbClr val="C00000"/>
              </a:solidFill>
            </a:endParaRPr>
          </a:p>
          <a:p>
            <a:r>
              <a:rPr lang="en-US" sz="1400" b="1" dirty="0" smtClean="0">
                <a:solidFill>
                  <a:srgbClr val="C00000"/>
                </a:solidFill>
              </a:rPr>
              <a:t>Q = 1.5 </a:t>
            </a:r>
            <a:r>
              <a:rPr lang="en-US" sz="1400" b="1" dirty="0" err="1" smtClean="0">
                <a:solidFill>
                  <a:srgbClr val="C00000"/>
                </a:solidFill>
              </a:rPr>
              <a:t>nQ</a:t>
            </a:r>
            <a:endParaRPr lang="en-US" sz="1400" b="1" dirty="0" smtClean="0">
              <a:solidFill>
                <a:srgbClr val="C00000"/>
              </a:solidFill>
            </a:endParaRPr>
          </a:p>
          <a:p>
            <a:r>
              <a:rPr lang="en-US" sz="1400" b="1" dirty="0" smtClean="0">
                <a:solidFill>
                  <a:srgbClr val="C00000"/>
                </a:solidFill>
              </a:rPr>
              <a:t>E = 300 </a:t>
            </a:r>
            <a:r>
              <a:rPr lang="en-US" sz="1400" b="1" dirty="0" err="1" smtClean="0">
                <a:solidFill>
                  <a:srgbClr val="C00000"/>
                </a:solidFill>
              </a:rPr>
              <a:t>keV</a:t>
            </a:r>
            <a:r>
              <a:rPr lang="en-US" sz="1200" dirty="0" smtClean="0">
                <a:solidFill>
                  <a:srgbClr val="C00000"/>
                </a:solidFill>
              </a:rPr>
              <a:t> </a:t>
            </a:r>
            <a:endParaRPr lang="ru-RU" sz="1200" dirty="0">
              <a:solidFill>
                <a:srgbClr val="C00000"/>
              </a:solidFill>
            </a:endParaRPr>
          </a:p>
        </p:txBody>
      </p:sp>
      <p:sp>
        <p:nvSpPr>
          <p:cNvPr id="13" name="TextBox 12"/>
          <p:cNvSpPr txBox="1"/>
          <p:nvPr/>
        </p:nvSpPr>
        <p:spPr>
          <a:xfrm>
            <a:off x="6732240" y="757153"/>
            <a:ext cx="1311011" cy="1015663"/>
          </a:xfrm>
          <a:prstGeom prst="rect">
            <a:avLst/>
          </a:prstGeom>
          <a:noFill/>
        </p:spPr>
        <p:txBody>
          <a:bodyPr wrap="square" rtlCol="0">
            <a:spAutoFit/>
          </a:bodyPr>
          <a:lstStyle/>
          <a:p>
            <a:endParaRPr lang="en-US" sz="1600" b="1" i="1" dirty="0" smtClean="0">
              <a:sym typeface="Symbol" panose="05050102010706020507" pitchFamily="18" charset="2"/>
            </a:endParaRPr>
          </a:p>
          <a:p>
            <a:r>
              <a:rPr lang="en-US" sz="1600" b="1" dirty="0" smtClean="0">
                <a:solidFill>
                  <a:srgbClr val="C00000"/>
                </a:solidFill>
                <a:sym typeface="Symbol" panose="05050102010706020507" pitchFamily="18" charset="2"/>
              </a:rPr>
              <a:t></a:t>
            </a:r>
            <a:r>
              <a:rPr lang="en-US" sz="1100" b="1" dirty="0" smtClean="0">
                <a:solidFill>
                  <a:srgbClr val="C00000"/>
                </a:solidFill>
                <a:sym typeface="Symbol" panose="05050102010706020507" pitchFamily="18" charset="2"/>
              </a:rPr>
              <a:t> </a:t>
            </a:r>
            <a:r>
              <a:rPr lang="en-US" sz="1400" b="1" dirty="0" smtClean="0">
                <a:solidFill>
                  <a:srgbClr val="C00000"/>
                </a:solidFill>
                <a:sym typeface="Symbol" panose="05050102010706020507" pitchFamily="18" charset="2"/>
              </a:rPr>
              <a:t>= 100 </a:t>
            </a:r>
            <a:r>
              <a:rPr lang="en-US" sz="1400" b="1" dirty="0" err="1">
                <a:solidFill>
                  <a:srgbClr val="C00000"/>
                </a:solidFill>
                <a:sym typeface="Symbol" panose="05050102010706020507" pitchFamily="18" charset="2"/>
              </a:rPr>
              <a:t>p</a:t>
            </a:r>
            <a:r>
              <a:rPr lang="en-US" sz="1400" b="1" dirty="0" err="1" smtClean="0">
                <a:solidFill>
                  <a:srgbClr val="C00000"/>
                </a:solidFill>
                <a:sym typeface="Symbol" panose="05050102010706020507" pitchFamily="18" charset="2"/>
              </a:rPr>
              <a:t>s</a:t>
            </a:r>
            <a:endParaRPr lang="en-US" sz="1400" b="1" dirty="0" smtClean="0">
              <a:solidFill>
                <a:srgbClr val="C00000"/>
              </a:solidFill>
            </a:endParaRPr>
          </a:p>
          <a:p>
            <a:r>
              <a:rPr lang="en-US" sz="1400" b="1" dirty="0" smtClean="0">
                <a:solidFill>
                  <a:srgbClr val="C00000"/>
                </a:solidFill>
              </a:rPr>
              <a:t>Q = 1.5 </a:t>
            </a:r>
            <a:r>
              <a:rPr lang="en-US" sz="1400" b="1" dirty="0" err="1">
                <a:solidFill>
                  <a:srgbClr val="C00000"/>
                </a:solidFill>
              </a:rPr>
              <a:t>n</a:t>
            </a:r>
            <a:r>
              <a:rPr lang="en-US" sz="1400" b="1" dirty="0" err="1" smtClean="0">
                <a:solidFill>
                  <a:srgbClr val="C00000"/>
                </a:solidFill>
              </a:rPr>
              <a:t>Q</a:t>
            </a:r>
            <a:endParaRPr lang="en-US" sz="1400" b="1" dirty="0" smtClean="0">
              <a:solidFill>
                <a:srgbClr val="C00000"/>
              </a:solidFill>
            </a:endParaRPr>
          </a:p>
          <a:p>
            <a:r>
              <a:rPr lang="en-US" sz="1400" b="1" dirty="0" smtClean="0">
                <a:solidFill>
                  <a:srgbClr val="C00000"/>
                </a:solidFill>
              </a:rPr>
              <a:t>E =  2 MeV</a:t>
            </a:r>
            <a:r>
              <a:rPr lang="en-US" sz="1200" dirty="0" smtClean="0">
                <a:solidFill>
                  <a:srgbClr val="C00000"/>
                </a:solidFill>
              </a:rPr>
              <a:t> </a:t>
            </a:r>
            <a:endParaRPr lang="ru-RU" sz="1200" dirty="0">
              <a:solidFill>
                <a:srgbClr val="C00000"/>
              </a:solidFill>
            </a:endParaRPr>
          </a:p>
        </p:txBody>
      </p:sp>
      <p:sp>
        <p:nvSpPr>
          <p:cNvPr id="14" name="TextBox 13"/>
          <p:cNvSpPr txBox="1"/>
          <p:nvPr/>
        </p:nvSpPr>
        <p:spPr>
          <a:xfrm>
            <a:off x="2637473" y="1480236"/>
            <a:ext cx="3572457" cy="1323439"/>
          </a:xfrm>
          <a:prstGeom prst="rect">
            <a:avLst/>
          </a:prstGeom>
          <a:noFill/>
        </p:spPr>
        <p:txBody>
          <a:bodyPr wrap="square" rtlCol="0">
            <a:spAutoFit/>
          </a:bodyPr>
          <a:lstStyle/>
          <a:p>
            <a:r>
              <a:rPr lang="en-US" sz="1600" b="1" i="1" dirty="0" smtClean="0">
                <a:sym typeface="Symbol" panose="05050102010706020507" pitchFamily="18" charset="2"/>
              </a:rPr>
              <a:t>Main acceleration structure</a:t>
            </a:r>
          </a:p>
          <a:p>
            <a:endParaRPr lang="en-US" sz="1600" b="1" i="1" dirty="0">
              <a:sym typeface="Symbol" panose="05050102010706020507" pitchFamily="18" charset="2"/>
            </a:endParaRPr>
          </a:p>
          <a:p>
            <a:endParaRPr lang="en-US" sz="1600" b="1" i="1" dirty="0" smtClean="0">
              <a:sym typeface="Symbol" panose="05050102010706020507" pitchFamily="18" charset="2"/>
            </a:endParaRPr>
          </a:p>
          <a:p>
            <a:endParaRPr lang="en-US" sz="1600" b="1" i="1" dirty="0" smtClean="0">
              <a:sym typeface="Symbol" panose="05050102010706020507" pitchFamily="18" charset="2"/>
            </a:endParaRPr>
          </a:p>
          <a:p>
            <a:r>
              <a:rPr lang="en-US" sz="1600" b="1" dirty="0" smtClean="0">
                <a:solidFill>
                  <a:srgbClr val="C00000"/>
                </a:solidFill>
                <a:sym typeface="Symbol" panose="05050102010706020507" pitchFamily="18" charset="2"/>
              </a:rPr>
              <a:t>     E = 10 ÷ 12 MeV</a:t>
            </a:r>
            <a:r>
              <a:rPr lang="en-US" sz="1200" dirty="0" smtClean="0">
                <a:solidFill>
                  <a:srgbClr val="C00000"/>
                </a:solidFill>
              </a:rPr>
              <a:t> </a:t>
            </a:r>
            <a:endParaRPr lang="ru-RU" sz="1200" dirty="0">
              <a:solidFill>
                <a:srgbClr val="C00000"/>
              </a:solidFill>
            </a:endParaRPr>
          </a:p>
        </p:txBody>
      </p:sp>
      <p:sp>
        <p:nvSpPr>
          <p:cNvPr id="3" name="TextBox 2"/>
          <p:cNvSpPr txBox="1"/>
          <p:nvPr/>
        </p:nvSpPr>
        <p:spPr>
          <a:xfrm>
            <a:off x="1449904" y="1326347"/>
            <a:ext cx="1512168" cy="307777"/>
          </a:xfrm>
          <a:prstGeom prst="rect">
            <a:avLst/>
          </a:prstGeom>
          <a:noFill/>
        </p:spPr>
        <p:txBody>
          <a:bodyPr wrap="square" rtlCol="0">
            <a:spAutoFit/>
          </a:bodyPr>
          <a:lstStyle/>
          <a:p>
            <a:r>
              <a:rPr lang="en-US" sz="1400" b="1" dirty="0" smtClean="0">
                <a:solidFill>
                  <a:srgbClr val="C00000"/>
                </a:solidFill>
              </a:rPr>
              <a:t>E = 2 MeV</a:t>
            </a:r>
            <a:endParaRPr lang="ru-RU" sz="1400" b="1" dirty="0">
              <a:solidFill>
                <a:srgbClr val="C00000"/>
              </a:solidFill>
            </a:endParaRPr>
          </a:p>
        </p:txBody>
      </p:sp>
      <p:sp>
        <p:nvSpPr>
          <p:cNvPr id="4" name="TextBox 3"/>
          <p:cNvSpPr txBox="1"/>
          <p:nvPr/>
        </p:nvSpPr>
        <p:spPr>
          <a:xfrm>
            <a:off x="1598600" y="133908"/>
            <a:ext cx="6253440" cy="523220"/>
          </a:xfrm>
          <a:prstGeom prst="rect">
            <a:avLst/>
          </a:prstGeom>
          <a:noFill/>
        </p:spPr>
        <p:txBody>
          <a:bodyPr wrap="square" rtlCol="0">
            <a:spAutoFit/>
          </a:bodyPr>
          <a:lstStyle/>
          <a:p>
            <a:pPr algn="ctr"/>
            <a:r>
              <a:rPr lang="en-US" sz="2800" dirty="0" smtClean="0">
                <a:solidFill>
                  <a:srgbClr val="C00000"/>
                </a:solidFill>
              </a:rPr>
              <a:t>2. Status of </a:t>
            </a:r>
            <a:r>
              <a:rPr lang="en-US" sz="2800" dirty="0" err="1" smtClean="0">
                <a:solidFill>
                  <a:srgbClr val="C00000"/>
                </a:solidFill>
              </a:rPr>
              <a:t>NovoFEL</a:t>
            </a:r>
            <a:r>
              <a:rPr lang="en-US" sz="2800" dirty="0" smtClean="0">
                <a:solidFill>
                  <a:srgbClr val="C00000"/>
                </a:solidFill>
              </a:rPr>
              <a:t> - First stage</a:t>
            </a:r>
            <a:endParaRPr lang="ru-RU" sz="2800" dirty="0">
              <a:solidFill>
                <a:srgbClr val="C00000"/>
              </a:solidFill>
            </a:endParaRPr>
          </a:p>
        </p:txBody>
      </p:sp>
      <p:sp>
        <p:nvSpPr>
          <p:cNvPr id="6" name="TextBox 5"/>
          <p:cNvSpPr txBox="1"/>
          <p:nvPr/>
        </p:nvSpPr>
        <p:spPr>
          <a:xfrm>
            <a:off x="7332815" y="2202837"/>
            <a:ext cx="864096" cy="276999"/>
          </a:xfrm>
          <a:prstGeom prst="rect">
            <a:avLst/>
          </a:prstGeom>
          <a:noFill/>
        </p:spPr>
        <p:txBody>
          <a:bodyPr wrap="square" rtlCol="0">
            <a:spAutoFit/>
          </a:bodyPr>
          <a:lstStyle/>
          <a:p>
            <a:r>
              <a:rPr lang="en-US" sz="1200" b="1" dirty="0" err="1"/>
              <a:t>B</a:t>
            </a:r>
            <a:r>
              <a:rPr lang="en-US" sz="1200" b="1" dirty="0" err="1" smtClean="0"/>
              <a:t>uncher</a:t>
            </a:r>
            <a:endParaRPr lang="ru-RU" sz="1200" b="1" dirty="0"/>
          </a:p>
        </p:txBody>
      </p:sp>
      <p:sp>
        <p:nvSpPr>
          <p:cNvPr id="19" name="Номер слайда 1"/>
          <p:cNvSpPr>
            <a:spLocks noGrp="1"/>
          </p:cNvSpPr>
          <p:nvPr>
            <p:ph type="sldNum" sz="quarter" idx="12"/>
          </p:nvPr>
        </p:nvSpPr>
        <p:spPr>
          <a:xfrm>
            <a:off x="8474075" y="6376988"/>
            <a:ext cx="561975" cy="365125"/>
          </a:xfrm>
        </p:spPr>
        <p:txBody>
          <a:bodyPr/>
          <a:lstStyle/>
          <a:p>
            <a:pPr algn="ctr">
              <a:defRPr/>
            </a:pPr>
            <a:r>
              <a:rPr lang="en-US" dirty="0" smtClean="0">
                <a:solidFill>
                  <a:prstClr val="black">
                    <a:lumMod val="65000"/>
                    <a:lumOff val="35000"/>
                  </a:prstClr>
                </a:solidFill>
              </a:rPr>
              <a:t>7</a:t>
            </a:r>
            <a:endParaRPr lang="ru-RU" dirty="0">
              <a:solidFill>
                <a:prstClr val="black">
                  <a:lumMod val="65000"/>
                  <a:lumOff val="35000"/>
                </a:prstClr>
              </a:solidFill>
            </a:endParaRPr>
          </a:p>
        </p:txBody>
      </p:sp>
    </p:spTree>
    <p:extLst>
      <p:ext uri="{BB962C8B-B14F-4D97-AF65-F5344CB8AC3E}">
        <p14:creationId xmlns:p14="http://schemas.microsoft.com/office/powerpoint/2010/main" val="259477742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4"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Рисунок 12" descr="DSC_003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538" y="785813"/>
            <a:ext cx="8670925" cy="574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2" name="Text Box 2"/>
          <p:cNvSpPr txBox="1">
            <a:spLocks noChangeArrowheads="1"/>
          </p:cNvSpPr>
          <p:nvPr/>
        </p:nvSpPr>
        <p:spPr bwMode="auto">
          <a:xfrm>
            <a:off x="0" y="152400"/>
            <a:ext cx="8991600" cy="519113"/>
          </a:xfrm>
          <a:prstGeom prst="rect">
            <a:avLst/>
          </a:prstGeom>
          <a:noFill/>
          <a:ln w="9525">
            <a:noFill/>
            <a:miter lim="800000"/>
            <a:headEnd/>
            <a:tailEnd/>
          </a:ln>
          <a:effectLst/>
        </p:spPr>
        <p:txBody>
          <a:bodyPr>
            <a:spAutoFit/>
          </a:bodyPr>
          <a:lstStyle/>
          <a:p>
            <a:pPr algn="ctr">
              <a:defRPr/>
            </a:pPr>
            <a:r>
              <a:rPr lang="en-US" sz="2800" b="1" dirty="0">
                <a:solidFill>
                  <a:srgbClr val="0000CC"/>
                </a:solidFill>
                <a:effectLst>
                  <a:outerShdw blurRad="38100" dist="38100" dir="2700000" algn="tl">
                    <a:srgbClr val="C0C0C0"/>
                  </a:outerShdw>
                </a:effectLst>
                <a:latin typeface="Arial" charset="0"/>
                <a:cs typeface="Arial" charset="0"/>
              </a:rPr>
              <a:t>Main </a:t>
            </a:r>
            <a:r>
              <a:rPr lang="en-US" sz="2800" b="1" dirty="0" err="1">
                <a:solidFill>
                  <a:srgbClr val="0000CC"/>
                </a:solidFill>
                <a:effectLst>
                  <a:outerShdw blurRad="38100" dist="38100" dir="2700000" algn="tl">
                    <a:srgbClr val="C0C0C0"/>
                  </a:outerShdw>
                </a:effectLst>
                <a:latin typeface="Arial" charset="0"/>
                <a:cs typeface="Arial" charset="0"/>
              </a:rPr>
              <a:t>linac</a:t>
            </a:r>
            <a:endParaRPr lang="en-US" sz="2800" b="1" dirty="0">
              <a:solidFill>
                <a:srgbClr val="0000CC"/>
              </a:solidFill>
              <a:effectLst>
                <a:outerShdw blurRad="38100" dist="38100" dir="2700000" algn="tl">
                  <a:srgbClr val="C0C0C0"/>
                </a:outerShdw>
              </a:effectLst>
              <a:latin typeface="Arial" charset="0"/>
              <a:cs typeface="Arial" charset="0"/>
            </a:endParaRPr>
          </a:p>
        </p:txBody>
      </p:sp>
      <p:sp>
        <p:nvSpPr>
          <p:cNvPr id="21508" name="Rectangle 8"/>
          <p:cNvSpPr>
            <a:spLocks noChangeArrowheads="1"/>
          </p:cNvSpPr>
          <p:nvPr/>
        </p:nvSpPr>
        <p:spPr bwMode="auto">
          <a:xfrm>
            <a:off x="2667000" y="1981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21509" name="Rectangle 9"/>
          <p:cNvSpPr>
            <a:spLocks noChangeArrowheads="1"/>
          </p:cNvSpPr>
          <p:nvPr/>
        </p:nvSpPr>
        <p:spPr bwMode="auto">
          <a:xfrm>
            <a:off x="8610600" y="6470650"/>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ru-RU" sz="1600">
              <a:solidFill>
                <a:schemeClr val="bg2"/>
              </a:solidFill>
              <a:latin typeface="Tahoma" panose="020B0604030504040204" pitchFamily="34" charset="0"/>
              <a:cs typeface="Arial" panose="020B0604020202020204" pitchFamily="34" charset="0"/>
            </a:endParaRPr>
          </a:p>
        </p:txBody>
      </p:sp>
      <p:grpSp>
        <p:nvGrpSpPr>
          <p:cNvPr id="21510" name="Group 11"/>
          <p:cNvGrpSpPr>
            <a:grpSpLocks/>
          </p:cNvGrpSpPr>
          <p:nvPr/>
        </p:nvGrpSpPr>
        <p:grpSpPr bwMode="auto">
          <a:xfrm>
            <a:off x="3714750" y="5072063"/>
            <a:ext cx="5029200" cy="1600200"/>
            <a:chOff x="1296" y="3168"/>
            <a:chExt cx="3168" cy="1008"/>
          </a:xfrm>
        </p:grpSpPr>
        <p:sp>
          <p:nvSpPr>
            <p:cNvPr id="21520" name="AutoShape 10"/>
            <p:cNvSpPr>
              <a:spLocks noChangeArrowheads="1"/>
            </p:cNvSpPr>
            <p:nvPr/>
          </p:nvSpPr>
          <p:spPr bwMode="auto">
            <a:xfrm>
              <a:off x="1296" y="3168"/>
              <a:ext cx="3168" cy="1008"/>
            </a:xfrm>
            <a:prstGeom prst="roundRect">
              <a:avLst>
                <a:gd name="adj" fmla="val 16667"/>
              </a:avLst>
            </a:prstGeom>
            <a:solidFill>
              <a:srgbClr val="0000CC">
                <a:alpha val="59999"/>
              </a:srgbClr>
            </a:solidFill>
            <a:ln w="25400">
              <a:solidFill>
                <a:srgbClr val="0000CC"/>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pic>
          <p:nvPicPr>
            <p:cNvPr id="21521" name="Picture 5" descr="+1st-stage-FE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0" y="3277"/>
              <a:ext cx="2920" cy="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511" name="AutoShape 3"/>
          <p:cNvSpPr>
            <a:spLocks noChangeArrowheads="1"/>
          </p:cNvSpPr>
          <p:nvPr/>
        </p:nvSpPr>
        <p:spPr bwMode="auto">
          <a:xfrm>
            <a:off x="4786313" y="5572125"/>
            <a:ext cx="1752600" cy="457200"/>
          </a:xfrm>
          <a:prstGeom prst="roundRect">
            <a:avLst>
              <a:gd name="adj" fmla="val 16667"/>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21512" name="Line 7"/>
          <p:cNvSpPr>
            <a:spLocks noChangeShapeType="1"/>
          </p:cNvSpPr>
          <p:nvPr/>
        </p:nvSpPr>
        <p:spPr bwMode="auto">
          <a:xfrm flipH="1" flipV="1">
            <a:off x="3714750" y="3286125"/>
            <a:ext cx="1928813" cy="2286000"/>
          </a:xfrm>
          <a:prstGeom prst="line">
            <a:avLst/>
          </a:prstGeom>
          <a:noFill/>
          <a:ln w="31750">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ru-RU"/>
          </a:p>
        </p:txBody>
      </p:sp>
      <p:sp>
        <p:nvSpPr>
          <p:cNvPr id="21513"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15" name="Номер слайда 1"/>
          <p:cNvSpPr>
            <a:spLocks noGrp="1"/>
          </p:cNvSpPr>
          <p:nvPr>
            <p:ph type="sldNum" sz="quarter" idx="12"/>
          </p:nvPr>
        </p:nvSpPr>
        <p:spPr>
          <a:xfrm>
            <a:off x="8555857" y="6486525"/>
            <a:ext cx="561975" cy="365125"/>
          </a:xfrm>
        </p:spPr>
        <p:txBody>
          <a:bodyPr/>
          <a:lstStyle/>
          <a:p>
            <a:pPr algn="ctr">
              <a:defRPr/>
            </a:pPr>
            <a:r>
              <a:rPr lang="en-US" dirty="0" smtClean="0">
                <a:solidFill>
                  <a:prstClr val="black">
                    <a:lumMod val="65000"/>
                    <a:lumOff val="35000"/>
                  </a:prstClr>
                </a:solidFill>
              </a:rPr>
              <a:t>8</a:t>
            </a:r>
            <a:endParaRPr lang="ru-RU" dirty="0">
              <a:solidFill>
                <a:prstClr val="black">
                  <a:lumMod val="65000"/>
                  <a:lumOff val="35000"/>
                </a:prstClr>
              </a:solidFill>
            </a:endParaRPr>
          </a:p>
        </p:txBody>
      </p:sp>
    </p:spTree>
    <p:extLst>
      <p:ext uri="{BB962C8B-B14F-4D97-AF65-F5344CB8AC3E}">
        <p14:creationId xmlns:p14="http://schemas.microsoft.com/office/powerpoint/2010/main" val="3829732686"/>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0" y="152400"/>
            <a:ext cx="8991600" cy="519113"/>
          </a:xfrm>
          <a:prstGeom prst="rect">
            <a:avLst/>
          </a:prstGeom>
          <a:noFill/>
          <a:ln w="9525">
            <a:noFill/>
            <a:miter lim="800000"/>
            <a:headEnd/>
            <a:tailEnd/>
          </a:ln>
          <a:effectLst/>
        </p:spPr>
        <p:txBody>
          <a:bodyPr>
            <a:spAutoFit/>
          </a:bodyPr>
          <a:lstStyle/>
          <a:p>
            <a:pPr algn="ctr">
              <a:defRPr/>
            </a:pPr>
            <a:r>
              <a:rPr lang="en-US" sz="2800" b="1" dirty="0" smtClean="0">
                <a:solidFill>
                  <a:srgbClr val="0000CC"/>
                </a:solidFill>
                <a:effectLst>
                  <a:outerShdw blurRad="38100" dist="38100" dir="2700000" algn="tl">
                    <a:srgbClr val="C0C0C0"/>
                  </a:outerShdw>
                </a:effectLst>
                <a:latin typeface="Arial" charset="0"/>
                <a:cs typeface="Arial" charset="0"/>
              </a:rPr>
              <a:t>RF cavities of main </a:t>
            </a:r>
            <a:r>
              <a:rPr lang="en-US" sz="2800" b="1" dirty="0" err="1">
                <a:solidFill>
                  <a:srgbClr val="0000CC"/>
                </a:solidFill>
                <a:effectLst>
                  <a:outerShdw blurRad="38100" dist="38100" dir="2700000" algn="tl">
                    <a:srgbClr val="C0C0C0"/>
                  </a:outerShdw>
                </a:effectLst>
                <a:latin typeface="Arial" charset="0"/>
                <a:cs typeface="Arial" charset="0"/>
              </a:rPr>
              <a:t>linac</a:t>
            </a:r>
            <a:endParaRPr lang="en-US" sz="2800" b="1" dirty="0">
              <a:solidFill>
                <a:srgbClr val="0000CC"/>
              </a:solidFill>
              <a:effectLst>
                <a:outerShdw blurRad="38100" dist="38100" dir="2700000" algn="tl">
                  <a:srgbClr val="C0C0C0"/>
                </a:outerShdw>
              </a:effectLst>
              <a:latin typeface="Arial" charset="0"/>
              <a:cs typeface="Arial" charset="0"/>
            </a:endParaRPr>
          </a:p>
        </p:txBody>
      </p:sp>
      <p:sp>
        <p:nvSpPr>
          <p:cNvPr id="21508" name="Rectangle 8"/>
          <p:cNvSpPr>
            <a:spLocks noChangeArrowheads="1"/>
          </p:cNvSpPr>
          <p:nvPr/>
        </p:nvSpPr>
        <p:spPr bwMode="auto">
          <a:xfrm>
            <a:off x="2667000" y="1981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sp>
        <p:nvSpPr>
          <p:cNvPr id="21509" name="Rectangle 9"/>
          <p:cNvSpPr>
            <a:spLocks noChangeArrowheads="1"/>
          </p:cNvSpPr>
          <p:nvPr/>
        </p:nvSpPr>
        <p:spPr bwMode="auto">
          <a:xfrm>
            <a:off x="8610600" y="6470650"/>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ru-RU" sz="1600">
              <a:solidFill>
                <a:schemeClr val="bg2"/>
              </a:solidFill>
              <a:latin typeface="Tahoma" panose="020B0604030504040204" pitchFamily="34" charset="0"/>
              <a:cs typeface="Arial" panose="020B0604020202020204" pitchFamily="34" charset="0"/>
            </a:endParaRPr>
          </a:p>
        </p:txBody>
      </p:sp>
      <p:sp>
        <p:nvSpPr>
          <p:cNvPr id="21513" name="Rectangle 4"/>
          <p:cNvSpPr>
            <a:spLocks noChangeArrowheads="1"/>
          </p:cNvSpPr>
          <p:nvPr/>
        </p:nvSpPr>
        <p:spPr bwMode="auto">
          <a:xfrm>
            <a:off x="0" y="0"/>
            <a:ext cx="9144000" cy="6858000"/>
          </a:xfrm>
          <a:prstGeom prst="rect">
            <a:avLst/>
          </a:prstGeom>
          <a:noFill/>
          <a:ln w="101600">
            <a:solidFill>
              <a:srgbClr val="0000CC">
                <a:alpha val="65097"/>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cs typeface="Arial" panose="020B0604020202020204" pitchFamily="34" charset="0"/>
            </a:endParaRPr>
          </a:p>
        </p:txBody>
      </p:sp>
      <p:grpSp>
        <p:nvGrpSpPr>
          <p:cNvPr id="21517" name="Группа 18"/>
          <p:cNvGrpSpPr>
            <a:grpSpLocks/>
          </p:cNvGrpSpPr>
          <p:nvPr/>
        </p:nvGrpSpPr>
        <p:grpSpPr bwMode="auto">
          <a:xfrm>
            <a:off x="1310437" y="823913"/>
            <a:ext cx="6208165" cy="4384023"/>
            <a:chOff x="1285852" y="1500174"/>
            <a:chExt cx="6206895" cy="4384054"/>
          </a:xfrm>
        </p:grpSpPr>
        <p:pic>
          <p:nvPicPr>
            <p:cNvPr id="215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52" y="1500183"/>
              <a:ext cx="3042527" cy="4384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4876" y="1500174"/>
              <a:ext cx="2777871" cy="438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extBox 1"/>
          <p:cNvSpPr txBox="1"/>
          <p:nvPr/>
        </p:nvSpPr>
        <p:spPr>
          <a:xfrm>
            <a:off x="55740" y="5427789"/>
            <a:ext cx="9052560" cy="1477328"/>
          </a:xfrm>
          <a:prstGeom prst="rect">
            <a:avLst/>
          </a:prstGeom>
          <a:noFill/>
        </p:spPr>
        <p:txBody>
          <a:bodyPr wrap="square" rtlCol="0">
            <a:spAutoFit/>
          </a:bodyPr>
          <a:lstStyle/>
          <a:p>
            <a:pPr algn="ctr">
              <a:lnSpc>
                <a:spcPct val="150000"/>
              </a:lnSpc>
            </a:pPr>
            <a:r>
              <a:rPr lang="en-US" sz="2400" dirty="0" smtClean="0"/>
              <a:t>F</a:t>
            </a:r>
            <a:r>
              <a:rPr lang="en-US" sz="2400" baseline="-25000" dirty="0" smtClean="0"/>
              <a:t>0</a:t>
            </a:r>
            <a:r>
              <a:rPr lang="en-US" sz="2400" dirty="0" smtClean="0"/>
              <a:t> = 180 MHz,   </a:t>
            </a:r>
            <a:r>
              <a:rPr lang="en-US" sz="2400" dirty="0" smtClean="0">
                <a:sym typeface="Symbol"/>
              </a:rPr>
              <a:t></a:t>
            </a:r>
            <a:r>
              <a:rPr lang="en-US" sz="2400" dirty="0"/>
              <a:t>f</a:t>
            </a:r>
            <a:r>
              <a:rPr lang="ru-RU" sz="2400" baseline="-25000" dirty="0" smtClean="0"/>
              <a:t>0</a:t>
            </a:r>
            <a:r>
              <a:rPr lang="en-US" sz="2400" baseline="-25000" dirty="0" smtClean="0"/>
              <a:t> </a:t>
            </a:r>
            <a:r>
              <a:rPr lang="en-US" sz="2400" dirty="0" smtClean="0"/>
              <a:t> = 320 kHz,   </a:t>
            </a:r>
            <a:r>
              <a:rPr lang="en-US" sz="2400" dirty="0" err="1" smtClean="0"/>
              <a:t>U</a:t>
            </a:r>
            <a:r>
              <a:rPr lang="en-US" sz="2400" baseline="-25000" dirty="0" err="1" smtClean="0"/>
              <a:t>max</a:t>
            </a:r>
            <a:r>
              <a:rPr lang="en-US" sz="2400" dirty="0" smtClean="0"/>
              <a:t> = 950 kV,  </a:t>
            </a:r>
          </a:p>
          <a:p>
            <a:pPr algn="ctr">
              <a:lnSpc>
                <a:spcPct val="150000"/>
              </a:lnSpc>
            </a:pPr>
            <a:r>
              <a:rPr lang="en-US" sz="2400" dirty="0" err="1" smtClean="0"/>
              <a:t>U</a:t>
            </a:r>
            <a:r>
              <a:rPr lang="en-US" sz="2400" baseline="-25000" dirty="0" err="1" smtClean="0"/>
              <a:t>eff</a:t>
            </a:r>
            <a:r>
              <a:rPr lang="ru-RU" sz="2400" dirty="0"/>
              <a:t> </a:t>
            </a:r>
            <a:r>
              <a:rPr lang="ru-RU" sz="2400" dirty="0" smtClean="0"/>
              <a:t>=</a:t>
            </a:r>
            <a:r>
              <a:rPr lang="en-US" sz="2400" dirty="0" smtClean="0"/>
              <a:t> 850 kV,   </a:t>
            </a:r>
            <a:r>
              <a:rPr lang="en-US" sz="2400" dirty="0" err="1" smtClean="0"/>
              <a:t>P</a:t>
            </a:r>
            <a:r>
              <a:rPr lang="en-US" sz="2400" baseline="-25000" dirty="0" err="1" smtClean="0"/>
              <a:t>dis</a:t>
            </a:r>
            <a:r>
              <a:rPr lang="en-US" sz="2400" dirty="0" smtClean="0"/>
              <a:t> = 85 kW</a:t>
            </a:r>
            <a:r>
              <a:rPr lang="ru-RU" sz="2400" dirty="0"/>
              <a:t> </a:t>
            </a:r>
            <a:r>
              <a:rPr lang="en-US" sz="2400" dirty="0" smtClean="0"/>
              <a:t> </a:t>
            </a:r>
            <a:endParaRPr lang="ru-RU" sz="2400" dirty="0">
              <a:ea typeface="Calibri"/>
              <a:cs typeface="Times New Roman"/>
            </a:endParaRPr>
          </a:p>
          <a:p>
            <a:r>
              <a:rPr lang="en-US" dirty="0" smtClean="0"/>
              <a:t>  </a:t>
            </a:r>
            <a:endParaRPr lang="ru-RU" dirty="0"/>
          </a:p>
        </p:txBody>
      </p:sp>
      <p:sp>
        <p:nvSpPr>
          <p:cNvPr id="12" name="Номер слайда 1"/>
          <p:cNvSpPr>
            <a:spLocks noGrp="1"/>
          </p:cNvSpPr>
          <p:nvPr>
            <p:ph type="sldNum" sz="quarter" idx="12"/>
          </p:nvPr>
        </p:nvSpPr>
        <p:spPr>
          <a:xfrm>
            <a:off x="8474075" y="6376988"/>
            <a:ext cx="561975" cy="365125"/>
          </a:xfrm>
        </p:spPr>
        <p:txBody>
          <a:bodyPr/>
          <a:lstStyle/>
          <a:p>
            <a:pPr algn="ctr">
              <a:defRPr/>
            </a:pPr>
            <a:r>
              <a:rPr lang="en-US" dirty="0">
                <a:solidFill>
                  <a:prstClr val="black">
                    <a:lumMod val="65000"/>
                    <a:lumOff val="35000"/>
                  </a:prstClr>
                </a:solidFill>
              </a:rPr>
              <a:t>9</a:t>
            </a:r>
            <a:endParaRPr lang="ru-RU" dirty="0">
              <a:solidFill>
                <a:prstClr val="black">
                  <a:lumMod val="65000"/>
                  <a:lumOff val="35000"/>
                </a:prstClr>
              </a:solidFill>
            </a:endParaRPr>
          </a:p>
        </p:txBody>
      </p:sp>
    </p:spTree>
    <p:extLst>
      <p:ext uri="{BB962C8B-B14F-4D97-AF65-F5344CB8AC3E}">
        <p14:creationId xmlns:p14="http://schemas.microsoft.com/office/powerpoint/2010/main" val="1805134650"/>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925</TotalTime>
  <Words>1749</Words>
  <Application>Microsoft Office PowerPoint</Application>
  <PresentationFormat>Экран (4:3)</PresentationFormat>
  <Paragraphs>419</Paragraphs>
  <Slides>37</Slides>
  <Notes>28</Notes>
  <HiddenSlides>0</HiddenSlides>
  <MMClips>0</MMClips>
  <ScaleCrop>false</ScaleCrop>
  <HeadingPairs>
    <vt:vector size="8" baseType="variant">
      <vt:variant>
        <vt:lpstr>Использованные шрифты</vt:lpstr>
      </vt:variant>
      <vt:variant>
        <vt:i4>12</vt:i4>
      </vt:variant>
      <vt:variant>
        <vt:lpstr>Тема</vt:lpstr>
      </vt:variant>
      <vt:variant>
        <vt:i4>2</vt:i4>
      </vt:variant>
      <vt:variant>
        <vt:lpstr>Внедренные серверы OLE</vt:lpstr>
      </vt:variant>
      <vt:variant>
        <vt:i4>4</vt:i4>
      </vt:variant>
      <vt:variant>
        <vt:lpstr>Заголовки слайдов</vt:lpstr>
      </vt:variant>
      <vt:variant>
        <vt:i4>37</vt:i4>
      </vt:variant>
    </vt:vector>
  </HeadingPairs>
  <TitlesOfParts>
    <vt:vector size="55" baseType="lpstr">
      <vt:lpstr>굴림</vt:lpstr>
      <vt:lpstr>맑은 고딕</vt:lpstr>
      <vt:lpstr>MS Mincho</vt:lpstr>
      <vt:lpstr>MS PGothic</vt:lpstr>
      <vt:lpstr>Arial</vt:lpstr>
      <vt:lpstr>Brush Script Std</vt:lpstr>
      <vt:lpstr>Calibri</vt:lpstr>
      <vt:lpstr>Calibri Light</vt:lpstr>
      <vt:lpstr>Symbol</vt:lpstr>
      <vt:lpstr>Tahoma</vt:lpstr>
      <vt:lpstr>Times New Roman</vt:lpstr>
      <vt:lpstr>Wingdings</vt:lpstr>
      <vt:lpstr>Тема Office</vt:lpstr>
      <vt:lpstr>1_Тема Office</vt:lpstr>
      <vt:lpstr>Уравнение</vt:lpstr>
      <vt:lpstr>Visio.Drawing.11</vt:lpstr>
      <vt:lpstr>Формула</vt:lpstr>
      <vt:lpstr>Visio.Drawing.6</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RF power amplifier</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Electron beam and radiation parameters (2)</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The simplest scheme of ERL (for understanding) with separated tracks</vt:lpstr>
      <vt:lpstr>Презентация PowerPoint</vt:lpstr>
      <vt:lpstr>Презентация PowerPoint</vt:lpstr>
      <vt:lpstr>Презентация PowerPoint</vt:lpstr>
    </vt:vector>
  </TitlesOfParts>
  <Company>BINP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Sorokoletov</dc:creator>
  <cp:lastModifiedBy>kulipanov</cp:lastModifiedBy>
  <cp:revision>85</cp:revision>
  <cp:lastPrinted>2017-04-28T09:05:58Z</cp:lastPrinted>
  <dcterms:created xsi:type="dcterms:W3CDTF">2017-02-20T06:37:18Z</dcterms:created>
  <dcterms:modified xsi:type="dcterms:W3CDTF">2017-06-16T05:42:15Z</dcterms:modified>
</cp:coreProperties>
</file>