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860" r:id="rId1"/>
  </p:sldMasterIdLst>
  <p:notesMasterIdLst>
    <p:notesMasterId r:id="rId34"/>
  </p:notesMasterIdLst>
  <p:sldIdLst>
    <p:sldId id="428" r:id="rId2"/>
    <p:sldId id="380" r:id="rId3"/>
    <p:sldId id="395" r:id="rId4"/>
    <p:sldId id="419" r:id="rId5"/>
    <p:sldId id="362" r:id="rId6"/>
    <p:sldId id="313" r:id="rId7"/>
    <p:sldId id="420" r:id="rId8"/>
    <p:sldId id="398" r:id="rId9"/>
    <p:sldId id="382" r:id="rId10"/>
    <p:sldId id="383" r:id="rId11"/>
    <p:sldId id="417" r:id="rId12"/>
    <p:sldId id="387" r:id="rId13"/>
    <p:sldId id="421" r:id="rId14"/>
    <p:sldId id="388" r:id="rId15"/>
    <p:sldId id="425" r:id="rId16"/>
    <p:sldId id="390" r:id="rId17"/>
    <p:sldId id="391" r:id="rId18"/>
    <p:sldId id="422" r:id="rId19"/>
    <p:sldId id="381" r:id="rId20"/>
    <p:sldId id="424" r:id="rId21"/>
    <p:sldId id="368" r:id="rId22"/>
    <p:sldId id="427" r:id="rId23"/>
    <p:sldId id="370" r:id="rId24"/>
    <p:sldId id="372" r:id="rId25"/>
    <p:sldId id="375" r:id="rId26"/>
    <p:sldId id="423" r:id="rId27"/>
    <p:sldId id="392" r:id="rId28"/>
    <p:sldId id="306" r:id="rId29"/>
    <p:sldId id="374" r:id="rId30"/>
    <p:sldId id="418" r:id="rId31"/>
    <p:sldId id="426" r:id="rId32"/>
    <p:sldId id="371" r:id="rId3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4727"/>
    <a:srgbClr val="0000FF"/>
    <a:srgbClr val="66CCFF"/>
    <a:srgbClr val="00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間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中間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テーマ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間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中間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中間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79" autoAdjust="0"/>
    <p:restoredTop sz="97336" autoAdjust="0"/>
  </p:normalViewPr>
  <p:slideViewPr>
    <p:cSldViewPr snapToGrid="0" snapToObjects="1">
      <p:cViewPr>
        <p:scale>
          <a:sx n="100" d="100"/>
          <a:sy n="100" d="100"/>
        </p:scale>
        <p:origin x="-4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5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76" d="100"/>
          <a:sy n="76" d="100"/>
        </p:scale>
        <p:origin x="-363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2213E-17F8-AB45-9985-79C366074832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55BA0-E322-6D4B-9B03-09BCA148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523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0449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8729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686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4713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7137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373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kern="1200" baseline="0" dirty="0" smtClean="0">
              <a:solidFill>
                <a:srgbClr val="000000"/>
              </a:solidFill>
              <a:latin typeface="+mn-lt"/>
              <a:ea typeface="+mn-ea"/>
              <a:cs typeface="Arial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9782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9782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9782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713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03963-B84C-4554-841D-2D12FD704223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272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>
              <a:latin typeface="Arial"/>
              <a:cs typeface="Arial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8431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193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1630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5871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754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0857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2748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7137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5943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0449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700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7137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4713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4713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1F026F-3D5E-4075-8EB4-BE83F7C76087}" type="slidenum">
              <a:rPr lang="en-US" altLang="ja-JP" smtClean="0"/>
              <a:pPr>
                <a:defRPr/>
              </a:pPr>
              <a:t>32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03036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713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59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 smtClean="0"/>
              <a:t> 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6767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713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373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5BA0-E322-6D4B-9B03-09BCA148076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771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DB3CC-F982-40F9-8DD6-BCC9AFBF44BD}" type="datetime1">
              <a:rPr lang="en-US" smtClean="0"/>
              <a:pPr/>
              <a:t>17/06/19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08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0CD629-D623-2644-802E-18151FC74536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ECC654-4CA3-C44A-98DB-BE0CCE741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54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0CD629-D623-2644-802E-18151FC74536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ECC654-4CA3-C44A-98DB-BE0CCE741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867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0CD629-D623-2644-802E-18151FC74536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ECC654-4CA3-C44A-98DB-BE0CCE741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652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DDAE5B-B07C-441A-8026-C23A427A74DC}" type="datetime1">
              <a:rPr lang="en-US" smtClean="0"/>
              <a:pPr/>
              <a:t>17/06/19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912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0CD629-D623-2644-802E-18151FC74536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ECC654-4CA3-C44A-98DB-BE0CCE741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53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0CD629-D623-2644-802E-18151FC74536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ECC654-4CA3-C44A-98DB-BE0CCE741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4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0CD629-D623-2644-802E-18151FC74536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ECC654-4CA3-C44A-98DB-BE0CCE741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73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0CD629-D623-2644-802E-18151FC74536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ECC654-4CA3-C44A-98DB-BE0CCE741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744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0CD629-D623-2644-802E-18151FC74536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007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プレースホルダーまでドラッグするかアイコンをクリックして図を追加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0CD629-D623-2644-802E-18151FC74536}" type="datetimeFigureOut">
              <a:rPr kumimoji="1" lang="ja-JP" altLang="en-US" smtClean="0"/>
              <a:t>17/06/19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ECC654-4CA3-C44A-98DB-BE0CCE741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88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93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1055814"/>
            <a:ext cx="201350" cy="579919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7"/>
            <a:ext cx="201350" cy="1047176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201350" y="1032753"/>
            <a:ext cx="848545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8686111" y="0"/>
            <a:ext cx="467999" cy="467999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96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61" r:id="rId1"/>
    <p:sldLayoutId id="2147484862" r:id="rId2"/>
    <p:sldLayoutId id="2147484863" r:id="rId3"/>
    <p:sldLayoutId id="2147484864" r:id="rId4"/>
    <p:sldLayoutId id="2147484865" r:id="rId5"/>
    <p:sldLayoutId id="2147484866" r:id="rId6"/>
    <p:sldLayoutId id="2147484867" r:id="rId7"/>
    <p:sldLayoutId id="2147484868" r:id="rId8"/>
    <p:sldLayoutId id="2147484869" r:id="rId9"/>
    <p:sldLayoutId id="2147484870" r:id="rId10"/>
    <p:sldLayoutId id="21474848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jpg"/><Relationship Id="rId7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pfwww.kek.jp/PEARL/EUV-FEL_Workshop/" TargetMode="External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image" Target="../media/image45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9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3213" y="1928812"/>
            <a:ext cx="8836100" cy="1470025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EUV ERLs </a:t>
            </a:r>
            <a:r>
              <a:rPr lang="en-US" altLang="ja-JP" dirty="0">
                <a:latin typeface="Arial"/>
                <a:cs typeface="Arial"/>
              </a:rPr>
              <a:t>for Semiconductor Integrated </a:t>
            </a:r>
            <a:r>
              <a:rPr lang="en-US" altLang="ja-JP" dirty="0" smtClean="0">
                <a:latin typeface="Arial"/>
                <a:cs typeface="Arial"/>
              </a:rPr>
              <a:t>Circuits </a:t>
            </a:r>
            <a:r>
              <a:rPr lang="en-US" altLang="ja-JP" dirty="0">
                <a:latin typeface="Arial"/>
                <a:cs typeface="Arial"/>
              </a:rPr>
              <a:t>Lithography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38201" y="3916215"/>
            <a:ext cx="7476448" cy="1049714"/>
          </a:xfrm>
        </p:spPr>
        <p:txBody>
          <a:bodyPr>
            <a:normAutofit fontScale="92500"/>
          </a:bodyPr>
          <a:lstStyle/>
          <a:p>
            <a:r>
              <a:rPr kumimoji="1" lang="en-US" altLang="ja-JP" sz="2800" dirty="0" smtClean="0">
                <a:solidFill>
                  <a:schemeClr val="tx1"/>
                </a:solidFill>
                <a:latin typeface="Arial"/>
                <a:cs typeface="Arial"/>
              </a:rPr>
              <a:t>Norio Nakamura</a:t>
            </a:r>
          </a:p>
          <a:p>
            <a:r>
              <a:rPr lang="en-US" altLang="ja-JP" sz="2400" dirty="0" smtClean="0">
                <a:solidFill>
                  <a:schemeClr val="tx1"/>
                </a:solidFill>
                <a:latin typeface="Arial"/>
                <a:cs typeface="Arial"/>
              </a:rPr>
              <a:t>High Energy </a:t>
            </a:r>
            <a:r>
              <a:rPr lang="en-US" altLang="ja-JP" sz="2400" dirty="0" smtClean="0">
                <a:solidFill>
                  <a:schemeClr val="tx1"/>
                </a:solidFill>
                <a:latin typeface="Arial"/>
                <a:cs typeface="Arial"/>
              </a:rPr>
              <a:t>Accelerator Research Organization</a:t>
            </a:r>
            <a:r>
              <a:rPr lang="en-US" altLang="ja-JP" sz="2400" dirty="0" smtClean="0">
                <a:solidFill>
                  <a:schemeClr val="tx1"/>
                </a:solidFill>
                <a:latin typeface="Arial"/>
                <a:cs typeface="Arial"/>
              </a:rPr>
              <a:t>(KEK)</a:t>
            </a:r>
            <a:endParaRPr kumimoji="1" lang="ja-JP" altLang="en-US" sz="24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02437" y="5390876"/>
            <a:ext cx="5957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E44727"/>
                </a:solidFill>
                <a:latin typeface="Arial"/>
                <a:cs typeface="Arial"/>
              </a:rPr>
              <a:t>ERL17, 18-23 </a:t>
            </a:r>
            <a:r>
              <a:rPr lang="en-US" altLang="ja-JP" b="1" dirty="0" smtClean="0">
                <a:solidFill>
                  <a:srgbClr val="E44727"/>
                </a:solidFill>
                <a:latin typeface="Arial"/>
                <a:cs typeface="Arial"/>
              </a:rPr>
              <a:t>J</a:t>
            </a:r>
            <a:r>
              <a:rPr kumimoji="1" lang="en-US" altLang="ja-JP" b="1" dirty="0" smtClean="0">
                <a:solidFill>
                  <a:srgbClr val="E44727"/>
                </a:solidFill>
                <a:latin typeface="Arial"/>
                <a:cs typeface="Arial"/>
              </a:rPr>
              <a:t>une </a:t>
            </a:r>
            <a:r>
              <a:rPr lang="en-US" altLang="ja-JP" b="1" dirty="0">
                <a:solidFill>
                  <a:srgbClr val="E44727"/>
                </a:solidFill>
                <a:latin typeface="Arial"/>
                <a:cs typeface="Arial"/>
              </a:rPr>
              <a:t>2017, CERN, Geneva, </a:t>
            </a:r>
            <a:r>
              <a:rPr lang="en-US" altLang="ja-JP" b="1" dirty="0" smtClean="0">
                <a:solidFill>
                  <a:srgbClr val="E44727"/>
                </a:solidFill>
                <a:latin typeface="Arial"/>
                <a:cs typeface="Arial"/>
              </a:rPr>
              <a:t>Switzerland</a:t>
            </a:r>
            <a:endParaRPr kumimoji="1" lang="ja-JP" altLang="en-US" b="1" dirty="0">
              <a:solidFill>
                <a:srgbClr val="E44727"/>
              </a:solidFill>
              <a:latin typeface="Arial"/>
              <a:cs typeface="Arial"/>
            </a:endParaRPr>
          </a:p>
        </p:txBody>
      </p:sp>
      <p:pic>
        <p:nvPicPr>
          <p:cNvPr id="13" name="図 12" descr="Captur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14" y="101600"/>
            <a:ext cx="1661068" cy="774700"/>
          </a:xfrm>
          <a:prstGeom prst="rect">
            <a:avLst/>
          </a:prstGeom>
        </p:spPr>
      </p:pic>
      <p:pic>
        <p:nvPicPr>
          <p:cNvPr id="5" name="図 4" descr="ERL17_Workshop_Post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11" y="5798517"/>
            <a:ext cx="8964000" cy="107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62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142" y="22885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>
                <a:latin typeface="Arial"/>
                <a:cs typeface="Arial"/>
              </a:rPr>
              <a:t>Main </a:t>
            </a:r>
            <a:r>
              <a:rPr lang="en-US" altLang="ja-JP" dirty="0" err="1" smtClean="0">
                <a:latin typeface="Arial"/>
                <a:cs typeface="Arial"/>
              </a:rPr>
              <a:t>Linac</a:t>
            </a:r>
            <a:endParaRPr kumimoji="1" lang="ja-JP" altLang="en-US" dirty="0">
              <a:latin typeface="Arial"/>
              <a:ea typeface="+mn-ea"/>
              <a:cs typeface="Arial"/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517564" y="1816100"/>
            <a:ext cx="8409242" cy="1406241"/>
            <a:chOff x="517564" y="1816100"/>
            <a:chExt cx="8409242" cy="1406241"/>
          </a:xfrm>
        </p:grpSpPr>
        <p:sp>
          <p:nvSpPr>
            <p:cNvPr id="79" name="テキスト ボックス 78"/>
            <p:cNvSpPr txBox="1"/>
            <p:nvPr/>
          </p:nvSpPr>
          <p:spPr>
            <a:xfrm>
              <a:off x="3438614" y="2197328"/>
              <a:ext cx="23227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err="1">
                  <a:latin typeface="Arial"/>
                  <a:cs typeface="Arial"/>
                </a:rPr>
                <a:t>C</a:t>
              </a:r>
              <a:r>
                <a:rPr lang="en-US" altLang="ja-JP" sz="1400" dirty="0" err="1" smtClean="0">
                  <a:latin typeface="Arial"/>
                  <a:cs typeface="Arial"/>
                </a:rPr>
                <a:t>ryomodule</a:t>
              </a:r>
              <a:r>
                <a:rPr lang="en-US" altLang="ja-JP" sz="1400" dirty="0" smtClean="0">
                  <a:latin typeface="Arial"/>
                  <a:cs typeface="Arial"/>
                </a:rPr>
                <a:t>(4 cavities)</a:t>
              </a:r>
              <a:r>
                <a:rPr lang="ja-JP" altLang="en-US" sz="1400" dirty="0" smtClean="0">
                  <a:latin typeface="Arial"/>
                  <a:cs typeface="Arial"/>
                </a:rPr>
                <a:t>×２</a:t>
              </a:r>
              <a:endParaRPr kumimoji="1" lang="ja-JP" altLang="en-US" sz="1400" dirty="0">
                <a:latin typeface="Arial"/>
                <a:cs typeface="Arial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7803870" y="2689690"/>
              <a:ext cx="112293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err="1" smtClean="0">
                  <a:latin typeface="Arial"/>
                  <a:cs typeface="Arial"/>
                </a:rPr>
                <a:t>Quadrupole</a:t>
              </a:r>
              <a:endParaRPr lang="en-US" altLang="ja-JP" sz="1400" dirty="0" smtClean="0">
                <a:latin typeface="Arial"/>
                <a:cs typeface="Arial"/>
              </a:endParaRPr>
            </a:p>
            <a:p>
              <a:r>
                <a:rPr lang="en-US" altLang="ja-JP" sz="1400" dirty="0" smtClean="0">
                  <a:latin typeface="Arial"/>
                  <a:cs typeface="Arial"/>
                </a:rPr>
                <a:t>triplet</a:t>
              </a:r>
              <a:endParaRPr lang="ja-JP" altLang="en-US" sz="1400" dirty="0">
                <a:latin typeface="Arial"/>
                <a:cs typeface="Arial"/>
              </a:endParaRPr>
            </a:p>
          </p:txBody>
        </p:sp>
        <p:cxnSp>
          <p:nvCxnSpPr>
            <p:cNvPr id="80" name="直線矢印コネクタ 79"/>
            <p:cNvCxnSpPr/>
            <p:nvPr/>
          </p:nvCxnSpPr>
          <p:spPr>
            <a:xfrm flipH="1" flipV="1">
              <a:off x="4539816" y="1828800"/>
              <a:ext cx="3578934" cy="650906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prstDash val="dash"/>
              <a:headEnd type="none"/>
              <a:tailEnd type="non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図 4" descr="主リニアック構成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303" y="2574133"/>
              <a:ext cx="7199985" cy="209202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517564" y="2699121"/>
              <a:ext cx="112293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err="1">
                  <a:latin typeface="Arial"/>
                  <a:cs typeface="Arial"/>
                </a:rPr>
                <a:t>Quadrupole</a:t>
              </a:r>
              <a:endParaRPr lang="en-US" altLang="ja-JP" sz="1400" dirty="0">
                <a:latin typeface="Arial"/>
                <a:cs typeface="Arial"/>
              </a:endParaRPr>
            </a:p>
            <a:p>
              <a:r>
                <a:rPr lang="en-US" altLang="ja-JP" sz="1400" dirty="0">
                  <a:latin typeface="Arial"/>
                  <a:cs typeface="Arial"/>
                </a:rPr>
                <a:t>triplet</a:t>
              </a:r>
              <a:endParaRPr lang="ja-JP" altLang="en-US" sz="1400" dirty="0">
                <a:latin typeface="Arial"/>
                <a:cs typeface="Arial"/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 flipV="1">
              <a:off x="1135203" y="1816100"/>
              <a:ext cx="2450759" cy="676192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prstDash val="dash"/>
              <a:headEnd type="none"/>
              <a:tailEnd type="non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/>
            <p:cNvSpPr txBox="1"/>
            <p:nvPr/>
          </p:nvSpPr>
          <p:spPr>
            <a:xfrm>
              <a:off x="3059547" y="2783985"/>
              <a:ext cx="31382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0000FF"/>
                  </a:solidFill>
                  <a:latin typeface="Arial"/>
                  <a:cs typeface="Arial"/>
                </a:rPr>
                <a:t>Basic unit of </a:t>
              </a:r>
              <a:r>
                <a:rPr kumimoji="1" lang="en-US" altLang="ja-JP" sz="1600" dirty="0" smtClean="0">
                  <a:solidFill>
                    <a:srgbClr val="0000FF"/>
                  </a:solidFill>
                  <a:latin typeface="Arial"/>
                  <a:cs typeface="Arial"/>
                </a:rPr>
                <a:t>main </a:t>
              </a:r>
              <a:r>
                <a:rPr kumimoji="1" lang="en-US" altLang="ja-JP" sz="1600" dirty="0" err="1" smtClean="0">
                  <a:solidFill>
                    <a:srgbClr val="0000FF"/>
                  </a:solidFill>
                  <a:latin typeface="Arial"/>
                  <a:cs typeface="Arial"/>
                </a:rPr>
                <a:t>linac</a:t>
              </a:r>
              <a:r>
                <a:rPr kumimoji="1" lang="en-US" altLang="ja-JP" sz="1600" dirty="0" smtClean="0">
                  <a:solidFill>
                    <a:srgbClr val="0000FF"/>
                  </a:solidFill>
                  <a:latin typeface="Arial"/>
                  <a:cs typeface="Arial"/>
                </a:rPr>
                <a:t> structure</a:t>
              </a:r>
              <a:endParaRPr kumimoji="1" lang="ja-JP" altLang="en-US" sz="1600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23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456896"/>
              </p:ext>
            </p:extLst>
          </p:nvPr>
        </p:nvGraphicFramePr>
        <p:xfrm>
          <a:off x="939800" y="4912622"/>
          <a:ext cx="7315200" cy="1368000"/>
        </p:xfrm>
        <a:graphic>
          <a:graphicData uri="http://schemas.openxmlformats.org/drawingml/2006/table">
            <a:tbl>
              <a:tblPr/>
              <a:tblGrid>
                <a:gridCol w="1028700"/>
                <a:gridCol w="990600"/>
                <a:gridCol w="1028700"/>
                <a:gridCol w="1244600"/>
                <a:gridCol w="1536700"/>
                <a:gridCol w="1485900"/>
              </a:tblGrid>
              <a:tr h="34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cERL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EUV ERL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cERL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EUV ERL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Frequency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1.3 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Hz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1.3 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Hz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Iris diameter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80 mm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70 mm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</a:t>
                      </a:r>
                      <a:r>
                        <a:rPr kumimoji="1" lang="en-US" altLang="ja-JP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sh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/Q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897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Ω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1007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Ω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Q</a:t>
                      </a:r>
                      <a:r>
                        <a:rPr kumimoji="1" lang="en-US" altLang="ja-JP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×R</a:t>
                      </a:r>
                      <a:r>
                        <a:rPr kumimoji="1" lang="en-US" altLang="ja-JP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</a:t>
                      </a:r>
                      <a:endParaRPr kumimoji="1" lang="en-US" altLang="ja-JP" sz="14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289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Ω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272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Ω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</a:t>
                      </a:r>
                      <a:r>
                        <a:rPr kumimoji="1" lang="en-US" altLang="ja-JP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/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</a:t>
                      </a:r>
                      <a:r>
                        <a:rPr kumimoji="1" lang="en-US" altLang="ja-JP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acc</a:t>
                      </a:r>
                      <a:endParaRPr kumimoji="1" lang="en-US" altLang="ja-JP" sz="14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</a:t>
                      </a:r>
                      <a:r>
                        <a:rPr kumimoji="1" lang="en-US" altLang="ja-JP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/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</a:t>
                      </a:r>
                      <a:r>
                        <a:rPr kumimoji="1" lang="en-US" altLang="ja-JP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acc</a:t>
                      </a:r>
                      <a:endParaRPr kumimoji="1" lang="en-US" altLang="ja-JP" sz="14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42.5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Oe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/(MV/m)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42.0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Oe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/(MV/m)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5" name="Picture 2" descr="C:\Users\UMEMORI\Desktop\tmp\20080527Di-0075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59" b="20416"/>
          <a:stretch>
            <a:fillRect/>
          </a:stretch>
        </p:blipFill>
        <p:spPr bwMode="auto">
          <a:xfrm>
            <a:off x="22540237" y="30266371"/>
            <a:ext cx="5393575" cy="135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図形グループ 10"/>
          <p:cNvGrpSpPr/>
          <p:nvPr/>
        </p:nvGrpSpPr>
        <p:grpSpPr>
          <a:xfrm>
            <a:off x="686451" y="3171541"/>
            <a:ext cx="3927259" cy="1606650"/>
            <a:chOff x="686451" y="3171541"/>
            <a:chExt cx="3927259" cy="1606650"/>
          </a:xfrm>
        </p:grpSpPr>
        <p:pic>
          <p:nvPicPr>
            <p:cNvPr id="18" name="Picture 4" descr="ERL 80v13_β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2" t="16220" r="3622" b="14944"/>
            <a:stretch>
              <a:fillRect/>
            </a:stretch>
          </p:blipFill>
          <p:spPr bwMode="auto">
            <a:xfrm>
              <a:off x="686451" y="3469528"/>
              <a:ext cx="3459014" cy="554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下矢印 18"/>
            <p:cNvSpPr/>
            <p:nvPr/>
          </p:nvSpPr>
          <p:spPr>
            <a:xfrm rot="16200000">
              <a:off x="4344016" y="4059110"/>
              <a:ext cx="213800" cy="325589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2" name="図 11" descr="Main_cavity_cERL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553" y="4035205"/>
              <a:ext cx="2951997" cy="742986"/>
            </a:xfrm>
            <a:prstGeom prst="rect">
              <a:avLst/>
            </a:prstGeom>
          </p:spPr>
        </p:pic>
        <p:sp>
          <p:nvSpPr>
            <p:cNvPr id="65" name="正方形/長方形 64"/>
            <p:cNvSpPr/>
            <p:nvPr/>
          </p:nvSpPr>
          <p:spPr>
            <a:xfrm>
              <a:off x="1769925" y="3171541"/>
              <a:ext cx="12602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err="1">
                  <a:latin typeface="Arial"/>
                  <a:cs typeface="Arial"/>
                </a:rPr>
                <a:t>cERL</a:t>
              </a:r>
              <a:r>
                <a:rPr lang="en-US" altLang="ja-JP" sz="1600" dirty="0">
                  <a:latin typeface="Arial"/>
                  <a:cs typeface="Arial"/>
                </a:rPr>
                <a:t> cavity 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</p:grpSp>
      <p:grpSp>
        <p:nvGrpSpPr>
          <p:cNvPr id="10" name="図形グループ 9"/>
          <p:cNvGrpSpPr/>
          <p:nvPr/>
        </p:nvGrpSpPr>
        <p:grpSpPr>
          <a:xfrm>
            <a:off x="4520092" y="2665478"/>
            <a:ext cx="4591753" cy="2074613"/>
            <a:chOff x="4520092" y="2665478"/>
            <a:chExt cx="4591753" cy="2074613"/>
          </a:xfrm>
        </p:grpSpPr>
        <p:pic>
          <p:nvPicPr>
            <p:cNvPr id="16" name="Picture 5" descr="TESLA空洞03a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90" r="2039" b="16795"/>
            <a:stretch>
              <a:fillRect/>
            </a:stretch>
          </p:blipFill>
          <p:spPr bwMode="auto">
            <a:xfrm>
              <a:off x="4872106" y="3823684"/>
              <a:ext cx="3599999" cy="633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" name="直線矢印コネクタ 19"/>
            <p:cNvCxnSpPr/>
            <p:nvPr/>
          </p:nvCxnSpPr>
          <p:spPr>
            <a:xfrm flipV="1">
              <a:off x="5112595" y="2697602"/>
              <a:ext cx="1772151" cy="1183606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prstDash val="dash"/>
              <a:headEnd type="none"/>
              <a:tailEnd type="non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/>
            <p:cNvCxnSpPr/>
            <p:nvPr/>
          </p:nvCxnSpPr>
          <p:spPr>
            <a:xfrm flipH="1" flipV="1">
              <a:off x="7458515" y="2665478"/>
              <a:ext cx="898085" cy="1215730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prstDash val="dash"/>
              <a:headEnd type="none"/>
              <a:tailEnd type="non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正方形/長方形 65"/>
            <p:cNvSpPr/>
            <p:nvPr/>
          </p:nvSpPr>
          <p:spPr>
            <a:xfrm>
              <a:off x="6080495" y="3427479"/>
              <a:ext cx="163658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>
                  <a:solidFill>
                    <a:srgbClr val="0000FF"/>
                  </a:solidFill>
                  <a:latin typeface="Arial"/>
                  <a:cs typeface="Arial"/>
                </a:rPr>
                <a:t>EUV </a:t>
              </a:r>
              <a:r>
                <a:rPr lang="en-US" altLang="ja-JP" sz="1600" dirty="0" smtClean="0">
                  <a:solidFill>
                    <a:srgbClr val="0000FF"/>
                  </a:solidFill>
                  <a:latin typeface="Arial"/>
                  <a:cs typeface="Arial"/>
                </a:rPr>
                <a:t>ERL </a:t>
              </a:r>
              <a:r>
                <a:rPr lang="en-US" altLang="ja-JP" sz="1600" dirty="0">
                  <a:solidFill>
                    <a:srgbClr val="0000FF"/>
                  </a:solidFill>
                  <a:latin typeface="Arial"/>
                  <a:cs typeface="Arial"/>
                </a:rPr>
                <a:t>cavity 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4520092" y="4478481"/>
              <a:ext cx="45917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 smtClean="0">
                  <a:latin typeface="Arial"/>
                  <a:cs typeface="Arial"/>
                </a:rPr>
                <a:t>U</a:t>
              </a:r>
              <a:r>
                <a:rPr kumimoji="1" lang="en-US" altLang="ja-JP" sz="1100" dirty="0" smtClean="0">
                  <a:latin typeface="Arial"/>
                  <a:cs typeface="Arial"/>
                </a:rPr>
                <a:t>nder design. A large-aperture pipe will be also applied to the left </a:t>
              </a:r>
              <a:r>
                <a:rPr lang="en-US" altLang="ja-JP" sz="1100" dirty="0" smtClean="0">
                  <a:latin typeface="Arial"/>
                  <a:cs typeface="Arial"/>
                </a:rPr>
                <a:t>side</a:t>
              </a:r>
              <a:r>
                <a:rPr kumimoji="1" lang="en-US" altLang="ja-JP" sz="1100" dirty="0" smtClean="0">
                  <a:latin typeface="Arial"/>
                  <a:cs typeface="Arial"/>
                </a:rPr>
                <a:t>.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</p:grpSp>
      <p:sp>
        <p:nvSpPr>
          <p:cNvPr id="38" name="Text Box 131"/>
          <p:cNvSpPr txBox="1">
            <a:spLocks noChangeArrowheads="1"/>
          </p:cNvSpPr>
          <p:nvPr/>
        </p:nvSpPr>
        <p:spPr bwMode="auto">
          <a:xfrm>
            <a:off x="828453" y="6355445"/>
            <a:ext cx="68571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b="1" dirty="0" smtClean="0">
                <a:solidFill>
                  <a:srgbClr val="000000"/>
                </a:solidFill>
              </a:rPr>
              <a:t>Stable operation at 8.5 MV/m (</a:t>
            </a:r>
            <a:r>
              <a:rPr lang="en-US" altLang="ja-JP" b="1" dirty="0" err="1" smtClean="0">
                <a:solidFill>
                  <a:srgbClr val="000000"/>
                </a:solidFill>
              </a:rPr>
              <a:t>cERL</a:t>
            </a:r>
            <a:r>
              <a:rPr lang="en-US" altLang="ja-JP" b="1" dirty="0" smtClean="0">
                <a:solidFill>
                  <a:srgbClr val="000000"/>
                </a:solidFill>
              </a:rPr>
              <a:t>) </a:t>
            </a:r>
            <a:r>
              <a:rPr lang="en-US" altLang="ja-JP" b="1" dirty="0" smtClean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altLang="ja-JP" b="1" dirty="0" smtClean="0">
                <a:solidFill>
                  <a:srgbClr val="FF0000"/>
                </a:solidFill>
                <a:sym typeface="Wingdings"/>
              </a:rPr>
              <a:t> 12.5 MV/m (EUV-ERL)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grpSp>
        <p:nvGrpSpPr>
          <p:cNvPr id="6" name="図形グループ 5"/>
          <p:cNvGrpSpPr/>
          <p:nvPr/>
        </p:nvGrpSpPr>
        <p:grpSpPr>
          <a:xfrm>
            <a:off x="420586" y="1224601"/>
            <a:ext cx="8279998" cy="531365"/>
            <a:chOff x="420586" y="1224601"/>
            <a:chExt cx="8279998" cy="531365"/>
          </a:xfrm>
        </p:grpSpPr>
        <p:sp>
          <p:nvSpPr>
            <p:cNvPr id="3" name="正方形/長方形 2"/>
            <p:cNvSpPr/>
            <p:nvPr/>
          </p:nvSpPr>
          <p:spPr>
            <a:xfrm>
              <a:off x="2401596" y="1224601"/>
              <a:ext cx="471775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14400">
                <a:spcBef>
                  <a:spcPct val="20000"/>
                </a:spcBef>
                <a:buClr>
                  <a:schemeClr val="accent3">
                    <a:lumMod val="75000"/>
                  </a:schemeClr>
                </a:buClr>
                <a:buSzPct val="95000"/>
                <a:defRPr/>
              </a:pPr>
              <a:r>
                <a:rPr lang="en-US" altLang="ja-JP" sz="1600" dirty="0">
                  <a:solidFill>
                    <a:srgbClr val="0000FF"/>
                  </a:solidFill>
                  <a:latin typeface="Arial"/>
                  <a:cs typeface="Arial"/>
                </a:rPr>
                <a:t>Main </a:t>
              </a:r>
              <a:r>
                <a:rPr lang="en-US" altLang="ja-JP" sz="1600" dirty="0" err="1" smtClean="0">
                  <a:solidFill>
                    <a:srgbClr val="0000FF"/>
                  </a:solidFill>
                  <a:latin typeface="Arial"/>
                  <a:cs typeface="Arial"/>
                </a:rPr>
                <a:t>linac</a:t>
              </a:r>
              <a:r>
                <a:rPr lang="en-US" altLang="ja-JP" sz="1600" dirty="0" smtClean="0">
                  <a:solidFill>
                    <a:srgbClr val="0000FF"/>
                  </a:solidFill>
                  <a:latin typeface="Arial"/>
                  <a:cs typeface="Arial"/>
                </a:rPr>
                <a:t> (9-cell cavities × 64 in 16 </a:t>
              </a:r>
              <a:r>
                <a:rPr lang="en-US" altLang="ja-JP" sz="1600" dirty="0" err="1" smtClean="0">
                  <a:solidFill>
                    <a:srgbClr val="0000FF"/>
                  </a:solidFill>
                  <a:latin typeface="Arial"/>
                  <a:cs typeface="Arial"/>
                </a:rPr>
                <a:t>cryomodules</a:t>
              </a:r>
              <a:r>
                <a:rPr lang="en-US" altLang="ja-JP" sz="1600" dirty="0" smtClean="0">
                  <a:solidFill>
                    <a:srgbClr val="0000FF"/>
                  </a:solidFill>
                  <a:latin typeface="Arial"/>
                  <a:cs typeface="Arial"/>
                </a:rPr>
                <a:t>)</a:t>
              </a:r>
              <a:endParaRPr lang="en-US" altLang="ja-JP" sz="1600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grpSp>
          <p:nvGrpSpPr>
            <p:cNvPr id="24" name="図形グループ 23"/>
            <p:cNvGrpSpPr/>
            <p:nvPr/>
          </p:nvGrpSpPr>
          <p:grpSpPr>
            <a:xfrm>
              <a:off x="635000" y="1683966"/>
              <a:ext cx="7823605" cy="72000"/>
              <a:chOff x="635000" y="1760166"/>
              <a:chExt cx="7823605" cy="72000"/>
            </a:xfrm>
          </p:grpSpPr>
          <p:grpSp>
            <p:nvGrpSpPr>
              <p:cNvPr id="4" name="図形グループ 3"/>
              <p:cNvGrpSpPr/>
              <p:nvPr/>
            </p:nvGrpSpPr>
            <p:grpSpPr>
              <a:xfrm>
                <a:off x="2670209" y="1760166"/>
                <a:ext cx="776053" cy="72000"/>
                <a:chOff x="2797209" y="1463422"/>
                <a:chExt cx="776053" cy="72000"/>
              </a:xfrm>
            </p:grpSpPr>
            <p:sp>
              <p:nvSpPr>
                <p:cNvPr id="17" name="正方形/長方形 16"/>
                <p:cNvSpPr/>
                <p:nvPr/>
              </p:nvSpPr>
              <p:spPr>
                <a:xfrm>
                  <a:off x="3213265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2797209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図形グループ 26"/>
              <p:cNvGrpSpPr/>
              <p:nvPr/>
            </p:nvGrpSpPr>
            <p:grpSpPr>
              <a:xfrm>
                <a:off x="3687563" y="1760166"/>
                <a:ext cx="776053" cy="72000"/>
                <a:chOff x="2797209" y="1463422"/>
                <a:chExt cx="776053" cy="72000"/>
              </a:xfrm>
            </p:grpSpPr>
            <p:sp>
              <p:nvSpPr>
                <p:cNvPr id="28" name="正方形/長方形 27"/>
                <p:cNvSpPr/>
                <p:nvPr/>
              </p:nvSpPr>
              <p:spPr>
                <a:xfrm>
                  <a:off x="3213265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>
                <a:xfrm>
                  <a:off x="2797209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図形グループ 32"/>
              <p:cNvGrpSpPr/>
              <p:nvPr/>
            </p:nvGrpSpPr>
            <p:grpSpPr>
              <a:xfrm>
                <a:off x="4696539" y="1760166"/>
                <a:ext cx="776053" cy="72000"/>
                <a:chOff x="2797209" y="1463422"/>
                <a:chExt cx="776053" cy="72000"/>
              </a:xfrm>
            </p:grpSpPr>
            <p:sp>
              <p:nvSpPr>
                <p:cNvPr id="34" name="正方形/長方形 33"/>
                <p:cNvSpPr/>
                <p:nvPr/>
              </p:nvSpPr>
              <p:spPr>
                <a:xfrm>
                  <a:off x="3213265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>
                <a:xfrm>
                  <a:off x="2797209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図形グループ 35"/>
              <p:cNvGrpSpPr/>
              <p:nvPr/>
            </p:nvGrpSpPr>
            <p:grpSpPr>
              <a:xfrm>
                <a:off x="5713893" y="1760166"/>
                <a:ext cx="776053" cy="72000"/>
                <a:chOff x="2797209" y="1463422"/>
                <a:chExt cx="776053" cy="72000"/>
              </a:xfrm>
            </p:grpSpPr>
            <p:sp>
              <p:nvSpPr>
                <p:cNvPr id="39" name="正方形/長方形 38"/>
                <p:cNvSpPr/>
                <p:nvPr/>
              </p:nvSpPr>
              <p:spPr>
                <a:xfrm>
                  <a:off x="3213265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/>
                <p:cNvSpPr/>
                <p:nvPr/>
              </p:nvSpPr>
              <p:spPr>
                <a:xfrm>
                  <a:off x="2797209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図形グループ 40"/>
              <p:cNvGrpSpPr/>
              <p:nvPr/>
            </p:nvGrpSpPr>
            <p:grpSpPr>
              <a:xfrm>
                <a:off x="635000" y="1760166"/>
                <a:ext cx="776053" cy="72000"/>
                <a:chOff x="2797209" y="1463422"/>
                <a:chExt cx="776053" cy="72000"/>
              </a:xfrm>
            </p:grpSpPr>
            <p:sp>
              <p:nvSpPr>
                <p:cNvPr id="42" name="正方形/長方形 41"/>
                <p:cNvSpPr/>
                <p:nvPr/>
              </p:nvSpPr>
              <p:spPr>
                <a:xfrm>
                  <a:off x="3213265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/>
                <p:cNvSpPr/>
                <p:nvPr/>
              </p:nvSpPr>
              <p:spPr>
                <a:xfrm>
                  <a:off x="2797209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図形グループ 43"/>
              <p:cNvGrpSpPr/>
              <p:nvPr/>
            </p:nvGrpSpPr>
            <p:grpSpPr>
              <a:xfrm>
                <a:off x="1665054" y="1760166"/>
                <a:ext cx="776053" cy="72000"/>
                <a:chOff x="2797209" y="1463422"/>
                <a:chExt cx="776053" cy="72000"/>
              </a:xfrm>
            </p:grpSpPr>
            <p:sp>
              <p:nvSpPr>
                <p:cNvPr id="45" name="正方形/長方形 44"/>
                <p:cNvSpPr/>
                <p:nvPr/>
              </p:nvSpPr>
              <p:spPr>
                <a:xfrm>
                  <a:off x="3213265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/>
                <p:cNvSpPr/>
                <p:nvPr/>
              </p:nvSpPr>
              <p:spPr>
                <a:xfrm>
                  <a:off x="2797209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図形グループ 46"/>
              <p:cNvGrpSpPr/>
              <p:nvPr/>
            </p:nvGrpSpPr>
            <p:grpSpPr>
              <a:xfrm>
                <a:off x="6703298" y="1760166"/>
                <a:ext cx="776053" cy="72000"/>
                <a:chOff x="2797209" y="1463422"/>
                <a:chExt cx="776053" cy="72000"/>
              </a:xfrm>
            </p:grpSpPr>
            <p:sp>
              <p:nvSpPr>
                <p:cNvPr id="48" name="正方形/長方形 47"/>
                <p:cNvSpPr/>
                <p:nvPr/>
              </p:nvSpPr>
              <p:spPr>
                <a:xfrm>
                  <a:off x="3213265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正方形/長方形 48"/>
                <p:cNvSpPr/>
                <p:nvPr/>
              </p:nvSpPr>
              <p:spPr>
                <a:xfrm>
                  <a:off x="2797209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図形グループ 49"/>
              <p:cNvGrpSpPr/>
              <p:nvPr/>
            </p:nvGrpSpPr>
            <p:grpSpPr>
              <a:xfrm>
                <a:off x="7682552" y="1760166"/>
                <a:ext cx="776053" cy="72000"/>
                <a:chOff x="2797209" y="1463422"/>
                <a:chExt cx="776053" cy="72000"/>
              </a:xfrm>
            </p:grpSpPr>
            <p:sp>
              <p:nvSpPr>
                <p:cNvPr id="51" name="正方形/長方形 50"/>
                <p:cNvSpPr/>
                <p:nvPr/>
              </p:nvSpPr>
              <p:spPr>
                <a:xfrm>
                  <a:off x="3213265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>
                  <a:off x="2797209" y="1463422"/>
                  <a:ext cx="359997" cy="72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cxnSp>
          <p:nvCxnSpPr>
            <p:cNvPr id="8" name="直線コネクタ 7"/>
            <p:cNvCxnSpPr/>
            <p:nvPr/>
          </p:nvCxnSpPr>
          <p:spPr>
            <a:xfrm>
              <a:off x="420586" y="1722066"/>
              <a:ext cx="8279998" cy="0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下矢印 58"/>
          <p:cNvSpPr/>
          <p:nvPr/>
        </p:nvSpPr>
        <p:spPr>
          <a:xfrm rot="16200000">
            <a:off x="2845582" y="5958232"/>
            <a:ext cx="213800" cy="325589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54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4095" y="5767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latin typeface="Arial"/>
                <a:ea typeface="+mn-ea"/>
                <a:cs typeface="Arial"/>
              </a:rPr>
              <a:t>Arc Sections</a:t>
            </a:r>
            <a:endParaRPr kumimoji="1" lang="ja-JP" altLang="en-US" dirty="0">
              <a:latin typeface="Arial"/>
              <a:ea typeface="+mn-ea"/>
              <a:cs typeface="Arial"/>
            </a:endParaRPr>
          </a:p>
        </p:txBody>
      </p:sp>
      <p:grpSp>
        <p:nvGrpSpPr>
          <p:cNvPr id="7" name="図形グループ 6"/>
          <p:cNvGrpSpPr/>
          <p:nvPr/>
        </p:nvGrpSpPr>
        <p:grpSpPr>
          <a:xfrm>
            <a:off x="2563947" y="1038769"/>
            <a:ext cx="4266916" cy="2739853"/>
            <a:chOff x="2563947" y="1102269"/>
            <a:chExt cx="4266916" cy="2739853"/>
          </a:xfrm>
        </p:grpSpPr>
        <p:pic>
          <p:nvPicPr>
            <p:cNvPr id="3" name="図 2" descr="DBA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3947" y="1708664"/>
              <a:ext cx="4266916" cy="2133458"/>
            </a:xfrm>
            <a:prstGeom prst="rect">
              <a:avLst/>
            </a:prstGeom>
          </p:spPr>
        </p:pic>
        <p:sp>
          <p:nvSpPr>
            <p:cNvPr id="79" name="正方形/長方形 78"/>
            <p:cNvSpPr/>
            <p:nvPr/>
          </p:nvSpPr>
          <p:spPr>
            <a:xfrm>
              <a:off x="3554862" y="2098334"/>
              <a:ext cx="248596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i="1" dirty="0" smtClean="0">
                  <a:latin typeface="Symbol" charset="2"/>
                  <a:cs typeface="Symbol" charset="2"/>
                </a:rPr>
                <a:t>r </a:t>
              </a:r>
              <a:r>
                <a:rPr lang="en-US" altLang="ja-JP" sz="1400" dirty="0" smtClean="0">
                  <a:latin typeface="Arial"/>
                  <a:cs typeface="Arial"/>
                </a:rPr>
                <a:t>=2.2 </a:t>
              </a:r>
              <a:r>
                <a:rPr lang="en-US" altLang="ja-JP" sz="1400" dirty="0">
                  <a:latin typeface="Arial"/>
                  <a:cs typeface="Arial"/>
                </a:rPr>
                <a:t>m, </a:t>
              </a:r>
              <a:r>
                <a:rPr lang="en-US" altLang="ja-JP" sz="1400" i="1" dirty="0" smtClean="0">
                  <a:latin typeface="Symbol" charset="2"/>
                  <a:cs typeface="Symbol" charset="2"/>
                </a:rPr>
                <a:t>q </a:t>
              </a:r>
              <a:r>
                <a:rPr lang="en-US" altLang="ja-JP" sz="1400" dirty="0" smtClean="0">
                  <a:latin typeface="Arial"/>
                  <a:cs typeface="Arial"/>
                </a:rPr>
                <a:t>=</a:t>
              </a:r>
              <a:r>
                <a:rPr lang="en-US" altLang="ja-JP" sz="1400" i="1" dirty="0" smtClean="0">
                  <a:latin typeface="Symbol" charset="2"/>
                  <a:cs typeface="Symbol" charset="2"/>
                </a:rPr>
                <a:t>p</a:t>
              </a:r>
              <a:r>
                <a:rPr lang="en-US" altLang="ja-JP" sz="1400" dirty="0" smtClean="0">
                  <a:latin typeface="Arial"/>
                  <a:cs typeface="Arial"/>
                </a:rPr>
                <a:t>/6 </a:t>
              </a:r>
              <a:r>
                <a:rPr lang="en-US" altLang="ja-JP" sz="1400" dirty="0">
                  <a:latin typeface="Arial"/>
                  <a:cs typeface="Arial"/>
                </a:rPr>
                <a:t>rad, </a:t>
              </a:r>
              <a:endParaRPr lang="en-US" altLang="ja-JP" sz="1400" dirty="0" smtClean="0">
                <a:latin typeface="Arial"/>
                <a:cs typeface="Arial"/>
              </a:endParaRPr>
            </a:p>
            <a:p>
              <a:r>
                <a:rPr lang="en-US" altLang="ja-JP" sz="1400" i="1" dirty="0" smtClean="0">
                  <a:latin typeface="Arial"/>
                  <a:cs typeface="Arial"/>
                </a:rPr>
                <a:t>L</a:t>
              </a:r>
              <a:r>
                <a:rPr lang="en-US" altLang="ja-JP" sz="1400" baseline="-25000" dirty="0" smtClean="0">
                  <a:latin typeface="Arial"/>
                  <a:cs typeface="Arial"/>
                </a:rPr>
                <a:t>B</a:t>
              </a:r>
              <a:r>
                <a:rPr lang="en-US" altLang="ja-JP" sz="1400" dirty="0" smtClean="0">
                  <a:latin typeface="Arial"/>
                  <a:cs typeface="Arial"/>
                </a:rPr>
                <a:t>=1.15 </a:t>
              </a:r>
              <a:r>
                <a:rPr lang="en-US" altLang="ja-JP" sz="1400" dirty="0">
                  <a:latin typeface="Arial"/>
                  <a:cs typeface="Arial"/>
                </a:rPr>
                <a:t>m, </a:t>
              </a:r>
              <a:r>
                <a:rPr lang="en-US" altLang="ja-JP" sz="1400" i="1" dirty="0" smtClean="0">
                  <a:latin typeface="Arial"/>
                  <a:cs typeface="Arial"/>
                </a:rPr>
                <a:t>L</a:t>
              </a:r>
              <a:r>
                <a:rPr lang="en-US" altLang="ja-JP" sz="1400" baseline="-25000" dirty="0" smtClean="0">
                  <a:latin typeface="Arial"/>
                  <a:cs typeface="Arial"/>
                </a:rPr>
                <a:t>Q1</a:t>
              </a:r>
              <a:r>
                <a:rPr lang="en-US" altLang="ja-JP" sz="1400" dirty="0" smtClean="0">
                  <a:latin typeface="Arial"/>
                  <a:cs typeface="Arial"/>
                </a:rPr>
                <a:t>=</a:t>
              </a:r>
              <a:r>
                <a:rPr lang="en-US" altLang="ja-JP" sz="1400" i="1" dirty="0" smtClean="0">
                  <a:latin typeface="Arial"/>
                  <a:cs typeface="Arial"/>
                </a:rPr>
                <a:t>L</a:t>
              </a:r>
              <a:r>
                <a:rPr lang="en-US" altLang="ja-JP" sz="1400" baseline="-25000" dirty="0" smtClean="0">
                  <a:latin typeface="Arial"/>
                  <a:cs typeface="Arial"/>
                </a:rPr>
                <a:t>Q6</a:t>
              </a:r>
              <a:r>
                <a:rPr lang="en-US" altLang="ja-JP" sz="1400" dirty="0" smtClean="0">
                  <a:latin typeface="Arial"/>
                  <a:cs typeface="Arial"/>
                </a:rPr>
                <a:t>=0.2 m</a:t>
              </a:r>
            </a:p>
            <a:p>
              <a:r>
                <a:rPr lang="en-US" altLang="ja-JP" sz="1400" i="1" dirty="0" smtClean="0">
                  <a:latin typeface="Arial"/>
                  <a:cs typeface="Arial"/>
                </a:rPr>
                <a:t>L</a:t>
              </a:r>
              <a:r>
                <a:rPr lang="en-US" altLang="ja-JP" sz="1400" baseline="-25000" dirty="0" smtClean="0">
                  <a:latin typeface="Arial"/>
                  <a:cs typeface="Arial"/>
                </a:rPr>
                <a:t>Q2-Q5</a:t>
              </a:r>
              <a:r>
                <a:rPr lang="en-US" altLang="ja-JP" sz="1400" dirty="0" smtClean="0">
                  <a:latin typeface="Arial"/>
                  <a:cs typeface="Arial"/>
                </a:rPr>
                <a:t>=0.3 m</a:t>
              </a:r>
              <a:r>
                <a:rPr lang="en-US" altLang="ja-JP" sz="1400" dirty="0">
                  <a:latin typeface="Arial"/>
                  <a:cs typeface="Arial"/>
                </a:rPr>
                <a:t>, </a:t>
              </a:r>
              <a:r>
                <a:rPr lang="en-US" altLang="ja-JP" sz="1400" i="1" dirty="0" smtClean="0">
                  <a:latin typeface="Arial"/>
                  <a:cs typeface="Arial"/>
                </a:rPr>
                <a:t>L</a:t>
              </a:r>
              <a:r>
                <a:rPr lang="en-US" altLang="ja-JP" sz="1400" baseline="-25000" dirty="0" smtClean="0">
                  <a:latin typeface="Arial"/>
                  <a:cs typeface="Arial"/>
                </a:rPr>
                <a:t>S</a:t>
              </a:r>
              <a:r>
                <a:rPr lang="en-US" altLang="ja-JP" sz="1400" dirty="0" smtClean="0">
                  <a:latin typeface="Arial"/>
                  <a:cs typeface="Arial"/>
                </a:rPr>
                <a:t>=0.2 m</a:t>
              </a:r>
            </a:p>
            <a:p>
              <a:r>
                <a:rPr lang="en-US" altLang="ja-JP" sz="1400" i="1" dirty="0">
                  <a:latin typeface="Arial"/>
                  <a:cs typeface="Arial"/>
                </a:rPr>
                <a:t>R</a:t>
              </a:r>
              <a:r>
                <a:rPr lang="en-US" altLang="ja-JP" sz="1400" baseline="-25000" dirty="0">
                  <a:latin typeface="Arial"/>
                  <a:cs typeface="Arial"/>
                </a:rPr>
                <a:t>56</a:t>
              </a:r>
              <a:r>
                <a:rPr lang="en-US" altLang="ja-JP" sz="1400" dirty="0">
                  <a:latin typeface="Arial"/>
                  <a:cs typeface="Arial"/>
                </a:rPr>
                <a:t>= 6</a:t>
              </a:r>
              <a:r>
                <a:rPr lang="en-US" altLang="ja-JP" sz="1400" i="1" dirty="0">
                  <a:latin typeface="Symbol" charset="2"/>
                  <a:cs typeface="Symbol" charset="2"/>
                </a:rPr>
                <a:t>r </a:t>
              </a:r>
              <a:r>
                <a:rPr lang="en-US" altLang="ja-JP" sz="1400" dirty="0">
                  <a:latin typeface="Times New Roman"/>
                  <a:cs typeface="Times New Roman"/>
                </a:rPr>
                <a:t>(</a:t>
              </a:r>
              <a:r>
                <a:rPr lang="en-US" altLang="ja-JP" sz="1400" i="1" dirty="0">
                  <a:latin typeface="Symbol" charset="2"/>
                  <a:cs typeface="Symbol" charset="2"/>
                </a:rPr>
                <a:t>q</a:t>
              </a:r>
              <a:r>
                <a:rPr lang="en-US" altLang="ja-JP" sz="1400" i="1" dirty="0">
                  <a:latin typeface="Times New Roman"/>
                  <a:cs typeface="Times New Roman"/>
                </a:rPr>
                <a:t> </a:t>
              </a:r>
              <a:r>
                <a:rPr lang="en-US" altLang="ja-JP" sz="1400" dirty="0">
                  <a:latin typeface="Symbol" charset="2"/>
                  <a:cs typeface="Symbol" charset="2"/>
                </a:rPr>
                <a:t>-</a:t>
              </a:r>
              <a:r>
                <a:rPr lang="en-US" altLang="ja-JP" sz="1400" dirty="0">
                  <a:latin typeface="Times New Roman"/>
                  <a:cs typeface="Times New Roman"/>
                </a:rPr>
                <a:t> </a:t>
              </a:r>
              <a:r>
                <a:rPr lang="en-US" altLang="ja-JP" sz="1400" dirty="0" err="1">
                  <a:latin typeface="Times New Roman"/>
                  <a:cs typeface="Times New Roman"/>
                </a:rPr>
                <a:t>sin</a:t>
              </a:r>
              <a:r>
                <a:rPr lang="en-US" altLang="ja-JP" sz="1400" i="1" dirty="0" err="1">
                  <a:latin typeface="Symbol" charset="2"/>
                  <a:cs typeface="Symbol" charset="2"/>
                </a:rPr>
                <a:t>q</a:t>
              </a:r>
              <a:r>
                <a:rPr lang="en-US" altLang="ja-JP" sz="1400" i="1" dirty="0">
                  <a:latin typeface="Symbol" charset="2"/>
                  <a:cs typeface="Symbol" charset="2"/>
                </a:rPr>
                <a:t> </a:t>
              </a:r>
              <a:r>
                <a:rPr lang="en-US" altLang="ja-JP" sz="1400" dirty="0">
                  <a:latin typeface="Times New Roman"/>
                  <a:cs typeface="Times New Roman"/>
                </a:rPr>
                <a:t>) </a:t>
              </a:r>
              <a:r>
                <a:rPr lang="en-US" altLang="ja-JP" sz="1400" dirty="0">
                  <a:latin typeface="Arial"/>
                  <a:cs typeface="Arial"/>
                </a:rPr>
                <a:t>=</a:t>
              </a:r>
              <a:r>
                <a:rPr lang="en-US" altLang="ja-JP" sz="1400" dirty="0" smtClean="0">
                  <a:latin typeface="Arial"/>
                  <a:cs typeface="Arial"/>
                </a:rPr>
                <a:t>0.3115 m</a:t>
              </a:r>
              <a:endParaRPr lang="ja-JP" altLang="en-US" sz="1400" dirty="0">
                <a:latin typeface="Arial"/>
                <a:cs typeface="Arial"/>
              </a:endParaRPr>
            </a:p>
          </p:txBody>
        </p:sp>
        <p:cxnSp>
          <p:nvCxnSpPr>
            <p:cNvPr id="82" name="直線矢印コネクタ 81"/>
            <p:cNvCxnSpPr/>
            <p:nvPr/>
          </p:nvCxnSpPr>
          <p:spPr>
            <a:xfrm>
              <a:off x="2563947" y="1649363"/>
              <a:ext cx="4247742" cy="0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/>
            <p:cNvSpPr txBox="1"/>
            <p:nvPr/>
          </p:nvSpPr>
          <p:spPr>
            <a:xfrm>
              <a:off x="4344330" y="1502147"/>
              <a:ext cx="624160" cy="27757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21.3 m</a:t>
              </a:r>
              <a:endParaRPr kumimoji="1" lang="ja-JP" altLang="en-US" dirty="0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auto">
            <a:xfrm>
              <a:off x="3582367" y="1800087"/>
              <a:ext cx="23060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rgbClr val="0000FF"/>
                  </a:solidFill>
                  <a:latin typeface="Arial"/>
                  <a:cs typeface="Arial"/>
                </a:rPr>
                <a:t>3 </a:t>
              </a:r>
              <a:r>
                <a:rPr lang="en-US" altLang="ja-JP" dirty="0">
                  <a:solidFill>
                    <a:srgbClr val="0000FF"/>
                  </a:solidFill>
                  <a:latin typeface="Arial"/>
                  <a:cs typeface="Arial"/>
                </a:rPr>
                <a:t>D</a:t>
              </a:r>
              <a:r>
                <a:rPr lang="en-US" altLang="ja-JP" dirty="0" smtClean="0">
                  <a:solidFill>
                    <a:srgbClr val="0000FF"/>
                  </a:solidFill>
                  <a:latin typeface="Arial"/>
                  <a:cs typeface="Arial"/>
                </a:rPr>
                <a:t>BA cells</a:t>
              </a: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3793824" y="1102269"/>
              <a:ext cx="19180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"/>
                  <a:cs typeface="Arial"/>
                </a:rPr>
                <a:t>1</a:t>
              </a:r>
              <a:r>
                <a:rPr kumimoji="1" lang="en-US" altLang="ja-JP" sz="2400" baseline="30000" dirty="0" smtClean="0">
                  <a:latin typeface="Arial"/>
                  <a:cs typeface="Arial"/>
                </a:rPr>
                <a:t>st</a:t>
              </a:r>
              <a:r>
                <a:rPr kumimoji="1" lang="en-US" altLang="ja-JP" sz="2400" dirty="0" smtClean="0">
                  <a:latin typeface="Arial"/>
                  <a:cs typeface="Arial"/>
                </a:rPr>
                <a:t> arc lattice</a:t>
              </a:r>
              <a:endParaRPr kumimoji="1" lang="ja-JP" altLang="en-US" sz="2400" dirty="0">
                <a:latin typeface="Arial"/>
                <a:cs typeface="Arial"/>
              </a:endParaRPr>
            </a:p>
          </p:txBody>
        </p:sp>
      </p:grpSp>
      <p:grpSp>
        <p:nvGrpSpPr>
          <p:cNvPr id="8" name="図形グループ 7"/>
          <p:cNvGrpSpPr/>
          <p:nvPr/>
        </p:nvGrpSpPr>
        <p:grpSpPr>
          <a:xfrm>
            <a:off x="2563947" y="3839448"/>
            <a:ext cx="4320000" cy="2517594"/>
            <a:chOff x="2563947" y="4017248"/>
            <a:chExt cx="4320000" cy="2517594"/>
          </a:xfrm>
        </p:grpSpPr>
        <p:grpSp>
          <p:nvGrpSpPr>
            <p:cNvPr id="68" name="図形グループ 67"/>
            <p:cNvGrpSpPr>
              <a:grpSpLocks noChangeAspect="1"/>
            </p:cNvGrpSpPr>
            <p:nvPr/>
          </p:nvGrpSpPr>
          <p:grpSpPr>
            <a:xfrm>
              <a:off x="2563947" y="4406104"/>
              <a:ext cx="4320000" cy="2128738"/>
              <a:chOff x="1562458" y="3821076"/>
              <a:chExt cx="5748145" cy="2832476"/>
            </a:xfrm>
          </p:grpSpPr>
          <p:pic>
            <p:nvPicPr>
              <p:cNvPr id="70" name="図 69" descr="TBA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62458" y="4129976"/>
                <a:ext cx="5748145" cy="2523576"/>
              </a:xfrm>
              <a:prstGeom prst="rect">
                <a:avLst/>
              </a:prstGeom>
            </p:spPr>
          </p:pic>
          <p:sp>
            <p:nvSpPr>
              <p:cNvPr id="71" name="Text Box 10"/>
              <p:cNvSpPr txBox="1">
                <a:spLocks noChangeArrowheads="1"/>
              </p:cNvSpPr>
              <p:nvPr/>
            </p:nvSpPr>
            <p:spPr bwMode="auto">
              <a:xfrm>
                <a:off x="3512307" y="4214027"/>
                <a:ext cx="1776482" cy="4914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dirty="0">
                    <a:solidFill>
                      <a:srgbClr val="0000FF"/>
                    </a:solidFill>
                    <a:latin typeface="Arial"/>
                    <a:cs typeface="Arial"/>
                  </a:rPr>
                  <a:t>2</a:t>
                </a:r>
                <a:r>
                  <a:rPr lang="en-US" altLang="ja-JP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 TBA cells</a:t>
                </a:r>
              </a:p>
            </p:txBody>
          </p:sp>
          <p:cxnSp>
            <p:nvCxnSpPr>
              <p:cNvPr id="76" name="直線矢印コネクタ 75"/>
              <p:cNvCxnSpPr/>
              <p:nvPr/>
            </p:nvCxnSpPr>
            <p:spPr>
              <a:xfrm>
                <a:off x="1619129" y="4028376"/>
                <a:ext cx="5651999" cy="0"/>
              </a:xfrm>
              <a:prstGeom prst="straightConnector1">
                <a:avLst/>
              </a:prstGeom>
              <a:ln w="3175" cmpd="sng"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テキスト ボックス 76"/>
              <p:cNvSpPr txBox="1"/>
              <p:nvPr/>
            </p:nvSpPr>
            <p:spPr>
              <a:xfrm>
                <a:off x="3976478" y="3821076"/>
                <a:ext cx="83050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21.3 m</a:t>
                </a:r>
                <a:endParaRPr kumimoji="1" lang="ja-JP" altLang="en-US" dirty="0"/>
              </a:p>
            </p:txBody>
          </p:sp>
        </p:grpSp>
        <p:sp>
          <p:nvSpPr>
            <p:cNvPr id="81" name="正方形/長方形 80"/>
            <p:cNvSpPr/>
            <p:nvPr/>
          </p:nvSpPr>
          <p:spPr>
            <a:xfrm>
              <a:off x="3838850" y="4987061"/>
              <a:ext cx="203405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i="1" dirty="0" smtClean="0">
                  <a:latin typeface="Symbol" charset="2"/>
                  <a:cs typeface="Symbol" charset="2"/>
                </a:rPr>
                <a:t>r </a:t>
              </a:r>
              <a:r>
                <a:rPr lang="en-US" altLang="ja-JP" sz="1400" dirty="0" smtClean="0">
                  <a:latin typeface="Arial"/>
                  <a:cs typeface="Arial"/>
                </a:rPr>
                <a:t>=</a:t>
              </a:r>
              <a:r>
                <a:rPr lang="en-US" altLang="ja-JP" sz="1400" dirty="0">
                  <a:latin typeface="Arial"/>
                  <a:cs typeface="Arial"/>
                </a:rPr>
                <a:t>3</a:t>
              </a:r>
              <a:r>
                <a:rPr lang="en-US" altLang="ja-JP" sz="1400" dirty="0" smtClean="0">
                  <a:latin typeface="Arial"/>
                  <a:cs typeface="Arial"/>
                </a:rPr>
                <a:t> </a:t>
              </a:r>
              <a:r>
                <a:rPr lang="en-US" altLang="ja-JP" sz="1400" dirty="0">
                  <a:latin typeface="Arial"/>
                  <a:cs typeface="Arial"/>
                </a:rPr>
                <a:t>m, </a:t>
              </a:r>
              <a:r>
                <a:rPr lang="en-US" altLang="ja-JP" sz="1400" i="1" dirty="0" smtClean="0">
                  <a:latin typeface="Symbol" charset="2"/>
                  <a:cs typeface="Symbol" charset="2"/>
                </a:rPr>
                <a:t>q </a:t>
              </a:r>
              <a:r>
                <a:rPr lang="en-US" altLang="ja-JP" sz="1400" dirty="0" smtClean="0">
                  <a:latin typeface="Arial"/>
                  <a:cs typeface="Arial"/>
                </a:rPr>
                <a:t>=</a:t>
              </a:r>
              <a:r>
                <a:rPr lang="en-US" altLang="ja-JP" sz="1400" i="1" dirty="0" smtClean="0">
                  <a:latin typeface="Symbol" charset="2"/>
                  <a:cs typeface="Symbol" charset="2"/>
                </a:rPr>
                <a:t>p</a:t>
              </a:r>
              <a:r>
                <a:rPr lang="en-US" altLang="ja-JP" sz="1400" dirty="0" smtClean="0">
                  <a:latin typeface="Arial"/>
                  <a:cs typeface="Arial"/>
                </a:rPr>
                <a:t>/8 </a:t>
              </a:r>
              <a:r>
                <a:rPr lang="en-US" altLang="ja-JP" sz="1400" dirty="0">
                  <a:latin typeface="Arial"/>
                  <a:cs typeface="Arial"/>
                </a:rPr>
                <a:t>rad, </a:t>
              </a:r>
              <a:endParaRPr lang="en-US" altLang="ja-JP" sz="1400" dirty="0" smtClean="0">
                <a:latin typeface="Arial"/>
                <a:cs typeface="Arial"/>
              </a:endParaRPr>
            </a:p>
            <a:p>
              <a:r>
                <a:rPr lang="en-US" altLang="ja-JP" sz="1400" i="1" dirty="0" smtClean="0">
                  <a:latin typeface="Arial"/>
                  <a:cs typeface="Arial"/>
                </a:rPr>
                <a:t>L</a:t>
              </a:r>
              <a:r>
                <a:rPr lang="en-US" altLang="ja-JP" sz="1400" baseline="-25000" dirty="0" smtClean="0">
                  <a:latin typeface="Arial"/>
                  <a:cs typeface="Arial"/>
                </a:rPr>
                <a:t>B</a:t>
              </a:r>
              <a:r>
                <a:rPr lang="en-US" altLang="ja-JP" sz="1400" dirty="0" smtClean="0">
                  <a:latin typeface="Arial"/>
                  <a:cs typeface="Arial"/>
                </a:rPr>
                <a:t>=1.178 </a:t>
              </a:r>
              <a:r>
                <a:rPr lang="en-US" altLang="ja-JP" sz="1400" dirty="0">
                  <a:latin typeface="Arial"/>
                  <a:cs typeface="Arial"/>
                </a:rPr>
                <a:t>m, </a:t>
              </a:r>
              <a:r>
                <a:rPr lang="en-US" altLang="ja-JP" sz="1400" i="1" dirty="0" smtClean="0">
                  <a:latin typeface="Arial"/>
                  <a:cs typeface="Arial"/>
                </a:rPr>
                <a:t>L</a:t>
              </a:r>
              <a:r>
                <a:rPr lang="en-US" altLang="ja-JP" sz="1400" baseline="-25000" dirty="0" smtClean="0">
                  <a:latin typeface="Arial"/>
                  <a:cs typeface="Arial"/>
                </a:rPr>
                <a:t>Q</a:t>
              </a:r>
              <a:r>
                <a:rPr lang="en-US" altLang="ja-JP" sz="1400" dirty="0" smtClean="0">
                  <a:latin typeface="Arial"/>
                  <a:cs typeface="Arial"/>
                </a:rPr>
                <a:t>=0.4 m, </a:t>
              </a:r>
            </a:p>
            <a:p>
              <a:r>
                <a:rPr lang="en-US" altLang="ja-JP" sz="1400" i="1" dirty="0" smtClean="0">
                  <a:latin typeface="Arial"/>
                  <a:cs typeface="Arial"/>
                </a:rPr>
                <a:t>L</a:t>
              </a:r>
              <a:r>
                <a:rPr lang="en-US" altLang="ja-JP" sz="1400" baseline="-25000" dirty="0" smtClean="0">
                  <a:latin typeface="Arial"/>
                  <a:cs typeface="Arial"/>
                </a:rPr>
                <a:t>S</a:t>
              </a:r>
              <a:r>
                <a:rPr lang="en-US" altLang="ja-JP" sz="1400" dirty="0" smtClean="0">
                  <a:latin typeface="Arial"/>
                  <a:cs typeface="Arial"/>
                </a:rPr>
                <a:t>=0.2 m</a:t>
              </a:r>
            </a:p>
            <a:p>
              <a:r>
                <a:rPr lang="en-US" altLang="ja-JP" sz="1400" i="1" dirty="0" smtClean="0">
                  <a:latin typeface="Arial"/>
                  <a:cs typeface="Arial"/>
                </a:rPr>
                <a:t>R</a:t>
              </a:r>
              <a:r>
                <a:rPr lang="en-US" altLang="ja-JP" sz="1400" baseline="-25000" dirty="0" smtClean="0">
                  <a:latin typeface="Arial"/>
                  <a:cs typeface="Arial"/>
                </a:rPr>
                <a:t>56</a:t>
              </a:r>
              <a:r>
                <a:rPr lang="en-US" altLang="ja-JP" sz="1400" dirty="0" smtClean="0">
                  <a:latin typeface="Arial"/>
                  <a:cs typeface="Arial"/>
                </a:rPr>
                <a:t>: -0.25 m (tunable)</a:t>
              </a:r>
              <a:endParaRPr lang="ja-JP" altLang="en-US" sz="1400" dirty="0">
                <a:latin typeface="Arial"/>
                <a:cs typeface="Arial"/>
              </a:endParaRP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3718553" y="4017248"/>
              <a:ext cx="19866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"/>
                  <a:cs typeface="Arial"/>
                </a:rPr>
                <a:t>2</a:t>
              </a:r>
              <a:r>
                <a:rPr lang="en-US" altLang="ja-JP" sz="2400" baseline="30000" dirty="0" smtClean="0">
                  <a:latin typeface="Arial"/>
                  <a:cs typeface="Arial"/>
                </a:rPr>
                <a:t>nd</a:t>
              </a:r>
              <a:r>
                <a:rPr kumimoji="1" lang="en-US" altLang="ja-JP" sz="2400" dirty="0" smtClean="0">
                  <a:latin typeface="Arial"/>
                  <a:cs typeface="Arial"/>
                </a:rPr>
                <a:t> arc lattice</a:t>
              </a:r>
              <a:endParaRPr kumimoji="1" lang="ja-JP" altLang="en-US" sz="2400" dirty="0">
                <a:latin typeface="Arial"/>
                <a:cs typeface="Arial"/>
              </a:endParaRPr>
            </a:p>
          </p:txBody>
        </p:sp>
      </p:grpSp>
      <p:grpSp>
        <p:nvGrpSpPr>
          <p:cNvPr id="9" name="図形グループ 8"/>
          <p:cNvGrpSpPr/>
          <p:nvPr/>
        </p:nvGrpSpPr>
        <p:grpSpPr>
          <a:xfrm>
            <a:off x="856052" y="1135227"/>
            <a:ext cx="7469569" cy="1693179"/>
            <a:chOff x="856052" y="1198727"/>
            <a:chExt cx="7469569" cy="1693179"/>
          </a:xfrm>
        </p:grpSpPr>
        <p:grpSp>
          <p:nvGrpSpPr>
            <p:cNvPr id="88" name="図形グループ 87"/>
            <p:cNvGrpSpPr/>
            <p:nvPr/>
          </p:nvGrpSpPr>
          <p:grpSpPr>
            <a:xfrm>
              <a:off x="856052" y="1198727"/>
              <a:ext cx="1761395" cy="1693179"/>
              <a:chOff x="209256" y="3649165"/>
              <a:chExt cx="1761395" cy="1693179"/>
            </a:xfrm>
          </p:grpSpPr>
          <p:grpSp>
            <p:nvGrpSpPr>
              <p:cNvPr id="89" name="図形グループ 88"/>
              <p:cNvGrpSpPr/>
              <p:nvPr/>
            </p:nvGrpSpPr>
            <p:grpSpPr>
              <a:xfrm>
                <a:off x="385184" y="3649165"/>
                <a:ext cx="1273175" cy="1258196"/>
                <a:chOff x="385184" y="3649165"/>
                <a:chExt cx="1273175" cy="1258196"/>
              </a:xfrm>
            </p:grpSpPr>
            <p:grpSp>
              <p:nvGrpSpPr>
                <p:cNvPr id="91" name="図形グループ 90"/>
                <p:cNvGrpSpPr/>
                <p:nvPr/>
              </p:nvGrpSpPr>
              <p:grpSpPr>
                <a:xfrm>
                  <a:off x="385184" y="3649165"/>
                  <a:ext cx="1273175" cy="1258196"/>
                  <a:chOff x="6432550" y="1099242"/>
                  <a:chExt cx="1273175" cy="1258196"/>
                </a:xfrm>
              </p:grpSpPr>
              <p:sp>
                <p:nvSpPr>
                  <p:cNvPr id="94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6432550" y="1785938"/>
                    <a:ext cx="1198563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Line 1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046913" y="1243013"/>
                    <a:ext cx="0" cy="111442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Text Box 1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8075" y="1769551"/>
                    <a:ext cx="247650" cy="3667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>
                        <a:latin typeface="Arial"/>
                        <a:cs typeface="Arial"/>
                      </a:rPr>
                      <a:t>t</a:t>
                    </a:r>
                  </a:p>
                </p:txBody>
              </p:sp>
              <p:sp>
                <p:nvSpPr>
                  <p:cNvPr id="97" name="Text Box 1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34820" y="1099242"/>
                    <a:ext cx="313044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>
                        <a:latin typeface="Arial"/>
                        <a:cs typeface="Arial"/>
                      </a:rPr>
                      <a:t>p</a:t>
                    </a:r>
                  </a:p>
                </p:txBody>
              </p:sp>
              <p:sp>
                <p:nvSpPr>
                  <p:cNvPr id="98" name="Oval 13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856654" y="1738312"/>
                    <a:ext cx="374650" cy="10477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scene3d>
                    <a:camera prst="orthographicFront">
                      <a:rot lat="0" lon="0" rev="2100000"/>
                    </a:camera>
                    <a:lightRig rig="threePt" dir="t"/>
                  </a:scene3d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ja-JP" altLang="en-US" b="1" dirty="0"/>
                  </a:p>
                </p:txBody>
              </p:sp>
            </p:grpSp>
            <p:cxnSp>
              <p:nvCxnSpPr>
                <p:cNvPr id="92" name="直線矢印コネクタ 91"/>
                <p:cNvCxnSpPr/>
                <p:nvPr/>
              </p:nvCxnSpPr>
              <p:spPr>
                <a:xfrm>
                  <a:off x="1634547" y="3826965"/>
                  <a:ext cx="0" cy="379211"/>
                </a:xfrm>
                <a:prstGeom prst="straightConnector1">
                  <a:avLst/>
                </a:prstGeom>
                <a:ln>
                  <a:solidFill>
                    <a:srgbClr val="660066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3" name="テキスト ボックス 92"/>
                <p:cNvSpPr txBox="1"/>
                <p:nvPr/>
              </p:nvSpPr>
              <p:spPr>
                <a:xfrm>
                  <a:off x="1272307" y="3747944"/>
                  <a:ext cx="3784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i="1" dirty="0" smtClean="0">
                      <a:solidFill>
                        <a:srgbClr val="660066"/>
                      </a:solidFill>
                    </a:rPr>
                    <a:t>e</a:t>
                  </a:r>
                  <a:r>
                    <a:rPr kumimoji="1" lang="en-US" altLang="ja-JP" dirty="0" smtClean="0">
                      <a:solidFill>
                        <a:srgbClr val="660066"/>
                      </a:solidFill>
                    </a:rPr>
                    <a:t>-</a:t>
                  </a:r>
                  <a:endParaRPr kumimoji="1" lang="ja-JP" altLang="en-US" dirty="0">
                    <a:solidFill>
                      <a:srgbClr val="660066"/>
                    </a:solidFill>
                  </a:endParaRPr>
                </a:p>
              </p:txBody>
            </p:sp>
          </p:grpSp>
          <p:sp>
            <p:nvSpPr>
              <p:cNvPr id="90" name="正方形/長方形 89"/>
              <p:cNvSpPr/>
              <p:nvPr/>
            </p:nvSpPr>
            <p:spPr>
              <a:xfrm>
                <a:off x="209256" y="4819124"/>
                <a:ext cx="176139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1400" dirty="0">
                    <a:latin typeface="Arial"/>
                    <a:cs typeface="Arial"/>
                    <a:sym typeface="Wingdings"/>
                  </a:rPr>
                  <a:t>Bunch </a:t>
                </a:r>
                <a:r>
                  <a:rPr lang="en-US" altLang="ja-JP" sz="1400" dirty="0" smtClean="0">
                    <a:latin typeface="Arial"/>
                    <a:cs typeface="Arial"/>
                    <a:sym typeface="Wingdings"/>
                  </a:rPr>
                  <a:t>compression</a:t>
                </a:r>
              </a:p>
              <a:p>
                <a:pPr algn="ctr"/>
                <a:r>
                  <a:rPr lang="en-US" altLang="ja-JP" sz="1400" dirty="0" smtClean="0">
                    <a:latin typeface="Arial"/>
                    <a:cs typeface="Arial"/>
                    <a:sym typeface="Wingdings"/>
                  </a:rPr>
                  <a:t>(1</a:t>
                </a:r>
                <a:r>
                  <a:rPr lang="en-US" altLang="ja-JP" sz="1400" baseline="30000" dirty="0" smtClean="0">
                    <a:latin typeface="Arial"/>
                    <a:cs typeface="Arial"/>
                    <a:sym typeface="Wingdings"/>
                  </a:rPr>
                  <a:t>st</a:t>
                </a:r>
                <a:r>
                  <a:rPr lang="en-US" altLang="ja-JP" sz="1400" dirty="0" smtClean="0">
                    <a:latin typeface="Arial"/>
                    <a:cs typeface="Arial"/>
                    <a:sym typeface="Wingdings"/>
                  </a:rPr>
                  <a:t> arc, R</a:t>
                </a:r>
                <a:r>
                  <a:rPr lang="en-US" altLang="ja-JP" sz="1400" baseline="-25000" dirty="0" smtClean="0">
                    <a:latin typeface="Arial"/>
                    <a:cs typeface="Arial"/>
                    <a:sym typeface="Wingdings"/>
                  </a:rPr>
                  <a:t>56</a:t>
                </a:r>
                <a:r>
                  <a:rPr lang="en-US" altLang="ja-JP" sz="1400" dirty="0">
                    <a:latin typeface="Arial"/>
                    <a:cs typeface="Arial"/>
                    <a:sym typeface="Wingdings"/>
                  </a:rPr>
                  <a:t> </a:t>
                </a:r>
                <a:r>
                  <a:rPr lang="en-US" altLang="ja-JP" sz="1400" dirty="0" smtClean="0">
                    <a:latin typeface="Arial"/>
                    <a:cs typeface="Arial"/>
                    <a:sym typeface="Wingdings"/>
                  </a:rPr>
                  <a:t>&gt; 0</a:t>
                </a:r>
                <a:r>
                  <a:rPr lang="ja-JP" altLang="en-US" sz="1400" dirty="0" smtClean="0">
                    <a:latin typeface="Arial"/>
                    <a:cs typeface="Arial"/>
                    <a:sym typeface="Wingdings"/>
                  </a:rPr>
                  <a:t>）</a:t>
                </a:r>
                <a:r>
                  <a:rPr lang="en-US" altLang="ja-JP" sz="1400" dirty="0" smtClean="0">
                    <a:latin typeface="Arial"/>
                    <a:cs typeface="Arial"/>
                    <a:sym typeface="Wingdings"/>
                  </a:rPr>
                  <a:t> </a:t>
                </a:r>
                <a:endParaRPr lang="ja-JP" altLang="en-US" sz="1400" dirty="0"/>
              </a:p>
            </p:txBody>
          </p:sp>
        </p:grpSp>
        <p:grpSp>
          <p:nvGrpSpPr>
            <p:cNvPr id="113" name="図形グループ 112"/>
            <p:cNvGrpSpPr/>
            <p:nvPr/>
          </p:nvGrpSpPr>
          <p:grpSpPr>
            <a:xfrm>
              <a:off x="7027046" y="1198727"/>
              <a:ext cx="1298575" cy="1258196"/>
              <a:chOff x="7685858" y="3609373"/>
              <a:chExt cx="1298575" cy="1258196"/>
            </a:xfrm>
          </p:grpSpPr>
          <p:grpSp>
            <p:nvGrpSpPr>
              <p:cNvPr id="114" name="図形グループ 113"/>
              <p:cNvGrpSpPr/>
              <p:nvPr/>
            </p:nvGrpSpPr>
            <p:grpSpPr>
              <a:xfrm>
                <a:off x="7711258" y="3609373"/>
                <a:ext cx="1273175" cy="1258196"/>
                <a:chOff x="6432550" y="1099242"/>
                <a:chExt cx="1273175" cy="1258196"/>
              </a:xfrm>
            </p:grpSpPr>
            <p:sp>
              <p:nvSpPr>
                <p:cNvPr id="116" name="Line 126"/>
                <p:cNvSpPr>
                  <a:spLocks noChangeShapeType="1"/>
                </p:cNvSpPr>
                <p:nvPr/>
              </p:nvSpPr>
              <p:spPr bwMode="auto">
                <a:xfrm>
                  <a:off x="6432550" y="1785938"/>
                  <a:ext cx="119856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Line 127"/>
                <p:cNvSpPr>
                  <a:spLocks noChangeShapeType="1"/>
                </p:cNvSpPr>
                <p:nvPr/>
              </p:nvSpPr>
              <p:spPr bwMode="auto">
                <a:xfrm flipV="1">
                  <a:off x="7046913" y="1243013"/>
                  <a:ext cx="0" cy="111442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7458075" y="1769551"/>
                  <a:ext cx="247650" cy="366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dirty="0">
                      <a:latin typeface="Arial"/>
                      <a:cs typeface="Arial"/>
                    </a:rPr>
                    <a:t>t</a:t>
                  </a:r>
                </a:p>
              </p:txBody>
            </p:sp>
            <p:sp>
              <p:nvSpPr>
                <p:cNvPr id="178" name="Text Box 129"/>
                <p:cNvSpPr txBox="1">
                  <a:spLocks noChangeArrowheads="1"/>
                </p:cNvSpPr>
                <p:nvPr/>
              </p:nvSpPr>
              <p:spPr bwMode="auto">
                <a:xfrm>
                  <a:off x="6734820" y="1099242"/>
                  <a:ext cx="31304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dirty="0">
                      <a:latin typeface="Arial"/>
                      <a:cs typeface="Arial"/>
                    </a:rPr>
                    <a:t>p</a:t>
                  </a:r>
                </a:p>
              </p:txBody>
            </p:sp>
            <p:sp>
              <p:nvSpPr>
                <p:cNvPr id="179" name="Oval 130"/>
                <p:cNvSpPr>
                  <a:spLocks noChangeArrowheads="1"/>
                </p:cNvSpPr>
                <p:nvPr/>
              </p:nvSpPr>
              <p:spPr bwMode="auto">
                <a:xfrm rot="5400000">
                  <a:off x="6856654" y="1738312"/>
                  <a:ext cx="374650" cy="104775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cxnSp>
            <p:nvCxnSpPr>
              <p:cNvPr id="115" name="直線矢印コネクタ 114"/>
              <p:cNvCxnSpPr/>
              <p:nvPr/>
            </p:nvCxnSpPr>
            <p:spPr>
              <a:xfrm>
                <a:off x="7685858" y="3765844"/>
                <a:ext cx="0" cy="379211"/>
              </a:xfrm>
              <a:prstGeom prst="straightConnector1">
                <a:avLst/>
              </a:prstGeom>
              <a:ln>
                <a:solidFill>
                  <a:srgbClr val="660066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図形グループ 9"/>
          <p:cNvGrpSpPr/>
          <p:nvPr/>
        </p:nvGrpSpPr>
        <p:grpSpPr>
          <a:xfrm>
            <a:off x="885261" y="4002952"/>
            <a:ext cx="7491561" cy="1946060"/>
            <a:chOff x="885261" y="4180752"/>
            <a:chExt cx="7491561" cy="1946060"/>
          </a:xfrm>
        </p:grpSpPr>
        <p:grpSp>
          <p:nvGrpSpPr>
            <p:cNvPr id="5" name="図形グループ 4"/>
            <p:cNvGrpSpPr/>
            <p:nvPr/>
          </p:nvGrpSpPr>
          <p:grpSpPr>
            <a:xfrm>
              <a:off x="7086714" y="4235278"/>
              <a:ext cx="1290108" cy="1258196"/>
              <a:chOff x="7086714" y="4235278"/>
              <a:chExt cx="1290108" cy="1258196"/>
            </a:xfrm>
          </p:grpSpPr>
          <p:grpSp>
            <p:nvGrpSpPr>
              <p:cNvPr id="180" name="図形グループ 179"/>
              <p:cNvGrpSpPr/>
              <p:nvPr/>
            </p:nvGrpSpPr>
            <p:grpSpPr>
              <a:xfrm>
                <a:off x="7103647" y="4235278"/>
                <a:ext cx="1273175" cy="1258196"/>
                <a:chOff x="6432550" y="1099242"/>
                <a:chExt cx="1273175" cy="1258196"/>
              </a:xfrm>
            </p:grpSpPr>
            <p:sp>
              <p:nvSpPr>
                <p:cNvPr id="181" name="Line 126"/>
                <p:cNvSpPr>
                  <a:spLocks noChangeShapeType="1"/>
                </p:cNvSpPr>
                <p:nvPr/>
              </p:nvSpPr>
              <p:spPr bwMode="auto">
                <a:xfrm>
                  <a:off x="6432550" y="1785938"/>
                  <a:ext cx="119856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Line 127"/>
                <p:cNvSpPr>
                  <a:spLocks noChangeShapeType="1"/>
                </p:cNvSpPr>
                <p:nvPr/>
              </p:nvSpPr>
              <p:spPr bwMode="auto">
                <a:xfrm flipV="1">
                  <a:off x="7046913" y="1243013"/>
                  <a:ext cx="0" cy="111442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7458075" y="1769551"/>
                  <a:ext cx="247650" cy="366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dirty="0">
                      <a:latin typeface="Arial"/>
                      <a:cs typeface="Arial"/>
                    </a:rPr>
                    <a:t>t</a:t>
                  </a:r>
                </a:p>
              </p:txBody>
            </p:sp>
            <p:sp>
              <p:nvSpPr>
                <p:cNvPr id="184" name="Text Box 129"/>
                <p:cNvSpPr txBox="1">
                  <a:spLocks noChangeArrowheads="1"/>
                </p:cNvSpPr>
                <p:nvPr/>
              </p:nvSpPr>
              <p:spPr bwMode="auto">
                <a:xfrm>
                  <a:off x="6734820" y="1099242"/>
                  <a:ext cx="31304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dirty="0">
                      <a:latin typeface="Arial"/>
                      <a:cs typeface="Arial"/>
                    </a:rPr>
                    <a:t>p</a:t>
                  </a:r>
                </a:p>
              </p:txBody>
            </p:sp>
            <p:sp>
              <p:nvSpPr>
                <p:cNvPr id="185" name="Oval 130"/>
                <p:cNvSpPr>
                  <a:spLocks noChangeArrowheads="1"/>
                </p:cNvSpPr>
                <p:nvPr/>
              </p:nvSpPr>
              <p:spPr bwMode="auto">
                <a:xfrm rot="5400000">
                  <a:off x="6856654" y="1738312"/>
                  <a:ext cx="374650" cy="104775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scene3d>
                  <a:camera prst="orthographicFront">
                    <a:rot lat="0" lon="0" rev="2100000"/>
                  </a:camera>
                  <a:lightRig rig="threePt" dir="t"/>
                </a:scene3d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cxnSp>
            <p:nvCxnSpPr>
              <p:cNvPr id="186" name="直線矢印コネクタ 185"/>
              <p:cNvCxnSpPr/>
              <p:nvPr/>
            </p:nvCxnSpPr>
            <p:spPr>
              <a:xfrm>
                <a:off x="7086714" y="4380919"/>
                <a:ext cx="0" cy="379211"/>
              </a:xfrm>
              <a:prstGeom prst="straightConnector1">
                <a:avLst/>
              </a:prstGeom>
              <a:ln>
                <a:solidFill>
                  <a:srgbClr val="660066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図形グループ 5"/>
            <p:cNvGrpSpPr/>
            <p:nvPr/>
          </p:nvGrpSpPr>
          <p:grpSpPr>
            <a:xfrm>
              <a:off x="885261" y="4180752"/>
              <a:ext cx="1961094" cy="1946060"/>
              <a:chOff x="885261" y="4180752"/>
              <a:chExt cx="1961094" cy="1946060"/>
            </a:xfrm>
          </p:grpSpPr>
          <p:grpSp>
            <p:nvGrpSpPr>
              <p:cNvPr id="99" name="図形グループ 98"/>
              <p:cNvGrpSpPr/>
              <p:nvPr/>
            </p:nvGrpSpPr>
            <p:grpSpPr>
              <a:xfrm>
                <a:off x="885261" y="4180752"/>
                <a:ext cx="1961094" cy="1946060"/>
                <a:chOff x="198707" y="5106793"/>
                <a:chExt cx="1961094" cy="1946060"/>
              </a:xfrm>
            </p:grpSpPr>
            <p:grpSp>
              <p:nvGrpSpPr>
                <p:cNvPr id="104" name="図形グループ 103"/>
                <p:cNvGrpSpPr/>
                <p:nvPr/>
              </p:nvGrpSpPr>
              <p:grpSpPr>
                <a:xfrm>
                  <a:off x="385184" y="5106793"/>
                  <a:ext cx="1273175" cy="1258196"/>
                  <a:chOff x="6432550" y="1099242"/>
                  <a:chExt cx="1273175" cy="1258196"/>
                </a:xfrm>
              </p:grpSpPr>
              <p:sp>
                <p:nvSpPr>
                  <p:cNvPr id="108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6432550" y="1785938"/>
                    <a:ext cx="1198563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" name="Line 1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046913" y="1243013"/>
                    <a:ext cx="0" cy="111442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Text Box 1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8075" y="1769551"/>
                    <a:ext cx="247650" cy="3667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>
                        <a:latin typeface="Arial"/>
                        <a:cs typeface="Arial"/>
                      </a:rPr>
                      <a:t>t</a:t>
                    </a:r>
                  </a:p>
                </p:txBody>
              </p:sp>
              <p:sp>
                <p:nvSpPr>
                  <p:cNvPr id="111" name="Text Box 1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34820" y="1099242"/>
                    <a:ext cx="313044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>
                        <a:latin typeface="Arial"/>
                        <a:cs typeface="Arial"/>
                      </a:rPr>
                      <a:t>p</a:t>
                    </a:r>
                  </a:p>
                </p:txBody>
              </p:sp>
              <p:sp>
                <p:nvSpPr>
                  <p:cNvPr id="112" name="Oval 13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856654" y="1738312"/>
                    <a:ext cx="374650" cy="10477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7" name="正方形/長方形 106"/>
                <p:cNvSpPr/>
                <p:nvPr/>
              </p:nvSpPr>
              <p:spPr>
                <a:xfrm>
                  <a:off x="198707" y="6314189"/>
                  <a:ext cx="1961094" cy="73866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ja-JP" sz="1400" dirty="0">
                      <a:latin typeface="Arial"/>
                      <a:cs typeface="Arial"/>
                      <a:sym typeface="Wingdings"/>
                    </a:rPr>
                    <a:t>Bunch </a:t>
                  </a:r>
                  <a:r>
                    <a:rPr lang="en-US" altLang="ja-JP" sz="1400" dirty="0" smtClean="0">
                      <a:latin typeface="Arial"/>
                      <a:cs typeface="Arial"/>
                      <a:sym typeface="Wingdings"/>
                    </a:rPr>
                    <a:t>decompression</a:t>
                  </a:r>
                </a:p>
                <a:p>
                  <a:pPr algn="ctr"/>
                  <a:r>
                    <a:rPr lang="en-US" altLang="ja-JP" sz="1400" dirty="0" smtClean="0">
                      <a:latin typeface="Arial"/>
                      <a:cs typeface="Arial"/>
                      <a:sym typeface="Wingdings"/>
                    </a:rPr>
                    <a:t>(2</a:t>
                  </a:r>
                  <a:r>
                    <a:rPr lang="en-US" altLang="ja-JP" sz="1400" baseline="30000" dirty="0" smtClean="0">
                      <a:latin typeface="Arial"/>
                      <a:cs typeface="Arial"/>
                      <a:sym typeface="Wingdings"/>
                    </a:rPr>
                    <a:t>nd</a:t>
                  </a:r>
                  <a:r>
                    <a:rPr lang="en-US" altLang="ja-JP" sz="1400" dirty="0" smtClean="0">
                      <a:latin typeface="Arial"/>
                      <a:cs typeface="Arial"/>
                      <a:sym typeface="Wingdings"/>
                    </a:rPr>
                    <a:t> arc</a:t>
                  </a:r>
                  <a:r>
                    <a:rPr lang="en-US" altLang="ja-JP" sz="1400" dirty="0">
                      <a:latin typeface="Arial"/>
                      <a:cs typeface="Arial"/>
                      <a:sym typeface="Wingdings"/>
                    </a:rPr>
                    <a:t>, R</a:t>
                  </a:r>
                  <a:r>
                    <a:rPr lang="en-US" altLang="ja-JP" sz="1400" baseline="-25000" dirty="0">
                      <a:latin typeface="Arial"/>
                      <a:cs typeface="Arial"/>
                      <a:sym typeface="Wingdings"/>
                    </a:rPr>
                    <a:t>56</a:t>
                  </a:r>
                  <a:r>
                    <a:rPr lang="en-US" altLang="ja-JP" sz="1400" dirty="0">
                      <a:latin typeface="Arial"/>
                      <a:cs typeface="Arial"/>
                      <a:sym typeface="Wingdings"/>
                    </a:rPr>
                    <a:t> </a:t>
                  </a:r>
                  <a:r>
                    <a:rPr lang="en-US" altLang="ja-JP" sz="1400" dirty="0" smtClean="0">
                      <a:latin typeface="Arial"/>
                      <a:cs typeface="Arial"/>
                      <a:sym typeface="Wingdings"/>
                    </a:rPr>
                    <a:t>&lt; </a:t>
                  </a:r>
                  <a:r>
                    <a:rPr lang="en-US" altLang="ja-JP" sz="1400" dirty="0">
                      <a:latin typeface="Arial"/>
                      <a:cs typeface="Arial"/>
                      <a:sym typeface="Wingdings"/>
                    </a:rPr>
                    <a:t>0</a:t>
                  </a:r>
                  <a:r>
                    <a:rPr lang="ja-JP" altLang="en-US" sz="1400" dirty="0">
                      <a:latin typeface="Arial"/>
                      <a:cs typeface="Arial"/>
                      <a:sym typeface="Wingdings"/>
                    </a:rPr>
                    <a:t>）</a:t>
                  </a:r>
                  <a:r>
                    <a:rPr lang="en-US" altLang="ja-JP" sz="1400" dirty="0">
                      <a:latin typeface="Arial"/>
                      <a:cs typeface="Arial"/>
                      <a:sym typeface="Wingdings"/>
                    </a:rPr>
                    <a:t> </a:t>
                  </a:r>
                  <a:endParaRPr lang="ja-JP" altLang="en-US" sz="1400" dirty="0"/>
                </a:p>
                <a:p>
                  <a:pPr algn="ctr"/>
                  <a:r>
                    <a:rPr lang="en-US" altLang="ja-JP" sz="1400" dirty="0" smtClean="0">
                      <a:latin typeface="Arial"/>
                      <a:cs typeface="Arial"/>
                      <a:sym typeface="Wingdings"/>
                    </a:rPr>
                    <a:t> </a:t>
                  </a:r>
                  <a:endParaRPr lang="ja-JP" altLang="en-US" sz="1400" dirty="0"/>
                </a:p>
              </p:txBody>
            </p:sp>
          </p:grpSp>
          <p:sp>
            <p:nvSpPr>
              <p:cNvPr id="187" name="テキスト ボックス 186"/>
              <p:cNvSpPr txBox="1"/>
              <p:nvPr/>
            </p:nvSpPr>
            <p:spPr>
              <a:xfrm>
                <a:off x="1994949" y="4230495"/>
                <a:ext cx="3784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i="1" dirty="0" smtClean="0">
                    <a:solidFill>
                      <a:srgbClr val="660066"/>
                    </a:solidFill>
                  </a:rPr>
                  <a:t>e</a:t>
                </a:r>
                <a:r>
                  <a:rPr kumimoji="1" lang="en-US" altLang="ja-JP" dirty="0" smtClean="0">
                    <a:solidFill>
                      <a:srgbClr val="660066"/>
                    </a:solidFill>
                  </a:rPr>
                  <a:t>-</a:t>
                </a:r>
                <a:endParaRPr kumimoji="1" lang="ja-JP" altLang="en-US" dirty="0">
                  <a:solidFill>
                    <a:srgbClr val="660066"/>
                  </a:solidFill>
                </a:endParaRPr>
              </a:p>
            </p:txBody>
          </p:sp>
          <p:cxnSp>
            <p:nvCxnSpPr>
              <p:cNvPr id="188" name="直線矢印コネクタ 187"/>
              <p:cNvCxnSpPr/>
              <p:nvPr/>
            </p:nvCxnSpPr>
            <p:spPr>
              <a:xfrm>
                <a:off x="2368697" y="4304562"/>
                <a:ext cx="0" cy="379211"/>
              </a:xfrm>
              <a:prstGeom prst="straightConnector1">
                <a:avLst/>
              </a:prstGeom>
              <a:ln>
                <a:solidFill>
                  <a:srgbClr val="660066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5" name="テキスト ボックス 54"/>
          <p:cNvSpPr txBox="1"/>
          <p:nvPr/>
        </p:nvSpPr>
        <p:spPr>
          <a:xfrm>
            <a:off x="478395" y="2971247"/>
            <a:ext cx="234912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ja-JP" sz="1600" dirty="0" smtClean="0">
                <a:solidFill>
                  <a:srgbClr val="0000FF"/>
                </a:solidFill>
              </a:rPr>
              <a:t>Blue</a:t>
            </a:r>
            <a:r>
              <a:rPr lang="ja-JP" altLang="en-US" sz="1600" dirty="0" smtClean="0">
                <a:solidFill>
                  <a:srgbClr val="000000"/>
                </a:solidFill>
              </a:rPr>
              <a:t>：</a:t>
            </a:r>
            <a:r>
              <a:rPr lang="en-US" altLang="ja-JP" sz="1600" dirty="0" smtClean="0">
                <a:solidFill>
                  <a:srgbClr val="000000"/>
                </a:solidFill>
              </a:rPr>
              <a:t>Bending </a:t>
            </a:r>
            <a:r>
              <a:rPr lang="en-US" altLang="ja-JP" sz="1600" dirty="0" smtClean="0"/>
              <a:t>magnet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Red</a:t>
            </a:r>
            <a:r>
              <a:rPr lang="ja-JP" altLang="en-US" sz="1600" dirty="0" smtClean="0"/>
              <a:t>：</a:t>
            </a:r>
            <a:r>
              <a:rPr lang="en-US" altLang="ja-JP" sz="1600" dirty="0" smtClean="0"/>
              <a:t>	</a:t>
            </a:r>
            <a:r>
              <a:rPr lang="en-US" altLang="ja-JP" sz="1600" dirty="0" err="1" smtClean="0"/>
              <a:t>Quadrupole</a:t>
            </a:r>
            <a:r>
              <a:rPr lang="en-US" altLang="ja-JP" sz="1600" dirty="0" smtClean="0"/>
              <a:t> magnet</a:t>
            </a:r>
          </a:p>
          <a:p>
            <a:r>
              <a:rPr lang="en-US" altLang="ja-JP" sz="1600" dirty="0" smtClean="0">
                <a:solidFill>
                  <a:srgbClr val="FFFF00"/>
                </a:solidFill>
              </a:rPr>
              <a:t>Yellow</a:t>
            </a:r>
            <a:r>
              <a:rPr lang="ja-JP" altLang="en-US" sz="1600" dirty="0" smtClean="0">
                <a:solidFill>
                  <a:srgbClr val="000000"/>
                </a:solidFill>
              </a:rPr>
              <a:t>：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Sextupole</a:t>
            </a:r>
            <a:r>
              <a:rPr lang="en-US" altLang="ja-JP" sz="1600" dirty="0" smtClean="0">
                <a:solidFill>
                  <a:srgbClr val="000000"/>
                </a:solidFill>
              </a:rPr>
              <a:t> magnet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16213" y="6382442"/>
            <a:ext cx="6830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Optics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are</a:t>
            </a:r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 optimized for bunch compression and decompression.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7096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4098" y="7670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err="1" smtClean="0">
                <a:latin typeface="Arial"/>
                <a:ea typeface="+mn-ea"/>
                <a:cs typeface="Arial"/>
              </a:rPr>
              <a:t>Undulator</a:t>
            </a:r>
            <a:r>
              <a:rPr kumimoji="1" lang="en-US" altLang="ja-JP" dirty="0" smtClean="0">
                <a:latin typeface="Arial"/>
                <a:ea typeface="+mn-ea"/>
                <a:cs typeface="Arial"/>
              </a:rPr>
              <a:t> System for FEL</a:t>
            </a:r>
            <a:endParaRPr kumimoji="1" lang="ja-JP" altLang="en-US" dirty="0">
              <a:latin typeface="Arial"/>
              <a:ea typeface="+mn-ea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92322" y="1130659"/>
            <a:ext cx="537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>
                <a:solidFill>
                  <a:srgbClr val="0000FF"/>
                </a:solidFill>
                <a:latin typeface="Arial"/>
                <a:cs typeface="Arial"/>
              </a:rPr>
              <a:t>Undulator</a:t>
            </a:r>
            <a:r>
              <a:rPr lang="en-US" altLang="ja-JP" b="1" dirty="0" smtClean="0">
                <a:solidFill>
                  <a:srgbClr val="0000FF"/>
                </a:solidFill>
                <a:latin typeface="Arial"/>
                <a:cs typeface="Arial"/>
              </a:rPr>
              <a:t> System</a:t>
            </a:r>
            <a:r>
              <a:rPr lang="ja-JP" altLang="en-US" b="1" dirty="0" smtClean="0">
                <a:solidFill>
                  <a:srgbClr val="0000FF"/>
                </a:solidFill>
                <a:latin typeface="Arial"/>
                <a:cs typeface="Arial"/>
              </a:rPr>
              <a:t>（</a:t>
            </a:r>
            <a:r>
              <a:rPr lang="en-US" altLang="ja-JP" b="1" dirty="0" smtClean="0">
                <a:solidFill>
                  <a:srgbClr val="0000FF"/>
                </a:solidFill>
                <a:latin typeface="Arial"/>
                <a:cs typeface="Arial"/>
              </a:rPr>
              <a:t>including matching section</a:t>
            </a:r>
            <a:r>
              <a:rPr lang="ja-JP" altLang="en-US" b="1" dirty="0" smtClean="0">
                <a:solidFill>
                  <a:srgbClr val="0000FF"/>
                </a:solidFill>
                <a:latin typeface="Arial"/>
                <a:cs typeface="Arial"/>
              </a:rPr>
              <a:t>）</a:t>
            </a:r>
            <a:endParaRPr kumimoji="1" lang="ja-JP" altLang="en-US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4" name="図 13" descr="EUV_FEL_I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09" y="2978634"/>
            <a:ext cx="4047474" cy="512030"/>
          </a:xfrm>
          <a:prstGeom prst="rect">
            <a:avLst/>
          </a:prstGeom>
        </p:spPr>
      </p:pic>
      <p:sp>
        <p:nvSpPr>
          <p:cNvPr id="51" name="直方体 50"/>
          <p:cNvSpPr>
            <a:spLocks noChangeAspect="1"/>
          </p:cNvSpPr>
          <p:nvPr/>
        </p:nvSpPr>
        <p:spPr>
          <a:xfrm>
            <a:off x="2033154" y="2975605"/>
            <a:ext cx="249979" cy="538351"/>
          </a:xfrm>
          <a:prstGeom prst="cube">
            <a:avLst>
              <a:gd name="adj" fmla="val 69589"/>
            </a:avLst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直方体 51"/>
          <p:cNvSpPr>
            <a:spLocks noChangeAspect="1"/>
          </p:cNvSpPr>
          <p:nvPr/>
        </p:nvSpPr>
        <p:spPr>
          <a:xfrm>
            <a:off x="3481984" y="2949284"/>
            <a:ext cx="249979" cy="538351"/>
          </a:xfrm>
          <a:prstGeom prst="cube">
            <a:avLst>
              <a:gd name="adj" fmla="val 69589"/>
            </a:avLst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直方体 52"/>
          <p:cNvSpPr>
            <a:spLocks noChangeAspect="1"/>
          </p:cNvSpPr>
          <p:nvPr/>
        </p:nvSpPr>
        <p:spPr>
          <a:xfrm>
            <a:off x="4927039" y="2962903"/>
            <a:ext cx="249979" cy="538351"/>
          </a:xfrm>
          <a:prstGeom prst="cube">
            <a:avLst>
              <a:gd name="adj" fmla="val 69589"/>
            </a:avLst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直方体 53"/>
          <p:cNvSpPr>
            <a:spLocks noChangeAspect="1"/>
          </p:cNvSpPr>
          <p:nvPr/>
        </p:nvSpPr>
        <p:spPr>
          <a:xfrm>
            <a:off x="5640470" y="2962095"/>
            <a:ext cx="297722" cy="538351"/>
          </a:xfrm>
          <a:prstGeom prst="cube">
            <a:avLst>
              <a:gd name="adj" fmla="val 50560"/>
            </a:avLst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直方体 54"/>
          <p:cNvSpPr>
            <a:spLocks noChangeAspect="1"/>
          </p:cNvSpPr>
          <p:nvPr/>
        </p:nvSpPr>
        <p:spPr>
          <a:xfrm>
            <a:off x="6425470" y="2949284"/>
            <a:ext cx="297722" cy="538351"/>
          </a:xfrm>
          <a:prstGeom prst="cube">
            <a:avLst>
              <a:gd name="adj" fmla="val 50560"/>
            </a:avLst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直方体 55"/>
          <p:cNvSpPr>
            <a:spLocks noChangeAspect="1"/>
          </p:cNvSpPr>
          <p:nvPr/>
        </p:nvSpPr>
        <p:spPr>
          <a:xfrm>
            <a:off x="6956897" y="2946552"/>
            <a:ext cx="297722" cy="538351"/>
          </a:xfrm>
          <a:prstGeom prst="cube">
            <a:avLst>
              <a:gd name="adj" fmla="val 50560"/>
            </a:avLst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09647" y="2994317"/>
            <a:ext cx="402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….</a:t>
            </a:r>
            <a:endParaRPr kumimoji="1" lang="ja-JP" altLang="en-US" dirty="0"/>
          </a:p>
        </p:txBody>
      </p:sp>
      <p:grpSp>
        <p:nvGrpSpPr>
          <p:cNvPr id="6" name="図形グループ 5"/>
          <p:cNvGrpSpPr/>
          <p:nvPr/>
        </p:nvGrpSpPr>
        <p:grpSpPr>
          <a:xfrm>
            <a:off x="7420440" y="3000040"/>
            <a:ext cx="1596457" cy="633895"/>
            <a:chOff x="7420440" y="3000040"/>
            <a:chExt cx="1596457" cy="633895"/>
          </a:xfrm>
        </p:grpSpPr>
        <p:cxnSp>
          <p:nvCxnSpPr>
            <p:cNvPr id="58" name="直線矢印コネクタ 57"/>
            <p:cNvCxnSpPr/>
            <p:nvPr/>
          </p:nvCxnSpPr>
          <p:spPr>
            <a:xfrm flipH="1">
              <a:off x="7420440" y="3203830"/>
              <a:ext cx="374543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テキスト ボックス 58"/>
            <p:cNvSpPr txBox="1"/>
            <p:nvPr/>
          </p:nvSpPr>
          <p:spPr>
            <a:xfrm>
              <a:off x="7589303" y="3295381"/>
              <a:ext cx="142759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Exit of 1</a:t>
              </a:r>
              <a:r>
                <a:rPr lang="en-US" altLang="ja-JP" sz="1600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st</a:t>
              </a:r>
              <a:r>
                <a:rPr lang="en-US" altLang="ja-JP"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 arc</a:t>
              </a:r>
              <a:endParaRPr lang="en-US" altLang="ja-JP" sz="16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7794983" y="3000040"/>
              <a:ext cx="93737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0000FF"/>
                  </a:solidFill>
                  <a:latin typeface="Arial"/>
                  <a:cs typeface="Arial"/>
                </a:rPr>
                <a:t>e</a:t>
              </a:r>
              <a:r>
                <a:rPr lang="en-US" altLang="ja-JP" sz="1600" baseline="30000" dirty="0" smtClean="0">
                  <a:solidFill>
                    <a:srgbClr val="0000FF"/>
                  </a:solidFill>
                  <a:latin typeface="Arial"/>
                  <a:cs typeface="Arial"/>
                </a:rPr>
                <a:t>-</a:t>
              </a:r>
              <a:r>
                <a:rPr lang="en-US" altLang="ja-JP" sz="1600" dirty="0" smtClean="0">
                  <a:solidFill>
                    <a:srgbClr val="0000FF"/>
                  </a:solidFill>
                  <a:latin typeface="Arial"/>
                  <a:cs typeface="Arial"/>
                </a:rPr>
                <a:t> beam</a:t>
              </a:r>
              <a:endParaRPr lang="ja-JP" altLang="en-US" sz="1600" dirty="0"/>
            </a:p>
          </p:txBody>
        </p:sp>
      </p:grpSp>
      <p:sp>
        <p:nvSpPr>
          <p:cNvPr id="61" name="テキスト ボックス 60"/>
          <p:cNvSpPr txBox="1"/>
          <p:nvPr/>
        </p:nvSpPr>
        <p:spPr>
          <a:xfrm>
            <a:off x="425374" y="3019164"/>
            <a:ext cx="402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….</a:t>
            </a:r>
            <a:endParaRPr kumimoji="1" lang="ja-JP" altLang="en-US" dirty="0"/>
          </a:p>
        </p:txBody>
      </p:sp>
      <p:sp>
        <p:nvSpPr>
          <p:cNvPr id="21" name="左中かっこ 20"/>
          <p:cNvSpPr/>
          <p:nvPr/>
        </p:nvSpPr>
        <p:spPr>
          <a:xfrm rot="16200000">
            <a:off x="6160436" y="2599019"/>
            <a:ext cx="276588" cy="2243419"/>
          </a:xfrm>
          <a:prstGeom prst="leftBrac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545070" y="3782439"/>
            <a:ext cx="1758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Matching Section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63" name="左中かっこ 62"/>
          <p:cNvSpPr/>
          <p:nvPr/>
        </p:nvSpPr>
        <p:spPr>
          <a:xfrm rot="5400000" flipV="1">
            <a:off x="2708055" y="-496947"/>
            <a:ext cx="291573" cy="4939486"/>
          </a:xfrm>
          <a:prstGeom prst="leftBrac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498559" y="1488839"/>
            <a:ext cx="2396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>
                <a:latin typeface="Arial"/>
                <a:cs typeface="Arial"/>
              </a:rPr>
              <a:t>Undulator</a:t>
            </a:r>
            <a:r>
              <a:rPr lang="en-US" altLang="ja-JP" sz="1600" dirty="0" smtClean="0">
                <a:latin typeface="Arial"/>
                <a:cs typeface="Arial"/>
              </a:rPr>
              <a:t> System</a:t>
            </a:r>
            <a:r>
              <a:rPr kumimoji="1" lang="ja-JP" altLang="en-US" sz="1600" dirty="0" smtClean="0">
                <a:latin typeface="Arial"/>
                <a:cs typeface="Arial"/>
              </a:rPr>
              <a:t>（</a:t>
            </a:r>
            <a:r>
              <a:rPr kumimoji="1" lang="en-US" altLang="ja-JP" sz="1600" dirty="0" smtClean="0">
                <a:latin typeface="Arial"/>
                <a:cs typeface="Arial"/>
              </a:rPr>
              <a:t>FEL</a:t>
            </a:r>
            <a:r>
              <a:rPr kumimoji="1" lang="ja-JP" altLang="en-US" sz="1600" dirty="0" smtClean="0">
                <a:latin typeface="Arial"/>
                <a:cs typeface="Arial"/>
              </a:rPr>
              <a:t>）</a:t>
            </a:r>
            <a:endParaRPr kumimoji="1" lang="ja-JP" altLang="en-US" sz="1600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53720" y="2040451"/>
            <a:ext cx="1918314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>
                <a:latin typeface="Arial"/>
                <a:cs typeface="Arial"/>
              </a:rPr>
              <a:t>Undulator</a:t>
            </a:r>
            <a:r>
              <a:rPr lang="en-US" altLang="ja-JP" sz="1600" dirty="0" smtClean="0">
                <a:latin typeface="Arial"/>
                <a:cs typeface="Arial"/>
              </a:rPr>
              <a:t> segment</a:t>
            </a:r>
          </a:p>
          <a:p>
            <a:r>
              <a:rPr lang="en-US" altLang="ja-JP" sz="1400" dirty="0" smtClean="0">
                <a:latin typeface="Arial"/>
                <a:cs typeface="Arial"/>
              </a:rPr>
              <a:t>(</a:t>
            </a:r>
            <a:r>
              <a:rPr lang="en-US" altLang="ja-JP" sz="1400" dirty="0">
                <a:latin typeface="Arial"/>
                <a:cs typeface="Arial"/>
              </a:rPr>
              <a:t>K=1.652,</a:t>
            </a:r>
            <a:r>
              <a:rPr lang="en-US" altLang="ja-JP" sz="1400" i="1" dirty="0">
                <a:latin typeface="Arial"/>
                <a:cs typeface="Arial"/>
              </a:rPr>
              <a:t> </a:t>
            </a:r>
            <a:r>
              <a:rPr lang="en-US" altLang="ja-JP" sz="1400" i="1" dirty="0" err="1">
                <a:latin typeface="Symbol" charset="2"/>
                <a:cs typeface="Symbol" charset="2"/>
              </a:rPr>
              <a:t>l</a:t>
            </a:r>
            <a:r>
              <a:rPr lang="en-US" altLang="ja-JP" sz="1400" baseline="-25000" dirty="0" err="1">
                <a:latin typeface="Arial"/>
                <a:cs typeface="Arial"/>
              </a:rPr>
              <a:t>u</a:t>
            </a:r>
            <a:r>
              <a:rPr lang="en-US" altLang="ja-JP" sz="1400" dirty="0">
                <a:latin typeface="Arial"/>
                <a:cs typeface="Arial"/>
              </a:rPr>
              <a:t>=28 mm</a:t>
            </a:r>
            <a:r>
              <a:rPr lang="en-US" altLang="ja-JP" sz="1400" dirty="0" smtClean="0">
                <a:latin typeface="Arial"/>
                <a:cs typeface="Arial"/>
              </a:rPr>
              <a:t>)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176644" y="2078053"/>
            <a:ext cx="15416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QMs for focusing</a:t>
            </a:r>
          </a:p>
        </p:txBody>
      </p:sp>
      <p:grpSp>
        <p:nvGrpSpPr>
          <p:cNvPr id="81" name="図形グループ 80"/>
          <p:cNvGrpSpPr/>
          <p:nvPr/>
        </p:nvGrpSpPr>
        <p:grpSpPr>
          <a:xfrm flipV="1">
            <a:off x="1341420" y="2534312"/>
            <a:ext cx="2916629" cy="411391"/>
            <a:chOff x="1329798" y="2831954"/>
            <a:chExt cx="2916629" cy="411391"/>
          </a:xfrm>
          <a:effectLst/>
        </p:grpSpPr>
        <p:cxnSp>
          <p:nvCxnSpPr>
            <p:cNvPr id="69" name="直線コネクタ 68"/>
            <p:cNvCxnSpPr/>
            <p:nvPr/>
          </p:nvCxnSpPr>
          <p:spPr>
            <a:xfrm flipH="1">
              <a:off x="1337652" y="2839384"/>
              <a:ext cx="0" cy="186850"/>
            </a:xfrm>
            <a:prstGeom prst="line">
              <a:avLst/>
            </a:prstGeom>
            <a:ln w="1270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>
            <a:xfrm flipH="1">
              <a:off x="2773657" y="2839384"/>
              <a:ext cx="0" cy="186850"/>
            </a:xfrm>
            <a:prstGeom prst="line">
              <a:avLst/>
            </a:prstGeom>
            <a:ln w="1270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>
            <a:xfrm flipH="1">
              <a:off x="4246427" y="2831954"/>
              <a:ext cx="0" cy="186850"/>
            </a:xfrm>
            <a:prstGeom prst="line">
              <a:avLst/>
            </a:prstGeom>
            <a:ln w="1270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flipH="1">
              <a:off x="1329798" y="3026574"/>
              <a:ext cx="291474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>
            <a:xfrm flipH="1">
              <a:off x="1341420" y="3027346"/>
              <a:ext cx="0" cy="215999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テキスト ボックス 82"/>
          <p:cNvSpPr txBox="1"/>
          <p:nvPr/>
        </p:nvSpPr>
        <p:spPr>
          <a:xfrm>
            <a:off x="1706090" y="3597055"/>
            <a:ext cx="64639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1.12m</a:t>
            </a:r>
          </a:p>
        </p:txBody>
      </p:sp>
      <p:grpSp>
        <p:nvGrpSpPr>
          <p:cNvPr id="84" name="図形グループ 83"/>
          <p:cNvGrpSpPr/>
          <p:nvPr/>
        </p:nvGrpSpPr>
        <p:grpSpPr>
          <a:xfrm flipV="1">
            <a:off x="2161285" y="2380290"/>
            <a:ext cx="2916629" cy="560684"/>
            <a:chOff x="4555457" y="4173233"/>
            <a:chExt cx="2916629" cy="560684"/>
          </a:xfrm>
          <a:effectLst/>
        </p:grpSpPr>
        <p:cxnSp>
          <p:nvCxnSpPr>
            <p:cNvPr id="85" name="直線コネクタ 84"/>
            <p:cNvCxnSpPr/>
            <p:nvPr/>
          </p:nvCxnSpPr>
          <p:spPr>
            <a:xfrm flipH="1">
              <a:off x="4563311" y="4180661"/>
              <a:ext cx="0" cy="32400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ash"/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/>
            <p:cNvCxnSpPr/>
            <p:nvPr/>
          </p:nvCxnSpPr>
          <p:spPr>
            <a:xfrm flipH="1">
              <a:off x="5999316" y="4180661"/>
              <a:ext cx="0" cy="32400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ash"/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/>
            <p:cNvCxnSpPr/>
            <p:nvPr/>
          </p:nvCxnSpPr>
          <p:spPr>
            <a:xfrm flipH="1">
              <a:off x="7472086" y="4173233"/>
              <a:ext cx="0" cy="323997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ash"/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>
            <a:xfrm flipH="1">
              <a:off x="4555457" y="4502951"/>
              <a:ext cx="2914741" cy="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/>
            <p:cNvCxnSpPr/>
            <p:nvPr/>
          </p:nvCxnSpPr>
          <p:spPr>
            <a:xfrm flipH="1">
              <a:off x="7461804" y="4517918"/>
              <a:ext cx="0" cy="215999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1" name="直線矢印コネクタ 90"/>
          <p:cNvCxnSpPr/>
          <p:nvPr/>
        </p:nvCxnSpPr>
        <p:spPr>
          <a:xfrm flipV="1">
            <a:off x="890518" y="3623467"/>
            <a:ext cx="901804" cy="0"/>
          </a:xfrm>
          <a:prstGeom prst="straightConnector1">
            <a:avLst/>
          </a:prstGeom>
          <a:ln w="12700" cmpd="sng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直線矢印コネクタ 91"/>
          <p:cNvCxnSpPr/>
          <p:nvPr/>
        </p:nvCxnSpPr>
        <p:spPr>
          <a:xfrm>
            <a:off x="1718237" y="3623467"/>
            <a:ext cx="564896" cy="0"/>
          </a:xfrm>
          <a:prstGeom prst="straightConnector1">
            <a:avLst/>
          </a:prstGeom>
          <a:ln w="12700" cmpd="sng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/>
          <p:cNvSpPr txBox="1"/>
          <p:nvPr/>
        </p:nvSpPr>
        <p:spPr>
          <a:xfrm>
            <a:off x="1049022" y="3610565"/>
            <a:ext cx="55539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4.9m</a:t>
            </a:r>
          </a:p>
        </p:txBody>
      </p:sp>
      <p:grpSp>
        <p:nvGrpSpPr>
          <p:cNvPr id="8" name="図形グループ 7"/>
          <p:cNvGrpSpPr/>
          <p:nvPr/>
        </p:nvGrpSpPr>
        <p:grpSpPr>
          <a:xfrm>
            <a:off x="435609" y="4032933"/>
            <a:ext cx="2955290" cy="2754733"/>
            <a:chOff x="435609" y="4032933"/>
            <a:chExt cx="2955290" cy="2754733"/>
          </a:xfrm>
        </p:grpSpPr>
        <p:pic>
          <p:nvPicPr>
            <p:cNvPr id="38" name="図 37" descr="U16-2測定2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3720" y="4032933"/>
              <a:ext cx="2937179" cy="2202884"/>
            </a:xfrm>
            <a:prstGeom prst="rect">
              <a:avLst/>
            </a:prstGeom>
          </p:spPr>
        </p:pic>
        <p:sp>
          <p:nvSpPr>
            <p:cNvPr id="95" name="テキスト ボックス 94"/>
            <p:cNvSpPr txBox="1"/>
            <p:nvPr/>
          </p:nvSpPr>
          <p:spPr>
            <a:xfrm>
              <a:off x="435609" y="6202890"/>
              <a:ext cx="289885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C</a:t>
              </a:r>
              <a:r>
                <a:rPr lang="en-US" altLang="ja-JP" sz="1600" dirty="0" smtClean="0">
                  <a:latin typeface="Arial"/>
                  <a:cs typeface="Arial"/>
                </a:rPr>
                <a:t>ircularly-polarizing </a:t>
              </a:r>
              <a:r>
                <a:rPr lang="en-US" altLang="ja-JP" sz="1600" dirty="0" err="1" smtClean="0">
                  <a:latin typeface="Arial"/>
                  <a:cs typeface="Arial"/>
                </a:rPr>
                <a:t>undulator</a:t>
              </a:r>
              <a:endParaRPr lang="en-US" altLang="ja-JP" sz="1600" dirty="0" smtClean="0">
                <a:latin typeface="Arial"/>
                <a:cs typeface="Arial"/>
              </a:endParaRPr>
            </a:p>
            <a:p>
              <a:r>
                <a:rPr kumimoji="1" lang="en-US" altLang="ja-JP" sz="1600" dirty="0" smtClean="0">
                  <a:latin typeface="Arial"/>
                  <a:cs typeface="Arial"/>
                </a:rPr>
                <a:t>developed at KEK</a:t>
              </a:r>
              <a:endParaRPr kumimoji="1" lang="ja-JP" altLang="en-US" sz="1600" dirty="0">
                <a:latin typeface="Arial"/>
                <a:cs typeface="Arial"/>
              </a:endParaRPr>
            </a:p>
          </p:txBody>
        </p:sp>
      </p:grpSp>
      <p:sp>
        <p:nvSpPr>
          <p:cNvPr id="97" name="テキスト ボックス 96"/>
          <p:cNvSpPr txBox="1"/>
          <p:nvPr/>
        </p:nvSpPr>
        <p:spPr>
          <a:xfrm>
            <a:off x="5890266" y="2078053"/>
            <a:ext cx="2120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QMs for optics matching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grpSp>
        <p:nvGrpSpPr>
          <p:cNvPr id="98" name="図形グループ 97"/>
          <p:cNvGrpSpPr/>
          <p:nvPr/>
        </p:nvGrpSpPr>
        <p:grpSpPr>
          <a:xfrm flipV="1">
            <a:off x="5781975" y="2409383"/>
            <a:ext cx="1372398" cy="488360"/>
            <a:chOff x="1351164" y="2831954"/>
            <a:chExt cx="1372398" cy="488360"/>
          </a:xfrm>
          <a:effectLst/>
        </p:grpSpPr>
        <p:cxnSp>
          <p:nvCxnSpPr>
            <p:cNvPr id="99" name="直線コネクタ 98"/>
            <p:cNvCxnSpPr/>
            <p:nvPr/>
          </p:nvCxnSpPr>
          <p:spPr>
            <a:xfrm flipH="1">
              <a:off x="1351164" y="2839384"/>
              <a:ext cx="0" cy="186850"/>
            </a:xfrm>
            <a:prstGeom prst="line">
              <a:avLst/>
            </a:prstGeom>
            <a:ln w="1270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/>
            <p:nvPr/>
          </p:nvCxnSpPr>
          <p:spPr>
            <a:xfrm flipH="1">
              <a:off x="2192641" y="2839384"/>
              <a:ext cx="0" cy="186850"/>
            </a:xfrm>
            <a:prstGeom prst="line">
              <a:avLst/>
            </a:prstGeom>
            <a:ln w="1270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/>
            <p:cNvCxnSpPr/>
            <p:nvPr/>
          </p:nvCxnSpPr>
          <p:spPr>
            <a:xfrm flipH="1">
              <a:off x="2719571" y="2831954"/>
              <a:ext cx="0" cy="186850"/>
            </a:xfrm>
            <a:prstGeom prst="line">
              <a:avLst/>
            </a:prstGeom>
            <a:ln w="12700" cmpd="sng">
              <a:solidFill>
                <a:schemeClr val="tx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>
            <a:xfrm flipH="1">
              <a:off x="1356823" y="3026574"/>
              <a:ext cx="136673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/>
            <p:nvPr/>
          </p:nvCxnSpPr>
          <p:spPr>
            <a:xfrm flipH="1">
              <a:off x="2192676" y="3032314"/>
              <a:ext cx="0" cy="2880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テキスト ボックス 105"/>
          <p:cNvSpPr txBox="1"/>
          <p:nvPr/>
        </p:nvSpPr>
        <p:spPr>
          <a:xfrm>
            <a:off x="3895469" y="5092357"/>
            <a:ext cx="4648127" cy="132343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P</a:t>
            </a:r>
            <a:r>
              <a:rPr lang="en-US" altLang="ja-JP" sz="1600" dirty="0" smtClean="0">
                <a:latin typeface="Arial"/>
                <a:cs typeface="Arial"/>
              </a:rPr>
              <a:t>arameters of </a:t>
            </a:r>
            <a:r>
              <a:rPr lang="en-US" altLang="ja-JP" sz="1600" dirty="0" err="1" smtClean="0">
                <a:latin typeface="Arial"/>
                <a:cs typeface="Arial"/>
              </a:rPr>
              <a:t>undulator</a:t>
            </a:r>
            <a:r>
              <a:rPr lang="en-US" altLang="ja-JP" sz="1600" dirty="0" smtClean="0">
                <a:latin typeface="Arial"/>
                <a:cs typeface="Arial"/>
              </a:rPr>
              <a:t> system to be optimized</a:t>
            </a:r>
          </a:p>
          <a:p>
            <a:r>
              <a:rPr lang="ja-JP" altLang="en-US" sz="1600" dirty="0" smtClean="0">
                <a:latin typeface="Arial"/>
                <a:cs typeface="Arial"/>
              </a:rPr>
              <a:t>（１）</a:t>
            </a:r>
            <a:r>
              <a:rPr lang="en-US" altLang="ja-JP" sz="1600" dirty="0" err="1">
                <a:latin typeface="Arial"/>
                <a:cs typeface="Arial"/>
              </a:rPr>
              <a:t>Undulator</a:t>
            </a:r>
            <a:r>
              <a:rPr lang="en-US" altLang="ja-JP" sz="1600" dirty="0">
                <a:latin typeface="Arial"/>
                <a:cs typeface="Arial"/>
              </a:rPr>
              <a:t> period and K-value (magnetic gap</a:t>
            </a:r>
            <a:r>
              <a:rPr lang="en-US" altLang="ja-JP" sz="1600" dirty="0" smtClean="0">
                <a:latin typeface="Arial"/>
                <a:cs typeface="Arial"/>
              </a:rPr>
              <a:t>)</a:t>
            </a:r>
          </a:p>
          <a:p>
            <a:r>
              <a:rPr lang="ja-JP" altLang="en-US" sz="1600" dirty="0" smtClean="0">
                <a:latin typeface="Arial"/>
                <a:cs typeface="Arial"/>
              </a:rPr>
              <a:t>（２）</a:t>
            </a:r>
            <a:r>
              <a:rPr lang="en-US" altLang="ja-JP" sz="1600" dirty="0">
                <a:latin typeface="Arial"/>
                <a:cs typeface="Arial"/>
              </a:rPr>
              <a:t>Segment length and gap between segments</a:t>
            </a:r>
          </a:p>
          <a:p>
            <a:r>
              <a:rPr lang="ja-JP" altLang="en-US" sz="1600" dirty="0" smtClean="0">
                <a:latin typeface="Arial"/>
                <a:cs typeface="Arial"/>
              </a:rPr>
              <a:t>（３）</a:t>
            </a:r>
            <a:r>
              <a:rPr lang="en-US" altLang="ja-JP" sz="1600" dirty="0">
                <a:latin typeface="Arial"/>
                <a:cs typeface="Arial"/>
              </a:rPr>
              <a:t>Magnetic strength of QMs for focusing</a:t>
            </a:r>
          </a:p>
          <a:p>
            <a:r>
              <a:rPr lang="ja-JP" altLang="en-US" sz="1600" dirty="0" smtClean="0">
                <a:latin typeface="Arial"/>
                <a:cs typeface="Arial"/>
              </a:rPr>
              <a:t>（４）</a:t>
            </a:r>
            <a:r>
              <a:rPr lang="en-US" altLang="ja-JP" sz="1600" dirty="0" err="1" smtClean="0">
                <a:latin typeface="Arial"/>
                <a:cs typeface="Arial"/>
              </a:rPr>
              <a:t>Undulator</a:t>
            </a:r>
            <a:r>
              <a:rPr lang="en-US" altLang="ja-JP" sz="1600" dirty="0" smtClean="0">
                <a:latin typeface="Arial"/>
                <a:cs typeface="Arial"/>
              </a:rPr>
              <a:t> tapering</a:t>
            </a:r>
          </a:p>
        </p:txBody>
      </p:sp>
      <p:grpSp>
        <p:nvGrpSpPr>
          <p:cNvPr id="7" name="図形グループ 6"/>
          <p:cNvGrpSpPr/>
          <p:nvPr/>
        </p:nvGrpSpPr>
        <p:grpSpPr>
          <a:xfrm>
            <a:off x="3789417" y="3664573"/>
            <a:ext cx="5289963" cy="1085358"/>
            <a:chOff x="3789417" y="3664573"/>
            <a:chExt cx="5289963" cy="1085358"/>
          </a:xfrm>
        </p:grpSpPr>
        <p:sp>
          <p:nvSpPr>
            <p:cNvPr id="104" name="テキスト ボックス 103"/>
            <p:cNvSpPr txBox="1"/>
            <p:nvPr/>
          </p:nvSpPr>
          <p:spPr>
            <a:xfrm>
              <a:off x="3789417" y="4165155"/>
              <a:ext cx="5289963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008000"/>
                  </a:solidFill>
                  <a:latin typeface="Arial"/>
                  <a:cs typeface="Arial"/>
                </a:rPr>
                <a:t>Adjustment of </a:t>
              </a:r>
              <a:r>
                <a:rPr lang="en-US" altLang="ja-JP" sz="16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Twiss</a:t>
              </a:r>
              <a:r>
                <a:rPr lang="en-US" altLang="ja-JP" sz="1600" dirty="0" smtClean="0">
                  <a:solidFill>
                    <a:srgbClr val="008000"/>
                  </a:solidFill>
                  <a:latin typeface="Arial"/>
                  <a:cs typeface="Arial"/>
                </a:rPr>
                <a:t> parameters β</a:t>
              </a:r>
              <a:r>
                <a:rPr lang="en-US" altLang="ja-JP" sz="1600" baseline="-250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x,y</a:t>
              </a:r>
              <a:r>
                <a:rPr lang="en-US" altLang="ja-JP" sz="1600" dirty="0" smtClean="0">
                  <a:solidFill>
                    <a:srgbClr val="008000"/>
                  </a:solidFill>
                  <a:latin typeface="Arial"/>
                  <a:cs typeface="Arial"/>
                </a:rPr>
                <a:t>,α</a:t>
              </a:r>
              <a:r>
                <a:rPr lang="en-US" altLang="ja-JP" sz="1600" baseline="-250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x,y</a:t>
              </a:r>
              <a:r>
                <a:rPr lang="en-US" altLang="ja-JP" sz="1600" dirty="0" smtClean="0">
                  <a:solidFill>
                    <a:srgbClr val="008000"/>
                  </a:solidFill>
                  <a:latin typeface="Arial"/>
                  <a:cs typeface="Arial"/>
                </a:rPr>
                <a:t>@ FEL entrance</a:t>
              </a:r>
            </a:p>
            <a:p>
              <a:r>
                <a:rPr lang="en-US" altLang="ja-JP" sz="1600" dirty="0" smtClean="0">
                  <a:solidFill>
                    <a:srgbClr val="008000"/>
                  </a:solidFill>
                  <a:latin typeface="Arial"/>
                  <a:cs typeface="Arial"/>
                </a:rPr>
                <a:t>for maximizing FEL output power</a:t>
              </a:r>
              <a:endParaRPr kumimoji="1" lang="ja-JP" altLang="en-US" sz="1600" dirty="0">
                <a:solidFill>
                  <a:srgbClr val="008000"/>
                </a:solidFill>
              </a:endParaRPr>
            </a:p>
          </p:txBody>
        </p:sp>
        <p:cxnSp>
          <p:nvCxnSpPr>
            <p:cNvPr id="5" name="直線矢印コネクタ 4"/>
            <p:cNvCxnSpPr/>
            <p:nvPr/>
          </p:nvCxnSpPr>
          <p:spPr>
            <a:xfrm flipV="1">
              <a:off x="5042842" y="3664573"/>
              <a:ext cx="0" cy="501158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テキスト ボックス 3"/>
          <p:cNvSpPr txBox="1"/>
          <p:nvPr/>
        </p:nvSpPr>
        <p:spPr>
          <a:xfrm>
            <a:off x="306972" y="2655126"/>
            <a:ext cx="813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18</a:t>
            </a:r>
            <a:r>
              <a:rPr kumimoji="1" lang="en-US" altLang="ja-JP" sz="1400" dirty="0" smtClean="0">
                <a:latin typeface="Arial"/>
                <a:cs typeface="Arial"/>
              </a:rPr>
              <a:t> units</a:t>
            </a:r>
            <a:endParaRPr kumimoji="1" lang="ja-JP" alt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9642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/>
                <a:cs typeface="Arial"/>
              </a:rPr>
              <a:t>Outline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189262"/>
            <a:ext cx="8191500" cy="5249638"/>
          </a:xfrm>
        </p:spPr>
        <p:txBody>
          <a:bodyPr>
            <a:noAutofit/>
          </a:bodyPr>
          <a:lstStyle/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Introduction</a:t>
            </a:r>
          </a:p>
          <a:p>
            <a:pPr>
              <a:spcBef>
                <a:spcPts val="2200"/>
              </a:spcBef>
            </a:pP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Design of</a:t>
            </a: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 </a:t>
            </a: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EUV </a:t>
            </a: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ERL</a:t>
            </a: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 Source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S2E Simulation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Activities and Considerations for Industrialization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Summary</a:t>
            </a:r>
            <a:endParaRPr kumimoji="1" lang="ja-JP" altLang="en-US" dirty="0">
              <a:solidFill>
                <a:srgbClr val="66CC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4882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Injector &amp; Merger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505206" y="1509041"/>
            <a:ext cx="8534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/>
                <a:cs typeface="Arial"/>
              </a:rPr>
              <a:t>Bunch charge: </a:t>
            </a:r>
            <a:r>
              <a:rPr lang="en-US" altLang="ja-JP" i="1" dirty="0" err="1">
                <a:latin typeface="Arial"/>
                <a:cs typeface="Arial"/>
              </a:rPr>
              <a:t>Q</a:t>
            </a:r>
            <a:r>
              <a:rPr lang="en-US" altLang="ja-JP" i="1" baseline="-25000" dirty="0" err="1">
                <a:latin typeface="Arial"/>
                <a:cs typeface="Arial"/>
              </a:rPr>
              <a:t>b</a:t>
            </a:r>
            <a:r>
              <a:rPr lang="en-US" altLang="ja-JP" dirty="0">
                <a:latin typeface="Arial"/>
                <a:cs typeface="Arial"/>
              </a:rPr>
              <a:t>=</a:t>
            </a:r>
            <a:r>
              <a:rPr lang="en-US" altLang="ja-JP" dirty="0" smtClean="0">
                <a:latin typeface="Arial"/>
                <a:cs typeface="Arial"/>
              </a:rPr>
              <a:t>60 </a:t>
            </a:r>
            <a:r>
              <a:rPr lang="en-US" altLang="ja-JP" dirty="0" err="1" smtClean="0">
                <a:latin typeface="Arial"/>
                <a:cs typeface="Arial"/>
              </a:rPr>
              <a:t>pC</a:t>
            </a:r>
            <a:r>
              <a:rPr lang="en-US" altLang="ja-JP" dirty="0">
                <a:latin typeface="Arial"/>
                <a:cs typeface="Arial"/>
              </a:rPr>
              <a:t>, Injection energy: </a:t>
            </a:r>
            <a:r>
              <a:rPr lang="en-US" altLang="ja-JP" i="1" dirty="0" err="1">
                <a:latin typeface="Arial"/>
                <a:cs typeface="Arial"/>
              </a:rPr>
              <a:t>E</a:t>
            </a:r>
            <a:r>
              <a:rPr lang="en-US" altLang="ja-JP" i="1" baseline="-25000" dirty="0" err="1">
                <a:latin typeface="Arial"/>
                <a:cs typeface="Arial"/>
              </a:rPr>
              <a:t>inj</a:t>
            </a:r>
            <a:r>
              <a:rPr lang="en-US" altLang="ja-JP" dirty="0">
                <a:latin typeface="Arial"/>
                <a:cs typeface="Arial"/>
              </a:rPr>
              <a:t>=10.5 MeV, </a:t>
            </a:r>
            <a:r>
              <a:rPr lang="en-US" altLang="ja-JP" dirty="0" smtClean="0">
                <a:latin typeface="Arial"/>
                <a:cs typeface="Arial"/>
              </a:rPr>
              <a:t>Bunch length: </a:t>
            </a:r>
            <a:r>
              <a:rPr lang="en-US" altLang="ja-JP" i="1" dirty="0" err="1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altLang="ja-JP" i="1" baseline="-25000" dirty="0" err="1" smtClean="0">
                <a:latin typeface="Arial"/>
                <a:cs typeface="Arial"/>
                <a:sym typeface="Wingdings"/>
              </a:rPr>
              <a:t>t</a:t>
            </a:r>
            <a:r>
              <a:rPr lang="en-US" altLang="ja-JP" i="1" dirty="0" smtClean="0">
                <a:latin typeface="Arial"/>
                <a:cs typeface="Arial"/>
                <a:sym typeface="Wingdings"/>
              </a:rPr>
              <a:t> </a:t>
            </a:r>
            <a:r>
              <a:rPr lang="en-US" altLang="ja-JP" dirty="0" smtClean="0">
                <a:latin typeface="Arial"/>
                <a:cs typeface="Arial"/>
              </a:rPr>
              <a:t>~ 1 </a:t>
            </a:r>
            <a:r>
              <a:rPr lang="en-US" altLang="ja-JP" dirty="0" err="1" smtClean="0">
                <a:latin typeface="Arial"/>
                <a:cs typeface="Arial"/>
              </a:rPr>
              <a:t>ps</a:t>
            </a:r>
            <a:r>
              <a:rPr lang="en-US" altLang="ja-JP" dirty="0" smtClean="0">
                <a:latin typeface="Arial"/>
                <a:cs typeface="Arial"/>
              </a:rPr>
              <a:t> </a:t>
            </a:r>
            <a:endParaRPr lang="en-US" altLang="ja-JP" dirty="0" smtClean="0">
              <a:latin typeface="Arial"/>
              <a:cs typeface="Arial"/>
              <a:sym typeface="Wingdings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505206" y="1134331"/>
            <a:ext cx="67522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  <a:latin typeface="Arial"/>
                <a:cs typeface="Arial"/>
              </a:rPr>
              <a:t>Injection beam 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optimization </a:t>
            </a:r>
            <a:r>
              <a:rPr lang="en-US" altLang="ja-JP" sz="2000" dirty="0">
                <a:solidFill>
                  <a:srgbClr val="FF0000"/>
                </a:solidFill>
                <a:latin typeface="Arial"/>
                <a:cs typeface="Arial"/>
              </a:rPr>
              <a:t>by 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GPT and genetic </a:t>
            </a:r>
            <a:r>
              <a:rPr lang="en-US" altLang="ja-JP" sz="2000" dirty="0">
                <a:solidFill>
                  <a:srgbClr val="FF0000"/>
                </a:solidFill>
                <a:latin typeface="Arial"/>
                <a:cs typeface="Arial"/>
              </a:rPr>
              <a:t>algorithm</a:t>
            </a:r>
            <a:endParaRPr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6" name="図 5" descr="EUV-F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2662403"/>
            <a:ext cx="5054600" cy="3052052"/>
          </a:xfrm>
          <a:prstGeom prst="rect">
            <a:avLst/>
          </a:prstGeom>
        </p:spPr>
      </p:pic>
      <p:cxnSp>
        <p:nvCxnSpPr>
          <p:cNvPr id="39" name="直線コネクタ 38"/>
          <p:cNvCxnSpPr/>
          <p:nvPr/>
        </p:nvCxnSpPr>
        <p:spPr>
          <a:xfrm flipV="1">
            <a:off x="1541513" y="5035078"/>
            <a:ext cx="449057" cy="497789"/>
          </a:xfrm>
          <a:prstGeom prst="line">
            <a:avLst/>
          </a:prstGeom>
          <a:ln>
            <a:solidFill>
              <a:srgbClr val="FF008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825741" y="5086432"/>
            <a:ext cx="329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i="1" dirty="0" smtClean="0">
                <a:solidFill>
                  <a:srgbClr val="FF0080"/>
                </a:solidFill>
                <a:latin typeface="Arial"/>
                <a:cs typeface="Arial"/>
              </a:rPr>
              <a:t>e</a:t>
            </a:r>
            <a:r>
              <a:rPr kumimoji="1" lang="en-US" altLang="ja-JP" sz="1200" baseline="30000" dirty="0" smtClean="0">
                <a:solidFill>
                  <a:srgbClr val="FF0080"/>
                </a:solidFill>
                <a:latin typeface="Arial"/>
                <a:cs typeface="Arial"/>
              </a:rPr>
              <a:t>-</a:t>
            </a:r>
            <a:endParaRPr kumimoji="1" lang="ja-JP" altLang="en-US" sz="1200" baseline="30000" dirty="0">
              <a:solidFill>
                <a:srgbClr val="FF0080"/>
              </a:solidFill>
              <a:latin typeface="Arial"/>
              <a:cs typeface="Arial"/>
            </a:endParaRPr>
          </a:p>
        </p:txBody>
      </p:sp>
      <p:grpSp>
        <p:nvGrpSpPr>
          <p:cNvPr id="5" name="図形グループ 4"/>
          <p:cNvGrpSpPr/>
          <p:nvPr/>
        </p:nvGrpSpPr>
        <p:grpSpPr>
          <a:xfrm>
            <a:off x="1990570" y="1945786"/>
            <a:ext cx="6873918" cy="4813234"/>
            <a:chOff x="1990570" y="1945786"/>
            <a:chExt cx="6873918" cy="4813234"/>
          </a:xfrm>
        </p:grpSpPr>
        <p:grpSp>
          <p:nvGrpSpPr>
            <p:cNvPr id="3" name="図形グループ 2"/>
            <p:cNvGrpSpPr/>
            <p:nvPr/>
          </p:nvGrpSpPr>
          <p:grpSpPr>
            <a:xfrm>
              <a:off x="1990570" y="1945786"/>
              <a:ext cx="6873918" cy="4813234"/>
              <a:chOff x="1990570" y="1945786"/>
              <a:chExt cx="6873918" cy="4813234"/>
            </a:xfrm>
          </p:grpSpPr>
          <p:pic>
            <p:nvPicPr>
              <p:cNvPr id="66" name="図 65" descr="INITAsize のコピー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9913" y="2329763"/>
                <a:ext cx="2798176" cy="2159998"/>
              </a:xfrm>
              <a:prstGeom prst="rect">
                <a:avLst/>
              </a:prstGeom>
            </p:spPr>
          </p:pic>
          <p:grpSp>
            <p:nvGrpSpPr>
              <p:cNvPr id="67" name="図形グループ 66"/>
              <p:cNvGrpSpPr/>
              <p:nvPr/>
            </p:nvGrpSpPr>
            <p:grpSpPr>
              <a:xfrm>
                <a:off x="5928614" y="2531658"/>
                <a:ext cx="2656185" cy="2000578"/>
                <a:chOff x="4712056" y="2416034"/>
                <a:chExt cx="2656185" cy="2000578"/>
              </a:xfrm>
            </p:grpSpPr>
            <p:sp>
              <p:nvSpPr>
                <p:cNvPr id="68" name="テキスト ボックス 67"/>
                <p:cNvSpPr txBox="1"/>
                <p:nvPr/>
              </p:nvSpPr>
              <p:spPr>
                <a:xfrm>
                  <a:off x="5348414" y="4047543"/>
                  <a:ext cx="389800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-20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9" name="テキスト ボックス 68"/>
                <p:cNvSpPr txBox="1"/>
                <p:nvPr/>
              </p:nvSpPr>
              <p:spPr>
                <a:xfrm>
                  <a:off x="5750657" y="4047543"/>
                  <a:ext cx="389800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-10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6226233" y="4047543"/>
                  <a:ext cx="300082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 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615131" y="4047543"/>
                  <a:ext cx="338554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10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7029687" y="4047543"/>
                  <a:ext cx="338554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lang="en-US" altLang="ja-JP" sz="1200" dirty="0" smtClean="0">
                      <a:latin typeface="Times New Roman"/>
                      <a:cs typeface="Times New Roman"/>
                    </a:rPr>
                    <a:t>20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022970" y="4191337"/>
                  <a:ext cx="791436" cy="2252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860"/>
                    </a:lnSpc>
                  </a:pPr>
                  <a:r>
                    <a:rPr kumimoji="1" lang="en-US" altLang="ja-JP" sz="1600" i="1" dirty="0" smtClean="0">
                      <a:latin typeface="Times New Roman"/>
                      <a:cs typeface="Times New Roman"/>
                    </a:rPr>
                    <a:t>x</a:t>
                  </a:r>
                  <a:r>
                    <a:rPr kumimoji="1" lang="en-US" altLang="ja-JP" sz="1600" dirty="0" smtClean="0">
                      <a:latin typeface="Times New Roman"/>
                      <a:cs typeface="Times New Roman"/>
                    </a:rPr>
                    <a:t>[mm]</a:t>
                  </a:r>
                  <a:endParaRPr kumimoji="1" lang="ja-JP" altLang="en-US" sz="1600" i="1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4918605" y="3691002"/>
                  <a:ext cx="323998" cy="182956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-20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5" name="テキスト ボックス 74"/>
                <p:cNvSpPr txBox="1"/>
                <p:nvPr/>
              </p:nvSpPr>
              <p:spPr>
                <a:xfrm>
                  <a:off x="4910001" y="3369088"/>
                  <a:ext cx="323999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-10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6" name="テキスト ボックス 75"/>
                <p:cNvSpPr txBox="1"/>
                <p:nvPr/>
              </p:nvSpPr>
              <p:spPr>
                <a:xfrm>
                  <a:off x="4986203" y="3049652"/>
                  <a:ext cx="251997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 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7" name="テキスト ボックス 76"/>
                <p:cNvSpPr txBox="1"/>
                <p:nvPr/>
              </p:nvSpPr>
              <p:spPr>
                <a:xfrm>
                  <a:off x="4948101" y="2737487"/>
                  <a:ext cx="287996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lang="en-US" altLang="ja-JP" sz="1200" dirty="0" smtClean="0">
                      <a:latin typeface="Times New Roman"/>
                      <a:cs typeface="Times New Roman"/>
                    </a:rPr>
                    <a:t>10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8" name="テキスト ボックス 77"/>
                <p:cNvSpPr txBox="1"/>
                <p:nvPr/>
              </p:nvSpPr>
              <p:spPr>
                <a:xfrm rot="16200000">
                  <a:off x="4421495" y="3075682"/>
                  <a:ext cx="802123" cy="22100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820"/>
                    </a:lnSpc>
                  </a:pPr>
                  <a:r>
                    <a:rPr lang="en-US" altLang="ja-JP" sz="1600" i="1" dirty="0">
                      <a:latin typeface="Times New Roman"/>
                      <a:cs typeface="Times New Roman"/>
                    </a:rPr>
                    <a:t>y</a:t>
                  </a:r>
                  <a:r>
                    <a:rPr kumimoji="1" lang="en-US" altLang="ja-JP" sz="1600" dirty="0" smtClean="0">
                      <a:latin typeface="Times New Roman"/>
                      <a:cs typeface="Times New Roman"/>
                    </a:rPr>
                    <a:t>[mm]</a:t>
                  </a:r>
                  <a:endParaRPr kumimoji="1" lang="ja-JP" altLang="en-US" sz="1600" i="1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9" name="テキスト ボックス 78"/>
                <p:cNvSpPr txBox="1"/>
                <p:nvPr/>
              </p:nvSpPr>
              <p:spPr>
                <a:xfrm>
                  <a:off x="4954454" y="2416034"/>
                  <a:ext cx="287996" cy="182956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20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</p:grpSp>
          <p:pic>
            <p:nvPicPr>
              <p:cNvPr id="80" name="図 79" descr="INITAtp のコピー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03512" y="4547892"/>
                <a:ext cx="2827631" cy="2159997"/>
              </a:xfrm>
              <a:prstGeom prst="rect">
                <a:avLst/>
              </a:prstGeom>
            </p:spPr>
          </p:pic>
          <p:grpSp>
            <p:nvGrpSpPr>
              <p:cNvPr id="81" name="図形グループ 80"/>
              <p:cNvGrpSpPr/>
              <p:nvPr/>
            </p:nvGrpSpPr>
            <p:grpSpPr>
              <a:xfrm>
                <a:off x="5922702" y="4593234"/>
                <a:ext cx="2941786" cy="2165786"/>
                <a:chOff x="4652862" y="4432533"/>
                <a:chExt cx="2941786" cy="2165786"/>
              </a:xfrm>
            </p:grpSpPr>
            <p:sp>
              <p:nvSpPr>
                <p:cNvPr id="82" name="テキスト ボックス 81"/>
                <p:cNvSpPr txBox="1"/>
                <p:nvPr/>
              </p:nvSpPr>
              <p:spPr>
                <a:xfrm>
                  <a:off x="5092918" y="6213257"/>
                  <a:ext cx="428272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-5.0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3" name="テキスト ボックス 82"/>
                <p:cNvSpPr txBox="1"/>
                <p:nvPr/>
              </p:nvSpPr>
              <p:spPr>
                <a:xfrm>
                  <a:off x="5761861" y="6206907"/>
                  <a:ext cx="428272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-2.5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4" name="テキスト ボックス 83"/>
                <p:cNvSpPr txBox="1"/>
                <p:nvPr/>
              </p:nvSpPr>
              <p:spPr>
                <a:xfrm>
                  <a:off x="6467585" y="6206907"/>
                  <a:ext cx="415498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lang="en-US" altLang="ja-JP" sz="1200" dirty="0" smtClean="0">
                      <a:latin typeface="Times New Roman"/>
                      <a:cs typeface="Times New Roman"/>
                    </a:rPr>
                    <a:t> 2.5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5" name="テキスト ボックス 84"/>
                <p:cNvSpPr txBox="1"/>
                <p:nvPr/>
              </p:nvSpPr>
              <p:spPr>
                <a:xfrm>
                  <a:off x="6045315" y="6373044"/>
                  <a:ext cx="620616" cy="2252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860"/>
                    </a:lnSpc>
                  </a:pPr>
                  <a:r>
                    <a:rPr kumimoji="1" lang="en-US" altLang="ja-JP" sz="1600" i="1" dirty="0" smtClean="0">
                      <a:latin typeface="Times New Roman"/>
                      <a:cs typeface="Times New Roman"/>
                    </a:rPr>
                    <a:t>t</a:t>
                  </a:r>
                  <a:r>
                    <a:rPr kumimoji="1" lang="en-US" altLang="ja-JP" sz="1600" dirty="0" smtClean="0">
                      <a:latin typeface="Times New Roman"/>
                      <a:cs typeface="Times New Roman"/>
                    </a:rPr>
                    <a:t>[</a:t>
                  </a:r>
                  <a:r>
                    <a:rPr kumimoji="1" lang="en-US" altLang="ja-JP" sz="1600" dirty="0" err="1" smtClean="0">
                      <a:latin typeface="Times New Roman"/>
                      <a:cs typeface="Times New Roman"/>
                    </a:rPr>
                    <a:t>ps</a:t>
                  </a:r>
                  <a:r>
                    <a:rPr kumimoji="1" lang="en-US" altLang="ja-JP" sz="1600" dirty="0" smtClean="0">
                      <a:latin typeface="Times New Roman"/>
                      <a:cs typeface="Times New Roman"/>
                    </a:rPr>
                    <a:t>]</a:t>
                  </a:r>
                  <a:endParaRPr kumimoji="1" lang="ja-JP" altLang="en-US" sz="1600" i="1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6" name="テキスト ボックス 85"/>
                <p:cNvSpPr txBox="1"/>
                <p:nvPr/>
              </p:nvSpPr>
              <p:spPr>
                <a:xfrm>
                  <a:off x="7162648" y="6200784"/>
                  <a:ext cx="432000" cy="1829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560"/>
                    </a:lnSpc>
                  </a:pPr>
                  <a:r>
                    <a:rPr lang="en-US" altLang="ja-JP" sz="1200" dirty="0" smtClean="0">
                      <a:latin typeface="Times New Roman"/>
                      <a:cs typeface="Times New Roman"/>
                    </a:rPr>
                    <a:t>5.0 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7" name="テキスト ボックス 86"/>
                <p:cNvSpPr txBox="1"/>
                <p:nvPr/>
              </p:nvSpPr>
              <p:spPr>
                <a:xfrm>
                  <a:off x="4835199" y="6008954"/>
                  <a:ext cx="359997" cy="215444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rtlCol="0" anchor="ctr">
                  <a:spAutoFit/>
                </a:bodyPr>
                <a:lstStyle/>
                <a:p>
                  <a:pPr>
                    <a:lnSpc>
                      <a:spcPct val="60000"/>
                    </a:lnSpc>
                  </a:pPr>
                  <a:r>
                    <a:rPr lang="en-US" altLang="ja-JP" sz="1200" dirty="0" smtClean="0">
                      <a:latin typeface="Times New Roman"/>
                      <a:cs typeface="Times New Roman"/>
                    </a:rPr>
                    <a:t>18</a:t>
                  </a: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.0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8" name="テキスト ボックス 87"/>
                <p:cNvSpPr txBox="1"/>
                <p:nvPr/>
              </p:nvSpPr>
              <p:spPr>
                <a:xfrm>
                  <a:off x="4838110" y="5694818"/>
                  <a:ext cx="359997" cy="2308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70000"/>
                    </a:lnSpc>
                  </a:pPr>
                  <a:r>
                    <a:rPr lang="en-US" altLang="ja-JP" sz="1200" dirty="0" smtClean="0">
                      <a:latin typeface="Times New Roman"/>
                      <a:cs typeface="Times New Roman"/>
                    </a:rPr>
                    <a:t>19</a:t>
                  </a: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.0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9" name="テキスト ボックス 88"/>
                <p:cNvSpPr txBox="1"/>
                <p:nvPr/>
              </p:nvSpPr>
              <p:spPr>
                <a:xfrm>
                  <a:off x="4830878" y="5064231"/>
                  <a:ext cx="359997" cy="2308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7000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21.0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0" name="テキスト ボックス 89"/>
                <p:cNvSpPr txBox="1"/>
                <p:nvPr/>
              </p:nvSpPr>
              <p:spPr>
                <a:xfrm>
                  <a:off x="4826928" y="4734677"/>
                  <a:ext cx="359997" cy="230832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7000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22.0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1" name="テキスト ボックス 90"/>
                <p:cNvSpPr txBox="1"/>
                <p:nvPr/>
              </p:nvSpPr>
              <p:spPr>
                <a:xfrm>
                  <a:off x="4838352" y="5372166"/>
                  <a:ext cx="359997" cy="2308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70000"/>
                    </a:lnSpc>
                  </a:pPr>
                  <a:r>
                    <a:rPr lang="en-US" altLang="ja-JP" sz="1200" dirty="0" smtClean="0">
                      <a:latin typeface="Times New Roman"/>
                      <a:cs typeface="Times New Roman"/>
                    </a:rPr>
                    <a:t>2</a:t>
                  </a: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0.0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2" name="テキスト ボックス 91"/>
                <p:cNvSpPr txBox="1"/>
                <p:nvPr/>
              </p:nvSpPr>
              <p:spPr>
                <a:xfrm>
                  <a:off x="4833209" y="4432533"/>
                  <a:ext cx="359997" cy="230832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rtlCol="0" anchor="ctr">
                  <a:spAutoFit/>
                </a:bodyPr>
                <a:lstStyle/>
                <a:p>
                  <a:pPr>
                    <a:lnSpc>
                      <a:spcPct val="70000"/>
                    </a:lnSpc>
                  </a:pPr>
                  <a:r>
                    <a:rPr kumimoji="1" lang="en-US" altLang="ja-JP" sz="1200" dirty="0" smtClean="0">
                      <a:latin typeface="Times New Roman"/>
                      <a:cs typeface="Times New Roman"/>
                    </a:rPr>
                    <a:t>23.0</a:t>
                  </a:r>
                  <a:endParaRPr kumimoji="1" lang="ja-JP" altLang="en-US" sz="12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3" name="テキスト ボックス 92"/>
                <p:cNvSpPr txBox="1"/>
                <p:nvPr/>
              </p:nvSpPr>
              <p:spPr>
                <a:xfrm rot="16200000">
                  <a:off x="4430629" y="5096611"/>
                  <a:ext cx="665467" cy="22100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820"/>
                    </a:lnSpc>
                  </a:pPr>
                  <a:r>
                    <a:rPr lang="en-US" altLang="ja-JP" sz="1600" i="1" dirty="0" smtClean="0">
                      <a:latin typeface="Times New Roman"/>
                      <a:cs typeface="Times New Roman"/>
                    </a:rPr>
                    <a:t>p</a:t>
                  </a:r>
                  <a:r>
                    <a:rPr lang="en-US" altLang="ja-JP" sz="1600" dirty="0" smtClean="0">
                      <a:latin typeface="Times New Roman"/>
                      <a:cs typeface="Times New Roman"/>
                    </a:rPr>
                    <a:t>/mc</a:t>
                  </a:r>
                  <a:endParaRPr kumimoji="1" lang="ja-JP" altLang="en-US" sz="1600" i="1" dirty="0">
                    <a:latin typeface="Times New Roman"/>
                    <a:cs typeface="Times New Roman"/>
                  </a:endParaRPr>
                </a:p>
              </p:txBody>
            </p:sp>
          </p:grpSp>
          <p:cxnSp>
            <p:nvCxnSpPr>
              <p:cNvPr id="94" name="直線矢印コネクタ 93"/>
              <p:cNvCxnSpPr/>
              <p:nvPr/>
            </p:nvCxnSpPr>
            <p:spPr>
              <a:xfrm flipV="1">
                <a:off x="1990570" y="4346123"/>
                <a:ext cx="3470430" cy="639359"/>
              </a:xfrm>
              <a:prstGeom prst="straightConnector1">
                <a:avLst/>
              </a:prstGeom>
              <a:ln w="3175" cmpd="sng">
                <a:solidFill>
                  <a:srgbClr val="000000"/>
                </a:solidFill>
                <a:prstDash val="dash"/>
                <a:headEnd type="none"/>
                <a:tailEnd type="non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 Box 10"/>
              <p:cNvSpPr txBox="1">
                <a:spLocks noChangeArrowheads="1"/>
              </p:cNvSpPr>
              <p:nvPr/>
            </p:nvSpPr>
            <p:spPr bwMode="auto">
              <a:xfrm>
                <a:off x="6330336" y="1945786"/>
                <a:ext cx="244294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Arial"/>
                    <a:cs typeface="Arial"/>
                  </a:rPr>
                  <a:t>entrance of main </a:t>
                </a:r>
                <a:r>
                  <a:rPr lang="en-US" altLang="ja-JP" dirty="0" err="1">
                    <a:latin typeface="Arial"/>
                    <a:cs typeface="Arial"/>
                  </a:rPr>
                  <a:t>linac</a:t>
                </a:r>
                <a:endParaRPr lang="en-US" altLang="ja-JP" dirty="0">
                  <a:latin typeface="Arial"/>
                  <a:cs typeface="Arial"/>
                </a:endParaRPr>
              </a:p>
            </p:txBody>
          </p:sp>
          <p:sp>
            <p:nvSpPr>
              <p:cNvPr id="99" name="左中かっこ 98"/>
              <p:cNvSpPr/>
              <p:nvPr/>
            </p:nvSpPr>
            <p:spPr>
              <a:xfrm>
                <a:off x="5575301" y="2360580"/>
                <a:ext cx="287999" cy="3935619"/>
              </a:xfrm>
              <a:prstGeom prst="leftBrac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テキスト ボックス 40"/>
            <p:cNvSpPr txBox="1"/>
            <p:nvPr/>
          </p:nvSpPr>
          <p:spPr>
            <a:xfrm>
              <a:off x="6495380" y="3532316"/>
              <a:ext cx="1754373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i="1" dirty="0" err="1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e</a:t>
              </a:r>
              <a:r>
                <a:rPr lang="en-US" altLang="ja-JP" sz="1600" i="1" baseline="-25000" dirty="0" err="1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nx</a:t>
              </a:r>
              <a:r>
                <a:rPr lang="en-US" altLang="ja-JP" sz="1600" dirty="0" smtClean="0">
                  <a:solidFill>
                    <a:srgbClr val="0000FF"/>
                  </a:solidFill>
                </a:rPr>
                <a:t>=0.65 mm </a:t>
              </a:r>
              <a:r>
                <a:rPr lang="en-US" altLang="ja-JP" sz="1600" dirty="0" err="1" smtClean="0">
                  <a:solidFill>
                    <a:srgbClr val="0000FF"/>
                  </a:solidFill>
                </a:rPr>
                <a:t>mrad</a:t>
              </a:r>
              <a:endParaRPr lang="en-US" altLang="ja-JP" sz="1600" dirty="0" smtClean="0">
                <a:solidFill>
                  <a:srgbClr val="0000FF"/>
                </a:solidFill>
              </a:endParaRPr>
            </a:p>
            <a:p>
              <a:r>
                <a:rPr lang="en-US" altLang="ja-JP" sz="1600" i="1" dirty="0" err="1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e</a:t>
              </a:r>
              <a:r>
                <a:rPr lang="en-US" altLang="ja-JP" sz="1600" i="1" baseline="-25000" dirty="0" err="1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ny</a:t>
              </a:r>
              <a:r>
                <a:rPr lang="en-US" altLang="ja-JP" sz="1600" dirty="0">
                  <a:solidFill>
                    <a:srgbClr val="0000FF"/>
                  </a:solidFill>
                </a:rPr>
                <a:t>=</a:t>
              </a:r>
              <a:r>
                <a:rPr lang="en-US" altLang="ja-JP" sz="1600" dirty="0" smtClean="0">
                  <a:solidFill>
                    <a:srgbClr val="0000FF"/>
                  </a:solidFill>
                </a:rPr>
                <a:t>0.73 </a:t>
              </a:r>
              <a:r>
                <a:rPr lang="en-US" altLang="ja-JP" sz="1600" dirty="0">
                  <a:solidFill>
                    <a:srgbClr val="0000FF"/>
                  </a:solidFill>
                </a:rPr>
                <a:t>mm </a:t>
              </a:r>
              <a:r>
                <a:rPr lang="en-US" altLang="ja-JP" sz="1600" dirty="0" err="1" smtClean="0">
                  <a:solidFill>
                    <a:srgbClr val="0000FF"/>
                  </a:solidFill>
                </a:rPr>
                <a:t>mrad</a:t>
              </a:r>
              <a:endParaRPr lang="en-US" altLang="ja-JP" sz="1600" dirty="0">
                <a:solidFill>
                  <a:srgbClr val="0000FF"/>
                </a:solidFill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6527499" y="5725599"/>
              <a:ext cx="134604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i="1" dirty="0" err="1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altLang="ja-JP" sz="1600" i="1" baseline="-25000" dirty="0" err="1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t</a:t>
              </a:r>
              <a:r>
                <a:rPr lang="en-US" altLang="ja-JP" sz="1600" dirty="0" smtClean="0">
                  <a:solidFill>
                    <a:srgbClr val="0000FF"/>
                  </a:solidFill>
                </a:rPr>
                <a:t>=1.08 </a:t>
              </a:r>
              <a:r>
                <a:rPr lang="en-US" altLang="ja-JP" sz="1600" i="1" dirty="0" err="1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ps</a:t>
              </a:r>
              <a:endParaRPr lang="en-US" altLang="ja-JP" sz="1600" dirty="0" smtClean="0">
                <a:solidFill>
                  <a:srgbClr val="0000FF"/>
                </a:solidFill>
                <a:latin typeface="Times New Roman"/>
                <a:cs typeface="Times New Roman"/>
              </a:endParaRPr>
            </a:p>
            <a:p>
              <a:r>
                <a:rPr lang="en-US" altLang="ja-JP" sz="1600" i="1" dirty="0" err="1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altLang="ja-JP" sz="1600" i="1" baseline="-25000" dirty="0" err="1" smtClean="0">
                  <a:solidFill>
                    <a:srgbClr val="0000FF"/>
                  </a:solidFill>
                </a:rPr>
                <a:t>p</a:t>
              </a:r>
              <a:r>
                <a:rPr lang="en-US" altLang="ja-JP" sz="1600" dirty="0">
                  <a:solidFill>
                    <a:srgbClr val="0000FF"/>
                  </a:solidFill>
                </a:rPr>
                <a:t>/</a:t>
              </a:r>
              <a:r>
                <a:rPr lang="en-US" altLang="ja-JP" sz="1600" i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p</a:t>
              </a:r>
              <a:r>
                <a:rPr lang="en-US" altLang="ja-JP" sz="1600" dirty="0">
                  <a:solidFill>
                    <a:srgbClr val="0000FF"/>
                  </a:solidFill>
                </a:rPr>
                <a:t>=</a:t>
              </a:r>
              <a:r>
                <a:rPr lang="en-US" altLang="ja-JP" sz="1600" dirty="0" smtClean="0">
                  <a:solidFill>
                    <a:srgbClr val="0000FF"/>
                  </a:solidFill>
                </a:rPr>
                <a:t>0.347 %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390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4098" y="114300"/>
            <a:ext cx="8229600" cy="104907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ea typeface="+mn-ea"/>
                <a:cs typeface="Arial"/>
              </a:rPr>
              <a:t>Bunch Compression</a:t>
            </a:r>
            <a:endParaRPr kumimoji="1" lang="ja-JP" altLang="en-US" dirty="0">
              <a:latin typeface="Arial"/>
              <a:ea typeface="+mn-ea"/>
              <a:cs typeface="Arial"/>
            </a:endParaRPr>
          </a:p>
        </p:txBody>
      </p:sp>
      <p:grpSp>
        <p:nvGrpSpPr>
          <p:cNvPr id="15" name="図形グループ 14"/>
          <p:cNvGrpSpPr/>
          <p:nvPr/>
        </p:nvGrpSpPr>
        <p:grpSpPr>
          <a:xfrm>
            <a:off x="1020078" y="3564631"/>
            <a:ext cx="5054600" cy="3173000"/>
            <a:chOff x="1020078" y="3564631"/>
            <a:chExt cx="5054600" cy="3173000"/>
          </a:xfrm>
        </p:grpSpPr>
        <p:pic>
          <p:nvPicPr>
            <p:cNvPr id="43" name="図 42" descr="EUV-FE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0078" y="3685579"/>
              <a:ext cx="5054600" cy="3052052"/>
            </a:xfrm>
            <a:prstGeom prst="rect">
              <a:avLst/>
            </a:prstGeom>
          </p:spPr>
        </p:pic>
        <p:cxnSp>
          <p:nvCxnSpPr>
            <p:cNvPr id="4" name="直線コネクタ 3"/>
            <p:cNvCxnSpPr/>
            <p:nvPr/>
          </p:nvCxnSpPr>
          <p:spPr>
            <a:xfrm flipV="1">
              <a:off x="2687843" y="4109420"/>
              <a:ext cx="3051953" cy="1923484"/>
            </a:xfrm>
            <a:prstGeom prst="line">
              <a:avLst/>
            </a:prstGeom>
            <a:ln>
              <a:solidFill>
                <a:srgbClr val="FF008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円弧 7"/>
            <p:cNvSpPr/>
            <p:nvPr/>
          </p:nvSpPr>
          <p:spPr>
            <a:xfrm>
              <a:off x="5016500" y="3822210"/>
              <a:ext cx="762000" cy="381490"/>
            </a:xfrm>
            <a:prstGeom prst="arc">
              <a:avLst>
                <a:gd name="adj1" fmla="val 12784994"/>
                <a:gd name="adj2" fmla="val 825059"/>
              </a:avLst>
            </a:prstGeom>
            <a:ln>
              <a:solidFill>
                <a:srgbClr val="FF0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5032998" y="3564631"/>
              <a:ext cx="329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i="1" dirty="0" smtClean="0">
                  <a:solidFill>
                    <a:srgbClr val="FF0080"/>
                  </a:solidFill>
                  <a:latin typeface="Arial"/>
                  <a:cs typeface="Arial"/>
                </a:rPr>
                <a:t>e</a:t>
              </a:r>
              <a:r>
                <a:rPr kumimoji="1" lang="en-US" altLang="ja-JP" sz="1200" baseline="30000" dirty="0" smtClean="0">
                  <a:solidFill>
                    <a:srgbClr val="FF0080"/>
                  </a:solidFill>
                  <a:latin typeface="Arial"/>
                  <a:cs typeface="Arial"/>
                </a:rPr>
                <a:t>-</a:t>
              </a:r>
              <a:endParaRPr kumimoji="1" lang="ja-JP" altLang="en-US" sz="1200" baseline="30000" dirty="0">
                <a:solidFill>
                  <a:srgbClr val="FF0080"/>
                </a:solidFill>
                <a:latin typeface="Arial"/>
                <a:cs typeface="Arial"/>
              </a:endParaRPr>
            </a:p>
          </p:txBody>
        </p:sp>
        <p:cxnSp>
          <p:nvCxnSpPr>
            <p:cNvPr id="27" name="直線コネクタ 26"/>
            <p:cNvCxnSpPr>
              <a:cxnSpLocks noChangeAspect="1"/>
            </p:cNvCxnSpPr>
            <p:nvPr/>
          </p:nvCxnSpPr>
          <p:spPr>
            <a:xfrm flipV="1">
              <a:off x="4991027" y="3861713"/>
              <a:ext cx="179997" cy="76801"/>
            </a:xfrm>
            <a:prstGeom prst="line">
              <a:avLst/>
            </a:prstGeom>
            <a:ln>
              <a:solidFill>
                <a:srgbClr val="FF008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図形グループ 15"/>
          <p:cNvGrpSpPr/>
          <p:nvPr/>
        </p:nvGrpSpPr>
        <p:grpSpPr>
          <a:xfrm>
            <a:off x="3009282" y="1026195"/>
            <a:ext cx="2735034" cy="2948319"/>
            <a:chOff x="3009282" y="1026195"/>
            <a:chExt cx="2735034" cy="2948319"/>
          </a:xfrm>
        </p:grpSpPr>
        <p:grpSp>
          <p:nvGrpSpPr>
            <p:cNvPr id="36" name="図形グループ 35"/>
            <p:cNvGrpSpPr/>
            <p:nvPr/>
          </p:nvGrpSpPr>
          <p:grpSpPr>
            <a:xfrm>
              <a:off x="3009282" y="1026195"/>
              <a:ext cx="2735034" cy="2446501"/>
              <a:chOff x="3147333" y="876869"/>
              <a:chExt cx="2735034" cy="2446501"/>
            </a:xfrm>
          </p:grpSpPr>
          <p:pic>
            <p:nvPicPr>
              <p:cNvPr id="37" name="図 36" descr="POINT1tp2_bx1m_ax1.6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47333" y="1163370"/>
                <a:ext cx="2735034" cy="2160000"/>
              </a:xfrm>
              <a:prstGeom prst="rect">
                <a:avLst/>
              </a:prstGeom>
            </p:spPr>
          </p:pic>
          <p:grpSp>
            <p:nvGrpSpPr>
              <p:cNvPr id="38" name="図形グループ 37"/>
              <p:cNvGrpSpPr/>
              <p:nvPr/>
            </p:nvGrpSpPr>
            <p:grpSpPr>
              <a:xfrm>
                <a:off x="3632585" y="876869"/>
                <a:ext cx="1868122" cy="2069419"/>
                <a:chOff x="6440230" y="4189229"/>
                <a:chExt cx="1868122" cy="2069419"/>
              </a:xfrm>
            </p:grpSpPr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6440230" y="4508459"/>
                  <a:ext cx="1346041" cy="584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i="1" dirty="0" err="1" smtClean="0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600" i="1" baseline="-25000" dirty="0" err="1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t</a:t>
                  </a:r>
                  <a:r>
                    <a:rPr lang="en-US" altLang="ja-JP" sz="1600" dirty="0" smtClean="0">
                      <a:solidFill>
                        <a:srgbClr val="FF0000"/>
                      </a:solidFill>
                    </a:rPr>
                    <a:t>=47.4 </a:t>
                  </a:r>
                  <a:r>
                    <a:rPr lang="en-US" altLang="ja-JP" sz="1600" i="1" dirty="0" err="1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fs</a:t>
                  </a:r>
                  <a:endParaRPr lang="en-US" altLang="ja-JP" sz="1600" dirty="0" smtClean="0">
                    <a:solidFill>
                      <a:srgbClr val="FF0000"/>
                    </a:solidFill>
                  </a:endParaRPr>
                </a:p>
                <a:p>
                  <a:r>
                    <a:rPr lang="en-US" altLang="ja-JP" sz="1600" i="1" dirty="0" err="1" smtClean="0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600" i="1" baseline="-25000" dirty="0" err="1" smtClean="0">
                      <a:solidFill>
                        <a:srgbClr val="FF0000"/>
                      </a:solidFill>
                    </a:rPr>
                    <a:t>p</a:t>
                  </a:r>
                  <a:r>
                    <a:rPr lang="en-US" altLang="ja-JP" sz="1600" dirty="0">
                      <a:solidFill>
                        <a:srgbClr val="FF0000"/>
                      </a:solidFill>
                    </a:rPr>
                    <a:t>/</a:t>
                  </a:r>
                  <a:r>
                    <a:rPr lang="en-US" altLang="ja-JP" sz="1600" i="1" dirty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p</a:t>
                  </a:r>
                  <a:r>
                    <a:rPr lang="en-US" altLang="ja-JP" sz="1600" dirty="0">
                      <a:solidFill>
                        <a:srgbClr val="FF0000"/>
                      </a:solidFill>
                    </a:rPr>
                    <a:t>=</a:t>
                  </a:r>
                  <a:r>
                    <a:rPr lang="en-US" altLang="ja-JP" sz="1600" dirty="0" smtClean="0">
                      <a:solidFill>
                        <a:srgbClr val="FF0000"/>
                      </a:solidFill>
                    </a:rPr>
                    <a:t>0.112 %</a:t>
                  </a:r>
                </a:p>
              </p:txBody>
            </p:sp>
            <p:sp>
              <p:nvSpPr>
                <p:cNvPr id="47" name="テキスト ボックス 46"/>
                <p:cNvSpPr txBox="1"/>
                <p:nvPr/>
              </p:nvSpPr>
              <p:spPr>
                <a:xfrm>
                  <a:off x="6444251" y="5673872"/>
                  <a:ext cx="1754373" cy="584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i="1" dirty="0" err="1" smtClean="0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e</a:t>
                  </a:r>
                  <a:r>
                    <a:rPr lang="en-US" altLang="ja-JP" sz="1600" i="1" baseline="-25000" dirty="0" err="1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nx</a:t>
                  </a:r>
                  <a:r>
                    <a:rPr lang="en-US" altLang="ja-JP" sz="1600" dirty="0" smtClean="0">
                      <a:solidFill>
                        <a:srgbClr val="FF0000"/>
                      </a:solidFill>
                    </a:rPr>
                    <a:t>=2.02 mm </a:t>
                  </a:r>
                  <a:r>
                    <a:rPr lang="en-US" altLang="ja-JP" sz="1600" dirty="0" err="1" smtClean="0">
                      <a:solidFill>
                        <a:srgbClr val="FF0000"/>
                      </a:solidFill>
                    </a:rPr>
                    <a:t>mrad</a:t>
                  </a:r>
                  <a:endParaRPr lang="en-US" altLang="ja-JP" sz="1600" dirty="0" smtClean="0">
                    <a:solidFill>
                      <a:srgbClr val="FF0000"/>
                    </a:solidFill>
                  </a:endParaRPr>
                </a:p>
                <a:p>
                  <a:r>
                    <a:rPr lang="en-US" altLang="ja-JP" sz="1600" i="1" dirty="0" err="1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e</a:t>
                  </a:r>
                  <a:r>
                    <a:rPr lang="en-US" altLang="ja-JP" sz="1600" i="1" baseline="-25000" dirty="0" err="1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ny</a:t>
                  </a:r>
                  <a:r>
                    <a:rPr lang="en-US" altLang="ja-JP" sz="1600" dirty="0">
                      <a:solidFill>
                        <a:srgbClr val="FF0000"/>
                      </a:solidFill>
                    </a:rPr>
                    <a:t>=</a:t>
                  </a:r>
                  <a:r>
                    <a:rPr lang="en-US" altLang="ja-JP" sz="1600" dirty="0" smtClean="0">
                      <a:solidFill>
                        <a:srgbClr val="FF0000"/>
                      </a:solidFill>
                    </a:rPr>
                    <a:t>0.72 mm </a:t>
                  </a:r>
                  <a:r>
                    <a:rPr lang="en-US" altLang="ja-JP" sz="1600" dirty="0" err="1" smtClean="0">
                      <a:solidFill>
                        <a:srgbClr val="FF0000"/>
                      </a:solidFill>
                    </a:rPr>
                    <a:t>mrad</a:t>
                  </a:r>
                  <a:endParaRPr lang="en-US" altLang="ja-JP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6810827" y="4189229"/>
                  <a:ext cx="1497525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dirty="0" smtClean="0">
                      <a:latin typeface="Arial"/>
                      <a:cs typeface="Arial"/>
                    </a:rPr>
                    <a:t>exit of 1</a:t>
                  </a:r>
                  <a:r>
                    <a:rPr lang="en-US" altLang="ja-JP" baseline="30000" dirty="0" smtClean="0">
                      <a:latin typeface="Arial"/>
                      <a:cs typeface="Arial"/>
                    </a:rPr>
                    <a:t>st</a:t>
                  </a:r>
                  <a:r>
                    <a:rPr lang="en-US" altLang="ja-JP" dirty="0" smtClean="0">
                      <a:latin typeface="Arial"/>
                      <a:cs typeface="Arial"/>
                    </a:rPr>
                    <a:t> arc</a:t>
                  </a:r>
                  <a:endParaRPr lang="en-US" altLang="ja-JP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44" name="テキスト ボックス 43"/>
              <p:cNvSpPr txBox="1"/>
              <p:nvPr/>
            </p:nvSpPr>
            <p:spPr>
              <a:xfrm>
                <a:off x="5129480" y="1377168"/>
                <a:ext cx="5180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5</a:t>
                </a:r>
                <a:r>
                  <a:rPr kumimoji="1" lang="en-US" altLang="ja-JP" dirty="0" smtClean="0"/>
                  <a:t>ps</a:t>
                </a:r>
                <a:endParaRPr kumimoji="1" lang="ja-JP" altLang="en-US" dirty="0"/>
              </a:p>
            </p:txBody>
          </p:sp>
          <p:cxnSp>
            <p:nvCxnSpPr>
              <p:cNvPr id="45" name="直線矢印コネクタ 44"/>
              <p:cNvCxnSpPr/>
              <p:nvPr/>
            </p:nvCxnSpPr>
            <p:spPr>
              <a:xfrm>
                <a:off x="5009616" y="1427968"/>
                <a:ext cx="683999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直線矢印コネクタ 65"/>
            <p:cNvCxnSpPr>
              <a:cxnSpLocks/>
            </p:cNvCxnSpPr>
            <p:nvPr/>
          </p:nvCxnSpPr>
          <p:spPr>
            <a:xfrm>
              <a:off x="4675474" y="3472696"/>
              <a:ext cx="381062" cy="501818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prstDash val="dash"/>
              <a:headEnd type="none"/>
              <a:tailEnd type="non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図形グループ 19"/>
          <p:cNvGrpSpPr/>
          <p:nvPr/>
        </p:nvGrpSpPr>
        <p:grpSpPr>
          <a:xfrm>
            <a:off x="256480" y="1010238"/>
            <a:ext cx="3720842" cy="3275038"/>
            <a:chOff x="256480" y="1010238"/>
            <a:chExt cx="3720842" cy="3275038"/>
          </a:xfrm>
        </p:grpSpPr>
        <p:grpSp>
          <p:nvGrpSpPr>
            <p:cNvPr id="14" name="図形グループ 13"/>
            <p:cNvGrpSpPr/>
            <p:nvPr/>
          </p:nvGrpSpPr>
          <p:grpSpPr>
            <a:xfrm>
              <a:off x="256480" y="1328470"/>
              <a:ext cx="3720842" cy="2956806"/>
              <a:chOff x="281880" y="1176070"/>
              <a:chExt cx="3720842" cy="2956806"/>
            </a:xfrm>
          </p:grpSpPr>
          <p:pic>
            <p:nvPicPr>
              <p:cNvPr id="67" name="図 66" descr="e2g_bx1.0m_ax1.60_g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880" y="1176070"/>
                <a:ext cx="2689302" cy="2401261"/>
              </a:xfrm>
              <a:prstGeom prst="rect">
                <a:avLst/>
              </a:prstGeom>
            </p:spPr>
          </p:pic>
          <p:sp>
            <p:nvSpPr>
              <p:cNvPr id="68" name="正方形/長方形 67"/>
              <p:cNvSpPr/>
              <p:nvPr/>
            </p:nvSpPr>
            <p:spPr>
              <a:xfrm>
                <a:off x="307280" y="3548100"/>
                <a:ext cx="3695442" cy="58477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ja-JP" sz="16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Peak </a:t>
                </a:r>
                <a:r>
                  <a:rPr lang="en-US" altLang="ja-JP" sz="16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current </a:t>
                </a:r>
                <a:r>
                  <a:rPr lang="en-US" altLang="ja-JP" sz="1600" b="1" i="1" dirty="0" err="1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I</a:t>
                </a:r>
                <a:r>
                  <a:rPr lang="en-US" altLang="ja-JP" sz="1600" b="1" i="1" baseline="-25000" dirty="0" err="1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p</a:t>
                </a:r>
                <a:r>
                  <a:rPr lang="en-US" altLang="ja-JP" sz="16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 </a:t>
                </a:r>
                <a:r>
                  <a:rPr lang="en-US" altLang="ja-JP" sz="16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&gt; 700 A </a:t>
                </a:r>
              </a:p>
              <a:p>
                <a:r>
                  <a:rPr lang="en-US" altLang="ja-JP" sz="16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Slice </a:t>
                </a:r>
                <a:r>
                  <a:rPr lang="en-US" altLang="ja-JP" sz="1600" b="1" i="1" dirty="0" err="1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e</a:t>
                </a:r>
                <a:r>
                  <a:rPr lang="en-US" altLang="ja-JP" sz="1600" b="1" i="1" baseline="-25000" dirty="0" err="1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nx</a:t>
                </a:r>
                <a:r>
                  <a:rPr lang="en-US" altLang="ja-JP" sz="1600" b="1" i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/</a:t>
                </a:r>
                <a:r>
                  <a:rPr lang="en-US" altLang="ja-JP" sz="1600" b="1" i="1" dirty="0" err="1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e</a:t>
                </a:r>
                <a:r>
                  <a:rPr lang="en-US" altLang="ja-JP" sz="1600" b="1" i="1" baseline="-25000" dirty="0" err="1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ny</a:t>
                </a:r>
                <a:r>
                  <a:rPr lang="en-US" altLang="ja-JP" sz="16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 </a:t>
                </a:r>
                <a:r>
                  <a:rPr lang="en-US" altLang="ja-JP" sz="16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≈ 1.2/0.7 </a:t>
                </a:r>
                <a:r>
                  <a:rPr lang="en-US" altLang="ja-JP" sz="16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mm </a:t>
                </a:r>
                <a:r>
                  <a:rPr lang="en-US" altLang="ja-JP" sz="1600" b="1" dirty="0" err="1">
                    <a:solidFill>
                      <a:srgbClr val="FF0000"/>
                    </a:solidFill>
                    <a:latin typeface="Arial"/>
                    <a:cs typeface="Arial"/>
                  </a:rPr>
                  <a:t>mrad</a:t>
                </a:r>
                <a:r>
                  <a:rPr lang="en-US" altLang="ja-JP" sz="16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 at </a:t>
                </a:r>
                <a:r>
                  <a:rPr lang="en-US" altLang="ja-JP" sz="1600" b="1" i="1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I</a:t>
                </a:r>
                <a:r>
                  <a:rPr lang="en-US" altLang="ja-JP" sz="16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=</a:t>
                </a:r>
                <a:r>
                  <a:rPr lang="en-US" altLang="ja-JP" sz="1600" b="1" i="1" dirty="0" err="1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I</a:t>
                </a:r>
                <a:r>
                  <a:rPr lang="en-US" altLang="ja-JP" sz="1600" b="1" i="1" baseline="-25000" dirty="0" err="1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p</a:t>
                </a:r>
                <a:endParaRPr lang="en-US" altLang="ja-JP" sz="16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9" name="テキスト ボックス 18"/>
            <p:cNvSpPr txBox="1"/>
            <p:nvPr/>
          </p:nvSpPr>
          <p:spPr>
            <a:xfrm>
              <a:off x="383480" y="1010238"/>
              <a:ext cx="2464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Current&amp;slice</a:t>
              </a:r>
              <a:r>
                <a:rPr kumimoji="1" lang="en-US" altLang="ja-JP" dirty="0" smtClean="0"/>
                <a:t> </a:t>
              </a:r>
              <a:r>
                <a:rPr kumimoji="1" lang="en-US" altLang="ja-JP" dirty="0" err="1" smtClean="0"/>
                <a:t>emittance</a:t>
              </a:r>
              <a:endParaRPr kumimoji="1" lang="ja-JP" altLang="en-US" dirty="0"/>
            </a:p>
          </p:txBody>
        </p:sp>
      </p:grpSp>
      <p:grpSp>
        <p:nvGrpSpPr>
          <p:cNvPr id="6" name="図形グループ 5"/>
          <p:cNvGrpSpPr/>
          <p:nvPr/>
        </p:nvGrpSpPr>
        <p:grpSpPr>
          <a:xfrm>
            <a:off x="5676900" y="1304843"/>
            <a:ext cx="3213981" cy="2759157"/>
            <a:chOff x="5676900" y="1304843"/>
            <a:chExt cx="3213981" cy="2759157"/>
          </a:xfrm>
        </p:grpSpPr>
        <p:grpSp>
          <p:nvGrpSpPr>
            <p:cNvPr id="10" name="図形グループ 9"/>
            <p:cNvGrpSpPr/>
            <p:nvPr/>
          </p:nvGrpSpPr>
          <p:grpSpPr>
            <a:xfrm>
              <a:off x="5676900" y="1304843"/>
              <a:ext cx="3213981" cy="2759157"/>
              <a:chOff x="5257800" y="1000043"/>
              <a:chExt cx="3213981" cy="2759157"/>
            </a:xfrm>
          </p:grpSpPr>
          <p:grpSp>
            <p:nvGrpSpPr>
              <p:cNvPr id="52" name="図形グループ 51"/>
              <p:cNvGrpSpPr/>
              <p:nvPr/>
            </p:nvGrpSpPr>
            <p:grpSpPr>
              <a:xfrm>
                <a:off x="5679104" y="1000043"/>
                <a:ext cx="2792677" cy="2512477"/>
                <a:chOff x="2946401" y="3693929"/>
                <a:chExt cx="2792677" cy="2512477"/>
              </a:xfrm>
            </p:grpSpPr>
            <p:pic>
              <p:nvPicPr>
                <p:cNvPr id="53" name="図 52" descr="SCMACCtp_bx1m_ax1.6.png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46401" y="4046406"/>
                  <a:ext cx="2792677" cy="2160000"/>
                </a:xfrm>
                <a:prstGeom prst="rect">
                  <a:avLst/>
                </a:prstGeom>
              </p:spPr>
            </p:pic>
            <p:grpSp>
              <p:nvGrpSpPr>
                <p:cNvPr id="54" name="図形グループ 53"/>
                <p:cNvGrpSpPr/>
                <p:nvPr/>
              </p:nvGrpSpPr>
              <p:grpSpPr>
                <a:xfrm>
                  <a:off x="3451025" y="3693929"/>
                  <a:ext cx="2118752" cy="2106155"/>
                  <a:chOff x="3984425" y="3846329"/>
                  <a:chExt cx="2118752" cy="2106155"/>
                </a:xfrm>
              </p:grpSpPr>
              <p:sp>
                <p:nvSpPr>
                  <p:cNvPr id="55" name="テキスト ボックス 54"/>
                  <p:cNvSpPr txBox="1"/>
                  <p:nvPr/>
                </p:nvSpPr>
                <p:spPr>
                  <a:xfrm>
                    <a:off x="3984425" y="4183630"/>
                    <a:ext cx="1346041" cy="584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i="1" dirty="0" err="1" smtClean="0">
                        <a:solidFill>
                          <a:srgbClr val="008000"/>
                        </a:solidFill>
                        <a:latin typeface="Symbol" charset="2"/>
                        <a:cs typeface="Symbol" charset="2"/>
                      </a:rPr>
                      <a:t>s</a:t>
                    </a:r>
                    <a:r>
                      <a:rPr lang="en-US" altLang="ja-JP" sz="1600" i="1" baseline="-25000" dirty="0" err="1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rPr>
                      <a:t>t</a:t>
                    </a:r>
                    <a:r>
                      <a:rPr lang="en-US" altLang="ja-JP" sz="1600" dirty="0" smtClean="0">
                        <a:solidFill>
                          <a:srgbClr val="008000"/>
                        </a:solidFill>
                      </a:rPr>
                      <a:t>=1.04 </a:t>
                    </a:r>
                    <a:r>
                      <a:rPr lang="en-US" altLang="ja-JP" sz="1600" i="1" dirty="0" err="1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rPr>
                      <a:t>ps</a:t>
                    </a:r>
                    <a:endParaRPr lang="en-US" altLang="ja-JP" sz="1600" dirty="0" smtClean="0">
                      <a:solidFill>
                        <a:srgbClr val="008000"/>
                      </a:solidFill>
                    </a:endParaRPr>
                  </a:p>
                  <a:p>
                    <a:r>
                      <a:rPr lang="en-US" altLang="ja-JP" sz="1600" i="1" dirty="0" err="1" smtClean="0">
                        <a:solidFill>
                          <a:srgbClr val="008000"/>
                        </a:solidFill>
                        <a:latin typeface="Symbol" charset="2"/>
                        <a:cs typeface="Symbol" charset="2"/>
                      </a:rPr>
                      <a:t>s</a:t>
                    </a:r>
                    <a:r>
                      <a:rPr lang="en-US" altLang="ja-JP" sz="1600" i="1" baseline="-25000" dirty="0" err="1" smtClean="0">
                        <a:solidFill>
                          <a:srgbClr val="008000"/>
                        </a:solidFill>
                      </a:rPr>
                      <a:t>p</a:t>
                    </a:r>
                    <a:r>
                      <a:rPr lang="en-US" altLang="ja-JP" sz="1600" dirty="0">
                        <a:solidFill>
                          <a:srgbClr val="008000"/>
                        </a:solidFill>
                      </a:rPr>
                      <a:t>/</a:t>
                    </a:r>
                    <a:r>
                      <a:rPr lang="en-US" altLang="ja-JP" sz="1600" i="1" dirty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rPr>
                      <a:t>p</a:t>
                    </a:r>
                    <a:r>
                      <a:rPr lang="en-US" altLang="ja-JP" sz="1600" dirty="0">
                        <a:solidFill>
                          <a:srgbClr val="008000"/>
                        </a:solidFill>
                      </a:rPr>
                      <a:t>=</a:t>
                    </a:r>
                    <a:r>
                      <a:rPr lang="en-US" altLang="ja-JP" sz="1600" dirty="0" smtClean="0">
                        <a:solidFill>
                          <a:srgbClr val="008000"/>
                        </a:solidFill>
                      </a:rPr>
                      <a:t>0.103 %</a:t>
                    </a:r>
                  </a:p>
                </p:txBody>
              </p:sp>
              <p:sp>
                <p:nvSpPr>
                  <p:cNvPr id="56" name="テキスト ボックス 55"/>
                  <p:cNvSpPr txBox="1"/>
                  <p:nvPr/>
                </p:nvSpPr>
                <p:spPr>
                  <a:xfrm>
                    <a:off x="3994925" y="5367708"/>
                    <a:ext cx="1754373" cy="584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i="1" dirty="0" err="1" smtClean="0">
                        <a:solidFill>
                          <a:srgbClr val="008000"/>
                        </a:solidFill>
                        <a:latin typeface="Symbol" charset="2"/>
                        <a:cs typeface="Symbol" charset="2"/>
                      </a:rPr>
                      <a:t>e</a:t>
                    </a:r>
                    <a:r>
                      <a:rPr lang="en-US" altLang="ja-JP" sz="1600" i="1" baseline="-25000" dirty="0" err="1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rPr>
                      <a:t>nx</a:t>
                    </a:r>
                    <a:r>
                      <a:rPr lang="en-US" altLang="ja-JP" sz="1600" dirty="0" smtClean="0">
                        <a:solidFill>
                          <a:srgbClr val="008000"/>
                        </a:solidFill>
                      </a:rPr>
                      <a:t>=0.66 mm </a:t>
                    </a:r>
                    <a:r>
                      <a:rPr lang="en-US" altLang="ja-JP" sz="1600" dirty="0" err="1" smtClean="0">
                        <a:solidFill>
                          <a:srgbClr val="008000"/>
                        </a:solidFill>
                      </a:rPr>
                      <a:t>mrad</a:t>
                    </a:r>
                    <a:endParaRPr lang="en-US" altLang="ja-JP" sz="1600" dirty="0" smtClean="0">
                      <a:solidFill>
                        <a:srgbClr val="008000"/>
                      </a:solidFill>
                    </a:endParaRPr>
                  </a:p>
                  <a:p>
                    <a:r>
                      <a:rPr lang="en-US" altLang="ja-JP" sz="1600" i="1" dirty="0" err="1" smtClean="0">
                        <a:solidFill>
                          <a:srgbClr val="008000"/>
                        </a:solidFill>
                        <a:latin typeface="Symbol" charset="2"/>
                        <a:cs typeface="Symbol" charset="2"/>
                      </a:rPr>
                      <a:t>e</a:t>
                    </a:r>
                    <a:r>
                      <a:rPr lang="en-US" altLang="ja-JP" sz="1600" i="1" baseline="-25000" dirty="0" err="1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rPr>
                      <a:t>ny</a:t>
                    </a:r>
                    <a:r>
                      <a:rPr lang="en-US" altLang="ja-JP" sz="1600" dirty="0">
                        <a:solidFill>
                          <a:srgbClr val="008000"/>
                        </a:solidFill>
                      </a:rPr>
                      <a:t>=</a:t>
                    </a:r>
                    <a:r>
                      <a:rPr lang="en-US" altLang="ja-JP" sz="1600" dirty="0" smtClean="0">
                        <a:solidFill>
                          <a:srgbClr val="008000"/>
                        </a:solidFill>
                      </a:rPr>
                      <a:t>0.72 mm </a:t>
                    </a:r>
                    <a:r>
                      <a:rPr lang="en-US" altLang="ja-JP" sz="1600" dirty="0" err="1" smtClean="0">
                        <a:solidFill>
                          <a:srgbClr val="008000"/>
                        </a:solidFill>
                      </a:rPr>
                      <a:t>mrad</a:t>
                    </a:r>
                    <a:endParaRPr lang="en-US" altLang="ja-JP" sz="1600" dirty="0">
                      <a:solidFill>
                        <a:srgbClr val="008000"/>
                      </a:solidFill>
                    </a:endParaRPr>
                  </a:p>
                </p:txBody>
              </p:sp>
              <p:sp>
                <p:nvSpPr>
                  <p:cNvPr id="57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66554" y="3846329"/>
                    <a:ext cx="2036623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 smtClean="0">
                        <a:latin typeface="Arial"/>
                        <a:cs typeface="Arial"/>
                      </a:rPr>
                      <a:t>entrance of 1</a:t>
                    </a:r>
                    <a:r>
                      <a:rPr lang="en-US" altLang="ja-JP" baseline="30000" dirty="0" smtClean="0">
                        <a:latin typeface="Arial"/>
                        <a:cs typeface="Arial"/>
                      </a:rPr>
                      <a:t>st</a:t>
                    </a:r>
                    <a:r>
                      <a:rPr lang="en-US" altLang="ja-JP" dirty="0" smtClean="0">
                        <a:latin typeface="Arial"/>
                        <a:cs typeface="Arial"/>
                      </a:rPr>
                      <a:t> arc</a:t>
                    </a:r>
                    <a:endParaRPr lang="en-US" altLang="ja-JP" dirty="0">
                      <a:latin typeface="Arial"/>
                      <a:cs typeface="Arial"/>
                    </a:endParaRPr>
                  </a:p>
                </p:txBody>
              </p:sp>
            </p:grpSp>
          </p:grpSp>
          <p:cxnSp>
            <p:nvCxnSpPr>
              <p:cNvPr id="58" name="直線矢印コネクタ 57"/>
              <p:cNvCxnSpPr/>
              <p:nvPr/>
            </p:nvCxnSpPr>
            <p:spPr>
              <a:xfrm flipV="1">
                <a:off x="5257800" y="3106198"/>
                <a:ext cx="787400" cy="653002"/>
              </a:xfrm>
              <a:prstGeom prst="straightConnector1">
                <a:avLst/>
              </a:prstGeom>
              <a:ln w="3175" cmpd="sng">
                <a:solidFill>
                  <a:srgbClr val="000000"/>
                </a:solidFill>
                <a:prstDash val="dash"/>
                <a:headEnd type="none"/>
                <a:tailEnd type="non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テキスト ボックス 2"/>
            <p:cNvSpPr txBox="1"/>
            <p:nvPr/>
          </p:nvSpPr>
          <p:spPr>
            <a:xfrm>
              <a:off x="6132605" y="3609320"/>
              <a:ext cx="11464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008000"/>
                  </a:solidFill>
                </a:rPr>
                <a:t>E=800 MeV</a:t>
              </a:r>
              <a:endParaRPr kumimoji="1" lang="ja-JP" altLang="en-US" sz="16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2598023" y="4295410"/>
            <a:ext cx="6365231" cy="2478642"/>
            <a:chOff x="2598023" y="4295410"/>
            <a:chExt cx="6365231" cy="2478642"/>
          </a:xfrm>
        </p:grpSpPr>
        <p:grpSp>
          <p:nvGrpSpPr>
            <p:cNvPr id="12" name="図形グループ 11"/>
            <p:cNvGrpSpPr/>
            <p:nvPr/>
          </p:nvGrpSpPr>
          <p:grpSpPr>
            <a:xfrm>
              <a:off x="2598023" y="4295410"/>
              <a:ext cx="6365231" cy="2478642"/>
              <a:chOff x="2178923" y="3990610"/>
              <a:chExt cx="6365231" cy="2478642"/>
            </a:xfrm>
          </p:grpSpPr>
          <p:grpSp>
            <p:nvGrpSpPr>
              <p:cNvPr id="59" name="図形グループ 58"/>
              <p:cNvGrpSpPr/>
              <p:nvPr/>
            </p:nvGrpSpPr>
            <p:grpSpPr>
              <a:xfrm>
                <a:off x="5713505" y="3990610"/>
                <a:ext cx="2830649" cy="2478642"/>
                <a:chOff x="192375" y="3990610"/>
                <a:chExt cx="2830649" cy="2478642"/>
              </a:xfrm>
            </p:grpSpPr>
            <p:pic>
              <p:nvPicPr>
                <p:cNvPr id="60" name="図 59" descr="INITAtp のコピー.png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2375" y="4309254"/>
                  <a:ext cx="2827632" cy="2159998"/>
                </a:xfrm>
                <a:prstGeom prst="rect">
                  <a:avLst/>
                </a:prstGeom>
              </p:spPr>
            </p:pic>
            <p:grpSp>
              <p:nvGrpSpPr>
                <p:cNvPr id="61" name="図形グループ 60"/>
                <p:cNvGrpSpPr/>
                <p:nvPr/>
              </p:nvGrpSpPr>
              <p:grpSpPr>
                <a:xfrm>
                  <a:off x="580078" y="3990610"/>
                  <a:ext cx="2442946" cy="2080754"/>
                  <a:chOff x="503878" y="4143010"/>
                  <a:chExt cx="2442946" cy="2080754"/>
                </a:xfrm>
              </p:grpSpPr>
              <p:sp>
                <p:nvSpPr>
                  <p:cNvPr id="62" name="テキスト ボックス 61"/>
                  <p:cNvSpPr txBox="1"/>
                  <p:nvPr/>
                </p:nvSpPr>
                <p:spPr>
                  <a:xfrm>
                    <a:off x="611452" y="4461655"/>
                    <a:ext cx="1346041" cy="584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i="1" dirty="0" err="1" smtClean="0">
                        <a:solidFill>
                          <a:srgbClr val="0000FF"/>
                        </a:solidFill>
                        <a:latin typeface="Symbol" charset="2"/>
                        <a:cs typeface="Symbol" charset="2"/>
                      </a:rPr>
                      <a:t>s</a:t>
                    </a:r>
                    <a:r>
                      <a:rPr lang="en-US" altLang="ja-JP" sz="1600" i="1" baseline="-25000" dirty="0" err="1" smtClean="0">
                        <a:solidFill>
                          <a:srgbClr val="0000FF"/>
                        </a:solidFill>
                        <a:latin typeface="Times New Roman"/>
                        <a:cs typeface="Times New Roman"/>
                      </a:rPr>
                      <a:t>t</a:t>
                    </a:r>
                    <a:r>
                      <a:rPr lang="en-US" altLang="ja-JP" sz="1600" dirty="0" smtClean="0">
                        <a:solidFill>
                          <a:srgbClr val="0000FF"/>
                        </a:solidFill>
                      </a:rPr>
                      <a:t>=1.08 </a:t>
                    </a:r>
                    <a:r>
                      <a:rPr lang="en-US" altLang="ja-JP" sz="1600" i="1" dirty="0" err="1" smtClean="0">
                        <a:solidFill>
                          <a:srgbClr val="0000FF"/>
                        </a:solidFill>
                        <a:latin typeface="Times New Roman"/>
                        <a:cs typeface="Times New Roman"/>
                      </a:rPr>
                      <a:t>ps</a:t>
                    </a:r>
                    <a:endParaRPr lang="en-US" altLang="ja-JP" sz="1600" dirty="0" smtClean="0">
                      <a:solidFill>
                        <a:srgbClr val="0000FF"/>
                      </a:solidFill>
                      <a:latin typeface="Times New Roman"/>
                      <a:cs typeface="Times New Roman"/>
                    </a:endParaRPr>
                  </a:p>
                  <a:p>
                    <a:r>
                      <a:rPr lang="en-US" altLang="ja-JP" sz="1600" i="1" dirty="0" err="1" smtClean="0">
                        <a:solidFill>
                          <a:srgbClr val="0000FF"/>
                        </a:solidFill>
                        <a:latin typeface="Symbol" charset="2"/>
                        <a:cs typeface="Symbol" charset="2"/>
                      </a:rPr>
                      <a:t>s</a:t>
                    </a:r>
                    <a:r>
                      <a:rPr lang="en-US" altLang="ja-JP" sz="1600" i="1" baseline="-25000" dirty="0" err="1" smtClean="0">
                        <a:solidFill>
                          <a:srgbClr val="0000FF"/>
                        </a:solidFill>
                      </a:rPr>
                      <a:t>p</a:t>
                    </a:r>
                    <a:r>
                      <a:rPr lang="en-US" altLang="ja-JP" sz="1600" dirty="0">
                        <a:solidFill>
                          <a:srgbClr val="0000FF"/>
                        </a:solidFill>
                      </a:rPr>
                      <a:t>/</a:t>
                    </a:r>
                    <a:r>
                      <a:rPr lang="en-US" altLang="ja-JP" sz="1600" i="1" dirty="0">
                        <a:solidFill>
                          <a:srgbClr val="0000FF"/>
                        </a:solidFill>
                        <a:latin typeface="Times New Roman"/>
                        <a:cs typeface="Times New Roman"/>
                      </a:rPr>
                      <a:t>p</a:t>
                    </a:r>
                    <a:r>
                      <a:rPr lang="en-US" altLang="ja-JP" sz="1600" dirty="0">
                        <a:solidFill>
                          <a:srgbClr val="0000FF"/>
                        </a:solidFill>
                      </a:rPr>
                      <a:t>=</a:t>
                    </a:r>
                    <a:r>
                      <a:rPr lang="en-US" altLang="ja-JP" sz="1600" dirty="0" smtClean="0">
                        <a:solidFill>
                          <a:srgbClr val="0000FF"/>
                        </a:solidFill>
                      </a:rPr>
                      <a:t>0.347 %</a:t>
                    </a:r>
                  </a:p>
                </p:txBody>
              </p:sp>
              <p:sp>
                <p:nvSpPr>
                  <p:cNvPr id="63" name="テキスト ボックス 62"/>
                  <p:cNvSpPr txBox="1"/>
                  <p:nvPr/>
                </p:nvSpPr>
                <p:spPr>
                  <a:xfrm>
                    <a:off x="620308" y="5638988"/>
                    <a:ext cx="1754373" cy="584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i="1" dirty="0" err="1" smtClean="0">
                        <a:solidFill>
                          <a:srgbClr val="0000FF"/>
                        </a:solidFill>
                        <a:latin typeface="Symbol" charset="2"/>
                        <a:cs typeface="Symbol" charset="2"/>
                      </a:rPr>
                      <a:t>e</a:t>
                    </a:r>
                    <a:r>
                      <a:rPr lang="en-US" altLang="ja-JP" sz="1600" i="1" baseline="-25000" dirty="0" err="1" smtClean="0">
                        <a:solidFill>
                          <a:srgbClr val="0000FF"/>
                        </a:solidFill>
                        <a:latin typeface="Times New Roman"/>
                        <a:cs typeface="Times New Roman"/>
                      </a:rPr>
                      <a:t>nx</a:t>
                    </a:r>
                    <a:r>
                      <a:rPr lang="en-US" altLang="ja-JP" sz="1600" dirty="0" smtClean="0">
                        <a:solidFill>
                          <a:srgbClr val="0000FF"/>
                        </a:solidFill>
                      </a:rPr>
                      <a:t>=0.65 mm </a:t>
                    </a:r>
                    <a:r>
                      <a:rPr lang="en-US" altLang="ja-JP" sz="1600" dirty="0" err="1" smtClean="0">
                        <a:solidFill>
                          <a:srgbClr val="0000FF"/>
                        </a:solidFill>
                      </a:rPr>
                      <a:t>mrad</a:t>
                    </a:r>
                    <a:endParaRPr lang="en-US" altLang="ja-JP" sz="1600" dirty="0" smtClean="0">
                      <a:solidFill>
                        <a:srgbClr val="0000FF"/>
                      </a:solidFill>
                    </a:endParaRPr>
                  </a:p>
                  <a:p>
                    <a:r>
                      <a:rPr lang="en-US" altLang="ja-JP" sz="1600" i="1" dirty="0" err="1" smtClean="0">
                        <a:solidFill>
                          <a:srgbClr val="0000FF"/>
                        </a:solidFill>
                        <a:latin typeface="Symbol" charset="2"/>
                        <a:cs typeface="Symbol" charset="2"/>
                      </a:rPr>
                      <a:t>e</a:t>
                    </a:r>
                    <a:r>
                      <a:rPr lang="en-US" altLang="ja-JP" sz="1600" i="1" baseline="-25000" dirty="0" err="1" smtClean="0">
                        <a:solidFill>
                          <a:srgbClr val="0000FF"/>
                        </a:solidFill>
                        <a:latin typeface="Times New Roman"/>
                        <a:cs typeface="Times New Roman"/>
                      </a:rPr>
                      <a:t>ny</a:t>
                    </a:r>
                    <a:r>
                      <a:rPr lang="en-US" altLang="ja-JP" sz="1600" dirty="0">
                        <a:solidFill>
                          <a:srgbClr val="0000FF"/>
                        </a:solidFill>
                      </a:rPr>
                      <a:t>=</a:t>
                    </a:r>
                    <a:r>
                      <a:rPr lang="en-US" altLang="ja-JP" sz="1600" dirty="0" smtClean="0">
                        <a:solidFill>
                          <a:srgbClr val="0000FF"/>
                        </a:solidFill>
                      </a:rPr>
                      <a:t>0.73 </a:t>
                    </a:r>
                    <a:r>
                      <a:rPr lang="en-US" altLang="ja-JP" sz="1600" dirty="0">
                        <a:solidFill>
                          <a:srgbClr val="0000FF"/>
                        </a:solidFill>
                      </a:rPr>
                      <a:t>mm </a:t>
                    </a:r>
                    <a:r>
                      <a:rPr lang="en-US" altLang="ja-JP" sz="1600" dirty="0" err="1" smtClean="0">
                        <a:solidFill>
                          <a:srgbClr val="0000FF"/>
                        </a:solidFill>
                      </a:rPr>
                      <a:t>mrad</a:t>
                    </a:r>
                    <a:endParaRPr lang="en-US" altLang="ja-JP" sz="1600" dirty="0">
                      <a:solidFill>
                        <a:srgbClr val="0000FF"/>
                      </a:solidFill>
                    </a:endParaRPr>
                  </a:p>
                </p:txBody>
              </p:sp>
              <p:sp>
                <p:nvSpPr>
                  <p:cNvPr id="64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3878" y="4143010"/>
                    <a:ext cx="2442946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 smtClean="0">
                        <a:latin typeface="Arial"/>
                        <a:cs typeface="Arial"/>
                      </a:rPr>
                      <a:t>entrance of main </a:t>
                    </a:r>
                    <a:r>
                      <a:rPr lang="en-US" altLang="ja-JP" dirty="0" err="1" smtClean="0">
                        <a:latin typeface="Arial"/>
                        <a:cs typeface="Arial"/>
                      </a:rPr>
                      <a:t>linac</a:t>
                    </a:r>
                    <a:endParaRPr lang="en-US" altLang="ja-JP" dirty="0">
                      <a:latin typeface="Arial"/>
                      <a:cs typeface="Arial"/>
                    </a:endParaRPr>
                  </a:p>
                </p:txBody>
              </p:sp>
            </p:grpSp>
          </p:grpSp>
          <p:cxnSp>
            <p:nvCxnSpPr>
              <p:cNvPr id="65" name="直線矢印コネクタ 64"/>
              <p:cNvCxnSpPr/>
              <p:nvPr/>
            </p:nvCxnSpPr>
            <p:spPr>
              <a:xfrm flipV="1">
                <a:off x="2178923" y="5207000"/>
                <a:ext cx="3476655" cy="483002"/>
              </a:xfrm>
              <a:prstGeom prst="straightConnector1">
                <a:avLst/>
              </a:prstGeom>
              <a:ln w="3175" cmpd="sng">
                <a:solidFill>
                  <a:srgbClr val="000000"/>
                </a:solidFill>
                <a:prstDash val="dash"/>
                <a:headEnd type="none"/>
                <a:tailEnd type="non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テキスト ボックス 40"/>
            <p:cNvSpPr txBox="1"/>
            <p:nvPr/>
          </p:nvSpPr>
          <p:spPr>
            <a:xfrm>
              <a:off x="4940414" y="5618552"/>
              <a:ext cx="11977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0000FF"/>
                  </a:solidFill>
                </a:rPr>
                <a:t>E=10.5 MeV</a:t>
              </a:r>
              <a:endParaRPr kumimoji="1" lang="ja-JP" altLang="en-US" sz="1600" dirty="0">
                <a:solidFill>
                  <a:srgbClr val="0000FF"/>
                </a:solidFill>
              </a:endParaRPr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383480" y="4614054"/>
            <a:ext cx="235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simulation by elegant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5936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4098" y="2037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FEL</a:t>
            </a:r>
            <a:endParaRPr kumimoji="1" lang="ja-JP" altLang="en-US" dirty="0">
              <a:latin typeface="Arial"/>
              <a:ea typeface="+mn-ea"/>
              <a:cs typeface="Arial"/>
            </a:endParaRPr>
          </a:p>
        </p:txBody>
      </p:sp>
      <p:grpSp>
        <p:nvGrpSpPr>
          <p:cNvPr id="12" name="図形グループ 11"/>
          <p:cNvGrpSpPr/>
          <p:nvPr/>
        </p:nvGrpSpPr>
        <p:grpSpPr>
          <a:xfrm>
            <a:off x="4023161" y="3738472"/>
            <a:ext cx="5054600" cy="3052052"/>
            <a:chOff x="4023161" y="3738472"/>
            <a:chExt cx="5054600" cy="3052052"/>
          </a:xfrm>
        </p:grpSpPr>
        <p:grpSp>
          <p:nvGrpSpPr>
            <p:cNvPr id="11" name="図形グループ 10"/>
            <p:cNvGrpSpPr/>
            <p:nvPr/>
          </p:nvGrpSpPr>
          <p:grpSpPr>
            <a:xfrm>
              <a:off x="4023161" y="3738472"/>
              <a:ext cx="5054600" cy="3052052"/>
              <a:chOff x="4023161" y="3738472"/>
              <a:chExt cx="5054600" cy="3052052"/>
            </a:xfrm>
          </p:grpSpPr>
          <p:pic>
            <p:nvPicPr>
              <p:cNvPr id="43" name="図 42" descr="EUV-FEL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23161" y="3738472"/>
                <a:ext cx="5054600" cy="3052052"/>
              </a:xfrm>
              <a:prstGeom prst="rect">
                <a:avLst/>
              </a:prstGeom>
            </p:spPr>
          </p:pic>
          <p:sp>
            <p:nvSpPr>
              <p:cNvPr id="22" name="テキスト ボックス 21"/>
              <p:cNvSpPr txBox="1"/>
              <p:nvPr/>
            </p:nvSpPr>
            <p:spPr>
              <a:xfrm>
                <a:off x="4690602" y="5300739"/>
                <a:ext cx="3296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i="1" dirty="0" smtClean="0">
                    <a:solidFill>
                      <a:srgbClr val="FF0080"/>
                    </a:solidFill>
                    <a:latin typeface="Arial"/>
                    <a:cs typeface="Arial"/>
                  </a:rPr>
                  <a:t>e</a:t>
                </a:r>
                <a:r>
                  <a:rPr kumimoji="1" lang="en-US" altLang="ja-JP" sz="1200" baseline="30000" dirty="0" smtClean="0">
                    <a:solidFill>
                      <a:srgbClr val="FF0080"/>
                    </a:solidFill>
                    <a:latin typeface="Arial"/>
                    <a:cs typeface="Arial"/>
                  </a:rPr>
                  <a:t>-</a:t>
                </a:r>
                <a:endParaRPr kumimoji="1" lang="ja-JP" altLang="en-US" sz="1200" baseline="30000" dirty="0">
                  <a:solidFill>
                    <a:srgbClr val="FF0080"/>
                  </a:solidFill>
                  <a:latin typeface="Arial"/>
                  <a:cs typeface="Arial"/>
                </a:endParaRPr>
              </a:p>
            </p:txBody>
          </p:sp>
        </p:grpSp>
        <p:cxnSp>
          <p:nvCxnSpPr>
            <p:cNvPr id="47" name="直線コネクタ 46"/>
            <p:cNvCxnSpPr>
              <a:cxnSpLocks noChangeAspect="1"/>
            </p:cNvCxnSpPr>
            <p:nvPr/>
          </p:nvCxnSpPr>
          <p:spPr>
            <a:xfrm flipV="1">
              <a:off x="4559752" y="4195672"/>
              <a:ext cx="3060248" cy="1586919"/>
            </a:xfrm>
            <a:prstGeom prst="line">
              <a:avLst/>
            </a:prstGeom>
            <a:ln>
              <a:solidFill>
                <a:srgbClr val="FF008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図形グループ 17"/>
          <p:cNvGrpSpPr/>
          <p:nvPr/>
        </p:nvGrpSpPr>
        <p:grpSpPr>
          <a:xfrm>
            <a:off x="276817" y="1108540"/>
            <a:ext cx="8656736" cy="5012605"/>
            <a:chOff x="276817" y="1108540"/>
            <a:chExt cx="8656736" cy="5012605"/>
          </a:xfrm>
        </p:grpSpPr>
        <p:grpSp>
          <p:nvGrpSpPr>
            <p:cNvPr id="5" name="図形グループ 4"/>
            <p:cNvGrpSpPr/>
            <p:nvPr/>
          </p:nvGrpSpPr>
          <p:grpSpPr>
            <a:xfrm>
              <a:off x="276817" y="1108540"/>
              <a:ext cx="8656736" cy="5012605"/>
              <a:chOff x="276817" y="1108540"/>
              <a:chExt cx="8656736" cy="5012605"/>
            </a:xfrm>
          </p:grpSpPr>
          <p:sp>
            <p:nvSpPr>
              <p:cNvPr id="26" name="Text Box 10"/>
              <p:cNvSpPr txBox="1">
                <a:spLocks noChangeArrowheads="1"/>
              </p:cNvSpPr>
              <p:nvPr/>
            </p:nvSpPr>
            <p:spPr bwMode="auto">
              <a:xfrm>
                <a:off x="6306446" y="5782591"/>
                <a:ext cx="2627107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6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P</a:t>
                </a:r>
                <a:r>
                  <a:rPr lang="en-US" altLang="ja-JP" sz="1600" b="1" baseline="-25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FEL</a:t>
                </a:r>
                <a:r>
                  <a:rPr lang="en-US" altLang="ja-JP" sz="16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 &gt; 10 kW is achieved.</a:t>
                </a:r>
                <a:endParaRPr lang="en-US" altLang="ja-JP" sz="16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4" name="図形グループ 3"/>
              <p:cNvGrpSpPr/>
              <p:nvPr/>
            </p:nvGrpSpPr>
            <p:grpSpPr>
              <a:xfrm>
                <a:off x="276817" y="1108540"/>
                <a:ext cx="6103625" cy="3747532"/>
                <a:chOff x="276817" y="1108540"/>
                <a:chExt cx="6103625" cy="3747532"/>
              </a:xfrm>
            </p:grpSpPr>
            <p:cxnSp>
              <p:nvCxnSpPr>
                <p:cNvPr id="49" name="直線矢印コネクタ 48"/>
                <p:cNvCxnSpPr/>
                <p:nvPr/>
              </p:nvCxnSpPr>
              <p:spPr>
                <a:xfrm>
                  <a:off x="5411145" y="3860800"/>
                  <a:ext cx="969297" cy="995272"/>
                </a:xfrm>
                <a:prstGeom prst="straightConnector1">
                  <a:avLst/>
                </a:prstGeom>
                <a:ln w="3175" cmpd="sng">
                  <a:solidFill>
                    <a:srgbClr val="000000"/>
                  </a:solidFill>
                  <a:prstDash val="dash"/>
                  <a:headEnd type="none"/>
                  <a:tailEnd type="none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" name="テキスト ボックス 2"/>
                <p:cNvSpPr txBox="1"/>
                <p:nvPr/>
              </p:nvSpPr>
              <p:spPr>
                <a:xfrm>
                  <a:off x="276817" y="4230588"/>
                  <a:ext cx="503477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 smtClean="0">
                      <a:latin typeface="Arial"/>
                      <a:cs typeface="Arial"/>
                    </a:rPr>
                    <a:t>(P</a:t>
                  </a:r>
                  <a:r>
                    <a:rPr kumimoji="1" lang="en-US" altLang="ja-JP" sz="1200" baseline="-25000" dirty="0" smtClean="0">
                      <a:latin typeface="Arial"/>
                      <a:cs typeface="Arial"/>
                    </a:rPr>
                    <a:t>FEL</a:t>
                  </a:r>
                  <a:r>
                    <a:rPr kumimoji="1" lang="en-US" altLang="ja-JP" sz="1200" dirty="0" smtClean="0">
                      <a:latin typeface="Arial"/>
                      <a:cs typeface="Arial"/>
                    </a:rPr>
                    <a:t>=88.5 </a:t>
                  </a:r>
                  <a:r>
                    <a:rPr kumimoji="1" lang="en-US" altLang="ja-JP" sz="1200" dirty="0" err="1" smtClean="0">
                      <a:latin typeface="Symbol" charset="2"/>
                      <a:cs typeface="Symbol" charset="2"/>
                    </a:rPr>
                    <a:t>m</a:t>
                  </a:r>
                  <a:r>
                    <a:rPr kumimoji="1" lang="en-US" altLang="ja-JP" sz="1200" dirty="0" err="1" smtClean="0">
                      <a:latin typeface="Arial"/>
                      <a:cs typeface="Arial"/>
                    </a:rPr>
                    <a:t>J</a:t>
                  </a:r>
                  <a:r>
                    <a:rPr kumimoji="1" lang="en-US" altLang="ja-JP" sz="1200" dirty="0" smtClean="0">
                      <a:latin typeface="Arial"/>
                      <a:cs typeface="Arial"/>
                    </a:rPr>
                    <a:t> x 162.5 MHz =14.4 kW, </a:t>
                  </a:r>
                  <a:r>
                    <a:rPr kumimoji="1" lang="en-US" altLang="ja-JP" sz="1200" dirty="0" err="1" smtClean="0">
                      <a:latin typeface="Arial"/>
                      <a:cs typeface="Arial"/>
                    </a:rPr>
                    <a:t>I</a:t>
                  </a:r>
                  <a:r>
                    <a:rPr kumimoji="1" lang="en-US" altLang="ja-JP" sz="1200" baseline="-25000" dirty="0" err="1" smtClean="0">
                      <a:latin typeface="Arial"/>
                      <a:cs typeface="Arial"/>
                    </a:rPr>
                    <a:t>av</a:t>
                  </a:r>
                  <a:r>
                    <a:rPr kumimoji="1" lang="en-US" altLang="ja-JP" sz="1200" dirty="0" smtClean="0">
                      <a:latin typeface="Arial"/>
                      <a:cs typeface="Arial"/>
                    </a:rPr>
                    <a:t>=60pC x 162.5 MHz=9.75 mA)</a:t>
                  </a:r>
                  <a:endParaRPr kumimoji="1" lang="ja-JP" alt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55" name="テキスト ボックス 54"/>
                <p:cNvSpPr txBox="1"/>
                <p:nvPr/>
              </p:nvSpPr>
              <p:spPr>
                <a:xfrm>
                  <a:off x="297175" y="3809857"/>
                  <a:ext cx="5433248" cy="461665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200" dirty="0" smtClean="0">
                      <a:latin typeface="Arial"/>
                      <a:cs typeface="Arial"/>
                    </a:rPr>
                    <a:t>FEL power without tapering:</a:t>
                  </a:r>
                  <a:r>
                    <a:rPr lang="en-US" altLang="ja-JP" sz="1200" dirty="0">
                      <a:latin typeface="Arial"/>
                      <a:cs typeface="Arial"/>
                    </a:rPr>
                    <a:t> </a:t>
                  </a:r>
                  <a:r>
                    <a:rPr lang="en-US" altLang="ja-JP" sz="1200" dirty="0" smtClean="0">
                      <a:latin typeface="Arial"/>
                      <a:cs typeface="Arial"/>
                    </a:rPr>
                    <a:t> 12</a:t>
                  </a:r>
                  <a:r>
                    <a:rPr kumimoji="1" lang="en-US" altLang="ja-JP" sz="1200" dirty="0" smtClean="0">
                      <a:latin typeface="Arial"/>
                      <a:cs typeface="Arial"/>
                    </a:rPr>
                    <a:t>.9/25.8 kW @ 9.75/19.5 mA (162.5/325 MHz)</a:t>
                  </a:r>
                  <a:endParaRPr lang="en-US" altLang="ja-JP" sz="1200" dirty="0" smtClean="0">
                    <a:latin typeface="Arial"/>
                    <a:cs typeface="Arial"/>
                  </a:endParaRPr>
                </a:p>
                <a:p>
                  <a:r>
                    <a:rPr lang="en-US" altLang="ja-JP" sz="1200" dirty="0" smtClean="0">
                      <a:latin typeface="Arial"/>
                      <a:cs typeface="Arial"/>
                    </a:rPr>
                    <a:t>FEL power with </a:t>
                  </a:r>
                  <a:r>
                    <a:rPr lang="en-US" altLang="ja-JP" sz="1200" dirty="0">
                      <a:latin typeface="Arial"/>
                      <a:cs typeface="Arial"/>
                    </a:rPr>
                    <a:t>2</a:t>
                  </a:r>
                  <a:r>
                    <a:rPr lang="en-US" altLang="ja-JP" sz="1200" dirty="0" smtClean="0">
                      <a:latin typeface="Arial"/>
                      <a:cs typeface="Arial"/>
                    </a:rPr>
                    <a:t>% tapering: 14.4/28.8 </a:t>
                  </a:r>
                  <a:r>
                    <a:rPr lang="en-US" altLang="ja-JP" sz="1200" dirty="0">
                      <a:latin typeface="Arial"/>
                      <a:cs typeface="Arial"/>
                    </a:rPr>
                    <a:t>kW @ </a:t>
                  </a:r>
                  <a:r>
                    <a:rPr lang="en-US" altLang="ja-JP" sz="1200" dirty="0" smtClean="0">
                      <a:latin typeface="Arial"/>
                      <a:cs typeface="Arial"/>
                    </a:rPr>
                    <a:t>9.75/19.5 mA (162.5</a:t>
                  </a:r>
                  <a:r>
                    <a:rPr lang="en-US" altLang="ja-JP" sz="1200" dirty="0">
                      <a:latin typeface="Arial"/>
                      <a:cs typeface="Arial"/>
                    </a:rPr>
                    <a:t>/325 MHz</a:t>
                  </a:r>
                  <a:r>
                    <a:rPr lang="en-US" altLang="ja-JP" sz="1200" dirty="0" smtClean="0">
                      <a:latin typeface="Arial"/>
                      <a:cs typeface="Arial"/>
                    </a:rPr>
                    <a:t>)</a:t>
                  </a:r>
                  <a:endParaRPr lang="en-US" altLang="ja-JP" sz="1200" dirty="0">
                    <a:latin typeface="Arial"/>
                    <a:cs typeface="Arial"/>
                  </a:endParaRPr>
                </a:p>
              </p:txBody>
            </p:sp>
            <p:grpSp>
              <p:nvGrpSpPr>
                <p:cNvPr id="9" name="図形グループ 8"/>
                <p:cNvGrpSpPr>
                  <a:grpSpLocks noChangeAspect="1"/>
                </p:cNvGrpSpPr>
                <p:nvPr/>
              </p:nvGrpSpPr>
              <p:grpSpPr>
                <a:xfrm>
                  <a:off x="287941" y="1108540"/>
                  <a:ext cx="5366148" cy="2662789"/>
                  <a:chOff x="600001" y="1244100"/>
                  <a:chExt cx="4580201" cy="2272787"/>
                </a:xfrm>
              </p:grpSpPr>
              <p:cxnSp>
                <p:nvCxnSpPr>
                  <p:cNvPr id="45" name="直線矢印コネクタ 44"/>
                  <p:cNvCxnSpPr/>
                  <p:nvPr/>
                </p:nvCxnSpPr>
                <p:spPr>
                  <a:xfrm>
                    <a:off x="2859994" y="1500895"/>
                    <a:ext cx="356877" cy="0"/>
                  </a:xfrm>
                  <a:prstGeom prst="straightConnector1">
                    <a:avLst/>
                  </a:prstGeom>
                  <a:ln w="3175" cmpd="sng">
                    <a:solidFill>
                      <a:srgbClr val="000000"/>
                    </a:solidFill>
                    <a:prstDash val="dash"/>
                    <a:tailEnd type="arrow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46" name="図 45" descr="pulse_energy.png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0001" y="1244100"/>
                    <a:ext cx="2269905" cy="2266648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図 51" descr="power&amp;current.png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18001" y="1244100"/>
                    <a:ext cx="1962201" cy="1112699"/>
                  </a:xfrm>
                  <a:prstGeom prst="rect">
                    <a:avLst/>
                  </a:prstGeom>
                </p:spPr>
              </p:pic>
              <p:sp>
                <p:nvSpPr>
                  <p:cNvPr id="53" name="テキスト ボックス 52"/>
                  <p:cNvSpPr txBox="1"/>
                  <p:nvPr/>
                </p:nvSpPr>
                <p:spPr>
                  <a:xfrm>
                    <a:off x="2275037" y="1770974"/>
                    <a:ext cx="604599" cy="24182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200" dirty="0" smtClean="0">
                        <a:latin typeface="Arial"/>
                        <a:cs typeface="Arial"/>
                      </a:rPr>
                      <a:t>79</a:t>
                    </a:r>
                    <a:r>
                      <a:rPr kumimoji="1" lang="en-US" altLang="ja-JP" sz="1200" dirty="0" smtClean="0">
                        <a:latin typeface="Arial"/>
                        <a:cs typeface="Arial"/>
                      </a:rPr>
                      <a:t>.5 </a:t>
                    </a:r>
                    <a:r>
                      <a:rPr lang="en-US" altLang="ja-JP" sz="1200" dirty="0" err="1">
                        <a:latin typeface="Symbol" charset="2"/>
                        <a:cs typeface="Symbol" charset="2"/>
                      </a:rPr>
                      <a:t>m</a:t>
                    </a:r>
                    <a:r>
                      <a:rPr kumimoji="1" lang="en-US" altLang="ja-JP" sz="1200" dirty="0" err="1" smtClean="0">
                        <a:latin typeface="Arial"/>
                        <a:cs typeface="Arial"/>
                      </a:rPr>
                      <a:t>J</a:t>
                    </a:r>
                    <a:endParaRPr kumimoji="1" lang="ja-JP" altLang="en-US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4" name="テキスト ボックス 53"/>
                  <p:cNvSpPr txBox="1"/>
                  <p:nvPr/>
                </p:nvSpPr>
                <p:spPr>
                  <a:xfrm>
                    <a:off x="2320511" y="1308851"/>
                    <a:ext cx="567273" cy="24182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200" dirty="0" smtClean="0">
                        <a:latin typeface="Arial"/>
                        <a:cs typeface="Arial"/>
                      </a:rPr>
                      <a:t>88</a:t>
                    </a:r>
                    <a:r>
                      <a:rPr kumimoji="1" lang="en-US" altLang="ja-JP" sz="1200" dirty="0" smtClean="0">
                        <a:latin typeface="Arial"/>
                        <a:cs typeface="Arial"/>
                      </a:rPr>
                      <a:t>.5</a:t>
                    </a:r>
                    <a:r>
                      <a:rPr lang="en-US" altLang="ja-JP" sz="1200" dirty="0" smtClean="0">
                        <a:latin typeface="Symbol" charset="2"/>
                        <a:cs typeface="Symbol" charset="2"/>
                      </a:rPr>
                      <a:t>m</a:t>
                    </a:r>
                    <a:r>
                      <a:rPr kumimoji="1" lang="en-US" altLang="ja-JP" sz="1200" dirty="0" smtClean="0">
                        <a:latin typeface="Arial"/>
                        <a:cs typeface="Arial"/>
                      </a:rPr>
                      <a:t>J</a:t>
                    </a:r>
                    <a:endParaRPr kumimoji="1" lang="ja-JP" altLang="en-US" sz="1200" dirty="0">
                      <a:latin typeface="Arial"/>
                      <a:cs typeface="Arial"/>
                    </a:endParaRPr>
                  </a:p>
                </p:txBody>
              </p:sp>
              <p:pic>
                <p:nvPicPr>
                  <p:cNvPr id="56" name="図 55" descr="spectrum_nm.png"/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25850" y="2367944"/>
                    <a:ext cx="1825380" cy="1148943"/>
                  </a:xfrm>
                  <a:prstGeom prst="rect">
                    <a:avLst/>
                  </a:prstGeom>
                </p:spPr>
              </p:pic>
              <p:cxnSp>
                <p:nvCxnSpPr>
                  <p:cNvPr id="57" name="直線矢印コネクタ 56"/>
                  <p:cNvCxnSpPr>
                    <a:cxnSpLocks noChangeAspect="1"/>
                  </p:cNvCxnSpPr>
                  <p:nvPr/>
                </p:nvCxnSpPr>
                <p:spPr>
                  <a:xfrm>
                    <a:off x="2867844" y="1500895"/>
                    <a:ext cx="339746" cy="1068190"/>
                  </a:xfrm>
                  <a:prstGeom prst="straightConnector1">
                    <a:avLst/>
                  </a:prstGeom>
                  <a:ln w="3175" cmpd="sng">
                    <a:solidFill>
                      <a:srgbClr val="000000"/>
                    </a:solidFill>
                    <a:prstDash val="dash"/>
                    <a:tailEnd type="arrow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0" name="直線矢印コネクタ 9"/>
            <p:cNvCxnSpPr/>
            <p:nvPr/>
          </p:nvCxnSpPr>
          <p:spPr>
            <a:xfrm>
              <a:off x="4251759" y="2514632"/>
              <a:ext cx="576000" cy="0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/>
            <p:cNvSpPr txBox="1"/>
            <p:nvPr/>
          </p:nvSpPr>
          <p:spPr>
            <a:xfrm>
              <a:off x="4806667" y="2378821"/>
              <a:ext cx="121151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bandwidth of </a:t>
              </a:r>
            </a:p>
            <a:p>
              <a:r>
                <a:rPr lang="en-US" altLang="ja-JP" sz="1100" dirty="0">
                  <a:latin typeface="Arial"/>
                  <a:cs typeface="Arial"/>
                </a:rPr>
                <a:t>Mo/</a:t>
              </a:r>
              <a:r>
                <a:rPr lang="en-US" altLang="ja-JP" sz="1100" dirty="0" smtClean="0">
                  <a:latin typeface="Arial"/>
                  <a:cs typeface="Arial"/>
                </a:rPr>
                <a:t>Si reflectivity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</p:grpSp>
      <p:grpSp>
        <p:nvGrpSpPr>
          <p:cNvPr id="44" name="図形グループ 43"/>
          <p:cNvGrpSpPr/>
          <p:nvPr/>
        </p:nvGrpSpPr>
        <p:grpSpPr>
          <a:xfrm>
            <a:off x="6380442" y="1282200"/>
            <a:ext cx="2251968" cy="3023100"/>
            <a:chOff x="6380442" y="1282200"/>
            <a:chExt cx="2251968" cy="3023100"/>
          </a:xfrm>
        </p:grpSpPr>
        <p:cxnSp>
          <p:nvCxnSpPr>
            <p:cNvPr id="48" name="直線矢印コネクタ 47"/>
            <p:cNvCxnSpPr/>
            <p:nvPr/>
          </p:nvCxnSpPr>
          <p:spPr>
            <a:xfrm flipH="1" flipV="1">
              <a:off x="7353300" y="3111500"/>
              <a:ext cx="266700" cy="1193800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prstDash val="dash"/>
              <a:headEnd type="none"/>
              <a:tailEnd type="non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0" name="図 49" descr="before_FEL_DBA_14m14m_p3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442" y="1282200"/>
              <a:ext cx="2251968" cy="2160000"/>
            </a:xfrm>
            <a:prstGeom prst="rect">
              <a:avLst/>
            </a:prstGeom>
          </p:spPr>
        </p:pic>
        <p:sp>
          <p:nvSpPr>
            <p:cNvPr id="51" name="テキスト ボックス 50"/>
            <p:cNvSpPr txBox="1"/>
            <p:nvPr/>
          </p:nvSpPr>
          <p:spPr>
            <a:xfrm>
              <a:off x="7210221" y="2186651"/>
              <a:ext cx="137807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</a:rPr>
                <a:t>&lt;</a:t>
              </a:r>
              <a:r>
                <a:rPr lang="en-US" altLang="ja-JP" sz="1200" i="1" dirty="0" err="1">
                  <a:solidFill>
                    <a:srgbClr val="000000"/>
                  </a:solidFill>
                  <a:latin typeface="Symbol" charset="2"/>
                  <a:cs typeface="Symbol" charset="2"/>
                </a:rPr>
                <a:t>gb</a:t>
              </a:r>
              <a:r>
                <a:rPr lang="en-US" altLang="ja-JP" sz="1200" dirty="0">
                  <a:solidFill>
                    <a:srgbClr val="000000"/>
                  </a:solidFill>
                </a:rPr>
                <a:t>&gt;=1564.0</a:t>
              </a:r>
              <a:endParaRPr lang="en-US" altLang="ja-JP" sz="1200" i="1" dirty="0">
                <a:solidFill>
                  <a:srgbClr val="000000"/>
                </a:solidFill>
                <a:latin typeface="Symbol" charset="2"/>
                <a:cs typeface="Symbol" charset="2"/>
              </a:endParaRPr>
            </a:p>
            <a:p>
              <a:r>
                <a:rPr lang="en-US" altLang="ja-JP" sz="1200" i="1" dirty="0" err="1">
                  <a:solidFill>
                    <a:srgbClr val="00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altLang="ja-JP" sz="1200" i="1" baseline="-25000" dirty="0" err="1">
                  <a:solidFill>
                    <a:srgbClr val="000000"/>
                  </a:solidFill>
                  <a:latin typeface="Times New Roman"/>
                  <a:cs typeface="Times New Roman"/>
                </a:rPr>
                <a:t>t</a:t>
              </a:r>
              <a:r>
                <a:rPr lang="en-US" altLang="ja-JP" sz="1200" dirty="0">
                  <a:solidFill>
                    <a:srgbClr val="000000"/>
                  </a:solidFill>
                </a:rPr>
                <a:t>=47.4 </a:t>
              </a:r>
              <a:r>
                <a:rPr lang="en-US" altLang="ja-JP" sz="1200" i="1" dirty="0" err="1">
                  <a:solidFill>
                    <a:srgbClr val="000000"/>
                  </a:solidFill>
                  <a:latin typeface="Times New Roman"/>
                  <a:cs typeface="Times New Roman"/>
                </a:rPr>
                <a:t>fs</a:t>
              </a:r>
              <a:endParaRPr lang="en-US" altLang="ja-JP" sz="1200" dirty="0">
                <a:solidFill>
                  <a:srgbClr val="000000"/>
                </a:solidFill>
              </a:endParaRPr>
            </a:p>
            <a:p>
              <a:r>
                <a:rPr lang="en-US" altLang="ja-JP" sz="1200" i="1" dirty="0" err="1">
                  <a:solidFill>
                    <a:srgbClr val="00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altLang="ja-JP" sz="1200" i="1" baseline="-25000" dirty="0" err="1">
                  <a:solidFill>
                    <a:srgbClr val="000000"/>
                  </a:solidFill>
                </a:rPr>
                <a:t>p</a:t>
              </a:r>
              <a:r>
                <a:rPr lang="en-US" altLang="ja-JP" sz="1200" dirty="0">
                  <a:solidFill>
                    <a:srgbClr val="000000"/>
                  </a:solidFill>
                </a:rPr>
                <a:t>/</a:t>
              </a:r>
              <a:r>
                <a:rPr lang="en-US" altLang="ja-JP" sz="1200" i="1" dirty="0">
                  <a:solidFill>
                    <a:srgbClr val="000000"/>
                  </a:solidFill>
                  <a:latin typeface="Times New Roman"/>
                  <a:cs typeface="Times New Roman"/>
                </a:rPr>
                <a:t>p</a:t>
              </a:r>
              <a:r>
                <a:rPr lang="en-US" altLang="ja-JP" sz="1200" dirty="0">
                  <a:solidFill>
                    <a:srgbClr val="000000"/>
                  </a:solidFill>
                </a:rPr>
                <a:t>=</a:t>
              </a:r>
              <a:r>
                <a:rPr lang="en-US" altLang="ja-JP" sz="1200" dirty="0" smtClean="0">
                  <a:solidFill>
                    <a:srgbClr val="000000"/>
                  </a:solidFill>
                </a:rPr>
                <a:t>0.113 </a:t>
              </a:r>
              <a:r>
                <a:rPr lang="en-US" altLang="ja-JP" sz="1200" dirty="0">
                  <a:solidFill>
                    <a:srgbClr val="000000"/>
                  </a:solidFill>
                </a:rPr>
                <a:t>%</a:t>
              </a:r>
            </a:p>
            <a:p>
              <a:r>
                <a:rPr lang="en-US" altLang="ja-JP" sz="1200" i="1" dirty="0" err="1">
                  <a:latin typeface="Symbol" charset="2"/>
                  <a:cs typeface="Symbol" charset="2"/>
                </a:rPr>
                <a:t>e</a:t>
              </a:r>
              <a:r>
                <a:rPr lang="en-US" altLang="ja-JP" sz="1200" i="1" baseline="-25000" dirty="0" err="1">
                  <a:latin typeface="Times New Roman"/>
                  <a:cs typeface="Times New Roman"/>
                </a:rPr>
                <a:t>nx</a:t>
              </a:r>
              <a:r>
                <a:rPr lang="en-US" altLang="ja-JP" sz="1200" dirty="0"/>
                <a:t>=</a:t>
              </a:r>
              <a:r>
                <a:rPr lang="en-US" altLang="ja-JP" sz="1200" dirty="0" smtClean="0"/>
                <a:t>2.00 </a:t>
              </a:r>
              <a:r>
                <a:rPr lang="en-US" altLang="ja-JP" sz="1200" dirty="0"/>
                <a:t>mm</a:t>
              </a:r>
              <a:r>
                <a:rPr lang="en-GB" altLang="ja-JP" sz="1200" dirty="0">
                  <a:latin typeface="Arial"/>
                  <a:cs typeface="Arial"/>
                </a:rPr>
                <a:t>·</a:t>
              </a:r>
              <a:r>
                <a:rPr lang="en-US" altLang="ja-JP" sz="1200" dirty="0" err="1"/>
                <a:t>mrad</a:t>
              </a:r>
              <a:endParaRPr lang="en-US" altLang="ja-JP" sz="1200" dirty="0"/>
            </a:p>
            <a:p>
              <a:r>
                <a:rPr lang="en-US" altLang="ja-JP" sz="1200" i="1" dirty="0" err="1">
                  <a:latin typeface="Symbol" charset="2"/>
                  <a:cs typeface="Symbol" charset="2"/>
                </a:rPr>
                <a:t>e</a:t>
              </a:r>
              <a:r>
                <a:rPr lang="en-US" altLang="ja-JP" sz="1200" i="1" baseline="-25000" dirty="0" err="1">
                  <a:latin typeface="Times New Roman"/>
                  <a:cs typeface="Times New Roman"/>
                </a:rPr>
                <a:t>ny</a:t>
              </a:r>
              <a:r>
                <a:rPr lang="en-US" altLang="ja-JP" sz="1200" dirty="0"/>
                <a:t>=0.72 mm</a:t>
              </a:r>
              <a:r>
                <a:rPr lang="en-GB" altLang="ja-JP" sz="1200" dirty="0">
                  <a:latin typeface="Arial"/>
                  <a:cs typeface="Arial"/>
                </a:rPr>
                <a:t>·</a:t>
              </a:r>
              <a:r>
                <a:rPr lang="en-US" altLang="ja-JP" sz="1200" dirty="0" err="1"/>
                <a:t>mrad</a:t>
              </a:r>
              <a:endParaRPr lang="en-US" altLang="ja-JP" sz="1200" dirty="0"/>
            </a:p>
          </p:txBody>
        </p:sp>
      </p:grpSp>
      <p:grpSp>
        <p:nvGrpSpPr>
          <p:cNvPr id="59" name="図形グループ 58"/>
          <p:cNvGrpSpPr/>
          <p:nvPr/>
        </p:nvGrpSpPr>
        <p:grpSpPr>
          <a:xfrm>
            <a:off x="222787" y="2009144"/>
            <a:ext cx="6987434" cy="4781380"/>
            <a:chOff x="222787" y="2009144"/>
            <a:chExt cx="6987434" cy="4781380"/>
          </a:xfrm>
        </p:grpSpPr>
        <p:grpSp>
          <p:nvGrpSpPr>
            <p:cNvPr id="60" name="図形グループ 59"/>
            <p:cNvGrpSpPr/>
            <p:nvPr/>
          </p:nvGrpSpPr>
          <p:grpSpPr>
            <a:xfrm>
              <a:off x="222787" y="4630524"/>
              <a:ext cx="4354255" cy="2160000"/>
              <a:chOff x="222787" y="4630524"/>
              <a:chExt cx="4354255" cy="2160000"/>
            </a:xfrm>
          </p:grpSpPr>
          <p:cxnSp>
            <p:nvCxnSpPr>
              <p:cNvPr id="63" name="直線矢印コネクタ 62"/>
              <p:cNvCxnSpPr/>
              <p:nvPr/>
            </p:nvCxnSpPr>
            <p:spPr>
              <a:xfrm>
                <a:off x="3327400" y="5537200"/>
                <a:ext cx="1249642" cy="322172"/>
              </a:xfrm>
              <a:prstGeom prst="straightConnector1">
                <a:avLst/>
              </a:prstGeom>
              <a:ln w="3175" cmpd="sng">
                <a:solidFill>
                  <a:srgbClr val="000000"/>
                </a:solidFill>
                <a:prstDash val="dash"/>
                <a:headEnd type="none"/>
                <a:tailEnd type="non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4" name="図形グループ 63"/>
              <p:cNvGrpSpPr/>
              <p:nvPr/>
            </p:nvGrpSpPr>
            <p:grpSpPr>
              <a:xfrm>
                <a:off x="222787" y="4630524"/>
                <a:ext cx="3460341" cy="2160000"/>
                <a:chOff x="222787" y="4630524"/>
                <a:chExt cx="3460341" cy="2160000"/>
              </a:xfrm>
            </p:grpSpPr>
            <p:pic>
              <p:nvPicPr>
                <p:cNvPr id="65" name="図 64" descr="after_FEL_DBA_14m14m_p3.png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22896" y="4630524"/>
                  <a:ext cx="2260232" cy="2160000"/>
                </a:xfrm>
                <a:prstGeom prst="rect">
                  <a:avLst/>
                </a:prstGeom>
              </p:spPr>
            </p:pic>
            <p:sp>
              <p:nvSpPr>
                <p:cNvPr id="66" name="テキスト ボックス 65"/>
                <p:cNvSpPr txBox="1"/>
                <p:nvPr/>
              </p:nvSpPr>
              <p:spPr>
                <a:xfrm>
                  <a:off x="222787" y="5529339"/>
                  <a:ext cx="1378077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200" dirty="0">
                      <a:solidFill>
                        <a:srgbClr val="000000"/>
                      </a:solidFill>
                    </a:rPr>
                    <a:t>&lt;</a:t>
                  </a:r>
                  <a:r>
                    <a:rPr lang="en-US" altLang="ja-JP" sz="1200" i="1" dirty="0" err="1" smtClean="0">
                      <a:solidFill>
                        <a:srgbClr val="000000"/>
                      </a:solidFill>
                      <a:latin typeface="Symbol" charset="2"/>
                      <a:cs typeface="Symbol" charset="2"/>
                    </a:rPr>
                    <a:t>gb</a:t>
                  </a:r>
                  <a:r>
                    <a:rPr lang="en-US" altLang="ja-JP" sz="1200" dirty="0">
                      <a:solidFill>
                        <a:srgbClr val="000000"/>
                      </a:solidFill>
                    </a:rPr>
                    <a:t>&gt;=</a:t>
                  </a:r>
                  <a:r>
                    <a:rPr lang="en-US" altLang="ja-JP" sz="1200" dirty="0" smtClean="0">
                      <a:solidFill>
                        <a:srgbClr val="000000"/>
                      </a:solidFill>
                    </a:rPr>
                    <a:t>1561.1 </a:t>
                  </a:r>
                  <a:endParaRPr lang="en-US" altLang="ja-JP" sz="1200" i="1" dirty="0" smtClean="0">
                    <a:solidFill>
                      <a:srgbClr val="000000"/>
                    </a:solidFill>
                    <a:latin typeface="Symbol" charset="2"/>
                    <a:cs typeface="Symbol" charset="2"/>
                  </a:endParaRPr>
                </a:p>
                <a:p>
                  <a:r>
                    <a:rPr lang="en-US" altLang="ja-JP" sz="1200" i="1" dirty="0" err="1" smtClean="0">
                      <a:solidFill>
                        <a:srgbClr val="000000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200" i="1" baseline="-25000" dirty="0" err="1" smtClean="0">
                      <a:solidFill>
                        <a:srgbClr val="000000"/>
                      </a:solidFill>
                      <a:latin typeface="Times New Roman"/>
                      <a:cs typeface="Times New Roman"/>
                    </a:rPr>
                    <a:t>t</a:t>
                  </a:r>
                  <a:r>
                    <a:rPr lang="en-US" altLang="ja-JP" sz="1200" dirty="0" smtClean="0">
                      <a:solidFill>
                        <a:srgbClr val="000000"/>
                      </a:solidFill>
                    </a:rPr>
                    <a:t>=48.5 </a:t>
                  </a:r>
                  <a:r>
                    <a:rPr lang="en-US" altLang="ja-JP" sz="1200" i="1" dirty="0" err="1" smtClean="0">
                      <a:solidFill>
                        <a:srgbClr val="000000"/>
                      </a:solidFill>
                      <a:latin typeface="Times New Roman"/>
                      <a:cs typeface="Times New Roman"/>
                    </a:rPr>
                    <a:t>fs</a:t>
                  </a:r>
                  <a:endParaRPr lang="en-US" altLang="ja-JP" sz="1200" dirty="0" smtClean="0">
                    <a:solidFill>
                      <a:srgbClr val="000000"/>
                    </a:solidFill>
                  </a:endParaRPr>
                </a:p>
                <a:p>
                  <a:r>
                    <a:rPr lang="en-US" altLang="ja-JP" sz="1200" i="1" dirty="0" err="1" smtClean="0">
                      <a:solidFill>
                        <a:srgbClr val="000000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200" i="1" baseline="-25000" dirty="0" err="1" smtClean="0">
                      <a:solidFill>
                        <a:srgbClr val="000000"/>
                      </a:solidFill>
                    </a:rPr>
                    <a:t>p</a:t>
                  </a:r>
                  <a:r>
                    <a:rPr lang="en-US" altLang="ja-JP" sz="1200" dirty="0">
                      <a:solidFill>
                        <a:srgbClr val="000000"/>
                      </a:solidFill>
                    </a:rPr>
                    <a:t>/</a:t>
                  </a:r>
                  <a:r>
                    <a:rPr lang="en-US" altLang="ja-JP" sz="1200" i="1" dirty="0">
                      <a:solidFill>
                        <a:srgbClr val="000000"/>
                      </a:solidFill>
                      <a:latin typeface="Times New Roman"/>
                      <a:cs typeface="Times New Roman"/>
                    </a:rPr>
                    <a:t>p</a:t>
                  </a:r>
                  <a:r>
                    <a:rPr lang="en-US" altLang="ja-JP" sz="1200" dirty="0">
                      <a:solidFill>
                        <a:srgbClr val="000000"/>
                      </a:solidFill>
                    </a:rPr>
                    <a:t>=</a:t>
                  </a:r>
                  <a:r>
                    <a:rPr lang="en-US" altLang="ja-JP" sz="1200" dirty="0" smtClean="0">
                      <a:solidFill>
                        <a:srgbClr val="000000"/>
                      </a:solidFill>
                    </a:rPr>
                    <a:t>0.299 %</a:t>
                  </a:r>
                </a:p>
                <a:p>
                  <a:r>
                    <a:rPr lang="en-US" altLang="ja-JP" sz="1200" i="1" dirty="0" err="1">
                      <a:latin typeface="Symbol" charset="2"/>
                      <a:cs typeface="Symbol" charset="2"/>
                    </a:rPr>
                    <a:t>e</a:t>
                  </a:r>
                  <a:r>
                    <a:rPr lang="en-US" altLang="ja-JP" sz="1200" i="1" baseline="-25000" dirty="0" err="1">
                      <a:latin typeface="Times New Roman"/>
                      <a:cs typeface="Times New Roman"/>
                    </a:rPr>
                    <a:t>nx</a:t>
                  </a:r>
                  <a:r>
                    <a:rPr lang="en-US" altLang="ja-JP" sz="1200" dirty="0"/>
                    <a:t>=</a:t>
                  </a:r>
                  <a:r>
                    <a:rPr lang="en-US" altLang="ja-JP" sz="1200" dirty="0" smtClean="0"/>
                    <a:t>1.98 mm</a:t>
                  </a:r>
                  <a:r>
                    <a:rPr lang="en-GB" altLang="ja-JP" sz="1200" dirty="0">
                      <a:latin typeface="Arial"/>
                      <a:cs typeface="Arial"/>
                    </a:rPr>
                    <a:t>·</a:t>
                  </a:r>
                  <a:r>
                    <a:rPr lang="en-US" altLang="ja-JP" sz="1200" dirty="0" err="1" smtClean="0"/>
                    <a:t>mrad</a:t>
                  </a:r>
                  <a:endParaRPr lang="en-US" altLang="ja-JP" sz="1200" dirty="0"/>
                </a:p>
                <a:p>
                  <a:r>
                    <a:rPr lang="en-US" altLang="ja-JP" sz="1200" i="1" dirty="0" err="1">
                      <a:latin typeface="Symbol" charset="2"/>
                      <a:cs typeface="Symbol" charset="2"/>
                    </a:rPr>
                    <a:t>e</a:t>
                  </a:r>
                  <a:r>
                    <a:rPr lang="en-US" altLang="ja-JP" sz="1200" i="1" baseline="-25000" dirty="0" err="1">
                      <a:latin typeface="Times New Roman"/>
                      <a:cs typeface="Times New Roman"/>
                    </a:rPr>
                    <a:t>ny</a:t>
                  </a:r>
                  <a:r>
                    <a:rPr lang="en-US" altLang="ja-JP" sz="1200" dirty="0"/>
                    <a:t>=</a:t>
                  </a:r>
                  <a:r>
                    <a:rPr lang="en-US" altLang="ja-JP" sz="1200" dirty="0" smtClean="0"/>
                    <a:t>0.71 mm</a:t>
                  </a:r>
                  <a:r>
                    <a:rPr lang="en-GB" altLang="ja-JP" sz="1200" dirty="0">
                      <a:latin typeface="Arial"/>
                      <a:cs typeface="Arial"/>
                    </a:rPr>
                    <a:t>·</a:t>
                  </a:r>
                  <a:r>
                    <a:rPr lang="en-US" altLang="ja-JP" sz="1200" dirty="0" err="1" smtClean="0"/>
                    <a:t>mrad</a:t>
                  </a:r>
                  <a:endParaRPr lang="en-US" altLang="ja-JP" sz="1200" dirty="0"/>
                </a:p>
              </p:txBody>
            </p:sp>
          </p:grpSp>
        </p:grpSp>
        <p:cxnSp>
          <p:nvCxnSpPr>
            <p:cNvPr id="61" name="直線矢印コネクタ 60"/>
            <p:cNvCxnSpPr/>
            <p:nvPr/>
          </p:nvCxnSpPr>
          <p:spPr>
            <a:xfrm flipH="1">
              <a:off x="3098800" y="2009144"/>
              <a:ext cx="4111421" cy="3401056"/>
            </a:xfrm>
            <a:prstGeom prst="straightConnector1">
              <a:avLst/>
            </a:prstGeom>
            <a:ln w="12700" cmpd="sng"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61"/>
            <p:cNvSpPr txBox="1"/>
            <p:nvPr/>
          </p:nvSpPr>
          <p:spPr>
            <a:xfrm>
              <a:off x="316034" y="4630524"/>
              <a:ext cx="25696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Energy spread is increased.</a:t>
              </a:r>
              <a:endParaRPr kumimoji="1" lang="ja-JP" altLang="en-US" sz="1400" b="1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3683128" y="4568969"/>
            <a:ext cx="244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simulation by Genesis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2266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3200" y="6939"/>
            <a:ext cx="8684514" cy="1143000"/>
          </a:xfrm>
        </p:spPr>
        <p:txBody>
          <a:bodyPr>
            <a:noAutofit/>
          </a:bodyPr>
          <a:lstStyle/>
          <a:p>
            <a:r>
              <a:rPr lang="en-US" altLang="ja-JP" dirty="0" smtClean="0">
                <a:latin typeface="Arial"/>
                <a:ea typeface="+mn-ea"/>
                <a:cs typeface="Arial"/>
              </a:rPr>
              <a:t>Bunch Decompression</a:t>
            </a:r>
            <a:endParaRPr kumimoji="1" lang="ja-JP" altLang="en-US" dirty="0">
              <a:latin typeface="Arial"/>
              <a:ea typeface="+mn-ea"/>
              <a:cs typeface="Arial"/>
            </a:endParaRPr>
          </a:p>
        </p:txBody>
      </p:sp>
      <p:pic>
        <p:nvPicPr>
          <p:cNvPr id="45" name="図 44" descr="EUV-F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36" y="1325697"/>
            <a:ext cx="5054600" cy="3052052"/>
          </a:xfrm>
          <a:prstGeom prst="rect">
            <a:avLst/>
          </a:prstGeom>
        </p:spPr>
      </p:pic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3354511" y="1029804"/>
            <a:ext cx="508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  <a:latin typeface="Arial"/>
                <a:cs typeface="Arial"/>
              </a:rPr>
              <a:t>Electron beam </a:t>
            </a:r>
            <a:r>
              <a:rPr lang="en-US" altLang="ja-JP" sz="1600" b="1" smtClean="0">
                <a:solidFill>
                  <a:srgbClr val="FF0000"/>
                </a:solidFill>
                <a:latin typeface="Arial"/>
                <a:cs typeface="Arial"/>
              </a:rPr>
              <a:t>is transported </a:t>
            </a:r>
            <a:r>
              <a:rPr lang="en-US" altLang="ja-JP" sz="1600" b="1" dirty="0" smtClean="0">
                <a:solidFill>
                  <a:srgbClr val="FF0000"/>
                </a:solidFill>
                <a:latin typeface="Arial"/>
                <a:cs typeface="Arial"/>
              </a:rPr>
              <a:t>without beam loss.</a:t>
            </a:r>
            <a:endParaRPr lang="en-US" altLang="ja-JP" sz="1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3" name="円弧 32"/>
          <p:cNvSpPr/>
          <p:nvPr/>
        </p:nvSpPr>
        <p:spPr>
          <a:xfrm rot="10800000">
            <a:off x="2987599" y="3476754"/>
            <a:ext cx="1194780" cy="765045"/>
          </a:xfrm>
          <a:prstGeom prst="arc">
            <a:avLst>
              <a:gd name="adj1" fmla="val 12784994"/>
              <a:gd name="adj2" fmla="val 1775747"/>
            </a:avLst>
          </a:prstGeom>
          <a:ln>
            <a:solidFill>
              <a:srgbClr val="FF0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コネクタ 34"/>
          <p:cNvCxnSpPr>
            <a:cxnSpLocks/>
          </p:cNvCxnSpPr>
          <p:nvPr/>
        </p:nvCxnSpPr>
        <p:spPr>
          <a:xfrm flipV="1">
            <a:off x="3986125" y="1782317"/>
            <a:ext cx="3652925" cy="2362874"/>
          </a:xfrm>
          <a:prstGeom prst="line">
            <a:avLst/>
          </a:prstGeom>
          <a:ln>
            <a:solidFill>
              <a:srgbClr val="FF008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7051547" y="2040120"/>
            <a:ext cx="329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i="1" dirty="0" smtClean="0">
                <a:solidFill>
                  <a:srgbClr val="FF0080"/>
                </a:solidFill>
                <a:latin typeface="Arial"/>
                <a:cs typeface="Arial"/>
              </a:rPr>
              <a:t>e</a:t>
            </a:r>
            <a:r>
              <a:rPr kumimoji="1" lang="en-US" altLang="ja-JP" sz="1200" baseline="30000" dirty="0" smtClean="0">
                <a:solidFill>
                  <a:srgbClr val="FF0080"/>
                </a:solidFill>
                <a:latin typeface="Arial"/>
                <a:cs typeface="Arial"/>
              </a:rPr>
              <a:t>-</a:t>
            </a:r>
            <a:endParaRPr kumimoji="1" lang="ja-JP" altLang="en-US" sz="1200" baseline="30000" dirty="0">
              <a:solidFill>
                <a:srgbClr val="FF0080"/>
              </a:solidFill>
              <a:latin typeface="Arial"/>
              <a:cs typeface="Arial"/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276758" y="1105663"/>
            <a:ext cx="3339981" cy="2423578"/>
            <a:chOff x="276758" y="1105663"/>
            <a:chExt cx="3339981" cy="2423578"/>
          </a:xfrm>
        </p:grpSpPr>
        <p:cxnSp>
          <p:nvCxnSpPr>
            <p:cNvPr id="21" name="直線矢印コネクタ 20"/>
            <p:cNvCxnSpPr/>
            <p:nvPr/>
          </p:nvCxnSpPr>
          <p:spPr>
            <a:xfrm>
              <a:off x="3030036" y="2785617"/>
              <a:ext cx="586703" cy="612242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prstDash val="dash"/>
              <a:headEnd type="none"/>
              <a:tailEnd type="non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図形グループ 55"/>
            <p:cNvGrpSpPr/>
            <p:nvPr/>
          </p:nvGrpSpPr>
          <p:grpSpPr>
            <a:xfrm>
              <a:off x="276758" y="1105663"/>
              <a:ext cx="2894616" cy="2423578"/>
              <a:chOff x="472840" y="3918644"/>
              <a:chExt cx="2894616" cy="2423578"/>
            </a:xfrm>
          </p:grpSpPr>
          <p:pic>
            <p:nvPicPr>
              <p:cNvPr id="57" name="図 56" descr="FELtp2 のコピー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2840" y="4182222"/>
                <a:ext cx="2766902" cy="2160000"/>
              </a:xfrm>
              <a:prstGeom prst="rect">
                <a:avLst/>
              </a:prstGeom>
            </p:spPr>
          </p:pic>
          <p:grpSp>
            <p:nvGrpSpPr>
              <p:cNvPr id="58" name="図形グループ 57"/>
              <p:cNvGrpSpPr/>
              <p:nvPr/>
            </p:nvGrpSpPr>
            <p:grpSpPr>
              <a:xfrm>
                <a:off x="941425" y="3918644"/>
                <a:ext cx="2259586" cy="619797"/>
                <a:chOff x="941425" y="4003310"/>
                <a:chExt cx="2259586" cy="619797"/>
              </a:xfrm>
            </p:grpSpPr>
            <p:sp>
              <p:nvSpPr>
                <p:cNvPr id="68" name="テキスト ボックス 67"/>
                <p:cNvSpPr txBox="1"/>
                <p:nvPr/>
              </p:nvSpPr>
              <p:spPr>
                <a:xfrm>
                  <a:off x="941425" y="4284553"/>
                  <a:ext cx="225958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i="1" dirty="0" err="1" smtClean="0">
                      <a:solidFill>
                        <a:srgbClr val="0000FF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600" i="1" baseline="-25000" dirty="0" err="1" smtClean="0">
                      <a:solidFill>
                        <a:srgbClr val="0000FF"/>
                      </a:solidFill>
                      <a:latin typeface="Times New Roman"/>
                      <a:cs typeface="Times New Roman"/>
                    </a:rPr>
                    <a:t>t</a:t>
                  </a:r>
                  <a:r>
                    <a:rPr lang="en-US" altLang="ja-JP" sz="1600" dirty="0" smtClean="0">
                      <a:solidFill>
                        <a:srgbClr val="0000FF"/>
                      </a:solidFill>
                    </a:rPr>
                    <a:t>=48.5 </a:t>
                  </a:r>
                  <a:r>
                    <a:rPr lang="en-US" altLang="ja-JP" sz="1600" i="1" dirty="0" err="1" smtClean="0">
                      <a:solidFill>
                        <a:srgbClr val="0000FF"/>
                      </a:solidFill>
                      <a:latin typeface="Times New Roman"/>
                      <a:cs typeface="Times New Roman"/>
                    </a:rPr>
                    <a:t>fs</a:t>
                  </a:r>
                  <a:r>
                    <a:rPr lang="en-US" altLang="ja-JP" sz="1600" dirty="0" smtClean="0">
                      <a:solidFill>
                        <a:srgbClr val="0000FF"/>
                      </a:solidFill>
                      <a:latin typeface="Times New Roman"/>
                      <a:cs typeface="Times New Roman"/>
                    </a:rPr>
                    <a:t>, </a:t>
                  </a:r>
                  <a:r>
                    <a:rPr lang="en-US" altLang="ja-JP" sz="1600" i="1" dirty="0" err="1" smtClean="0">
                      <a:solidFill>
                        <a:srgbClr val="0000FF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600" i="1" baseline="-25000" dirty="0" err="1" smtClean="0">
                      <a:solidFill>
                        <a:srgbClr val="0000FF"/>
                      </a:solidFill>
                    </a:rPr>
                    <a:t>p</a:t>
                  </a:r>
                  <a:r>
                    <a:rPr lang="en-US" altLang="ja-JP" sz="1600" dirty="0">
                      <a:solidFill>
                        <a:srgbClr val="0000FF"/>
                      </a:solidFill>
                    </a:rPr>
                    <a:t>/</a:t>
                  </a:r>
                  <a:r>
                    <a:rPr lang="en-US" altLang="ja-JP" sz="1600" i="1" dirty="0">
                      <a:solidFill>
                        <a:srgbClr val="0000FF"/>
                      </a:solidFill>
                      <a:latin typeface="Times New Roman"/>
                      <a:cs typeface="Times New Roman"/>
                    </a:rPr>
                    <a:t>p</a:t>
                  </a:r>
                  <a:r>
                    <a:rPr lang="en-US" altLang="ja-JP" sz="1600" dirty="0">
                      <a:solidFill>
                        <a:srgbClr val="0000FF"/>
                      </a:solidFill>
                    </a:rPr>
                    <a:t>=</a:t>
                  </a:r>
                  <a:r>
                    <a:rPr lang="en-US" altLang="ja-JP" sz="1600" dirty="0" smtClean="0">
                      <a:solidFill>
                        <a:srgbClr val="0000FF"/>
                      </a:solidFill>
                    </a:rPr>
                    <a:t>0.299 %</a:t>
                  </a:r>
                </a:p>
              </p:txBody>
            </p:sp>
            <p:sp>
              <p:nvSpPr>
                <p:cNvPr id="69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305979" y="4003310"/>
                  <a:ext cx="1279429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dirty="0">
                      <a:latin typeface="Arial"/>
                      <a:cs typeface="Arial"/>
                    </a:rPr>
                    <a:t>e</a:t>
                  </a:r>
                  <a:r>
                    <a:rPr lang="en-US" altLang="ja-JP" dirty="0" smtClean="0">
                      <a:latin typeface="Arial"/>
                      <a:cs typeface="Arial"/>
                    </a:rPr>
                    <a:t>xit of FEL</a:t>
                  </a:r>
                  <a:endParaRPr lang="en-US" altLang="ja-JP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63" name="テキスト ボックス 62"/>
              <p:cNvSpPr txBox="1"/>
              <p:nvPr/>
            </p:nvSpPr>
            <p:spPr>
              <a:xfrm>
                <a:off x="871628" y="5623950"/>
                <a:ext cx="24958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i="1" dirty="0" err="1" smtClean="0">
                    <a:solidFill>
                      <a:srgbClr val="0000FF"/>
                    </a:solidFill>
                    <a:latin typeface="Symbol" charset="2"/>
                    <a:cs typeface="Symbol" charset="2"/>
                  </a:rPr>
                  <a:t>e</a:t>
                </a:r>
                <a:r>
                  <a:rPr lang="en-US" altLang="ja-JP" sz="1600" i="1" baseline="-25000" dirty="0" err="1" smtClean="0">
                    <a:solidFill>
                      <a:srgbClr val="0000FF"/>
                    </a:solidFill>
                    <a:latin typeface="Times New Roman"/>
                    <a:cs typeface="Times New Roman"/>
                  </a:rPr>
                  <a:t>nx</a:t>
                </a:r>
                <a:r>
                  <a:rPr lang="en-US" altLang="ja-JP" sz="1600" dirty="0" smtClean="0">
                    <a:solidFill>
                      <a:srgbClr val="0000FF"/>
                    </a:solidFill>
                  </a:rPr>
                  <a:t>/</a:t>
                </a:r>
                <a:r>
                  <a:rPr lang="en-US" altLang="ja-JP" sz="1600" i="1" dirty="0" err="1" smtClean="0">
                    <a:solidFill>
                      <a:srgbClr val="0000FF"/>
                    </a:solidFill>
                    <a:latin typeface="Symbol" charset="2"/>
                    <a:cs typeface="Symbol" charset="2"/>
                  </a:rPr>
                  <a:t>e</a:t>
                </a:r>
                <a:r>
                  <a:rPr lang="en-US" altLang="ja-JP" sz="1600" i="1" baseline="-25000" dirty="0" err="1" smtClean="0">
                    <a:solidFill>
                      <a:srgbClr val="0000FF"/>
                    </a:solidFill>
                    <a:latin typeface="Times New Roman"/>
                    <a:cs typeface="Times New Roman"/>
                  </a:rPr>
                  <a:t>ny</a:t>
                </a:r>
                <a:r>
                  <a:rPr lang="en-US" altLang="ja-JP" sz="1600" dirty="0" smtClean="0">
                    <a:solidFill>
                      <a:srgbClr val="0000FF"/>
                    </a:solidFill>
                  </a:rPr>
                  <a:t>=1.98/0.71 mm </a:t>
                </a:r>
                <a:r>
                  <a:rPr lang="en-US" altLang="ja-JP" sz="1600" dirty="0" err="1" smtClean="0">
                    <a:solidFill>
                      <a:srgbClr val="0000FF"/>
                    </a:solidFill>
                  </a:rPr>
                  <a:t>mrad</a:t>
                </a:r>
                <a:endParaRPr lang="en-US" altLang="ja-JP" sz="1600" dirty="0" smtClean="0">
                  <a:solidFill>
                    <a:srgbClr val="0000FF"/>
                  </a:solidFill>
                </a:endParaRPr>
              </a:p>
            </p:txBody>
          </p:sp>
        </p:grpSp>
      </p:grpSp>
      <p:grpSp>
        <p:nvGrpSpPr>
          <p:cNvPr id="6" name="図形グループ 5"/>
          <p:cNvGrpSpPr/>
          <p:nvPr/>
        </p:nvGrpSpPr>
        <p:grpSpPr>
          <a:xfrm>
            <a:off x="342529" y="4139280"/>
            <a:ext cx="3397005" cy="2700216"/>
            <a:chOff x="342529" y="4139280"/>
            <a:chExt cx="3397005" cy="2700216"/>
          </a:xfrm>
        </p:grpSpPr>
        <p:cxnSp>
          <p:nvCxnSpPr>
            <p:cNvPr id="31" name="直線矢印コネクタ 30"/>
            <p:cNvCxnSpPr/>
            <p:nvPr/>
          </p:nvCxnSpPr>
          <p:spPr>
            <a:xfrm flipH="1">
              <a:off x="3171374" y="4139280"/>
              <a:ext cx="568160" cy="652549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prstDash val="dash"/>
              <a:headEnd type="none"/>
              <a:tailEnd type="non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図形グループ 69"/>
            <p:cNvGrpSpPr/>
            <p:nvPr/>
          </p:nvGrpSpPr>
          <p:grpSpPr>
            <a:xfrm>
              <a:off x="342529" y="4383500"/>
              <a:ext cx="2964385" cy="2455996"/>
              <a:chOff x="3113497" y="3885383"/>
              <a:chExt cx="2964385" cy="2455996"/>
            </a:xfrm>
          </p:grpSpPr>
          <p:pic>
            <p:nvPicPr>
              <p:cNvPr id="71" name="図 70" descr="POINTDsize のコピー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13497" y="4181379"/>
                <a:ext cx="2764605" cy="2160000"/>
              </a:xfrm>
              <a:prstGeom prst="rect">
                <a:avLst/>
              </a:prstGeom>
            </p:spPr>
          </p:pic>
          <p:sp>
            <p:nvSpPr>
              <p:cNvPr id="72" name="テキスト ボックス 71"/>
              <p:cNvSpPr txBox="1"/>
              <p:nvPr/>
            </p:nvSpPr>
            <p:spPr>
              <a:xfrm>
                <a:off x="5209573" y="4323457"/>
                <a:ext cx="5393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2cm</a:t>
                </a:r>
                <a:endParaRPr kumimoji="1" lang="ja-JP" altLang="en-US" sz="1600" dirty="0"/>
              </a:p>
            </p:txBody>
          </p:sp>
          <p:cxnSp>
            <p:nvCxnSpPr>
              <p:cNvPr id="73" name="直線矢印コネクタ 72"/>
              <p:cNvCxnSpPr/>
              <p:nvPr/>
            </p:nvCxnSpPr>
            <p:spPr>
              <a:xfrm>
                <a:off x="5209573" y="4367243"/>
                <a:ext cx="539999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図形グループ 74"/>
              <p:cNvGrpSpPr/>
              <p:nvPr/>
            </p:nvGrpSpPr>
            <p:grpSpPr>
              <a:xfrm>
                <a:off x="3281824" y="3885383"/>
                <a:ext cx="2796058" cy="869288"/>
                <a:chOff x="3675401" y="3980033"/>
                <a:chExt cx="2796058" cy="869288"/>
              </a:xfrm>
            </p:grpSpPr>
            <p:sp>
              <p:nvSpPr>
                <p:cNvPr id="76" name="テキスト ボックス 75"/>
                <p:cNvSpPr txBox="1"/>
                <p:nvPr/>
              </p:nvSpPr>
              <p:spPr>
                <a:xfrm>
                  <a:off x="3991549" y="4264545"/>
                  <a:ext cx="1335722" cy="584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i="1" dirty="0" err="1" smtClean="0">
                      <a:solidFill>
                        <a:srgbClr val="660066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600" i="1" baseline="-25000" dirty="0" err="1" smtClean="0">
                      <a:solidFill>
                        <a:srgbClr val="660066"/>
                      </a:solidFill>
                      <a:latin typeface="Times New Roman"/>
                      <a:cs typeface="Times New Roman"/>
                    </a:rPr>
                    <a:t>x</a:t>
                  </a:r>
                  <a:r>
                    <a:rPr lang="en-US" altLang="ja-JP" sz="1600" dirty="0" smtClean="0">
                      <a:solidFill>
                        <a:srgbClr val="660066"/>
                      </a:solidFill>
                    </a:rPr>
                    <a:t>=3.10 mm</a:t>
                  </a:r>
                </a:p>
                <a:p>
                  <a:r>
                    <a:rPr lang="en-US" altLang="ja-JP" sz="1600" i="1" dirty="0" err="1" smtClean="0">
                      <a:solidFill>
                        <a:srgbClr val="660066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600" i="1" baseline="-25000" dirty="0" err="1" smtClean="0">
                      <a:solidFill>
                        <a:srgbClr val="660066"/>
                      </a:solidFill>
                      <a:latin typeface="Times New Roman"/>
                      <a:cs typeface="Times New Roman"/>
                    </a:rPr>
                    <a:t>y</a:t>
                  </a:r>
                  <a:r>
                    <a:rPr lang="en-US" altLang="ja-JP" sz="1600" dirty="0">
                      <a:solidFill>
                        <a:srgbClr val="660066"/>
                      </a:solidFill>
                    </a:rPr>
                    <a:t>=</a:t>
                  </a:r>
                  <a:r>
                    <a:rPr lang="en-US" altLang="ja-JP" sz="1600" dirty="0" smtClean="0">
                      <a:solidFill>
                        <a:srgbClr val="660066"/>
                      </a:solidFill>
                    </a:rPr>
                    <a:t>0.034 mm</a:t>
                  </a:r>
                  <a:endParaRPr lang="en-US" altLang="ja-JP" sz="1600" dirty="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7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675401" y="3980033"/>
                  <a:ext cx="2796058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sz="1600" dirty="0">
                      <a:latin typeface="Arial"/>
                      <a:cs typeface="Arial"/>
                    </a:rPr>
                    <a:t>point of maximum </a:t>
                  </a:r>
                  <a:r>
                    <a:rPr lang="en-US" altLang="ja-JP" sz="1600" dirty="0" smtClean="0">
                      <a:latin typeface="Arial"/>
                      <a:cs typeface="Arial"/>
                    </a:rPr>
                    <a:t>beam size</a:t>
                  </a:r>
                  <a:endParaRPr lang="en-US" altLang="ja-JP" sz="1600" dirty="0">
                    <a:latin typeface="Arial"/>
                    <a:cs typeface="Arial"/>
                  </a:endParaRPr>
                </a:p>
              </p:txBody>
            </p:sp>
          </p:grpSp>
        </p:grpSp>
        <p:sp>
          <p:nvSpPr>
            <p:cNvPr id="78" name="円/楕円 77"/>
            <p:cNvSpPr/>
            <p:nvPr/>
          </p:nvSpPr>
          <p:spPr>
            <a:xfrm>
              <a:off x="1062564" y="5075499"/>
              <a:ext cx="1728000" cy="1043999"/>
            </a:xfrm>
            <a:prstGeom prst="ellipse">
              <a:avLst/>
            </a:prstGeom>
            <a:noFill/>
            <a:ln>
              <a:solidFill>
                <a:srgbClr val="660066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Text Box 10"/>
            <p:cNvSpPr txBox="1">
              <a:spLocks noChangeArrowheads="1"/>
            </p:cNvSpPr>
            <p:nvPr/>
          </p:nvSpPr>
          <p:spPr bwMode="auto">
            <a:xfrm>
              <a:off x="827620" y="6113542"/>
              <a:ext cx="22238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400" dirty="0" smtClean="0">
                  <a:solidFill>
                    <a:srgbClr val="660066"/>
                  </a:solidFill>
                  <a:latin typeface="Arial"/>
                  <a:cs typeface="Arial"/>
                </a:rPr>
                <a:t>pipe aperture of </a:t>
              </a:r>
              <a:r>
                <a:rPr lang="en-US" altLang="ja-JP" sz="1400" dirty="0" err="1" smtClean="0">
                  <a:solidFill>
                    <a:srgbClr val="660066"/>
                  </a:solidFill>
                  <a:latin typeface="Arial"/>
                  <a:cs typeface="Arial"/>
                </a:rPr>
                <a:t>cERL</a:t>
              </a:r>
              <a:r>
                <a:rPr lang="en-US" altLang="ja-JP" sz="1400" dirty="0" smtClean="0">
                  <a:solidFill>
                    <a:srgbClr val="660066"/>
                  </a:solidFill>
                  <a:latin typeface="Arial"/>
                  <a:cs typeface="Arial"/>
                </a:rPr>
                <a:t> arc</a:t>
              </a:r>
              <a:endParaRPr lang="en-US" altLang="ja-JP" sz="1400" dirty="0">
                <a:solidFill>
                  <a:srgbClr val="66006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" name="図形グループ 7"/>
          <p:cNvGrpSpPr/>
          <p:nvPr/>
        </p:nvGrpSpPr>
        <p:grpSpPr>
          <a:xfrm>
            <a:off x="6194844" y="1756917"/>
            <a:ext cx="2802563" cy="3432123"/>
            <a:chOff x="6194844" y="1756917"/>
            <a:chExt cx="2802563" cy="3432123"/>
          </a:xfrm>
        </p:grpSpPr>
        <p:grpSp>
          <p:nvGrpSpPr>
            <p:cNvPr id="5" name="図形グループ 4"/>
            <p:cNvGrpSpPr/>
            <p:nvPr/>
          </p:nvGrpSpPr>
          <p:grpSpPr>
            <a:xfrm>
              <a:off x="6194844" y="1756917"/>
              <a:ext cx="2802563" cy="3432123"/>
              <a:chOff x="6194844" y="1756917"/>
              <a:chExt cx="2802563" cy="3432123"/>
            </a:xfrm>
          </p:grpSpPr>
          <p:cxnSp>
            <p:nvCxnSpPr>
              <p:cNvPr id="26" name="直線矢印コネクタ 25"/>
              <p:cNvCxnSpPr/>
              <p:nvPr/>
            </p:nvCxnSpPr>
            <p:spPr>
              <a:xfrm>
                <a:off x="7589406" y="1756917"/>
                <a:ext cx="233794" cy="1028700"/>
              </a:xfrm>
              <a:prstGeom prst="straightConnector1">
                <a:avLst/>
              </a:prstGeom>
              <a:ln w="3175" cmpd="sng">
                <a:solidFill>
                  <a:srgbClr val="000000"/>
                </a:solidFill>
                <a:prstDash val="dash"/>
                <a:headEnd type="none"/>
                <a:tailEnd type="non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" name="図形グループ 36"/>
              <p:cNvGrpSpPr/>
              <p:nvPr/>
            </p:nvGrpSpPr>
            <p:grpSpPr>
              <a:xfrm>
                <a:off x="6194844" y="2710153"/>
                <a:ext cx="2802563" cy="2478887"/>
                <a:chOff x="5974737" y="3914506"/>
                <a:chExt cx="2802563" cy="2478887"/>
              </a:xfrm>
            </p:grpSpPr>
            <p:pic>
              <p:nvPicPr>
                <p:cNvPr id="40" name="図 39" descr="POINT5tp2 のコピー.png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4737" y="4233393"/>
                  <a:ext cx="2802563" cy="2160000"/>
                </a:xfrm>
                <a:prstGeom prst="rect">
                  <a:avLst/>
                </a:prstGeom>
              </p:spPr>
            </p:pic>
            <p:sp>
              <p:nvSpPr>
                <p:cNvPr id="41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6618030" y="3914506"/>
                  <a:ext cx="1903849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dirty="0">
                      <a:latin typeface="Arial"/>
                      <a:cs typeface="Arial"/>
                    </a:rPr>
                    <a:t>e</a:t>
                  </a:r>
                  <a:r>
                    <a:rPr lang="en-US" altLang="ja-JP" dirty="0" smtClean="0">
                      <a:latin typeface="Arial"/>
                      <a:cs typeface="Arial"/>
                    </a:rPr>
                    <a:t>xit of main </a:t>
                  </a:r>
                  <a:r>
                    <a:rPr lang="en-US" altLang="ja-JP" dirty="0" err="1">
                      <a:latin typeface="Arial"/>
                      <a:cs typeface="Arial"/>
                    </a:rPr>
                    <a:t>l</a:t>
                  </a:r>
                  <a:r>
                    <a:rPr lang="en-US" altLang="ja-JP" dirty="0" err="1" smtClean="0">
                      <a:latin typeface="Arial"/>
                      <a:cs typeface="Arial"/>
                    </a:rPr>
                    <a:t>inac</a:t>
                  </a:r>
                  <a:endParaRPr lang="en-US" altLang="ja-JP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2" name="テキスト ボックス 41"/>
                <p:cNvSpPr txBox="1"/>
                <p:nvPr/>
              </p:nvSpPr>
              <p:spPr>
                <a:xfrm>
                  <a:off x="6452930" y="4186438"/>
                  <a:ext cx="1242047" cy="584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i="1" dirty="0" err="1" smtClean="0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600" i="1" baseline="-25000" dirty="0" err="1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t</a:t>
                  </a:r>
                  <a:r>
                    <a:rPr lang="en-US" altLang="ja-JP" sz="1600" dirty="0" smtClean="0">
                      <a:solidFill>
                        <a:srgbClr val="FF0000"/>
                      </a:solidFill>
                    </a:rPr>
                    <a:t>=2.51 </a:t>
                  </a:r>
                  <a:r>
                    <a:rPr lang="en-US" altLang="ja-JP" sz="1600" i="1" dirty="0" err="1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ps</a:t>
                  </a:r>
                  <a:endParaRPr lang="en-US" altLang="ja-JP" sz="1600" dirty="0" smtClean="0">
                    <a:solidFill>
                      <a:srgbClr val="FF0000"/>
                    </a:solidFill>
                  </a:endParaRPr>
                </a:p>
                <a:p>
                  <a:r>
                    <a:rPr lang="en-US" altLang="ja-JP" sz="1600" i="1" dirty="0" err="1" smtClean="0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altLang="ja-JP" sz="1600" i="1" baseline="-25000" dirty="0" err="1" smtClean="0">
                      <a:solidFill>
                        <a:srgbClr val="FF0000"/>
                      </a:solidFill>
                    </a:rPr>
                    <a:t>p</a:t>
                  </a:r>
                  <a:r>
                    <a:rPr lang="en-US" altLang="ja-JP" sz="1600" dirty="0">
                      <a:solidFill>
                        <a:srgbClr val="FF0000"/>
                      </a:solidFill>
                    </a:rPr>
                    <a:t>/</a:t>
                  </a:r>
                  <a:r>
                    <a:rPr lang="en-US" altLang="ja-JP" sz="1600" i="1" dirty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p</a:t>
                  </a:r>
                  <a:r>
                    <a:rPr lang="en-US" altLang="ja-JP" sz="1600" dirty="0" smtClean="0">
                      <a:solidFill>
                        <a:srgbClr val="FF0000"/>
                      </a:solidFill>
                    </a:rPr>
                    <a:t>=1.55 %</a:t>
                  </a:r>
                </a:p>
              </p:txBody>
            </p:sp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8015399" y="4333240"/>
                  <a:ext cx="5180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dirty="0"/>
                    <a:t>5</a:t>
                  </a:r>
                  <a:r>
                    <a:rPr kumimoji="1" lang="en-US" altLang="ja-JP" dirty="0" smtClean="0"/>
                    <a:t>ps</a:t>
                  </a:r>
                  <a:endParaRPr kumimoji="1" lang="ja-JP" altLang="en-US" dirty="0"/>
                </a:p>
              </p:txBody>
            </p:sp>
            <p:cxnSp>
              <p:nvCxnSpPr>
                <p:cNvPr id="48" name="直線矢印コネクタ 47"/>
                <p:cNvCxnSpPr/>
                <p:nvPr/>
              </p:nvCxnSpPr>
              <p:spPr>
                <a:xfrm>
                  <a:off x="7991040" y="4369012"/>
                  <a:ext cx="540000" cy="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テキスト ボックス 48"/>
                <p:cNvSpPr txBox="1"/>
                <p:nvPr/>
              </p:nvSpPr>
              <p:spPr>
                <a:xfrm>
                  <a:off x="6452280" y="5411406"/>
                  <a:ext cx="1754373" cy="584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i="1" dirty="0" err="1" smtClean="0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e</a:t>
                  </a:r>
                  <a:r>
                    <a:rPr lang="en-US" altLang="ja-JP" sz="1600" i="1" baseline="-25000" dirty="0" err="1" smtClean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nx</a:t>
                  </a:r>
                  <a:r>
                    <a:rPr lang="en-US" altLang="ja-JP" sz="1600" dirty="0" smtClean="0">
                      <a:solidFill>
                        <a:srgbClr val="FF0000"/>
                      </a:solidFill>
                    </a:rPr>
                    <a:t>=6.52 mm </a:t>
                  </a:r>
                  <a:r>
                    <a:rPr lang="en-US" altLang="ja-JP" sz="1600" dirty="0" err="1" smtClean="0">
                      <a:solidFill>
                        <a:srgbClr val="FF0000"/>
                      </a:solidFill>
                    </a:rPr>
                    <a:t>mrad</a:t>
                  </a:r>
                  <a:endParaRPr lang="en-US" altLang="ja-JP" sz="1600" dirty="0" smtClean="0">
                    <a:solidFill>
                      <a:srgbClr val="FF0000"/>
                    </a:solidFill>
                  </a:endParaRPr>
                </a:p>
                <a:p>
                  <a:r>
                    <a:rPr lang="en-US" altLang="ja-JP" sz="1600" i="1" dirty="0" err="1">
                      <a:solidFill>
                        <a:srgbClr val="FF0000"/>
                      </a:solidFill>
                      <a:latin typeface="Symbol" charset="2"/>
                      <a:cs typeface="Symbol" charset="2"/>
                    </a:rPr>
                    <a:t>e</a:t>
                  </a:r>
                  <a:r>
                    <a:rPr lang="en-US" altLang="ja-JP" sz="1600" i="1" baseline="-25000" dirty="0" err="1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ny</a:t>
                  </a:r>
                  <a:r>
                    <a:rPr lang="en-US" altLang="ja-JP" sz="1600" dirty="0">
                      <a:solidFill>
                        <a:srgbClr val="FF0000"/>
                      </a:solidFill>
                    </a:rPr>
                    <a:t>=</a:t>
                  </a:r>
                  <a:r>
                    <a:rPr lang="en-US" altLang="ja-JP" sz="1600" dirty="0" smtClean="0">
                      <a:solidFill>
                        <a:srgbClr val="FF0000"/>
                      </a:solidFill>
                    </a:rPr>
                    <a:t>0.70 mm </a:t>
                  </a:r>
                  <a:r>
                    <a:rPr lang="en-US" altLang="ja-JP" sz="1600" dirty="0" err="1" smtClean="0">
                      <a:solidFill>
                        <a:srgbClr val="FF0000"/>
                      </a:solidFill>
                    </a:rPr>
                    <a:t>mrad</a:t>
                  </a:r>
                  <a:endParaRPr lang="en-US" altLang="ja-JP" sz="1600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sp>
          <p:nvSpPr>
            <p:cNvPr id="59" name="テキスト ボックス 58"/>
            <p:cNvSpPr txBox="1"/>
            <p:nvPr/>
          </p:nvSpPr>
          <p:spPr>
            <a:xfrm>
              <a:off x="7777287" y="2460499"/>
              <a:ext cx="11977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FF0000"/>
                  </a:solidFill>
                </a:rPr>
                <a:t>E=10.5 MeV</a:t>
              </a:r>
              <a:endParaRPr kumimoji="1" lang="ja-JP" alt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0" name="図形グループ 59"/>
          <p:cNvGrpSpPr/>
          <p:nvPr/>
        </p:nvGrpSpPr>
        <p:grpSpPr>
          <a:xfrm>
            <a:off x="3616858" y="4018667"/>
            <a:ext cx="2782041" cy="2805183"/>
            <a:chOff x="3616858" y="4018667"/>
            <a:chExt cx="2782041" cy="2805183"/>
          </a:xfrm>
        </p:grpSpPr>
        <p:grpSp>
          <p:nvGrpSpPr>
            <p:cNvPr id="61" name="図形グループ 60"/>
            <p:cNvGrpSpPr/>
            <p:nvPr/>
          </p:nvGrpSpPr>
          <p:grpSpPr>
            <a:xfrm>
              <a:off x="3616858" y="4018667"/>
              <a:ext cx="2782041" cy="2805183"/>
              <a:chOff x="3616858" y="4018667"/>
              <a:chExt cx="2782041" cy="2805183"/>
            </a:xfrm>
          </p:grpSpPr>
          <p:cxnSp>
            <p:nvCxnSpPr>
              <p:cNvPr id="64" name="直線矢印コネクタ 63"/>
              <p:cNvCxnSpPr/>
              <p:nvPr/>
            </p:nvCxnSpPr>
            <p:spPr>
              <a:xfrm>
                <a:off x="4046474" y="4018667"/>
                <a:ext cx="703326" cy="432296"/>
              </a:xfrm>
              <a:prstGeom prst="straightConnector1">
                <a:avLst/>
              </a:prstGeom>
              <a:ln w="3175" cmpd="sng">
                <a:solidFill>
                  <a:srgbClr val="000000"/>
                </a:solidFill>
                <a:prstDash val="dash"/>
                <a:headEnd type="none"/>
                <a:tailEnd type="non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5" name="図形グループ 64"/>
              <p:cNvGrpSpPr/>
              <p:nvPr/>
            </p:nvGrpSpPr>
            <p:grpSpPr>
              <a:xfrm>
                <a:off x="3616858" y="4378837"/>
                <a:ext cx="2782041" cy="2445013"/>
                <a:chOff x="3207121" y="3926763"/>
                <a:chExt cx="2782041" cy="2445013"/>
              </a:xfrm>
            </p:grpSpPr>
            <p:pic>
              <p:nvPicPr>
                <p:cNvPr id="66" name="図 65" descr="POINT2tp2 のコピー.png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07121" y="4211776"/>
                  <a:ext cx="2782041" cy="2160000"/>
                </a:xfrm>
                <a:prstGeom prst="rect">
                  <a:avLst/>
                </a:prstGeom>
              </p:spPr>
            </p:pic>
            <p:grpSp>
              <p:nvGrpSpPr>
                <p:cNvPr id="67" name="図形グループ 66"/>
                <p:cNvGrpSpPr/>
                <p:nvPr/>
              </p:nvGrpSpPr>
              <p:grpSpPr>
                <a:xfrm>
                  <a:off x="3928715" y="3926763"/>
                  <a:ext cx="2049451" cy="845877"/>
                  <a:chOff x="4487515" y="4011429"/>
                  <a:chExt cx="2049451" cy="845877"/>
                </a:xfrm>
              </p:grpSpPr>
              <p:sp>
                <p:nvSpPr>
                  <p:cNvPr id="79" name="テキスト ボックス 78"/>
                  <p:cNvSpPr txBox="1"/>
                  <p:nvPr/>
                </p:nvSpPr>
                <p:spPr>
                  <a:xfrm>
                    <a:off x="5190925" y="4272530"/>
                    <a:ext cx="1346041" cy="584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i="1" dirty="0" err="1" smtClean="0">
                        <a:solidFill>
                          <a:srgbClr val="008000"/>
                        </a:solidFill>
                        <a:latin typeface="Symbol" charset="2"/>
                        <a:cs typeface="Symbol" charset="2"/>
                      </a:rPr>
                      <a:t>s</a:t>
                    </a:r>
                    <a:r>
                      <a:rPr lang="en-US" altLang="ja-JP" sz="1600" i="1" baseline="-25000" dirty="0" err="1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rPr>
                      <a:t>t</a:t>
                    </a:r>
                    <a:r>
                      <a:rPr lang="en-US" altLang="ja-JP" sz="1600" dirty="0" smtClean="0">
                        <a:solidFill>
                          <a:srgbClr val="008000"/>
                        </a:solidFill>
                      </a:rPr>
                      <a:t>=2.35 </a:t>
                    </a:r>
                    <a:r>
                      <a:rPr lang="en-US" altLang="ja-JP" sz="1600" i="1" dirty="0" err="1" smtClean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rPr>
                      <a:t>ps</a:t>
                    </a:r>
                    <a:endParaRPr lang="en-US" altLang="ja-JP" sz="1600" dirty="0" smtClean="0">
                      <a:solidFill>
                        <a:srgbClr val="008000"/>
                      </a:solidFill>
                    </a:endParaRPr>
                  </a:p>
                  <a:p>
                    <a:r>
                      <a:rPr lang="en-US" altLang="ja-JP" sz="1600" i="1" dirty="0" err="1" smtClean="0">
                        <a:solidFill>
                          <a:srgbClr val="008000"/>
                        </a:solidFill>
                        <a:latin typeface="Symbol" charset="2"/>
                        <a:cs typeface="Symbol" charset="2"/>
                      </a:rPr>
                      <a:t>s</a:t>
                    </a:r>
                    <a:r>
                      <a:rPr lang="en-US" altLang="ja-JP" sz="1600" i="1" baseline="-25000" dirty="0" err="1" smtClean="0">
                        <a:solidFill>
                          <a:srgbClr val="008000"/>
                        </a:solidFill>
                      </a:rPr>
                      <a:t>p</a:t>
                    </a:r>
                    <a:r>
                      <a:rPr lang="en-US" altLang="ja-JP" sz="1600" dirty="0">
                        <a:solidFill>
                          <a:srgbClr val="008000"/>
                        </a:solidFill>
                      </a:rPr>
                      <a:t>/</a:t>
                    </a:r>
                    <a:r>
                      <a:rPr lang="en-US" altLang="ja-JP" sz="1600" i="1" dirty="0">
                        <a:solidFill>
                          <a:srgbClr val="008000"/>
                        </a:solidFill>
                        <a:latin typeface="Times New Roman"/>
                        <a:cs typeface="Times New Roman"/>
                      </a:rPr>
                      <a:t>p</a:t>
                    </a:r>
                    <a:r>
                      <a:rPr lang="en-US" altLang="ja-JP" sz="1600" dirty="0">
                        <a:solidFill>
                          <a:srgbClr val="008000"/>
                        </a:solidFill>
                      </a:rPr>
                      <a:t>=</a:t>
                    </a:r>
                    <a:r>
                      <a:rPr lang="en-US" altLang="ja-JP" sz="1600" dirty="0" smtClean="0">
                        <a:solidFill>
                          <a:srgbClr val="008000"/>
                        </a:solidFill>
                      </a:rPr>
                      <a:t>0.295 %</a:t>
                    </a:r>
                  </a:p>
                </p:txBody>
              </p:sp>
              <p:sp>
                <p:nvSpPr>
                  <p:cNvPr id="81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87515" y="4011429"/>
                    <a:ext cx="1548997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>
                        <a:latin typeface="Arial"/>
                        <a:cs typeface="Arial"/>
                      </a:rPr>
                      <a:t>e</a:t>
                    </a:r>
                    <a:r>
                      <a:rPr lang="en-US" altLang="ja-JP" dirty="0" smtClean="0">
                        <a:latin typeface="Arial"/>
                        <a:cs typeface="Arial"/>
                      </a:rPr>
                      <a:t>xit of 2</a:t>
                    </a:r>
                    <a:r>
                      <a:rPr lang="en-US" altLang="ja-JP" baseline="30000" dirty="0" smtClean="0">
                        <a:latin typeface="Arial"/>
                        <a:cs typeface="Arial"/>
                      </a:rPr>
                      <a:t>nd</a:t>
                    </a:r>
                    <a:r>
                      <a:rPr lang="en-US" altLang="ja-JP" dirty="0" smtClean="0">
                        <a:latin typeface="Arial"/>
                        <a:cs typeface="Arial"/>
                      </a:rPr>
                      <a:t> arc</a:t>
                    </a:r>
                    <a:endParaRPr lang="en-US" altLang="ja-JP" dirty="0">
                      <a:latin typeface="Arial"/>
                      <a:cs typeface="Arial"/>
                    </a:endParaRPr>
                  </a:p>
                </p:txBody>
              </p:sp>
            </p:grpSp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3665611" y="5427322"/>
                  <a:ext cx="1754373" cy="584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i="1" dirty="0" err="1" smtClean="0">
                      <a:solidFill>
                        <a:srgbClr val="008000"/>
                      </a:solidFill>
                      <a:latin typeface="Symbol" charset="2"/>
                      <a:cs typeface="Symbol" charset="2"/>
                    </a:rPr>
                    <a:t>e</a:t>
                  </a:r>
                  <a:r>
                    <a:rPr lang="en-US" altLang="ja-JP" sz="1600" i="1" baseline="-25000" dirty="0" err="1" smtClean="0">
                      <a:solidFill>
                        <a:srgbClr val="008000"/>
                      </a:solidFill>
                      <a:latin typeface="Times New Roman"/>
                      <a:cs typeface="Times New Roman"/>
                    </a:rPr>
                    <a:t>nx</a:t>
                  </a:r>
                  <a:r>
                    <a:rPr lang="en-US" altLang="ja-JP" sz="1600" dirty="0" smtClean="0">
                      <a:solidFill>
                        <a:srgbClr val="008000"/>
                      </a:solidFill>
                    </a:rPr>
                    <a:t>=7.68mm </a:t>
                  </a:r>
                  <a:r>
                    <a:rPr lang="en-US" altLang="ja-JP" sz="1600" dirty="0" err="1" smtClean="0">
                      <a:solidFill>
                        <a:srgbClr val="008000"/>
                      </a:solidFill>
                    </a:rPr>
                    <a:t>mrad</a:t>
                  </a:r>
                  <a:endParaRPr lang="en-US" altLang="ja-JP" sz="1600" dirty="0" smtClean="0">
                    <a:solidFill>
                      <a:srgbClr val="008000"/>
                    </a:solidFill>
                  </a:endParaRPr>
                </a:p>
                <a:p>
                  <a:r>
                    <a:rPr lang="en-US" altLang="ja-JP" sz="1600" i="1" dirty="0" err="1" smtClean="0">
                      <a:solidFill>
                        <a:srgbClr val="008000"/>
                      </a:solidFill>
                      <a:latin typeface="Symbol" charset="2"/>
                      <a:cs typeface="Symbol" charset="2"/>
                    </a:rPr>
                    <a:t>e</a:t>
                  </a:r>
                  <a:r>
                    <a:rPr lang="en-US" altLang="ja-JP" sz="1600" i="1" baseline="-25000" dirty="0" err="1" smtClean="0">
                      <a:solidFill>
                        <a:srgbClr val="008000"/>
                      </a:solidFill>
                      <a:latin typeface="Times New Roman"/>
                      <a:cs typeface="Times New Roman"/>
                    </a:rPr>
                    <a:t>ny</a:t>
                  </a:r>
                  <a:r>
                    <a:rPr lang="en-US" altLang="ja-JP" sz="1600" dirty="0">
                      <a:solidFill>
                        <a:srgbClr val="008000"/>
                      </a:solidFill>
                    </a:rPr>
                    <a:t>=</a:t>
                  </a:r>
                  <a:r>
                    <a:rPr lang="en-US" altLang="ja-JP" sz="1600" dirty="0" smtClean="0">
                      <a:solidFill>
                        <a:srgbClr val="008000"/>
                      </a:solidFill>
                    </a:rPr>
                    <a:t>0.70 mm </a:t>
                  </a:r>
                  <a:r>
                    <a:rPr lang="en-US" altLang="ja-JP" sz="1600" dirty="0" err="1" smtClean="0">
                      <a:solidFill>
                        <a:srgbClr val="008000"/>
                      </a:solidFill>
                    </a:rPr>
                    <a:t>mrad</a:t>
                  </a:r>
                  <a:endParaRPr lang="en-US" altLang="ja-JP" sz="1600" dirty="0">
                    <a:solidFill>
                      <a:srgbClr val="008000"/>
                    </a:solidFill>
                  </a:endParaRPr>
                </a:p>
              </p:txBody>
            </p:sp>
          </p:grpSp>
        </p:grpSp>
        <p:sp>
          <p:nvSpPr>
            <p:cNvPr id="62" name="テキスト ボックス 61"/>
            <p:cNvSpPr txBox="1"/>
            <p:nvPr/>
          </p:nvSpPr>
          <p:spPr>
            <a:xfrm>
              <a:off x="4749800" y="4112409"/>
              <a:ext cx="11464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008000"/>
                  </a:solidFill>
                </a:rPr>
                <a:t>E=800 MeV</a:t>
              </a:r>
              <a:endParaRPr kumimoji="1" lang="ja-JP" altLang="en-US" sz="1600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50" name="直線コネクタ 49"/>
          <p:cNvCxnSpPr>
            <a:cxnSpLocks noChangeAspect="1"/>
          </p:cNvCxnSpPr>
          <p:nvPr/>
        </p:nvCxnSpPr>
        <p:spPr>
          <a:xfrm flipV="1">
            <a:off x="3125381" y="3385039"/>
            <a:ext cx="427858" cy="233102"/>
          </a:xfrm>
          <a:prstGeom prst="line">
            <a:avLst/>
          </a:prstGeom>
          <a:ln>
            <a:solidFill>
              <a:srgbClr val="FF008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3476493" y="1774603"/>
            <a:ext cx="235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simulation by elegant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9111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/>
                <a:cs typeface="Arial"/>
              </a:rPr>
              <a:t>Outline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189262"/>
            <a:ext cx="8191500" cy="5249638"/>
          </a:xfrm>
        </p:spPr>
        <p:txBody>
          <a:bodyPr>
            <a:noAutofit/>
          </a:bodyPr>
          <a:lstStyle/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Introduction</a:t>
            </a:r>
          </a:p>
          <a:p>
            <a:pPr>
              <a:spcBef>
                <a:spcPts val="2200"/>
              </a:spcBef>
            </a:pP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Design of</a:t>
            </a: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 </a:t>
            </a: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EUV </a:t>
            </a: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ERL</a:t>
            </a: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 Source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S2E Simulation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Activities and Considerations for Industrialization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Summary</a:t>
            </a:r>
            <a:endParaRPr kumimoji="1" lang="ja-JP" altLang="en-US" dirty="0">
              <a:solidFill>
                <a:srgbClr val="66CC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9887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070" y="213305"/>
            <a:ext cx="8857860" cy="803304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EUV-FEL </a:t>
            </a:r>
            <a:r>
              <a:rPr lang="en-US" altLang="ja-JP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Light Source Study Group for Industrialization</a:t>
            </a:r>
            <a:endParaRPr kumimoji="1" lang="ja-JP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1181637"/>
            <a:ext cx="7942650" cy="557433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972300" y="1288534"/>
            <a:ext cx="130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since 2015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0395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EUV-ERL Design Group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9198" y="1335711"/>
            <a:ext cx="7739619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"/>
                <a:cs typeface="Arial"/>
              </a:rPr>
              <a:t>(KEK</a:t>
            </a:r>
            <a:r>
              <a:rPr lang="en-US" altLang="ja-JP" sz="2400" dirty="0">
                <a:latin typeface="Arial"/>
                <a:cs typeface="Arial"/>
              </a:rPr>
              <a:t>) </a:t>
            </a:r>
            <a:r>
              <a:rPr lang="en-US" altLang="ja-JP" sz="2400" dirty="0" smtClean="0">
                <a:latin typeface="Arial"/>
                <a:cs typeface="Arial"/>
              </a:rPr>
              <a:t>T</a:t>
            </a:r>
            <a:r>
              <a:rPr lang="en-US" altLang="ja-JP" sz="2400" dirty="0">
                <a:latin typeface="Arial"/>
                <a:cs typeface="Arial"/>
              </a:rPr>
              <a:t>. </a:t>
            </a:r>
            <a:r>
              <a:rPr lang="en-US" altLang="ja-JP" sz="2400" dirty="0" err="1">
                <a:latin typeface="Arial"/>
                <a:cs typeface="Arial"/>
              </a:rPr>
              <a:t>Furuya</a:t>
            </a:r>
            <a:r>
              <a:rPr lang="en-US" altLang="ja-JP" sz="2400" dirty="0">
                <a:latin typeface="Arial"/>
                <a:cs typeface="Arial"/>
              </a:rPr>
              <a:t>, K. </a:t>
            </a:r>
            <a:r>
              <a:rPr lang="en-US" altLang="ja-JP" sz="2400" dirty="0" err="1">
                <a:latin typeface="Arial"/>
                <a:cs typeface="Arial"/>
              </a:rPr>
              <a:t>Haga</a:t>
            </a:r>
            <a:r>
              <a:rPr lang="en-US" altLang="ja-JP" sz="2400" dirty="0">
                <a:latin typeface="Arial"/>
                <a:cs typeface="Arial"/>
              </a:rPr>
              <a:t>, </a:t>
            </a:r>
            <a:r>
              <a:rPr lang="en-US" altLang="ja-JP" sz="2400" dirty="0" smtClean="0">
                <a:latin typeface="Arial"/>
                <a:cs typeface="Arial"/>
              </a:rPr>
              <a:t>I. </a:t>
            </a:r>
            <a:r>
              <a:rPr lang="en-US" altLang="ja-JP" sz="2400" dirty="0" err="1" smtClean="0">
                <a:latin typeface="Arial"/>
                <a:cs typeface="Arial"/>
              </a:rPr>
              <a:t>Hanyu</a:t>
            </a:r>
            <a:r>
              <a:rPr lang="en-US" altLang="ja-JP" sz="2400" dirty="0" smtClean="0">
                <a:latin typeface="Arial"/>
                <a:cs typeface="Arial"/>
              </a:rPr>
              <a:t>, K. Harada, </a:t>
            </a:r>
          </a:p>
          <a:p>
            <a:r>
              <a:rPr lang="en-US" altLang="ja-JP" sz="2400" dirty="0" smtClean="0">
                <a:latin typeface="Arial"/>
                <a:cs typeface="Arial"/>
              </a:rPr>
              <a:t>T. Honda, Y. Honda, E. </a:t>
            </a:r>
            <a:r>
              <a:rPr lang="en-US" altLang="ja-JP" sz="2400" dirty="0" err="1" smtClean="0">
                <a:latin typeface="Arial"/>
                <a:cs typeface="Arial"/>
              </a:rPr>
              <a:t>Kako</a:t>
            </a:r>
            <a:r>
              <a:rPr lang="en-US" altLang="ja-JP" sz="2400" dirty="0" smtClean="0">
                <a:latin typeface="Arial"/>
                <a:cs typeface="Arial"/>
              </a:rPr>
              <a:t>, Y. </a:t>
            </a:r>
            <a:r>
              <a:rPr lang="en-US" altLang="ja-JP" sz="2400" dirty="0" err="1" smtClean="0">
                <a:latin typeface="Arial"/>
                <a:cs typeface="Arial"/>
              </a:rPr>
              <a:t>Kamiya</a:t>
            </a:r>
            <a:r>
              <a:rPr lang="en-US" altLang="ja-JP" sz="2400" dirty="0" smtClean="0">
                <a:latin typeface="Arial"/>
                <a:cs typeface="Arial"/>
              </a:rPr>
              <a:t>, R. Kato, </a:t>
            </a:r>
          </a:p>
          <a:p>
            <a:r>
              <a:rPr lang="en-US" altLang="ja-JP" sz="2400" dirty="0" smtClean="0">
                <a:latin typeface="Arial"/>
                <a:cs typeface="Arial"/>
              </a:rPr>
              <a:t>H</a:t>
            </a:r>
            <a:r>
              <a:rPr lang="en-US" altLang="ja-JP" sz="2400" dirty="0">
                <a:latin typeface="Arial"/>
                <a:cs typeface="Arial"/>
              </a:rPr>
              <a:t>. </a:t>
            </a:r>
            <a:r>
              <a:rPr lang="en-US" altLang="ja-JP" sz="2400" dirty="0" err="1">
                <a:latin typeface="Arial"/>
                <a:cs typeface="Arial"/>
              </a:rPr>
              <a:t>Kawata</a:t>
            </a:r>
            <a:r>
              <a:rPr lang="en-US" altLang="ja-JP" sz="2400" dirty="0">
                <a:latin typeface="Arial"/>
                <a:cs typeface="Arial"/>
              </a:rPr>
              <a:t>, </a:t>
            </a:r>
            <a:r>
              <a:rPr lang="en-US" altLang="ja-JP" sz="2400" dirty="0" smtClean="0">
                <a:latin typeface="Arial"/>
                <a:cs typeface="Arial"/>
              </a:rPr>
              <a:t>Y</a:t>
            </a:r>
            <a:r>
              <a:rPr lang="en-US" altLang="ja-JP" sz="2400" dirty="0">
                <a:latin typeface="Arial"/>
                <a:cs typeface="Arial"/>
              </a:rPr>
              <a:t>. Kobayashi, T. </a:t>
            </a:r>
            <a:r>
              <a:rPr lang="en-US" altLang="ja-JP" sz="2400" dirty="0" err="1">
                <a:latin typeface="Arial"/>
                <a:cs typeface="Arial"/>
              </a:rPr>
              <a:t>Konomi</a:t>
            </a:r>
            <a:r>
              <a:rPr lang="en-US" altLang="ja-JP" sz="2400" dirty="0">
                <a:latin typeface="Arial"/>
                <a:cs typeface="Arial"/>
              </a:rPr>
              <a:t>, T. </a:t>
            </a:r>
            <a:r>
              <a:rPr lang="en-US" altLang="ja-JP" sz="2400" dirty="0" smtClean="0">
                <a:latin typeface="Arial"/>
                <a:cs typeface="Arial"/>
              </a:rPr>
              <a:t>Kubo, </a:t>
            </a:r>
          </a:p>
          <a:p>
            <a:r>
              <a:rPr lang="en-US" altLang="ja-JP" sz="2400" dirty="0" smtClean="0">
                <a:latin typeface="Arial"/>
                <a:cs typeface="Arial"/>
              </a:rPr>
              <a:t>S. </a:t>
            </a:r>
            <a:r>
              <a:rPr lang="en-US" altLang="ja-JP" sz="2400" dirty="0" err="1" smtClean="0">
                <a:latin typeface="Arial"/>
                <a:cs typeface="Arial"/>
              </a:rPr>
              <a:t>Michizono</a:t>
            </a:r>
            <a:r>
              <a:rPr lang="en-US" altLang="ja-JP" sz="2400" dirty="0" smtClean="0">
                <a:latin typeface="Arial"/>
                <a:cs typeface="Arial"/>
              </a:rPr>
              <a:t>, T. Miura, T. </a:t>
            </a:r>
            <a:r>
              <a:rPr lang="en-US" altLang="ja-JP" sz="2400" dirty="0" err="1" smtClean="0">
                <a:latin typeface="Arial"/>
                <a:cs typeface="Arial"/>
              </a:rPr>
              <a:t>Miyajima</a:t>
            </a:r>
            <a:r>
              <a:rPr lang="en-US" altLang="ja-JP" sz="2400" dirty="0" smtClean="0">
                <a:latin typeface="Arial"/>
                <a:cs typeface="Arial"/>
              </a:rPr>
              <a:t>, H</a:t>
            </a:r>
            <a:r>
              <a:rPr lang="en-US" altLang="ja-JP" sz="2400" dirty="0">
                <a:latin typeface="Arial"/>
                <a:cs typeface="Arial"/>
              </a:rPr>
              <a:t>. </a:t>
            </a:r>
            <a:r>
              <a:rPr lang="en-US" altLang="ja-JP" sz="2400" dirty="0" err="1">
                <a:latin typeface="Arial"/>
                <a:cs typeface="Arial"/>
              </a:rPr>
              <a:t>Nakai</a:t>
            </a:r>
            <a:r>
              <a:rPr lang="en-US" altLang="ja-JP" sz="2400" dirty="0">
                <a:latin typeface="Arial"/>
                <a:cs typeface="Arial"/>
              </a:rPr>
              <a:t>, </a:t>
            </a:r>
            <a:endParaRPr lang="en-US" altLang="ja-JP" sz="2400" dirty="0" smtClean="0">
              <a:latin typeface="Arial"/>
              <a:cs typeface="Arial"/>
            </a:endParaRPr>
          </a:p>
          <a:p>
            <a:r>
              <a:rPr lang="en-US" altLang="ja-JP" sz="2400" dirty="0" smtClean="0">
                <a:latin typeface="Arial"/>
                <a:cs typeface="Arial"/>
              </a:rPr>
              <a:t>N</a:t>
            </a:r>
            <a:r>
              <a:rPr lang="en-US" altLang="ja-JP" sz="2400" dirty="0">
                <a:latin typeface="Arial"/>
                <a:cs typeface="Arial"/>
              </a:rPr>
              <a:t>. Nakamura, </a:t>
            </a:r>
            <a:r>
              <a:rPr lang="en-US" altLang="ja-JP" sz="2400" dirty="0" smtClean="0">
                <a:latin typeface="Arial"/>
                <a:cs typeface="Arial"/>
              </a:rPr>
              <a:t>T</a:t>
            </a:r>
            <a:r>
              <a:rPr lang="en-US" altLang="ja-JP" sz="2400" dirty="0">
                <a:latin typeface="Arial"/>
                <a:cs typeface="Arial"/>
              </a:rPr>
              <a:t>. </a:t>
            </a:r>
            <a:r>
              <a:rPr lang="en-US" altLang="ja-JP" sz="2400" dirty="0" err="1">
                <a:latin typeface="Arial"/>
                <a:cs typeface="Arial"/>
              </a:rPr>
              <a:t>Obina</a:t>
            </a:r>
            <a:r>
              <a:rPr lang="en-US" altLang="ja-JP" sz="2400" dirty="0">
                <a:latin typeface="Arial"/>
                <a:cs typeface="Arial"/>
              </a:rPr>
              <a:t>, K. </a:t>
            </a:r>
            <a:r>
              <a:rPr lang="en-US" altLang="ja-JP" sz="2400" dirty="0" err="1">
                <a:latin typeface="Arial"/>
                <a:cs typeface="Arial"/>
              </a:rPr>
              <a:t>Oide</a:t>
            </a:r>
            <a:r>
              <a:rPr lang="en-US" altLang="ja-JP" sz="2400" dirty="0">
                <a:latin typeface="Arial"/>
                <a:cs typeface="Arial"/>
              </a:rPr>
              <a:t>, </a:t>
            </a:r>
            <a:r>
              <a:rPr lang="en-US" altLang="ja-JP" sz="2400" dirty="0" smtClean="0">
                <a:latin typeface="Arial"/>
                <a:cs typeface="Arial"/>
              </a:rPr>
              <a:t>H</a:t>
            </a:r>
            <a:r>
              <a:rPr lang="en-US" altLang="ja-JP" sz="2400" dirty="0">
                <a:latin typeface="Arial"/>
                <a:cs typeface="Arial"/>
              </a:rPr>
              <a:t>. </a:t>
            </a:r>
            <a:r>
              <a:rPr lang="en-US" altLang="ja-JP" sz="2400" dirty="0" smtClean="0">
                <a:latin typeface="Arial"/>
                <a:cs typeface="Arial"/>
              </a:rPr>
              <a:t>Sakai, M. Shimada, </a:t>
            </a:r>
          </a:p>
          <a:p>
            <a:r>
              <a:rPr lang="en-US" altLang="ja-JP" sz="2400" dirty="0" smtClean="0">
                <a:latin typeface="Arial"/>
                <a:cs typeface="Arial"/>
              </a:rPr>
              <a:t>R. </a:t>
            </a:r>
            <a:r>
              <a:rPr lang="en-US" altLang="ja-JP" sz="2400" dirty="0" err="1" smtClean="0">
                <a:latin typeface="Arial"/>
                <a:cs typeface="Arial"/>
              </a:rPr>
              <a:t>Takai</a:t>
            </a:r>
            <a:r>
              <a:rPr lang="en-US" altLang="ja-JP" sz="2400" dirty="0" smtClean="0">
                <a:latin typeface="Arial"/>
                <a:cs typeface="Arial"/>
              </a:rPr>
              <a:t>, Y. </a:t>
            </a:r>
            <a:r>
              <a:rPr lang="en-US" altLang="ja-JP" sz="2400" dirty="0" err="1">
                <a:latin typeface="Arial"/>
                <a:cs typeface="Arial"/>
              </a:rPr>
              <a:t>T</a:t>
            </a:r>
            <a:r>
              <a:rPr lang="en-US" altLang="ja-JP" sz="2400" dirty="0" err="1" smtClean="0">
                <a:latin typeface="Arial"/>
                <a:cs typeface="Arial"/>
              </a:rPr>
              <a:t>animoto</a:t>
            </a:r>
            <a:r>
              <a:rPr lang="en-US" altLang="ja-JP" sz="2400" dirty="0" smtClean="0">
                <a:latin typeface="Arial"/>
                <a:cs typeface="Arial"/>
              </a:rPr>
              <a:t>, K. Tsuchiya, K</a:t>
            </a:r>
            <a:r>
              <a:rPr lang="en-US" altLang="ja-JP" sz="2400" dirty="0">
                <a:latin typeface="Arial"/>
                <a:cs typeface="Arial"/>
              </a:rPr>
              <a:t>. </a:t>
            </a:r>
            <a:r>
              <a:rPr lang="en-US" altLang="ja-JP" sz="2400" dirty="0" err="1">
                <a:latin typeface="Arial"/>
                <a:cs typeface="Arial"/>
              </a:rPr>
              <a:t>Umemori</a:t>
            </a:r>
            <a:r>
              <a:rPr lang="en-US" altLang="ja-JP" sz="2400" dirty="0">
                <a:latin typeface="Arial"/>
                <a:cs typeface="Arial"/>
              </a:rPr>
              <a:t>, </a:t>
            </a:r>
            <a:endParaRPr lang="en-US" altLang="ja-JP" sz="2400" dirty="0" smtClean="0">
              <a:latin typeface="Arial"/>
              <a:cs typeface="Arial"/>
            </a:endParaRPr>
          </a:p>
          <a:p>
            <a:r>
              <a:rPr lang="en-US" altLang="ja-JP" sz="2400" dirty="0" smtClean="0">
                <a:latin typeface="Arial"/>
                <a:cs typeface="Arial"/>
              </a:rPr>
              <a:t>S</a:t>
            </a:r>
            <a:r>
              <a:rPr lang="en-US" altLang="ja-JP" sz="2400" dirty="0">
                <a:latin typeface="Arial"/>
                <a:cs typeface="Arial"/>
              </a:rPr>
              <a:t>. </a:t>
            </a:r>
            <a:r>
              <a:rPr lang="en-US" altLang="ja-JP" sz="2400" dirty="0" smtClean="0">
                <a:latin typeface="Arial"/>
                <a:cs typeface="Arial"/>
              </a:rPr>
              <a:t>Yamaguchi, M</a:t>
            </a:r>
            <a:r>
              <a:rPr lang="en-US" altLang="ja-JP" sz="2400" dirty="0">
                <a:latin typeface="Arial"/>
                <a:cs typeface="Arial"/>
              </a:rPr>
              <a:t>. </a:t>
            </a:r>
            <a:r>
              <a:rPr lang="en-US" altLang="ja-JP" sz="2400" dirty="0" smtClean="0">
                <a:latin typeface="Arial"/>
                <a:cs typeface="Arial"/>
              </a:rPr>
              <a:t>Yamamoto </a:t>
            </a:r>
          </a:p>
          <a:p>
            <a:endParaRPr lang="en-US" altLang="ja-JP" sz="2400" dirty="0">
              <a:latin typeface="Arial"/>
              <a:cs typeface="Arial"/>
            </a:endParaRPr>
          </a:p>
          <a:p>
            <a:r>
              <a:rPr lang="en-US" altLang="ja-JP" sz="2400" dirty="0" smtClean="0">
                <a:latin typeface="Arial"/>
                <a:cs typeface="Arial"/>
              </a:rPr>
              <a:t>(QST) </a:t>
            </a:r>
            <a:r>
              <a:rPr lang="en-US" altLang="ja-JP" sz="2400" dirty="0">
                <a:latin typeface="Arial"/>
                <a:cs typeface="Arial"/>
              </a:rPr>
              <a:t>R. </a:t>
            </a:r>
            <a:r>
              <a:rPr lang="en-US" altLang="ja-JP" sz="2400" dirty="0" err="1" smtClean="0">
                <a:latin typeface="Arial"/>
                <a:cs typeface="Arial"/>
              </a:rPr>
              <a:t>Hajima</a:t>
            </a:r>
            <a:endParaRPr lang="en-US" altLang="ja-JP" sz="2400" dirty="0">
              <a:latin typeface="Arial"/>
              <a:cs typeface="Arial"/>
            </a:endParaRPr>
          </a:p>
          <a:p>
            <a:endParaRPr kumimoji="1" lang="en-US" altLang="ja-JP" sz="2400" dirty="0" smtClean="0">
              <a:latin typeface="Arial"/>
              <a:cs typeface="Arial"/>
            </a:endParaRPr>
          </a:p>
          <a:p>
            <a:r>
              <a:rPr lang="en-US" altLang="ja-JP" sz="2400" dirty="0" smtClean="0">
                <a:latin typeface="Arial"/>
                <a:cs typeface="Arial"/>
              </a:rPr>
              <a:t>(Tohoku </a:t>
            </a:r>
            <a:r>
              <a:rPr lang="en-US" altLang="ja-JP" sz="2400" dirty="0" err="1" smtClean="0">
                <a:latin typeface="Arial"/>
                <a:cs typeface="Arial"/>
              </a:rPr>
              <a:t>Unv</a:t>
            </a:r>
            <a:r>
              <a:rPr lang="en-US" altLang="ja-JP" sz="2400" dirty="0" smtClean="0">
                <a:latin typeface="Arial"/>
                <a:cs typeface="Arial"/>
              </a:rPr>
              <a:t>.) N</a:t>
            </a:r>
            <a:r>
              <a:rPr lang="en-US" altLang="ja-JP" sz="2400" dirty="0">
                <a:latin typeface="Arial"/>
                <a:cs typeface="Arial"/>
              </a:rPr>
              <a:t>. </a:t>
            </a:r>
            <a:r>
              <a:rPr lang="en-US" altLang="ja-JP" sz="2400" dirty="0" err="1">
                <a:latin typeface="Arial"/>
                <a:cs typeface="Arial"/>
              </a:rPr>
              <a:t>Nishimori</a:t>
            </a:r>
            <a:r>
              <a:rPr lang="en-US" altLang="ja-JP" sz="2400" dirty="0">
                <a:latin typeface="Arial"/>
                <a:cs typeface="Arial"/>
              </a:rPr>
              <a:t> </a:t>
            </a:r>
            <a:endParaRPr kumimoji="1" lang="ja-JP" altLang="en-US" sz="2400" dirty="0">
              <a:latin typeface="Arial"/>
              <a:cs typeface="Arial"/>
            </a:endParaRPr>
          </a:p>
        </p:txBody>
      </p:sp>
      <p:pic>
        <p:nvPicPr>
          <p:cNvPr id="7" name="Picture 2" descr="http://kokusai.kek.jp/keklogo-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9" y="1335834"/>
            <a:ext cx="860238" cy="54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482600" y="5889347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The design </a:t>
            </a:r>
            <a:r>
              <a:rPr lang="en-US" altLang="ja-JP" dirty="0">
                <a:latin typeface="Arial"/>
                <a:cs typeface="Arial"/>
              </a:rPr>
              <a:t>study has been done </a:t>
            </a:r>
            <a:r>
              <a:rPr lang="en-US" altLang="ja-JP" dirty="0" smtClean="0">
                <a:latin typeface="Arial"/>
                <a:cs typeface="Arial"/>
              </a:rPr>
              <a:t>under </a:t>
            </a:r>
            <a:r>
              <a:rPr lang="en-US" altLang="ja-JP" dirty="0">
                <a:latin typeface="Arial"/>
                <a:cs typeface="Arial"/>
              </a:rPr>
              <a:t>collaboration with a </a:t>
            </a:r>
            <a:r>
              <a:rPr lang="en-US" altLang="ja-JP" dirty="0" smtClean="0">
                <a:latin typeface="Arial"/>
                <a:cs typeface="Arial"/>
              </a:rPr>
              <a:t>Japanese company.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8" name="図 7" descr="img_logo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91" y="4271428"/>
            <a:ext cx="1025709" cy="596342"/>
          </a:xfrm>
          <a:prstGeom prst="rect">
            <a:avLst/>
          </a:prstGeom>
        </p:spPr>
      </p:pic>
      <p:pic>
        <p:nvPicPr>
          <p:cNvPr id="11" name="Picture 2" descr="C:\Users\sakanaka\Documents\Save2\東北大学ロゴ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91" y="4922672"/>
            <a:ext cx="926063" cy="92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724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76257" y="1175674"/>
            <a:ext cx="4322743" cy="2585303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r>
              <a:rPr lang="en-US" altLang="ja-JP" b="1" dirty="0" smtClean="0">
                <a:latin typeface="Arial"/>
                <a:cs typeface="Arial"/>
              </a:rPr>
              <a:t>Date</a:t>
            </a:r>
            <a:r>
              <a:rPr lang="en-US" altLang="ja-JP" b="1" dirty="0">
                <a:latin typeface="Arial"/>
                <a:cs typeface="Arial"/>
              </a:rPr>
              <a:t>: </a:t>
            </a:r>
            <a:r>
              <a:rPr lang="en-US" altLang="ja-JP" b="1" dirty="0" smtClean="0">
                <a:latin typeface="Arial"/>
                <a:cs typeface="Arial"/>
              </a:rPr>
              <a:t>13 Dec 2016  </a:t>
            </a:r>
            <a:r>
              <a:rPr lang="en-US" altLang="ja-JP" b="1" dirty="0">
                <a:latin typeface="Arial"/>
                <a:cs typeface="Arial"/>
              </a:rPr>
              <a:t>10:00-17:00</a:t>
            </a:r>
          </a:p>
          <a:p>
            <a:r>
              <a:rPr lang="en-US" altLang="ja-JP" b="1" dirty="0">
                <a:latin typeface="Arial"/>
                <a:cs typeface="Arial"/>
              </a:rPr>
              <a:t>Site: </a:t>
            </a:r>
            <a:r>
              <a:rPr lang="en-US" altLang="ja-JP" b="1" dirty="0" smtClean="0">
                <a:latin typeface="Arial"/>
                <a:cs typeface="Arial"/>
              </a:rPr>
              <a:t>Akihabara </a:t>
            </a:r>
            <a:r>
              <a:rPr lang="en-US" altLang="ja-JP" b="1" dirty="0">
                <a:latin typeface="Arial"/>
                <a:cs typeface="Arial"/>
              </a:rPr>
              <a:t>UDX</a:t>
            </a:r>
            <a:r>
              <a:rPr lang="ja-JP" altLang="en-US" b="1" dirty="0">
                <a:latin typeface="Arial"/>
                <a:cs typeface="Arial"/>
              </a:rPr>
              <a:t>　</a:t>
            </a:r>
            <a:r>
              <a:rPr lang="en-US" altLang="ja-JP" b="1" dirty="0">
                <a:latin typeface="Arial"/>
                <a:cs typeface="Arial"/>
              </a:rPr>
              <a:t>4F</a:t>
            </a:r>
            <a:r>
              <a:rPr lang="ja-JP" altLang="en-US" b="1" dirty="0">
                <a:latin typeface="Arial"/>
                <a:cs typeface="Arial"/>
              </a:rPr>
              <a:t>　</a:t>
            </a:r>
            <a:r>
              <a:rPr lang="en-US" altLang="ja-JP" b="1" dirty="0">
                <a:latin typeface="Arial"/>
                <a:cs typeface="Arial"/>
              </a:rPr>
              <a:t>NEXT-</a:t>
            </a:r>
            <a:r>
              <a:rPr lang="en-US" altLang="ja-JP" b="1" dirty="0" smtClean="0">
                <a:latin typeface="Arial"/>
                <a:cs typeface="Arial"/>
              </a:rPr>
              <a:t>1 </a:t>
            </a:r>
            <a:endParaRPr lang="en-US" altLang="ja-JP" b="1" dirty="0">
              <a:latin typeface="Arial"/>
              <a:cs typeface="Arial"/>
            </a:endParaRPr>
          </a:p>
          <a:p>
            <a:r>
              <a:rPr lang="en-US" altLang="ja-JP" b="1" dirty="0" smtClean="0">
                <a:latin typeface="Arial"/>
                <a:cs typeface="Arial"/>
              </a:rPr>
              <a:t>Participants :  &gt; 100</a:t>
            </a:r>
          </a:p>
          <a:p>
            <a:r>
              <a:rPr lang="en-US" altLang="ja-JP" b="1" dirty="0" smtClean="0">
                <a:latin typeface="Arial"/>
                <a:cs typeface="Arial"/>
              </a:rPr>
              <a:t>(Source group, tool and material venders, end users etc.)   </a:t>
            </a:r>
            <a:endParaRPr lang="en-US" altLang="ja-JP" b="1" dirty="0">
              <a:latin typeface="Arial"/>
              <a:cs typeface="Arial"/>
            </a:endParaRPr>
          </a:p>
          <a:p>
            <a:r>
              <a:rPr lang="en-US" altLang="ja-JP" b="1" dirty="0">
                <a:latin typeface="Arial"/>
                <a:cs typeface="Arial"/>
              </a:rPr>
              <a:t>URL</a:t>
            </a:r>
            <a:r>
              <a:rPr lang="en-US" altLang="ja-JP" b="1" dirty="0" smtClean="0">
                <a:latin typeface="Arial"/>
                <a:cs typeface="Arial"/>
              </a:rPr>
              <a:t>: </a:t>
            </a:r>
            <a:r>
              <a:rPr lang="en-US" altLang="ja-JP" b="1" dirty="0" smtClean="0">
                <a:latin typeface="Arial"/>
                <a:cs typeface="Arial"/>
                <a:hlinkClick r:id="rId3"/>
              </a:rPr>
              <a:t>http</a:t>
            </a:r>
            <a:r>
              <a:rPr lang="en-US" altLang="ja-JP" b="1" dirty="0">
                <a:latin typeface="Arial"/>
                <a:cs typeface="Arial"/>
                <a:hlinkClick r:id="rId3"/>
              </a:rPr>
              <a:t>://pfwww.kek.jp/PEARL/EUV-</a:t>
            </a:r>
            <a:r>
              <a:rPr lang="en-US" altLang="ja-JP" b="1" dirty="0" smtClean="0">
                <a:latin typeface="Arial"/>
                <a:cs typeface="Arial"/>
                <a:hlinkClick r:id="rId3"/>
              </a:rPr>
              <a:t>FEL_Workshop/</a:t>
            </a:r>
            <a:r>
              <a:rPr lang="en-US" altLang="ja-JP" b="1" dirty="0" smtClean="0">
                <a:latin typeface="Arial"/>
                <a:cs typeface="Arial"/>
              </a:rPr>
              <a:t> </a:t>
            </a:r>
            <a:endParaRPr lang="en-US" altLang="ja-JP" b="1" dirty="0">
              <a:latin typeface="Arial"/>
              <a:cs typeface="Arial"/>
            </a:endParaRPr>
          </a:p>
          <a:p>
            <a:endParaRPr lang="en-US" altLang="ja-JP" b="1" dirty="0">
              <a:latin typeface="Arial"/>
              <a:cs typeface="Arial"/>
            </a:endParaRPr>
          </a:p>
        </p:txBody>
      </p:sp>
      <p:pic>
        <p:nvPicPr>
          <p:cNvPr id="3" name="図 2" descr="flyer_f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111103"/>
            <a:ext cx="4095749" cy="5746897"/>
          </a:xfrm>
          <a:prstGeom prst="rect">
            <a:avLst/>
          </a:prstGeom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"/>
                <a:cs typeface="Arial"/>
              </a:rPr>
              <a:t>EUV-FEL Workshop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653999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1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5015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Availability Issues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47700" y="2197100"/>
            <a:ext cx="8029408" cy="46228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000"/>
              </a:spcBef>
            </a:pPr>
            <a:r>
              <a:rPr lang="en-US" altLang="ja-JP" sz="2800" dirty="0" smtClean="0">
                <a:latin typeface="Arial"/>
                <a:cs typeface="Arial"/>
              </a:rPr>
              <a:t>Electron gun</a:t>
            </a:r>
            <a:endParaRPr kumimoji="1" lang="en-US" altLang="ja-JP" sz="2800" dirty="0" smtClean="0">
              <a:latin typeface="Arial"/>
              <a:cs typeface="Arial"/>
            </a:endParaRPr>
          </a:p>
          <a:p>
            <a:pPr lvl="1">
              <a:spcBef>
                <a:spcPts val="1000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Short photocathode lifetime ( one week for ~10 mA )</a:t>
            </a:r>
          </a:p>
          <a:p>
            <a:pPr lvl="1">
              <a:spcBef>
                <a:spcPts val="1000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Remote control of photocathode exchange</a:t>
            </a:r>
          </a:p>
          <a:p>
            <a:pPr>
              <a:spcBef>
                <a:spcPts val="1000"/>
              </a:spcBef>
            </a:pPr>
            <a:r>
              <a:rPr lang="en-US" altLang="ja-JP" sz="2800" dirty="0" smtClean="0">
                <a:latin typeface="Arial"/>
                <a:cs typeface="Arial"/>
              </a:rPr>
              <a:t>SC Cavity</a:t>
            </a:r>
            <a:endParaRPr kumimoji="1" lang="en-US" altLang="ja-JP" sz="2800" dirty="0" smtClean="0">
              <a:latin typeface="Arial"/>
              <a:cs typeface="Arial"/>
            </a:endParaRPr>
          </a:p>
          <a:p>
            <a:pPr lvl="1">
              <a:spcBef>
                <a:spcPts val="1000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Reduction of trip rate</a:t>
            </a:r>
          </a:p>
          <a:p>
            <a:pPr lvl="1">
              <a:spcBef>
                <a:spcPts val="1000"/>
              </a:spcBef>
            </a:pPr>
            <a:r>
              <a:rPr lang="en-US" altLang="ja-JP" sz="2400" dirty="0">
                <a:latin typeface="Arial"/>
                <a:cs typeface="Arial"/>
              </a:rPr>
              <a:t>P</a:t>
            </a:r>
            <a:r>
              <a:rPr lang="en-US" altLang="ja-JP" sz="2400" dirty="0" smtClean="0">
                <a:latin typeface="Arial"/>
                <a:cs typeface="Arial"/>
              </a:rPr>
              <a:t>ulse processing time for suppression of field emission increase</a:t>
            </a:r>
          </a:p>
          <a:p>
            <a:pPr>
              <a:spcBef>
                <a:spcPts val="1000"/>
              </a:spcBef>
            </a:pPr>
            <a:r>
              <a:rPr lang="en-US" altLang="ja-JP" sz="2800" dirty="0" err="1" smtClean="0">
                <a:latin typeface="Arial"/>
                <a:cs typeface="Arial"/>
              </a:rPr>
              <a:t>Undulator</a:t>
            </a:r>
            <a:endParaRPr lang="en-US" altLang="ja-JP" sz="2800" dirty="0">
              <a:latin typeface="Arial"/>
              <a:cs typeface="Arial"/>
            </a:endParaRPr>
          </a:p>
          <a:p>
            <a:pPr lvl="1">
              <a:spcBef>
                <a:spcPts val="1000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Demagnetization</a:t>
            </a:r>
            <a:r>
              <a:rPr lang="en-US" altLang="ja-JP" sz="2400" dirty="0">
                <a:latin typeface="Arial"/>
                <a:cs typeface="Arial"/>
              </a:rPr>
              <a:t> </a:t>
            </a:r>
            <a:r>
              <a:rPr lang="en-US" altLang="ja-JP" sz="2400" dirty="0" smtClean="0">
                <a:latin typeface="Arial"/>
                <a:cs typeface="Arial"/>
              </a:rPr>
              <a:t>of permanent magnets</a:t>
            </a:r>
          </a:p>
          <a:p>
            <a:pPr>
              <a:spcBef>
                <a:spcPts val="1000"/>
              </a:spcBef>
            </a:pPr>
            <a:r>
              <a:rPr lang="en-US" altLang="ja-JP" sz="2800" dirty="0" err="1" smtClean="0">
                <a:latin typeface="Arial"/>
                <a:cs typeface="Arial"/>
              </a:rPr>
              <a:t>Cryoplant</a:t>
            </a:r>
            <a:endParaRPr lang="en-US" altLang="ja-JP" sz="2800" dirty="0">
              <a:latin typeface="Arial"/>
              <a:cs typeface="Arial"/>
            </a:endParaRPr>
          </a:p>
          <a:p>
            <a:pPr lvl="1">
              <a:spcBef>
                <a:spcPts val="1000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High pressure gas safety law</a:t>
            </a:r>
          </a:p>
          <a:p>
            <a:pPr lvl="1">
              <a:spcBef>
                <a:spcPts val="1000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Safety inspection (once per </a:t>
            </a:r>
            <a:r>
              <a:rPr lang="en-US" altLang="ja-JP" sz="2400" dirty="0">
                <a:latin typeface="Arial"/>
                <a:cs typeface="Arial"/>
              </a:rPr>
              <a:t>year </a:t>
            </a:r>
            <a:r>
              <a:rPr lang="en-US" altLang="ja-JP" sz="2400" dirty="0" smtClean="0">
                <a:latin typeface="Arial"/>
                <a:cs typeface="Arial"/>
              </a:rPr>
              <a:t>in Japan)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740534" y="1109915"/>
            <a:ext cx="6897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"/>
                <a:cs typeface="Arial"/>
              </a:rPr>
              <a:t>Required availability for industrialization: ≥ 98 %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22336" y="1462614"/>
            <a:ext cx="4880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( non-operation time ≤ ~ 1 week per year)</a:t>
            </a:r>
            <a:endParaRPr kumimoji="1"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4330700" y="1913524"/>
            <a:ext cx="241300" cy="30480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784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グループ化 124"/>
          <p:cNvGrpSpPr/>
          <p:nvPr/>
        </p:nvGrpSpPr>
        <p:grpSpPr>
          <a:xfrm>
            <a:off x="2251741" y="1208724"/>
            <a:ext cx="1426199" cy="1369468"/>
            <a:chOff x="2251741" y="836712"/>
            <a:chExt cx="1426199" cy="1369468"/>
          </a:xfrm>
        </p:grpSpPr>
        <p:sp>
          <p:nvSpPr>
            <p:cNvPr id="124" name="Rectangle 7"/>
            <p:cNvSpPr>
              <a:spLocks noChangeArrowheads="1"/>
            </p:cNvSpPr>
            <p:nvPr/>
          </p:nvSpPr>
          <p:spPr bwMode="auto">
            <a:xfrm rot="5400000">
              <a:off x="2735138" y="1449438"/>
              <a:ext cx="1369468" cy="14401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Oval 11"/>
            <p:cNvSpPr>
              <a:spLocks noChangeArrowheads="1"/>
            </p:cNvSpPr>
            <p:nvPr/>
          </p:nvSpPr>
          <p:spPr bwMode="auto">
            <a:xfrm rot="5400000">
              <a:off x="3005894" y="1106674"/>
              <a:ext cx="792732" cy="5408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Rectangle 20"/>
            <p:cNvSpPr>
              <a:spLocks noChangeArrowheads="1"/>
            </p:cNvSpPr>
            <p:nvPr/>
          </p:nvSpPr>
          <p:spPr bwMode="auto">
            <a:xfrm rot="5400000">
              <a:off x="3296940" y="1679724"/>
              <a:ext cx="215900" cy="546100"/>
            </a:xfrm>
            <a:prstGeom prst="rect">
              <a:avLst/>
            </a:prstGeom>
            <a:pattFill prst="openDmnd">
              <a:fgClr>
                <a:srgbClr val="333333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Text Box 18"/>
            <p:cNvSpPr txBox="1">
              <a:spLocks noChangeArrowheads="1"/>
            </p:cNvSpPr>
            <p:nvPr/>
          </p:nvSpPr>
          <p:spPr bwMode="auto">
            <a:xfrm>
              <a:off x="2251741" y="1061869"/>
              <a:ext cx="805029" cy="812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latin typeface="Comic Sans MS" pitchFamily="66" charset="0"/>
                </a:rPr>
                <a:t>Vacuum</a:t>
              </a:r>
            </a:p>
            <a:p>
              <a:r>
                <a:rPr lang="en-US" altLang="ja-JP" dirty="0" smtClean="0">
                  <a:latin typeface="Comic Sans MS" pitchFamily="66" charset="0"/>
                </a:rPr>
                <a:t>Suitcase</a:t>
              </a:r>
            </a:p>
            <a:p>
              <a:r>
                <a:rPr lang="en-US" altLang="ja-JP" dirty="0" smtClean="0">
                  <a:latin typeface="Comic Sans MS" pitchFamily="66" charset="0"/>
                </a:rPr>
                <a:t>(Option)</a:t>
              </a:r>
              <a:endParaRPr lang="en-US" altLang="ja-JP" dirty="0">
                <a:latin typeface="Comic Sans MS" pitchFamily="66" charset="0"/>
              </a:endParaRPr>
            </a:p>
          </p:txBody>
        </p:sp>
      </p:grp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835697" y="3368964"/>
            <a:ext cx="6912767" cy="14446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5400000">
            <a:off x="1438994" y="4485746"/>
            <a:ext cx="3961756" cy="14401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8" name="Oval 10"/>
          <p:cNvSpPr>
            <a:spLocks noChangeArrowheads="1"/>
          </p:cNvSpPr>
          <p:nvPr/>
        </p:nvSpPr>
        <p:spPr bwMode="auto">
          <a:xfrm>
            <a:off x="2771800" y="2864908"/>
            <a:ext cx="1224136" cy="12238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7" name="円/楕円 116"/>
          <p:cNvSpPr/>
          <p:nvPr/>
        </p:nvSpPr>
        <p:spPr bwMode="auto">
          <a:xfrm>
            <a:off x="2987824" y="3080932"/>
            <a:ext cx="792088" cy="79208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10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charset="-128"/>
              <a:ea typeface="ＭＳ Ｐゴシック" charset="-128"/>
            </a:endParaRP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0738" y="254001"/>
            <a:ext cx="8467726" cy="668420"/>
          </a:xfrm>
        </p:spPr>
        <p:txBody>
          <a:bodyPr>
            <a:noAutofit/>
          </a:bodyPr>
          <a:lstStyle/>
          <a:p>
            <a:pPr algn="ctr"/>
            <a:r>
              <a:rPr lang="en-US" altLang="ja-JP" dirty="0" smtClean="0">
                <a:latin typeface="Arial"/>
                <a:cs typeface="Arial"/>
              </a:rPr>
              <a:t>Cathode </a:t>
            </a:r>
            <a:r>
              <a:rPr lang="en-US" altLang="ja-JP" dirty="0">
                <a:latin typeface="Arial"/>
                <a:cs typeface="Arial"/>
              </a:rPr>
              <a:t>P</a:t>
            </a:r>
            <a:r>
              <a:rPr lang="en-US" altLang="ja-JP" dirty="0" smtClean="0">
                <a:latin typeface="Arial"/>
                <a:cs typeface="Arial"/>
              </a:rPr>
              <a:t>reparation System</a:t>
            </a:r>
            <a:endParaRPr lang="ja-JP" altLang="ja-JP" dirty="0">
              <a:latin typeface="Arial"/>
              <a:cs typeface="Arial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39952" y="3152940"/>
            <a:ext cx="233363" cy="503237"/>
          </a:xfrm>
          <a:prstGeom prst="rect">
            <a:avLst/>
          </a:prstGeom>
          <a:pattFill prst="openDmnd">
            <a:fgClr>
              <a:srgbClr val="333333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995936" y="5169164"/>
            <a:ext cx="4752528" cy="14446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4788024" y="4665108"/>
            <a:ext cx="1224136" cy="12238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 rot="5400000">
            <a:off x="6894326" y="4791054"/>
            <a:ext cx="720725" cy="90088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2163730" y="2526576"/>
            <a:ext cx="10674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omic Sans MS" pitchFamily="66" charset="0"/>
              </a:rPr>
              <a:t>Cathode </a:t>
            </a:r>
          </a:p>
          <a:p>
            <a:r>
              <a:rPr lang="en-US" altLang="ja-JP" dirty="0" smtClean="0">
                <a:latin typeface="Comic Sans MS" pitchFamily="66" charset="0"/>
              </a:rPr>
              <a:t>Storage</a:t>
            </a:r>
            <a:endParaRPr lang="en-US" altLang="ja-JP" dirty="0">
              <a:latin typeface="Comic Sans MS" pitchFamily="66" charset="0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 rot="5400000">
            <a:off x="3296940" y="3996076"/>
            <a:ext cx="215900" cy="546100"/>
          </a:xfrm>
          <a:prstGeom prst="rect">
            <a:avLst/>
          </a:prstGeom>
          <a:pattFill prst="openDmnd">
            <a:fgClr>
              <a:srgbClr val="333333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6228184" y="5025148"/>
            <a:ext cx="233363" cy="503238"/>
          </a:xfrm>
          <a:prstGeom prst="rect">
            <a:avLst/>
          </a:prstGeom>
          <a:pattFill prst="openDmnd">
            <a:fgClr>
              <a:srgbClr val="333333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4409058" y="5025148"/>
            <a:ext cx="234950" cy="503237"/>
          </a:xfrm>
          <a:prstGeom prst="rect">
            <a:avLst/>
          </a:prstGeom>
          <a:pattFill prst="openDmnd">
            <a:fgClr>
              <a:srgbClr val="333333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95" name="グループ化 94"/>
          <p:cNvGrpSpPr/>
          <p:nvPr/>
        </p:nvGrpSpPr>
        <p:grpSpPr>
          <a:xfrm>
            <a:off x="5076056" y="4731583"/>
            <a:ext cx="703937" cy="293565"/>
            <a:chOff x="4342935" y="5631209"/>
            <a:chExt cx="703937" cy="293565"/>
          </a:xfrm>
        </p:grpSpPr>
        <p:grpSp>
          <p:nvGrpSpPr>
            <p:cNvPr id="40" name="Group 55"/>
            <p:cNvGrpSpPr>
              <a:grpSpLocks/>
            </p:cNvGrpSpPr>
            <p:nvPr/>
          </p:nvGrpSpPr>
          <p:grpSpPr bwMode="auto">
            <a:xfrm>
              <a:off x="4355976" y="5853336"/>
              <a:ext cx="156622" cy="71438"/>
              <a:chOff x="1020" y="1616"/>
              <a:chExt cx="91" cy="45"/>
            </a:xfrm>
          </p:grpSpPr>
          <p:sp>
            <p:nvSpPr>
              <p:cNvPr id="54" name="Line 56"/>
              <p:cNvSpPr>
                <a:spLocks noChangeShapeType="1"/>
              </p:cNvSpPr>
              <p:nvPr/>
            </p:nvSpPr>
            <p:spPr bwMode="auto">
              <a:xfrm flipH="1">
                <a:off x="1020" y="161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" name="Line 57"/>
              <p:cNvSpPr>
                <a:spLocks noChangeShapeType="1"/>
              </p:cNvSpPr>
              <p:nvPr/>
            </p:nvSpPr>
            <p:spPr bwMode="auto">
              <a:xfrm flipH="1">
                <a:off x="1066" y="161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Line 58"/>
              <p:cNvSpPr>
                <a:spLocks noChangeShapeType="1"/>
              </p:cNvSpPr>
              <p:nvPr/>
            </p:nvSpPr>
            <p:spPr bwMode="auto">
              <a:xfrm>
                <a:off x="1066" y="1616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" name="Group 59"/>
            <p:cNvGrpSpPr>
              <a:grpSpLocks/>
            </p:cNvGrpSpPr>
            <p:nvPr/>
          </p:nvGrpSpPr>
          <p:grpSpPr bwMode="auto">
            <a:xfrm>
              <a:off x="4590048" y="5853336"/>
              <a:ext cx="156622" cy="71438"/>
              <a:chOff x="1020" y="1616"/>
              <a:chExt cx="91" cy="45"/>
            </a:xfrm>
          </p:grpSpPr>
          <p:sp>
            <p:nvSpPr>
              <p:cNvPr id="51" name="Line 60"/>
              <p:cNvSpPr>
                <a:spLocks noChangeShapeType="1"/>
              </p:cNvSpPr>
              <p:nvPr/>
            </p:nvSpPr>
            <p:spPr bwMode="auto">
              <a:xfrm flipH="1">
                <a:off x="1020" y="161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Line 61"/>
              <p:cNvSpPr>
                <a:spLocks noChangeShapeType="1"/>
              </p:cNvSpPr>
              <p:nvPr/>
            </p:nvSpPr>
            <p:spPr bwMode="auto">
              <a:xfrm flipH="1">
                <a:off x="1066" y="161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" name="Line 62"/>
              <p:cNvSpPr>
                <a:spLocks noChangeShapeType="1"/>
              </p:cNvSpPr>
              <p:nvPr/>
            </p:nvSpPr>
            <p:spPr bwMode="auto">
              <a:xfrm>
                <a:off x="1066" y="1616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2" name="Group 63"/>
            <p:cNvGrpSpPr>
              <a:grpSpLocks/>
            </p:cNvGrpSpPr>
            <p:nvPr/>
          </p:nvGrpSpPr>
          <p:grpSpPr bwMode="auto">
            <a:xfrm>
              <a:off x="4824120" y="5853336"/>
              <a:ext cx="156622" cy="71438"/>
              <a:chOff x="1020" y="1616"/>
              <a:chExt cx="91" cy="45"/>
            </a:xfrm>
          </p:grpSpPr>
          <p:sp>
            <p:nvSpPr>
              <p:cNvPr id="48" name="Line 64"/>
              <p:cNvSpPr>
                <a:spLocks noChangeShapeType="1"/>
              </p:cNvSpPr>
              <p:nvPr/>
            </p:nvSpPr>
            <p:spPr bwMode="auto">
              <a:xfrm flipH="1">
                <a:off x="1020" y="161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" name="Line 65"/>
              <p:cNvSpPr>
                <a:spLocks noChangeShapeType="1"/>
              </p:cNvSpPr>
              <p:nvPr/>
            </p:nvSpPr>
            <p:spPr bwMode="auto">
              <a:xfrm flipH="1">
                <a:off x="1066" y="161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Line 66"/>
              <p:cNvSpPr>
                <a:spLocks noChangeShapeType="1"/>
              </p:cNvSpPr>
              <p:nvPr/>
            </p:nvSpPr>
            <p:spPr bwMode="auto">
              <a:xfrm>
                <a:off x="1066" y="1616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4" name="Text Box 71"/>
            <p:cNvSpPr txBox="1">
              <a:spLocks noChangeArrowheads="1"/>
            </p:cNvSpPr>
            <p:nvPr/>
          </p:nvSpPr>
          <p:spPr bwMode="auto">
            <a:xfrm>
              <a:off x="4342935" y="5631209"/>
              <a:ext cx="703937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 dirty="0"/>
                <a:t>Atomic H</a:t>
              </a:r>
            </a:p>
          </p:txBody>
        </p:sp>
      </p:grpSp>
      <p:sp>
        <p:nvSpPr>
          <p:cNvPr id="83" name="Rectangle 99"/>
          <p:cNvSpPr>
            <a:spLocks noChangeArrowheads="1"/>
          </p:cNvSpPr>
          <p:nvPr/>
        </p:nvSpPr>
        <p:spPr bwMode="auto">
          <a:xfrm>
            <a:off x="4788024" y="4449084"/>
            <a:ext cx="1401346" cy="28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omic Sans MS" pitchFamily="66" charset="0"/>
              </a:rPr>
              <a:t>Cathode Cleaning</a:t>
            </a:r>
            <a:endParaRPr lang="en-US" altLang="ja-JP" dirty="0">
              <a:latin typeface="Comic Sans MS" pitchFamily="66" charset="0"/>
            </a:endParaRPr>
          </a:p>
        </p:txBody>
      </p:sp>
      <p:sp>
        <p:nvSpPr>
          <p:cNvPr id="84" name="Rectangle 100"/>
          <p:cNvSpPr>
            <a:spLocks noChangeArrowheads="1"/>
          </p:cNvSpPr>
          <p:nvPr/>
        </p:nvSpPr>
        <p:spPr bwMode="auto">
          <a:xfrm>
            <a:off x="2195736" y="5889244"/>
            <a:ext cx="12916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omic Sans MS" pitchFamily="66" charset="0"/>
              </a:rPr>
              <a:t>NEA </a:t>
            </a:r>
          </a:p>
          <a:p>
            <a:r>
              <a:rPr lang="en-US" altLang="ja-JP" dirty="0" smtClean="0">
                <a:latin typeface="Comic Sans MS" pitchFamily="66" charset="0"/>
              </a:rPr>
              <a:t>Activation</a:t>
            </a:r>
            <a:endParaRPr lang="en-US" altLang="ja-JP" dirty="0">
              <a:latin typeface="Comic Sans MS" pitchFamily="66" charset="0"/>
            </a:endParaRPr>
          </a:p>
        </p:txBody>
      </p:sp>
      <p:sp>
        <p:nvSpPr>
          <p:cNvPr id="87" name="Oval 10"/>
          <p:cNvSpPr>
            <a:spLocks noChangeArrowheads="1"/>
          </p:cNvSpPr>
          <p:nvPr/>
        </p:nvSpPr>
        <p:spPr bwMode="auto">
          <a:xfrm>
            <a:off x="2627784" y="4449470"/>
            <a:ext cx="1584176" cy="158379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0" name="Rectangle 20"/>
          <p:cNvSpPr>
            <a:spLocks noChangeArrowheads="1"/>
          </p:cNvSpPr>
          <p:nvPr/>
        </p:nvSpPr>
        <p:spPr bwMode="auto">
          <a:xfrm rot="5400000">
            <a:off x="3296940" y="2411776"/>
            <a:ext cx="215900" cy="546100"/>
          </a:xfrm>
          <a:prstGeom prst="rect">
            <a:avLst/>
          </a:prstGeom>
          <a:pattFill prst="openDmnd">
            <a:fgClr>
              <a:srgbClr val="333333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" name="Rectangle 5"/>
          <p:cNvSpPr>
            <a:spLocks noChangeArrowheads="1"/>
          </p:cNvSpPr>
          <p:nvPr/>
        </p:nvSpPr>
        <p:spPr bwMode="auto">
          <a:xfrm>
            <a:off x="2339752" y="3224948"/>
            <a:ext cx="233363" cy="503237"/>
          </a:xfrm>
          <a:prstGeom prst="rect">
            <a:avLst/>
          </a:prstGeom>
          <a:pattFill prst="openDmnd">
            <a:fgClr>
              <a:srgbClr val="333333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" name="Rectangle 99"/>
          <p:cNvSpPr>
            <a:spLocks noChangeArrowheads="1"/>
          </p:cNvSpPr>
          <p:nvPr/>
        </p:nvSpPr>
        <p:spPr bwMode="auto">
          <a:xfrm>
            <a:off x="6804248" y="4450825"/>
            <a:ext cx="21741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omic Sans MS" pitchFamily="66" charset="0"/>
              </a:rPr>
              <a:t>Cathode-container </a:t>
            </a:r>
          </a:p>
          <a:p>
            <a:r>
              <a:rPr lang="en-US" altLang="ja-JP" dirty="0" smtClean="0">
                <a:latin typeface="Comic Sans MS" pitchFamily="66" charset="0"/>
              </a:rPr>
              <a:t>Loading</a:t>
            </a:r>
            <a:endParaRPr lang="en-US" altLang="ja-JP" dirty="0">
              <a:latin typeface="Comic Sans MS" pitchFamily="66" charset="0"/>
            </a:endParaRPr>
          </a:p>
        </p:txBody>
      </p:sp>
      <p:grpSp>
        <p:nvGrpSpPr>
          <p:cNvPr id="96" name="グループ化 95"/>
          <p:cNvGrpSpPr/>
          <p:nvPr/>
        </p:nvGrpSpPr>
        <p:grpSpPr>
          <a:xfrm rot="16200000">
            <a:off x="2641433" y="5083508"/>
            <a:ext cx="668277" cy="263526"/>
            <a:chOff x="827584" y="4077072"/>
            <a:chExt cx="668277" cy="263526"/>
          </a:xfrm>
        </p:grpSpPr>
        <p:grpSp>
          <p:nvGrpSpPr>
            <p:cNvPr id="58" name="Group 73"/>
            <p:cNvGrpSpPr>
              <a:grpSpLocks/>
            </p:cNvGrpSpPr>
            <p:nvPr/>
          </p:nvGrpSpPr>
          <p:grpSpPr bwMode="auto">
            <a:xfrm>
              <a:off x="827584" y="4269160"/>
              <a:ext cx="156332" cy="71438"/>
              <a:chOff x="1020" y="1616"/>
              <a:chExt cx="91" cy="45"/>
            </a:xfrm>
          </p:grpSpPr>
          <p:sp>
            <p:nvSpPr>
              <p:cNvPr id="72" name="Line 74"/>
              <p:cNvSpPr>
                <a:spLocks noChangeShapeType="1"/>
              </p:cNvSpPr>
              <p:nvPr/>
            </p:nvSpPr>
            <p:spPr bwMode="auto">
              <a:xfrm flipH="1">
                <a:off x="1020" y="161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Line 75"/>
              <p:cNvSpPr>
                <a:spLocks noChangeShapeType="1"/>
              </p:cNvSpPr>
              <p:nvPr/>
            </p:nvSpPr>
            <p:spPr bwMode="auto">
              <a:xfrm flipH="1">
                <a:off x="1066" y="161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Line 76"/>
              <p:cNvSpPr>
                <a:spLocks noChangeShapeType="1"/>
              </p:cNvSpPr>
              <p:nvPr/>
            </p:nvSpPr>
            <p:spPr bwMode="auto">
              <a:xfrm>
                <a:off x="1066" y="1616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" name="Group 77"/>
            <p:cNvGrpSpPr>
              <a:grpSpLocks/>
            </p:cNvGrpSpPr>
            <p:nvPr/>
          </p:nvGrpSpPr>
          <p:grpSpPr bwMode="auto">
            <a:xfrm>
              <a:off x="1061223" y="4269160"/>
              <a:ext cx="156332" cy="71438"/>
              <a:chOff x="1020" y="1616"/>
              <a:chExt cx="91" cy="45"/>
            </a:xfrm>
          </p:grpSpPr>
          <p:sp>
            <p:nvSpPr>
              <p:cNvPr id="69" name="Line 78"/>
              <p:cNvSpPr>
                <a:spLocks noChangeShapeType="1"/>
              </p:cNvSpPr>
              <p:nvPr/>
            </p:nvSpPr>
            <p:spPr bwMode="auto">
              <a:xfrm flipH="1">
                <a:off x="1020" y="161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Line 79"/>
              <p:cNvSpPr>
                <a:spLocks noChangeShapeType="1"/>
              </p:cNvSpPr>
              <p:nvPr/>
            </p:nvSpPr>
            <p:spPr bwMode="auto">
              <a:xfrm flipH="1">
                <a:off x="1066" y="161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Line 80"/>
              <p:cNvSpPr>
                <a:spLocks noChangeShapeType="1"/>
              </p:cNvSpPr>
              <p:nvPr/>
            </p:nvSpPr>
            <p:spPr bwMode="auto">
              <a:xfrm>
                <a:off x="1066" y="1616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" name="Group 81"/>
            <p:cNvGrpSpPr>
              <a:grpSpLocks/>
            </p:cNvGrpSpPr>
            <p:nvPr/>
          </p:nvGrpSpPr>
          <p:grpSpPr bwMode="auto">
            <a:xfrm>
              <a:off x="1294863" y="4269160"/>
              <a:ext cx="156332" cy="71438"/>
              <a:chOff x="1020" y="1616"/>
              <a:chExt cx="91" cy="45"/>
            </a:xfrm>
          </p:grpSpPr>
          <p:sp>
            <p:nvSpPr>
              <p:cNvPr id="66" name="Line 82"/>
              <p:cNvSpPr>
                <a:spLocks noChangeShapeType="1"/>
              </p:cNvSpPr>
              <p:nvPr/>
            </p:nvSpPr>
            <p:spPr bwMode="auto">
              <a:xfrm flipH="1">
                <a:off x="1020" y="161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Line 83"/>
              <p:cNvSpPr>
                <a:spLocks noChangeShapeType="1"/>
              </p:cNvSpPr>
              <p:nvPr/>
            </p:nvSpPr>
            <p:spPr bwMode="auto">
              <a:xfrm flipH="1">
                <a:off x="1066" y="161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Line 84"/>
              <p:cNvSpPr>
                <a:spLocks noChangeShapeType="1"/>
              </p:cNvSpPr>
              <p:nvPr/>
            </p:nvSpPr>
            <p:spPr bwMode="auto">
              <a:xfrm>
                <a:off x="1066" y="1616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2" name="Text Box 89"/>
            <p:cNvSpPr txBox="1">
              <a:spLocks noChangeArrowheads="1"/>
            </p:cNvSpPr>
            <p:nvPr/>
          </p:nvSpPr>
          <p:spPr bwMode="auto">
            <a:xfrm>
              <a:off x="851635" y="4077072"/>
              <a:ext cx="644226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 dirty="0"/>
                <a:t>Cs &amp; O</a:t>
              </a:r>
              <a:r>
                <a:rPr lang="en-US" altLang="ja-JP" sz="1000" baseline="-25000" dirty="0"/>
                <a:t>2</a:t>
              </a:r>
            </a:p>
          </p:txBody>
        </p:sp>
      </p:grpSp>
      <p:pic>
        <p:nvPicPr>
          <p:cNvPr id="2050" name="Picture 2" descr="C:\Users\erloper\Documents\Work\2013\7\10th加速器学会\proc原稿\figure\P1010692_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352740"/>
            <a:ext cx="4128459" cy="3096344"/>
          </a:xfrm>
          <a:prstGeom prst="rect">
            <a:avLst/>
          </a:prstGeom>
          <a:noFill/>
        </p:spPr>
      </p:pic>
      <p:sp>
        <p:nvSpPr>
          <p:cNvPr id="97" name="Oval 10"/>
          <p:cNvSpPr>
            <a:spLocks noChangeArrowheads="1"/>
          </p:cNvSpPr>
          <p:nvPr/>
        </p:nvSpPr>
        <p:spPr bwMode="auto">
          <a:xfrm>
            <a:off x="179512" y="2504868"/>
            <a:ext cx="1872664" cy="187220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8" name="Text Box 18"/>
          <p:cNvSpPr txBox="1">
            <a:spLocks noChangeArrowheads="1"/>
          </p:cNvSpPr>
          <p:nvPr/>
        </p:nvSpPr>
        <p:spPr bwMode="auto">
          <a:xfrm>
            <a:off x="611560" y="4377076"/>
            <a:ext cx="1111202" cy="28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omic Sans MS" pitchFamily="66" charset="0"/>
              </a:rPr>
              <a:t>Gun chamber</a:t>
            </a:r>
            <a:endParaRPr lang="en-US" altLang="ja-JP" dirty="0">
              <a:latin typeface="Comic Sans MS" pitchFamily="66" charset="0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7668344" y="5745228"/>
            <a:ext cx="720080" cy="287338"/>
            <a:chOff x="6876256" y="5517232"/>
            <a:chExt cx="720080" cy="287338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6876256" y="5517232"/>
              <a:ext cx="720080" cy="28733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7380312" y="5588670"/>
              <a:ext cx="156481" cy="14446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" name="Oval 16"/>
            <p:cNvSpPr>
              <a:spLocks noChangeArrowheads="1"/>
            </p:cNvSpPr>
            <p:nvPr/>
          </p:nvSpPr>
          <p:spPr bwMode="auto">
            <a:xfrm>
              <a:off x="7164288" y="5589240"/>
              <a:ext cx="156481" cy="14446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" name="Oval 16"/>
            <p:cNvSpPr>
              <a:spLocks noChangeArrowheads="1"/>
            </p:cNvSpPr>
            <p:nvPr/>
          </p:nvSpPr>
          <p:spPr bwMode="auto">
            <a:xfrm>
              <a:off x="6948264" y="5589240"/>
              <a:ext cx="156481" cy="14446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" name="グループ化 106"/>
          <p:cNvGrpSpPr/>
          <p:nvPr/>
        </p:nvGrpSpPr>
        <p:grpSpPr>
          <a:xfrm rot="5400000">
            <a:off x="3060179" y="5097503"/>
            <a:ext cx="720080" cy="287338"/>
            <a:chOff x="6876256" y="5517232"/>
            <a:chExt cx="720080" cy="287338"/>
          </a:xfrm>
        </p:grpSpPr>
        <p:sp>
          <p:nvSpPr>
            <p:cNvPr id="108" name="Rectangle 13"/>
            <p:cNvSpPr>
              <a:spLocks noChangeArrowheads="1"/>
            </p:cNvSpPr>
            <p:nvPr/>
          </p:nvSpPr>
          <p:spPr bwMode="auto">
            <a:xfrm>
              <a:off x="6876256" y="5517232"/>
              <a:ext cx="720080" cy="28733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Oval 16"/>
            <p:cNvSpPr>
              <a:spLocks noChangeArrowheads="1"/>
            </p:cNvSpPr>
            <p:nvPr/>
          </p:nvSpPr>
          <p:spPr bwMode="auto">
            <a:xfrm>
              <a:off x="7380312" y="5588670"/>
              <a:ext cx="156481" cy="144463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Oval 16"/>
            <p:cNvSpPr>
              <a:spLocks noChangeArrowheads="1"/>
            </p:cNvSpPr>
            <p:nvPr/>
          </p:nvSpPr>
          <p:spPr bwMode="auto">
            <a:xfrm>
              <a:off x="7164288" y="5589240"/>
              <a:ext cx="156481" cy="144463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Oval 16"/>
            <p:cNvSpPr>
              <a:spLocks noChangeArrowheads="1"/>
            </p:cNvSpPr>
            <p:nvPr/>
          </p:nvSpPr>
          <p:spPr bwMode="auto">
            <a:xfrm>
              <a:off x="6948264" y="5589240"/>
              <a:ext cx="156481" cy="144463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3" name="Rectangle 13"/>
          <p:cNvSpPr>
            <a:spLocks noChangeArrowheads="1"/>
          </p:cNvSpPr>
          <p:nvPr/>
        </p:nvSpPr>
        <p:spPr bwMode="auto">
          <a:xfrm>
            <a:off x="3059832" y="5097156"/>
            <a:ext cx="720080" cy="287338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" name="Oval 16"/>
          <p:cNvSpPr>
            <a:spLocks noChangeArrowheads="1"/>
          </p:cNvSpPr>
          <p:nvPr/>
        </p:nvSpPr>
        <p:spPr bwMode="auto">
          <a:xfrm>
            <a:off x="3563888" y="5168594"/>
            <a:ext cx="156481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" name="Oval 16"/>
          <p:cNvSpPr>
            <a:spLocks noChangeArrowheads="1"/>
          </p:cNvSpPr>
          <p:nvPr/>
        </p:nvSpPr>
        <p:spPr bwMode="auto">
          <a:xfrm>
            <a:off x="3347864" y="5169164"/>
            <a:ext cx="156481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6" name="Oval 16"/>
          <p:cNvSpPr>
            <a:spLocks noChangeArrowheads="1"/>
          </p:cNvSpPr>
          <p:nvPr/>
        </p:nvSpPr>
        <p:spPr bwMode="auto">
          <a:xfrm>
            <a:off x="3131840" y="5169164"/>
            <a:ext cx="156481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5" name="Rectangle 99"/>
          <p:cNvSpPr>
            <a:spLocks noChangeArrowheads="1"/>
          </p:cNvSpPr>
          <p:nvPr/>
        </p:nvSpPr>
        <p:spPr bwMode="auto">
          <a:xfrm>
            <a:off x="8028384" y="3080932"/>
            <a:ext cx="800219" cy="4770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000" dirty="0" smtClean="0">
                <a:latin typeface="Comic Sans MS" pitchFamily="66" charset="0"/>
              </a:rPr>
              <a:t>Cleaning</a:t>
            </a:r>
          </a:p>
          <a:p>
            <a:r>
              <a:rPr lang="en-US" altLang="ja-JP" sz="1000" dirty="0" smtClean="0">
                <a:latin typeface="Comic Sans MS" pitchFamily="66" charset="0"/>
              </a:rPr>
              <a:t>chamber</a:t>
            </a:r>
            <a:endParaRPr lang="en-US" altLang="ja-JP" sz="1000" dirty="0">
              <a:latin typeface="Comic Sans MS" pitchFamily="66" charset="0"/>
            </a:endParaRPr>
          </a:p>
        </p:txBody>
      </p:sp>
      <p:sp>
        <p:nvSpPr>
          <p:cNvPr id="76" name="Rectangle 99"/>
          <p:cNvSpPr>
            <a:spLocks noChangeArrowheads="1"/>
          </p:cNvSpPr>
          <p:nvPr/>
        </p:nvSpPr>
        <p:spPr bwMode="auto">
          <a:xfrm>
            <a:off x="6804248" y="3801012"/>
            <a:ext cx="800219" cy="4770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000" dirty="0" smtClean="0">
                <a:latin typeface="Comic Sans MS" pitchFamily="66" charset="0"/>
              </a:rPr>
              <a:t>Activation</a:t>
            </a:r>
          </a:p>
          <a:p>
            <a:r>
              <a:rPr lang="en-US" altLang="ja-JP" sz="1000" dirty="0" smtClean="0">
                <a:latin typeface="Comic Sans MS" pitchFamily="66" charset="0"/>
              </a:rPr>
              <a:t>chamber</a:t>
            </a:r>
            <a:endParaRPr lang="en-US" altLang="ja-JP" sz="1000" dirty="0">
              <a:latin typeface="Comic Sans MS" pitchFamily="66" charset="0"/>
            </a:endParaRPr>
          </a:p>
        </p:txBody>
      </p:sp>
      <p:sp>
        <p:nvSpPr>
          <p:cNvPr id="77" name="Rectangle 99"/>
          <p:cNvSpPr>
            <a:spLocks noChangeArrowheads="1"/>
          </p:cNvSpPr>
          <p:nvPr/>
        </p:nvSpPr>
        <p:spPr bwMode="auto">
          <a:xfrm>
            <a:off x="5148064" y="3512980"/>
            <a:ext cx="800219" cy="4770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000" dirty="0" smtClean="0">
                <a:latin typeface="Comic Sans MS" pitchFamily="66" charset="0"/>
              </a:rPr>
              <a:t>Storage</a:t>
            </a:r>
          </a:p>
          <a:p>
            <a:r>
              <a:rPr lang="en-US" altLang="ja-JP" sz="1000" dirty="0" smtClean="0">
                <a:latin typeface="Comic Sans MS" pitchFamily="66" charset="0"/>
              </a:rPr>
              <a:t>chamber</a:t>
            </a:r>
            <a:endParaRPr lang="en-US" altLang="ja-JP" sz="1000" dirty="0">
              <a:latin typeface="Comic Sans MS" pitchFamily="66" charset="0"/>
            </a:endParaRPr>
          </a:p>
        </p:txBody>
      </p:sp>
      <p:grpSp>
        <p:nvGrpSpPr>
          <p:cNvPr id="123" name="グループ化 122"/>
          <p:cNvGrpSpPr/>
          <p:nvPr/>
        </p:nvGrpSpPr>
        <p:grpSpPr>
          <a:xfrm>
            <a:off x="5076056" y="5457196"/>
            <a:ext cx="601142" cy="288032"/>
            <a:chOff x="4989926" y="5758132"/>
            <a:chExt cx="601142" cy="288032"/>
          </a:xfrm>
        </p:grpSpPr>
        <p:sp>
          <p:nvSpPr>
            <p:cNvPr id="82" name="Text Box 71"/>
            <p:cNvSpPr txBox="1">
              <a:spLocks noChangeArrowheads="1"/>
            </p:cNvSpPr>
            <p:nvPr/>
          </p:nvSpPr>
          <p:spPr bwMode="auto">
            <a:xfrm>
              <a:off x="5004048" y="5805264"/>
              <a:ext cx="587020" cy="24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Heating</a:t>
              </a:r>
            </a:p>
          </p:txBody>
        </p:sp>
        <p:sp>
          <p:nvSpPr>
            <p:cNvPr id="120" name="フリーフォーム 119"/>
            <p:cNvSpPr/>
            <p:nvPr/>
          </p:nvSpPr>
          <p:spPr bwMode="auto">
            <a:xfrm>
              <a:off x="4989926" y="5758132"/>
              <a:ext cx="158138" cy="85725"/>
            </a:xfrm>
            <a:custGeom>
              <a:avLst/>
              <a:gdLst>
                <a:gd name="connsiteX0" fmla="*/ 5380 w 158138"/>
                <a:gd name="connsiteY0" fmla="*/ 85725 h 85725"/>
                <a:gd name="connsiteX1" fmla="*/ 5380 w 158138"/>
                <a:gd name="connsiteY1" fmla="*/ 35719 h 85725"/>
                <a:gd name="connsiteX2" fmla="*/ 7762 w 158138"/>
                <a:gd name="connsiteY2" fmla="*/ 26194 h 85725"/>
                <a:gd name="connsiteX3" fmla="*/ 17287 w 158138"/>
                <a:gd name="connsiteY3" fmla="*/ 9525 h 85725"/>
                <a:gd name="connsiteX4" fmla="*/ 33955 w 158138"/>
                <a:gd name="connsiteY4" fmla="*/ 11907 h 85725"/>
                <a:gd name="connsiteX5" fmla="*/ 41099 w 158138"/>
                <a:gd name="connsiteY5" fmla="*/ 26194 h 85725"/>
                <a:gd name="connsiteX6" fmla="*/ 48243 w 158138"/>
                <a:gd name="connsiteY6" fmla="*/ 30957 h 85725"/>
                <a:gd name="connsiteX7" fmla="*/ 45862 w 158138"/>
                <a:gd name="connsiteY7" fmla="*/ 50007 h 85725"/>
                <a:gd name="connsiteX8" fmla="*/ 33955 w 158138"/>
                <a:gd name="connsiteY8" fmla="*/ 47625 h 85725"/>
                <a:gd name="connsiteX9" fmla="*/ 31574 w 158138"/>
                <a:gd name="connsiteY9" fmla="*/ 28575 h 85725"/>
                <a:gd name="connsiteX10" fmla="*/ 33955 w 158138"/>
                <a:gd name="connsiteY10" fmla="*/ 21432 h 85725"/>
                <a:gd name="connsiteX11" fmla="*/ 38718 w 158138"/>
                <a:gd name="connsiteY11" fmla="*/ 14288 h 85725"/>
                <a:gd name="connsiteX12" fmla="*/ 48243 w 158138"/>
                <a:gd name="connsiteY12" fmla="*/ 11907 h 85725"/>
                <a:gd name="connsiteX13" fmla="*/ 64912 w 158138"/>
                <a:gd name="connsiteY13" fmla="*/ 14288 h 85725"/>
                <a:gd name="connsiteX14" fmla="*/ 76818 w 158138"/>
                <a:gd name="connsiteY14" fmla="*/ 26194 h 85725"/>
                <a:gd name="connsiteX15" fmla="*/ 83962 w 158138"/>
                <a:gd name="connsiteY15" fmla="*/ 30957 h 85725"/>
                <a:gd name="connsiteX16" fmla="*/ 86343 w 158138"/>
                <a:gd name="connsiteY16" fmla="*/ 38100 h 85725"/>
                <a:gd name="connsiteX17" fmla="*/ 69674 w 158138"/>
                <a:gd name="connsiteY17" fmla="*/ 33338 h 85725"/>
                <a:gd name="connsiteX18" fmla="*/ 67293 w 158138"/>
                <a:gd name="connsiteY18" fmla="*/ 26194 h 85725"/>
                <a:gd name="connsiteX19" fmla="*/ 74437 w 158138"/>
                <a:gd name="connsiteY19" fmla="*/ 9525 h 85725"/>
                <a:gd name="connsiteX20" fmla="*/ 88724 w 158138"/>
                <a:gd name="connsiteY20" fmla="*/ 4763 h 85725"/>
                <a:gd name="connsiteX21" fmla="*/ 112537 w 158138"/>
                <a:gd name="connsiteY21" fmla="*/ 14288 h 85725"/>
                <a:gd name="connsiteX22" fmla="*/ 114918 w 158138"/>
                <a:gd name="connsiteY22" fmla="*/ 21432 h 85725"/>
                <a:gd name="connsiteX23" fmla="*/ 107774 w 158138"/>
                <a:gd name="connsiteY23" fmla="*/ 26194 h 85725"/>
                <a:gd name="connsiteX24" fmla="*/ 100630 w 158138"/>
                <a:gd name="connsiteY24" fmla="*/ 9525 h 85725"/>
                <a:gd name="connsiteX25" fmla="*/ 105393 w 158138"/>
                <a:gd name="connsiteY25" fmla="*/ 2382 h 85725"/>
                <a:gd name="connsiteX26" fmla="*/ 112537 w 158138"/>
                <a:gd name="connsiteY26" fmla="*/ 0 h 85725"/>
                <a:gd name="connsiteX27" fmla="*/ 133968 w 158138"/>
                <a:gd name="connsiteY27" fmla="*/ 2382 h 85725"/>
                <a:gd name="connsiteX28" fmla="*/ 145874 w 158138"/>
                <a:gd name="connsiteY28" fmla="*/ 14288 h 85725"/>
                <a:gd name="connsiteX29" fmla="*/ 148255 w 158138"/>
                <a:gd name="connsiteY29" fmla="*/ 21432 h 85725"/>
                <a:gd name="connsiteX30" fmla="*/ 153018 w 158138"/>
                <a:gd name="connsiteY30" fmla="*/ 28575 h 85725"/>
                <a:gd name="connsiteX31" fmla="*/ 157780 w 158138"/>
                <a:gd name="connsiteY31" fmla="*/ 42863 h 85725"/>
                <a:gd name="connsiteX32" fmla="*/ 155399 w 158138"/>
                <a:gd name="connsiteY32" fmla="*/ 7620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8138" h="85725">
                  <a:moveTo>
                    <a:pt x="5380" y="85725"/>
                  </a:moveTo>
                  <a:cubicBezTo>
                    <a:pt x="0" y="64204"/>
                    <a:pt x="1653" y="74850"/>
                    <a:pt x="5380" y="35719"/>
                  </a:cubicBezTo>
                  <a:cubicBezTo>
                    <a:pt x="5690" y="32461"/>
                    <a:pt x="6613" y="29258"/>
                    <a:pt x="7762" y="26194"/>
                  </a:cubicBezTo>
                  <a:cubicBezTo>
                    <a:pt x="10353" y="19285"/>
                    <a:pt x="13337" y="15449"/>
                    <a:pt x="17287" y="9525"/>
                  </a:cubicBezTo>
                  <a:cubicBezTo>
                    <a:pt x="22843" y="10319"/>
                    <a:pt x="28826" y="9628"/>
                    <a:pt x="33955" y="11907"/>
                  </a:cubicBezTo>
                  <a:cubicBezTo>
                    <a:pt x="40187" y="14677"/>
                    <a:pt x="37746" y="22003"/>
                    <a:pt x="41099" y="26194"/>
                  </a:cubicBezTo>
                  <a:cubicBezTo>
                    <a:pt x="42887" y="28429"/>
                    <a:pt x="45862" y="29369"/>
                    <a:pt x="48243" y="30957"/>
                  </a:cubicBezTo>
                  <a:cubicBezTo>
                    <a:pt x="53910" y="47959"/>
                    <a:pt x="57182" y="42459"/>
                    <a:pt x="45862" y="50007"/>
                  </a:cubicBezTo>
                  <a:cubicBezTo>
                    <a:pt x="41893" y="49213"/>
                    <a:pt x="37469" y="49633"/>
                    <a:pt x="33955" y="47625"/>
                  </a:cubicBezTo>
                  <a:cubicBezTo>
                    <a:pt x="25980" y="43068"/>
                    <a:pt x="30001" y="34867"/>
                    <a:pt x="31574" y="28575"/>
                  </a:cubicBezTo>
                  <a:cubicBezTo>
                    <a:pt x="32183" y="26140"/>
                    <a:pt x="32833" y="23677"/>
                    <a:pt x="33955" y="21432"/>
                  </a:cubicBezTo>
                  <a:cubicBezTo>
                    <a:pt x="35235" y="18872"/>
                    <a:pt x="36337" y="15876"/>
                    <a:pt x="38718" y="14288"/>
                  </a:cubicBezTo>
                  <a:cubicBezTo>
                    <a:pt x="41441" y="12473"/>
                    <a:pt x="45068" y="12701"/>
                    <a:pt x="48243" y="11907"/>
                  </a:cubicBezTo>
                  <a:cubicBezTo>
                    <a:pt x="53799" y="12701"/>
                    <a:pt x="59536" y="12675"/>
                    <a:pt x="64912" y="14288"/>
                  </a:cubicBezTo>
                  <a:cubicBezTo>
                    <a:pt x="73981" y="17009"/>
                    <a:pt x="70923" y="20299"/>
                    <a:pt x="76818" y="26194"/>
                  </a:cubicBezTo>
                  <a:cubicBezTo>
                    <a:pt x="78842" y="28218"/>
                    <a:pt x="81581" y="29369"/>
                    <a:pt x="83962" y="30957"/>
                  </a:cubicBezTo>
                  <a:cubicBezTo>
                    <a:pt x="84756" y="33338"/>
                    <a:pt x="88431" y="36708"/>
                    <a:pt x="86343" y="38100"/>
                  </a:cubicBezTo>
                  <a:cubicBezTo>
                    <a:pt x="85346" y="38764"/>
                    <a:pt x="71514" y="33951"/>
                    <a:pt x="69674" y="33338"/>
                  </a:cubicBezTo>
                  <a:cubicBezTo>
                    <a:pt x="68880" y="30957"/>
                    <a:pt x="67293" y="28704"/>
                    <a:pt x="67293" y="26194"/>
                  </a:cubicBezTo>
                  <a:cubicBezTo>
                    <a:pt x="67293" y="22396"/>
                    <a:pt x="70548" y="11956"/>
                    <a:pt x="74437" y="9525"/>
                  </a:cubicBezTo>
                  <a:cubicBezTo>
                    <a:pt x="78694" y="6864"/>
                    <a:pt x="88724" y="4763"/>
                    <a:pt x="88724" y="4763"/>
                  </a:cubicBezTo>
                  <a:cubicBezTo>
                    <a:pt x="105656" y="6879"/>
                    <a:pt x="106441" y="2097"/>
                    <a:pt x="112537" y="14288"/>
                  </a:cubicBezTo>
                  <a:cubicBezTo>
                    <a:pt x="113660" y="16533"/>
                    <a:pt x="114124" y="19051"/>
                    <a:pt x="114918" y="21432"/>
                  </a:cubicBezTo>
                  <a:cubicBezTo>
                    <a:pt x="112537" y="23019"/>
                    <a:pt x="110607" y="25789"/>
                    <a:pt x="107774" y="26194"/>
                  </a:cubicBezTo>
                  <a:cubicBezTo>
                    <a:pt x="93689" y="28206"/>
                    <a:pt x="97527" y="18833"/>
                    <a:pt x="100630" y="9525"/>
                  </a:cubicBezTo>
                  <a:cubicBezTo>
                    <a:pt x="101535" y="6810"/>
                    <a:pt x="103158" y="4170"/>
                    <a:pt x="105393" y="2382"/>
                  </a:cubicBezTo>
                  <a:cubicBezTo>
                    <a:pt x="107353" y="814"/>
                    <a:pt x="110156" y="794"/>
                    <a:pt x="112537" y="0"/>
                  </a:cubicBezTo>
                  <a:cubicBezTo>
                    <a:pt x="119681" y="794"/>
                    <a:pt x="126995" y="639"/>
                    <a:pt x="133968" y="2382"/>
                  </a:cubicBezTo>
                  <a:cubicBezTo>
                    <a:pt x="139412" y="3743"/>
                    <a:pt x="143606" y="9751"/>
                    <a:pt x="145874" y="14288"/>
                  </a:cubicBezTo>
                  <a:cubicBezTo>
                    <a:pt x="146996" y="16533"/>
                    <a:pt x="147132" y="19187"/>
                    <a:pt x="148255" y="21432"/>
                  </a:cubicBezTo>
                  <a:cubicBezTo>
                    <a:pt x="149535" y="23992"/>
                    <a:pt x="151430" y="26194"/>
                    <a:pt x="153018" y="28575"/>
                  </a:cubicBezTo>
                  <a:cubicBezTo>
                    <a:pt x="154605" y="33338"/>
                    <a:pt x="158138" y="37856"/>
                    <a:pt x="157780" y="42863"/>
                  </a:cubicBezTo>
                  <a:lnTo>
                    <a:pt x="155399" y="76200"/>
                  </a:lnTo>
                </a:path>
              </a:pathLst>
            </a:custGeom>
            <a:noFill/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0000" tIns="10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charset="-128"/>
                <a:ea typeface="ＭＳ Ｐゴシック" charset="-128"/>
              </a:endParaRPr>
            </a:p>
          </p:txBody>
        </p:sp>
        <p:sp>
          <p:nvSpPr>
            <p:cNvPr id="121" name="フリーフォーム 120"/>
            <p:cNvSpPr/>
            <p:nvPr/>
          </p:nvSpPr>
          <p:spPr bwMode="auto">
            <a:xfrm>
              <a:off x="5205950" y="5766516"/>
              <a:ext cx="158138" cy="85725"/>
            </a:xfrm>
            <a:custGeom>
              <a:avLst/>
              <a:gdLst>
                <a:gd name="connsiteX0" fmla="*/ 5380 w 158138"/>
                <a:gd name="connsiteY0" fmla="*/ 85725 h 85725"/>
                <a:gd name="connsiteX1" fmla="*/ 5380 w 158138"/>
                <a:gd name="connsiteY1" fmla="*/ 35719 h 85725"/>
                <a:gd name="connsiteX2" fmla="*/ 7762 w 158138"/>
                <a:gd name="connsiteY2" fmla="*/ 26194 h 85725"/>
                <a:gd name="connsiteX3" fmla="*/ 17287 w 158138"/>
                <a:gd name="connsiteY3" fmla="*/ 9525 h 85725"/>
                <a:gd name="connsiteX4" fmla="*/ 33955 w 158138"/>
                <a:gd name="connsiteY4" fmla="*/ 11907 h 85725"/>
                <a:gd name="connsiteX5" fmla="*/ 41099 w 158138"/>
                <a:gd name="connsiteY5" fmla="*/ 26194 h 85725"/>
                <a:gd name="connsiteX6" fmla="*/ 48243 w 158138"/>
                <a:gd name="connsiteY6" fmla="*/ 30957 h 85725"/>
                <a:gd name="connsiteX7" fmla="*/ 45862 w 158138"/>
                <a:gd name="connsiteY7" fmla="*/ 50007 h 85725"/>
                <a:gd name="connsiteX8" fmla="*/ 33955 w 158138"/>
                <a:gd name="connsiteY8" fmla="*/ 47625 h 85725"/>
                <a:gd name="connsiteX9" fmla="*/ 31574 w 158138"/>
                <a:gd name="connsiteY9" fmla="*/ 28575 h 85725"/>
                <a:gd name="connsiteX10" fmla="*/ 33955 w 158138"/>
                <a:gd name="connsiteY10" fmla="*/ 21432 h 85725"/>
                <a:gd name="connsiteX11" fmla="*/ 38718 w 158138"/>
                <a:gd name="connsiteY11" fmla="*/ 14288 h 85725"/>
                <a:gd name="connsiteX12" fmla="*/ 48243 w 158138"/>
                <a:gd name="connsiteY12" fmla="*/ 11907 h 85725"/>
                <a:gd name="connsiteX13" fmla="*/ 64912 w 158138"/>
                <a:gd name="connsiteY13" fmla="*/ 14288 h 85725"/>
                <a:gd name="connsiteX14" fmla="*/ 76818 w 158138"/>
                <a:gd name="connsiteY14" fmla="*/ 26194 h 85725"/>
                <a:gd name="connsiteX15" fmla="*/ 83962 w 158138"/>
                <a:gd name="connsiteY15" fmla="*/ 30957 h 85725"/>
                <a:gd name="connsiteX16" fmla="*/ 86343 w 158138"/>
                <a:gd name="connsiteY16" fmla="*/ 38100 h 85725"/>
                <a:gd name="connsiteX17" fmla="*/ 69674 w 158138"/>
                <a:gd name="connsiteY17" fmla="*/ 33338 h 85725"/>
                <a:gd name="connsiteX18" fmla="*/ 67293 w 158138"/>
                <a:gd name="connsiteY18" fmla="*/ 26194 h 85725"/>
                <a:gd name="connsiteX19" fmla="*/ 74437 w 158138"/>
                <a:gd name="connsiteY19" fmla="*/ 9525 h 85725"/>
                <a:gd name="connsiteX20" fmla="*/ 88724 w 158138"/>
                <a:gd name="connsiteY20" fmla="*/ 4763 h 85725"/>
                <a:gd name="connsiteX21" fmla="*/ 112537 w 158138"/>
                <a:gd name="connsiteY21" fmla="*/ 14288 h 85725"/>
                <a:gd name="connsiteX22" fmla="*/ 114918 w 158138"/>
                <a:gd name="connsiteY22" fmla="*/ 21432 h 85725"/>
                <a:gd name="connsiteX23" fmla="*/ 107774 w 158138"/>
                <a:gd name="connsiteY23" fmla="*/ 26194 h 85725"/>
                <a:gd name="connsiteX24" fmla="*/ 100630 w 158138"/>
                <a:gd name="connsiteY24" fmla="*/ 9525 h 85725"/>
                <a:gd name="connsiteX25" fmla="*/ 105393 w 158138"/>
                <a:gd name="connsiteY25" fmla="*/ 2382 h 85725"/>
                <a:gd name="connsiteX26" fmla="*/ 112537 w 158138"/>
                <a:gd name="connsiteY26" fmla="*/ 0 h 85725"/>
                <a:gd name="connsiteX27" fmla="*/ 133968 w 158138"/>
                <a:gd name="connsiteY27" fmla="*/ 2382 h 85725"/>
                <a:gd name="connsiteX28" fmla="*/ 145874 w 158138"/>
                <a:gd name="connsiteY28" fmla="*/ 14288 h 85725"/>
                <a:gd name="connsiteX29" fmla="*/ 148255 w 158138"/>
                <a:gd name="connsiteY29" fmla="*/ 21432 h 85725"/>
                <a:gd name="connsiteX30" fmla="*/ 153018 w 158138"/>
                <a:gd name="connsiteY30" fmla="*/ 28575 h 85725"/>
                <a:gd name="connsiteX31" fmla="*/ 157780 w 158138"/>
                <a:gd name="connsiteY31" fmla="*/ 42863 h 85725"/>
                <a:gd name="connsiteX32" fmla="*/ 155399 w 158138"/>
                <a:gd name="connsiteY32" fmla="*/ 7620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8138" h="85725">
                  <a:moveTo>
                    <a:pt x="5380" y="85725"/>
                  </a:moveTo>
                  <a:cubicBezTo>
                    <a:pt x="0" y="64204"/>
                    <a:pt x="1653" y="74850"/>
                    <a:pt x="5380" y="35719"/>
                  </a:cubicBezTo>
                  <a:cubicBezTo>
                    <a:pt x="5690" y="32461"/>
                    <a:pt x="6613" y="29258"/>
                    <a:pt x="7762" y="26194"/>
                  </a:cubicBezTo>
                  <a:cubicBezTo>
                    <a:pt x="10353" y="19285"/>
                    <a:pt x="13337" y="15449"/>
                    <a:pt x="17287" y="9525"/>
                  </a:cubicBezTo>
                  <a:cubicBezTo>
                    <a:pt x="22843" y="10319"/>
                    <a:pt x="28826" y="9628"/>
                    <a:pt x="33955" y="11907"/>
                  </a:cubicBezTo>
                  <a:cubicBezTo>
                    <a:pt x="40187" y="14677"/>
                    <a:pt x="37746" y="22003"/>
                    <a:pt x="41099" y="26194"/>
                  </a:cubicBezTo>
                  <a:cubicBezTo>
                    <a:pt x="42887" y="28429"/>
                    <a:pt x="45862" y="29369"/>
                    <a:pt x="48243" y="30957"/>
                  </a:cubicBezTo>
                  <a:cubicBezTo>
                    <a:pt x="53910" y="47959"/>
                    <a:pt x="57182" y="42459"/>
                    <a:pt x="45862" y="50007"/>
                  </a:cubicBezTo>
                  <a:cubicBezTo>
                    <a:pt x="41893" y="49213"/>
                    <a:pt x="37469" y="49633"/>
                    <a:pt x="33955" y="47625"/>
                  </a:cubicBezTo>
                  <a:cubicBezTo>
                    <a:pt x="25980" y="43068"/>
                    <a:pt x="30001" y="34867"/>
                    <a:pt x="31574" y="28575"/>
                  </a:cubicBezTo>
                  <a:cubicBezTo>
                    <a:pt x="32183" y="26140"/>
                    <a:pt x="32833" y="23677"/>
                    <a:pt x="33955" y="21432"/>
                  </a:cubicBezTo>
                  <a:cubicBezTo>
                    <a:pt x="35235" y="18872"/>
                    <a:pt x="36337" y="15876"/>
                    <a:pt x="38718" y="14288"/>
                  </a:cubicBezTo>
                  <a:cubicBezTo>
                    <a:pt x="41441" y="12473"/>
                    <a:pt x="45068" y="12701"/>
                    <a:pt x="48243" y="11907"/>
                  </a:cubicBezTo>
                  <a:cubicBezTo>
                    <a:pt x="53799" y="12701"/>
                    <a:pt x="59536" y="12675"/>
                    <a:pt x="64912" y="14288"/>
                  </a:cubicBezTo>
                  <a:cubicBezTo>
                    <a:pt x="73981" y="17009"/>
                    <a:pt x="70923" y="20299"/>
                    <a:pt x="76818" y="26194"/>
                  </a:cubicBezTo>
                  <a:cubicBezTo>
                    <a:pt x="78842" y="28218"/>
                    <a:pt x="81581" y="29369"/>
                    <a:pt x="83962" y="30957"/>
                  </a:cubicBezTo>
                  <a:cubicBezTo>
                    <a:pt x="84756" y="33338"/>
                    <a:pt x="88431" y="36708"/>
                    <a:pt x="86343" y="38100"/>
                  </a:cubicBezTo>
                  <a:cubicBezTo>
                    <a:pt x="85346" y="38764"/>
                    <a:pt x="71514" y="33951"/>
                    <a:pt x="69674" y="33338"/>
                  </a:cubicBezTo>
                  <a:cubicBezTo>
                    <a:pt x="68880" y="30957"/>
                    <a:pt x="67293" y="28704"/>
                    <a:pt x="67293" y="26194"/>
                  </a:cubicBezTo>
                  <a:cubicBezTo>
                    <a:pt x="67293" y="22396"/>
                    <a:pt x="70548" y="11956"/>
                    <a:pt x="74437" y="9525"/>
                  </a:cubicBezTo>
                  <a:cubicBezTo>
                    <a:pt x="78694" y="6864"/>
                    <a:pt x="88724" y="4763"/>
                    <a:pt x="88724" y="4763"/>
                  </a:cubicBezTo>
                  <a:cubicBezTo>
                    <a:pt x="105656" y="6879"/>
                    <a:pt x="106441" y="2097"/>
                    <a:pt x="112537" y="14288"/>
                  </a:cubicBezTo>
                  <a:cubicBezTo>
                    <a:pt x="113660" y="16533"/>
                    <a:pt x="114124" y="19051"/>
                    <a:pt x="114918" y="21432"/>
                  </a:cubicBezTo>
                  <a:cubicBezTo>
                    <a:pt x="112537" y="23019"/>
                    <a:pt x="110607" y="25789"/>
                    <a:pt x="107774" y="26194"/>
                  </a:cubicBezTo>
                  <a:cubicBezTo>
                    <a:pt x="93689" y="28206"/>
                    <a:pt x="97527" y="18833"/>
                    <a:pt x="100630" y="9525"/>
                  </a:cubicBezTo>
                  <a:cubicBezTo>
                    <a:pt x="101535" y="6810"/>
                    <a:pt x="103158" y="4170"/>
                    <a:pt x="105393" y="2382"/>
                  </a:cubicBezTo>
                  <a:cubicBezTo>
                    <a:pt x="107353" y="814"/>
                    <a:pt x="110156" y="794"/>
                    <a:pt x="112537" y="0"/>
                  </a:cubicBezTo>
                  <a:cubicBezTo>
                    <a:pt x="119681" y="794"/>
                    <a:pt x="126995" y="639"/>
                    <a:pt x="133968" y="2382"/>
                  </a:cubicBezTo>
                  <a:cubicBezTo>
                    <a:pt x="139412" y="3743"/>
                    <a:pt x="143606" y="9751"/>
                    <a:pt x="145874" y="14288"/>
                  </a:cubicBezTo>
                  <a:cubicBezTo>
                    <a:pt x="146996" y="16533"/>
                    <a:pt x="147132" y="19187"/>
                    <a:pt x="148255" y="21432"/>
                  </a:cubicBezTo>
                  <a:cubicBezTo>
                    <a:pt x="149535" y="23992"/>
                    <a:pt x="151430" y="26194"/>
                    <a:pt x="153018" y="28575"/>
                  </a:cubicBezTo>
                  <a:cubicBezTo>
                    <a:pt x="154605" y="33338"/>
                    <a:pt x="158138" y="37856"/>
                    <a:pt x="157780" y="42863"/>
                  </a:cubicBezTo>
                  <a:lnTo>
                    <a:pt x="155399" y="76200"/>
                  </a:lnTo>
                </a:path>
              </a:pathLst>
            </a:custGeom>
            <a:noFill/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0000" tIns="10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charset="-128"/>
                <a:ea typeface="ＭＳ Ｐゴシック" charset="-128"/>
              </a:endParaRPr>
            </a:p>
          </p:txBody>
        </p:sp>
        <p:sp>
          <p:nvSpPr>
            <p:cNvPr id="122" name="フリーフォーム 121"/>
            <p:cNvSpPr/>
            <p:nvPr/>
          </p:nvSpPr>
          <p:spPr bwMode="auto">
            <a:xfrm>
              <a:off x="5421974" y="5766516"/>
              <a:ext cx="158138" cy="85725"/>
            </a:xfrm>
            <a:custGeom>
              <a:avLst/>
              <a:gdLst>
                <a:gd name="connsiteX0" fmla="*/ 5380 w 158138"/>
                <a:gd name="connsiteY0" fmla="*/ 85725 h 85725"/>
                <a:gd name="connsiteX1" fmla="*/ 5380 w 158138"/>
                <a:gd name="connsiteY1" fmla="*/ 35719 h 85725"/>
                <a:gd name="connsiteX2" fmla="*/ 7762 w 158138"/>
                <a:gd name="connsiteY2" fmla="*/ 26194 h 85725"/>
                <a:gd name="connsiteX3" fmla="*/ 17287 w 158138"/>
                <a:gd name="connsiteY3" fmla="*/ 9525 h 85725"/>
                <a:gd name="connsiteX4" fmla="*/ 33955 w 158138"/>
                <a:gd name="connsiteY4" fmla="*/ 11907 h 85725"/>
                <a:gd name="connsiteX5" fmla="*/ 41099 w 158138"/>
                <a:gd name="connsiteY5" fmla="*/ 26194 h 85725"/>
                <a:gd name="connsiteX6" fmla="*/ 48243 w 158138"/>
                <a:gd name="connsiteY6" fmla="*/ 30957 h 85725"/>
                <a:gd name="connsiteX7" fmla="*/ 45862 w 158138"/>
                <a:gd name="connsiteY7" fmla="*/ 50007 h 85725"/>
                <a:gd name="connsiteX8" fmla="*/ 33955 w 158138"/>
                <a:gd name="connsiteY8" fmla="*/ 47625 h 85725"/>
                <a:gd name="connsiteX9" fmla="*/ 31574 w 158138"/>
                <a:gd name="connsiteY9" fmla="*/ 28575 h 85725"/>
                <a:gd name="connsiteX10" fmla="*/ 33955 w 158138"/>
                <a:gd name="connsiteY10" fmla="*/ 21432 h 85725"/>
                <a:gd name="connsiteX11" fmla="*/ 38718 w 158138"/>
                <a:gd name="connsiteY11" fmla="*/ 14288 h 85725"/>
                <a:gd name="connsiteX12" fmla="*/ 48243 w 158138"/>
                <a:gd name="connsiteY12" fmla="*/ 11907 h 85725"/>
                <a:gd name="connsiteX13" fmla="*/ 64912 w 158138"/>
                <a:gd name="connsiteY13" fmla="*/ 14288 h 85725"/>
                <a:gd name="connsiteX14" fmla="*/ 76818 w 158138"/>
                <a:gd name="connsiteY14" fmla="*/ 26194 h 85725"/>
                <a:gd name="connsiteX15" fmla="*/ 83962 w 158138"/>
                <a:gd name="connsiteY15" fmla="*/ 30957 h 85725"/>
                <a:gd name="connsiteX16" fmla="*/ 86343 w 158138"/>
                <a:gd name="connsiteY16" fmla="*/ 38100 h 85725"/>
                <a:gd name="connsiteX17" fmla="*/ 69674 w 158138"/>
                <a:gd name="connsiteY17" fmla="*/ 33338 h 85725"/>
                <a:gd name="connsiteX18" fmla="*/ 67293 w 158138"/>
                <a:gd name="connsiteY18" fmla="*/ 26194 h 85725"/>
                <a:gd name="connsiteX19" fmla="*/ 74437 w 158138"/>
                <a:gd name="connsiteY19" fmla="*/ 9525 h 85725"/>
                <a:gd name="connsiteX20" fmla="*/ 88724 w 158138"/>
                <a:gd name="connsiteY20" fmla="*/ 4763 h 85725"/>
                <a:gd name="connsiteX21" fmla="*/ 112537 w 158138"/>
                <a:gd name="connsiteY21" fmla="*/ 14288 h 85725"/>
                <a:gd name="connsiteX22" fmla="*/ 114918 w 158138"/>
                <a:gd name="connsiteY22" fmla="*/ 21432 h 85725"/>
                <a:gd name="connsiteX23" fmla="*/ 107774 w 158138"/>
                <a:gd name="connsiteY23" fmla="*/ 26194 h 85725"/>
                <a:gd name="connsiteX24" fmla="*/ 100630 w 158138"/>
                <a:gd name="connsiteY24" fmla="*/ 9525 h 85725"/>
                <a:gd name="connsiteX25" fmla="*/ 105393 w 158138"/>
                <a:gd name="connsiteY25" fmla="*/ 2382 h 85725"/>
                <a:gd name="connsiteX26" fmla="*/ 112537 w 158138"/>
                <a:gd name="connsiteY26" fmla="*/ 0 h 85725"/>
                <a:gd name="connsiteX27" fmla="*/ 133968 w 158138"/>
                <a:gd name="connsiteY27" fmla="*/ 2382 h 85725"/>
                <a:gd name="connsiteX28" fmla="*/ 145874 w 158138"/>
                <a:gd name="connsiteY28" fmla="*/ 14288 h 85725"/>
                <a:gd name="connsiteX29" fmla="*/ 148255 w 158138"/>
                <a:gd name="connsiteY29" fmla="*/ 21432 h 85725"/>
                <a:gd name="connsiteX30" fmla="*/ 153018 w 158138"/>
                <a:gd name="connsiteY30" fmla="*/ 28575 h 85725"/>
                <a:gd name="connsiteX31" fmla="*/ 157780 w 158138"/>
                <a:gd name="connsiteY31" fmla="*/ 42863 h 85725"/>
                <a:gd name="connsiteX32" fmla="*/ 155399 w 158138"/>
                <a:gd name="connsiteY32" fmla="*/ 7620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8138" h="85725">
                  <a:moveTo>
                    <a:pt x="5380" y="85725"/>
                  </a:moveTo>
                  <a:cubicBezTo>
                    <a:pt x="0" y="64204"/>
                    <a:pt x="1653" y="74850"/>
                    <a:pt x="5380" y="35719"/>
                  </a:cubicBezTo>
                  <a:cubicBezTo>
                    <a:pt x="5690" y="32461"/>
                    <a:pt x="6613" y="29258"/>
                    <a:pt x="7762" y="26194"/>
                  </a:cubicBezTo>
                  <a:cubicBezTo>
                    <a:pt x="10353" y="19285"/>
                    <a:pt x="13337" y="15449"/>
                    <a:pt x="17287" y="9525"/>
                  </a:cubicBezTo>
                  <a:cubicBezTo>
                    <a:pt x="22843" y="10319"/>
                    <a:pt x="28826" y="9628"/>
                    <a:pt x="33955" y="11907"/>
                  </a:cubicBezTo>
                  <a:cubicBezTo>
                    <a:pt x="40187" y="14677"/>
                    <a:pt x="37746" y="22003"/>
                    <a:pt x="41099" y="26194"/>
                  </a:cubicBezTo>
                  <a:cubicBezTo>
                    <a:pt x="42887" y="28429"/>
                    <a:pt x="45862" y="29369"/>
                    <a:pt x="48243" y="30957"/>
                  </a:cubicBezTo>
                  <a:cubicBezTo>
                    <a:pt x="53910" y="47959"/>
                    <a:pt x="57182" y="42459"/>
                    <a:pt x="45862" y="50007"/>
                  </a:cubicBezTo>
                  <a:cubicBezTo>
                    <a:pt x="41893" y="49213"/>
                    <a:pt x="37469" y="49633"/>
                    <a:pt x="33955" y="47625"/>
                  </a:cubicBezTo>
                  <a:cubicBezTo>
                    <a:pt x="25980" y="43068"/>
                    <a:pt x="30001" y="34867"/>
                    <a:pt x="31574" y="28575"/>
                  </a:cubicBezTo>
                  <a:cubicBezTo>
                    <a:pt x="32183" y="26140"/>
                    <a:pt x="32833" y="23677"/>
                    <a:pt x="33955" y="21432"/>
                  </a:cubicBezTo>
                  <a:cubicBezTo>
                    <a:pt x="35235" y="18872"/>
                    <a:pt x="36337" y="15876"/>
                    <a:pt x="38718" y="14288"/>
                  </a:cubicBezTo>
                  <a:cubicBezTo>
                    <a:pt x="41441" y="12473"/>
                    <a:pt x="45068" y="12701"/>
                    <a:pt x="48243" y="11907"/>
                  </a:cubicBezTo>
                  <a:cubicBezTo>
                    <a:pt x="53799" y="12701"/>
                    <a:pt x="59536" y="12675"/>
                    <a:pt x="64912" y="14288"/>
                  </a:cubicBezTo>
                  <a:cubicBezTo>
                    <a:pt x="73981" y="17009"/>
                    <a:pt x="70923" y="20299"/>
                    <a:pt x="76818" y="26194"/>
                  </a:cubicBezTo>
                  <a:cubicBezTo>
                    <a:pt x="78842" y="28218"/>
                    <a:pt x="81581" y="29369"/>
                    <a:pt x="83962" y="30957"/>
                  </a:cubicBezTo>
                  <a:cubicBezTo>
                    <a:pt x="84756" y="33338"/>
                    <a:pt x="88431" y="36708"/>
                    <a:pt x="86343" y="38100"/>
                  </a:cubicBezTo>
                  <a:cubicBezTo>
                    <a:pt x="85346" y="38764"/>
                    <a:pt x="71514" y="33951"/>
                    <a:pt x="69674" y="33338"/>
                  </a:cubicBezTo>
                  <a:cubicBezTo>
                    <a:pt x="68880" y="30957"/>
                    <a:pt x="67293" y="28704"/>
                    <a:pt x="67293" y="26194"/>
                  </a:cubicBezTo>
                  <a:cubicBezTo>
                    <a:pt x="67293" y="22396"/>
                    <a:pt x="70548" y="11956"/>
                    <a:pt x="74437" y="9525"/>
                  </a:cubicBezTo>
                  <a:cubicBezTo>
                    <a:pt x="78694" y="6864"/>
                    <a:pt x="88724" y="4763"/>
                    <a:pt x="88724" y="4763"/>
                  </a:cubicBezTo>
                  <a:cubicBezTo>
                    <a:pt x="105656" y="6879"/>
                    <a:pt x="106441" y="2097"/>
                    <a:pt x="112537" y="14288"/>
                  </a:cubicBezTo>
                  <a:cubicBezTo>
                    <a:pt x="113660" y="16533"/>
                    <a:pt x="114124" y="19051"/>
                    <a:pt x="114918" y="21432"/>
                  </a:cubicBezTo>
                  <a:cubicBezTo>
                    <a:pt x="112537" y="23019"/>
                    <a:pt x="110607" y="25789"/>
                    <a:pt x="107774" y="26194"/>
                  </a:cubicBezTo>
                  <a:cubicBezTo>
                    <a:pt x="93689" y="28206"/>
                    <a:pt x="97527" y="18833"/>
                    <a:pt x="100630" y="9525"/>
                  </a:cubicBezTo>
                  <a:cubicBezTo>
                    <a:pt x="101535" y="6810"/>
                    <a:pt x="103158" y="4170"/>
                    <a:pt x="105393" y="2382"/>
                  </a:cubicBezTo>
                  <a:cubicBezTo>
                    <a:pt x="107353" y="814"/>
                    <a:pt x="110156" y="794"/>
                    <a:pt x="112537" y="0"/>
                  </a:cubicBezTo>
                  <a:cubicBezTo>
                    <a:pt x="119681" y="794"/>
                    <a:pt x="126995" y="639"/>
                    <a:pt x="133968" y="2382"/>
                  </a:cubicBezTo>
                  <a:cubicBezTo>
                    <a:pt x="139412" y="3743"/>
                    <a:pt x="143606" y="9751"/>
                    <a:pt x="145874" y="14288"/>
                  </a:cubicBezTo>
                  <a:cubicBezTo>
                    <a:pt x="146996" y="16533"/>
                    <a:pt x="147132" y="19187"/>
                    <a:pt x="148255" y="21432"/>
                  </a:cubicBezTo>
                  <a:cubicBezTo>
                    <a:pt x="149535" y="23992"/>
                    <a:pt x="151430" y="26194"/>
                    <a:pt x="153018" y="28575"/>
                  </a:cubicBezTo>
                  <a:cubicBezTo>
                    <a:pt x="154605" y="33338"/>
                    <a:pt x="158138" y="37856"/>
                    <a:pt x="157780" y="42863"/>
                  </a:cubicBezTo>
                  <a:lnTo>
                    <a:pt x="155399" y="76200"/>
                  </a:lnTo>
                </a:path>
              </a:pathLst>
            </a:custGeom>
            <a:noFill/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0000" tIns="10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charset="-128"/>
                <a:ea typeface="ＭＳ Ｐゴシック" charset="-128"/>
              </a:endParaRPr>
            </a:p>
          </p:txBody>
        </p:sp>
      </p:grpSp>
      <p:sp>
        <p:nvSpPr>
          <p:cNvPr id="127" name="Rectangle 13"/>
          <p:cNvSpPr>
            <a:spLocks noChangeArrowheads="1"/>
          </p:cNvSpPr>
          <p:nvPr/>
        </p:nvSpPr>
        <p:spPr bwMode="auto">
          <a:xfrm rot="5400000">
            <a:off x="3059485" y="1569111"/>
            <a:ext cx="720080" cy="287338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Oval 16"/>
          <p:cNvSpPr>
            <a:spLocks noChangeArrowheads="1"/>
          </p:cNvSpPr>
          <p:nvPr/>
        </p:nvSpPr>
        <p:spPr bwMode="auto">
          <a:xfrm rot="5400000">
            <a:off x="3341284" y="1862805"/>
            <a:ext cx="156481" cy="144463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Oval 16"/>
          <p:cNvSpPr>
            <a:spLocks noChangeArrowheads="1"/>
          </p:cNvSpPr>
          <p:nvPr/>
        </p:nvSpPr>
        <p:spPr bwMode="auto">
          <a:xfrm rot="5400000">
            <a:off x="3340714" y="1646781"/>
            <a:ext cx="156481" cy="144463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0" name="Oval 16"/>
          <p:cNvSpPr>
            <a:spLocks noChangeArrowheads="1"/>
          </p:cNvSpPr>
          <p:nvPr/>
        </p:nvSpPr>
        <p:spPr bwMode="auto">
          <a:xfrm rot="5400000">
            <a:off x="3340714" y="1430757"/>
            <a:ext cx="156481" cy="144463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1" name="Rectangle 100"/>
          <p:cNvSpPr>
            <a:spLocks noChangeArrowheads="1"/>
          </p:cNvSpPr>
          <p:nvPr/>
        </p:nvSpPr>
        <p:spPr bwMode="auto">
          <a:xfrm>
            <a:off x="354387" y="4881132"/>
            <a:ext cx="231215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Comic Sans MS" pitchFamily="66" charset="0"/>
              </a:rPr>
              <a:t>Activate &amp; storage </a:t>
            </a:r>
          </a:p>
          <a:p>
            <a:r>
              <a:rPr lang="en-US" altLang="ja-JP" sz="1600" dirty="0" smtClean="0">
                <a:latin typeface="Comic Sans MS" pitchFamily="66" charset="0"/>
              </a:rPr>
              <a:t>6~9 cathodes per day.</a:t>
            </a:r>
            <a:endParaRPr lang="en-US" altLang="ja-JP" sz="1600" dirty="0">
              <a:latin typeface="Comic Sans MS" pitchFamily="66" charset="0"/>
            </a:endParaRPr>
          </a:p>
        </p:txBody>
      </p:sp>
      <p:sp>
        <p:nvSpPr>
          <p:cNvPr id="132" name="Oval 16"/>
          <p:cNvSpPr>
            <a:spLocks noChangeArrowheads="1"/>
          </p:cNvSpPr>
          <p:nvPr/>
        </p:nvSpPr>
        <p:spPr bwMode="auto">
          <a:xfrm rot="5400000">
            <a:off x="749567" y="3374973"/>
            <a:ext cx="156481" cy="14446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33" name="角丸四角形 132"/>
          <p:cNvSpPr/>
          <p:nvPr/>
        </p:nvSpPr>
        <p:spPr bwMode="auto">
          <a:xfrm>
            <a:off x="755576" y="3237648"/>
            <a:ext cx="504056" cy="432048"/>
          </a:xfrm>
          <a:prstGeom prst="roundRect">
            <a:avLst>
              <a:gd name="adj" fmla="val 50000"/>
            </a:avLst>
          </a:prstGeom>
          <a:noFill/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0000" tIns="10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charset="-128"/>
              <a:ea typeface="ＭＳ Ｐゴシック" charset="-128"/>
            </a:endParaRPr>
          </a:p>
        </p:txBody>
      </p:sp>
      <p:sp>
        <p:nvSpPr>
          <p:cNvPr id="134" name="Rectangle 100"/>
          <p:cNvSpPr>
            <a:spLocks noChangeArrowheads="1"/>
          </p:cNvSpPr>
          <p:nvPr/>
        </p:nvSpPr>
        <p:spPr bwMode="auto">
          <a:xfrm>
            <a:off x="179512" y="1496756"/>
            <a:ext cx="21841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Comic Sans MS" pitchFamily="66" charset="0"/>
              </a:rPr>
              <a:t>Short dead time for </a:t>
            </a:r>
          </a:p>
          <a:p>
            <a:r>
              <a:rPr lang="en-US" altLang="ja-JP" sz="1600" dirty="0" smtClean="0">
                <a:latin typeface="Comic Sans MS" pitchFamily="66" charset="0"/>
              </a:rPr>
              <a:t>exchange cathode </a:t>
            </a:r>
          </a:p>
          <a:p>
            <a:r>
              <a:rPr lang="en-US" altLang="ja-JP" sz="1600" dirty="0" smtClean="0">
                <a:latin typeface="Comic Sans MS" pitchFamily="66" charset="0"/>
              </a:rPr>
              <a:t>during gun operation.</a:t>
            </a:r>
            <a:endParaRPr lang="en-US" altLang="ja-JP" sz="1600" dirty="0">
              <a:latin typeface="Comic Sans MS" pitchFamily="66" charset="0"/>
            </a:endParaRPr>
          </a:p>
        </p:txBody>
      </p:sp>
      <p:sp>
        <p:nvSpPr>
          <p:cNvPr id="102" name="Rectangle 99"/>
          <p:cNvSpPr>
            <a:spLocks noChangeArrowheads="1"/>
          </p:cNvSpPr>
          <p:nvPr/>
        </p:nvSpPr>
        <p:spPr bwMode="auto">
          <a:xfrm>
            <a:off x="6084168" y="5529204"/>
            <a:ext cx="540533" cy="54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omic Sans MS" pitchFamily="66" charset="0"/>
              </a:rPr>
              <a:t>Gate</a:t>
            </a:r>
          </a:p>
          <a:p>
            <a:r>
              <a:rPr lang="en-US" altLang="ja-JP" dirty="0" smtClean="0">
                <a:latin typeface="Comic Sans MS" pitchFamily="66" charset="0"/>
              </a:rPr>
              <a:t>valve</a:t>
            </a:r>
            <a:endParaRPr lang="en-US" altLang="ja-JP" dirty="0">
              <a:latin typeface="Comic Sans MS" pitchFamily="66" charset="0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6978977" y="994789"/>
            <a:ext cx="2098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Courtesy of M. Yamamoto 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41647" y="6299200"/>
            <a:ext cx="3815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cathode preparation system at KEK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3949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0.07864 -0.0944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-0.09445 L -0.29132 -0.09445 " pathEditMode="relative" ptsTypes="AA">
                                      <p:cBhvr>
                                        <p:cTn id="1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132 -0.09445 L -0.50399 -0.09445 " pathEditMode="relative" ptsTypes="AA">
                                      <p:cBhvr>
                                        <p:cTn id="3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53 " pathEditMode="relative" ptsTypes="AA">
                                      <p:cBhvr>
                                        <p:cTn id="7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19954 C 0.00538 -0.20093 0.01094 -0.20209 0.01562 -0.20579 C 0.02031 -0.20949 0.02656 -0.21852 0.02864 -0.22107 " pathEditMode="relative" rAng="0" ptsTypes="aaA">
                                      <p:cBhvr>
                                        <p:cTn id="7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361 0 " pathEditMode="relative" ptsTypes="AA">
                                      <p:cBhvr>
                                        <p:cTn id="8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361 0 " pathEditMode="relative" ptsTypes="AA">
                                      <p:cBhvr>
                                        <p:cTn id="8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361 0 " pathEditMode="relative" ptsTypes="AA">
                                      <p:cBhvr>
                                        <p:cTn id="8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92 -3.7037E-6 L 0.02292 -0.19953 " pathEditMode="relative" rAng="0" ptsTypes="AA">
                                      <p:cBhvr>
                                        <p:cTn id="8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65 -0.22107 C 0.03194 -0.22662 0.03524 -0.23195 0.03698 -0.23843 C 0.03872 -0.24491 0.03889 -0.25255 0.03906 -0.25996 " pathEditMode="relative" rAng="0" ptsTypes="aaA">
                                      <p:cBhvr>
                                        <p:cTn id="9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19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0.19953 C 0.0309 -0.20185 0.03837 -0.20393 0.04288 -0.20717 C 0.04739 -0.21041 0.0493 -0.21481 0.05121 -0.21898 " pathEditMode="relative" rAng="0" ptsTypes="aaA">
                                      <p:cBhvr>
                                        <p:cTn id="9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-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500"/>
                            </p:stCondLst>
                            <p:childTnLst>
                              <p:par>
                                <p:cTn id="94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3.7037E-6 L -0.02361 -3.7037E-6 " pathEditMode="relative" rAng="0" ptsTypes="AA">
                                      <p:cBhvr>
                                        <p:cTn id="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22 0 " pathEditMode="relative" ptsTypes="AA">
                                      <p:cBhvr>
                                        <p:cTn id="9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3500"/>
                            </p:stCondLst>
                            <p:childTnLst>
                              <p:par>
                                <p:cTn id="99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3 0.00023 L -0.0243 -0.1993 " pathEditMode="relative" rAng="0" ptsTypes="AA">
                                      <p:cBhvr>
                                        <p:cTn id="10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2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06 -0.25996 L -0.28386 -0.25996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8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292 0 " pathEditMode="relative" ptsTypes="AA">
                                      <p:cBhvr>
                                        <p:cTn id="11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8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26 0.00162 C 0.32309 -0.00023 0.32291 -0.00231 0.32222 -0.00416 C 0.32153 -0.00879 0.32135 -0.01204 0.3191 -0.01597 C 0.31892 -0.01782 0.31719 -0.02037 0.31649 -0.02268 C 0.31614 -0.02477 0.31475 -0.02731 0.31337 -0.02824 C 0.3125 -0.03032 0.31146 -0.03171 0.31007 -0.0331 C 0.30972 -0.03426 0.3092 -0.03426 0.3085 -0.03518 L 0.30729 -0.04004 " pathEditMode="relative" rAng="0" ptsTypes="ffffffAA">
                                      <p:cBhvr>
                                        <p:cTn id="11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21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26 -0.22107 C 0.05312 -0.22269 0.05347 -0.22385 0.05486 -0.22454 C 0.05573 -0.2257 0.05642 -0.22593 0.05694 -0.22732 C 0.05712 -0.22917 0.05746 -0.23125 0.05851 -0.23241 C 0.05989 -0.23542 0.06042 -0.23889 0.06163 -0.24213 C 0.0625 -0.24769 0.06233 -0.25324 0.06233 -0.2588 L 0.06215 -0.26459 " pathEditMode="relative" rAng="0" ptsTypes="fffffAA">
                                      <p:cBhvr>
                                        <p:cTn id="12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22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1993 C -0.02205 -0.19977 -0.02066 -0.20116 -0.0191 -0.20162 C -0.01771 -0.20208 -0.01632 -0.20185 -0.01493 -0.20231 C -0.01354 -0.2037 -0.01285 -0.20347 -0.01076 -0.2037 C -0.00903 -0.2044 -0.00781 -0.20509 -0.00642 -0.20648 C -0.00573 -0.2081 -0.00469 -0.2081 -0.0033 -0.20903 C -0.00156 -0.21018 -0.00035 -0.21227 0.00121 -0.21389 C 0.00191 -0.21458 0.00382 -0.21713 0.00382 -0.21805 L 0.00746 -0.22014 " pathEditMode="relative" rAng="0" ptsTypes="fffffffAA">
                                      <p:cBhvr>
                                        <p:cTn id="1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-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0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68 -0.25996 L -0.26024 -0.25996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6783 " pathEditMode="relative" ptsTypes="AA">
                                      <p:cBhvr>
                                        <p:cTn id="14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3" grpId="1" animBg="1"/>
      <p:bldP spid="113" grpId="2" animBg="1"/>
      <p:bldP spid="114" grpId="0" animBg="1"/>
      <p:bldP spid="114" grpId="1" animBg="1"/>
      <p:bldP spid="114" grpId="2" animBg="1"/>
      <p:bldP spid="114" grpId="3" animBg="1"/>
      <p:bldP spid="114" grpId="4" animBg="1"/>
      <p:bldP spid="115" grpId="0" animBg="1"/>
      <p:bldP spid="115" grpId="1" animBg="1"/>
      <p:bldP spid="115" grpId="2" animBg="1"/>
      <p:bldP spid="115" grpId="3" animBg="1"/>
      <p:bldP spid="115" grpId="4" animBg="1"/>
      <p:bldP spid="115" grpId="5" animBg="1"/>
      <p:bldP spid="116" grpId="0" animBg="1"/>
      <p:bldP spid="116" grpId="1" animBg="1"/>
      <p:bldP spid="116" grpId="2" animBg="1"/>
      <p:bldP spid="116" grpId="3" animBg="1"/>
      <p:bldP spid="116" grpId="4" animBg="1"/>
      <p:bldP spid="116" grpId="5" animBg="1"/>
      <p:bldP spid="127" grpId="0" animBg="1"/>
      <p:bldP spid="128" grpId="0" animBg="1"/>
      <p:bldP spid="128" grpId="1" animBg="1"/>
      <p:bldP spid="129" grpId="0" animBg="1"/>
      <p:bldP spid="130" grpId="0" animBg="1"/>
      <p:bldP spid="131" grpId="0"/>
      <p:bldP spid="132" grpId="0" animBg="1"/>
      <p:bldP spid="132" grpId="1" animBg="1"/>
      <p:bldP spid="132" grpId="2" animBg="1"/>
      <p:bldP spid="1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1"/>
          <p:cNvSpPr>
            <a:spLocks noGrp="1"/>
          </p:cNvSpPr>
          <p:nvPr>
            <p:ph type="title"/>
          </p:nvPr>
        </p:nvSpPr>
        <p:spPr>
          <a:xfrm>
            <a:off x="457200" y="138057"/>
            <a:ext cx="8229600" cy="845178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Trip of SC Cavities</a:t>
            </a:r>
            <a:endParaRPr lang="ja-JP" altLang="en-US" dirty="0" smtClean="0">
              <a:latin typeface="Arial"/>
              <a:cs typeface="Arial"/>
            </a:endParaRPr>
          </a:p>
        </p:txBody>
      </p:sp>
      <p:sp>
        <p:nvSpPr>
          <p:cNvPr id="17411" name="スライド番号プレースホルダー 3"/>
          <p:cNvSpPr>
            <a:spLocks noGrp="1"/>
          </p:cNvSpPr>
          <p:nvPr>
            <p:ph type="sldNum" sz="quarter" idx="12"/>
          </p:nvPr>
        </p:nvSpPr>
        <p:spPr bwMode="auto">
          <a:xfrm>
            <a:off x="6567005" y="6522022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13CC681-7498-46ED-87A9-EDDA3BF21CBD}" type="slidenum">
              <a:rPr lang="ja-JP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ja-JP" altLang="en-US" sz="1200" smtClean="0">
              <a:solidFill>
                <a:srgbClr val="898989"/>
              </a:solidFill>
            </a:endParaRPr>
          </a:p>
        </p:txBody>
      </p:sp>
      <p:pic>
        <p:nvPicPr>
          <p:cNvPr id="17412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7655" y="983235"/>
            <a:ext cx="8145463" cy="5702300"/>
          </a:xfrm>
        </p:spPr>
      </p:pic>
      <p:cxnSp>
        <p:nvCxnSpPr>
          <p:cNvPr id="3" name="直線矢印コネクタ 2"/>
          <p:cNvCxnSpPr/>
          <p:nvPr/>
        </p:nvCxnSpPr>
        <p:spPr>
          <a:xfrm>
            <a:off x="1587018" y="2413572"/>
            <a:ext cx="611700" cy="0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4" name="テキスト ボックス 4"/>
          <p:cNvSpPr txBox="1">
            <a:spLocks noChangeArrowheads="1"/>
          </p:cNvSpPr>
          <p:nvPr/>
        </p:nvSpPr>
        <p:spPr bwMode="auto">
          <a:xfrm>
            <a:off x="1380643" y="1911922"/>
            <a:ext cx="13414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200" u="sng">
                <a:solidFill>
                  <a:srgbClr val="00B050"/>
                </a:solidFill>
                <a:latin typeface="Arial" panose="020B0604020202020204" pitchFamily="34" charset="0"/>
              </a:rPr>
              <a:t>3</a:t>
            </a:r>
            <a:r>
              <a:rPr lang="en-US" altLang="ja-JP" sz="1200" u="sng" baseline="30000">
                <a:solidFill>
                  <a:srgbClr val="00B050"/>
                </a:solidFill>
                <a:latin typeface="Arial" panose="020B0604020202020204" pitchFamily="34" charset="0"/>
              </a:rPr>
              <a:t>rd</a:t>
            </a:r>
            <a:r>
              <a:rPr lang="en-US" altLang="ja-JP" sz="1200" u="sng">
                <a:solidFill>
                  <a:srgbClr val="00B050"/>
                </a:solidFill>
                <a:latin typeface="Arial" panose="020B0604020202020204" pitchFamily="34" charset="0"/>
              </a:rPr>
              <a:t> run</a:t>
            </a:r>
            <a:r>
              <a:rPr lang="ja-JP" altLang="en-US" sz="1200" u="sng">
                <a:solidFill>
                  <a:srgbClr val="00B050"/>
                </a:solidFill>
                <a:latin typeface="Arial" panose="020B0604020202020204" pitchFamily="34" charset="0"/>
              </a:rPr>
              <a:t>（</a:t>
            </a:r>
            <a:r>
              <a:rPr lang="en-US" altLang="ja-JP" sz="1200" u="sng">
                <a:solidFill>
                  <a:srgbClr val="00B050"/>
                </a:solidFill>
                <a:latin typeface="Arial" panose="020B0604020202020204" pitchFamily="34" charset="0"/>
              </a:rPr>
              <a:t>5 weeks</a:t>
            </a:r>
            <a:r>
              <a:rPr lang="ja-JP" altLang="en-US" sz="1200" u="sng">
                <a:solidFill>
                  <a:srgbClr val="00B050"/>
                </a:solidFill>
                <a:latin typeface="Arial" panose="020B0604020202020204" pitchFamily="34" charset="0"/>
              </a:rPr>
              <a:t>）</a:t>
            </a:r>
            <a:endParaRPr lang="en-US" altLang="ja-JP" sz="1200" u="sng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200" u="sng">
                <a:solidFill>
                  <a:srgbClr val="00B050"/>
                </a:solidFill>
                <a:latin typeface="Arial" panose="020B0604020202020204" pitchFamily="34" charset="0"/>
              </a:rPr>
              <a:t>(2014/5/20-6/20)</a:t>
            </a:r>
            <a:endParaRPr lang="ja-JP" altLang="en-US" sz="1200" u="sng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3761893" y="2442147"/>
            <a:ext cx="1184275" cy="0"/>
          </a:xfrm>
          <a:prstGeom prst="straightConnector1">
            <a:avLst/>
          </a:prstGeom>
          <a:ln w="28575">
            <a:solidFill>
              <a:srgbClr val="FF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4946168" y="2442147"/>
            <a:ext cx="576262" cy="0"/>
          </a:xfrm>
          <a:prstGeom prst="straightConnector1">
            <a:avLst/>
          </a:prstGeom>
          <a:ln w="28575">
            <a:solidFill>
              <a:srgbClr val="3333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7" name="テキスト ボックス 13"/>
          <p:cNvSpPr txBox="1">
            <a:spLocks noChangeArrowheads="1"/>
          </p:cNvSpPr>
          <p:nvPr/>
        </p:nvSpPr>
        <p:spPr bwMode="auto">
          <a:xfrm>
            <a:off x="3480905" y="1930972"/>
            <a:ext cx="1465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200" u="sng" dirty="0">
                <a:solidFill>
                  <a:srgbClr val="FF00FF"/>
                </a:solidFill>
                <a:latin typeface="Arial" panose="020B0604020202020204" pitchFamily="34" charset="0"/>
              </a:rPr>
              <a:t>4</a:t>
            </a:r>
            <a:r>
              <a:rPr lang="en-US" altLang="ja-JP" sz="1200" u="sng" baseline="30000" dirty="0">
                <a:solidFill>
                  <a:srgbClr val="FF00FF"/>
                </a:solidFill>
                <a:latin typeface="Arial" panose="020B0604020202020204" pitchFamily="34" charset="0"/>
              </a:rPr>
              <a:t>th</a:t>
            </a:r>
            <a:r>
              <a:rPr lang="en-US" altLang="ja-JP" sz="1200" u="sng" dirty="0">
                <a:solidFill>
                  <a:srgbClr val="FF00FF"/>
                </a:solidFill>
                <a:latin typeface="Arial" panose="020B0604020202020204" pitchFamily="34" charset="0"/>
              </a:rPr>
              <a:t> run</a:t>
            </a:r>
            <a:r>
              <a:rPr lang="ja-JP" altLang="en-US" sz="1200" u="sng" dirty="0">
                <a:solidFill>
                  <a:srgbClr val="FF00FF"/>
                </a:solidFill>
                <a:latin typeface="Arial" panose="020B0604020202020204" pitchFamily="34" charset="0"/>
              </a:rPr>
              <a:t>（</a:t>
            </a:r>
            <a:r>
              <a:rPr lang="en-US" altLang="ja-JP" sz="1200" u="sng" dirty="0">
                <a:solidFill>
                  <a:srgbClr val="FF00FF"/>
                </a:solidFill>
                <a:latin typeface="Arial" panose="020B0604020202020204" pitchFamily="34" charset="0"/>
              </a:rPr>
              <a:t>9.5 weeks</a:t>
            </a:r>
            <a:r>
              <a:rPr lang="ja-JP" altLang="en-US" sz="1200" u="sng" dirty="0">
                <a:solidFill>
                  <a:srgbClr val="FF00FF"/>
                </a:solidFill>
                <a:latin typeface="Arial" panose="020B0604020202020204" pitchFamily="34" charset="0"/>
              </a:rPr>
              <a:t>）</a:t>
            </a:r>
            <a:endParaRPr lang="en-US" altLang="ja-JP" sz="1200" u="sng" dirty="0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200" u="sng" dirty="0">
                <a:solidFill>
                  <a:srgbClr val="FF00FF"/>
                </a:solidFill>
                <a:latin typeface="Arial" panose="020B0604020202020204" pitchFamily="34" charset="0"/>
              </a:rPr>
              <a:t>(2015/1/26-4/4)</a:t>
            </a:r>
            <a:endParaRPr lang="ja-JP" altLang="en-US" sz="1200" u="sng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7418" name="テキスト ボックス 14"/>
          <p:cNvSpPr txBox="1">
            <a:spLocks noChangeArrowheads="1"/>
          </p:cNvSpPr>
          <p:nvPr/>
        </p:nvSpPr>
        <p:spPr bwMode="auto">
          <a:xfrm>
            <a:off x="4877905" y="1880172"/>
            <a:ext cx="1379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200" u="sng" dirty="0">
                <a:solidFill>
                  <a:srgbClr val="3333FF"/>
                </a:solidFill>
                <a:latin typeface="Arial" panose="020B0604020202020204" pitchFamily="34" charset="0"/>
              </a:rPr>
              <a:t>5</a:t>
            </a:r>
            <a:r>
              <a:rPr lang="en-US" altLang="ja-JP" sz="1200" u="sng" baseline="30000" dirty="0">
                <a:solidFill>
                  <a:srgbClr val="3333FF"/>
                </a:solidFill>
                <a:latin typeface="Arial" panose="020B0604020202020204" pitchFamily="34" charset="0"/>
              </a:rPr>
              <a:t>th</a:t>
            </a:r>
            <a:r>
              <a:rPr lang="en-US" altLang="ja-JP" sz="1200" u="sng" dirty="0">
                <a:solidFill>
                  <a:srgbClr val="3333FF"/>
                </a:solidFill>
                <a:latin typeface="Arial" panose="020B0604020202020204" pitchFamily="34" charset="0"/>
              </a:rPr>
              <a:t> run</a:t>
            </a:r>
            <a:r>
              <a:rPr lang="ja-JP" altLang="en-US" sz="1200" u="sng" dirty="0">
                <a:solidFill>
                  <a:srgbClr val="3333FF"/>
                </a:solidFill>
                <a:latin typeface="Arial" panose="020B0604020202020204" pitchFamily="34" charset="0"/>
              </a:rPr>
              <a:t>（</a:t>
            </a:r>
            <a:r>
              <a:rPr lang="en-US" altLang="ja-JP" sz="1200" u="sng" dirty="0">
                <a:solidFill>
                  <a:srgbClr val="3333FF"/>
                </a:solidFill>
                <a:latin typeface="Arial" panose="020B0604020202020204" pitchFamily="34" charset="0"/>
              </a:rPr>
              <a:t>5 weeks</a:t>
            </a:r>
            <a:r>
              <a:rPr lang="ja-JP" altLang="en-US" sz="1200" u="sng" dirty="0">
                <a:solidFill>
                  <a:srgbClr val="3333FF"/>
                </a:solidFill>
                <a:latin typeface="Arial" panose="020B0604020202020204" pitchFamily="34" charset="0"/>
              </a:rPr>
              <a:t>）</a:t>
            </a:r>
            <a:endParaRPr lang="en-US" altLang="ja-JP" sz="1200" u="sng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200" u="sng" dirty="0">
                <a:solidFill>
                  <a:srgbClr val="3333FF"/>
                </a:solidFill>
                <a:latin typeface="Arial" panose="020B0604020202020204" pitchFamily="34" charset="0"/>
              </a:rPr>
              <a:t>(2015/5/25-6/27)</a:t>
            </a:r>
            <a:endParaRPr lang="ja-JP" altLang="en-US" sz="1200" u="sng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7381393" y="2407222"/>
            <a:ext cx="612262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0" name="テキスト ボックス 16"/>
          <p:cNvSpPr txBox="1">
            <a:spLocks noChangeArrowheads="1"/>
          </p:cNvSpPr>
          <p:nvPr/>
        </p:nvSpPr>
        <p:spPr bwMode="auto">
          <a:xfrm>
            <a:off x="6728930" y="1865885"/>
            <a:ext cx="13382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200" u="sng" dirty="0">
                <a:solidFill>
                  <a:srgbClr val="FF0000"/>
                </a:solidFill>
                <a:latin typeface="Arial" panose="020B0604020202020204" pitchFamily="34" charset="0"/>
              </a:rPr>
              <a:t>6</a:t>
            </a:r>
            <a:r>
              <a:rPr lang="en-US" altLang="ja-JP" sz="1200" u="sng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th</a:t>
            </a:r>
            <a:r>
              <a:rPr lang="en-US" altLang="ja-JP" sz="1200" u="sng" dirty="0">
                <a:solidFill>
                  <a:srgbClr val="FF0000"/>
                </a:solidFill>
                <a:latin typeface="Arial" panose="020B0604020202020204" pitchFamily="34" charset="0"/>
              </a:rPr>
              <a:t> run</a:t>
            </a:r>
            <a:r>
              <a:rPr lang="ja-JP" altLang="en-US" sz="1200" u="sng" dirty="0">
                <a:solidFill>
                  <a:srgbClr val="FF0000"/>
                </a:solidFill>
                <a:latin typeface="Arial" panose="020B0604020202020204" pitchFamily="34" charset="0"/>
              </a:rPr>
              <a:t>（</a:t>
            </a:r>
            <a:r>
              <a:rPr lang="en-US" altLang="ja-JP" sz="1200" u="sng" dirty="0">
                <a:solidFill>
                  <a:srgbClr val="FF0000"/>
                </a:solidFill>
                <a:latin typeface="Arial" panose="020B0604020202020204" pitchFamily="34" charset="0"/>
              </a:rPr>
              <a:t>7 weeks</a:t>
            </a:r>
            <a:r>
              <a:rPr lang="ja-JP" altLang="en-US" sz="1200" u="sng" dirty="0">
                <a:solidFill>
                  <a:srgbClr val="FF0000"/>
                </a:solidFill>
                <a:latin typeface="Arial" panose="020B0604020202020204" pitchFamily="34" charset="0"/>
              </a:rPr>
              <a:t>）</a:t>
            </a:r>
            <a:endParaRPr lang="en-US" altLang="ja-JP" sz="1200" u="sng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200" u="sng" dirty="0">
                <a:solidFill>
                  <a:srgbClr val="FF0000"/>
                </a:solidFill>
                <a:latin typeface="Arial" panose="020B0604020202020204" pitchFamily="34" charset="0"/>
              </a:rPr>
              <a:t>(2016/2/15-3/31)</a:t>
            </a:r>
            <a:endParaRPr lang="ja-JP" altLang="en-US" sz="1200" u="sng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4790593" y="3553397"/>
            <a:ext cx="288925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右矢印 18"/>
          <p:cNvSpPr/>
          <p:nvPr/>
        </p:nvSpPr>
        <p:spPr>
          <a:xfrm>
            <a:off x="2353780" y="3550222"/>
            <a:ext cx="1295400" cy="260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423" name="テキスト ボックス 11"/>
          <p:cNvSpPr txBox="1">
            <a:spLocks noChangeArrowheads="1"/>
          </p:cNvSpPr>
          <p:nvPr/>
        </p:nvSpPr>
        <p:spPr bwMode="auto">
          <a:xfrm>
            <a:off x="2254744" y="2824118"/>
            <a:ext cx="14382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</a:rPr>
              <a:t>LLRF change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High 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</a:rPr>
              <a:t>gain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solidFill>
                  <a:srgbClr val="FF0000"/>
                </a:solidFill>
                <a:latin typeface="Arial" panose="020B0604020202020204" pitchFamily="34" charset="0"/>
                <a:sym typeface="Wingdings"/>
              </a:rPr>
              <a:t>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sym typeface="Wingdings"/>
              </a:rPr>
              <a:t> </a:t>
            </a:r>
            <a:r>
              <a:rPr lang="en-US" altLang="ja-JP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Medium 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</a:rPr>
              <a:t>gain</a:t>
            </a:r>
          </a:p>
        </p:txBody>
      </p:sp>
      <p:sp>
        <p:nvSpPr>
          <p:cNvPr id="18" name="右矢印 17"/>
          <p:cNvSpPr/>
          <p:nvPr/>
        </p:nvSpPr>
        <p:spPr>
          <a:xfrm>
            <a:off x="6112980" y="3550222"/>
            <a:ext cx="849313" cy="260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1564793" y="1900810"/>
            <a:ext cx="338399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8" name="テキスト ボックス 3"/>
          <p:cNvSpPr txBox="1">
            <a:spLocks noChangeArrowheads="1"/>
          </p:cNvSpPr>
          <p:nvPr/>
        </p:nvSpPr>
        <p:spPr bwMode="auto">
          <a:xfrm>
            <a:off x="2545868" y="1600772"/>
            <a:ext cx="10080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latin typeface="Arial" panose="020B0604020202020204" pitchFamily="34" charset="0"/>
              </a:rPr>
              <a:t>8.57MV×2</a:t>
            </a:r>
            <a:endParaRPr lang="ja-JP" altLang="en-US" sz="1400" dirty="0">
              <a:latin typeface="Arial" panose="020B0604020202020204" pitchFamily="34" charset="0"/>
            </a:endParaRPr>
          </a:p>
        </p:txBody>
      </p:sp>
      <p:sp>
        <p:nvSpPr>
          <p:cNvPr id="17430" name="テキスト ボックス 23"/>
          <p:cNvSpPr txBox="1">
            <a:spLocks noChangeArrowheads="1"/>
          </p:cNvSpPr>
          <p:nvPr/>
        </p:nvSpPr>
        <p:spPr bwMode="auto">
          <a:xfrm>
            <a:off x="5258905" y="1588072"/>
            <a:ext cx="22108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dirty="0">
                <a:solidFill>
                  <a:srgbClr val="C00000"/>
                </a:solidFill>
                <a:latin typeface="Arial" panose="020B0604020202020204" pitchFamily="34" charset="0"/>
              </a:rPr>
              <a:t>ML1:10MV, ML2: </a:t>
            </a:r>
            <a:r>
              <a:rPr lang="en-US" altLang="ja-JP" sz="1400" dirty="0" smtClean="0">
                <a:solidFill>
                  <a:srgbClr val="C00000"/>
                </a:solidFill>
                <a:latin typeface="Arial" panose="020B0604020202020204" pitchFamily="34" charset="0"/>
              </a:rPr>
              <a:t>7.16MV</a:t>
            </a:r>
            <a:endParaRPr lang="ja-JP" altLang="en-US" sz="1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7432" name="テキスト ボックス 26"/>
          <p:cNvSpPr txBox="1">
            <a:spLocks noChangeArrowheads="1"/>
          </p:cNvSpPr>
          <p:nvPr/>
        </p:nvSpPr>
        <p:spPr bwMode="auto">
          <a:xfrm>
            <a:off x="7538555" y="1580135"/>
            <a:ext cx="10080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latin typeface="Arial" panose="020B0604020202020204" pitchFamily="34" charset="0"/>
              </a:rPr>
              <a:t>8.57MV×2</a:t>
            </a:r>
            <a:endParaRPr lang="ja-JP" altLang="en-US" sz="1400" dirty="0">
              <a:latin typeface="Arial" panose="020B0604020202020204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176164" y="1115101"/>
            <a:ext cx="1638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Courtesy of H. Sakai 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30" name="テキスト ボックス 1"/>
          <p:cNvSpPr txBox="1">
            <a:spLocks noChangeArrowheads="1"/>
          </p:cNvSpPr>
          <p:nvPr/>
        </p:nvSpPr>
        <p:spPr bwMode="auto">
          <a:xfrm>
            <a:off x="3681375" y="2568779"/>
            <a:ext cx="1211089" cy="58477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No trip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(2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</a:rPr>
              <a:t>/9</a:t>
            </a: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</a:rPr>
              <a:t>～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</a:rPr>
              <a:t>3/</a:t>
            </a:r>
            <a:r>
              <a:rPr lang="en-US" altLang="ja-JP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23)</a:t>
            </a:r>
          </a:p>
        </p:txBody>
      </p:sp>
      <p:sp>
        <p:nvSpPr>
          <p:cNvPr id="4" name="テキスト ボックス 3"/>
          <p:cNvSpPr txBox="1"/>
          <p:nvPr/>
        </p:nvSpPr>
        <p:spPr>
          <a:xfrm rot="16200000">
            <a:off x="-468664" y="2686563"/>
            <a:ext cx="20120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Arial"/>
                <a:cs typeface="Arial"/>
              </a:rPr>
              <a:t>  Number of trips   </a:t>
            </a:r>
            <a:endParaRPr kumimoji="1" lang="ja-JP" altLang="en-US" sz="1600" b="1" dirty="0">
              <a:latin typeface="Arial"/>
              <a:cs typeface="Arial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569440" y="5325493"/>
            <a:ext cx="20120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Arial"/>
                <a:cs typeface="Arial"/>
              </a:rPr>
              <a:t>  Date(year/month)   </a:t>
            </a:r>
            <a:endParaRPr kumimoji="1" lang="ja-JP" altLang="en-US" sz="1600" b="1" dirty="0">
              <a:latin typeface="Arial"/>
              <a:cs typeface="Arial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33700" y="1127801"/>
            <a:ext cx="3631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Trips of </a:t>
            </a:r>
            <a:r>
              <a:rPr kumimoji="1" lang="en-US" altLang="ja-JP" dirty="0" err="1" smtClean="0">
                <a:latin typeface="Arial"/>
                <a:cs typeface="Arial"/>
              </a:rPr>
              <a:t>cERL</a:t>
            </a:r>
            <a:r>
              <a:rPr kumimoji="1" lang="en-US" altLang="ja-JP" dirty="0" smtClean="0">
                <a:latin typeface="Arial"/>
                <a:cs typeface="Arial"/>
              </a:rPr>
              <a:t> Main </a:t>
            </a:r>
            <a:r>
              <a:rPr kumimoji="1" lang="en-US" altLang="ja-JP" dirty="0" err="1" smtClean="0">
                <a:latin typeface="Arial"/>
                <a:cs typeface="Arial"/>
              </a:rPr>
              <a:t>Linac</a:t>
            </a:r>
            <a:r>
              <a:rPr kumimoji="1" lang="en-US" altLang="ja-JP" dirty="0" smtClean="0">
                <a:latin typeface="Arial"/>
                <a:cs typeface="Arial"/>
              </a:rPr>
              <a:t> Cavities</a:t>
            </a:r>
            <a:endParaRPr kumimoji="1" lang="ja-JP" altLang="en-US" dirty="0">
              <a:latin typeface="Arial"/>
              <a:cs typeface="Arial"/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7746519" y="1889697"/>
            <a:ext cx="25199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4935055" y="1891285"/>
            <a:ext cx="2841163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08520" y="58530"/>
            <a:ext cx="9468544" cy="972998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Redundant System</a:t>
            </a:r>
            <a:endParaRPr lang="en-US" altLang="ja-JP" dirty="0">
              <a:latin typeface="Arial"/>
              <a:cs typeface="Aria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45" y="2321342"/>
            <a:ext cx="7844255" cy="441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830375" y="1128107"/>
            <a:ext cx="7333907" cy="11541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300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Redundant System for ensuring high availability</a:t>
            </a:r>
            <a:endParaRPr lang="en-US" altLang="ja-JP" sz="2400" dirty="0">
              <a:latin typeface="Arial"/>
              <a:cs typeface="Arial"/>
            </a:endParaRPr>
          </a:p>
          <a:p>
            <a:pPr marL="331200" lvl="1" indent="-198000">
              <a:spcBef>
                <a:spcPts val="300"/>
              </a:spcBef>
              <a:buFont typeface="Arial"/>
              <a:buChar char="•"/>
            </a:pPr>
            <a:r>
              <a:rPr lang="en-US" altLang="ja-JP" sz="2000" dirty="0" smtClean="0">
                <a:latin typeface="Arial"/>
                <a:cs typeface="Arial"/>
              </a:rPr>
              <a:t>Critical parts (</a:t>
            </a:r>
            <a:r>
              <a:rPr lang="en-US" altLang="ja-JP" sz="2000" dirty="0" err="1" smtClean="0">
                <a:latin typeface="Arial"/>
                <a:cs typeface="Arial"/>
              </a:rPr>
              <a:t>Cryoplant</a:t>
            </a:r>
            <a:r>
              <a:rPr lang="en-US" altLang="ja-JP" sz="2000" dirty="0">
                <a:latin typeface="Arial"/>
                <a:cs typeface="Arial"/>
              </a:rPr>
              <a:t>, </a:t>
            </a:r>
            <a:r>
              <a:rPr lang="en-US" altLang="ja-JP" sz="2000" dirty="0" smtClean="0">
                <a:latin typeface="Arial"/>
                <a:cs typeface="Arial"/>
              </a:rPr>
              <a:t>Injector, Main </a:t>
            </a:r>
            <a:r>
              <a:rPr lang="en-US" altLang="ja-JP" sz="2000" dirty="0" err="1" smtClean="0">
                <a:latin typeface="Arial"/>
                <a:cs typeface="Arial"/>
              </a:rPr>
              <a:t>Linac</a:t>
            </a:r>
            <a:r>
              <a:rPr lang="en-US" altLang="ja-JP" sz="2000" dirty="0" smtClean="0">
                <a:latin typeface="Arial"/>
                <a:cs typeface="Arial"/>
              </a:rPr>
              <a:t>, </a:t>
            </a:r>
            <a:r>
              <a:rPr lang="en-US" altLang="ja-JP" sz="2000" dirty="0" err="1" smtClean="0">
                <a:latin typeface="Arial"/>
                <a:cs typeface="Arial"/>
              </a:rPr>
              <a:t>Undulator</a:t>
            </a:r>
            <a:r>
              <a:rPr lang="en-US" altLang="ja-JP" sz="2000" dirty="0">
                <a:latin typeface="Arial"/>
                <a:cs typeface="Arial"/>
              </a:rPr>
              <a:t>, … </a:t>
            </a:r>
            <a:r>
              <a:rPr lang="en-US" altLang="ja-JP" sz="2000" dirty="0" smtClean="0">
                <a:latin typeface="Arial"/>
                <a:cs typeface="Arial"/>
              </a:rPr>
              <a:t>)</a:t>
            </a:r>
            <a:endParaRPr lang="en-US" altLang="ja-JP" sz="2000" dirty="0">
              <a:latin typeface="Arial"/>
              <a:cs typeface="Arial"/>
            </a:endParaRPr>
          </a:p>
          <a:p>
            <a:pPr marL="331200" lvl="1" indent="-198000">
              <a:spcBef>
                <a:spcPts val="300"/>
              </a:spcBef>
              <a:buFont typeface="Arial"/>
              <a:buChar char="•"/>
            </a:pPr>
            <a:r>
              <a:rPr lang="en-US" altLang="ja-JP" sz="2000" dirty="0" smtClean="0">
                <a:latin typeface="Arial"/>
                <a:cs typeface="Arial"/>
              </a:rPr>
              <a:t>Entire </a:t>
            </a:r>
            <a:r>
              <a:rPr lang="en-US" altLang="ja-JP" sz="2000" dirty="0">
                <a:latin typeface="Arial"/>
                <a:cs typeface="Arial"/>
              </a:rPr>
              <a:t>light </a:t>
            </a:r>
            <a:r>
              <a:rPr lang="en-US" altLang="ja-JP" sz="2000" dirty="0" smtClean="0">
                <a:latin typeface="Arial"/>
                <a:cs typeface="Arial"/>
              </a:rPr>
              <a:t>source system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689232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5015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  <a:latin typeface="Arial"/>
                <a:cs typeface="Arial"/>
              </a:rPr>
              <a:t>Reduction of Source Size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41492" y="1160715"/>
            <a:ext cx="8550473" cy="3381908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800"/>
              </a:spcBef>
            </a:pPr>
            <a:r>
              <a:rPr lang="en-US" altLang="ja-JP" sz="2800" dirty="0">
                <a:latin typeface="Arial"/>
                <a:cs typeface="Arial"/>
              </a:rPr>
              <a:t>Higher field gradient of Main SC cavities </a:t>
            </a:r>
          </a:p>
          <a:p>
            <a:pPr lvl="1">
              <a:spcBef>
                <a:spcPts val="800"/>
              </a:spcBef>
            </a:pPr>
            <a:r>
              <a:rPr lang="en-US" altLang="ja-JP" sz="2400" dirty="0">
                <a:latin typeface="Arial"/>
                <a:cs typeface="Arial"/>
              </a:rPr>
              <a:t>Increase of power consumption ∝ E</a:t>
            </a:r>
            <a:r>
              <a:rPr lang="en-US" altLang="ja-JP" sz="2400" baseline="-25000" dirty="0">
                <a:latin typeface="Arial"/>
                <a:cs typeface="Arial"/>
              </a:rPr>
              <a:t>acc</a:t>
            </a:r>
            <a:r>
              <a:rPr lang="en-US" altLang="ja-JP" sz="2400" baseline="30000" dirty="0">
                <a:latin typeface="Arial"/>
                <a:cs typeface="Arial"/>
              </a:rPr>
              <a:t>2</a:t>
            </a:r>
            <a:r>
              <a:rPr lang="en-US" altLang="ja-JP" sz="2400" dirty="0">
                <a:latin typeface="Arial"/>
                <a:cs typeface="Arial"/>
              </a:rPr>
              <a:t>/Q</a:t>
            </a:r>
          </a:p>
          <a:p>
            <a:pPr lvl="1">
              <a:spcBef>
                <a:spcPts val="800"/>
              </a:spcBef>
            </a:pPr>
            <a:r>
              <a:rPr lang="en-US" altLang="ja-JP" sz="2400" dirty="0">
                <a:latin typeface="Arial"/>
                <a:cs typeface="Arial"/>
              </a:rPr>
              <a:t>High-Q SC </a:t>
            </a:r>
            <a:r>
              <a:rPr lang="en-US" altLang="ja-JP" sz="2400" dirty="0" smtClean="0">
                <a:latin typeface="Arial"/>
                <a:cs typeface="Arial"/>
              </a:rPr>
              <a:t>cavity</a:t>
            </a:r>
            <a:r>
              <a:rPr lang="en-US" altLang="ja-JP" sz="2400" dirty="0">
                <a:latin typeface="Arial"/>
                <a:cs typeface="Arial"/>
              </a:rPr>
              <a:t> </a:t>
            </a:r>
            <a:r>
              <a:rPr lang="en-US" altLang="ja-JP" sz="2400" dirty="0" smtClean="0">
                <a:latin typeface="Arial"/>
                <a:cs typeface="Arial"/>
              </a:rPr>
              <a:t>(Nitrogen </a:t>
            </a:r>
            <a:r>
              <a:rPr lang="en-US" altLang="ja-JP" sz="2400" smtClean="0">
                <a:latin typeface="Arial"/>
                <a:cs typeface="Arial"/>
              </a:rPr>
              <a:t>doping etc.)</a:t>
            </a:r>
            <a:endParaRPr lang="en-US" altLang="ja-JP" sz="2400" dirty="0"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US" altLang="ja-JP" sz="2800" dirty="0" smtClean="0">
                <a:latin typeface="Arial"/>
                <a:cs typeface="Arial"/>
              </a:rPr>
              <a:t>Lower Beam Energy</a:t>
            </a:r>
            <a:endParaRPr kumimoji="1" lang="en-US" altLang="ja-JP" sz="2800" dirty="0" smtClean="0">
              <a:latin typeface="Arial"/>
              <a:cs typeface="Arial"/>
            </a:endParaRPr>
          </a:p>
          <a:p>
            <a:pPr lvl="1">
              <a:spcBef>
                <a:spcPts val="800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Shorter-period </a:t>
            </a:r>
            <a:r>
              <a:rPr lang="en-US" altLang="ja-JP" sz="2400" dirty="0" err="1" smtClean="0">
                <a:latin typeface="Arial"/>
                <a:cs typeface="Arial"/>
              </a:rPr>
              <a:t>undulator</a:t>
            </a:r>
            <a:r>
              <a:rPr lang="en-US" altLang="ja-JP" sz="2400" dirty="0" smtClean="0">
                <a:latin typeface="Arial"/>
                <a:cs typeface="Arial"/>
              </a:rPr>
              <a:t> with strong magnetic field</a:t>
            </a:r>
          </a:p>
          <a:p>
            <a:pPr lvl="1">
              <a:spcBef>
                <a:spcPts val="800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Increase of current or energy conversion efficiency for the same FEL power</a:t>
            </a:r>
            <a:endParaRPr lang="en-US" altLang="ja-JP" sz="2400" dirty="0"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US" altLang="ja-JP" sz="2800" dirty="0" smtClean="0">
                <a:latin typeface="Arial"/>
                <a:cs typeface="Arial"/>
              </a:rPr>
              <a:t>2</a:t>
            </a:r>
            <a:r>
              <a:rPr kumimoji="1" lang="en-US" altLang="ja-JP" sz="2800" dirty="0" smtClean="0">
                <a:latin typeface="Arial"/>
                <a:cs typeface="Arial"/>
              </a:rPr>
              <a:t>-loop</a:t>
            </a:r>
            <a:r>
              <a:rPr lang="en-US" altLang="ja-JP" sz="2800" dirty="0" smtClean="0">
                <a:latin typeface="Arial"/>
                <a:cs typeface="Arial"/>
              </a:rPr>
              <a:t>/2</a:t>
            </a:r>
            <a:r>
              <a:rPr kumimoji="1" lang="en-US" altLang="ja-JP" sz="2800" dirty="0" smtClean="0">
                <a:latin typeface="Arial"/>
                <a:cs typeface="Arial"/>
              </a:rPr>
              <a:t>-turn ERL</a:t>
            </a:r>
          </a:p>
          <a:p>
            <a:pPr lvl="1">
              <a:spcBef>
                <a:spcPts val="800"/>
              </a:spcBef>
            </a:pPr>
            <a:r>
              <a:rPr lang="en-US" altLang="ja-JP" sz="2400" dirty="0" smtClean="0">
                <a:latin typeface="Arial"/>
                <a:cs typeface="Arial"/>
                <a:sym typeface="Wingdings"/>
              </a:rPr>
              <a:t>Optics design for </a:t>
            </a:r>
            <a:r>
              <a:rPr lang="en-US" altLang="ja-JP" sz="2400" dirty="0" smtClean="0">
                <a:latin typeface="Arial"/>
                <a:cs typeface="Arial"/>
              </a:rPr>
              <a:t>CSR effect suppression</a:t>
            </a:r>
            <a:r>
              <a:rPr lang="en-US" altLang="ja-JP" sz="2400" dirty="0">
                <a:latin typeface="Arial"/>
                <a:cs typeface="Arial"/>
              </a:rPr>
              <a:t> </a:t>
            </a:r>
            <a:endParaRPr lang="en-US" altLang="ja-JP" sz="2400" dirty="0" smtClean="0">
              <a:latin typeface="Arial"/>
              <a:cs typeface="Arial"/>
            </a:endParaRPr>
          </a:p>
          <a:p>
            <a:pPr lvl="1">
              <a:spcBef>
                <a:spcPts val="800"/>
              </a:spcBef>
            </a:pPr>
            <a:r>
              <a:rPr lang="en-US" altLang="ja-JP" sz="2400" dirty="0">
                <a:latin typeface="Arial"/>
                <a:cs typeface="Arial"/>
              </a:rPr>
              <a:t>Increase of </a:t>
            </a:r>
            <a:r>
              <a:rPr lang="en-US" altLang="ja-JP" sz="2400" dirty="0" smtClean="0">
                <a:latin typeface="Arial"/>
                <a:cs typeface="Arial"/>
              </a:rPr>
              <a:t>current </a:t>
            </a:r>
            <a:r>
              <a:rPr lang="en-US" altLang="ja-JP" sz="2400" dirty="0">
                <a:latin typeface="Arial"/>
                <a:cs typeface="Arial"/>
              </a:rPr>
              <a:t>for the same FEL </a:t>
            </a:r>
            <a:r>
              <a:rPr lang="en-US" altLang="ja-JP" sz="2400" dirty="0" smtClean="0">
                <a:latin typeface="Arial"/>
                <a:cs typeface="Arial"/>
              </a:rPr>
              <a:t>power</a:t>
            </a:r>
            <a:endParaRPr lang="en-US" altLang="ja-JP" sz="2400" dirty="0">
              <a:latin typeface="Arial"/>
              <a:cs typeface="Arial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11" y="4631523"/>
            <a:ext cx="6379036" cy="200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392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/>
                <a:cs typeface="Arial"/>
              </a:rPr>
              <a:t>Outline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189262"/>
            <a:ext cx="8191500" cy="5249638"/>
          </a:xfrm>
        </p:spPr>
        <p:txBody>
          <a:bodyPr>
            <a:noAutofit/>
          </a:bodyPr>
          <a:lstStyle/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Introduction</a:t>
            </a:r>
          </a:p>
          <a:p>
            <a:pPr>
              <a:spcBef>
                <a:spcPts val="2200"/>
              </a:spcBef>
            </a:pP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Design of</a:t>
            </a: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 </a:t>
            </a: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EUV </a:t>
            </a: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ERL</a:t>
            </a: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 Source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S2E Simulation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Activities and Considerations for Industrialization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Summary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2975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ea typeface="+mn-ea"/>
                <a:cs typeface="Arial"/>
              </a:rPr>
              <a:t>Summary</a:t>
            </a:r>
            <a:endParaRPr kumimoji="1" lang="ja-JP" altLang="en-US" dirty="0">
              <a:latin typeface="Arial"/>
              <a:ea typeface="+mn-ea"/>
              <a:cs typeface="Arial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382387" y="1183612"/>
            <a:ext cx="8406011" cy="5648988"/>
          </a:xfrm>
        </p:spPr>
        <p:txBody>
          <a:bodyPr>
            <a:normAutofit/>
          </a:bodyPr>
          <a:lstStyle/>
          <a:p>
            <a:pPr algn="just">
              <a:spcBef>
                <a:spcPts val="1272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EUV ERLs are expected to be high-power EUV sources for lithography that meet future demand. </a:t>
            </a:r>
          </a:p>
          <a:p>
            <a:pPr algn="just">
              <a:spcBef>
                <a:spcPts val="1272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An EUV ERL </a:t>
            </a:r>
            <a:r>
              <a:rPr lang="en-US" altLang="ja-JP" sz="2400" dirty="0">
                <a:latin typeface="Arial"/>
                <a:cs typeface="Arial"/>
              </a:rPr>
              <a:t>source </a:t>
            </a:r>
            <a:r>
              <a:rPr lang="en-US" altLang="ja-JP" sz="2400" dirty="0" smtClean="0">
                <a:latin typeface="Arial"/>
                <a:cs typeface="Arial"/>
              </a:rPr>
              <a:t>has been </a:t>
            </a:r>
            <a:r>
              <a:rPr lang="en-US" altLang="ja-JP" sz="2400" dirty="0">
                <a:latin typeface="Arial"/>
                <a:cs typeface="Arial"/>
              </a:rPr>
              <a:t>designed </a:t>
            </a:r>
            <a:r>
              <a:rPr lang="en-US" altLang="ja-JP" sz="2400" dirty="0" smtClean="0">
                <a:latin typeface="Arial"/>
                <a:cs typeface="Arial"/>
              </a:rPr>
              <a:t>with available technologies and resources and its performance has been checked by S2E simulation. </a:t>
            </a:r>
            <a:endParaRPr lang="en-US" altLang="ja-JP" sz="2400" dirty="0">
              <a:latin typeface="Arial"/>
              <a:cs typeface="Arial"/>
            </a:endParaRPr>
          </a:p>
          <a:p>
            <a:pPr lvl="1" algn="just">
              <a:spcBef>
                <a:spcPts val="1272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Generation of FEL </a:t>
            </a:r>
            <a:r>
              <a:rPr lang="en-US" altLang="ja-JP" sz="2400" dirty="0">
                <a:latin typeface="Arial"/>
                <a:cs typeface="Arial"/>
              </a:rPr>
              <a:t>power more than </a:t>
            </a:r>
            <a:r>
              <a:rPr lang="en-US" altLang="ja-JP" sz="2400" dirty="0" smtClean="0">
                <a:latin typeface="Arial"/>
                <a:cs typeface="Arial"/>
              </a:rPr>
              <a:t>10 </a:t>
            </a:r>
            <a:r>
              <a:rPr lang="en-US" altLang="ja-JP" sz="2400" dirty="0">
                <a:latin typeface="Arial"/>
                <a:cs typeface="Arial"/>
              </a:rPr>
              <a:t>kW </a:t>
            </a:r>
            <a:r>
              <a:rPr lang="en-US" altLang="ja-JP" sz="2400" dirty="0" smtClean="0">
                <a:latin typeface="Arial"/>
                <a:cs typeface="Arial"/>
              </a:rPr>
              <a:t>at 10 </a:t>
            </a:r>
            <a:r>
              <a:rPr lang="en-US" altLang="ja-JP" sz="2400" dirty="0">
                <a:latin typeface="Arial"/>
                <a:cs typeface="Arial"/>
              </a:rPr>
              <a:t>mA in the </a:t>
            </a:r>
            <a:r>
              <a:rPr lang="en-US" altLang="ja-JP" sz="2400" dirty="0" smtClean="0">
                <a:latin typeface="Arial"/>
                <a:cs typeface="Arial"/>
              </a:rPr>
              <a:t>designed </a:t>
            </a:r>
            <a:r>
              <a:rPr lang="en-US" altLang="ja-JP" sz="2400" dirty="0">
                <a:latin typeface="Arial"/>
                <a:cs typeface="Arial"/>
              </a:rPr>
              <a:t>EUV</a:t>
            </a:r>
            <a:r>
              <a:rPr lang="en-US" altLang="ja-JP" sz="2400" dirty="0" smtClean="0">
                <a:latin typeface="Arial"/>
                <a:cs typeface="Arial"/>
              </a:rPr>
              <a:t>-ERL source</a:t>
            </a:r>
          </a:p>
          <a:p>
            <a:pPr lvl="1" algn="just">
              <a:spcBef>
                <a:spcPts val="1272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Successful transportation of electron beams throughout the EUV-ERL source without any beam loss</a:t>
            </a:r>
            <a:endParaRPr lang="en-US" altLang="ja-JP" sz="2400" dirty="0">
              <a:latin typeface="Arial"/>
              <a:cs typeface="Arial"/>
            </a:endParaRPr>
          </a:p>
          <a:p>
            <a:pPr algn="just">
              <a:spcBef>
                <a:spcPts val="1272"/>
              </a:spcBef>
            </a:pPr>
            <a:r>
              <a:rPr lang="en-US" altLang="ja-JP" sz="2400" dirty="0" smtClean="0">
                <a:latin typeface="Arial"/>
                <a:cs typeface="Arial"/>
              </a:rPr>
              <a:t>We established the source group for industrialization and organized the EUV-FEL workshop. R&amp;D efforts are required for </a:t>
            </a:r>
            <a:r>
              <a:rPr lang="en-US" altLang="ja-JP" sz="2400" dirty="0">
                <a:latin typeface="Arial"/>
                <a:cs typeface="Arial"/>
              </a:rPr>
              <a:t>industrialization </a:t>
            </a:r>
            <a:r>
              <a:rPr lang="en-US" altLang="ja-JP" sz="2400" dirty="0" smtClean="0">
                <a:latin typeface="Arial"/>
                <a:cs typeface="Arial"/>
              </a:rPr>
              <a:t>to </a:t>
            </a:r>
            <a:r>
              <a:rPr lang="en-US" altLang="ja-JP" sz="2400" dirty="0">
                <a:latin typeface="Arial"/>
                <a:cs typeface="Arial"/>
              </a:rPr>
              <a:t>achieve high </a:t>
            </a:r>
            <a:r>
              <a:rPr lang="en-US" altLang="ja-JP" sz="2400" dirty="0" smtClean="0">
                <a:latin typeface="Arial"/>
                <a:cs typeface="Arial"/>
              </a:rPr>
              <a:t>availability, </a:t>
            </a:r>
            <a:r>
              <a:rPr lang="en-US" altLang="ja-JP" sz="2400" dirty="0">
                <a:latin typeface="Arial"/>
                <a:cs typeface="Arial"/>
              </a:rPr>
              <a:t>size </a:t>
            </a:r>
            <a:r>
              <a:rPr lang="en-US" altLang="ja-JP" sz="2400" dirty="0" smtClean="0">
                <a:latin typeface="Arial"/>
                <a:cs typeface="Arial"/>
              </a:rPr>
              <a:t>reduction and so on. </a:t>
            </a:r>
            <a:endParaRPr lang="en-US" altLang="ja-JP" sz="2400" dirty="0">
              <a:latin typeface="Arial"/>
              <a:cs typeface="Arial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952500" y="3352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1617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euvERL_g2_A2_150527.jp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8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 smtClean="0">
                <a:solidFill>
                  <a:schemeClr val="bg1"/>
                </a:solidFill>
                <a:latin typeface="Arial"/>
                <a:cs typeface="Arial"/>
              </a:rPr>
              <a:t>Thank you for your attention!</a:t>
            </a:r>
            <a:endParaRPr kumimoji="1" lang="ja-JP" altLang="en-US" sz="40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969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"/>
                <a:cs typeface="Arial"/>
              </a:rPr>
              <a:t>Backup Slides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926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Outline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189262"/>
            <a:ext cx="8191500" cy="5249638"/>
          </a:xfrm>
        </p:spPr>
        <p:txBody>
          <a:bodyPr>
            <a:noAutofit/>
          </a:bodyPr>
          <a:lstStyle/>
          <a:p>
            <a:pPr>
              <a:spcBef>
                <a:spcPts val="2200"/>
              </a:spcBef>
            </a:pPr>
            <a:r>
              <a:rPr lang="en-US" altLang="ja-JP" dirty="0" smtClean="0">
                <a:latin typeface="Arial"/>
                <a:cs typeface="Arial"/>
              </a:rPr>
              <a:t>Introduction</a:t>
            </a:r>
          </a:p>
          <a:p>
            <a:pPr>
              <a:spcBef>
                <a:spcPts val="2200"/>
              </a:spcBef>
            </a:pPr>
            <a:r>
              <a:rPr kumimoji="1" lang="en-US" altLang="ja-JP" dirty="0" smtClean="0">
                <a:latin typeface="Arial"/>
                <a:cs typeface="Arial"/>
              </a:rPr>
              <a:t>Design of</a:t>
            </a:r>
            <a:r>
              <a:rPr lang="en-US" altLang="ja-JP" dirty="0" smtClean="0">
                <a:latin typeface="Arial"/>
                <a:cs typeface="Arial"/>
              </a:rPr>
              <a:t> </a:t>
            </a:r>
            <a:r>
              <a:rPr kumimoji="1" lang="en-US" altLang="ja-JP" dirty="0" smtClean="0">
                <a:latin typeface="Arial"/>
                <a:cs typeface="Arial"/>
              </a:rPr>
              <a:t>EUV </a:t>
            </a:r>
            <a:r>
              <a:rPr lang="en-US" altLang="ja-JP" dirty="0" smtClean="0">
                <a:latin typeface="Arial"/>
                <a:cs typeface="Arial"/>
              </a:rPr>
              <a:t>ERL</a:t>
            </a:r>
            <a:r>
              <a:rPr kumimoji="1" lang="en-US" altLang="ja-JP" dirty="0" smtClean="0">
                <a:latin typeface="Arial"/>
                <a:cs typeface="Arial"/>
              </a:rPr>
              <a:t> Source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latin typeface="Arial"/>
                <a:cs typeface="Arial"/>
              </a:rPr>
              <a:t>S2E Simulation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latin typeface="Arial"/>
                <a:cs typeface="Arial"/>
              </a:rPr>
              <a:t>Activities and Considerations for Industrialization</a:t>
            </a:r>
          </a:p>
          <a:p>
            <a:pPr>
              <a:spcBef>
                <a:spcPts val="2200"/>
              </a:spcBef>
            </a:pPr>
            <a:r>
              <a:rPr kumimoji="1" lang="en-US" altLang="ja-JP" dirty="0" smtClean="0">
                <a:latin typeface="Arial"/>
                <a:cs typeface="Arial"/>
              </a:rPr>
              <a:t>Summary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2438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4098" y="5847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ea typeface="+mn-ea"/>
                <a:cs typeface="Arial"/>
              </a:rPr>
              <a:t>Suppression of CSR effects</a:t>
            </a:r>
            <a:endParaRPr kumimoji="1" lang="ja-JP" altLang="en-US" dirty="0">
              <a:latin typeface="Arial"/>
              <a:ea typeface="+mn-ea"/>
              <a:cs typeface="Arial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51304" y="6304103"/>
            <a:ext cx="603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DBA lattice can </a:t>
            </a:r>
            <a:r>
              <a:rPr lang="en-US" altLang="ja-JP" dirty="0">
                <a:solidFill>
                  <a:srgbClr val="FF0000"/>
                </a:solidFill>
                <a:latin typeface="Arial"/>
                <a:cs typeface="Arial"/>
              </a:rPr>
              <a:t>well suppress CSR effects on ERL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beam.</a:t>
            </a:r>
            <a:endParaRPr lang="en-US" altLang="ja-JP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038635" y="1114951"/>
            <a:ext cx="5487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Electron distribution after bunch compression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8506" y="1506264"/>
            <a:ext cx="862801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Initial parameters: </a:t>
            </a:r>
            <a:r>
              <a:rPr lang="en-US" altLang="ja-JP" sz="1600" i="1" dirty="0" err="1" smtClean="0">
                <a:solidFill>
                  <a:srgbClr val="000000"/>
                </a:solidFill>
                <a:latin typeface="Arial"/>
                <a:cs typeface="Arial"/>
              </a:rPr>
              <a:t>Q</a:t>
            </a:r>
            <a:r>
              <a:rPr lang="en-US" altLang="ja-JP" sz="1600" i="1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altLang="ja-JP" sz="1600" dirty="0">
                <a:solidFill>
                  <a:srgbClr val="000000"/>
                </a:solidFill>
                <a:latin typeface="Arial"/>
                <a:cs typeface="Arial"/>
              </a:rPr>
              <a:t>=60 </a:t>
            </a:r>
            <a:r>
              <a:rPr lang="en-US" altLang="ja-JP" sz="1600" dirty="0" err="1" smtClean="0">
                <a:solidFill>
                  <a:srgbClr val="000000"/>
                </a:solidFill>
                <a:latin typeface="Arial"/>
                <a:cs typeface="Arial"/>
              </a:rPr>
              <a:t>pC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altLang="ja-JP" sz="1600" i="1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e</a:t>
            </a:r>
            <a:r>
              <a:rPr lang="en-US" altLang="ja-JP" sz="1600" i="1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nx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=</a:t>
            </a:r>
            <a:r>
              <a:rPr lang="en-US" altLang="ja-JP" sz="1600" i="1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e</a:t>
            </a:r>
            <a:r>
              <a:rPr lang="en-US" altLang="ja-JP" sz="1600" i="1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ny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= 0.7 mm </a:t>
            </a:r>
            <a:r>
              <a:rPr lang="en-US" altLang="ja-JP" sz="1600" dirty="0" err="1" smtClean="0">
                <a:solidFill>
                  <a:srgbClr val="000000"/>
                </a:solidFill>
                <a:latin typeface="Arial"/>
                <a:cs typeface="Arial"/>
              </a:rPr>
              <a:t>mrad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altLang="ja-JP" sz="1600" i="1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altLang="ja-JP" sz="160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/</a:t>
            </a:r>
            <a:r>
              <a:rPr lang="en-US" altLang="ja-JP" sz="1600" i="1" dirty="0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=0.31 %, </a:t>
            </a:r>
            <a:r>
              <a:rPr lang="en-US" altLang="ja-JP" sz="1600" i="1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altLang="ja-JP" sz="1600" i="1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altLang="ja-JP" sz="1600" baseline="-25000" dirty="0" err="1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en-US" altLang="ja-JP" sz="160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lang="en-US" altLang="ja-JP" sz="1600" i="1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altLang="ja-JP" sz="160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j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=1 </a:t>
            </a:r>
            <a:r>
              <a:rPr lang="en-US" altLang="ja-JP" sz="1600" dirty="0" err="1" smtClean="0">
                <a:solidFill>
                  <a:srgbClr val="000000"/>
                </a:solidFill>
                <a:latin typeface="Arial"/>
                <a:cs typeface="Arial"/>
              </a:rPr>
              <a:t>ps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 (</a:t>
            </a:r>
            <a:r>
              <a:rPr lang="en-US" altLang="ja-JP" sz="1600" dirty="0" smtClean="0">
                <a:solidFill>
                  <a:srgbClr val="008000"/>
                </a:solidFill>
                <a:latin typeface="Arial"/>
                <a:cs typeface="Arial"/>
              </a:rPr>
              <a:t>Gaussian beam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lang="ja-JP" alt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7" name="図形グループ 6"/>
          <p:cNvGrpSpPr/>
          <p:nvPr/>
        </p:nvGrpSpPr>
        <p:grpSpPr>
          <a:xfrm>
            <a:off x="1941132" y="5914749"/>
            <a:ext cx="4589681" cy="338554"/>
            <a:chOff x="700928" y="5970440"/>
            <a:chExt cx="4589681" cy="338554"/>
          </a:xfrm>
        </p:grpSpPr>
        <p:cxnSp>
          <p:nvCxnSpPr>
            <p:cNvPr id="82" name="直線コネクタ 81"/>
            <p:cNvCxnSpPr/>
            <p:nvPr/>
          </p:nvCxnSpPr>
          <p:spPr>
            <a:xfrm>
              <a:off x="700928" y="6154120"/>
              <a:ext cx="57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/>
            <p:cNvSpPr txBox="1"/>
            <p:nvPr/>
          </p:nvSpPr>
          <p:spPr>
            <a:xfrm>
              <a:off x="1285286" y="5970440"/>
              <a:ext cx="40053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"/>
                  <a:cs typeface="Arial"/>
                </a:rPr>
                <a:t>Projected normalized horizontal </a:t>
              </a:r>
              <a:r>
                <a:rPr lang="en-US" altLang="ja-JP" sz="1600" dirty="0" err="1" smtClean="0">
                  <a:latin typeface="Arial"/>
                  <a:cs typeface="Arial"/>
                </a:rPr>
                <a:t>emittance</a:t>
              </a:r>
              <a:endParaRPr kumimoji="1" lang="en-US" altLang="ja-JP" sz="1600" dirty="0" smtClean="0">
                <a:latin typeface="Arial"/>
                <a:cs typeface="Arial"/>
              </a:endParaRPr>
            </a:p>
          </p:txBody>
        </p:sp>
      </p:grpSp>
      <p:sp>
        <p:nvSpPr>
          <p:cNvPr id="9" name="正方形/長方形 8"/>
          <p:cNvSpPr/>
          <p:nvPr/>
        </p:nvSpPr>
        <p:spPr>
          <a:xfrm>
            <a:off x="4911915" y="1943627"/>
            <a:ext cx="3954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  <a:latin typeface="Arial"/>
                <a:cs typeface="Arial"/>
              </a:rPr>
              <a:t>DBA</a:t>
            </a:r>
            <a:r>
              <a:rPr lang="en-US" altLang="ja-JP" sz="16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  <a:latin typeface="Arial"/>
                <a:cs typeface="Arial"/>
              </a:rPr>
              <a:t>arc </a:t>
            </a:r>
            <a:r>
              <a:rPr lang="en-US" altLang="ja-JP" sz="1600" dirty="0">
                <a:solidFill>
                  <a:srgbClr val="FF0000"/>
                </a:solidFill>
                <a:latin typeface="Arial"/>
                <a:cs typeface="Arial"/>
              </a:rPr>
              <a:t>(R</a:t>
            </a:r>
            <a:r>
              <a:rPr lang="en-US" altLang="ja-JP" sz="1600" baseline="-25000" dirty="0">
                <a:solidFill>
                  <a:srgbClr val="FF0000"/>
                </a:solidFill>
                <a:latin typeface="Arial"/>
                <a:cs typeface="Arial"/>
              </a:rPr>
              <a:t>56</a:t>
            </a:r>
            <a:r>
              <a:rPr lang="en-US" altLang="ja-JP" sz="1600" dirty="0" smtClean="0">
                <a:solidFill>
                  <a:srgbClr val="FF0000"/>
                </a:solidFill>
                <a:latin typeface="Arial"/>
                <a:cs typeface="Arial"/>
              </a:rPr>
              <a:t>=0.31 m, </a:t>
            </a:r>
            <a:r>
              <a:rPr lang="en-US" altLang="ja-JP" sz="1600" i="1" dirty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altLang="ja-JP" sz="1600" i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altLang="ja-JP" sz="160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ja-JP" sz="1600" dirty="0">
                <a:solidFill>
                  <a:srgbClr val="FF0000"/>
                </a:solidFill>
                <a:latin typeface="Arial"/>
                <a:cs typeface="Arial"/>
              </a:rPr>
              <a:t>=</a:t>
            </a:r>
            <a:r>
              <a:rPr lang="en-US" altLang="ja-JP" sz="1600" dirty="0" smtClean="0">
                <a:solidFill>
                  <a:srgbClr val="FF0000"/>
                </a:solidFill>
                <a:latin typeface="Arial"/>
                <a:cs typeface="Arial"/>
              </a:rPr>
              <a:t>0.5 m</a:t>
            </a:r>
            <a:r>
              <a:rPr lang="en-US" altLang="ja-JP" sz="1600" dirty="0">
                <a:solidFill>
                  <a:srgbClr val="FF0000"/>
                </a:solidFill>
                <a:latin typeface="Arial"/>
                <a:cs typeface="Arial"/>
              </a:rPr>
              <a:t>,</a:t>
            </a:r>
            <a:r>
              <a:rPr lang="en-US" altLang="ja-JP" sz="1600" i="1" dirty="0">
                <a:solidFill>
                  <a:srgbClr val="FF0000"/>
                </a:solidFill>
                <a:latin typeface="Symbol" charset="2"/>
                <a:cs typeface="Symbol" charset="2"/>
              </a:rPr>
              <a:t> a</a:t>
            </a:r>
            <a:r>
              <a:rPr lang="en-US" altLang="ja-JP" sz="1600" i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altLang="ja-JP" sz="1600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US" altLang="ja-JP" sz="1600" dirty="0">
                <a:solidFill>
                  <a:srgbClr val="FF0000"/>
                </a:solidFill>
                <a:latin typeface="Arial"/>
                <a:cs typeface="Arial"/>
              </a:rPr>
              <a:t>=1.9)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82875" y="1955182"/>
            <a:ext cx="36895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  <a:latin typeface="Arial"/>
                <a:cs typeface="Arial"/>
              </a:rPr>
              <a:t>TBA</a:t>
            </a:r>
            <a:r>
              <a:rPr lang="en-US" altLang="ja-JP" sz="16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  <a:latin typeface="Arial"/>
                <a:cs typeface="Arial"/>
              </a:rPr>
              <a:t>arc + chicane </a:t>
            </a:r>
            <a:r>
              <a:rPr lang="en-US" altLang="ja-JP" sz="1600" dirty="0">
                <a:solidFill>
                  <a:srgbClr val="FF0000"/>
                </a:solidFill>
                <a:latin typeface="Arial"/>
                <a:cs typeface="Arial"/>
              </a:rPr>
              <a:t>(R</a:t>
            </a:r>
            <a:r>
              <a:rPr lang="en-US" altLang="ja-JP" sz="1600" baseline="-25000" dirty="0">
                <a:solidFill>
                  <a:srgbClr val="FF0000"/>
                </a:solidFill>
                <a:latin typeface="Arial"/>
                <a:cs typeface="Arial"/>
              </a:rPr>
              <a:t>56</a:t>
            </a:r>
            <a:r>
              <a:rPr lang="en-US" altLang="ja-JP" sz="1600" dirty="0">
                <a:solidFill>
                  <a:srgbClr val="FF0000"/>
                </a:solidFill>
                <a:latin typeface="Arial"/>
                <a:cs typeface="Arial"/>
              </a:rPr>
              <a:t>=</a:t>
            </a:r>
            <a:r>
              <a:rPr lang="en-US" altLang="ja-JP" sz="1600" dirty="0" smtClean="0">
                <a:solidFill>
                  <a:srgbClr val="FF0000"/>
                </a:solidFill>
                <a:latin typeface="Arial"/>
                <a:cs typeface="Arial"/>
              </a:rPr>
              <a:t>-0.15/-0.15 </a:t>
            </a:r>
            <a:r>
              <a:rPr lang="en-US" altLang="ja-JP" sz="1600" dirty="0">
                <a:solidFill>
                  <a:srgbClr val="FF0000"/>
                </a:solidFill>
                <a:latin typeface="Arial"/>
                <a:cs typeface="Arial"/>
              </a:rPr>
              <a:t>m)</a:t>
            </a:r>
          </a:p>
        </p:txBody>
      </p:sp>
      <p:pic>
        <p:nvPicPr>
          <p:cNvPr id="4" name="図 3" descr="e2g_TBA+chicane_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64" y="2293736"/>
            <a:ext cx="4012500" cy="3600000"/>
          </a:xfrm>
          <a:prstGeom prst="rect">
            <a:avLst/>
          </a:prstGeom>
        </p:spPr>
      </p:pic>
      <p:cxnSp>
        <p:nvCxnSpPr>
          <p:cNvPr id="19" name="直線コネクタ 18"/>
          <p:cNvCxnSpPr/>
          <p:nvPr/>
        </p:nvCxnSpPr>
        <p:spPr>
          <a:xfrm>
            <a:off x="897364" y="3727607"/>
            <a:ext cx="2916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図 4" descr="e2g_DBA_gauss_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829" y="2282181"/>
            <a:ext cx="4024743" cy="3600000"/>
          </a:xfrm>
          <a:prstGeom prst="rect">
            <a:avLst/>
          </a:prstGeom>
        </p:spPr>
      </p:pic>
      <p:cxnSp>
        <p:nvCxnSpPr>
          <p:cNvPr id="23" name="直線コネクタ 22"/>
          <p:cNvCxnSpPr/>
          <p:nvPr/>
        </p:nvCxnSpPr>
        <p:spPr>
          <a:xfrm>
            <a:off x="5297208" y="4230827"/>
            <a:ext cx="2916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右矢印 7"/>
          <p:cNvSpPr/>
          <p:nvPr/>
        </p:nvSpPr>
        <p:spPr>
          <a:xfrm>
            <a:off x="4419600" y="3727607"/>
            <a:ext cx="287999" cy="215999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960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4098" y="-503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ea typeface="+mn-ea"/>
                <a:cs typeface="Arial"/>
              </a:rPr>
              <a:t>Optics </a:t>
            </a:r>
            <a:r>
              <a:rPr lang="en-US" altLang="ja-JP" smtClean="0">
                <a:latin typeface="Arial"/>
                <a:ea typeface="+mn-ea"/>
                <a:cs typeface="Arial"/>
              </a:rPr>
              <a:t>of Recirculation Loop</a:t>
            </a:r>
            <a:endParaRPr kumimoji="1" lang="ja-JP" altLang="en-US" dirty="0">
              <a:latin typeface="Arial"/>
              <a:ea typeface="+mn-ea"/>
              <a:cs typeface="Arial"/>
            </a:endParaRPr>
          </a:p>
        </p:txBody>
      </p:sp>
      <p:grpSp>
        <p:nvGrpSpPr>
          <p:cNvPr id="8" name="図形グループ 7"/>
          <p:cNvGrpSpPr/>
          <p:nvPr/>
        </p:nvGrpSpPr>
        <p:grpSpPr>
          <a:xfrm>
            <a:off x="358697" y="4119577"/>
            <a:ext cx="8392335" cy="2645272"/>
            <a:chOff x="384097" y="4068777"/>
            <a:chExt cx="8392335" cy="2645272"/>
          </a:xfrm>
        </p:grpSpPr>
        <p:pic>
          <p:nvPicPr>
            <p:cNvPr id="6" name="図 5" descr="twi_TBA_R56-0.25m_BD_etc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097" y="4068777"/>
              <a:ext cx="8388000" cy="2645272"/>
            </a:xfrm>
            <a:prstGeom prst="rect">
              <a:avLst/>
            </a:prstGeom>
          </p:spPr>
        </p:pic>
        <p:grpSp>
          <p:nvGrpSpPr>
            <p:cNvPr id="121" name="図形グループ 120"/>
            <p:cNvGrpSpPr/>
            <p:nvPr/>
          </p:nvGrpSpPr>
          <p:grpSpPr>
            <a:xfrm>
              <a:off x="384098" y="4098013"/>
              <a:ext cx="8392334" cy="2214569"/>
              <a:chOff x="423066" y="1327806"/>
              <a:chExt cx="8392334" cy="2214569"/>
            </a:xfrm>
          </p:grpSpPr>
          <p:sp>
            <p:nvSpPr>
              <p:cNvPr id="122" name="テキスト ボックス 121"/>
              <p:cNvSpPr txBox="1"/>
              <p:nvPr/>
            </p:nvSpPr>
            <p:spPr>
              <a:xfrm rot="16200000">
                <a:off x="-446614" y="2279635"/>
                <a:ext cx="2077913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err="1" smtClean="0">
                    <a:latin typeface="Arial"/>
                    <a:cs typeface="Arial"/>
                  </a:rPr>
                  <a:t>Betatron</a:t>
                </a:r>
                <a:r>
                  <a:rPr lang="en-US" altLang="ja-JP" sz="1600" dirty="0" smtClean="0">
                    <a:latin typeface="Arial"/>
                    <a:cs typeface="Arial"/>
                  </a:rPr>
                  <a:t> function </a:t>
                </a:r>
                <a:r>
                  <a:rPr kumimoji="1" lang="en-US" altLang="ja-JP" sz="1600" dirty="0" smtClean="0">
                    <a:latin typeface="Arial"/>
                    <a:cs typeface="Arial"/>
                  </a:rPr>
                  <a:t>[m]</a:t>
                </a:r>
                <a:endParaRPr kumimoji="1" lang="ja-JP" altLang="en-US" sz="1600" dirty="0">
                  <a:latin typeface="Arial"/>
                  <a:cs typeface="Arial"/>
                </a:endParaRPr>
              </a:p>
            </p:txBody>
          </p:sp>
          <p:sp>
            <p:nvSpPr>
              <p:cNvPr id="123" name="テキスト ボックス 122"/>
              <p:cNvSpPr txBox="1"/>
              <p:nvPr/>
            </p:nvSpPr>
            <p:spPr>
              <a:xfrm rot="5400000">
                <a:off x="7538838" y="2265814"/>
                <a:ext cx="2214569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>
                    <a:latin typeface="Arial"/>
                    <a:cs typeface="Arial"/>
                  </a:rPr>
                  <a:t>D</a:t>
                </a:r>
                <a:r>
                  <a:rPr lang="en-US" altLang="ja-JP" sz="1600" dirty="0" smtClean="0">
                    <a:latin typeface="Arial"/>
                    <a:cs typeface="Arial"/>
                  </a:rPr>
                  <a:t>ispersion function</a:t>
                </a:r>
                <a:r>
                  <a:rPr kumimoji="1" lang="en-US" altLang="ja-JP" sz="1600" dirty="0" smtClean="0">
                    <a:latin typeface="Arial"/>
                    <a:cs typeface="Arial"/>
                  </a:rPr>
                  <a:t>[m]</a:t>
                </a:r>
                <a:endParaRPr kumimoji="1" lang="ja-JP" altLang="en-US" sz="1600" dirty="0">
                  <a:latin typeface="Arial"/>
                  <a:cs typeface="Arial"/>
                </a:endParaRPr>
              </a:p>
            </p:txBody>
          </p:sp>
          <p:cxnSp>
            <p:nvCxnSpPr>
              <p:cNvPr id="124" name="直線矢印コネクタ 123"/>
              <p:cNvCxnSpPr/>
              <p:nvPr/>
            </p:nvCxnSpPr>
            <p:spPr>
              <a:xfrm flipV="1">
                <a:off x="3097000" y="2907437"/>
                <a:ext cx="0" cy="252615"/>
              </a:xfrm>
              <a:prstGeom prst="straightConnector1">
                <a:avLst/>
              </a:prstGeom>
              <a:ln w="3175" cmpd="sng">
                <a:solidFill>
                  <a:schemeClr val="tx1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線矢印コネクタ 124"/>
              <p:cNvCxnSpPr/>
              <p:nvPr/>
            </p:nvCxnSpPr>
            <p:spPr>
              <a:xfrm flipV="1">
                <a:off x="7966381" y="2722315"/>
                <a:ext cx="0" cy="432623"/>
              </a:xfrm>
              <a:prstGeom prst="straightConnector1">
                <a:avLst/>
              </a:prstGeom>
              <a:ln w="3175" cmpd="sng"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線矢印コネクタ 125"/>
              <p:cNvCxnSpPr/>
              <p:nvPr/>
            </p:nvCxnSpPr>
            <p:spPr>
              <a:xfrm>
                <a:off x="1377361" y="3176377"/>
                <a:ext cx="251998" cy="0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線矢印コネクタ 126"/>
              <p:cNvCxnSpPr/>
              <p:nvPr/>
            </p:nvCxnSpPr>
            <p:spPr>
              <a:xfrm>
                <a:off x="3086100" y="3163479"/>
                <a:ext cx="4862754" cy="0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正方形/長方形 127"/>
              <p:cNvSpPr/>
              <p:nvPr/>
            </p:nvSpPr>
            <p:spPr>
              <a:xfrm>
                <a:off x="4428716" y="2897624"/>
                <a:ext cx="186977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 smtClean="0">
                    <a:latin typeface="Arial"/>
                    <a:cs typeface="Arial"/>
                  </a:rPr>
                  <a:t>Main </a:t>
                </a:r>
                <a:r>
                  <a:rPr lang="en-US" altLang="ja-JP" sz="1200" dirty="0" err="1">
                    <a:latin typeface="Arial"/>
                    <a:cs typeface="Arial"/>
                  </a:rPr>
                  <a:t>l</a:t>
                </a:r>
                <a:r>
                  <a:rPr lang="en-US" altLang="ja-JP" sz="1200" dirty="0" err="1" smtClean="0">
                    <a:latin typeface="Arial"/>
                    <a:cs typeface="Arial"/>
                  </a:rPr>
                  <a:t>inac</a:t>
                </a:r>
                <a:r>
                  <a:rPr lang="ja-JP" altLang="en-US" sz="1200" dirty="0" smtClean="0">
                    <a:latin typeface="Arial"/>
                    <a:cs typeface="Arial"/>
                  </a:rPr>
                  <a:t>（</a:t>
                </a:r>
                <a:r>
                  <a:rPr lang="en-US" altLang="ja-JP" sz="1200" dirty="0" smtClean="0">
                    <a:latin typeface="Arial"/>
                    <a:cs typeface="Arial"/>
                  </a:rPr>
                  <a:t>deceleration</a:t>
                </a:r>
                <a:r>
                  <a:rPr lang="ja-JP" altLang="en-US" sz="1200" dirty="0" smtClean="0">
                    <a:latin typeface="Arial"/>
                    <a:cs typeface="Arial"/>
                  </a:rPr>
                  <a:t>）</a:t>
                </a:r>
                <a:endParaRPr lang="ja-JP" alt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1734250" y="2922643"/>
                <a:ext cx="6408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 smtClean="0">
                    <a:latin typeface="Arial"/>
                    <a:cs typeface="Arial"/>
                  </a:rPr>
                  <a:t>2</a:t>
                </a:r>
                <a:r>
                  <a:rPr lang="en-US" altLang="ja-JP" sz="1200" baseline="30000" dirty="0" smtClean="0">
                    <a:latin typeface="Arial"/>
                    <a:cs typeface="Arial"/>
                  </a:rPr>
                  <a:t>nd</a:t>
                </a:r>
                <a:r>
                  <a:rPr lang="en-US" altLang="ja-JP" sz="1200" dirty="0" smtClean="0">
                    <a:latin typeface="Arial"/>
                    <a:cs typeface="Arial"/>
                  </a:rPr>
                  <a:t> arc</a:t>
                </a:r>
              </a:p>
            </p:txBody>
          </p:sp>
          <p:cxnSp>
            <p:nvCxnSpPr>
              <p:cNvPr id="130" name="直線矢印コネクタ 129"/>
              <p:cNvCxnSpPr/>
              <p:nvPr/>
            </p:nvCxnSpPr>
            <p:spPr>
              <a:xfrm flipV="1">
                <a:off x="2575261" y="3161779"/>
                <a:ext cx="540000" cy="2823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線矢印コネクタ 130"/>
              <p:cNvCxnSpPr/>
              <p:nvPr/>
            </p:nvCxnSpPr>
            <p:spPr>
              <a:xfrm flipV="1">
                <a:off x="1625953" y="3171900"/>
                <a:ext cx="970287" cy="0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正方形/長方形 131"/>
              <p:cNvSpPr/>
              <p:nvPr/>
            </p:nvSpPr>
            <p:spPr>
              <a:xfrm>
                <a:off x="1341350" y="2907763"/>
                <a:ext cx="39844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 smtClean="0">
                    <a:latin typeface="Arial"/>
                    <a:cs typeface="Arial"/>
                  </a:rPr>
                  <a:t>M3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2656289" y="2915909"/>
                <a:ext cx="39844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 smtClean="0">
                    <a:latin typeface="Arial"/>
                    <a:cs typeface="Arial"/>
                  </a:rPr>
                  <a:t>M4</a:t>
                </a:r>
              </a:p>
            </p:txBody>
          </p:sp>
        </p:grpSp>
      </p:grpSp>
      <p:sp>
        <p:nvSpPr>
          <p:cNvPr id="134" name="テキスト ボックス 133"/>
          <p:cNvSpPr txBox="1"/>
          <p:nvPr/>
        </p:nvSpPr>
        <p:spPr>
          <a:xfrm>
            <a:off x="1038378" y="3877503"/>
            <a:ext cx="398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(2) Bunch decompression (after FEL)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grpSp>
        <p:nvGrpSpPr>
          <p:cNvPr id="10" name="図形グループ 9"/>
          <p:cNvGrpSpPr/>
          <p:nvPr/>
        </p:nvGrpSpPr>
        <p:grpSpPr>
          <a:xfrm>
            <a:off x="346866" y="1272772"/>
            <a:ext cx="8405034" cy="2678520"/>
            <a:chOff x="346866" y="1234672"/>
            <a:chExt cx="8405034" cy="2678520"/>
          </a:xfrm>
        </p:grpSpPr>
        <p:pic>
          <p:nvPicPr>
            <p:cNvPr id="9" name="図 8" descr="twi_BC_DBA_bxby14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745" y="1266136"/>
              <a:ext cx="8388000" cy="2647056"/>
            </a:xfrm>
            <a:prstGeom prst="rect">
              <a:avLst/>
            </a:prstGeom>
          </p:spPr>
        </p:pic>
        <p:sp>
          <p:nvSpPr>
            <p:cNvPr id="135" name="正方形/長方形 134"/>
            <p:cNvSpPr/>
            <p:nvPr/>
          </p:nvSpPr>
          <p:spPr>
            <a:xfrm>
              <a:off x="1038378" y="2500764"/>
              <a:ext cx="979755" cy="26161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ja-JP" sz="1100" dirty="0">
                  <a:solidFill>
                    <a:srgbClr val="000000"/>
                  </a:solidFill>
                  <a:latin typeface="Arial"/>
                  <a:cs typeface="Arial"/>
                </a:rPr>
                <a:t>E=</a:t>
              </a:r>
              <a:r>
                <a:rPr lang="en-US" altLang="ja-JP" sz="1100" dirty="0" smtClean="0">
                  <a:solidFill>
                    <a:srgbClr val="000000"/>
                  </a:solidFill>
                  <a:latin typeface="Arial"/>
                  <a:cs typeface="Arial"/>
                </a:rPr>
                <a:t>10.5 </a:t>
              </a:r>
              <a:r>
                <a:rPr lang="en-US" altLang="ja-JP" sz="1100" dirty="0">
                  <a:solidFill>
                    <a:srgbClr val="000000"/>
                  </a:solidFill>
                  <a:latin typeface="Arial"/>
                  <a:cs typeface="Arial"/>
                </a:rPr>
                <a:t>MeV</a:t>
              </a:r>
              <a:endParaRPr lang="ja-JP" altLang="en-US" sz="11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5663248" y="2656487"/>
              <a:ext cx="92845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100" dirty="0" smtClean="0">
                  <a:solidFill>
                    <a:srgbClr val="000000"/>
                  </a:solidFill>
                  <a:latin typeface="Arial"/>
                  <a:cs typeface="Arial"/>
                </a:rPr>
                <a:t>E=800 </a:t>
              </a:r>
              <a:r>
                <a:rPr lang="en-US" altLang="ja-JP" sz="1100" dirty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lang="en-US" altLang="ja-JP" sz="1100" dirty="0" smtClean="0">
                  <a:solidFill>
                    <a:srgbClr val="000000"/>
                  </a:solidFill>
                  <a:latin typeface="Arial"/>
                  <a:cs typeface="Arial"/>
                </a:rPr>
                <a:t>eV</a:t>
              </a:r>
              <a:endParaRPr lang="ja-JP" altLang="en-US" sz="11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137" name="直線矢印コネクタ 136"/>
            <p:cNvCxnSpPr/>
            <p:nvPr/>
          </p:nvCxnSpPr>
          <p:spPr>
            <a:xfrm flipV="1">
              <a:off x="1343672" y="2743792"/>
              <a:ext cx="0" cy="432622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矢印コネクタ 137"/>
            <p:cNvCxnSpPr/>
            <p:nvPr/>
          </p:nvCxnSpPr>
          <p:spPr>
            <a:xfrm flipV="1">
              <a:off x="6248724" y="2899028"/>
              <a:ext cx="0" cy="252623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正方形/長方形 138"/>
            <p:cNvSpPr/>
            <p:nvPr/>
          </p:nvSpPr>
          <p:spPr>
            <a:xfrm>
              <a:off x="3305352" y="2884840"/>
              <a:ext cx="8774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/>
                  <a:cs typeface="Arial"/>
                </a:rPr>
                <a:t>Main </a:t>
              </a:r>
              <a:r>
                <a:rPr lang="en-US" altLang="ja-JP" sz="1200" dirty="0" err="1" smtClean="0">
                  <a:latin typeface="Arial"/>
                  <a:cs typeface="Arial"/>
                </a:rPr>
                <a:t>linac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6741117" y="2894027"/>
              <a:ext cx="60658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/>
                  <a:cs typeface="Arial"/>
                </a:rPr>
                <a:t>1</a:t>
              </a:r>
              <a:r>
                <a:rPr lang="en-US" altLang="ja-JP" sz="1200" baseline="30000" dirty="0" smtClean="0">
                  <a:latin typeface="Arial"/>
                  <a:cs typeface="Arial"/>
                </a:rPr>
                <a:t>st</a:t>
              </a:r>
              <a:r>
                <a:rPr lang="en-US" altLang="ja-JP" sz="1200" dirty="0" smtClean="0">
                  <a:latin typeface="Arial"/>
                  <a:cs typeface="Arial"/>
                </a:rPr>
                <a:t> arc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6248602" y="2868556"/>
              <a:ext cx="3984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/>
                  <a:cs typeface="Arial"/>
                </a:rPr>
                <a:t>M1</a:t>
              </a:r>
            </a:p>
          </p:txBody>
        </p:sp>
        <p:sp>
          <p:nvSpPr>
            <p:cNvPr id="142" name="テキスト ボックス 141"/>
            <p:cNvSpPr txBox="1"/>
            <p:nvPr/>
          </p:nvSpPr>
          <p:spPr>
            <a:xfrm rot="16200000">
              <a:off x="-522814" y="2211901"/>
              <a:ext cx="207791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dirty="0" err="1" smtClean="0">
                  <a:latin typeface="Arial"/>
                  <a:cs typeface="Arial"/>
                </a:rPr>
                <a:t>Betatron</a:t>
              </a:r>
              <a:r>
                <a:rPr lang="en-US" altLang="ja-JP" sz="1600" dirty="0" smtClean="0">
                  <a:latin typeface="Arial"/>
                  <a:cs typeface="Arial"/>
                </a:rPr>
                <a:t> function </a:t>
              </a:r>
              <a:r>
                <a:rPr kumimoji="1" lang="en-US" altLang="ja-JP" sz="1600" dirty="0" smtClean="0">
                  <a:latin typeface="Arial"/>
                  <a:cs typeface="Arial"/>
                </a:rPr>
                <a:t>[m]</a:t>
              </a:r>
              <a:endParaRPr kumimoji="1" lang="ja-JP" altLang="en-US" sz="1600" dirty="0">
                <a:latin typeface="Arial"/>
                <a:cs typeface="Arial"/>
              </a:endParaRPr>
            </a:p>
          </p:txBody>
        </p:sp>
        <p:cxnSp>
          <p:nvCxnSpPr>
            <p:cNvPr id="143" name="直線矢印コネクタ 142"/>
            <p:cNvCxnSpPr/>
            <p:nvPr/>
          </p:nvCxnSpPr>
          <p:spPr>
            <a:xfrm flipV="1">
              <a:off x="1331234" y="3141331"/>
              <a:ext cx="4931998" cy="306"/>
            </a:xfrm>
            <a:prstGeom prst="straightConnector1">
              <a:avLst/>
            </a:prstGeom>
            <a:ln w="12700" cmpd="sng"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矢印コネクタ 143"/>
            <p:cNvCxnSpPr/>
            <p:nvPr/>
          </p:nvCxnSpPr>
          <p:spPr>
            <a:xfrm>
              <a:off x="6616699" y="3129116"/>
              <a:ext cx="1079999" cy="0"/>
            </a:xfrm>
            <a:prstGeom prst="straightConnector1">
              <a:avLst/>
            </a:prstGeom>
            <a:ln w="12700" cmpd="sng"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矢印コネクタ 144"/>
            <p:cNvCxnSpPr/>
            <p:nvPr/>
          </p:nvCxnSpPr>
          <p:spPr>
            <a:xfrm>
              <a:off x="6246923" y="3135434"/>
              <a:ext cx="395998" cy="0"/>
            </a:xfrm>
            <a:prstGeom prst="straightConnector1">
              <a:avLst/>
            </a:prstGeom>
            <a:ln w="12700" cmpd="sng"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テキスト ボックス 145"/>
            <p:cNvSpPr txBox="1"/>
            <p:nvPr/>
          </p:nvSpPr>
          <p:spPr>
            <a:xfrm rot="5400000">
              <a:off x="7475338" y="2172680"/>
              <a:ext cx="22145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D</a:t>
              </a:r>
              <a:r>
                <a:rPr lang="en-US" altLang="ja-JP" sz="1600" dirty="0" smtClean="0">
                  <a:latin typeface="Arial"/>
                  <a:cs typeface="Arial"/>
                </a:rPr>
                <a:t>ispersion function</a:t>
              </a:r>
              <a:r>
                <a:rPr kumimoji="1" lang="en-US" altLang="ja-JP" sz="1600" dirty="0" smtClean="0">
                  <a:latin typeface="Arial"/>
                  <a:cs typeface="Arial"/>
                </a:rPr>
                <a:t>[m]</a:t>
              </a:r>
              <a:endParaRPr kumimoji="1" lang="ja-JP" altLang="en-US" sz="1600" dirty="0">
                <a:latin typeface="Arial"/>
                <a:cs typeface="Arial"/>
              </a:endParaRPr>
            </a:p>
          </p:txBody>
        </p:sp>
      </p:grpSp>
      <p:sp>
        <p:nvSpPr>
          <p:cNvPr id="147" name="テキスト ボックス 146"/>
          <p:cNvSpPr txBox="1"/>
          <p:nvPr/>
        </p:nvSpPr>
        <p:spPr>
          <a:xfrm>
            <a:off x="1038378" y="1064561"/>
            <a:ext cx="391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(1) Bunch compression (before FEL)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cxnSp>
        <p:nvCxnSpPr>
          <p:cNvPr id="148" name="直線矢印コネクタ 147"/>
          <p:cNvCxnSpPr/>
          <p:nvPr/>
        </p:nvCxnSpPr>
        <p:spPr>
          <a:xfrm>
            <a:off x="7678615" y="3167216"/>
            <a:ext cx="323997" cy="0"/>
          </a:xfrm>
          <a:prstGeom prst="straightConnector1">
            <a:avLst/>
          </a:prstGeom>
          <a:ln w="12700" cmpd="sng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正方形/長方形 148"/>
          <p:cNvSpPr/>
          <p:nvPr/>
        </p:nvSpPr>
        <p:spPr>
          <a:xfrm>
            <a:off x="7671002" y="2906656"/>
            <a:ext cx="398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M2</a:t>
            </a:r>
          </a:p>
        </p:txBody>
      </p:sp>
      <p:sp>
        <p:nvSpPr>
          <p:cNvPr id="150" name="正方形/長方形 149"/>
          <p:cNvSpPr/>
          <p:nvPr/>
        </p:nvSpPr>
        <p:spPr>
          <a:xfrm>
            <a:off x="2630021" y="5517633"/>
            <a:ext cx="9284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solidFill>
                  <a:srgbClr val="000000"/>
                </a:solidFill>
                <a:latin typeface="Arial"/>
                <a:cs typeface="Arial"/>
              </a:rPr>
              <a:t>E=800 </a:t>
            </a:r>
            <a:r>
              <a:rPr lang="en-US" altLang="ja-JP" sz="1100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en-US" altLang="ja-JP" sz="1100" dirty="0" smtClean="0">
                <a:solidFill>
                  <a:srgbClr val="000000"/>
                </a:solidFill>
                <a:latin typeface="Arial"/>
                <a:cs typeface="Arial"/>
              </a:rPr>
              <a:t>eV</a:t>
            </a:r>
            <a:endParaRPr lang="ja-JP" alt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1" name="正方形/長方形 150"/>
          <p:cNvSpPr/>
          <p:nvPr/>
        </p:nvSpPr>
        <p:spPr>
          <a:xfrm>
            <a:off x="7130631" y="5319812"/>
            <a:ext cx="979755" cy="2616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000000"/>
                </a:solidFill>
                <a:latin typeface="Arial"/>
                <a:cs typeface="Arial"/>
              </a:rPr>
              <a:t>E=</a:t>
            </a:r>
            <a:r>
              <a:rPr lang="en-US" altLang="ja-JP" sz="1100" dirty="0" smtClean="0">
                <a:solidFill>
                  <a:srgbClr val="000000"/>
                </a:solidFill>
                <a:latin typeface="Arial"/>
                <a:cs typeface="Arial"/>
              </a:rPr>
              <a:t>10.5 </a:t>
            </a:r>
            <a:r>
              <a:rPr lang="en-US" altLang="ja-JP" sz="1100" dirty="0">
                <a:solidFill>
                  <a:srgbClr val="000000"/>
                </a:solidFill>
                <a:latin typeface="Arial"/>
                <a:cs typeface="Arial"/>
              </a:rPr>
              <a:t>MeV</a:t>
            </a:r>
            <a:endParaRPr lang="ja-JP" alt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016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番号プレースホルダー 3"/>
          <p:cNvSpPr txBox="1">
            <a:spLocks noGrp="1"/>
          </p:cNvSpPr>
          <p:nvPr/>
        </p:nvSpPr>
        <p:spPr bwMode="auto">
          <a:xfrm>
            <a:off x="6337072" y="6479927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6FCC007-7F15-48BF-97DC-0A596EFA41D1}" type="slidenum">
              <a:rPr lang="en-US" altLang="ja-JP" sz="1400"/>
              <a:pPr algn="r" eaLnBrk="1" hangingPunct="1">
                <a:spcBef>
                  <a:spcPct val="0"/>
                </a:spcBef>
                <a:buFontTx/>
                <a:buNone/>
              </a:pPr>
              <a:t>32</a:t>
            </a:fld>
            <a:endParaRPr lang="en-US" altLang="ja-JP" sz="1400" dirty="0"/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168109" y="115887"/>
            <a:ext cx="8867902" cy="859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4400" dirty="0" smtClean="0">
                <a:latin typeface="Arial"/>
                <a:cs typeface="Arial"/>
              </a:rPr>
              <a:t>Operation of Gun &amp; ML Cavities</a:t>
            </a:r>
            <a:endParaRPr lang="en-US" altLang="ja-JP" sz="4400" dirty="0">
              <a:solidFill>
                <a:schemeClr val="tx2"/>
              </a:solidFill>
            </a:endParaRPr>
          </a:p>
        </p:txBody>
      </p:sp>
      <p:pic>
        <p:nvPicPr>
          <p:cNvPr id="4" name="Picture 4" descr="D:\ERL\発表\2015_03_18 PFシンポジウム（坂中）\超伝導空洞の運転状況\Status_MLSC_Feb16-Ma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872" y="4266326"/>
            <a:ext cx="7560000" cy="259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ERL\発表\2015_03_18 PFシンポジウム（坂中）\データ\第１電子銃運転状況\GunVoltage_Feb16-Mar02_201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"/>
          <a:stretch/>
        </p:blipFill>
        <p:spPr bwMode="auto">
          <a:xfrm>
            <a:off x="1286760" y="1249909"/>
            <a:ext cx="7641112" cy="283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直線矢印コネクタ 8"/>
          <p:cNvCxnSpPr/>
          <p:nvPr/>
        </p:nvCxnSpPr>
        <p:spPr>
          <a:xfrm flipH="1">
            <a:off x="7117178" y="1990534"/>
            <a:ext cx="687887" cy="620428"/>
          </a:xfrm>
          <a:prstGeom prst="straightConnector1">
            <a:avLst/>
          </a:prstGeom>
          <a:ln w="15875"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7739495" y="1775091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rgbClr val="FF9933"/>
                </a:solidFill>
              </a:rPr>
              <a:t>Entering</a:t>
            </a:r>
          </a:p>
          <a:p>
            <a:r>
              <a:rPr lang="en-US" altLang="ja-JP" sz="1100" dirty="0" smtClean="0">
                <a:solidFill>
                  <a:srgbClr val="FF9933"/>
                </a:solidFill>
              </a:rPr>
              <a:t>acc. room</a:t>
            </a:r>
            <a:endParaRPr kumimoji="1" lang="ja-JP" altLang="en-US" sz="1100" dirty="0">
              <a:solidFill>
                <a:srgbClr val="FF9933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9123" y="2303185"/>
            <a:ext cx="1140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Gun voltage</a:t>
            </a:r>
          </a:p>
          <a:p>
            <a:pPr algn="ctr"/>
            <a:r>
              <a:rPr lang="en-US" altLang="ja-JP" sz="1400" dirty="0" smtClean="0"/>
              <a:t>( kV)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3414" y="1276412"/>
            <a:ext cx="491754" cy="307777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000090"/>
                </a:solidFill>
              </a:rPr>
              <a:t>Gun</a:t>
            </a:r>
            <a:endParaRPr kumimoji="1" lang="ja-JP" altLang="en-US" sz="1400" b="1" dirty="0">
              <a:solidFill>
                <a:srgbClr val="00009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232690" y="1404283"/>
            <a:ext cx="943775" cy="369332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3333FF"/>
                </a:solidFill>
              </a:rPr>
              <a:t>2 </a:t>
            </a:r>
            <a:r>
              <a:rPr lang="en-US" altLang="en-US" dirty="0" smtClean="0">
                <a:solidFill>
                  <a:srgbClr val="3333FF"/>
                </a:solidFill>
              </a:rPr>
              <a:t>weeks</a:t>
            </a:r>
            <a:endParaRPr kumimoji="1" lang="ja-JP" altLang="en-US" dirty="0">
              <a:solidFill>
                <a:srgbClr val="3333FF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3712" y="4309873"/>
            <a:ext cx="1172116" cy="523220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0090"/>
                </a:solidFill>
              </a:rPr>
              <a:t>Main cavities</a:t>
            </a:r>
            <a:endParaRPr lang="en-US" altLang="ja-JP" sz="1400" b="1" dirty="0">
              <a:solidFill>
                <a:srgbClr val="000090"/>
              </a:solidFill>
            </a:endParaRPr>
          </a:p>
          <a:p>
            <a:pPr algn="ctr"/>
            <a:r>
              <a:rPr lang="en-US" altLang="ja-JP" sz="1400" b="1" dirty="0" smtClean="0"/>
              <a:t>(</a:t>
            </a:r>
            <a:r>
              <a:rPr lang="en-US" altLang="ja-JP" sz="1400" b="1" dirty="0" smtClean="0">
                <a:solidFill>
                  <a:srgbClr val="000090"/>
                </a:solidFill>
              </a:rPr>
              <a:t>ML-1</a:t>
            </a:r>
            <a:r>
              <a:rPr lang="en-US" altLang="ja-JP" sz="1400" b="1" dirty="0" smtClean="0"/>
              <a:t>, 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ML-2</a:t>
            </a:r>
            <a:r>
              <a:rPr lang="en-US" altLang="ja-JP" sz="1400" b="1" dirty="0" smtClean="0"/>
              <a:t>)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1518" y="5250324"/>
            <a:ext cx="1036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RF voltage</a:t>
            </a:r>
            <a:endParaRPr kumimoji="1" lang="en-US" altLang="ja-JP" sz="1400" dirty="0" smtClean="0"/>
          </a:p>
          <a:p>
            <a:pPr algn="ctr"/>
            <a:r>
              <a:rPr kumimoji="1" lang="en-US" altLang="ja-JP" sz="1400" dirty="0" smtClean="0"/>
              <a:t>(MV)</a:t>
            </a:r>
            <a:endParaRPr kumimoji="1" lang="ja-JP" altLang="en-US" sz="1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190609" y="4292421"/>
            <a:ext cx="943775" cy="369332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3333FF"/>
                </a:solidFill>
              </a:rPr>
              <a:t>2</a:t>
            </a:r>
            <a:r>
              <a:rPr lang="en-US" altLang="ja-JP" dirty="0">
                <a:solidFill>
                  <a:srgbClr val="3333FF"/>
                </a:solidFill>
              </a:rPr>
              <a:t> </a:t>
            </a:r>
            <a:r>
              <a:rPr lang="en-US" altLang="ja-JP" dirty="0" smtClean="0">
                <a:solidFill>
                  <a:srgbClr val="3333FF"/>
                </a:solidFill>
              </a:rPr>
              <a:t>weeks</a:t>
            </a:r>
            <a:endParaRPr kumimoji="1" lang="ja-JP" altLang="en-US" dirty="0">
              <a:solidFill>
                <a:srgbClr val="3333FF"/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 flipH="1">
            <a:off x="2534618" y="4250989"/>
            <a:ext cx="571875" cy="422672"/>
          </a:xfrm>
          <a:prstGeom prst="straightConnector1">
            <a:avLst/>
          </a:prstGeom>
          <a:ln w="15875"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2940833" y="4003185"/>
            <a:ext cx="18311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solidFill>
                  <a:srgbClr val="FF9933"/>
                </a:solidFill>
              </a:rPr>
              <a:t>Dispersion measurement</a:t>
            </a:r>
            <a:endParaRPr kumimoji="1" lang="ja-JP" altLang="en-US" sz="1100" dirty="0">
              <a:solidFill>
                <a:srgbClr val="FF9933"/>
              </a:solidFill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 flipH="1">
            <a:off x="7078593" y="5060199"/>
            <a:ext cx="790023" cy="233890"/>
          </a:xfrm>
          <a:prstGeom prst="straightConnector1">
            <a:avLst/>
          </a:prstGeom>
          <a:ln w="15875"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7965809" y="4844755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rgbClr val="FF9933"/>
                </a:solidFill>
              </a:rPr>
              <a:t>Entering</a:t>
            </a:r>
          </a:p>
          <a:p>
            <a:r>
              <a:rPr lang="en-US" altLang="ja-JP" sz="1100" dirty="0" smtClean="0">
                <a:solidFill>
                  <a:srgbClr val="FF9933"/>
                </a:solidFill>
              </a:rPr>
              <a:t>acc. room</a:t>
            </a:r>
            <a:endParaRPr kumimoji="1" lang="ja-JP" altLang="en-US" sz="1100" dirty="0">
              <a:solidFill>
                <a:srgbClr val="FF9933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732000" y="1340912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in 2015</a:t>
            </a:r>
            <a:endParaRPr kumimoji="1" lang="ja-JP" altLang="en-US" sz="1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839968" y="4365733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in 2015</a:t>
            </a:r>
            <a:endParaRPr kumimoji="1" lang="ja-JP" altLang="en-US" sz="12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17817" y="4018935"/>
            <a:ext cx="10336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solidFill>
                  <a:srgbClr val="FF9933"/>
                </a:solidFill>
              </a:rPr>
              <a:t>Conditioning</a:t>
            </a:r>
            <a:endParaRPr kumimoji="1" lang="ja-JP" altLang="en-US" sz="1100" dirty="0">
              <a:solidFill>
                <a:srgbClr val="FF9933"/>
              </a:solidFill>
            </a:endParaRPr>
          </a:p>
        </p:txBody>
      </p:sp>
      <p:cxnSp>
        <p:nvCxnSpPr>
          <p:cNvPr id="34" name="直線矢印コネクタ 33"/>
          <p:cNvCxnSpPr/>
          <p:nvPr/>
        </p:nvCxnSpPr>
        <p:spPr>
          <a:xfrm flipH="1">
            <a:off x="1981608" y="4250989"/>
            <a:ext cx="276504" cy="459546"/>
          </a:xfrm>
          <a:prstGeom prst="straightConnector1">
            <a:avLst/>
          </a:prstGeom>
          <a:ln w="15875"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3055696" y="1198585"/>
            <a:ext cx="368592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Gun operation (2015/2/16-2015/3/2)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257719" y="4245815"/>
            <a:ext cx="359214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ML operation (2015/2/16-2015/3/2)</a:t>
            </a:r>
            <a:endParaRPr kumimoji="1" lang="ja-JP" altLang="en-US" dirty="0"/>
          </a:p>
        </p:txBody>
      </p:sp>
      <p:grpSp>
        <p:nvGrpSpPr>
          <p:cNvPr id="7" name="図形グループ 6"/>
          <p:cNvGrpSpPr/>
          <p:nvPr/>
        </p:nvGrpSpPr>
        <p:grpSpPr>
          <a:xfrm>
            <a:off x="4170255" y="1512005"/>
            <a:ext cx="1242247" cy="3548194"/>
            <a:chOff x="4170255" y="1512005"/>
            <a:chExt cx="1242247" cy="3548194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4170255" y="1512005"/>
              <a:ext cx="1242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rgbClr val="FF0000"/>
                  </a:solidFill>
                  <a:latin typeface="Arial"/>
                  <a:cs typeface="Arial"/>
                </a:rPr>
                <a:t>No trip</a:t>
              </a:r>
              <a:endParaRPr kumimoji="1" lang="ja-JP" altLang="en-US" sz="28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4170255" y="4536979"/>
              <a:ext cx="1242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rgbClr val="FF0000"/>
                  </a:solidFill>
                  <a:latin typeface="Arial"/>
                  <a:cs typeface="Arial"/>
                </a:rPr>
                <a:t>No trip</a:t>
              </a:r>
              <a:endParaRPr kumimoji="1" lang="ja-JP" altLang="en-US" sz="28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3994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/>
                <a:cs typeface="Arial"/>
              </a:rPr>
              <a:t>Outline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189262"/>
            <a:ext cx="8191500" cy="5249638"/>
          </a:xfrm>
        </p:spPr>
        <p:txBody>
          <a:bodyPr>
            <a:noAutofit/>
          </a:bodyPr>
          <a:lstStyle/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Introduction</a:t>
            </a:r>
          </a:p>
          <a:p>
            <a:pPr>
              <a:spcBef>
                <a:spcPts val="2200"/>
              </a:spcBef>
            </a:pP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Design of</a:t>
            </a: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 </a:t>
            </a: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EUV </a:t>
            </a: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ERL</a:t>
            </a:r>
            <a:r>
              <a:rPr kumimoji="1"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 Source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S2E Simulation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Activities and Considerations for Industrialization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Summary</a:t>
            </a:r>
            <a:endParaRPr kumimoji="1" lang="ja-JP" altLang="en-US" dirty="0">
              <a:solidFill>
                <a:srgbClr val="66CC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141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EUV Lithography</a:t>
            </a:r>
            <a:endParaRPr kumimoji="1" lang="ja-JP" altLang="en-US" dirty="0"/>
          </a:p>
        </p:txBody>
      </p:sp>
      <p:pic>
        <p:nvPicPr>
          <p:cNvPr id="3" name="図 2" descr="EUV_optic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688" y="2374553"/>
            <a:ext cx="3190337" cy="237073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630355" y="1123425"/>
            <a:ext cx="77636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EUV Lithography : </a:t>
            </a:r>
          </a:p>
          <a:p>
            <a:r>
              <a:rPr lang="ja-JP" altLang="en-US" dirty="0" smtClean="0">
                <a:latin typeface="Arial"/>
                <a:cs typeface="Arial"/>
              </a:rPr>
              <a:t>・</a:t>
            </a:r>
            <a:r>
              <a:rPr lang="en-US" altLang="ja-JP" dirty="0">
                <a:latin typeface="Arial"/>
                <a:cs typeface="Arial"/>
              </a:rPr>
              <a:t>　</a:t>
            </a:r>
            <a:r>
              <a:rPr lang="en-US" altLang="ja-JP" dirty="0" smtClean="0">
                <a:latin typeface="Arial"/>
                <a:cs typeface="Arial"/>
              </a:rPr>
              <a:t>Next generation lithography using extreme ultraviolet light (13.5 nm)</a:t>
            </a:r>
          </a:p>
          <a:p>
            <a:r>
              <a:rPr lang="ja-JP" altLang="en-US" dirty="0" smtClean="0">
                <a:latin typeface="Arial"/>
                <a:cs typeface="Arial"/>
              </a:rPr>
              <a:t>・　</a:t>
            </a:r>
            <a:r>
              <a:rPr lang="en-US" altLang="ja-JP" dirty="0" smtClean="0">
                <a:latin typeface="Arial"/>
                <a:cs typeface="Arial"/>
              </a:rPr>
              <a:t>Allows exposure of fine circuit pattern with a half-pitch below 20 nm</a:t>
            </a:r>
          </a:p>
          <a:p>
            <a:r>
              <a:rPr lang="ja-JP" altLang="en-US" dirty="0">
                <a:latin typeface="Arial"/>
                <a:cs typeface="Arial"/>
              </a:rPr>
              <a:t>・　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Laser-produced plasma(LPP) source </a:t>
            </a:r>
            <a:r>
              <a:rPr lang="en-US" altLang="ja-JP" dirty="0" smtClean="0">
                <a:latin typeface="Arial"/>
                <a:cs typeface="Arial"/>
              </a:rPr>
              <a:t>is under development for ≥ 250 W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78780" y="4972508"/>
            <a:ext cx="41955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>
                <a:solidFill>
                  <a:srgbClr val="000000"/>
                </a:solidFill>
                <a:latin typeface="Arial"/>
                <a:cs typeface="Arial"/>
              </a:rPr>
              <a:t>H. </a:t>
            </a:r>
            <a:r>
              <a:rPr lang="en-US" altLang="ja-JP" sz="1100" b="1" dirty="0" err="1">
                <a:solidFill>
                  <a:srgbClr val="000000"/>
                </a:solidFill>
                <a:latin typeface="Arial"/>
                <a:cs typeface="Arial"/>
              </a:rPr>
              <a:t>Mizoguchi</a:t>
            </a:r>
            <a:r>
              <a:rPr lang="en-US" altLang="ja-JP" sz="1100" b="1" dirty="0">
                <a:solidFill>
                  <a:srgbClr val="000000"/>
                </a:solidFill>
                <a:latin typeface="Arial"/>
                <a:cs typeface="Arial"/>
              </a:rPr>
              <a:t> et al., </a:t>
            </a:r>
            <a:r>
              <a:rPr lang="en-US" altLang="ja-JP" sz="1100" b="1" dirty="0" smtClean="0">
                <a:solidFill>
                  <a:srgbClr val="000000"/>
                </a:solidFill>
                <a:latin typeface="Arial"/>
                <a:cs typeface="Arial"/>
              </a:rPr>
              <a:t>Komatsu </a:t>
            </a:r>
            <a:r>
              <a:rPr lang="en-US" altLang="ja-JP" sz="1100" b="1" dirty="0">
                <a:solidFill>
                  <a:srgbClr val="000000"/>
                </a:solidFill>
                <a:latin typeface="Arial"/>
                <a:cs typeface="Arial"/>
              </a:rPr>
              <a:t>Technical Report 59-166 (2013) </a:t>
            </a:r>
            <a:endParaRPr lang="ja-JP" altLang="en-US" sz="1100" dirty="0">
              <a:solidFill>
                <a:srgbClr val="000000"/>
              </a:solidFill>
            </a:endParaRPr>
          </a:p>
        </p:txBody>
      </p:sp>
      <p:grpSp>
        <p:nvGrpSpPr>
          <p:cNvPr id="20" name="図形グループ 19"/>
          <p:cNvGrpSpPr/>
          <p:nvPr/>
        </p:nvGrpSpPr>
        <p:grpSpPr>
          <a:xfrm>
            <a:off x="1053688" y="2357930"/>
            <a:ext cx="7669594" cy="2834324"/>
            <a:chOff x="1053688" y="2357930"/>
            <a:chExt cx="7669594" cy="2834324"/>
          </a:xfrm>
        </p:grpSpPr>
        <p:pic>
          <p:nvPicPr>
            <p:cNvPr id="2" name="図 1" descr="LPP_GP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826" y="2357930"/>
              <a:ext cx="3156001" cy="2370739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>
            <a:xfrm>
              <a:off x="5080826" y="4668510"/>
              <a:ext cx="30930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latin typeface="Arial"/>
                  <a:cs typeface="Arial"/>
                </a:rPr>
                <a:t>Concept of LPP EUV source</a:t>
              </a:r>
              <a:endParaRPr lang="en-US" altLang="ja-JP" dirty="0">
                <a:latin typeface="Arial"/>
                <a:cs typeface="Arial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838021" y="4930644"/>
              <a:ext cx="388526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100" b="1" dirty="0">
                  <a:latin typeface="Arial"/>
                  <a:cs typeface="Arial"/>
                </a:rPr>
                <a:t>H. </a:t>
              </a:r>
              <a:r>
                <a:rPr lang="en-US" altLang="ja-JP" sz="1100" b="1" dirty="0" err="1">
                  <a:latin typeface="Arial"/>
                  <a:cs typeface="Arial"/>
                </a:rPr>
                <a:t>Mizoguchi</a:t>
              </a:r>
              <a:r>
                <a:rPr lang="en-US" altLang="ja-JP" sz="1100" b="1" dirty="0">
                  <a:latin typeface="Arial"/>
                  <a:cs typeface="Arial"/>
                </a:rPr>
                <a:t> et al., Proc. of SPIE 10143, 101431J (2017) </a:t>
              </a:r>
              <a:endParaRPr lang="ja-JP" altLang="en-US" sz="1100" dirty="0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1053688" y="3280834"/>
              <a:ext cx="686212" cy="558800"/>
            </a:xfrm>
            <a:prstGeom prst="ellipse">
              <a:avLst/>
            </a:prstGeom>
            <a:noFill/>
            <a:ln w="28575" cmpd="sng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矢印コネクタ 11"/>
            <p:cNvCxnSpPr/>
            <p:nvPr/>
          </p:nvCxnSpPr>
          <p:spPr>
            <a:xfrm>
              <a:off x="4674341" y="3568700"/>
              <a:ext cx="343549" cy="0"/>
            </a:xfrm>
            <a:prstGeom prst="straightConnector1">
              <a:avLst/>
            </a:prstGeom>
            <a:ln w="12700" cmpd="sng">
              <a:solidFill>
                <a:srgbClr val="0000FF"/>
              </a:solidFill>
              <a:prstDash val="soli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4674341" y="3568700"/>
              <a:ext cx="0" cy="1120065"/>
            </a:xfrm>
            <a:prstGeom prst="line">
              <a:avLst/>
            </a:prstGeom>
            <a:ln w="12700" cmpd="sng">
              <a:solidFill>
                <a:srgbClr val="0000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flipH="1" flipV="1">
              <a:off x="1397000" y="4688765"/>
              <a:ext cx="3277341" cy="5145"/>
            </a:xfrm>
            <a:prstGeom prst="line">
              <a:avLst/>
            </a:prstGeom>
            <a:ln w="12700" cmpd="sng">
              <a:solidFill>
                <a:srgbClr val="0000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>
              <a:stCxn id="10" idx="4"/>
            </p:cNvCxnSpPr>
            <p:nvPr/>
          </p:nvCxnSpPr>
          <p:spPr>
            <a:xfrm>
              <a:off x="1396794" y="3839634"/>
              <a:ext cx="206" cy="849131"/>
            </a:xfrm>
            <a:prstGeom prst="line">
              <a:avLst/>
            </a:prstGeom>
            <a:ln w="12700" cmpd="sng">
              <a:solidFill>
                <a:srgbClr val="0000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正方形/長方形 21"/>
          <p:cNvSpPr/>
          <p:nvPr/>
        </p:nvSpPr>
        <p:spPr>
          <a:xfrm>
            <a:off x="882654" y="4688765"/>
            <a:ext cx="3507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Schematic of EUV exposure tool</a:t>
            </a:r>
            <a:endParaRPr lang="en-US" altLang="ja-JP" dirty="0">
              <a:latin typeface="Arial"/>
              <a:cs typeface="Arial"/>
            </a:endParaRPr>
          </a:p>
        </p:txBody>
      </p:sp>
      <p:grpSp>
        <p:nvGrpSpPr>
          <p:cNvPr id="14" name="図形グループ 13"/>
          <p:cNvGrpSpPr/>
          <p:nvPr/>
        </p:nvGrpSpPr>
        <p:grpSpPr>
          <a:xfrm>
            <a:off x="589874" y="5192254"/>
            <a:ext cx="7804145" cy="1557171"/>
            <a:chOff x="589874" y="5192254"/>
            <a:chExt cx="7804145" cy="1557171"/>
          </a:xfrm>
        </p:grpSpPr>
        <p:sp>
          <p:nvSpPr>
            <p:cNvPr id="21" name="正方形/長方形 20"/>
            <p:cNvSpPr/>
            <p:nvPr/>
          </p:nvSpPr>
          <p:spPr>
            <a:xfrm>
              <a:off x="589874" y="5272097"/>
              <a:ext cx="7804145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EUV ERLs (EUV FEL sources based on ERLs) </a:t>
              </a:r>
            </a:p>
            <a:p>
              <a:r>
                <a:rPr lang="ja-JP" altLang="en-US" dirty="0">
                  <a:latin typeface="Arial"/>
                  <a:cs typeface="Arial"/>
                </a:rPr>
                <a:t>・</a:t>
              </a:r>
              <a:r>
                <a:rPr lang="en-US" altLang="ja-JP" dirty="0">
                  <a:latin typeface="Arial"/>
                  <a:cs typeface="Arial"/>
                </a:rPr>
                <a:t>　M</a:t>
              </a:r>
              <a:r>
                <a:rPr lang="en-US" altLang="ja-JP" dirty="0" smtClean="0">
                  <a:latin typeface="Arial"/>
                  <a:cs typeface="Arial"/>
                </a:rPr>
                <a:t>eet future demand for 1 kW</a:t>
              </a:r>
              <a:r>
                <a:rPr lang="en-US" altLang="ja-JP" dirty="0">
                  <a:latin typeface="Arial"/>
                  <a:cs typeface="Arial"/>
                </a:rPr>
                <a:t> </a:t>
              </a:r>
              <a:r>
                <a:rPr lang="en-US" altLang="ja-JP" dirty="0" smtClean="0">
                  <a:latin typeface="Arial"/>
                  <a:cs typeface="Arial"/>
                </a:rPr>
                <a:t>EUV power or more</a:t>
              </a:r>
            </a:p>
            <a:p>
              <a:r>
                <a:rPr lang="ja-JP" altLang="en-US" dirty="0">
                  <a:latin typeface="Arial"/>
                  <a:cs typeface="Arial"/>
                </a:rPr>
                <a:t>・</a:t>
              </a:r>
              <a:r>
                <a:rPr lang="en-US" altLang="ja-JP" dirty="0">
                  <a:latin typeface="Arial"/>
                  <a:cs typeface="Arial"/>
                </a:rPr>
                <a:t>　</a:t>
              </a:r>
              <a:r>
                <a:rPr lang="en-US" altLang="ja-JP" dirty="0" smtClean="0">
                  <a:latin typeface="Arial"/>
                  <a:cs typeface="Arial"/>
                </a:rPr>
                <a:t>Distribute</a:t>
              </a:r>
              <a:r>
                <a:rPr lang="en-US" altLang="ja-JP" dirty="0" smtClean="0">
                  <a:latin typeface="Arial"/>
                  <a:cs typeface="Arial"/>
                  <a:sym typeface="Wingdings"/>
                </a:rPr>
                <a:t> 1-kW class power to multiple scanners  more economical</a:t>
              </a:r>
              <a:endParaRPr lang="en-US" altLang="ja-JP" dirty="0">
                <a:latin typeface="Arial"/>
                <a:cs typeface="Arial"/>
              </a:endParaRPr>
            </a:p>
            <a:p>
              <a:r>
                <a:rPr lang="ja-JP" altLang="en-US" dirty="0" smtClean="0">
                  <a:latin typeface="Arial"/>
                  <a:cs typeface="Arial"/>
                </a:rPr>
                <a:t>・</a:t>
              </a:r>
              <a:r>
                <a:rPr lang="en-US" altLang="ja-JP" dirty="0">
                  <a:latin typeface="Arial"/>
                  <a:cs typeface="Arial"/>
                </a:rPr>
                <a:t>　</a:t>
              </a:r>
              <a:r>
                <a:rPr lang="en-US" altLang="ja-JP" dirty="0" smtClean="0">
                  <a:latin typeface="Arial"/>
                  <a:cs typeface="Arial"/>
                </a:rPr>
                <a:t>Produce no debris contaminating the EUV optics</a:t>
              </a:r>
            </a:p>
            <a:p>
              <a:r>
                <a:rPr lang="ja-JP" altLang="en-US" dirty="0" smtClean="0">
                  <a:latin typeface="Arial"/>
                  <a:cs typeface="Arial"/>
                </a:rPr>
                <a:t>・　</a:t>
              </a:r>
              <a:r>
                <a:rPr lang="en-US" altLang="ja-JP" dirty="0" smtClean="0">
                  <a:latin typeface="Arial"/>
                  <a:cs typeface="Arial"/>
                </a:rPr>
                <a:t>Reduce dumped beam power and activation drastically</a:t>
              </a:r>
            </a:p>
          </p:txBody>
        </p:sp>
        <p:cxnSp>
          <p:nvCxnSpPr>
            <p:cNvPr id="18" name="直線コネクタ 17"/>
            <p:cNvCxnSpPr/>
            <p:nvPr/>
          </p:nvCxnSpPr>
          <p:spPr>
            <a:xfrm flipH="1">
              <a:off x="5484783" y="5476165"/>
              <a:ext cx="1271617" cy="1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dash"/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>
              <a:stCxn id="9" idx="2"/>
            </p:cNvCxnSpPr>
            <p:nvPr/>
          </p:nvCxnSpPr>
          <p:spPr>
            <a:xfrm flipH="1">
              <a:off x="6744441" y="5192254"/>
              <a:ext cx="210" cy="283911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5951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/>
          <a:lstStyle/>
          <a:p>
            <a:r>
              <a:rPr lang="en-US" altLang="ja-JP" dirty="0" smtClean="0">
                <a:latin typeface="Arial"/>
                <a:cs typeface="Arial"/>
              </a:rPr>
              <a:t>Compact ERL(</a:t>
            </a:r>
            <a:r>
              <a:rPr lang="en-US" altLang="ja-JP" dirty="0" err="1" smtClean="0">
                <a:latin typeface="Arial"/>
                <a:cs typeface="Arial"/>
              </a:rPr>
              <a:t>cERL</a:t>
            </a:r>
            <a:r>
              <a:rPr lang="en-US" altLang="ja-JP" dirty="0" smtClean="0">
                <a:latin typeface="Arial"/>
                <a:cs typeface="Arial"/>
              </a:rPr>
              <a:t>)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3" name="図 2" descr="Fig2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866" y="1565388"/>
            <a:ext cx="6900335" cy="4100935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 flipH="1">
            <a:off x="999066" y="1409815"/>
            <a:ext cx="2892864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Beam Energy: 20 MeV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RF Frequency: 1.3 GHz</a:t>
            </a:r>
            <a:endParaRPr lang="ja-JP" altLang="en-US" sz="2000" dirty="0">
              <a:latin typeface="Arial"/>
              <a:cs typeface="Arial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870770" y="1137395"/>
            <a:ext cx="3706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in operation at KEK since 2013</a:t>
            </a:r>
            <a:endParaRPr kumimoji="1"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72058" y="6361113"/>
            <a:ext cx="6979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err="1" smtClean="0">
                <a:solidFill>
                  <a:srgbClr val="FF0000"/>
                </a:solidFill>
                <a:latin typeface="Arial"/>
                <a:cs typeface="Arial"/>
              </a:rPr>
              <a:t>cERL</a:t>
            </a:r>
            <a:r>
              <a:rPr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 technologies and resources are available for EUV ERLs.</a:t>
            </a:r>
            <a:endParaRPr lang="en-US" altLang="ja-JP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6" name="図形グループ 5"/>
          <p:cNvGrpSpPr/>
          <p:nvPr/>
        </p:nvGrpSpPr>
        <p:grpSpPr>
          <a:xfrm>
            <a:off x="5493375" y="3679356"/>
            <a:ext cx="3414893" cy="2686288"/>
            <a:chOff x="5493375" y="3679356"/>
            <a:chExt cx="3414893" cy="2686288"/>
          </a:xfrm>
        </p:grpSpPr>
        <p:sp>
          <p:nvSpPr>
            <p:cNvPr id="30" name="正方形/長方形 29"/>
            <p:cNvSpPr/>
            <p:nvPr/>
          </p:nvSpPr>
          <p:spPr>
            <a:xfrm>
              <a:off x="5678349" y="6027090"/>
              <a:ext cx="322991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altLang="ja-JP" sz="1600" dirty="0" smtClean="0">
                  <a:latin typeface="Arial"/>
                  <a:cs typeface="Arial"/>
                </a:rPr>
                <a:t>History of achieved beam current 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pic>
          <p:nvPicPr>
            <p:cNvPr id="5" name="図 4" descr="名称未設定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3375" y="3679356"/>
              <a:ext cx="3279429" cy="2462620"/>
            </a:xfrm>
            <a:prstGeom prst="rect">
              <a:avLst/>
            </a:prstGeom>
          </p:spPr>
        </p:pic>
      </p:grpSp>
      <p:grpSp>
        <p:nvGrpSpPr>
          <p:cNvPr id="8" name="図形グループ 7"/>
          <p:cNvGrpSpPr/>
          <p:nvPr/>
        </p:nvGrpSpPr>
        <p:grpSpPr>
          <a:xfrm>
            <a:off x="190500" y="3238500"/>
            <a:ext cx="2656196" cy="788928"/>
            <a:chOff x="190500" y="3238500"/>
            <a:chExt cx="2656196" cy="788928"/>
          </a:xfrm>
        </p:grpSpPr>
        <p:sp>
          <p:nvSpPr>
            <p:cNvPr id="10" name="左矢印 9"/>
            <p:cNvSpPr/>
            <p:nvPr/>
          </p:nvSpPr>
          <p:spPr>
            <a:xfrm>
              <a:off x="330030" y="3775430"/>
              <a:ext cx="1728000" cy="251998"/>
            </a:xfrm>
            <a:prstGeom prst="leftArrow">
              <a:avLst/>
            </a:prstGeom>
            <a:solidFill>
              <a:srgbClr val="FF0000">
                <a:alpha val="49000"/>
              </a:srgbClr>
            </a:solidFill>
            <a:ln>
              <a:solidFill>
                <a:srgbClr val="FF0000"/>
              </a:solidFill>
            </a:ln>
            <a:scene3d>
              <a:camera prst="orthographicFront">
                <a:rot lat="0" lon="0" rev="138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190500" y="3238500"/>
              <a:ext cx="2656196" cy="369332"/>
            </a:xfrm>
            <a:prstGeom prst="rect">
              <a:avLst/>
            </a:prstGeom>
            <a:noFill/>
            <a:scene3d>
              <a:camera prst="orthographicFront">
                <a:rot lat="0" lon="0" rev="123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plan of kW-class IR FEL</a:t>
              </a:r>
              <a:endParaRPr kumimoji="1" lang="ja-JP" alt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3467100" y="5943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0998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/>
                <a:cs typeface="Arial"/>
              </a:rPr>
              <a:t>Outline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189262"/>
            <a:ext cx="8191500" cy="5249638"/>
          </a:xfrm>
        </p:spPr>
        <p:txBody>
          <a:bodyPr>
            <a:noAutofit/>
          </a:bodyPr>
          <a:lstStyle/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Introduction</a:t>
            </a:r>
          </a:p>
          <a:p>
            <a:pPr>
              <a:spcBef>
                <a:spcPts val="2200"/>
              </a:spcBef>
            </a:pP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Design of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EUV 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ERL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 Source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S2E Simulation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Activities and Considerations for Industrialization</a:t>
            </a:r>
          </a:p>
          <a:p>
            <a:pPr>
              <a:spcBef>
                <a:spcPts val="2200"/>
              </a:spcBef>
            </a:pPr>
            <a:r>
              <a:rPr lang="en-US" altLang="ja-JP" dirty="0" smtClean="0">
                <a:solidFill>
                  <a:srgbClr val="66CCFF"/>
                </a:solidFill>
                <a:latin typeface="Arial"/>
                <a:cs typeface="Arial"/>
              </a:rPr>
              <a:t>Summary</a:t>
            </a:r>
            <a:endParaRPr kumimoji="1" lang="ja-JP" altLang="en-US" dirty="0">
              <a:solidFill>
                <a:srgbClr val="66CC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7671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"/>
                <a:cs typeface="Arial"/>
              </a:rPr>
              <a:t>Image of EUV-</a:t>
            </a:r>
            <a:r>
              <a:rPr lang="en-US" altLang="ja-JP" dirty="0" smtClean="0">
                <a:latin typeface="Arial"/>
                <a:cs typeface="Arial"/>
              </a:rPr>
              <a:t>ERL</a:t>
            </a:r>
            <a:r>
              <a:rPr kumimoji="1" lang="en-US" altLang="ja-JP" dirty="0" smtClean="0">
                <a:latin typeface="Arial"/>
                <a:cs typeface="Arial"/>
              </a:rPr>
              <a:t> Source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5" name="図 4" descr="euvERL_image_a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44" y="1465459"/>
            <a:ext cx="7493686" cy="432140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373384" y="3106468"/>
            <a:ext cx="1685753" cy="369332"/>
          </a:xfrm>
          <a:prstGeom prst="rect">
            <a:avLst/>
          </a:prstGeom>
          <a:noFill/>
          <a:scene3d>
            <a:camera prst="orthographicFront">
              <a:rot lat="0" lon="0" rev="21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Main SC </a:t>
            </a:r>
            <a:r>
              <a:rPr kumimoji="1" lang="en-US" altLang="ja-JP" dirty="0" err="1" smtClean="0">
                <a:latin typeface="Arial"/>
                <a:cs typeface="Arial"/>
              </a:rPr>
              <a:t>Linac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15757" y="5259604"/>
            <a:ext cx="155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Injector </a:t>
            </a:r>
            <a:r>
              <a:rPr kumimoji="1" lang="en-US" altLang="ja-JP" dirty="0" err="1" smtClean="0">
                <a:latin typeface="Arial"/>
                <a:cs typeface="Arial"/>
              </a:rPr>
              <a:t>Linac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56348" y="2237345"/>
            <a:ext cx="1182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Beam Dump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05898" y="3011214"/>
            <a:ext cx="1878038" cy="369332"/>
          </a:xfrm>
          <a:prstGeom prst="rect">
            <a:avLst/>
          </a:prstGeom>
          <a:noFill/>
          <a:scene3d>
            <a:camera prst="orthographicFront">
              <a:rot lat="0" lon="0" rev="168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Arial"/>
                <a:cs typeface="Arial"/>
              </a:rPr>
              <a:t>Undulators</a:t>
            </a:r>
            <a:r>
              <a:rPr kumimoji="1" lang="en-US" altLang="ja-JP" dirty="0" smtClean="0">
                <a:latin typeface="Arial"/>
                <a:cs typeface="Arial"/>
              </a:rPr>
              <a:t>(FEL)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667482" y="1186179"/>
            <a:ext cx="758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1</a:t>
            </a:r>
            <a:r>
              <a:rPr kumimoji="1" lang="en-US" altLang="ja-JP" sz="1600" baseline="30000" dirty="0" smtClean="0">
                <a:latin typeface="Arial"/>
                <a:cs typeface="Arial"/>
              </a:rPr>
              <a:t>st</a:t>
            </a:r>
            <a:r>
              <a:rPr kumimoji="1" lang="en-US" altLang="ja-JP" sz="1600" dirty="0" smtClean="0">
                <a:latin typeface="Arial"/>
                <a:cs typeface="Arial"/>
              </a:rPr>
              <a:t> Arc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51340" y="5062201"/>
            <a:ext cx="881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2</a:t>
            </a:r>
            <a:r>
              <a:rPr kumimoji="1" lang="en-US" altLang="ja-JP" baseline="30000" dirty="0" smtClean="0">
                <a:latin typeface="Arial"/>
                <a:cs typeface="Arial"/>
              </a:rPr>
              <a:t>nd</a:t>
            </a:r>
            <a:r>
              <a:rPr kumimoji="1" lang="en-US" altLang="ja-JP" dirty="0" smtClean="0">
                <a:latin typeface="Arial"/>
                <a:cs typeface="Arial"/>
              </a:rPr>
              <a:t> Arc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48734" y="1695036"/>
            <a:ext cx="937476" cy="338554"/>
          </a:xfrm>
          <a:prstGeom prst="rect">
            <a:avLst/>
          </a:prstGeom>
          <a:noFill/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Chicane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cxnSp>
        <p:nvCxnSpPr>
          <p:cNvPr id="14" name="直線矢印コネクタ 13"/>
          <p:cNvCxnSpPr>
            <a:cxnSpLocks noChangeAspect="1"/>
          </p:cNvCxnSpPr>
          <p:nvPr/>
        </p:nvCxnSpPr>
        <p:spPr>
          <a:xfrm flipV="1">
            <a:off x="438452" y="1285192"/>
            <a:ext cx="7096442" cy="3597436"/>
          </a:xfrm>
          <a:prstGeom prst="straightConnector1">
            <a:avLst/>
          </a:prstGeom>
          <a:ln w="9525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cxnSpLocks noChangeAspect="1"/>
          </p:cNvCxnSpPr>
          <p:nvPr/>
        </p:nvCxnSpPr>
        <p:spPr>
          <a:xfrm>
            <a:off x="411435" y="5233820"/>
            <a:ext cx="1314465" cy="791999"/>
          </a:xfrm>
          <a:prstGeom prst="straightConnector1">
            <a:avLst/>
          </a:prstGeom>
          <a:ln w="6350" cmpd="sng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3600162" y="2675285"/>
            <a:ext cx="961020" cy="369332"/>
          </a:xfrm>
          <a:prstGeom prst="rect">
            <a:avLst/>
          </a:prstGeom>
          <a:noFill/>
          <a:scene3d>
            <a:camera prst="orthographicFront">
              <a:rot lat="0" lon="0" rev="162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~200 m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60735" y="5541858"/>
            <a:ext cx="832642" cy="369332"/>
          </a:xfrm>
          <a:prstGeom prst="rect">
            <a:avLst/>
          </a:prstGeom>
          <a:noFill/>
          <a:scene3d>
            <a:camera prst="orthographicFront">
              <a:rot lat="0" lon="0" rev="2028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~20 m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397747" y="5588096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Gun</a:t>
            </a:r>
            <a:endParaRPr kumimoji="1" lang="ja-JP" altLang="en-US" dirty="0">
              <a:latin typeface="Arial"/>
              <a:cs typeface="Arial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8306020" y="1810488"/>
            <a:ext cx="0" cy="529481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2877725" y="5274192"/>
            <a:ext cx="402177" cy="173804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510101" y="4989024"/>
            <a:ext cx="834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Merger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cxnSp>
        <p:nvCxnSpPr>
          <p:cNvPr id="32" name="直線コネクタ 31"/>
          <p:cNvCxnSpPr>
            <a:cxnSpLocks noChangeAspect="1"/>
          </p:cNvCxnSpPr>
          <p:nvPr/>
        </p:nvCxnSpPr>
        <p:spPr>
          <a:xfrm>
            <a:off x="3215756" y="5019190"/>
            <a:ext cx="360000" cy="144000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2529554" y="4074332"/>
            <a:ext cx="2050862" cy="307777"/>
          </a:xfrm>
          <a:prstGeom prst="rect">
            <a:avLst/>
          </a:prstGeom>
          <a:noFill/>
          <a:scene3d>
            <a:camera prst="orthographicFront">
              <a:rot lat="0" lon="0" rev="186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Injector Diagnostic </a:t>
            </a:r>
            <a:r>
              <a:rPr lang="en-US" altLang="ja-JP" sz="1400" dirty="0">
                <a:latin typeface="Arial"/>
                <a:cs typeface="Arial"/>
              </a:rPr>
              <a:t>L</a:t>
            </a:r>
            <a:r>
              <a:rPr lang="en-US" altLang="ja-JP" sz="1400" dirty="0" smtClean="0">
                <a:latin typeface="Arial"/>
                <a:cs typeface="Arial"/>
              </a:rPr>
              <a:t>ine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cxnSp>
        <p:nvCxnSpPr>
          <p:cNvPr id="36" name="直線コネクタ 35"/>
          <p:cNvCxnSpPr>
            <a:cxnSpLocks noChangeAspect="1"/>
          </p:cNvCxnSpPr>
          <p:nvPr/>
        </p:nvCxnSpPr>
        <p:spPr>
          <a:xfrm>
            <a:off x="3407469" y="4394937"/>
            <a:ext cx="36000" cy="251998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 flipH="1">
            <a:off x="1441588" y="1543788"/>
            <a:ext cx="2890535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Beam energy: 800 MeV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RF</a:t>
            </a:r>
            <a:r>
              <a:rPr lang="en-US" altLang="ja-JP" sz="2000" dirty="0">
                <a:latin typeface="Arial"/>
                <a:cs typeface="Arial"/>
              </a:rPr>
              <a:t> </a:t>
            </a:r>
            <a:r>
              <a:rPr lang="en-US" altLang="ja-JP" sz="2000" dirty="0" smtClean="0">
                <a:latin typeface="Arial"/>
                <a:cs typeface="Arial"/>
              </a:rPr>
              <a:t>frequency: 1.3 GHz</a:t>
            </a:r>
            <a:endParaRPr lang="ja-JP" altLang="en-US" sz="2000" dirty="0">
              <a:latin typeface="Arial"/>
              <a:cs typeface="Arial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215756" y="5967844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©</a:t>
            </a:r>
            <a:r>
              <a:rPr lang="en-US" altLang="ja-JP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Rey.Hori</a:t>
            </a:r>
            <a:r>
              <a:rPr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/KEK</a:t>
            </a:r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11860" y="4493646"/>
            <a:ext cx="1043876" cy="307777"/>
          </a:xfrm>
          <a:prstGeom prst="rect">
            <a:avLst/>
          </a:prstGeom>
          <a:scene3d>
            <a:camera prst="orthographicFront">
              <a:rot lat="0" lon="0" rev="1740000"/>
            </a:camera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  <a:latin typeface="Arial"/>
                <a:cs typeface="Arial"/>
              </a:rPr>
              <a:t>EUV Light </a:t>
            </a:r>
          </a:p>
        </p:txBody>
      </p:sp>
      <p:sp>
        <p:nvSpPr>
          <p:cNvPr id="33" name="左矢印 32"/>
          <p:cNvSpPr/>
          <p:nvPr/>
        </p:nvSpPr>
        <p:spPr>
          <a:xfrm>
            <a:off x="622300" y="4684778"/>
            <a:ext cx="1261400" cy="251998"/>
          </a:xfrm>
          <a:prstGeom prst="leftArrow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  <a:scene3d>
            <a:camera prst="orthographicFront">
              <a:rot lat="0" lon="0" rev="162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487341"/>
              </p:ext>
            </p:extLst>
          </p:nvPr>
        </p:nvGraphicFramePr>
        <p:xfrm>
          <a:off x="6070600" y="3815230"/>
          <a:ext cx="2692400" cy="2810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206500"/>
              </a:tblGrid>
              <a:tr h="3123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baseline="0" dirty="0" smtClean="0">
                          <a:latin typeface="Arial"/>
                          <a:cs typeface="Arial"/>
                        </a:rPr>
                        <a:t>Parameter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Design</a:t>
                      </a:r>
                      <a:r>
                        <a:rPr kumimoji="1" lang="en-US" altLang="ja-JP" sz="1200" b="0" baseline="0" dirty="0" smtClean="0">
                          <a:latin typeface="Arial"/>
                          <a:cs typeface="Arial"/>
                        </a:rPr>
                        <a:t> value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23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Injection Energy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10.5 MeV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23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Beam Energy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800 MeV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23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Bunch Charge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60 </a:t>
                      </a:r>
                      <a:r>
                        <a:rPr kumimoji="1" lang="en-US" altLang="ja-JP" sz="1200" b="0" dirty="0" err="1" smtClean="0">
                          <a:latin typeface="Arial"/>
                          <a:cs typeface="Arial"/>
                        </a:rPr>
                        <a:t>pC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23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Repetition Rate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162.5 MHz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23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Ave. Current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~10 mA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23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Acc. field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12.5 MV/m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23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EUV Wavelength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13.5 nm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23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EUV </a:t>
                      </a:r>
                      <a:r>
                        <a:rPr kumimoji="1" lang="en-US" altLang="ja-JP" sz="1200" b="0" baseline="0" dirty="0" smtClean="0">
                          <a:latin typeface="Arial"/>
                          <a:cs typeface="Arial"/>
                        </a:rPr>
                        <a:t>power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latin typeface="Arial"/>
                          <a:cs typeface="Arial"/>
                        </a:rPr>
                        <a:t>&gt; 10 kW</a:t>
                      </a:r>
                      <a:endParaRPr kumimoji="1" lang="ja-JP" altLang="en-US" sz="12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520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6007" y="29328"/>
            <a:ext cx="8229600" cy="1143000"/>
          </a:xfrm>
        </p:spPr>
        <p:txBody>
          <a:bodyPr/>
          <a:lstStyle/>
          <a:p>
            <a:r>
              <a:rPr lang="en-US" altLang="ja-JP" dirty="0" smtClean="0">
                <a:latin typeface="Arial"/>
                <a:cs typeface="Arial"/>
              </a:rPr>
              <a:t>Injector &amp; Merger</a:t>
            </a:r>
            <a:endParaRPr kumimoji="1" lang="ja-JP" altLang="en-US" dirty="0">
              <a:latin typeface="Arial"/>
              <a:cs typeface="Arial"/>
            </a:endParaRPr>
          </a:p>
        </p:txBody>
      </p:sp>
      <p:grpSp>
        <p:nvGrpSpPr>
          <p:cNvPr id="7" name="図形グループ 6"/>
          <p:cNvGrpSpPr/>
          <p:nvPr/>
        </p:nvGrpSpPr>
        <p:grpSpPr>
          <a:xfrm>
            <a:off x="407020" y="4328743"/>
            <a:ext cx="8612134" cy="2392736"/>
            <a:chOff x="407020" y="4328743"/>
            <a:chExt cx="8612134" cy="2392736"/>
          </a:xfrm>
        </p:grpSpPr>
        <p:sp>
          <p:nvSpPr>
            <p:cNvPr id="108" name="正方形/長方形 107"/>
            <p:cNvSpPr/>
            <p:nvPr/>
          </p:nvSpPr>
          <p:spPr>
            <a:xfrm>
              <a:off x="6596287" y="6413702"/>
              <a:ext cx="220015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>
                  <a:solidFill>
                    <a:srgbClr val="FF0000"/>
                  </a:solidFill>
                  <a:latin typeface="Arial"/>
                  <a:cs typeface="Arial"/>
                </a:rPr>
                <a:t>Merger section (top view)  </a:t>
              </a:r>
              <a:endParaRPr lang="ja-JP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>
            <a:xfrm>
              <a:off x="8116659" y="6116616"/>
              <a:ext cx="467728" cy="17829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0" name="図 99" descr="merger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6594" y="5616744"/>
              <a:ext cx="1890881" cy="589082"/>
            </a:xfrm>
            <a:prstGeom prst="rect">
              <a:avLst/>
            </a:prstGeom>
          </p:spPr>
        </p:pic>
        <p:sp>
          <p:nvSpPr>
            <p:cNvPr id="111" name="テキスト ボックス 110"/>
            <p:cNvSpPr txBox="1"/>
            <p:nvPr/>
          </p:nvSpPr>
          <p:spPr>
            <a:xfrm>
              <a:off x="6365778" y="5542985"/>
              <a:ext cx="1347995" cy="276999"/>
            </a:xfrm>
            <a:prstGeom prst="rect">
              <a:avLst/>
            </a:prstGeom>
            <a:noFill/>
            <a:scene3d>
              <a:camera prst="orthographicFront">
                <a:rot lat="0" lon="0" rev="2070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000000"/>
                  </a:solidFill>
                  <a:latin typeface="Arial"/>
                  <a:cs typeface="Arial"/>
                </a:rPr>
                <a:t>recirculation </a:t>
              </a:r>
              <a:r>
                <a:rPr kumimoji="1" lang="en-US" altLang="ja-JP" sz="1200" dirty="0" smtClean="0">
                  <a:solidFill>
                    <a:srgbClr val="000000"/>
                  </a:solidFill>
                  <a:latin typeface="Arial"/>
                  <a:cs typeface="Arial"/>
                </a:rPr>
                <a:t>loop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4494607" y="6413702"/>
              <a:ext cx="15318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>
                  <a:solidFill>
                    <a:srgbClr val="FF0000"/>
                  </a:solidFill>
                  <a:latin typeface="Arial"/>
                  <a:cs typeface="Arial"/>
                </a:rPr>
                <a:t>matching section  </a:t>
              </a:r>
              <a:endParaRPr lang="ja-JP" alt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11" name="図 10" descr="matching_inj.png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8975" y="5504422"/>
              <a:ext cx="1361650" cy="406863"/>
            </a:xfrm>
            <a:prstGeom prst="rect">
              <a:avLst/>
            </a:prstGeom>
          </p:spPr>
        </p:pic>
        <p:sp>
          <p:nvSpPr>
            <p:cNvPr id="117" name="正方形/長方形 116"/>
            <p:cNvSpPr/>
            <p:nvPr/>
          </p:nvSpPr>
          <p:spPr>
            <a:xfrm>
              <a:off x="1196979" y="6413702"/>
              <a:ext cx="230000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  <a:latin typeface="Arial"/>
                  <a:cs typeface="Arial"/>
                </a:rPr>
                <a:t>Injector </a:t>
              </a:r>
              <a:r>
                <a:rPr lang="en-US" altLang="ja-JP" sz="1400" dirty="0" smtClean="0">
                  <a:solidFill>
                    <a:srgbClr val="FF0000"/>
                  </a:solidFill>
                  <a:latin typeface="Arial"/>
                  <a:cs typeface="Arial"/>
                </a:rPr>
                <a:t>section (side view)  </a:t>
              </a:r>
              <a:endParaRPr lang="ja-JP" alt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118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020" y="4328743"/>
              <a:ext cx="4304680" cy="2155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直線コネクタ 13"/>
            <p:cNvCxnSpPr/>
            <p:nvPr/>
          </p:nvCxnSpPr>
          <p:spPr>
            <a:xfrm>
              <a:off x="5870627" y="5822155"/>
              <a:ext cx="359997" cy="3223"/>
            </a:xfrm>
            <a:prstGeom prst="line">
              <a:avLst/>
            </a:prstGeom>
            <a:ln w="12700" cmpd="sng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矢印コネクタ 126"/>
            <p:cNvCxnSpPr/>
            <p:nvPr/>
          </p:nvCxnSpPr>
          <p:spPr>
            <a:xfrm>
              <a:off x="5073089" y="5995743"/>
              <a:ext cx="470360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テキスト ボックス 127"/>
            <p:cNvSpPr txBox="1"/>
            <p:nvPr/>
          </p:nvSpPr>
          <p:spPr>
            <a:xfrm>
              <a:off x="4802659" y="5995743"/>
              <a:ext cx="11598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0000FF"/>
                  </a:solidFill>
                  <a:latin typeface="Arial"/>
                  <a:cs typeface="Arial"/>
                </a:rPr>
                <a:t>electron beam</a:t>
              </a:r>
              <a:endParaRPr kumimoji="1" lang="en-US" altLang="ja-JP" sz="1200" dirty="0" smtClean="0">
                <a:solidFill>
                  <a:srgbClr val="0000FF"/>
                </a:solidFill>
                <a:latin typeface="Arial"/>
                <a:cs typeface="Arial"/>
              </a:endParaRPr>
            </a:p>
            <a:p>
              <a:r>
                <a:rPr lang="en-US" altLang="ja-JP" sz="1200" dirty="0" smtClean="0">
                  <a:solidFill>
                    <a:srgbClr val="0000FF"/>
                  </a:solidFill>
                  <a:latin typeface="Arial"/>
                  <a:cs typeface="Arial"/>
                </a:rPr>
                <a:t>E</a:t>
              </a:r>
              <a:r>
                <a:rPr lang="en-US" altLang="ja-JP" sz="1200" baseline="-25000" dirty="0" smtClean="0">
                  <a:solidFill>
                    <a:srgbClr val="0000FF"/>
                  </a:solidFill>
                  <a:latin typeface="Arial"/>
                  <a:cs typeface="Arial"/>
                </a:rPr>
                <a:t>inj</a:t>
              </a:r>
              <a:r>
                <a:rPr lang="en-US" altLang="ja-JP" sz="1200" dirty="0" smtClean="0">
                  <a:solidFill>
                    <a:srgbClr val="0000FF"/>
                  </a:solidFill>
                  <a:latin typeface="Arial"/>
                  <a:cs typeface="Arial"/>
                </a:rPr>
                <a:t>~10.5 MeV</a:t>
              </a:r>
              <a:endParaRPr lang="ja-JP" altLang="en-US" sz="1200" dirty="0"/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>
              <a:off x="7757662" y="5410302"/>
              <a:ext cx="1095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injection point</a:t>
              </a:r>
              <a:endParaRPr kumimoji="1" lang="ja-JP" altLang="en-US" sz="1200" dirty="0"/>
            </a:p>
          </p:txBody>
        </p:sp>
        <p:cxnSp>
          <p:nvCxnSpPr>
            <p:cNvPr id="135" name="直線コネクタ 134"/>
            <p:cNvCxnSpPr/>
            <p:nvPr/>
          </p:nvCxnSpPr>
          <p:spPr>
            <a:xfrm flipH="1">
              <a:off x="7714929" y="5671692"/>
              <a:ext cx="259778" cy="317136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正方形/長方形 16"/>
            <p:cNvSpPr/>
            <p:nvPr/>
          </p:nvSpPr>
          <p:spPr>
            <a:xfrm>
              <a:off x="6218957" y="4910148"/>
              <a:ext cx="28001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 smtClean="0">
                  <a:solidFill>
                    <a:srgbClr val="000000"/>
                  </a:solidFill>
                  <a:latin typeface="Arial"/>
                  <a:cs typeface="Arial"/>
                </a:rPr>
                <a:t>B </a:t>
              </a:r>
              <a:r>
                <a:rPr lang="en-US" altLang="ja-JP" sz="1200" dirty="0">
                  <a:solidFill>
                    <a:srgbClr val="000000"/>
                  </a:solidFill>
                  <a:latin typeface="Arial"/>
                  <a:cs typeface="Arial"/>
                </a:rPr>
                <a:t>: Bending magnets</a:t>
              </a:r>
              <a:r>
                <a:rPr lang="ja-JP" altLang="en-US" sz="1200" dirty="0">
                  <a:solidFill>
                    <a:srgbClr val="000000"/>
                  </a:solidFill>
                  <a:latin typeface="Arial"/>
                  <a:cs typeface="Arial"/>
                </a:rPr>
                <a:t>（θ</a:t>
              </a:r>
              <a:r>
                <a:rPr lang="en-US" altLang="ja-JP" sz="1200" dirty="0">
                  <a:solidFill>
                    <a:srgbClr val="000000"/>
                  </a:solidFill>
                  <a:latin typeface="Arial"/>
                  <a:cs typeface="Arial"/>
                </a:rPr>
                <a:t>=15°, </a:t>
              </a:r>
              <a:r>
                <a:rPr lang="ja-JP" altLang="en-US" sz="1200" dirty="0">
                  <a:solidFill>
                    <a:srgbClr val="000000"/>
                  </a:solidFill>
                  <a:latin typeface="Arial"/>
                  <a:cs typeface="Arial"/>
                </a:rPr>
                <a:t>ρ</a:t>
              </a:r>
              <a:r>
                <a:rPr lang="en-US" altLang="ja-JP" sz="1200" dirty="0">
                  <a:solidFill>
                    <a:srgbClr val="000000"/>
                  </a:solidFill>
                  <a:latin typeface="Arial"/>
                  <a:cs typeface="Arial"/>
                </a:rPr>
                <a:t>=1m</a:t>
              </a:r>
              <a:r>
                <a:rPr lang="ja-JP" altLang="en-US" sz="1200" dirty="0">
                  <a:solidFill>
                    <a:srgbClr val="000000"/>
                  </a:solidFill>
                  <a:latin typeface="Arial"/>
                  <a:cs typeface="Arial"/>
                </a:rPr>
                <a:t>）</a:t>
              </a:r>
              <a:endParaRPr lang="en-US" altLang="ja-JP" sz="1200" dirty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r>
                <a:rPr lang="en-US" altLang="ja-JP" sz="1200" dirty="0" smtClean="0">
                  <a:solidFill>
                    <a:srgbClr val="000000"/>
                  </a:solidFill>
                  <a:latin typeface="Arial"/>
                  <a:cs typeface="Arial"/>
                </a:rPr>
                <a:t>Q </a:t>
              </a:r>
              <a:r>
                <a:rPr lang="en-US" altLang="ja-JP" sz="1200" dirty="0">
                  <a:solidFill>
                    <a:srgbClr val="000000"/>
                  </a:solidFill>
                  <a:latin typeface="Arial"/>
                  <a:cs typeface="Arial"/>
                </a:rPr>
                <a:t>: </a:t>
              </a:r>
              <a:r>
                <a:rPr lang="en-US" altLang="ja-JP" sz="1200" dirty="0" err="1">
                  <a:solidFill>
                    <a:srgbClr val="000000"/>
                  </a:solidFill>
                  <a:latin typeface="Arial"/>
                  <a:cs typeface="Arial"/>
                </a:rPr>
                <a:t>Quadrupole</a:t>
              </a:r>
              <a:r>
                <a:rPr lang="en-US" altLang="ja-JP" sz="1200" dirty="0">
                  <a:solidFill>
                    <a:srgbClr val="000000"/>
                  </a:solidFill>
                  <a:latin typeface="Arial"/>
                  <a:cs typeface="Arial"/>
                </a:rPr>
                <a:t> magnet</a:t>
              </a:r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2632022" y="1146096"/>
            <a:ext cx="6409661" cy="4443495"/>
            <a:chOff x="2632022" y="1146096"/>
            <a:chExt cx="6409661" cy="4443495"/>
          </a:xfrm>
        </p:grpSpPr>
        <p:sp>
          <p:nvSpPr>
            <p:cNvPr id="66" name="正方形/長方形 65"/>
            <p:cNvSpPr/>
            <p:nvPr/>
          </p:nvSpPr>
          <p:spPr>
            <a:xfrm>
              <a:off x="3083293" y="3063866"/>
              <a:ext cx="24061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 err="1">
                  <a:solidFill>
                    <a:srgbClr val="0000FF"/>
                  </a:solidFill>
                  <a:latin typeface="Arial"/>
                  <a:cs typeface="Arial"/>
                </a:rPr>
                <a:t>c</a:t>
              </a:r>
              <a:r>
                <a:rPr lang="en-US" altLang="ja-JP" sz="1400" b="1" dirty="0" err="1" smtClean="0">
                  <a:solidFill>
                    <a:srgbClr val="0000FF"/>
                  </a:solidFill>
                  <a:latin typeface="Arial"/>
                  <a:cs typeface="Arial"/>
                </a:rPr>
                <a:t>ERL</a:t>
              </a:r>
              <a:r>
                <a:rPr lang="en-US" altLang="ja-JP" sz="1400" b="1" dirty="0" smtClean="0">
                  <a:solidFill>
                    <a:srgbClr val="0000FF"/>
                  </a:solidFill>
                  <a:latin typeface="Arial"/>
                  <a:cs typeface="Arial"/>
                </a:rPr>
                <a:t> Injector </a:t>
              </a:r>
              <a:r>
                <a:rPr lang="en-US" altLang="ja-JP" sz="1400" b="1" dirty="0" err="1" smtClean="0">
                  <a:solidFill>
                    <a:srgbClr val="0000FF"/>
                  </a:solidFill>
                  <a:latin typeface="Arial"/>
                  <a:cs typeface="Arial"/>
                </a:rPr>
                <a:t>cryomodule</a:t>
              </a:r>
              <a:r>
                <a:rPr lang="en-US" altLang="ja-JP" sz="1400" b="1" dirty="0" smtClean="0">
                  <a:solidFill>
                    <a:srgbClr val="0000FF"/>
                  </a:solidFill>
                  <a:latin typeface="Arial"/>
                  <a:cs typeface="Arial"/>
                </a:rPr>
                <a:t> </a:t>
              </a:r>
            </a:p>
          </p:txBody>
        </p:sp>
        <p:pic>
          <p:nvPicPr>
            <p:cNvPr id="67" name="Picture 26" descr="2013_01_31_入射器空洞と入射部_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9817" y="1178837"/>
              <a:ext cx="2240412" cy="1881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正方形/長方形 69"/>
            <p:cNvSpPr/>
            <p:nvPr/>
          </p:nvSpPr>
          <p:spPr>
            <a:xfrm>
              <a:off x="6534119" y="3600981"/>
              <a:ext cx="186054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 err="1">
                  <a:solidFill>
                    <a:srgbClr val="0000FF"/>
                  </a:solidFill>
                  <a:latin typeface="Arial"/>
                  <a:cs typeface="Arial"/>
                </a:rPr>
                <a:t>Cryomodule</a:t>
              </a:r>
              <a:r>
                <a:rPr lang="en-US" altLang="ja-JP" sz="1400" b="1" dirty="0">
                  <a:solidFill>
                    <a:srgbClr val="0000FF"/>
                  </a:solidFill>
                  <a:latin typeface="Arial"/>
                  <a:cs typeface="Arial"/>
                </a:rPr>
                <a:t> design</a:t>
              </a:r>
            </a:p>
          </p:txBody>
        </p:sp>
        <p:grpSp>
          <p:nvGrpSpPr>
            <p:cNvPr id="71" name="図形グループ 72"/>
            <p:cNvGrpSpPr>
              <a:grpSpLocks noChangeAspect="1"/>
            </p:cNvGrpSpPr>
            <p:nvPr/>
          </p:nvGrpSpPr>
          <p:grpSpPr bwMode="auto">
            <a:xfrm>
              <a:off x="5405959" y="1146096"/>
              <a:ext cx="3635724" cy="2401127"/>
              <a:chOff x="-411248" y="710245"/>
              <a:chExt cx="10787843" cy="6058725"/>
            </a:xfrm>
          </p:grpSpPr>
          <p:pic>
            <p:nvPicPr>
              <p:cNvPr id="72" name="Picture 2" descr="2セルクライオスタット（ホワイト）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497" r="22978"/>
              <a:stretch>
                <a:fillRect/>
              </a:stretch>
            </p:blipFill>
            <p:spPr bwMode="auto">
              <a:xfrm>
                <a:off x="1043610" y="764703"/>
                <a:ext cx="6840759" cy="575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73" name="直線矢印コネクタ 72"/>
              <p:cNvCxnSpPr/>
              <p:nvPr/>
            </p:nvCxnSpPr>
            <p:spPr>
              <a:xfrm rot="10800000" flipV="1">
                <a:off x="6731184" y="2040294"/>
                <a:ext cx="1175828" cy="522930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矢印コネクタ 73"/>
              <p:cNvCxnSpPr/>
              <p:nvPr/>
            </p:nvCxnSpPr>
            <p:spPr>
              <a:xfrm rot="10800000" flipV="1">
                <a:off x="6876273" y="1311817"/>
                <a:ext cx="586403" cy="459455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矢印コネクタ 74"/>
              <p:cNvCxnSpPr/>
              <p:nvPr/>
            </p:nvCxnSpPr>
            <p:spPr>
              <a:xfrm flipH="1" flipV="1">
                <a:off x="6011783" y="3355180"/>
                <a:ext cx="1438803" cy="504796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矢印コネクタ 75"/>
              <p:cNvCxnSpPr/>
              <p:nvPr/>
            </p:nvCxnSpPr>
            <p:spPr>
              <a:xfrm flipH="1" flipV="1">
                <a:off x="6226393" y="3787431"/>
                <a:ext cx="1151648" cy="722431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矢印コネクタ 76"/>
              <p:cNvCxnSpPr/>
              <p:nvPr/>
            </p:nvCxnSpPr>
            <p:spPr>
              <a:xfrm flipH="1" flipV="1">
                <a:off x="5506991" y="3645360"/>
                <a:ext cx="1583892" cy="1438819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矢印コネクタ 77"/>
              <p:cNvCxnSpPr/>
              <p:nvPr/>
            </p:nvCxnSpPr>
            <p:spPr>
              <a:xfrm flipV="1">
                <a:off x="1393102" y="3787431"/>
                <a:ext cx="1305805" cy="668022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矢印コネクタ 78"/>
              <p:cNvCxnSpPr/>
              <p:nvPr/>
            </p:nvCxnSpPr>
            <p:spPr>
              <a:xfrm>
                <a:off x="1417285" y="2285133"/>
                <a:ext cx="1281622" cy="1070044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矢印コネクタ 79"/>
              <p:cNvCxnSpPr/>
              <p:nvPr/>
            </p:nvCxnSpPr>
            <p:spPr>
              <a:xfrm rot="16200000" flipH="1">
                <a:off x="2091336" y="2318386"/>
                <a:ext cx="1511364" cy="423176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テキスト ボックス 82"/>
              <p:cNvSpPr txBox="1">
                <a:spLocks noChangeArrowheads="1"/>
              </p:cNvSpPr>
              <p:nvPr/>
            </p:nvSpPr>
            <p:spPr bwMode="auto">
              <a:xfrm>
                <a:off x="6399691" y="710245"/>
                <a:ext cx="3572910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Vacuum Vessel</a:t>
                </a:r>
                <a:endParaRPr lang="ja-JP" altLang="en-US" sz="1100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82" name="テキスト ボックス 83"/>
              <p:cNvSpPr txBox="1">
                <a:spLocks noChangeArrowheads="1"/>
              </p:cNvSpPr>
              <p:nvPr/>
            </p:nvSpPr>
            <p:spPr bwMode="auto">
              <a:xfrm>
                <a:off x="7673254" y="1646724"/>
                <a:ext cx="2315996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5K Panel</a:t>
                </a:r>
                <a:endParaRPr lang="ja-JP" altLang="en-US" sz="1100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83" name="テキスト ボックス 84"/>
              <p:cNvSpPr txBox="1">
                <a:spLocks noChangeArrowheads="1"/>
              </p:cNvSpPr>
              <p:nvPr/>
            </p:nvSpPr>
            <p:spPr bwMode="auto">
              <a:xfrm>
                <a:off x="7203126" y="3645360"/>
                <a:ext cx="3173469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2K He Jacket</a:t>
                </a:r>
                <a:endParaRPr lang="ja-JP" altLang="en-US" sz="1100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84" name="テキスト ボックス 85"/>
              <p:cNvSpPr txBox="1">
                <a:spLocks noChangeArrowheads="1"/>
              </p:cNvSpPr>
              <p:nvPr/>
            </p:nvSpPr>
            <p:spPr bwMode="auto">
              <a:xfrm>
                <a:off x="7089272" y="4367178"/>
                <a:ext cx="2831006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5K Support</a:t>
                </a:r>
                <a:endParaRPr lang="ja-JP" altLang="en-US" sz="1100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85" name="テキスト ボックス 86"/>
              <p:cNvSpPr txBox="1">
                <a:spLocks noChangeArrowheads="1"/>
              </p:cNvSpPr>
              <p:nvPr/>
            </p:nvSpPr>
            <p:spPr bwMode="auto">
              <a:xfrm>
                <a:off x="6336422" y="4966885"/>
                <a:ext cx="3553980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80K Base-plate</a:t>
                </a:r>
                <a:endParaRPr lang="ja-JP" altLang="en-US" sz="1100" b="1" dirty="0">
                  <a:solidFill>
                    <a:srgbClr val="006600"/>
                  </a:solidFill>
                </a:endParaRPr>
              </a:p>
            </p:txBody>
          </p:sp>
          <p:cxnSp>
            <p:nvCxnSpPr>
              <p:cNvPr id="86" name="直線矢印コネクタ 85"/>
              <p:cNvCxnSpPr/>
              <p:nvPr/>
            </p:nvCxnSpPr>
            <p:spPr>
              <a:xfrm flipH="1">
                <a:off x="6803728" y="3068023"/>
                <a:ext cx="937035" cy="72544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テキスト ボックス 88"/>
              <p:cNvSpPr txBox="1">
                <a:spLocks noChangeArrowheads="1"/>
              </p:cNvSpPr>
              <p:nvPr/>
            </p:nvSpPr>
            <p:spPr bwMode="auto">
              <a:xfrm>
                <a:off x="7529578" y="2698020"/>
                <a:ext cx="2687961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80K Shield</a:t>
                </a:r>
                <a:endParaRPr lang="ja-JP" altLang="en-US" sz="1100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88" name="テキスト ボックス 89"/>
              <p:cNvSpPr txBox="1">
                <a:spLocks noChangeArrowheads="1"/>
              </p:cNvSpPr>
              <p:nvPr/>
            </p:nvSpPr>
            <p:spPr bwMode="auto">
              <a:xfrm>
                <a:off x="-411248" y="4208204"/>
                <a:ext cx="2907108" cy="1087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2K Gas </a:t>
                </a:r>
              </a:p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Return Pipe</a:t>
                </a:r>
                <a:endParaRPr lang="ja-JP" altLang="en-US" sz="1100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89" name="テキスト ボックス 90"/>
              <p:cNvSpPr txBox="1">
                <a:spLocks noChangeArrowheads="1"/>
              </p:cNvSpPr>
              <p:nvPr/>
            </p:nvSpPr>
            <p:spPr bwMode="auto">
              <a:xfrm>
                <a:off x="-11243" y="1762203"/>
                <a:ext cx="2315996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5K Panel</a:t>
                </a:r>
                <a:endParaRPr lang="ja-JP" altLang="en-US" sz="1100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90" name="テキスト ボックス 91"/>
              <p:cNvSpPr txBox="1">
                <a:spLocks noChangeArrowheads="1"/>
              </p:cNvSpPr>
              <p:nvPr/>
            </p:nvSpPr>
            <p:spPr bwMode="auto">
              <a:xfrm>
                <a:off x="1501712" y="1242293"/>
                <a:ext cx="2146086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006600"/>
                    </a:solidFill>
                  </a:rPr>
                  <a:t>5K Duct</a:t>
                </a:r>
                <a:endParaRPr lang="ja-JP" altLang="en-US" sz="1100" b="1" dirty="0">
                  <a:solidFill>
                    <a:srgbClr val="006600"/>
                  </a:solidFill>
                </a:endParaRPr>
              </a:p>
            </p:txBody>
          </p:sp>
          <p:cxnSp>
            <p:nvCxnSpPr>
              <p:cNvPr id="91" name="直線矢印コネクタ 90"/>
              <p:cNvCxnSpPr/>
              <p:nvPr/>
            </p:nvCxnSpPr>
            <p:spPr>
              <a:xfrm flipV="1">
                <a:off x="1187559" y="5156727"/>
                <a:ext cx="1006556" cy="57432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テキスト ボックス 93"/>
              <p:cNvSpPr txBox="1">
                <a:spLocks noChangeArrowheads="1"/>
              </p:cNvSpPr>
              <p:nvPr/>
            </p:nvSpPr>
            <p:spPr bwMode="auto">
              <a:xfrm>
                <a:off x="682765" y="5516431"/>
                <a:ext cx="890397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>
                    <a:solidFill>
                      <a:srgbClr val="FF0000"/>
                    </a:solidFill>
                  </a:rPr>
                  <a:t>e</a:t>
                </a:r>
                <a:r>
                  <a:rPr lang="en-US" altLang="ja-JP" sz="1100" b="1" baseline="30000">
                    <a:solidFill>
                      <a:srgbClr val="FF0000"/>
                    </a:solidFill>
                  </a:rPr>
                  <a:t>-</a:t>
                </a:r>
                <a:endParaRPr lang="ja-JP" altLang="en-US" sz="1100" b="1" baseline="3000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93" name="直線矢印コネクタ 92"/>
              <p:cNvCxnSpPr/>
              <p:nvPr/>
            </p:nvCxnSpPr>
            <p:spPr>
              <a:xfrm rot="16200000" flipV="1">
                <a:off x="2457082" y="4966293"/>
                <a:ext cx="1865025" cy="661972"/>
              </a:xfrm>
              <a:prstGeom prst="straightConnector1">
                <a:avLst/>
              </a:prstGeom>
              <a:ln w="28575">
                <a:solidFill>
                  <a:srgbClr val="FF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矢印コネクタ 93"/>
              <p:cNvCxnSpPr/>
              <p:nvPr/>
            </p:nvCxnSpPr>
            <p:spPr>
              <a:xfrm flipH="1" flipV="1">
                <a:off x="3708486" y="4364769"/>
                <a:ext cx="1006556" cy="1511364"/>
              </a:xfrm>
              <a:prstGeom prst="straightConnector1">
                <a:avLst/>
              </a:prstGeom>
              <a:ln w="28575">
                <a:solidFill>
                  <a:srgbClr val="FF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矢印コネクタ 94"/>
              <p:cNvCxnSpPr/>
              <p:nvPr/>
            </p:nvCxnSpPr>
            <p:spPr>
              <a:xfrm flipH="1" flipV="1">
                <a:off x="5002203" y="4651929"/>
                <a:ext cx="432244" cy="791955"/>
              </a:xfrm>
              <a:prstGeom prst="straightConnector1">
                <a:avLst/>
              </a:prstGeom>
              <a:ln w="28575">
                <a:solidFill>
                  <a:srgbClr val="FF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テキスト ボックス 97"/>
              <p:cNvSpPr txBox="1">
                <a:spLocks noChangeArrowheads="1"/>
              </p:cNvSpPr>
              <p:nvPr/>
            </p:nvSpPr>
            <p:spPr bwMode="auto">
              <a:xfrm>
                <a:off x="4693080" y="5278225"/>
                <a:ext cx="3268187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FF0000"/>
                    </a:solidFill>
                  </a:rPr>
                  <a:t>Input Coupler</a:t>
                </a:r>
                <a:endParaRPr lang="ja-JP" altLang="en-US" sz="11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7" name="テキスト ボックス 98"/>
              <p:cNvSpPr txBox="1">
                <a:spLocks noChangeArrowheads="1"/>
              </p:cNvSpPr>
              <p:nvPr/>
            </p:nvSpPr>
            <p:spPr bwMode="auto">
              <a:xfrm>
                <a:off x="4006522" y="5749153"/>
                <a:ext cx="2990848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100" b="1" dirty="0">
                    <a:solidFill>
                      <a:srgbClr val="FF0000"/>
                    </a:solidFill>
                  </a:rPr>
                  <a:t>2-cell Cavity</a:t>
                </a:r>
                <a:endParaRPr lang="ja-JP" altLang="en-US" sz="11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8" name="テキスト ボックス 99"/>
              <p:cNvSpPr txBox="1">
                <a:spLocks noChangeArrowheads="1"/>
              </p:cNvSpPr>
              <p:nvPr/>
            </p:nvSpPr>
            <p:spPr bwMode="auto">
              <a:xfrm>
                <a:off x="2813968" y="6108854"/>
                <a:ext cx="2913594" cy="660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100" b="1" dirty="0">
                    <a:solidFill>
                      <a:srgbClr val="FF0000"/>
                    </a:solidFill>
                    <a:latin typeface="+mj-lt"/>
                    <a:ea typeface="ＭＳ Ｐゴシック" pitchFamily="-1" charset="-128"/>
                    <a:cs typeface="ＭＳ Ｐゴシック" pitchFamily="-1" charset="-128"/>
                  </a:rPr>
                  <a:t>HOM Coupler</a:t>
                </a:r>
              </a:p>
            </p:txBody>
          </p:sp>
        </p:grpSp>
        <p:grpSp>
          <p:nvGrpSpPr>
            <p:cNvPr id="151" name="図形グループ 150"/>
            <p:cNvGrpSpPr>
              <a:grpSpLocks noChangeAspect="1"/>
            </p:cNvGrpSpPr>
            <p:nvPr/>
          </p:nvGrpSpPr>
          <p:grpSpPr>
            <a:xfrm>
              <a:off x="4009114" y="3390348"/>
              <a:ext cx="2437426" cy="1575308"/>
              <a:chOff x="3712082" y="1023609"/>
              <a:chExt cx="3989909" cy="2578679"/>
            </a:xfrm>
          </p:grpSpPr>
          <p:pic>
            <p:nvPicPr>
              <p:cNvPr id="152" name="図 151" descr="入射空洞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8601" y="1215408"/>
                <a:ext cx="3384738" cy="2025615"/>
              </a:xfrm>
              <a:prstGeom prst="rect">
                <a:avLst/>
              </a:prstGeom>
            </p:spPr>
          </p:pic>
          <p:sp>
            <p:nvSpPr>
              <p:cNvPr id="153" name="正方形/長方形 152"/>
              <p:cNvSpPr/>
              <p:nvPr/>
            </p:nvSpPr>
            <p:spPr>
              <a:xfrm>
                <a:off x="4236276" y="3098477"/>
                <a:ext cx="2458670" cy="5038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b="1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2-cell SC cavity</a:t>
                </a:r>
                <a:endParaRPr lang="en-US" altLang="ja-JP" sz="1400" b="1" dirty="0">
                  <a:solidFill>
                    <a:srgbClr val="0000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54" name="テキスト ボックス 153"/>
              <p:cNvSpPr txBox="1"/>
              <p:nvPr/>
            </p:nvSpPr>
            <p:spPr>
              <a:xfrm>
                <a:off x="5993233" y="1023609"/>
                <a:ext cx="1708758" cy="4534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/>
                  <a:t>Input coupler</a:t>
                </a:r>
                <a:endParaRPr kumimoji="1" lang="ja-JP" altLang="en-US" sz="1200" b="1" dirty="0"/>
              </a:p>
            </p:txBody>
          </p:sp>
          <p:sp>
            <p:nvSpPr>
              <p:cNvPr id="155" name="テキスト ボックス 154"/>
              <p:cNvSpPr txBox="1"/>
              <p:nvPr/>
            </p:nvSpPr>
            <p:spPr>
              <a:xfrm>
                <a:off x="4712539" y="1322252"/>
                <a:ext cx="1433154" cy="4534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/>
                  <a:t>cavity cells</a:t>
                </a:r>
                <a:endParaRPr kumimoji="1" lang="ja-JP" altLang="en-US" sz="1200" b="1" dirty="0"/>
              </a:p>
            </p:txBody>
          </p:sp>
          <p:sp>
            <p:nvSpPr>
              <p:cNvPr id="156" name="テキスト ボックス 155"/>
              <p:cNvSpPr txBox="1"/>
              <p:nvPr/>
            </p:nvSpPr>
            <p:spPr>
              <a:xfrm>
                <a:off x="3712082" y="1047492"/>
                <a:ext cx="1698097" cy="4534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/>
                  <a:t>HOM coupler</a:t>
                </a:r>
                <a:endParaRPr kumimoji="1" lang="ja-JP" altLang="en-US" sz="1200" b="1" dirty="0"/>
              </a:p>
            </p:txBody>
          </p:sp>
        </p:grpSp>
        <p:cxnSp>
          <p:nvCxnSpPr>
            <p:cNvPr id="157" name="直線コネクタ 156"/>
            <p:cNvCxnSpPr/>
            <p:nvPr/>
          </p:nvCxnSpPr>
          <p:spPr>
            <a:xfrm flipH="1">
              <a:off x="3659176" y="3371643"/>
              <a:ext cx="354024" cy="2217948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/>
            <p:cNvCxnSpPr/>
            <p:nvPr/>
          </p:nvCxnSpPr>
          <p:spPr>
            <a:xfrm flipH="1">
              <a:off x="2632022" y="3387216"/>
              <a:ext cx="1381178" cy="220237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図形グループ 3"/>
          <p:cNvGrpSpPr/>
          <p:nvPr/>
        </p:nvGrpSpPr>
        <p:grpSpPr>
          <a:xfrm>
            <a:off x="289632" y="1156497"/>
            <a:ext cx="2830185" cy="3490706"/>
            <a:chOff x="289632" y="1156497"/>
            <a:chExt cx="2830185" cy="3490706"/>
          </a:xfrm>
        </p:grpSpPr>
        <p:grpSp>
          <p:nvGrpSpPr>
            <p:cNvPr id="136" name="図形グループ 135"/>
            <p:cNvGrpSpPr>
              <a:grpSpLocks noChangeAspect="1"/>
            </p:cNvGrpSpPr>
            <p:nvPr/>
          </p:nvGrpSpPr>
          <p:grpSpPr>
            <a:xfrm>
              <a:off x="289632" y="1156497"/>
              <a:ext cx="2830185" cy="2485561"/>
              <a:chOff x="-1015831" y="1455739"/>
              <a:chExt cx="6102044" cy="5359012"/>
            </a:xfrm>
          </p:grpSpPr>
          <p:pic>
            <p:nvPicPr>
              <p:cNvPr id="137" name="Picture 2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4499" y="1455739"/>
                <a:ext cx="3239999" cy="52957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8" name="テキスト ボックス 7"/>
              <p:cNvSpPr txBox="1">
                <a:spLocks noChangeArrowheads="1"/>
              </p:cNvSpPr>
              <p:nvPr/>
            </p:nvSpPr>
            <p:spPr bwMode="auto">
              <a:xfrm>
                <a:off x="3360894" y="5330413"/>
                <a:ext cx="1725319" cy="99537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200" b="1" dirty="0" smtClean="0">
                    <a:latin typeface="Arial"/>
                    <a:ea typeface="ＭＳ ゴシック" charset="0"/>
                    <a:cs typeface="Arial"/>
                  </a:rPr>
                  <a:t>Cathode</a:t>
                </a:r>
                <a:endParaRPr lang="en-US" altLang="ja-JP" sz="1200" b="1" dirty="0">
                  <a:latin typeface="Arial"/>
                  <a:ea typeface="ＭＳ ゴシック" charset="0"/>
                  <a:cs typeface="Arial"/>
                </a:endParaRPr>
              </a:p>
              <a:p>
                <a:r>
                  <a:rPr lang="en-US" altLang="ja-JP" sz="1200" b="1" dirty="0">
                    <a:latin typeface="Arial"/>
                    <a:ea typeface="ＭＳ ゴシック" charset="0"/>
                    <a:cs typeface="Arial"/>
                  </a:rPr>
                  <a:t>(-500kV)</a:t>
                </a:r>
              </a:p>
            </p:txBody>
          </p:sp>
          <p:sp>
            <p:nvSpPr>
              <p:cNvPr id="139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-1009173" y="5020907"/>
                <a:ext cx="1703198" cy="99537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200" b="1" dirty="0" smtClean="0">
                    <a:latin typeface="Arial"/>
                    <a:ea typeface="ＭＳ ゴシック" charset="0"/>
                    <a:cs typeface="Arial"/>
                  </a:rPr>
                  <a:t>Anode</a:t>
                </a:r>
                <a:endParaRPr lang="en-US" altLang="ja-JP" sz="1200" b="1" dirty="0">
                  <a:latin typeface="Arial"/>
                  <a:ea typeface="ＭＳ ゴシック" charset="0"/>
                  <a:cs typeface="Arial"/>
                </a:endParaRPr>
              </a:p>
              <a:p>
                <a:r>
                  <a:rPr lang="en-US" altLang="ja-JP" sz="1200" b="1" dirty="0">
                    <a:latin typeface="Arial"/>
                    <a:ea typeface="ＭＳ ゴシック" charset="0"/>
                    <a:cs typeface="Arial"/>
                  </a:rPr>
                  <a:t>(0V)</a:t>
                </a:r>
              </a:p>
            </p:txBody>
          </p:sp>
          <p:cxnSp>
            <p:nvCxnSpPr>
              <p:cNvPr id="140" name="直線矢印コネクタ 139"/>
              <p:cNvCxnSpPr/>
              <p:nvPr/>
            </p:nvCxnSpPr>
            <p:spPr>
              <a:xfrm flipH="1" flipV="1">
                <a:off x="694024" y="4478710"/>
                <a:ext cx="1278402" cy="14287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テキスト ボックス 12"/>
              <p:cNvSpPr txBox="1">
                <a:spLocks noChangeArrowheads="1"/>
              </p:cNvSpPr>
              <p:nvPr/>
            </p:nvSpPr>
            <p:spPr bwMode="auto">
              <a:xfrm>
                <a:off x="-814572" y="4111626"/>
                <a:ext cx="1725642" cy="995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200" b="1" dirty="0">
                    <a:solidFill>
                      <a:srgbClr val="FF0000"/>
                    </a:solidFill>
                    <a:latin typeface="Arial"/>
                    <a:ea typeface="ＭＳ ゴシック" charset="0"/>
                    <a:cs typeface="Arial"/>
                  </a:rPr>
                  <a:t>E</a:t>
                </a:r>
                <a:r>
                  <a:rPr lang="en-US" altLang="ja-JP" sz="1200" b="1" dirty="0" smtClean="0">
                    <a:solidFill>
                      <a:srgbClr val="FF0000"/>
                    </a:solidFill>
                    <a:latin typeface="Arial"/>
                    <a:ea typeface="ＭＳ ゴシック" charset="0"/>
                    <a:cs typeface="Arial"/>
                  </a:rPr>
                  <a:t>lectron</a:t>
                </a:r>
              </a:p>
              <a:p>
                <a:r>
                  <a:rPr lang="en-US" altLang="ja-JP" sz="1200" b="1" dirty="0" smtClean="0">
                    <a:solidFill>
                      <a:srgbClr val="FF0000"/>
                    </a:solidFill>
                    <a:latin typeface="Arial"/>
                    <a:ea typeface="ＭＳ ゴシック" charset="0"/>
                    <a:cs typeface="Arial"/>
                  </a:rPr>
                  <a:t>beam</a:t>
                </a:r>
                <a:endParaRPr lang="en-US" altLang="ja-JP" sz="1200" b="1" dirty="0">
                  <a:solidFill>
                    <a:srgbClr val="FF0000"/>
                  </a:solidFill>
                  <a:latin typeface="Arial"/>
                  <a:ea typeface="ＭＳ ゴシック" charset="0"/>
                  <a:cs typeface="Arial"/>
                </a:endParaRPr>
              </a:p>
            </p:txBody>
          </p:sp>
          <p:cxnSp>
            <p:nvCxnSpPr>
              <p:cNvPr id="142" name="直線矢印コネクタ 141"/>
              <p:cNvCxnSpPr>
                <a:stCxn id="147" idx="0"/>
              </p:cNvCxnSpPr>
              <p:nvPr/>
            </p:nvCxnSpPr>
            <p:spPr>
              <a:xfrm flipV="1">
                <a:off x="501864" y="5042528"/>
                <a:ext cx="1137086" cy="1017161"/>
              </a:xfrm>
              <a:prstGeom prst="straightConnector1">
                <a:avLst/>
              </a:prstGeom>
              <a:ln w="6350" cmpd="sng">
                <a:solidFill>
                  <a:srgbClr val="00000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-1015831" y="1642141"/>
                <a:ext cx="2445119" cy="99537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200" b="1" dirty="0" smtClean="0">
                    <a:latin typeface="Arial"/>
                    <a:ea typeface="ＭＳ ゴシック" charset="0"/>
                    <a:cs typeface="Arial"/>
                  </a:rPr>
                  <a:t>Segmented</a:t>
                </a:r>
              </a:p>
              <a:p>
                <a:r>
                  <a:rPr lang="en-US" altLang="ja-JP" sz="1200" b="1" dirty="0" smtClean="0">
                    <a:latin typeface="Arial"/>
                    <a:ea typeface="ＭＳ ゴシック" charset="0"/>
                    <a:cs typeface="Arial"/>
                  </a:rPr>
                  <a:t>ceramic duct</a:t>
                </a:r>
                <a:endParaRPr lang="en-US" altLang="ja-JP" sz="1200" b="1" dirty="0">
                  <a:latin typeface="Arial"/>
                  <a:ea typeface="ＭＳ ゴシック" charset="0"/>
                  <a:cs typeface="Arial"/>
                </a:endParaRPr>
              </a:p>
            </p:txBody>
          </p:sp>
          <p:cxnSp>
            <p:nvCxnSpPr>
              <p:cNvPr id="144" name="直線矢印コネクタ 143"/>
              <p:cNvCxnSpPr/>
              <p:nvPr/>
            </p:nvCxnSpPr>
            <p:spPr>
              <a:xfrm>
                <a:off x="794499" y="2666308"/>
                <a:ext cx="1069974" cy="662679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矢印コネクタ 144"/>
              <p:cNvCxnSpPr/>
              <p:nvPr/>
            </p:nvCxnSpPr>
            <p:spPr>
              <a:xfrm flipV="1">
                <a:off x="694024" y="2517775"/>
                <a:ext cx="1157749" cy="148529"/>
              </a:xfrm>
              <a:prstGeom prst="straightConnector1">
                <a:avLst/>
              </a:prstGeom>
              <a:ln w="6350" cmpd="sng">
                <a:solidFill>
                  <a:srgbClr val="00000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1411796" y="6217525"/>
                <a:ext cx="2112355" cy="59722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200" b="1" dirty="0" smtClean="0">
                    <a:latin typeface="Arial"/>
                    <a:ea typeface="ＭＳ ゴシック" charset="0"/>
                    <a:cs typeface="Arial"/>
                  </a:rPr>
                  <a:t>NEG</a:t>
                </a:r>
                <a:r>
                  <a:rPr lang="en-US" altLang="ja-JP" sz="1200" b="1" dirty="0">
                    <a:latin typeface="Arial"/>
                    <a:ea typeface="ＭＳ ゴシック" charset="0"/>
                    <a:cs typeface="Arial"/>
                  </a:rPr>
                  <a:t> </a:t>
                </a:r>
                <a:r>
                  <a:rPr lang="en-US" altLang="ja-JP" sz="1200" b="1" dirty="0" smtClean="0">
                    <a:latin typeface="Arial"/>
                    <a:ea typeface="ＭＳ ゴシック" charset="0"/>
                    <a:cs typeface="Arial"/>
                  </a:rPr>
                  <a:t>pump</a:t>
                </a:r>
                <a:endParaRPr lang="en-US" altLang="ja-JP" sz="1200" b="1" dirty="0">
                  <a:latin typeface="Arial"/>
                  <a:ea typeface="ＭＳ ゴシック" charset="0"/>
                  <a:cs typeface="Arial"/>
                </a:endParaRPr>
              </a:p>
            </p:txBody>
          </p:sp>
          <p:sp>
            <p:nvSpPr>
              <p:cNvPr id="14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-581991" y="6059689"/>
                <a:ext cx="2167708" cy="59722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200" b="1" dirty="0" smtClean="0">
                    <a:latin typeface="Arial"/>
                    <a:ea typeface="ＭＳ ゴシック" charset="0"/>
                    <a:cs typeface="Arial"/>
                  </a:rPr>
                  <a:t>Ti chamber</a:t>
                </a:r>
                <a:endParaRPr lang="en-US" altLang="ja-JP" sz="1200" b="1" dirty="0">
                  <a:latin typeface="Arial"/>
                  <a:ea typeface="ＭＳ ゴシック" charset="0"/>
                  <a:cs typeface="Arial"/>
                </a:endParaRPr>
              </a:p>
            </p:txBody>
          </p:sp>
          <p:cxnSp>
            <p:nvCxnSpPr>
              <p:cNvPr id="148" name="直線矢印コネクタ 147"/>
              <p:cNvCxnSpPr/>
              <p:nvPr/>
            </p:nvCxnSpPr>
            <p:spPr>
              <a:xfrm flipV="1">
                <a:off x="303823" y="4787796"/>
                <a:ext cx="1315847" cy="653048"/>
              </a:xfrm>
              <a:prstGeom prst="straightConnector1">
                <a:avLst/>
              </a:prstGeom>
              <a:ln w="6350" cmpd="sng">
                <a:solidFill>
                  <a:srgbClr val="00000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線矢印コネクタ 148"/>
              <p:cNvCxnSpPr/>
              <p:nvPr/>
            </p:nvCxnSpPr>
            <p:spPr>
              <a:xfrm flipH="1" flipV="1">
                <a:off x="2258303" y="5869807"/>
                <a:ext cx="126052" cy="646332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線矢印コネクタ 149"/>
              <p:cNvCxnSpPr>
                <a:stCxn id="138" idx="1"/>
              </p:cNvCxnSpPr>
              <p:nvPr/>
            </p:nvCxnSpPr>
            <p:spPr>
              <a:xfrm flipH="1" flipV="1">
                <a:off x="1954963" y="4657889"/>
                <a:ext cx="1405931" cy="1170213"/>
              </a:xfrm>
              <a:prstGeom prst="straightConnector1">
                <a:avLst/>
              </a:prstGeom>
              <a:ln w="6350" cmpd="sng">
                <a:solidFill>
                  <a:srgbClr val="00000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テキスト ボックス 158"/>
            <p:cNvSpPr txBox="1"/>
            <p:nvPr/>
          </p:nvSpPr>
          <p:spPr>
            <a:xfrm>
              <a:off x="676094" y="3567410"/>
              <a:ext cx="20696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solidFill>
                    <a:srgbClr val="0000FF"/>
                  </a:solidFill>
                  <a:latin typeface="Arial"/>
                  <a:cs typeface="Arial"/>
                </a:rPr>
                <a:t>Photocathode DC gun </a:t>
              </a:r>
              <a:endParaRPr kumimoji="1" lang="en-US" altLang="ja-JP" sz="1400" b="1" dirty="0" smtClean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cxnSp>
          <p:nvCxnSpPr>
            <p:cNvPr id="160" name="直線コネクタ 159"/>
            <p:cNvCxnSpPr/>
            <p:nvPr/>
          </p:nvCxnSpPr>
          <p:spPr>
            <a:xfrm flipH="1">
              <a:off x="879482" y="3862487"/>
              <a:ext cx="625297" cy="784716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図形グループ 100"/>
          <p:cNvGrpSpPr/>
          <p:nvPr/>
        </p:nvGrpSpPr>
        <p:grpSpPr>
          <a:xfrm>
            <a:off x="1323070" y="4030045"/>
            <a:ext cx="1976738" cy="1795333"/>
            <a:chOff x="1323070" y="4030045"/>
            <a:chExt cx="1976738" cy="1795333"/>
          </a:xfrm>
        </p:grpSpPr>
        <p:cxnSp>
          <p:nvCxnSpPr>
            <p:cNvPr id="102" name="直線コネクタ 101"/>
            <p:cNvCxnSpPr/>
            <p:nvPr/>
          </p:nvCxnSpPr>
          <p:spPr>
            <a:xfrm flipH="1">
              <a:off x="1323070" y="4295243"/>
              <a:ext cx="588030" cy="153013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/>
            <p:nvPr/>
          </p:nvCxnSpPr>
          <p:spPr>
            <a:xfrm flipH="1">
              <a:off x="1428579" y="4624326"/>
              <a:ext cx="760627" cy="115745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/>
            <p:cNvCxnSpPr/>
            <p:nvPr/>
          </p:nvCxnSpPr>
          <p:spPr>
            <a:xfrm flipH="1">
              <a:off x="1675614" y="4328743"/>
              <a:ext cx="235485" cy="149663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テキスト ボックス 104"/>
            <p:cNvSpPr txBox="1"/>
            <p:nvPr/>
          </p:nvSpPr>
          <p:spPr>
            <a:xfrm>
              <a:off x="1922506" y="4330737"/>
              <a:ext cx="1377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err="1" smtClean="0">
                  <a:latin typeface="Arial"/>
                  <a:cs typeface="Arial"/>
                </a:rPr>
                <a:t>Buncher</a:t>
              </a:r>
              <a:r>
                <a:rPr lang="en-US" altLang="ja-JP" sz="1400" dirty="0" smtClean="0">
                  <a:latin typeface="Arial"/>
                  <a:cs typeface="Arial"/>
                </a:rPr>
                <a:t> cavity</a:t>
              </a:r>
              <a:endParaRPr kumimoji="1" lang="en-US" altLang="ja-JP" sz="1400" dirty="0" smtClean="0">
                <a:latin typeface="Arial"/>
                <a:cs typeface="Arial"/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1529888" y="4030045"/>
              <a:ext cx="16219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latin typeface="Arial"/>
                  <a:cs typeface="Arial"/>
                </a:rPr>
                <a:t>Solenoid magnets</a:t>
              </a:r>
              <a:endParaRPr kumimoji="1" lang="en-US" altLang="ja-JP" sz="1400" dirty="0" smtClean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2154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|9.4|14.5|14.2|28.8|12"/>
</p:tagLst>
</file>

<file path=ppt/theme/theme1.xml><?xml version="1.0" encoding="utf-8"?>
<a:theme xmlns:a="http://schemas.openxmlformats.org/drawingml/2006/main" name="ERL15_templat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ERL15_template1.potx</Template>
  <TotalTime>11590</TotalTime>
  <Words>2226</Words>
  <Application>Microsoft Macintosh PowerPoint</Application>
  <PresentationFormat>画面に合わせる (4:3)</PresentationFormat>
  <Paragraphs>526</Paragraphs>
  <Slides>32</Slides>
  <Notes>32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3" baseType="lpstr">
      <vt:lpstr>ERL15_template1</vt:lpstr>
      <vt:lpstr>EUV ERLs for Semiconductor Integrated Circuits Lithography</vt:lpstr>
      <vt:lpstr>EUV-ERL Design Group</vt:lpstr>
      <vt:lpstr>Outline</vt:lpstr>
      <vt:lpstr>Outline</vt:lpstr>
      <vt:lpstr>EUV Lithography</vt:lpstr>
      <vt:lpstr>Compact ERL(cERL)</vt:lpstr>
      <vt:lpstr>Outline</vt:lpstr>
      <vt:lpstr>Image of EUV-ERL Source</vt:lpstr>
      <vt:lpstr>Injector &amp; Merger</vt:lpstr>
      <vt:lpstr>Main Linac</vt:lpstr>
      <vt:lpstr>Arc Sections</vt:lpstr>
      <vt:lpstr>Undulator System for FEL</vt:lpstr>
      <vt:lpstr>Outline</vt:lpstr>
      <vt:lpstr>Injector &amp; Merger</vt:lpstr>
      <vt:lpstr>Bunch Compression</vt:lpstr>
      <vt:lpstr>FEL</vt:lpstr>
      <vt:lpstr>Bunch Decompression</vt:lpstr>
      <vt:lpstr>Outline</vt:lpstr>
      <vt:lpstr>EUV-FEL Light Source Study Group for Industrialization</vt:lpstr>
      <vt:lpstr>EUV-FEL Workshop</vt:lpstr>
      <vt:lpstr>Availability Issues</vt:lpstr>
      <vt:lpstr>Cathode Preparation System</vt:lpstr>
      <vt:lpstr>Trip of SC Cavities</vt:lpstr>
      <vt:lpstr>Redundant System</vt:lpstr>
      <vt:lpstr>Reduction of Source Size</vt:lpstr>
      <vt:lpstr>Outline</vt:lpstr>
      <vt:lpstr>Summary</vt:lpstr>
      <vt:lpstr>Thank you for your attention!</vt:lpstr>
      <vt:lpstr>Backup Slides</vt:lpstr>
      <vt:lpstr>Suppression of CSR effects</vt:lpstr>
      <vt:lpstr>Optics of Recirculation Loop</vt:lpstr>
      <vt:lpstr>PowerPoint プレゼンテーション</vt:lpstr>
    </vt:vector>
  </TitlesOfParts>
  <Company>高エネルギー加速器研究機構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中村 典雄</dc:creator>
  <cp:lastModifiedBy>中村 典雄</cp:lastModifiedBy>
  <cp:revision>717</cp:revision>
  <cp:lastPrinted>2016-10-21T08:37:20Z</cp:lastPrinted>
  <dcterms:created xsi:type="dcterms:W3CDTF">2015-05-08T14:36:28Z</dcterms:created>
  <dcterms:modified xsi:type="dcterms:W3CDTF">2017-06-18T21:01:51Z</dcterms:modified>
</cp:coreProperties>
</file>