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348" r:id="rId2"/>
    <p:sldId id="442" r:id="rId3"/>
    <p:sldId id="476" r:id="rId4"/>
    <p:sldId id="528" r:id="rId5"/>
    <p:sldId id="529" r:id="rId6"/>
    <p:sldId id="436" r:id="rId7"/>
    <p:sldId id="533" r:id="rId8"/>
    <p:sldId id="534" r:id="rId9"/>
    <p:sldId id="517" r:id="rId10"/>
    <p:sldId id="536" r:id="rId11"/>
    <p:sldId id="532" r:id="rId12"/>
    <p:sldId id="531" r:id="rId13"/>
    <p:sldId id="530" r:id="rId14"/>
    <p:sldId id="535" r:id="rId15"/>
    <p:sldId id="518" r:id="rId16"/>
    <p:sldId id="519" r:id="rId17"/>
    <p:sldId id="509" r:id="rId18"/>
    <p:sldId id="510" r:id="rId19"/>
    <p:sldId id="511" r:id="rId20"/>
    <p:sldId id="512" r:id="rId21"/>
    <p:sldId id="513" r:id="rId22"/>
    <p:sldId id="520" r:id="rId23"/>
    <p:sldId id="521" r:id="rId24"/>
    <p:sldId id="522" r:id="rId25"/>
    <p:sldId id="523" r:id="rId26"/>
    <p:sldId id="524" r:id="rId27"/>
    <p:sldId id="449" r:id="rId28"/>
  </p:sldIdLst>
  <p:sldSz cx="9144000" cy="6858000" type="screen4x3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B0307"/>
    <a:srgbClr val="8D0E17"/>
    <a:srgbClr val="A94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2" d="100"/>
          <a:sy n="112" d="100"/>
        </p:scale>
        <p:origin x="-69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19BDB-AF87-CC4D-8534-8DAE3D62298D}" type="datetimeFigureOut">
              <a:rPr lang="en-US" smtClean="0"/>
              <a:t>6/15/17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754063"/>
            <a:ext cx="5029200" cy="3771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778375"/>
            <a:ext cx="6216650" cy="4525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B4CE2C-5F8C-6148-9677-EEC8E38DE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640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1167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mailto:christopher.mayes@cornell.edu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3"/>
          <p:cNvSpPr/>
          <p:nvPr/>
        </p:nvSpPr>
        <p:spPr>
          <a:xfrm>
            <a:off x="8603260" y="6585120"/>
            <a:ext cx="540738" cy="2728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fld id="{8B6CE713-D777-4EC2-A412-BBD244B64F30}" type="slidenum">
              <a:rPr lang="en-US" sz="1200" smtClean="0">
                <a:solidFill>
                  <a:srgbClr val="000000"/>
                </a:solidFill>
                <a:latin typeface="Calibri"/>
              </a:rPr>
              <a:t>‹#›</a:t>
            </a:fld>
            <a:endParaRPr dirty="0"/>
          </a:p>
        </p:txBody>
      </p:sp>
      <p:sp>
        <p:nvSpPr>
          <p:cNvPr id="4" name="CustomShape 4"/>
          <p:cNvSpPr/>
          <p:nvPr/>
        </p:nvSpPr>
        <p:spPr>
          <a:xfrm>
            <a:off x="-1" y="6585121"/>
            <a:ext cx="5460150" cy="2728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000000"/>
                </a:solidFill>
                <a:latin typeface="Optima"/>
                <a:cs typeface="Optima"/>
                <a:hlinkClick r:id="rId3"/>
              </a:rPr>
              <a:t>Georg.Hoffstaetter@cornell.edu</a:t>
            </a:r>
            <a:r>
              <a:rPr lang="en-US" sz="1200" baseline="0" dirty="0" smtClean="0">
                <a:solidFill>
                  <a:schemeClr val="tx1"/>
                </a:solidFill>
                <a:latin typeface="Optima"/>
                <a:cs typeface="Optima"/>
              </a:rPr>
              <a:t> -</a:t>
            </a:r>
            <a:r>
              <a:rPr lang="en-US" sz="1200" baseline="0" dirty="0" smtClean="0">
                <a:solidFill>
                  <a:srgbClr val="000000"/>
                </a:solidFill>
                <a:latin typeface="Optima"/>
                <a:cs typeface="Optima"/>
              </a:rPr>
              <a:t> June </a:t>
            </a:r>
            <a:r>
              <a:rPr lang="en-US" sz="1200" baseline="0" dirty="0" smtClean="0">
                <a:solidFill>
                  <a:srgbClr val="000000"/>
                </a:solidFill>
                <a:latin typeface="Optima"/>
                <a:cs typeface="Optima"/>
              </a:rPr>
              <a:t>20, </a:t>
            </a:r>
            <a:r>
              <a:rPr lang="en-US" sz="1200" baseline="0" dirty="0" smtClean="0">
                <a:solidFill>
                  <a:srgbClr val="000000"/>
                </a:solidFill>
                <a:latin typeface="Optima"/>
                <a:cs typeface="Optima"/>
              </a:rPr>
              <a:t>2017 – CBETA Collaboration meeting</a:t>
            </a:r>
            <a:endParaRPr dirty="0">
              <a:latin typeface="Optima"/>
              <a:cs typeface="Optima"/>
            </a:endParaRPr>
          </a:p>
        </p:txBody>
      </p:sp>
      <p:sp>
        <p:nvSpPr>
          <p:cNvPr id="9" name="CustomShape 6"/>
          <p:cNvSpPr/>
          <p:nvPr/>
        </p:nvSpPr>
        <p:spPr>
          <a:xfrm>
            <a:off x="0" y="615305"/>
            <a:ext cx="9143640" cy="18000"/>
          </a:xfrm>
          <a:prstGeom prst="rect">
            <a:avLst/>
          </a:prstGeom>
          <a:solidFill>
            <a:srgbClr val="B21F22"/>
          </a:solidFill>
          <a:ln w="9360">
            <a:noFill/>
          </a:ln>
        </p:spPr>
      </p:sp>
      <p:sp>
        <p:nvSpPr>
          <p:cNvPr id="11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3200" dirty="0">
                <a:latin typeface="Calibri"/>
              </a:rPr>
              <a:t>Click to edit the outline text format</a:t>
            </a:r>
            <a:endParaRPr dirty="0"/>
          </a:p>
          <a:p>
            <a:pPr lvl="1">
              <a:buSzPct val="75000"/>
              <a:buFont typeface="StarSymbol"/>
              <a:buChar char=""/>
            </a:pPr>
            <a:r>
              <a:rPr lang="en-US" sz="2400" dirty="0">
                <a:latin typeface="Calibri"/>
              </a:rPr>
              <a:t>Second Outline Level</a:t>
            </a:r>
            <a:endParaRPr dirty="0"/>
          </a:p>
          <a:p>
            <a:pPr lvl="2">
              <a:buSzPct val="45000"/>
              <a:buFont typeface="StarSymbol"/>
              <a:buChar char=""/>
            </a:pPr>
            <a:r>
              <a:rPr lang="en-US" sz="2000" dirty="0">
                <a:latin typeface="Calibri"/>
              </a:rPr>
              <a:t>Third Outline Level</a:t>
            </a:r>
            <a:endParaRPr dirty="0"/>
          </a:p>
          <a:p>
            <a:pPr lvl="3">
              <a:buSzPct val="75000"/>
              <a:buFont typeface="StarSymbol"/>
              <a:buChar char=""/>
            </a:pPr>
            <a:r>
              <a:rPr lang="en-US" sz="2000" dirty="0">
                <a:latin typeface="Calibri"/>
              </a:rPr>
              <a:t>Fourth Outline Level</a:t>
            </a:r>
            <a:endParaRPr dirty="0"/>
          </a:p>
          <a:p>
            <a:pPr lvl="4">
              <a:buSzPct val="45000"/>
              <a:buFont typeface="StarSymbol"/>
              <a:buChar char=""/>
            </a:pPr>
            <a:r>
              <a:rPr lang="en-US" sz="2000" dirty="0">
                <a:latin typeface="Calibri"/>
              </a:rPr>
              <a:t>Fifth Outline Level</a:t>
            </a:r>
            <a:endParaRPr dirty="0"/>
          </a:p>
          <a:p>
            <a:pPr lvl="5">
              <a:buSzPct val="45000"/>
              <a:buFont typeface="StarSymbol"/>
              <a:buChar char=""/>
            </a:pPr>
            <a:r>
              <a:rPr lang="en-US" sz="2000" dirty="0">
                <a:latin typeface="Calibri"/>
              </a:rPr>
              <a:t>Sixth Outline Level</a:t>
            </a:r>
            <a:endParaRPr dirty="0"/>
          </a:p>
          <a:p>
            <a:pPr lvl="6">
              <a:buSzPct val="45000"/>
              <a:buFont typeface="StarSymbol"/>
              <a:buChar char=""/>
            </a:pPr>
            <a:r>
              <a:rPr lang="en-US" sz="2000" dirty="0">
                <a:latin typeface="Calibri"/>
              </a:rPr>
              <a:t>Seventh Outline Level</a:t>
            </a:r>
            <a:endParaRPr dirty="0"/>
          </a:p>
        </p:txBody>
      </p:sp>
      <p:pic>
        <p:nvPicPr>
          <p:cNvPr id="5" name="Picture 4" descr="CULogo187_CLASSE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2087355" cy="605574"/>
          </a:xfrm>
          <a:prstGeom prst="rect">
            <a:avLst/>
          </a:prstGeom>
        </p:spPr>
      </p:pic>
      <p:pic>
        <p:nvPicPr>
          <p:cNvPr id="8" name="Picture 7" descr="Logo_RR6.jpe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0635" y="4509"/>
            <a:ext cx="2171004" cy="5839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>
        <a:defRPr i="0">
          <a:latin typeface="Optima"/>
          <a:cs typeface="Optima"/>
        </a:defRPr>
      </a:lvl1pPr>
    </p:titleStyle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3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9" Type="http://schemas.openxmlformats.org/officeDocument/2006/relationships/image" Target="../media/image800.png"/><Relationship Id="rId10" Type="http://schemas.openxmlformats.org/officeDocument/2006/relationships/image" Target="../media/image41.png"/><Relationship Id="rId11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emf"/><Relationship Id="rId5" Type="http://schemas.openxmlformats.org/officeDocument/2006/relationships/image" Target="../media/image46.jpeg"/><Relationship Id="rId6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68998" y="6752158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2" name="Picture 30" descr="ppt_BG_Title_BNL_blu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" y="-12420"/>
            <a:ext cx="9182100" cy="685958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0" y="6080760"/>
            <a:ext cx="3509237" cy="777240"/>
            <a:chOff x="-22" y="-2"/>
            <a:chExt cx="3733822" cy="826982"/>
          </a:xfrm>
        </p:grpSpPr>
        <p:pic>
          <p:nvPicPr>
            <p:cNvPr id="15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" y="-2"/>
              <a:ext cx="3733822" cy="82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5" descr="CUCLASSE 3line White.png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116" y="12826"/>
              <a:ext cx="3547128" cy="80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7" name="Picture 16" descr="Screen Shot 2015-07-28 at 9.44.57 PM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7104" y="6611258"/>
            <a:ext cx="2628900" cy="246742"/>
          </a:xfrm>
          <a:prstGeom prst="rect">
            <a:avLst/>
          </a:prstGeom>
        </p:spPr>
      </p:pic>
      <p:pic>
        <p:nvPicPr>
          <p:cNvPr id="18" name="Picture 17" descr="Screen Shot 2015-07-28 at 9.36.11 PM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2152" y="6080760"/>
            <a:ext cx="3108960" cy="77724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 bwMode="auto">
          <a:xfrm>
            <a:off x="6611112" y="4800600"/>
            <a:ext cx="2551176" cy="1828800"/>
          </a:xfrm>
          <a:prstGeom prst="rect">
            <a:avLst/>
          </a:prstGeom>
          <a:noFill/>
          <a:ln w="28575" cap="flat" cmpd="sng" algn="ctr">
            <a:solidFill>
              <a:srgbClr val="96161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20" name="Title 3"/>
          <p:cNvSpPr txBox="1">
            <a:spLocks/>
          </p:cNvSpPr>
          <p:nvPr/>
        </p:nvSpPr>
        <p:spPr>
          <a:xfrm>
            <a:off x="0" y="228600"/>
            <a:ext cx="9144000" cy="139309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CB0307"/>
                </a:solidFill>
                <a:latin typeface="Arial"/>
                <a:cs typeface="Arial"/>
              </a:rPr>
              <a:t>Applications for CBETA at Cornell</a:t>
            </a:r>
          </a:p>
          <a:p>
            <a:endParaRPr lang="en-US" sz="2800" b="1" dirty="0">
              <a:solidFill>
                <a:srgbClr val="CB0307"/>
              </a:solidFill>
              <a:latin typeface="Arial"/>
              <a:ea typeface="ＭＳ Ｐゴシック" charset="0"/>
              <a:cs typeface="Arial"/>
            </a:endParaRPr>
          </a:p>
          <a:p>
            <a:r>
              <a:rPr lang="en-US" sz="2800" b="1" dirty="0" smtClean="0">
                <a:solidFill>
                  <a:srgbClr val="CB0307"/>
                </a:solidFill>
                <a:latin typeface="Arial"/>
                <a:ea typeface="ＭＳ Ｐゴシック" charset="0"/>
                <a:cs typeface="Arial"/>
              </a:rPr>
              <a:t>ERL workshop 07/19/2017</a:t>
            </a: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0" y="1951878"/>
            <a:ext cx="9135583" cy="4700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FFFFFF"/>
                </a:solidFill>
                <a:latin typeface="Arial"/>
                <a:cs typeface="Arial"/>
              </a:rPr>
              <a:t>Georg </a:t>
            </a:r>
            <a:r>
              <a:rPr lang="en-US" sz="2400" dirty="0" err="1" smtClean="0">
                <a:solidFill>
                  <a:srgbClr val="FFFFFF"/>
                </a:solidFill>
                <a:latin typeface="Arial"/>
                <a:cs typeface="Arial"/>
              </a:rPr>
              <a:t>Hoffstaetter</a:t>
            </a:r>
            <a:r>
              <a:rPr lang="en-US" sz="2400" dirty="0" smtClean="0">
                <a:solidFill>
                  <a:srgbClr val="FFFFFF"/>
                </a:solidFill>
                <a:latin typeface="Arial"/>
                <a:cs typeface="Arial"/>
              </a:rPr>
              <a:t> (Cornell)</a:t>
            </a:r>
            <a:endParaRPr lang="en-US" sz="2400" i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3" name="Picture 2" descr="CBETA_Halbach_render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7" y="2585774"/>
            <a:ext cx="6587017" cy="324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969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086" y="1020710"/>
            <a:ext cx="8602275" cy="5132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err="1" smtClean="0"/>
              <a:t>DarkLight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8000"/>
                </a:solidFill>
              </a:rPr>
              <a:t>– an experiment to find dark matter particles</a:t>
            </a:r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endParaRPr lang="en-US" sz="2000" b="1" dirty="0">
              <a:solidFill>
                <a:srgbClr val="008000"/>
              </a:solidFill>
            </a:endParaRPr>
          </a:p>
          <a:p>
            <a:r>
              <a:rPr lang="en-US" sz="2000" dirty="0" err="1" smtClean="0"/>
              <a:t>DarkLight</a:t>
            </a:r>
            <a:r>
              <a:rPr lang="en-US" sz="2000" dirty="0" smtClean="0"/>
              <a:t> @ JLAB test the possibility of a </a:t>
            </a:r>
            <a:r>
              <a:rPr lang="en-US" sz="2000" dirty="0"/>
              <a:t>dark photon in the mass range 10 to 100 </a:t>
            </a:r>
            <a:r>
              <a:rPr lang="en-US" sz="2000" dirty="0" smtClean="0"/>
              <a:t>MeV coupling </a:t>
            </a:r>
            <a:r>
              <a:rPr lang="en-US" sz="2000" dirty="0"/>
              <a:t>the dark sector to the Standard </a:t>
            </a:r>
            <a:r>
              <a:rPr lang="en-US" sz="2000" dirty="0" smtClean="0"/>
              <a:t>Model.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DarkLight</a:t>
            </a:r>
            <a:r>
              <a:rPr lang="en-US" sz="2000" dirty="0" smtClean="0"/>
              <a:t> precisely measures </a:t>
            </a:r>
            <a:r>
              <a:rPr lang="en-US" sz="2000" dirty="0"/>
              <a:t>electron </a:t>
            </a:r>
            <a:r>
              <a:rPr lang="en-US" sz="2000" dirty="0" smtClean="0"/>
              <a:t>proton scattering </a:t>
            </a:r>
            <a:r>
              <a:rPr lang="en-US" sz="2000" dirty="0"/>
              <a:t>using the 100 MeV electron beam of intensity 5 mA at </a:t>
            </a:r>
            <a:r>
              <a:rPr lang="en-US" sz="2000" dirty="0" smtClean="0"/>
              <a:t>the JLAB ERL incident </a:t>
            </a:r>
            <a:r>
              <a:rPr lang="en-US" sz="2000" dirty="0"/>
              <a:t>on a windowless gas target of molecular </a:t>
            </a:r>
            <a:r>
              <a:rPr lang="en-US" sz="2000" dirty="0" smtClean="0"/>
              <a:t>hydrogen.</a:t>
            </a:r>
          </a:p>
          <a:p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complete </a:t>
            </a:r>
            <a:r>
              <a:rPr lang="en-US" sz="2000" dirty="0" smtClean="0"/>
              <a:t>initial state including </a:t>
            </a:r>
            <a:r>
              <a:rPr lang="en-US" sz="2000" dirty="0"/>
              <a:t>scattered electron, recoil proton, and </a:t>
            </a:r>
            <a:r>
              <a:rPr lang="en-US" sz="2000" dirty="0" smtClean="0">
                <a:solidFill>
                  <a:srgbClr val="FF0000"/>
                </a:solidFill>
              </a:rPr>
              <a:t>e+/e- pair that could come from the decay of a dark photon</a:t>
            </a:r>
            <a:r>
              <a:rPr lang="en-US" sz="2000" dirty="0" smtClean="0">
                <a:solidFill>
                  <a:srgbClr val="008000"/>
                </a:solidFill>
              </a:rPr>
              <a:t> </a:t>
            </a:r>
            <a:r>
              <a:rPr lang="en-US" sz="2000" dirty="0" smtClean="0"/>
              <a:t>will </a:t>
            </a:r>
            <a:r>
              <a:rPr lang="en-US" sz="2000" dirty="0"/>
              <a:t>be </a:t>
            </a:r>
            <a:r>
              <a:rPr lang="en-US" sz="2000" dirty="0" smtClean="0"/>
              <a:t>detected.</a:t>
            </a:r>
          </a:p>
          <a:p>
            <a:endParaRPr lang="en-US" sz="2000" dirty="0" smtClean="0"/>
          </a:p>
          <a:p>
            <a:r>
              <a:rPr lang="en-US" sz="2000" dirty="0" smtClean="0"/>
              <a:t>The</a:t>
            </a:r>
            <a:r>
              <a:rPr lang="en-US" sz="2000" dirty="0"/>
              <a:t> </a:t>
            </a:r>
            <a:r>
              <a:rPr lang="en-US" sz="2000" dirty="0" err="1" smtClean="0"/>
              <a:t>DarkLight</a:t>
            </a:r>
            <a:r>
              <a:rPr lang="en-US" sz="2000" dirty="0" smtClean="0"/>
              <a:t> </a:t>
            </a:r>
            <a:r>
              <a:rPr lang="en-US" sz="2000" dirty="0"/>
              <a:t>experiment drives development of new technology for beam, target, and detector </a:t>
            </a:r>
            <a:r>
              <a:rPr lang="en-US" sz="2000" dirty="0" smtClean="0"/>
              <a:t>and provides </a:t>
            </a:r>
            <a:r>
              <a:rPr lang="en-US" sz="2000" dirty="0"/>
              <a:t>a new means to carry out electron scattering experiments at low momentum transfers</a:t>
            </a:r>
            <a:r>
              <a:rPr lang="en-US" sz="2000" dirty="0" smtClean="0"/>
              <a:t>. </a:t>
            </a:r>
            <a:r>
              <a:rPr lang="en-US" sz="2000" b="1" dirty="0" smtClean="0">
                <a:solidFill>
                  <a:srgbClr val="008000"/>
                </a:solidFill>
              </a:rPr>
              <a:t>This technology would be ready to be applied at CBETA.</a:t>
            </a:r>
            <a:endParaRPr lang="en-US" sz="2000" b="1" dirty="0">
              <a:solidFill>
                <a:srgbClr val="008000"/>
              </a:solidFill>
            </a:endParaRP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1890008" y="72000"/>
            <a:ext cx="5283374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2400" dirty="0" err="1" smtClean="0">
                <a:solidFill>
                  <a:srgbClr val="000000"/>
                </a:solidFill>
                <a:latin typeface="Optima"/>
                <a:cs typeface="Optima"/>
              </a:rPr>
              <a:t>DarkLight</a:t>
            </a:r>
            <a:endParaRPr lang="en-US" sz="240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3417198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RL_FFAG_in_L0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12" y="2971138"/>
            <a:ext cx="6471488" cy="3640212"/>
          </a:xfrm>
          <a:prstGeom prst="rect">
            <a:avLst/>
          </a:prstGeom>
        </p:spPr>
      </p:pic>
      <p:pic>
        <p:nvPicPr>
          <p:cNvPr id="10" name="Picture 9" descr="CBETA_4passExtrac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09692"/>
            <a:ext cx="6294809" cy="3540830"/>
          </a:xfrm>
          <a:prstGeom prst="rect">
            <a:avLst/>
          </a:prstGeom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890008" y="72000"/>
            <a:ext cx="5283374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2400" dirty="0" smtClean="0">
                <a:solidFill>
                  <a:srgbClr val="000000"/>
                </a:solidFill>
                <a:latin typeface="Optima"/>
                <a:cs typeface="Optima"/>
              </a:rPr>
              <a:t>Resonantly extracted beam</a:t>
            </a:r>
            <a:endParaRPr lang="en-US" sz="240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294807" y="1044653"/>
            <a:ext cx="2844897" cy="1200329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 dirty="0" smtClean="0">
                <a:latin typeface="Arial"/>
                <a:cs typeface="Arial"/>
              </a:rPr>
              <a:t>Resonant extraction:</a:t>
            </a:r>
          </a:p>
          <a:p>
            <a:r>
              <a:rPr lang="en-US" sz="1800" dirty="0" smtClean="0">
                <a:latin typeface="Arial"/>
                <a:cs typeface="Arial"/>
              </a:rPr>
              <a:t>Use correctors that cancel for three energies but add for the highest energy.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" y="4791904"/>
            <a:ext cx="2672512" cy="923330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 dirty="0" smtClean="0">
                <a:latin typeface="Arial"/>
                <a:cs typeface="Arial"/>
              </a:rPr>
              <a:t>Beam separation:</a:t>
            </a:r>
          </a:p>
          <a:p>
            <a:r>
              <a:rPr lang="en-US" sz="1800" dirty="0" smtClean="0">
                <a:latin typeface="Arial"/>
                <a:cs typeface="Arial"/>
              </a:rPr>
              <a:t>Use septa magnets to separate each energy.</a:t>
            </a:r>
            <a:endParaRPr lang="en-US" sz="1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6967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086" y="759884"/>
            <a:ext cx="8602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err="1" smtClean="0"/>
              <a:t>DarkLight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8000"/>
                </a:solidFill>
              </a:rPr>
              <a:t>– an experiment to find dark matter particles</a:t>
            </a:r>
            <a:endParaRPr lang="en-US" sz="2000" dirty="0"/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1890008" y="72000"/>
            <a:ext cx="5283374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2400" dirty="0" err="1" smtClean="0">
                <a:solidFill>
                  <a:srgbClr val="000000"/>
                </a:solidFill>
                <a:latin typeface="Optima"/>
                <a:cs typeface="Optima"/>
              </a:rPr>
              <a:t>DarkLight</a:t>
            </a:r>
            <a:endParaRPr lang="en-US" sz="240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  <p:pic>
        <p:nvPicPr>
          <p:cNvPr id="6" name="Picture 5" descr="End view with dim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7266"/>
            <a:ext cx="9144000" cy="4510944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242752" y="1677111"/>
            <a:ext cx="3587934" cy="369332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latin typeface="Arial"/>
                <a:cs typeface="Arial"/>
              </a:rPr>
              <a:t>The </a:t>
            </a:r>
            <a:r>
              <a:rPr lang="en-US" sz="1800" dirty="0" err="1" smtClean="0">
                <a:latin typeface="Arial"/>
                <a:cs typeface="Arial"/>
              </a:rPr>
              <a:t>Darklight</a:t>
            </a:r>
            <a:r>
              <a:rPr lang="en-US" sz="1800" dirty="0" smtClean="0">
                <a:latin typeface="Arial"/>
                <a:cs typeface="Arial"/>
              </a:rPr>
              <a:t> detector at JLAB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1750" y="5616958"/>
            <a:ext cx="1882003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latin typeface="Arial"/>
                <a:cs typeface="Arial"/>
              </a:rPr>
              <a:t>Movable support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948683" y="5630407"/>
            <a:ext cx="1882003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latin typeface="Arial"/>
                <a:cs typeface="Arial"/>
              </a:rPr>
              <a:t>Movable support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4944086" y="5632161"/>
            <a:ext cx="3107057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latin typeface="Arial"/>
                <a:cs typeface="Arial"/>
              </a:rPr>
              <a:t>Pump station for the gas jet.</a:t>
            </a:r>
            <a:endParaRPr lang="en-US" sz="1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887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31" y="733464"/>
            <a:ext cx="9137119" cy="5014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Screen Shot 2017-06-20 at 7.11.58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900" y="4300160"/>
            <a:ext cx="1951539" cy="1005043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1890008" y="72000"/>
            <a:ext cx="5283374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2400" dirty="0" smtClean="0">
                <a:solidFill>
                  <a:srgbClr val="000000"/>
                </a:solidFill>
                <a:latin typeface="Optima"/>
                <a:cs typeface="Optima"/>
              </a:rPr>
              <a:t>(A) </a:t>
            </a:r>
            <a:r>
              <a:rPr lang="en-US" sz="2400" dirty="0" err="1" smtClean="0">
                <a:solidFill>
                  <a:srgbClr val="000000"/>
                </a:solidFill>
                <a:latin typeface="Optima"/>
                <a:cs typeface="Optima"/>
              </a:rPr>
              <a:t>DarkLight</a:t>
            </a:r>
            <a:endParaRPr lang="en-US" sz="240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  <p:pic>
        <p:nvPicPr>
          <p:cNvPr id="9" name="Picture 8" descr="Screen Shot 2017-06-20 at 7.17.4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348" y="4744887"/>
            <a:ext cx="2163211" cy="126077"/>
          </a:xfrm>
          <a:prstGeom prst="rect">
            <a:avLst/>
          </a:prstGeom>
        </p:spPr>
      </p:pic>
      <p:pic>
        <p:nvPicPr>
          <p:cNvPr id="8" name="Picture 7" descr="Screen Shot 2017-06-20 at 7.15.38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872" y="5146443"/>
            <a:ext cx="2324101" cy="347106"/>
          </a:xfrm>
          <a:prstGeom prst="rect">
            <a:avLst/>
          </a:prstGeom>
        </p:spPr>
      </p:pic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59132" y="5667653"/>
            <a:ext cx="8096124" cy="923330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latin typeface="Arial"/>
                <a:cs typeface="Arial"/>
              </a:rPr>
              <a:t>The </a:t>
            </a:r>
            <a:r>
              <a:rPr lang="en-US" sz="1800" dirty="0" err="1" smtClean="0">
                <a:latin typeface="Arial"/>
                <a:cs typeface="Arial"/>
              </a:rPr>
              <a:t>Darklight</a:t>
            </a:r>
            <a:r>
              <a:rPr lang="en-US" sz="1800" dirty="0" smtClean="0">
                <a:latin typeface="Arial"/>
                <a:cs typeface="Arial"/>
              </a:rPr>
              <a:t> detector will fit around the resonantly extracted CBETA beam, if the movable support is redesigned.</a:t>
            </a:r>
          </a:p>
          <a:p>
            <a:r>
              <a:rPr lang="en-US" sz="1800" dirty="0" smtClean="0">
                <a:solidFill>
                  <a:srgbClr val="008000"/>
                </a:solidFill>
                <a:latin typeface="Arial"/>
                <a:cs typeface="Arial"/>
              </a:rPr>
              <a:t>Cornell is in contact with the </a:t>
            </a:r>
            <a:r>
              <a:rPr lang="en-US" sz="1800" dirty="0" err="1" smtClean="0">
                <a:solidFill>
                  <a:srgbClr val="008000"/>
                </a:solidFill>
                <a:latin typeface="Arial"/>
                <a:cs typeface="Arial"/>
              </a:rPr>
              <a:t>DarkLight</a:t>
            </a:r>
            <a:r>
              <a:rPr lang="en-US" sz="1800" dirty="0" smtClean="0">
                <a:solidFill>
                  <a:srgbClr val="008000"/>
                </a:solidFill>
                <a:latin typeface="Arial"/>
                <a:cs typeface="Arial"/>
              </a:rPr>
              <a:t> collaboration to submit a joint proposal.</a:t>
            </a:r>
            <a:endParaRPr lang="en-US" sz="1800" dirty="0">
              <a:solidFill>
                <a:srgbClr val="008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3136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086" y="759884"/>
            <a:ext cx="8602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smtClean="0"/>
              <a:t>Compact Compton source for hard</a:t>
            </a:r>
            <a:r>
              <a:rPr lang="en-US" sz="2000" dirty="0"/>
              <a:t> </a:t>
            </a:r>
            <a:r>
              <a:rPr lang="en-US" sz="2000" dirty="0" smtClean="0"/>
              <a:t>x-rays </a:t>
            </a:r>
            <a:r>
              <a:rPr lang="en-US" sz="2000" dirty="0" smtClean="0">
                <a:solidFill>
                  <a:srgbClr val="008000"/>
                </a:solidFill>
              </a:rPr>
              <a:t>– complementing CHESS’ range</a:t>
            </a:r>
            <a:endParaRPr lang="en-US" sz="2000" dirty="0"/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1890008" y="72000"/>
            <a:ext cx="5283374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2400" smtClean="0">
                <a:solidFill>
                  <a:srgbClr val="000000"/>
                </a:solidFill>
                <a:latin typeface="Optima"/>
                <a:cs typeface="Optima"/>
              </a:rPr>
              <a:t>(B) Compact </a:t>
            </a:r>
            <a:r>
              <a:rPr lang="en-US" sz="2400" dirty="0" smtClean="0">
                <a:solidFill>
                  <a:srgbClr val="000000"/>
                </a:solidFill>
                <a:latin typeface="Optima"/>
                <a:cs typeface="Optima"/>
              </a:rPr>
              <a:t>Compton Source</a:t>
            </a:r>
            <a:endParaRPr lang="en-US" sz="240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8553" y="1641064"/>
            <a:ext cx="4646155" cy="4471316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latin typeface="Arial"/>
                <a:cs typeface="Arial"/>
              </a:rPr>
              <a:t>Extrapolating from the recent demonstration of an ERL-based laser Compton source by T. </a:t>
            </a:r>
            <a:r>
              <a:rPr lang="en-US" sz="1400" dirty="0" err="1" smtClean="0">
                <a:latin typeface="Arial"/>
                <a:cs typeface="Arial"/>
              </a:rPr>
              <a:t>Akagi</a:t>
            </a:r>
            <a:r>
              <a:rPr lang="en-US" sz="1400" dirty="0" smtClean="0">
                <a:latin typeface="Arial"/>
                <a:cs typeface="Arial"/>
              </a:rPr>
              <a:t> et al., </a:t>
            </a:r>
            <a:r>
              <a:rPr lang="en-US" sz="1400" dirty="0" err="1" smtClean="0">
                <a:latin typeface="Arial"/>
                <a:cs typeface="Arial"/>
              </a:rPr>
              <a:t>Phy</a:t>
            </a:r>
            <a:r>
              <a:rPr lang="en-US" sz="1400" dirty="0" smtClean="0">
                <a:latin typeface="Arial"/>
                <a:cs typeface="Arial"/>
              </a:rPr>
              <a:t>. Rev. Accelerators and Beams </a:t>
            </a:r>
            <a:r>
              <a:rPr lang="en-US" sz="1400" b="1" dirty="0" smtClean="0">
                <a:latin typeface="Arial"/>
                <a:cs typeface="Arial"/>
              </a:rPr>
              <a:t>19</a:t>
            </a:r>
            <a:r>
              <a:rPr lang="en-US" sz="1400" dirty="0" smtClean="0">
                <a:latin typeface="Arial"/>
                <a:cs typeface="Arial"/>
              </a:rPr>
              <a:t>, 114701 (2016). Assuming the same laser source and photon pulse – electron bunch collider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latin typeface="Arial"/>
                <a:cs typeface="Arial"/>
              </a:rPr>
              <a:t>Expected maximum X-ray energy: </a:t>
            </a:r>
            <a:r>
              <a:rPr lang="en-US" sz="1400" b="1" dirty="0" smtClean="0">
                <a:latin typeface="Arial"/>
                <a:cs typeface="Arial"/>
              </a:rPr>
              <a:t>412 </a:t>
            </a:r>
            <a:r>
              <a:rPr lang="en-US" sz="1400" b="1" dirty="0" err="1" smtClean="0">
                <a:latin typeface="Arial"/>
                <a:cs typeface="Arial"/>
              </a:rPr>
              <a:t>keV</a:t>
            </a:r>
            <a:r>
              <a:rPr lang="en-US" sz="1400" b="1" dirty="0" smtClean="0">
                <a:latin typeface="Arial"/>
                <a:cs typeface="Arial"/>
              </a:rPr>
              <a:t> with 0.4% bandwidth, 0.14 </a:t>
            </a:r>
            <a:r>
              <a:rPr lang="en-US" sz="1400" b="1" dirty="0" err="1" smtClean="0">
                <a:latin typeface="Arial"/>
                <a:cs typeface="Arial"/>
              </a:rPr>
              <a:t>mrad</a:t>
            </a:r>
            <a:r>
              <a:rPr lang="en-US" sz="1400" b="1" dirty="0" smtClean="0">
                <a:latin typeface="Arial"/>
                <a:cs typeface="Arial"/>
              </a:rPr>
              <a:t> </a:t>
            </a:r>
            <a:r>
              <a:rPr lang="en-US" sz="1400" b="1" dirty="0" smtClean="0">
                <a:latin typeface="Arial"/>
                <a:cs typeface="Arial"/>
              </a:rPr>
              <a:t>divergence</a:t>
            </a:r>
            <a:endParaRPr lang="en-US" sz="1400" dirty="0" smtClean="0">
              <a:latin typeface="Arial"/>
              <a:cs typeface="Arial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latin typeface="Arial"/>
                <a:cs typeface="Arial"/>
              </a:rPr>
              <a:t>Anticipated flux on sample of </a:t>
            </a:r>
            <a:r>
              <a:rPr lang="en-US" sz="1400" b="1" dirty="0" smtClean="0">
                <a:latin typeface="Arial"/>
                <a:cs typeface="Arial"/>
              </a:rPr>
              <a:t>2x10</a:t>
            </a:r>
            <a:r>
              <a:rPr lang="en-US" sz="1400" b="1" baseline="30000" dirty="0" smtClean="0">
                <a:latin typeface="Arial"/>
                <a:cs typeface="Arial"/>
              </a:rPr>
              <a:t>10</a:t>
            </a:r>
            <a:r>
              <a:rPr lang="en-US" sz="1400" b="1" dirty="0" smtClean="0">
                <a:latin typeface="Arial"/>
                <a:cs typeface="Arial"/>
              </a:rPr>
              <a:t> photons/ sec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latin typeface="Arial"/>
                <a:cs typeface="Arial"/>
              </a:rPr>
              <a:t>This is 13 times more than </a:t>
            </a:r>
            <a:r>
              <a:rPr lang="en-US" sz="1400" dirty="0" smtClean="0">
                <a:latin typeface="Arial"/>
                <a:cs typeface="Arial"/>
              </a:rPr>
              <a:t>at </a:t>
            </a:r>
            <a:r>
              <a:rPr lang="en-US" sz="1400" dirty="0" smtClean="0">
                <a:latin typeface="Arial"/>
                <a:cs typeface="Arial"/>
              </a:rPr>
              <a:t>a </a:t>
            </a:r>
            <a:r>
              <a:rPr lang="en-US" sz="1400" dirty="0" smtClean="0">
                <a:latin typeface="Arial"/>
                <a:cs typeface="Arial"/>
              </a:rPr>
              <a:t>3</a:t>
            </a:r>
            <a:r>
              <a:rPr lang="en-US" sz="1400" baseline="30000" dirty="0" smtClean="0">
                <a:latin typeface="Arial"/>
                <a:cs typeface="Arial"/>
              </a:rPr>
              <a:t>rd</a:t>
            </a:r>
            <a:r>
              <a:rPr lang="en-US" sz="1400" dirty="0" smtClean="0">
                <a:latin typeface="Arial"/>
                <a:cs typeface="Arial"/>
              </a:rPr>
              <a:t> </a:t>
            </a:r>
            <a:r>
              <a:rPr lang="en-US" sz="1400" dirty="0" smtClean="0">
                <a:latin typeface="Arial"/>
                <a:cs typeface="Arial"/>
              </a:rPr>
              <a:t>generation synchrotron radiation source: </a:t>
            </a:r>
            <a:r>
              <a:rPr lang="en-US" sz="1400" dirty="0" smtClean="0">
                <a:latin typeface="Arial"/>
                <a:cs typeface="Arial"/>
              </a:rPr>
              <a:t>the current </a:t>
            </a:r>
            <a:r>
              <a:rPr lang="en-US" sz="1400" dirty="0" smtClean="0">
                <a:latin typeface="Arial"/>
                <a:cs typeface="Arial"/>
              </a:rPr>
              <a:t>Cornell wiggler at CHESS’s F2 line with the upgraded CESR storage ring (to be completed in the next few years</a:t>
            </a:r>
            <a:r>
              <a:rPr lang="en-US" sz="1400" dirty="0" smtClean="0">
                <a:latin typeface="Arial"/>
                <a:cs typeface="Arial"/>
              </a:rPr>
              <a:t>)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latin typeface="Arial"/>
                <a:cs typeface="Arial"/>
              </a:rPr>
              <a:t>From a </a:t>
            </a:r>
            <a:r>
              <a:rPr lang="en-US" sz="1400" dirty="0">
                <a:latin typeface="Arial"/>
                <a:cs typeface="Arial"/>
              </a:rPr>
              <a:t>c</a:t>
            </a:r>
            <a:r>
              <a:rPr lang="en-US" sz="1400" dirty="0" smtClean="0">
                <a:latin typeface="Arial"/>
                <a:cs typeface="Arial"/>
              </a:rPr>
              <a:t>ollaboration </a:t>
            </a:r>
            <a:r>
              <a:rPr lang="en-US" sz="1400" dirty="0" smtClean="0">
                <a:latin typeface="Arial"/>
                <a:cs typeface="Arial"/>
              </a:rPr>
              <a:t>with Carl </a:t>
            </a:r>
            <a:r>
              <a:rPr lang="en-US" sz="1400" dirty="0" smtClean="0">
                <a:latin typeface="Arial"/>
                <a:cs typeface="Arial"/>
              </a:rPr>
              <a:t>Franck (Cornell)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125" y="1641064"/>
            <a:ext cx="4142216" cy="369328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114177" y="5175827"/>
            <a:ext cx="38894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The electron/photon collisions would  occur within an optical cavity that intensifies the optical bunch intensity. The </a:t>
            </a:r>
            <a:r>
              <a:rPr lang="en-US" sz="1600" dirty="0" smtClean="0"/>
              <a:t>base </a:t>
            </a:r>
            <a:r>
              <a:rPr lang="en-US" sz="1600" dirty="0"/>
              <a:t>design is due to </a:t>
            </a:r>
            <a:r>
              <a:rPr lang="en-US" sz="1600" dirty="0" err="1"/>
              <a:t>Akagi</a:t>
            </a:r>
            <a:r>
              <a:rPr lang="en-US" sz="1600" dirty="0"/>
              <a:t> et al. (2016)</a:t>
            </a:r>
          </a:p>
        </p:txBody>
      </p:sp>
    </p:spTree>
    <p:extLst>
      <p:ext uri="{BB962C8B-B14F-4D97-AF65-F5344CB8AC3E}">
        <p14:creationId xmlns:p14="http://schemas.microsoft.com/office/powerpoint/2010/main" val="1931987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086" y="759884"/>
            <a:ext cx="8602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smtClean="0"/>
              <a:t>Compact Compton source for hard</a:t>
            </a:r>
            <a:r>
              <a:rPr lang="en-US" sz="2000" dirty="0"/>
              <a:t> </a:t>
            </a:r>
            <a:r>
              <a:rPr lang="en-US" sz="2000" dirty="0" smtClean="0"/>
              <a:t>x-rays </a:t>
            </a:r>
            <a:r>
              <a:rPr lang="en-US" sz="2000" dirty="0" smtClean="0">
                <a:solidFill>
                  <a:srgbClr val="008000"/>
                </a:solidFill>
              </a:rPr>
              <a:t>– complementing CHESS’ range</a:t>
            </a:r>
            <a:endParaRPr lang="en-US" sz="2000" dirty="0"/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1890008" y="72000"/>
            <a:ext cx="5283374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2400" dirty="0" smtClean="0">
                <a:solidFill>
                  <a:srgbClr val="000000"/>
                </a:solidFill>
                <a:latin typeface="Optima"/>
                <a:cs typeface="Optima"/>
              </a:rPr>
              <a:t>(B) Compact Compton Source</a:t>
            </a:r>
            <a:endParaRPr lang="en-US" sz="240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16494" y="2044532"/>
            <a:ext cx="4896632" cy="3785652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latin typeface="+mn-lt"/>
              </a:rPr>
              <a:t>A proposal is envisioned for</a:t>
            </a:r>
          </a:p>
          <a:p>
            <a:endParaRPr lang="en-US" sz="2000" dirty="0">
              <a:latin typeface="+mn-lt"/>
            </a:endParaRPr>
          </a:p>
          <a:p>
            <a:endParaRPr lang="en-US" sz="2000" dirty="0" smtClean="0">
              <a:latin typeface="+mn-lt"/>
            </a:endParaRPr>
          </a:p>
          <a:p>
            <a:pPr marL="342900" indent="-342900">
              <a:buFontTx/>
              <a:buChar char="-"/>
            </a:pPr>
            <a:r>
              <a:rPr lang="en-US" sz="2000" dirty="0" smtClean="0">
                <a:latin typeface="+mn-lt"/>
              </a:rPr>
              <a:t>Develop laser storage </a:t>
            </a:r>
            <a:r>
              <a:rPr lang="en-US" sz="2000" dirty="0" smtClean="0">
                <a:latin typeface="+mn-lt"/>
              </a:rPr>
              <a:t>cell</a:t>
            </a:r>
          </a:p>
          <a:p>
            <a:pPr marL="342900" indent="-342900">
              <a:buFontTx/>
              <a:buChar char="-"/>
            </a:pPr>
            <a:endParaRPr lang="en-US" sz="2000" dirty="0" smtClean="0">
              <a:latin typeface="+mn-lt"/>
            </a:endParaRPr>
          </a:p>
          <a:p>
            <a:pPr marL="342900" indent="-342900">
              <a:buFontTx/>
              <a:buChar char="-"/>
            </a:pPr>
            <a:r>
              <a:rPr lang="en-US" sz="2000" dirty="0" smtClean="0">
                <a:latin typeface="+mn-lt"/>
              </a:rPr>
              <a:t>Establish </a:t>
            </a:r>
            <a:r>
              <a:rPr lang="en-US" sz="2000" dirty="0" smtClean="0">
                <a:latin typeface="+mn-lt"/>
              </a:rPr>
              <a:t>collisions in CBETA</a:t>
            </a:r>
          </a:p>
          <a:p>
            <a:pPr marL="342900" indent="-342900">
              <a:buFontTx/>
              <a:buChar char="-"/>
            </a:pPr>
            <a:endParaRPr lang="en-US" sz="2000" dirty="0" smtClean="0">
              <a:latin typeface="+mn-lt"/>
            </a:endParaRPr>
          </a:p>
          <a:p>
            <a:pPr marL="342900" indent="-342900">
              <a:buFontTx/>
              <a:buChar char="-"/>
            </a:pPr>
            <a:r>
              <a:rPr lang="en-US" sz="2000" dirty="0" smtClean="0">
                <a:latin typeface="+mn-lt"/>
              </a:rPr>
              <a:t>Develop </a:t>
            </a:r>
            <a:r>
              <a:rPr lang="en-US" sz="2000" dirty="0" smtClean="0">
                <a:latin typeface="+mn-lt"/>
              </a:rPr>
              <a:t>an x</a:t>
            </a:r>
            <a:r>
              <a:rPr lang="en-US" sz="2000" dirty="0" smtClean="0">
                <a:latin typeface="+mn-lt"/>
              </a:rPr>
              <a:t>-ray </a:t>
            </a:r>
            <a:r>
              <a:rPr lang="en-US" sz="2000" dirty="0" err="1" smtClean="0">
                <a:latin typeface="+mn-lt"/>
              </a:rPr>
              <a:t>beamline</a:t>
            </a:r>
            <a:endParaRPr lang="en-US" sz="2000" dirty="0" smtClean="0">
              <a:latin typeface="+mn-lt"/>
            </a:endParaRPr>
          </a:p>
          <a:p>
            <a:pPr marL="342900" indent="-342900">
              <a:buFontTx/>
              <a:buChar char="-"/>
            </a:pPr>
            <a:endParaRPr lang="en-US" sz="2000" dirty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For after commissioning of CBETA with current funding by summer 2020 and possible stage II accelerator R&amp;D.</a:t>
            </a:r>
            <a:endParaRPr lang="en-US" sz="2000" dirty="0"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125" y="2044532"/>
            <a:ext cx="4142216" cy="3693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622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086" y="759884"/>
            <a:ext cx="8602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smtClean="0"/>
              <a:t>THz laser </a:t>
            </a:r>
            <a:r>
              <a:rPr lang="en-US" sz="2000" dirty="0" smtClean="0">
                <a:solidFill>
                  <a:srgbClr val="008000"/>
                </a:solidFill>
              </a:rPr>
              <a:t>– complementing CHESS’ range</a:t>
            </a:r>
            <a:endParaRPr lang="en-US" sz="2000" dirty="0"/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1890008" y="72000"/>
            <a:ext cx="5283374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2400" dirty="0" smtClean="0">
                <a:solidFill>
                  <a:srgbClr val="000000"/>
                </a:solidFill>
                <a:latin typeface="Optima"/>
                <a:cs typeface="Optima"/>
              </a:rPr>
              <a:t>THz Laser</a:t>
            </a:r>
            <a:endParaRPr lang="en-US" sz="240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468" y="1143208"/>
            <a:ext cx="6858000" cy="552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7622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165870" y="129091"/>
            <a:ext cx="6389521" cy="753033"/>
          </a:xfrm>
          <a:prstGeom prst="rect">
            <a:avLst/>
          </a:prstGeom>
        </p:spPr>
        <p:txBody>
          <a:bodyPr/>
          <a:lstStyle>
            <a:lvl1pPr>
              <a:defRPr i="0">
                <a:latin typeface="Optima"/>
                <a:cs typeface="Optima"/>
              </a:defRPr>
            </a:lvl1pPr>
          </a:lstStyle>
          <a:p>
            <a:r>
              <a:rPr lang="en-US" altLang="zh-CN" dirty="0" smtClean="0"/>
              <a:t>Accelerator based narrow-band THz schemes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8118" y="805879"/>
            <a:ext cx="5828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rgbClr val="000000"/>
                </a:solidFill>
              </a:rPr>
              <a:t>Exchange transverse modulation to longitudinal distribution</a:t>
            </a:r>
            <a:endParaRPr lang="zh-CN" altLang="en-US" sz="1600" dirty="0" err="1" smtClean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701" y="1197524"/>
            <a:ext cx="3388863" cy="21346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0524" y="1355715"/>
            <a:ext cx="4435971" cy="17625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0290" y="3231703"/>
            <a:ext cx="29433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003E89"/>
                </a:solidFill>
              </a:rPr>
              <a:t>P. </a:t>
            </a:r>
            <a:r>
              <a:rPr lang="en-US" sz="1200" i="1" dirty="0" err="1" smtClean="0">
                <a:solidFill>
                  <a:srgbClr val="003E89"/>
                </a:solidFill>
              </a:rPr>
              <a:t>Muggli</a:t>
            </a:r>
            <a:r>
              <a:rPr lang="en-US" sz="1200" i="1" dirty="0" smtClean="0">
                <a:solidFill>
                  <a:srgbClr val="003E89"/>
                </a:solidFill>
              </a:rPr>
              <a:t> et al., PRL 101, 054801 (2008)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76028" y="3211958"/>
            <a:ext cx="29602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163A0"/>
                </a:solidFill>
              </a:rPr>
              <a:t>Y. E. Sun et al., PRL 105, 234801 (2010)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643" y="3625279"/>
            <a:ext cx="6272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rgbClr val="000000"/>
                </a:solidFill>
              </a:rPr>
              <a:t>Exchange wake-induced energy modulation to density bunching</a:t>
            </a:r>
            <a:endParaRPr lang="zh-CN" altLang="en-US" sz="1600" dirty="0" err="1" smtClean="0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311" y="4043286"/>
            <a:ext cx="4679912" cy="225819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2053" y="4895279"/>
            <a:ext cx="3018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003E89"/>
                </a:solidFill>
              </a:rPr>
              <a:t>S. </a:t>
            </a:r>
            <a:r>
              <a:rPr lang="en-US" sz="1200" i="1" dirty="0" err="1" smtClean="0">
                <a:solidFill>
                  <a:srgbClr val="003E89"/>
                </a:solidFill>
              </a:rPr>
              <a:t>Antipov</a:t>
            </a:r>
            <a:r>
              <a:rPr lang="en-US" sz="1200" i="1" dirty="0" smtClean="0">
                <a:solidFill>
                  <a:srgbClr val="003E89"/>
                </a:solidFill>
              </a:rPr>
              <a:t> et al., PRL 108, 144801 (2012)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32053" y="5174679"/>
            <a:ext cx="29955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003E89"/>
                </a:solidFill>
              </a:rPr>
              <a:t>S. </a:t>
            </a:r>
            <a:r>
              <a:rPr lang="en-US" sz="1200" i="1" dirty="0" err="1" smtClean="0">
                <a:solidFill>
                  <a:srgbClr val="003E89"/>
                </a:solidFill>
              </a:rPr>
              <a:t>Antipov</a:t>
            </a:r>
            <a:r>
              <a:rPr lang="en-US" sz="1200" i="1" dirty="0" smtClean="0">
                <a:solidFill>
                  <a:srgbClr val="003E89"/>
                </a:solidFill>
              </a:rPr>
              <a:t> et al., PRL 111, 134802 (2013)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32053" y="4615879"/>
            <a:ext cx="3464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003E89"/>
                </a:solidFill>
              </a:rPr>
              <a:t>K. Bane and G. </a:t>
            </a:r>
            <a:r>
              <a:rPr lang="en-US" sz="1200" i="1" dirty="0" err="1" smtClean="0">
                <a:solidFill>
                  <a:srgbClr val="003E89"/>
                </a:solidFill>
              </a:rPr>
              <a:t>Stupakov</a:t>
            </a:r>
            <a:r>
              <a:rPr lang="en-US" sz="1200" i="1" dirty="0" smtClean="0">
                <a:solidFill>
                  <a:srgbClr val="003E89"/>
                </a:solidFill>
              </a:rPr>
              <a:t>, NIM-A 677, 67 (2012)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2053" y="5454079"/>
            <a:ext cx="30541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003E89"/>
                </a:solidFill>
              </a:rPr>
              <a:t>G. </a:t>
            </a:r>
            <a:r>
              <a:rPr lang="en-US" sz="1200" i="1" dirty="0" err="1" smtClean="0">
                <a:solidFill>
                  <a:srgbClr val="003E89"/>
                </a:solidFill>
              </a:rPr>
              <a:t>Stupakov</a:t>
            </a:r>
            <a:r>
              <a:rPr lang="en-US" sz="1200" i="1" dirty="0" smtClean="0">
                <a:solidFill>
                  <a:srgbClr val="003E89"/>
                </a:solidFill>
              </a:rPr>
              <a:t>, PRST-AB 18, 030709 (2015)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365438" y="5752599"/>
            <a:ext cx="26988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>
                <a:solidFill>
                  <a:srgbClr val="003E89"/>
                </a:solidFill>
              </a:rPr>
              <a:t>K. Bane et al., NIMA 844, 121 (2017)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36262" y="5414045"/>
            <a:ext cx="2161870" cy="338554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000000"/>
                </a:solidFill>
              </a:rPr>
              <a:t>Curtsey </a:t>
            </a:r>
            <a:r>
              <a:rPr lang="en-US" altLang="zh-CN" sz="1600" dirty="0" err="1" smtClean="0">
                <a:solidFill>
                  <a:srgbClr val="000000"/>
                </a:solidFill>
              </a:rPr>
              <a:t>Zhirong</a:t>
            </a:r>
            <a:r>
              <a:rPr lang="en-US" altLang="zh-CN" sz="1600" dirty="0" smtClean="0">
                <a:solidFill>
                  <a:srgbClr val="000000"/>
                </a:solidFill>
              </a:rPr>
              <a:t> Huang</a:t>
            </a:r>
            <a:endParaRPr lang="zh-CN" altLang="en-US" sz="1600" dirty="0" err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802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45248" y="129091"/>
            <a:ext cx="6310144" cy="753033"/>
          </a:xfrm>
          <a:prstGeom prst="rect">
            <a:avLst/>
          </a:prstGeom>
        </p:spPr>
        <p:txBody>
          <a:bodyPr/>
          <a:lstStyle>
            <a:lvl1pPr>
              <a:defRPr i="0">
                <a:latin typeface="Optima"/>
                <a:cs typeface="Optima"/>
              </a:defRPr>
            </a:lvl1pPr>
          </a:lstStyle>
          <a:p>
            <a:r>
              <a:rPr lang="en-US" altLang="zh-CN" smtClean="0"/>
              <a:t>Accelerator based narrow-band THz schemes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261646"/>
            <a:ext cx="4227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rgbClr val="000000"/>
                </a:solidFill>
              </a:rPr>
              <a:t>Direct modulate the drive laser of the gun</a:t>
            </a:r>
            <a:endParaRPr lang="zh-CN" altLang="en-US" sz="1600" dirty="0" err="1" smtClean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0525" y="4038600"/>
            <a:ext cx="5282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rgbClr val="000000"/>
                </a:solidFill>
              </a:rPr>
              <a:t>Frequency beating of laser-induced density bunching</a:t>
            </a:r>
            <a:endParaRPr lang="zh-CN" altLang="en-US" sz="1600" dirty="0" err="1" smtClean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62600" y="2053132"/>
            <a:ext cx="3180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3163A0"/>
                </a:solidFill>
              </a:rPr>
              <a:t>P. </a:t>
            </a:r>
            <a:r>
              <a:rPr lang="en-US" sz="1200" i="1" dirty="0" err="1">
                <a:solidFill>
                  <a:srgbClr val="3163A0"/>
                </a:solidFill>
              </a:rPr>
              <a:t>Musumeci</a:t>
            </a:r>
            <a:r>
              <a:rPr lang="en-US" sz="1200" i="1" dirty="0">
                <a:solidFill>
                  <a:srgbClr val="3163A0"/>
                </a:solidFill>
              </a:rPr>
              <a:t> et al., </a:t>
            </a:r>
            <a:r>
              <a:rPr lang="en-US" sz="1200" i="1" dirty="0" smtClean="0">
                <a:solidFill>
                  <a:srgbClr val="3163A0"/>
                </a:solidFill>
              </a:rPr>
              <a:t>PRL 106</a:t>
            </a:r>
            <a:r>
              <a:rPr lang="en-US" sz="1200" i="1" dirty="0">
                <a:solidFill>
                  <a:srgbClr val="3163A0"/>
                </a:solidFill>
              </a:rPr>
              <a:t>, 184801 (2011)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62600" y="2786142"/>
            <a:ext cx="3464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i="1" dirty="0">
                <a:solidFill>
                  <a:srgbClr val="003E89"/>
                </a:solidFill>
              </a:rPr>
              <a:t>P. </a:t>
            </a:r>
            <a:r>
              <a:rPr lang="en-US" altLang="zh-CN" sz="1200" i="1" dirty="0" err="1">
                <a:solidFill>
                  <a:srgbClr val="003E89"/>
                </a:solidFill>
              </a:rPr>
              <a:t>Musumeci</a:t>
            </a:r>
            <a:r>
              <a:rPr lang="en-US" altLang="zh-CN" sz="1200" i="1" dirty="0">
                <a:solidFill>
                  <a:srgbClr val="003E89"/>
                </a:solidFill>
              </a:rPr>
              <a:t> et al., PRST-AB 16, 100701 (2013)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62600" y="2419637"/>
            <a:ext cx="2844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i="1" dirty="0">
                <a:solidFill>
                  <a:srgbClr val="003E89"/>
                </a:solidFill>
              </a:rPr>
              <a:t>Y. Shen et al., PRL 107, 204801 (2011)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62600" y="1686627"/>
            <a:ext cx="2518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003E89"/>
                </a:solidFill>
              </a:rPr>
              <a:t>Y. Li et al., APL 92, 014101 (2008)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62600" y="3152646"/>
            <a:ext cx="29276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i="1" dirty="0" smtClean="0">
                <a:solidFill>
                  <a:srgbClr val="003E89"/>
                </a:solidFill>
              </a:rPr>
              <a:t>Z. Zhang et </a:t>
            </a:r>
            <a:r>
              <a:rPr lang="en-US" altLang="zh-CN" sz="1200" i="1" dirty="0">
                <a:solidFill>
                  <a:srgbClr val="003E89"/>
                </a:solidFill>
              </a:rPr>
              <a:t>al., </a:t>
            </a:r>
            <a:r>
              <a:rPr lang="en-US" altLang="zh-CN" sz="1200" i="1" dirty="0" smtClean="0">
                <a:solidFill>
                  <a:srgbClr val="003E89"/>
                </a:solidFill>
              </a:rPr>
              <a:t>PRL 116, 184801 (2016)</a:t>
            </a:r>
            <a:endParaRPr lang="en-US" altLang="zh-CN" sz="1200" i="1" dirty="0">
              <a:solidFill>
                <a:srgbClr val="003E89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4554654"/>
            <a:ext cx="7648575" cy="12287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6073551"/>
            <a:ext cx="31842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003E89"/>
                </a:solidFill>
              </a:rPr>
              <a:t>D. Xiang et al., PRST-AB 12, 080701 (2009)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74454" y="6073551"/>
            <a:ext cx="31073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003E89"/>
                </a:solidFill>
              </a:rPr>
              <a:t>M. Dunning et al., PRL 109, 074801 (2009)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922" y="1694415"/>
            <a:ext cx="4829175" cy="20859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836262" y="5414045"/>
            <a:ext cx="2161870" cy="338554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000000"/>
                </a:solidFill>
              </a:rPr>
              <a:t>Curtsey </a:t>
            </a:r>
            <a:r>
              <a:rPr lang="en-US" altLang="zh-CN" sz="1600" dirty="0" err="1" smtClean="0">
                <a:solidFill>
                  <a:srgbClr val="000000"/>
                </a:solidFill>
              </a:rPr>
              <a:t>Zhirong</a:t>
            </a:r>
            <a:r>
              <a:rPr lang="en-US" altLang="zh-CN" sz="1600" dirty="0" smtClean="0">
                <a:solidFill>
                  <a:srgbClr val="000000"/>
                </a:solidFill>
              </a:rPr>
              <a:t> Huang</a:t>
            </a:r>
            <a:endParaRPr lang="zh-CN" altLang="en-US" sz="1600" dirty="0" err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8026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007111" y="-5553"/>
            <a:ext cx="6989468" cy="753033"/>
          </a:xfrm>
          <a:prstGeom prst="rect">
            <a:avLst/>
          </a:prstGeom>
        </p:spPr>
        <p:txBody>
          <a:bodyPr/>
          <a:lstStyle>
            <a:lvl1pPr>
              <a:defRPr i="0">
                <a:latin typeface="Optima"/>
                <a:cs typeface="Optima"/>
              </a:defRPr>
            </a:lvl1pPr>
          </a:lstStyle>
          <a:p>
            <a:r>
              <a:rPr lang="en-US" altLang="zh-CN" dirty="0" smtClean="0"/>
              <a:t>New method</a:t>
            </a:r>
          </a:p>
          <a:p>
            <a:r>
              <a:rPr lang="en-US" altLang="zh-CN" dirty="0" smtClean="0"/>
              <a:t>(Z. Zhang et al., </a:t>
            </a:r>
            <a:r>
              <a:rPr lang="en-US" dirty="0" smtClean="0"/>
              <a:t>Phys. Rev. AB 20, 050701, 2017)</a:t>
            </a:r>
            <a:endParaRPr lang="zh-CN" altLang="en-US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457200" y="939854"/>
            <a:ext cx="8108950" cy="5318506"/>
          </a:xfrm>
          <a:prstGeom prst="rect">
            <a:avLst/>
          </a:prstGeo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rgbClr val="000000"/>
                </a:solidFill>
              </a:rPr>
              <a:t>We propose a method based on the slice energy spread modulation to generate density bunching in a relativistic electron beam (a la </a:t>
            </a:r>
            <a:r>
              <a:rPr lang="en-US" altLang="zh-CN" b="1" dirty="0" smtClean="0">
                <a:solidFill>
                  <a:srgbClr val="000000"/>
                </a:solidFill>
              </a:rPr>
              <a:t>laser heater setup</a:t>
            </a:r>
            <a:r>
              <a:rPr lang="en-US" altLang="zh-CN" dirty="0" smtClean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810533"/>
            <a:ext cx="4419600" cy="13327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443" y="1686360"/>
            <a:ext cx="2952750" cy="15303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97361" y="2106140"/>
            <a:ext cx="1935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3163A0"/>
                </a:solidFill>
              </a:rPr>
              <a:t>Modulated laser pulse</a:t>
            </a:r>
            <a:endParaRPr lang="zh-CN" altLang="en-US" sz="1400" dirty="0" err="1">
              <a:solidFill>
                <a:srgbClr val="3163A0"/>
              </a:solidFill>
            </a:endParaRPr>
          </a:p>
        </p:txBody>
      </p:sp>
      <p:sp>
        <p:nvSpPr>
          <p:cNvPr id="8" name="Left Arrow 7"/>
          <p:cNvSpPr/>
          <p:nvPr/>
        </p:nvSpPr>
        <p:spPr>
          <a:xfrm rot="19176625">
            <a:off x="3881953" y="2683922"/>
            <a:ext cx="852332" cy="283000"/>
          </a:xfrm>
          <a:prstGeom prst="leftArrow">
            <a:avLst/>
          </a:prstGeom>
          <a:noFill/>
          <a:ln w="12700">
            <a:solidFill>
              <a:srgbClr val="003E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90525" y="4353360"/>
            <a:ext cx="7391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Similar method has been used in storage ring and FERMI FEL (for two-color FEL).</a:t>
            </a:r>
            <a:endParaRPr lang="zh-CN" altLang="en-US" sz="1600" dirty="0" err="1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110" y="5122074"/>
            <a:ext cx="6149290" cy="9838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27348" y="6025295"/>
            <a:ext cx="4114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3E89"/>
                </a:solidFill>
              </a:rPr>
              <a:t>S. </a:t>
            </a:r>
            <a:r>
              <a:rPr lang="fr-FR" sz="1200" i="1" dirty="0" err="1">
                <a:solidFill>
                  <a:srgbClr val="003E89"/>
                </a:solidFill>
              </a:rPr>
              <a:t>Bielawski</a:t>
            </a:r>
            <a:r>
              <a:rPr lang="fr-FR" sz="1200" i="1" dirty="0">
                <a:solidFill>
                  <a:srgbClr val="003E89"/>
                </a:solidFill>
              </a:rPr>
              <a:t> et al. Nature </a:t>
            </a:r>
            <a:r>
              <a:rPr lang="fr-FR" sz="1200" i="1" dirty="0" err="1">
                <a:solidFill>
                  <a:srgbClr val="003E89"/>
                </a:solidFill>
              </a:rPr>
              <a:t>Physics</a:t>
            </a:r>
            <a:r>
              <a:rPr lang="fr-FR" sz="1200" i="1" dirty="0">
                <a:solidFill>
                  <a:srgbClr val="003E89"/>
                </a:solidFill>
              </a:rPr>
              <a:t>, 4(5), 390-393 (2008)</a:t>
            </a:r>
            <a:endParaRPr lang="en-US" sz="1200" i="1" dirty="0">
              <a:solidFill>
                <a:srgbClr val="003E89"/>
              </a:solidFill>
            </a:endParaRPr>
          </a:p>
          <a:p>
            <a:r>
              <a:rPr lang="en-US" sz="1200" i="1" dirty="0">
                <a:solidFill>
                  <a:srgbClr val="003E89"/>
                </a:solidFill>
              </a:rPr>
              <a:t>E. </a:t>
            </a:r>
            <a:r>
              <a:rPr lang="en-US" sz="1200" i="1" dirty="0" err="1">
                <a:solidFill>
                  <a:srgbClr val="003E89"/>
                </a:solidFill>
              </a:rPr>
              <a:t>Roussel</a:t>
            </a:r>
            <a:r>
              <a:rPr lang="en-US" sz="1200" i="1" dirty="0">
                <a:solidFill>
                  <a:srgbClr val="003E89"/>
                </a:solidFill>
              </a:rPr>
              <a:t> et al. Phys. Rev. Lett. 115, 214801(2015).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36262" y="5414045"/>
            <a:ext cx="2161870" cy="338554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000000"/>
                </a:solidFill>
              </a:rPr>
              <a:t>Curtsey </a:t>
            </a:r>
            <a:r>
              <a:rPr lang="en-US" altLang="zh-CN" sz="1600" dirty="0" err="1" smtClean="0">
                <a:solidFill>
                  <a:srgbClr val="000000"/>
                </a:solidFill>
              </a:rPr>
              <a:t>Zhirong</a:t>
            </a:r>
            <a:r>
              <a:rPr lang="en-US" altLang="zh-CN" sz="1600" dirty="0" smtClean="0">
                <a:solidFill>
                  <a:srgbClr val="000000"/>
                </a:solidFill>
              </a:rPr>
              <a:t> Huang</a:t>
            </a:r>
            <a:endParaRPr lang="zh-CN" altLang="en-US" sz="1600" dirty="0" err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802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BETA_Halbach_render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2" y="2207449"/>
            <a:ext cx="9068982" cy="446647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118182" y="11232"/>
            <a:ext cx="5293294" cy="594335"/>
          </a:xfrm>
          <a:prstGeom prst="rect">
            <a:avLst/>
          </a:prstGeom>
        </p:spPr>
        <p:txBody>
          <a:bodyPr/>
          <a:lstStyle>
            <a:lvl1pPr>
              <a:defRPr i="0">
                <a:latin typeface="Optima"/>
                <a:cs typeface="Optima"/>
              </a:defRPr>
            </a:lvl1pPr>
          </a:lstStyle>
          <a:p>
            <a:pPr algn="ctr"/>
            <a:r>
              <a:rPr lang="en-US" sz="2400" smtClean="0">
                <a:solidFill>
                  <a:schemeClr val="tx1"/>
                </a:solidFill>
              </a:rPr>
              <a:t>Beam through accelerator test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8443" y="2223104"/>
            <a:ext cx="10054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Optima"/>
                <a:cs typeface="Optima"/>
              </a:rPr>
              <a:t>6 MeV</a:t>
            </a:r>
            <a:endParaRPr lang="en-US" sz="2200" dirty="0">
              <a:latin typeface="Optima"/>
              <a:cs typeface="Opti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11431" y="2332864"/>
            <a:ext cx="10054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Optima"/>
                <a:cs typeface="Optima"/>
              </a:rPr>
              <a:t>6 MeV</a:t>
            </a:r>
            <a:endParaRPr lang="en-US" sz="2200" dirty="0">
              <a:latin typeface="Optima"/>
              <a:cs typeface="Optima"/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0" y="842763"/>
            <a:ext cx="9171310" cy="141172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latin typeface="Helvetica" charset="0"/>
              </a:rPr>
              <a:t>Cornell DC gun</a:t>
            </a:r>
          </a:p>
          <a:p>
            <a:r>
              <a:rPr lang="en-US" sz="1800" dirty="0" smtClean="0">
                <a:latin typeface="Helvetica" charset="0"/>
              </a:rPr>
              <a:t>100mA, 6MeV SRF injector (ICM)</a:t>
            </a:r>
            <a:endParaRPr lang="en-US" sz="1800" dirty="0">
              <a:latin typeface="Helvetica" charset="0"/>
            </a:endParaRPr>
          </a:p>
          <a:p>
            <a:r>
              <a:rPr lang="en-US" sz="1800" dirty="0" smtClean="0">
                <a:latin typeface="Helvetica" charset="0"/>
              </a:rPr>
              <a:t>600kW beam dump</a:t>
            </a:r>
          </a:p>
          <a:p>
            <a:r>
              <a:rPr lang="en-US" sz="1800" dirty="0" smtClean="0">
                <a:latin typeface="Helvetica" charset="0"/>
              </a:rPr>
              <a:t>100mA, 6-cavity SRF CW </a:t>
            </a:r>
            <a:r>
              <a:rPr lang="en-US" sz="1800" dirty="0" err="1" smtClean="0">
                <a:latin typeface="Helvetica" charset="0"/>
              </a:rPr>
              <a:t>Linac</a:t>
            </a:r>
            <a:r>
              <a:rPr lang="en-US" sz="1800" dirty="0" smtClean="0">
                <a:latin typeface="Helvetica" charset="0"/>
              </a:rPr>
              <a:t> (MLC)</a:t>
            </a:r>
            <a:endParaRPr lang="en-US" sz="1800" dirty="0">
              <a:latin typeface="Helvetica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512853" y="2326709"/>
            <a:ext cx="1827553" cy="836915"/>
          </a:xfrm>
          <a:prstGeom prst="ellipse">
            <a:avLst/>
          </a:prstGeom>
          <a:noFill/>
          <a:ln w="254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220578" y="2913241"/>
            <a:ext cx="3225194" cy="560482"/>
          </a:xfrm>
          <a:prstGeom prst="ellipse">
            <a:avLst/>
          </a:prstGeom>
          <a:noFill/>
          <a:ln w="254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5018" y="2250309"/>
            <a:ext cx="1080915" cy="560482"/>
          </a:xfrm>
          <a:prstGeom prst="ellipse">
            <a:avLst/>
          </a:prstGeom>
          <a:noFill/>
          <a:ln w="254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094893" y="3412603"/>
            <a:ext cx="15824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Optima"/>
                <a:cs typeface="Optima"/>
              </a:rPr>
              <a:t>+/- 36 MeV</a:t>
            </a:r>
            <a:endParaRPr lang="en-US" sz="2200" dirty="0">
              <a:latin typeface="Optima"/>
              <a:cs typeface="Optima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962404" y="4031650"/>
            <a:ext cx="7296727" cy="1323439"/>
          </a:xfrm>
          <a:prstGeom prst="rect">
            <a:avLst/>
          </a:prstGeom>
          <a:solidFill>
            <a:schemeClr val="bg1"/>
          </a:solidFill>
          <a:ln w="19050">
            <a:solidFill>
              <a:srgbClr val="00FF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latin typeface="Arial"/>
                <a:cs typeface="Arial"/>
              </a:rPr>
              <a:t>Electron Current 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up to 320mA in the </a:t>
            </a:r>
            <a:r>
              <a:rPr lang="en-US" sz="2000" dirty="0" err="1" smtClean="0">
                <a:latin typeface="Arial"/>
                <a:cs typeface="Arial"/>
              </a:rPr>
              <a:t>linac</a:t>
            </a:r>
            <a:endParaRPr lang="en-US" sz="2000" dirty="0" smtClean="0">
              <a:latin typeface="Arial"/>
              <a:cs typeface="Arial"/>
            </a:endParaRPr>
          </a:p>
          <a:p>
            <a:r>
              <a:rPr lang="en-US" sz="2000" dirty="0" smtClean="0">
                <a:latin typeface="Arial"/>
                <a:cs typeface="Arial"/>
              </a:rPr>
              <a:t>Bunch </a:t>
            </a:r>
            <a:r>
              <a:rPr lang="en-US" sz="2000" dirty="0">
                <a:latin typeface="Arial"/>
                <a:cs typeface="Arial"/>
              </a:rPr>
              <a:t>charge Q </a:t>
            </a:r>
            <a:r>
              <a:rPr lang="en-US" sz="2000" dirty="0" smtClean="0">
                <a:latin typeface="Arial"/>
                <a:cs typeface="Arial"/>
              </a:rPr>
              <a:t>of up to 2nC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Bunch repetition rate </a:t>
            </a:r>
            <a:r>
              <a:rPr lang="en-US" sz="2000" dirty="0" smtClean="0">
                <a:latin typeface="Arial"/>
                <a:cs typeface="Arial"/>
              </a:rPr>
              <a:t>1.3GHz/N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 smtClean="0">
                <a:latin typeface="Arial"/>
                <a:cs typeface="Arial"/>
              </a:rPr>
              <a:t>Beams of 100mA for 1 turn and 40mA for 4 turns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41743" y="6027869"/>
            <a:ext cx="28905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Optima"/>
                <a:cs typeface="Optima"/>
              </a:rPr>
              <a:t>42, 78, 114, 150 MeV   </a:t>
            </a:r>
            <a:endParaRPr lang="en-US" sz="2200" dirty="0">
              <a:latin typeface="Optima"/>
              <a:cs typeface="Optima"/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5631874" y="1738853"/>
            <a:ext cx="3539436" cy="36542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atin typeface="Helvetica" charset="0"/>
              </a:rPr>
              <a:t>Tested</a:t>
            </a:r>
            <a:endParaRPr lang="en-US" sz="1800" dirty="0">
              <a:latin typeface="Helvetica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631874" y="1625255"/>
            <a:ext cx="865909" cy="560482"/>
          </a:xfrm>
          <a:prstGeom prst="ellipse">
            <a:avLst/>
          </a:prstGeom>
          <a:noFill/>
          <a:ln w="254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ebe1adc5-ccb2-43c3-a089-b758f44d2ac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772" y="1963088"/>
            <a:ext cx="2401072" cy="240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8380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338542" y="129091"/>
            <a:ext cx="6216849" cy="753033"/>
          </a:xfrm>
          <a:prstGeom prst="rect">
            <a:avLst/>
          </a:prstGeom>
        </p:spPr>
        <p:txBody>
          <a:bodyPr/>
          <a:lstStyle>
            <a:lvl1pPr>
              <a:defRPr i="0">
                <a:latin typeface="Optima"/>
                <a:cs typeface="Optima"/>
              </a:defRPr>
            </a:lvl1pPr>
          </a:lstStyle>
          <a:p>
            <a:r>
              <a:rPr lang="en-US" altLang="zh-CN" dirty="0" smtClean="0"/>
              <a:t>Simulation parameters fit very well to CBETA</a:t>
            </a:r>
            <a:endParaRPr lang="zh-CN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25" y="647159"/>
            <a:ext cx="5066241" cy="59884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36262" y="5414045"/>
            <a:ext cx="2161870" cy="338554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000000"/>
                </a:solidFill>
              </a:rPr>
              <a:t>Curtsey </a:t>
            </a:r>
            <a:r>
              <a:rPr lang="en-US" altLang="zh-CN" sz="1600" dirty="0" err="1" smtClean="0">
                <a:solidFill>
                  <a:srgbClr val="000000"/>
                </a:solidFill>
              </a:rPr>
              <a:t>Zhirong</a:t>
            </a:r>
            <a:r>
              <a:rPr lang="en-US" altLang="zh-CN" sz="1600" dirty="0" smtClean="0">
                <a:solidFill>
                  <a:srgbClr val="000000"/>
                </a:solidFill>
              </a:rPr>
              <a:t> Huang</a:t>
            </a:r>
            <a:endParaRPr lang="zh-CN" altLang="en-US" sz="1600" dirty="0" err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8026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25280" y="129091"/>
            <a:ext cx="6330112" cy="753033"/>
          </a:xfrm>
          <a:prstGeom prst="rect">
            <a:avLst/>
          </a:prstGeom>
        </p:spPr>
        <p:txBody>
          <a:bodyPr/>
          <a:lstStyle>
            <a:lvl1pPr>
              <a:defRPr i="0">
                <a:latin typeface="Optima"/>
                <a:cs typeface="Optima"/>
              </a:defRPr>
            </a:lvl1pPr>
          </a:lstStyle>
          <a:p>
            <a:r>
              <a:rPr lang="en-US" altLang="zh-CN" dirty="0" smtClean="0"/>
              <a:t>High-rep. Rate Stand-alone THz source</a:t>
            </a:r>
            <a:endParaRPr lang="zh-CN" altLang="en-US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76200" y="755954"/>
            <a:ext cx="8839200" cy="565127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altLang="zh-CN" sz="2000" dirty="0" smtClean="0">
                <a:solidFill>
                  <a:srgbClr val="000000"/>
                </a:solidFill>
              </a:rPr>
              <a:t>A stand alone THz source has been designed for the LCLS-II 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</a:rPr>
              <a:t>Stand-alone THz source at the experimental area (XFEL, LCLS-II)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</a:rPr>
              <a:t>Use LCLS-II spare gun + </a:t>
            </a:r>
            <a:r>
              <a:rPr lang="en-US" altLang="zh-CN" sz="2000" dirty="0" err="1" smtClean="0">
                <a:solidFill>
                  <a:srgbClr val="000000"/>
                </a:solidFill>
              </a:rPr>
              <a:t>accel</a:t>
            </a:r>
            <a:r>
              <a:rPr lang="en-US" altLang="zh-CN" sz="2000" dirty="0" smtClean="0">
                <a:solidFill>
                  <a:srgbClr val="000000"/>
                </a:solidFill>
              </a:rPr>
              <a:t>. </a:t>
            </a:r>
            <a:r>
              <a:rPr lang="en-US" altLang="zh-CN" sz="2000" dirty="0" err="1" smtClean="0">
                <a:solidFill>
                  <a:srgbClr val="000000"/>
                </a:solidFill>
              </a:rPr>
              <a:t>cryomodule</a:t>
            </a:r>
            <a:r>
              <a:rPr lang="en-US" altLang="zh-CN" sz="2000" dirty="0" smtClean="0">
                <a:solidFill>
                  <a:srgbClr val="000000"/>
                </a:solidFill>
              </a:rPr>
              <a:t> (50 MeV) for a high-rep. rate compact accelerator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</a:rPr>
              <a:t>E-beam power is similar to LCLS-I (5-10 kW) and requires LCLS-I type of shielding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</a:rPr>
              <a:t>Leverage OPCPA laser at LCLS-II R&amp;D (800 nm, 0.1 -1 MHz, 100 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</a:rPr>
              <a:t>Expect good synchronization with hutch lasers (both through OPCPA)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</a:rPr>
              <a:t>Strong THz field may be used in the LCLS(-II) </a:t>
            </a:r>
            <a:r>
              <a:rPr lang="en-US" altLang="zh-CN" sz="2000" dirty="0" err="1" smtClean="0">
                <a:solidFill>
                  <a:srgbClr val="000000"/>
                </a:solidFill>
              </a:rPr>
              <a:t>TimeTool</a:t>
            </a:r>
            <a:r>
              <a:rPr lang="en-US" altLang="zh-CN" sz="2000" dirty="0" smtClean="0">
                <a:solidFill>
                  <a:srgbClr val="000000"/>
                </a:solidFill>
              </a:rPr>
              <a:t> to cross-correlate with optical signals (and X-rays) for jitter corrections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</a:rPr>
              <a:t>THz pulse form can be controlled by both laser and e-beam techniques (narrowband, chirped, a few cycle pulses, all possible)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</a:rPr>
              <a:t>Flexible, powerful, high-rep. rate THz, well-synchronized with X-rays.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>
              <a:solidFill>
                <a:srgbClr val="000000"/>
              </a:solidFill>
            </a:endParaRPr>
          </a:p>
          <a:p>
            <a:r>
              <a:rPr lang="en-US" altLang="zh-CN" sz="2000" dirty="0" smtClean="0">
                <a:solidFill>
                  <a:srgbClr val="000000"/>
                </a:solidFill>
              </a:rPr>
              <a:t>Similar parameters could be achieved at CBETA.</a:t>
            </a:r>
          </a:p>
          <a:p>
            <a:r>
              <a:rPr lang="en-US" altLang="zh-CN" sz="2000" dirty="0" smtClean="0">
                <a:solidFill>
                  <a:srgbClr val="000000"/>
                </a:solidFill>
              </a:rPr>
              <a:t>This application is under discussion, no planning has been started.  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36262" y="5414045"/>
            <a:ext cx="2161870" cy="338554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000000"/>
                </a:solidFill>
              </a:rPr>
              <a:t>Curtsey </a:t>
            </a:r>
            <a:r>
              <a:rPr lang="en-US" altLang="zh-CN" sz="1600" dirty="0" err="1" smtClean="0">
                <a:solidFill>
                  <a:srgbClr val="000000"/>
                </a:solidFill>
              </a:rPr>
              <a:t>Zhirong</a:t>
            </a:r>
            <a:r>
              <a:rPr lang="en-US" altLang="zh-CN" sz="1600" dirty="0" smtClean="0">
                <a:solidFill>
                  <a:srgbClr val="000000"/>
                </a:solidFill>
              </a:rPr>
              <a:t> Huang</a:t>
            </a:r>
            <a:endParaRPr lang="zh-CN" altLang="en-US" sz="1600" dirty="0" err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8026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086" y="759884"/>
            <a:ext cx="8602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smtClean="0"/>
              <a:t>Beam </a:t>
            </a:r>
            <a:r>
              <a:rPr lang="en-US" sz="2000" dirty="0"/>
              <a:t>for </a:t>
            </a:r>
            <a:r>
              <a:rPr lang="en-US" sz="2000" dirty="0">
                <a:solidFill>
                  <a:srgbClr val="008000"/>
                </a:solidFill>
              </a:rPr>
              <a:t>time-resolved electron diffraction </a:t>
            </a:r>
            <a:r>
              <a:rPr lang="en-US" sz="2000" dirty="0"/>
              <a:t>from 1-</a:t>
            </a:r>
            <a:r>
              <a:rPr lang="en-US" sz="2000" dirty="0" smtClean="0"/>
              <a:t>6MeV</a:t>
            </a:r>
            <a:endParaRPr lang="en-US" sz="2000" dirty="0"/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1890008" y="72000"/>
            <a:ext cx="5283374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2400" dirty="0" smtClean="0">
                <a:solidFill>
                  <a:srgbClr val="000000"/>
                </a:solidFill>
                <a:latin typeface="Optima"/>
                <a:cs typeface="Optima"/>
              </a:rPr>
              <a:t>Fast electron diffraction</a:t>
            </a:r>
            <a:endParaRPr lang="en-US" sz="240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  <p:pic>
        <p:nvPicPr>
          <p:cNvPr id="3" name="Picture 2" descr="CBETA_Halbach_perspective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40" y="522325"/>
            <a:ext cx="5785353" cy="32542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6014" y="3758684"/>
            <a:ext cx="8602275" cy="2900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00"/>
              </a:spcBef>
            </a:pPr>
            <a:r>
              <a:rPr lang="en-US" sz="2000" dirty="0" smtClean="0"/>
              <a:t>CBETA has a 6MeV line that is mirror symmetric to the line that leads into the Main </a:t>
            </a:r>
            <a:r>
              <a:rPr lang="en-US" sz="2000" dirty="0" err="1" smtClean="0"/>
              <a:t>Linac</a:t>
            </a:r>
            <a:r>
              <a:rPr lang="en-US" sz="2000" dirty="0" smtClean="0"/>
              <a:t> </a:t>
            </a:r>
            <a:r>
              <a:rPr lang="en-US" sz="2000" dirty="0" err="1" smtClean="0"/>
              <a:t>Cryomodule</a:t>
            </a:r>
            <a:r>
              <a:rPr lang="en-US" sz="2000" dirty="0" smtClean="0"/>
              <a:t> (MLC). It is for injector optimization, because optimization in the MLC lacks detectors.</a:t>
            </a:r>
          </a:p>
          <a:p>
            <a:pPr>
              <a:spcBef>
                <a:spcPts val="900"/>
              </a:spcBef>
            </a:pPr>
            <a:endParaRPr lang="en-US" sz="2000" dirty="0"/>
          </a:p>
          <a:p>
            <a:pPr>
              <a:spcBef>
                <a:spcPts val="900"/>
              </a:spcBef>
            </a:pPr>
            <a:r>
              <a:rPr lang="en-US" sz="2000" dirty="0" smtClean="0"/>
              <a:t>The full beam brightness can be optimized in this region between 1 and 6 MeV and can be used for various beam applications.</a:t>
            </a:r>
          </a:p>
          <a:p>
            <a:pPr>
              <a:spcBef>
                <a:spcPts val="900"/>
              </a:spcBef>
            </a:pPr>
            <a:r>
              <a:rPr lang="en-US" sz="2000" dirty="0" smtClean="0"/>
              <a:t>Together with David Muller (Cornell) an application for fast electron diffraction is being prepared.</a:t>
            </a:r>
          </a:p>
        </p:txBody>
      </p:sp>
    </p:spTree>
    <p:extLst>
      <p:ext uri="{BB962C8B-B14F-4D97-AF65-F5344CB8AC3E}">
        <p14:creationId xmlns:p14="http://schemas.microsoft.com/office/powerpoint/2010/main" val="867622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3267" y="759884"/>
            <a:ext cx="5822094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smtClean="0"/>
              <a:t>Beam </a:t>
            </a:r>
            <a:r>
              <a:rPr lang="en-US" sz="2000" dirty="0"/>
              <a:t>for </a:t>
            </a:r>
            <a:r>
              <a:rPr lang="en-US" sz="2000" b="1" dirty="0">
                <a:solidFill>
                  <a:srgbClr val="008000"/>
                </a:solidFill>
              </a:rPr>
              <a:t>Plasma Wakefield </a:t>
            </a:r>
            <a:r>
              <a:rPr lang="en-US" sz="2000" b="1" dirty="0" smtClean="0">
                <a:solidFill>
                  <a:srgbClr val="008000"/>
                </a:solidFill>
              </a:rPr>
              <a:t>Acceleration</a:t>
            </a:r>
          </a:p>
          <a:p>
            <a:pPr>
              <a:spcBef>
                <a:spcPts val="900"/>
              </a:spcBef>
            </a:pPr>
            <a:r>
              <a:rPr lang="en-US" sz="2000" b="1" dirty="0" smtClean="0"/>
              <a:t>     with </a:t>
            </a:r>
            <a:r>
              <a:rPr lang="en-US" sz="2000" b="1" dirty="0"/>
              <a:t>High Transformer </a:t>
            </a:r>
            <a:r>
              <a:rPr lang="en-US" sz="2000" b="1" dirty="0" smtClean="0"/>
              <a:t>Ratio</a:t>
            </a:r>
            <a:endParaRPr lang="en-US" sz="2000" dirty="0"/>
          </a:p>
        </p:txBody>
      </p:sp>
      <p:grpSp>
        <p:nvGrpSpPr>
          <p:cNvPr id="8" name="Group 7"/>
          <p:cNvGrpSpPr/>
          <p:nvPr/>
        </p:nvGrpSpPr>
        <p:grpSpPr>
          <a:xfrm>
            <a:off x="276714" y="1982318"/>
            <a:ext cx="3473716" cy="1759195"/>
            <a:chOff x="-2033561" y="888044"/>
            <a:chExt cx="4631620" cy="1846991"/>
          </a:xfrm>
        </p:grpSpPr>
        <p:grpSp>
          <p:nvGrpSpPr>
            <p:cNvPr id="9" name="Group 8"/>
            <p:cNvGrpSpPr/>
            <p:nvPr/>
          </p:nvGrpSpPr>
          <p:grpSpPr>
            <a:xfrm>
              <a:off x="-2033561" y="888044"/>
              <a:ext cx="4631620" cy="1846991"/>
              <a:chOff x="252439" y="1305732"/>
              <a:chExt cx="4631620" cy="1846991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252439" y="1305732"/>
                    <a:ext cx="3768426" cy="138499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 xmlns:m="http://schemas.openxmlformats.org/officeDocument/2006/math" xmlns="">
                        <m:r>
                          <a:rPr lang="en-US" sz="2400" b="0" i="1" smtClean="0">
                            <a:latin typeface="Cambria Math" charset="0"/>
                          </a:rPr>
                          <m:t>𝑏𝑒𝑎𝑚</m:t>
                        </m:r>
                        <m:r>
                          <a:rPr lang="zh-CN" altLang="en-US" sz="2400" b="0" i="0" smtClean="0">
                            <a:latin typeface="Cambria Math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400" b="0" i="0" smtClean="0">
                            <a:latin typeface="Cambria Math" charset="0"/>
                          </a:rPr>
                          <m:t>parameter</m:t>
                        </m:r>
                      </m:oMath>
                    </a14:m>
                    <a:r>
                      <a:rPr lang="en-US" altLang="zh-CN" sz="2400" b="0" i="0" dirty="0" smtClean="0">
                        <a:latin typeface="Cambria Math" charset="0"/>
                      </a:rPr>
                      <a:t>:</a:t>
                    </a:r>
                  </a:p>
                  <a:p>
                    <a14:m>
                      <m:oMathPara xmlns:m="http://schemas.openxmlformats.org/officeDocument/2006/math" xmlns="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zh-CN" altLang="en-US" sz="2400" b="0" i="0" smtClean="0">
                              <a:latin typeface="Cambria Math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charset="0"/>
                            </a:rPr>
                            <m:t>𝑄</m:t>
                          </m:r>
                          <m:r>
                            <a:rPr lang="en-US" sz="2400" b="0" i="1" smtClean="0">
                              <a:latin typeface="Cambria Math" charset="0"/>
                            </a:rPr>
                            <m:t>=1</m:t>
                          </m:r>
                          <m:r>
                            <a:rPr lang="en-US" sz="2400" b="0" i="1" smtClean="0">
                              <a:latin typeface="Cambria Math" charset="0"/>
                            </a:rPr>
                            <m:t>𝑛𝑐</m:t>
                          </m:r>
                        </m:oMath>
                      </m:oMathPara>
                    </a14:m>
                    <a:endParaRPr lang="en-US" sz="2400" b="0" dirty="0" smtClean="0"/>
                  </a:p>
                  <a:p>
                    <a14:m>
                      <m:oMathPara xmlns:m="http://schemas.openxmlformats.org/officeDocument/2006/math" xmlns="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altLang="zh-CN" sz="2400" b="0" i="1" smtClean="0">
                                  <a:latin typeface="Cambria Math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charset="0"/>
                            </a:rPr>
                            <m:t>=</m:t>
                          </m:r>
                          <m:r>
                            <a:rPr lang="en-US" altLang="zh-CN" sz="2400" b="0" i="1" smtClean="0">
                              <a:latin typeface="Cambria Math" charset="0"/>
                            </a:rPr>
                            <m:t>5.3</m:t>
                          </m:r>
                          <m:r>
                            <a:rPr lang="en-US" sz="2400" b="0" i="1" smtClean="0">
                              <a:latin typeface="Cambria Math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charset="0"/>
                                </a:rPr>
                                <m:t>12</m:t>
                              </m:r>
                            </m:sup>
                          </m:sSup>
                          <m:r>
                            <a:rPr lang="en-US" altLang="zh-CN" sz="2400" b="0" i="1" smtClean="0">
                              <a:latin typeface="Cambria Math" charset="0"/>
                            </a:rPr>
                            <m:t>𝑐</m:t>
                          </m:r>
                          <m:sSup>
                            <m:sSup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400" b="0" i="1" smtClean="0">
                                  <a:latin typeface="Cambria Math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altLang="zh-CN" sz="2400" b="0" i="1" smtClean="0">
                                  <a:latin typeface="Cambria Math" charset="0"/>
                                </a:rPr>
                                <m:t>−3</m:t>
                              </m:r>
                            </m:sup>
                          </m:sSup>
                        </m:oMath>
                      </m:oMathPara>
                    </a14:m>
                    <a:endParaRPr lang="en-US" sz="2400" b="0" dirty="0" smtClean="0"/>
                  </a:p>
                  <a:p>
                    <a:endParaRPr lang="en-US" sz="2400" b="0" dirty="0" smtClean="0"/>
                  </a:p>
                </p:txBody>
              </p:sp>
            </mc:Choice>
            <mc:Fallback>
              <p:sp>
                <p:nvSpPr>
                  <p:cNvPr id="12" name="TextBox 1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2439" y="1305732"/>
                    <a:ext cx="3768426" cy="1384995"/>
                  </a:xfrm>
                  <a:prstGeom prst="rect">
                    <a:avLst/>
                  </a:prstGeom>
                  <a:blipFill rotWithShape="1">
                    <a:blip r:embed="rId2"/>
                    <a:stretch>
                      <a:fillRect l="-1290" t="-1843" b="-599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4183012" y="2393964"/>
                    <a:ext cx="701047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Para xmlns:m="http://schemas.openxmlformats.org/officeDocument/2006/math" xmlns="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latin typeface="Cambria Math" charset="0"/>
                            </a:rPr>
                            <m:t>1</m:t>
                          </m:r>
                          <m:r>
                            <a:rPr lang="en-US" sz="2400" b="0" i="1" smtClean="0">
                              <a:latin typeface="Cambria Math" charset="0"/>
                            </a:rPr>
                            <m:t>𝑚𝑚</m:t>
                          </m:r>
                        </m:oMath>
                      </m:oMathPara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7" name="TextBox 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83012" y="2393964"/>
                    <a:ext cx="760273" cy="369332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l="-8800" r="-8800"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3045223" y="2875724"/>
                    <a:ext cx="701047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Para xmlns:m="http://schemas.openxmlformats.org/officeDocument/2006/math" xmlns="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i="1">
                              <a:latin typeface="Cambria Math" charset="0"/>
                            </a:rPr>
                            <m:t>3</m:t>
                          </m:r>
                          <m:r>
                            <a:rPr lang="en-US" sz="2400" b="0" i="1" smtClean="0">
                              <a:latin typeface="Cambria Math" charset="0"/>
                            </a:rPr>
                            <m:t>𝑚𝑚</m:t>
                          </m:r>
                        </m:oMath>
                      </m:oMathPara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8" name="TextBox 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45223" y="2875724"/>
                    <a:ext cx="760273" cy="369332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 l="-9677" r="-4839"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0" name="Can 9"/>
            <p:cNvSpPr/>
            <p:nvPr/>
          </p:nvSpPr>
          <p:spPr>
            <a:xfrm rot="16200000">
              <a:off x="527999" y="1146433"/>
              <a:ext cx="900112" cy="1768331"/>
            </a:xfrm>
            <a:prstGeom prst="can">
              <a:avLst/>
            </a:prstGeom>
            <a:gradFill flip="none" rotWithShape="1">
              <a:gsLst>
                <a:gs pos="23000">
                  <a:schemeClr val="accent1">
                    <a:lumMod val="67000"/>
                  </a:schemeClr>
                </a:gs>
                <a:gs pos="41000">
                  <a:schemeClr val="accent1">
                    <a:lumMod val="97000"/>
                    <a:lumOff val="3000"/>
                  </a:schemeClr>
                </a:gs>
                <a:gs pos="69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>
              <a:off x="265298" y="1636212"/>
              <a:ext cx="1469568" cy="843385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3342" y="1637617"/>
            <a:ext cx="2823246" cy="2286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588454" y="4056172"/>
            <a:ext cx="1452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Accelerating field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42212" y="4019145"/>
            <a:ext cx="1703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Decelerating field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7703218" y="3441857"/>
            <a:ext cx="282743" cy="666426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8026090" y="3369227"/>
            <a:ext cx="74171" cy="818826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762213" y="2618571"/>
            <a:ext cx="146416" cy="148971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8857" y="4656335"/>
            <a:ext cx="89324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Key challenge for PWFA: low transformer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 Gaussian driver bunch is experiencing a </a:t>
            </a:r>
            <a:r>
              <a:rPr lang="en-US" sz="2000" b="1" dirty="0" smtClean="0">
                <a:solidFill>
                  <a:srgbClr val="FF0000"/>
                </a:solidFill>
              </a:rPr>
              <a:t>decelerating field that is ½ of the peak accelerating field </a:t>
            </a:r>
            <a:r>
              <a:rPr lang="en-US" sz="2000" dirty="0" smtClean="0"/>
              <a:t>experienced by the witness bunch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Shaped bunches </a:t>
            </a:r>
            <a:r>
              <a:rPr lang="en-US" sz="2000" dirty="0" smtClean="0">
                <a:sym typeface="Wingdings" panose="05000000000000000000" pitchFamily="2" charset="2"/>
              </a:rPr>
              <a:t> large transformer ratio  never demonstrated before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CBETA could generate triangular shaped driver bunches and time-delayed witness bunches 						(Collaboration with Gennady </a:t>
            </a:r>
            <a:r>
              <a:rPr lang="en-US" sz="2000" dirty="0" err="1" smtClean="0">
                <a:sym typeface="Wingdings" panose="05000000000000000000" pitchFamily="2" charset="2"/>
              </a:rPr>
              <a:t>Shvets</a:t>
            </a:r>
            <a:r>
              <a:rPr lang="en-US" sz="2000" dirty="0" smtClean="0">
                <a:sym typeface="Wingdings" panose="05000000000000000000" pitchFamily="2" charset="2"/>
              </a:rPr>
              <a:t>)</a:t>
            </a:r>
            <a:endParaRPr lang="en-US" sz="20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0494"/>
            <a:ext cx="3073267" cy="1849685"/>
          </a:xfrm>
          <a:prstGeom prst="rect">
            <a:avLst/>
          </a:prstGeom>
        </p:spPr>
      </p:pic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2196188" y="72000"/>
            <a:ext cx="5283374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2400" dirty="0" smtClean="0">
                <a:solidFill>
                  <a:srgbClr val="000000"/>
                </a:solidFill>
                <a:latin typeface="Optima"/>
                <a:cs typeface="Optima"/>
              </a:rPr>
              <a:t>Plasma Wakefield Acceleration</a:t>
            </a:r>
            <a:endParaRPr lang="en-US" sz="240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6714" y="2740282"/>
            <a:ext cx="1595588" cy="1958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22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086" y="759884"/>
            <a:ext cx="8602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err="1" smtClean="0"/>
              <a:t>eRHIC</a:t>
            </a:r>
            <a:r>
              <a:rPr lang="en-US" sz="2000" dirty="0" smtClean="0"/>
              <a:t> accelerator testing – </a:t>
            </a:r>
            <a:r>
              <a:rPr lang="en-US" sz="2000" dirty="0" smtClean="0">
                <a:solidFill>
                  <a:srgbClr val="008000"/>
                </a:solidFill>
              </a:rPr>
              <a:t>more detailed </a:t>
            </a:r>
            <a:r>
              <a:rPr lang="en-US" sz="2000" dirty="0" err="1" smtClean="0">
                <a:solidFill>
                  <a:srgbClr val="008000"/>
                </a:solidFill>
              </a:rPr>
              <a:t>eRHIC</a:t>
            </a:r>
            <a:r>
              <a:rPr lang="en-US" sz="2000" dirty="0" smtClean="0">
                <a:solidFill>
                  <a:srgbClr val="008000"/>
                </a:solidFill>
              </a:rPr>
              <a:t> R&amp;D</a:t>
            </a:r>
            <a:endParaRPr lang="en-US" sz="2000" dirty="0"/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1890008" y="72000"/>
            <a:ext cx="5283374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2400" dirty="0" smtClean="0">
                <a:solidFill>
                  <a:srgbClr val="000000"/>
                </a:solidFill>
                <a:latin typeface="Optima"/>
                <a:cs typeface="Optima"/>
              </a:rPr>
              <a:t>Continued </a:t>
            </a:r>
            <a:r>
              <a:rPr lang="en-US" sz="2400" dirty="0" err="1" smtClean="0">
                <a:solidFill>
                  <a:srgbClr val="000000"/>
                </a:solidFill>
                <a:latin typeface="Optima"/>
                <a:cs typeface="Optima"/>
              </a:rPr>
              <a:t>eRHIC</a:t>
            </a:r>
            <a:r>
              <a:rPr lang="en-US" sz="2400" dirty="0" smtClean="0">
                <a:solidFill>
                  <a:srgbClr val="000000"/>
                </a:solidFill>
                <a:latin typeface="Optima"/>
                <a:cs typeface="Optima"/>
              </a:rPr>
              <a:t> prototyping</a:t>
            </a:r>
            <a:endParaRPr lang="en-US" sz="240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0" y="1295400"/>
            <a:ext cx="3201383" cy="2401037"/>
            <a:chOff x="800100" y="3543300"/>
            <a:chExt cx="4114800" cy="3086100"/>
          </a:xfrm>
        </p:grpSpPr>
        <p:pic>
          <p:nvPicPr>
            <p:cNvPr id="5" name="Picture 4" descr="Closed_orbit_1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0100" y="3543300"/>
              <a:ext cx="4114800" cy="30861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 bwMode="auto">
            <a:xfrm>
              <a:off x="2971800" y="4343400"/>
              <a:ext cx="1143918" cy="316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000" b="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E=</a:t>
              </a:r>
              <a:r>
                <a:rPr lang="en-US" sz="10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18</a:t>
              </a:r>
              <a:r>
                <a:rPr lang="en-US" sz="1000" b="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.3 GeV</a:t>
              </a:r>
            </a:p>
          </p:txBody>
        </p:sp>
        <p:sp>
          <p:nvSpPr>
            <p:cNvPr id="7" name="TextBox 6"/>
            <p:cNvSpPr txBox="1"/>
            <p:nvPr/>
          </p:nvSpPr>
          <p:spPr bwMode="auto">
            <a:xfrm>
              <a:off x="2971800" y="5257799"/>
              <a:ext cx="1061503" cy="316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000" b="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E=6.7 GeV</a:t>
              </a:r>
            </a:p>
          </p:txBody>
        </p:sp>
        <p:sp>
          <p:nvSpPr>
            <p:cNvPr id="8" name="TextBox 7"/>
            <p:cNvSpPr txBox="1"/>
            <p:nvPr/>
          </p:nvSpPr>
          <p:spPr bwMode="auto">
            <a:xfrm>
              <a:off x="1371601" y="3886200"/>
              <a:ext cx="1061503" cy="316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000" b="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E=5.0 GeV</a:t>
              </a:r>
            </a:p>
          </p:txBody>
        </p:sp>
        <p:sp>
          <p:nvSpPr>
            <p:cNvPr id="9" name="TextBox 8"/>
            <p:cNvSpPr txBox="1"/>
            <p:nvPr/>
          </p:nvSpPr>
          <p:spPr bwMode="auto">
            <a:xfrm>
              <a:off x="1371601" y="5829300"/>
              <a:ext cx="1061503" cy="316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000" b="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E=1.7 GeV</a:t>
              </a:r>
            </a:p>
          </p:txBody>
        </p:sp>
        <p:sp>
          <p:nvSpPr>
            <p:cNvPr id="10" name="TextBox 9"/>
            <p:cNvSpPr txBox="1"/>
            <p:nvPr/>
          </p:nvSpPr>
          <p:spPr bwMode="auto">
            <a:xfrm>
              <a:off x="4114800" y="5829300"/>
              <a:ext cx="468260" cy="316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0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QF</a:t>
              </a:r>
            </a:p>
          </p:txBody>
        </p:sp>
        <p:sp>
          <p:nvSpPr>
            <p:cNvPr id="11" name="TextBox 10"/>
            <p:cNvSpPr txBox="1"/>
            <p:nvPr/>
          </p:nvSpPr>
          <p:spPr bwMode="auto">
            <a:xfrm>
              <a:off x="3479268" y="5829300"/>
              <a:ext cx="475570" cy="316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0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BD</a:t>
              </a:r>
            </a:p>
          </p:txBody>
        </p:sp>
      </p:grpSp>
      <p:pic>
        <p:nvPicPr>
          <p:cNvPr id="13" name="Picture 12" descr="WHOLEeRHIC-WithStraights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" y="3814830"/>
            <a:ext cx="5105400" cy="281457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699000" y="5193660"/>
            <a:ext cx="3759200" cy="1485900"/>
            <a:chOff x="5397500" y="5257800"/>
            <a:chExt cx="3759200" cy="1485900"/>
          </a:xfrm>
        </p:grpSpPr>
        <p:grpSp>
          <p:nvGrpSpPr>
            <p:cNvPr id="15" name="Group 14"/>
            <p:cNvGrpSpPr/>
            <p:nvPr/>
          </p:nvGrpSpPr>
          <p:grpSpPr>
            <a:xfrm>
              <a:off x="5397500" y="5715000"/>
              <a:ext cx="3759200" cy="1028700"/>
              <a:chOff x="5397500" y="4572000"/>
              <a:chExt cx="3759200" cy="1028700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97500" y="4572000"/>
                <a:ext cx="3759200" cy="914400"/>
              </a:xfrm>
              <a:prstGeom prst="rect">
                <a:avLst/>
              </a:prstGeom>
            </p:spPr>
          </p:pic>
          <p:sp>
            <p:nvSpPr>
              <p:cNvPr id="18" name="Rectangle 17"/>
              <p:cNvSpPr/>
              <p:nvPr/>
            </p:nvSpPr>
            <p:spPr bwMode="auto">
              <a:xfrm>
                <a:off x="5486400" y="5257800"/>
                <a:ext cx="914400" cy="3429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 bwMode="auto">
            <a:xfrm>
              <a:off x="6527800" y="5257800"/>
              <a:ext cx="250908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Orbits in Transition section</a:t>
              </a:r>
            </a:p>
          </p:txBody>
        </p:sp>
      </p:grpSp>
      <p:cxnSp>
        <p:nvCxnSpPr>
          <p:cNvPr id="19" name="Straight Arrow Connector 18"/>
          <p:cNvCxnSpPr/>
          <p:nvPr/>
        </p:nvCxnSpPr>
        <p:spPr bwMode="auto">
          <a:xfrm flipH="1" flipV="1">
            <a:off x="4572000" y="5600700"/>
            <a:ext cx="1143000" cy="1143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 bwMode="auto">
          <a:xfrm>
            <a:off x="12700" y="6286500"/>
            <a:ext cx="4800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dirty="0" smtClean="0">
                <a:solidFill>
                  <a:srgbClr val="000000"/>
                </a:solidFill>
                <a:latin typeface="Helvetica"/>
                <a:cs typeface="Helvetica"/>
              </a:rPr>
              <a:t>Each of two eRHIC FFAGs contain 1066 FFAG cells</a:t>
            </a:r>
          </a:p>
        </p:txBody>
      </p:sp>
      <p:pic>
        <p:nvPicPr>
          <p:cNvPr id="21" name="Picture 20" descr="BYPass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4681" y="3657600"/>
            <a:ext cx="5511219" cy="94161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 bwMode="auto">
          <a:xfrm>
            <a:off x="5181600" y="4419600"/>
            <a:ext cx="302805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dirty="0" smtClean="0">
                <a:solidFill>
                  <a:srgbClr val="000000"/>
                </a:solidFill>
                <a:latin typeface="Helvetica"/>
                <a:cs typeface="Helvetica"/>
              </a:rPr>
              <a:t>Orbits in Detector bypass section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410200" y="4876800"/>
            <a:ext cx="3543300" cy="342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0" dirty="0">
                <a:solidFill>
                  <a:srgbClr val="0000FF"/>
                </a:solidFill>
                <a:latin typeface="Helvetica"/>
                <a:cs typeface="Helvetica"/>
              </a:rPr>
              <a:t>Quad offsets evolve adiabatically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100" y="3886200"/>
            <a:ext cx="2410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+mn-lt"/>
              </a:rPr>
              <a:t>@</a:t>
            </a:r>
            <a:r>
              <a:rPr lang="en-US" sz="1600" i="1" dirty="0" err="1" smtClean="0">
                <a:latin typeface="+mn-lt"/>
              </a:rPr>
              <a:t>S.Brooks</a:t>
            </a:r>
            <a:r>
              <a:rPr lang="en-US" sz="1600" i="1" dirty="0" smtClean="0">
                <a:latin typeface="+mn-lt"/>
              </a:rPr>
              <a:t>, </a:t>
            </a:r>
            <a:r>
              <a:rPr lang="en-US" sz="1600" i="1" dirty="0" err="1" smtClean="0">
                <a:latin typeface="+mn-lt"/>
              </a:rPr>
              <a:t>D.Trbojevic</a:t>
            </a:r>
            <a:endParaRPr lang="en-US" sz="1600" i="1" dirty="0">
              <a:latin typeface="+mn-lt"/>
            </a:endParaRPr>
          </a:p>
        </p:txBody>
      </p:sp>
      <p:pic>
        <p:nvPicPr>
          <p:cNvPr id="3" name="Picture 2" descr="CBETA_Halbach_perspective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691" y="751117"/>
            <a:ext cx="5269209" cy="296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622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086" y="759884"/>
            <a:ext cx="8602275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err="1" smtClean="0"/>
              <a:t>eRHIC</a:t>
            </a:r>
            <a:r>
              <a:rPr lang="en-US" sz="2000" dirty="0" smtClean="0"/>
              <a:t> cavity testing with beam</a:t>
            </a:r>
            <a:endParaRPr lang="en-US" sz="2000" dirty="0"/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ASML medical isotope cavity testing with </a:t>
            </a:r>
            <a:r>
              <a:rPr lang="en-US" sz="2000" dirty="0" smtClean="0"/>
              <a:t>beam</a:t>
            </a:r>
            <a:endParaRPr lang="en-US" sz="2000" dirty="0"/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1890008" y="72000"/>
            <a:ext cx="5283374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2400" dirty="0" smtClean="0">
                <a:solidFill>
                  <a:srgbClr val="000000"/>
                </a:solidFill>
                <a:latin typeface="Optima"/>
                <a:cs typeface="Optima"/>
              </a:rPr>
              <a:t>Cavity testing with beam</a:t>
            </a:r>
            <a:endParaRPr lang="en-US" sz="240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595011" y="2313405"/>
            <a:ext cx="4478519" cy="4093428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dirty="0" err="1" smtClean="0">
                <a:latin typeface="+mn-lt"/>
              </a:rPr>
              <a:t>eRHIC’s</a:t>
            </a:r>
            <a:r>
              <a:rPr lang="en-US" sz="2000" dirty="0" smtClean="0">
                <a:latin typeface="+mn-lt"/>
              </a:rPr>
              <a:t> first test </a:t>
            </a:r>
            <a:r>
              <a:rPr lang="en-US" sz="2000" dirty="0" smtClean="0">
                <a:latin typeface="+mn-lt"/>
              </a:rPr>
              <a:t>cavity </a:t>
            </a:r>
            <a:r>
              <a:rPr lang="en-US" sz="2000" dirty="0" smtClean="0">
                <a:latin typeface="+mn-lt"/>
              </a:rPr>
              <a:t>has 650MHz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and can be tested in CBETA setup with beam:</a:t>
            </a:r>
            <a:endParaRPr lang="en-US" sz="2000" dirty="0" smtClean="0">
              <a:latin typeface="+mn-lt"/>
            </a:endParaRPr>
          </a:p>
          <a:p>
            <a:pPr marL="342900" indent="-342900">
              <a:buFontTx/>
              <a:buChar char="-"/>
            </a:pPr>
            <a:r>
              <a:rPr lang="en-US" sz="2000" dirty="0" smtClean="0">
                <a:latin typeface="+mn-lt"/>
              </a:rPr>
              <a:t>Remove MLC, adjust </a:t>
            </a:r>
            <a:r>
              <a:rPr lang="en-US" sz="2000" dirty="0" err="1" smtClean="0">
                <a:latin typeface="+mn-lt"/>
              </a:rPr>
              <a:t>cryo</a:t>
            </a:r>
            <a:r>
              <a:rPr lang="en-US" sz="2000" dirty="0" smtClean="0">
                <a:latin typeface="+mn-lt"/>
              </a:rPr>
              <a:t> and RF systems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latin typeface="+mn-lt"/>
              </a:rPr>
              <a:t>Insert </a:t>
            </a:r>
            <a:r>
              <a:rPr lang="en-US" sz="2000" dirty="0" err="1" smtClean="0">
                <a:latin typeface="+mn-lt"/>
              </a:rPr>
              <a:t>eRHIC</a:t>
            </a:r>
            <a:r>
              <a:rPr lang="en-US" sz="2000" dirty="0" smtClean="0">
                <a:latin typeface="+mn-lt"/>
              </a:rPr>
              <a:t> test-</a:t>
            </a:r>
            <a:r>
              <a:rPr lang="en-US" sz="2000" dirty="0" err="1" smtClean="0">
                <a:latin typeface="+mn-lt"/>
              </a:rPr>
              <a:t>cryomodule</a:t>
            </a:r>
            <a:r>
              <a:rPr lang="en-US" sz="2000" dirty="0" smtClean="0">
                <a:latin typeface="+mn-lt"/>
              </a:rPr>
              <a:t> with 2 5-cell </a:t>
            </a:r>
            <a:r>
              <a:rPr lang="en-US" sz="2000" dirty="0" smtClean="0">
                <a:latin typeface="+mn-lt"/>
              </a:rPr>
              <a:t>cavities</a:t>
            </a:r>
          </a:p>
          <a:p>
            <a:pPr marL="342900" indent="-342900">
              <a:buFontTx/>
              <a:buChar char="-"/>
            </a:pPr>
            <a:endParaRPr lang="en-US" sz="2000" dirty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The company ASML has a grant for electron-beam production of medical isotopes with an CW SRF </a:t>
            </a:r>
            <a:r>
              <a:rPr lang="en-US" sz="2000" dirty="0" err="1" smtClean="0">
                <a:latin typeface="+mn-lt"/>
              </a:rPr>
              <a:t>linac</a:t>
            </a:r>
            <a:r>
              <a:rPr lang="en-US" sz="2000" dirty="0" smtClean="0">
                <a:latin typeface="+mn-lt"/>
              </a:rPr>
              <a:t>. Interest in beam test of the </a:t>
            </a:r>
            <a:r>
              <a:rPr lang="en-US" sz="2000" dirty="0" err="1" smtClean="0">
                <a:latin typeface="+mn-lt"/>
              </a:rPr>
              <a:t>linac</a:t>
            </a:r>
            <a:r>
              <a:rPr lang="en-US" sz="2000" dirty="0" smtClean="0">
                <a:latin typeface="+mn-lt"/>
              </a:rPr>
              <a:t> (650MHz or 1.3GHz) in CBETA has been discussed.</a:t>
            </a:r>
            <a:endParaRPr lang="en-US" sz="2000" dirty="0" smtClean="0">
              <a:latin typeface="+mn-lt"/>
            </a:endParaRPr>
          </a:p>
        </p:txBody>
      </p:sp>
      <p:pic>
        <p:nvPicPr>
          <p:cNvPr id="6" name="Picture 9" descr="eRHIC_Schematic_rev0114_WithBG_Fina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13405"/>
            <a:ext cx="4445446" cy="2994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7622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086" y="691844"/>
            <a:ext cx="8602275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smtClean="0"/>
              <a:t>Generic </a:t>
            </a:r>
            <a:r>
              <a:rPr lang="en-US" sz="2000" dirty="0"/>
              <a:t>ERL accelerator </a:t>
            </a:r>
            <a:r>
              <a:rPr lang="en-US" sz="2000" dirty="0" smtClean="0"/>
              <a:t>physics</a:t>
            </a:r>
            <a:endParaRPr lang="en-US" sz="2000" dirty="0"/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Electron cooler tests – ERL tests for </a:t>
            </a:r>
            <a:r>
              <a:rPr lang="en-US" sz="2000" dirty="0" smtClean="0"/>
              <a:t>JLEIC</a:t>
            </a:r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smtClean="0"/>
              <a:t>Preparations for </a:t>
            </a:r>
            <a:r>
              <a:rPr lang="en-US" sz="2000" dirty="0" err="1" smtClean="0"/>
              <a:t>Perle</a:t>
            </a:r>
            <a:r>
              <a:rPr lang="en-US" sz="2000" dirty="0" smtClean="0"/>
              <a:t> @ ORSAY</a:t>
            </a:r>
            <a:endParaRPr lang="en-US" sz="2000" dirty="0"/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smtClean="0"/>
              <a:t>Preparations for </a:t>
            </a:r>
            <a:r>
              <a:rPr lang="en-US" sz="2000" dirty="0" err="1" smtClean="0"/>
              <a:t>LHeC</a:t>
            </a:r>
            <a:endParaRPr lang="en-US" sz="2000" dirty="0" smtClean="0"/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High-Power beam dynamics </a:t>
            </a:r>
            <a:r>
              <a:rPr lang="en-US" sz="2000" dirty="0" smtClean="0"/>
              <a:t>testing</a:t>
            </a:r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Permanent magnets for future </a:t>
            </a:r>
            <a:r>
              <a:rPr lang="en-US" sz="2000" dirty="0" smtClean="0"/>
              <a:t>accelerators</a:t>
            </a:r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FFAG test bed for future </a:t>
            </a:r>
            <a:r>
              <a:rPr lang="en-US" sz="2000" dirty="0" smtClean="0"/>
              <a:t>accelerators</a:t>
            </a:r>
            <a:endParaRPr lang="en-US" sz="2000" dirty="0"/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1890008" y="72000"/>
            <a:ext cx="5283374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2400" dirty="0" smtClean="0">
                <a:solidFill>
                  <a:srgbClr val="000000"/>
                </a:solidFill>
                <a:latin typeface="Optima"/>
                <a:cs typeface="Optima"/>
              </a:rPr>
              <a:t>ERL accelerator physics</a:t>
            </a:r>
            <a:endParaRPr lang="en-US" sz="240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  <p:pic>
        <p:nvPicPr>
          <p:cNvPr id="3" name="Picture 2" descr="D0290517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338" y="3609025"/>
            <a:ext cx="4540106" cy="30267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69677" y="5306051"/>
            <a:ext cx="29743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00"/>
              </a:spcBef>
            </a:pPr>
            <a:r>
              <a:rPr lang="en-US" sz="2000" dirty="0" smtClean="0"/>
              <a:t>CBETA’s prototype girder with 4 FFAG cells of permanent </a:t>
            </a:r>
            <a:r>
              <a:rPr lang="en-US" sz="2000" dirty="0" err="1" smtClean="0"/>
              <a:t>Halbach</a:t>
            </a:r>
            <a:r>
              <a:rPr lang="en-US" sz="2000" dirty="0" smtClean="0"/>
              <a:t> magnets.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7622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152400" y="1068826"/>
            <a:ext cx="899160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</a:pPr>
            <a:endParaRPr lang="en-US" sz="2800" dirty="0" smtClean="0"/>
          </a:p>
          <a:p>
            <a:pPr algn="ctr">
              <a:spcBef>
                <a:spcPts val="600"/>
              </a:spcBef>
            </a:pPr>
            <a:r>
              <a:rPr lang="en-US" sz="9600" b="0" dirty="0" smtClean="0">
                <a:latin typeface="+mn-lt"/>
              </a:rPr>
              <a:t>Questions?</a:t>
            </a:r>
          </a:p>
          <a:p>
            <a:pPr algn="ctr">
              <a:spcBef>
                <a:spcPts val="600"/>
              </a:spcBef>
            </a:pPr>
            <a:endParaRPr lang="en-US" sz="3200" b="0" dirty="0" smtClean="0"/>
          </a:p>
        </p:txBody>
      </p:sp>
    </p:spTree>
    <p:extLst>
      <p:ext uri="{BB962C8B-B14F-4D97-AF65-F5344CB8AC3E}">
        <p14:creationId xmlns:p14="http://schemas.microsoft.com/office/powerpoint/2010/main" val="1271838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153365" y="-2849"/>
            <a:ext cx="6990635" cy="594335"/>
          </a:xfrm>
          <a:prstGeom prst="rect">
            <a:avLst/>
          </a:prstGeom>
        </p:spPr>
        <p:txBody>
          <a:bodyPr/>
          <a:lstStyle>
            <a:lvl1pPr>
              <a:defRPr i="0">
                <a:latin typeface="Optima"/>
                <a:cs typeface="Optima"/>
              </a:defRPr>
            </a:lvl1pPr>
          </a:lstStyle>
          <a:p>
            <a:r>
              <a:rPr lang="en-US" sz="2400" smtClean="0">
                <a:solidFill>
                  <a:srgbClr val="FFFFFF"/>
                </a:solidFill>
              </a:rPr>
              <a:t>The CBETA CDR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235" y="649956"/>
            <a:ext cx="3124033" cy="563231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Background for CDR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Wrote PDDR for hard X-ray ERL at Cornell in 2012.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Start of CBETA July 2014 White paper December 2014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Defined CBETA in a white paper in December 2014.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CDR for CBETA in with Hybrid permanent magnets in July 2016.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Secured funding October 2016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DR for CBETA with </a:t>
            </a:r>
            <a:r>
              <a:rPr lang="en-US" dirty="0" err="1" smtClean="0"/>
              <a:t>Halbach</a:t>
            </a:r>
            <a:r>
              <a:rPr lang="en-US" dirty="0" smtClean="0"/>
              <a:t> magnets in February 2017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645" y="6278961"/>
            <a:ext cx="6486621" cy="36933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Past first technical (Jan 31</a:t>
            </a:r>
            <a:r>
              <a:rPr lang="en-US" baseline="30000" dirty="0" smtClean="0"/>
              <a:t>st</a:t>
            </a:r>
            <a:r>
              <a:rPr lang="en-US" dirty="0" smtClean="0"/>
              <a:t>) and financial (Feb 6) review</a:t>
            </a:r>
            <a:r>
              <a:rPr lang="en-US" dirty="0"/>
              <a:t>!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 descr="Screen Shot 2017-02-10 at 11.40.2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711" y="828480"/>
            <a:ext cx="5359400" cy="5232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168474" y="11232"/>
            <a:ext cx="5293294" cy="59433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i="0">
                <a:latin typeface="Optima"/>
                <a:cs typeface="Optima"/>
              </a:defRPr>
            </a:lvl1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The CBETA Collaboration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020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137409" y="53626"/>
            <a:ext cx="5312542" cy="594335"/>
          </a:xfrm>
          <a:prstGeom prst="rect">
            <a:avLst/>
          </a:prstGeom>
        </p:spPr>
        <p:txBody>
          <a:bodyPr/>
          <a:lstStyle>
            <a:lvl1pPr>
              <a:defRPr i="0">
                <a:latin typeface="Optima"/>
                <a:cs typeface="Optima"/>
              </a:defRPr>
            </a:lvl1pPr>
          </a:lstStyle>
          <a:p>
            <a:pPr algn="ctr"/>
            <a:r>
              <a:rPr lang="en-US" sz="2400" smtClean="0">
                <a:solidFill>
                  <a:srgbClr val="000000"/>
                </a:solidFill>
              </a:rPr>
              <a:t>The path is free for CBETA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076981"/>
              </p:ext>
            </p:extLst>
          </p:nvPr>
        </p:nvGraphicFramePr>
        <p:xfrm>
          <a:off x="141101" y="972158"/>
          <a:ext cx="8873559" cy="5566369"/>
        </p:xfrm>
        <a:graphic>
          <a:graphicData uri="http://schemas.openxmlformats.org/drawingml/2006/table">
            <a:tbl>
              <a:tblPr/>
              <a:tblGrid>
                <a:gridCol w="548716"/>
                <a:gridCol w="5870455"/>
                <a:gridCol w="1227194"/>
                <a:gridCol w="1227194"/>
              </a:tblGrid>
              <a:tr h="6609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effectLst/>
                          <a:latin typeface="Arial"/>
                        </a:rPr>
                        <a:t>#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effectLst/>
                          <a:latin typeface="Arial"/>
                        </a:rPr>
                        <a:t>Milestone </a:t>
                      </a:r>
                      <a:r>
                        <a:rPr lang="en-US" sz="1800" b="0" i="0" u="none" strike="noStrike" dirty="0" smtClean="0">
                          <a:effectLst/>
                          <a:latin typeface="Arial"/>
                        </a:rPr>
                        <a:t>(at the end of months)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effectLst/>
                          <a:latin typeface="Arial"/>
                        </a:rPr>
                        <a:t>Baseline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effectLst/>
                          <a:latin typeface="Arial"/>
                        </a:rPr>
                        <a:t>Actual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1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Arial"/>
                        </a:rPr>
                        <a:t>Funding </a:t>
                      </a:r>
                      <a:r>
                        <a:rPr lang="en-US" sz="1800" b="0" i="0" u="none" strike="noStrike" dirty="0">
                          <a:effectLst/>
                          <a:latin typeface="Arial"/>
                        </a:rPr>
                        <a:t>start date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Oct-16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69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Engineering design documentation complete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Jan-17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9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effectLst/>
                          <a:latin typeface="Arial"/>
                        </a:rPr>
                        <a:t>Prototype girder assembled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Apr-17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9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Magnet production approved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9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effectLst/>
                          <a:latin typeface="Arial"/>
                        </a:rPr>
                        <a:t>Beam through Main </a:t>
                      </a:r>
                      <a:r>
                        <a:rPr lang="en-US" sz="1800" b="1" i="0" u="none" strike="noStrike" dirty="0" err="1">
                          <a:effectLst/>
                          <a:latin typeface="Arial"/>
                        </a:rPr>
                        <a:t>Linac</a:t>
                      </a:r>
                      <a:r>
                        <a:rPr lang="en-US" sz="1800" b="1" i="0" u="none" strike="noStrike" dirty="0">
                          <a:effectLst/>
                          <a:latin typeface="Arial"/>
                        </a:rPr>
                        <a:t> </a:t>
                      </a:r>
                      <a:r>
                        <a:rPr lang="en-US" sz="1800" b="1" i="0" u="none" strike="noStrike" dirty="0" err="1">
                          <a:effectLst/>
                          <a:latin typeface="Arial"/>
                        </a:rPr>
                        <a:t>Cryomodule</a:t>
                      </a:r>
                      <a:endParaRPr lang="en-US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effectLst/>
                          <a:latin typeface="Arial"/>
                        </a:rPr>
                        <a:t>Aug-17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9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effectLst/>
                          <a:latin typeface="Arial"/>
                        </a:rPr>
                        <a:t>First production hybrid magnet tested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Dec-17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9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effectLst/>
                          <a:latin typeface="Arial"/>
                        </a:rPr>
                        <a:t>Fractional Arc Test: beam through MLC &amp; girder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effectLst/>
                          <a:latin typeface="Arial"/>
                        </a:rPr>
                        <a:t>Apr-18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9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Girder production run complete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effectLst/>
                          <a:latin typeface="Arial"/>
                        </a:rPr>
                        <a:t>Nov-18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9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Final assembly &amp; pre-beam commissioning complete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effectLst/>
                          <a:latin typeface="Arial"/>
                        </a:rPr>
                        <a:t>Feb-19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9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Single pass beam with factor of 2 energy scan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effectLst/>
                          <a:latin typeface="Arial"/>
                        </a:rPr>
                        <a:t>Jun-</a:t>
                      </a:r>
                      <a:r>
                        <a:rPr lang="en-US" sz="1800" b="0" i="0" u="none" strike="noStrike" dirty="0" smtClean="0">
                          <a:effectLst/>
                          <a:latin typeface="Arial"/>
                        </a:rPr>
                        <a:t>19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9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Single pass beam with energy recovery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effectLst/>
                          <a:latin typeface="Arial"/>
                        </a:rPr>
                        <a:t>Oct-19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9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Four pass beam with energy recovery (low current)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effectLst/>
                          <a:latin typeface="Arial"/>
                        </a:rPr>
                        <a:t>Dec-19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16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effectLst/>
                          <a:latin typeface="Arial"/>
                        </a:rPr>
                        <a:t>Project complete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Apr-20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5712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4193342"/>
            <a:ext cx="4992154" cy="1391474"/>
            <a:chOff x="0" y="1884243"/>
            <a:chExt cx="8850701" cy="2466975"/>
          </a:xfrm>
        </p:grpSpPr>
        <p:pic>
          <p:nvPicPr>
            <p:cNvPr id="3" name="Picture 2" descr="\\erp101\p1adata\beamdata\Beamline-Drawings\CBETA-commish-preliminary\MLC_Test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884243"/>
              <a:ext cx="6366294" cy="21510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 descr="\\erp101\p1adata\beamdata\Beamline-Drawings\CBETA-commish-preliminary\PAT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0852" y="2630739"/>
              <a:ext cx="2889849" cy="1720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940279" y="1884243"/>
              <a:ext cx="5020573" cy="1602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19445" y="1113004"/>
            <a:ext cx="4524554" cy="1528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1113004"/>
            <a:ext cx="4252821" cy="169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\\erp101\p1adata\beamdata\Beamline-Drawings\CBETA-commish-preliminary\Full_Arc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5712" y="3499826"/>
            <a:ext cx="4002655" cy="193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95184" y="2056955"/>
            <a:ext cx="283180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Last beam run</a:t>
            </a: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796" y="62720"/>
            <a:ext cx="7151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Optima"/>
                <a:cs typeface="Optima"/>
              </a:rPr>
              <a:t>Beam Commissioning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92154" y="2209355"/>
            <a:ext cx="24285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August 2017</a:t>
            </a: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8455" y="5414088"/>
            <a:ext cx="24285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April 2018</a:t>
            </a: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8854" y="5355281"/>
            <a:ext cx="24285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August 2019</a:t>
            </a: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176335"/>
            <a:ext cx="62710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Push toward 4-tunr ERL thereafter (April 2020)</a:t>
            </a:r>
          </a:p>
        </p:txBody>
      </p:sp>
    </p:spTree>
    <p:extLst>
      <p:ext uri="{BB962C8B-B14F-4D97-AF65-F5344CB8AC3E}">
        <p14:creationId xmlns:p14="http://schemas.microsoft.com/office/powerpoint/2010/main" val="2853353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086" y="759884"/>
            <a:ext cx="8602275" cy="5901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err="1" smtClean="0"/>
              <a:t>DarkLight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8000"/>
                </a:solidFill>
              </a:rPr>
              <a:t>– an experiment to find dark matter particles</a:t>
            </a:r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smtClean="0"/>
              <a:t>Compact Compton source for hard</a:t>
            </a:r>
            <a:r>
              <a:rPr lang="en-US" sz="2000" dirty="0"/>
              <a:t> </a:t>
            </a:r>
            <a:r>
              <a:rPr lang="en-US" sz="2000" dirty="0" smtClean="0"/>
              <a:t>x-rays </a:t>
            </a:r>
            <a:r>
              <a:rPr lang="en-US" sz="2000" dirty="0" smtClean="0">
                <a:solidFill>
                  <a:srgbClr val="008000"/>
                </a:solidFill>
              </a:rPr>
              <a:t>– complementing CHESS’ range</a:t>
            </a:r>
            <a:endParaRPr lang="en-US" sz="2000" dirty="0">
              <a:solidFill>
                <a:srgbClr val="008000"/>
              </a:solidFill>
            </a:endParaRPr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THz </a:t>
            </a:r>
            <a:r>
              <a:rPr lang="en-US" sz="2000" dirty="0" smtClean="0"/>
              <a:t>laser </a:t>
            </a:r>
            <a:r>
              <a:rPr lang="en-US" sz="2000" dirty="0" smtClean="0">
                <a:solidFill>
                  <a:srgbClr val="008000"/>
                </a:solidFill>
              </a:rPr>
              <a:t>– complementing CHESS’ range</a:t>
            </a:r>
            <a:endParaRPr lang="en-US" sz="2000" dirty="0">
              <a:solidFill>
                <a:srgbClr val="008000"/>
              </a:solidFill>
            </a:endParaRPr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Beam for </a:t>
            </a:r>
            <a:r>
              <a:rPr lang="en-US" sz="2000" dirty="0">
                <a:solidFill>
                  <a:srgbClr val="008000"/>
                </a:solidFill>
              </a:rPr>
              <a:t>time-resolved electron diffraction </a:t>
            </a:r>
            <a:r>
              <a:rPr lang="en-US" sz="2000" dirty="0"/>
              <a:t>from 1-</a:t>
            </a:r>
            <a:r>
              <a:rPr lang="en-US" sz="2000" dirty="0" smtClean="0"/>
              <a:t>6MeV</a:t>
            </a:r>
            <a:endParaRPr lang="en-US" sz="2000" dirty="0"/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Beam for </a:t>
            </a:r>
            <a:r>
              <a:rPr lang="en-US" sz="2000" b="1" dirty="0">
                <a:solidFill>
                  <a:srgbClr val="008000"/>
                </a:solidFill>
              </a:rPr>
              <a:t>Plasma Wakefield Acceleration </a:t>
            </a:r>
            <a:r>
              <a:rPr lang="en-US" sz="2000" b="1" dirty="0"/>
              <a:t>with High Transformer </a:t>
            </a:r>
            <a:r>
              <a:rPr lang="en-US" sz="2000" b="1" dirty="0" smtClean="0"/>
              <a:t>Ratio</a:t>
            </a:r>
            <a:endParaRPr lang="en-US" sz="2000" dirty="0" smtClean="0"/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err="1" smtClean="0"/>
              <a:t>eRHIC</a:t>
            </a:r>
            <a:r>
              <a:rPr lang="en-US" sz="2000" dirty="0" smtClean="0"/>
              <a:t> accelerator testing – </a:t>
            </a:r>
            <a:r>
              <a:rPr lang="en-US" sz="2000" dirty="0" smtClean="0">
                <a:solidFill>
                  <a:srgbClr val="008000"/>
                </a:solidFill>
              </a:rPr>
              <a:t>more detailed </a:t>
            </a:r>
            <a:r>
              <a:rPr lang="en-US" sz="2000" dirty="0" err="1" smtClean="0">
                <a:solidFill>
                  <a:srgbClr val="008000"/>
                </a:solidFill>
              </a:rPr>
              <a:t>eRHIC</a:t>
            </a:r>
            <a:r>
              <a:rPr lang="en-US" sz="2000" dirty="0" smtClean="0">
                <a:solidFill>
                  <a:srgbClr val="008000"/>
                </a:solidFill>
              </a:rPr>
              <a:t> R&amp;D</a:t>
            </a:r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err="1" smtClean="0"/>
              <a:t>eRHIC</a:t>
            </a:r>
            <a:r>
              <a:rPr lang="en-US" sz="2000" dirty="0" smtClean="0"/>
              <a:t> cavity testing with beam</a:t>
            </a:r>
            <a:endParaRPr lang="en-US" sz="2000" dirty="0"/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ASML medical isotope cavity testing with </a:t>
            </a:r>
            <a:r>
              <a:rPr lang="en-US" sz="2000" dirty="0" smtClean="0"/>
              <a:t>beam</a:t>
            </a:r>
            <a:endParaRPr lang="en-US" sz="2000" dirty="0"/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Generic ERL accelerator </a:t>
            </a:r>
            <a:r>
              <a:rPr lang="en-US" sz="2000" dirty="0" smtClean="0"/>
              <a:t>physics</a:t>
            </a:r>
            <a:endParaRPr lang="en-US" sz="2000" dirty="0"/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Electron cooler tests – ERL tests for </a:t>
            </a:r>
            <a:r>
              <a:rPr lang="en-US" sz="2000" dirty="0" smtClean="0"/>
              <a:t>JLEIC</a:t>
            </a:r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smtClean="0"/>
              <a:t>Preparations for </a:t>
            </a:r>
            <a:r>
              <a:rPr lang="en-US" sz="2000" dirty="0" err="1" smtClean="0"/>
              <a:t>Perle</a:t>
            </a:r>
            <a:endParaRPr lang="en-US" sz="2000" dirty="0"/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smtClean="0"/>
              <a:t>Preparations for </a:t>
            </a:r>
            <a:r>
              <a:rPr lang="en-US" sz="2000" dirty="0" err="1" smtClean="0"/>
              <a:t>LHeC</a:t>
            </a:r>
            <a:endParaRPr lang="en-US" sz="2000" dirty="0"/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High-Power beam dynamics </a:t>
            </a:r>
            <a:r>
              <a:rPr lang="en-US" sz="2000" dirty="0" smtClean="0"/>
              <a:t>testing</a:t>
            </a:r>
          </a:p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smtClean="0"/>
              <a:t>Permanent magnet and FFAG test bed for future accelerators</a:t>
            </a:r>
            <a:endParaRPr lang="en-US" sz="2000" dirty="0"/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1890008" y="72000"/>
            <a:ext cx="5283374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2400" dirty="0" smtClean="0">
                <a:solidFill>
                  <a:srgbClr val="000000"/>
                </a:solidFill>
                <a:latin typeface="Optima"/>
                <a:cs typeface="Optima"/>
              </a:rPr>
              <a:t>Applications of CBETA</a:t>
            </a:r>
            <a:endParaRPr lang="en-US" sz="240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1271838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1890008" y="72000"/>
            <a:ext cx="5283374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2400" dirty="0" smtClean="0">
                <a:solidFill>
                  <a:srgbClr val="000000"/>
                </a:solidFill>
                <a:latin typeface="Optima"/>
                <a:cs typeface="Optima"/>
              </a:rPr>
              <a:t>ERL – a new beam regime</a:t>
            </a:r>
            <a:endParaRPr lang="en-US" sz="240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0" y="838200"/>
            <a:ext cx="9220200" cy="568290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Synchrotron: </a:t>
            </a:r>
            <a:r>
              <a:rPr lang="en-US" sz="1800" dirty="0" smtClean="0"/>
              <a:t>Repetitive acceleration to high energy, low repetition rate and therefore low current.</a:t>
            </a:r>
          </a:p>
          <a:p>
            <a:pPr>
              <a:buFont typeface="Wingdings" charset="0"/>
              <a:buChar char="è"/>
            </a:pP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Fixed target experiments, high energy, low current, relatively large beam size.</a:t>
            </a:r>
          </a:p>
          <a:p>
            <a:pPr>
              <a:buFont typeface="Wingdings" charset="0"/>
              <a:buChar char="è"/>
            </a:pPr>
            <a:endParaRPr lang="en-US" sz="1800" dirty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Storage rings: </a:t>
            </a:r>
            <a:r>
              <a:rPr lang="en-US" sz="1800" dirty="0" smtClean="0"/>
              <a:t>Rare filling at high energy and storage for millions of turns, high current, requires very low loss rates.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 Internal target experiments, high energy, high current, relatively large beam size.</a:t>
            </a:r>
            <a:endParaRPr lang="en-US" sz="18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b="1" dirty="0" err="1" smtClean="0">
                <a:solidFill>
                  <a:srgbClr val="FF0000"/>
                </a:solidFill>
              </a:rPr>
              <a:t>Linacs</a:t>
            </a:r>
            <a:r>
              <a:rPr lang="en-US" sz="1800" b="1" dirty="0" smtClean="0">
                <a:solidFill>
                  <a:srgbClr val="FF0000"/>
                </a:solidFill>
              </a:rPr>
              <a:t>: </a:t>
            </a:r>
            <a:r>
              <a:rPr lang="en-US" sz="1800" dirty="0" smtClean="0">
                <a:sym typeface="Wingdings"/>
              </a:rPr>
              <a:t>Linear acceleration to moderately high energies that are limited by the available length. Current*Energy is limited by the available power.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 Fixed target experiments, moderately high energies, low current, small beam size.</a:t>
            </a:r>
            <a:endParaRPr lang="en-US" sz="18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ERLs: </a:t>
            </a:r>
            <a:r>
              <a:rPr lang="en-US" sz="1800" dirty="0" smtClean="0"/>
              <a:t>Linear acceleration and deceleration to capture the energy of spent beam, like a </a:t>
            </a:r>
            <a:r>
              <a:rPr lang="en-US" sz="1800" dirty="0" err="1" smtClean="0"/>
              <a:t>linac</a:t>
            </a:r>
            <a:r>
              <a:rPr lang="en-US" sz="1800" dirty="0" smtClean="0"/>
              <a:t> but without the power limit on beam current, as spent beam provides the power. Loss rates have to be limited.</a:t>
            </a:r>
          </a:p>
          <a:p>
            <a:pPr>
              <a:buFont typeface="Wingdings" charset="0"/>
              <a:buChar char="è"/>
            </a:pPr>
            <a:r>
              <a:rPr lang="en-US" sz="1800" b="1" dirty="0" smtClean="0">
                <a:solidFill>
                  <a:srgbClr val="008000"/>
                </a:solidFill>
                <a:sym typeface="Wingdings"/>
              </a:rPr>
              <a:t>Dense internal targets, moderately high energies, high currents, small beam size.</a:t>
            </a:r>
          </a:p>
          <a:p>
            <a:pPr>
              <a:buFont typeface="Wingdings" charset="0"/>
              <a:buChar char="è"/>
            </a:pPr>
            <a:endParaRPr lang="en-US" sz="1800" dirty="0">
              <a:solidFill>
                <a:srgbClr val="0000FF"/>
              </a:solidFill>
              <a:sym typeface="Wingdings"/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FF"/>
                </a:solidFill>
                <a:sym typeface="Wingdings"/>
              </a:rPr>
              <a:t>ERLs provide a new niche of beam parameters: What physics can they be used for?</a:t>
            </a:r>
            <a:endParaRPr lang="en-US" sz="1800" b="1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023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1890008" y="72000"/>
            <a:ext cx="5283374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2400" dirty="0" smtClean="0">
                <a:solidFill>
                  <a:srgbClr val="000000"/>
                </a:solidFill>
                <a:latin typeface="Optima"/>
                <a:cs typeface="Optima"/>
              </a:rPr>
              <a:t>ERL - Internal target colliders</a:t>
            </a:r>
            <a:endParaRPr lang="en-US" sz="240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0" y="838200"/>
            <a:ext cx="8925113" cy="39635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ERLs: </a:t>
            </a:r>
            <a:r>
              <a:rPr lang="en-US" sz="1800" dirty="0" smtClean="0"/>
              <a:t>Linear acceleration and deceleration to capture the energy of spent beam, like a </a:t>
            </a:r>
            <a:r>
              <a:rPr lang="en-US" sz="1800" dirty="0" err="1" smtClean="0"/>
              <a:t>linac</a:t>
            </a:r>
            <a:r>
              <a:rPr lang="en-US" sz="1800" dirty="0" smtClean="0"/>
              <a:t> but without the power limit on beam current, as spent beam provides the power. Loss rates have to be limited.</a:t>
            </a:r>
          </a:p>
          <a:p>
            <a:pPr>
              <a:buFont typeface="Wingdings" charset="0"/>
              <a:buChar char="è"/>
            </a:pPr>
            <a:r>
              <a:rPr lang="en-US" sz="1800" b="1" dirty="0" smtClean="0">
                <a:solidFill>
                  <a:srgbClr val="008000"/>
                </a:solidFill>
                <a:sym typeface="Wingdings"/>
              </a:rPr>
              <a:t>Dense internal targets, moderately high energies, high currents, small beam size.</a:t>
            </a:r>
          </a:p>
          <a:p>
            <a:pPr>
              <a:buFont typeface="Wingdings" charset="0"/>
              <a:buChar char="è"/>
            </a:pPr>
            <a:endParaRPr lang="en-US" sz="1800" dirty="0">
              <a:solidFill>
                <a:srgbClr val="0000FF"/>
              </a:solidFill>
              <a:sym typeface="Wingdings"/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FF"/>
                </a:solidFill>
                <a:sym typeface="Wingdings"/>
              </a:rPr>
              <a:t>ERLs provide a new niche of beam parameters: What physics can they be used for?</a:t>
            </a:r>
          </a:p>
          <a:p>
            <a:pPr marL="0" indent="0">
              <a:buNone/>
            </a:pPr>
            <a:endParaRPr lang="en-US" sz="1800" b="1" dirty="0">
              <a:solidFill>
                <a:srgbClr val="0000FF"/>
              </a:solidFill>
              <a:sym typeface="Wingdings"/>
            </a:endParaRPr>
          </a:p>
          <a:p>
            <a:pPr>
              <a:buAutoNum type="arabicParenBoth"/>
            </a:pPr>
            <a:r>
              <a:rPr lang="en-US" sz="1800" dirty="0" smtClean="0">
                <a:solidFill>
                  <a:srgbClr val="000000"/>
                </a:solidFill>
              </a:rPr>
              <a:t>Lost beam power has to be available from power sources.</a:t>
            </a:r>
          </a:p>
          <a:p>
            <a:pPr>
              <a:buAutoNum type="arabicParenBoth"/>
            </a:pPr>
            <a:r>
              <a:rPr lang="en-US" sz="1800" dirty="0" smtClean="0">
                <a:solidFill>
                  <a:srgbClr val="000000"/>
                </a:solidFill>
              </a:rPr>
              <a:t>Target has length L, nuclei with charge Z.</a:t>
            </a:r>
          </a:p>
          <a:p>
            <a:pPr>
              <a:buAutoNum type="arabicParenBoth"/>
            </a:pPr>
            <a:r>
              <a:rPr lang="en-US" sz="1800" dirty="0" smtClean="0">
                <a:solidFill>
                  <a:srgbClr val="000000"/>
                </a:solidFill>
              </a:rPr>
              <a:t>Coulomb scattering and particle optics determine beam loss (at an aperture a with a maximal optical beta function)</a:t>
            </a:r>
          </a:p>
          <a:p>
            <a:pPr>
              <a:buAutoNum type="arabicParenBoth"/>
            </a:pPr>
            <a:endParaRPr lang="en-US" sz="18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ERL Target and luminosity limits:</a:t>
            </a:r>
          </a:p>
        </p:txBody>
      </p:sp>
      <p:pic>
        <p:nvPicPr>
          <p:cNvPr id="6" name="Picture 5" descr="Screen Shot 2015-06-17 at 8.21.5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68" y="5010628"/>
            <a:ext cx="7454900" cy="685800"/>
          </a:xfrm>
          <a:prstGeom prst="rect">
            <a:avLst/>
          </a:prstGeom>
        </p:spPr>
      </p:pic>
      <p:pic>
        <p:nvPicPr>
          <p:cNvPr id="7" name="Picture 6" descr="Screen Shot 2015-06-17 at 8.22.2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88" y="5897798"/>
            <a:ext cx="7962900" cy="6350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 rot="5400000">
            <a:off x="8237964" y="5945630"/>
            <a:ext cx="1664401" cy="29010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1200" dirty="0" smtClean="0"/>
              <a:t>Courtesy Chris Mayes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64027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086" y="759884"/>
            <a:ext cx="8602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sz="2000" dirty="0" err="1" smtClean="0"/>
              <a:t>DarkLight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8000"/>
                </a:solidFill>
              </a:rPr>
              <a:t>– an experiment to find dark matter particles</a:t>
            </a:r>
            <a:endParaRPr lang="en-US" sz="2000" dirty="0"/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1890008" y="72000"/>
            <a:ext cx="5283374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2400" dirty="0" err="1" smtClean="0">
                <a:solidFill>
                  <a:srgbClr val="000000"/>
                </a:solidFill>
                <a:latin typeface="Optima"/>
                <a:cs typeface="Optima"/>
              </a:rPr>
              <a:t>DarkLight</a:t>
            </a:r>
            <a:endParaRPr lang="en-US" sz="240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4433" y="1308157"/>
            <a:ext cx="5689794" cy="2277547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dirty="0" err="1" smtClean="0">
                <a:latin typeface="Arial"/>
                <a:cs typeface="Arial"/>
              </a:rPr>
              <a:t>DarkLight</a:t>
            </a:r>
            <a:r>
              <a:rPr lang="en-US" sz="1800" dirty="0" smtClean="0">
                <a:latin typeface="Arial"/>
                <a:cs typeface="Arial"/>
              </a:rPr>
              <a:t> </a:t>
            </a:r>
            <a:r>
              <a:rPr lang="en-US" sz="1800" dirty="0" smtClean="0">
                <a:latin typeface="Arial"/>
                <a:cs typeface="Arial"/>
              </a:rPr>
              <a:t>@ </a:t>
            </a:r>
            <a:r>
              <a:rPr lang="en-US" sz="1800" dirty="0" smtClean="0">
                <a:latin typeface="Arial"/>
                <a:cs typeface="Arial"/>
              </a:rPr>
              <a:t>Cornell</a:t>
            </a:r>
            <a:br>
              <a:rPr lang="en-US" sz="1800" dirty="0" smtClean="0">
                <a:latin typeface="Arial"/>
                <a:cs typeface="Arial"/>
              </a:rPr>
            </a:br>
            <a:endParaRPr lang="en-US" sz="1800" dirty="0" smtClean="0"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en-US" sz="1800" dirty="0" smtClean="0">
                <a:latin typeface="Arial"/>
                <a:cs typeface="Arial"/>
              </a:rPr>
              <a:t>Does CBETA have advantage over the JLAB-FEL?</a:t>
            </a:r>
          </a:p>
          <a:p>
            <a:r>
              <a:rPr lang="en-US" sz="1800" b="1" dirty="0" smtClean="0">
                <a:solidFill>
                  <a:srgbClr val="008000"/>
                </a:solidFill>
                <a:latin typeface="Arial"/>
                <a:cs typeface="Arial"/>
              </a:rPr>
              <a:t>=&gt; by a factor of 10 for full CBETA performance </a:t>
            </a: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(40mA </a:t>
            </a:r>
            <a:r>
              <a:rPr lang="en-US" sz="1600" dirty="0" err="1" smtClean="0">
                <a:solidFill>
                  <a:srgbClr val="008000"/>
                </a:solidFill>
                <a:latin typeface="Arial"/>
                <a:cs typeface="Arial"/>
              </a:rPr>
              <a:t>vs</a:t>
            </a: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 5mA and smaller </a:t>
            </a:r>
            <a:r>
              <a:rPr lang="en-US" sz="1600" dirty="0" err="1" smtClean="0">
                <a:solidFill>
                  <a:srgbClr val="008000"/>
                </a:solidFill>
                <a:latin typeface="Arial"/>
                <a:cs typeface="Arial"/>
              </a:rPr>
              <a:t>emittances</a:t>
            </a: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 for smaller gas cells).</a:t>
            </a:r>
          </a:p>
          <a:p>
            <a:pPr marL="342900" indent="-342900">
              <a:buFontTx/>
              <a:buChar char="-"/>
            </a:pPr>
            <a:endParaRPr lang="en-US" sz="1800" dirty="0"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en-US" sz="1800" dirty="0">
                <a:latin typeface="Arial"/>
                <a:cs typeface="Arial"/>
              </a:rPr>
              <a:t>Detector R&amp;D; can the </a:t>
            </a:r>
            <a:r>
              <a:rPr lang="en-US" sz="1800" dirty="0" smtClean="0">
                <a:latin typeface="Arial"/>
                <a:cs typeface="Arial"/>
              </a:rPr>
              <a:t>JLAB </a:t>
            </a:r>
            <a:r>
              <a:rPr lang="en-US" sz="1800" dirty="0" err="1" smtClean="0">
                <a:latin typeface="Arial"/>
                <a:cs typeface="Arial"/>
              </a:rPr>
              <a:t>Darklight</a:t>
            </a:r>
            <a:r>
              <a:rPr lang="en-US" sz="1800" dirty="0" smtClean="0">
                <a:latin typeface="Arial"/>
                <a:cs typeface="Arial"/>
              </a:rPr>
              <a:t> </a:t>
            </a:r>
            <a:r>
              <a:rPr lang="en-US" sz="1800" dirty="0">
                <a:latin typeface="Arial"/>
                <a:cs typeface="Arial"/>
              </a:rPr>
              <a:t>detector be used</a:t>
            </a:r>
            <a:r>
              <a:rPr lang="en-US" sz="1800" dirty="0" smtClean="0">
                <a:latin typeface="Arial"/>
                <a:cs typeface="Arial"/>
              </a:rPr>
              <a:t>?</a:t>
            </a:r>
            <a:endParaRPr lang="en-US" sz="1800" dirty="0">
              <a:latin typeface="Arial"/>
              <a:cs typeface="Arial"/>
            </a:endParaRPr>
          </a:p>
        </p:txBody>
      </p:sp>
      <p:pic>
        <p:nvPicPr>
          <p:cNvPr id="5" name="Picture 4" descr="Screen Shot 2017-04-17 at 1.02.06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4226" y="1131825"/>
            <a:ext cx="3451113" cy="2538097"/>
          </a:xfrm>
          <a:prstGeom prst="rect">
            <a:avLst/>
          </a:prstGeom>
        </p:spPr>
      </p:pic>
      <p:pic>
        <p:nvPicPr>
          <p:cNvPr id="3" name="Picture 2" descr="Screen Shot 2017-06-20 at 7.08.0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40651"/>
            <a:ext cx="9144000" cy="3106734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726513" y="3329242"/>
            <a:ext cx="3417486" cy="400110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dirty="0" smtClean="0">
                <a:latin typeface="+mn-lt"/>
              </a:rPr>
              <a:t>Gas jet collision experiment</a:t>
            </a:r>
            <a:r>
              <a:rPr lang="en-US" sz="2000" dirty="0">
                <a:latin typeface="+mn-lt"/>
              </a:rPr>
              <a:t>.</a:t>
            </a:r>
            <a:endParaRPr lang="en-US" sz="2000" dirty="0" smtClean="0">
              <a:latin typeface="+mn-lt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107428" y="6255055"/>
            <a:ext cx="3176843" cy="369332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 err="1" smtClean="0">
                <a:latin typeface="Arial"/>
                <a:cs typeface="Arial"/>
              </a:rPr>
              <a:t>Darklight</a:t>
            </a:r>
            <a:r>
              <a:rPr lang="en-US" sz="1800" dirty="0" smtClean="0">
                <a:latin typeface="Arial"/>
                <a:cs typeface="Arial"/>
              </a:rPr>
              <a:t> </a:t>
            </a:r>
            <a:r>
              <a:rPr lang="en-US" sz="1800" dirty="0">
                <a:latin typeface="Arial"/>
                <a:cs typeface="Arial"/>
              </a:rPr>
              <a:t>detector </a:t>
            </a:r>
            <a:r>
              <a:rPr lang="en-US" sz="1800" dirty="0" smtClean="0">
                <a:latin typeface="Arial"/>
                <a:cs typeface="Arial"/>
              </a:rPr>
              <a:t>@ JLAB</a:t>
            </a:r>
            <a:endParaRPr lang="en-US" sz="1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7622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14757</TotalTime>
  <Words>2244</Words>
  <Application>Microsoft Macintosh PowerPoint</Application>
  <PresentationFormat>On-screen Show (4:3)</PresentationFormat>
  <Paragraphs>299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Georg Hofstaetter</cp:lastModifiedBy>
  <cp:revision>208</cp:revision>
  <cp:lastPrinted>2017-04-18T13:04:00Z</cp:lastPrinted>
  <dcterms:modified xsi:type="dcterms:W3CDTF">2017-06-20T06:54:29Z</dcterms:modified>
</cp:coreProperties>
</file>