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0.xml" ContentType="application/vnd.openxmlformats-officedocument.drawingml.diagramData+xml"/>
  <Override PartName="/ppt/diagrams/data40.xml" ContentType="application/vnd.openxmlformats-officedocument.drawingml.diagramData+xml"/>
  <Override PartName="/ppt/diagrams/data6.xml" ContentType="application/vnd.openxmlformats-officedocument.drawingml.diagramData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47"/>
  </p:notesMasterIdLst>
  <p:handoutMasterIdLst>
    <p:handoutMasterId r:id="rId48"/>
  </p:handoutMasterIdLst>
  <p:sldIdLst>
    <p:sldId id="378" r:id="rId3"/>
    <p:sldId id="353" r:id="rId4"/>
    <p:sldId id="337" r:id="rId5"/>
    <p:sldId id="347" r:id="rId6"/>
    <p:sldId id="365" r:id="rId7"/>
    <p:sldId id="369" r:id="rId8"/>
    <p:sldId id="335" r:id="rId9"/>
    <p:sldId id="370" r:id="rId10"/>
    <p:sldId id="367" r:id="rId11"/>
    <p:sldId id="368" r:id="rId12"/>
    <p:sldId id="366" r:id="rId13"/>
    <p:sldId id="348" r:id="rId14"/>
    <p:sldId id="305" r:id="rId15"/>
    <p:sldId id="331" r:id="rId16"/>
    <p:sldId id="332" r:id="rId17"/>
    <p:sldId id="284" r:id="rId18"/>
    <p:sldId id="333" r:id="rId19"/>
    <p:sldId id="339" r:id="rId20"/>
    <p:sldId id="340" r:id="rId21"/>
    <p:sldId id="310" r:id="rId22"/>
    <p:sldId id="311" r:id="rId23"/>
    <p:sldId id="328" r:id="rId24"/>
    <p:sldId id="334" r:id="rId25"/>
    <p:sldId id="290" r:id="rId26"/>
    <p:sldId id="307" r:id="rId27"/>
    <p:sldId id="308" r:id="rId28"/>
    <p:sldId id="309" r:id="rId29"/>
    <p:sldId id="361" r:id="rId30"/>
    <p:sldId id="355" r:id="rId31"/>
    <p:sldId id="356" r:id="rId32"/>
    <p:sldId id="364" r:id="rId33"/>
    <p:sldId id="379" r:id="rId34"/>
    <p:sldId id="350" r:id="rId35"/>
    <p:sldId id="346" r:id="rId36"/>
    <p:sldId id="344" r:id="rId37"/>
    <p:sldId id="358" r:id="rId38"/>
    <p:sldId id="329" r:id="rId39"/>
    <p:sldId id="330" r:id="rId40"/>
    <p:sldId id="377" r:id="rId41"/>
    <p:sldId id="322" r:id="rId42"/>
    <p:sldId id="315" r:id="rId43"/>
    <p:sldId id="316" r:id="rId44"/>
    <p:sldId id="376" r:id="rId45"/>
    <p:sldId id="317" r:id="rId4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C6670A"/>
    <a:srgbClr val="498B20"/>
    <a:srgbClr val="00B050"/>
    <a:srgbClr val="202020"/>
    <a:srgbClr val="2894FF"/>
    <a:srgbClr val="800080"/>
    <a:srgbClr val="404040"/>
    <a:srgbClr val="505050"/>
    <a:srgbClr val="004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0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diagrams/_rels/data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image" Target="../media/image280.png"/></Relationships>
</file>

<file path=ppt/diagrams/_rels/data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0.png"/><Relationship Id="rId1" Type="http://schemas.openxmlformats.org/officeDocument/2006/relationships/image" Target="../media/image28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290.png"/><Relationship Id="rId1" Type="http://schemas.openxmlformats.org/officeDocument/2006/relationships/image" Target="../media/image370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20.png"/><Relationship Id="rId1" Type="http://schemas.openxmlformats.org/officeDocument/2006/relationships/image" Target="../media/image37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0B26E68-B064-4BC4-AEA5-A4DBD2D9C099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US" sz="2000" b="0" dirty="0"/>
            </a:p>
          </dgm:t>
        </dgm:pt>
      </mc:Choice>
      <mc:Fallback xmlns="">
        <dgm:pt modelId="{F0B26E68-B064-4BC4-AEA5-A4DBD2D9C099}">
          <dgm:prSet phldrT="[Text]" custT="1"/>
          <dgm:spPr/>
          <dgm:t>
            <a:bodyPr/>
            <a:lstStyle/>
            <a:p>
              <a:pPr/>
              <a:r>
                <a:rPr lang="en-US" sz="2000" b="0" i="0">
                  <a:latin typeface="Cambria Math" panose="02040503050406030204" pitchFamily="18" charset="0"/>
                </a:rPr>
                <a:t>𝐵</a:t>
              </a:r>
              <a:endParaRPr lang="en-US" sz="2000" b="0" dirty="0"/>
            </a:p>
          </dgm:t>
        </dgm:pt>
      </mc:Fallback>
    </mc:AlternateConten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C96CDBE0-17B6-4FFF-A88F-1875719B7698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m:oMathPara>
              </a14:m>
              <a:endParaRPr lang="en-US" sz="2000" dirty="0"/>
            </a:p>
          </dgm:t>
        </dgm:pt>
      </mc:Choice>
      <mc:Fallback xmlns="">
        <dgm:pt modelId="{C96CDBE0-17B6-4FFF-A88F-1875719B7698}">
          <dgm:prSet phldrT="[Text]" custT="1"/>
          <dgm:spPr/>
          <dgm:t>
            <a:bodyPr/>
            <a:lstStyle/>
            <a:p>
              <a:pPr/>
              <a:r>
                <a:rPr lang="en-US" sz="20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𝜂_</a:t>
              </a:r>
              <a:r>
                <a:rPr lang="en-US" sz="20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𝑡</a:t>
              </a:r>
              <a:endParaRPr lang="en-US" sz="2000" dirty="0"/>
            </a:p>
          </dgm:t>
        </dgm:pt>
      </mc:Fallback>
    </mc:AlternateConten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D1E40BF-4DA4-4EA5-97ED-FC085642D85E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m:oMathPara>
              </a14:m>
              <a:endParaRPr lang="en-US" sz="2000" dirty="0"/>
            </a:p>
          </dgm:t>
        </dgm:pt>
      </mc:Choice>
      <mc:Fallback xmlns="">
        <dgm:pt modelId="{ED1E40BF-4DA4-4EA5-97ED-FC085642D85E}">
          <dgm:prSet phldrT="[Text]" custT="1"/>
          <dgm:spPr/>
          <dgm:t>
            <a:bodyPr/>
            <a:lstStyle/>
            <a:p>
              <a:r>
                <a:rPr lang="en-US" sz="2000" i="0" dirty="0">
                  <a:latin typeface="Cambria Math" panose="02040503050406030204" pitchFamily="18" charset="0"/>
                </a:rPr>
                <a:t>𝑆</a:t>
              </a:r>
              <a:endParaRPr lang="en-US" sz="2000" dirty="0"/>
            </a:p>
          </dgm:t>
        </dgm:pt>
      </mc:Fallback>
    </mc:AlternateConten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0B26E68-B064-4BC4-AEA5-A4DBD2D9C099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US" sz="2000" b="0" dirty="0"/>
            </a:p>
          </dgm:t>
        </dgm:pt>
      </mc:Choice>
      <mc:Fallback xmlns="">
        <dgm:pt modelId="{F0B26E68-B064-4BC4-AEA5-A4DBD2D9C099}">
          <dgm:prSet phldrT="[Text]" custT="1"/>
          <dgm:spPr/>
          <dgm:t>
            <a:bodyPr/>
            <a:lstStyle/>
            <a:p>
              <a:pPr/>
              <a:r>
                <a:rPr lang="en-US" sz="2000" b="0" i="0">
                  <a:latin typeface="Cambria Math" panose="02040503050406030204" pitchFamily="18" charset="0"/>
                </a:rPr>
                <a:t>𝐵</a:t>
              </a:r>
              <a:endParaRPr lang="en-US" sz="2000" b="0" dirty="0"/>
            </a:p>
          </dgm:t>
        </dgm:pt>
      </mc:Fallback>
    </mc:AlternateConten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C96CDBE0-17B6-4FFF-A88F-1875719B7698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m:oMathPara>
              </a14:m>
              <a:endParaRPr lang="en-US" sz="2000" dirty="0"/>
            </a:p>
          </dgm:t>
        </dgm:pt>
      </mc:Choice>
      <mc:Fallback xmlns="">
        <dgm:pt modelId="{C96CDBE0-17B6-4FFF-A88F-1875719B7698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𝜂_</a:t>
              </a:r>
              <a:r>
                <a:rPr lang="en-US" sz="20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𝑡</a:t>
              </a:r>
              <a:endParaRPr lang="en-US" sz="2000" dirty="0"/>
            </a:p>
          </dgm:t>
        </dgm:pt>
      </mc:Fallback>
    </mc:AlternateConten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D1E40BF-4DA4-4EA5-97ED-FC085642D85E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m:oMathPara>
              </a14:m>
              <a:endParaRPr lang="en-US" sz="2000" dirty="0"/>
            </a:p>
          </dgm:t>
        </dgm:pt>
      </mc:Choice>
      <mc:Fallback xmlns="">
        <dgm:pt modelId="{ED1E40BF-4DA4-4EA5-97ED-FC085642D85E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i="0" dirty="0">
                  <a:latin typeface="Cambria Math" panose="02040503050406030204" pitchFamily="18" charset="0"/>
                </a:rPr>
                <a:t>𝑆</a:t>
              </a:r>
              <a:endParaRPr lang="en-US" sz="2000" dirty="0"/>
            </a:p>
          </dgm:t>
        </dgm:pt>
      </mc:Fallback>
    </mc:AlternateConten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B26E68-B064-4BC4-AEA5-A4DBD2D9C09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dgm:pt modelId="{C96CDBE0-17B6-4FFF-A88F-1875719B7698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dgm:pt modelId="{ED1E40BF-4DA4-4EA5-97ED-FC085642D85E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0B26E68-B064-4BC4-AEA5-A4DBD2D9C099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US" sz="2000" b="0" dirty="0"/>
            </a:p>
          </dgm:t>
        </dgm:pt>
      </mc:Choice>
      <mc:Fallback xmlns="">
        <dgm:pt modelId="{F0B26E68-B064-4BC4-AEA5-A4DBD2D9C099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b="0" i="0">
                  <a:latin typeface="Cambria Math" panose="02040503050406030204" pitchFamily="18" charset="0"/>
                </a:rPr>
                <a:t>𝐵</a:t>
              </a:r>
              <a:endParaRPr lang="en-US" sz="2000" b="0" dirty="0"/>
            </a:p>
          </dgm:t>
        </dgm:pt>
      </mc:Fallback>
    </mc:AlternateConten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C96CDBE0-17B6-4FFF-A88F-1875719B7698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m:oMathPara>
              </a14:m>
              <a:endParaRPr lang="en-US" sz="2000" dirty="0"/>
            </a:p>
          </dgm:t>
        </dgm:pt>
      </mc:Choice>
      <mc:Fallback xmlns="">
        <dgm:pt modelId="{C96CDBE0-17B6-4FFF-A88F-1875719B7698}">
          <dgm:prSet phldrT="[Text]" custT="1"/>
          <dgm:spPr/>
          <dgm:t>
            <a:bodyPr/>
            <a:lstStyle/>
            <a:p>
              <a:pPr/>
              <a:r>
                <a:rPr lang="en-US" sz="20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𝜂_</a:t>
              </a:r>
              <a:r>
                <a:rPr lang="en-US" sz="20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𝑡</a:t>
              </a:r>
              <a:endParaRPr lang="en-US" sz="2000" dirty="0"/>
            </a:p>
          </dgm:t>
        </dgm:pt>
      </mc:Fallback>
    </mc:AlternateConten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D1E40BF-4DA4-4EA5-97ED-FC085642D85E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m:oMathPara>
              </a14:m>
              <a:endParaRPr lang="en-US" sz="2000" dirty="0"/>
            </a:p>
          </dgm:t>
        </dgm:pt>
      </mc:Choice>
      <mc:Fallback xmlns="">
        <dgm:pt modelId="{ED1E40BF-4DA4-4EA5-97ED-FC085642D85E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i="0" dirty="0">
                  <a:latin typeface="Cambria Math" panose="02040503050406030204" pitchFamily="18" charset="0"/>
                </a:rPr>
                <a:t>𝑆</a:t>
              </a:r>
              <a:endParaRPr lang="en-US" sz="2000" dirty="0"/>
            </a:p>
          </dgm:t>
        </dgm:pt>
      </mc:Fallback>
    </mc:AlternateConten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0B26E68-B064-4BC4-AEA5-A4DBD2D9C099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m:oMathPara>
              </a14:m>
              <a:endParaRPr lang="en-US" sz="2000" b="0" dirty="0"/>
            </a:p>
          </dgm:t>
        </dgm:pt>
      </mc:Choice>
      <mc:Fallback xmlns="">
        <dgm:pt modelId="{F0B26E68-B064-4BC4-AEA5-A4DBD2D9C099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b="0" i="0">
                  <a:latin typeface="Cambria Math" panose="02040503050406030204" pitchFamily="18" charset="0"/>
                </a:rPr>
                <a:t>𝐵</a:t>
              </a:r>
              <a:endParaRPr lang="en-US" sz="2000" b="0" dirty="0"/>
            </a:p>
          </dgm:t>
        </dgm:pt>
      </mc:Fallback>
    </mc:AlternateConten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C96CDBE0-17B6-4FFF-A88F-1875719B7698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m:oMathPara>
              </a14:m>
              <a:endParaRPr lang="en-US" sz="2000" dirty="0"/>
            </a:p>
          </dgm:t>
        </dgm:pt>
      </mc:Choice>
      <mc:Fallback xmlns="">
        <dgm:pt modelId="{C96CDBE0-17B6-4FFF-A88F-1875719B7698}">
          <dgm:prSet phldrT="[Text]" custT="1"/>
          <dgm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dgm:spPr>
          <dgm:t>
            <a:bodyPr/>
            <a:lstStyle/>
            <a:p>
              <a:pPr/>
              <a:r>
                <a:rPr lang="en-US" sz="20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𝜂_</a:t>
              </a:r>
              <a:r>
                <a:rPr lang="en-US" sz="20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𝑡</a:t>
              </a:r>
              <a:endParaRPr lang="en-US" sz="2000" dirty="0"/>
            </a:p>
          </dgm:t>
        </dgm:pt>
      </mc:Fallback>
    </mc:AlternateConten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D1E40BF-4DA4-4EA5-97ED-FC085642D85E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m:oMathPara>
              </a14:m>
              <a:endParaRPr lang="en-US" sz="2000" dirty="0"/>
            </a:p>
          </dgm:t>
        </dgm:pt>
      </mc:Choice>
      <mc:Fallback xmlns="">
        <dgm:pt modelId="{ED1E40BF-4DA4-4EA5-97ED-FC085642D85E}">
          <dgm:prSet phldrT="[Text]" custT="1"/>
          <dgm:spPr/>
          <dgm:t>
            <a:bodyPr/>
            <a:lstStyle/>
            <a:p>
              <a:r>
                <a:rPr lang="en-US" sz="2000" i="0" dirty="0">
                  <a:latin typeface="Cambria Math" panose="02040503050406030204" pitchFamily="18" charset="0"/>
                </a:rPr>
                <a:t>𝑆</a:t>
              </a:r>
              <a:endParaRPr lang="en-US" sz="2000" dirty="0"/>
            </a:p>
          </dgm:t>
        </dgm:pt>
      </mc:Fallback>
    </mc:AlternateConten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B26E68-B064-4BC4-AEA5-A4DBD2D9C09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dgm:pt modelId="{C96CDBE0-17B6-4FFF-A88F-1875719B7698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dgm:pt modelId="{ED1E40BF-4DA4-4EA5-97ED-FC085642D85E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B26E68-B064-4BC4-AEA5-A4DBD2D9C09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dgm:pt modelId="{C96CDBE0-17B6-4FFF-A88F-1875719B7698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dgm:pt modelId="{ED1E40BF-4DA4-4EA5-97ED-FC085642D85E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D33886-E322-44C7-9CF4-C4B11BC9F120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0B26E68-B064-4BC4-AEA5-A4DBD2D9C099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04B98D5-EAA1-4066-8D89-314797390C7C}" type="parTrans" cxnId="{C202DD2B-C1C1-422A-BF70-2F55E9C2D12F}">
      <dgm:prSet/>
      <dgm:spPr/>
      <dgm:t>
        <a:bodyPr/>
        <a:lstStyle/>
        <a:p>
          <a:endParaRPr lang="en-US" sz="1600"/>
        </a:p>
      </dgm:t>
    </dgm:pt>
    <dgm:pt modelId="{C1A62A20-C079-4958-9208-6553A718B5E1}" type="sibTrans" cxnId="{C202DD2B-C1C1-422A-BF70-2F55E9C2D12F}">
      <dgm:prSet/>
      <dgm:spPr/>
      <dgm:t>
        <a:bodyPr/>
        <a:lstStyle/>
        <a:p>
          <a:endParaRPr lang="en-US" sz="1600"/>
        </a:p>
      </dgm:t>
    </dgm:pt>
    <dgm:pt modelId="{0C9CCB81-4C26-4C2E-930B-77E225740A46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gm:t>
    </dgm:pt>
    <dgm:pt modelId="{635B2516-3756-47EF-B04F-202B95B15A8C}" type="parTrans" cxnId="{DC263200-A427-44AD-94F6-F68E4584079A}">
      <dgm:prSet/>
      <dgm:spPr/>
      <dgm:t>
        <a:bodyPr/>
        <a:lstStyle/>
        <a:p>
          <a:endParaRPr lang="en-US" sz="1600"/>
        </a:p>
      </dgm:t>
    </dgm:pt>
    <dgm:pt modelId="{C4D77583-8CFE-4202-9B8A-554E9DCDC87A}" type="sibTrans" cxnId="{DC263200-A427-44AD-94F6-F68E4584079A}">
      <dgm:prSet/>
      <dgm:spPr/>
      <dgm:t>
        <a:bodyPr/>
        <a:lstStyle/>
        <a:p>
          <a:endParaRPr lang="en-US" sz="1600"/>
        </a:p>
      </dgm:t>
    </dgm:pt>
    <dgm:pt modelId="{C96CDBE0-17B6-4FFF-A88F-1875719B7698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B85FC737-41DD-4ABB-8F50-2B2686E6D2A9}" type="parTrans" cxnId="{6DCB57A6-090B-435A-A626-0638AE5E486D}">
      <dgm:prSet/>
      <dgm:spPr/>
      <dgm:t>
        <a:bodyPr/>
        <a:lstStyle/>
        <a:p>
          <a:endParaRPr lang="en-US" sz="1600"/>
        </a:p>
      </dgm:t>
    </dgm:pt>
    <dgm:pt modelId="{1B11D690-533D-4C8B-903B-C87A456256F3}" type="sibTrans" cxnId="{6DCB57A6-090B-435A-A626-0638AE5E486D}">
      <dgm:prSet/>
      <dgm:spPr/>
      <dgm:t>
        <a:bodyPr/>
        <a:lstStyle/>
        <a:p>
          <a:endParaRPr lang="en-US" sz="1600"/>
        </a:p>
      </dgm:t>
    </dgm:pt>
    <dgm:pt modelId="{745C73CC-5ACA-4C47-B04B-9000257209AE}">
      <dgm:prSet phldrT="[Text]" custT="1"/>
      <dgm:spPr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gm:t>
    </dgm:pt>
    <dgm:pt modelId="{9D7A607F-1D31-4C8E-9407-0B6A29DF32FA}" type="parTrans" cxnId="{1F8BFBF0-3E32-46C3-93AE-0A6483E38F7F}">
      <dgm:prSet/>
      <dgm:spPr/>
      <dgm:t>
        <a:bodyPr/>
        <a:lstStyle/>
        <a:p>
          <a:endParaRPr lang="en-US" sz="1600"/>
        </a:p>
      </dgm:t>
    </dgm:pt>
    <dgm:pt modelId="{1A1DD458-8805-4DCC-AA01-E1118E43B68B}" type="sibTrans" cxnId="{1F8BFBF0-3E32-46C3-93AE-0A6483E38F7F}">
      <dgm:prSet/>
      <dgm:spPr/>
      <dgm:t>
        <a:bodyPr/>
        <a:lstStyle/>
        <a:p>
          <a:endParaRPr lang="en-US" sz="1600"/>
        </a:p>
      </dgm:t>
    </dgm:pt>
    <dgm:pt modelId="{ED1E40BF-4DA4-4EA5-97ED-FC085642D85E}">
      <dgm:prSet phldrT="[Text]" custT="1"/>
      <dgm:spPr>
        <a:blipFill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D9645799-B539-4EB3-AF4B-3E8BDD082B12}" type="parTrans" cxnId="{D990E8E8-D303-4E7C-8AFF-323884BA6A17}">
      <dgm:prSet/>
      <dgm:spPr/>
      <dgm:t>
        <a:bodyPr/>
        <a:lstStyle/>
        <a:p>
          <a:endParaRPr lang="en-US" sz="1600"/>
        </a:p>
      </dgm:t>
    </dgm:pt>
    <dgm:pt modelId="{BC90F821-C5DC-46A1-8F48-33088822D3FB}" type="sibTrans" cxnId="{D990E8E8-D303-4E7C-8AFF-323884BA6A17}">
      <dgm:prSet/>
      <dgm:spPr/>
      <dgm:t>
        <a:bodyPr/>
        <a:lstStyle/>
        <a:p>
          <a:endParaRPr lang="en-US" sz="1600"/>
        </a:p>
      </dgm:t>
    </dgm:pt>
    <dgm:pt modelId="{651DCBEB-3381-4E6A-8274-D59E24BDB8E9}">
      <dgm:prSet phldrT="[Text]" custT="1"/>
      <dgm:spPr/>
      <dgm:t>
        <a:bodyPr/>
        <a:lstStyle/>
        <a:p>
          <a:r>
            <a:rPr lang="en-US" sz="24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gm:t>
    </dgm:pt>
    <dgm:pt modelId="{4098F246-40CC-445F-BBF0-7FBAA6A476A0}" type="parTrans" cxnId="{A239E6F1-425E-4A92-9D0E-C805BC032142}">
      <dgm:prSet/>
      <dgm:spPr/>
      <dgm:t>
        <a:bodyPr/>
        <a:lstStyle/>
        <a:p>
          <a:endParaRPr lang="en-US" sz="1600"/>
        </a:p>
      </dgm:t>
    </dgm:pt>
    <dgm:pt modelId="{339B82C5-AC92-4DC1-A217-3DF7F3987C12}" type="sibTrans" cxnId="{A239E6F1-425E-4A92-9D0E-C805BC032142}">
      <dgm:prSet/>
      <dgm:spPr/>
      <dgm:t>
        <a:bodyPr/>
        <a:lstStyle/>
        <a:p>
          <a:endParaRPr lang="en-US" sz="1600"/>
        </a:p>
      </dgm:t>
    </dgm:pt>
    <dgm:pt modelId="{03B7842F-17D1-4AAB-B729-72511AA5EA87}" type="pres">
      <dgm:prSet presAssocID="{96D33886-E322-44C7-9CF4-C4B11BC9F120}" presName="linearFlow" presStyleCnt="0">
        <dgm:presLayoutVars>
          <dgm:dir/>
          <dgm:animLvl val="lvl"/>
          <dgm:resizeHandles val="exact"/>
        </dgm:presLayoutVars>
      </dgm:prSet>
      <dgm:spPr/>
    </dgm:pt>
    <dgm:pt modelId="{BF49C59B-3CE0-4F89-B824-6AB22510B0FB}" type="pres">
      <dgm:prSet presAssocID="{F0B26E68-B064-4BC4-AEA5-A4DBD2D9C099}" presName="composite" presStyleCnt="0"/>
      <dgm:spPr/>
    </dgm:pt>
    <dgm:pt modelId="{5C2C466C-85CA-4D17-885F-11F0D8194CF4}" type="pres">
      <dgm:prSet presAssocID="{F0B26E68-B064-4BC4-AEA5-A4DBD2D9C099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5465710-D01B-4589-8198-8874AFB34A91}" type="pres">
      <dgm:prSet presAssocID="{F0B26E68-B064-4BC4-AEA5-A4DBD2D9C099}" presName="descendantText" presStyleLbl="alignAcc1" presStyleIdx="0" presStyleCnt="3">
        <dgm:presLayoutVars>
          <dgm:bulletEnabled val="1"/>
        </dgm:presLayoutVars>
      </dgm:prSet>
      <dgm:spPr/>
    </dgm:pt>
    <dgm:pt modelId="{9A647A81-E3E8-41DE-92FD-C242C4E7A32B}" type="pres">
      <dgm:prSet presAssocID="{C1A62A20-C079-4958-9208-6553A718B5E1}" presName="sp" presStyleCnt="0"/>
      <dgm:spPr/>
    </dgm:pt>
    <dgm:pt modelId="{F32E11B2-2AA5-437D-A065-3B85E5C05CC4}" type="pres">
      <dgm:prSet presAssocID="{C96CDBE0-17B6-4FFF-A88F-1875719B7698}" presName="composite" presStyleCnt="0"/>
      <dgm:spPr/>
    </dgm:pt>
    <dgm:pt modelId="{F74B7340-7B9A-4EC6-9A35-B6E76563C7B6}" type="pres">
      <dgm:prSet presAssocID="{C96CDBE0-17B6-4FFF-A88F-1875719B7698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22ADB28-29EA-4B48-A335-0B27324B1F5C}" type="pres">
      <dgm:prSet presAssocID="{C96CDBE0-17B6-4FFF-A88F-1875719B7698}" presName="descendantText" presStyleLbl="alignAcc1" presStyleIdx="1" presStyleCnt="3">
        <dgm:presLayoutVars>
          <dgm:bulletEnabled val="1"/>
        </dgm:presLayoutVars>
      </dgm:prSet>
      <dgm:spPr/>
    </dgm:pt>
    <dgm:pt modelId="{AC9F8CE9-80BE-4C71-9355-0CCDC3A07D34}" type="pres">
      <dgm:prSet presAssocID="{1B11D690-533D-4C8B-903B-C87A456256F3}" presName="sp" presStyleCnt="0"/>
      <dgm:spPr/>
    </dgm:pt>
    <dgm:pt modelId="{F0217D7F-12FC-449D-81DC-AD560E98CF3F}" type="pres">
      <dgm:prSet presAssocID="{ED1E40BF-4DA4-4EA5-97ED-FC085642D85E}" presName="composite" presStyleCnt="0"/>
      <dgm:spPr/>
    </dgm:pt>
    <dgm:pt modelId="{AA9BA2CB-7D46-4574-9B10-25FD79905E99}" type="pres">
      <dgm:prSet presAssocID="{ED1E40BF-4DA4-4EA5-97ED-FC085642D85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5948F11-6482-4BB1-8921-7370FC50B67C}" type="pres">
      <dgm:prSet presAssocID="{ED1E40BF-4DA4-4EA5-97ED-FC085642D85E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212A614-0BEB-4DFC-BE3E-F7C3625A1D76}" type="presOf" srcId="{F0B26E68-B064-4BC4-AEA5-A4DBD2D9C099}" destId="{5C2C466C-85CA-4D17-885F-11F0D8194CF4}" srcOrd="0" destOrd="0" presId="urn:microsoft.com/office/officeart/2005/8/layout/chevron2"/>
    <dgm:cxn modelId="{8AFC8754-B8C1-4C62-82C4-F74775E283E8}" type="presOf" srcId="{651DCBEB-3381-4E6A-8274-D59E24BDB8E9}" destId="{55948F11-6482-4BB1-8921-7370FC50B67C}" srcOrd="0" destOrd="0" presId="urn:microsoft.com/office/officeart/2005/8/layout/chevron2"/>
    <dgm:cxn modelId="{4E2EBAA8-9A9F-44B5-B0BA-0FE816B4B0B2}" type="presOf" srcId="{0C9CCB81-4C26-4C2E-930B-77E225740A46}" destId="{35465710-D01B-4589-8198-8874AFB34A91}" srcOrd="0" destOrd="0" presId="urn:microsoft.com/office/officeart/2005/8/layout/chevron2"/>
    <dgm:cxn modelId="{0C789CB9-C3AB-44EF-BACD-FDEFB7FBE6B8}" type="presOf" srcId="{96D33886-E322-44C7-9CF4-C4B11BC9F120}" destId="{03B7842F-17D1-4AAB-B729-72511AA5EA87}" srcOrd="0" destOrd="0" presId="urn:microsoft.com/office/officeart/2005/8/layout/chevron2"/>
    <dgm:cxn modelId="{1F8BFBF0-3E32-46C3-93AE-0A6483E38F7F}" srcId="{C96CDBE0-17B6-4FFF-A88F-1875719B7698}" destId="{745C73CC-5ACA-4C47-B04B-9000257209AE}" srcOrd="0" destOrd="0" parTransId="{9D7A607F-1D31-4C8E-9407-0B6A29DF32FA}" sibTransId="{1A1DD458-8805-4DCC-AA01-E1118E43B68B}"/>
    <dgm:cxn modelId="{A239E6F1-425E-4A92-9D0E-C805BC032142}" srcId="{ED1E40BF-4DA4-4EA5-97ED-FC085642D85E}" destId="{651DCBEB-3381-4E6A-8274-D59E24BDB8E9}" srcOrd="0" destOrd="0" parTransId="{4098F246-40CC-445F-BBF0-7FBAA6A476A0}" sibTransId="{339B82C5-AC92-4DC1-A217-3DF7F3987C12}"/>
    <dgm:cxn modelId="{A9B4A6C2-5B13-48AA-9D23-F8BE49BA464A}" type="presOf" srcId="{745C73CC-5ACA-4C47-B04B-9000257209AE}" destId="{122ADB28-29EA-4B48-A335-0B27324B1F5C}" srcOrd="0" destOrd="0" presId="urn:microsoft.com/office/officeart/2005/8/layout/chevron2"/>
    <dgm:cxn modelId="{D990E8E8-D303-4E7C-8AFF-323884BA6A17}" srcId="{96D33886-E322-44C7-9CF4-C4B11BC9F120}" destId="{ED1E40BF-4DA4-4EA5-97ED-FC085642D85E}" srcOrd="2" destOrd="0" parTransId="{D9645799-B539-4EB3-AF4B-3E8BDD082B12}" sibTransId="{BC90F821-C5DC-46A1-8F48-33088822D3FB}"/>
    <dgm:cxn modelId="{6020312B-67E7-4ED0-B327-9D4D22930C9F}" type="presOf" srcId="{C96CDBE0-17B6-4FFF-A88F-1875719B7698}" destId="{F74B7340-7B9A-4EC6-9A35-B6E76563C7B6}" srcOrd="0" destOrd="0" presId="urn:microsoft.com/office/officeart/2005/8/layout/chevron2"/>
    <dgm:cxn modelId="{B3904E32-DD42-48B1-85B2-0DC1E4D3A1CB}" type="presOf" srcId="{ED1E40BF-4DA4-4EA5-97ED-FC085642D85E}" destId="{AA9BA2CB-7D46-4574-9B10-25FD79905E99}" srcOrd="0" destOrd="0" presId="urn:microsoft.com/office/officeart/2005/8/layout/chevron2"/>
    <dgm:cxn modelId="{DC263200-A427-44AD-94F6-F68E4584079A}" srcId="{F0B26E68-B064-4BC4-AEA5-A4DBD2D9C099}" destId="{0C9CCB81-4C26-4C2E-930B-77E225740A46}" srcOrd="0" destOrd="0" parTransId="{635B2516-3756-47EF-B04F-202B95B15A8C}" sibTransId="{C4D77583-8CFE-4202-9B8A-554E9DCDC87A}"/>
    <dgm:cxn modelId="{6DCB57A6-090B-435A-A626-0638AE5E486D}" srcId="{96D33886-E322-44C7-9CF4-C4B11BC9F120}" destId="{C96CDBE0-17B6-4FFF-A88F-1875719B7698}" srcOrd="1" destOrd="0" parTransId="{B85FC737-41DD-4ABB-8F50-2B2686E6D2A9}" sibTransId="{1B11D690-533D-4C8B-903B-C87A456256F3}"/>
    <dgm:cxn modelId="{C202DD2B-C1C1-422A-BF70-2F55E9C2D12F}" srcId="{96D33886-E322-44C7-9CF4-C4B11BC9F120}" destId="{F0B26E68-B064-4BC4-AEA5-A4DBD2D9C099}" srcOrd="0" destOrd="0" parTransId="{B04B98D5-EAA1-4066-8D89-314797390C7C}" sibTransId="{C1A62A20-C079-4958-9208-6553A718B5E1}"/>
    <dgm:cxn modelId="{467439D9-F3DB-4043-B0B3-B8E8D1F74DA6}" type="presParOf" srcId="{03B7842F-17D1-4AAB-B729-72511AA5EA87}" destId="{BF49C59B-3CE0-4F89-B824-6AB22510B0FB}" srcOrd="0" destOrd="0" presId="urn:microsoft.com/office/officeart/2005/8/layout/chevron2"/>
    <dgm:cxn modelId="{EA931F84-2B96-479B-B58A-444B6CB8BA69}" type="presParOf" srcId="{BF49C59B-3CE0-4F89-B824-6AB22510B0FB}" destId="{5C2C466C-85CA-4D17-885F-11F0D8194CF4}" srcOrd="0" destOrd="0" presId="urn:microsoft.com/office/officeart/2005/8/layout/chevron2"/>
    <dgm:cxn modelId="{3108789D-D6F4-48FA-9F7C-DAE79252C7DF}" type="presParOf" srcId="{BF49C59B-3CE0-4F89-B824-6AB22510B0FB}" destId="{35465710-D01B-4589-8198-8874AFB34A91}" srcOrd="1" destOrd="0" presId="urn:microsoft.com/office/officeart/2005/8/layout/chevron2"/>
    <dgm:cxn modelId="{228C6E55-A8E2-48C0-8843-2C25129747FE}" type="presParOf" srcId="{03B7842F-17D1-4AAB-B729-72511AA5EA87}" destId="{9A647A81-E3E8-41DE-92FD-C242C4E7A32B}" srcOrd="1" destOrd="0" presId="urn:microsoft.com/office/officeart/2005/8/layout/chevron2"/>
    <dgm:cxn modelId="{5268C4F4-C229-4076-A1BB-6689A197DE22}" type="presParOf" srcId="{03B7842F-17D1-4AAB-B729-72511AA5EA87}" destId="{F32E11B2-2AA5-437D-A065-3B85E5C05CC4}" srcOrd="2" destOrd="0" presId="urn:microsoft.com/office/officeart/2005/8/layout/chevron2"/>
    <dgm:cxn modelId="{481620FA-3E2C-4C14-A47D-F69C68A164BB}" type="presParOf" srcId="{F32E11B2-2AA5-437D-A065-3B85E5C05CC4}" destId="{F74B7340-7B9A-4EC6-9A35-B6E76563C7B6}" srcOrd="0" destOrd="0" presId="urn:microsoft.com/office/officeart/2005/8/layout/chevron2"/>
    <dgm:cxn modelId="{0B74DCCB-2C5A-435F-8B11-247B5589D8A6}" type="presParOf" srcId="{F32E11B2-2AA5-437D-A065-3B85E5C05CC4}" destId="{122ADB28-29EA-4B48-A335-0B27324B1F5C}" srcOrd="1" destOrd="0" presId="urn:microsoft.com/office/officeart/2005/8/layout/chevron2"/>
    <dgm:cxn modelId="{872916FA-3443-4FA3-BA84-15C95D7AF866}" type="presParOf" srcId="{03B7842F-17D1-4AAB-B729-72511AA5EA87}" destId="{AC9F8CE9-80BE-4C71-9355-0CCDC3A07D34}" srcOrd="3" destOrd="0" presId="urn:microsoft.com/office/officeart/2005/8/layout/chevron2"/>
    <dgm:cxn modelId="{E2E5631E-5BDE-456D-87C5-9F959EE8862E}" type="presParOf" srcId="{03B7842F-17D1-4AAB-B729-72511AA5EA87}" destId="{F0217D7F-12FC-449D-81DC-AD560E98CF3F}" srcOrd="4" destOrd="0" presId="urn:microsoft.com/office/officeart/2005/8/layout/chevron2"/>
    <dgm:cxn modelId="{7F0F64D7-C7BA-4FB2-B1C3-3C54EF8D9F3A}" type="presParOf" srcId="{F0217D7F-12FC-449D-81DC-AD560E98CF3F}" destId="{AA9BA2CB-7D46-4574-9B10-25FD79905E99}" srcOrd="0" destOrd="0" presId="urn:microsoft.com/office/officeart/2005/8/layout/chevron2"/>
    <dgm:cxn modelId="{4F4A593F-E082-417B-AB0B-E856A99841AE}" type="presParOf" srcId="{F0217D7F-12FC-449D-81DC-AD560E98CF3F}" destId="{55948F11-6482-4BB1-8921-7370FC50B67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C466C-85CA-4D17-885F-11F0D8194CF4}">
      <dsp:nvSpPr>
        <dsp:cNvPr id="0" name=""/>
        <dsp:cNvSpPr/>
      </dsp:nvSpPr>
      <dsp:spPr>
        <a:xfrm rot="5400000">
          <a:off x="-173371" y="175979"/>
          <a:ext cx="1155809" cy="80906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US" sz="2000" b="0" kern="1200" dirty="0"/>
        </a:p>
      </dsp:txBody>
      <dsp:txXfrm rot="-5400000">
        <a:off x="1" y="407140"/>
        <a:ext cx="809066" cy="346743"/>
      </dsp:txXfrm>
    </dsp:sp>
    <dsp:sp modelId="{35465710-D01B-4589-8198-8874AFB34A91}">
      <dsp:nvSpPr>
        <dsp:cNvPr id="0" name=""/>
        <dsp:cNvSpPr/>
      </dsp:nvSpPr>
      <dsp:spPr>
        <a:xfrm rot="5400000">
          <a:off x="3006940" y="-2195265"/>
          <a:ext cx="751670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sp:txBody>
      <dsp:txXfrm rot="-5400000">
        <a:off x="809066" y="39303"/>
        <a:ext cx="5110724" cy="678282"/>
      </dsp:txXfrm>
    </dsp:sp>
    <dsp:sp modelId="{F74B7340-7B9A-4EC6-9A35-B6E76563C7B6}">
      <dsp:nvSpPr>
        <dsp:cNvPr id="0" name=""/>
        <dsp:cNvSpPr/>
      </dsp:nvSpPr>
      <dsp:spPr>
        <a:xfrm rot="5400000">
          <a:off x="-173371" y="1130059"/>
          <a:ext cx="1155809" cy="80906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e>
                  <m:sub>
                    <m:r>
                      <a:rPr lang="en-US" sz="2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sub>
                </m:sSub>
              </m:oMath>
            </m:oMathPara>
          </a14:m>
          <a:endParaRPr lang="en-US" sz="2000" kern="1200" dirty="0"/>
        </a:p>
      </dsp:txBody>
      <dsp:txXfrm rot="-5400000">
        <a:off x="1" y="1361220"/>
        <a:ext cx="809066" cy="346743"/>
      </dsp:txXfrm>
    </dsp:sp>
    <dsp:sp modelId="{122ADB28-29EA-4B48-A335-0B27324B1F5C}">
      <dsp:nvSpPr>
        <dsp:cNvPr id="0" name=""/>
        <dsp:cNvSpPr/>
      </dsp:nvSpPr>
      <dsp:spPr>
        <a:xfrm rot="5400000">
          <a:off x="3007137" y="-124138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sp:txBody>
      <dsp:txXfrm rot="-5400000">
        <a:off x="809066" y="993362"/>
        <a:ext cx="5110744" cy="677927"/>
      </dsp:txXfrm>
    </dsp:sp>
    <dsp:sp modelId="{AA9BA2CB-7D46-4574-9B10-25FD79905E99}">
      <dsp:nvSpPr>
        <dsp:cNvPr id="0" name=""/>
        <dsp:cNvSpPr/>
      </dsp:nvSpPr>
      <dsp:spPr>
        <a:xfrm rot="5400000">
          <a:off x="-173371" y="2084139"/>
          <a:ext cx="1155809" cy="80906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i="1" kern="1200" dirty="0" smtClean="0">
                    <a:latin typeface="Cambria Math" panose="02040503050406030204" pitchFamily="18" charset="0"/>
                  </a:rPr>
                  <m:t>𝑆</m:t>
                </m:r>
              </m:oMath>
            </m:oMathPara>
          </a14:m>
          <a:endParaRPr lang="en-US" sz="2000" kern="1200" dirty="0"/>
        </a:p>
      </dsp:txBody>
      <dsp:txXfrm rot="-5400000">
        <a:off x="1" y="2315300"/>
        <a:ext cx="809066" cy="346743"/>
      </dsp:txXfrm>
    </dsp:sp>
    <dsp:sp modelId="{55948F11-6482-4BB1-8921-7370FC50B67C}">
      <dsp:nvSpPr>
        <dsp:cNvPr id="0" name=""/>
        <dsp:cNvSpPr/>
      </dsp:nvSpPr>
      <dsp:spPr>
        <a:xfrm rot="5400000">
          <a:off x="3007137" y="-28730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sp:txBody>
      <dsp:txXfrm rot="-5400000">
        <a:off x="809066" y="1947442"/>
        <a:ext cx="5110744" cy="677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C466C-85CA-4D17-885F-11F0D8194CF4}">
      <dsp:nvSpPr>
        <dsp:cNvPr id="0" name=""/>
        <dsp:cNvSpPr/>
      </dsp:nvSpPr>
      <dsp:spPr>
        <a:xfrm rot="5400000">
          <a:off x="-173371" y="175979"/>
          <a:ext cx="1155809" cy="80906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US" sz="2000" b="0" kern="1200" dirty="0"/>
        </a:p>
      </dsp:txBody>
      <dsp:txXfrm rot="-5400000">
        <a:off x="1" y="407140"/>
        <a:ext cx="809066" cy="346743"/>
      </dsp:txXfrm>
    </dsp:sp>
    <dsp:sp modelId="{35465710-D01B-4589-8198-8874AFB34A91}">
      <dsp:nvSpPr>
        <dsp:cNvPr id="0" name=""/>
        <dsp:cNvSpPr/>
      </dsp:nvSpPr>
      <dsp:spPr>
        <a:xfrm rot="5400000">
          <a:off x="3006940" y="-2195265"/>
          <a:ext cx="751670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Magnetic shielding and hygiene</a:t>
          </a:r>
        </a:p>
      </dsp:txBody>
      <dsp:txXfrm rot="-5400000">
        <a:off x="809066" y="39303"/>
        <a:ext cx="5110724" cy="678282"/>
      </dsp:txXfrm>
    </dsp:sp>
    <dsp:sp modelId="{F74B7340-7B9A-4EC6-9A35-B6E76563C7B6}">
      <dsp:nvSpPr>
        <dsp:cNvPr id="0" name=""/>
        <dsp:cNvSpPr/>
      </dsp:nvSpPr>
      <dsp:spPr>
        <a:xfrm rot="5400000">
          <a:off x="-173371" y="113005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e>
                  <m:sub>
                    <m:r>
                      <a:rPr lang="en-US" sz="2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sub>
                </m:sSub>
              </m:oMath>
            </m:oMathPara>
          </a14:m>
          <a:endParaRPr lang="en-US" sz="2000" kern="1200" dirty="0"/>
        </a:p>
      </dsp:txBody>
      <dsp:txXfrm rot="-5400000">
        <a:off x="1" y="1361220"/>
        <a:ext cx="809066" cy="346743"/>
      </dsp:txXfrm>
    </dsp:sp>
    <dsp:sp modelId="{122ADB28-29EA-4B48-A335-0B27324B1F5C}">
      <dsp:nvSpPr>
        <dsp:cNvPr id="0" name=""/>
        <dsp:cNvSpPr/>
      </dsp:nvSpPr>
      <dsp:spPr>
        <a:xfrm rot="5400000">
          <a:off x="3007137" y="-124138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sp:txBody>
      <dsp:txXfrm rot="-5400000">
        <a:off x="809066" y="993362"/>
        <a:ext cx="5110744" cy="677927"/>
      </dsp:txXfrm>
    </dsp:sp>
    <dsp:sp modelId="{AA9BA2CB-7D46-4574-9B10-25FD79905E99}">
      <dsp:nvSpPr>
        <dsp:cNvPr id="0" name=""/>
        <dsp:cNvSpPr/>
      </dsp:nvSpPr>
      <dsp:spPr>
        <a:xfrm rot="5400000">
          <a:off x="-173371" y="208413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i="1" kern="1200" dirty="0" smtClean="0">
                    <a:latin typeface="Cambria Math" panose="02040503050406030204" pitchFamily="18" charset="0"/>
                  </a:rPr>
                  <m:t>𝑆</m:t>
                </m:r>
              </m:oMath>
            </m:oMathPara>
          </a14:m>
          <a:endParaRPr lang="en-US" sz="2000" kern="1200" dirty="0"/>
        </a:p>
      </dsp:txBody>
      <dsp:txXfrm rot="-5400000">
        <a:off x="1" y="2315300"/>
        <a:ext cx="809066" cy="346743"/>
      </dsp:txXfrm>
    </dsp:sp>
    <dsp:sp modelId="{55948F11-6482-4BB1-8921-7370FC50B67C}">
      <dsp:nvSpPr>
        <dsp:cNvPr id="0" name=""/>
        <dsp:cNvSpPr/>
      </dsp:nvSpPr>
      <dsp:spPr>
        <a:xfrm rot="5400000">
          <a:off x="3007137" y="-28730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sp:txBody>
      <dsp:txXfrm rot="-5400000">
        <a:off x="809066" y="1947442"/>
        <a:ext cx="5110744" cy="677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C466C-85CA-4D17-885F-11F0D8194CF4}">
      <dsp:nvSpPr>
        <dsp:cNvPr id="0" name=""/>
        <dsp:cNvSpPr/>
      </dsp:nvSpPr>
      <dsp:spPr>
        <a:xfrm rot="5400000">
          <a:off x="-173371" y="17597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US" sz="2000" b="0" kern="1200" dirty="0"/>
        </a:p>
      </dsp:txBody>
      <dsp:txXfrm rot="-5400000">
        <a:off x="1" y="407140"/>
        <a:ext cx="809066" cy="346743"/>
      </dsp:txXfrm>
    </dsp:sp>
    <dsp:sp modelId="{35465710-D01B-4589-8198-8874AFB34A91}">
      <dsp:nvSpPr>
        <dsp:cNvPr id="0" name=""/>
        <dsp:cNvSpPr/>
      </dsp:nvSpPr>
      <dsp:spPr>
        <a:xfrm rot="5400000">
          <a:off x="3006940" y="-2195265"/>
          <a:ext cx="751670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sp:txBody>
      <dsp:txXfrm rot="-5400000">
        <a:off x="809066" y="39303"/>
        <a:ext cx="5110724" cy="678282"/>
      </dsp:txXfrm>
    </dsp:sp>
    <dsp:sp modelId="{F74B7340-7B9A-4EC6-9A35-B6E76563C7B6}">
      <dsp:nvSpPr>
        <dsp:cNvPr id="0" name=""/>
        <dsp:cNvSpPr/>
      </dsp:nvSpPr>
      <dsp:spPr>
        <a:xfrm rot="5400000">
          <a:off x="-173371" y="1130059"/>
          <a:ext cx="1155809" cy="80906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e>
                  <m:sub>
                    <m:r>
                      <a:rPr lang="en-US" sz="2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sub>
                </m:sSub>
              </m:oMath>
            </m:oMathPara>
          </a14:m>
          <a:endParaRPr lang="en-US" sz="2000" kern="1200" dirty="0"/>
        </a:p>
      </dsp:txBody>
      <dsp:txXfrm rot="-5400000">
        <a:off x="1" y="1361220"/>
        <a:ext cx="809066" cy="346743"/>
      </dsp:txXfrm>
    </dsp:sp>
    <dsp:sp modelId="{122ADB28-29EA-4B48-A335-0B27324B1F5C}">
      <dsp:nvSpPr>
        <dsp:cNvPr id="0" name=""/>
        <dsp:cNvSpPr/>
      </dsp:nvSpPr>
      <dsp:spPr>
        <a:xfrm rot="5400000">
          <a:off x="3007137" y="-124138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Fast cooling / pinning</a:t>
          </a:r>
        </a:p>
      </dsp:txBody>
      <dsp:txXfrm rot="-5400000">
        <a:off x="809066" y="993362"/>
        <a:ext cx="5110744" cy="677927"/>
      </dsp:txXfrm>
    </dsp:sp>
    <dsp:sp modelId="{AA9BA2CB-7D46-4574-9B10-25FD79905E99}">
      <dsp:nvSpPr>
        <dsp:cNvPr id="0" name=""/>
        <dsp:cNvSpPr/>
      </dsp:nvSpPr>
      <dsp:spPr>
        <a:xfrm rot="5400000">
          <a:off x="-173371" y="208413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i="1" kern="1200" dirty="0" smtClean="0">
                    <a:latin typeface="Cambria Math" panose="02040503050406030204" pitchFamily="18" charset="0"/>
                  </a:rPr>
                  <m:t>𝑆</m:t>
                </m:r>
              </m:oMath>
            </m:oMathPara>
          </a14:m>
          <a:endParaRPr lang="en-US" sz="2000" kern="1200" dirty="0"/>
        </a:p>
      </dsp:txBody>
      <dsp:txXfrm rot="-5400000">
        <a:off x="1" y="2315300"/>
        <a:ext cx="809066" cy="346743"/>
      </dsp:txXfrm>
    </dsp:sp>
    <dsp:sp modelId="{55948F11-6482-4BB1-8921-7370FC50B67C}">
      <dsp:nvSpPr>
        <dsp:cNvPr id="0" name=""/>
        <dsp:cNvSpPr/>
      </dsp:nvSpPr>
      <dsp:spPr>
        <a:xfrm rot="5400000">
          <a:off x="3007137" y="-28730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Optimizing mean free path</a:t>
          </a:r>
        </a:p>
      </dsp:txBody>
      <dsp:txXfrm rot="-5400000">
        <a:off x="809066" y="1947442"/>
        <a:ext cx="5110744" cy="6779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C466C-85CA-4D17-885F-11F0D8194CF4}">
      <dsp:nvSpPr>
        <dsp:cNvPr id="0" name=""/>
        <dsp:cNvSpPr/>
      </dsp:nvSpPr>
      <dsp:spPr>
        <a:xfrm rot="5400000">
          <a:off x="-173371" y="17597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b="0" i="1" kern="1200" smtClean="0">
                    <a:latin typeface="Cambria Math" panose="02040503050406030204" pitchFamily="18" charset="0"/>
                  </a:rPr>
                  <m:t>𝐵</m:t>
                </m:r>
              </m:oMath>
            </m:oMathPara>
          </a14:m>
          <a:endParaRPr lang="en-US" sz="2000" b="0" kern="1200" dirty="0"/>
        </a:p>
      </dsp:txBody>
      <dsp:txXfrm rot="-5400000">
        <a:off x="1" y="407140"/>
        <a:ext cx="809066" cy="346743"/>
      </dsp:txXfrm>
    </dsp:sp>
    <dsp:sp modelId="{35465710-D01B-4589-8198-8874AFB34A91}">
      <dsp:nvSpPr>
        <dsp:cNvPr id="0" name=""/>
        <dsp:cNvSpPr/>
      </dsp:nvSpPr>
      <dsp:spPr>
        <a:xfrm rot="5400000">
          <a:off x="3006940" y="-2195265"/>
          <a:ext cx="751670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Magnetic shielding and hygiene</a:t>
          </a:r>
        </a:p>
      </dsp:txBody>
      <dsp:txXfrm rot="-5400000">
        <a:off x="809066" y="39303"/>
        <a:ext cx="5110724" cy="678282"/>
      </dsp:txXfrm>
    </dsp:sp>
    <dsp:sp modelId="{F74B7340-7B9A-4EC6-9A35-B6E76563C7B6}">
      <dsp:nvSpPr>
        <dsp:cNvPr id="0" name=""/>
        <dsp:cNvSpPr/>
      </dsp:nvSpPr>
      <dsp:spPr>
        <a:xfrm rot="5400000">
          <a:off x="-173371" y="1130059"/>
          <a:ext cx="1155809" cy="809066"/>
        </a:xfrm>
        <a:prstGeom prst="chevron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US" sz="200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e>
                  <m:sub>
                    <m:r>
                      <a:rPr lang="en-US" sz="20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sub>
                </m:sSub>
              </m:oMath>
            </m:oMathPara>
          </a14:m>
          <a:endParaRPr lang="en-US" sz="2000" kern="1200" dirty="0"/>
        </a:p>
      </dsp:txBody>
      <dsp:txXfrm rot="-5400000">
        <a:off x="1" y="1361220"/>
        <a:ext cx="809066" cy="346743"/>
      </dsp:txXfrm>
    </dsp:sp>
    <dsp:sp modelId="{122ADB28-29EA-4B48-A335-0B27324B1F5C}">
      <dsp:nvSpPr>
        <dsp:cNvPr id="0" name=""/>
        <dsp:cNvSpPr/>
      </dsp:nvSpPr>
      <dsp:spPr>
        <a:xfrm rot="5400000">
          <a:off x="3007137" y="-124138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bg1">
                  <a:lumMod val="85000"/>
                </a:schemeClr>
              </a:solidFill>
            </a:rPr>
            <a:t>Fast cooling / pinning</a:t>
          </a:r>
        </a:p>
      </dsp:txBody>
      <dsp:txXfrm rot="-5400000">
        <a:off x="809066" y="993362"/>
        <a:ext cx="5110744" cy="677927"/>
      </dsp:txXfrm>
    </dsp:sp>
    <dsp:sp modelId="{AA9BA2CB-7D46-4574-9B10-25FD79905E99}">
      <dsp:nvSpPr>
        <dsp:cNvPr id="0" name=""/>
        <dsp:cNvSpPr/>
      </dsp:nvSpPr>
      <dsp:spPr>
        <a:xfrm rot="5400000">
          <a:off x="-173371" y="2084139"/>
          <a:ext cx="1155809" cy="80906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US" sz="2000" i="1" kern="1200" dirty="0" smtClean="0">
                    <a:latin typeface="Cambria Math" panose="02040503050406030204" pitchFamily="18" charset="0"/>
                  </a:rPr>
                  <m:t>𝑆</m:t>
                </m:r>
              </m:oMath>
            </m:oMathPara>
          </a14:m>
          <a:endParaRPr lang="en-US" sz="2000" kern="1200" dirty="0"/>
        </a:p>
      </dsp:txBody>
      <dsp:txXfrm rot="-5400000">
        <a:off x="1" y="2315300"/>
        <a:ext cx="809066" cy="346743"/>
      </dsp:txXfrm>
    </dsp:sp>
    <dsp:sp modelId="{55948F11-6482-4BB1-8921-7370FC50B67C}">
      <dsp:nvSpPr>
        <dsp:cNvPr id="0" name=""/>
        <dsp:cNvSpPr/>
      </dsp:nvSpPr>
      <dsp:spPr>
        <a:xfrm rot="5400000">
          <a:off x="3007137" y="-287303"/>
          <a:ext cx="751275" cy="51474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>
              <a:solidFill>
                <a:schemeClr val="accent6">
                  <a:lumMod val="50000"/>
                </a:schemeClr>
              </a:solidFill>
            </a:rPr>
            <a:t>Optimizing mean free path</a:t>
          </a:r>
        </a:p>
      </dsp:txBody>
      <dsp:txXfrm rot="-5400000">
        <a:off x="809066" y="1947442"/>
        <a:ext cx="5110744" cy="677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6/19/2017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6/19/2017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020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0552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3373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0799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564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3178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7489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4241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3071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06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630.png"/><Relationship Id="rId5" Type="http://schemas.openxmlformats.org/officeDocument/2006/relationships/image" Target="../media/image580.png"/><Relationship Id="rId10" Type="http://schemas.openxmlformats.org/officeDocument/2006/relationships/image" Target="../media/image620.png"/><Relationship Id="rId4" Type="http://schemas.openxmlformats.org/officeDocument/2006/relationships/image" Target="../media/image25.jpg"/><Relationship Id="rId9" Type="http://schemas.openxmlformats.org/officeDocument/2006/relationships/image" Target="../media/image6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3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0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3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3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5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3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gif"/><Relationship Id="rId3" Type="http://schemas.openxmlformats.org/officeDocument/2006/relationships/image" Target="../media/image700.pn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720.png"/><Relationship Id="rId4" Type="http://schemas.openxmlformats.org/officeDocument/2006/relationships/image" Target="../media/image7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12" Type="http://schemas.openxmlformats.org/officeDocument/2006/relationships/image" Target="../media/image83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gif"/><Relationship Id="rId11" Type="http://schemas.openxmlformats.org/officeDocument/2006/relationships/image" Target="../media/image820.png"/><Relationship Id="rId5" Type="http://schemas.openxmlformats.org/officeDocument/2006/relationships/image" Target="../media/image62.gif"/><Relationship Id="rId10" Type="http://schemas.openxmlformats.org/officeDocument/2006/relationships/image" Target="../media/image810.png"/><Relationship Id="rId4" Type="http://schemas.openxmlformats.org/officeDocument/2006/relationships/image" Target="../media/image6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1.png"/><Relationship Id="rId4" Type="http://schemas.openxmlformats.org/officeDocument/2006/relationships/image" Target="../media/image9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7" Type="http://schemas.openxmlformats.org/officeDocument/2006/relationships/image" Target="NUL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9" Type="http://schemas.openxmlformats.org/officeDocument/2006/relationships/image" Target="../media/image51.png"/><Relationship Id="rId4" Type="http://schemas.openxmlformats.org/officeDocument/2006/relationships/image" Target="NUL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0.png"/><Relationship Id="rId5" Type="http://schemas.openxmlformats.org/officeDocument/2006/relationships/image" Target="../media/image89.png"/><Relationship Id="rId4" Type="http://schemas.openxmlformats.org/officeDocument/2006/relationships/image" Target="../media/image76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gif"/><Relationship Id="rId2" Type="http://schemas.openxmlformats.org/officeDocument/2006/relationships/image" Target="../media/image9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jp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0.png"/><Relationship Id="rId3" Type="http://schemas.openxmlformats.org/officeDocument/2006/relationships/image" Target="../media/image94.gif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1.png"/><Relationship Id="rId5" Type="http://schemas.openxmlformats.org/officeDocument/2006/relationships/image" Target="../media/image96.gif"/><Relationship Id="rId4" Type="http://schemas.openxmlformats.org/officeDocument/2006/relationships/image" Target="../media/image9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477736"/>
          </a:xfrm>
        </p:spPr>
        <p:txBody>
          <a:bodyPr/>
          <a:lstStyle/>
          <a:p>
            <a:r>
              <a:rPr lang="en-US" dirty="0"/>
              <a:t>Mattia Checchin</a:t>
            </a:r>
          </a:p>
          <a:p>
            <a:r>
              <a:rPr lang="en-US" sz="1600" i="1" dirty="0"/>
              <a:t>Performance frontier group, SRF sector, TD</a:t>
            </a:r>
          </a:p>
          <a:p>
            <a:endParaRPr lang="en-US" sz="500" dirty="0"/>
          </a:p>
          <a:p>
            <a:r>
              <a:rPr lang="en-US" dirty="0"/>
              <a:t>ERL 2017	</a:t>
            </a:r>
          </a:p>
          <a:p>
            <a:r>
              <a:rPr lang="en-US" dirty="0"/>
              <a:t>20 June 2017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High-Q R&amp;D at FNAL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655" y="3782364"/>
            <a:ext cx="4104051" cy="307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22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577" name="Title 28"/>
              <p:cNvSpPr>
                <a:spLocks noGrp="1"/>
              </p:cNvSpPr>
              <p:nvPr>
                <p:ph type="title"/>
              </p:nvPr>
            </p:nvSpPr>
            <p:spPr bwMode="auto">
              <a:xfrm>
                <a:off x="228600" y="103188"/>
                <a:ext cx="8686800" cy="642937"/>
              </a:xfrm>
              <a:noFill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numCol="1" compatLnSpc="1">
                <a:prstTxWarp prst="textNoShape">
                  <a:avLst/>
                </a:prstTxWarp>
              </a:bodyPr>
              <a:lstStyle/>
              <a:p>
                <a:r>
                  <a:rPr lang="en-US" altLang="en-US" dirty="0">
                    <a:latin typeface="Helvetica" panose="020B0604020202020204" pitchFamily="34" charset="0"/>
                    <a:ea typeface="Geneva" pitchFamily="121" charset="-128"/>
                  </a:rPr>
                  <a:t>120 C N-infusion: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i="1" smtClean="0">
                            <a:latin typeface="Cambria Math" panose="02040503050406030204" pitchFamily="18" charset="0"/>
                            <a:ea typeface="Geneva" pitchFamily="121" charset="-128"/>
                          </a:rPr>
                        </m:ctrlPr>
                      </m:sSubPr>
                      <m:e>
                        <m:r>
                          <a:rPr lang="en-US" altLang="en-US" b="1" i="1" smtClean="0">
                            <a:latin typeface="Cambria Math" panose="02040503050406030204" pitchFamily="18" charset="0"/>
                            <a:ea typeface="Geneva" pitchFamily="121" charset="-128"/>
                          </a:rPr>
                          <m:t>𝑸</m:t>
                        </m:r>
                      </m:e>
                      <m:sub>
                        <m:r>
                          <a:rPr lang="en-US" altLang="en-US" b="1" i="1" smtClean="0">
                            <a:latin typeface="Cambria Math" panose="02040503050406030204" pitchFamily="18" charset="0"/>
                            <a:ea typeface="Geneva" pitchFamily="121" charset="-128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en-US" dirty="0">
                    <a:latin typeface="Helvetica" panose="020B0604020202020204" pitchFamily="34" charset="0"/>
                    <a:ea typeface="Geneva" pitchFamily="121" charset="-128"/>
                  </a:rPr>
                  <a:t> at high gradients</a:t>
                </a:r>
              </a:p>
            </p:txBody>
          </p:sp>
        </mc:Choice>
        <mc:Fallback xmlns="">
          <p:sp>
            <p:nvSpPr>
              <p:cNvPr id="24577" name="Title 2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xfrm>
                <a:off x="228600" y="103188"/>
                <a:ext cx="8686800" cy="642937"/>
              </a:xfrm>
              <a:blipFill>
                <a:blip r:embed="rId3"/>
                <a:stretch>
                  <a:fillRect l="-2175" b="-3047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309963"/>
            <a:ext cx="4382579" cy="36345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74" y="1309964"/>
            <a:ext cx="4382578" cy="36345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6642" y="5076752"/>
            <a:ext cx="7030716" cy="83099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Higher Q-factor at higher field may allow for higher duty-cycles and therefore higher luminosity!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3076" y="906219"/>
            <a:ext cx="1642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>
                <a:solidFill>
                  <a:schemeClr val="accent6">
                    <a:lumMod val="50000"/>
                  </a:schemeClr>
                </a:solidFill>
              </a:rPr>
              <a:t>Single-cell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91222" y="908710"/>
            <a:ext cx="1099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>
                <a:solidFill>
                  <a:schemeClr val="accent6">
                    <a:lumMod val="50000"/>
                  </a:schemeClr>
                </a:solidFill>
              </a:rPr>
              <a:t>9-cells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634740" y="2514600"/>
            <a:ext cx="0" cy="426720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19228" y="1721153"/>
            <a:ext cx="944880" cy="707886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2 times higher!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5968664"/>
            <a:ext cx="570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A. Grassellino </a:t>
            </a:r>
            <a:r>
              <a:rPr lang="en-US" sz="1600" i="1" dirty="0">
                <a:solidFill>
                  <a:srgbClr val="0000FF"/>
                </a:solidFill>
              </a:rPr>
              <a:t>et al.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b="1" dirty="0">
                <a:solidFill>
                  <a:srgbClr val="0000FF"/>
                </a:solidFill>
              </a:rPr>
              <a:t>arXiv:1701.06077</a:t>
            </a:r>
            <a:r>
              <a:rPr lang="en-US" sz="1600" dirty="0">
                <a:solidFill>
                  <a:srgbClr val="0000FF"/>
                </a:solidFill>
              </a:rPr>
              <a:t> (submitted to SUST)</a:t>
            </a:r>
          </a:p>
        </p:txBody>
      </p:sp>
    </p:spTree>
    <p:extLst>
      <p:ext uri="{BB962C8B-B14F-4D97-AF65-F5344CB8AC3E}">
        <p14:creationId xmlns:p14="http://schemas.microsoft.com/office/powerpoint/2010/main" val="3685479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Nitrogen role in N-infusion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4587557" y="8279355"/>
            <a:ext cx="137160" cy="13716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7186961" y="8256241"/>
            <a:ext cx="137160" cy="13716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grpSp>
        <p:nvGrpSpPr>
          <p:cNvPr id="7" name="Group 6"/>
          <p:cNvGrpSpPr/>
          <p:nvPr/>
        </p:nvGrpSpPr>
        <p:grpSpPr>
          <a:xfrm>
            <a:off x="87996" y="1002873"/>
            <a:ext cx="4946716" cy="3946259"/>
            <a:chOff x="162612" y="1663677"/>
            <a:chExt cx="5667294" cy="4558014"/>
          </a:xfrm>
        </p:grpSpPr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162612" y="1663677"/>
              <a:ext cx="5667294" cy="4558014"/>
              <a:chOff x="3345798" y="1410791"/>
              <a:chExt cx="7364871" cy="5923316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345798" y="1410791"/>
                <a:ext cx="7364871" cy="5923316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7007082" y="5944630"/>
                <a:ext cx="3445406" cy="4619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331EFE"/>
                    </a:solidFill>
                  </a:rPr>
                  <a:t>data courtesy of Y. </a:t>
                </a:r>
                <a:r>
                  <a:rPr lang="en-US" sz="1400" dirty="0" err="1">
                    <a:solidFill>
                      <a:srgbClr val="331EFE"/>
                    </a:solidFill>
                  </a:rPr>
                  <a:t>Trenikhina</a:t>
                </a:r>
                <a:r>
                  <a:rPr lang="en-US" sz="1400" dirty="0">
                    <a:solidFill>
                      <a:srgbClr val="331EFE"/>
                    </a:solidFill>
                  </a:rPr>
                  <a:t> </a:t>
                </a:r>
                <a:endParaRPr lang="en-US" sz="1400" dirty="0"/>
              </a:p>
            </p:txBody>
          </p:sp>
        </p:grpSp>
        <p:cxnSp>
          <p:nvCxnSpPr>
            <p:cNvPr id="4" name="Straight Arrow Connector 3"/>
            <p:cNvCxnSpPr/>
            <p:nvPr/>
          </p:nvCxnSpPr>
          <p:spPr>
            <a:xfrm>
              <a:off x="1140643" y="2809188"/>
              <a:ext cx="1225485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1305791" y="2421439"/>
                  <a:ext cx="96545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5 </m:t>
                        </m:r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oMath>
                    </m:oMathPara>
                  </a14:m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5791" y="2421439"/>
                  <a:ext cx="965457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6522" r="-15217" b="-2452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/>
          <p:cNvSpPr txBox="1"/>
          <p:nvPr/>
        </p:nvSpPr>
        <p:spPr>
          <a:xfrm>
            <a:off x="1407431" y="5092683"/>
            <a:ext cx="291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No nitrides formation at the RF surface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97337" y="835029"/>
                <a:ext cx="3716724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Higher N</a:t>
                </a:r>
                <a:r>
                  <a:rPr lang="en-US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2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background than not infused samples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Small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~1−2 </m:t>
                    </m:r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) N</a:t>
                </a:r>
                <a:r>
                  <a:rPr lang="en-US" baseline="-25000" dirty="0">
                    <a:solidFill>
                      <a:schemeClr val="accent6">
                        <a:lumMod val="50000"/>
                      </a:schemeClr>
                    </a:solidFill>
                  </a:rPr>
                  <a:t>2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enriched layer below native oxide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SIMS data suggest that performances are related to the first nm from the RF surface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Being investigated with subsequent HF rinsing experiment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7337" y="835029"/>
                <a:ext cx="3716724" cy="5386090"/>
              </a:xfrm>
              <a:prstGeom prst="rect">
                <a:avLst/>
              </a:prstGeom>
              <a:blipFill>
                <a:blip r:embed="rId4"/>
                <a:stretch>
                  <a:fillRect l="-2131" t="-905" r="-26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28600" y="5968664"/>
            <a:ext cx="570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A. Grassellino </a:t>
            </a:r>
            <a:r>
              <a:rPr lang="en-US" sz="1600" i="1" dirty="0">
                <a:solidFill>
                  <a:srgbClr val="0000FF"/>
                </a:solidFill>
              </a:rPr>
              <a:t>et al.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b="1" dirty="0">
                <a:solidFill>
                  <a:srgbClr val="0000FF"/>
                </a:solidFill>
              </a:rPr>
              <a:t>arXiv:1701.06077</a:t>
            </a:r>
            <a:r>
              <a:rPr lang="en-US" sz="1600" dirty="0">
                <a:solidFill>
                  <a:srgbClr val="0000FF"/>
                </a:solidFill>
              </a:rPr>
              <a:t> (submitted to SUST)</a:t>
            </a:r>
          </a:p>
        </p:txBody>
      </p:sp>
    </p:spTree>
    <p:extLst>
      <p:ext uri="{BB962C8B-B14F-4D97-AF65-F5344CB8AC3E}">
        <p14:creationId xmlns:p14="http://schemas.microsoft.com/office/powerpoint/2010/main" val="2076854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44" y="2676971"/>
                <a:ext cx="8672513" cy="1504059"/>
              </a:xfrm>
            </p:spPr>
            <p:txBody>
              <a:bodyPr anchor="ctr"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preservation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C00000"/>
                    </a:solidFill>
                  </a:rPr>
                  <a:t>Understanding the trapped flux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C00000"/>
                    </a:solidFill>
                  </a:rPr>
                  <a:t>surface resistance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44" y="2676971"/>
                <a:ext cx="8672513" cy="1504059"/>
              </a:xfrm>
              <a:blipFill>
                <a:blip r:embed="rId2"/>
                <a:stretch>
                  <a:fillRect t="-6883" b="-17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711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Trapped flux surface resistance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273808" y="2259749"/>
                <a:ext cx="3990147" cy="308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  <a:cs typeface="Helvetica" panose="020B0604020202020204" pitchFamily="34" charset="0"/>
                  </a:rPr>
                  <a:t> ⇒ intrinsic residual</a:t>
                </a: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 resistance</a:t>
                </a:r>
              </a:p>
              <a:p>
                <a:pPr algn="just"/>
                <a:endParaRPr lang="en-US" sz="14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𝑓𝑙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800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ea typeface="Cambria Math" panose="02040503050406030204" pitchFamily="18" charset="0"/>
                    <a:cs typeface="Helvetica" panose="020B0604020202020204" pitchFamily="34" charset="0"/>
                  </a:rPr>
                  <a:t>⇒ </a:t>
                </a: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trapped magnetic flux surface resistance:</a:t>
                </a:r>
              </a:p>
              <a:p>
                <a:pPr marL="274320" indent="-274320" algn="just"/>
                <a:endParaRPr lang="en-US" sz="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If pinned, vortices may survive in the Meissner state introducing dissipation</a:t>
                </a:r>
              </a:p>
              <a:p>
                <a:pPr marL="274320" indent="-274320" algn="just"/>
                <a:endParaRPr lang="en-US" sz="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</a:t>
                </a:r>
                <a:r>
                  <a:rPr lang="en-US" sz="1800" dirty="0">
                    <a:solidFill>
                      <a:srgbClr val="404040">
                        <a:lumMod val="50000"/>
                      </a:srgbClr>
                    </a:solidFill>
                  </a:rPr>
                  <a:t>flux trapping efficiency</a:t>
                </a:r>
              </a:p>
              <a:p>
                <a:pPr marL="274320" indent="-274320" algn="just"/>
                <a:endParaRPr lang="en-US" sz="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—trapped flux sensitivity</a:t>
                </a:r>
                <a:endParaRPr lang="en-US" sz="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endParaRPr lang="en-US" sz="5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—external magnetic field</a:t>
                </a: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808" y="2259749"/>
                <a:ext cx="3990147" cy="3081485"/>
              </a:xfrm>
              <a:prstGeom prst="rect">
                <a:avLst/>
              </a:prstGeom>
              <a:blipFill>
                <a:blip r:embed="rId3"/>
                <a:stretch>
                  <a:fillRect l="-1682" t="-1584" r="-1529" b="-23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888648" y="850792"/>
            <a:ext cx="3840480" cy="2944875"/>
            <a:chOff x="4484551" y="2689974"/>
            <a:chExt cx="4562856" cy="34987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4551" y="2689974"/>
              <a:ext cx="4562856" cy="3498791"/>
            </a:xfrm>
            <a:prstGeom prst="rect">
              <a:avLst/>
            </a:prstGeom>
          </p:spPr>
        </p:pic>
        <p:cxnSp>
          <p:nvCxnSpPr>
            <p:cNvPr id="50" name="Straight Connector 49"/>
            <p:cNvCxnSpPr/>
            <p:nvPr/>
          </p:nvCxnSpPr>
          <p:spPr>
            <a:xfrm flipH="1">
              <a:off x="5263896" y="5318636"/>
              <a:ext cx="3727703" cy="0"/>
            </a:xfrm>
            <a:prstGeom prst="line">
              <a:avLst/>
            </a:prstGeom>
            <a:ln w="38100">
              <a:solidFill>
                <a:srgbClr val="00B050"/>
              </a:solidFill>
              <a:prstDash val="solid"/>
              <a:headEnd type="none" w="med" len="med"/>
              <a:tailEnd type="triangle" w="lg" len="lg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4747107" y="5044956"/>
                  <a:ext cx="51167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US" sz="28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7107" y="5044956"/>
                  <a:ext cx="511679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 32"/>
            <p:cNvSpPr/>
            <p:nvPr/>
          </p:nvSpPr>
          <p:spPr>
            <a:xfrm>
              <a:off x="6280934" y="4059307"/>
              <a:ext cx="1456764" cy="65820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b-NO" sz="1000" dirty="0">
                  <a:solidFill>
                    <a:srgbClr val="331EFE"/>
                  </a:solidFill>
                </a:rPr>
                <a:t>H. F. Hess </a:t>
              </a:r>
              <a:r>
                <a:rPr lang="nb-NO" sz="1000" i="1" dirty="0">
                  <a:solidFill>
                    <a:srgbClr val="331EFE"/>
                  </a:solidFill>
                </a:rPr>
                <a:t>et al.</a:t>
              </a:r>
              <a:r>
                <a:rPr lang="nb-NO" sz="1000" dirty="0">
                  <a:solidFill>
                    <a:srgbClr val="331EFE"/>
                  </a:solidFill>
                </a:rPr>
                <a:t>,</a:t>
              </a:r>
              <a:r>
                <a:rPr lang="nb-NO" sz="1000" i="1" dirty="0">
                  <a:solidFill>
                    <a:srgbClr val="331EFE"/>
                  </a:solidFill>
                </a:rPr>
                <a:t> </a:t>
              </a:r>
              <a:r>
                <a:rPr lang="en-US" sz="1000" dirty="0">
                  <a:solidFill>
                    <a:srgbClr val="331EFE"/>
                  </a:solidFill>
                </a:rPr>
                <a:t>Phys. Rev. Lett. </a:t>
              </a:r>
              <a:r>
                <a:rPr lang="en-US" sz="1000" b="1" dirty="0">
                  <a:solidFill>
                    <a:srgbClr val="331EFE"/>
                  </a:solidFill>
                </a:rPr>
                <a:t>62</a:t>
              </a:r>
              <a:r>
                <a:rPr lang="en-US" sz="1000" dirty="0">
                  <a:solidFill>
                    <a:srgbClr val="331EFE"/>
                  </a:solidFill>
                </a:rPr>
                <a:t>, 214 (1989) </a:t>
              </a:r>
              <a:endParaRPr lang="en-US" sz="1100" dirty="0">
                <a:solidFill>
                  <a:srgbClr val="331EFE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5616256" y="4878596"/>
              <a:ext cx="1134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800" dirty="0">
                  <a:solidFill>
                    <a:sysClr val="windowText" lastClr="000000"/>
                  </a:solidFill>
                </a:rPr>
                <a:t>Cooldown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5166" y="3323634"/>
              <a:ext cx="1018239" cy="1132791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317877" y="1392361"/>
            <a:ext cx="4555157" cy="545186"/>
            <a:chOff x="317877" y="1052587"/>
            <a:chExt cx="4555157" cy="545186"/>
          </a:xfrm>
        </p:grpSpPr>
        <p:sp>
          <p:nvSpPr>
            <p:cNvPr id="12" name="Rectangle 11"/>
            <p:cNvSpPr/>
            <p:nvPr/>
          </p:nvSpPr>
          <p:spPr>
            <a:xfrm>
              <a:off x="3223636" y="1052587"/>
              <a:ext cx="944504" cy="54518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17877" y="1125702"/>
                  <a:ext cx="4555157" cy="39895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just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𝐵𝐶𝑆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𝑓𝑙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77" y="1125702"/>
                  <a:ext cx="4555157" cy="398955"/>
                </a:xfrm>
                <a:prstGeom prst="rect">
                  <a:avLst/>
                </a:prstGeom>
                <a:blipFill>
                  <a:blip r:embed="rId7"/>
                  <a:stretch>
                    <a:fillRect l="-1071" r="-134" b="-2575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0" name="Cube 99"/>
          <p:cNvSpPr>
            <a:spLocks noChangeAspect="1"/>
          </p:cNvSpPr>
          <p:nvPr/>
        </p:nvSpPr>
        <p:spPr>
          <a:xfrm>
            <a:off x="3937975" y="4352834"/>
            <a:ext cx="5109505" cy="1554637"/>
          </a:xfrm>
          <a:prstGeom prst="cube">
            <a:avLst>
              <a:gd name="adj" fmla="val 68224"/>
            </a:avLst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1" name="Straight Arrow Connector 100"/>
          <p:cNvCxnSpPr/>
          <p:nvPr/>
        </p:nvCxnSpPr>
        <p:spPr>
          <a:xfrm flipV="1">
            <a:off x="3943969" y="4007343"/>
            <a:ext cx="1402757" cy="141599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Rectangle 101"/>
              <p:cNvSpPr/>
              <p:nvPr/>
            </p:nvSpPr>
            <p:spPr>
              <a:xfrm>
                <a:off x="5079405" y="3585165"/>
                <a:ext cx="2648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2" name="Rectangle 10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9405" y="3585165"/>
                <a:ext cx="264808" cy="461665"/>
              </a:xfrm>
              <a:prstGeom prst="rect">
                <a:avLst/>
              </a:prstGeom>
              <a:blipFill>
                <a:blip r:embed="rId8"/>
                <a:stretch>
                  <a:fillRect l="-6818" r="-3863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Straight Connector 102"/>
          <p:cNvCxnSpPr>
            <a:endCxn id="104" idx="2"/>
          </p:cNvCxnSpPr>
          <p:nvPr/>
        </p:nvCxnSpPr>
        <p:spPr>
          <a:xfrm flipV="1">
            <a:off x="5403390" y="4116729"/>
            <a:ext cx="1192794" cy="109539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913305" y="3778175"/>
            <a:ext cx="1365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Pinning points</a:t>
            </a:r>
          </a:p>
        </p:txBody>
      </p:sp>
      <p:cxnSp>
        <p:nvCxnSpPr>
          <p:cNvPr id="105" name="Straight Connector 104"/>
          <p:cNvCxnSpPr>
            <a:endCxn id="104" idx="2"/>
          </p:cNvCxnSpPr>
          <p:nvPr/>
        </p:nvCxnSpPr>
        <p:spPr>
          <a:xfrm flipH="1" flipV="1">
            <a:off x="6596184" y="4116729"/>
            <a:ext cx="1466847" cy="67865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endCxn id="104" idx="2"/>
          </p:cNvCxnSpPr>
          <p:nvPr/>
        </p:nvCxnSpPr>
        <p:spPr>
          <a:xfrm flipH="1" flipV="1">
            <a:off x="6596184" y="4116729"/>
            <a:ext cx="14682" cy="264815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0" name="Group 109"/>
          <p:cNvGrpSpPr>
            <a:grpSpLocks noChangeAspect="1"/>
          </p:cNvGrpSpPr>
          <p:nvPr/>
        </p:nvGrpSpPr>
        <p:grpSpPr>
          <a:xfrm>
            <a:off x="3946431" y="4363629"/>
            <a:ext cx="1627558" cy="1546927"/>
            <a:chOff x="455731" y="2356549"/>
            <a:chExt cx="2325083" cy="2209896"/>
          </a:xfrm>
        </p:grpSpPr>
        <p:sp>
          <p:nvSpPr>
            <p:cNvPr id="111" name="Parallelogram 110"/>
            <p:cNvSpPr/>
            <p:nvPr/>
          </p:nvSpPr>
          <p:spPr>
            <a:xfrm>
              <a:off x="456136" y="2356549"/>
              <a:ext cx="2324678" cy="1524799"/>
            </a:xfrm>
            <a:prstGeom prst="parallelogram">
              <a:avLst>
                <a:gd name="adj" fmla="val 99585"/>
              </a:avLst>
            </a:prstGeom>
            <a:solidFill>
              <a:srgbClr val="FFFF00">
                <a:alpha val="1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55731" y="3883886"/>
              <a:ext cx="803082" cy="682559"/>
            </a:xfrm>
            <a:prstGeom prst="rect">
              <a:avLst/>
            </a:prstGeom>
            <a:solidFill>
              <a:srgbClr val="FFFF00">
                <a:alpha val="19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3" name="Straight Arrow Connector 112"/>
          <p:cNvCxnSpPr/>
          <p:nvPr/>
        </p:nvCxnSpPr>
        <p:spPr>
          <a:xfrm flipV="1">
            <a:off x="3945956" y="5419228"/>
            <a:ext cx="4903404" cy="200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5200035" y="5229259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519939" y="4425384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8063031" y="4806399"/>
            <a:ext cx="177800" cy="11186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>
            <a:grpSpLocks noChangeAspect="1"/>
          </p:cNvGrpSpPr>
          <p:nvPr/>
        </p:nvGrpSpPr>
        <p:grpSpPr>
          <a:xfrm>
            <a:off x="4370453" y="4350230"/>
            <a:ext cx="1208714" cy="1560325"/>
            <a:chOff x="5150404" y="3347801"/>
            <a:chExt cx="1751759" cy="2261341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5360417" y="4880952"/>
              <a:ext cx="0" cy="72819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>
              <a:off x="5380162" y="3347801"/>
              <a:ext cx="1522001" cy="1527337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TextBox 119"/>
                <p:cNvSpPr txBox="1"/>
                <p:nvPr/>
              </p:nvSpPr>
              <p:spPr>
                <a:xfrm>
                  <a:off x="5150404" y="5044357"/>
                  <a:ext cx="450574" cy="3975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0" name="TextBox 1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50404" y="5044357"/>
                  <a:ext cx="450574" cy="397565"/>
                </a:xfrm>
                <a:prstGeom prst="rect">
                  <a:avLst/>
                </a:prstGeom>
                <a:blipFill>
                  <a:blip r:embed="rId9"/>
                  <a:stretch>
                    <a:fillRect l="-11321" b="-8511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1" name="Group 120"/>
          <p:cNvGrpSpPr>
            <a:grpSpLocks noChangeAspect="1"/>
          </p:cNvGrpSpPr>
          <p:nvPr/>
        </p:nvGrpSpPr>
        <p:grpSpPr>
          <a:xfrm>
            <a:off x="3785920" y="4349749"/>
            <a:ext cx="1223341" cy="1560807"/>
            <a:chOff x="2666358" y="3347801"/>
            <a:chExt cx="1754935" cy="2226328"/>
          </a:xfrm>
        </p:grpSpPr>
        <p:cxnSp>
          <p:nvCxnSpPr>
            <p:cNvPr id="122" name="Straight Connector 121"/>
            <p:cNvCxnSpPr/>
            <p:nvPr/>
          </p:nvCxnSpPr>
          <p:spPr>
            <a:xfrm>
              <a:off x="2896738" y="4888714"/>
              <a:ext cx="0" cy="685415"/>
            </a:xfrm>
            <a:prstGeom prst="line">
              <a:avLst/>
            </a:prstGeom>
            <a:ln w="38100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2888039" y="3347801"/>
              <a:ext cx="1533254" cy="1540913"/>
            </a:xfrm>
            <a:prstGeom prst="line">
              <a:avLst/>
            </a:prstGeom>
            <a:ln w="38100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Box 123"/>
                <p:cNvSpPr txBox="1"/>
                <p:nvPr/>
              </p:nvSpPr>
              <p:spPr>
                <a:xfrm>
                  <a:off x="2666358" y="5023122"/>
                  <a:ext cx="436130" cy="3881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6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6358" y="5023122"/>
                  <a:ext cx="436130" cy="388106"/>
                </a:xfrm>
                <a:prstGeom prst="rect">
                  <a:avLst/>
                </a:prstGeom>
                <a:blipFill>
                  <a:blip r:embed="rId10"/>
                  <a:stretch>
                    <a:fillRect l="-11538" b="-10638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5" name="Group 124"/>
          <p:cNvGrpSpPr>
            <a:grpSpLocks noChangeAspect="1"/>
          </p:cNvGrpSpPr>
          <p:nvPr/>
        </p:nvGrpSpPr>
        <p:grpSpPr>
          <a:xfrm>
            <a:off x="4167749" y="4888951"/>
            <a:ext cx="336638" cy="810946"/>
            <a:chOff x="4559577" y="2631454"/>
            <a:chExt cx="561063" cy="1351576"/>
          </a:xfrm>
        </p:grpSpPr>
        <p:grpSp>
          <p:nvGrpSpPr>
            <p:cNvPr id="126" name="Group 125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Arc 129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7" name="Arc 126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Arc 127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/>
          <p:cNvGrpSpPr>
            <a:grpSpLocks noChangeAspect="1"/>
          </p:cNvGrpSpPr>
          <p:nvPr/>
        </p:nvGrpSpPr>
        <p:grpSpPr>
          <a:xfrm>
            <a:off x="4373137" y="4684857"/>
            <a:ext cx="336638" cy="810946"/>
            <a:chOff x="4559577" y="2631454"/>
            <a:chExt cx="561063" cy="1351576"/>
          </a:xfrm>
        </p:grpSpPr>
        <p:grpSp>
          <p:nvGrpSpPr>
            <p:cNvPr id="132" name="Group 131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Arc 135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3" name="Arc 132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4" name="Arc 133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>
            <a:grpSpLocks noChangeAspect="1"/>
          </p:cNvGrpSpPr>
          <p:nvPr/>
        </p:nvGrpSpPr>
        <p:grpSpPr>
          <a:xfrm>
            <a:off x="5029844" y="4055897"/>
            <a:ext cx="336638" cy="810945"/>
            <a:chOff x="4559577" y="2631454"/>
            <a:chExt cx="561063" cy="1351576"/>
          </a:xfrm>
        </p:grpSpPr>
        <p:grpSp>
          <p:nvGrpSpPr>
            <p:cNvPr id="138" name="Group 137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Arc 141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9" name="Arc 138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Arc 139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/>
          <p:cNvGrpSpPr>
            <a:grpSpLocks noChangeAspect="1"/>
          </p:cNvGrpSpPr>
          <p:nvPr/>
        </p:nvGrpSpPr>
        <p:grpSpPr>
          <a:xfrm>
            <a:off x="4818376" y="4256643"/>
            <a:ext cx="336638" cy="810946"/>
            <a:chOff x="4559577" y="2631454"/>
            <a:chExt cx="561063" cy="1351576"/>
          </a:xfrm>
        </p:grpSpPr>
        <p:grpSp>
          <p:nvGrpSpPr>
            <p:cNvPr id="144" name="Group 143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Arc 147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5" name="Arc 144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Arc 145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/>
          <p:cNvGrpSpPr>
            <a:grpSpLocks noChangeAspect="1"/>
          </p:cNvGrpSpPr>
          <p:nvPr/>
        </p:nvGrpSpPr>
        <p:grpSpPr>
          <a:xfrm>
            <a:off x="4586421" y="4463087"/>
            <a:ext cx="336638" cy="810946"/>
            <a:chOff x="4559577" y="2631454"/>
            <a:chExt cx="561063" cy="1351576"/>
          </a:xfrm>
        </p:grpSpPr>
        <p:grpSp>
          <p:nvGrpSpPr>
            <p:cNvPr id="150" name="Group 149"/>
            <p:cNvGrpSpPr/>
            <p:nvPr/>
          </p:nvGrpSpPr>
          <p:grpSpPr>
            <a:xfrm>
              <a:off x="4572000" y="3170082"/>
              <a:ext cx="548640" cy="278436"/>
              <a:chOff x="5252936" y="3840812"/>
              <a:chExt cx="548640" cy="278436"/>
            </a:xfrm>
          </p:grpSpPr>
          <p:sp>
            <p:nvSpPr>
              <p:cNvPr id="153" name="Oval 152"/>
              <p:cNvSpPr/>
              <p:nvPr/>
            </p:nvSpPr>
            <p:spPr>
              <a:xfrm>
                <a:off x="5252936" y="3844928"/>
                <a:ext cx="548640" cy="274320"/>
              </a:xfrm>
              <a:prstGeom prst="ellipse">
                <a:avLst/>
              </a:prstGeom>
              <a:noFill/>
              <a:ln w="19050" cap="flat">
                <a:solidFill>
                  <a:schemeClr val="accent6">
                    <a:lumMod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Arc 153"/>
              <p:cNvSpPr/>
              <p:nvPr/>
            </p:nvSpPr>
            <p:spPr>
              <a:xfrm rot="10800000">
                <a:off x="5252936" y="3840812"/>
                <a:ext cx="548640" cy="274320"/>
              </a:xfrm>
              <a:prstGeom prst="arc">
                <a:avLst/>
              </a:prstGeom>
              <a:ln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1" name="Arc 150"/>
            <p:cNvSpPr/>
            <p:nvPr/>
          </p:nvSpPr>
          <p:spPr>
            <a:xfrm>
              <a:off x="4559577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Arc 151"/>
            <p:cNvSpPr/>
            <p:nvPr/>
          </p:nvSpPr>
          <p:spPr>
            <a:xfrm flipH="1">
              <a:off x="4836389" y="2631454"/>
              <a:ext cx="274320" cy="1351576"/>
            </a:xfrm>
            <a:prstGeom prst="arc">
              <a:avLst/>
            </a:prstGeom>
            <a:ln w="19050">
              <a:solidFill>
                <a:srgbClr val="C00000"/>
              </a:solidFill>
              <a:head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TextBox 155"/>
          <p:cNvSpPr txBox="1"/>
          <p:nvPr/>
        </p:nvSpPr>
        <p:spPr>
          <a:xfrm>
            <a:off x="5528137" y="5974471"/>
            <a:ext cx="1913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Trapped vortices</a:t>
            </a:r>
          </a:p>
        </p:txBody>
      </p:sp>
      <p:cxnSp>
        <p:nvCxnSpPr>
          <p:cNvPr id="157" name="Straight Connector 156"/>
          <p:cNvCxnSpPr>
            <a:endCxn id="156" idx="0"/>
          </p:cNvCxnSpPr>
          <p:nvPr/>
        </p:nvCxnSpPr>
        <p:spPr>
          <a:xfrm>
            <a:off x="5463360" y="5376721"/>
            <a:ext cx="1021385" cy="59775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156" idx="0"/>
          </p:cNvCxnSpPr>
          <p:nvPr/>
        </p:nvCxnSpPr>
        <p:spPr>
          <a:xfrm flipV="1">
            <a:off x="6484745" y="4600575"/>
            <a:ext cx="111439" cy="137389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156" idx="0"/>
          </p:cNvCxnSpPr>
          <p:nvPr/>
        </p:nvCxnSpPr>
        <p:spPr>
          <a:xfrm flipH="1">
            <a:off x="6484745" y="5008034"/>
            <a:ext cx="1504458" cy="96643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8562765" y="5404092"/>
                <a:ext cx="26480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2765" y="5404092"/>
                <a:ext cx="264808" cy="461665"/>
              </a:xfrm>
              <a:prstGeom prst="rect">
                <a:avLst/>
              </a:prstGeom>
              <a:blipFill>
                <a:blip r:embed="rId11"/>
                <a:stretch>
                  <a:fillRect r="-25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/>
          <p:cNvSpPr/>
          <p:nvPr/>
        </p:nvSpPr>
        <p:spPr>
          <a:xfrm>
            <a:off x="6726910" y="883555"/>
            <a:ext cx="197810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dirty="0">
                <a:solidFill>
                  <a:sysClr val="windowText" lastClr="000000"/>
                </a:solidFill>
              </a:rPr>
              <a:t>Normal conducting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679625" y="817516"/>
                <a:ext cx="7077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625" y="817516"/>
                <a:ext cx="707758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>
          <a:xfrm rot="5400000">
            <a:off x="3980112" y="721421"/>
            <a:ext cx="102715" cy="1124812"/>
          </a:xfrm>
          <a:prstGeom prst="leftBrace">
            <a:avLst>
              <a:gd name="adj1" fmla="val 69871"/>
              <a:gd name="adj2" fmla="val 50000"/>
            </a:avLst>
          </a:prstGeom>
          <a:ln w="28575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3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43768 0.00069 " pathEditMode="relative" rAng="0" ptsTypes="AA">
                                      <p:cBhvr>
                                        <p:cTn id="19" dur="3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5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8"/>
                                            </p:cond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.00023 L 0.44202 -0.0007 " pathEditMode="relative" rAng="0" ptsTypes="AA">
                                      <p:cBhvr>
                                        <p:cTn id="21" dur="3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01" y="-4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0.44166 0.0007 " pathEditMode="relative" rAng="0" ptsTypes="AA">
                                      <p:cBhvr>
                                        <p:cTn id="23" dur="3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83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94444E-6 -7.40741E-7 L 0.10434 -0.00069 " pathEditMode="relative" rAng="0" ptsTypes="AA">
                                      <p:cBhvr>
                                        <p:cTn id="25" dur="83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-4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38889E-6 3.7037E-7 L 0.41667 -0.00046 " pathEditMode="relative" rAng="0" ptsTypes="AA">
                                      <p:cBhvr>
                                        <p:cTn id="27" dur="324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3" y="-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8 -0.00023 L 0.37135 -0.00092 " pathEditMode="relative" rAng="0" ptsTypes="AA">
                                      <p:cBhvr>
                                        <p:cTn id="29" dur="289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76" y="-4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5E-6 3.7037E-7 L 0.41111 0.00347 " pathEditMode="relative" rAng="0" ptsTypes="AA">
                                      <p:cBhvr>
                                        <p:cTn id="31" dur="324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1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42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6 -2.96296E-6 L 0.15452 0.00278 " pathEditMode="relative" rAng="0" ptsTypes="AA">
                                      <p:cBhvr>
                                        <p:cTn id="33" dur="12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6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can be reduced by minimizing these contributions: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  <a:blipFill>
                <a:blip r:embed="rId2"/>
                <a:stretch>
                  <a:fillRect l="-262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1700703047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1700703047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14</a:t>
            </a:fld>
            <a:endParaRPr lang="en-US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80007" y="3529155"/>
            <a:ext cx="1475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Flux Trapping Efficiency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66" y="4681724"/>
            <a:ext cx="158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Trapped Flux Sensitivity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54430" y="2727907"/>
            <a:ext cx="1817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External Magnetic Field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flux surface resistance 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32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8083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can be reduced by minimizing these contributions: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  <a:blipFill>
                <a:blip r:embed="rId2"/>
                <a:stretch>
                  <a:fillRect l="-262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322896906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322896906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15</a:t>
            </a:fld>
            <a:endParaRPr lang="en-US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80007" y="3529155"/>
            <a:ext cx="1475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Flux Trapping Efficiency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66" y="4681724"/>
            <a:ext cx="158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Trapped Flux Sensitivity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54430" y="2727907"/>
            <a:ext cx="1817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External Magnetic Field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flux surface resistance 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32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951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z="1200" smtClean="0"/>
              <a:t>16</a:t>
            </a:fld>
            <a:endParaRPr 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200"/>
              <a:t>Mattia Checchin | ERL 2017 | 20-Jun-2017</a:t>
            </a:r>
            <a:endParaRPr lang="en-US" sz="1200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6806" y="2616541"/>
            <a:ext cx="4246639" cy="3604771"/>
            <a:chOff x="1508760" y="25153990"/>
            <a:chExt cx="12370639" cy="975797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8760" y="25153990"/>
              <a:ext cx="12370639" cy="9757974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5908535" y="31137719"/>
              <a:ext cx="0" cy="1957793"/>
            </a:xfrm>
            <a:prstGeom prst="straightConnector1">
              <a:avLst/>
            </a:prstGeom>
            <a:ln w="1270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352865" y="2581085"/>
            <a:ext cx="4552865" cy="3668508"/>
            <a:chOff x="15592576" y="25153989"/>
            <a:chExt cx="12110302" cy="97579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92576" y="25153989"/>
              <a:ext cx="12110302" cy="9757975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22903544" y="27617057"/>
              <a:ext cx="0" cy="1371600"/>
            </a:xfrm>
            <a:prstGeom prst="straightConnector1">
              <a:avLst/>
            </a:prstGeom>
            <a:ln w="1270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21664792" y="29895208"/>
              <a:ext cx="3" cy="3095702"/>
            </a:xfrm>
            <a:prstGeom prst="straightConnector1">
              <a:avLst/>
            </a:prstGeom>
            <a:ln w="1270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6630915" y="29895208"/>
              <a:ext cx="0" cy="2726202"/>
            </a:xfrm>
            <a:prstGeom prst="straightConnector1">
              <a:avLst/>
            </a:prstGeom>
            <a:ln w="1270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731978" y="4485987"/>
            <a:ext cx="20300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ysClr val="windowText" lastClr="000000"/>
                </a:solidFill>
              </a:rPr>
              <a:t>Demagnetization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2" b="35317"/>
          <a:stretch/>
        </p:blipFill>
        <p:spPr>
          <a:xfrm>
            <a:off x="796925" y="968484"/>
            <a:ext cx="7471562" cy="153433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230385" y="2401955"/>
            <a:ext cx="2424565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Empty vacuum vessel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74853" y="2386092"/>
            <a:ext cx="2631818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Assembled </a:t>
            </a:r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Cryomodule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78075" y="880833"/>
            <a:ext cx="4275529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>
                <a:solidFill>
                  <a:sysClr val="windowText" lastClr="000000"/>
                </a:solidFill>
              </a:rPr>
              <a:t>Coils for magnetic field demagnetization</a:t>
            </a:r>
          </a:p>
        </p:txBody>
      </p:sp>
      <p:cxnSp>
        <p:nvCxnSpPr>
          <p:cNvPr id="39" name="Straight Arrow Connector 38"/>
          <p:cNvCxnSpPr>
            <a:stCxn id="36" idx="2"/>
          </p:cNvCxnSpPr>
          <p:nvPr/>
        </p:nvCxnSpPr>
        <p:spPr>
          <a:xfrm>
            <a:off x="3615840" y="1250165"/>
            <a:ext cx="486378" cy="29591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630100" y="4877211"/>
            <a:ext cx="20300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ysClr val="windowText" lastClr="000000"/>
                </a:solidFill>
              </a:rPr>
              <a:t>Demagnetization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6683524" y="3523163"/>
            <a:ext cx="0" cy="524612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2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Minimization of remnant field in the cryomodule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387204" y="6042208"/>
            <a:ext cx="28597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331EFE"/>
                </a:solidFill>
              </a:rPr>
              <a:t>data courtesy of S. Chandrasekaran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430818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can be reduced by minimizing these contributions: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  <a:blipFill>
                <a:blip r:embed="rId2"/>
                <a:stretch>
                  <a:fillRect l="-262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993652919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2993652919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17</a:t>
            </a:fld>
            <a:endParaRPr lang="en-US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80007" y="3529155"/>
            <a:ext cx="1475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Flux Trapping Efficiency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66" y="4681724"/>
            <a:ext cx="158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Trapped Flux Sensitivity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54430" y="2727907"/>
            <a:ext cx="1817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External Magnetic Field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flux surface resistance 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32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3324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redistribution after SC transition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6330649" y="3617739"/>
                <a:ext cx="259148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18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=1.74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 after complete Meissner effect</a:t>
                </a:r>
              </a:p>
              <a:p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(COMSOL simulation)</a:t>
                </a: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0649" y="3617739"/>
                <a:ext cx="2591480" cy="923330"/>
              </a:xfrm>
              <a:prstGeom prst="rect">
                <a:avLst/>
              </a:prstGeom>
              <a:blipFill>
                <a:blip r:embed="rId2"/>
                <a:stretch>
                  <a:fillRect l="-1878" t="-3289" r="-704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177603" y="5028761"/>
            <a:ext cx="1551420" cy="1089660"/>
            <a:chOff x="658927" y="4104646"/>
            <a:chExt cx="1551420" cy="1089660"/>
          </a:xfrm>
        </p:grpSpPr>
        <p:pic>
          <p:nvPicPr>
            <p:cNvPr id="43" name="Picture 42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5342" t="40637" r="28571" b="42986"/>
            <a:stretch/>
          </p:blipFill>
          <p:spPr bwMode="auto">
            <a:xfrm>
              <a:off x="658927" y="4280612"/>
              <a:ext cx="1551420" cy="75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4" name="Straight Arrow Connector 43"/>
            <p:cNvCxnSpPr/>
            <p:nvPr/>
          </p:nvCxnSpPr>
          <p:spPr>
            <a:xfrm flipV="1">
              <a:off x="84547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112741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179035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204943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143983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143737" y="3471188"/>
            <a:ext cx="1551419" cy="1105648"/>
            <a:chOff x="499881" y="5102033"/>
            <a:chExt cx="1551419" cy="1105648"/>
          </a:xfrm>
        </p:grpSpPr>
        <p:pic>
          <p:nvPicPr>
            <p:cNvPr id="29" name="Picture 28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5342" t="40637" r="28571" b="42986"/>
            <a:stretch/>
          </p:blipFill>
          <p:spPr bwMode="auto">
            <a:xfrm>
              <a:off x="499881" y="5296825"/>
              <a:ext cx="1551419" cy="75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3" name="Straight Arrow Connector 32"/>
            <p:cNvCxnSpPr/>
            <p:nvPr/>
          </p:nvCxnSpPr>
          <p:spPr>
            <a:xfrm flipV="1">
              <a:off x="1268862" y="5102033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Curved Connector 33"/>
            <p:cNvCxnSpPr/>
            <p:nvPr/>
          </p:nvCxnSpPr>
          <p:spPr>
            <a:xfrm rot="5400000" flipH="1" flipV="1">
              <a:off x="1663319" y="5824952"/>
              <a:ext cx="526005" cy="232881"/>
            </a:xfrm>
            <a:prstGeom prst="curvedConnector3">
              <a:avLst>
                <a:gd name="adj1" fmla="val 50000"/>
              </a:avLst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Curved Connector 34"/>
            <p:cNvCxnSpPr/>
            <p:nvPr/>
          </p:nvCxnSpPr>
          <p:spPr>
            <a:xfrm rot="16200000" flipV="1">
              <a:off x="1660635" y="5296264"/>
              <a:ext cx="544830" cy="21941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Curved Connector 35"/>
            <p:cNvCxnSpPr/>
            <p:nvPr/>
          </p:nvCxnSpPr>
          <p:spPr>
            <a:xfrm rot="5400000" flipH="1" flipV="1">
              <a:off x="1503861" y="5690102"/>
              <a:ext cx="535420" cy="486595"/>
            </a:xfrm>
            <a:prstGeom prst="curvedConnector3">
              <a:avLst>
                <a:gd name="adj1" fmla="val 36361"/>
              </a:avLst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Curved Connector 36"/>
            <p:cNvCxnSpPr/>
            <p:nvPr/>
          </p:nvCxnSpPr>
          <p:spPr>
            <a:xfrm rot="16200000" flipV="1">
              <a:off x="1506264" y="5165743"/>
              <a:ext cx="544831" cy="473889"/>
            </a:xfrm>
            <a:prstGeom prst="curvedConnector3">
              <a:avLst>
                <a:gd name="adj1" fmla="val 5641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Curved Connector 38"/>
            <p:cNvCxnSpPr/>
            <p:nvPr/>
          </p:nvCxnSpPr>
          <p:spPr>
            <a:xfrm rot="16200000" flipV="1">
              <a:off x="388933" y="5826488"/>
              <a:ext cx="526005" cy="236381"/>
            </a:xfrm>
            <a:prstGeom prst="curvedConnector3">
              <a:avLst>
                <a:gd name="adj1" fmla="val 50000"/>
              </a:avLst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372691" y="5297901"/>
              <a:ext cx="544830" cy="22271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Curved Connector 40"/>
            <p:cNvCxnSpPr/>
            <p:nvPr/>
          </p:nvCxnSpPr>
          <p:spPr>
            <a:xfrm rot="16200000" flipV="1">
              <a:off x="541302" y="5689731"/>
              <a:ext cx="535420" cy="493909"/>
            </a:xfrm>
            <a:prstGeom prst="curvedConnector3">
              <a:avLst>
                <a:gd name="adj1" fmla="val 36361"/>
              </a:avLst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Curved Connector 41"/>
            <p:cNvCxnSpPr/>
            <p:nvPr/>
          </p:nvCxnSpPr>
          <p:spPr>
            <a:xfrm rot="5400000" flipH="1" flipV="1">
              <a:off x="529381" y="5165468"/>
              <a:ext cx="544831" cy="481012"/>
            </a:xfrm>
            <a:prstGeom prst="curvedConnector3">
              <a:avLst>
                <a:gd name="adj1" fmla="val 56410"/>
              </a:avLst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337379" y="5250424"/>
                <a:ext cx="25780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  <m:r>
                      <a:rPr lang="en-US" sz="1800" b="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80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8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 after full flux trapped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379" y="5250424"/>
                <a:ext cx="2578021" cy="646331"/>
              </a:xfrm>
              <a:prstGeom prst="rect">
                <a:avLst/>
              </a:prstGeom>
              <a:blipFill>
                <a:blip r:embed="rId4"/>
                <a:stretch>
                  <a:fillRect l="-2128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87907" y="1780316"/>
            <a:ext cx="3298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Before the SC transition: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4935" y="1847680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 = </a:t>
            </a:r>
            <a:r>
              <a:rPr lang="en-US" b="1" dirty="0" err="1">
                <a:solidFill>
                  <a:srgbClr val="C00000"/>
                </a:solidFill>
              </a:rPr>
              <a:t>B</a:t>
            </a:r>
            <a:r>
              <a:rPr lang="en-US" b="1" baseline="-25000" dirty="0" err="1">
                <a:solidFill>
                  <a:srgbClr val="C00000"/>
                </a:solidFill>
              </a:rPr>
              <a:t>nc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5083" y="3140438"/>
            <a:ext cx="3104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After the SC transition: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7319" y="3807297"/>
            <a:ext cx="3703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</a:rPr>
              <a:t>Field completely expelled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21825" y="5342758"/>
            <a:ext cx="3639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</a:rPr>
              <a:t>Field completely trapped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445838" y="969578"/>
                <a:ext cx="4617931" cy="5847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200" b="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lang="en-US" sz="3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𝑛𝑐</m:t>
                              </m:r>
                            </m:sub>
                          </m:sSub>
                        </m:den>
                      </m:f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38" y="969578"/>
                <a:ext cx="4617931" cy="5847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Rectangle 24"/>
              <p:cNvSpPr/>
              <p:nvPr/>
            </p:nvSpPr>
            <p:spPr>
              <a:xfrm>
                <a:off x="5443812" y="865895"/>
                <a:ext cx="3296223" cy="7916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 trapped magnetic field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 expulsion ratio</a:t>
                </a:r>
              </a:p>
            </p:txBody>
          </p:sp>
        </mc:Choice>
        <mc:Fallback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812" y="865895"/>
                <a:ext cx="3296223" cy="791692"/>
              </a:xfrm>
              <a:prstGeom prst="rect">
                <a:avLst/>
              </a:prstGeom>
              <a:blipFill>
                <a:blip r:embed="rId6"/>
                <a:stretch>
                  <a:fillRect l="-1294" t="-30769" b="-112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28600" y="1780316"/>
            <a:ext cx="8686800" cy="123398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28600" y="3178814"/>
            <a:ext cx="8686800" cy="302437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38247" y="3765812"/>
            <a:ext cx="52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B</a:t>
            </a:r>
            <a:r>
              <a:rPr lang="en-US" b="1" baseline="-25000" dirty="0" err="1">
                <a:solidFill>
                  <a:srgbClr val="C00000"/>
                </a:solidFill>
              </a:rPr>
              <a:t>sc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20898" y="5208743"/>
            <a:ext cx="5261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B</a:t>
            </a:r>
            <a:r>
              <a:rPr lang="en-US" b="1" baseline="-25000" dirty="0" err="1">
                <a:solidFill>
                  <a:srgbClr val="C00000"/>
                </a:solidFill>
              </a:rPr>
              <a:t>sc</a:t>
            </a:r>
            <a:endParaRPr lang="en-US" b="1" baseline="-25000" dirty="0">
              <a:solidFill>
                <a:srgbClr val="C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80138" y="2370934"/>
            <a:ext cx="2591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fluxgate magnetometers to measure external field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654171" y="2413267"/>
            <a:ext cx="525967" cy="168243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Rectangle: Rounded Corners 59"/>
          <p:cNvSpPr/>
          <p:nvPr/>
        </p:nvSpPr>
        <p:spPr>
          <a:xfrm>
            <a:off x="5631126" y="3929733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/>
          <p:cNvSpPr/>
          <p:nvPr/>
        </p:nvSpPr>
        <p:spPr>
          <a:xfrm>
            <a:off x="4932890" y="3949443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/>
          <p:cNvSpPr/>
          <p:nvPr/>
        </p:nvSpPr>
        <p:spPr>
          <a:xfrm>
            <a:off x="4176111" y="3946260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/>
          <p:cNvSpPr/>
          <p:nvPr/>
        </p:nvSpPr>
        <p:spPr>
          <a:xfrm>
            <a:off x="5678769" y="5467533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/>
          <p:cNvSpPr/>
          <p:nvPr/>
        </p:nvSpPr>
        <p:spPr>
          <a:xfrm>
            <a:off x="4980533" y="5487243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/>
          <p:cNvSpPr/>
          <p:nvPr/>
        </p:nvSpPr>
        <p:spPr>
          <a:xfrm>
            <a:off x="4223754" y="5484060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4108060" y="1820640"/>
            <a:ext cx="1551420" cy="1089660"/>
            <a:chOff x="658927" y="4104646"/>
            <a:chExt cx="1551420" cy="1089660"/>
          </a:xfrm>
        </p:grpSpPr>
        <p:pic>
          <p:nvPicPr>
            <p:cNvPr id="68" name="Picture 67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5342" t="40637" r="28571" b="42986"/>
            <a:stretch/>
          </p:blipFill>
          <p:spPr bwMode="auto">
            <a:xfrm>
              <a:off x="658927" y="4280612"/>
              <a:ext cx="1551420" cy="75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2" name="Straight Arrow Connector 71"/>
            <p:cNvCxnSpPr/>
            <p:nvPr/>
          </p:nvCxnSpPr>
          <p:spPr>
            <a:xfrm flipV="1">
              <a:off x="84547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112741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flipV="1">
              <a:off x="179035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204943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1439831" y="4104646"/>
              <a:ext cx="0" cy="10896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7" name="Rectangle: Rounded Corners 76"/>
          <p:cNvSpPr/>
          <p:nvPr/>
        </p:nvSpPr>
        <p:spPr>
          <a:xfrm>
            <a:off x="5609226" y="2259412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/>
          <p:cNvSpPr/>
          <p:nvPr/>
        </p:nvSpPr>
        <p:spPr>
          <a:xfrm>
            <a:off x="4910990" y="2279122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/>
          <p:cNvSpPr/>
          <p:nvPr/>
        </p:nvSpPr>
        <p:spPr>
          <a:xfrm>
            <a:off x="4154211" y="2275939"/>
            <a:ext cx="55419" cy="266289"/>
          </a:xfrm>
          <a:prstGeom prst="roundRect">
            <a:avLst/>
          </a:prstGeom>
          <a:solidFill>
            <a:srgbClr val="FFC000"/>
          </a:solidFill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57" name="Rectangle 56"/>
          <p:cNvSpPr/>
          <p:nvPr/>
        </p:nvSpPr>
        <p:spPr>
          <a:xfrm>
            <a:off x="492401" y="962366"/>
            <a:ext cx="4487052" cy="66199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753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19181" y="3872081"/>
            <a:ext cx="3724819" cy="298591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cooldown helps flux expulsion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253896" y="868348"/>
                <a:ext cx="4544890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rgbClr val="C00000"/>
                    </a:solidFill>
                  </a:rPr>
                  <a:t>Fast cool-down</a:t>
                </a:r>
                <a:r>
                  <a:rPr lang="en-US" dirty="0">
                    <a:solidFill>
                      <a:srgbClr val="C00000"/>
                    </a:solidFill>
                  </a:rPr>
                  <a:t>: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large thermal gradients</a:t>
                </a:r>
                <a:r>
                  <a:rPr lang="en-US" i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 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efficient flux expulsion</a:t>
                </a:r>
              </a:p>
              <a:p>
                <a:pPr algn="just"/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rgbClr val="C00000"/>
                    </a:solidFill>
                  </a:rPr>
                  <a:t>Slow cool-down</a:t>
                </a:r>
                <a:r>
                  <a:rPr lang="en-US" dirty="0">
                    <a:solidFill>
                      <a:srgbClr val="C00000"/>
                    </a:solidFill>
                  </a:rPr>
                  <a:t>: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small thermal gradients</a:t>
                </a: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poor flux expulsion</a:t>
                </a:r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896" y="868348"/>
                <a:ext cx="4544890" cy="2431435"/>
              </a:xfrm>
              <a:prstGeom prst="rect">
                <a:avLst/>
              </a:prstGeom>
              <a:blipFill>
                <a:blip r:embed="rId2"/>
                <a:stretch>
                  <a:fillRect l="-1879" t="-2005" r="-201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53896" y="3528227"/>
            <a:ext cx="2322746" cy="1754718"/>
            <a:chOff x="-21233" y="2330952"/>
            <a:chExt cx="2322746" cy="1754718"/>
          </a:xfrm>
        </p:grpSpPr>
        <p:pic>
          <p:nvPicPr>
            <p:cNvPr id="18" name="Picture 2" descr="image of FIG. 2.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306" r="64752" b="22208"/>
            <a:stretch/>
          </p:blipFill>
          <p:spPr bwMode="auto">
            <a:xfrm>
              <a:off x="418311" y="2390174"/>
              <a:ext cx="1883202" cy="169549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01298" y="2330952"/>
              <a:ext cx="439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</a:t>
              </a:r>
              <a:r>
                <a:rPr lang="en-US" baseline="-25000" dirty="0">
                  <a:solidFill>
                    <a:srgbClr val="C00000"/>
                  </a:solidFill>
                </a:rPr>
                <a:t>1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-21233" y="2939572"/>
              <a:ext cx="439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</a:t>
              </a:r>
              <a:r>
                <a:rPr lang="en-US" baseline="-25000" dirty="0">
                  <a:solidFill>
                    <a:srgbClr val="C00000"/>
                  </a:solidFill>
                </a:rPr>
                <a:t>2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82117" y="3233789"/>
              <a:ext cx="1710325" cy="20735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996062" y="2685122"/>
              <a:ext cx="646510" cy="12676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Mattia Checchin | ERL 2017 | 20-Jun-2017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28" name="TextBox 8"/>
          <p:cNvSpPr txBox="1">
            <a:spLocks noChangeArrowheads="1"/>
          </p:cNvSpPr>
          <p:nvPr/>
        </p:nvSpPr>
        <p:spPr bwMode="auto">
          <a:xfrm>
            <a:off x="22744" y="5462761"/>
            <a:ext cx="4445560" cy="138499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A. Romanenko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Appl. Phys. Lett. </a:t>
            </a:r>
            <a:r>
              <a:rPr lang="en-US" sz="1400" b="1" dirty="0">
                <a:solidFill>
                  <a:srgbClr val="0000FF"/>
                </a:solidFill>
              </a:rPr>
              <a:t>105</a:t>
            </a:r>
            <a:r>
              <a:rPr lang="en-US" sz="1400" dirty="0">
                <a:solidFill>
                  <a:srgbClr val="0000FF"/>
                </a:solidFill>
              </a:rPr>
              <a:t>, 234103 (2014)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A. Romanenko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115</a:t>
            </a:r>
            <a:r>
              <a:rPr lang="en-US" sz="1400" dirty="0">
                <a:solidFill>
                  <a:srgbClr val="0000FF"/>
                </a:solidFill>
              </a:rPr>
              <a:t>, 184903 (2014)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D. </a:t>
            </a:r>
            <a:r>
              <a:rPr lang="en-US" sz="1400" dirty="0" err="1">
                <a:solidFill>
                  <a:srgbClr val="0000FF"/>
                </a:solidFill>
              </a:rPr>
              <a:t>Gonnella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117</a:t>
            </a:r>
            <a:r>
              <a:rPr lang="en-US" sz="1400" dirty="0">
                <a:solidFill>
                  <a:srgbClr val="0000FF"/>
                </a:solidFill>
              </a:rPr>
              <a:t>, 023908 (2015)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M. Martinello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118</a:t>
            </a:r>
            <a:r>
              <a:rPr lang="en-US" sz="1400" dirty="0">
                <a:solidFill>
                  <a:srgbClr val="0000FF"/>
                </a:solidFill>
              </a:rPr>
              <a:t>, 044505 (2015)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S. Posen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J. Appl. Phys. </a:t>
            </a:r>
            <a:r>
              <a:rPr lang="en-US" sz="1400" b="1" dirty="0">
                <a:solidFill>
                  <a:srgbClr val="0000FF"/>
                </a:solidFill>
              </a:rPr>
              <a:t>119</a:t>
            </a:r>
            <a:r>
              <a:rPr lang="en-US" sz="1400" dirty="0">
                <a:solidFill>
                  <a:srgbClr val="0000FF"/>
                </a:solidFill>
              </a:rPr>
              <a:t>, 213903 (2016)</a:t>
            </a:r>
          </a:p>
          <a:p>
            <a:pPr eaLnBrk="1" hangingPunct="1"/>
            <a:r>
              <a:rPr lang="en-US" sz="1400" dirty="0">
                <a:solidFill>
                  <a:srgbClr val="0000FF"/>
                </a:solidFill>
              </a:rPr>
              <a:t>S. Huang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Phys. Rev. Accel. Beams </a:t>
            </a:r>
            <a:r>
              <a:rPr lang="en-US" sz="1400" b="1" dirty="0">
                <a:solidFill>
                  <a:srgbClr val="0000FF"/>
                </a:solidFill>
              </a:rPr>
              <a:t>19</a:t>
            </a:r>
            <a:r>
              <a:rPr lang="en-US" sz="1400" dirty="0">
                <a:solidFill>
                  <a:srgbClr val="0000FF"/>
                </a:solidFill>
              </a:rPr>
              <a:t>, 082001 (2016)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293782" y="822614"/>
            <a:ext cx="3850218" cy="3041000"/>
            <a:chOff x="5293782" y="805680"/>
            <a:chExt cx="3850218" cy="3041000"/>
          </a:xfrm>
        </p:grpSpPr>
        <p:grpSp>
          <p:nvGrpSpPr>
            <p:cNvPr id="9" name="Group 8"/>
            <p:cNvGrpSpPr/>
            <p:nvPr/>
          </p:nvGrpSpPr>
          <p:grpSpPr>
            <a:xfrm>
              <a:off x="5293782" y="805680"/>
              <a:ext cx="3850218" cy="3041000"/>
              <a:chOff x="833920" y="3560923"/>
              <a:chExt cx="3356854" cy="2555787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833920" y="3560923"/>
                <a:ext cx="3356854" cy="2555787"/>
                <a:chOff x="2246297" y="3074188"/>
                <a:chExt cx="3356854" cy="2555787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246297" y="3074188"/>
                  <a:ext cx="3356854" cy="2555787"/>
                </a:xfrm>
                <a:prstGeom prst="rect">
                  <a:avLst/>
                </a:prstGeom>
              </p:spPr>
            </p:pic>
            <p:sp>
              <p:nvSpPr>
                <p:cNvPr id="38" name="Rectangle 37"/>
                <p:cNvSpPr/>
                <p:nvPr/>
              </p:nvSpPr>
              <p:spPr>
                <a:xfrm>
                  <a:off x="3562637" y="3972096"/>
                  <a:ext cx="1510442" cy="5539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 rot="16200000">
                <a:off x="681555" y="4001624"/>
                <a:ext cx="709199" cy="29517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600" dirty="0" err="1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  <a:r>
                  <a:rPr lang="en-US" sz="16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sc</a:t>
                </a:r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  <a:t>/</a:t>
                </a:r>
                <a:r>
                  <a:rPr lang="en-US" sz="1600" dirty="0" err="1">
                    <a:solidFill>
                      <a:schemeClr val="accent6">
                        <a:lumMod val="50000"/>
                      </a:schemeClr>
                    </a:solidFill>
                  </a:rPr>
                  <a:t>B</a:t>
                </a:r>
                <a:r>
                  <a:rPr lang="en-US" sz="1600" baseline="-25000" dirty="0" err="1">
                    <a:solidFill>
                      <a:schemeClr val="accent6">
                        <a:lumMod val="50000"/>
                      </a:schemeClr>
                    </a:solidFill>
                  </a:rPr>
                  <a:t>nc</a:t>
                </a:r>
                <a:endParaRPr lang="en-US" sz="1600" baseline="-25000" dirty="0"/>
              </a:p>
            </p:txBody>
          </p:sp>
        </p:grpSp>
        <p:sp>
          <p:nvSpPr>
            <p:cNvPr id="29" name="Rectangle 28"/>
            <p:cNvSpPr/>
            <p:nvPr/>
          </p:nvSpPr>
          <p:spPr>
            <a:xfrm rot="1660933">
              <a:off x="6595199" y="1826949"/>
              <a:ext cx="1288096" cy="1964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085" y="3590167"/>
            <a:ext cx="4017009" cy="343781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/>
          <a:srcRect t="5902" b="4562"/>
          <a:stretch/>
        </p:blipFill>
        <p:spPr>
          <a:xfrm>
            <a:off x="2719101" y="3587449"/>
            <a:ext cx="2038879" cy="17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65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434553" y="817685"/>
            <a:ext cx="3200400" cy="2691491"/>
            <a:chOff x="5940836" y="885179"/>
            <a:chExt cx="2392052" cy="201168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16" t="8191" r="7623" b="9323"/>
            <a:stretch/>
          </p:blipFill>
          <p:spPr>
            <a:xfrm>
              <a:off x="5940836" y="885179"/>
              <a:ext cx="2392052" cy="201168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 rot="1401215">
              <a:off x="6380094" y="2610006"/>
              <a:ext cx="503449" cy="91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235908" y="2361635"/>
              <a:ext cx="287936" cy="2723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5213023" y="4053529"/>
            <a:ext cx="3572758" cy="212821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13022" y="4383469"/>
            <a:ext cx="2422688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213023" y="4724405"/>
            <a:ext cx="1498862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13023" y="5040204"/>
            <a:ext cx="86726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213023" y="5362286"/>
            <a:ext cx="42420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213023" y="5646661"/>
            <a:ext cx="188536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RF resonators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8867" y="1043046"/>
                <a:ext cx="4630915" cy="4987867"/>
              </a:xfrm>
            </p:spPr>
            <p:txBody>
              <a:bodyPr/>
              <a:lstStyle/>
              <a:p>
                <a:pPr algn="just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EM field resonates efficiently with very low dissipation</a:t>
                </a:r>
              </a:p>
              <a:p>
                <a:pPr algn="just"/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Performance defined by the first hundreds of nanometers form the RF surface 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), where the current flows</a:t>
                </a:r>
              </a:p>
              <a:p>
                <a:pPr algn="just"/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endParaRPr lang="en-US" dirty="0"/>
              </a:p>
              <a:p>
                <a:pPr>
                  <a:buClr>
                    <a:schemeClr val="accent6">
                      <a:lumMod val="50000"/>
                    </a:schemeClr>
                  </a:buClr>
                </a:pPr>
                <a:r>
                  <a:rPr lang="en-US" sz="2800" dirty="0">
                    <a:solidFill>
                      <a:srgbClr val="C00000"/>
                    </a:solidFill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 minimization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𝐵𝐶𝑆</m:t>
                        </m:r>
                      </m:sub>
                    </m:sSub>
                    <m:d>
                      <m:dPr>
                        <m:ctrlP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8867" y="1043046"/>
                <a:ext cx="4630915" cy="4987867"/>
              </a:xfrm>
              <a:blipFill>
                <a:blip r:embed="rId3"/>
                <a:stretch>
                  <a:fillRect l="-4348" t="-1711" r="-4084" b="-39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213022" y="4053529"/>
            <a:ext cx="3337089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937369" y="4053529"/>
            <a:ext cx="0" cy="1159497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993116" y="4334282"/>
                <a:ext cx="67954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36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36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3116" y="4334282"/>
                <a:ext cx="679545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 flipV="1">
            <a:off x="5213023" y="3509176"/>
            <a:ext cx="1538925" cy="525501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751948" y="3237254"/>
            <a:ext cx="494907" cy="262495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7246855" y="3499749"/>
            <a:ext cx="1538927" cy="528791"/>
          </a:xfrm>
          <a:prstGeom prst="line">
            <a:avLst/>
          </a:prstGeom>
          <a:ln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666522" y="3568029"/>
                <a:ext cx="66576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522" y="3568029"/>
                <a:ext cx="665760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8547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Thermodynamic force during cooldown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12252" y="1797587"/>
                <a:ext cx="3490122" cy="5347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3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52" y="1797587"/>
                <a:ext cx="3490122" cy="5347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80526" y="3573811"/>
                <a:ext cx="2753574" cy="702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f>
                        <m:f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526" y="3573811"/>
                <a:ext cx="2753574" cy="7023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59777" y="2712399"/>
            <a:ext cx="4849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We can define the </a:t>
            </a:r>
            <a:r>
              <a:rPr lang="en-US" i="1" dirty="0">
                <a:solidFill>
                  <a:srgbClr val="C00000"/>
                </a:solidFill>
              </a:rPr>
              <a:t>thermodynamic force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acting on the vortex as: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9778" y="888730"/>
            <a:ext cx="4849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Gibbs free energy density defines the stability of vortices in the SC: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20</a:t>
            </a:fld>
            <a:endParaRPr lang="en-US" altLang="en-US" sz="1200"/>
          </a:p>
        </p:txBody>
      </p:sp>
      <p:grpSp>
        <p:nvGrpSpPr>
          <p:cNvPr id="13" name="Group 12"/>
          <p:cNvGrpSpPr/>
          <p:nvPr/>
        </p:nvGrpSpPr>
        <p:grpSpPr>
          <a:xfrm>
            <a:off x="676275" y="4545802"/>
            <a:ext cx="3866929" cy="1340555"/>
            <a:chOff x="2830508" y="4778143"/>
            <a:chExt cx="3866929" cy="13405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3062610" y="4951184"/>
                  <a:ext cx="3380605" cy="107356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3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3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sSub>
                              <m:sSubPr>
                                <m:ctrlP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3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en-US" sz="3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US" sz="320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sz="3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sz="3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sz="3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oMath>
                    </m:oMathPara>
                  </a14:m>
                  <a:endParaRPr lang="en-US" sz="3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2610" y="4951184"/>
                  <a:ext cx="3380605" cy="10735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Rectangle 4"/>
            <p:cNvSpPr/>
            <p:nvPr/>
          </p:nvSpPr>
          <p:spPr>
            <a:xfrm>
              <a:off x="2830508" y="4778143"/>
              <a:ext cx="3866929" cy="134055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4849132" y="3562107"/>
            <a:ext cx="4172051" cy="2367610"/>
            <a:chOff x="807352" y="1654613"/>
            <a:chExt cx="7395166" cy="4196704"/>
          </a:xfrm>
        </p:grpSpPr>
        <p:sp>
          <p:nvSpPr>
            <p:cNvPr id="24" name="Parallelogram 23"/>
            <p:cNvSpPr/>
            <p:nvPr/>
          </p:nvSpPr>
          <p:spPr>
            <a:xfrm rot="18900000" flipH="1">
              <a:off x="4349807" y="3093169"/>
              <a:ext cx="3086864" cy="2758148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ube 24"/>
            <p:cNvSpPr/>
            <p:nvPr/>
          </p:nvSpPr>
          <p:spPr>
            <a:xfrm>
              <a:off x="1238324" y="3093479"/>
              <a:ext cx="6658810" cy="2157021"/>
            </a:xfrm>
            <a:prstGeom prst="cube">
              <a:avLst>
                <a:gd name="adj" fmla="val 68224"/>
              </a:avLst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chemeClr val="bg1"/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Parallelogram 49"/>
            <p:cNvSpPr/>
            <p:nvPr/>
          </p:nvSpPr>
          <p:spPr>
            <a:xfrm rot="18900000" flipH="1">
              <a:off x="1754133" y="1889335"/>
              <a:ext cx="3047906" cy="2696241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25" idx="1"/>
              <a:endCxn id="25" idx="3"/>
            </p:cNvCxnSpPr>
            <p:nvPr/>
          </p:nvCxnSpPr>
          <p:spPr>
            <a:xfrm>
              <a:off x="3831926" y="4565085"/>
              <a:ext cx="0" cy="685414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5" idx="0"/>
              <a:endCxn id="25" idx="1"/>
            </p:cNvCxnSpPr>
            <p:nvPr/>
          </p:nvCxnSpPr>
          <p:spPr>
            <a:xfrm flipH="1">
              <a:off x="3831926" y="3093479"/>
              <a:ext cx="1471606" cy="1471606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28" name="Group 27"/>
            <p:cNvGrpSpPr/>
            <p:nvPr/>
          </p:nvGrpSpPr>
          <p:grpSpPr>
            <a:xfrm>
              <a:off x="4090746" y="3496201"/>
              <a:ext cx="561063" cy="1351576"/>
              <a:chOff x="4559577" y="2631454"/>
              <a:chExt cx="561063" cy="1351576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78" name="Arc 77"/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Arc 74"/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Arc 75"/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6968544" y="2619925"/>
              <a:ext cx="561063" cy="1351576"/>
              <a:chOff x="4559577" y="2631454"/>
              <a:chExt cx="561063" cy="1351576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72" name="Oval 71"/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0" name="Arc 69"/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Arc 70"/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Right Arrow 30"/>
            <p:cNvSpPr/>
            <p:nvPr/>
          </p:nvSpPr>
          <p:spPr>
            <a:xfrm>
              <a:off x="4494630" y="4038946"/>
              <a:ext cx="704080" cy="270204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991451" y="2615808"/>
              <a:ext cx="561063" cy="1351576"/>
              <a:chOff x="4559577" y="2631454"/>
              <a:chExt cx="561063" cy="1351576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67" name="Oval 66"/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5" name="Arc 64"/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Arc 65"/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245994" y="4665773"/>
              <a:ext cx="2170428" cy="490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Meissner State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736617" y="4665984"/>
              <a:ext cx="1964672" cy="490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Mixed State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4776409" y="3468774"/>
                  <a:ext cx="314838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0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6409" y="3468774"/>
                  <a:ext cx="314838" cy="469763"/>
                </a:xfrm>
                <a:prstGeom prst="rect">
                  <a:avLst/>
                </a:prstGeom>
                <a:blipFill>
                  <a:blip r:embed="rId5"/>
                  <a:stretch>
                    <a:fillRect l="-62069" r="-51724" b="-5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5600001" y="2514717"/>
                  <a:ext cx="314838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sz="20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00001" y="2514717"/>
                  <a:ext cx="314838" cy="469763"/>
                </a:xfrm>
                <a:prstGeom prst="rect">
                  <a:avLst/>
                </a:prstGeom>
                <a:blipFill>
                  <a:blip r:embed="rId6"/>
                  <a:stretch>
                    <a:fillRect l="-58621" r="-51724" b="-558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Arrow Connector 44"/>
            <p:cNvCxnSpPr/>
            <p:nvPr/>
          </p:nvCxnSpPr>
          <p:spPr>
            <a:xfrm flipV="1">
              <a:off x="1252177" y="2615808"/>
              <a:ext cx="0" cy="1949279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1238324" y="4565085"/>
              <a:ext cx="6870513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1252177" y="2140086"/>
              <a:ext cx="2419276" cy="2425001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50" idx="2"/>
            </p:cNvCxnSpPr>
            <p:nvPr/>
          </p:nvCxnSpPr>
          <p:spPr>
            <a:xfrm>
              <a:off x="2545372" y="3970171"/>
              <a:ext cx="3604155" cy="1701055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50" idx="5"/>
            </p:cNvCxnSpPr>
            <p:nvPr/>
          </p:nvCxnSpPr>
          <p:spPr>
            <a:xfrm>
              <a:off x="4010804" y="2504740"/>
              <a:ext cx="3711062" cy="1741081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4" name="Right Arrow 53"/>
            <p:cNvSpPr/>
            <p:nvPr/>
          </p:nvSpPr>
          <p:spPr>
            <a:xfrm>
              <a:off x="5395039" y="3126404"/>
              <a:ext cx="704080" cy="270204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807352" y="2018069"/>
                  <a:ext cx="877282" cy="46976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352" y="2018069"/>
                  <a:ext cx="877282" cy="469763"/>
                </a:xfrm>
                <a:prstGeom prst="rect">
                  <a:avLst/>
                </a:prstGeom>
                <a:blipFill>
                  <a:blip r:embed="rId7"/>
                  <a:stretch>
                    <a:fillRect l="-18293" t="-2326" r="-26829" b="-581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6" name="Group 55"/>
            <p:cNvGrpSpPr/>
            <p:nvPr/>
          </p:nvGrpSpPr>
          <p:grpSpPr>
            <a:xfrm>
              <a:off x="5877017" y="3428757"/>
              <a:ext cx="561063" cy="1351576"/>
              <a:chOff x="4559577" y="2631454"/>
              <a:chExt cx="561063" cy="1351576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4572000" y="3170082"/>
                <a:ext cx="548640" cy="278436"/>
                <a:chOff x="5252936" y="3840812"/>
                <a:chExt cx="548640" cy="278436"/>
              </a:xfrm>
            </p:grpSpPr>
            <p:sp>
              <p:nvSpPr>
                <p:cNvPr id="62" name="Oval 61"/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Arc 62"/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0" name="Arc 59"/>
              <p:cNvSpPr/>
              <p:nvPr/>
            </p:nvSpPr>
            <p:spPr>
              <a:xfrm>
                <a:off x="4559577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rc 60"/>
              <p:cNvSpPr/>
              <p:nvPr/>
            </p:nvSpPr>
            <p:spPr>
              <a:xfrm flipH="1">
                <a:off x="4836389" y="2631454"/>
                <a:ext cx="274320" cy="1351576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56"/>
                <p:cNvSpPr/>
                <p:nvPr/>
              </p:nvSpPr>
              <p:spPr>
                <a:xfrm>
                  <a:off x="7733133" y="4459512"/>
                  <a:ext cx="469385" cy="7092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7" name="Rectangle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33133" y="4459512"/>
                  <a:ext cx="469385" cy="709214"/>
                </a:xfrm>
                <a:prstGeom prst="rect">
                  <a:avLst/>
                </a:prstGeom>
                <a:blipFill>
                  <a:blip r:embed="rId8"/>
                  <a:stretch>
                    <a:fillRect r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/>
                <p:cNvSpPr/>
                <p:nvPr/>
              </p:nvSpPr>
              <p:spPr>
                <a:xfrm>
                  <a:off x="3588189" y="1654613"/>
                  <a:ext cx="596793" cy="6106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8" name="Rectangle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8189" y="1654613"/>
                  <a:ext cx="596793" cy="610692"/>
                </a:xfrm>
                <a:prstGeom prst="rect">
                  <a:avLst/>
                </a:prstGeom>
                <a:blipFill>
                  <a:blip r:embed="rId9"/>
                  <a:stretch>
                    <a:fillRect b="-245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" name="Group 5"/>
          <p:cNvGrpSpPr/>
          <p:nvPr/>
        </p:nvGrpSpPr>
        <p:grpSpPr>
          <a:xfrm>
            <a:off x="5494160" y="949994"/>
            <a:ext cx="3004385" cy="2251419"/>
            <a:chOff x="5494160" y="949994"/>
            <a:chExt cx="3004385" cy="2251419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5898598" y="1335492"/>
              <a:ext cx="0" cy="18659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5898598" y="2298489"/>
              <a:ext cx="239212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898598" y="1710798"/>
              <a:ext cx="2302503" cy="1169434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5494160" y="949994"/>
                  <a:ext cx="80887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4160" y="949994"/>
                  <a:ext cx="808875" cy="400110"/>
                </a:xfrm>
                <a:prstGeom prst="rect">
                  <a:avLst/>
                </a:prstGeom>
                <a:blipFill>
                  <a:blip r:embed="rId10"/>
                  <a:stretch>
                    <a:fillRect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8062721" y="2296141"/>
                  <a:ext cx="43582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2721" y="2296141"/>
                  <a:ext cx="435824" cy="4001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7" name="Straight Arrow Connector 46"/>
            <p:cNvCxnSpPr/>
            <p:nvPr/>
          </p:nvCxnSpPr>
          <p:spPr>
            <a:xfrm flipV="1">
              <a:off x="7055705" y="1335492"/>
              <a:ext cx="0" cy="1865921"/>
            </a:xfrm>
            <a:prstGeom prst="straightConnector1">
              <a:avLst/>
            </a:prstGeom>
            <a:ln>
              <a:prstDash val="dash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6629085" y="2526801"/>
                  <a:ext cx="824649" cy="3597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anchor="ctr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r>
                          <a:rPr lang="en-US" sz="16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9085" y="2526801"/>
                  <a:ext cx="824649" cy="359714"/>
                </a:xfrm>
                <a:prstGeom prst="rect">
                  <a:avLst/>
                </a:prstGeom>
                <a:blipFill>
                  <a:blip r:embed="rId12"/>
                  <a:stretch>
                    <a:fillRect b="-3279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Box 48"/>
            <p:cNvSpPr txBox="1"/>
            <p:nvPr/>
          </p:nvSpPr>
          <p:spPr>
            <a:xfrm>
              <a:off x="6060417" y="1316757"/>
              <a:ext cx="889195" cy="421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Meissner State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65327" y="1316876"/>
              <a:ext cx="889195" cy="4217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Mixed</a:t>
              </a:r>
            </a:p>
            <a:p>
              <a:pPr algn="ctr"/>
              <a:r>
                <a:rPr lang="en-US" sz="1400" dirty="0">
                  <a:solidFill>
                    <a:schemeClr val="accent6">
                      <a:lumMod val="50000"/>
                    </a:schemeClr>
                  </a:solidFill>
                </a:rPr>
                <a:t>State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Rectangle 78"/>
                <p:cNvSpPr/>
                <p:nvPr/>
              </p:nvSpPr>
              <p:spPr>
                <a:xfrm>
                  <a:off x="5530678" y="2112624"/>
                  <a:ext cx="38504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9" name="Rectangle 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0678" y="2112624"/>
                  <a:ext cx="385041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6391387" y="5300879"/>
                <a:ext cx="262444" cy="2339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4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1387" y="5300879"/>
                <a:ext cx="262444" cy="233910"/>
              </a:xfrm>
              <a:prstGeom prst="rect">
                <a:avLst/>
              </a:prstGeom>
              <a:blipFill>
                <a:blip r:embed="rId14"/>
                <a:stretch>
                  <a:fillRect l="-13043" b="-10000"/>
                </a:stretch>
              </a:blipFill>
              <a:ln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angle 79"/>
          <p:cNvSpPr/>
          <p:nvPr/>
        </p:nvSpPr>
        <p:spPr>
          <a:xfrm>
            <a:off x="159778" y="6027409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1716160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thermal gradient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2995881" y="1906358"/>
                <a:ext cx="2927725" cy="4047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5881" y="1906358"/>
                <a:ext cx="2927725" cy="404726"/>
              </a:xfrm>
              <a:prstGeom prst="rect">
                <a:avLst/>
              </a:prstGeom>
              <a:blipFill>
                <a:blip r:embed="rId2"/>
                <a:stretch>
                  <a:fillRect l="-3119" t="-1515" r="-1663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3835" y="2704598"/>
                <a:ext cx="797181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</a:t>
                </a:r>
                <a:r>
                  <a:rPr lang="en-US" i="1" dirty="0">
                    <a:solidFill>
                      <a:srgbClr val="C00000"/>
                    </a:solidFill>
                  </a:rPr>
                  <a:t>minimum thermal gradient needed to expel vortices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is the critical thermal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: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35" y="2704598"/>
                <a:ext cx="7971816" cy="830997"/>
              </a:xfrm>
              <a:prstGeom prst="rect">
                <a:avLst/>
              </a:prstGeom>
              <a:blipFill>
                <a:blip r:embed="rId3"/>
                <a:stretch>
                  <a:fillRect l="-1224" t="-5882" r="-1224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2437" y="910382"/>
                <a:ext cx="797181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</a:t>
                </a:r>
                <a:r>
                  <a:rPr lang="en-US" i="1" dirty="0">
                    <a:solidFill>
                      <a:srgbClr val="C00000"/>
                    </a:solidFill>
                  </a:rPr>
                  <a:t>pinning force acting against the expulsion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is defined in terms of critical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7" y="910382"/>
                <a:ext cx="7971818" cy="830997"/>
              </a:xfrm>
              <a:prstGeom prst="rect">
                <a:avLst/>
              </a:prstGeom>
              <a:blipFill>
                <a:blip r:embed="rId4"/>
                <a:stretch>
                  <a:fillRect l="-1147" t="-5839" r="-1223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21</a:t>
            </a:fld>
            <a:endParaRPr lang="en-US" altLang="en-US" sz="1200"/>
          </a:p>
        </p:txBody>
      </p:sp>
      <p:grpSp>
        <p:nvGrpSpPr>
          <p:cNvPr id="5" name="Group 4"/>
          <p:cNvGrpSpPr/>
          <p:nvPr/>
        </p:nvGrpSpPr>
        <p:grpSpPr>
          <a:xfrm>
            <a:off x="676275" y="3888592"/>
            <a:ext cx="3152237" cy="1340555"/>
            <a:chOff x="2450895" y="4447634"/>
            <a:chExt cx="3096983" cy="13405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2526895" y="4575048"/>
                  <a:ext cx="2854924" cy="11297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320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d>
                              <m:dPr>
                                <m:ctrlP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d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oMath>
                    </m:oMathPara>
                  </a14:m>
                  <a:endParaRPr lang="en-US" sz="3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6895" y="4575048"/>
                  <a:ext cx="2854924" cy="112979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Rectangle 35"/>
            <p:cNvSpPr/>
            <p:nvPr/>
          </p:nvSpPr>
          <p:spPr>
            <a:xfrm>
              <a:off x="2450895" y="4447634"/>
              <a:ext cx="3096983" cy="134055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908397" y="5356561"/>
                <a:ext cx="2593210" cy="6227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32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3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32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3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397" y="5356561"/>
                <a:ext cx="2593210" cy="6227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4" name="Group 113"/>
          <p:cNvGrpSpPr/>
          <p:nvPr/>
        </p:nvGrpSpPr>
        <p:grpSpPr>
          <a:xfrm>
            <a:off x="4846137" y="3292153"/>
            <a:ext cx="4172051" cy="2649900"/>
            <a:chOff x="4651370" y="3259388"/>
            <a:chExt cx="4172051" cy="2649900"/>
          </a:xfrm>
        </p:grpSpPr>
        <p:sp>
          <p:nvSpPr>
            <p:cNvPr id="66" name="Parallelogram 65"/>
            <p:cNvSpPr/>
            <p:nvPr/>
          </p:nvSpPr>
          <p:spPr>
            <a:xfrm rot="18900000" flipH="1">
              <a:off x="6649878" y="4339584"/>
              <a:ext cx="1741483" cy="1556035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ube 66"/>
            <p:cNvSpPr/>
            <p:nvPr/>
          </p:nvSpPr>
          <p:spPr>
            <a:xfrm>
              <a:off x="4894507" y="4339759"/>
              <a:ext cx="3756629" cy="1216904"/>
            </a:xfrm>
            <a:prstGeom prst="cube">
              <a:avLst>
                <a:gd name="adj" fmla="val 68224"/>
              </a:avLst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chemeClr val="bg1"/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108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8" name="Straight Connector 67"/>
            <p:cNvCxnSpPr>
              <a:stCxn id="67" idx="1"/>
              <a:endCxn id="67" idx="3"/>
            </p:cNvCxnSpPr>
            <p:nvPr/>
          </p:nvCxnSpPr>
          <p:spPr>
            <a:xfrm>
              <a:off x="6357711" y="5169979"/>
              <a:ext cx="0" cy="386683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82" name="Parallelogram 81"/>
            <p:cNvSpPr/>
            <p:nvPr/>
          </p:nvSpPr>
          <p:spPr>
            <a:xfrm rot="18900000" flipH="1">
              <a:off x="5181086" y="3660430"/>
              <a:ext cx="1719505" cy="1521109"/>
            </a:xfrm>
            <a:prstGeom prst="parallelogram">
              <a:avLst>
                <a:gd name="adj" fmla="val 36179"/>
              </a:avLst>
            </a:prstGeom>
            <a:solidFill>
              <a:srgbClr val="FFC000">
                <a:alpha val="14000"/>
              </a:srgb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>
              <a:stCxn id="67" idx="0"/>
              <a:endCxn id="67" idx="1"/>
            </p:cNvCxnSpPr>
            <p:nvPr/>
          </p:nvCxnSpPr>
          <p:spPr>
            <a:xfrm flipH="1">
              <a:off x="6357711" y="4339759"/>
              <a:ext cx="830220" cy="830220"/>
            </a:xfrm>
            <a:prstGeom prst="line">
              <a:avLst/>
            </a:prstGeom>
            <a:ln w="28575">
              <a:solidFill>
                <a:srgbClr val="331EFE"/>
              </a:solidFill>
              <a:prstDash val="soli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4898834" y="5226783"/>
              <a:ext cx="12244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Meissner State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868101" y="5226902"/>
              <a:ext cx="11083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Mixed State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7673428" y="4525217"/>
                  <a:ext cx="24788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3428" y="4525217"/>
                  <a:ext cx="247888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45000" r="-40000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/>
                <p:cNvSpPr txBox="1"/>
                <p:nvPr/>
              </p:nvSpPr>
              <p:spPr>
                <a:xfrm>
                  <a:off x="6196620" y="5268114"/>
                  <a:ext cx="262444" cy="2339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oMath>
                    </m:oMathPara>
                  </a14:m>
                  <a:endParaRPr lang="en-US" sz="14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6620" y="5268114"/>
                  <a:ext cx="262444" cy="233910"/>
                </a:xfrm>
                <a:prstGeom prst="rect">
                  <a:avLst/>
                </a:prstGeom>
                <a:blipFill>
                  <a:blip r:embed="rId8"/>
                  <a:stretch>
                    <a:fillRect l="-13043" b="-10000"/>
                  </a:stretch>
                </a:blip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/>
            <p:cNvCxnSpPr/>
            <p:nvPr/>
          </p:nvCxnSpPr>
          <p:spPr>
            <a:xfrm flipV="1">
              <a:off x="4905056" y="4070276"/>
              <a:ext cx="0" cy="1099704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4894507" y="5170826"/>
              <a:ext cx="3876063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4897436" y="3801893"/>
              <a:ext cx="1364857" cy="1368087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>
              <a:stCxn id="82" idx="2"/>
            </p:cNvCxnSpPr>
            <p:nvPr/>
          </p:nvCxnSpPr>
          <p:spPr>
            <a:xfrm>
              <a:off x="5627471" y="4834353"/>
              <a:ext cx="2033317" cy="959666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>
              <a:stCxn id="82" idx="5"/>
            </p:cNvCxnSpPr>
            <p:nvPr/>
          </p:nvCxnSpPr>
          <p:spPr>
            <a:xfrm>
              <a:off x="6454208" y="4007616"/>
              <a:ext cx="2093630" cy="982247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/>
                <p:cNvSpPr txBox="1"/>
                <p:nvPr/>
              </p:nvSpPr>
              <p:spPr>
                <a:xfrm>
                  <a:off x="4651370" y="3733056"/>
                  <a:ext cx="494927" cy="2650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370" y="3733056"/>
                  <a:ext cx="494927" cy="265021"/>
                </a:xfrm>
                <a:prstGeom prst="rect">
                  <a:avLst/>
                </a:prstGeom>
                <a:blipFill>
                  <a:blip r:embed="rId9"/>
                  <a:stretch>
                    <a:fillRect l="-18519" t="-2326" r="-28395" b="-5814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Rectangle 87"/>
                <p:cNvSpPr/>
                <p:nvPr/>
              </p:nvSpPr>
              <p:spPr>
                <a:xfrm>
                  <a:off x="8558613" y="5110419"/>
                  <a:ext cx="264808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88" name="Rectangle 8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58613" y="5110419"/>
                  <a:ext cx="264808" cy="400110"/>
                </a:xfrm>
                <a:prstGeom prst="rect">
                  <a:avLst/>
                </a:prstGeom>
                <a:blipFill>
                  <a:blip r:embed="rId10"/>
                  <a:stretch>
                    <a:fillRect r="-930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Rectangle 88"/>
                <p:cNvSpPr/>
                <p:nvPr/>
              </p:nvSpPr>
              <p:spPr>
                <a:xfrm>
                  <a:off x="6220205" y="3528009"/>
                  <a:ext cx="336686" cy="3445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sz="20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9" name="Rectangle 8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0205" y="3528009"/>
                  <a:ext cx="336686" cy="344528"/>
                </a:xfrm>
                <a:prstGeom prst="rect">
                  <a:avLst/>
                </a:prstGeom>
                <a:blipFill>
                  <a:blip r:embed="rId11"/>
                  <a:stretch>
                    <a:fillRect b="-245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10"/>
                <p:cNvSpPr txBox="1"/>
                <p:nvPr/>
              </p:nvSpPr>
              <p:spPr>
                <a:xfrm>
                  <a:off x="5757678" y="4501146"/>
                  <a:ext cx="335348" cy="3978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11" name="TextBox 1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7678" y="4501146"/>
                  <a:ext cx="335348" cy="397866"/>
                </a:xfrm>
                <a:prstGeom prst="rect">
                  <a:avLst/>
                </a:prstGeom>
                <a:blipFill>
                  <a:blip r:embed="rId12"/>
                  <a:stretch>
                    <a:fillRect l="-30909" r="-7273" b="-2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3" name="Group 112"/>
            <p:cNvGrpSpPr>
              <a:grpSpLocks noChangeAspect="1"/>
            </p:cNvGrpSpPr>
            <p:nvPr/>
          </p:nvGrpSpPr>
          <p:grpSpPr>
            <a:xfrm>
              <a:off x="6396593" y="3623288"/>
              <a:ext cx="948953" cy="2286000"/>
              <a:chOff x="6550504" y="3965517"/>
              <a:chExt cx="645289" cy="1554480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6564792" y="4585006"/>
                <a:ext cx="631001" cy="320236"/>
                <a:chOff x="5252936" y="3840812"/>
                <a:chExt cx="548640" cy="278436"/>
              </a:xfrm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5252936" y="3844928"/>
                  <a:ext cx="548640" cy="274320"/>
                </a:xfrm>
                <a:prstGeom prst="ellipse">
                  <a:avLst/>
                </a:prstGeom>
                <a:noFill/>
                <a:ln w="19050" cap="flat">
                  <a:solidFill>
                    <a:schemeClr val="accent6">
                      <a:lumMod val="50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Arc 108"/>
                <p:cNvSpPr/>
                <p:nvPr/>
              </p:nvSpPr>
              <p:spPr>
                <a:xfrm rot="10800000">
                  <a:off x="5252936" y="3840812"/>
                  <a:ext cx="548640" cy="274320"/>
                </a:xfrm>
                <a:prstGeom prst="arc">
                  <a:avLst/>
                </a:prstGeom>
                <a:ln>
                  <a:head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6" name="Oval 5"/>
              <p:cNvSpPr/>
              <p:nvPr/>
            </p:nvSpPr>
            <p:spPr>
              <a:xfrm>
                <a:off x="6768489" y="4670602"/>
                <a:ext cx="193403" cy="12414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Arc 105"/>
              <p:cNvSpPr/>
              <p:nvPr/>
            </p:nvSpPr>
            <p:spPr>
              <a:xfrm>
                <a:off x="6550504" y="3965517"/>
                <a:ext cx="315501" cy="1554480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Arc 106"/>
              <p:cNvSpPr/>
              <p:nvPr/>
            </p:nvSpPr>
            <p:spPr>
              <a:xfrm flipH="1">
                <a:off x="6868871" y="3965517"/>
                <a:ext cx="315501" cy="1554480"/>
              </a:xfrm>
              <a:prstGeom prst="arc">
                <a:avLst/>
              </a:prstGeom>
              <a:ln w="19050">
                <a:solidFill>
                  <a:srgbClr val="C00000"/>
                </a:solidFill>
                <a:head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Right Arrow 71"/>
            <p:cNvSpPr/>
            <p:nvPr/>
          </p:nvSpPr>
          <p:spPr>
            <a:xfrm>
              <a:off x="6956315" y="4604682"/>
              <a:ext cx="659383" cy="24094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ight Arrow 109"/>
            <p:cNvSpPr/>
            <p:nvPr/>
          </p:nvSpPr>
          <p:spPr>
            <a:xfrm flipH="1">
              <a:off x="6126831" y="4604682"/>
              <a:ext cx="659383" cy="24094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flipV="1">
              <a:off x="6898585" y="3656958"/>
              <a:ext cx="557104" cy="1058722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>
            <a:xfrm>
              <a:off x="7177137" y="3259388"/>
              <a:ext cx="15656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ysClr val="windowText" lastClr="000000"/>
                  </a:solidFill>
                </a:rPr>
                <a:t>Pinning point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159778" y="6027409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440378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model for the expulsion ratio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r="1542"/>
          <a:stretch/>
        </p:blipFill>
        <p:spPr>
          <a:xfrm>
            <a:off x="4151397" y="2814610"/>
            <a:ext cx="4907762" cy="40233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22</a:t>
            </a:fld>
            <a:endParaRPr lang="en-US" altLang="en-US" sz="120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4424631"/>
                  </p:ext>
                </p:extLst>
              </p:nvPr>
            </p:nvGraphicFramePr>
            <p:xfrm>
              <a:off x="435529" y="4495824"/>
              <a:ext cx="3327871" cy="1209935"/>
            </p:xfrm>
            <a:graphic>
              <a:graphicData uri="http://schemas.openxmlformats.org/drawingml/2006/table">
                <a:tbl>
                  <a:tblPr firstRow="1">
                    <a:tableStyleId>{EB9631B5-78F2-41C9-869B-9F39066F8104}</a:tableStyleId>
                  </a:tblPr>
                  <a:tblGrid>
                    <a:gridCol w="15252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026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638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>
                              <a:solidFill>
                                <a:sysClr val="windowText" lastClr="000000"/>
                              </a:solidFill>
                            </a:rPr>
                            <a:t>Cavity name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180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𝐽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8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𝑚𝑚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sz="1800" b="0" i="1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3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CBMM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3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ACC002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1.6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04424631"/>
                  </p:ext>
                </p:extLst>
              </p:nvPr>
            </p:nvGraphicFramePr>
            <p:xfrm>
              <a:off x="435529" y="4495824"/>
              <a:ext cx="3327871" cy="1209935"/>
            </p:xfrm>
            <a:graphic>
              <a:graphicData uri="http://schemas.openxmlformats.org/drawingml/2006/table">
                <a:tbl>
                  <a:tblPr firstRow="1">
                    <a:tableStyleId>{EB9631B5-78F2-41C9-869B-9F39066F8104}</a:tableStyleId>
                  </a:tblPr>
                  <a:tblGrid>
                    <a:gridCol w="15252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026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638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i="1" dirty="0">
                              <a:solidFill>
                                <a:sysClr val="windowText" lastClr="000000"/>
                              </a:solidFill>
                            </a:rPr>
                            <a:t>Cavity name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4797" t="-2632" r="-338" b="-17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3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CBMM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3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ACC002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1.6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90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accent6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44173" y="3594238"/>
                <a:ext cx="3523271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The model predicts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i="1" dirty="0">
                    <a:solidFill>
                      <a:srgbClr val="C00000"/>
                    </a:solidFill>
                  </a:rPr>
                  <a:t> in agreement with literature</a:t>
                </a:r>
                <a:r>
                  <a:rPr lang="en-US" sz="2200" baseline="30000" dirty="0">
                    <a:solidFill>
                      <a:srgbClr val="331EFE"/>
                    </a:solidFill>
                  </a:rPr>
                  <a:t>1</a:t>
                </a:r>
                <a:r>
                  <a:rPr lang="en-US" sz="2200" baseline="30000" dirty="0">
                    <a:solidFill>
                      <a:schemeClr val="accent6">
                        <a:lumMod val="50000"/>
                      </a:schemeClr>
                    </a:solidFill>
                  </a:rPr>
                  <a:t>,</a:t>
                </a:r>
                <a:r>
                  <a:rPr lang="en-US" sz="2200" baseline="30000" dirty="0">
                    <a:solidFill>
                      <a:srgbClr val="331EFE"/>
                    </a:solidFill>
                  </a:rPr>
                  <a:t>2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173" y="3594238"/>
                <a:ext cx="3523271" cy="769441"/>
              </a:xfrm>
              <a:prstGeom prst="rect">
                <a:avLst/>
              </a:prstGeom>
              <a:blipFill>
                <a:blip r:embed="rId4"/>
                <a:stretch>
                  <a:fillRect l="-2249" t="-5556" r="-2249" b="-15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7134" y="5858329"/>
            <a:ext cx="430792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  <a:p>
            <a:r>
              <a:rPr lang="en-US" sz="1400" dirty="0">
                <a:solidFill>
                  <a:srgbClr val="331EFE"/>
                </a:solidFill>
              </a:rPr>
              <a:t>Data: </a:t>
            </a:r>
            <a:r>
              <a:rPr lang="en-US" sz="1400" dirty="0">
                <a:solidFill>
                  <a:srgbClr val="0000FF"/>
                </a:solidFill>
              </a:rPr>
              <a:t>S. Posen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J. Appl. Phys. </a:t>
            </a:r>
            <a:r>
              <a:rPr lang="en-US" sz="1400" b="1" dirty="0">
                <a:solidFill>
                  <a:srgbClr val="0000FF"/>
                </a:solidFill>
              </a:rPr>
              <a:t>119</a:t>
            </a:r>
            <a:r>
              <a:rPr lang="en-US" sz="1400" dirty="0">
                <a:solidFill>
                  <a:srgbClr val="0000FF"/>
                </a:solidFill>
              </a:rPr>
              <a:t>, 213903 (2016)</a:t>
            </a:r>
            <a:endParaRPr lang="en-US" sz="1400" dirty="0">
              <a:solidFill>
                <a:srgbClr val="331EFE"/>
              </a:solidFill>
            </a:endParaRPr>
          </a:p>
          <a:p>
            <a:r>
              <a:rPr lang="en-US" sz="1400" baseline="30000" dirty="0">
                <a:solidFill>
                  <a:srgbClr val="331EFE"/>
                </a:solidFill>
              </a:rPr>
              <a:t>1</a:t>
            </a:r>
            <a:r>
              <a:rPr lang="en-US" sz="1400" dirty="0">
                <a:solidFill>
                  <a:srgbClr val="331EFE"/>
                </a:solidFill>
              </a:rPr>
              <a:t> G. Park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US" sz="1400" dirty="0">
                <a:solidFill>
                  <a:srgbClr val="331EFE"/>
                </a:solidFill>
              </a:rPr>
              <a:t>Phys. Rev. Lett. </a:t>
            </a:r>
            <a:r>
              <a:rPr lang="en-US" sz="1400" b="1" dirty="0">
                <a:solidFill>
                  <a:srgbClr val="331EFE"/>
                </a:solidFill>
              </a:rPr>
              <a:t>68</a:t>
            </a:r>
            <a:r>
              <a:rPr lang="en-US" sz="1400" dirty="0">
                <a:solidFill>
                  <a:srgbClr val="331EFE"/>
                </a:solidFill>
              </a:rPr>
              <a:t>, 12 (1992)</a:t>
            </a:r>
          </a:p>
          <a:p>
            <a:r>
              <a:rPr lang="en-US" sz="1400" baseline="30000" dirty="0">
                <a:solidFill>
                  <a:srgbClr val="331EFE"/>
                </a:solidFill>
              </a:rPr>
              <a:t>2</a:t>
            </a:r>
            <a:r>
              <a:rPr lang="en-US" sz="1400" dirty="0">
                <a:solidFill>
                  <a:srgbClr val="331EFE"/>
                </a:solidFill>
              </a:rPr>
              <a:t> L. H. Allen and J. H. Claassen, Phys. Rev. B </a:t>
            </a:r>
            <a:r>
              <a:rPr lang="en-US" sz="1400" b="1" dirty="0">
                <a:solidFill>
                  <a:srgbClr val="331EFE"/>
                </a:solidFill>
              </a:rPr>
              <a:t>39</a:t>
            </a:r>
            <a:r>
              <a:rPr lang="en-US" sz="1400" dirty="0">
                <a:solidFill>
                  <a:srgbClr val="331EFE"/>
                </a:solidFill>
              </a:rPr>
              <a:t>, 4 (1989)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244173" y="815663"/>
                <a:ext cx="5114151" cy="17447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Let’s define a probability density function for flux expulsion:</a:t>
                </a:r>
              </a:p>
              <a:p>
                <a:pPr marL="342900" indent="-342900" algn="just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the </a:t>
                </a:r>
                <a:r>
                  <a:rPr lang="en-US" sz="2000" i="1" dirty="0">
                    <a:solidFill>
                      <a:srgbClr val="C00000"/>
                    </a:solidFill>
                  </a:rPr>
                  <a:t>probability of expelling vortices with the thermal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b>
                          <m:sSubPr>
                            <m:ctrlPr>
                              <a:rPr lang="en-US" sz="20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2000" i="1" dirty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000" i="1" dirty="0">
                    <a:solidFill>
                      <a:srgbClr val="C00000"/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sz="2000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0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2000" i="1" dirty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, hence the expulsion ratio is:</a:t>
                </a: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173" y="815663"/>
                <a:ext cx="5114151" cy="1744708"/>
              </a:xfrm>
              <a:prstGeom prst="rect">
                <a:avLst/>
              </a:prstGeom>
              <a:blipFill>
                <a:blip r:embed="rId5"/>
                <a:stretch>
                  <a:fillRect l="-1549" t="-2448" r="-1549" b="-5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rrow: Down 6"/>
          <p:cNvSpPr/>
          <p:nvPr/>
        </p:nvSpPr>
        <p:spPr>
          <a:xfrm rot="10800000">
            <a:off x="7489814" y="3596166"/>
            <a:ext cx="204746" cy="1117236"/>
          </a:xfrm>
          <a:prstGeom prst="downArrow">
            <a:avLst/>
          </a:prstGeom>
          <a:gradFill>
            <a:gsLst>
              <a:gs pos="0">
                <a:srgbClr val="C00000"/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876365" y="3941425"/>
                <a:ext cx="1545167" cy="461665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Lower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365" y="3941425"/>
                <a:ext cx="1545167" cy="461665"/>
              </a:xfrm>
              <a:prstGeom prst="rect">
                <a:avLst/>
              </a:prstGeom>
              <a:blipFill>
                <a:blip r:embed="rId6"/>
                <a:stretch>
                  <a:fillRect l="-5859" t="-8974" b="-26923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435529" y="2569798"/>
            <a:ext cx="3732945" cy="783117"/>
            <a:chOff x="435529" y="2626036"/>
            <a:chExt cx="3732945" cy="78311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Rectangle 21"/>
                <p:cNvSpPr/>
                <p:nvPr/>
              </p:nvSpPr>
              <p:spPr>
                <a:xfrm>
                  <a:off x="435529" y="2902152"/>
                  <a:ext cx="3732945" cy="48814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n-US" sz="2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𝑠𝑐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𝑛𝑐</m:t>
                                </m:r>
                              </m:sub>
                            </m:sSub>
                          </m:den>
                        </m:f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0.74</m:t>
                        </m:r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𝛻</m:t>
                                </m:r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200" i="1" dirty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 dirty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sz="2200" i="1" dirty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sz="2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529" y="2902152"/>
                  <a:ext cx="3732945" cy="488147"/>
                </a:xfrm>
                <a:prstGeom prst="rect">
                  <a:avLst/>
                </a:prstGeom>
                <a:blipFill>
                  <a:blip r:embed="rId7"/>
                  <a:stretch>
                    <a:fillRect t="-102500" b="-15750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1700105" y="2626036"/>
              <a:ext cx="1203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For TESLA shape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3900" y="2867625"/>
              <a:ext cx="3594574" cy="54152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515549" y="932850"/>
            <a:ext cx="3488286" cy="2011680"/>
            <a:chOff x="5496695" y="895142"/>
            <a:chExt cx="3488286" cy="2011680"/>
          </a:xfrm>
        </p:grpSpPr>
        <p:grpSp>
          <p:nvGrpSpPr>
            <p:cNvPr id="27" name="Group 26"/>
            <p:cNvGrpSpPr/>
            <p:nvPr/>
          </p:nvGrpSpPr>
          <p:grpSpPr>
            <a:xfrm>
              <a:off x="5496695" y="895142"/>
              <a:ext cx="3488286" cy="2011680"/>
              <a:chOff x="5415975" y="922294"/>
              <a:chExt cx="3488286" cy="2011680"/>
            </a:xfrm>
          </p:grpSpPr>
          <p:grpSp>
            <p:nvGrpSpPr>
              <p:cNvPr id="10" name="Group 9"/>
              <p:cNvGrpSpPr>
                <a:grpSpLocks noChangeAspect="1"/>
              </p:cNvGrpSpPr>
              <p:nvPr/>
            </p:nvGrpSpPr>
            <p:grpSpPr>
              <a:xfrm>
                <a:off x="5415975" y="922294"/>
                <a:ext cx="2650044" cy="2011680"/>
                <a:chOff x="5527964" y="3610313"/>
                <a:chExt cx="3445092" cy="2615209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27964" y="3610313"/>
                  <a:ext cx="3389097" cy="2615209"/>
                </a:xfrm>
                <a:prstGeom prst="rect">
                  <a:avLst/>
                </a:prstGeom>
              </p:spPr>
            </p:pic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7565406" y="3656860"/>
                      <a:ext cx="1407650" cy="58766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0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𝛻</m:t>
                                    </m:r>
                                    <m:r>
                                      <a:rPr lang="en-US" sz="20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000" i="1" dirty="0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dirty="0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sz="2000" b="0" i="1" dirty="0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oMath>
                        </m:oMathPara>
                      </a14:m>
                      <a:endParaRPr lang="en-US" sz="2000" dirty="0"/>
                    </a:p>
                  </p:txBody>
                </p:sp>
              </mc:Choice>
              <mc:Fallback>
                <p:sp>
                  <p:nvSpPr>
                    <p:cNvPr id="16" name="Rectangle 15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65406" y="3656860"/>
                      <a:ext cx="1407650" cy="58766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b="-270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7555874" y="4266764"/>
                  <a:ext cx="532345" cy="687337"/>
                </a:xfrm>
                <a:prstGeom prst="straightConnector1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tailEnd type="triangle"/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Arrow Connector 24"/>
              <p:cNvCxnSpPr/>
              <p:nvPr/>
            </p:nvCxnSpPr>
            <p:spPr>
              <a:xfrm flipV="1">
                <a:off x="7430245" y="2032129"/>
                <a:ext cx="850610" cy="617518"/>
              </a:xfrm>
              <a:prstGeom prst="straightConnector1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6" name="Rectangle 25"/>
                  <p:cNvSpPr/>
                  <p:nvPr/>
                </p:nvSpPr>
                <p:spPr>
                  <a:xfrm>
                    <a:off x="8177844" y="1463221"/>
                    <a:ext cx="726417" cy="64633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3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sz="36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sub>
                          </m:sSub>
                        </m:oMath>
                      </m:oMathPara>
                    </a14:m>
                    <a:endParaRPr lang="en-US" sz="3600" dirty="0"/>
                  </a:p>
                </p:txBody>
              </p:sp>
            </mc:Choice>
            <mc:Fallback>
              <p:sp>
                <p:nvSpPr>
                  <p:cNvPr id="26" name="Rectangle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77844" y="1463221"/>
                    <a:ext cx="726417" cy="64633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9" name="Rectangle 28"/>
            <p:cNvSpPr/>
            <p:nvPr/>
          </p:nvSpPr>
          <p:spPr>
            <a:xfrm>
              <a:off x="6714937" y="2746197"/>
              <a:ext cx="443060" cy="151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6703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can be reduced by minimizing these contributions: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040" y="1967860"/>
                <a:ext cx="6979920" cy="496674"/>
              </a:xfrm>
              <a:prstGeom prst="rect">
                <a:avLst/>
              </a:prstGeom>
              <a:blipFill>
                <a:blip r:embed="rId2"/>
                <a:stretch>
                  <a:fillRect l="-262" t="-8642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1417890659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" name="Diagram 7"/>
              <p:cNvGraphicFramePr/>
              <p:nvPr>
                <p:extLst>
                  <p:ext uri="{D42A27DB-BD31-4B8C-83A1-F6EECF244321}">
                    <p14:modId xmlns:p14="http://schemas.microsoft.com/office/powerpoint/2010/main" val="1417890659"/>
                  </p:ext>
                </p:extLst>
              </p:nvPr>
            </p:nvGraphicFramePr>
            <p:xfrm>
              <a:off x="1709928" y="2682240"/>
              <a:ext cx="5956485" cy="306918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23</a:t>
            </a:fld>
            <a:endParaRPr lang="en-US" altLang="en-US" sz="1200"/>
          </a:p>
        </p:txBody>
      </p:sp>
      <p:sp>
        <p:nvSpPr>
          <p:cNvPr id="13" name="TextBox 12"/>
          <p:cNvSpPr txBox="1"/>
          <p:nvPr/>
        </p:nvSpPr>
        <p:spPr>
          <a:xfrm>
            <a:off x="80007" y="3529155"/>
            <a:ext cx="1475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Flux Trapping Efficiency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366" y="4681724"/>
            <a:ext cx="1588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</a:rPr>
              <a:t>Trapped Flux Sensitivity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54430" y="2727907"/>
            <a:ext cx="1817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85000"/>
                  </a:schemeClr>
                </a:solidFill>
              </a:rPr>
              <a:t>External Magnetic Field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Trapped flux surface resistance contributions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32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𝒍</m:t>
                          </m:r>
                        </m:sub>
                      </m:sSub>
                      <m:r>
                        <a:rPr lang="en-US" sz="32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𝜼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2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</m:oMath>
                  </m:oMathPara>
                </a14:m>
                <a:endParaRPr lang="en-US" sz="32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07" y="1134868"/>
                <a:ext cx="2580386" cy="63139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9741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210" y="1112910"/>
            <a:ext cx="5510943" cy="4447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doping to minimize trapped flux sensitivity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Checchin | ERL 2017 | 20-Jun-2017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85053" y="1342004"/>
                <a:ext cx="1565371" cy="856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𝑓𝑙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53" y="1342004"/>
                <a:ext cx="1565371" cy="8567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1453" y="882077"/>
            <a:ext cx="3192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Trapped flux sensitivity: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1453" y="2247924"/>
                <a:ext cx="3522757" cy="3724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880" indent="-18288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Bell-shaped trend of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as a function of mean free path</a:t>
                </a:r>
              </a:p>
              <a:p>
                <a:pPr algn="just"/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182880" indent="-18288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N-doping cavities present higher sensitivity than standard treated cavities</a:t>
                </a:r>
              </a:p>
              <a:p>
                <a:pPr algn="just"/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182880" indent="-182880" algn="just">
                  <a:buClr>
                    <a:schemeClr val="accent6">
                      <a:lumMod val="50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rgbClr val="C00000"/>
                    </a:solidFill>
                  </a:rPr>
                  <a:t>Light doping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is needed to </a:t>
                </a:r>
                <a:r>
                  <a:rPr lang="en-US" i="1" dirty="0">
                    <a:solidFill>
                      <a:srgbClr val="C00000"/>
                    </a:solidFill>
                  </a:rPr>
                  <a:t>minimize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trapped flux </a:t>
                </a:r>
                <a:r>
                  <a:rPr lang="en-US" i="1" dirty="0">
                    <a:solidFill>
                      <a:srgbClr val="C00000"/>
                    </a:solidFill>
                  </a:rPr>
                  <a:t>sensitivity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53" y="2247924"/>
                <a:ext cx="3522757" cy="3724096"/>
              </a:xfrm>
              <a:prstGeom prst="rect">
                <a:avLst/>
              </a:prstGeom>
              <a:blipFill>
                <a:blip r:embed="rId5"/>
                <a:stretch>
                  <a:fillRect l="-2422" t="-1309" r="-2595" b="-27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763747" y="5715196"/>
            <a:ext cx="4339650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M. Martinello et al., App. Phys. Lett. </a:t>
            </a:r>
            <a:r>
              <a:rPr lang="en-US" sz="1400" b="1" dirty="0">
                <a:solidFill>
                  <a:srgbClr val="0000FF"/>
                </a:solidFill>
              </a:rPr>
              <a:t>109</a:t>
            </a:r>
            <a:r>
              <a:rPr lang="en-US" sz="1400" dirty="0">
                <a:solidFill>
                  <a:srgbClr val="0000FF"/>
                </a:solidFill>
              </a:rPr>
              <a:t>, 062601 (2016)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D. </a:t>
            </a:r>
            <a:r>
              <a:rPr lang="en-US" sz="1400" dirty="0" err="1">
                <a:solidFill>
                  <a:srgbClr val="0000FF"/>
                </a:solidFill>
              </a:rPr>
              <a:t>Gonnella</a:t>
            </a:r>
            <a:r>
              <a:rPr lang="en-US" sz="1400" dirty="0">
                <a:solidFill>
                  <a:srgbClr val="0000FF"/>
                </a:solidFill>
              </a:rPr>
              <a:t> et al., J. Appl. Phys. </a:t>
            </a:r>
            <a:r>
              <a:rPr lang="en-US" sz="1400" b="1" dirty="0">
                <a:solidFill>
                  <a:srgbClr val="0000FF"/>
                </a:solidFill>
              </a:rPr>
              <a:t>119</a:t>
            </a:r>
            <a:r>
              <a:rPr lang="en-US" sz="1400" dirty="0">
                <a:solidFill>
                  <a:srgbClr val="0000FF"/>
                </a:solidFill>
              </a:rPr>
              <a:t>, 073904 (2016)</a:t>
            </a:r>
            <a:r>
              <a:rPr lang="en-US" sz="1400" b="1" dirty="0">
                <a:solidFill>
                  <a:srgbClr val="0000FF"/>
                </a:solidFill>
              </a:rPr>
              <a:t>	</a:t>
            </a:r>
          </a:p>
        </p:txBody>
      </p:sp>
      <p:sp>
        <p:nvSpPr>
          <p:cNvPr id="5" name="Oval 4"/>
          <p:cNvSpPr/>
          <p:nvPr/>
        </p:nvSpPr>
        <p:spPr>
          <a:xfrm>
            <a:off x="6684590" y="2279469"/>
            <a:ext cx="530970" cy="168728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82249" y="2472751"/>
            <a:ext cx="1563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2/6 N-doping</a:t>
            </a:r>
          </a:p>
        </p:txBody>
      </p:sp>
    </p:spTree>
    <p:extLst>
      <p:ext uri="{BB962C8B-B14F-4D97-AF65-F5344CB8AC3E}">
        <p14:creationId xmlns:p14="http://schemas.microsoft.com/office/powerpoint/2010/main" val="2628655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23" name="Title 28"/>
          <p:cNvSpPr>
            <a:spLocks noGrp="1"/>
          </p:cNvSpPr>
          <p:nvPr>
            <p:ph type="title"/>
          </p:nvPr>
        </p:nvSpPr>
        <p:spPr bwMode="auto">
          <a:xfrm>
            <a:off x="228600" y="103664"/>
            <a:ext cx="8686800" cy="6417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Single vortex equation of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28600" y="1403102"/>
                <a:ext cx="6747235" cy="4866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acc>
                        <m:accPr>
                          <m:chr m:val="̈"/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acc>
                        <m:accPr>
                          <m:chr m:val="̇"/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d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403102"/>
                <a:ext cx="6747235" cy="4866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28600" y="2661005"/>
                <a:ext cx="4782779" cy="3170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The pinning potential assumed is a 2D Lorentzian function </a:t>
                </a:r>
                <a:endParaRPr lang="en-US" sz="20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2000" i="1" dirty="0">
                    <a:solidFill>
                      <a:srgbClr val="C00000"/>
                    </a:solidFill>
                  </a:rPr>
                  <a:t>parabolic approximation along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000" i="1" dirty="0">
                    <a:solidFill>
                      <a:srgbClr val="C00000"/>
                    </a:solidFill>
                  </a:rPr>
                  <a:t> </a:t>
                </a:r>
                <a:endParaRPr lang="en-US" sz="20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The pinning constant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is depth-dependent </a:t>
                </a:r>
                <a:endParaRPr lang="en-US" sz="20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2000" i="1" dirty="0">
                    <a:solidFill>
                      <a:srgbClr val="C00000"/>
                    </a:solidFill>
                  </a:rPr>
                  <a:t>flexible vortex line</a:t>
                </a:r>
              </a:p>
              <a:p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Multiple pinning centers can be considered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661005"/>
                <a:ext cx="4782779" cy="3170099"/>
              </a:xfrm>
              <a:prstGeom prst="rect">
                <a:avLst/>
              </a:prstGeom>
              <a:blipFill>
                <a:blip r:embed="rId4"/>
                <a:stretch>
                  <a:fillRect l="-1148" t="-1154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8600" y="2004690"/>
                <a:ext cx="552725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The solution is valid from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004690"/>
                <a:ext cx="5527252" cy="461665"/>
              </a:xfrm>
              <a:prstGeom prst="rect">
                <a:avLst/>
              </a:prstGeom>
              <a:blipFill>
                <a:blip r:embed="rId5"/>
                <a:stretch>
                  <a:fillRect l="-1766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8169" y="2434958"/>
            <a:ext cx="3947231" cy="37979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627" y="867456"/>
            <a:ext cx="1853773" cy="1608296"/>
          </a:xfrm>
          <a:prstGeom prst="round2DiagRect">
            <a:avLst>
              <a:gd name="adj1" fmla="val 33079"/>
              <a:gd name="adj2" fmla="val 0"/>
            </a:avLst>
          </a:prstGeom>
        </p:spPr>
      </p:pic>
      <p:sp>
        <p:nvSpPr>
          <p:cNvPr id="34" name="Rectangle 33"/>
          <p:cNvSpPr/>
          <p:nvPr/>
        </p:nvSpPr>
        <p:spPr>
          <a:xfrm>
            <a:off x="185391" y="6024285"/>
            <a:ext cx="5729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600" dirty="0">
                <a:solidFill>
                  <a:srgbClr val="331EFE"/>
                </a:solidFill>
              </a:rPr>
              <a:t>M. Checchin </a:t>
            </a:r>
            <a:r>
              <a:rPr lang="en-US" sz="1600" i="1" dirty="0">
                <a:solidFill>
                  <a:srgbClr val="331EFE"/>
                </a:solidFill>
              </a:rPr>
              <a:t>et al</a:t>
            </a:r>
            <a:r>
              <a:rPr lang="en-US" sz="1600" dirty="0">
                <a:solidFill>
                  <a:srgbClr val="331EFE"/>
                </a:solidFill>
              </a:rPr>
              <a:t>., </a:t>
            </a:r>
            <a:r>
              <a:rPr lang="en-US" sz="1600" dirty="0" err="1">
                <a:solidFill>
                  <a:srgbClr val="331EFE"/>
                </a:solidFill>
              </a:rPr>
              <a:t>Supercond</a:t>
            </a:r>
            <a:r>
              <a:rPr lang="en-US" sz="1600" dirty="0">
                <a:solidFill>
                  <a:srgbClr val="331EFE"/>
                </a:solidFill>
              </a:rPr>
              <a:t>. Sci. Technol. </a:t>
            </a:r>
            <a:r>
              <a:rPr lang="en-US" sz="1600" b="1" dirty="0">
                <a:solidFill>
                  <a:srgbClr val="331EFE"/>
                </a:solidFill>
              </a:rPr>
              <a:t>30</a:t>
            </a:r>
            <a:r>
              <a:rPr lang="en-US" sz="1600" dirty="0">
                <a:solidFill>
                  <a:srgbClr val="331EFE"/>
                </a:solidFill>
              </a:rPr>
              <a:t>, 034003 (2017)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195631" y="3007896"/>
            <a:ext cx="91440" cy="91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28229" y="3092074"/>
            <a:ext cx="10262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Pinning Center</a:t>
            </a: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195631" y="4527920"/>
            <a:ext cx="91440" cy="91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728229" y="4612098"/>
            <a:ext cx="10262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Pinning Center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5595431" y="3130634"/>
            <a:ext cx="3291840" cy="20391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5378" y="878571"/>
            <a:ext cx="47892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motion equation has form:</a:t>
            </a:r>
          </a:p>
        </p:txBody>
      </p:sp>
    </p:spTree>
    <p:extLst>
      <p:ext uri="{BB962C8B-B14F-4D97-AF65-F5344CB8AC3E}">
        <p14:creationId xmlns:p14="http://schemas.microsoft.com/office/powerpoint/2010/main" val="1994853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/>
              <a:t>Sensitivity vs mean-free-path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26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6300" y="935156"/>
            <a:ext cx="4357848" cy="3363736"/>
            <a:chOff x="4652479" y="2830661"/>
            <a:chExt cx="4357848" cy="33637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2479" y="2830661"/>
              <a:ext cx="4357848" cy="336373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325143" y="3342247"/>
              <a:ext cx="9605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Pinning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013168" y="4028989"/>
              <a:ext cx="186706" cy="3203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530530" y="3342247"/>
              <a:ext cx="11406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Flux-flow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7647389" y="4053082"/>
              <a:ext cx="186706" cy="38521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7" name="Rectangle 16"/>
          <p:cNvSpPr/>
          <p:nvPr/>
        </p:nvSpPr>
        <p:spPr>
          <a:xfrm>
            <a:off x="228600" y="5794741"/>
            <a:ext cx="5000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</a:t>
            </a:r>
            <a:r>
              <a:rPr lang="en-US" sz="1400" dirty="0" err="1">
                <a:solidFill>
                  <a:srgbClr val="331EFE"/>
                </a:solidFill>
              </a:rPr>
              <a:t>Supercond</a:t>
            </a:r>
            <a:r>
              <a:rPr lang="en-US" sz="1400" dirty="0">
                <a:solidFill>
                  <a:srgbClr val="331EFE"/>
                </a:solidFill>
              </a:rPr>
              <a:t>. Sci. Technol. </a:t>
            </a:r>
            <a:r>
              <a:rPr lang="en-US" sz="1400" b="1" dirty="0">
                <a:solidFill>
                  <a:srgbClr val="331EFE"/>
                </a:solidFill>
              </a:rPr>
              <a:t>30</a:t>
            </a:r>
            <a:r>
              <a:rPr lang="en-US" sz="1400" dirty="0">
                <a:solidFill>
                  <a:srgbClr val="331EFE"/>
                </a:solidFill>
              </a:rPr>
              <a:t>, 034003 (2017)</a:t>
            </a:r>
          </a:p>
          <a:p>
            <a:pPr marL="0" lvl="1"/>
            <a:r>
              <a:rPr lang="en-US" sz="1400" dirty="0">
                <a:solidFill>
                  <a:srgbClr val="331EFE"/>
                </a:solidFill>
              </a:rPr>
              <a:t>Data: M. Martinello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App. Phys. Lett. </a:t>
            </a:r>
            <a:r>
              <a:rPr lang="en-US" sz="1400" b="1" dirty="0">
                <a:solidFill>
                  <a:srgbClr val="331EFE"/>
                </a:solidFill>
              </a:rPr>
              <a:t>109</a:t>
            </a:r>
            <a:r>
              <a:rPr lang="en-US" sz="1400" dirty="0">
                <a:solidFill>
                  <a:srgbClr val="331EFE"/>
                </a:solidFill>
              </a:rPr>
              <a:t>, 062601 (2016)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29480" y="1034540"/>
                <a:ext cx="4547911" cy="4544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27432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2200" i="1" u="sng" dirty="0">
                    <a:solidFill>
                      <a:srgbClr val="C00000"/>
                    </a:solidFill>
                  </a:rPr>
                  <a:t>pinning regime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2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2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2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2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2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increases with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, decreases with the increasing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2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27432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2200" i="1" u="sng" dirty="0">
                    <a:solidFill>
                      <a:srgbClr val="C00000"/>
                    </a:solidFill>
                  </a:rPr>
                  <a:t>flux-flow regime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2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en-US" sz="22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decreases with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, independent on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2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480" y="1034540"/>
                <a:ext cx="4547911" cy="4544129"/>
              </a:xfrm>
              <a:prstGeom prst="rect">
                <a:avLst/>
              </a:prstGeom>
              <a:blipFill>
                <a:blip r:embed="rId3"/>
                <a:stretch>
                  <a:fillRect l="-1475" t="-940" r="-2547" b="-1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9283" y="4608557"/>
            <a:ext cx="1056109" cy="161786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307" y="4644214"/>
            <a:ext cx="1028702" cy="15758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7140" y="4644215"/>
            <a:ext cx="1028893" cy="1576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462145" y="4354741"/>
                <a:ext cx="12005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500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145" y="4354741"/>
                <a:ext cx="1200521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30"/>
          <p:cNvCxnSpPr/>
          <p:nvPr/>
        </p:nvCxnSpPr>
        <p:spPr>
          <a:xfrm>
            <a:off x="5079158" y="5120136"/>
            <a:ext cx="376202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235098" y="4354741"/>
                <a:ext cx="110113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70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098" y="4354741"/>
                <a:ext cx="1101135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021404" y="4352224"/>
                <a:ext cx="100174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= 5 </m:t>
                      </m:r>
                      <m:r>
                        <a:rPr lang="en-US" sz="1400" i="1" dirty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𝑛𝑚</m:t>
                      </m:r>
                    </m:oMath>
                  </m:oMathPara>
                </a14:m>
                <a:endPara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404" y="4352224"/>
                <a:ext cx="1001749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8405123" y="4819675"/>
            <a:ext cx="801823" cy="338554"/>
            <a:chOff x="8389883" y="1238275"/>
            <a:chExt cx="801823" cy="338554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8490232" y="1540211"/>
              <a:ext cx="558351" cy="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389883" y="1238275"/>
              <a:ext cx="8018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Pinning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7492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Sensitivity vs frequency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600" y="1048494"/>
                <a:ext cx="4511533" cy="4739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27432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2200" i="1" u="sng" dirty="0">
                    <a:solidFill>
                      <a:srgbClr val="C00000"/>
                    </a:solidFill>
                  </a:rPr>
                  <a:t>pinning regime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2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sz="22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increases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2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indent="-27432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– </a:t>
                </a:r>
                <a:r>
                  <a:rPr lang="en-US" sz="2200" i="1" u="sng" dirty="0">
                    <a:solidFill>
                      <a:srgbClr val="C00000"/>
                    </a:solidFill>
                  </a:rPr>
                  <a:t>flux-flow regime</a:t>
                </a:r>
                <a:r>
                  <a:rPr lang="en-US" sz="22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2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2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74320"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i="1" dirty="0">
                    <a:solidFill>
                      <a:schemeClr val="accent6">
                        <a:lumMod val="50000"/>
                      </a:schemeClr>
                    </a:solidFill>
                  </a:rPr>
                  <a:t> independent on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200" i="1" dirty="0">
                  <a:solidFill>
                    <a:srgbClr val="C00000"/>
                  </a:solidFill>
                </a:endParaRPr>
              </a:p>
              <a:p>
                <a:pPr marL="274320" lvl="1"/>
                <a:endParaRPr lang="en-US" sz="1100" i="1" dirty="0">
                  <a:solidFill>
                    <a:srgbClr val="C00000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ysClr val="windowText" lastClr="000000"/>
                    </a:solidFill>
                  </a:rPr>
                  <a:t>The higher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ysClr val="windowText" lastClr="000000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>
                    <a:solidFill>
                      <a:sysClr val="windowText" lastClr="000000"/>
                    </a:solidFill>
                  </a:rPr>
                  <a:t> the higher the sensitivity peak</a:t>
                </a:r>
              </a:p>
              <a:p>
                <a:pPr algn="just"/>
                <a:endParaRPr lang="en-US" sz="2000" dirty="0">
                  <a:solidFill>
                    <a:sysClr val="windowText" lastClr="000000"/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i="1" dirty="0">
                    <a:solidFill>
                      <a:srgbClr val="C00000"/>
                    </a:solidFill>
                  </a:rPr>
                  <a:t>Lower frequencies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are favorable to </a:t>
                </a:r>
                <a:r>
                  <a:rPr lang="en-US" i="1" dirty="0">
                    <a:solidFill>
                      <a:srgbClr val="C00000"/>
                    </a:solidFill>
                  </a:rPr>
                  <a:t>minimize the sensitivity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48494"/>
                <a:ext cx="4511533" cy="4739759"/>
              </a:xfrm>
              <a:prstGeom prst="rect">
                <a:avLst/>
              </a:prstGeom>
              <a:blipFill>
                <a:blip r:embed="rId3"/>
                <a:stretch>
                  <a:fillRect l="-1892" t="-900" r="-2027" b="-1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4859287" y="36299"/>
            <a:ext cx="4284713" cy="3474222"/>
            <a:chOff x="4622463" y="2830660"/>
            <a:chExt cx="4284713" cy="34742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22463" y="2830660"/>
              <a:ext cx="4284713" cy="347422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349217" y="4113356"/>
              <a:ext cx="96051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Pinning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948037" y="4831765"/>
              <a:ext cx="186706" cy="32037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47389" y="4413985"/>
              <a:ext cx="11406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Flux-flow</a:t>
              </a:r>
            </a:p>
            <a:p>
              <a:pPr algn="ctr"/>
              <a:r>
                <a:rPr lang="en-US" sz="2000" dirty="0">
                  <a:solidFill>
                    <a:srgbClr val="C00000"/>
                  </a:solidFill>
                </a:rPr>
                <a:t>regime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7857601" y="3911480"/>
              <a:ext cx="242459" cy="48351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874969" y="1502027"/>
            <a:ext cx="4143811" cy="5345138"/>
            <a:chOff x="1143524" y="-1082734"/>
            <a:chExt cx="4143811" cy="534513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43524" y="914925"/>
              <a:ext cx="4143811" cy="3347479"/>
            </a:xfrm>
            <a:prstGeom prst="rect">
              <a:avLst/>
            </a:prstGeom>
          </p:spPr>
        </p:pic>
        <p:sp>
          <p:nvSpPr>
            <p:cNvPr id="21" name="Arc 20"/>
            <p:cNvSpPr/>
            <p:nvPr/>
          </p:nvSpPr>
          <p:spPr>
            <a:xfrm rot="9978382">
              <a:off x="3309741" y="-1082734"/>
              <a:ext cx="1191191" cy="4591069"/>
            </a:xfrm>
            <a:prstGeom prst="arc">
              <a:avLst>
                <a:gd name="adj1" fmla="val 16919545"/>
                <a:gd name="adj2" fmla="val 0"/>
              </a:avLst>
            </a:prstGeom>
            <a:ln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83661" y="1566880"/>
              <a:ext cx="14550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Increasing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frequency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28600" y="6005715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</a:t>
            </a:r>
            <a:r>
              <a:rPr lang="en-US" sz="1400" dirty="0" err="1">
                <a:solidFill>
                  <a:srgbClr val="331EFE"/>
                </a:solidFill>
              </a:rPr>
              <a:t>Supercond</a:t>
            </a:r>
            <a:r>
              <a:rPr lang="en-US" sz="1400" dirty="0">
                <a:solidFill>
                  <a:srgbClr val="331EFE"/>
                </a:solidFill>
              </a:rPr>
              <a:t>. Sci. Technol. </a:t>
            </a:r>
            <a:r>
              <a:rPr lang="en-US" sz="1400" b="1" dirty="0">
                <a:solidFill>
                  <a:srgbClr val="331EFE"/>
                </a:solidFill>
              </a:rPr>
              <a:t>30</a:t>
            </a:r>
            <a:r>
              <a:rPr lang="en-US" sz="1400" dirty="0">
                <a:solidFill>
                  <a:srgbClr val="331EFE"/>
                </a:solidFill>
              </a:rPr>
              <a:t>, 034003 (2017)</a:t>
            </a:r>
          </a:p>
        </p:txBody>
      </p:sp>
    </p:spTree>
    <p:extLst>
      <p:ext uri="{BB962C8B-B14F-4D97-AF65-F5344CB8AC3E}">
        <p14:creationId xmlns:p14="http://schemas.microsoft.com/office/powerpoint/2010/main" val="20600781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44" y="2521428"/>
                <a:ext cx="8672513" cy="1815144"/>
              </a:xfrm>
            </p:spPr>
            <p:txBody>
              <a:bodyPr anchor="ctr"/>
              <a:lstStyle/>
              <a:p>
                <a:pPr marL="0" indent="0" algn="ctr">
                  <a:buNone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Summary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C00000"/>
                    </a:solidFill>
                  </a:rPr>
                  <a:t>State-of-the-art surface treatment for 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C00000"/>
                    </a:solidFill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C00000"/>
                    </a:solidFill>
                  </a:rPr>
                  <a:t> at 1.3 GHz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44" y="2521428"/>
                <a:ext cx="8672513" cy="1815144"/>
              </a:xfrm>
              <a:blipFill>
                <a:blip r:embed="rId2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843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in condition of full flux-trapping @ 1.3 GHz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44" b="-30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Checchin | ERL 2017 | 20-Jun-2017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426" y="901064"/>
            <a:ext cx="6780974" cy="52817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5094" y="1800225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64619" y="2029599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15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895975" y="2262634"/>
            <a:ext cx="809625" cy="0"/>
          </a:xfrm>
          <a:prstGeom prst="line">
            <a:avLst/>
          </a:prstGeom>
          <a:ln w="19050"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09257" y="1099457"/>
            <a:ext cx="4191000" cy="1191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17" t="27642" r="3371" b="57571"/>
          <a:stretch/>
        </p:blipFill>
        <p:spPr>
          <a:xfrm>
            <a:off x="5470207" y="1219800"/>
            <a:ext cx="1872344" cy="79465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470207" y="2171401"/>
            <a:ext cx="1975622" cy="904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27797" y="6062819"/>
            <a:ext cx="433965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M. Martinello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App. Phys. Lett. </a:t>
            </a:r>
            <a:r>
              <a:rPr lang="en-US" sz="1400" b="1" dirty="0">
                <a:solidFill>
                  <a:srgbClr val="0000FF"/>
                </a:solidFill>
              </a:rPr>
              <a:t>109</a:t>
            </a:r>
            <a:r>
              <a:rPr lang="en-US" sz="1400" dirty="0">
                <a:solidFill>
                  <a:srgbClr val="0000FF"/>
                </a:solidFill>
              </a:rPr>
              <a:t>, 062601 (2016)</a:t>
            </a:r>
            <a:r>
              <a:rPr lang="en-US" sz="1400" b="1" dirty="0">
                <a:solidFill>
                  <a:srgbClr val="0000FF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95872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891" y="821340"/>
            <a:ext cx="6427110" cy="538427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Why high-Q?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65" y="5102500"/>
            <a:ext cx="1683866" cy="116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51440" y="1821118"/>
            <a:ext cx="2153371" cy="1493746"/>
            <a:chOff x="228600" y="1199913"/>
            <a:chExt cx="2153371" cy="1493746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199913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37" y="1368124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105" y="1533445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878333" y="3529133"/>
            <a:ext cx="1907703" cy="1328425"/>
            <a:chOff x="228600" y="3068831"/>
            <a:chExt cx="1907703" cy="1328425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068831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37" y="3237042"/>
              <a:ext cx="1683866" cy="1160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Rectangle 25"/>
          <p:cNvSpPr/>
          <p:nvPr/>
        </p:nvSpPr>
        <p:spPr>
          <a:xfrm>
            <a:off x="2709579" y="5984795"/>
            <a:ext cx="23227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courtesy of A. Grassellino </a:t>
            </a:r>
            <a:endParaRPr lang="en-US" sz="16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79031" y="918101"/>
            <a:ext cx="2861733" cy="633809"/>
            <a:chOff x="228600" y="950647"/>
            <a:chExt cx="2861733" cy="6338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07526" y="1016374"/>
                  <a:ext cx="2703882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𝑑𝑖𝑠𝑠</m:t>
                            </m:r>
                          </m:sub>
                        </m:sSub>
                        <m:r>
                          <a:rPr lang="en-US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type m:val="lin"/>
                            <m:ctrlPr>
                              <a:rPr lang="en-US" sz="320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𝑎𝑐𝑐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320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sz="32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526" y="1016374"/>
                  <a:ext cx="2703882" cy="49244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Rectangle 28"/>
            <p:cNvSpPr/>
            <p:nvPr/>
          </p:nvSpPr>
          <p:spPr>
            <a:xfrm>
              <a:off x="228600" y="950647"/>
              <a:ext cx="2861733" cy="633809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 flipV="1">
            <a:off x="485326" y="1684868"/>
            <a:ext cx="0" cy="4577846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5379" y="5500620"/>
                <a:ext cx="779893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4 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9" y="5500620"/>
                <a:ext cx="779893" cy="369332"/>
              </a:xfrm>
              <a:prstGeom prst="rect">
                <a:avLst/>
              </a:prstGeom>
              <a:blipFill>
                <a:blip r:embed="rId5"/>
                <a:stretch>
                  <a:fillRect l="-9375" r="-7813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5379" y="3908119"/>
                <a:ext cx="779893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8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79" y="3908119"/>
                <a:ext cx="779893" cy="369332"/>
              </a:xfrm>
              <a:prstGeom prst="rect">
                <a:avLst/>
              </a:prstGeom>
              <a:blipFill>
                <a:blip r:embed="rId6"/>
                <a:stretch>
                  <a:fillRect l="-9375" r="-7813" b="-655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0420" y="2369383"/>
                <a:ext cx="949812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12 </m:t>
                      </m:r>
                      <m:r>
                        <a:rPr lang="en-US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𝑘𝑊</m:t>
                      </m:r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0" y="2369383"/>
                <a:ext cx="949812" cy="369332"/>
              </a:xfrm>
              <a:prstGeom prst="rect">
                <a:avLst/>
              </a:prstGeom>
              <a:blipFill>
                <a:blip r:embed="rId7"/>
                <a:stretch>
                  <a:fillRect l="-7692" r="-6410"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5242972" y="821340"/>
            <a:ext cx="228620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8 GeV CW SRF 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</a:rPr>
              <a:t>Linac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958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Checchin | ERL 2017 | 20-Jun-2017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426" y="901064"/>
            <a:ext cx="6780974" cy="52817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5094" y="1800225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64619" y="2029599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15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895975" y="2262634"/>
            <a:ext cx="809625" cy="0"/>
          </a:xfrm>
          <a:prstGeom prst="line">
            <a:avLst/>
          </a:prstGeom>
          <a:ln w="19050"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09257" y="1099457"/>
            <a:ext cx="4191000" cy="1191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17" t="27642" r="3371" b="57571"/>
          <a:stretch/>
        </p:blipFill>
        <p:spPr>
          <a:xfrm>
            <a:off x="5470207" y="1219800"/>
            <a:ext cx="1872344" cy="79465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470207" y="2171401"/>
            <a:ext cx="1975622" cy="904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901564" y="1086835"/>
            <a:ext cx="0" cy="4338605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2834032" y="2014548"/>
                <a:ext cx="4611797" cy="120032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</a:rPr>
                  <a:t>LCLS-II N-doping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is better than standard treatments as long as the field trapped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en-US" i="1" dirty="0" err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𝑚𝐺</m:t>
                    </m:r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032" y="2014548"/>
                <a:ext cx="4611797" cy="1200328"/>
              </a:xfrm>
              <a:prstGeom prst="rect">
                <a:avLst/>
              </a:prstGeom>
              <a:blipFill>
                <a:blip r:embed="rId4"/>
                <a:stretch>
                  <a:fillRect l="-2116" t="-3553" r="-1984" b="-111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Arrow Connector 48"/>
          <p:cNvCxnSpPr/>
          <p:nvPr/>
        </p:nvCxnSpPr>
        <p:spPr>
          <a:xfrm>
            <a:off x="2258205" y="2065469"/>
            <a:ext cx="10886" cy="202996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2560316" y="2825896"/>
            <a:ext cx="0" cy="1349864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879752" y="3350908"/>
            <a:ext cx="0" cy="919789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206266" y="3727269"/>
            <a:ext cx="0" cy="63932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564474" y="4019810"/>
            <a:ext cx="0" cy="406654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906776" y="4250871"/>
            <a:ext cx="0" cy="252047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4193192" y="4381831"/>
            <a:ext cx="0" cy="192575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430529" y="4482138"/>
            <a:ext cx="0" cy="121074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27797" y="6062819"/>
            <a:ext cx="433965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M. Martinello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App. Phys. Lett. </a:t>
            </a:r>
            <a:r>
              <a:rPr lang="en-US" sz="1400" b="1" dirty="0">
                <a:solidFill>
                  <a:srgbClr val="0000FF"/>
                </a:solidFill>
              </a:rPr>
              <a:t>109</a:t>
            </a:r>
            <a:r>
              <a:rPr lang="en-US" sz="1400" dirty="0">
                <a:solidFill>
                  <a:srgbClr val="0000FF"/>
                </a:solidFill>
              </a:rPr>
              <a:t>, 062601 (2016)</a:t>
            </a:r>
            <a:r>
              <a:rPr lang="en-US" sz="1400" b="1" dirty="0">
                <a:solidFill>
                  <a:srgbClr val="0000FF"/>
                </a:solidFill>
              </a:rPr>
              <a:t>	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103664"/>
                <a:ext cx="8686800" cy="64173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in condition of full flux-trapping </a:t>
                </a:r>
                <a:r>
                  <a:rPr lang="en-US" dirty="0"/>
                  <a:t>@ 1.3 GHz</a:t>
                </a:r>
                <a:endParaRPr lang="en-US" dirty="0"/>
              </a:p>
            </p:txBody>
          </p:sp>
        </mc:Choice>
        <mc:Fallback>
          <p:sp>
            <p:nvSpPr>
              <p:cNvPr id="25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103664"/>
                <a:ext cx="8686800" cy="641739"/>
              </a:xfrm>
              <a:blipFill>
                <a:blip r:embed="rId5"/>
                <a:stretch>
                  <a:fillRect l="-1544" b="-30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651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LCLS-II prototype </a:t>
            </a:r>
            <a:r>
              <a:rPr lang="en-US" dirty="0" err="1"/>
              <a:t>cryomodule</a:t>
            </a:r>
            <a:r>
              <a:rPr lang="en-US" dirty="0"/>
              <a:t> test at FNAL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31</a:t>
            </a:fld>
            <a:endParaRPr lang="en-US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332978"/>
              </p:ext>
            </p:extLst>
          </p:nvPr>
        </p:nvGraphicFramePr>
        <p:xfrm>
          <a:off x="806809" y="1457482"/>
          <a:ext cx="3955047" cy="3682146"/>
        </p:xfrm>
        <a:graphic>
          <a:graphicData uri="http://schemas.openxmlformats.org/drawingml/2006/table">
            <a:tbl>
              <a:tblPr/>
              <a:tblGrid>
                <a:gridCol w="1070975">
                  <a:extLst>
                    <a:ext uri="{9D8B030D-6E8A-4147-A177-3AD203B41FA5}">
                      <a16:colId xmlns:a16="http://schemas.microsoft.com/office/drawing/2014/main" val="2090426602"/>
                    </a:ext>
                  </a:extLst>
                </a:gridCol>
                <a:gridCol w="1125322">
                  <a:extLst>
                    <a:ext uri="{9D8B030D-6E8A-4147-A177-3AD203B41FA5}">
                      <a16:colId xmlns:a16="http://schemas.microsoft.com/office/drawing/2014/main" val="1918367732"/>
                    </a:ext>
                  </a:extLst>
                </a:gridCol>
                <a:gridCol w="1758750">
                  <a:extLst>
                    <a:ext uri="{9D8B030D-6E8A-4147-A177-3AD203B41FA5}">
                      <a16:colId xmlns:a16="http://schemas.microsoft.com/office/drawing/2014/main" val="1874020874"/>
                    </a:ext>
                  </a:extLst>
                </a:gridCol>
              </a:tblGrid>
              <a:tr h="847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Cavity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Usable Gradient* [MV/m]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Cryomodule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Q</a:t>
                      </a:r>
                      <a:r>
                        <a:rPr lang="en-US" sz="1400" b="1" i="0" u="none" strike="noStrike" baseline="-250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@16MV/m**     </a:t>
                      </a:r>
                      <a:b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Fast Cool Down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24249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347568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729055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186234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646058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980421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084293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163069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TB9AES027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2.3e10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853707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Average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3.0e10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641922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Voltage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148.1 MV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363647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76275" y="5549230"/>
            <a:ext cx="2707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*  Radiation &lt;50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mR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** TB9AES028 Q</a:t>
            </a:r>
            <a:r>
              <a:rPr kumimoji="0" lang="en-US" sz="12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was at 14 MV/m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42591" y="5146394"/>
            <a:ext cx="2505075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Acceptance = 128 MV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2437" y="870610"/>
                <a:ext cx="48136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</a:rPr>
                  <a:t>LCLS-II spec: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2.7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16 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7" y="870610"/>
                <a:ext cx="4813625" cy="461665"/>
              </a:xfrm>
              <a:prstGeom prst="rect">
                <a:avLst/>
              </a:prstGeom>
              <a:blipFill>
                <a:blip r:embed="rId2"/>
                <a:stretch>
                  <a:fillRect l="-1899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73572" y="5976639"/>
            <a:ext cx="167302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</a:rPr>
              <a:t>courtesy of G. Wu</a:t>
            </a:r>
            <a:endParaRPr lang="en-US" sz="16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118" y="989012"/>
            <a:ext cx="3379599" cy="506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81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0671" y="820131"/>
            <a:ext cx="8302658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We are now extending the same study to </a:t>
            </a:r>
            <a:r>
              <a:rPr lang="en-US" i="1" dirty="0">
                <a:solidFill>
                  <a:srgbClr val="C00000"/>
                </a:solidFill>
              </a:rPr>
              <a:t>different frequencies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en-US" i="1" dirty="0">
                <a:solidFill>
                  <a:srgbClr val="C00000"/>
                </a:solidFill>
              </a:rPr>
              <a:t>many surface treatments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(EP, 120 C bake, N-doping and N-infusion)….</a:t>
            </a: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en-US" sz="1100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initial results are extremely interesting….</a:t>
            </a:r>
            <a:r>
              <a:rPr lang="en-US" sz="3200" b="1" dirty="0">
                <a:solidFill>
                  <a:srgbClr val="C00000"/>
                </a:solidFill>
              </a:rPr>
              <a:t>STAY TUNED!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dependence study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32</a:t>
            </a:fld>
            <a:endParaRPr lang="en-US" altLang="en-US"/>
          </a:p>
        </p:txBody>
      </p:sp>
      <p:pic>
        <p:nvPicPr>
          <p:cNvPr id="5122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" t="13870" r="1254" b="1456"/>
          <a:stretch/>
        </p:blipFill>
        <p:spPr bwMode="auto">
          <a:xfrm>
            <a:off x="1743411" y="1971641"/>
            <a:ext cx="5657177" cy="368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5494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4" y="2860551"/>
            <a:ext cx="8672513" cy="1136899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Conclusions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15714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6693"/>
            <a:ext cx="8686800" cy="641739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35281" y="5563988"/>
            <a:ext cx="64734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331EFE"/>
                </a:solidFill>
              </a:rPr>
              <a:t>Thank you for the attention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736027" y="853402"/>
                <a:ext cx="7671945" cy="5046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</a:rPr>
                  <a:t>N-doping and N-infusion both increases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can be minimized by:</a:t>
                </a:r>
              </a:p>
              <a:p>
                <a:pPr marL="914400" lvl="1" indent="-457200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Efficient magnetic field shielding (low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)</a:t>
                </a:r>
              </a:p>
              <a:p>
                <a:pPr marL="914400" lvl="1" indent="-457200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Fast cooling, minimize pinning (low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)</a:t>
                </a:r>
              </a:p>
              <a:p>
                <a:pPr marL="914400" lvl="1" indent="-457200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Decreasing as much as possible the sensitivity (low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rgbClr val="C0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</a:rPr>
                  <a:t>Two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different </a:t>
                </a:r>
                <a:r>
                  <a:rPr lang="en-US" dirty="0">
                    <a:solidFill>
                      <a:srgbClr val="C00000"/>
                    </a:solidFill>
                  </a:rPr>
                  <a:t>regimes of vortex dissipation</a:t>
                </a:r>
              </a:p>
              <a:p>
                <a:pPr marL="914400" lvl="1" indent="-457200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Small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, </a:t>
                </a:r>
                <a:r>
                  <a:rPr lang="en-US" sz="2000" i="1" u="sng" dirty="0">
                    <a:solidFill>
                      <a:srgbClr val="404040">
                        <a:lumMod val="50000"/>
                      </a:srgbClr>
                    </a:solidFill>
                  </a:rPr>
                  <a:t>pinning regime</a:t>
                </a: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 increases if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b="0" i="1" smtClean="0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 smtClean="0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US" sz="2000" dirty="0">
                  <a:solidFill>
                    <a:srgbClr val="404040">
                      <a:lumMod val="50000"/>
                    </a:srgbClr>
                  </a:solidFill>
                </a:endParaRPr>
              </a:p>
              <a:p>
                <a:pPr marL="914400" lvl="1" indent="-457200">
                  <a:buFont typeface="Times New Roman" panose="02020603050405020304" pitchFamily="18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Large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, </a:t>
                </a:r>
                <a:r>
                  <a:rPr lang="en-US" sz="2000" i="1" u="sng" dirty="0">
                    <a:solidFill>
                      <a:srgbClr val="404040">
                        <a:lumMod val="50000"/>
                      </a:srgbClr>
                    </a:solidFill>
                  </a:rPr>
                  <a:t>flux-flow regime</a:t>
                </a: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solidFill>
                              <a:srgbClr val="404040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 decreases if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, but independent on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404040">
                            <a:lumMod val="50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404040">
                      <a:lumMod val="50000"/>
                    </a:srgbClr>
                  </a:solidFill>
                </a:endParaRPr>
              </a:p>
              <a:p>
                <a:pPr lvl="1"/>
                <a:endParaRPr lang="en-US" sz="1200" dirty="0">
                  <a:solidFill>
                    <a:srgbClr val="404040">
                      <a:lumMod val="50000"/>
                    </a:srgbClr>
                  </a:solidFill>
                </a:endParaRP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C00000"/>
                    </a:solidFill>
                  </a:rPr>
                  <a:t>Only by understanding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N-doping could be successfully implemented to mass production</a:t>
                </a:r>
              </a:p>
              <a:p>
                <a:pPr marL="800100" lvl="1" indent="-342900">
                  <a:buFont typeface="Arial" panose="020B0604020202020204" pitchFamily="34" charset="0"/>
                  <a:buChar char="→"/>
                </a:pPr>
                <a:r>
                  <a:rPr lang="en-US" sz="2000" dirty="0">
                    <a:solidFill>
                      <a:srgbClr val="404040">
                        <a:lumMod val="50000"/>
                      </a:srgbClr>
                    </a:solidFill>
                  </a:rPr>
                  <a:t>LCLS-II cryomodule specification exceeded</a:t>
                </a:r>
              </a:p>
              <a:p>
                <a:pPr marL="342900" lvl="0" indent="-34290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404040">
                      <a:lumMod val="50000"/>
                    </a:srgbClr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027" y="853402"/>
                <a:ext cx="7671945" cy="5046381"/>
              </a:xfrm>
              <a:prstGeom prst="rect">
                <a:avLst/>
              </a:prstGeom>
              <a:blipFill>
                <a:blip r:embed="rId2"/>
                <a:stretch>
                  <a:fillRect l="-1113" t="-966" r="-1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072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Mattia Checchin | ERL 2017 | 20-Jun-2017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6555" y="3105835"/>
            <a:ext cx="8390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Back-up slides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222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N-infusion thermal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26129-0817-4012-8787-948D8284B3D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50086" y="903424"/>
            <a:ext cx="36483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Bulk electro-polishing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High T furnace </a:t>
            </a:r>
            <a:r>
              <a:rPr lang="en-US" sz="2000" u="sng" dirty="0">
                <a:solidFill>
                  <a:schemeClr val="accent6">
                    <a:lumMod val="50000"/>
                  </a:schemeClr>
                </a:solidFill>
              </a:rPr>
              <a:t>with caps to avoid furnace contamination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3h @ 800C in HV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48h @ 120-160 C </a:t>
            </a:r>
            <a:r>
              <a:rPr lang="en-US" sz="2000" u="sng" dirty="0">
                <a:solidFill>
                  <a:schemeClr val="accent6">
                    <a:lumMod val="50000"/>
                  </a:schemeClr>
                </a:solidFill>
              </a:rPr>
              <a:t>with N</a:t>
            </a:r>
            <a:r>
              <a:rPr lang="en-US" sz="2000" u="sng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000" u="sng" dirty="0">
                <a:solidFill>
                  <a:schemeClr val="accent6">
                    <a:lumMod val="50000"/>
                  </a:schemeClr>
                </a:solidFill>
              </a:rPr>
              <a:t> (25 </a:t>
            </a:r>
            <a:r>
              <a:rPr lang="en-US" sz="2000" u="sng" dirty="0" err="1">
                <a:solidFill>
                  <a:schemeClr val="accent6">
                    <a:lumMod val="50000"/>
                  </a:schemeClr>
                </a:solidFill>
              </a:rPr>
              <a:t>mTorr</a:t>
            </a:r>
            <a:r>
              <a:rPr lang="en-US" sz="2000" u="sng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Optional annealing 48h @ 120-160 C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NO chemistry post furnace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HPR, VT assembly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6" y="4280282"/>
            <a:ext cx="3323302" cy="17237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81356" y="4678655"/>
            <a:ext cx="3062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Protective caps and foils are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BCP’d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prior </a:t>
            </a:r>
            <a:r>
              <a:rPr lang="en-US" sz="1600" u="sng" dirty="0">
                <a:solidFill>
                  <a:schemeClr val="accent6">
                    <a:lumMod val="50000"/>
                  </a:schemeClr>
                </a:solidFill>
              </a:rPr>
              <a:t>to every furnace cycle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and assembled in clean room, prior to transporting the cavity to furnace area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938617" y="810452"/>
            <a:ext cx="5118564" cy="3686934"/>
            <a:chOff x="3999577" y="950728"/>
            <a:chExt cx="5118564" cy="368693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t="12196"/>
            <a:stretch/>
          </p:blipFill>
          <p:spPr>
            <a:xfrm>
              <a:off x="3999577" y="1299197"/>
              <a:ext cx="5118564" cy="333846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799138" y="3409333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ED7D31"/>
                  </a:solidFill>
                </a:rPr>
                <a:t>120 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50646" y="1226062"/>
              <a:ext cx="11237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5B9BD5"/>
                  </a:solidFill>
                </a:rPr>
                <a:t>25 </a:t>
              </a:r>
              <a:r>
                <a:rPr lang="en-US" sz="2000" dirty="0" err="1">
                  <a:solidFill>
                    <a:srgbClr val="5B9BD5"/>
                  </a:solidFill>
                </a:rPr>
                <a:t>mTorr</a:t>
              </a:r>
              <a:endParaRPr lang="en-US" sz="2000" dirty="0">
                <a:solidFill>
                  <a:srgbClr val="5B9BD5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84791" y="950728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ED7D31"/>
                  </a:solidFill>
                </a:rPr>
                <a:t>800 C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4725111" y="1299198"/>
              <a:ext cx="5660" cy="270815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141719" y="6040012"/>
            <a:ext cx="4641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A. Grassellino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US" sz="1400" b="1" dirty="0">
                <a:solidFill>
                  <a:srgbClr val="331EFE"/>
                </a:solidFill>
              </a:rPr>
              <a:t>arXiv:1701.06077</a:t>
            </a: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dirty="0">
                <a:solidFill>
                  <a:srgbClr val="0000FF"/>
                </a:solidFill>
              </a:rPr>
              <a:t>(submitted to SUST)</a:t>
            </a:r>
          </a:p>
        </p:txBody>
      </p:sp>
    </p:spTree>
    <p:extLst>
      <p:ext uri="{BB962C8B-B14F-4D97-AF65-F5344CB8AC3E}">
        <p14:creationId xmlns:p14="http://schemas.microsoft.com/office/powerpoint/2010/main" val="3452581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definition of trapping efficiency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2335" y="874080"/>
                <a:ext cx="3968885" cy="4607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probability of expelling vortices with the thermal gradient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is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trapping efficiency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is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US" sz="6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The trapped field is then:</a:t>
                </a: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35" y="874080"/>
                <a:ext cx="3968885" cy="4607415"/>
              </a:xfrm>
              <a:prstGeom prst="rect">
                <a:avLst/>
              </a:prstGeom>
              <a:blipFill>
                <a:blip r:embed="rId2"/>
                <a:stretch>
                  <a:fillRect l="-2151" t="-1058" r="-2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37</a:t>
            </a:fld>
            <a:endParaRPr lang="en-US" altLang="en-US" sz="1200"/>
          </a:p>
        </p:txBody>
      </p:sp>
      <p:grpSp>
        <p:nvGrpSpPr>
          <p:cNvPr id="6" name="Group 5"/>
          <p:cNvGrpSpPr/>
          <p:nvPr/>
        </p:nvGrpSpPr>
        <p:grpSpPr>
          <a:xfrm>
            <a:off x="405302" y="3106866"/>
            <a:ext cx="3537379" cy="773990"/>
            <a:chOff x="251635" y="4458229"/>
            <a:chExt cx="3537379" cy="7739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251635" y="4508129"/>
                  <a:ext cx="3537379" cy="66794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3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3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d>
                              <m:dPr>
                                <m:ctrlPr>
                                  <a:rPr lang="en-US" sz="3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𝛻</m:t>
                                    </m:r>
                                    <m:r>
                                      <a:rPr lang="en-US" sz="3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32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sz="3200" i="1" dirty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d>
                          </m:e>
                        </m:d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635" y="4508129"/>
                  <a:ext cx="3537379" cy="66794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Rectangle 13"/>
            <p:cNvSpPr/>
            <p:nvPr/>
          </p:nvSpPr>
          <p:spPr>
            <a:xfrm>
              <a:off x="264224" y="4458229"/>
              <a:ext cx="3499389" cy="77399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05302" y="5380474"/>
                <a:ext cx="3825663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 dirty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dirty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 dirty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02" y="5380474"/>
                <a:ext cx="3825663" cy="5241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52437" y="3979828"/>
                <a:ext cx="3805657" cy="830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sup>
                        <m:e>
                          <m:r>
                            <a:rPr lang="en-US" i="1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7" y="3979828"/>
                <a:ext cx="3805657" cy="830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254546" y="5217422"/>
                <a:ext cx="3465308" cy="84619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𝑛𝑐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0.74</m:t>
                      </m:r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 dirty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4546" y="5217422"/>
                <a:ext cx="3465308" cy="8461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rrow: Right 2"/>
          <p:cNvSpPr/>
          <p:nvPr/>
        </p:nvSpPr>
        <p:spPr>
          <a:xfrm>
            <a:off x="4459708" y="5429162"/>
            <a:ext cx="386349" cy="423097"/>
          </a:xfrm>
          <a:prstGeom prst="rightArrow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9778" y="6027409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46581" y="4911093"/>
            <a:ext cx="15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For TESLA shape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297822" y="5217422"/>
            <a:ext cx="3499389" cy="84657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063809" y="903956"/>
            <a:ext cx="5062484" cy="3906484"/>
            <a:chOff x="4063809" y="903956"/>
            <a:chExt cx="5062484" cy="3906484"/>
          </a:xfrm>
        </p:grpSpPr>
        <p:grpSp>
          <p:nvGrpSpPr>
            <p:cNvPr id="7" name="Group 6"/>
            <p:cNvGrpSpPr/>
            <p:nvPr/>
          </p:nvGrpSpPr>
          <p:grpSpPr>
            <a:xfrm>
              <a:off x="4063809" y="903956"/>
              <a:ext cx="5062484" cy="3906484"/>
              <a:chOff x="4005311" y="1064271"/>
              <a:chExt cx="5062484" cy="3906484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05311" y="1064271"/>
                <a:ext cx="5062484" cy="390648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7387707" y="1507536"/>
                    <a:ext cx="1262973" cy="52411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𝛻</m:t>
                                  </m:r>
                                  <m:r>
                                    <a:rPr lang="en-US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 dirty="0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dirty="0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b="0" i="1" dirty="0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87707" y="1507536"/>
                    <a:ext cx="1262973" cy="52411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5" name="Straight Arrow Connector 14"/>
              <p:cNvCxnSpPr/>
              <p:nvPr/>
            </p:nvCxnSpPr>
            <p:spPr>
              <a:xfrm flipV="1">
                <a:off x="7121534" y="2016714"/>
                <a:ext cx="532345" cy="687337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6457361" y="4506012"/>
              <a:ext cx="722671" cy="3044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295743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Double-peaked probability density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2658" y="3603282"/>
                <a:ext cx="8018685" cy="2479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Double distribution of pinning centers (e.g. dislocations + grain boundaries)</a:t>
                </a:r>
              </a:p>
              <a:p>
                <a:pPr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200" b="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→0</m:t>
                        </m:r>
                      </m:e>
                    </m:d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 finite probability that vortices are not pinned</a:t>
                </a:r>
              </a:p>
              <a:p>
                <a:pPr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lvl="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404040">
                        <a:lumMod val="50000"/>
                      </a:srgbClr>
                    </a:solidFill>
                  </a:rPr>
                  <a:t>First plateau defined by the ratio of the two peaks’ area</a:t>
                </a:r>
              </a:p>
              <a:p>
                <a:pPr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Complete flux expulsion reached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is larger enough so that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2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200" b="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sz="22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58" y="3603282"/>
                <a:ext cx="8018685" cy="2479781"/>
              </a:xfrm>
              <a:prstGeom prst="rect">
                <a:avLst/>
              </a:prstGeom>
              <a:blipFill>
                <a:blip r:embed="rId2"/>
                <a:stretch>
                  <a:fillRect l="-836" t="-1720" r="-912" b="-29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38</a:t>
            </a:fld>
            <a:endParaRPr lang="en-US" altLang="en-US" sz="12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304" y="999212"/>
            <a:ext cx="3138818" cy="25345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327" y="999212"/>
            <a:ext cx="3270368" cy="2534535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274820" y="1963278"/>
            <a:ext cx="603925" cy="600916"/>
          </a:xfrm>
          <a:prstGeom prst="rightArrow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9778" y="6027409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33453687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T baking effects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39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>
            <a:off x="228600" y="5851082"/>
            <a:ext cx="6082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  <a:p>
            <a:pPr eaLnBrk="1" hangingPunct="1"/>
            <a:r>
              <a:rPr lang="en-US" sz="1400" dirty="0">
                <a:solidFill>
                  <a:srgbClr val="331EFE"/>
                </a:solidFill>
              </a:rPr>
              <a:t>Data: S. Posen </a:t>
            </a:r>
            <a:r>
              <a:rPr lang="en-US" sz="1400" i="1" dirty="0">
                <a:solidFill>
                  <a:srgbClr val="331EFE"/>
                </a:solidFill>
              </a:rPr>
              <a:t>et al.</a:t>
            </a:r>
            <a:r>
              <a:rPr lang="en-US" sz="1400" dirty="0">
                <a:solidFill>
                  <a:srgbClr val="331EFE"/>
                </a:solidFill>
              </a:rPr>
              <a:t>, J. Appl. Phys. </a:t>
            </a:r>
            <a:r>
              <a:rPr lang="en-US" sz="1400" b="1" dirty="0">
                <a:solidFill>
                  <a:srgbClr val="331EFE"/>
                </a:solidFill>
              </a:rPr>
              <a:t>119</a:t>
            </a:r>
            <a:r>
              <a:rPr lang="en-US" sz="1400" dirty="0">
                <a:solidFill>
                  <a:srgbClr val="331EFE"/>
                </a:solidFill>
              </a:rPr>
              <a:t>, 213903 (2016)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54" y="3063756"/>
            <a:ext cx="3639420" cy="2814835"/>
          </a:xfrm>
          <a:prstGeom prst="rect">
            <a:avLst/>
          </a:prstGeom>
          <a:ln>
            <a:noFill/>
          </a:ln>
        </p:spPr>
      </p:pic>
      <p:grpSp>
        <p:nvGrpSpPr>
          <p:cNvPr id="22" name="Group 21"/>
          <p:cNvGrpSpPr/>
          <p:nvPr/>
        </p:nvGrpSpPr>
        <p:grpSpPr>
          <a:xfrm>
            <a:off x="3602528" y="1370548"/>
            <a:ext cx="5541472" cy="4572000"/>
            <a:chOff x="233621" y="1444380"/>
            <a:chExt cx="5541472" cy="4572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r="3087"/>
            <a:stretch/>
          </p:blipFill>
          <p:spPr>
            <a:xfrm>
              <a:off x="233621" y="1444380"/>
              <a:ext cx="5541472" cy="4572000"/>
            </a:xfrm>
            <a:prstGeom prst="rect">
              <a:avLst/>
            </a:prstGeom>
          </p:spPr>
        </p:pic>
        <p:sp>
          <p:nvSpPr>
            <p:cNvPr id="24" name="Down Arrow 7"/>
            <p:cNvSpPr/>
            <p:nvPr/>
          </p:nvSpPr>
          <p:spPr>
            <a:xfrm flipV="1">
              <a:off x="2873292" y="2764068"/>
              <a:ext cx="482600" cy="1447800"/>
            </a:xfrm>
            <a:prstGeom prst="downArrow">
              <a:avLst/>
            </a:prstGeom>
            <a:ln>
              <a:solidFill>
                <a:schemeClr val="accent4">
                  <a:shade val="95000"/>
                  <a:satMod val="105000"/>
                  <a:alpha val="98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02708" y="2887803"/>
              <a:ext cx="1143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After 1000 C</a:t>
              </a:r>
            </a:p>
            <a:p>
              <a:pPr algn="ctr"/>
              <a:r>
                <a:rPr lang="en-US" dirty="0">
                  <a:solidFill>
                    <a:srgbClr val="C00000"/>
                  </a:solidFill>
                </a:rPr>
                <a:t>baking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52437" y="886201"/>
                <a:ext cx="311528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2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High T baking effects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:</a:t>
                </a:r>
              </a:p>
              <a:p>
                <a:pPr algn="just"/>
                <a:endParaRPr lang="en-US" sz="8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Decreases the number of pinning points </a:t>
                </a:r>
              </a:p>
              <a:p>
                <a:pPr marL="800100" lvl="1" indent="-342900" algn="just">
                  <a:buFont typeface="Arial" panose="020B0604020202020204" pitchFamily="34" charset="0"/>
                  <a:buChar char="→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pdf narrowing</a:t>
                </a:r>
              </a:p>
              <a:p>
                <a:pPr algn="just"/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437" y="886201"/>
                <a:ext cx="3115288" cy="2062103"/>
              </a:xfrm>
              <a:prstGeom prst="rect">
                <a:avLst/>
              </a:prstGeom>
              <a:blipFill>
                <a:blip r:embed="rId4"/>
                <a:stretch>
                  <a:fillRect l="-2544" t="-1770" r="-2544" b="-5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166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35744" y="2860551"/>
                <a:ext cx="8672513" cy="1136899"/>
              </a:xfrm>
            </p:spPr>
            <p:txBody>
              <a:bodyPr anchor="ctr"/>
              <a:lstStyle/>
              <a:p>
                <a:pPr marL="0" indent="0" algn="ctr">
                  <a:buNone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studies at FNAL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C00000"/>
                    </a:solidFill>
                  </a:rPr>
                  <a:t>N-doping &amp; N-infusion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5744" y="2860551"/>
                <a:ext cx="8672513" cy="1136899"/>
              </a:xfrm>
              <a:blipFill>
                <a:blip r:embed="rId2"/>
                <a:stretch>
                  <a:fillRect b="-133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9389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 before/after 1000 C annealing example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z="1200" smtClean="0"/>
              <a:pPr/>
              <a:t>40</a:t>
            </a:fld>
            <a:endParaRPr lang="en-US" altLang="en-US" sz="12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26" y="916520"/>
            <a:ext cx="7560347" cy="5144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9778" y="6027409"/>
            <a:ext cx="50951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400" dirty="0">
                <a:solidFill>
                  <a:srgbClr val="331EFE"/>
                </a:solidFill>
              </a:rPr>
              <a:t>M. Martinello, M. Checchin </a:t>
            </a:r>
            <a:r>
              <a:rPr lang="en-US" sz="1400" i="1" dirty="0">
                <a:solidFill>
                  <a:srgbClr val="331EFE"/>
                </a:solidFill>
              </a:rPr>
              <a:t>et al</a:t>
            </a:r>
            <a:r>
              <a:rPr lang="en-US" sz="1400" dirty="0">
                <a:solidFill>
                  <a:srgbClr val="331EFE"/>
                </a:solidFill>
              </a:rPr>
              <a:t>., 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18001591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28600" y="805267"/>
                <a:ext cx="86868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The smaller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Helvetica" panose="020B0604020202020204" pitchFamily="34" charset="0"/>
                      </a:rPr>
                      <m:t>𝑙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  <a:cs typeface="Helvetica" panose="020B0604020202020204" pitchFamily="34" charset="0"/>
                  </a:rPr>
                  <a:t>, the steeper the potential: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05267"/>
                <a:ext cx="8686800" cy="430887"/>
              </a:xfrm>
              <a:prstGeom prst="rect">
                <a:avLst/>
              </a:prstGeom>
              <a:blipFill>
                <a:blip r:embed="rId3"/>
                <a:stretch>
                  <a:fillRect l="-912" t="-9859" b="-28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630680" y="1269185"/>
                <a:ext cx="6085192" cy="1681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</m:t>
                      </m:r>
                      <m:r>
                        <a:rPr lang="en-US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200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2000" i="1" smtClean="0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𝜉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i="1">
                                                  <a:solidFill>
                                                    <a:schemeClr val="accent6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chemeClr val="accent6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  <m:r>
                                                <a:rPr lang="en-US" sz="2000" i="1">
                                                  <a:solidFill>
                                                    <a:schemeClr val="accent6">
                                                      <a:lumMod val="50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i="1">
                                                      <a:solidFill>
                                                        <a:schemeClr val="accent6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i="1">
                                                      <a:solidFill>
                                                        <a:schemeClr val="accent6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𝑞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i="1">
                                                      <a:solidFill>
                                                        <a:schemeClr val="accent6">
                                                          <a:lumMod val="50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0680" y="1269185"/>
                <a:ext cx="6085192" cy="168110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Pinning potential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41</a:t>
            </a:fld>
            <a:endParaRPr lang="en-US" alt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7961" y="3054841"/>
            <a:ext cx="3499244" cy="299126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047" y="3054841"/>
            <a:ext cx="3499243" cy="299126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453490" y="4344968"/>
            <a:ext cx="319592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85391" y="6024285"/>
            <a:ext cx="5729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600" dirty="0">
                <a:solidFill>
                  <a:srgbClr val="331EFE"/>
                </a:solidFill>
              </a:rPr>
              <a:t>M. Checchin </a:t>
            </a:r>
            <a:r>
              <a:rPr lang="en-US" sz="1600" i="1" dirty="0">
                <a:solidFill>
                  <a:srgbClr val="331EFE"/>
                </a:solidFill>
              </a:rPr>
              <a:t>et al</a:t>
            </a:r>
            <a:r>
              <a:rPr lang="en-US" sz="1600" dirty="0">
                <a:solidFill>
                  <a:srgbClr val="331EFE"/>
                </a:solidFill>
              </a:rPr>
              <a:t>., </a:t>
            </a:r>
            <a:r>
              <a:rPr lang="en-US" sz="1600" dirty="0" err="1">
                <a:solidFill>
                  <a:srgbClr val="331EFE"/>
                </a:solidFill>
              </a:rPr>
              <a:t>Supercond</a:t>
            </a:r>
            <a:r>
              <a:rPr lang="en-US" sz="1600" dirty="0">
                <a:solidFill>
                  <a:srgbClr val="331EFE"/>
                </a:solidFill>
              </a:rPr>
              <a:t>. Sci. Technol. </a:t>
            </a:r>
            <a:r>
              <a:rPr lang="en-US" sz="1600" b="1" dirty="0">
                <a:solidFill>
                  <a:srgbClr val="331EFE"/>
                </a:solidFill>
              </a:rPr>
              <a:t>30</a:t>
            </a:r>
            <a:r>
              <a:rPr lang="en-US" sz="1600" dirty="0">
                <a:solidFill>
                  <a:srgbClr val="331EFE"/>
                </a:solidFill>
              </a:rPr>
              <a:t>, 034003 (2017)</a:t>
            </a:r>
          </a:p>
        </p:txBody>
      </p:sp>
    </p:spTree>
    <p:extLst>
      <p:ext uri="{BB962C8B-B14F-4D97-AF65-F5344CB8AC3E}">
        <p14:creationId xmlns:p14="http://schemas.microsoft.com/office/powerpoint/2010/main" val="2974081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8600" y="843837"/>
                <a:ext cx="8686801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The </a:t>
                </a:r>
                <a:r>
                  <a:rPr lang="en-US" sz="2200" i="1" dirty="0">
                    <a:solidFill>
                      <a:srgbClr val="C00000"/>
                    </a:solidFill>
                  </a:rPr>
                  <a:t>complex resistivity</a:t>
                </a:r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 of the vortex line follows from the calculation of the apparent power (active plus reactive power) :</a:t>
                </a:r>
              </a:p>
              <a:p>
                <a:pPr algn="just"/>
                <a:endParaRPr lang="en-US" sz="3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endParaRPr lang="en-US" sz="32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endParaRPr lang="en-US" sz="10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algn="just"/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The vortex surface impedance (using the classic definition of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50000"/>
                      </a:schemeClr>
                    </a:solidFill>
                  </a:rPr>
                  <a:t>) is then: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843837"/>
                <a:ext cx="8686801" cy="2400657"/>
              </a:xfrm>
              <a:prstGeom prst="rect">
                <a:avLst/>
              </a:prstGeom>
              <a:blipFill>
                <a:blip r:embed="rId3"/>
                <a:stretch>
                  <a:fillRect l="-912" t="-1523" r="-842" b="-43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813888" y="1744631"/>
                <a:ext cx="7516225" cy="7904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</m:d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0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</m:num>
                        <m:den>
                          <m: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  <m:sSup>
                                        <m:sSupPr>
                                          <m:ctrlP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accent6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accent6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𝜂𝜔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20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𝜂𝜔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accent6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</m:oMath>
                  </m:oMathPara>
                </a14:m>
                <a:endParaRPr lang="en-US" sz="2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888" y="1744631"/>
                <a:ext cx="7516225" cy="7904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409840" y="5288384"/>
                <a:ext cx="1956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accent6">
                        <a:lumMod val="50000"/>
                      </a:schemeClr>
                    </a:solidFill>
                  </a:rPr>
                  <a:t>Number of vortices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en-US" sz="18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𝑜𝑟𝑡𝑒𝑥</m:t>
                            </m:r>
                          </m:sub>
                        </m:sSub>
                      </m:den>
                    </m:f>
                  </m:oMath>
                </a14:m>
                <a:endParaRPr lang="en-US" sz="1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40" y="5288384"/>
                <a:ext cx="1956288" cy="646331"/>
              </a:xfrm>
              <a:prstGeom prst="rect">
                <a:avLst/>
              </a:prstGeom>
              <a:blipFill>
                <a:blip r:embed="rId5"/>
                <a:stretch>
                  <a:fillRect l="-2181" t="-24528" b="-100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4062821" y="5243197"/>
            <a:ext cx="486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Vortex impedance weighted over normal distributions of pinning positions and strengths</a:t>
            </a:r>
          </a:p>
        </p:txBody>
      </p:sp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Vortex surface impedance 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42</a:t>
            </a:fld>
            <a:endParaRPr lang="en-US" altLang="en-US"/>
          </a:p>
        </p:txBody>
      </p:sp>
      <p:sp>
        <p:nvSpPr>
          <p:cNvPr id="27" name="Rectangle 26"/>
          <p:cNvSpPr/>
          <p:nvPr/>
        </p:nvSpPr>
        <p:spPr>
          <a:xfrm>
            <a:off x="185391" y="6024285"/>
            <a:ext cx="5729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600" dirty="0">
                <a:solidFill>
                  <a:srgbClr val="331EFE"/>
                </a:solidFill>
              </a:rPr>
              <a:t>M. Checchin </a:t>
            </a:r>
            <a:r>
              <a:rPr lang="en-US" sz="1600" i="1" dirty="0">
                <a:solidFill>
                  <a:srgbClr val="331EFE"/>
                </a:solidFill>
              </a:rPr>
              <a:t>et al</a:t>
            </a:r>
            <a:r>
              <a:rPr lang="en-US" sz="1600" dirty="0">
                <a:solidFill>
                  <a:srgbClr val="331EFE"/>
                </a:solidFill>
              </a:rPr>
              <a:t>., </a:t>
            </a:r>
            <a:r>
              <a:rPr lang="en-US" sz="1600" dirty="0" err="1">
                <a:solidFill>
                  <a:srgbClr val="331EFE"/>
                </a:solidFill>
              </a:rPr>
              <a:t>Supercond</a:t>
            </a:r>
            <a:r>
              <a:rPr lang="en-US" sz="1600" dirty="0">
                <a:solidFill>
                  <a:srgbClr val="331EFE"/>
                </a:solidFill>
              </a:rPr>
              <a:t>. Sci. Technol. </a:t>
            </a:r>
            <a:r>
              <a:rPr lang="en-US" sz="1600" b="1" dirty="0">
                <a:solidFill>
                  <a:srgbClr val="331EFE"/>
                </a:solidFill>
              </a:rPr>
              <a:t>30</a:t>
            </a:r>
            <a:r>
              <a:rPr lang="en-US" sz="1600" dirty="0">
                <a:solidFill>
                  <a:srgbClr val="331EFE"/>
                </a:solidFill>
              </a:rPr>
              <a:t>, 034003 (2017)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94542" y="3491499"/>
            <a:ext cx="8354916" cy="1531897"/>
            <a:chOff x="345549" y="3558575"/>
            <a:chExt cx="8354916" cy="153189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345549" y="3631412"/>
                  <a:ext cx="8354916" cy="13919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d>
                          <m:dPr>
                            <m:ctrlPr>
                              <a:rPr lang="en-US" sz="22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</m:d>
                        <m:r>
                          <a:rPr lang="en-US" sz="22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sSubSup>
                              <m:sSubSupPr>
                                <m:ctrlP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22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nary>
                          <m:naryPr>
                            <m:limLoc m:val="undOvr"/>
                            <m:ctrl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Sup>
                              <m:sSubSupPr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∨</m:t>
                                </m:r>
                              </m:sup>
                            </m:sSubSup>
                          </m:sup>
                          <m:e>
                            <m:nary>
                              <m:naryPr>
                                <m:limLoc m:val="undOvr"/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∧</m:t>
                                    </m:r>
                                  </m:sup>
                                </m:sSubSup>
                              </m:sub>
                              <m:sup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∨</m:t>
                                    </m:r>
                                  </m:sup>
                                </m:sSubSup>
                              </m:sup>
                              <m:e>
                                <m:r>
                                  <a:rPr lang="en-US" sz="220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⋯</m:t>
                                </m:r>
                              </m:e>
                            </m:nary>
                          </m:e>
                        </m:nary>
                        <m:nary>
                          <m:naryPr>
                            <m:limLoc m:val="undOvr"/>
                            <m:ctrl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sSubSup>
                              <m:sSubSupPr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∨</m:t>
                                </m:r>
                              </m:sup>
                            </m:sSubSup>
                          </m:sup>
                          <m:e>
                            <m:nary>
                              <m:naryPr>
                                <m:limLoc m:val="undOvr"/>
                                <m:ctrlP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∧</m:t>
                                    </m:r>
                                  </m:sup>
                                </m:sSubSup>
                              </m:sub>
                              <m:sup>
                                <m:sSubSup>
                                  <m:sSubSupPr>
                                    <m:ctrlP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∨</m:t>
                                    </m:r>
                                  </m:sup>
                                </m:sSubSup>
                              </m:sup>
                              <m:e>
                                <m:f>
                                  <m:fPr>
                                    <m:ctrlP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∏"/>
                                        <m:limLoc m:val="subSup"/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=0</m:t>
                                        </m:r>
                                      </m:sub>
                                      <m:sup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Γ</m:t>
                                        </m:r>
                                        <m:d>
                                          <m:dPr>
                                            <m:ctrlPr>
                                              <a:rPr lang="el-GR" sz="2200" i="1">
                                                <a:solidFill>
                                                  <a:schemeClr val="accent6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𝑞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  <m:r>
                                          <m:rPr>
                                            <m:sty m:val="p"/>
                                          </m:rPr>
                                          <a:rPr lang="el-GR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Λ</m:t>
                                        </m:r>
                                        <m:d>
                                          <m:dPr>
                                            <m:ctrlPr>
                                              <a:rPr lang="el-GR" sz="2200" i="1">
                                                <a:solidFill>
                                                  <a:schemeClr val="accent6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𝑈</m:t>
                                                </m:r>
                                              </m:e>
                                              <m:sub>
                                                <m:sSub>
                                                  <m:sSubPr>
                                                    <m:ctrlPr>
                                                      <a:rPr lang="el-GR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0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nary>
                                  </m:num>
                                  <m:den>
                                    <m:nary>
                                      <m:naryPr>
                                        <m:ctrl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3"/>
                                          </m:rP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US" sz="2200" i="1">
                                            <a:solidFill>
                                              <a:schemeClr val="accent6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sup>
                                      <m:e>
                                        <m:f>
                                          <m:fPr>
                                            <m:ctrlPr>
                                              <a:rPr lang="en-US" sz="2200" i="1">
                                                <a:solidFill>
                                                  <a:schemeClr val="accent6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𝑒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f>
                                                  <m:fPr>
                                                    <m:type m:val="lin"/>
                                                    <m:ctrlPr>
                                                      <a:rPr lang="en-US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fPr>
                                                  <m:num>
                                                    <m:r>
                                                      <a:rPr lang="en-US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𝑧</m:t>
                                                    </m:r>
                                                  </m:num>
                                                  <m:den>
                                                    <m:r>
                                                      <a:rPr lang="en-US" sz="2200" i="1">
                                                        <a:solidFill>
                                                          <a:schemeClr val="accent6">
                                                            <a:lumMod val="50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𝜆</m:t>
                                                    </m:r>
                                                  </m:den>
                                                </m:f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2200" i="1">
                                                <a:solidFill>
                                                  <a:schemeClr val="accent6">
                                                    <a:lumMod val="50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𝜌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r>
                                                  <a:rPr lang="en-US" sz="2200" i="1">
                                                    <a:solidFill>
                                                      <a:schemeClr val="accent6">
                                                        <a:lumMod val="50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</m:d>
                                          </m:den>
                                        </m:f>
                                      </m:e>
                                    </m:nary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𝑑𝑧</m:t>
                                    </m:r>
                                  </m:den>
                                </m:f>
                              </m:e>
                            </m:nary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l-GR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l-GR" sz="220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l-GR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⋯</m:t>
                            </m:r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l-GR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l-GR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>
                                    <m:r>
                                      <a:rPr lang="en-US" sz="2200" b="0" i="1" smtClean="0">
                                        <a:solidFill>
                                          <a:schemeClr val="accent6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sz="22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l-GR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solidFill>
                                      <a:schemeClr val="accent6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US" sz="22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549" y="3631412"/>
                  <a:ext cx="8354916" cy="139198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Rectangle 3"/>
            <p:cNvSpPr/>
            <p:nvPr/>
          </p:nvSpPr>
          <p:spPr>
            <a:xfrm>
              <a:off x="409840" y="3558575"/>
              <a:ext cx="8238860" cy="1531897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Straight Arrow Connector 25"/>
          <p:cNvCxnSpPr>
            <a:stCxn id="25" idx="0"/>
          </p:cNvCxnSpPr>
          <p:nvPr/>
        </p:nvCxnSpPr>
        <p:spPr>
          <a:xfrm flipV="1">
            <a:off x="1387984" y="4617625"/>
            <a:ext cx="242683" cy="67075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8" idx="0"/>
          </p:cNvCxnSpPr>
          <p:nvPr/>
        </p:nvCxnSpPr>
        <p:spPr>
          <a:xfrm flipH="1" flipV="1">
            <a:off x="5936105" y="4617625"/>
            <a:ext cx="558870" cy="62557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0543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Pinning strength dependence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SRF-GARD Workshop 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114" y="4454375"/>
            <a:ext cx="1132142" cy="17343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1875" y="4448132"/>
            <a:ext cx="1136217" cy="174058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723344" y="4126676"/>
            <a:ext cx="2108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u="sng" dirty="0">
                <a:solidFill>
                  <a:schemeClr val="accent6">
                    <a:lumMod val="50000"/>
                  </a:schemeClr>
                </a:solidFill>
              </a:rPr>
              <a:t>Lower pinning strength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916914" y="4131494"/>
            <a:ext cx="2155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u="sng" dirty="0">
                <a:solidFill>
                  <a:schemeClr val="accent6">
                    <a:lumMod val="50000"/>
                  </a:schemeClr>
                </a:solidFill>
              </a:rPr>
              <a:t>Higher pinning strength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416225" y="854791"/>
            <a:ext cx="4450080" cy="3358514"/>
            <a:chOff x="4236720" y="820305"/>
            <a:chExt cx="4450080" cy="33585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b="9161"/>
            <a:stretch/>
          </p:blipFill>
          <p:spPr>
            <a:xfrm>
              <a:off x="4236720" y="820305"/>
              <a:ext cx="4450080" cy="3120300"/>
            </a:xfrm>
            <a:prstGeom prst="rect">
              <a:avLst/>
            </a:prstGeom>
          </p:spPr>
        </p:pic>
        <p:sp>
          <p:nvSpPr>
            <p:cNvPr id="8" name="Down Arrow 7"/>
            <p:cNvSpPr/>
            <p:nvPr/>
          </p:nvSpPr>
          <p:spPr>
            <a:xfrm>
              <a:off x="6357997" y="2101872"/>
              <a:ext cx="205741" cy="970652"/>
            </a:xfrm>
            <a:prstGeom prst="downArrow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99768" y="1693108"/>
              <a:ext cx="894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C000"/>
                  </a:solidFill>
                </a:rPr>
                <a:t>1.4 n</a:t>
              </a:r>
              <a:r>
                <a:rPr lang="el-GR" sz="1200" b="1" dirty="0">
                  <a:solidFill>
                    <a:srgbClr val="FFC000"/>
                  </a:solidFill>
                  <a:cs typeface="Times New Roman" panose="02020603050405020304" pitchFamily="18" charset="0"/>
                </a:rPr>
                <a:t>Ω</a:t>
              </a:r>
              <a:r>
                <a:rPr lang="en-US" sz="1200" b="1" dirty="0">
                  <a:solidFill>
                    <a:srgbClr val="FFC000"/>
                  </a:solidFill>
                  <a:cs typeface="Times New Roman" panose="02020603050405020304" pitchFamily="18" charset="0"/>
                </a:rPr>
                <a:t>/</a:t>
              </a:r>
              <a:r>
                <a:rPr lang="en-US" sz="1200" b="1" dirty="0" err="1">
                  <a:solidFill>
                    <a:srgbClr val="FFC000"/>
                  </a:solidFill>
                  <a:cs typeface="Times New Roman" panose="02020603050405020304" pitchFamily="18" charset="0"/>
                </a:rPr>
                <a:t>mG</a:t>
              </a:r>
              <a:endParaRPr lang="en-US" sz="1200" b="1" dirty="0">
                <a:solidFill>
                  <a:srgbClr val="FFC000"/>
                </a:solidFill>
              </a:endParaRPr>
            </a:p>
          </p:txBody>
        </p:sp>
        <p:cxnSp>
          <p:nvCxnSpPr>
            <p:cNvPr id="26" name="Straight Connector 25"/>
            <p:cNvCxnSpPr>
              <a:stCxn id="15" idx="1"/>
            </p:cNvCxnSpPr>
            <p:nvPr/>
          </p:nvCxnSpPr>
          <p:spPr>
            <a:xfrm flipH="1">
              <a:off x="6571359" y="1831608"/>
              <a:ext cx="42840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66802" y="3932480"/>
              <a:ext cx="565130" cy="24633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999768" y="3072524"/>
              <a:ext cx="894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FFC000"/>
                  </a:solidFill>
                </a:rPr>
                <a:t>0.2 n</a:t>
              </a:r>
              <a:r>
                <a:rPr lang="el-GR" sz="1200" b="1" dirty="0">
                  <a:solidFill>
                    <a:srgbClr val="FFC000"/>
                  </a:solidFill>
                  <a:cs typeface="Times New Roman" panose="02020603050405020304" pitchFamily="18" charset="0"/>
                </a:rPr>
                <a:t>Ω</a:t>
              </a:r>
              <a:r>
                <a:rPr lang="en-US" sz="1200" b="1" dirty="0">
                  <a:solidFill>
                    <a:srgbClr val="FFC000"/>
                  </a:solidFill>
                  <a:cs typeface="Times New Roman" panose="02020603050405020304" pitchFamily="18" charset="0"/>
                </a:rPr>
                <a:t>/</a:t>
              </a:r>
              <a:r>
                <a:rPr lang="en-US" sz="1200" b="1" dirty="0" err="1">
                  <a:solidFill>
                    <a:srgbClr val="FFC000"/>
                  </a:solidFill>
                  <a:cs typeface="Times New Roman" panose="02020603050405020304" pitchFamily="18" charset="0"/>
                </a:rPr>
                <a:t>mG</a:t>
              </a:r>
              <a:endParaRPr lang="en-US" sz="1200" b="1" dirty="0">
                <a:solidFill>
                  <a:srgbClr val="FFC000"/>
                </a:solidFill>
              </a:endParaRPr>
            </a:p>
          </p:txBody>
        </p:sp>
        <p:cxnSp>
          <p:nvCxnSpPr>
            <p:cNvPr id="42" name="Straight Connector 41"/>
            <p:cNvCxnSpPr>
              <a:stCxn id="41" idx="1"/>
            </p:cNvCxnSpPr>
            <p:nvPr/>
          </p:nvCxnSpPr>
          <p:spPr>
            <a:xfrm flipH="1">
              <a:off x="6571360" y="3211024"/>
              <a:ext cx="428408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213359" y="6011879"/>
            <a:ext cx="516423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6FE"/>
                </a:solidFill>
              </a:rPr>
              <a:t>M. Checchin </a:t>
            </a:r>
            <a:r>
              <a:rPr lang="en-US" sz="1400" i="1" dirty="0">
                <a:solidFill>
                  <a:srgbClr val="0006FE"/>
                </a:solidFill>
              </a:rPr>
              <a:t>et al</a:t>
            </a:r>
            <a:r>
              <a:rPr lang="en-US" sz="1400" dirty="0">
                <a:solidFill>
                  <a:srgbClr val="0006FE"/>
                </a:solidFill>
              </a:rPr>
              <a:t>., </a:t>
            </a:r>
            <a:r>
              <a:rPr lang="en-US" sz="1400" dirty="0" err="1">
                <a:solidFill>
                  <a:srgbClr val="0006FE"/>
                </a:solidFill>
              </a:rPr>
              <a:t>Supercond</a:t>
            </a:r>
            <a:r>
              <a:rPr lang="en-US" sz="1400" dirty="0">
                <a:solidFill>
                  <a:srgbClr val="0006FE"/>
                </a:solidFill>
              </a:rPr>
              <a:t>. Sci. Technol. </a:t>
            </a:r>
            <a:r>
              <a:rPr lang="en-US" sz="1400" b="1" dirty="0">
                <a:solidFill>
                  <a:srgbClr val="0006FE"/>
                </a:solidFill>
              </a:rPr>
              <a:t>30</a:t>
            </a:r>
            <a:r>
              <a:rPr lang="en-US" sz="1400" dirty="0">
                <a:solidFill>
                  <a:srgbClr val="0006FE"/>
                </a:solidFill>
              </a:rPr>
              <a:t>, 034003 (2017)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5377599" y="4899030"/>
            <a:ext cx="2980493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46801" y="1019013"/>
            <a:ext cx="3903168" cy="4585871"/>
            <a:chOff x="213360" y="894172"/>
            <a:chExt cx="3903168" cy="4585871"/>
          </a:xfrm>
        </p:grpSpPr>
        <p:sp>
          <p:nvSpPr>
            <p:cNvPr id="4" name="TextBox 3"/>
            <p:cNvSpPr txBox="1"/>
            <p:nvPr/>
          </p:nvSpPr>
          <p:spPr>
            <a:xfrm>
              <a:off x="213360" y="894172"/>
              <a:ext cx="3903168" cy="4585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 dirty="0">
                  <a:solidFill>
                    <a:srgbClr val="C00000"/>
                  </a:solidFill>
                </a:rPr>
                <a:t>The higher the pinning force, the more constrained the oscillation</a:t>
              </a:r>
            </a:p>
            <a:p>
              <a:pPr algn="just"/>
              <a:endParaRPr lang="en-US" sz="2000" dirty="0">
                <a:solidFill>
                  <a:srgbClr val="C00000"/>
                </a:solidFill>
              </a:endParaRPr>
            </a:p>
            <a:p>
              <a:pPr algn="just"/>
              <a:r>
                <a:rPr lang="en-US" sz="2000" dirty="0">
                  <a:solidFill>
                    <a:schemeClr val="accent6">
                      <a:lumMod val="50000"/>
                    </a:schemeClr>
                  </a:solidFill>
                </a:rPr>
                <a:t>Dirtier or more defective materials (e.g. </a:t>
              </a:r>
              <a:r>
                <a:rPr lang="en-US" sz="2000" i="1" u="sng" dirty="0">
                  <a:solidFill>
                    <a:schemeClr val="accent6">
                      <a:lumMod val="50000"/>
                    </a:schemeClr>
                  </a:solidFill>
                </a:rPr>
                <a:t>thin films</a:t>
              </a:r>
              <a:r>
                <a:rPr lang="en-US" sz="2000" dirty="0">
                  <a:solidFill>
                    <a:schemeClr val="accent6">
                      <a:lumMod val="50000"/>
                    </a:schemeClr>
                  </a:solidFill>
                </a:rPr>
                <a:t>) have larger pining strength</a:t>
              </a:r>
            </a:p>
            <a:p>
              <a:pPr algn="just"/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Lower sensitivity!</a:t>
              </a:r>
            </a:p>
            <a:p>
              <a:pPr algn="just"/>
              <a:endParaRPr lang="en-US" sz="20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just"/>
              <a:r>
                <a:rPr lang="en-US" sz="2000" dirty="0">
                  <a:solidFill>
                    <a:schemeClr val="accent6">
                      <a:lumMod val="50000"/>
                    </a:schemeClr>
                  </a:solidFill>
                </a:rPr>
                <a:t>By increasing the pinning force of one order of magnitude the </a:t>
              </a:r>
              <a:r>
                <a:rPr lang="en-US" sz="2000" i="1" u="sng" dirty="0">
                  <a:solidFill>
                    <a:srgbClr val="C00000"/>
                  </a:solidFill>
                </a:rPr>
                <a:t>sensitivity is 7 times smaller</a:t>
              </a:r>
              <a:r>
                <a:rPr lang="en-US" sz="2000" dirty="0">
                  <a:solidFill>
                    <a:srgbClr val="C00000"/>
                  </a:solidFill>
                </a:rPr>
                <a:t>!</a:t>
              </a:r>
            </a:p>
          </p:txBody>
        </p:sp>
        <p:sp>
          <p:nvSpPr>
            <p:cNvPr id="3" name="Arrow: Down 2"/>
            <p:cNvSpPr/>
            <p:nvPr/>
          </p:nvSpPr>
          <p:spPr>
            <a:xfrm>
              <a:off x="1735900" y="2890163"/>
              <a:ext cx="914400" cy="593888"/>
            </a:xfrm>
            <a:prstGeom prst="downArrow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44382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Sensitivity vs pinning site depth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it-IT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Checchin | ERL 2017 | 20-Jun-2017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44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881" y="995401"/>
            <a:ext cx="1361185" cy="21031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7881" y="3894040"/>
            <a:ext cx="1361187" cy="21031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0062" y="3894040"/>
            <a:ext cx="1361187" cy="2103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33402" y="862774"/>
                <a:ext cx="3592356" cy="4601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2880" indent="-18288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Vortex dissipation is a </a:t>
                </a:r>
                <a:r>
                  <a:rPr lang="en-US" sz="2000" i="1" dirty="0">
                    <a:solidFill>
                      <a:srgbClr val="C00000"/>
                    </a:solidFill>
                  </a:rPr>
                  <a:t>near-surface property</a:t>
                </a:r>
              </a:p>
              <a:p>
                <a:pPr algn="just"/>
                <a:endParaRPr lang="en-US" sz="105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182880" indent="-18288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The pinning site distance from the surface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determines the resistance</a:t>
                </a:r>
              </a:p>
              <a:p>
                <a:pPr algn="just"/>
                <a:endParaRPr lang="en-US" sz="105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182880" indent="-182880" algn="just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For instance, if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= 70 </m:t>
                    </m:r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000" i="1" dirty="0">
                    <a:solidFill>
                      <a:schemeClr val="accent6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:</a:t>
                </a:r>
              </a:p>
              <a:p>
                <a:pPr algn="just"/>
                <a:endParaRPr lang="en-US" sz="700" i="1" dirty="0">
                  <a:solidFill>
                    <a:schemeClr val="accent6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  <a:p>
                <a:pPr marL="457200" lvl="2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15 </m:t>
                    </m:r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sz="2000" i="1" dirty="0">
                    <a:solidFill>
                      <a:srgbClr val="C00000"/>
                    </a:solidFill>
                  </a:rPr>
                  <a:t>sensitivity is the lowest</a:t>
                </a:r>
              </a:p>
              <a:p>
                <a:pPr marL="457200" lvl="2" indent="-274320" algn="just"/>
                <a:endParaRPr lang="en-US" sz="7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457200" lvl="2" indent="-27432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&gt;400 </m:t>
                    </m:r>
                    <m:r>
                      <a:rPr lang="en-US" sz="20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000" i="1" dirty="0">
                    <a:solidFill>
                      <a:srgbClr val="C00000"/>
                    </a:solidFill>
                  </a:rPr>
                  <a:t>constant sensitivity</a:t>
                </a:r>
              </a:p>
              <a:p>
                <a:pPr marL="182880" lvl="2" algn="just"/>
                <a:endParaRPr lang="en-US" sz="700" i="1" dirty="0">
                  <a:solidFill>
                    <a:srgbClr val="C00000"/>
                  </a:solidFill>
                </a:endParaRPr>
              </a:p>
              <a:p>
                <a:pPr marL="457200" lvl="2" indent="-274320" algn="just">
                  <a:buFont typeface="Arial" panose="020B0604020202020204" pitchFamily="34" charset="0"/>
                  <a:buChar char="•"/>
                </a:pPr>
                <a:r>
                  <a:rPr lang="en-US" sz="20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bulk pinning does not affect the vortex oscillation</a:t>
                </a:r>
                <a:r>
                  <a:rPr lang="en-US" sz="2000" dirty="0">
                    <a:solidFill>
                      <a:schemeClr val="accent6">
                        <a:lumMod val="50000"/>
                      </a:schemeClr>
                    </a:solidFill>
                  </a:rPr>
                  <a:t>! </a:t>
                </a:r>
                <a:endParaRPr lang="en-US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402" y="862774"/>
                <a:ext cx="3592356" cy="4601260"/>
              </a:xfrm>
              <a:prstGeom prst="rect">
                <a:avLst/>
              </a:prstGeom>
              <a:blipFill>
                <a:blip r:embed="rId6"/>
                <a:stretch>
                  <a:fillRect l="-1525" t="-796" r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185391" y="6024285"/>
            <a:ext cx="57298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1600" dirty="0">
                <a:solidFill>
                  <a:srgbClr val="331EFE"/>
                </a:solidFill>
              </a:rPr>
              <a:t>M. Checchin </a:t>
            </a:r>
            <a:r>
              <a:rPr lang="en-US" sz="1600" i="1" dirty="0">
                <a:solidFill>
                  <a:srgbClr val="331EFE"/>
                </a:solidFill>
              </a:rPr>
              <a:t>et al</a:t>
            </a:r>
            <a:r>
              <a:rPr lang="en-US" sz="1600" dirty="0">
                <a:solidFill>
                  <a:srgbClr val="331EFE"/>
                </a:solidFill>
              </a:rPr>
              <a:t>., </a:t>
            </a:r>
            <a:r>
              <a:rPr lang="en-US" sz="1600" dirty="0" err="1">
                <a:solidFill>
                  <a:srgbClr val="331EFE"/>
                </a:solidFill>
              </a:rPr>
              <a:t>Supercond</a:t>
            </a:r>
            <a:r>
              <a:rPr lang="en-US" sz="1600" dirty="0">
                <a:solidFill>
                  <a:srgbClr val="331EFE"/>
                </a:solidFill>
              </a:rPr>
              <a:t>. Sci. Technol. </a:t>
            </a:r>
            <a:r>
              <a:rPr lang="en-US" sz="1600" b="1" dirty="0">
                <a:solidFill>
                  <a:srgbClr val="331EFE"/>
                </a:solidFill>
              </a:rPr>
              <a:t>30</a:t>
            </a:r>
            <a:r>
              <a:rPr lang="en-US" sz="1600" dirty="0">
                <a:solidFill>
                  <a:srgbClr val="331EFE"/>
                </a:solidFill>
              </a:rPr>
              <a:t>, 034003 (2017)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5384" y="1043410"/>
            <a:ext cx="3396454" cy="2698369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flipH="1">
            <a:off x="7031674" y="4616792"/>
            <a:ext cx="188372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031673" y="4616791"/>
            <a:ext cx="558351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85843" y="4258198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Pinning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233806" y="2199021"/>
            <a:ext cx="1304075" cy="1792034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26432" y="1355119"/>
            <a:ext cx="383077" cy="0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85360" y="2540000"/>
            <a:ext cx="467360" cy="1354040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4531939" y="4178744"/>
            <a:ext cx="188372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4531938" y="4178743"/>
            <a:ext cx="558351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386108" y="3820150"/>
            <a:ext cx="801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Pinning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2201" y="5442166"/>
                <a:ext cx="4113498" cy="461665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is a near surface property!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01" y="5442166"/>
                <a:ext cx="4113498" cy="461665"/>
              </a:xfrm>
              <a:prstGeom prst="rect">
                <a:avLst/>
              </a:prstGeom>
              <a:blipFill>
                <a:blip r:embed="rId8"/>
                <a:stretch>
                  <a:fillRect t="-10667" r="-1187" b="-3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434404" y="5407169"/>
            <a:ext cx="4083019" cy="52856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930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treatments studied at FNAL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75" b="-30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</p:spPr>
            <p:txBody>
              <a:bodyPr/>
              <a:lstStyle/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N-doping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High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800 – 1000 C for 2 – 20 min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Successfully implemented on large scale production (LCLS-II) 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N-infusion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Low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120 – 160 C for 48 – 96 h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Being deeply investigated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  <a:blipFill>
                <a:blip r:embed="rId3"/>
                <a:stretch>
                  <a:fillRect l="-4236" t="-2200" r="-4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/>
              <a:t>Mattia Checchin | ERL 2017 | 20-Jun-2017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501" y="3855564"/>
            <a:ext cx="3552138" cy="29458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554" y="842472"/>
            <a:ext cx="3708000" cy="305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15580" y="3885632"/>
            <a:ext cx="11448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N-infusion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95068" y="892685"/>
            <a:ext cx="1602557" cy="178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15580" y="864404"/>
            <a:ext cx="10502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N-doping</a:t>
            </a:r>
          </a:p>
        </p:txBody>
      </p:sp>
    </p:spTree>
    <p:extLst>
      <p:ext uri="{BB962C8B-B14F-4D97-AF65-F5344CB8AC3E}">
        <p14:creationId xmlns:p14="http://schemas.microsoft.com/office/powerpoint/2010/main" val="73594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</p:spPr>
            <p:txBody>
              <a:bodyPr/>
              <a:lstStyle/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N-doping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High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800 – 1000 C for 2 – 20 min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Successfully implemented on large scale production (LCLS-II) 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N-infusion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Low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120 – 160 C for 48 – 96 h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Being deeply investigated</a:t>
                </a:r>
              </a:p>
            </p:txBody>
          </p:sp>
        </mc:Choice>
        <mc:Fallback xmlns="">
          <p:sp>
            <p:nvSpPr>
              <p:cNvPr id="1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  <a:blipFill>
                <a:blip r:embed="rId2"/>
                <a:stretch>
                  <a:fillRect l="-4236" t="-2200" r="-4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treatments studied at FNAL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75" b="-30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501" y="3855564"/>
            <a:ext cx="3552138" cy="29458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554" y="842472"/>
            <a:ext cx="3708000" cy="3050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7072" y="986484"/>
            <a:ext cx="4852482" cy="252971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15580" y="3885632"/>
            <a:ext cx="11448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N-infusion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44987" y="3897452"/>
            <a:ext cx="4852482" cy="19848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49586" y="3828459"/>
            <a:ext cx="3628426" cy="302954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95068" y="892685"/>
            <a:ext cx="1602557" cy="178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15580" y="864404"/>
            <a:ext cx="10502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N-doping</a:t>
            </a:r>
          </a:p>
        </p:txBody>
      </p:sp>
    </p:spTree>
    <p:extLst>
      <p:ext uri="{BB962C8B-B14F-4D97-AF65-F5344CB8AC3E}">
        <p14:creationId xmlns:p14="http://schemas.microsoft.com/office/powerpoint/2010/main" val="210836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N-doping: reversal of BCS surface resistance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89024" y="5878612"/>
            <a:ext cx="4865131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	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z="1200"/>
              <a:t>Mattia Checchin | ERL 2017 | 20-Jun-2017</a:t>
            </a:r>
            <a:endParaRPr lang="en-US" sz="1200" b="1"/>
          </a:p>
        </p:txBody>
      </p:sp>
      <p:grpSp>
        <p:nvGrpSpPr>
          <p:cNvPr id="3" name="Group 2"/>
          <p:cNvGrpSpPr/>
          <p:nvPr/>
        </p:nvGrpSpPr>
        <p:grpSpPr>
          <a:xfrm>
            <a:off x="452437" y="1636571"/>
            <a:ext cx="8501718" cy="4471579"/>
            <a:chOff x="-4501061" y="1703386"/>
            <a:chExt cx="8501718" cy="447157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666" y="1703386"/>
              <a:ext cx="3657991" cy="4471579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/>
          </p:nvGrpSpPr>
          <p:grpSpPr>
            <a:xfrm>
              <a:off x="-4501061" y="2776144"/>
              <a:ext cx="4429882" cy="3383280"/>
              <a:chOff x="3879365" y="2851560"/>
              <a:chExt cx="4429882" cy="3383280"/>
            </a:xfrm>
          </p:grpSpPr>
          <p:graphicFrame>
            <p:nvGraphicFramePr>
              <p:cNvPr id="29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32926061"/>
                  </p:ext>
                </p:extLst>
              </p:nvPr>
            </p:nvGraphicFramePr>
            <p:xfrm>
              <a:off x="3879365" y="2851560"/>
              <a:ext cx="4429882" cy="3383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69" name="Graph" r:id="rId4" imgW="3870720" imgH="2956320" progId="Origin50.Graph">
                      <p:embed/>
                    </p:oleObj>
                  </mc:Choice>
                  <mc:Fallback>
                    <p:oleObj name="Graph" r:id="rId4" imgW="3870720" imgH="2956320" progId="Origin50.Graph">
                      <p:embed/>
                      <p:pic>
                        <p:nvPicPr>
                          <p:cNvPr id="29" name="Object 28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879365" y="2851560"/>
                            <a:ext cx="4429882" cy="338328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0" name="Straight Arrow Connector 29"/>
              <p:cNvCxnSpPr/>
              <p:nvPr/>
            </p:nvCxnSpPr>
            <p:spPr>
              <a:xfrm>
                <a:off x="5836973" y="4581700"/>
                <a:ext cx="1448329" cy="509009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43230" y="957406"/>
                <a:ext cx="868680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𝐵𝐶𝑆</m:t>
                          </m:r>
                        </m:sub>
                      </m:sSub>
                      <m:d>
                        <m:dPr>
                          <m:ctrlP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sz="280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800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sz="28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230" y="957406"/>
                <a:ext cx="868680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3937414" y="902633"/>
            <a:ext cx="1358750" cy="568620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6119336"/>
            <a:ext cx="6606745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A. Grassellino </a:t>
            </a:r>
            <a:r>
              <a:rPr lang="en-US" sz="1400" i="1" dirty="0">
                <a:solidFill>
                  <a:srgbClr val="0000FF"/>
                </a:solidFill>
              </a:rPr>
              <a:t>et al.</a:t>
            </a:r>
            <a:r>
              <a:rPr lang="en-US" sz="1400" dirty="0">
                <a:solidFill>
                  <a:srgbClr val="0000FF"/>
                </a:solidFill>
              </a:rPr>
              <a:t>, </a:t>
            </a:r>
            <a:r>
              <a:rPr lang="en-US" sz="1400" dirty="0" err="1">
                <a:solidFill>
                  <a:srgbClr val="0000FF"/>
                </a:solidFill>
              </a:rPr>
              <a:t>Supercond</a:t>
            </a:r>
            <a:r>
              <a:rPr lang="en-US" sz="1400" dirty="0">
                <a:solidFill>
                  <a:srgbClr val="0000FF"/>
                </a:solidFill>
              </a:rPr>
              <a:t>. Sci. Technol. </a:t>
            </a:r>
            <a:r>
              <a:rPr lang="en-US" sz="1400" b="1" dirty="0">
                <a:solidFill>
                  <a:srgbClr val="0000FF"/>
                </a:solidFill>
              </a:rPr>
              <a:t>26</a:t>
            </a:r>
            <a:r>
              <a:rPr lang="en-US" sz="1400" dirty="0">
                <a:solidFill>
                  <a:srgbClr val="0000FF"/>
                </a:solidFill>
              </a:rPr>
              <a:t> 102001 (2013) - Rapid Communications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A. Romanenko and A. </a:t>
            </a:r>
            <a:r>
              <a:rPr lang="en-US" sz="1400" dirty="0" err="1">
                <a:solidFill>
                  <a:srgbClr val="0000FF"/>
                </a:solidFill>
              </a:rPr>
              <a:t>Grassellino</a:t>
            </a:r>
            <a:r>
              <a:rPr lang="en-US" sz="1400" dirty="0">
                <a:solidFill>
                  <a:srgbClr val="0000FF"/>
                </a:solidFill>
              </a:rPr>
              <a:t>, Appl. Phys. </a:t>
            </a:r>
            <a:r>
              <a:rPr lang="en-US" sz="1400" dirty="0" err="1">
                <a:solidFill>
                  <a:srgbClr val="0000FF"/>
                </a:solidFill>
              </a:rPr>
              <a:t>Lett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  <a:r>
              <a:rPr lang="en-US" sz="1400" b="1" dirty="0">
                <a:solidFill>
                  <a:srgbClr val="0000FF"/>
                </a:solidFill>
              </a:rPr>
              <a:t>102</a:t>
            </a:r>
            <a:r>
              <a:rPr lang="en-US" sz="1400" dirty="0">
                <a:solidFill>
                  <a:srgbClr val="0000FF"/>
                </a:solidFill>
              </a:rPr>
              <a:t>, 252603 (2013)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M. Martinello </a:t>
            </a:r>
            <a:r>
              <a:rPr lang="en-US" sz="1400" i="1" dirty="0">
                <a:solidFill>
                  <a:srgbClr val="0000FF"/>
                </a:solidFill>
              </a:rPr>
              <a:t>et al</a:t>
            </a:r>
            <a:r>
              <a:rPr lang="en-US" sz="1400" dirty="0">
                <a:solidFill>
                  <a:srgbClr val="0000FF"/>
                </a:solidFill>
              </a:rPr>
              <a:t>., App. Phys. Lett. </a:t>
            </a:r>
            <a:r>
              <a:rPr lang="en-US" sz="1400" b="1" dirty="0">
                <a:solidFill>
                  <a:srgbClr val="0000FF"/>
                </a:solidFill>
              </a:rPr>
              <a:t>109</a:t>
            </a:r>
            <a:r>
              <a:rPr lang="en-US" sz="1400" dirty="0">
                <a:solidFill>
                  <a:srgbClr val="0000FF"/>
                </a:solidFill>
              </a:rPr>
              <a:t>, 062601 (2016)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2436" y="1633510"/>
            <a:ext cx="4568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Anti-Q-slope emerges from the BCS surface resistance </a:t>
            </a:r>
            <a:r>
              <a:rPr lang="en-US" i="1" u="sng" dirty="0">
                <a:solidFill>
                  <a:srgbClr val="C00000"/>
                </a:solidFill>
              </a:rPr>
              <a:t>decreasing with RF field</a:t>
            </a:r>
          </a:p>
        </p:txBody>
      </p:sp>
    </p:spTree>
    <p:extLst>
      <p:ext uri="{BB962C8B-B14F-4D97-AF65-F5344CB8AC3E}">
        <p14:creationId xmlns:p14="http://schemas.microsoft.com/office/powerpoint/2010/main" val="118485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</p:spPr>
            <p:txBody>
              <a:bodyPr/>
              <a:lstStyle/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N-doping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High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800 – 1000 C for 2 – 20 min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Successfully implemented on large scale production (LCLS-II) </a:t>
                </a:r>
              </a:p>
              <a:p>
                <a:pPr marL="457200" lvl="1" indent="0">
                  <a:buNone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US" sz="2800" i="1" u="sng" dirty="0">
                    <a:solidFill>
                      <a:schemeClr val="accent6">
                        <a:lumMod val="50000"/>
                      </a:schemeClr>
                    </a:solidFill>
                  </a:rPr>
                  <a:t>N-infusion</a:t>
                </a:r>
              </a:p>
              <a:p>
                <a:pPr lvl="1"/>
                <a:r>
                  <a:rPr lang="en-US" i="1" u="sng" dirty="0">
                    <a:solidFill>
                      <a:srgbClr val="C00000"/>
                    </a:solidFill>
                  </a:rPr>
                  <a:t>Low T treatment</a:t>
                </a:r>
                <a:r>
                  <a:rPr lang="en-US" i="1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in HV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injection done at </a:t>
                </a:r>
                <a:r>
                  <a:rPr lang="en-US" i="1" dirty="0">
                    <a:solidFill>
                      <a:srgbClr val="C00000"/>
                    </a:solidFill>
                  </a:rPr>
                  <a:t>T = 120 – 160 C for 48 – 96 h</a:t>
                </a:r>
              </a:p>
              <a:p>
                <a:pPr lvl="1"/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Being deeply investigated</a:t>
                </a:r>
              </a:p>
            </p:txBody>
          </p:sp>
        </mc:Choice>
        <mc:Fallback xmlns="">
          <p:sp>
            <p:nvSpPr>
              <p:cNvPr id="1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2437" y="1043046"/>
                <a:ext cx="4745032" cy="4987867"/>
              </a:xfrm>
              <a:blipFill>
                <a:blip r:embed="rId2"/>
                <a:stretch>
                  <a:fillRect l="-4236" t="-2200" r="-4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 treatments studied at FNAL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75" b="-304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501" y="3855564"/>
            <a:ext cx="3552138" cy="29458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554" y="842472"/>
            <a:ext cx="3708000" cy="3050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7072" y="3802885"/>
            <a:ext cx="4852482" cy="2145428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15580" y="3885632"/>
            <a:ext cx="11448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N-infusion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4987" y="994732"/>
            <a:ext cx="4852482" cy="245547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95068" y="892685"/>
            <a:ext cx="1602557" cy="178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815580" y="864404"/>
            <a:ext cx="10502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N-doping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04919" y="926157"/>
            <a:ext cx="3670779" cy="294679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52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010" y="896684"/>
            <a:ext cx="5606968" cy="4497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N-infusion: a larger parameter space to be explored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Mattia Checchin | ERL 2017 | 20-Jun-2017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26478" y="3802500"/>
                <a:ext cx="243032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&gt;3</m:t>
                    </m:r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31.5 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6478" y="3802500"/>
                <a:ext cx="2430327" cy="954107"/>
              </a:xfrm>
              <a:prstGeom prst="rect">
                <a:avLst/>
              </a:prstGeom>
              <a:blipFill>
                <a:blip r:embed="rId3"/>
                <a:stretch>
                  <a:fillRect l="-5013" r="-4762" b="-17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V="1">
            <a:off x="1443763" y="1109049"/>
            <a:ext cx="2436549" cy="3877266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563127" y="1792724"/>
            <a:ext cx="2036959" cy="2009776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5968664"/>
            <a:ext cx="5700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A. Grassellino </a:t>
            </a:r>
            <a:r>
              <a:rPr lang="en-US" sz="1600" i="1" dirty="0">
                <a:solidFill>
                  <a:srgbClr val="0000FF"/>
                </a:solidFill>
              </a:rPr>
              <a:t>et al.</a:t>
            </a:r>
            <a:r>
              <a:rPr lang="en-US" sz="1600" dirty="0">
                <a:solidFill>
                  <a:srgbClr val="0000FF"/>
                </a:solidFill>
              </a:rPr>
              <a:t>, </a:t>
            </a:r>
            <a:r>
              <a:rPr lang="en-US" sz="1600" b="1" dirty="0">
                <a:solidFill>
                  <a:srgbClr val="0000FF"/>
                </a:solidFill>
              </a:rPr>
              <a:t>arXiv:1701.06077</a:t>
            </a:r>
            <a:r>
              <a:rPr lang="en-US" sz="1600" dirty="0">
                <a:solidFill>
                  <a:srgbClr val="0000FF"/>
                </a:solidFill>
              </a:rPr>
              <a:t> (submitted to SUST)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28600" y="4986315"/>
                <a:ext cx="243032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~6∙</m:t>
                    </m:r>
                    <m:sSup>
                      <m:sSupPr>
                        <m:ctrlPr>
                          <a:rPr 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rgbClr val="C00000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𝑀𝑉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4986315"/>
                <a:ext cx="2430327" cy="954107"/>
              </a:xfrm>
              <a:prstGeom prst="rect">
                <a:avLst/>
              </a:prstGeom>
              <a:blipFill>
                <a:blip r:embed="rId4"/>
                <a:stretch>
                  <a:fillRect t="-6410" r="-67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8898874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2838</TotalTime>
  <Words>3984</Words>
  <Application>Microsoft Office PowerPoint</Application>
  <PresentationFormat>On-screen Show (4:3)</PresentationFormat>
  <Paragraphs>608</Paragraphs>
  <Slides>44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5" baseType="lpstr">
      <vt:lpstr>MS PGothic</vt:lpstr>
      <vt:lpstr>MS PGothic</vt:lpstr>
      <vt:lpstr>Arial</vt:lpstr>
      <vt:lpstr>Calibri</vt:lpstr>
      <vt:lpstr>Cambria Math</vt:lpstr>
      <vt:lpstr>Geneva</vt:lpstr>
      <vt:lpstr>Helvetica</vt:lpstr>
      <vt:lpstr>Times New Roman</vt:lpstr>
      <vt:lpstr>FNAL_TemplateMac_060514</vt:lpstr>
      <vt:lpstr>Fermilab: Footer Only</vt:lpstr>
      <vt:lpstr>Graph</vt:lpstr>
      <vt:lpstr>PowerPoint Presentation</vt:lpstr>
      <vt:lpstr>Superconducting RF resonators</vt:lpstr>
      <vt:lpstr>Why high-Q?</vt:lpstr>
      <vt:lpstr>PowerPoint Presentation</vt:lpstr>
      <vt:lpstr>High Q_0 treatments studied at FNAL</vt:lpstr>
      <vt:lpstr>High Q_0 treatments studied at FNAL</vt:lpstr>
      <vt:lpstr>N-doping: reversal of BCS surface resistance</vt:lpstr>
      <vt:lpstr>High Q_0 treatments studied at FNAL</vt:lpstr>
      <vt:lpstr>N-infusion: a larger parameter space to be explored</vt:lpstr>
      <vt:lpstr>120 C N-infusion: high Q_0 at high gradients</vt:lpstr>
      <vt:lpstr>Nitrogen role in N-infusion</vt:lpstr>
      <vt:lpstr>PowerPoint Presentation</vt:lpstr>
      <vt:lpstr>Trapped flux surface resistance</vt:lpstr>
      <vt:lpstr>Trapped flux surface resistance contributions</vt:lpstr>
      <vt:lpstr>Trapped flux surface resistance contributions</vt:lpstr>
      <vt:lpstr>Minimization of remnant field in the cryomodule</vt:lpstr>
      <vt:lpstr>Trapped flux surface resistance contributions</vt:lpstr>
      <vt:lpstr>Magnetic field redistribution after SC transition</vt:lpstr>
      <vt:lpstr>Fast cooldown helps flux expulsion</vt:lpstr>
      <vt:lpstr>Thermodynamic force during cooldown</vt:lpstr>
      <vt:lpstr>Critical thermal gradient</vt:lpstr>
      <vt:lpstr>Statistical model for the expulsion ratio</vt:lpstr>
      <vt:lpstr>Trapped flux surface resistance contributions</vt:lpstr>
      <vt:lpstr>Light doping to minimize trapped flux sensitivity</vt:lpstr>
      <vt:lpstr>Single vortex equation of motion</vt:lpstr>
      <vt:lpstr>Sensitivity vs mean-free-path</vt:lpstr>
      <vt:lpstr>Sensitivity vs frequency</vt:lpstr>
      <vt:lpstr>PowerPoint Presentation</vt:lpstr>
      <vt:lpstr>Q_0 in condition of full flux-trapping @ 1.3 GHz</vt:lpstr>
      <vt:lpstr>Q_0 in condition of full flux-trapping @ 1.3 GHz</vt:lpstr>
      <vt:lpstr>LCLS-II prototype cryomodule test at FNAL</vt:lpstr>
      <vt:lpstr>Frequency dependence study</vt:lpstr>
      <vt:lpstr>PowerPoint Presentation</vt:lpstr>
      <vt:lpstr>Conclusions</vt:lpstr>
      <vt:lpstr>PowerPoint Presentation</vt:lpstr>
      <vt:lpstr>N-infusion thermal process</vt:lpstr>
      <vt:lpstr>Statistical definition of trapping efficiency</vt:lpstr>
      <vt:lpstr>Double-peaked probability density function</vt:lpstr>
      <vt:lpstr>High T baking effects</vt:lpstr>
      <vt:lpstr>Pdf before/after 1000 C annealing example</vt:lpstr>
      <vt:lpstr>Pinning potential</vt:lpstr>
      <vt:lpstr>Vortex surface impedance </vt:lpstr>
      <vt:lpstr>Pinning strength dependence</vt:lpstr>
      <vt:lpstr>Sensitivity vs pinning site depth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High-Q R&amp;D at FNAL</dc:title>
  <dc:creator>Mattia Checchin x 30517V</dc:creator>
  <cp:lastModifiedBy>Mattia Checchin</cp:lastModifiedBy>
  <cp:revision>115</cp:revision>
  <cp:lastPrinted>2014-01-20T19:40:21Z</cp:lastPrinted>
  <dcterms:created xsi:type="dcterms:W3CDTF">2017-06-12T21:14:08Z</dcterms:created>
  <dcterms:modified xsi:type="dcterms:W3CDTF">2017-06-19T16:22:49Z</dcterms:modified>
</cp:coreProperties>
</file>