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9" r:id="rId3"/>
    <p:sldId id="296" r:id="rId4"/>
    <p:sldId id="279" r:id="rId5"/>
    <p:sldId id="270" r:id="rId6"/>
    <p:sldId id="262" r:id="rId7"/>
    <p:sldId id="280" r:id="rId8"/>
    <p:sldId id="295" r:id="rId9"/>
    <p:sldId id="269" r:id="rId10"/>
    <p:sldId id="266" r:id="rId11"/>
    <p:sldId id="265" r:id="rId12"/>
    <p:sldId id="283" r:id="rId13"/>
    <p:sldId id="275" r:id="rId14"/>
    <p:sldId id="277" r:id="rId15"/>
    <p:sldId id="298" r:id="rId16"/>
    <p:sldId id="286" r:id="rId17"/>
    <p:sldId id="293" r:id="rId18"/>
    <p:sldId id="282" r:id="rId19"/>
    <p:sldId id="299" r:id="rId20"/>
    <p:sldId id="297" r:id="rId21"/>
    <p:sldId id="290" r:id="rId22"/>
    <p:sldId id="292" r:id="rId23"/>
    <p:sldId id="289" r:id="rId24"/>
    <p:sldId id="291" r:id="rId25"/>
    <p:sldId id="264" r:id="rId26"/>
    <p:sldId id="28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09" autoAdjust="0"/>
    <p:restoredTop sz="94343" autoAdjust="0"/>
  </p:normalViewPr>
  <p:slideViewPr>
    <p:cSldViewPr snapToGrid="0" snapToObjects="1" showGuides="1">
      <p:cViewPr varScale="1">
        <p:scale>
          <a:sx n="69" d="100"/>
          <a:sy n="69" d="100"/>
        </p:scale>
        <p:origin x="1710"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E1124A-8259-2F43-AA9E-1AB80762BA4E}" type="datetimeFigureOut">
              <a:rPr lang="en-US" smtClean="0"/>
              <a:pPr/>
              <a:t>6/19/2017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653114-0D40-384A-9E11-76EB88F8D7B8}" type="slidenum">
              <a:rPr lang="en-US" smtClean="0"/>
              <a:pPr/>
              <a:t>‹#›</a:t>
            </a:fld>
            <a:endParaRPr lang="en-US" dirty="0"/>
          </a:p>
        </p:txBody>
      </p:sp>
    </p:spTree>
    <p:extLst>
      <p:ext uri="{BB962C8B-B14F-4D97-AF65-F5344CB8AC3E}">
        <p14:creationId xmlns:p14="http://schemas.microsoft.com/office/powerpoint/2010/main" val="299964309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2</a:t>
            </a:fld>
            <a:endParaRPr lang="en-US" dirty="0"/>
          </a:p>
        </p:txBody>
      </p:sp>
    </p:spTree>
    <p:extLst>
      <p:ext uri="{BB962C8B-B14F-4D97-AF65-F5344CB8AC3E}">
        <p14:creationId xmlns:p14="http://schemas.microsoft.com/office/powerpoint/2010/main" val="14558383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11</a:t>
            </a:fld>
            <a:endParaRPr lang="en-US" dirty="0"/>
          </a:p>
        </p:txBody>
      </p:sp>
    </p:spTree>
    <p:extLst>
      <p:ext uri="{BB962C8B-B14F-4D97-AF65-F5344CB8AC3E}">
        <p14:creationId xmlns:p14="http://schemas.microsoft.com/office/powerpoint/2010/main" val="2245476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12</a:t>
            </a:fld>
            <a:endParaRPr lang="en-US" dirty="0"/>
          </a:p>
        </p:txBody>
      </p:sp>
    </p:spTree>
    <p:extLst>
      <p:ext uri="{BB962C8B-B14F-4D97-AF65-F5344CB8AC3E}">
        <p14:creationId xmlns:p14="http://schemas.microsoft.com/office/powerpoint/2010/main" val="461898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13</a:t>
            </a:fld>
            <a:endParaRPr lang="en-US" dirty="0"/>
          </a:p>
        </p:txBody>
      </p:sp>
    </p:spTree>
    <p:extLst>
      <p:ext uri="{BB962C8B-B14F-4D97-AF65-F5344CB8AC3E}">
        <p14:creationId xmlns:p14="http://schemas.microsoft.com/office/powerpoint/2010/main" val="20654811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14</a:t>
            </a:fld>
            <a:endParaRPr lang="en-US" dirty="0"/>
          </a:p>
        </p:txBody>
      </p:sp>
    </p:spTree>
    <p:extLst>
      <p:ext uri="{BB962C8B-B14F-4D97-AF65-F5344CB8AC3E}">
        <p14:creationId xmlns:p14="http://schemas.microsoft.com/office/powerpoint/2010/main" val="2774152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15</a:t>
            </a:fld>
            <a:endParaRPr lang="en-US" dirty="0"/>
          </a:p>
        </p:txBody>
      </p:sp>
    </p:spTree>
    <p:extLst>
      <p:ext uri="{BB962C8B-B14F-4D97-AF65-F5344CB8AC3E}">
        <p14:creationId xmlns:p14="http://schemas.microsoft.com/office/powerpoint/2010/main" val="26769294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16</a:t>
            </a:fld>
            <a:endParaRPr lang="en-US" dirty="0"/>
          </a:p>
        </p:txBody>
      </p:sp>
    </p:spTree>
    <p:extLst>
      <p:ext uri="{BB962C8B-B14F-4D97-AF65-F5344CB8AC3E}">
        <p14:creationId xmlns:p14="http://schemas.microsoft.com/office/powerpoint/2010/main" val="3379489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17</a:t>
            </a:fld>
            <a:endParaRPr lang="en-US" dirty="0"/>
          </a:p>
        </p:txBody>
      </p:sp>
    </p:spTree>
    <p:extLst>
      <p:ext uri="{BB962C8B-B14F-4D97-AF65-F5344CB8AC3E}">
        <p14:creationId xmlns:p14="http://schemas.microsoft.com/office/powerpoint/2010/main" val="10747968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19</a:t>
            </a:fld>
            <a:endParaRPr lang="en-US" dirty="0"/>
          </a:p>
        </p:txBody>
      </p:sp>
    </p:spTree>
    <p:extLst>
      <p:ext uri="{BB962C8B-B14F-4D97-AF65-F5344CB8AC3E}">
        <p14:creationId xmlns:p14="http://schemas.microsoft.com/office/powerpoint/2010/main" val="1170344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20</a:t>
            </a:fld>
            <a:endParaRPr lang="en-US" dirty="0"/>
          </a:p>
        </p:txBody>
      </p:sp>
    </p:spTree>
    <p:extLst>
      <p:ext uri="{BB962C8B-B14F-4D97-AF65-F5344CB8AC3E}">
        <p14:creationId xmlns:p14="http://schemas.microsoft.com/office/powerpoint/2010/main" val="1278377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25</a:t>
            </a:fld>
            <a:endParaRPr lang="en-US" dirty="0"/>
          </a:p>
        </p:txBody>
      </p:sp>
    </p:spTree>
    <p:extLst>
      <p:ext uri="{BB962C8B-B14F-4D97-AF65-F5344CB8AC3E}">
        <p14:creationId xmlns:p14="http://schemas.microsoft.com/office/powerpoint/2010/main" val="2395852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3</a:t>
            </a:fld>
            <a:endParaRPr lang="en-US" dirty="0"/>
          </a:p>
        </p:txBody>
      </p:sp>
    </p:spTree>
    <p:extLst>
      <p:ext uri="{BB962C8B-B14F-4D97-AF65-F5344CB8AC3E}">
        <p14:creationId xmlns:p14="http://schemas.microsoft.com/office/powerpoint/2010/main" val="926341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4</a:t>
            </a:fld>
            <a:endParaRPr lang="en-US" dirty="0"/>
          </a:p>
        </p:txBody>
      </p:sp>
    </p:spTree>
    <p:extLst>
      <p:ext uri="{BB962C8B-B14F-4D97-AF65-F5344CB8AC3E}">
        <p14:creationId xmlns:p14="http://schemas.microsoft.com/office/powerpoint/2010/main" val="2544163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5</a:t>
            </a:fld>
            <a:endParaRPr lang="en-US" dirty="0"/>
          </a:p>
        </p:txBody>
      </p:sp>
    </p:spTree>
    <p:extLst>
      <p:ext uri="{BB962C8B-B14F-4D97-AF65-F5344CB8AC3E}">
        <p14:creationId xmlns:p14="http://schemas.microsoft.com/office/powerpoint/2010/main" val="979463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6</a:t>
            </a:fld>
            <a:endParaRPr lang="en-US" dirty="0"/>
          </a:p>
        </p:txBody>
      </p:sp>
    </p:spTree>
    <p:extLst>
      <p:ext uri="{BB962C8B-B14F-4D97-AF65-F5344CB8AC3E}">
        <p14:creationId xmlns:p14="http://schemas.microsoft.com/office/powerpoint/2010/main" val="1161001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7</a:t>
            </a:fld>
            <a:endParaRPr lang="en-US" dirty="0"/>
          </a:p>
        </p:txBody>
      </p:sp>
    </p:spTree>
    <p:extLst>
      <p:ext uri="{BB962C8B-B14F-4D97-AF65-F5344CB8AC3E}">
        <p14:creationId xmlns:p14="http://schemas.microsoft.com/office/powerpoint/2010/main" val="4005508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8</a:t>
            </a:fld>
            <a:endParaRPr lang="en-US" dirty="0"/>
          </a:p>
        </p:txBody>
      </p:sp>
    </p:spTree>
    <p:extLst>
      <p:ext uri="{BB962C8B-B14F-4D97-AF65-F5344CB8AC3E}">
        <p14:creationId xmlns:p14="http://schemas.microsoft.com/office/powerpoint/2010/main" val="1778147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9</a:t>
            </a:fld>
            <a:endParaRPr lang="en-US" dirty="0"/>
          </a:p>
        </p:txBody>
      </p:sp>
    </p:spTree>
    <p:extLst>
      <p:ext uri="{BB962C8B-B14F-4D97-AF65-F5344CB8AC3E}">
        <p14:creationId xmlns:p14="http://schemas.microsoft.com/office/powerpoint/2010/main" val="1149738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Red</a:t>
            </a:r>
            <a:r>
              <a:rPr lang="en-US" baseline="0" dirty="0" smtClean="0"/>
              <a:t> </a:t>
            </a:r>
            <a:r>
              <a:rPr lang="en-US" dirty="0" smtClean="0"/>
              <a:t>Interior Page Design 1</a:t>
            </a:r>
            <a:endParaRPr lang="en-US" dirty="0"/>
          </a:p>
        </p:txBody>
      </p:sp>
      <p:sp>
        <p:nvSpPr>
          <p:cNvPr id="4" name="Slide Number Placeholder 3"/>
          <p:cNvSpPr>
            <a:spLocks noGrp="1"/>
          </p:cNvSpPr>
          <p:nvPr>
            <p:ph type="sldNum" sz="quarter" idx="10"/>
          </p:nvPr>
        </p:nvSpPr>
        <p:spPr/>
        <p:txBody>
          <a:bodyPr/>
          <a:lstStyle/>
          <a:p>
            <a:fld id="{E556DBE8-8EF0-B64A-A8A7-F2D14BB1A374}" type="slidenum">
              <a:rPr lang="en-US" smtClean="0"/>
              <a:pPr/>
              <a:t>10</a:t>
            </a:fld>
            <a:endParaRPr lang="en-US" dirty="0"/>
          </a:p>
        </p:txBody>
      </p:sp>
    </p:spTree>
    <p:extLst>
      <p:ext uri="{BB962C8B-B14F-4D97-AF65-F5344CB8AC3E}">
        <p14:creationId xmlns:p14="http://schemas.microsoft.com/office/powerpoint/2010/main" val="3623101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atin typeface="Calibri Light" panose="020F030202020403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Calibri Light" panose="020F03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Light" panose="020F0302020204030204"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Calibri Light" panose="020F0302020204030204" pitchFamily="34" charset="0"/>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Light" panose="020F0302020204030204" pitchFamily="34" charset="0"/>
              </a:defRPr>
            </a:lvl1p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atin typeface="Calibri Light" panose="020F0302020204030204" pitchFamily="34" charset="0"/>
              </a:defRPr>
            </a:lvl1pPr>
            <a:lvl2pPr>
              <a:defRPr>
                <a:latin typeface="Calibri Light" panose="020F0302020204030204" pitchFamily="34" charset="0"/>
              </a:defRPr>
            </a:lvl2pPr>
            <a:lvl3pPr>
              <a:defRPr>
                <a:latin typeface="Calibri Light" panose="020F0302020204030204" pitchFamily="34" charset="0"/>
              </a:defRPr>
            </a:lvl3pPr>
            <a:lvl4pPr>
              <a:defRPr>
                <a:latin typeface="Calibri Light" panose="020F0302020204030204" pitchFamily="34" charset="0"/>
              </a:defRPr>
            </a:lvl4pPr>
            <a:lvl5pPr>
              <a:defRPr>
                <a:latin typeface="Calibri Light" panose="020F030202020403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
        <p:nvSpPr>
          <p:cNvPr id="7" name="Rectangle 6"/>
          <p:cNvSpPr/>
          <p:nvPr userDrawn="1"/>
        </p:nvSpPr>
        <p:spPr>
          <a:xfrm>
            <a:off x="926400" y="6466218"/>
            <a:ext cx="2451312" cy="307777"/>
          </a:xfrm>
          <a:prstGeom prst="rect">
            <a:avLst/>
          </a:prstGeom>
        </p:spPr>
        <p:txBody>
          <a:bodyPr wrap="none">
            <a:spAutoFit/>
          </a:bodyPr>
          <a:lstStyle/>
          <a:p>
            <a:r>
              <a:rPr lang="en-US" sz="1400" dirty="0" smtClean="0">
                <a:solidFill>
                  <a:schemeClr val="bg1"/>
                </a:solidFill>
                <a:latin typeface="Calibri Light" panose="020F0302020204030204" pitchFamily="34" charset="0"/>
              </a:rPr>
              <a:t>ERL Workshop 18-23 June 2017</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Calibri Light" panose="020F0302020204030204"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Calibri Light" panose="020F03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Light" panose="020F0302020204030204"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atin typeface="Calibri Light" panose="020F0302020204030204" pitchFamily="34" charset="0"/>
              </a:defRPr>
            </a:lvl1pPr>
            <a:lvl2pPr>
              <a:defRPr sz="2400">
                <a:latin typeface="Calibri Light" panose="020F0302020204030204" pitchFamily="34" charset="0"/>
              </a:defRPr>
            </a:lvl2pPr>
            <a:lvl3pPr>
              <a:defRPr sz="2000">
                <a:latin typeface="Calibri Light" panose="020F0302020204030204" pitchFamily="34" charset="0"/>
              </a:defRPr>
            </a:lvl3pPr>
            <a:lvl4pPr>
              <a:defRPr sz="1800">
                <a:latin typeface="Calibri Light" panose="020F0302020204030204" pitchFamily="34" charset="0"/>
              </a:defRPr>
            </a:lvl4pPr>
            <a:lvl5pPr>
              <a:defRPr sz="1800">
                <a:latin typeface="Calibri Light" panose="020F0302020204030204"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atin typeface="Calibri Light" panose="020F0302020204030204" pitchFamily="34" charset="0"/>
              </a:defRPr>
            </a:lvl1pPr>
            <a:lvl2pPr>
              <a:defRPr sz="2400">
                <a:latin typeface="Calibri Light" panose="020F0302020204030204" pitchFamily="34" charset="0"/>
              </a:defRPr>
            </a:lvl2pPr>
            <a:lvl3pPr>
              <a:defRPr sz="2000">
                <a:latin typeface="Calibri Light" panose="020F0302020204030204" pitchFamily="34" charset="0"/>
              </a:defRPr>
            </a:lvl3pPr>
            <a:lvl4pPr>
              <a:defRPr sz="1800">
                <a:latin typeface="Calibri Light" panose="020F0302020204030204" pitchFamily="34" charset="0"/>
              </a:defRPr>
            </a:lvl4pPr>
            <a:lvl5pPr>
              <a:defRPr sz="1800">
                <a:latin typeface="Calibri Light" panose="020F0302020204030204"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Light" panose="020F0302020204030204"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Calibri Light" panose="020F0302020204030204" pitchFamily="34" charset="0"/>
              </a:defRPr>
            </a:lvl1pPr>
            <a:lvl2pPr>
              <a:defRPr sz="2000">
                <a:latin typeface="Calibri Light" panose="020F0302020204030204" pitchFamily="34" charset="0"/>
              </a:defRPr>
            </a:lvl2pPr>
            <a:lvl3pPr>
              <a:defRPr sz="1800">
                <a:latin typeface="Calibri Light" panose="020F0302020204030204" pitchFamily="34" charset="0"/>
              </a:defRPr>
            </a:lvl3pPr>
            <a:lvl4pPr>
              <a:defRPr sz="1600">
                <a:latin typeface="Calibri Light" panose="020F0302020204030204" pitchFamily="34" charset="0"/>
              </a:defRPr>
            </a:lvl4pPr>
            <a:lvl5pPr>
              <a:defRPr sz="1600">
                <a:latin typeface="Calibri Light" panose="020F030202020403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atin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Calibri Light" panose="020F0302020204030204" pitchFamily="34" charset="0"/>
              </a:defRPr>
            </a:lvl1pPr>
            <a:lvl2pPr>
              <a:defRPr sz="2000">
                <a:latin typeface="Calibri Light" panose="020F0302020204030204" pitchFamily="34" charset="0"/>
              </a:defRPr>
            </a:lvl2pPr>
            <a:lvl3pPr>
              <a:defRPr sz="1800">
                <a:latin typeface="Calibri Light" panose="020F0302020204030204" pitchFamily="34" charset="0"/>
              </a:defRPr>
            </a:lvl3pPr>
            <a:lvl4pPr>
              <a:defRPr sz="1600">
                <a:latin typeface="Calibri Light" panose="020F0302020204030204" pitchFamily="34" charset="0"/>
              </a:defRPr>
            </a:lvl4pPr>
            <a:lvl5pPr>
              <a:defRPr sz="1600">
                <a:latin typeface="Calibri Light" panose="020F0302020204030204"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9" name="Slide Number Placeholder 8"/>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Light" panose="020F0302020204030204" pitchFamily="34" charset="0"/>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5" name="Slide Number Placeholder 4"/>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4" name="Slide Number Placeholder 3"/>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Calibri Light" panose="020F0302020204030204"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atin typeface="Calibri Light" panose="020F0302020204030204" pitchFamily="34" charset="0"/>
              </a:defRPr>
            </a:lvl1pPr>
            <a:lvl2pPr>
              <a:defRPr sz="2800">
                <a:latin typeface="Calibri Light" panose="020F0302020204030204" pitchFamily="34" charset="0"/>
              </a:defRPr>
            </a:lvl2pPr>
            <a:lvl3pPr>
              <a:defRPr sz="2400">
                <a:latin typeface="Calibri Light" panose="020F0302020204030204" pitchFamily="34" charset="0"/>
              </a:defRPr>
            </a:lvl3pPr>
            <a:lvl4pPr>
              <a:defRPr sz="2000">
                <a:latin typeface="Calibri Light" panose="020F0302020204030204" pitchFamily="34" charset="0"/>
              </a:defRPr>
            </a:lvl4pPr>
            <a:lvl5pPr>
              <a:defRPr sz="2000">
                <a:latin typeface="Calibri Light" panose="020F0302020204030204"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atin typeface="Calibri Light" panose="020F03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Calibri Light" panose="020F0302020204030204" pitchFamily="34" charset="0"/>
              </a:defRPr>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atin typeface="Calibri Light" panose="020F03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Calibri Light" panose="020F03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Calibri Light" panose="020F0302020204030204" pitchFamily="34" charset="0"/>
              </a:defRPr>
            </a:lvl1pPr>
          </a:lstStyle>
          <a:p>
            <a:fld id="{65109F8C-9F4D-5945-807D-33CC9F4EE4DF}" type="datetimeFigureOut">
              <a:rPr lang="en-US" smtClean="0"/>
              <a:pPr/>
              <a:t>6/19/2017</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atin typeface="Calibri Light" panose="020F0302020204030204" pitchFamily="34" charset="0"/>
              </a:defRPr>
            </a:lvl1pPr>
          </a:lstStyle>
          <a:p>
            <a:endParaRPr lang="en-US" dirty="0"/>
          </a:p>
        </p:txBody>
      </p:sp>
      <p:sp>
        <p:nvSpPr>
          <p:cNvPr id="7" name="Slide Number Placeholder 6"/>
          <p:cNvSpPr>
            <a:spLocks noGrp="1"/>
          </p:cNvSpPr>
          <p:nvPr>
            <p:ph type="sldNum" sz="quarter" idx="12"/>
          </p:nvPr>
        </p:nvSpPr>
        <p:spPr/>
        <p:txBody>
          <a:bodyPr/>
          <a:lstStyle>
            <a:lvl1pPr>
              <a:defRPr>
                <a:latin typeface="Calibri Light" panose="020F0302020204030204" pitchFamily="34" charset="0"/>
              </a:defRPr>
            </a:lvl1pPr>
          </a:lstStyle>
          <a:p>
            <a:fld id="{B58F48A6-A3E1-4848-9AC3-B43F560BE4F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94726"/>
            <a:ext cx="8229600" cy="39793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05200" y="6394375"/>
            <a:ext cx="2133600" cy="365125"/>
          </a:xfrm>
          <a:prstGeom prst="rect">
            <a:avLst/>
          </a:prstGeom>
        </p:spPr>
        <p:txBody>
          <a:bodyPr vert="horz" lIns="91440" tIns="45720" rIns="91440" bIns="45720" rtlCol="0" anchor="ctr"/>
          <a:lstStyle>
            <a:lvl1pPr algn="ctr">
              <a:defRPr sz="1000">
                <a:solidFill>
                  <a:schemeClr val="bg1"/>
                </a:solidFill>
                <a:latin typeface="Minion Pro"/>
              </a:defRPr>
            </a:lvl1pPr>
          </a:lstStyle>
          <a:p>
            <a:fld id="{65109F8C-9F4D-5945-807D-33CC9F4EE4DF}" type="datetimeFigureOut">
              <a:rPr lang="en-US" smtClean="0"/>
              <a:pPr/>
              <a:t>6/19/2017</a:t>
            </a:fld>
            <a:endParaRPr lang="en-US" dirty="0"/>
          </a:p>
        </p:txBody>
      </p:sp>
      <p:sp>
        <p:nvSpPr>
          <p:cNvPr id="6" name="Slide Number Placeholder 5"/>
          <p:cNvSpPr>
            <a:spLocks noGrp="1"/>
          </p:cNvSpPr>
          <p:nvPr>
            <p:ph type="sldNum" sz="quarter" idx="4"/>
          </p:nvPr>
        </p:nvSpPr>
        <p:spPr>
          <a:xfrm>
            <a:off x="3505200" y="6645425"/>
            <a:ext cx="2133600" cy="190125"/>
          </a:xfrm>
          <a:prstGeom prst="rect">
            <a:avLst/>
          </a:prstGeom>
        </p:spPr>
        <p:txBody>
          <a:bodyPr vert="horz" lIns="91440" tIns="45720" rIns="91440" bIns="45720" rtlCol="0" anchor="ctr"/>
          <a:lstStyle>
            <a:lvl1pPr algn="ctr">
              <a:defRPr sz="1000">
                <a:solidFill>
                  <a:schemeClr val="bg1"/>
                </a:solidFill>
                <a:latin typeface="Minion Pro"/>
              </a:defRPr>
            </a:lvl1pPr>
          </a:lstStyle>
          <a:p>
            <a:fld id="{B58F48A6-A3E1-4848-9AC3-B43F560BE4F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200" kern="1200">
          <a:solidFill>
            <a:schemeClr val="tx1"/>
          </a:solidFill>
          <a:latin typeface="Minion Pro"/>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inion Pro"/>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inion Pro"/>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inion Pro"/>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inion Pro"/>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inion Pro"/>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hyperlink" Target="https://www.jlab.org/"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75.png"/><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11.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JPG"/><Relationship Id="rId9" Type="http://schemas.openxmlformats.org/officeDocument/2006/relationships/image" Target="../media/image92.png"/></Relationships>
</file>

<file path=ppt/slides/_rels/slide12.xml.rels><?xml version="1.0" encoding="UTF-8" standalone="yes"?>
<Relationships xmlns="http://schemas.openxmlformats.org/package/2006/relationships"><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13.xml.rels><?xml version="1.0" encoding="UTF-8" standalone="yes"?>
<Relationships xmlns="http://schemas.openxmlformats.org/package/2006/relationships"><Relationship Id="rId8" Type="http://schemas.openxmlformats.org/officeDocument/2006/relationships/image" Target="../media/image103.jpeg"/><Relationship Id="rId13" Type="http://schemas.openxmlformats.org/officeDocument/2006/relationships/image" Target="../media/image108.jpeg"/><Relationship Id="rId18" Type="http://schemas.openxmlformats.org/officeDocument/2006/relationships/image" Target="../media/image113.png"/><Relationship Id="rId3" Type="http://schemas.openxmlformats.org/officeDocument/2006/relationships/image" Target="../media/image98.jpeg"/><Relationship Id="rId21" Type="http://schemas.openxmlformats.org/officeDocument/2006/relationships/image" Target="../media/image116.png"/><Relationship Id="rId7" Type="http://schemas.openxmlformats.org/officeDocument/2006/relationships/image" Target="../media/image102.jpeg"/><Relationship Id="rId12" Type="http://schemas.openxmlformats.org/officeDocument/2006/relationships/image" Target="../media/image107.jpeg"/><Relationship Id="rId17" Type="http://schemas.openxmlformats.org/officeDocument/2006/relationships/image" Target="../media/image112.png"/><Relationship Id="rId2" Type="http://schemas.openxmlformats.org/officeDocument/2006/relationships/notesSlide" Target="../notesSlides/notesSlide12.xml"/><Relationship Id="rId16" Type="http://schemas.openxmlformats.org/officeDocument/2006/relationships/image" Target="../media/image111.png"/><Relationship Id="rId20"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01.jpeg"/><Relationship Id="rId11" Type="http://schemas.openxmlformats.org/officeDocument/2006/relationships/image" Target="../media/image106.jpeg"/><Relationship Id="rId5" Type="http://schemas.openxmlformats.org/officeDocument/2006/relationships/image" Target="../media/image100.jpeg"/><Relationship Id="rId15" Type="http://schemas.openxmlformats.org/officeDocument/2006/relationships/image" Target="../media/image110.jpeg"/><Relationship Id="rId10" Type="http://schemas.openxmlformats.org/officeDocument/2006/relationships/image" Target="../media/image105.jpeg"/><Relationship Id="rId19" Type="http://schemas.openxmlformats.org/officeDocument/2006/relationships/image" Target="../media/image114.png"/><Relationship Id="rId4" Type="http://schemas.openxmlformats.org/officeDocument/2006/relationships/image" Target="../media/image99.jpeg"/><Relationship Id="rId9" Type="http://schemas.openxmlformats.org/officeDocument/2006/relationships/image" Target="../media/image104.jpeg"/><Relationship Id="rId14" Type="http://schemas.openxmlformats.org/officeDocument/2006/relationships/image" Target="../media/image109.jpeg"/></Relationships>
</file>

<file path=ppt/slides/_rels/slide14.xml.rels><?xml version="1.0" encoding="UTF-8" standalone="yes"?>
<Relationships xmlns="http://schemas.openxmlformats.org/package/2006/relationships"><Relationship Id="rId8" Type="http://schemas.openxmlformats.org/officeDocument/2006/relationships/image" Target="../media/image122.jpeg"/><Relationship Id="rId3" Type="http://schemas.openxmlformats.org/officeDocument/2006/relationships/image" Target="../media/image117.png"/><Relationship Id="rId7" Type="http://schemas.openxmlformats.org/officeDocument/2006/relationships/image" Target="../media/image121.jpeg"/><Relationship Id="rId12" Type="http://schemas.openxmlformats.org/officeDocument/2006/relationships/image" Target="../media/image126.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20.jpeg"/><Relationship Id="rId11" Type="http://schemas.openxmlformats.org/officeDocument/2006/relationships/image" Target="../media/image125.png"/><Relationship Id="rId5" Type="http://schemas.openxmlformats.org/officeDocument/2006/relationships/image" Target="../media/image119.jpeg"/><Relationship Id="rId10" Type="http://schemas.openxmlformats.org/officeDocument/2006/relationships/image" Target="../media/image124.png"/><Relationship Id="rId4" Type="http://schemas.openxmlformats.org/officeDocument/2006/relationships/image" Target="../media/image118.jpeg"/><Relationship Id="rId9" Type="http://schemas.openxmlformats.org/officeDocument/2006/relationships/image" Target="../media/image12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28.png"/><Relationship Id="rId4" Type="http://schemas.openxmlformats.org/officeDocument/2006/relationships/image" Target="../media/image134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34.png"/><Relationship Id="rId5" Type="http://schemas.openxmlformats.org/officeDocument/2006/relationships/image" Target="../media/image133.png"/><Relationship Id="rId10" Type="http://schemas.openxmlformats.org/officeDocument/2006/relationships/image" Target="../media/image138.png"/><Relationship Id="rId4" Type="http://schemas.openxmlformats.org/officeDocument/2006/relationships/image" Target="../media/image132.png"/><Relationship Id="rId9" Type="http://schemas.openxmlformats.org/officeDocument/2006/relationships/image" Target="../media/image137.png"/></Relationships>
</file>

<file path=ppt/slides/_rels/slide21.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 Id="rId4" Type="http://schemas.openxmlformats.org/officeDocument/2006/relationships/image" Target="../media/image146.png"/></Relationships>
</file>

<file path=ppt/slides/_rels/slide25.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49.png"/><Relationship Id="rId4" Type="http://schemas.openxmlformats.org/officeDocument/2006/relationships/image" Target="../media/image148.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0.png"/><Relationship Id="rId1" Type="http://schemas.openxmlformats.org/officeDocument/2006/relationships/slideLayout" Target="../slideLayouts/slideLayout2.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3" Type="http://schemas.openxmlformats.org/officeDocument/2006/relationships/image" Target="../media/image22.png"/><Relationship Id="rId18" Type="http://schemas.openxmlformats.org/officeDocument/2006/relationships/image" Target="../media/image27.png"/><Relationship Id="rId26" Type="http://schemas.openxmlformats.org/officeDocument/2006/relationships/image" Target="../media/image35.png"/><Relationship Id="rId21" Type="http://schemas.openxmlformats.org/officeDocument/2006/relationships/image" Target="../media/image30.png"/><Relationship Id="rId34" Type="http://schemas.openxmlformats.org/officeDocument/2006/relationships/image" Target="../media/image43.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34.png"/><Relationship Id="rId33" Type="http://schemas.openxmlformats.org/officeDocument/2006/relationships/image" Target="../media/image42.png"/><Relationship Id="rId38" Type="http://schemas.openxmlformats.org/officeDocument/2006/relationships/image" Target="../media/image47.png"/><Relationship Id="rId2" Type="http://schemas.openxmlformats.org/officeDocument/2006/relationships/notesSlide" Target="../notesSlides/notesSlide5.xml"/><Relationship Id="rId16" Type="http://schemas.openxmlformats.org/officeDocument/2006/relationships/image" Target="../media/image25.png"/><Relationship Id="rId20" Type="http://schemas.openxmlformats.org/officeDocument/2006/relationships/image" Target="../media/image29.png"/><Relationship Id="rId29"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33.png"/><Relationship Id="rId32" Type="http://schemas.openxmlformats.org/officeDocument/2006/relationships/image" Target="../media/image41.png"/><Relationship Id="rId37" Type="http://schemas.openxmlformats.org/officeDocument/2006/relationships/image" Target="../media/image46.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png"/><Relationship Id="rId36" Type="http://schemas.openxmlformats.org/officeDocument/2006/relationships/image" Target="../media/image45.png"/><Relationship Id="rId10" Type="http://schemas.openxmlformats.org/officeDocument/2006/relationships/image" Target="../media/image19.png"/><Relationship Id="rId19" Type="http://schemas.openxmlformats.org/officeDocument/2006/relationships/image" Target="../media/image28.png"/><Relationship Id="rId31" Type="http://schemas.openxmlformats.org/officeDocument/2006/relationships/image" Target="../media/image40.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png"/><Relationship Id="rId27" Type="http://schemas.openxmlformats.org/officeDocument/2006/relationships/image" Target="../media/image36.png"/><Relationship Id="rId30" Type="http://schemas.openxmlformats.org/officeDocument/2006/relationships/image" Target="../media/image39.png"/><Relationship Id="rId35" Type="http://schemas.openxmlformats.org/officeDocument/2006/relationships/image" Target="../media/image44.png"/><Relationship Id="rId8" Type="http://schemas.openxmlformats.org/officeDocument/2006/relationships/image" Target="../media/image17.png"/><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8.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9.xml.rels><?xml version="1.0" encoding="UTF-8" standalone="yes"?>
<Relationships xmlns="http://schemas.openxmlformats.org/package/2006/relationships"><Relationship Id="rId18" Type="http://schemas.openxmlformats.org/officeDocument/2006/relationships/image" Target="../media/image66.png"/><Relationship Id="rId26" Type="http://schemas.openxmlformats.org/officeDocument/2006/relationships/image" Target="../media/image71.png"/><Relationship Id="rId3" Type="http://schemas.openxmlformats.org/officeDocument/2006/relationships/image" Target="../media/image60.png"/><Relationship Id="rId21" Type="http://schemas.openxmlformats.org/officeDocument/2006/relationships/image" Target="../media/image680.png"/><Relationship Id="rId7" Type="http://schemas.openxmlformats.org/officeDocument/2006/relationships/image" Target="../media/image64.png"/><Relationship Id="rId17" Type="http://schemas.openxmlformats.org/officeDocument/2006/relationships/image" Target="../media/image65.png"/><Relationship Id="rId25" Type="http://schemas.openxmlformats.org/officeDocument/2006/relationships/image" Target="../media/image70.png"/><Relationship Id="rId2" Type="http://schemas.openxmlformats.org/officeDocument/2006/relationships/notesSlide" Target="../notesSlides/notesSlide8.xml"/><Relationship Id="rId16" Type="http://schemas.openxmlformats.org/officeDocument/2006/relationships/image" Target="../media/image630.png"/><Relationship Id="rId29"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63.png"/><Relationship Id="rId24" Type="http://schemas.openxmlformats.org/officeDocument/2006/relationships/image" Target="../media/image69.png"/><Relationship Id="rId5" Type="http://schemas.openxmlformats.org/officeDocument/2006/relationships/image" Target="../media/image62.png"/><Relationship Id="rId15" Type="http://schemas.openxmlformats.org/officeDocument/2006/relationships/image" Target="../media/image620.png"/><Relationship Id="rId23" Type="http://schemas.openxmlformats.org/officeDocument/2006/relationships/image" Target="../media/image68.png"/><Relationship Id="rId28" Type="http://schemas.openxmlformats.org/officeDocument/2006/relationships/image" Target="../media/image73.png"/><Relationship Id="rId19" Type="http://schemas.openxmlformats.org/officeDocument/2006/relationships/image" Target="../media/image67.png"/><Relationship Id="rId4" Type="http://schemas.openxmlformats.org/officeDocument/2006/relationships/image" Target="../media/image61.png"/><Relationship Id="rId22" Type="http://schemas.openxmlformats.org/officeDocument/2006/relationships/image" Target="../media/image690.png"/><Relationship Id="rId27" Type="http://schemas.openxmlformats.org/officeDocument/2006/relationships/image" Target="../media/image7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364555"/>
            <a:ext cx="9144000" cy="867906"/>
          </a:xfrm>
        </p:spPr>
        <p:txBody>
          <a:bodyPr/>
          <a:lstStyle/>
          <a:p>
            <a:r>
              <a:rPr lang="en-US" sz="4800" dirty="0" smtClean="0"/>
              <a:t>Twin-Axis Elliptical Cavity</a:t>
            </a:r>
            <a:endParaRPr lang="en-US" sz="4800" dirty="0"/>
          </a:p>
        </p:txBody>
      </p:sp>
      <p:sp>
        <p:nvSpPr>
          <p:cNvPr id="3" name="Subtitle 2"/>
          <p:cNvSpPr>
            <a:spLocks noGrp="1"/>
          </p:cNvSpPr>
          <p:nvPr>
            <p:ph type="subTitle" idx="1"/>
          </p:nvPr>
        </p:nvSpPr>
        <p:spPr>
          <a:xfrm>
            <a:off x="-1" y="2374631"/>
            <a:ext cx="9144000" cy="2038026"/>
          </a:xfrm>
        </p:spPr>
        <p:txBody>
          <a:bodyPr>
            <a:normAutofit/>
          </a:bodyPr>
          <a:lstStyle/>
          <a:p>
            <a:r>
              <a:rPr lang="en-US" sz="2000" dirty="0" smtClean="0">
                <a:solidFill>
                  <a:schemeClr val="tx1"/>
                </a:solidFill>
              </a:rPr>
              <a:t>Frank Marhauser, Andrew Hutton </a:t>
            </a:r>
            <a:r>
              <a:rPr lang="en-US" sz="2000" dirty="0" smtClean="0"/>
              <a:t/>
            </a:r>
            <a:br>
              <a:rPr lang="en-US" sz="2000" dirty="0" smtClean="0"/>
            </a:br>
            <a:r>
              <a:rPr lang="en-US" sz="1600" dirty="0" smtClean="0">
                <a:solidFill>
                  <a:schemeClr val="bg1">
                    <a:lumMod val="50000"/>
                  </a:schemeClr>
                </a:solidFill>
              </a:rPr>
              <a:t>Jefferson Laboratory (JLab), Newport News</a:t>
            </a:r>
            <a:br>
              <a:rPr lang="en-US" sz="1600" dirty="0" smtClean="0">
                <a:solidFill>
                  <a:schemeClr val="bg1">
                    <a:lumMod val="50000"/>
                  </a:schemeClr>
                </a:solidFill>
              </a:rPr>
            </a:br>
            <a:endParaRPr lang="en-US" sz="1600" dirty="0" smtClean="0">
              <a:solidFill>
                <a:schemeClr val="bg1">
                  <a:lumMod val="50000"/>
                </a:schemeClr>
              </a:solidFill>
            </a:endParaRPr>
          </a:p>
          <a:p>
            <a:r>
              <a:rPr lang="en-US" sz="2000" dirty="0" smtClean="0">
                <a:solidFill>
                  <a:schemeClr val="tx1"/>
                </a:solidFill>
              </a:rPr>
              <a:t>Jean Delayen, HyeKyoung Park, Subashini De Silva, Laura Sweat</a:t>
            </a:r>
            <a:br>
              <a:rPr lang="en-US" sz="2000" dirty="0" smtClean="0">
                <a:solidFill>
                  <a:schemeClr val="tx1"/>
                </a:solidFill>
              </a:rPr>
            </a:br>
            <a:r>
              <a:rPr lang="en-US" sz="1600" dirty="0" smtClean="0">
                <a:solidFill>
                  <a:schemeClr val="bg1">
                    <a:lumMod val="50000"/>
                  </a:schemeClr>
                </a:solidFill>
              </a:rPr>
              <a:t>Center for Accelerator Science (CAS), Old Dominium University, Norfolk</a:t>
            </a:r>
          </a:p>
        </p:txBody>
      </p:sp>
      <p:pic>
        <p:nvPicPr>
          <p:cNvPr id="6146" name="Picture 2" descr="The 59th ICFA Advanced Beam Dynamics Workshop on Energy Recovery Lina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81900" y="770127"/>
            <a:ext cx="1314128" cy="612892"/>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1393" y="3563809"/>
            <a:ext cx="1575141" cy="682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descr="Jefferson Lab">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20761" y="2232461"/>
            <a:ext cx="2075267" cy="588213"/>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p:cNvSpPr txBox="1">
            <a:spLocks/>
          </p:cNvSpPr>
          <p:nvPr/>
        </p:nvSpPr>
        <p:spPr>
          <a:xfrm>
            <a:off x="1" y="5298390"/>
            <a:ext cx="9143999" cy="60689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Calibri Light" panose="020F0302020204030204" pitchFamily="34" charset="0"/>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inion Pro"/>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inion Pro"/>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inion Pro"/>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inion Pro"/>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smtClean="0">
                <a:solidFill>
                  <a:schemeClr val="tx1"/>
                </a:solidFill>
              </a:rPr>
              <a:t>ERL Workshop, 18-23 June 2017, CERN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2036" y="3567621"/>
            <a:ext cx="2131745" cy="211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p:cNvGrpSpPr/>
          <p:nvPr/>
        </p:nvGrpSpPr>
        <p:grpSpPr>
          <a:xfrm>
            <a:off x="5752036" y="1486221"/>
            <a:ext cx="2577466" cy="1680870"/>
            <a:chOff x="6114009" y="1114276"/>
            <a:chExt cx="3013420" cy="1965173"/>
          </a:xfrm>
        </p:grpSpPr>
        <p:sp>
          <p:nvSpPr>
            <p:cNvPr id="15" name="TextBox 14"/>
            <p:cNvSpPr txBox="1"/>
            <p:nvPr/>
          </p:nvSpPr>
          <p:spPr>
            <a:xfrm>
              <a:off x="6114009" y="2665640"/>
              <a:ext cx="1409125" cy="413809"/>
            </a:xfrm>
            <a:prstGeom prst="rect">
              <a:avLst/>
            </a:prstGeom>
            <a:noFill/>
          </p:spPr>
          <p:txBody>
            <a:bodyPr wrap="none" rtlCol="0" anchor="ctr">
              <a:spAutoFit/>
            </a:bodyPr>
            <a:lstStyle/>
            <a:p>
              <a:r>
                <a:rPr lang="en-US" sz="1700" dirty="0" smtClean="0">
                  <a:latin typeface="Calibri Light" panose="020F0302020204030204" pitchFamily="34" charset="0"/>
                </a:rPr>
                <a:t>coining ring</a:t>
              </a:r>
              <a:endParaRPr lang="en-US" sz="1700" dirty="0">
                <a:latin typeface="Calibri Light" panose="020F0302020204030204" pitchFamily="34" charset="0"/>
              </a:endParaRPr>
            </a:p>
          </p:txBody>
        </p:sp>
        <p:pic>
          <p:nvPicPr>
            <p:cNvPr id="4099" name="Picture 3" descr="D:\reports\AAA_Eigene\2017_ERL\TwinEllipticalCavity\DieSet_and_Quotes\Hole_Punch_Die_and_Coining_Rin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4800" y="1114276"/>
              <a:ext cx="2093391" cy="1248508"/>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391604" y="2398818"/>
              <a:ext cx="1735825" cy="413809"/>
            </a:xfrm>
            <a:prstGeom prst="rect">
              <a:avLst/>
            </a:prstGeom>
            <a:noFill/>
          </p:spPr>
          <p:txBody>
            <a:bodyPr wrap="none" rtlCol="0" anchor="ctr">
              <a:spAutoFit/>
            </a:bodyPr>
            <a:lstStyle/>
            <a:p>
              <a:r>
                <a:rPr lang="en-US" sz="1700" dirty="0">
                  <a:latin typeface="Calibri Light" panose="020F0302020204030204" pitchFamily="34" charset="0"/>
                </a:rPr>
                <a:t>h</a:t>
              </a:r>
              <a:r>
                <a:rPr lang="en-US" sz="1700" dirty="0" smtClean="0">
                  <a:latin typeface="Calibri Light" panose="020F0302020204030204" pitchFamily="34" charset="0"/>
                </a:rPr>
                <a:t>ole punch die</a:t>
              </a:r>
              <a:endParaRPr lang="en-US" sz="1700" dirty="0">
                <a:latin typeface="Calibri Light" panose="020F0302020204030204" pitchFamily="34" charset="0"/>
              </a:endParaRPr>
            </a:p>
          </p:txBody>
        </p:sp>
        <p:cxnSp>
          <p:nvCxnSpPr>
            <p:cNvPr id="4" name="Straight Connector 3"/>
            <p:cNvCxnSpPr/>
            <p:nvPr/>
          </p:nvCxnSpPr>
          <p:spPr>
            <a:xfrm flipH="1" flipV="1">
              <a:off x="7887874" y="2192116"/>
              <a:ext cx="175790" cy="26318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6616184" y="2323709"/>
              <a:ext cx="95832" cy="40035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6199" y="1385939"/>
            <a:ext cx="3270202" cy="1975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Deep-Drawing of Half Cells</a:t>
            </a:r>
            <a:endParaRPr lang="en-US" sz="3600" dirty="0">
              <a:latin typeface="Calibri Light" panose="020F0302020204030204" pitchFamily="34" charset="0"/>
              <a:cs typeface="Trajan Pro"/>
            </a:endParaRPr>
          </a:p>
        </p:txBody>
      </p:sp>
      <p:grpSp>
        <p:nvGrpSpPr>
          <p:cNvPr id="18" name="Group 17"/>
          <p:cNvGrpSpPr/>
          <p:nvPr/>
        </p:nvGrpSpPr>
        <p:grpSpPr>
          <a:xfrm>
            <a:off x="146254" y="1266439"/>
            <a:ext cx="5145987" cy="2151042"/>
            <a:chOff x="366892" y="1185536"/>
            <a:chExt cx="5778551" cy="2415457"/>
          </a:xfrm>
        </p:grpSpPr>
        <p:pic>
          <p:nvPicPr>
            <p:cNvPr id="1027" name="Picture 3" descr="D:\reports\AAA_Eigene\2017_ERL\TwinEllipticalCavity\2016-07-21_Die_Set_4770\Binder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019" y="1185536"/>
              <a:ext cx="5752424" cy="241545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rot="2066975">
              <a:off x="1395603" y="1461272"/>
              <a:ext cx="1049789" cy="397451"/>
            </a:xfrm>
            <a:prstGeom prst="rect">
              <a:avLst/>
            </a:prstGeom>
            <a:noFill/>
          </p:spPr>
          <p:txBody>
            <a:bodyPr wrap="none" rtlCol="0">
              <a:spAutoFit/>
            </a:bodyPr>
            <a:lstStyle/>
            <a:p>
              <a:r>
                <a:rPr lang="en-US" sz="1700" dirty="0" smtClean="0">
                  <a:latin typeface="Calibri Light" panose="020F0302020204030204" pitchFamily="34" charset="0"/>
                </a:rPr>
                <a:t>male die</a:t>
              </a:r>
              <a:endParaRPr lang="en-US" sz="1700" dirty="0">
                <a:latin typeface="Calibri Light" panose="020F0302020204030204" pitchFamily="34" charset="0"/>
              </a:endParaRPr>
            </a:p>
          </p:txBody>
        </p:sp>
        <p:sp>
          <p:nvSpPr>
            <p:cNvPr id="8" name="TextBox 7"/>
            <p:cNvSpPr txBox="1"/>
            <p:nvPr/>
          </p:nvSpPr>
          <p:spPr>
            <a:xfrm rot="2018106">
              <a:off x="366892" y="2865566"/>
              <a:ext cx="1236995" cy="397451"/>
            </a:xfrm>
            <a:prstGeom prst="rect">
              <a:avLst/>
            </a:prstGeom>
            <a:noFill/>
          </p:spPr>
          <p:txBody>
            <a:bodyPr wrap="none" rtlCol="0">
              <a:spAutoFit/>
            </a:bodyPr>
            <a:lstStyle/>
            <a:p>
              <a:r>
                <a:rPr lang="en-US" sz="1700" dirty="0" smtClean="0">
                  <a:latin typeface="Calibri Light" panose="020F0302020204030204" pitchFamily="34" charset="0"/>
                </a:rPr>
                <a:t>female die</a:t>
              </a:r>
              <a:endParaRPr lang="en-US" sz="1700" dirty="0">
                <a:latin typeface="Calibri Light" panose="020F0302020204030204" pitchFamily="34" charset="0"/>
              </a:endParaRPr>
            </a:p>
          </p:txBody>
        </p:sp>
        <p:sp>
          <p:nvSpPr>
            <p:cNvPr id="9" name="TextBox 8"/>
            <p:cNvSpPr txBox="1"/>
            <p:nvPr/>
          </p:nvSpPr>
          <p:spPr>
            <a:xfrm rot="19208516">
              <a:off x="1697640" y="2327868"/>
              <a:ext cx="1438601" cy="397451"/>
            </a:xfrm>
            <a:prstGeom prst="rect">
              <a:avLst/>
            </a:prstGeom>
            <a:noFill/>
          </p:spPr>
          <p:txBody>
            <a:bodyPr wrap="none" rtlCol="0">
              <a:spAutoFit/>
            </a:bodyPr>
            <a:lstStyle/>
            <a:p>
              <a:r>
                <a:rPr lang="en-US" sz="1700" dirty="0" smtClean="0">
                  <a:latin typeface="Calibri Light" panose="020F0302020204030204" pitchFamily="34" charset="0"/>
                </a:rPr>
                <a:t>blank holder</a:t>
              </a:r>
              <a:endParaRPr lang="en-US" sz="1700" dirty="0">
                <a:latin typeface="Calibri Light" panose="020F0302020204030204" pitchFamily="34" charset="0"/>
              </a:endParaRPr>
            </a:p>
          </p:txBody>
        </p:sp>
      </p:gr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189" y="3547946"/>
            <a:ext cx="2375551" cy="2116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77024" y="3567621"/>
            <a:ext cx="3055476" cy="211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Content Placeholder 3"/>
          <p:cNvSpPr txBox="1">
            <a:spLocks/>
          </p:cNvSpPr>
          <p:nvPr/>
        </p:nvSpPr>
        <p:spPr>
          <a:xfrm>
            <a:off x="0" y="790361"/>
            <a:ext cx="9144000" cy="43458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Deep-drawing </a:t>
            </a:r>
            <a:r>
              <a:rPr lang="en-US" sz="2000" dirty="0">
                <a:latin typeface="Calibri Light" panose="020F0302020204030204" pitchFamily="34" charset="0"/>
              </a:rPr>
              <a:t>study done with Al and Cu </a:t>
            </a:r>
            <a:r>
              <a:rPr lang="en-US" sz="2000" dirty="0" smtClean="0">
                <a:latin typeface="Calibri Light" panose="020F0302020204030204" pitchFamily="34" charset="0"/>
              </a:rPr>
              <a:t>discs (1/8” = 3.175 mm thick material)</a:t>
            </a: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grpSp>
        <p:nvGrpSpPr>
          <p:cNvPr id="29" name="Group 28"/>
          <p:cNvGrpSpPr/>
          <p:nvPr/>
        </p:nvGrpSpPr>
        <p:grpSpPr>
          <a:xfrm>
            <a:off x="5697428" y="3561219"/>
            <a:ext cx="2782295" cy="2702533"/>
            <a:chOff x="5697428" y="3561219"/>
            <a:chExt cx="2782295" cy="2702533"/>
          </a:xfrm>
        </p:grpSpPr>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49923" y="5302242"/>
              <a:ext cx="1427606" cy="907475"/>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02305" y="5314716"/>
              <a:ext cx="1305994" cy="89838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31"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97428" y="3561219"/>
              <a:ext cx="2782295" cy="172236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24" name="Rectangle 23"/>
            <p:cNvSpPr/>
            <p:nvPr/>
          </p:nvSpPr>
          <p:spPr>
            <a:xfrm>
              <a:off x="7575040" y="5894420"/>
              <a:ext cx="428322" cy="369332"/>
            </a:xfrm>
            <a:prstGeom prst="rect">
              <a:avLst/>
            </a:prstGeom>
          </p:spPr>
          <p:txBody>
            <a:bodyPr wrap="none">
              <a:spAutoFit/>
            </a:bodyPr>
            <a:lstStyle/>
            <a:p>
              <a:r>
                <a:rPr lang="en-US" dirty="0" smtClean="0">
                  <a:solidFill>
                    <a:schemeClr val="bg1"/>
                  </a:solidFill>
                  <a:latin typeface="Calibri Light" panose="020F0302020204030204" pitchFamily="34" charset="0"/>
                </a:rPr>
                <a:t>Cu</a:t>
              </a:r>
              <a:endParaRPr lang="en-US" dirty="0">
                <a:solidFill>
                  <a:schemeClr val="bg1"/>
                </a:solidFill>
              </a:endParaRPr>
            </a:p>
          </p:txBody>
        </p:sp>
        <p:sp>
          <p:nvSpPr>
            <p:cNvPr id="38" name="Rectangle 37"/>
            <p:cNvSpPr/>
            <p:nvPr/>
          </p:nvSpPr>
          <p:spPr>
            <a:xfrm>
              <a:off x="5862276" y="5894420"/>
              <a:ext cx="365806" cy="369332"/>
            </a:xfrm>
            <a:prstGeom prst="rect">
              <a:avLst/>
            </a:prstGeom>
          </p:spPr>
          <p:txBody>
            <a:bodyPr wrap="none">
              <a:spAutoFit/>
            </a:bodyPr>
            <a:lstStyle/>
            <a:p>
              <a:r>
                <a:rPr lang="en-US" dirty="0" smtClean="0">
                  <a:solidFill>
                    <a:schemeClr val="bg1"/>
                  </a:solidFill>
                  <a:latin typeface="Calibri Light" panose="020F0302020204030204" pitchFamily="34" charset="0"/>
                </a:rPr>
                <a:t>Al</a:t>
              </a:r>
              <a:endParaRPr lang="en-US" dirty="0">
                <a:solidFill>
                  <a:schemeClr val="bg1"/>
                </a:solidFill>
              </a:endParaRPr>
            </a:p>
          </p:txBody>
        </p:sp>
      </p:grpSp>
      <p:grpSp>
        <p:nvGrpSpPr>
          <p:cNvPr id="27" name="Group 26"/>
          <p:cNvGrpSpPr/>
          <p:nvPr/>
        </p:nvGrpSpPr>
        <p:grpSpPr>
          <a:xfrm>
            <a:off x="5675453" y="3417481"/>
            <a:ext cx="2812276" cy="2451839"/>
            <a:chOff x="5702306" y="3289831"/>
            <a:chExt cx="2812276" cy="2451839"/>
          </a:xfrm>
        </p:grpSpPr>
        <p:pic>
          <p:nvPicPr>
            <p:cNvPr id="4101"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16200000">
              <a:off x="6164187" y="2827950"/>
              <a:ext cx="1888513" cy="2812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2" name="Straight Arrow Connector 21"/>
            <p:cNvCxnSpPr/>
            <p:nvPr/>
          </p:nvCxnSpPr>
          <p:spPr>
            <a:xfrm>
              <a:off x="7115428" y="4848210"/>
              <a:ext cx="732761" cy="893460"/>
            </a:xfrm>
            <a:prstGeom prst="straightConnector1">
              <a:avLst/>
            </a:prstGeom>
            <a:ln>
              <a:solidFill>
                <a:srgbClr val="FFC000"/>
              </a:solidFill>
              <a:tailEnd type="triangle"/>
            </a:ln>
            <a:effectLst>
              <a:outerShdw blurRad="50800" dist="38100" dir="18900000" algn="b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5948734" y="4167026"/>
              <a:ext cx="2319418" cy="369332"/>
            </a:xfrm>
            <a:prstGeom prst="rect">
              <a:avLst/>
            </a:prstGeom>
          </p:spPr>
          <p:txBody>
            <a:bodyPr wrap="none">
              <a:spAutoFit/>
            </a:bodyPr>
            <a:lstStyle/>
            <a:p>
              <a:r>
                <a:rPr lang="en-US" dirty="0" smtClean="0">
                  <a:latin typeface="Calibri Light" panose="020F0302020204030204" pitchFamily="34" charset="0"/>
                </a:rPr>
                <a:t>blank shape for studies</a:t>
              </a:r>
              <a:endParaRPr lang="en-US" dirty="0"/>
            </a:p>
          </p:txBody>
        </p:sp>
      </p:grpSp>
      <p:grpSp>
        <p:nvGrpSpPr>
          <p:cNvPr id="32" name="Group 31"/>
          <p:cNvGrpSpPr/>
          <p:nvPr/>
        </p:nvGrpSpPr>
        <p:grpSpPr>
          <a:xfrm>
            <a:off x="2116093" y="3492932"/>
            <a:ext cx="3586212" cy="2586154"/>
            <a:chOff x="2344720" y="3547946"/>
            <a:chExt cx="3407316" cy="2457145"/>
          </a:xfrm>
        </p:grpSpPr>
        <p:sp>
          <p:nvSpPr>
            <p:cNvPr id="42" name="Rectangle 41"/>
            <p:cNvSpPr/>
            <p:nvPr/>
          </p:nvSpPr>
          <p:spPr>
            <a:xfrm>
              <a:off x="2344720" y="5635759"/>
              <a:ext cx="3407316" cy="369332"/>
            </a:xfrm>
            <a:prstGeom prst="rect">
              <a:avLst/>
            </a:prstGeom>
          </p:spPr>
          <p:txBody>
            <a:bodyPr wrap="square">
              <a:spAutoFit/>
            </a:bodyPr>
            <a:lstStyle/>
            <a:p>
              <a:r>
                <a:rPr lang="en-US" dirty="0">
                  <a:latin typeface="Calibri Light" panose="020F0302020204030204" pitchFamily="34" charset="0"/>
                </a:rPr>
                <a:t>f</a:t>
              </a:r>
              <a:r>
                <a:rPr lang="en-US" dirty="0" smtClean="0">
                  <a:latin typeface="Calibri Light" panose="020F0302020204030204" pitchFamily="34" charset="0"/>
                </a:rPr>
                <a:t>inal Nb blank shape (wire EDMed)</a:t>
              </a:r>
              <a:endParaRPr lang="en-US" dirty="0"/>
            </a:p>
          </p:txBody>
        </p:sp>
        <p:pic>
          <p:nvPicPr>
            <p:cNvPr id="4103"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44720" y="3547946"/>
              <a:ext cx="3357585" cy="208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892412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0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0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Fabrication Flow Chart</a:t>
            </a:r>
            <a:endParaRPr lang="en-US" sz="3600" dirty="0">
              <a:latin typeface="Calibri Light" panose="020F0302020204030204" pitchFamily="34" charset="0"/>
              <a:cs typeface="Trajan Pro"/>
            </a:endParaRPr>
          </a:p>
        </p:txBody>
      </p:sp>
      <p:sp>
        <p:nvSpPr>
          <p:cNvPr id="26" name="TextBox 25"/>
          <p:cNvSpPr txBox="1"/>
          <p:nvPr/>
        </p:nvSpPr>
        <p:spPr>
          <a:xfrm>
            <a:off x="4654663" y="6384056"/>
            <a:ext cx="1275157" cy="369332"/>
          </a:xfrm>
          <a:prstGeom prst="rect">
            <a:avLst/>
          </a:prstGeom>
          <a:noFill/>
        </p:spPr>
        <p:txBody>
          <a:bodyPr wrap="none" rtlCol="0">
            <a:spAutoFit/>
          </a:bodyPr>
          <a:lstStyle/>
          <a:p>
            <a:r>
              <a:rPr lang="en-US" dirty="0" smtClean="0"/>
              <a:t>after rolling</a:t>
            </a:r>
            <a:endParaRPr lang="en-US" dirty="0"/>
          </a:p>
        </p:txBody>
      </p:sp>
      <p:pic>
        <p:nvPicPr>
          <p:cNvPr id="3075" name="Picture 3" descr="D:\reports\AAA_Eigene\2017_ERL\references\Fabrication_Flow_FM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899" y="1008185"/>
            <a:ext cx="6427518" cy="5251938"/>
          </a:xfrm>
          <a:prstGeom prst="rect">
            <a:avLst/>
          </a:prstGeom>
          <a:noFill/>
          <a:extLst>
            <a:ext uri="{909E8E84-426E-40DD-AFC4-6F175D3DCCD1}">
              <a14:hiddenFill xmlns:a14="http://schemas.microsoft.com/office/drawing/2010/main">
                <a:solidFill>
                  <a:srgbClr val="FFFFFF"/>
                </a:solidFill>
              </a14:hiddenFill>
            </a:ext>
          </a:extLst>
        </p:spPr>
      </p:pic>
      <p:pic>
        <p:nvPicPr>
          <p:cNvPr id="35" name="Content Placeholder 3" descr="IMG_5300.JPG"/>
          <p:cNvPicPr>
            <a:picLocks noGrp="1" noChangeAspect="1"/>
          </p:cNvPicPr>
          <p:nvPr>
            <p:ph idx="1"/>
          </p:nvPr>
        </p:nvPicPr>
        <p:blipFill rotWithShape="1">
          <a:blip r:embed="rId4">
            <a:extLst>
              <a:ext uri="{28A0092B-C50C-407E-A947-70E740481C1C}">
                <a14:useLocalDpi xmlns:a14="http://schemas.microsoft.com/office/drawing/2010/main" val="0"/>
              </a:ext>
            </a:extLst>
          </a:blip>
          <a:srcRect l="3961" t="2053" r="43" b="2053"/>
          <a:stretch/>
        </p:blipFill>
        <p:spPr>
          <a:xfrm>
            <a:off x="5929820" y="950120"/>
            <a:ext cx="2452180" cy="1633031"/>
          </a:xfrm>
        </p:spPr>
      </p:pic>
      <p:sp>
        <p:nvSpPr>
          <p:cNvPr id="36" name="Content Placeholder 3"/>
          <p:cNvSpPr txBox="1">
            <a:spLocks/>
          </p:cNvSpPr>
          <p:nvPr/>
        </p:nvSpPr>
        <p:spPr>
          <a:xfrm>
            <a:off x="5929820" y="2666999"/>
            <a:ext cx="2581720" cy="436328"/>
          </a:xfrm>
          <a:prstGeom prst="rect">
            <a:avLst/>
          </a:prstGeom>
        </p:spPr>
        <p:txBody>
          <a:bodyPr vert="horz" lIns="0" tIns="0" rIns="0" bIns="0" rtlCol="0">
            <a:normAutofit fontScale="625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2200" dirty="0" smtClean="0">
                <a:latin typeface="Calibri Light" panose="020F0302020204030204" pitchFamily="34" charset="0"/>
              </a:rPr>
              <a:t>1</a:t>
            </a:r>
            <a:r>
              <a:rPr lang="en-US" sz="2200" baseline="30000" dirty="0" smtClean="0">
                <a:latin typeface="Calibri Light" panose="020F0302020204030204" pitchFamily="34" charset="0"/>
              </a:rPr>
              <a:t>st</a:t>
            </a:r>
            <a:r>
              <a:rPr lang="en-US" sz="2200" dirty="0" smtClean="0">
                <a:latin typeface="Calibri Light" panose="020F0302020204030204" pitchFamily="34" charset="0"/>
              </a:rPr>
              <a:t> prototype twin-axis cavity</a:t>
            </a:r>
          </a:p>
          <a:p>
            <a:pPr>
              <a:lnSpc>
                <a:spcPct val="100000"/>
              </a:lnSpc>
            </a:pPr>
            <a:r>
              <a:rPr lang="en-US" sz="2200" dirty="0">
                <a:latin typeface="Calibri Light" panose="020F0302020204030204" pitchFamily="34" charset="0"/>
              </a:rPr>
              <a:t>m</a:t>
            </a:r>
            <a:r>
              <a:rPr lang="en-US" sz="2200" dirty="0" smtClean="0">
                <a:latin typeface="Calibri Light" panose="020F0302020204030204" pitchFamily="34" charset="0"/>
              </a:rPr>
              <a:t>ade from high RRR Nb (cavity #1)</a:t>
            </a:r>
            <a:endParaRPr lang="en-US" sz="1800" dirty="0">
              <a:latin typeface="Calibri Light" panose="020F0302020204030204" pitchFamily="34" charset="0"/>
            </a:endParaRPr>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1354" y="3577004"/>
            <a:ext cx="1287779" cy="771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6000" y="3437463"/>
            <a:ext cx="678049" cy="910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5149" y="4795884"/>
            <a:ext cx="638900" cy="503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2"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3414" y="2230114"/>
            <a:ext cx="1663755" cy="1157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4"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6481" y="3422607"/>
            <a:ext cx="1854199" cy="1245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0676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8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Mechanical Fabrication Completed</a:t>
            </a:r>
            <a:endParaRPr lang="en-US" sz="3600" dirty="0">
              <a:latin typeface="Calibri Light" panose="020F0302020204030204" pitchFamily="34" charset="0"/>
              <a:cs typeface="Trajan Pro"/>
            </a:endParaRPr>
          </a:p>
        </p:txBody>
      </p:sp>
      <p:sp>
        <p:nvSpPr>
          <p:cNvPr id="26" name="TextBox 25"/>
          <p:cNvSpPr txBox="1"/>
          <p:nvPr/>
        </p:nvSpPr>
        <p:spPr>
          <a:xfrm>
            <a:off x="4654663" y="6384056"/>
            <a:ext cx="1275157" cy="369332"/>
          </a:xfrm>
          <a:prstGeom prst="rect">
            <a:avLst/>
          </a:prstGeom>
          <a:noFill/>
        </p:spPr>
        <p:txBody>
          <a:bodyPr wrap="none" rtlCol="0">
            <a:spAutoFit/>
          </a:bodyPr>
          <a:lstStyle/>
          <a:p>
            <a:r>
              <a:rPr lang="en-US" dirty="0" smtClean="0"/>
              <a:t>after rolling</a:t>
            </a:r>
            <a:endParaRPr lang="en-US" dirty="0"/>
          </a:p>
        </p:txBody>
      </p:sp>
      <p:sp>
        <p:nvSpPr>
          <p:cNvPr id="13" name="Content Placeholder 3"/>
          <p:cNvSpPr txBox="1">
            <a:spLocks/>
          </p:cNvSpPr>
          <p:nvPr/>
        </p:nvSpPr>
        <p:spPr>
          <a:xfrm>
            <a:off x="-4291" y="849223"/>
            <a:ext cx="9144000" cy="309017"/>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We actually have built 2 prototype cavities concurrently</a:t>
            </a:r>
          </a:p>
        </p:txBody>
      </p:sp>
      <p:grpSp>
        <p:nvGrpSpPr>
          <p:cNvPr id="9" name="Group 8"/>
          <p:cNvGrpSpPr/>
          <p:nvPr/>
        </p:nvGrpSpPr>
        <p:grpSpPr>
          <a:xfrm>
            <a:off x="380395" y="2164160"/>
            <a:ext cx="3162905" cy="3491738"/>
            <a:chOff x="799496" y="1870547"/>
            <a:chExt cx="3855167" cy="4255971"/>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9496" y="1870547"/>
              <a:ext cx="3855167" cy="2054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ontent Placeholder 3"/>
            <p:cNvSpPr txBox="1">
              <a:spLocks/>
            </p:cNvSpPr>
            <p:nvPr/>
          </p:nvSpPr>
          <p:spPr>
            <a:xfrm>
              <a:off x="1179204" y="5690190"/>
              <a:ext cx="1215284" cy="436328"/>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2000" dirty="0" smtClean="0">
                  <a:latin typeface="Calibri Light" panose="020F0302020204030204" pitchFamily="34" charset="0"/>
                </a:rPr>
                <a:t>Cavity #1</a:t>
              </a:r>
              <a:endParaRPr lang="en-US" sz="2000" dirty="0">
                <a:latin typeface="Calibri Light" panose="020F0302020204030204" pitchFamily="34" charset="0"/>
              </a:endParaRPr>
            </a:p>
          </p:txBody>
        </p:sp>
        <p:sp>
          <p:nvSpPr>
            <p:cNvPr id="16" name="Content Placeholder 3"/>
            <p:cNvSpPr txBox="1">
              <a:spLocks/>
            </p:cNvSpPr>
            <p:nvPr/>
          </p:nvSpPr>
          <p:spPr>
            <a:xfrm>
              <a:off x="3071587" y="5690190"/>
              <a:ext cx="1120705" cy="436328"/>
            </a:xfrm>
            <a:prstGeom prst="rect">
              <a:avLst/>
            </a:prstGeom>
          </p:spPr>
          <p:txBody>
            <a:bodyPr vert="horz" lIns="0" tIns="0" rIns="0" bIns="0" rtlCol="0">
              <a:normAutofit fontScale="925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2000" dirty="0" smtClean="0">
                  <a:latin typeface="Calibri Light" panose="020F0302020204030204" pitchFamily="34" charset="0"/>
                </a:rPr>
                <a:t>Cavity #2</a:t>
              </a:r>
              <a:endParaRPr lang="en-US" sz="2000" dirty="0">
                <a:latin typeface="Calibri Light" panose="020F0302020204030204" pitchFamily="34" charset="0"/>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96" y="4154147"/>
              <a:ext cx="3855167" cy="1436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8" name="Content Placeholder 3"/>
          <p:cNvSpPr txBox="1">
            <a:spLocks/>
          </p:cNvSpPr>
          <p:nvPr/>
        </p:nvSpPr>
        <p:spPr>
          <a:xfrm>
            <a:off x="-4291" y="1231685"/>
            <a:ext cx="9144000" cy="574468"/>
          </a:xfrm>
          <a:prstGeom prst="rect">
            <a:avLst/>
          </a:prstGeom>
        </p:spPr>
        <p:txBody>
          <a:bodyPr vert="horz" lIns="0" tIns="0" rIns="0" bIns="0" rtlCol="0">
            <a:normAutofit fontScale="250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ts val="2400"/>
              </a:lnSpc>
              <a:buFont typeface="Arial" pitchFamily="34" charset="0"/>
              <a:buChar char="•"/>
            </a:pPr>
            <a:r>
              <a:rPr lang="en-US" sz="8000" dirty="0" smtClean="0">
                <a:latin typeface="Calibri Light" panose="020F0302020204030204" pitchFamily="34" charset="0"/>
              </a:rPr>
              <a:t>One concern was that electron beam welding (EBW) requires full penetration weld</a:t>
            </a:r>
            <a:br>
              <a:rPr lang="en-US" sz="8000" dirty="0" smtClean="0">
                <a:latin typeface="Calibri Light" panose="020F0302020204030204" pitchFamily="34" charset="0"/>
              </a:rPr>
            </a:br>
            <a:r>
              <a:rPr lang="en-US" sz="8000" dirty="0" smtClean="0">
                <a:latin typeface="Calibri Light" panose="020F0302020204030204" pitchFamily="34" charset="0"/>
              </a:rPr>
              <a:t>along a rather complex curvature with varying beam current</a:t>
            </a:r>
          </a:p>
          <a:p>
            <a:pPr marL="1143000" lvl="1" indent="-342900">
              <a:lnSpc>
                <a:spcPct val="100000"/>
              </a:lnSpc>
            </a:pPr>
            <a:endParaRPr lang="en-US" sz="2000" dirty="0" smtClean="0">
              <a:latin typeface="Calibri Light" panose="020F0302020204030204" pitchFamily="34" charset="0"/>
            </a:endParaRPr>
          </a:p>
        </p:txBody>
      </p:sp>
      <p:grpSp>
        <p:nvGrpSpPr>
          <p:cNvPr id="29" name="Group 28"/>
          <p:cNvGrpSpPr/>
          <p:nvPr/>
        </p:nvGrpSpPr>
        <p:grpSpPr>
          <a:xfrm>
            <a:off x="4546632" y="2128085"/>
            <a:ext cx="3014944" cy="2108964"/>
            <a:chOff x="-727544" y="6427001"/>
            <a:chExt cx="2504950" cy="1752221"/>
          </a:xfrm>
        </p:grpSpPr>
        <p:pic>
          <p:nvPicPr>
            <p:cNvPr id="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7544" y="6427001"/>
              <a:ext cx="2500924" cy="1480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Content Placeholder 3"/>
            <p:cNvSpPr txBox="1">
              <a:spLocks/>
            </p:cNvSpPr>
            <p:nvPr/>
          </p:nvSpPr>
          <p:spPr>
            <a:xfrm>
              <a:off x="-727544" y="7893927"/>
              <a:ext cx="2504950" cy="28529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900" dirty="0">
                  <a:latin typeface="Calibri Light" panose="020F0302020204030204" pitchFamily="34" charset="0"/>
                </a:rPr>
                <a:t>c</a:t>
              </a:r>
              <a:r>
                <a:rPr lang="en-US" sz="1900" dirty="0" smtClean="0">
                  <a:latin typeface="Calibri Light" panose="020F0302020204030204" pitchFamily="34" charset="0"/>
                </a:rPr>
                <a:t>avity in EBW chamber</a:t>
              </a:r>
            </a:p>
          </p:txBody>
        </p:sp>
      </p:grpSp>
      <p:grpSp>
        <p:nvGrpSpPr>
          <p:cNvPr id="4" name="Group 3"/>
          <p:cNvGrpSpPr/>
          <p:nvPr/>
        </p:nvGrpSpPr>
        <p:grpSpPr>
          <a:xfrm>
            <a:off x="4226699" y="4419804"/>
            <a:ext cx="4798473" cy="1671499"/>
            <a:chOff x="4284567" y="3945577"/>
            <a:chExt cx="4798473" cy="1671499"/>
          </a:xfrm>
        </p:grpSpPr>
        <p:pic>
          <p:nvPicPr>
            <p:cNvPr id="21"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37102" t="30350" r="25795" b="33502"/>
            <a:stretch/>
          </p:blipFill>
          <p:spPr bwMode="auto">
            <a:xfrm rot="10800000">
              <a:off x="6762677" y="3945577"/>
              <a:ext cx="1288281" cy="1139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Content Placeholder 3"/>
            <p:cNvSpPr txBox="1">
              <a:spLocks/>
            </p:cNvSpPr>
            <p:nvPr/>
          </p:nvSpPr>
          <p:spPr>
            <a:xfrm>
              <a:off x="4284567" y="5095719"/>
              <a:ext cx="2738472" cy="52135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800" dirty="0" smtClean="0">
                  <a:latin typeface="Calibri Light" panose="020F0302020204030204" pitchFamily="34" charset="0"/>
                </a:rPr>
                <a:t>outside machining on half cells for full penetration weld</a:t>
              </a:r>
              <a:endParaRPr lang="en-US" sz="1800" dirty="0">
                <a:latin typeface="Calibri Light" panose="020F0302020204030204" pitchFamily="34" charset="0"/>
              </a:endParaRPr>
            </a:p>
          </p:txBody>
        </p:sp>
        <p:pic>
          <p:nvPicPr>
            <p:cNvPr id="25"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4567" y="3953696"/>
              <a:ext cx="2031465" cy="1142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ight Arrow 2"/>
            <p:cNvSpPr/>
            <p:nvPr/>
          </p:nvSpPr>
          <p:spPr>
            <a:xfrm>
              <a:off x="6392232" y="4410407"/>
              <a:ext cx="676527" cy="1524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Content Placeholder 3"/>
            <p:cNvSpPr txBox="1">
              <a:spLocks/>
            </p:cNvSpPr>
            <p:nvPr/>
          </p:nvSpPr>
          <p:spPr>
            <a:xfrm>
              <a:off x="7166537" y="5095719"/>
              <a:ext cx="1916503" cy="45367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800" dirty="0" smtClean="0">
                  <a:latin typeface="Calibri Light" panose="020F0302020204030204" pitchFamily="34" charset="0"/>
                </a:rPr>
                <a:t>equator weld prep</a:t>
              </a:r>
              <a:endParaRPr lang="en-US" sz="1800" dirty="0">
                <a:latin typeface="Calibri Light" panose="020F0302020204030204" pitchFamily="34" charset="0"/>
              </a:endParaRPr>
            </a:p>
          </p:txBody>
        </p:sp>
      </p:grpSp>
    </p:spTree>
    <p:extLst>
      <p:ext uri="{BB962C8B-B14F-4D97-AF65-F5344CB8AC3E}">
        <p14:creationId xmlns:p14="http://schemas.microsoft.com/office/powerpoint/2010/main" val="755152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rot="16200000">
            <a:off x="4776284" y="3906719"/>
            <a:ext cx="998609" cy="3895397"/>
            <a:chOff x="2271394" y="-900258"/>
            <a:chExt cx="1732599" cy="6301449"/>
          </a:xfrm>
        </p:grpSpPr>
        <p:pic>
          <p:nvPicPr>
            <p:cNvPr id="14" name="Picture 2" descr="D:\reports\AAA_Eigene\2017_ERL\TwinEllipticalCavity\2017-05-26_Kyoto_Camera_System\Twin_Cav_01\Twin_01_00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1394" y="4102552"/>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D:\reports\AAA_Eigene\2017_ERL\TwinEllipticalCavity\2017-05-26_Kyoto_Camera_System\Twin_Cav_01\Twin_01_001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1394" y="3589366"/>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D:\reports\AAA_Eigene\2017_ERL\TwinEllipticalCavity\2017-05-26_Kyoto_Camera_System\Twin_Cav_01\Twin_01_002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395" y="3145882"/>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D:\reports\AAA_Eigene\2017_ERL\TwinEllipticalCavity\2017-05-26_Kyoto_Camera_System\Twin_Cav_01\Twin_01_002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1394" y="2647919"/>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D:\reports\AAA_Eigene\2017_ERL\TwinEllipticalCavity\2017-05-26_Kyoto_Camera_System\Twin_Cav_01\Twin_01_002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1394" y="2395664"/>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7" descr="D:\reports\AAA_Eigene\2017_ERL\TwinEllipticalCavity\2017-05-26_Kyoto_Camera_System\Twin_Cav_01\Twin_01_0023.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71394" y="1895221"/>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D:\reports\AAA_Eigene\2017_ERL\TwinEllipticalCavity\2017-05-26_Kyoto_Camera_System\Twin_Cav_01\Twin_01_0024.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71394" y="1090137"/>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9" descr="D:\reports\AAA_Eigene\2017_ERL\TwinEllipticalCavity\2017-05-26_Kyoto_Camera_System\Twin_Cav_01\Twin_01_0025.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71394" y="596582"/>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0" descr="D:\reports\AAA_Eigene\2017_ERL\TwinEllipticalCavity\2017-05-26_Kyoto_Camera_System\Twin_Cav_01\Twin_01_0026.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71394" y="134111"/>
              <a:ext cx="1732598" cy="129863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 descr="D:\reports\AAA_Eigene\2017_ERL\TwinEllipticalCavity\2017-05-26_Kyoto_Camera_System\Twin_Cav_01\Twin_01_0027.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71394" y="-900258"/>
              <a:ext cx="1732598" cy="12986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0" name="Group 39"/>
          <p:cNvGrpSpPr/>
          <p:nvPr/>
        </p:nvGrpSpPr>
        <p:grpSpPr>
          <a:xfrm rot="16200000">
            <a:off x="7672770" y="5055303"/>
            <a:ext cx="1013543" cy="1583554"/>
            <a:chOff x="4930703" y="9124857"/>
            <a:chExt cx="1846066" cy="2689206"/>
          </a:xfrm>
        </p:grpSpPr>
        <p:pic>
          <p:nvPicPr>
            <p:cNvPr id="41" name="Picture 13" descr="D:\reports\AAA_Eigene\2017_ERL\TwinEllipticalCavity\2017-05-26_Kyoto_Camera_System\Twin_Cav_01\Twin_01_0029.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30714" y="10430383"/>
              <a:ext cx="1846052" cy="1383680"/>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4" descr="D:\reports\AAA_Eigene\2017_ERL\TwinEllipticalCavity\2017-05-26_Kyoto_Camera_System\Twin_Cav_01\Twin_01_0030.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30711" y="9728865"/>
              <a:ext cx="1846058" cy="1383682"/>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5" descr="D:\reports\AAA_Eigene\2017_ERL\TwinEllipticalCavity\2017-05-26_Kyoto_Camera_System\Twin_Cav_01\Twin_01_0031.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30703" y="9124857"/>
              <a:ext cx="1846063" cy="1383684"/>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EBW Experience – 1</a:t>
            </a:r>
            <a:r>
              <a:rPr lang="en-US" sz="3600" baseline="30000" dirty="0" smtClean="0">
                <a:cs typeface="Trajan Pro"/>
              </a:rPr>
              <a:t>st</a:t>
            </a:r>
            <a:r>
              <a:rPr lang="en-US" sz="3600" dirty="0" smtClean="0">
                <a:cs typeface="Trajan Pro"/>
              </a:rPr>
              <a:t> Prototype</a:t>
            </a:r>
            <a:endParaRPr lang="en-US" sz="3600" dirty="0">
              <a:latin typeface="Calibri Light" panose="020F0302020204030204" pitchFamily="34" charset="0"/>
              <a:cs typeface="Trajan Pro"/>
            </a:endParaRPr>
          </a:p>
        </p:txBody>
      </p:sp>
      <p:sp>
        <p:nvSpPr>
          <p:cNvPr id="26" name="TextBox 25"/>
          <p:cNvSpPr txBox="1"/>
          <p:nvPr/>
        </p:nvSpPr>
        <p:spPr>
          <a:xfrm>
            <a:off x="4654663" y="6384056"/>
            <a:ext cx="1275157" cy="369332"/>
          </a:xfrm>
          <a:prstGeom prst="rect">
            <a:avLst/>
          </a:prstGeom>
          <a:noFill/>
        </p:spPr>
        <p:txBody>
          <a:bodyPr wrap="none" rtlCol="0">
            <a:spAutoFit/>
          </a:bodyPr>
          <a:lstStyle/>
          <a:p>
            <a:r>
              <a:rPr lang="en-US" dirty="0" smtClean="0"/>
              <a:t>after rolling</a:t>
            </a:r>
            <a:endParaRPr lang="en-US" dirty="0"/>
          </a:p>
        </p:txBody>
      </p:sp>
      <p:grpSp>
        <p:nvGrpSpPr>
          <p:cNvPr id="7" name="Group 6"/>
          <p:cNvGrpSpPr/>
          <p:nvPr/>
        </p:nvGrpSpPr>
        <p:grpSpPr>
          <a:xfrm>
            <a:off x="3617449" y="3843990"/>
            <a:ext cx="2639560" cy="1552970"/>
            <a:chOff x="279899" y="5033141"/>
            <a:chExt cx="1850864" cy="1088945"/>
          </a:xfrm>
        </p:grpSpPr>
        <p:sp>
          <p:nvSpPr>
            <p:cNvPr id="5" name="Rectangle 4"/>
            <p:cNvSpPr/>
            <p:nvPr/>
          </p:nvSpPr>
          <p:spPr>
            <a:xfrm>
              <a:off x="291667" y="5917063"/>
              <a:ext cx="1839096" cy="205023"/>
            </a:xfrm>
            <a:prstGeom prst="rect">
              <a:avLst/>
            </a:prstGeom>
          </p:spPr>
          <p:txBody>
            <a:bodyPr wrap="square">
              <a:spAutoFit/>
            </a:bodyPr>
            <a:lstStyle/>
            <a:p>
              <a:r>
                <a:rPr lang="en-US" sz="1300" dirty="0">
                  <a:latin typeface="Calibri Light" panose="020F0302020204030204" pitchFamily="34" charset="0"/>
                  <a:cs typeface="Trajan Pro"/>
                </a:rPr>
                <a:t>Kyoto </a:t>
              </a:r>
              <a:r>
                <a:rPr lang="en-US" sz="1300" dirty="0" smtClean="0">
                  <a:latin typeface="Calibri Light" panose="020F0302020204030204" pitchFamily="34" charset="0"/>
                  <a:cs typeface="Trajan Pro"/>
                </a:rPr>
                <a:t>camera inspection</a:t>
              </a:r>
              <a:endParaRPr lang="en-US" sz="1300" dirty="0">
                <a:latin typeface="Calibri Light" panose="020F0302020204030204" pitchFamily="34" charset="0"/>
              </a:endParaRPr>
            </a:p>
          </p:txBody>
        </p:sp>
        <p:pic>
          <p:nvPicPr>
            <p:cNvPr id="38"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9899" y="5033141"/>
              <a:ext cx="1635298" cy="916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44" name="Content Placeholder 3"/>
          <p:cNvSpPr txBox="1">
            <a:spLocks/>
          </p:cNvSpPr>
          <p:nvPr/>
        </p:nvSpPr>
        <p:spPr>
          <a:xfrm>
            <a:off x="-1884" y="817303"/>
            <a:ext cx="9144000" cy="337156"/>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Outside machining </a:t>
            </a:r>
            <a:r>
              <a:rPr lang="en-US" sz="2000" dirty="0">
                <a:latin typeface="Calibri Light" panose="020F0302020204030204" pitchFamily="34" charset="0"/>
              </a:rPr>
              <a:t>of </a:t>
            </a:r>
            <a:r>
              <a:rPr lang="en-US" sz="2000" dirty="0" smtClean="0">
                <a:latin typeface="Calibri Light" panose="020F0302020204030204" pitchFamily="34" charset="0"/>
              </a:rPr>
              <a:t>equator done based on ideal cavity contour </a:t>
            </a: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46" name="Content Placeholder 3"/>
          <p:cNvSpPr txBox="1">
            <a:spLocks/>
          </p:cNvSpPr>
          <p:nvPr/>
        </p:nvSpPr>
        <p:spPr>
          <a:xfrm>
            <a:off x="1889" y="1154459"/>
            <a:ext cx="9144000" cy="337156"/>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Does </a:t>
            </a:r>
            <a:r>
              <a:rPr lang="en-US" sz="2000" dirty="0">
                <a:latin typeface="Calibri Light" panose="020F0302020204030204" pitchFamily="34" charset="0"/>
              </a:rPr>
              <a:t>not take into account </a:t>
            </a:r>
            <a:r>
              <a:rPr lang="en-US" sz="2000" dirty="0" smtClean="0">
                <a:latin typeface="Calibri Light" panose="020F0302020204030204" pitchFamily="34" charset="0"/>
              </a:rPr>
              <a:t>spring-back effect </a:t>
            </a:r>
            <a:r>
              <a:rPr lang="en-US" sz="2000" dirty="0">
                <a:latin typeface="Calibri Light" panose="020F0302020204030204" pitchFamily="34" charset="0"/>
              </a:rPr>
              <a:t>of </a:t>
            </a:r>
            <a:r>
              <a:rPr lang="en-US" sz="2000" dirty="0" smtClean="0">
                <a:latin typeface="Calibri Light" panose="020F0302020204030204" pitchFamily="34" charset="0"/>
              </a:rPr>
              <a:t>cell material after forming</a:t>
            </a:r>
            <a:endParaRPr lang="en-US" sz="2000" dirty="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47" name="Content Placeholder 3"/>
          <p:cNvSpPr txBox="1">
            <a:spLocks/>
          </p:cNvSpPr>
          <p:nvPr/>
        </p:nvSpPr>
        <p:spPr>
          <a:xfrm>
            <a:off x="-1884" y="1451610"/>
            <a:ext cx="9144000" cy="33715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Equator thickness variations </a:t>
            </a:r>
            <a:r>
              <a:rPr lang="en-US" sz="2000" dirty="0" smtClean="0">
                <a:latin typeface="Calibri Light" panose="020F0302020204030204" pitchFamily="34" charset="0"/>
              </a:rPr>
              <a:t>along perimeter was actually on </a:t>
            </a:r>
            <a:r>
              <a:rPr lang="en-US" sz="2000" dirty="0">
                <a:latin typeface="Calibri Light" panose="020F0302020204030204" pitchFamily="34" charset="0"/>
              </a:rPr>
              <a:t>the order of ~1 </a:t>
            </a:r>
            <a:r>
              <a:rPr lang="en-US" sz="2000" dirty="0" smtClean="0">
                <a:latin typeface="Calibri Light" panose="020F0302020204030204" pitchFamily="34" charset="0"/>
              </a:rPr>
              <a:t>mm</a:t>
            </a:r>
            <a:endParaRPr lang="en-US" sz="2000" dirty="0">
              <a:latin typeface="Calibri Light" panose="020F0302020204030204" pitchFamily="34" charset="0"/>
            </a:endParaRPr>
          </a:p>
        </p:txBody>
      </p:sp>
      <p:sp>
        <p:nvSpPr>
          <p:cNvPr id="48" name="Content Placeholder 3"/>
          <p:cNvSpPr txBox="1">
            <a:spLocks/>
          </p:cNvSpPr>
          <p:nvPr/>
        </p:nvSpPr>
        <p:spPr>
          <a:xfrm>
            <a:off x="-7783" y="1770654"/>
            <a:ext cx="9144000" cy="33715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Welder decided to weld, but faced </a:t>
            </a:r>
            <a:r>
              <a:rPr lang="en-US" sz="2000" dirty="0" smtClean="0">
                <a:latin typeface="Calibri Light" panose="020F0302020204030204" pitchFamily="34" charset="0"/>
              </a:rPr>
              <a:t>issues:</a:t>
            </a:r>
            <a:endParaRPr lang="en-US" sz="2000" dirty="0">
              <a:latin typeface="Calibri Light" panose="020F0302020204030204" pitchFamily="34" charset="0"/>
            </a:endParaRPr>
          </a:p>
        </p:txBody>
      </p:sp>
      <p:sp>
        <p:nvSpPr>
          <p:cNvPr id="49" name="Content Placeholder 3"/>
          <p:cNvSpPr txBox="1">
            <a:spLocks/>
          </p:cNvSpPr>
          <p:nvPr/>
        </p:nvSpPr>
        <p:spPr>
          <a:xfrm>
            <a:off x="-7783" y="2350558"/>
            <a:ext cx="9144000" cy="67343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00100" lvl="1" indent="0">
              <a:lnSpc>
                <a:spcPct val="100000"/>
              </a:lnSpc>
              <a:buNone/>
            </a:pPr>
            <a:r>
              <a:rPr lang="en-US" sz="1800" dirty="0" smtClean="0">
                <a:latin typeface="Calibri Light" panose="020F0302020204030204" pitchFamily="34" charset="0"/>
              </a:rPr>
              <a:t>2) No </a:t>
            </a:r>
            <a:r>
              <a:rPr lang="en-US" sz="1800" dirty="0">
                <a:latin typeface="Calibri Light" panose="020F0302020204030204" pitchFamily="34" charset="0"/>
              </a:rPr>
              <a:t>full penetration weld </a:t>
            </a:r>
            <a:r>
              <a:rPr lang="en-US" sz="1800" dirty="0" smtClean="0">
                <a:latin typeface="Calibri Light" panose="020F0302020204030204" pitchFamily="34" charset="0"/>
              </a:rPr>
              <a:t>achieved </a:t>
            </a:r>
            <a:r>
              <a:rPr lang="en-US" sz="1800" dirty="0">
                <a:latin typeface="Calibri Light" panose="020F0302020204030204" pitchFamily="34" charset="0"/>
              </a:rPr>
              <a:t>on </a:t>
            </a:r>
            <a:r>
              <a:rPr lang="en-US" sz="1800" dirty="0" smtClean="0">
                <a:latin typeface="Calibri Light" panose="020F0302020204030204" pitchFamily="34" charset="0"/>
              </a:rPr>
              <a:t>narrow </a:t>
            </a:r>
            <a:r>
              <a:rPr lang="en-US" sz="1800" dirty="0">
                <a:latin typeface="Calibri Light" panose="020F0302020204030204" pitchFamily="34" charset="0"/>
              </a:rPr>
              <a:t>sides </a:t>
            </a:r>
            <a:r>
              <a:rPr lang="en-US" sz="1800" dirty="0" smtClean="0">
                <a:latin typeface="Calibri Light" panose="020F0302020204030204" pitchFamily="34" charset="0"/>
              </a:rPr>
              <a:t>after 1</a:t>
            </a:r>
            <a:r>
              <a:rPr lang="en-US" sz="1800" baseline="30000" dirty="0" smtClean="0">
                <a:latin typeface="Calibri Light" panose="020F0302020204030204" pitchFamily="34" charset="0"/>
              </a:rPr>
              <a:t>st</a:t>
            </a:r>
            <a:r>
              <a:rPr lang="en-US" sz="1800" dirty="0" smtClean="0">
                <a:latin typeface="Calibri Light" panose="020F0302020204030204" pitchFamily="34" charset="0"/>
              </a:rPr>
              <a:t> weld pass</a:t>
            </a:r>
            <a:br>
              <a:rPr lang="en-US" sz="1800" dirty="0" smtClean="0">
                <a:latin typeface="Calibri Light" panose="020F0302020204030204" pitchFamily="34" charset="0"/>
              </a:rPr>
            </a:br>
            <a:r>
              <a:rPr lang="en-US" sz="1800" dirty="0" smtClean="0">
                <a:latin typeface="Calibri Light" panose="020F0302020204030204" pitchFamily="34" charset="0"/>
                <a:sym typeface="Wingdings" panose="05000000000000000000" pitchFamily="2" charset="2"/>
              </a:rPr>
              <a:t> </a:t>
            </a:r>
            <a:r>
              <a:rPr lang="en-US" sz="1800" dirty="0" smtClean="0">
                <a:latin typeface="Calibri Light" panose="020F0302020204030204" pitchFamily="34" charset="0"/>
              </a:rPr>
              <a:t>2</a:t>
            </a:r>
            <a:r>
              <a:rPr lang="en-US" sz="1800" baseline="30000" dirty="0" smtClean="0">
                <a:latin typeface="Calibri Light" panose="020F0302020204030204" pitchFamily="34" charset="0"/>
              </a:rPr>
              <a:t>nd</a:t>
            </a:r>
            <a:r>
              <a:rPr lang="en-US" sz="1800" dirty="0" smtClean="0">
                <a:latin typeface="Calibri Light" panose="020F0302020204030204" pitchFamily="34" charset="0"/>
              </a:rPr>
              <a:t> weld pass conducted all around perimeter for repair (twice the weld shrinkage)</a:t>
            </a:r>
            <a:endParaRPr lang="en-US" sz="1800" dirty="0">
              <a:latin typeface="Calibri Light" panose="020F0302020204030204" pitchFamily="34" charset="0"/>
            </a:endParaRPr>
          </a:p>
        </p:txBody>
      </p:sp>
      <p:sp>
        <p:nvSpPr>
          <p:cNvPr id="50" name="Content Placeholder 3"/>
          <p:cNvSpPr txBox="1">
            <a:spLocks/>
          </p:cNvSpPr>
          <p:nvPr/>
        </p:nvSpPr>
        <p:spPr>
          <a:xfrm>
            <a:off x="-7783" y="2053377"/>
            <a:ext cx="9144000" cy="33671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00100" lvl="1" indent="0">
              <a:lnSpc>
                <a:spcPct val="100000"/>
              </a:lnSpc>
              <a:buNone/>
            </a:pPr>
            <a:r>
              <a:rPr lang="en-US" sz="1800" dirty="0" smtClean="0">
                <a:latin typeface="Calibri Light" panose="020F0302020204030204" pitchFamily="34" charset="0"/>
              </a:rPr>
              <a:t>1) Few </a:t>
            </a:r>
            <a:r>
              <a:rPr lang="en-US" sz="1800" dirty="0">
                <a:latin typeface="Calibri Light" panose="020F0302020204030204" pitchFamily="34" charset="0"/>
              </a:rPr>
              <a:t>blow-thru </a:t>
            </a:r>
            <a:r>
              <a:rPr lang="en-US" sz="1800" dirty="0" smtClean="0">
                <a:latin typeface="Calibri Light" panose="020F0302020204030204" pitchFamily="34" charset="0"/>
              </a:rPr>
              <a:t>holes </a:t>
            </a:r>
            <a:r>
              <a:rPr lang="en-US" sz="1800" dirty="0" smtClean="0">
                <a:latin typeface="Calibri Light" panose="020F0302020204030204" pitchFamily="34" charset="0"/>
                <a:sym typeface="Wingdings" panose="05000000000000000000" pitchFamily="2" charset="2"/>
              </a:rPr>
              <a:t></a:t>
            </a:r>
            <a:r>
              <a:rPr lang="en-US" sz="1800" dirty="0" smtClean="0">
                <a:latin typeface="Calibri Light" panose="020F0302020204030204" pitchFamily="34" charset="0"/>
              </a:rPr>
              <a:t> needed </a:t>
            </a:r>
            <a:r>
              <a:rPr lang="en-US" sz="1800" dirty="0">
                <a:latin typeface="Calibri Light" panose="020F0302020204030204" pitchFamily="34" charset="0"/>
              </a:rPr>
              <a:t>to be </a:t>
            </a:r>
            <a:r>
              <a:rPr lang="en-US" sz="1800" dirty="0" smtClean="0">
                <a:latin typeface="Calibri Light" panose="020F0302020204030204" pitchFamily="34" charset="0"/>
              </a:rPr>
              <a:t>patched by local re-weld</a:t>
            </a:r>
            <a:endParaRPr lang="en-US" sz="1800" dirty="0">
              <a:latin typeface="Calibri Light" panose="020F0302020204030204" pitchFamily="34" charset="0"/>
            </a:endParaRPr>
          </a:p>
        </p:txBody>
      </p:sp>
      <p:sp>
        <p:nvSpPr>
          <p:cNvPr id="51" name="Content Placeholder 3"/>
          <p:cNvSpPr txBox="1">
            <a:spLocks/>
          </p:cNvSpPr>
          <p:nvPr/>
        </p:nvSpPr>
        <p:spPr>
          <a:xfrm>
            <a:off x="-7783" y="2912639"/>
            <a:ext cx="9144000" cy="67343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Deep patches </a:t>
            </a:r>
            <a:r>
              <a:rPr lang="en-US" sz="2000" dirty="0" smtClean="0">
                <a:latin typeface="Calibri Light" panose="020F0302020204030204" pitchFamily="34" charset="0"/>
              </a:rPr>
              <a:t>likely </a:t>
            </a:r>
            <a:r>
              <a:rPr lang="en-US" sz="2000" dirty="0">
                <a:latin typeface="Calibri Light" panose="020F0302020204030204" pitchFamily="34" charset="0"/>
              </a:rPr>
              <a:t>limit </a:t>
            </a:r>
            <a:r>
              <a:rPr lang="en-US" sz="2000" dirty="0" smtClean="0">
                <a:latin typeface="Calibri Light" panose="020F0302020204030204" pitchFamily="34" charset="0"/>
              </a:rPr>
              <a:t>performance</a:t>
            </a:r>
          </a:p>
          <a:p>
            <a:pPr marL="1143000" lvl="1" indent="-342900">
              <a:lnSpc>
                <a:spcPct val="100000"/>
              </a:lnSpc>
            </a:pPr>
            <a:r>
              <a:rPr lang="en-US" sz="1800" dirty="0" smtClean="0">
                <a:latin typeface="Calibri Light" panose="020F0302020204030204" pitchFamily="34" charset="0"/>
              </a:rPr>
              <a:t>Attempt </a:t>
            </a:r>
            <a:r>
              <a:rPr lang="en-US" sz="1800" dirty="0">
                <a:latin typeface="Calibri Light" panose="020F0302020204030204" pitchFamily="34" charset="0"/>
              </a:rPr>
              <a:t>will be made to locally grind </a:t>
            </a:r>
            <a:r>
              <a:rPr lang="en-US" sz="1800" dirty="0" smtClean="0">
                <a:latin typeface="Calibri Light" panose="020F0302020204030204" pitchFamily="34" charset="0"/>
              </a:rPr>
              <a:t>blemishes with grinding </a:t>
            </a:r>
            <a:r>
              <a:rPr lang="en-US" sz="1800" dirty="0">
                <a:latin typeface="Calibri Light" panose="020F0302020204030204" pitchFamily="34" charset="0"/>
              </a:rPr>
              <a:t>tool</a:t>
            </a:r>
          </a:p>
        </p:txBody>
      </p:sp>
      <p:sp>
        <p:nvSpPr>
          <p:cNvPr id="53" name="Content Placeholder 3"/>
          <p:cNvSpPr txBox="1">
            <a:spLocks/>
          </p:cNvSpPr>
          <p:nvPr/>
        </p:nvSpPr>
        <p:spPr>
          <a:xfrm>
            <a:off x="-7783" y="3507758"/>
            <a:ext cx="9144000" cy="357825"/>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Centrifugal barrel polishing </a:t>
            </a:r>
            <a:r>
              <a:rPr lang="en-US" sz="2000" dirty="0" smtClean="0">
                <a:latin typeface="Calibri Light" panose="020F0302020204030204" pitchFamily="34" charset="0"/>
              </a:rPr>
              <a:t>is an option depending on outcome </a:t>
            </a:r>
            <a:endParaRPr lang="en-US" sz="2000" dirty="0">
              <a:latin typeface="Calibri Light" panose="020F0302020204030204" pitchFamily="34" charset="0"/>
            </a:endParaRPr>
          </a:p>
        </p:txBody>
      </p:sp>
      <p:grpSp>
        <p:nvGrpSpPr>
          <p:cNvPr id="10" name="Group 9"/>
          <p:cNvGrpSpPr/>
          <p:nvPr/>
        </p:nvGrpSpPr>
        <p:grpSpPr>
          <a:xfrm>
            <a:off x="6187082" y="3836370"/>
            <a:ext cx="2756089" cy="1417032"/>
            <a:chOff x="6215230" y="4915930"/>
            <a:chExt cx="2756089" cy="1417032"/>
          </a:xfrm>
        </p:grpSpPr>
        <p:pic>
          <p:nvPicPr>
            <p:cNvPr id="3076" name="Picture 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15230" y="4915930"/>
              <a:ext cx="2756089" cy="1417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Oval 54"/>
            <p:cNvSpPr/>
            <p:nvPr/>
          </p:nvSpPr>
          <p:spPr>
            <a:xfrm>
              <a:off x="7073587" y="5491455"/>
              <a:ext cx="1039374" cy="224703"/>
            </a:xfrm>
            <a:prstGeom prst="ellipse">
              <a:avLst/>
            </a:prstGeom>
            <a:noFill/>
            <a:ln w="25400">
              <a:solidFill>
                <a:srgbClr val="FFC000"/>
              </a:solid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1" name="Group 10"/>
          <p:cNvGrpSpPr/>
          <p:nvPr/>
        </p:nvGrpSpPr>
        <p:grpSpPr>
          <a:xfrm>
            <a:off x="2084716" y="3842244"/>
            <a:ext cx="1141388" cy="2511477"/>
            <a:chOff x="2137112" y="3842244"/>
            <a:chExt cx="1088991" cy="2396185"/>
          </a:xfrm>
        </p:grpSpPr>
        <p:pic>
          <p:nvPicPr>
            <p:cNvPr id="3075"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137112" y="5369646"/>
              <a:ext cx="1059829" cy="8687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 name="Oval 87"/>
            <p:cNvSpPr/>
            <p:nvPr/>
          </p:nvSpPr>
          <p:spPr>
            <a:xfrm>
              <a:off x="2366709" y="5536792"/>
              <a:ext cx="383860" cy="526808"/>
            </a:xfrm>
            <a:prstGeom prst="ellipse">
              <a:avLst/>
            </a:prstGeom>
            <a:noFill/>
            <a:ln w="25400">
              <a:solidFill>
                <a:srgbClr val="FFC000"/>
              </a:solid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077" name="Picture 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45243" y="3842244"/>
              <a:ext cx="1080860" cy="1466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Oval 55"/>
            <p:cNvSpPr/>
            <p:nvPr/>
          </p:nvSpPr>
          <p:spPr>
            <a:xfrm>
              <a:off x="2456628" y="4314043"/>
              <a:ext cx="383860" cy="526808"/>
            </a:xfrm>
            <a:prstGeom prst="ellipse">
              <a:avLst/>
            </a:prstGeom>
            <a:noFill/>
            <a:ln w="25400">
              <a:solidFill>
                <a:srgbClr val="FFC000"/>
              </a:solid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a:off x="66596" y="3870360"/>
            <a:ext cx="2258764" cy="1706546"/>
            <a:chOff x="76051" y="1247777"/>
            <a:chExt cx="2933849" cy="2216587"/>
          </a:xfrm>
        </p:grpSpPr>
        <p:pic>
          <p:nvPicPr>
            <p:cNvPr id="52" name="Picture 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051" y="1247777"/>
              <a:ext cx="992189" cy="1626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4" name="Picture 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147803" y="1247777"/>
              <a:ext cx="1058323" cy="16265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Content Placeholder 3"/>
            <p:cNvSpPr txBox="1">
              <a:spLocks/>
            </p:cNvSpPr>
            <p:nvPr/>
          </p:nvSpPr>
          <p:spPr>
            <a:xfrm>
              <a:off x="76051" y="2931466"/>
              <a:ext cx="2933849" cy="53289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100" dirty="0" smtClean="0">
                  <a:latin typeface="Calibri Light" panose="020F0302020204030204" pitchFamily="34" charset="0"/>
                </a:rPr>
                <a:t>Cell 1: 0.076-0.112” [1.93-2.82 mm]</a:t>
              </a:r>
            </a:p>
            <a:p>
              <a:pPr>
                <a:lnSpc>
                  <a:spcPct val="100000"/>
                </a:lnSpc>
              </a:pPr>
              <a:r>
                <a:rPr lang="en-US" sz="1100" dirty="0">
                  <a:latin typeface="Calibri Light" panose="020F0302020204030204" pitchFamily="34" charset="0"/>
                </a:rPr>
                <a:t>Cell </a:t>
              </a:r>
              <a:r>
                <a:rPr lang="en-US" sz="1100" dirty="0" smtClean="0">
                  <a:latin typeface="Calibri Light" panose="020F0302020204030204" pitchFamily="34" charset="0"/>
                </a:rPr>
                <a:t>2: 0.068-0.108” </a:t>
              </a:r>
              <a:r>
                <a:rPr lang="en-US" sz="1100" dirty="0">
                  <a:latin typeface="Calibri Light" panose="020F0302020204030204" pitchFamily="34" charset="0"/>
                </a:rPr>
                <a:t>[</a:t>
              </a:r>
              <a:r>
                <a:rPr lang="en-US" sz="1100" dirty="0" smtClean="0">
                  <a:latin typeface="Calibri Light" panose="020F0302020204030204" pitchFamily="34" charset="0"/>
                </a:rPr>
                <a:t>1.73-2.74 </a:t>
              </a:r>
              <a:r>
                <a:rPr lang="en-US" sz="1100" dirty="0">
                  <a:latin typeface="Calibri Light" panose="020F0302020204030204" pitchFamily="34" charset="0"/>
                </a:rPr>
                <a:t>mm]</a:t>
              </a:r>
            </a:p>
            <a:p>
              <a:pPr marL="342900">
                <a:lnSpc>
                  <a:spcPct val="100000"/>
                </a:lnSpc>
              </a:pPr>
              <a:endParaRPr lang="en-US" sz="1700" dirty="0" smtClean="0">
                <a:latin typeface="Calibri Light" panose="020F0302020204030204" pitchFamily="34" charset="0"/>
              </a:endParaRPr>
            </a:p>
          </p:txBody>
        </p:sp>
      </p:grpSp>
    </p:spTree>
    <p:extLst>
      <p:ext uri="{BB962C8B-B14F-4D97-AF65-F5344CB8AC3E}">
        <p14:creationId xmlns:p14="http://schemas.microsoft.com/office/powerpoint/2010/main" val="400500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EBW Experience – 2</a:t>
            </a:r>
            <a:r>
              <a:rPr lang="en-US" sz="3600" baseline="30000" dirty="0" smtClean="0">
                <a:cs typeface="Trajan Pro"/>
              </a:rPr>
              <a:t>nd</a:t>
            </a:r>
            <a:r>
              <a:rPr lang="en-US" sz="3600" dirty="0" smtClean="0">
                <a:cs typeface="Trajan Pro"/>
              </a:rPr>
              <a:t> Prototype</a:t>
            </a:r>
            <a:endParaRPr lang="en-US" sz="3600" dirty="0">
              <a:latin typeface="Calibri Light" panose="020F0302020204030204" pitchFamily="34" charset="0"/>
              <a:cs typeface="Trajan Pro"/>
            </a:endParaRPr>
          </a:p>
        </p:txBody>
      </p:sp>
      <p:sp>
        <p:nvSpPr>
          <p:cNvPr id="48" name="Content Placeholder 3"/>
          <p:cNvSpPr txBox="1">
            <a:spLocks/>
          </p:cNvSpPr>
          <p:nvPr/>
        </p:nvSpPr>
        <p:spPr>
          <a:xfrm>
            <a:off x="0" y="790361"/>
            <a:ext cx="9144000" cy="43458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Lessons learned applied to 2</a:t>
            </a:r>
            <a:r>
              <a:rPr lang="en-US" sz="2000" baseline="30000" dirty="0" smtClean="0">
                <a:latin typeface="Calibri Light" panose="020F0302020204030204" pitchFamily="34" charset="0"/>
              </a:rPr>
              <a:t>nd</a:t>
            </a:r>
            <a:r>
              <a:rPr lang="en-US" sz="2000" dirty="0" smtClean="0">
                <a:latin typeface="Calibri Light" panose="020F0302020204030204" pitchFamily="34" charset="0"/>
              </a:rPr>
              <a:t> prototype</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49" name="Content Placeholder 3"/>
          <p:cNvSpPr txBox="1">
            <a:spLocks/>
          </p:cNvSpPr>
          <p:nvPr/>
        </p:nvSpPr>
        <p:spPr>
          <a:xfrm>
            <a:off x="-1339" y="1111036"/>
            <a:ext cx="9144000" cy="315867"/>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Outer contour of half cells as pressed has been recorded with CMM</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54" name="Content Placeholder 3"/>
          <p:cNvSpPr txBox="1">
            <a:spLocks/>
          </p:cNvSpPr>
          <p:nvPr/>
        </p:nvSpPr>
        <p:spPr>
          <a:xfrm>
            <a:off x="-1884" y="1388803"/>
            <a:ext cx="9144000" cy="67431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Inner contour machined with reference to actual outer profile to provide better</a:t>
            </a:r>
            <a:br>
              <a:rPr lang="en-US" sz="2000" dirty="0" smtClean="0">
                <a:latin typeface="Calibri Light" panose="020F0302020204030204" pitchFamily="34" charset="0"/>
              </a:rPr>
            </a:br>
            <a:r>
              <a:rPr lang="en-US" sz="2000" dirty="0" smtClean="0">
                <a:latin typeface="Calibri Light" panose="020F0302020204030204" pitchFamily="34" charset="0"/>
              </a:rPr>
              <a:t>uniformity of equator thickness around perimeter (0.07” ± ~0.01”) </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grpSp>
        <p:nvGrpSpPr>
          <p:cNvPr id="6" name="Group 5"/>
          <p:cNvGrpSpPr/>
          <p:nvPr/>
        </p:nvGrpSpPr>
        <p:grpSpPr>
          <a:xfrm>
            <a:off x="473781" y="2828652"/>
            <a:ext cx="2258764" cy="1609621"/>
            <a:chOff x="4381138" y="2481051"/>
            <a:chExt cx="2258764" cy="1609621"/>
          </a:xfrm>
        </p:grpSpPr>
        <p:pic>
          <p:nvPicPr>
            <p:cNvPr id="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138" y="2481051"/>
              <a:ext cx="2014781" cy="1174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 name="Content Placeholder 3"/>
            <p:cNvSpPr txBox="1">
              <a:spLocks/>
            </p:cNvSpPr>
            <p:nvPr/>
          </p:nvSpPr>
          <p:spPr>
            <a:xfrm>
              <a:off x="4381138" y="3680395"/>
              <a:ext cx="2258764" cy="41027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1700"/>
                </a:lnSpc>
              </a:pPr>
              <a:r>
                <a:rPr lang="en-US" sz="1800" dirty="0">
                  <a:latin typeface="Calibri Light" panose="020F0302020204030204" pitchFamily="34" charset="0"/>
                </a:rPr>
                <a:t>o</a:t>
              </a:r>
              <a:r>
                <a:rPr lang="en-US" sz="1800" dirty="0" smtClean="0">
                  <a:latin typeface="Calibri Light" panose="020F0302020204030204" pitchFamily="34" charset="0"/>
                </a:rPr>
                <a:t>uter cell contour as measured with CMM</a:t>
              </a:r>
              <a:endParaRPr lang="en-US" sz="1800" dirty="0">
                <a:latin typeface="Calibri Light" panose="020F0302020204030204" pitchFamily="34" charset="0"/>
              </a:endParaRPr>
            </a:p>
            <a:p>
              <a:pPr marL="342900">
                <a:lnSpc>
                  <a:spcPct val="100000"/>
                </a:lnSpc>
              </a:pPr>
              <a:endParaRPr lang="en-US" sz="1700" dirty="0" smtClean="0">
                <a:latin typeface="Calibri Light" panose="020F0302020204030204" pitchFamily="34" charset="0"/>
              </a:endParaRPr>
            </a:p>
          </p:txBody>
        </p:sp>
      </p:grpSp>
      <p:sp>
        <p:nvSpPr>
          <p:cNvPr id="68" name="Content Placeholder 3"/>
          <p:cNvSpPr txBox="1">
            <a:spLocks/>
          </p:cNvSpPr>
          <p:nvPr/>
        </p:nvSpPr>
        <p:spPr>
          <a:xfrm>
            <a:off x="-4884" y="2044880"/>
            <a:ext cx="9144000" cy="43458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Full penetration weld achieved on 1</a:t>
            </a:r>
            <a:r>
              <a:rPr lang="en-US" sz="2000" baseline="30000" dirty="0" smtClean="0">
                <a:latin typeface="Calibri Light" panose="020F0302020204030204" pitchFamily="34" charset="0"/>
              </a:rPr>
              <a:t>st</a:t>
            </a:r>
            <a:r>
              <a:rPr lang="en-US" sz="2000" dirty="0" smtClean="0">
                <a:latin typeface="Calibri Light" panose="020F0302020204030204" pitchFamily="34" charset="0"/>
              </a:rPr>
              <a:t> pass, overall cleaner weld seam</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p:txBody>
      </p:sp>
      <p:sp>
        <p:nvSpPr>
          <p:cNvPr id="69" name="Content Placeholder 3"/>
          <p:cNvSpPr txBox="1">
            <a:spLocks/>
          </p:cNvSpPr>
          <p:nvPr/>
        </p:nvSpPr>
        <p:spPr>
          <a:xfrm>
            <a:off x="-2324" y="2389443"/>
            <a:ext cx="9144000" cy="43458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However: still few holes blown thru, needed local patches</a:t>
            </a:r>
            <a:endParaRPr lang="en-US" sz="2000" b="1" dirty="0">
              <a:latin typeface="Calibri Light" panose="020F0302020204030204" pitchFamily="34" charset="0"/>
            </a:endParaRPr>
          </a:p>
        </p:txBody>
      </p:sp>
      <p:grpSp>
        <p:nvGrpSpPr>
          <p:cNvPr id="27" name="Group 26"/>
          <p:cNvGrpSpPr/>
          <p:nvPr/>
        </p:nvGrpSpPr>
        <p:grpSpPr>
          <a:xfrm>
            <a:off x="2826359" y="4676553"/>
            <a:ext cx="1722908" cy="1529576"/>
            <a:chOff x="939560" y="4976085"/>
            <a:chExt cx="1722908" cy="1529576"/>
          </a:xfrm>
        </p:grpSpPr>
        <p:grpSp>
          <p:nvGrpSpPr>
            <p:cNvPr id="56" name="Group 55"/>
            <p:cNvGrpSpPr/>
            <p:nvPr/>
          </p:nvGrpSpPr>
          <p:grpSpPr>
            <a:xfrm rot="16200000">
              <a:off x="1203250" y="4743207"/>
              <a:ext cx="1212763" cy="1678519"/>
              <a:chOff x="310630" y="3823279"/>
              <a:chExt cx="1767040" cy="2445679"/>
            </a:xfrm>
          </p:grpSpPr>
          <p:pic>
            <p:nvPicPr>
              <p:cNvPr id="57" name="Picture 2" descr="D:\reports\AAA_Eigene\2017_ERL\TwinEllipticalCavity\2017-05-26_Kyoto_Camera_System\Twin_Cav_02\Twin_02_0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75" y="4973400"/>
                <a:ext cx="1728495" cy="1295558"/>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3" descr="D:\reports\AAA_Eigene\2017_ERL\TwinEllipticalCavity\2017-05-26_Kyoto_Camera_System\Twin_Cav_02\Twin_02_00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630" y="3823279"/>
                <a:ext cx="1747397" cy="1309731"/>
              </a:xfrm>
              <a:prstGeom prst="rect">
                <a:avLst/>
              </a:prstGeom>
              <a:noFill/>
              <a:extLst>
                <a:ext uri="{909E8E84-426E-40DD-AFC4-6F175D3DCCD1}">
                  <a14:hiddenFill xmlns:a14="http://schemas.microsoft.com/office/drawing/2010/main">
                    <a:solidFill>
                      <a:srgbClr val="FFFFFF"/>
                    </a:solidFill>
                  </a14:hiddenFill>
                </a:ext>
              </a:extLst>
            </p:spPr>
          </p:pic>
        </p:grpSp>
        <p:sp>
          <p:nvSpPr>
            <p:cNvPr id="70" name="TextBox 69"/>
            <p:cNvSpPr txBox="1"/>
            <p:nvPr/>
          </p:nvSpPr>
          <p:spPr>
            <a:xfrm>
              <a:off x="939560" y="6136329"/>
              <a:ext cx="1722908" cy="369332"/>
            </a:xfrm>
            <a:prstGeom prst="rect">
              <a:avLst/>
            </a:prstGeom>
            <a:noFill/>
          </p:spPr>
          <p:txBody>
            <a:bodyPr wrap="none" rtlCol="0">
              <a:spAutoFit/>
            </a:bodyPr>
            <a:lstStyle/>
            <a:p>
              <a:r>
                <a:rPr lang="en-US" dirty="0">
                  <a:latin typeface="Calibri Light" panose="020F0302020204030204" pitchFamily="34" charset="0"/>
                </a:rPr>
                <a:t>c</a:t>
              </a:r>
              <a:r>
                <a:rPr lang="en-US" dirty="0" smtClean="0">
                  <a:latin typeface="Calibri Light" panose="020F0302020204030204" pitchFamily="34" charset="0"/>
                </a:rPr>
                <a:t>lean weld seam</a:t>
              </a:r>
              <a:endParaRPr lang="en-US" dirty="0">
                <a:latin typeface="Calibri Light" panose="020F0302020204030204" pitchFamily="34" charset="0"/>
              </a:endParaRPr>
            </a:p>
          </p:txBody>
        </p:sp>
      </p:grpSp>
      <p:grpSp>
        <p:nvGrpSpPr>
          <p:cNvPr id="7174" name="Group 7173"/>
          <p:cNvGrpSpPr/>
          <p:nvPr/>
        </p:nvGrpSpPr>
        <p:grpSpPr>
          <a:xfrm>
            <a:off x="4705297" y="4650720"/>
            <a:ext cx="2224780" cy="1800119"/>
            <a:chOff x="4349166" y="4637328"/>
            <a:chExt cx="2224780" cy="1800119"/>
          </a:xfrm>
        </p:grpSpPr>
        <p:grpSp>
          <p:nvGrpSpPr>
            <p:cNvPr id="60" name="Group 59"/>
            <p:cNvGrpSpPr/>
            <p:nvPr/>
          </p:nvGrpSpPr>
          <p:grpSpPr>
            <a:xfrm rot="16200000">
              <a:off x="4846811" y="4220526"/>
              <a:ext cx="1310333" cy="2143937"/>
              <a:chOff x="7016790" y="1575593"/>
              <a:chExt cx="1785896" cy="2922046"/>
            </a:xfrm>
          </p:grpSpPr>
          <p:pic>
            <p:nvPicPr>
              <p:cNvPr id="61" name="Picture 15" descr="D:\reports\AAA_Eigene\2017_ERL\TwinEllipticalCavity\2017-05-26_Kyoto_Camera_System\Twin_Cav_02\Twin_02_001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30005" y="3199001"/>
                <a:ext cx="1732600" cy="1298638"/>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6" descr="D:\reports\AAA_Eigene\2017_ERL\TwinEllipticalCavity\2017-05-26_Kyoto_Camera_System\Twin_Cav_02\Twin_02_001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16790" y="2224912"/>
                <a:ext cx="1732607" cy="1298642"/>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7" descr="D:\reports\AAA_Eigene\2017_ERL\TwinEllipticalCavity\2017-05-26_Kyoto_Camera_System\Twin_Cav_02\Twin_02_001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70088" y="1575593"/>
                <a:ext cx="1732598" cy="1298640"/>
              </a:xfrm>
              <a:prstGeom prst="rect">
                <a:avLst/>
              </a:prstGeom>
              <a:noFill/>
              <a:extLst>
                <a:ext uri="{909E8E84-426E-40DD-AFC4-6F175D3DCCD1}">
                  <a14:hiddenFill xmlns:a14="http://schemas.microsoft.com/office/drawing/2010/main">
                    <a:solidFill>
                      <a:srgbClr val="FFFFFF"/>
                    </a:solidFill>
                  </a14:hiddenFill>
                </a:ext>
              </a:extLst>
            </p:spPr>
          </p:pic>
        </p:grpSp>
        <p:sp>
          <p:nvSpPr>
            <p:cNvPr id="67" name="TextBox 66"/>
            <p:cNvSpPr txBox="1"/>
            <p:nvPr/>
          </p:nvSpPr>
          <p:spPr>
            <a:xfrm>
              <a:off x="4349166" y="5902685"/>
              <a:ext cx="2182392" cy="534762"/>
            </a:xfrm>
            <a:prstGeom prst="rect">
              <a:avLst/>
            </a:prstGeom>
            <a:noFill/>
          </p:spPr>
          <p:txBody>
            <a:bodyPr wrap="none" rtlCol="0">
              <a:spAutoFit/>
            </a:bodyPr>
            <a:lstStyle/>
            <a:p>
              <a:pPr>
                <a:lnSpc>
                  <a:spcPts val="1700"/>
                </a:lnSpc>
              </a:pPr>
              <a:r>
                <a:rPr lang="en-US" dirty="0" smtClean="0">
                  <a:latin typeface="Calibri Light" panose="020F0302020204030204" pitchFamily="34" charset="0"/>
                </a:rPr>
                <a:t>Irregularity, varying e</a:t>
              </a:r>
              <a:r>
                <a:rPr lang="en-US" baseline="30000" dirty="0" smtClean="0">
                  <a:latin typeface="Calibri Light" panose="020F0302020204030204" pitchFamily="34" charset="0"/>
                </a:rPr>
                <a:t>-</a:t>
              </a:r>
              <a:r>
                <a:rPr lang="en-US" dirty="0" smtClean="0">
                  <a:latin typeface="Calibri Light" panose="020F0302020204030204" pitchFamily="34" charset="0"/>
                </a:rPr>
                <a:t/>
              </a:r>
              <a:br>
                <a:rPr lang="en-US" dirty="0" smtClean="0">
                  <a:latin typeface="Calibri Light" panose="020F0302020204030204" pitchFamily="34" charset="0"/>
                </a:rPr>
              </a:br>
              <a:r>
                <a:rPr lang="en-US" dirty="0" smtClean="0">
                  <a:latin typeface="Calibri Light" panose="020F0302020204030204" pitchFamily="34" charset="0"/>
                </a:rPr>
                <a:t>(this is not a patch)</a:t>
              </a:r>
            </a:p>
          </p:txBody>
        </p:sp>
        <p:cxnSp>
          <p:nvCxnSpPr>
            <p:cNvPr id="71" name="Straight Arrow Connector 70"/>
            <p:cNvCxnSpPr/>
            <p:nvPr/>
          </p:nvCxnSpPr>
          <p:spPr>
            <a:xfrm flipV="1">
              <a:off x="5054600" y="5385873"/>
              <a:ext cx="153885" cy="558438"/>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7176" name="Group 7175"/>
          <p:cNvGrpSpPr/>
          <p:nvPr/>
        </p:nvGrpSpPr>
        <p:grpSpPr>
          <a:xfrm>
            <a:off x="2852408" y="2830284"/>
            <a:ext cx="2442970" cy="1681801"/>
            <a:chOff x="6396230" y="2889991"/>
            <a:chExt cx="2442970" cy="1681801"/>
          </a:xfrm>
        </p:grpSpPr>
        <p:sp>
          <p:nvSpPr>
            <p:cNvPr id="64" name="Content Placeholder 3"/>
            <p:cNvSpPr txBox="1">
              <a:spLocks/>
            </p:cNvSpPr>
            <p:nvPr/>
          </p:nvSpPr>
          <p:spPr>
            <a:xfrm>
              <a:off x="6396230" y="4053233"/>
              <a:ext cx="2442970" cy="518559"/>
            </a:xfrm>
            <a:prstGeom prst="rect">
              <a:avLst/>
            </a:prstGeom>
          </p:spPr>
          <p:txBody>
            <a:bodyPr vert="horz" wrap="none" lIns="0" tIns="0" rIns="0" bIns="0" rtlCol="0">
              <a:normAutofit fontScale="250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1700"/>
                </a:lnSpc>
              </a:pPr>
              <a:r>
                <a:rPr lang="en-US" sz="7200" dirty="0" smtClean="0">
                  <a:latin typeface="Calibri Light" panose="020F0302020204030204" pitchFamily="34" charset="0"/>
                </a:rPr>
                <a:t>Endgroup equators machined</a:t>
              </a:r>
              <a:br>
                <a:rPr lang="en-US" sz="7200" dirty="0" smtClean="0">
                  <a:latin typeface="Calibri Light" panose="020F0302020204030204" pitchFamily="34" charset="0"/>
                </a:rPr>
              </a:br>
              <a:r>
                <a:rPr lang="en-US" sz="7200" dirty="0" smtClean="0">
                  <a:latin typeface="Calibri Light" panose="020F0302020204030204" pitchFamily="34" charset="0"/>
                </a:rPr>
                <a:t>at interior to achieve nearly</a:t>
              </a:r>
            </a:p>
            <a:p>
              <a:pPr>
                <a:lnSpc>
                  <a:spcPts val="1700"/>
                </a:lnSpc>
              </a:pPr>
              <a:r>
                <a:rPr lang="en-US" sz="7200" dirty="0" smtClean="0">
                  <a:latin typeface="Calibri Light" panose="020F0302020204030204" pitchFamily="34" charset="0"/>
                </a:rPr>
                <a:t>uniform thickness</a:t>
              </a:r>
              <a:endParaRPr lang="en-US" sz="2200" b="1" dirty="0" smtClean="0">
                <a:latin typeface="Calibri Light" panose="020F0302020204030204" pitchFamily="34" charset="0"/>
              </a:endParaRPr>
            </a:p>
            <a:p>
              <a:pPr marL="342900">
                <a:lnSpc>
                  <a:spcPct val="100000"/>
                </a:lnSpc>
              </a:pPr>
              <a:endParaRPr lang="en-US" sz="2200" b="1" dirty="0">
                <a:latin typeface="Calibri Light" panose="020F0302020204030204" pitchFamily="34" charset="0"/>
              </a:endParaRPr>
            </a:p>
          </p:txBody>
        </p:sp>
        <p:pic>
          <p:nvPicPr>
            <p:cNvPr id="87"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11471" y="2889991"/>
              <a:ext cx="1837648" cy="1142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7177" name="Group 7176"/>
          <p:cNvGrpSpPr/>
          <p:nvPr/>
        </p:nvGrpSpPr>
        <p:grpSpPr>
          <a:xfrm>
            <a:off x="5884208" y="2761323"/>
            <a:ext cx="2442970" cy="1750762"/>
            <a:chOff x="65840" y="4657497"/>
            <a:chExt cx="2442970" cy="1750762"/>
          </a:xfrm>
        </p:grpSpPr>
        <p:pic>
          <p:nvPicPr>
            <p:cNvPr id="51"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40" y="4657497"/>
              <a:ext cx="1814363" cy="11970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 name="Content Placeholder 3"/>
            <p:cNvSpPr txBox="1">
              <a:spLocks/>
            </p:cNvSpPr>
            <p:nvPr/>
          </p:nvSpPr>
          <p:spPr>
            <a:xfrm>
              <a:off x="65840" y="5889700"/>
              <a:ext cx="2442970" cy="518559"/>
            </a:xfrm>
            <a:prstGeom prst="rect">
              <a:avLst/>
            </a:prstGeom>
          </p:spPr>
          <p:txBody>
            <a:bodyPr vert="horz" wrap="none"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1700"/>
                </a:lnSpc>
              </a:pPr>
              <a:r>
                <a:rPr lang="en-US" sz="1800" dirty="0" smtClean="0">
                  <a:latin typeface="Calibri Light" panose="020F0302020204030204" pitchFamily="34" charset="0"/>
                </a:rPr>
                <a:t>endgroups after final </a:t>
              </a:r>
            </a:p>
            <a:p>
              <a:pPr>
                <a:lnSpc>
                  <a:spcPts val="1700"/>
                </a:lnSpc>
              </a:pPr>
              <a:r>
                <a:rPr lang="en-US" sz="1800" dirty="0" smtClean="0">
                  <a:latin typeface="Calibri Light" panose="020F0302020204030204" pitchFamily="34" charset="0"/>
                </a:rPr>
                <a:t>machining</a:t>
              </a:r>
              <a:endParaRPr lang="en-US" sz="1800" b="1" dirty="0" smtClean="0">
                <a:latin typeface="Calibri Light" panose="020F0302020204030204" pitchFamily="34" charset="0"/>
              </a:endParaRPr>
            </a:p>
            <a:p>
              <a:pPr marL="342900">
                <a:lnSpc>
                  <a:spcPct val="100000"/>
                </a:lnSpc>
              </a:pPr>
              <a:endParaRPr lang="en-US" sz="2200" b="1" dirty="0">
                <a:latin typeface="Calibri Light" panose="020F0302020204030204" pitchFamily="34" charset="0"/>
              </a:endParaRPr>
            </a:p>
          </p:txBody>
        </p:sp>
      </p:grpSp>
      <p:grpSp>
        <p:nvGrpSpPr>
          <p:cNvPr id="4" name="Group 3"/>
          <p:cNvGrpSpPr/>
          <p:nvPr/>
        </p:nvGrpSpPr>
        <p:grpSpPr>
          <a:xfrm>
            <a:off x="7180061" y="4647041"/>
            <a:ext cx="1037018" cy="1552866"/>
            <a:chOff x="3047874" y="4475617"/>
            <a:chExt cx="1047354" cy="1568345"/>
          </a:xfrm>
        </p:grpSpPr>
        <p:pic>
          <p:nvPicPr>
            <p:cNvPr id="40"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7874" y="4475617"/>
              <a:ext cx="1047354" cy="1568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Oval 40"/>
            <p:cNvSpPr/>
            <p:nvPr/>
          </p:nvSpPr>
          <p:spPr>
            <a:xfrm>
              <a:off x="3412889" y="4700045"/>
              <a:ext cx="317323" cy="753167"/>
            </a:xfrm>
            <a:prstGeom prst="ellipse">
              <a:avLst/>
            </a:prstGeom>
            <a:noFill/>
            <a:ln w="25400">
              <a:solidFill>
                <a:srgbClr val="FFC000"/>
              </a:solid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7173" name="Group 7172"/>
          <p:cNvGrpSpPr/>
          <p:nvPr/>
        </p:nvGrpSpPr>
        <p:grpSpPr>
          <a:xfrm>
            <a:off x="521764" y="4650720"/>
            <a:ext cx="2162798" cy="1832105"/>
            <a:chOff x="264377" y="4639366"/>
            <a:chExt cx="2162798" cy="1832105"/>
          </a:xfrm>
        </p:grpSpPr>
        <p:pic>
          <p:nvPicPr>
            <p:cNvPr id="79"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3297" y="4639366"/>
              <a:ext cx="1683519" cy="1234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Content Placeholder 3"/>
            <p:cNvSpPr txBox="1">
              <a:spLocks/>
            </p:cNvSpPr>
            <p:nvPr/>
          </p:nvSpPr>
          <p:spPr>
            <a:xfrm>
              <a:off x="264377" y="5915568"/>
              <a:ext cx="2162798" cy="555903"/>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1700"/>
                </a:lnSpc>
              </a:pPr>
              <a:r>
                <a:rPr lang="en-US" sz="1800" dirty="0" smtClean="0">
                  <a:latin typeface="Calibri Light" panose="020F0302020204030204" pitchFamily="34" charset="0"/>
                </a:rPr>
                <a:t>2</a:t>
              </a:r>
              <a:r>
                <a:rPr lang="en-US" sz="1800" baseline="30000" dirty="0" smtClean="0">
                  <a:latin typeface="Calibri Light" panose="020F0302020204030204" pitchFamily="34" charset="0"/>
                </a:rPr>
                <a:t>nd</a:t>
              </a:r>
              <a:r>
                <a:rPr lang="en-US" sz="1800" dirty="0" smtClean="0">
                  <a:latin typeface="Calibri Light" panose="020F0302020204030204" pitchFamily="34" charset="0"/>
                </a:rPr>
                <a:t> prototype cavity after equator welding</a:t>
              </a:r>
            </a:p>
          </p:txBody>
        </p:sp>
      </p:grpSp>
      <p:sp>
        <p:nvSpPr>
          <p:cNvPr id="42" name="Oval 41"/>
          <p:cNvSpPr/>
          <p:nvPr/>
        </p:nvSpPr>
        <p:spPr>
          <a:xfrm rot="4972464">
            <a:off x="1387125" y="4944337"/>
            <a:ext cx="314191" cy="767455"/>
          </a:xfrm>
          <a:prstGeom prst="ellipse">
            <a:avLst/>
          </a:prstGeom>
          <a:noFill/>
          <a:ln w="25400">
            <a:solidFill>
              <a:srgbClr val="FFC000"/>
            </a:solidFill>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9119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1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17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17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4" grpId="0"/>
      <p:bldP spid="68" grpId="0"/>
      <p:bldP spid="69" grpId="0"/>
      <p:bldP spid="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Summary</a:t>
            </a:r>
            <a:endParaRPr lang="en-US" sz="3600" dirty="0">
              <a:latin typeface="Calibri Light" panose="020F0302020204030204" pitchFamily="34" charset="0"/>
              <a:cs typeface="Trajan Pro"/>
            </a:endParaRPr>
          </a:p>
        </p:txBody>
      </p:sp>
      <p:sp>
        <p:nvSpPr>
          <p:cNvPr id="13" name="Content Placeholder 3"/>
          <p:cNvSpPr txBox="1">
            <a:spLocks/>
          </p:cNvSpPr>
          <p:nvPr/>
        </p:nvSpPr>
        <p:spPr>
          <a:xfrm>
            <a:off x="15630" y="981615"/>
            <a:ext cx="9144000" cy="40386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b="1" dirty="0" smtClean="0">
                <a:solidFill>
                  <a:srgbClr val="00B050"/>
                </a:solidFill>
                <a:latin typeface="Calibri Light" panose="020F0302020204030204" pitchFamily="34" charset="0"/>
              </a:rPr>
              <a:t>Design and fabrication of new twin-axis single-cell cavity completed</a:t>
            </a:r>
          </a:p>
        </p:txBody>
      </p:sp>
      <p:sp>
        <p:nvSpPr>
          <p:cNvPr id="16" name="Content Placeholder 3"/>
          <p:cNvSpPr txBox="1">
            <a:spLocks/>
          </p:cNvSpPr>
          <p:nvPr/>
        </p:nvSpPr>
        <p:spPr>
          <a:xfrm>
            <a:off x="4997" y="4511999"/>
            <a:ext cx="9144000" cy="312741"/>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2000" dirty="0" smtClean="0">
                <a:latin typeface="Calibri Light" panose="020F0302020204030204" pitchFamily="34" charset="0"/>
              </a:rPr>
              <a:t>Few holes were blown thru and needed local re-welding</a:t>
            </a:r>
          </a:p>
        </p:txBody>
      </p:sp>
      <p:sp>
        <p:nvSpPr>
          <p:cNvPr id="19" name="Content Placeholder 3"/>
          <p:cNvSpPr txBox="1">
            <a:spLocks/>
          </p:cNvSpPr>
          <p:nvPr/>
        </p:nvSpPr>
        <p:spPr>
          <a:xfrm>
            <a:off x="20627" y="2382844"/>
            <a:ext cx="9144000" cy="74658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No major feasibility issues concerning </a:t>
            </a:r>
            <a:r>
              <a:rPr lang="en-US" sz="2000" dirty="0">
                <a:latin typeface="Calibri Light" panose="020F0302020204030204" pitchFamily="34" charset="0"/>
              </a:rPr>
              <a:t>production, </a:t>
            </a:r>
            <a:r>
              <a:rPr lang="en-US" sz="2000" dirty="0" smtClean="0">
                <a:latin typeface="Calibri Light" panose="020F0302020204030204" pitchFamily="34" charset="0"/>
              </a:rPr>
              <a:t>but several lessons learned as part of prototyping:</a:t>
            </a:r>
          </a:p>
        </p:txBody>
      </p:sp>
      <p:sp>
        <p:nvSpPr>
          <p:cNvPr id="25" name="Content Placeholder 3"/>
          <p:cNvSpPr txBox="1">
            <a:spLocks/>
          </p:cNvSpPr>
          <p:nvPr/>
        </p:nvSpPr>
        <p:spPr>
          <a:xfrm>
            <a:off x="20627" y="1915767"/>
            <a:ext cx="9144000" cy="40386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Actually delivered 2 prototypes (extra cavity beyond scope, but within budget)</a:t>
            </a:r>
          </a:p>
        </p:txBody>
      </p:sp>
      <p:sp>
        <p:nvSpPr>
          <p:cNvPr id="26" name="Content Placeholder 3"/>
          <p:cNvSpPr txBox="1">
            <a:spLocks/>
          </p:cNvSpPr>
          <p:nvPr/>
        </p:nvSpPr>
        <p:spPr>
          <a:xfrm>
            <a:off x="15630" y="3113497"/>
            <a:ext cx="9144000" cy="66387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2000" dirty="0" smtClean="0">
                <a:latin typeface="Calibri Light" panose="020F0302020204030204" pitchFamily="34" charset="0"/>
              </a:rPr>
              <a:t>Equatorial electron beam weld of curved perimeter is not standard, full </a:t>
            </a:r>
            <a:r>
              <a:rPr lang="en-US" sz="2000" dirty="0">
                <a:latin typeface="Calibri Light" panose="020F0302020204030204" pitchFamily="34" charset="0"/>
              </a:rPr>
              <a:t>penetration </a:t>
            </a:r>
            <a:r>
              <a:rPr lang="en-US" sz="2000" dirty="0" smtClean="0">
                <a:latin typeface="Calibri Light" panose="020F0302020204030204" pitchFamily="34" charset="0"/>
              </a:rPr>
              <a:t>weld needed (riskier </a:t>
            </a:r>
            <a:r>
              <a:rPr lang="en-US" sz="2000" dirty="0">
                <a:latin typeface="Calibri Light" panose="020F0302020204030204" pitchFamily="34" charset="0"/>
              </a:rPr>
              <a:t>than </a:t>
            </a:r>
            <a:r>
              <a:rPr lang="en-US" sz="2000" dirty="0" smtClean="0">
                <a:latin typeface="Calibri Light" panose="020F0302020204030204" pitchFamily="34" charset="0"/>
              </a:rPr>
              <a:t>outside/inside weld)</a:t>
            </a:r>
          </a:p>
        </p:txBody>
      </p:sp>
      <p:sp>
        <p:nvSpPr>
          <p:cNvPr id="32" name="Content Placeholder 3"/>
          <p:cNvSpPr txBox="1">
            <a:spLocks/>
          </p:cNvSpPr>
          <p:nvPr/>
        </p:nvSpPr>
        <p:spPr>
          <a:xfrm>
            <a:off x="-17942" y="5770695"/>
            <a:ext cx="9144000" cy="29340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2000" dirty="0" smtClean="0">
                <a:latin typeface="Calibri Light" panose="020F0302020204030204" pitchFamily="34" charset="0"/>
              </a:rPr>
              <a:t>Welding issues likely avoidable if more time would have been available for practicing welds</a:t>
            </a:r>
          </a:p>
        </p:txBody>
      </p:sp>
      <p:sp>
        <p:nvSpPr>
          <p:cNvPr id="34" name="Content Placeholder 3"/>
          <p:cNvSpPr txBox="1">
            <a:spLocks/>
          </p:cNvSpPr>
          <p:nvPr/>
        </p:nvSpPr>
        <p:spPr>
          <a:xfrm>
            <a:off x="15630" y="4860114"/>
            <a:ext cx="9144000" cy="87520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2000" dirty="0" smtClean="0">
                <a:latin typeface="Calibri Light" panose="020F0302020204030204" pitchFamily="34" charset="0"/>
              </a:rPr>
              <a:t>Equatorial </a:t>
            </a:r>
            <a:r>
              <a:rPr lang="en-US" sz="2000" dirty="0">
                <a:latin typeface="Calibri Light" panose="020F0302020204030204" pitchFamily="34" charset="0"/>
              </a:rPr>
              <a:t>w</a:t>
            </a:r>
            <a:r>
              <a:rPr lang="en-US" sz="2000" dirty="0" smtClean="0">
                <a:latin typeface="Calibri Light" panose="020F0302020204030204" pitchFamily="34" charset="0"/>
              </a:rPr>
              <a:t>eld preparation improved for 2</a:t>
            </a:r>
            <a:r>
              <a:rPr lang="en-US" sz="2000" baseline="30000" dirty="0" smtClean="0">
                <a:latin typeface="Calibri Light" panose="020F0302020204030204" pitchFamily="34" charset="0"/>
              </a:rPr>
              <a:t>nd</a:t>
            </a:r>
            <a:r>
              <a:rPr lang="en-US" sz="2000" dirty="0" smtClean="0">
                <a:latin typeface="Calibri Light" panose="020F0302020204030204" pitchFamily="34" charset="0"/>
              </a:rPr>
              <a:t> prototype by proper machining based on measured contour after forming </a:t>
            </a:r>
            <a:r>
              <a:rPr lang="en-US" sz="2000" dirty="0" smtClean="0">
                <a:latin typeface="Calibri Light" panose="020F0302020204030204" pitchFamily="34" charset="0"/>
                <a:sym typeface="Wingdings" panose="05000000000000000000" pitchFamily="2" charset="2"/>
              </a:rPr>
              <a:t> full penetration achieved without </a:t>
            </a:r>
            <a:r>
              <a:rPr lang="en-US" sz="2000" dirty="0" smtClean="0">
                <a:latin typeface="Calibri Light" panose="020F0302020204030204" pitchFamily="34" charset="0"/>
              </a:rPr>
              <a:t>2</a:t>
            </a:r>
            <a:r>
              <a:rPr lang="en-US" sz="2000" baseline="30000" dirty="0" smtClean="0">
                <a:latin typeface="Calibri Light" panose="020F0302020204030204" pitchFamily="34" charset="0"/>
              </a:rPr>
              <a:t>nd</a:t>
            </a:r>
            <a:r>
              <a:rPr lang="en-US" sz="2000" dirty="0" smtClean="0">
                <a:latin typeface="Calibri Light" panose="020F0302020204030204" pitchFamily="34" charset="0"/>
              </a:rPr>
              <a:t> weld pass, overall improved quality of weld seam     </a:t>
            </a:r>
          </a:p>
        </p:txBody>
      </p:sp>
      <p:sp>
        <p:nvSpPr>
          <p:cNvPr id="35" name="Content Placeholder 3"/>
          <p:cNvSpPr txBox="1">
            <a:spLocks/>
          </p:cNvSpPr>
          <p:nvPr/>
        </p:nvSpPr>
        <p:spPr>
          <a:xfrm>
            <a:off x="31260" y="1448691"/>
            <a:ext cx="9144000" cy="40386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b="1" dirty="0">
                <a:solidFill>
                  <a:srgbClr val="00B050"/>
                </a:solidFill>
                <a:latin typeface="Calibri Light" panose="020F0302020204030204" pitchFamily="34" charset="0"/>
              </a:rPr>
              <a:t>F</a:t>
            </a:r>
            <a:r>
              <a:rPr lang="en-US" sz="2000" b="1" dirty="0" smtClean="0">
                <a:solidFill>
                  <a:srgbClr val="00B050"/>
                </a:solidFill>
                <a:latin typeface="Calibri Light" panose="020F0302020204030204" pitchFamily="34" charset="0"/>
              </a:rPr>
              <a:t>irst proof-of-principle, while using standard fabrication techniques</a:t>
            </a:r>
          </a:p>
        </p:txBody>
      </p:sp>
      <p:sp>
        <p:nvSpPr>
          <p:cNvPr id="36" name="Content Placeholder 3"/>
          <p:cNvSpPr txBox="1">
            <a:spLocks/>
          </p:cNvSpPr>
          <p:nvPr/>
        </p:nvSpPr>
        <p:spPr>
          <a:xfrm>
            <a:off x="4997" y="3812748"/>
            <a:ext cx="9144000" cy="66387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2000" dirty="0" smtClean="0">
                <a:latin typeface="Calibri Light" panose="020F0302020204030204" pitchFamily="34" charset="0"/>
              </a:rPr>
              <a:t>Weld parameter/current changes, JLab welding machine is mature and programming did not allow to vary parameters smoothly, but stepwise</a:t>
            </a:r>
          </a:p>
        </p:txBody>
      </p:sp>
    </p:spTree>
    <p:extLst>
      <p:ext uri="{BB962C8B-B14F-4D97-AF65-F5344CB8AC3E}">
        <p14:creationId xmlns:p14="http://schemas.microsoft.com/office/powerpoint/2010/main" val="9843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5" grpId="0"/>
      <p:bldP spid="26" grpId="0"/>
      <p:bldP spid="32" grpId="0"/>
      <p:bldP spid="34" grpId="0"/>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Summary</a:t>
            </a:r>
            <a:endParaRPr lang="en-US" sz="3600" dirty="0">
              <a:latin typeface="Calibri Light" panose="020F0302020204030204" pitchFamily="34" charset="0"/>
              <a:cs typeface="Trajan Pro"/>
            </a:endParaRPr>
          </a:p>
        </p:txBody>
      </p:sp>
      <p:sp>
        <p:nvSpPr>
          <p:cNvPr id="20" name="Content Placeholder 3"/>
          <p:cNvSpPr txBox="1">
            <a:spLocks/>
          </p:cNvSpPr>
          <p:nvPr/>
        </p:nvSpPr>
        <p:spPr>
          <a:xfrm>
            <a:off x="0" y="4222800"/>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So what’s next?</a:t>
            </a:r>
          </a:p>
        </p:txBody>
      </p:sp>
      <p:sp>
        <p:nvSpPr>
          <p:cNvPr id="24" name="Content Placeholder 3"/>
          <p:cNvSpPr txBox="1">
            <a:spLocks/>
          </p:cNvSpPr>
          <p:nvPr/>
        </p:nvSpPr>
        <p:spPr>
          <a:xfrm>
            <a:off x="0" y="4595603"/>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Cavity #1 interior will be grinded, CBP considered </a:t>
            </a:r>
          </a:p>
        </p:txBody>
      </p:sp>
      <p:sp>
        <p:nvSpPr>
          <p:cNvPr id="28" name="Content Placeholder 3"/>
          <p:cNvSpPr txBox="1">
            <a:spLocks/>
          </p:cNvSpPr>
          <p:nvPr/>
        </p:nvSpPr>
        <p:spPr>
          <a:xfrm>
            <a:off x="0" y="4909629"/>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But cavity #2 will proceed to vertical RF baseline test as-is in parallel </a:t>
            </a:r>
          </a:p>
        </p:txBody>
      </p:sp>
      <p:sp>
        <p:nvSpPr>
          <p:cNvPr id="30" name="Content Placeholder 3"/>
          <p:cNvSpPr txBox="1">
            <a:spLocks/>
          </p:cNvSpPr>
          <p:nvPr/>
        </p:nvSpPr>
        <p:spPr>
          <a:xfrm>
            <a:off x="0" y="5264383"/>
            <a:ext cx="9144000" cy="691071"/>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Chemical post-processing (bulk BCP) is panned for cavity #2</a:t>
            </a:r>
          </a:p>
          <a:p>
            <a:pPr marL="1143000" lvl="1" indent="-342900">
              <a:lnSpc>
                <a:spcPct val="100000"/>
              </a:lnSpc>
            </a:pPr>
            <a:r>
              <a:rPr lang="en-US" sz="1800" dirty="0" smtClean="0">
                <a:latin typeface="Calibri Light" panose="020F0302020204030204" pitchFamily="34" charset="0"/>
              </a:rPr>
              <a:t>High pressure rinse hardware under development</a:t>
            </a:r>
          </a:p>
        </p:txBody>
      </p:sp>
      <p:sp>
        <p:nvSpPr>
          <p:cNvPr id="31" name="Content Placeholder 3"/>
          <p:cNvSpPr txBox="1">
            <a:spLocks/>
          </p:cNvSpPr>
          <p:nvPr/>
        </p:nvSpPr>
        <p:spPr>
          <a:xfrm>
            <a:off x="-26843" y="916470"/>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One design benefit: </a:t>
            </a:r>
          </a:p>
        </p:txBody>
      </p:sp>
      <p:grpSp>
        <p:nvGrpSpPr>
          <p:cNvPr id="7173" name="Group 7172"/>
          <p:cNvGrpSpPr/>
          <p:nvPr/>
        </p:nvGrpSpPr>
        <p:grpSpPr>
          <a:xfrm>
            <a:off x="600817" y="1789095"/>
            <a:ext cx="3461629" cy="2181295"/>
            <a:chOff x="2072173" y="2413969"/>
            <a:chExt cx="3475618" cy="219011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9014" y="2771824"/>
              <a:ext cx="1957998" cy="1832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072173" y="3655815"/>
              <a:ext cx="460382" cy="369332"/>
            </a:xfrm>
            <a:prstGeom prst="rect">
              <a:avLst/>
            </a:prstGeom>
            <a:noFill/>
          </p:spPr>
          <p:txBody>
            <a:bodyPr wrap="none" rtlCol="0">
              <a:spAutoFit/>
            </a:bodyPr>
            <a:lstStyle/>
            <a:p>
              <a:r>
                <a:rPr lang="en-US" i="1" dirty="0" smtClean="0"/>
                <a:t>B</a:t>
              </a:r>
              <a:r>
                <a:rPr lang="en-US" i="1" baseline="-25000" dirty="0" smtClean="0"/>
                <a:t>pk</a:t>
              </a:r>
              <a:endParaRPr lang="en-US" i="1" baseline="-25000" dirty="0"/>
            </a:p>
          </p:txBody>
        </p:sp>
        <p:cxnSp>
          <p:nvCxnSpPr>
            <p:cNvPr id="6" name="Straight Arrow Connector 5"/>
            <p:cNvCxnSpPr/>
            <p:nvPr/>
          </p:nvCxnSpPr>
          <p:spPr>
            <a:xfrm flipV="1">
              <a:off x="2603500" y="3808345"/>
              <a:ext cx="400050" cy="64272"/>
            </a:xfrm>
            <a:prstGeom prst="straightConnector1">
              <a:avLst/>
            </a:prstGeom>
            <a:ln w="222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3862906" y="2413969"/>
                  <a:ext cx="1684885" cy="69519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a:rPr>
                                  <m:t>𝐵</m:t>
                                </m:r>
                              </m:e>
                              <m:sub>
                                <m:r>
                                  <a:rPr lang="en-US" b="0" i="1" smtClean="0">
                                    <a:latin typeface="Cambria Math"/>
                                  </a:rPr>
                                  <m:t>𝑝𝑘</m:t>
                                </m:r>
                                <m:r>
                                  <a:rPr lang="en-US" b="0" i="1" smtClean="0">
                                    <a:latin typeface="Cambria Math"/>
                                  </a:rPr>
                                  <m:t>,</m:t>
                                </m:r>
                                <m:r>
                                  <a:rPr lang="en-US" b="0" i="1" smtClean="0">
                                    <a:latin typeface="Cambria Math"/>
                                  </a:rPr>
                                  <m:t>𝑒𝑞</m:t>
                                </m:r>
                                <m:r>
                                  <a:rPr lang="en-US" b="0" i="1" smtClean="0">
                                    <a:latin typeface="Cambria Math"/>
                                  </a:rPr>
                                  <m:t>.</m:t>
                                </m:r>
                              </m:sub>
                            </m:sSub>
                          </m:num>
                          <m:den>
                            <m:sSub>
                              <m:sSubPr>
                                <m:ctrlPr>
                                  <a:rPr lang="en-US" b="0" i="1" smtClean="0">
                                    <a:latin typeface="Cambria Math" panose="02040503050406030204" pitchFamily="18" charset="0"/>
                                  </a:rPr>
                                </m:ctrlPr>
                              </m:sSubPr>
                              <m:e>
                                <m:r>
                                  <a:rPr lang="en-US" b="0" i="1" smtClean="0">
                                    <a:latin typeface="Cambria Math"/>
                                  </a:rPr>
                                  <m:t>𝐵</m:t>
                                </m:r>
                              </m:e>
                              <m:sub>
                                <m:r>
                                  <a:rPr lang="en-US" b="0" i="1" smtClean="0">
                                    <a:latin typeface="Cambria Math"/>
                                  </a:rPr>
                                  <m:t>𝑝𝑘</m:t>
                                </m:r>
                              </m:sub>
                            </m:sSub>
                          </m:den>
                        </m:f>
                        <m:r>
                          <a:rPr lang="en-US" b="0" i="1" smtClean="0">
                            <a:latin typeface="Cambria Math"/>
                          </a:rPr>
                          <m:t>=80 %</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3862906" y="2413969"/>
                  <a:ext cx="1684885" cy="695190"/>
                </a:xfrm>
                <a:prstGeom prst="rect">
                  <a:avLst/>
                </a:prstGeom>
                <a:blipFill rotWithShape="1">
                  <a:blip r:embed="rId4"/>
                  <a:stretch>
                    <a:fillRect r="-4622" b="-8081"/>
                  </a:stretch>
                </a:blipFill>
              </p:spPr>
              <p:txBody>
                <a:bodyPr/>
                <a:lstStyle/>
                <a:p>
                  <a:r>
                    <a:rPr lang="en-US">
                      <a:noFill/>
                    </a:rPr>
                    <a:t> </a:t>
                  </a:r>
                </a:p>
              </p:txBody>
            </p:sp>
          </mc:Fallback>
        </mc:AlternateContent>
        <p:cxnSp>
          <p:nvCxnSpPr>
            <p:cNvPr id="33" name="Straight Arrow Connector 32"/>
            <p:cNvCxnSpPr>
              <a:stCxn id="10" idx="1"/>
            </p:cNvCxnSpPr>
            <p:nvPr/>
          </p:nvCxnSpPr>
          <p:spPr>
            <a:xfrm flipH="1">
              <a:off x="3124203" y="2761564"/>
              <a:ext cx="738703" cy="219554"/>
            </a:xfrm>
            <a:prstGeom prst="straightConnector1">
              <a:avLst/>
            </a:prstGeom>
            <a:ln w="222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H="1">
              <a:off x="3397252" y="3514816"/>
              <a:ext cx="729760" cy="306229"/>
            </a:xfrm>
            <a:prstGeom prst="straightConnector1">
              <a:avLst/>
            </a:prstGeom>
            <a:ln w="222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7172" name="Rectangle 7171"/>
            <p:cNvSpPr/>
            <p:nvPr/>
          </p:nvSpPr>
          <p:spPr>
            <a:xfrm>
              <a:off x="4218362" y="3307150"/>
              <a:ext cx="797013" cy="369332"/>
            </a:xfrm>
            <a:prstGeom prst="rect">
              <a:avLst/>
            </a:prstGeom>
          </p:spPr>
          <p:txBody>
            <a:bodyPr wrap="none">
              <a:spAutoFit/>
            </a:bodyPr>
            <a:lstStyle/>
            <a:p>
              <a:r>
                <a:rPr lang="en-US" i="1" dirty="0" smtClean="0"/>
                <a:t>B</a:t>
              </a:r>
              <a:r>
                <a:rPr lang="en-US" i="1" baseline="-25000" dirty="0" smtClean="0"/>
                <a:t>pk</a:t>
              </a:r>
              <a:r>
                <a:rPr lang="en-US" i="1" dirty="0" smtClean="0"/>
                <a:t> = 0</a:t>
              </a:r>
              <a:endParaRPr lang="en-US" i="1" baseline="-25000" dirty="0"/>
            </a:p>
          </p:txBody>
        </p:sp>
      </p:grpSp>
      <p:sp>
        <p:nvSpPr>
          <p:cNvPr id="43" name="Content Placeholder 3"/>
          <p:cNvSpPr txBox="1">
            <a:spLocks/>
          </p:cNvSpPr>
          <p:nvPr/>
        </p:nvSpPr>
        <p:spPr>
          <a:xfrm>
            <a:off x="15630" y="5985934"/>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u="sng" dirty="0" smtClean="0">
                <a:latin typeface="Calibri Light" panose="020F0302020204030204" pitchFamily="34" charset="0"/>
              </a:rPr>
              <a:t>Vertical test coming soon (all still within budget)… </a:t>
            </a:r>
          </a:p>
        </p:txBody>
      </p:sp>
      <p:grpSp>
        <p:nvGrpSpPr>
          <p:cNvPr id="22" name="Group 21"/>
          <p:cNvGrpSpPr/>
          <p:nvPr/>
        </p:nvGrpSpPr>
        <p:grpSpPr>
          <a:xfrm>
            <a:off x="3532173" y="1238978"/>
            <a:ext cx="5567317" cy="3326145"/>
            <a:chOff x="5421258" y="2466969"/>
            <a:chExt cx="3695899" cy="2208083"/>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2139" y="2466969"/>
              <a:ext cx="2945018" cy="2208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a:stCxn id="7172" idx="3"/>
            </p:cNvCxnSpPr>
            <p:nvPr/>
          </p:nvCxnSpPr>
          <p:spPr>
            <a:xfrm>
              <a:off x="5421258" y="3544824"/>
              <a:ext cx="1314821" cy="807062"/>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stCxn id="10" idx="3"/>
            </p:cNvCxnSpPr>
            <p:nvPr/>
          </p:nvCxnSpPr>
          <p:spPr>
            <a:xfrm>
              <a:off x="5773283" y="3061992"/>
              <a:ext cx="1509557" cy="230948"/>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3072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8" grpId="0"/>
      <p:bldP spid="30"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In Memor</a:t>
            </a:r>
            <a:r>
              <a:rPr lang="en-US" sz="3600" dirty="0" smtClean="0">
                <a:cs typeface="Trajan Pro"/>
              </a:rPr>
              <a:t>y of </a:t>
            </a:r>
            <a:r>
              <a:rPr lang="en-US" sz="3600" dirty="0">
                <a:cs typeface="Trajan Pro"/>
              </a:rPr>
              <a:t>M</a:t>
            </a:r>
            <a:r>
              <a:rPr lang="en-US" sz="3600" dirty="0" smtClean="0">
                <a:cs typeface="Trajan Pro"/>
              </a:rPr>
              <a:t>y Beloved Brother</a:t>
            </a:r>
            <a:endParaRPr lang="en-US" sz="3600" dirty="0">
              <a:latin typeface="Calibri Light" panose="020F0302020204030204" pitchFamily="34" charset="0"/>
              <a:cs typeface="Trajan Pro"/>
            </a:endParaRPr>
          </a:p>
        </p:txBody>
      </p:sp>
      <p:sp>
        <p:nvSpPr>
          <p:cNvPr id="23" name="Content Placeholder 3"/>
          <p:cNvSpPr txBox="1">
            <a:spLocks/>
          </p:cNvSpPr>
          <p:nvPr/>
        </p:nvSpPr>
        <p:spPr>
          <a:xfrm>
            <a:off x="0" y="1545274"/>
            <a:ext cx="9144000" cy="115220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algn="ctr">
              <a:lnSpc>
                <a:spcPct val="100000"/>
              </a:lnSpc>
            </a:pPr>
            <a:r>
              <a:rPr lang="en-US" sz="3800" dirty="0" smtClean="0">
                <a:latin typeface="Calibri Light" panose="020F0302020204030204" pitchFamily="34" charset="0"/>
              </a:rPr>
              <a:t>Jost Marhauser</a:t>
            </a:r>
          </a:p>
          <a:p>
            <a:pPr marL="342900" algn="ctr">
              <a:lnSpc>
                <a:spcPct val="100000"/>
              </a:lnSpc>
            </a:pPr>
            <a:r>
              <a:rPr lang="en-US" dirty="0" smtClean="0">
                <a:latin typeface="Calibri Light" panose="020F0302020204030204" pitchFamily="34" charset="0"/>
              </a:rPr>
              <a:t>24. Aug. 1973 – 23. July 2016</a:t>
            </a:r>
          </a:p>
        </p:txBody>
      </p:sp>
    </p:spTree>
    <p:extLst>
      <p:ext uri="{BB962C8B-B14F-4D97-AF65-F5344CB8AC3E}">
        <p14:creationId xmlns:p14="http://schemas.microsoft.com/office/powerpoint/2010/main" val="1889460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A9A663D-15F8-9A44-9712-59ED5784CF5E}" type="datetime1">
              <a:rPr lang="en-US" smtClean="0"/>
              <a:pPr/>
              <a:t>6/19/2017</a:t>
            </a:fld>
            <a:endParaRPr lang="en-US" dirty="0"/>
          </a:p>
        </p:txBody>
      </p:sp>
      <p:sp>
        <p:nvSpPr>
          <p:cNvPr id="5" name="Slide Number Placeholder 4"/>
          <p:cNvSpPr>
            <a:spLocks noGrp="1"/>
          </p:cNvSpPr>
          <p:nvPr>
            <p:ph type="sldNum" sz="quarter" idx="12"/>
          </p:nvPr>
        </p:nvSpPr>
        <p:spPr/>
        <p:txBody>
          <a:bodyPr/>
          <a:lstStyle/>
          <a:p>
            <a:fld id="{B58F48A6-A3E1-4848-9AC3-B43F560BE4FE}" type="slidenum">
              <a:rPr lang="en-US" smtClean="0"/>
              <a:pPr/>
              <a:t>18</a:t>
            </a:fld>
            <a:endParaRPr lang="en-US" dirty="0"/>
          </a:p>
        </p:txBody>
      </p:sp>
      <p:sp>
        <p:nvSpPr>
          <p:cNvPr id="5124" name="Title 5123"/>
          <p:cNvSpPr>
            <a:spLocks noGrp="1"/>
          </p:cNvSpPr>
          <p:nvPr>
            <p:ph type="title"/>
          </p:nvPr>
        </p:nvSpPr>
        <p:spPr/>
        <p:txBody>
          <a:bodyPr/>
          <a:lstStyle/>
          <a:p>
            <a:r>
              <a:rPr lang="en-US" dirty="0" smtClean="0"/>
              <a:t>Back-Up </a:t>
            </a:r>
            <a:r>
              <a:rPr lang="en-US" dirty="0" smtClean="0"/>
              <a:t>Slides and Additions</a:t>
            </a:r>
            <a:endParaRPr lang="en-US" dirty="0"/>
          </a:p>
        </p:txBody>
      </p:sp>
    </p:spTree>
    <p:extLst>
      <p:ext uri="{BB962C8B-B14F-4D97-AF65-F5344CB8AC3E}">
        <p14:creationId xmlns:p14="http://schemas.microsoft.com/office/powerpoint/2010/main" val="41498313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Target Frequency</a:t>
            </a:r>
            <a:endParaRPr lang="en-US" sz="3600" dirty="0">
              <a:latin typeface="Calibri Light" panose="020F0302020204030204" pitchFamily="34" charset="0"/>
              <a:cs typeface="Trajan Pro"/>
            </a:endParaRPr>
          </a:p>
        </p:txBody>
      </p:sp>
      <p:sp>
        <p:nvSpPr>
          <p:cNvPr id="48" name="Content Placeholder 3"/>
          <p:cNvSpPr txBox="1">
            <a:spLocks/>
          </p:cNvSpPr>
          <p:nvPr/>
        </p:nvSpPr>
        <p:spPr>
          <a:xfrm>
            <a:off x="0" y="829436"/>
            <a:ext cx="9144000" cy="69456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Target frequency is 1497 MHz at 2K under vacuum, but exact frequency not important for vertical testing (large RF bandwidth) </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42" name="Content Placeholder 3"/>
          <p:cNvSpPr txBox="1">
            <a:spLocks/>
          </p:cNvSpPr>
          <p:nvPr/>
        </p:nvSpPr>
        <p:spPr>
          <a:xfrm>
            <a:off x="0" y="1484923"/>
            <a:ext cx="9144000" cy="694562"/>
          </a:xfrm>
          <a:prstGeom prst="rect">
            <a:avLst/>
          </a:prstGeom>
        </p:spPr>
        <p:txBody>
          <a:bodyPr vert="horz" lIns="0" tIns="0" rIns="0" bIns="0" rtlCol="0">
            <a:normAutofit fontScale="925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For this reason we did not trim half cell equators based on frequency measurements (would need dedicated RF fixture), but aimed for nominal length (incl. weld shrinkage)</a:t>
            </a: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43" name="Content Placeholder 3"/>
          <p:cNvSpPr txBox="1">
            <a:spLocks/>
          </p:cNvSpPr>
          <p:nvPr/>
        </p:nvSpPr>
        <p:spPr>
          <a:xfrm>
            <a:off x="0" y="2114280"/>
            <a:ext cx="9144000" cy="62624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Unfortunately, all (4) endgroups were </a:t>
            </a:r>
            <a:r>
              <a:rPr lang="en-US" sz="2000" dirty="0">
                <a:latin typeface="Calibri Light" panose="020F0302020204030204" pitchFamily="34" charset="0"/>
              </a:rPr>
              <a:t>inadvertently </a:t>
            </a:r>
            <a:r>
              <a:rPr lang="en-US" sz="2000" dirty="0" smtClean="0">
                <a:latin typeface="Calibri Light" panose="020F0302020204030204" pitchFamily="34" charset="0"/>
              </a:rPr>
              <a:t>trimmed considerably </a:t>
            </a:r>
            <a:r>
              <a:rPr lang="en-US" sz="2000" dirty="0">
                <a:latin typeface="Calibri Light" panose="020F0302020204030204" pitchFamily="34" charset="0"/>
              </a:rPr>
              <a:t>too </a:t>
            </a:r>
            <a:r>
              <a:rPr lang="en-US" sz="2000" dirty="0" smtClean="0">
                <a:latin typeface="Calibri Light" panose="020F0302020204030204" pitchFamily="34" charset="0"/>
              </a:rPr>
              <a:t>short</a:t>
            </a:r>
            <a:endParaRPr lang="en-US" sz="2000" b="1" dirty="0">
              <a:latin typeface="Calibri Light" panose="020F0302020204030204" pitchFamily="34" charset="0"/>
            </a:endParaRPr>
          </a:p>
        </p:txBody>
      </p:sp>
      <p:grpSp>
        <p:nvGrpSpPr>
          <p:cNvPr id="3" name="Group 2"/>
          <p:cNvGrpSpPr/>
          <p:nvPr/>
        </p:nvGrpSpPr>
        <p:grpSpPr>
          <a:xfrm>
            <a:off x="400415" y="4397071"/>
            <a:ext cx="2754012" cy="2028549"/>
            <a:chOff x="400415" y="4397071"/>
            <a:chExt cx="2754012" cy="2028549"/>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2506" y="4397071"/>
              <a:ext cx="1311921" cy="2028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415" y="4399318"/>
              <a:ext cx="1217373" cy="1921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1" name="Content Placeholder 3"/>
          <p:cNvSpPr txBox="1">
            <a:spLocks/>
          </p:cNvSpPr>
          <p:nvPr/>
        </p:nvSpPr>
        <p:spPr>
          <a:xfrm>
            <a:off x="0" y="2770974"/>
            <a:ext cx="9144000" cy="401599"/>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Based on length shortage, the expected frequency (warm, air) is 1499.64 MHz</a:t>
            </a:r>
            <a:endParaRPr lang="en-US" sz="2000" b="1" dirty="0">
              <a:latin typeface="Calibri Light" panose="020F0302020204030204" pitchFamily="34" charset="0"/>
            </a:endParaRPr>
          </a:p>
        </p:txBody>
      </p:sp>
      <p:sp>
        <p:nvSpPr>
          <p:cNvPr id="13" name="Content Placeholder 3"/>
          <p:cNvSpPr txBox="1">
            <a:spLocks/>
          </p:cNvSpPr>
          <p:nvPr/>
        </p:nvSpPr>
        <p:spPr>
          <a:xfrm>
            <a:off x="-18490" y="3117675"/>
            <a:ext cx="9162490" cy="844725"/>
          </a:xfrm>
          <a:prstGeom prst="rect">
            <a:avLst/>
          </a:prstGeom>
        </p:spPr>
        <p:txBody>
          <a:bodyPr vert="horz" lIns="0" tIns="0" rIns="0" bIns="0" rtlCol="0">
            <a:normAutofit fontScale="925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Cavity #1 measured: 1506.03 MHz</a:t>
            </a:r>
          </a:p>
          <a:p>
            <a:pPr marL="1143000" lvl="1" indent="-342900">
              <a:lnSpc>
                <a:spcPct val="100000"/>
              </a:lnSpc>
            </a:pPr>
            <a:r>
              <a:rPr lang="en-US" sz="1800" dirty="0" smtClean="0">
                <a:latin typeface="Calibri Light" panose="020F0302020204030204" pitchFamily="34" charset="0"/>
              </a:rPr>
              <a:t>Cavity #2 measured: 1501.27 MHz</a:t>
            </a:r>
          </a:p>
          <a:p>
            <a:pPr marL="1143000" lvl="1" indent="-342900">
              <a:lnSpc>
                <a:spcPct val="100000"/>
              </a:lnSpc>
            </a:pPr>
            <a:r>
              <a:rPr lang="en-US" sz="1800" dirty="0" smtClean="0">
                <a:latin typeface="Calibri Light" panose="020F0302020204030204" pitchFamily="34" charset="0"/>
              </a:rPr>
              <a:t>Discrepancy is </a:t>
            </a:r>
            <a:r>
              <a:rPr lang="en-US" sz="1800" dirty="0">
                <a:latin typeface="Calibri Light" panose="020F0302020204030204" pitchFamily="34" charset="0"/>
                <a:sym typeface="Symbol"/>
              </a:rPr>
              <a:t></a:t>
            </a:r>
            <a:r>
              <a:rPr lang="en-US" sz="1800" dirty="0">
                <a:latin typeface="Calibri Light" panose="020F0302020204030204" pitchFamily="34" charset="0"/>
              </a:rPr>
              <a:t>f = 4.73 </a:t>
            </a:r>
            <a:r>
              <a:rPr lang="en-US" sz="1800" dirty="0" smtClean="0">
                <a:latin typeface="Calibri Light" panose="020F0302020204030204" pitchFamily="34" charset="0"/>
              </a:rPr>
              <a:t>MHz, double weld-shrinkage for cavity #2 only accounts for 1 MHz </a:t>
            </a:r>
            <a:endParaRPr lang="en-US" sz="1800" dirty="0">
              <a:latin typeface="Calibri Light" panose="020F0302020204030204" pitchFamily="34" charset="0"/>
            </a:endParaRPr>
          </a:p>
        </p:txBody>
      </p:sp>
      <p:sp>
        <p:nvSpPr>
          <p:cNvPr id="15" name="Content Placeholder 3"/>
          <p:cNvSpPr txBox="1">
            <a:spLocks/>
          </p:cNvSpPr>
          <p:nvPr/>
        </p:nvSpPr>
        <p:spPr>
          <a:xfrm>
            <a:off x="-18490" y="3911617"/>
            <a:ext cx="9162490" cy="3399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Rest are fabrication tolerances, note: spring-back effect can be large (several MHz)</a:t>
            </a:r>
            <a:endParaRPr lang="en-US" sz="1800" dirty="0">
              <a:latin typeface="Calibri Light" panose="020F0302020204030204" pitchFamily="34" charset="0"/>
            </a:endParaRPr>
          </a:p>
        </p:txBody>
      </p:sp>
      <p:sp>
        <p:nvSpPr>
          <p:cNvPr id="14" name="Content Placeholder 3"/>
          <p:cNvSpPr txBox="1">
            <a:spLocks/>
          </p:cNvSpPr>
          <p:nvPr/>
        </p:nvSpPr>
        <p:spPr>
          <a:xfrm>
            <a:off x="3154427" y="5059901"/>
            <a:ext cx="3998302" cy="702887"/>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a:lnSpc>
                <a:spcPct val="100000"/>
              </a:lnSpc>
            </a:pPr>
            <a:r>
              <a:rPr lang="en-US" sz="1600" dirty="0" smtClean="0">
                <a:latin typeface="Calibri Light" panose="020F0302020204030204" pitchFamily="34" charset="0"/>
              </a:rPr>
              <a:t>TM110 trimming sensitivity for</a:t>
            </a:r>
            <a:br>
              <a:rPr lang="en-US" sz="1600" dirty="0" smtClean="0">
                <a:latin typeface="Calibri Light" panose="020F0302020204030204" pitchFamily="34" charset="0"/>
              </a:rPr>
            </a:br>
            <a:r>
              <a:rPr lang="en-US" sz="1600" dirty="0" smtClean="0">
                <a:latin typeface="Calibri Light" panose="020F0302020204030204" pitchFamily="34" charset="0"/>
              </a:rPr>
              <a:t>endgroup is 4.16 MHz/mm</a:t>
            </a:r>
            <a:endParaRPr lang="en-US" sz="1600" b="1" dirty="0">
              <a:latin typeface="Calibri Light" panose="020F0302020204030204" pitchFamily="34" charset="0"/>
            </a:endParaRPr>
          </a:p>
        </p:txBody>
      </p:sp>
    </p:spTree>
    <p:extLst>
      <p:ext uri="{BB962C8B-B14F-4D97-AF65-F5344CB8AC3E}">
        <p14:creationId xmlns:p14="http://schemas.microsoft.com/office/powerpoint/2010/main" val="236617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11" grpId="0"/>
      <p:bldP spid="13" grpId="0"/>
      <p:bldP spid="15"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Principle Idea</a:t>
            </a:r>
            <a:endParaRPr lang="en-US" sz="3600" dirty="0">
              <a:latin typeface="Calibri Light" panose="020F0302020204030204" pitchFamily="34" charset="0"/>
              <a:cs typeface="Trajan Pro"/>
            </a:endParaRPr>
          </a:p>
        </p:txBody>
      </p:sp>
      <p:sp>
        <p:nvSpPr>
          <p:cNvPr id="9" name="Content Placeholder 3"/>
          <p:cNvSpPr txBox="1">
            <a:spLocks/>
          </p:cNvSpPr>
          <p:nvPr/>
        </p:nvSpPr>
        <p:spPr>
          <a:xfrm>
            <a:off x="0" y="825130"/>
            <a:ext cx="9144000" cy="61648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Twin-axis elliptical cavity can accelerate and decelerate beams in two </a:t>
            </a:r>
            <a:r>
              <a:rPr lang="en-US" sz="2000" dirty="0">
                <a:latin typeface="Calibri Light" panose="020F0302020204030204" pitchFamily="34" charset="0"/>
              </a:rPr>
              <a:t>separate</a:t>
            </a:r>
            <a:r>
              <a:rPr lang="en-US" sz="2000" dirty="0" smtClean="0">
                <a:latin typeface="Calibri Light" panose="020F0302020204030204" pitchFamily="34" charset="0"/>
              </a:rPr>
              <a:t> beam pipes</a:t>
            </a:r>
          </a:p>
        </p:txBody>
      </p:sp>
      <p:sp>
        <p:nvSpPr>
          <p:cNvPr id="7" name="Content Placeholder 3"/>
          <p:cNvSpPr txBox="1">
            <a:spLocks/>
          </p:cNvSpPr>
          <p:nvPr/>
        </p:nvSpPr>
        <p:spPr>
          <a:xfrm>
            <a:off x="0" y="1840954"/>
            <a:ext cx="9144000" cy="693987"/>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Primary idea of proposal for twin-axis cavity was that the low energy (vulnerable) beam from the electron source has to be merged with high-energy (spent) beam</a:t>
            </a:r>
          </a:p>
        </p:txBody>
      </p:sp>
      <p:sp>
        <p:nvSpPr>
          <p:cNvPr id="11" name="Content Placeholder 3"/>
          <p:cNvSpPr txBox="1">
            <a:spLocks/>
          </p:cNvSpPr>
          <p:nvPr/>
        </p:nvSpPr>
        <p:spPr>
          <a:xfrm>
            <a:off x="0" y="5403774"/>
            <a:ext cx="9144000" cy="67313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Usable for high-current, low energy electron beams for bunched beam cooling of high-energy protons or ions (JLEIC cooler ERL)</a:t>
            </a:r>
          </a:p>
        </p:txBody>
      </p:sp>
      <p:sp>
        <p:nvSpPr>
          <p:cNvPr id="17" name="Content Placeholder 3"/>
          <p:cNvSpPr txBox="1">
            <a:spLocks/>
          </p:cNvSpPr>
          <p:nvPr/>
        </p:nvSpPr>
        <p:spPr>
          <a:xfrm>
            <a:off x="0" y="1504409"/>
            <a:ext cx="9144000" cy="34634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Energy recovery feasible of physically separated beams traversing the same cavity</a:t>
            </a:r>
          </a:p>
        </p:txBody>
      </p:sp>
      <p:sp>
        <p:nvSpPr>
          <p:cNvPr id="18" name="Content Placeholder 3"/>
          <p:cNvSpPr txBox="1">
            <a:spLocks/>
          </p:cNvSpPr>
          <p:nvPr/>
        </p:nvSpPr>
        <p:spPr>
          <a:xfrm>
            <a:off x="0" y="2465875"/>
            <a:ext cx="9144000" cy="60313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a:latin typeface="Calibri Light" panose="020F0302020204030204" pitchFamily="34" charset="0"/>
              </a:rPr>
              <a:t>Twin-axis cavity allows injecting the beam without requiring bends </a:t>
            </a:r>
            <a:r>
              <a:rPr lang="en-US" sz="1800" dirty="0" smtClean="0">
                <a:latin typeface="Calibri Light" panose="020F0302020204030204" pitchFamily="34" charset="0"/>
              </a:rPr>
              <a:t>(no complex </a:t>
            </a:r>
            <a:br>
              <a:rPr lang="en-US" sz="1800" dirty="0" smtClean="0">
                <a:latin typeface="Calibri Light" panose="020F0302020204030204" pitchFamily="34" charset="0"/>
              </a:rPr>
            </a:br>
            <a:r>
              <a:rPr lang="en-US" sz="1800" dirty="0" smtClean="0">
                <a:latin typeface="Calibri Light" panose="020F0302020204030204" pitchFamily="34" charset="0"/>
              </a:rPr>
              <a:t>merger </a:t>
            </a:r>
            <a:r>
              <a:rPr lang="en-US" sz="1800" dirty="0">
                <a:latin typeface="Calibri Light" panose="020F0302020204030204" pitchFamily="34" charset="0"/>
              </a:rPr>
              <a:t>magnet) as beams are </a:t>
            </a:r>
            <a:r>
              <a:rPr lang="en-US" sz="1800" dirty="0" smtClean="0">
                <a:latin typeface="Calibri Light" panose="020F0302020204030204" pitchFamily="34" charset="0"/>
              </a:rPr>
              <a:t>separated physically</a:t>
            </a:r>
            <a:endParaRPr lang="en-US" sz="1800" dirty="0">
              <a:latin typeface="Calibri Light" panose="020F0302020204030204" pitchFamily="34" charset="0"/>
            </a:endParaRPr>
          </a:p>
        </p:txBody>
      </p:sp>
      <p:sp>
        <p:nvSpPr>
          <p:cNvPr id="22" name="Content Placeholder 3"/>
          <p:cNvSpPr txBox="1">
            <a:spLocks/>
          </p:cNvSpPr>
          <p:nvPr/>
        </p:nvSpPr>
        <p:spPr>
          <a:xfrm>
            <a:off x="0" y="3101987"/>
            <a:ext cx="9144000" cy="34634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Allows maintaining small emittance from source (high brightness)</a:t>
            </a:r>
            <a:endParaRPr lang="en-US" sz="1800" dirty="0">
              <a:latin typeface="Calibri Light" panose="020F0302020204030204" pitchFamily="34" charset="0"/>
            </a:endParaRPr>
          </a:p>
        </p:txBody>
      </p:sp>
      <p:sp>
        <p:nvSpPr>
          <p:cNvPr id="23" name="Content Placeholder 3"/>
          <p:cNvSpPr txBox="1">
            <a:spLocks/>
          </p:cNvSpPr>
          <p:nvPr/>
        </p:nvSpPr>
        <p:spPr>
          <a:xfrm>
            <a:off x="0" y="3429192"/>
            <a:ext cx="9144000" cy="96968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Second </a:t>
            </a:r>
            <a:r>
              <a:rPr lang="en-US" sz="2000" dirty="0">
                <a:latin typeface="Calibri Light" panose="020F0302020204030204" pitchFamily="34" charset="0"/>
              </a:rPr>
              <a:t>idea </a:t>
            </a:r>
            <a:r>
              <a:rPr lang="en-US" sz="2000" dirty="0" smtClean="0">
                <a:latin typeface="Calibri Light" panose="020F0302020204030204" pitchFamily="34" charset="0"/>
              </a:rPr>
              <a:t>related to the ability to dump beam without </a:t>
            </a:r>
            <a:r>
              <a:rPr lang="en-US" sz="2000" dirty="0">
                <a:latin typeface="Calibri Light" panose="020F0302020204030204" pitchFamily="34" charset="0"/>
              </a:rPr>
              <a:t>an intervening </a:t>
            </a:r>
            <a:r>
              <a:rPr lang="en-US" sz="2000" dirty="0" smtClean="0">
                <a:latin typeface="Calibri Light" panose="020F0302020204030204" pitchFamily="34" charset="0"/>
              </a:rPr>
              <a:t>bend thus containing beam size (otherwise large energy spread and emittance of decelerated beam)</a:t>
            </a:r>
          </a:p>
        </p:txBody>
      </p:sp>
      <p:sp>
        <p:nvSpPr>
          <p:cNvPr id="26" name="Content Placeholder 3"/>
          <p:cNvSpPr txBox="1">
            <a:spLocks/>
          </p:cNvSpPr>
          <p:nvPr/>
        </p:nvSpPr>
        <p:spPr>
          <a:xfrm>
            <a:off x="0" y="4380832"/>
            <a:ext cx="9144000" cy="60313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Improve feasibility of recovering energy of otherwise fully dumped beam</a:t>
            </a:r>
            <a:br>
              <a:rPr lang="en-US" sz="1800" dirty="0" smtClean="0">
                <a:latin typeface="Calibri Light" panose="020F0302020204030204" pitchFamily="34" charset="0"/>
              </a:rPr>
            </a:br>
            <a:r>
              <a:rPr lang="en-US" sz="1800" dirty="0" smtClean="0">
                <a:latin typeface="Calibri Light" panose="020F0302020204030204" pitchFamily="34" charset="0"/>
                <a:sym typeface="Wingdings" panose="05000000000000000000" pitchFamily="2" charset="2"/>
              </a:rPr>
              <a:t> out-couple RF power, e.g. feed back to injector</a:t>
            </a:r>
            <a:endParaRPr lang="en-US" sz="1800" dirty="0">
              <a:latin typeface="Calibri Light" panose="020F0302020204030204" pitchFamily="34" charset="0"/>
            </a:endParaRPr>
          </a:p>
        </p:txBody>
      </p:sp>
      <p:sp>
        <p:nvSpPr>
          <p:cNvPr id="27" name="Content Placeholder 3"/>
          <p:cNvSpPr txBox="1">
            <a:spLocks/>
          </p:cNvSpPr>
          <p:nvPr/>
        </p:nvSpPr>
        <p:spPr>
          <a:xfrm>
            <a:off x="0" y="5011440"/>
            <a:ext cx="9144000" cy="319941"/>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Ease dump design, i.e. energy can be lowered to minimize activation </a:t>
            </a:r>
            <a:endParaRPr lang="en-US" sz="1800" dirty="0">
              <a:latin typeface="Calibri Light" panose="020F0302020204030204" pitchFamily="34" charset="0"/>
            </a:endParaRPr>
          </a:p>
        </p:txBody>
      </p:sp>
    </p:spTree>
    <p:extLst>
      <p:ext uri="{BB962C8B-B14F-4D97-AF65-F5344CB8AC3E}">
        <p14:creationId xmlns:p14="http://schemas.microsoft.com/office/powerpoint/2010/main" val="1762680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7" grpId="0"/>
      <p:bldP spid="18" grpId="0"/>
      <p:bldP spid="22" grpId="0"/>
      <p:bldP spid="23"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Mechanical Stiffening of Cavity</a:t>
            </a:r>
            <a:endParaRPr lang="en-US" sz="3600" dirty="0">
              <a:latin typeface="Calibri Light" panose="020F0302020204030204" pitchFamily="34" charset="0"/>
              <a:cs typeface="Trajan Pro"/>
            </a:endParaRPr>
          </a:p>
        </p:txBody>
      </p:sp>
      <p:sp>
        <p:nvSpPr>
          <p:cNvPr id="26" name="TextBox 25"/>
          <p:cNvSpPr txBox="1"/>
          <p:nvPr/>
        </p:nvSpPr>
        <p:spPr>
          <a:xfrm>
            <a:off x="4654663" y="6384056"/>
            <a:ext cx="1275157" cy="369332"/>
          </a:xfrm>
          <a:prstGeom prst="rect">
            <a:avLst/>
          </a:prstGeom>
          <a:noFill/>
        </p:spPr>
        <p:txBody>
          <a:bodyPr wrap="none" rtlCol="0">
            <a:spAutoFit/>
          </a:bodyPr>
          <a:lstStyle/>
          <a:p>
            <a:r>
              <a:rPr lang="en-US" dirty="0" smtClean="0"/>
              <a:t>after rolling</a:t>
            </a:r>
            <a:endParaRPr lang="en-US" dirty="0"/>
          </a:p>
        </p:txBody>
      </p:sp>
      <p:sp>
        <p:nvSpPr>
          <p:cNvPr id="14" name="Content Placeholder 3"/>
          <p:cNvSpPr txBox="1">
            <a:spLocks/>
          </p:cNvSpPr>
          <p:nvPr/>
        </p:nvSpPr>
        <p:spPr>
          <a:xfrm>
            <a:off x="-15925" y="841628"/>
            <a:ext cx="9144000" cy="522351"/>
          </a:xfrm>
          <a:prstGeom prst="rect">
            <a:avLst/>
          </a:prstGeom>
        </p:spPr>
        <p:txBody>
          <a:bodyPr vert="horz" lIns="0" tIns="0" rIns="0" bIns="0" rtlCol="0">
            <a:normAutofit fontScale="250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7600" dirty="0" smtClean="0">
                <a:latin typeface="Calibri Light" panose="020F0302020204030204" pitchFamily="34" charset="0"/>
              </a:rPr>
              <a:t>Heat treatment for H2-degassing (typically at 800 °C) reduces Young’s modulus (YM) of high RRR Nb material (100 GPa to ~30 GPa) </a:t>
            </a:r>
          </a:p>
          <a:p>
            <a:pPr marL="1143000" lvl="1" indent="-342900">
              <a:lnSpc>
                <a:spcPct val="100000"/>
              </a:lnSpc>
            </a:pPr>
            <a:endParaRPr lang="en-US" sz="2000" dirty="0" smtClean="0">
              <a:latin typeface="Calibri Light" panose="020F0302020204030204" pitchFamily="34" charset="0"/>
            </a:endParaRPr>
          </a:p>
        </p:txBody>
      </p:sp>
      <p:sp>
        <p:nvSpPr>
          <p:cNvPr id="15" name="Content Placeholder 3"/>
          <p:cNvSpPr txBox="1">
            <a:spLocks/>
          </p:cNvSpPr>
          <p:nvPr/>
        </p:nvSpPr>
        <p:spPr>
          <a:xfrm>
            <a:off x="3095" y="1524836"/>
            <a:ext cx="9144000" cy="2963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600" dirty="0" smtClean="0">
                <a:latin typeface="Calibri Light" panose="020F0302020204030204" pitchFamily="34" charset="0"/>
              </a:rPr>
              <a:t>Need to consider worst </a:t>
            </a:r>
            <a:r>
              <a:rPr lang="en-US" sz="1600" dirty="0">
                <a:latin typeface="Calibri Light" panose="020F0302020204030204" pitchFamily="34" charset="0"/>
              </a:rPr>
              <a:t>case </a:t>
            </a:r>
            <a:r>
              <a:rPr lang="en-US" sz="1600" dirty="0" smtClean="0">
                <a:latin typeface="Calibri Light" panose="020F0302020204030204" pitchFamily="34" charset="0"/>
              </a:rPr>
              <a:t>when </a:t>
            </a:r>
            <a:r>
              <a:rPr lang="en-US" sz="1600" dirty="0">
                <a:latin typeface="Calibri Light" panose="020F0302020204030204" pitchFamily="34" charset="0"/>
              </a:rPr>
              <a:t>YM ~ 30 GPa and yield strength ~ 30 </a:t>
            </a:r>
            <a:r>
              <a:rPr lang="en-US" sz="1600" dirty="0" smtClean="0">
                <a:latin typeface="Calibri Light" panose="020F0302020204030204" pitchFamily="34" charset="0"/>
              </a:rPr>
              <a:t>MPa</a:t>
            </a:r>
            <a:endParaRPr lang="en-US" sz="1600" dirty="0">
              <a:latin typeface="Calibri Light" panose="020F0302020204030204" pitchFamily="34" charset="0"/>
            </a:endParaRPr>
          </a:p>
        </p:txBody>
      </p:sp>
      <p:grpSp>
        <p:nvGrpSpPr>
          <p:cNvPr id="61" name="Group 60"/>
          <p:cNvGrpSpPr/>
          <p:nvPr/>
        </p:nvGrpSpPr>
        <p:grpSpPr>
          <a:xfrm>
            <a:off x="41195" y="2550124"/>
            <a:ext cx="2914003" cy="3895201"/>
            <a:chOff x="41195" y="2607803"/>
            <a:chExt cx="2914003" cy="3895201"/>
          </a:xfrm>
        </p:grpSpPr>
        <p:sp>
          <p:nvSpPr>
            <p:cNvPr id="18" name="Content Placeholder 3"/>
            <p:cNvSpPr txBox="1">
              <a:spLocks/>
            </p:cNvSpPr>
            <p:nvPr/>
          </p:nvSpPr>
          <p:spPr>
            <a:xfrm>
              <a:off x="41195" y="6225854"/>
              <a:ext cx="2823925" cy="27715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400" dirty="0" smtClean="0">
                  <a:latin typeface="Calibri Light" panose="020F0302020204030204" pitchFamily="34" charset="0"/>
                </a:rPr>
                <a:t>G.R. Myneni et al., Proc. of SRF 2003</a:t>
              </a:r>
              <a:endParaRPr lang="en-US" sz="1400" dirty="0">
                <a:latin typeface="Calibri Light" panose="020F0302020204030204" pitchFamily="34" charset="0"/>
              </a:endParaRPr>
            </a:p>
          </p:txBody>
        </p:sp>
        <p:grpSp>
          <p:nvGrpSpPr>
            <p:cNvPr id="59" name="Group 58"/>
            <p:cNvGrpSpPr/>
            <p:nvPr/>
          </p:nvGrpSpPr>
          <p:grpSpPr>
            <a:xfrm>
              <a:off x="222514" y="2607803"/>
              <a:ext cx="2732684" cy="3627456"/>
              <a:chOff x="222514" y="2607803"/>
              <a:chExt cx="2732684" cy="3627456"/>
            </a:xfrm>
          </p:grpSpPr>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449" y="4517228"/>
                <a:ext cx="2290877" cy="1412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61832" y="5681261"/>
                <a:ext cx="2693366" cy="553998"/>
              </a:xfrm>
              <a:prstGeom prst="rect">
                <a:avLst/>
              </a:prstGeom>
              <a:solidFill>
                <a:schemeClr val="bg1"/>
              </a:solidFill>
            </p:spPr>
            <p:txBody>
              <a:bodyPr wrap="none" rtlCol="0">
                <a:spAutoFit/>
              </a:bodyPr>
              <a:lstStyle/>
              <a:p>
                <a:pPr marL="0" lvl="1"/>
                <a:r>
                  <a:rPr lang="en-US" sz="1000" dirty="0" smtClean="0">
                    <a:latin typeface="Calibri Light" panose="020F0302020204030204" pitchFamily="34" charset="0"/>
                  </a:rPr>
                  <a:t>SSR = Slow Strain Rate is 5.561e-5 s</a:t>
                </a:r>
                <a:r>
                  <a:rPr lang="en-US" sz="1000" baseline="30000" dirty="0" smtClean="0">
                    <a:latin typeface="Calibri Light" panose="020F0302020204030204" pitchFamily="34" charset="0"/>
                  </a:rPr>
                  <a:t>-1</a:t>
                </a:r>
                <a:endParaRPr lang="en-US" sz="1000" dirty="0" smtClean="0">
                  <a:latin typeface="Calibri Light" panose="020F0302020204030204" pitchFamily="34" charset="0"/>
                </a:endParaRPr>
              </a:p>
              <a:p>
                <a:pPr marL="0" lvl="1"/>
                <a:r>
                  <a:rPr lang="en-US" sz="1000" dirty="0" smtClean="0">
                    <a:latin typeface="Calibri Light" panose="020F0302020204030204" pitchFamily="34" charset="0"/>
                  </a:rPr>
                  <a:t>FSR = Fast Strain Rate is 2e-4 s</a:t>
                </a:r>
                <a:r>
                  <a:rPr lang="en-US" sz="1000" baseline="30000" dirty="0" smtClean="0">
                    <a:latin typeface="Calibri Light" panose="020F0302020204030204" pitchFamily="34" charset="0"/>
                  </a:rPr>
                  <a:t>-1</a:t>
                </a:r>
                <a:r>
                  <a:rPr lang="en-US" sz="1000" dirty="0" smtClean="0">
                    <a:latin typeface="Calibri Light" panose="020F0302020204030204" pitchFamily="34" charset="0"/>
                  </a:rPr>
                  <a:t> up to yield point</a:t>
                </a:r>
                <a:br>
                  <a:rPr lang="en-US" sz="1000" dirty="0" smtClean="0">
                    <a:latin typeface="Calibri Light" panose="020F0302020204030204" pitchFamily="34" charset="0"/>
                  </a:rPr>
                </a:br>
                <a:r>
                  <a:rPr lang="en-US" sz="1000" dirty="0" smtClean="0">
                    <a:latin typeface="Calibri Light" panose="020F0302020204030204" pitchFamily="34" charset="0"/>
                  </a:rPr>
                  <a:t>and 1e-3 s</a:t>
                </a:r>
                <a:r>
                  <a:rPr lang="en-US" sz="1000" baseline="30000" dirty="0" smtClean="0">
                    <a:latin typeface="Calibri Light" panose="020F0302020204030204" pitchFamily="34" charset="0"/>
                  </a:rPr>
                  <a:t>-1</a:t>
                </a:r>
                <a:r>
                  <a:rPr lang="en-US" sz="1000" dirty="0" smtClean="0">
                    <a:latin typeface="Calibri Light" panose="020F0302020204030204" pitchFamily="34" charset="0"/>
                  </a:rPr>
                  <a:t> until break</a:t>
                </a:r>
                <a:endParaRPr lang="en-US" sz="1000" dirty="0">
                  <a:latin typeface="Calibri Light" panose="020F0302020204030204" pitchFamily="34" charset="0"/>
                </a:endParaRPr>
              </a:p>
            </p:txBody>
          </p:sp>
          <p:grpSp>
            <p:nvGrpSpPr>
              <p:cNvPr id="40" name="Group 39"/>
              <p:cNvGrpSpPr/>
              <p:nvPr/>
            </p:nvGrpSpPr>
            <p:grpSpPr>
              <a:xfrm>
                <a:off x="222514" y="2607803"/>
                <a:ext cx="2166939" cy="1891601"/>
                <a:chOff x="345925" y="2555396"/>
                <a:chExt cx="3514725" cy="3068135"/>
              </a:xfrm>
            </p:grpSpPr>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925" y="2555396"/>
                  <a:ext cx="3514725" cy="3068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9" name="Straight Connector 18"/>
                <p:cNvCxnSpPr/>
                <p:nvPr/>
              </p:nvCxnSpPr>
              <p:spPr>
                <a:xfrm>
                  <a:off x="734197" y="3997211"/>
                  <a:ext cx="260347"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1214408" y="4465750"/>
                  <a:ext cx="0" cy="865599"/>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886629" y="4089463"/>
                  <a:ext cx="463550" cy="108327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880240" y="3769202"/>
                  <a:ext cx="231776" cy="1446736"/>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791341" y="4401530"/>
                  <a:ext cx="641351"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1062013" y="3883775"/>
                  <a:ext cx="0" cy="1395412"/>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p:grpSp>
      </p:grpSp>
      <p:sp>
        <p:nvSpPr>
          <p:cNvPr id="72" name="Content Placeholder 3"/>
          <p:cNvSpPr txBox="1">
            <a:spLocks/>
          </p:cNvSpPr>
          <p:nvPr/>
        </p:nvSpPr>
        <p:spPr>
          <a:xfrm>
            <a:off x="-20582" y="1760220"/>
            <a:ext cx="9144000" cy="38049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1900" dirty="0" smtClean="0">
                <a:latin typeface="Calibri Light" panose="020F0302020204030204" pitchFamily="34" charset="0"/>
              </a:rPr>
              <a:t>Beam tubes deflect when cavity evacuated</a:t>
            </a:r>
          </a:p>
        </p:txBody>
      </p:sp>
      <p:grpSp>
        <p:nvGrpSpPr>
          <p:cNvPr id="9240" name="Group 9239"/>
          <p:cNvGrpSpPr/>
          <p:nvPr/>
        </p:nvGrpSpPr>
        <p:grpSpPr>
          <a:xfrm>
            <a:off x="3654422" y="2571638"/>
            <a:ext cx="4361686" cy="1575474"/>
            <a:chOff x="3679080" y="2472082"/>
            <a:chExt cx="5384178" cy="1944806"/>
          </a:xfrm>
        </p:grpSpPr>
        <p:sp>
          <p:nvSpPr>
            <p:cNvPr id="9216" name="TextBox 9215"/>
            <p:cNvSpPr txBox="1"/>
            <p:nvPr/>
          </p:nvSpPr>
          <p:spPr>
            <a:xfrm>
              <a:off x="7397075" y="2472082"/>
              <a:ext cx="1264129" cy="369332"/>
            </a:xfrm>
            <a:prstGeom prst="rect">
              <a:avLst/>
            </a:prstGeom>
            <a:noFill/>
          </p:spPr>
          <p:txBody>
            <a:bodyPr wrap="none" rtlCol="0">
              <a:spAutoFit/>
            </a:bodyPr>
            <a:lstStyle/>
            <a:p>
              <a:r>
                <a:rPr lang="en-US" b="1" dirty="0">
                  <a:latin typeface="Calibri Light" panose="020F0302020204030204" pitchFamily="34" charset="0"/>
                </a:rPr>
                <a:t>n</a:t>
              </a:r>
              <a:r>
                <a:rPr lang="en-US" b="1" dirty="0" smtClean="0">
                  <a:latin typeface="Calibri Light" panose="020F0302020204030204" pitchFamily="34" charset="0"/>
                </a:rPr>
                <a:t>o stiffener</a:t>
              </a:r>
              <a:endParaRPr lang="en-US" b="1" dirty="0">
                <a:latin typeface="Calibri Light" panose="020F0302020204030204" pitchFamily="34" charset="0"/>
              </a:endParaRPr>
            </a:p>
          </p:txBody>
        </p:sp>
        <p:pic>
          <p:nvPicPr>
            <p:cNvPr id="9231"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4751" y="2476820"/>
              <a:ext cx="3150222" cy="1784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95"/>
            <p:cNvSpPr/>
            <p:nvPr/>
          </p:nvSpPr>
          <p:spPr>
            <a:xfrm>
              <a:off x="3679080" y="2484440"/>
              <a:ext cx="5384178" cy="193244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55" name="Group 54"/>
          <p:cNvGrpSpPr/>
          <p:nvPr/>
        </p:nvGrpSpPr>
        <p:grpSpPr>
          <a:xfrm>
            <a:off x="297591" y="2375504"/>
            <a:ext cx="3258698" cy="2127087"/>
            <a:chOff x="2671122" y="2430246"/>
            <a:chExt cx="3258698" cy="2127087"/>
          </a:xfrm>
        </p:grpSpPr>
        <p:pic>
          <p:nvPicPr>
            <p:cNvPr id="92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71122" y="2430246"/>
              <a:ext cx="3258698" cy="2127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6" name="Straight Connector 55"/>
            <p:cNvCxnSpPr/>
            <p:nvPr/>
          </p:nvCxnSpPr>
          <p:spPr>
            <a:xfrm>
              <a:off x="2888016" y="3493789"/>
              <a:ext cx="269522" cy="2826"/>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2911828" y="3462339"/>
              <a:ext cx="176653" cy="90509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3077503" y="3462338"/>
              <a:ext cx="0" cy="93345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49" name="Rectangle 48"/>
            <p:cNvSpPr/>
            <p:nvPr/>
          </p:nvSpPr>
          <p:spPr>
            <a:xfrm>
              <a:off x="2911828" y="2861913"/>
              <a:ext cx="1458348" cy="307777"/>
            </a:xfrm>
            <a:prstGeom prst="rect">
              <a:avLst/>
            </a:prstGeom>
          </p:spPr>
          <p:txBody>
            <a:bodyPr wrap="none">
              <a:spAutoFit/>
            </a:bodyPr>
            <a:lstStyle/>
            <a:p>
              <a:r>
                <a:rPr lang="en-US" sz="1400" dirty="0" smtClean="0">
                  <a:latin typeface="Calibri Light" panose="020F0302020204030204" pitchFamily="34" charset="0"/>
                </a:rPr>
                <a:t>1 ksi ~ 6.895 MPa</a:t>
              </a:r>
              <a:endParaRPr lang="en-US" sz="1400" dirty="0">
                <a:latin typeface="Calibri Light" panose="020F0302020204030204" pitchFamily="34" charset="0"/>
              </a:endParaRPr>
            </a:p>
          </p:txBody>
        </p:sp>
      </p:grpSp>
      <p:sp>
        <p:nvSpPr>
          <p:cNvPr id="44" name="Content Placeholder 3"/>
          <p:cNvSpPr txBox="1">
            <a:spLocks/>
          </p:cNvSpPr>
          <p:nvPr/>
        </p:nvSpPr>
        <p:spPr>
          <a:xfrm>
            <a:off x="0" y="2042794"/>
            <a:ext cx="9144000" cy="32509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700" dirty="0">
                <a:latin typeface="Calibri Light" panose="020F0302020204030204" pitchFamily="34" charset="0"/>
              </a:rPr>
              <a:t>Added minimal stiffening between tubes to stay within the elastic range</a:t>
            </a:r>
          </a:p>
        </p:txBody>
      </p:sp>
      <p:sp>
        <p:nvSpPr>
          <p:cNvPr id="48" name="Content Placeholder 3"/>
          <p:cNvSpPr txBox="1">
            <a:spLocks/>
          </p:cNvSpPr>
          <p:nvPr/>
        </p:nvSpPr>
        <p:spPr>
          <a:xfrm>
            <a:off x="-8305" y="1283504"/>
            <a:ext cx="9144000" cy="248952"/>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700" dirty="0" smtClean="0">
                <a:latin typeface="Calibri Light" panose="020F0302020204030204" pitchFamily="34" charset="0"/>
              </a:rPr>
              <a:t>Chemical vapor-deposition of Nb3Sn considered at later stage  (T = 1200°C)</a:t>
            </a:r>
          </a:p>
        </p:txBody>
      </p:sp>
      <p:grpSp>
        <p:nvGrpSpPr>
          <p:cNvPr id="13" name="Group 12"/>
          <p:cNvGrpSpPr/>
          <p:nvPr/>
        </p:nvGrpSpPr>
        <p:grpSpPr>
          <a:xfrm>
            <a:off x="3091003" y="4163798"/>
            <a:ext cx="6063971" cy="2365273"/>
            <a:chOff x="3091003" y="4163798"/>
            <a:chExt cx="6063971" cy="2365273"/>
          </a:xfrm>
        </p:grpSpPr>
        <p:sp>
          <p:nvSpPr>
            <p:cNvPr id="84" name="TextBox 83"/>
            <p:cNvSpPr txBox="1"/>
            <p:nvPr/>
          </p:nvSpPr>
          <p:spPr>
            <a:xfrm>
              <a:off x="6184036" y="4384533"/>
              <a:ext cx="1415644" cy="369332"/>
            </a:xfrm>
            <a:prstGeom prst="rect">
              <a:avLst/>
            </a:prstGeom>
            <a:noFill/>
          </p:spPr>
          <p:txBody>
            <a:bodyPr wrap="none" rtlCol="0">
              <a:spAutoFit/>
            </a:bodyPr>
            <a:lstStyle/>
            <a:p>
              <a:r>
                <a:rPr lang="en-US" b="1" dirty="0" smtClean="0">
                  <a:latin typeface="Calibri Light" panose="020F0302020204030204" pitchFamily="34" charset="0"/>
                </a:rPr>
                <a:t>with stiffener</a:t>
              </a:r>
              <a:endParaRPr lang="en-US" b="1" dirty="0">
                <a:latin typeface="Calibri Light" panose="020F0302020204030204" pitchFamily="34" charset="0"/>
              </a:endParaRPr>
            </a:p>
          </p:txBody>
        </p:sp>
        <p:pic>
          <p:nvPicPr>
            <p:cNvPr id="9229"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09003" y="4409826"/>
              <a:ext cx="1343767" cy="1813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32"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41280" y="4441725"/>
              <a:ext cx="1294242" cy="1750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tangle 96"/>
            <p:cNvSpPr/>
            <p:nvPr/>
          </p:nvSpPr>
          <p:spPr>
            <a:xfrm>
              <a:off x="5440680" y="5975073"/>
              <a:ext cx="3714294" cy="553998"/>
            </a:xfrm>
            <a:prstGeom prst="rect">
              <a:avLst/>
            </a:prstGeom>
          </p:spPr>
          <p:txBody>
            <a:bodyPr wrap="square">
              <a:spAutoFit/>
            </a:bodyPr>
            <a:lstStyle/>
            <a:p>
              <a:r>
                <a:rPr lang="en-US" sz="1500" dirty="0" smtClean="0">
                  <a:latin typeface="Calibri Light" panose="020F0302020204030204" pitchFamily="34" charset="0"/>
                </a:rPr>
                <a:t>Stress linearization along thickness </a:t>
              </a:r>
              <a:br>
                <a:rPr lang="en-US" sz="1500" dirty="0" smtClean="0">
                  <a:latin typeface="Calibri Light" panose="020F0302020204030204" pitchFamily="34" charset="0"/>
                </a:rPr>
              </a:br>
              <a:r>
                <a:rPr lang="en-US" sz="1500" dirty="0" smtClean="0">
                  <a:latin typeface="Calibri Light" panose="020F0302020204030204" pitchFamily="34" charset="0"/>
                </a:rPr>
                <a:t>(Membrane stress) resulted in only 11.8 MPa</a:t>
              </a:r>
              <a:endParaRPr lang="en-US" sz="1500" dirty="0">
                <a:latin typeface="Calibri Light" panose="020F0302020204030204" pitchFamily="34" charset="0"/>
              </a:endParaRPr>
            </a:p>
          </p:txBody>
        </p:sp>
        <p:pic>
          <p:nvPicPr>
            <p:cNvPr id="9238"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22988" y="4789330"/>
              <a:ext cx="1505902" cy="12047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39"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01699" y="4532833"/>
              <a:ext cx="1206321" cy="1461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Content Placeholder 3"/>
            <p:cNvSpPr txBox="1">
              <a:spLocks/>
            </p:cNvSpPr>
            <p:nvPr/>
          </p:nvSpPr>
          <p:spPr>
            <a:xfrm>
              <a:off x="3204634" y="4221693"/>
              <a:ext cx="5450371" cy="211217"/>
            </a:xfrm>
            <a:prstGeom prst="rect">
              <a:avLst/>
            </a:prstGeom>
          </p:spPr>
          <p:txBody>
            <a:bodyPr vert="horz" lIns="0" tIns="0" rIns="0" bIns="0" rtlCol="0">
              <a:normAutofit fontScale="625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a:lnSpc>
                  <a:spcPct val="100000"/>
                </a:lnSpc>
              </a:pPr>
              <a:r>
                <a:rPr lang="en-US" sz="2200" dirty="0" smtClean="0">
                  <a:latin typeface="Calibri Light" panose="020F0302020204030204" pitchFamily="34" charset="0"/>
                </a:rPr>
                <a:t>VTA setup with gravity and outside pressure of 0.133 MPa considered</a:t>
              </a:r>
            </a:p>
          </p:txBody>
        </p:sp>
        <p:sp>
          <p:nvSpPr>
            <p:cNvPr id="9217" name="Rectangle 9216"/>
            <p:cNvSpPr/>
            <p:nvPr/>
          </p:nvSpPr>
          <p:spPr>
            <a:xfrm>
              <a:off x="3091003" y="4163798"/>
              <a:ext cx="6063971" cy="2281527"/>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66411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2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2" grpId="0"/>
      <p:bldP spid="44"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554"/>
            <a:ext cx="8229600" cy="365040"/>
          </a:xfrm>
        </p:spPr>
        <p:txBody>
          <a:bodyPr>
            <a:noAutofit/>
          </a:bodyPr>
          <a:lstStyle/>
          <a:p>
            <a:r>
              <a:rPr lang="en-US" sz="4000" dirty="0" smtClean="0"/>
              <a:t>2-Beam Excitation Scheme</a:t>
            </a:r>
            <a:endParaRPr lang="en-US" sz="4000" dirty="0">
              <a:latin typeface="Minion Pro"/>
            </a:endParaRPr>
          </a:p>
        </p:txBody>
      </p:sp>
      <p:sp>
        <p:nvSpPr>
          <p:cNvPr id="4" name="Date Placeholder 3"/>
          <p:cNvSpPr>
            <a:spLocks noGrp="1"/>
          </p:cNvSpPr>
          <p:nvPr>
            <p:ph type="dt" sz="half" idx="10"/>
          </p:nvPr>
        </p:nvSpPr>
        <p:spPr/>
        <p:txBody>
          <a:bodyPr/>
          <a:lstStyle/>
          <a:p>
            <a:fld id="{3A9A663D-15F8-9A44-9712-59ED5784CF5E}" type="datetime1">
              <a:rPr lang="en-US" smtClean="0"/>
              <a:pPr/>
              <a:t>6/19/2017</a:t>
            </a:fld>
            <a:endParaRPr lang="en-US" dirty="0"/>
          </a:p>
        </p:txBody>
      </p:sp>
      <p:sp>
        <p:nvSpPr>
          <p:cNvPr id="5" name="Slide Number Placeholder 4"/>
          <p:cNvSpPr>
            <a:spLocks noGrp="1"/>
          </p:cNvSpPr>
          <p:nvPr>
            <p:ph type="sldNum" sz="quarter" idx="12"/>
          </p:nvPr>
        </p:nvSpPr>
        <p:spPr/>
        <p:txBody>
          <a:bodyPr/>
          <a:lstStyle/>
          <a:p>
            <a:fld id="{B58F48A6-A3E1-4848-9AC3-B43F560BE4FE}" type="slidenum">
              <a:rPr lang="en-US" smtClean="0"/>
              <a:pPr/>
              <a:t>21</a:t>
            </a:fld>
            <a:endParaRPr lang="en-US" dirty="0"/>
          </a:p>
        </p:txBody>
      </p:sp>
      <p:sp>
        <p:nvSpPr>
          <p:cNvPr id="7" name="TextBox 6"/>
          <p:cNvSpPr txBox="1"/>
          <p:nvPr/>
        </p:nvSpPr>
        <p:spPr>
          <a:xfrm>
            <a:off x="663751" y="5109792"/>
            <a:ext cx="3215624" cy="923330"/>
          </a:xfrm>
          <a:prstGeom prst="rect">
            <a:avLst/>
          </a:prstGeom>
          <a:noFill/>
        </p:spPr>
        <p:txBody>
          <a:bodyPr wrap="none" rtlCol="0">
            <a:spAutoFit/>
          </a:bodyPr>
          <a:lstStyle/>
          <a:p>
            <a:r>
              <a:rPr lang="en-US" dirty="0" smtClean="0">
                <a:latin typeface="Calibri Light" panose="020F0302020204030204" pitchFamily="34" charset="0"/>
              </a:rPr>
              <a:t>Conventional TM010 cavity</a:t>
            </a:r>
          </a:p>
          <a:p>
            <a:pPr marL="285750" indent="-285750">
              <a:buFontTx/>
              <a:buChar char="-"/>
            </a:pPr>
            <a:r>
              <a:rPr lang="en-US" dirty="0" smtClean="0">
                <a:latin typeface="Calibri Light" panose="020F0302020204030204" pitchFamily="34" charset="0"/>
              </a:rPr>
              <a:t>2 beams counter-propagating</a:t>
            </a:r>
            <a:br>
              <a:rPr lang="en-US" dirty="0" smtClean="0">
                <a:latin typeface="Calibri Light" panose="020F0302020204030204" pitchFamily="34" charset="0"/>
              </a:rPr>
            </a:br>
            <a:r>
              <a:rPr lang="en-US" dirty="0" smtClean="0">
                <a:latin typeface="Calibri Light" panose="020F0302020204030204" pitchFamily="34" charset="0"/>
              </a:rPr>
              <a:t>(ERL mode)</a:t>
            </a:r>
          </a:p>
        </p:txBody>
      </p:sp>
      <p:grpSp>
        <p:nvGrpSpPr>
          <p:cNvPr id="5120" name="Group 5119"/>
          <p:cNvGrpSpPr/>
          <p:nvPr/>
        </p:nvGrpSpPr>
        <p:grpSpPr>
          <a:xfrm>
            <a:off x="4701974" y="3364451"/>
            <a:ext cx="2722948" cy="2481413"/>
            <a:chOff x="-55948" y="3145088"/>
            <a:chExt cx="2722948" cy="2481413"/>
          </a:xfrm>
        </p:grpSpPr>
        <p:pic>
          <p:nvPicPr>
            <p:cNvPr id="2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59" y="3234585"/>
              <a:ext cx="2593341" cy="23919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22860" y="3145088"/>
              <a:ext cx="1133644" cy="369332"/>
            </a:xfrm>
            <a:prstGeom prst="rect">
              <a:avLst/>
            </a:prstGeom>
            <a:noFill/>
          </p:spPr>
          <p:txBody>
            <a:bodyPr wrap="none" rtlCol="0">
              <a:spAutoFit/>
            </a:bodyPr>
            <a:lstStyle/>
            <a:p>
              <a:r>
                <a:rPr lang="en-US" dirty="0"/>
                <a:t>a</a:t>
              </a:r>
              <a:r>
                <a:rPr lang="en-US" dirty="0" smtClean="0"/>
                <a:t>cc. beam</a:t>
              </a:r>
              <a:endParaRPr lang="en-US" dirty="0"/>
            </a:p>
          </p:txBody>
        </p:sp>
        <p:sp>
          <p:nvSpPr>
            <p:cNvPr id="22" name="TextBox 21"/>
            <p:cNvSpPr txBox="1"/>
            <p:nvPr/>
          </p:nvSpPr>
          <p:spPr>
            <a:xfrm>
              <a:off x="-55948" y="4245877"/>
              <a:ext cx="1162498" cy="369332"/>
            </a:xfrm>
            <a:prstGeom prst="rect">
              <a:avLst/>
            </a:prstGeom>
            <a:noFill/>
          </p:spPr>
          <p:txBody>
            <a:bodyPr wrap="none" rtlCol="0">
              <a:spAutoFit/>
            </a:bodyPr>
            <a:lstStyle/>
            <a:p>
              <a:r>
                <a:rPr lang="en-US" dirty="0" smtClean="0"/>
                <a:t>dec. beam</a:t>
              </a:r>
              <a:endParaRPr lang="en-US" dirty="0"/>
            </a:p>
          </p:txBody>
        </p:sp>
        <p:sp>
          <p:nvSpPr>
            <p:cNvPr id="24" name="TextBox 23"/>
            <p:cNvSpPr txBox="1"/>
            <p:nvPr/>
          </p:nvSpPr>
          <p:spPr>
            <a:xfrm>
              <a:off x="316523" y="3423466"/>
              <a:ext cx="346570" cy="369332"/>
            </a:xfrm>
            <a:prstGeom prst="rect">
              <a:avLst/>
            </a:prstGeom>
            <a:noFill/>
          </p:spPr>
          <p:txBody>
            <a:bodyPr wrap="none" rtlCol="0">
              <a:spAutoFit/>
            </a:bodyPr>
            <a:lstStyle/>
            <a:p>
              <a:r>
                <a:rPr lang="en-US" dirty="0" smtClean="0"/>
                <a:t>e</a:t>
              </a:r>
              <a:r>
                <a:rPr lang="en-US" baseline="30000" dirty="0" smtClean="0"/>
                <a:t>-</a:t>
              </a:r>
              <a:endParaRPr lang="en-US" baseline="30000" dirty="0"/>
            </a:p>
          </p:txBody>
        </p:sp>
        <p:sp>
          <p:nvSpPr>
            <p:cNvPr id="25" name="TextBox 24"/>
            <p:cNvSpPr txBox="1"/>
            <p:nvPr/>
          </p:nvSpPr>
          <p:spPr>
            <a:xfrm>
              <a:off x="316523" y="4480274"/>
              <a:ext cx="346570" cy="369332"/>
            </a:xfrm>
            <a:prstGeom prst="rect">
              <a:avLst/>
            </a:prstGeom>
            <a:noFill/>
          </p:spPr>
          <p:txBody>
            <a:bodyPr wrap="none" rtlCol="0">
              <a:spAutoFit/>
            </a:bodyPr>
            <a:lstStyle/>
            <a:p>
              <a:r>
                <a:rPr lang="en-US" dirty="0" smtClean="0"/>
                <a:t>e</a:t>
              </a:r>
              <a:r>
                <a:rPr lang="en-US" baseline="30000" dirty="0" smtClean="0"/>
                <a:t>-</a:t>
              </a:r>
              <a:endParaRPr lang="en-US" baseline="30000" dirty="0"/>
            </a:p>
          </p:txBody>
        </p:sp>
        <p:grpSp>
          <p:nvGrpSpPr>
            <p:cNvPr id="31" name="Group 30"/>
            <p:cNvGrpSpPr/>
            <p:nvPr/>
          </p:nvGrpSpPr>
          <p:grpSpPr>
            <a:xfrm>
              <a:off x="366066" y="3786479"/>
              <a:ext cx="363414" cy="140677"/>
              <a:chOff x="235171" y="3583671"/>
              <a:chExt cx="363414" cy="140677"/>
            </a:xfrm>
          </p:grpSpPr>
          <p:cxnSp>
            <p:nvCxnSpPr>
              <p:cNvPr id="26" name="Straight Arrow Connector 25"/>
              <p:cNvCxnSpPr/>
              <p:nvPr/>
            </p:nvCxnSpPr>
            <p:spPr>
              <a:xfrm>
                <a:off x="305508" y="3662646"/>
                <a:ext cx="293077"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235171" y="3583671"/>
                <a:ext cx="140677" cy="140677"/>
              </a:xfrm>
              <a:prstGeom prst="ellipse">
                <a:avLst/>
              </a:prstGeom>
              <a:solidFill>
                <a:srgbClr val="FF0000"/>
              </a:solidFill>
              <a:ln>
                <a:no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0" name="Group 9"/>
            <p:cNvGrpSpPr/>
            <p:nvPr/>
          </p:nvGrpSpPr>
          <p:grpSpPr>
            <a:xfrm>
              <a:off x="384624" y="4849606"/>
              <a:ext cx="351043" cy="140677"/>
              <a:chOff x="247541" y="4293346"/>
              <a:chExt cx="351043" cy="140677"/>
            </a:xfrm>
          </p:grpSpPr>
          <p:cxnSp>
            <p:nvCxnSpPr>
              <p:cNvPr id="28" name="Straight Arrow Connector 27"/>
              <p:cNvCxnSpPr/>
              <p:nvPr/>
            </p:nvCxnSpPr>
            <p:spPr>
              <a:xfrm>
                <a:off x="305507" y="4356065"/>
                <a:ext cx="293077"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247541" y="4293346"/>
                <a:ext cx="140677" cy="140677"/>
              </a:xfrm>
              <a:prstGeom prst="ellipse">
                <a:avLst/>
              </a:prstGeom>
              <a:solidFill>
                <a:srgbClr val="FF0000"/>
              </a:solidFill>
              <a:ln>
                <a:no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
        <p:nvSpPr>
          <p:cNvPr id="36" name="Content Placeholder 3"/>
          <p:cNvSpPr txBox="1">
            <a:spLocks/>
          </p:cNvSpPr>
          <p:nvPr/>
        </p:nvSpPr>
        <p:spPr>
          <a:xfrm>
            <a:off x="6554" y="2156645"/>
            <a:ext cx="9144000" cy="662748"/>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Beam excitation can be resembled numerically with 2-beam excitation scheme</a:t>
            </a:r>
            <a:br>
              <a:rPr lang="en-US" sz="2000" dirty="0" smtClean="0">
                <a:latin typeface="Calibri Light" panose="020F0302020204030204" pitchFamily="34" charset="0"/>
              </a:rPr>
            </a:br>
            <a:r>
              <a:rPr lang="en-US" sz="2000" dirty="0" smtClean="0">
                <a:latin typeface="Calibri Light" panose="020F0302020204030204" pitchFamily="34" charset="0"/>
              </a:rPr>
              <a:t>to calculate broadband coupling impedance or loss factor</a:t>
            </a:r>
            <a:endParaRPr lang="en-US" sz="2000" b="1" dirty="0">
              <a:latin typeface="Calibri Light" panose="020F0302020204030204" pitchFamily="34" charset="0"/>
            </a:endParaRPr>
          </a:p>
        </p:txBody>
      </p:sp>
      <p:sp>
        <p:nvSpPr>
          <p:cNvPr id="37" name="TextBox 36"/>
          <p:cNvSpPr txBox="1"/>
          <p:nvPr/>
        </p:nvSpPr>
        <p:spPr>
          <a:xfrm>
            <a:off x="5006116" y="5769484"/>
            <a:ext cx="3301637" cy="646331"/>
          </a:xfrm>
          <a:prstGeom prst="rect">
            <a:avLst/>
          </a:prstGeom>
          <a:noFill/>
        </p:spPr>
        <p:txBody>
          <a:bodyPr wrap="square" rtlCol="0">
            <a:spAutoFit/>
          </a:bodyPr>
          <a:lstStyle/>
          <a:p>
            <a:r>
              <a:rPr lang="en-US" dirty="0" smtClean="0">
                <a:latin typeface="Calibri Light" panose="020F0302020204030204" pitchFamily="34" charset="0"/>
              </a:rPr>
              <a:t>Twin-axis TM110 cavity</a:t>
            </a:r>
          </a:p>
          <a:p>
            <a:r>
              <a:rPr lang="en-US" dirty="0" smtClean="0">
                <a:latin typeface="Calibri Light" panose="020F0302020204030204" pitchFamily="34" charset="0"/>
              </a:rPr>
              <a:t>- 2 beams co-moving (ERL mode)</a:t>
            </a:r>
            <a:endParaRPr lang="en-US" dirty="0">
              <a:latin typeface="Calibri Light" panose="020F0302020204030204" pitchFamily="34" charset="0"/>
            </a:endParaRPr>
          </a:p>
        </p:txBody>
      </p:sp>
      <p:grpSp>
        <p:nvGrpSpPr>
          <p:cNvPr id="5123" name="Group 5122"/>
          <p:cNvGrpSpPr/>
          <p:nvPr/>
        </p:nvGrpSpPr>
        <p:grpSpPr>
          <a:xfrm>
            <a:off x="600069" y="3587361"/>
            <a:ext cx="3034738" cy="1441501"/>
            <a:chOff x="331770" y="4654543"/>
            <a:chExt cx="3609474" cy="171450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70" y="4654543"/>
              <a:ext cx="3609474"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588945" y="5106418"/>
              <a:ext cx="346570" cy="369332"/>
            </a:xfrm>
            <a:prstGeom prst="rect">
              <a:avLst/>
            </a:prstGeom>
            <a:noFill/>
          </p:spPr>
          <p:txBody>
            <a:bodyPr wrap="none" rtlCol="0">
              <a:spAutoFit/>
            </a:bodyPr>
            <a:lstStyle/>
            <a:p>
              <a:r>
                <a:rPr lang="en-US" dirty="0" smtClean="0"/>
                <a:t>e</a:t>
              </a:r>
              <a:r>
                <a:rPr lang="en-US" baseline="30000" dirty="0" smtClean="0"/>
                <a:t>-</a:t>
              </a:r>
              <a:endParaRPr lang="en-US" baseline="30000" dirty="0"/>
            </a:p>
          </p:txBody>
        </p:sp>
        <p:sp>
          <p:nvSpPr>
            <p:cNvPr id="12" name="TextBox 11"/>
            <p:cNvSpPr txBox="1"/>
            <p:nvPr/>
          </p:nvSpPr>
          <p:spPr>
            <a:xfrm>
              <a:off x="3366508" y="5088046"/>
              <a:ext cx="346570" cy="369332"/>
            </a:xfrm>
            <a:prstGeom prst="rect">
              <a:avLst/>
            </a:prstGeom>
            <a:noFill/>
          </p:spPr>
          <p:txBody>
            <a:bodyPr wrap="none" rtlCol="0">
              <a:spAutoFit/>
            </a:bodyPr>
            <a:lstStyle/>
            <a:p>
              <a:r>
                <a:rPr lang="en-US" dirty="0" smtClean="0"/>
                <a:t>e</a:t>
              </a:r>
              <a:r>
                <a:rPr lang="en-US" baseline="30000" dirty="0" smtClean="0"/>
                <a:t>-</a:t>
              </a:r>
              <a:endParaRPr lang="en-US" baseline="30000" dirty="0"/>
            </a:p>
          </p:txBody>
        </p:sp>
        <p:grpSp>
          <p:nvGrpSpPr>
            <p:cNvPr id="3" name="Group 2"/>
            <p:cNvGrpSpPr/>
            <p:nvPr/>
          </p:nvGrpSpPr>
          <p:grpSpPr>
            <a:xfrm rot="10800000">
              <a:off x="3219972" y="5429288"/>
              <a:ext cx="363414" cy="140677"/>
              <a:chOff x="489807" y="2580538"/>
              <a:chExt cx="363414" cy="140677"/>
            </a:xfrm>
          </p:grpSpPr>
          <p:cxnSp>
            <p:nvCxnSpPr>
              <p:cNvPr id="16" name="Straight Arrow Connector 15"/>
              <p:cNvCxnSpPr/>
              <p:nvPr/>
            </p:nvCxnSpPr>
            <p:spPr>
              <a:xfrm>
                <a:off x="560144" y="2650876"/>
                <a:ext cx="293077"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489807" y="2580538"/>
                <a:ext cx="140677" cy="140677"/>
              </a:xfrm>
              <a:prstGeom prst="ellipse">
                <a:avLst/>
              </a:prstGeom>
              <a:solidFill>
                <a:srgbClr val="FF0000"/>
              </a:solidFill>
              <a:ln>
                <a:no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TextBox 17"/>
            <p:cNvSpPr txBox="1"/>
            <p:nvPr/>
          </p:nvSpPr>
          <p:spPr>
            <a:xfrm>
              <a:off x="368693" y="4755310"/>
              <a:ext cx="1133644" cy="369331"/>
            </a:xfrm>
            <a:prstGeom prst="rect">
              <a:avLst/>
            </a:prstGeom>
            <a:noFill/>
          </p:spPr>
          <p:txBody>
            <a:bodyPr wrap="none" rtlCol="0">
              <a:spAutoFit/>
            </a:bodyPr>
            <a:lstStyle/>
            <a:p>
              <a:r>
                <a:rPr lang="en-US" dirty="0"/>
                <a:t>a</a:t>
              </a:r>
              <a:r>
                <a:rPr lang="en-US" dirty="0" smtClean="0"/>
                <a:t>cc. beam</a:t>
              </a:r>
              <a:endParaRPr lang="en-US" dirty="0"/>
            </a:p>
          </p:txBody>
        </p:sp>
        <p:sp>
          <p:nvSpPr>
            <p:cNvPr id="19" name="TextBox 18"/>
            <p:cNvSpPr txBox="1"/>
            <p:nvPr/>
          </p:nvSpPr>
          <p:spPr>
            <a:xfrm>
              <a:off x="2638722" y="4744104"/>
              <a:ext cx="1162498" cy="369332"/>
            </a:xfrm>
            <a:prstGeom prst="rect">
              <a:avLst/>
            </a:prstGeom>
            <a:noFill/>
          </p:spPr>
          <p:txBody>
            <a:bodyPr wrap="none" rtlCol="0">
              <a:spAutoFit/>
            </a:bodyPr>
            <a:lstStyle/>
            <a:p>
              <a:r>
                <a:rPr lang="en-US" dirty="0" smtClean="0"/>
                <a:t>dec. beam</a:t>
              </a:r>
              <a:endParaRPr lang="en-US" dirty="0"/>
            </a:p>
          </p:txBody>
        </p:sp>
        <p:cxnSp>
          <p:nvCxnSpPr>
            <p:cNvPr id="14" name="Straight Arrow Connector 13"/>
            <p:cNvCxnSpPr/>
            <p:nvPr/>
          </p:nvCxnSpPr>
          <p:spPr>
            <a:xfrm>
              <a:off x="729991" y="5506230"/>
              <a:ext cx="293077"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659653" y="5437650"/>
              <a:ext cx="140677" cy="140677"/>
            </a:xfrm>
            <a:prstGeom prst="ellipse">
              <a:avLst/>
            </a:prstGeom>
            <a:solidFill>
              <a:srgbClr val="FF0000"/>
            </a:solidFill>
            <a:ln>
              <a:noFill/>
            </a:ln>
            <a:effectLst>
              <a:innerShdw blurRad="63500" dist="50800" dir="2700000">
                <a:prstClr val="black">
                  <a:alpha val="50000"/>
                </a:prst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9" name="Content Placeholder 3"/>
          <p:cNvSpPr txBox="1">
            <a:spLocks/>
          </p:cNvSpPr>
          <p:nvPr/>
        </p:nvSpPr>
        <p:spPr>
          <a:xfrm>
            <a:off x="18926" y="863314"/>
            <a:ext cx="9144000" cy="98834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u="sng" dirty="0" smtClean="0">
                <a:latin typeface="Calibri Light" panose="020F0302020204030204" pitchFamily="34" charset="0"/>
              </a:rPr>
              <a:t>Drawback</a:t>
            </a:r>
            <a:r>
              <a:rPr lang="en-US" sz="2000" dirty="0" smtClean="0">
                <a:latin typeface="Calibri Light" panose="020F0302020204030204" pitchFamily="34" charset="0"/>
              </a:rPr>
              <a:t>: In twin-axis cavity monopole modes may have dipole components to kick the beam away from tube axis and transverse HOMs can be excited on tube axis since long. field components may exist</a:t>
            </a:r>
            <a:endParaRPr lang="en-US" sz="2000" b="1" dirty="0">
              <a:latin typeface="Calibri Light" panose="020F0302020204030204" pitchFamily="34" charset="0"/>
            </a:endParaRPr>
          </a:p>
        </p:txBody>
      </p:sp>
      <p:sp>
        <p:nvSpPr>
          <p:cNvPr id="40" name="Content Placeholder 3"/>
          <p:cNvSpPr txBox="1">
            <a:spLocks/>
          </p:cNvSpPr>
          <p:nvPr/>
        </p:nvSpPr>
        <p:spPr>
          <a:xfrm>
            <a:off x="11306" y="1823225"/>
            <a:ext cx="9144000" cy="33342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How to quantify drawback without specific ERL design and optics?</a:t>
            </a:r>
            <a:endParaRPr lang="en-US" sz="2000" b="1" dirty="0">
              <a:latin typeface="Calibri Light" panose="020F0302020204030204" pitchFamily="34" charset="0"/>
            </a:endParaRPr>
          </a:p>
        </p:txBody>
      </p:sp>
      <p:sp>
        <p:nvSpPr>
          <p:cNvPr id="41" name="Content Placeholder 3"/>
          <p:cNvSpPr txBox="1">
            <a:spLocks/>
          </p:cNvSpPr>
          <p:nvPr/>
        </p:nvSpPr>
        <p:spPr>
          <a:xfrm>
            <a:off x="-7783" y="2819393"/>
            <a:ext cx="9144000" cy="33671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Accelerating and decelerating beam in cavity cell at the same time</a:t>
            </a:r>
            <a:endParaRPr lang="en-US" sz="1800" dirty="0">
              <a:latin typeface="Calibri Light" panose="020F0302020204030204" pitchFamily="34" charset="0"/>
            </a:endParaRPr>
          </a:p>
        </p:txBody>
      </p:sp>
    </p:spTree>
    <p:extLst>
      <p:ext uri="{BB962C8B-B14F-4D97-AF65-F5344CB8AC3E}">
        <p14:creationId xmlns:p14="http://schemas.microsoft.com/office/powerpoint/2010/main" val="94368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1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6" grpId="0"/>
      <p:bldP spid="37"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554"/>
            <a:ext cx="8229600" cy="365040"/>
          </a:xfrm>
        </p:spPr>
        <p:txBody>
          <a:bodyPr>
            <a:noAutofit/>
          </a:bodyPr>
          <a:lstStyle/>
          <a:p>
            <a:r>
              <a:rPr lang="en-US" sz="4000" dirty="0" smtClean="0"/>
              <a:t>2-Beam Loss Factor</a:t>
            </a:r>
            <a:endParaRPr lang="en-US" sz="4000" dirty="0">
              <a:latin typeface="Minion Pro"/>
            </a:endParaRPr>
          </a:p>
        </p:txBody>
      </p:sp>
      <p:sp>
        <p:nvSpPr>
          <p:cNvPr id="4" name="Date Placeholder 3"/>
          <p:cNvSpPr>
            <a:spLocks noGrp="1"/>
          </p:cNvSpPr>
          <p:nvPr>
            <p:ph type="dt" sz="half" idx="10"/>
          </p:nvPr>
        </p:nvSpPr>
        <p:spPr/>
        <p:txBody>
          <a:bodyPr/>
          <a:lstStyle/>
          <a:p>
            <a:fld id="{3A9A663D-15F8-9A44-9712-59ED5784CF5E}" type="datetime1">
              <a:rPr lang="en-US" smtClean="0"/>
              <a:pPr/>
              <a:t>6/19/2017</a:t>
            </a:fld>
            <a:endParaRPr lang="en-US" dirty="0"/>
          </a:p>
        </p:txBody>
      </p:sp>
      <p:sp>
        <p:nvSpPr>
          <p:cNvPr id="5" name="Slide Number Placeholder 4"/>
          <p:cNvSpPr>
            <a:spLocks noGrp="1"/>
          </p:cNvSpPr>
          <p:nvPr>
            <p:ph type="sldNum" sz="quarter" idx="12"/>
          </p:nvPr>
        </p:nvSpPr>
        <p:spPr/>
        <p:txBody>
          <a:bodyPr/>
          <a:lstStyle/>
          <a:p>
            <a:fld id="{B58F48A6-A3E1-4848-9AC3-B43F560BE4FE}" type="slidenum">
              <a:rPr lang="en-US" smtClean="0"/>
              <a:pPr/>
              <a:t>22</a:t>
            </a:fld>
            <a:endParaRPr lang="en-US" dirty="0"/>
          </a:p>
        </p:txBody>
      </p:sp>
      <p:sp>
        <p:nvSpPr>
          <p:cNvPr id="39" name="Content Placeholder 3"/>
          <p:cNvSpPr txBox="1">
            <a:spLocks/>
          </p:cNvSpPr>
          <p:nvPr/>
        </p:nvSpPr>
        <p:spPr>
          <a:xfrm>
            <a:off x="18926" y="863314"/>
            <a:ext cx="9144000" cy="64505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Expect </a:t>
            </a:r>
            <a:r>
              <a:rPr lang="en-US" sz="2000" dirty="0">
                <a:latin typeface="Calibri Light" panose="020F0302020204030204" pitchFamily="34" charset="0"/>
              </a:rPr>
              <a:t>l</a:t>
            </a:r>
            <a:r>
              <a:rPr lang="en-US" sz="2000" dirty="0" smtClean="0">
                <a:latin typeface="Calibri Light" panose="020F0302020204030204" pitchFamily="34" charset="0"/>
              </a:rPr>
              <a:t>arger energy deposition in parasitic modes for twin-axis cavity compared to standard single-axis cavity </a:t>
            </a:r>
          </a:p>
        </p:txBody>
      </p:sp>
      <p:sp>
        <p:nvSpPr>
          <p:cNvPr id="38" name="Content Placeholder 3"/>
          <p:cNvSpPr txBox="1">
            <a:spLocks/>
          </p:cNvSpPr>
          <p:nvPr/>
        </p:nvSpPr>
        <p:spPr>
          <a:xfrm>
            <a:off x="-7783" y="1508369"/>
            <a:ext cx="9144000" cy="466481"/>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Machine and beam-pattern dependent BBU impedance instability threshold must be considered</a:t>
            </a:r>
          </a:p>
        </p:txBody>
      </p:sp>
      <p:sp>
        <p:nvSpPr>
          <p:cNvPr id="42" name="Content Placeholder 3"/>
          <p:cNvSpPr txBox="1">
            <a:spLocks/>
          </p:cNvSpPr>
          <p:nvPr/>
        </p:nvSpPr>
        <p:spPr>
          <a:xfrm>
            <a:off x="-7783" y="2395171"/>
            <a:ext cx="9144000" cy="466481"/>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HOM-damping necessary</a:t>
            </a:r>
          </a:p>
        </p:txBody>
      </p:sp>
      <p:sp>
        <p:nvSpPr>
          <p:cNvPr id="43" name="Content Placeholder 3"/>
          <p:cNvSpPr txBox="1">
            <a:spLocks/>
          </p:cNvSpPr>
          <p:nvPr/>
        </p:nvSpPr>
        <p:spPr>
          <a:xfrm>
            <a:off x="-7783" y="2089640"/>
            <a:ext cx="9144000" cy="30553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Avoid beam spectral lines by design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3968" y="2701321"/>
            <a:ext cx="4974431" cy="3564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7483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7554"/>
            <a:ext cx="8229600" cy="365040"/>
          </a:xfrm>
        </p:spPr>
        <p:txBody>
          <a:bodyPr>
            <a:noAutofit/>
          </a:bodyPr>
          <a:lstStyle/>
          <a:p>
            <a:r>
              <a:rPr lang="en-US" sz="4000" dirty="0" smtClean="0"/>
              <a:t>2-Beam Coupling Impedance</a:t>
            </a:r>
            <a:endParaRPr lang="en-US" sz="4000" dirty="0">
              <a:latin typeface="Minion Pro"/>
            </a:endParaRPr>
          </a:p>
        </p:txBody>
      </p:sp>
      <p:pic>
        <p:nvPicPr>
          <p:cNvPr id="8194" name="Picture 2" descr="D:\reports\AAA_Eigene\2017_ERL\Talk\Figures\wake_onl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1729" y="2117184"/>
            <a:ext cx="5020491" cy="369003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p:cNvCxnSpPr/>
          <p:nvPr/>
        </p:nvCxnSpPr>
        <p:spPr>
          <a:xfrm>
            <a:off x="3055424" y="2117184"/>
            <a:ext cx="0" cy="608538"/>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853544" y="1624178"/>
            <a:ext cx="3637919" cy="369332"/>
          </a:xfrm>
          <a:prstGeom prst="rect">
            <a:avLst/>
          </a:prstGeom>
          <a:noFill/>
        </p:spPr>
        <p:txBody>
          <a:bodyPr wrap="none" rtlCol="0">
            <a:spAutoFit/>
          </a:bodyPr>
          <a:lstStyle/>
          <a:p>
            <a:r>
              <a:rPr lang="en-US" dirty="0" smtClean="0">
                <a:latin typeface="Calibri Light" panose="020F0302020204030204" pitchFamily="34" charset="0"/>
              </a:rPr>
              <a:t>Operating mode - zero beam loading</a:t>
            </a:r>
            <a:endParaRPr lang="en-US" dirty="0">
              <a:latin typeface="Calibri Light" panose="020F0302020204030204" pitchFamily="34" charset="0"/>
            </a:endParaRPr>
          </a:p>
        </p:txBody>
      </p:sp>
      <p:pic>
        <p:nvPicPr>
          <p:cNvPr id="4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1113" y="1447298"/>
            <a:ext cx="1822045" cy="1635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7299569" y="3086348"/>
            <a:ext cx="1259512" cy="369332"/>
          </a:xfrm>
          <a:prstGeom prst="rect">
            <a:avLst/>
          </a:prstGeom>
          <a:noFill/>
        </p:spPr>
        <p:txBody>
          <a:bodyPr wrap="none" rtlCol="0">
            <a:spAutoFit/>
          </a:bodyPr>
          <a:lstStyle/>
          <a:p>
            <a:r>
              <a:rPr lang="en-US" dirty="0" smtClean="0"/>
              <a:t>Bare cavity </a:t>
            </a:r>
          </a:p>
        </p:txBody>
      </p:sp>
      <p:cxnSp>
        <p:nvCxnSpPr>
          <p:cNvPr id="32" name="Straight Connector 31"/>
          <p:cNvCxnSpPr/>
          <p:nvPr/>
        </p:nvCxnSpPr>
        <p:spPr>
          <a:xfrm flipV="1">
            <a:off x="4271108" y="2755198"/>
            <a:ext cx="0" cy="2563562"/>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rot="16200000">
            <a:off x="4029158" y="3617538"/>
            <a:ext cx="892680" cy="276999"/>
          </a:xfrm>
          <a:prstGeom prst="rect">
            <a:avLst/>
          </a:prstGeom>
          <a:noFill/>
        </p:spPr>
        <p:txBody>
          <a:bodyPr wrap="none" rtlCol="0">
            <a:spAutoFit/>
          </a:bodyPr>
          <a:lstStyle/>
          <a:p>
            <a:r>
              <a:rPr lang="en-US" sz="1200" dirty="0" smtClean="0">
                <a:latin typeface="Calibri Light" panose="020F0302020204030204" pitchFamily="34" charset="0"/>
              </a:rPr>
              <a:t>TE11 cutoff</a:t>
            </a:r>
            <a:endParaRPr lang="en-US" sz="1200" dirty="0">
              <a:latin typeface="Calibri Light" panose="020F0302020204030204" pitchFamily="34" charset="0"/>
            </a:endParaRPr>
          </a:p>
        </p:txBody>
      </p:sp>
      <p:sp>
        <p:nvSpPr>
          <p:cNvPr id="47" name="Content Placeholder 3"/>
          <p:cNvSpPr txBox="1">
            <a:spLocks/>
          </p:cNvSpPr>
          <p:nvPr/>
        </p:nvSpPr>
        <p:spPr>
          <a:xfrm>
            <a:off x="0" y="993731"/>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Unresolved (bare cavity) broadband coupling impedance on tube axes</a:t>
            </a:r>
          </a:p>
        </p:txBody>
      </p:sp>
    </p:spTree>
    <p:extLst>
      <p:ext uri="{BB962C8B-B14F-4D97-AF65-F5344CB8AC3E}">
        <p14:creationId xmlns:p14="http://schemas.microsoft.com/office/powerpoint/2010/main" val="6887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D:\reports\AAA_Eigene\2017_ERL\Talk\Figures\wake_only_LOM_HOM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3121" y="2387510"/>
            <a:ext cx="4739380" cy="40293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237554"/>
            <a:ext cx="8229600" cy="365040"/>
          </a:xfrm>
        </p:spPr>
        <p:txBody>
          <a:bodyPr>
            <a:noAutofit/>
          </a:bodyPr>
          <a:lstStyle/>
          <a:p>
            <a:r>
              <a:rPr lang="en-US" sz="4000" dirty="0" smtClean="0"/>
              <a:t>2-Beam Coupling Impedance</a:t>
            </a:r>
            <a:endParaRPr lang="en-US" sz="4000" dirty="0">
              <a:latin typeface="Minion Pro"/>
            </a:endParaRPr>
          </a:p>
        </p:txBody>
      </p:sp>
      <p:sp>
        <p:nvSpPr>
          <p:cNvPr id="23" name="TextBox 22"/>
          <p:cNvSpPr txBox="1"/>
          <p:nvPr/>
        </p:nvSpPr>
        <p:spPr>
          <a:xfrm>
            <a:off x="6671885" y="5004633"/>
            <a:ext cx="2159694" cy="923330"/>
          </a:xfrm>
          <a:prstGeom prst="rect">
            <a:avLst/>
          </a:prstGeom>
          <a:noFill/>
        </p:spPr>
        <p:txBody>
          <a:bodyPr wrap="none" rtlCol="0">
            <a:spAutoFit/>
          </a:bodyPr>
          <a:lstStyle/>
          <a:p>
            <a:r>
              <a:rPr lang="en-US" dirty="0" smtClean="0"/>
              <a:t>TESLA-type coaxial</a:t>
            </a:r>
            <a:br>
              <a:rPr lang="en-US" dirty="0" smtClean="0"/>
            </a:br>
            <a:r>
              <a:rPr lang="en-US" dirty="0" smtClean="0"/>
              <a:t>couplers</a:t>
            </a:r>
            <a:r>
              <a:rPr lang="en-US" dirty="0"/>
              <a:t> </a:t>
            </a:r>
            <a:r>
              <a:rPr lang="en-US" dirty="0" smtClean="0"/>
              <a:t>(scaled – no</a:t>
            </a:r>
            <a:br>
              <a:rPr lang="en-US" dirty="0" smtClean="0"/>
            </a:br>
            <a:r>
              <a:rPr lang="en-US" dirty="0" smtClean="0"/>
              <a:t>optimization)</a:t>
            </a:r>
          </a:p>
        </p:txBody>
      </p:sp>
      <p:sp>
        <p:nvSpPr>
          <p:cNvPr id="47" name="Content Placeholder 3"/>
          <p:cNvSpPr txBox="1">
            <a:spLocks/>
          </p:cNvSpPr>
          <p:nvPr/>
        </p:nvSpPr>
        <p:spPr>
          <a:xfrm>
            <a:off x="0" y="911951"/>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Preliminary study – add HOM couplers (beyond scope funded project)</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3511" y="1259747"/>
            <a:ext cx="1877607" cy="1686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510" y="2938047"/>
            <a:ext cx="1748069" cy="1916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Straight Connector 13"/>
          <p:cNvCxnSpPr/>
          <p:nvPr/>
        </p:nvCxnSpPr>
        <p:spPr>
          <a:xfrm flipV="1">
            <a:off x="4271108" y="2755198"/>
            <a:ext cx="0" cy="2563562"/>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rot="16200000">
            <a:off x="4029158" y="3617538"/>
            <a:ext cx="892680" cy="276999"/>
          </a:xfrm>
          <a:prstGeom prst="rect">
            <a:avLst/>
          </a:prstGeom>
          <a:noFill/>
        </p:spPr>
        <p:txBody>
          <a:bodyPr wrap="none" rtlCol="0">
            <a:spAutoFit/>
          </a:bodyPr>
          <a:lstStyle/>
          <a:p>
            <a:r>
              <a:rPr lang="en-US" sz="1200" dirty="0" smtClean="0">
                <a:latin typeface="Calibri Light" panose="020F0302020204030204" pitchFamily="34" charset="0"/>
              </a:rPr>
              <a:t>TE11 cutoff</a:t>
            </a:r>
            <a:endParaRPr lang="en-US" sz="1200" dirty="0">
              <a:latin typeface="Calibri Light" panose="020F0302020204030204" pitchFamily="34" charset="0"/>
            </a:endParaRPr>
          </a:p>
        </p:txBody>
      </p:sp>
      <p:sp>
        <p:nvSpPr>
          <p:cNvPr id="10" name="Content Placeholder 3"/>
          <p:cNvSpPr txBox="1">
            <a:spLocks/>
          </p:cNvSpPr>
          <p:nvPr/>
        </p:nvSpPr>
        <p:spPr>
          <a:xfrm>
            <a:off x="0" y="1280637"/>
            <a:ext cx="9144000" cy="39345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TESLA-type </a:t>
            </a:r>
            <a:r>
              <a:rPr lang="en-US" sz="2000" dirty="0" smtClean="0">
                <a:latin typeface="Calibri Light" panose="020F0302020204030204" pitchFamily="34" charset="0"/>
              </a:rPr>
              <a:t>coaxial couplers </a:t>
            </a:r>
            <a:r>
              <a:rPr lang="en-US" sz="2000" dirty="0">
                <a:latin typeface="Calibri Light" panose="020F0302020204030204" pitchFamily="34" charset="0"/>
              </a:rPr>
              <a:t>(</a:t>
            </a:r>
            <a:r>
              <a:rPr lang="en-US" sz="2000" dirty="0" smtClean="0">
                <a:latin typeface="Calibri Light" panose="020F0302020204030204" pitchFamily="34" charset="0"/>
              </a:rPr>
              <a:t>scaled), no further optimization</a:t>
            </a:r>
            <a:endParaRPr lang="en-US" sz="2000" dirty="0">
              <a:latin typeface="Calibri Light" panose="020F0302020204030204" pitchFamily="34" charset="0"/>
            </a:endParaRPr>
          </a:p>
        </p:txBody>
      </p:sp>
      <p:sp>
        <p:nvSpPr>
          <p:cNvPr id="11" name="Content Placeholder 3"/>
          <p:cNvSpPr txBox="1">
            <a:spLocks/>
          </p:cNvSpPr>
          <p:nvPr/>
        </p:nvSpPr>
        <p:spPr>
          <a:xfrm>
            <a:off x="433" y="1677686"/>
            <a:ext cx="9144000" cy="559258"/>
          </a:xfrm>
          <a:prstGeom prst="rect">
            <a:avLst/>
          </a:prstGeom>
        </p:spPr>
        <p:txBody>
          <a:bodyPr vert="horz" lIns="0" tIns="0" rIns="0" bIns="0" rtlCol="0">
            <a:normAutofit fontScale="92500"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Critical HOM impedance can be damped further with adequate</a:t>
            </a:r>
            <a:br>
              <a:rPr lang="en-US" sz="2000" dirty="0" smtClean="0">
                <a:latin typeface="Calibri Light" panose="020F0302020204030204" pitchFamily="34" charset="0"/>
              </a:rPr>
            </a:br>
            <a:r>
              <a:rPr lang="en-US" sz="2000" dirty="0" smtClean="0">
                <a:latin typeface="Calibri Light" panose="020F0302020204030204" pitchFamily="34" charset="0"/>
              </a:rPr>
              <a:t>coupler design – up to 4 beam tubes available</a:t>
            </a:r>
          </a:p>
        </p:txBody>
      </p:sp>
    </p:spTree>
    <p:extLst>
      <p:ext uri="{BB962C8B-B14F-4D97-AF65-F5344CB8AC3E}">
        <p14:creationId xmlns:p14="http://schemas.microsoft.com/office/powerpoint/2010/main" val="10489881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cs typeface="Trajan Pro"/>
              </a:rPr>
              <a:t>Prospect for Multi-Cell</a:t>
            </a:r>
            <a:endParaRPr lang="en-US" sz="3600" dirty="0">
              <a:latin typeface="Calibri Light" panose="020F0302020204030204" pitchFamily="34" charset="0"/>
              <a:cs typeface="Trajan Pro"/>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444" y="2007593"/>
            <a:ext cx="4223658" cy="1824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6759" y="1929620"/>
            <a:ext cx="4300199" cy="198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6427" y="3965028"/>
            <a:ext cx="4560861" cy="2278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3"/>
          <p:cNvSpPr txBox="1">
            <a:spLocks/>
          </p:cNvSpPr>
          <p:nvPr/>
        </p:nvSpPr>
        <p:spPr>
          <a:xfrm>
            <a:off x="18926" y="863314"/>
            <a:ext cx="9144000" cy="34025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Single-die design built in consideration of fabrication of a multi-cell cavity </a:t>
            </a:r>
            <a:endParaRPr lang="en-US" sz="2000" b="1" dirty="0">
              <a:latin typeface="Calibri Light" panose="020F0302020204030204" pitchFamily="34" charset="0"/>
            </a:endParaRPr>
          </a:p>
        </p:txBody>
      </p:sp>
      <p:sp>
        <p:nvSpPr>
          <p:cNvPr id="7" name="Content Placeholder 3"/>
          <p:cNvSpPr txBox="1">
            <a:spLocks/>
          </p:cNvSpPr>
          <p:nvPr/>
        </p:nvSpPr>
        <p:spPr>
          <a:xfrm>
            <a:off x="24759" y="1204386"/>
            <a:ext cx="9144000" cy="34025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HOM-damping studies beyond scope of funded project </a:t>
            </a:r>
            <a:endParaRPr lang="en-US" sz="2000" b="1" dirty="0">
              <a:latin typeface="Calibri Light" panose="020F0302020204030204" pitchFamily="34" charset="0"/>
            </a:endParaRPr>
          </a:p>
        </p:txBody>
      </p:sp>
    </p:spTree>
    <p:extLst>
      <p:ext uri="{BB962C8B-B14F-4D97-AF65-F5344CB8AC3E}">
        <p14:creationId xmlns:p14="http://schemas.microsoft.com/office/powerpoint/2010/main" val="14786160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A9A663D-15F8-9A44-9712-59ED5784CF5E}" type="datetime1">
              <a:rPr lang="en-US" smtClean="0"/>
              <a:pPr/>
              <a:t>6/19/2017</a:t>
            </a:fld>
            <a:endParaRPr lang="en-US" dirty="0"/>
          </a:p>
        </p:txBody>
      </p:sp>
      <p:sp>
        <p:nvSpPr>
          <p:cNvPr id="5" name="Slide Number Placeholder 4"/>
          <p:cNvSpPr>
            <a:spLocks noGrp="1"/>
          </p:cNvSpPr>
          <p:nvPr>
            <p:ph type="sldNum" sz="quarter" idx="12"/>
          </p:nvPr>
        </p:nvSpPr>
        <p:spPr/>
        <p:txBody>
          <a:bodyPr/>
          <a:lstStyle/>
          <a:p>
            <a:fld id="{B58F48A6-A3E1-4848-9AC3-B43F560BE4FE}" type="slidenum">
              <a:rPr lang="en-US" smtClean="0"/>
              <a:pPr/>
              <a:t>26</a:t>
            </a:fld>
            <a:endParaRPr lang="en-US" dirty="0"/>
          </a:p>
        </p:txBody>
      </p:sp>
      <p:sp>
        <p:nvSpPr>
          <p:cNvPr id="27" name="Content Placeholder 3"/>
          <p:cNvSpPr txBox="1">
            <a:spLocks/>
          </p:cNvSpPr>
          <p:nvPr/>
        </p:nvSpPr>
        <p:spPr>
          <a:xfrm>
            <a:off x="0" y="861245"/>
            <a:ext cx="9144000" cy="650977"/>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Two independent cavities, </a:t>
            </a:r>
            <a:r>
              <a:rPr lang="en-US" sz="2000" dirty="0" smtClean="0">
                <a:latin typeface="Calibri Light" panose="020F0302020204030204" pitchFamily="34" charset="0"/>
              </a:rPr>
              <a:t>one resonant coupling cell for</a:t>
            </a:r>
            <a:br>
              <a:rPr lang="en-US" sz="2000" dirty="0" smtClean="0">
                <a:latin typeface="Calibri Light" panose="020F0302020204030204" pitchFamily="34" charset="0"/>
              </a:rPr>
            </a:br>
            <a:r>
              <a:rPr lang="en-US" sz="2000" dirty="0" smtClean="0">
                <a:latin typeface="Calibri Light" panose="020F0302020204030204" pitchFamily="34" charset="0"/>
              </a:rPr>
              <a:t>TM010 operational mode (only)  </a:t>
            </a:r>
            <a:endParaRPr lang="en-US" sz="20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sp>
        <p:nvSpPr>
          <p:cNvPr id="23" name="Title 1"/>
          <p:cNvSpPr>
            <a:spLocks noGrp="1"/>
          </p:cNvSpPr>
          <p:nvPr>
            <p:ph type="title"/>
          </p:nvPr>
        </p:nvSpPr>
        <p:spPr>
          <a:xfrm>
            <a:off x="-1" y="0"/>
            <a:ext cx="9144001" cy="734646"/>
          </a:xfrm>
        </p:spPr>
        <p:txBody>
          <a:bodyPr>
            <a:noAutofit/>
          </a:bodyPr>
          <a:lstStyle/>
          <a:p>
            <a:r>
              <a:rPr lang="en-US" sz="4000" dirty="0" smtClean="0"/>
              <a:t>Alternative</a:t>
            </a:r>
            <a:endParaRPr lang="en-US" sz="4000" dirty="0">
              <a:latin typeface="Minion Pro"/>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83132" y="1494657"/>
            <a:ext cx="5002125" cy="1040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738" y="1568134"/>
            <a:ext cx="3639256" cy="893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636" y="3481595"/>
            <a:ext cx="3511471" cy="1162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Content Placeholder 3"/>
          <p:cNvSpPr txBox="1">
            <a:spLocks/>
          </p:cNvSpPr>
          <p:nvPr/>
        </p:nvSpPr>
        <p:spPr>
          <a:xfrm>
            <a:off x="-25881" y="3045486"/>
            <a:ext cx="9144000" cy="436109"/>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Threshold current for instabilities increase by factor ~5 compared to symmetric cavities </a:t>
            </a:r>
            <a:endParaRPr lang="en-US" sz="1800" b="1" dirty="0">
              <a:latin typeface="Calibri Light" panose="020F0302020204030204" pitchFamily="34" charset="0"/>
            </a:endParaRPr>
          </a:p>
          <a:p>
            <a:pPr marL="685800" indent="-342900">
              <a:lnSpc>
                <a:spcPct val="100000"/>
              </a:lnSpc>
              <a:buFont typeface="Arial" pitchFamily="34" charset="0"/>
              <a:buChar char="•"/>
            </a:pPr>
            <a:endParaRPr lang="en-US" sz="2000" b="1" dirty="0" smtClean="0">
              <a:latin typeface="Calibri Light" panose="020F0302020204030204" pitchFamily="34" charset="0"/>
            </a:endParaRPr>
          </a:p>
          <a:p>
            <a:pPr marL="342900">
              <a:lnSpc>
                <a:spcPct val="100000"/>
              </a:lnSpc>
            </a:pPr>
            <a:endParaRPr lang="en-US" sz="2000" b="1" dirty="0">
              <a:latin typeface="Calibri Light" panose="020F0302020204030204" pitchFamily="34" charset="0"/>
            </a:endParaRPr>
          </a:p>
        </p:txBody>
      </p:sp>
      <p:pic>
        <p:nvPicPr>
          <p:cNvPr id="1126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2880" y="3529299"/>
            <a:ext cx="3603820" cy="25262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Content Placeholder 3"/>
          <p:cNvSpPr txBox="1">
            <a:spLocks/>
          </p:cNvSpPr>
          <p:nvPr/>
        </p:nvSpPr>
        <p:spPr>
          <a:xfrm>
            <a:off x="-25881" y="2667031"/>
            <a:ext cx="9144000" cy="436109"/>
          </a:xfrm>
          <a:prstGeom prst="rect">
            <a:avLst/>
          </a:prstGeom>
        </p:spPr>
        <p:txBody>
          <a:bodyPr vert="horz" lIns="0" tIns="0" rIns="0" bIns="0" rtlCol="0">
            <a:normAutofit fontScale="925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Mitigate regenerative BBU with cavities of slightly different shape and decoupled HOMs  </a:t>
            </a:r>
            <a:endParaRPr lang="en-US" sz="2000" b="1" dirty="0">
              <a:latin typeface="Calibri Light" panose="020F0302020204030204" pitchFamily="34" charset="0"/>
            </a:endParaRPr>
          </a:p>
        </p:txBody>
      </p:sp>
      <p:pic>
        <p:nvPicPr>
          <p:cNvPr id="1127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7360" y="4792440"/>
            <a:ext cx="3275940" cy="1543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149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6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11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Funding Opportunity</a:t>
            </a:r>
            <a:endParaRPr lang="en-US" sz="3600" dirty="0">
              <a:latin typeface="Calibri Light" panose="020F0302020204030204" pitchFamily="34" charset="0"/>
              <a:cs typeface="Trajan Pro"/>
            </a:endParaRPr>
          </a:p>
        </p:txBody>
      </p:sp>
      <p:sp>
        <p:nvSpPr>
          <p:cNvPr id="11" name="Content Placeholder 3"/>
          <p:cNvSpPr txBox="1">
            <a:spLocks/>
          </p:cNvSpPr>
          <p:nvPr/>
        </p:nvSpPr>
        <p:spPr>
          <a:xfrm>
            <a:off x="0" y="968745"/>
            <a:ext cx="9144000" cy="911162"/>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Funding for this project provided by the US DoE Office of High Energy </a:t>
            </a:r>
            <a:br>
              <a:rPr lang="en-US" sz="2000" dirty="0" smtClean="0">
                <a:latin typeface="Calibri Light" panose="020F0302020204030204" pitchFamily="34" charset="0"/>
              </a:rPr>
            </a:br>
            <a:r>
              <a:rPr lang="en-US" sz="2000" dirty="0" smtClean="0">
                <a:latin typeface="Calibri Light" panose="020F0302020204030204" pitchFamily="34" charset="0"/>
              </a:rPr>
              <a:t>Physics as part of an Accelerator Stewardship Test </a:t>
            </a:r>
            <a:r>
              <a:rPr lang="en-US" sz="2000" dirty="0">
                <a:latin typeface="Calibri Light" panose="020F0302020204030204" pitchFamily="34" charset="0"/>
              </a:rPr>
              <a:t>Facility Pilot </a:t>
            </a:r>
            <a:r>
              <a:rPr lang="en-US" sz="2000" dirty="0" smtClean="0">
                <a:latin typeface="Calibri Light" panose="020F0302020204030204" pitchFamily="34" charset="0"/>
              </a:rPr>
              <a:t/>
            </a:r>
            <a:br>
              <a:rPr lang="en-US" sz="2000" dirty="0" smtClean="0">
                <a:latin typeface="Calibri Light" panose="020F0302020204030204" pitchFamily="34" charset="0"/>
              </a:rPr>
            </a:br>
            <a:r>
              <a:rPr lang="en-US" sz="2000" dirty="0" smtClean="0">
                <a:latin typeface="Calibri Light" panose="020F0302020204030204" pitchFamily="34" charset="0"/>
              </a:rPr>
              <a:t>Program (“ASTFPP”) initiated </a:t>
            </a:r>
            <a:r>
              <a:rPr lang="en-US" sz="2000" dirty="0">
                <a:latin typeface="Calibri Light" panose="020F0302020204030204" pitchFamily="34" charset="0"/>
              </a:rPr>
              <a:t>in </a:t>
            </a:r>
            <a:r>
              <a:rPr lang="en-US" sz="2000" dirty="0" smtClean="0">
                <a:latin typeface="Calibri Light" panose="020F0302020204030204" pitchFamily="34" charset="0"/>
              </a:rPr>
              <a:t>2015</a:t>
            </a:r>
            <a:endParaRPr lang="en-US" sz="2200" b="1" dirty="0" smtClean="0">
              <a:latin typeface="Calibri Light" panose="020F0302020204030204" pitchFamily="34" charset="0"/>
            </a:endParaRPr>
          </a:p>
          <a:p>
            <a:pPr marL="342900">
              <a:lnSpc>
                <a:spcPct val="100000"/>
              </a:lnSpc>
            </a:pPr>
            <a:endParaRPr lang="en-US" sz="2200" b="1" dirty="0">
              <a:latin typeface="Calibri Light" panose="020F0302020204030204" pitchFamily="34" charset="0"/>
            </a:endParaRPr>
          </a:p>
        </p:txBody>
      </p:sp>
      <p:sp>
        <p:nvSpPr>
          <p:cNvPr id="12" name="Content Placeholder 3"/>
          <p:cNvSpPr txBox="1">
            <a:spLocks/>
          </p:cNvSpPr>
          <p:nvPr/>
        </p:nvSpPr>
        <p:spPr>
          <a:xfrm>
            <a:off x="0" y="4972986"/>
            <a:ext cx="9144000" cy="3919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W</a:t>
            </a:r>
            <a:r>
              <a:rPr lang="en-US" sz="2000" dirty="0" smtClean="0">
                <a:latin typeface="Calibri Light" panose="020F0302020204030204" pitchFamily="34" charset="0"/>
              </a:rPr>
              <a:t>ork effort required beyond the one year period is based on no-cost extension</a:t>
            </a:r>
            <a:endParaRPr lang="en-US" sz="2000" dirty="0">
              <a:latin typeface="Calibri Light" panose="020F0302020204030204" pitchFamily="34" charset="0"/>
            </a:endParaRPr>
          </a:p>
        </p:txBody>
      </p:sp>
      <p:sp>
        <p:nvSpPr>
          <p:cNvPr id="14" name="Content Placeholder 3"/>
          <p:cNvSpPr txBox="1">
            <a:spLocks/>
          </p:cNvSpPr>
          <p:nvPr/>
        </p:nvSpPr>
        <p:spPr>
          <a:xfrm>
            <a:off x="0" y="5506965"/>
            <a:ext cx="9144000" cy="45302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No follow-up phase was </a:t>
            </a:r>
            <a:r>
              <a:rPr lang="en-US" sz="2000" dirty="0" smtClean="0">
                <a:latin typeface="Calibri Light" panose="020F0302020204030204" pitchFamily="34" charset="0"/>
              </a:rPr>
              <a:t>permitted through same stewardship </a:t>
            </a:r>
            <a:r>
              <a:rPr lang="en-US" sz="2000" dirty="0">
                <a:latin typeface="Calibri Light" panose="020F0302020204030204" pitchFamily="34" charset="0"/>
              </a:rPr>
              <a:t>p</a:t>
            </a:r>
            <a:r>
              <a:rPr lang="en-US" sz="2000" dirty="0" smtClean="0">
                <a:latin typeface="Calibri Light" panose="020F0302020204030204" pitchFamily="34" charset="0"/>
              </a:rPr>
              <a:t>rogram</a:t>
            </a:r>
            <a:endParaRPr lang="en-US" sz="2000" dirty="0">
              <a:latin typeface="Calibri Light" panose="020F0302020204030204"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7910" y="968745"/>
            <a:ext cx="769204" cy="769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Content Placeholder 3"/>
          <p:cNvSpPr txBox="1">
            <a:spLocks/>
          </p:cNvSpPr>
          <p:nvPr/>
        </p:nvSpPr>
        <p:spPr>
          <a:xfrm>
            <a:off x="0" y="1818851"/>
            <a:ext cx="9144000" cy="477862"/>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endParaRPr lang="en-US" sz="2200" b="1" dirty="0">
              <a:latin typeface="Calibri Light" panose="020F0302020204030204" pitchFamily="34" charset="0"/>
            </a:endParaRPr>
          </a:p>
        </p:txBody>
      </p:sp>
      <p:sp>
        <p:nvSpPr>
          <p:cNvPr id="9" name="Content Placeholder 3"/>
          <p:cNvSpPr txBox="1">
            <a:spLocks/>
          </p:cNvSpPr>
          <p:nvPr/>
        </p:nvSpPr>
        <p:spPr>
          <a:xfrm>
            <a:off x="0" y="4439009"/>
            <a:ext cx="9144000" cy="3919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Our proposal was award in August 2015 for a one-year duration</a:t>
            </a:r>
            <a:endParaRPr lang="en-US" sz="2000" dirty="0">
              <a:latin typeface="Calibri Light" panose="020F0302020204030204" pitchFamily="34" charset="0"/>
            </a:endParaRPr>
          </a:p>
        </p:txBody>
      </p:sp>
      <p:sp>
        <p:nvSpPr>
          <p:cNvPr id="10" name="Content Placeholder 3"/>
          <p:cNvSpPr txBox="1">
            <a:spLocks/>
          </p:cNvSpPr>
          <p:nvPr/>
        </p:nvSpPr>
        <p:spPr>
          <a:xfrm>
            <a:off x="0" y="3639047"/>
            <a:ext cx="9144000" cy="65792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Pre-requisite of </a:t>
            </a:r>
            <a:r>
              <a:rPr lang="en-US" sz="2000" dirty="0">
                <a:latin typeface="Calibri Light" panose="020F0302020204030204" pitchFamily="34" charset="0"/>
              </a:rPr>
              <a:t>the stewardship program </a:t>
            </a:r>
            <a:r>
              <a:rPr lang="en-US" sz="2000" dirty="0" smtClean="0">
                <a:latin typeface="Calibri Light" panose="020F0302020204030204" pitchFamily="34" charset="0"/>
              </a:rPr>
              <a:t>was partnering with a university (in our case ODU/CAS) and engaging </a:t>
            </a:r>
            <a:r>
              <a:rPr lang="en-US" sz="2000" dirty="0">
                <a:latin typeface="Calibri Light" panose="020F0302020204030204" pitchFamily="34" charset="0"/>
              </a:rPr>
              <a:t>a graduate student in the </a:t>
            </a:r>
            <a:r>
              <a:rPr lang="en-US" sz="2000" dirty="0" smtClean="0">
                <a:latin typeface="Calibri Light" panose="020F0302020204030204" pitchFamily="34" charset="0"/>
              </a:rPr>
              <a:t>research</a:t>
            </a:r>
          </a:p>
        </p:txBody>
      </p:sp>
      <p:sp>
        <p:nvSpPr>
          <p:cNvPr id="13" name="Content Placeholder 3"/>
          <p:cNvSpPr txBox="1">
            <a:spLocks/>
          </p:cNvSpPr>
          <p:nvPr/>
        </p:nvSpPr>
        <p:spPr>
          <a:xfrm>
            <a:off x="0" y="1879907"/>
            <a:ext cx="9144000" cy="3919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Mission of long-term accelerator R&amp;D </a:t>
            </a:r>
            <a:r>
              <a:rPr lang="en-US" sz="2000" dirty="0">
                <a:latin typeface="Calibri Light" panose="020F0302020204030204" pitchFamily="34" charset="0"/>
              </a:rPr>
              <a:t>s</a:t>
            </a:r>
            <a:r>
              <a:rPr lang="en-US" sz="2000" dirty="0" smtClean="0">
                <a:latin typeface="Calibri Light" panose="020F0302020204030204" pitchFamily="34" charset="0"/>
              </a:rPr>
              <a:t>tewardship </a:t>
            </a:r>
            <a:r>
              <a:rPr lang="en-US" sz="2000" dirty="0">
                <a:latin typeface="Calibri Light" panose="020F0302020204030204" pitchFamily="34" charset="0"/>
              </a:rPr>
              <a:t>p</a:t>
            </a:r>
            <a:r>
              <a:rPr lang="en-US" sz="2000" dirty="0" smtClean="0">
                <a:latin typeface="Calibri Light" panose="020F0302020204030204" pitchFamily="34" charset="0"/>
              </a:rPr>
              <a:t>rogram is to</a:t>
            </a:r>
            <a:endParaRPr lang="en-US" sz="2000" dirty="0">
              <a:latin typeface="Calibri Light" panose="020F0302020204030204" pitchFamily="34" charset="0"/>
            </a:endParaRPr>
          </a:p>
        </p:txBody>
      </p:sp>
      <p:sp>
        <p:nvSpPr>
          <p:cNvPr id="15" name="Content Placeholder 3"/>
          <p:cNvSpPr txBox="1">
            <a:spLocks/>
          </p:cNvSpPr>
          <p:nvPr/>
        </p:nvSpPr>
        <p:spPr>
          <a:xfrm>
            <a:off x="0" y="2228418"/>
            <a:ext cx="9144000" cy="3919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Support fundamental accelerator science and technology R&amp;D</a:t>
            </a:r>
            <a:endParaRPr lang="en-US" sz="1800" dirty="0">
              <a:latin typeface="Calibri Light" panose="020F0302020204030204" pitchFamily="34" charset="0"/>
            </a:endParaRPr>
          </a:p>
        </p:txBody>
      </p:sp>
      <p:sp>
        <p:nvSpPr>
          <p:cNvPr id="16" name="Content Placeholder 3"/>
          <p:cNvSpPr txBox="1">
            <a:spLocks/>
          </p:cNvSpPr>
          <p:nvPr/>
        </p:nvSpPr>
        <p:spPr>
          <a:xfrm>
            <a:off x="0" y="2560311"/>
            <a:ext cx="9144000" cy="391944"/>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Disseminate accelerator knowledge and training</a:t>
            </a:r>
            <a:endParaRPr lang="en-US" sz="1800" dirty="0">
              <a:latin typeface="Calibri Light" panose="020F0302020204030204" pitchFamily="34" charset="0"/>
            </a:endParaRPr>
          </a:p>
        </p:txBody>
      </p:sp>
      <p:sp>
        <p:nvSpPr>
          <p:cNvPr id="17" name="Content Placeholder 3"/>
          <p:cNvSpPr txBox="1">
            <a:spLocks/>
          </p:cNvSpPr>
          <p:nvPr/>
        </p:nvSpPr>
        <p:spPr>
          <a:xfrm>
            <a:off x="0" y="2942413"/>
            <a:ext cx="9144000" cy="790580"/>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The new ASTFPP specifically </a:t>
            </a:r>
            <a:r>
              <a:rPr lang="en-US" sz="2000" dirty="0" smtClean="0">
                <a:latin typeface="Calibri Light" panose="020F0302020204030204" pitchFamily="34" charset="0"/>
              </a:rPr>
              <a:t>endorses </a:t>
            </a:r>
            <a:r>
              <a:rPr lang="en-US" sz="2000" dirty="0" smtClean="0">
                <a:latin typeface="Calibri Light" panose="020F0302020204030204" pitchFamily="34" charset="0"/>
              </a:rPr>
              <a:t>access to the Office of Science </a:t>
            </a:r>
            <a:br>
              <a:rPr lang="en-US" sz="2000" dirty="0" smtClean="0">
                <a:latin typeface="Calibri Light" panose="020F0302020204030204" pitchFamily="34" charset="0"/>
              </a:rPr>
            </a:br>
            <a:r>
              <a:rPr lang="en-US" sz="2000" dirty="0" smtClean="0">
                <a:latin typeface="Calibri Light" panose="020F0302020204030204" pitchFamily="34" charset="0"/>
              </a:rPr>
              <a:t>accelerator R&amp;D infrastructure </a:t>
            </a:r>
            <a:endParaRPr lang="en-US" sz="2000" dirty="0">
              <a:latin typeface="Calibri Light" panose="020F0302020204030204" pitchFamily="34" charset="0"/>
            </a:endParaRPr>
          </a:p>
        </p:txBody>
      </p:sp>
    </p:spTree>
    <p:extLst>
      <p:ext uri="{BB962C8B-B14F-4D97-AF65-F5344CB8AC3E}">
        <p14:creationId xmlns:p14="http://schemas.microsoft.com/office/powerpoint/2010/main" val="668969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9" grpId="0"/>
      <p:bldP spid="10" grpId="0"/>
      <p:bldP spid="13" grpId="0"/>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Objective</a:t>
            </a:r>
            <a:endParaRPr lang="en-US" sz="3600" dirty="0">
              <a:latin typeface="Calibri Light" panose="020F0302020204030204" pitchFamily="34" charset="0"/>
              <a:cs typeface="Trajan Pro"/>
            </a:endParaRPr>
          </a:p>
        </p:txBody>
      </p:sp>
      <p:sp>
        <p:nvSpPr>
          <p:cNvPr id="9" name="Content Placeholder 3"/>
          <p:cNvSpPr txBox="1">
            <a:spLocks/>
          </p:cNvSpPr>
          <p:nvPr/>
        </p:nvSpPr>
        <p:spPr>
          <a:xfrm>
            <a:off x="0" y="796494"/>
            <a:ext cx="9144000" cy="66237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Design, optimize, and build a novel twin-beam axis superconductive RF </a:t>
            </a:r>
            <a:br>
              <a:rPr lang="en-US" sz="2000" dirty="0" smtClean="0">
                <a:latin typeface="Calibri Light" panose="020F0302020204030204" pitchFamily="34" charset="0"/>
              </a:rPr>
            </a:br>
            <a:r>
              <a:rPr lang="en-US" sz="2000" dirty="0" smtClean="0">
                <a:latin typeface="Calibri Light" panose="020F0302020204030204" pitchFamily="34" charset="0"/>
              </a:rPr>
              <a:t>cavity prototype (single-cell) for ERLs</a:t>
            </a:r>
          </a:p>
        </p:txBody>
      </p:sp>
      <p:sp>
        <p:nvSpPr>
          <p:cNvPr id="5" name="Content Placeholder 3"/>
          <p:cNvSpPr txBox="1">
            <a:spLocks/>
          </p:cNvSpPr>
          <p:nvPr/>
        </p:nvSpPr>
        <p:spPr>
          <a:xfrm>
            <a:off x="0" y="1419795"/>
            <a:ext cx="9144000" cy="40590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Prototype is </a:t>
            </a:r>
            <a:r>
              <a:rPr lang="en-US" sz="2000" b="1" dirty="0" smtClean="0">
                <a:latin typeface="Calibri Light" panose="020F0302020204030204" pitchFamily="34" charset="0"/>
              </a:rPr>
              <a:t>proof-of-principle</a:t>
            </a:r>
            <a:r>
              <a:rPr lang="en-US" sz="2000" dirty="0" smtClean="0">
                <a:latin typeface="Calibri Light" panose="020F0302020204030204" pitchFamily="34" charset="0"/>
              </a:rPr>
              <a:t> </a:t>
            </a:r>
            <a:r>
              <a:rPr lang="en-US" sz="2000" b="1" dirty="0" smtClean="0">
                <a:latin typeface="Calibri Light" panose="020F0302020204030204" pitchFamily="34" charset="0"/>
              </a:rPr>
              <a:t>of technical feasibility</a:t>
            </a:r>
          </a:p>
        </p:txBody>
      </p:sp>
      <p:sp>
        <p:nvSpPr>
          <p:cNvPr id="8" name="Content Placeholder 3"/>
          <p:cNvSpPr txBox="1">
            <a:spLocks/>
          </p:cNvSpPr>
          <p:nvPr/>
        </p:nvSpPr>
        <p:spPr>
          <a:xfrm>
            <a:off x="0" y="1757280"/>
            <a:ext cx="9144000" cy="688410"/>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To our knowledge this is the first twin-axis cavity built despite past, similar proposals and conceptual design studies</a:t>
            </a:r>
          </a:p>
        </p:txBody>
      </p:sp>
      <p:sp>
        <p:nvSpPr>
          <p:cNvPr id="10" name="Content Placeholder 3"/>
          <p:cNvSpPr txBox="1">
            <a:spLocks/>
          </p:cNvSpPr>
          <p:nvPr/>
        </p:nvSpPr>
        <p:spPr>
          <a:xfrm>
            <a:off x="0" y="2392588"/>
            <a:ext cx="9144000" cy="341049"/>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Operational mode conceived is a dipole HOM (TM</a:t>
            </a:r>
            <a:r>
              <a:rPr lang="en-US" sz="2000" baseline="-25000" dirty="0" smtClean="0">
                <a:latin typeface="Calibri Light" panose="020F0302020204030204" pitchFamily="34" charset="0"/>
              </a:rPr>
              <a:t>110</a:t>
            </a:r>
            <a:r>
              <a:rPr lang="en-US" sz="2000" dirty="0" smtClean="0">
                <a:latin typeface="Calibri Light" panose="020F0302020204030204" pitchFamily="34" charset="0"/>
              </a:rPr>
              <a:t>-like)</a:t>
            </a:r>
          </a:p>
        </p:txBody>
      </p:sp>
      <p:sp>
        <p:nvSpPr>
          <p:cNvPr id="12" name="Content Placeholder 3"/>
          <p:cNvSpPr txBox="1">
            <a:spLocks/>
          </p:cNvSpPr>
          <p:nvPr/>
        </p:nvSpPr>
        <p:spPr>
          <a:xfrm>
            <a:off x="0" y="2700424"/>
            <a:ext cx="9144000" cy="312154"/>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a:latin typeface="Calibri Light" panose="020F0302020204030204" pitchFamily="34" charset="0"/>
              </a:rPr>
              <a:t>Requires </a:t>
            </a:r>
            <a:r>
              <a:rPr lang="en-US" sz="1800" dirty="0" smtClean="0">
                <a:latin typeface="Calibri Light" panose="020F0302020204030204" pitchFamily="34" charset="0"/>
              </a:rPr>
              <a:t>to </a:t>
            </a:r>
            <a:r>
              <a:rPr lang="en-US" sz="1800" dirty="0">
                <a:latin typeface="Calibri Light" panose="020F0302020204030204" pitchFamily="34" charset="0"/>
              </a:rPr>
              <a:t>symmetrize RF fields </a:t>
            </a:r>
            <a:r>
              <a:rPr lang="en-US" sz="1800" dirty="0" smtClean="0">
                <a:latin typeface="Calibri Light" panose="020F0302020204030204" pitchFamily="34" charset="0"/>
              </a:rPr>
              <a:t>in beam tubes by design</a:t>
            </a:r>
            <a:endParaRPr lang="en-US" sz="1800" dirty="0">
              <a:latin typeface="Calibri Light" panose="020F0302020204030204" pitchFamily="34" charset="0"/>
            </a:endParaRPr>
          </a:p>
        </p:txBody>
      </p:sp>
      <p:sp>
        <p:nvSpPr>
          <p:cNvPr id="11" name="Content Placeholder 3"/>
          <p:cNvSpPr txBox="1">
            <a:spLocks/>
          </p:cNvSpPr>
          <p:nvPr/>
        </p:nvSpPr>
        <p:spPr>
          <a:xfrm>
            <a:off x="0" y="2989795"/>
            <a:ext cx="9144000" cy="506991"/>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Minimization of </a:t>
            </a:r>
            <a:r>
              <a:rPr lang="en-US" sz="1800" dirty="0">
                <a:latin typeface="Calibri Light" panose="020F0302020204030204" pitchFamily="34" charset="0"/>
              </a:rPr>
              <a:t>higher order multipole components of operating mode </a:t>
            </a:r>
            <a:r>
              <a:rPr lang="en-US" sz="1800" dirty="0" smtClean="0">
                <a:latin typeface="Calibri Light" panose="020F0302020204030204" pitchFamily="34" charset="0"/>
              </a:rPr>
              <a:t>needed that </a:t>
            </a:r>
            <a:r>
              <a:rPr lang="en-US" sz="1800" dirty="0">
                <a:latin typeface="Calibri Light" panose="020F0302020204030204" pitchFamily="34" charset="0"/>
              </a:rPr>
              <a:t>can cause residual kick to electrons even when </a:t>
            </a:r>
            <a:r>
              <a:rPr lang="en-US" sz="1800" dirty="0" smtClean="0">
                <a:latin typeface="Calibri Light" panose="020F0302020204030204" pitchFamily="34" charset="0"/>
              </a:rPr>
              <a:t>beams traverse </a:t>
            </a:r>
            <a:r>
              <a:rPr lang="en-US" sz="1800" dirty="0">
                <a:latin typeface="Calibri Light" panose="020F0302020204030204" pitchFamily="34" charset="0"/>
              </a:rPr>
              <a:t>on ideal tube axis </a:t>
            </a:r>
          </a:p>
        </p:txBody>
      </p:sp>
      <p:sp>
        <p:nvSpPr>
          <p:cNvPr id="13" name="Content Placeholder 3"/>
          <p:cNvSpPr txBox="1">
            <a:spLocks/>
          </p:cNvSpPr>
          <p:nvPr/>
        </p:nvSpPr>
        <p:spPr>
          <a:xfrm>
            <a:off x="-13862" y="3575079"/>
            <a:ext cx="9144000" cy="587974"/>
          </a:xfrm>
          <a:prstGeom prst="rect">
            <a:avLst/>
          </a:prstGeom>
        </p:spPr>
        <p:txBody>
          <a:bodyPr vert="horz" lIns="0" tIns="0" rIns="0" bIns="0" rtlCol="0">
            <a:normAutofit lnSpcReduction="1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Further </a:t>
            </a:r>
            <a:r>
              <a:rPr lang="en-US" sz="2000" dirty="0">
                <a:latin typeface="Calibri Light" panose="020F0302020204030204" pitchFamily="34" charset="0"/>
              </a:rPr>
              <a:t>d</a:t>
            </a:r>
            <a:r>
              <a:rPr lang="en-US" sz="2000" dirty="0" smtClean="0">
                <a:latin typeface="Calibri Light" panose="020F0302020204030204" pitchFamily="34" charset="0"/>
              </a:rPr>
              <a:t>esign/practical </a:t>
            </a:r>
            <a:r>
              <a:rPr lang="en-US" sz="2000" dirty="0">
                <a:latin typeface="Calibri Light" panose="020F0302020204030204" pitchFamily="34" charset="0"/>
              </a:rPr>
              <a:t>g</a:t>
            </a:r>
            <a:r>
              <a:rPr lang="en-US" sz="2000" dirty="0" smtClean="0">
                <a:latin typeface="Calibri Light" panose="020F0302020204030204" pitchFamily="34" charset="0"/>
              </a:rPr>
              <a:t>oals:</a:t>
            </a:r>
          </a:p>
          <a:p>
            <a:pPr marL="1143000" lvl="1" indent="-342900">
              <a:lnSpc>
                <a:spcPct val="100000"/>
              </a:lnSpc>
            </a:pPr>
            <a:r>
              <a:rPr lang="en-US" sz="1800" dirty="0" smtClean="0">
                <a:latin typeface="Calibri Light" panose="020F0302020204030204" pitchFamily="34" charset="0"/>
              </a:rPr>
              <a:t>Target a rather large separation of the beam tubes</a:t>
            </a:r>
          </a:p>
        </p:txBody>
      </p:sp>
      <p:sp>
        <p:nvSpPr>
          <p:cNvPr id="14" name="Content Placeholder 3"/>
          <p:cNvSpPr txBox="1">
            <a:spLocks/>
          </p:cNvSpPr>
          <p:nvPr/>
        </p:nvSpPr>
        <p:spPr>
          <a:xfrm>
            <a:off x="-14748" y="4165572"/>
            <a:ext cx="9144000" cy="366831"/>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Limit surface field enhancement ratios (E</a:t>
            </a:r>
            <a:r>
              <a:rPr lang="en-US" sz="1800" baseline="-25000" dirty="0" smtClean="0">
                <a:latin typeface="Calibri Light" panose="020F0302020204030204" pitchFamily="34" charset="0"/>
              </a:rPr>
              <a:t>acc</a:t>
            </a:r>
            <a:r>
              <a:rPr lang="en-US" sz="1800" dirty="0" smtClean="0">
                <a:latin typeface="Calibri Light" panose="020F0302020204030204" pitchFamily="34" charset="0"/>
              </a:rPr>
              <a:t>/E</a:t>
            </a:r>
            <a:r>
              <a:rPr lang="en-US" sz="1800" baseline="-25000" dirty="0" smtClean="0">
                <a:latin typeface="Calibri Light" panose="020F0302020204030204" pitchFamily="34" charset="0"/>
              </a:rPr>
              <a:t>pk</a:t>
            </a:r>
            <a:r>
              <a:rPr lang="en-US" sz="1800" dirty="0" smtClean="0">
                <a:latin typeface="Calibri Light" panose="020F0302020204030204" pitchFamily="34" charset="0"/>
              </a:rPr>
              <a:t>, B</a:t>
            </a:r>
            <a:r>
              <a:rPr lang="en-US" sz="1800" baseline="-25000" dirty="0" smtClean="0">
                <a:latin typeface="Calibri Light" panose="020F0302020204030204" pitchFamily="34" charset="0"/>
              </a:rPr>
              <a:t>pk</a:t>
            </a:r>
            <a:r>
              <a:rPr lang="en-US" sz="1800" dirty="0" smtClean="0">
                <a:latin typeface="Calibri Light" panose="020F0302020204030204" pitchFamily="34" charset="0"/>
              </a:rPr>
              <a:t>/E</a:t>
            </a:r>
            <a:r>
              <a:rPr lang="en-US" sz="1800" baseline="-25000" dirty="0" smtClean="0">
                <a:latin typeface="Calibri Light" panose="020F0302020204030204" pitchFamily="34" charset="0"/>
              </a:rPr>
              <a:t>acc</a:t>
            </a:r>
            <a:r>
              <a:rPr lang="en-US" sz="1800" dirty="0">
                <a:latin typeface="Calibri Light" panose="020F0302020204030204" pitchFamily="34" charset="0"/>
              </a:rPr>
              <a:t>) to acceptable </a:t>
            </a:r>
            <a:r>
              <a:rPr lang="en-US" sz="1800" dirty="0" smtClean="0">
                <a:latin typeface="Calibri Light" panose="020F0302020204030204" pitchFamily="34" charset="0"/>
              </a:rPr>
              <a:t>values</a:t>
            </a:r>
          </a:p>
        </p:txBody>
      </p:sp>
      <p:sp>
        <p:nvSpPr>
          <p:cNvPr id="15" name="Content Placeholder 3"/>
          <p:cNvSpPr txBox="1">
            <a:spLocks/>
          </p:cNvSpPr>
          <p:nvPr/>
        </p:nvSpPr>
        <p:spPr>
          <a:xfrm>
            <a:off x="-13862" y="4483015"/>
            <a:ext cx="9144000" cy="278941"/>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Achieve acceptable R/Q and R/Q·G (cryogenic losses)</a:t>
            </a:r>
          </a:p>
        </p:txBody>
      </p:sp>
      <p:sp>
        <p:nvSpPr>
          <p:cNvPr id="16" name="Content Placeholder 3"/>
          <p:cNvSpPr txBox="1">
            <a:spLocks/>
          </p:cNvSpPr>
          <p:nvPr/>
        </p:nvSpPr>
        <p:spPr>
          <a:xfrm>
            <a:off x="-13862" y="5056206"/>
            <a:ext cx="9144000" cy="85622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Gain fabrication experience while using conventional, readily applicable techniques, </a:t>
            </a:r>
            <a:br>
              <a:rPr lang="en-US" sz="1800" dirty="0" smtClean="0">
                <a:latin typeface="Calibri Light" panose="020F0302020204030204" pitchFamily="34" charset="0"/>
              </a:rPr>
            </a:br>
            <a:r>
              <a:rPr lang="en-US" sz="1800" dirty="0" smtClean="0">
                <a:latin typeface="Calibri Light" panose="020F0302020204030204" pitchFamily="34" charset="0"/>
              </a:rPr>
              <a:t>i.e. forming of Nb sheets into half cells, rolling of beam tubes and join all components by electron-beam welding (EBW)</a:t>
            </a:r>
          </a:p>
        </p:txBody>
      </p:sp>
      <p:sp>
        <p:nvSpPr>
          <p:cNvPr id="17" name="Content Placeholder 3"/>
          <p:cNvSpPr txBox="1">
            <a:spLocks/>
          </p:cNvSpPr>
          <p:nvPr/>
        </p:nvSpPr>
        <p:spPr>
          <a:xfrm>
            <a:off x="-13862" y="4777686"/>
            <a:ext cx="9144000" cy="351101"/>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Assess (to some extent) potential multipacting</a:t>
            </a:r>
            <a:r>
              <a:rPr lang="en-US" sz="1800" dirty="0">
                <a:latin typeface="Calibri Light" panose="020F0302020204030204" pitchFamily="34" charset="0"/>
              </a:rPr>
              <a:t> </a:t>
            </a:r>
            <a:r>
              <a:rPr lang="en-US" sz="1800" dirty="0" smtClean="0">
                <a:latin typeface="Calibri Light" panose="020F0302020204030204" pitchFamily="34" charset="0"/>
              </a:rPr>
              <a:t>barriers and structural integrity</a:t>
            </a:r>
          </a:p>
        </p:txBody>
      </p:sp>
      <p:sp>
        <p:nvSpPr>
          <p:cNvPr id="18" name="Content Placeholder 3"/>
          <p:cNvSpPr txBox="1">
            <a:spLocks/>
          </p:cNvSpPr>
          <p:nvPr/>
        </p:nvSpPr>
        <p:spPr>
          <a:xfrm>
            <a:off x="-14748" y="5905626"/>
            <a:ext cx="9144000" cy="404389"/>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Frequency </a:t>
            </a:r>
            <a:r>
              <a:rPr lang="en-US" sz="1800" dirty="0">
                <a:latin typeface="Calibri Light" panose="020F0302020204030204" pitchFamily="34" charset="0"/>
              </a:rPr>
              <a:t>chosen is 1.5 GHz (JLab/CEBAF), </a:t>
            </a:r>
            <a:r>
              <a:rPr lang="en-US" sz="1800" dirty="0" smtClean="0">
                <a:latin typeface="Calibri Light" panose="020F0302020204030204" pitchFamily="34" charset="0"/>
              </a:rPr>
              <a:t>but design scalable </a:t>
            </a:r>
            <a:r>
              <a:rPr lang="en-US" sz="1800" dirty="0">
                <a:latin typeface="Calibri Light" panose="020F0302020204030204" pitchFamily="34" charset="0"/>
              </a:rPr>
              <a:t>to any </a:t>
            </a:r>
            <a:r>
              <a:rPr lang="en-US" sz="1800" dirty="0" smtClean="0">
                <a:latin typeface="Calibri Light" panose="020F0302020204030204" pitchFamily="34" charset="0"/>
              </a:rPr>
              <a:t>frequency</a:t>
            </a:r>
            <a:endParaRPr lang="en-US" sz="1800" dirty="0">
              <a:latin typeface="Calibri Light" panose="020F0302020204030204" pitchFamily="34" charset="0"/>
            </a:endParaRPr>
          </a:p>
        </p:txBody>
      </p:sp>
    </p:spTree>
    <p:extLst>
      <p:ext uri="{BB962C8B-B14F-4D97-AF65-F5344CB8AC3E}">
        <p14:creationId xmlns:p14="http://schemas.microsoft.com/office/powerpoint/2010/main" val="240182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P spid="11" grpId="0"/>
      <p:bldP spid="13" grpId="0"/>
      <p:bldP spid="14"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3"/>
          <p:cNvSpPr txBox="1">
            <a:spLocks/>
          </p:cNvSpPr>
          <p:nvPr/>
        </p:nvSpPr>
        <p:spPr>
          <a:xfrm>
            <a:off x="-18490" y="1108502"/>
            <a:ext cx="9162490" cy="1103816"/>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lvl="1" indent="-342900">
              <a:lnSpc>
                <a:spcPct val="100000"/>
              </a:lnSpc>
            </a:pPr>
            <a:r>
              <a:rPr lang="en-US" sz="1800" dirty="0" smtClean="0">
                <a:latin typeface="Calibri Light" panose="020F0302020204030204" pitchFamily="34" charset="0"/>
              </a:rPr>
              <a:t>Lower </a:t>
            </a:r>
            <a:r>
              <a:rPr lang="en-US" sz="1800" dirty="0">
                <a:latin typeface="Calibri Light" panose="020F0302020204030204" pitchFamily="34" charset="0"/>
              </a:rPr>
              <a:t>the beam energy in the injector</a:t>
            </a:r>
          </a:p>
          <a:p>
            <a:pPr marL="1143000" lvl="1" indent="-342900">
              <a:lnSpc>
                <a:spcPct val="100000"/>
              </a:lnSpc>
            </a:pPr>
            <a:r>
              <a:rPr lang="en-US" sz="1800" dirty="0">
                <a:latin typeface="Calibri Light" panose="020F0302020204030204" pitchFamily="34" charset="0"/>
              </a:rPr>
              <a:t>Avoid a complex injection beam line and optics</a:t>
            </a:r>
          </a:p>
          <a:p>
            <a:pPr marL="1143000" lvl="1" indent="-342900">
              <a:lnSpc>
                <a:spcPct val="100000"/>
              </a:lnSpc>
            </a:pPr>
            <a:r>
              <a:rPr lang="en-US" sz="1800" dirty="0">
                <a:latin typeface="Calibri Light" panose="020F0302020204030204" pitchFamily="34" charset="0"/>
              </a:rPr>
              <a:t>May allow to increase charge/current maintaining low beam emittance</a:t>
            </a:r>
          </a:p>
          <a:p>
            <a:pPr marL="1143000" lvl="1" indent="-342900">
              <a:lnSpc>
                <a:spcPct val="100000"/>
              </a:lnSpc>
            </a:pPr>
            <a:r>
              <a:rPr lang="en-US" sz="1800" dirty="0">
                <a:latin typeface="Calibri Light" panose="020F0302020204030204" pitchFamily="34" charset="0"/>
              </a:rPr>
              <a:t>Deliver beam to ERL and FEL simultaneously</a:t>
            </a:r>
          </a:p>
          <a:p>
            <a:pPr marL="1143000" lvl="1" indent="-342900">
              <a:lnSpc>
                <a:spcPct val="100000"/>
              </a:lnSpc>
            </a:pPr>
            <a:endParaRPr lang="en-US" sz="1800" dirty="0">
              <a:latin typeface="Calibri Light" panose="020F0302020204030204" pitchFamily="34" charset="0"/>
            </a:endParaRPr>
          </a:p>
        </p:txBody>
      </p:sp>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Past Proposals</a:t>
            </a:r>
            <a:endParaRPr lang="en-US" sz="3600" dirty="0">
              <a:latin typeface="Calibri Light" panose="020F0302020204030204" pitchFamily="34" charset="0"/>
              <a:cs typeface="Trajan Pro"/>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84" y="3295335"/>
            <a:ext cx="2853981" cy="7008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169" y="4257935"/>
            <a:ext cx="1794905" cy="1982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2013074" y="4140484"/>
            <a:ext cx="4178112" cy="2042264"/>
            <a:chOff x="2712884" y="3390900"/>
            <a:chExt cx="5125697" cy="2505444"/>
          </a:xfrm>
        </p:grpSpPr>
        <p:pic>
          <p:nvPicPr>
            <p:cNvPr id="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2884" y="3390900"/>
              <a:ext cx="5125697" cy="1982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2809546" y="5373124"/>
              <a:ext cx="4879034" cy="523220"/>
            </a:xfrm>
            <a:prstGeom prst="rect">
              <a:avLst/>
            </a:prstGeom>
          </p:spPr>
          <p:txBody>
            <a:bodyPr wrap="square">
              <a:spAutoFit/>
            </a:bodyPr>
            <a:lstStyle/>
            <a:p>
              <a:r>
                <a:rPr lang="en-US" sz="1400" dirty="0" smtClean="0">
                  <a:latin typeface="Calibri Light" panose="020F0302020204030204" pitchFamily="34" charset="0"/>
                </a:rPr>
                <a:t>TM-110 mode is monopole mode (TM010-like)</a:t>
              </a:r>
            </a:p>
            <a:p>
              <a:r>
                <a:rPr lang="en-US" sz="1400" dirty="0" smtClean="0">
                  <a:latin typeface="Calibri Light" panose="020F0302020204030204" pitchFamily="34" charset="0"/>
                </a:rPr>
                <a:t>TM-210 mode is operational mode (TM110-like)</a:t>
              </a:r>
            </a:p>
          </p:txBody>
        </p:sp>
      </p:grpSp>
      <p:sp>
        <p:nvSpPr>
          <p:cNvPr id="13" name="Content Placeholder 3"/>
          <p:cNvSpPr txBox="1">
            <a:spLocks/>
          </p:cNvSpPr>
          <p:nvPr/>
        </p:nvSpPr>
        <p:spPr>
          <a:xfrm>
            <a:off x="-18490" y="2252073"/>
            <a:ext cx="9144000" cy="616198"/>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Squeezing the </a:t>
            </a:r>
            <a:r>
              <a:rPr lang="en-US" sz="2000" dirty="0" smtClean="0">
                <a:latin typeface="Calibri Light" panose="020F0302020204030204" pitchFamily="34" charset="0"/>
              </a:rPr>
              <a:t>center of twin-axis cavity provides </a:t>
            </a:r>
            <a:r>
              <a:rPr lang="en-US" sz="2000" dirty="0">
                <a:latin typeface="Calibri Light" panose="020F0302020204030204" pitchFamily="34" charset="0"/>
              </a:rPr>
              <a:t>better balance of RF fields around two beam axes (</a:t>
            </a:r>
            <a:r>
              <a:rPr lang="en-US" sz="2000" dirty="0" smtClean="0">
                <a:latin typeface="Calibri Light" panose="020F0302020204030204" pitchFamily="34" charset="0"/>
                <a:sym typeface="Wingdings" panose="05000000000000000000" pitchFamily="2" charset="2"/>
              </a:rPr>
              <a:t>favors weakly coupled structure, but not simple to press)</a:t>
            </a:r>
            <a:endParaRPr lang="en-US" sz="2000" dirty="0">
              <a:latin typeface="Calibri Light" panose="020F0302020204030204" pitchFamily="34" charset="0"/>
            </a:endParaRPr>
          </a:p>
        </p:txBody>
      </p:sp>
      <p:pic>
        <p:nvPicPr>
          <p:cNvPr id="1024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2980" y="4064635"/>
            <a:ext cx="2443110" cy="2021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1143" y="3270350"/>
            <a:ext cx="2408903" cy="725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Content Placeholder 3"/>
          <p:cNvSpPr txBox="1">
            <a:spLocks/>
          </p:cNvSpPr>
          <p:nvPr/>
        </p:nvSpPr>
        <p:spPr>
          <a:xfrm>
            <a:off x="-2537" y="2891594"/>
            <a:ext cx="9144000" cy="47644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Later conceptual design (ANL - ERL 2007) using two more interleaved cavities </a:t>
            </a:r>
            <a:endParaRPr lang="en-US" sz="2000" dirty="0">
              <a:latin typeface="Calibri Light" panose="020F0302020204030204" pitchFamily="34" charset="0"/>
            </a:endParaRPr>
          </a:p>
        </p:txBody>
      </p:sp>
      <p:sp>
        <p:nvSpPr>
          <p:cNvPr id="14" name="Content Placeholder 3"/>
          <p:cNvSpPr txBox="1">
            <a:spLocks/>
          </p:cNvSpPr>
          <p:nvPr/>
        </p:nvSpPr>
        <p:spPr>
          <a:xfrm>
            <a:off x="6037" y="807237"/>
            <a:ext cx="9162490" cy="404191"/>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a:latin typeface="Calibri Light" panose="020F0302020204030204" pitchFamily="34" charset="0"/>
              </a:rPr>
              <a:t>Potential of multi-beam axis </a:t>
            </a:r>
            <a:r>
              <a:rPr lang="en-US" sz="2000" dirty="0" smtClean="0">
                <a:latin typeface="Calibri Light" panose="020F0302020204030204" pitchFamily="34" charset="0"/>
              </a:rPr>
              <a:t>cavities for ERLs identified early (KEK - SRF 2003) </a:t>
            </a:r>
          </a:p>
          <a:p>
            <a:pPr marL="800100" lvl="1" indent="0">
              <a:lnSpc>
                <a:spcPct val="100000"/>
              </a:lnSpc>
              <a:buNone/>
            </a:pPr>
            <a:endParaRPr lang="en-US" sz="1800" dirty="0">
              <a:latin typeface="Calibri Light" panose="020F0302020204030204" pitchFamily="34" charset="0"/>
            </a:endParaRPr>
          </a:p>
        </p:txBody>
      </p:sp>
    </p:spTree>
    <p:extLst>
      <p:ext uri="{BB962C8B-B14F-4D97-AF65-F5344CB8AC3E}">
        <p14:creationId xmlns:p14="http://schemas.microsoft.com/office/powerpoint/2010/main" val="4071934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Design Evolution</a:t>
            </a:r>
            <a:endParaRPr lang="en-US" sz="3600" dirty="0">
              <a:latin typeface="Calibri Light" panose="020F0302020204030204" pitchFamily="34" charset="0"/>
              <a:cs typeface="Trajan Pro"/>
            </a:endParaRPr>
          </a:p>
        </p:txBody>
      </p:sp>
      <p:grpSp>
        <p:nvGrpSpPr>
          <p:cNvPr id="26" name="Group 25"/>
          <p:cNvGrpSpPr/>
          <p:nvPr/>
        </p:nvGrpSpPr>
        <p:grpSpPr>
          <a:xfrm>
            <a:off x="4553559" y="5075333"/>
            <a:ext cx="4545973" cy="1171100"/>
            <a:chOff x="4553559" y="5113433"/>
            <a:chExt cx="4545973" cy="1171100"/>
          </a:xfrm>
        </p:grpSpPr>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5442" y="5120309"/>
              <a:ext cx="1326716" cy="1157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4"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39800" y="5136291"/>
              <a:ext cx="1259732" cy="1125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5"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3559" y="5113433"/>
              <a:ext cx="1330049" cy="117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6" name="Picture 2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8798" y="5127807"/>
              <a:ext cx="802781" cy="1142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5" name="Group 24"/>
          <p:cNvGrpSpPr/>
          <p:nvPr/>
        </p:nvGrpSpPr>
        <p:grpSpPr>
          <a:xfrm>
            <a:off x="4571224" y="3629152"/>
            <a:ext cx="4452123" cy="1230372"/>
            <a:chOff x="4571224" y="3629152"/>
            <a:chExt cx="4452123" cy="1230372"/>
          </a:xfrm>
        </p:grpSpPr>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1224" y="3629152"/>
              <a:ext cx="1245785" cy="1230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2295" y="3649734"/>
              <a:ext cx="794492" cy="1189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05053" y="3667785"/>
              <a:ext cx="1217049" cy="1153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37843" y="3665571"/>
              <a:ext cx="1185504" cy="11575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2" name="Group 21"/>
          <p:cNvGrpSpPr/>
          <p:nvPr/>
        </p:nvGrpSpPr>
        <p:grpSpPr>
          <a:xfrm>
            <a:off x="126404" y="4990943"/>
            <a:ext cx="4217007" cy="1260265"/>
            <a:chOff x="126404" y="5021423"/>
            <a:chExt cx="4217007" cy="1260265"/>
          </a:xfrm>
        </p:grpSpPr>
        <p:pic>
          <p:nvPicPr>
            <p:cNvPr id="5"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6404" y="5038094"/>
              <a:ext cx="1006645" cy="1226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75444" y="5021423"/>
              <a:ext cx="871410" cy="1260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6531" y="5041857"/>
              <a:ext cx="1041123" cy="1219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48095" y="5056184"/>
              <a:ext cx="995316" cy="119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1" name="Group 20"/>
          <p:cNvGrpSpPr/>
          <p:nvPr/>
        </p:nvGrpSpPr>
        <p:grpSpPr>
          <a:xfrm>
            <a:off x="127419" y="3696922"/>
            <a:ext cx="4191647" cy="1061934"/>
            <a:chOff x="173139" y="3689302"/>
            <a:chExt cx="4191647" cy="1061934"/>
          </a:xfrm>
        </p:grpSpPr>
        <p:pic>
          <p:nvPicPr>
            <p:cNvPr id="1034" name="Picture 1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312588" y="3689302"/>
              <a:ext cx="1030968" cy="10619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23973" y="3739543"/>
              <a:ext cx="940813" cy="961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1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3139" y="3693529"/>
              <a:ext cx="993125" cy="1053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03391" y="3730987"/>
              <a:ext cx="976839" cy="9785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0" name="Group 19"/>
          <p:cNvGrpSpPr/>
          <p:nvPr/>
        </p:nvGrpSpPr>
        <p:grpSpPr>
          <a:xfrm>
            <a:off x="113652" y="2385626"/>
            <a:ext cx="4304153" cy="1018605"/>
            <a:chOff x="113652" y="2385626"/>
            <a:chExt cx="4304153" cy="1018605"/>
          </a:xfrm>
        </p:grpSpPr>
        <p:pic>
          <p:nvPicPr>
            <p:cNvPr id="1030" name="Picture 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262826" y="2385626"/>
              <a:ext cx="991119" cy="1014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13652" y="2385626"/>
              <a:ext cx="1119672" cy="10186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334176" y="2427249"/>
              <a:ext cx="1012365" cy="931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415061" y="2422122"/>
              <a:ext cx="1002744" cy="909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4" name="Group 23"/>
          <p:cNvGrpSpPr/>
          <p:nvPr/>
        </p:nvGrpSpPr>
        <p:grpSpPr>
          <a:xfrm>
            <a:off x="4732932" y="2262857"/>
            <a:ext cx="4096266" cy="1260161"/>
            <a:chOff x="4732932" y="2262857"/>
            <a:chExt cx="4096266" cy="1260161"/>
          </a:xfrm>
        </p:grpSpPr>
        <p:pic>
          <p:nvPicPr>
            <p:cNvPr id="11" name="Picture 1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719099" y="2290583"/>
              <a:ext cx="876785" cy="12047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5"/>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732932" y="2295162"/>
              <a:ext cx="949407" cy="1195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625679" y="2262857"/>
              <a:ext cx="1101334" cy="1260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7"/>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842829" y="2290042"/>
              <a:ext cx="986369" cy="1205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9" name="Group 18"/>
          <p:cNvGrpSpPr/>
          <p:nvPr/>
        </p:nvGrpSpPr>
        <p:grpSpPr>
          <a:xfrm>
            <a:off x="94601" y="739512"/>
            <a:ext cx="4267729" cy="1409372"/>
            <a:chOff x="94601" y="739512"/>
            <a:chExt cx="4267729" cy="1409372"/>
          </a:xfrm>
        </p:grpSpPr>
        <p:pic>
          <p:nvPicPr>
            <p:cNvPr id="3" name="Picture 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4601" y="1119915"/>
              <a:ext cx="1105396" cy="1028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296663" y="1128623"/>
              <a:ext cx="1000713" cy="1011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356994" y="1166585"/>
              <a:ext cx="970660" cy="935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394836" y="1183381"/>
              <a:ext cx="967494" cy="902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6" name="TextBox 45"/>
                <p:cNvSpPr txBox="1"/>
                <p:nvPr/>
              </p:nvSpPr>
              <p:spPr>
                <a:xfrm>
                  <a:off x="2547089" y="739512"/>
                  <a:ext cx="589841" cy="4251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a:rPr>
                                  <m:t>𝐸</m:t>
                                </m:r>
                              </m:e>
                            </m:acc>
                            <m:r>
                              <m:rPr>
                                <m:nor/>
                              </m:rPr>
                              <a:rPr lang="en-US" dirty="0"/>
                              <m:t> </m:t>
                            </m:r>
                          </m:e>
                        </m:d>
                      </m:oMath>
                    </m:oMathPara>
                  </a14:m>
                  <a:endParaRPr lang="en-US" dirty="0"/>
                </a:p>
              </p:txBody>
            </p:sp>
          </mc:Choice>
          <mc:Fallback xmlns="">
            <p:sp>
              <p:nvSpPr>
                <p:cNvPr id="46" name="TextBox 45"/>
                <p:cNvSpPr txBox="1">
                  <a:spLocks noRot="1" noChangeAspect="1" noMove="1" noResize="1" noEditPoints="1" noAdjustHandles="1" noChangeArrowheads="1" noChangeShapeType="1" noTextEdit="1"/>
                </p:cNvSpPr>
                <p:nvPr/>
              </p:nvSpPr>
              <p:spPr>
                <a:xfrm>
                  <a:off x="2547089" y="739512"/>
                  <a:ext cx="589841" cy="425181"/>
                </a:xfrm>
                <a:prstGeom prst="rect">
                  <a:avLst/>
                </a:prstGeom>
                <a:blipFill rotWithShape="1">
                  <a:blip r:embed="rId3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3572339" y="739512"/>
                  <a:ext cx="611578" cy="4251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acc>
                              <m:accPr>
                                <m:chr m:val="⃗"/>
                                <m:ctrlPr>
                                  <a:rPr lang="en-US" i="1">
                                    <a:latin typeface="Cambria Math" panose="02040503050406030204" pitchFamily="18" charset="0"/>
                                  </a:rPr>
                                </m:ctrlPr>
                              </m:accPr>
                              <m:e>
                                <m:r>
                                  <a:rPr lang="en-US" b="0" i="1" smtClean="0">
                                    <a:latin typeface="Cambria Math"/>
                                  </a:rPr>
                                  <m:t>𝐻</m:t>
                                </m:r>
                              </m:e>
                            </m:acc>
                            <m:r>
                              <m:rPr>
                                <m:nor/>
                              </m:rPr>
                              <a:rPr lang="en-US" dirty="0"/>
                              <m:t> </m:t>
                            </m:r>
                          </m:e>
                        </m:d>
                      </m:oMath>
                    </m:oMathPara>
                  </a14:m>
                  <a:endParaRPr lang="en-US" dirty="0"/>
                </a:p>
              </p:txBody>
            </p:sp>
          </mc:Choice>
          <mc:Fallback xmlns="">
            <p:sp>
              <p:nvSpPr>
                <p:cNvPr id="47" name="TextBox 46"/>
                <p:cNvSpPr txBox="1">
                  <a:spLocks noRot="1" noChangeAspect="1" noMove="1" noResize="1" noEditPoints="1" noAdjustHandles="1" noChangeArrowheads="1" noChangeShapeType="1" noTextEdit="1"/>
                </p:cNvSpPr>
                <p:nvPr/>
              </p:nvSpPr>
              <p:spPr>
                <a:xfrm>
                  <a:off x="3572339" y="739512"/>
                  <a:ext cx="611578" cy="425181"/>
                </a:xfrm>
                <a:prstGeom prst="rect">
                  <a:avLst/>
                </a:prstGeom>
                <a:blipFill rotWithShape="1">
                  <a:blip r:embed="rId32"/>
                  <a:stretch>
                    <a:fillRect/>
                  </a:stretch>
                </a:blipFill>
              </p:spPr>
              <p:txBody>
                <a:bodyPr/>
                <a:lstStyle/>
                <a:p>
                  <a:r>
                    <a:rPr lang="en-US">
                      <a:noFill/>
                    </a:rPr>
                    <a:t> </a:t>
                  </a:r>
                </a:p>
              </p:txBody>
            </p:sp>
          </mc:Fallback>
        </mc:AlternateContent>
      </p:grpSp>
      <p:grpSp>
        <p:nvGrpSpPr>
          <p:cNvPr id="23" name="Group 22"/>
          <p:cNvGrpSpPr/>
          <p:nvPr/>
        </p:nvGrpSpPr>
        <p:grpSpPr>
          <a:xfrm>
            <a:off x="4732932" y="739512"/>
            <a:ext cx="4104216" cy="1520630"/>
            <a:chOff x="4732932" y="739512"/>
            <a:chExt cx="4104216" cy="1520630"/>
          </a:xfrm>
        </p:grpSpPr>
        <p:pic>
          <p:nvPicPr>
            <p:cNvPr id="1026" name="Picture 2"/>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673891" y="998245"/>
              <a:ext cx="877674" cy="12246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4732932" y="1090483"/>
              <a:ext cx="910324" cy="1135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668634" y="1072286"/>
              <a:ext cx="974138" cy="1152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862157" y="1098895"/>
              <a:ext cx="974991" cy="1161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8" name="TextBox 47"/>
                <p:cNvSpPr txBox="1"/>
                <p:nvPr/>
              </p:nvSpPr>
              <p:spPr>
                <a:xfrm>
                  <a:off x="6884636" y="739512"/>
                  <a:ext cx="589841" cy="4251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acc>
                              <m:accPr>
                                <m:chr m:val="⃗"/>
                                <m:ctrlPr>
                                  <a:rPr lang="en-US" i="1">
                                    <a:latin typeface="Cambria Math" panose="02040503050406030204" pitchFamily="18" charset="0"/>
                                  </a:rPr>
                                </m:ctrlPr>
                              </m:accPr>
                              <m:e>
                                <m:r>
                                  <a:rPr lang="en-US" i="1">
                                    <a:latin typeface="Cambria Math"/>
                                  </a:rPr>
                                  <m:t>𝐸</m:t>
                                </m:r>
                              </m:e>
                            </m:acc>
                            <m:r>
                              <m:rPr>
                                <m:nor/>
                              </m:rPr>
                              <a:rPr lang="en-US" dirty="0"/>
                              <m:t> </m:t>
                            </m:r>
                          </m:e>
                        </m:d>
                      </m:oMath>
                    </m:oMathPara>
                  </a14:m>
                  <a:endParaRPr lang="en-US" dirty="0"/>
                </a:p>
              </p:txBody>
            </p:sp>
          </mc:Choice>
          <mc:Fallback xmlns="">
            <p:sp>
              <p:nvSpPr>
                <p:cNvPr id="48" name="TextBox 47"/>
                <p:cNvSpPr txBox="1">
                  <a:spLocks noRot="1" noChangeAspect="1" noMove="1" noResize="1" noEditPoints="1" noAdjustHandles="1" noChangeArrowheads="1" noChangeShapeType="1" noTextEdit="1"/>
                </p:cNvSpPr>
                <p:nvPr/>
              </p:nvSpPr>
              <p:spPr>
                <a:xfrm>
                  <a:off x="6884636" y="739512"/>
                  <a:ext cx="589841" cy="425181"/>
                </a:xfrm>
                <a:prstGeom prst="rect">
                  <a:avLst/>
                </a:prstGeom>
                <a:blipFill rotWithShape="1">
                  <a:blip r:embed="rId3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8053004" y="739512"/>
                  <a:ext cx="611578" cy="4251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acc>
                              <m:accPr>
                                <m:chr m:val="⃗"/>
                                <m:ctrlPr>
                                  <a:rPr lang="en-US" i="1">
                                    <a:latin typeface="Cambria Math" panose="02040503050406030204" pitchFamily="18" charset="0"/>
                                  </a:rPr>
                                </m:ctrlPr>
                              </m:accPr>
                              <m:e>
                                <m:r>
                                  <a:rPr lang="en-US" b="0" i="1" smtClean="0">
                                    <a:latin typeface="Cambria Math"/>
                                  </a:rPr>
                                  <m:t>𝐻</m:t>
                                </m:r>
                              </m:e>
                            </m:acc>
                            <m:r>
                              <m:rPr>
                                <m:nor/>
                              </m:rPr>
                              <a:rPr lang="en-US" dirty="0"/>
                              <m:t> </m:t>
                            </m:r>
                          </m:e>
                        </m:d>
                      </m:oMath>
                    </m:oMathPara>
                  </a14:m>
                  <a:endParaRPr lang="en-US" dirty="0"/>
                </a:p>
              </p:txBody>
            </p:sp>
          </mc:Choice>
          <mc:Fallback xmlns="">
            <p:sp>
              <p:nvSpPr>
                <p:cNvPr id="49" name="TextBox 48"/>
                <p:cNvSpPr txBox="1">
                  <a:spLocks noRot="1" noChangeAspect="1" noMove="1" noResize="1" noEditPoints="1" noAdjustHandles="1" noChangeArrowheads="1" noChangeShapeType="1" noTextEdit="1"/>
                </p:cNvSpPr>
                <p:nvPr/>
              </p:nvSpPr>
              <p:spPr>
                <a:xfrm>
                  <a:off x="8053004" y="739512"/>
                  <a:ext cx="611578" cy="425181"/>
                </a:xfrm>
                <a:prstGeom prst="rect">
                  <a:avLst/>
                </a:prstGeom>
                <a:blipFill rotWithShape="1">
                  <a:blip r:embed="rId38"/>
                  <a:stretch>
                    <a:fillRect/>
                  </a:stretch>
                </a:blipFill>
              </p:spPr>
              <p:txBody>
                <a:bodyPr/>
                <a:lstStyle/>
                <a:p>
                  <a:r>
                    <a:rPr lang="en-US">
                      <a:noFill/>
                    </a:rPr>
                    <a:t> </a:t>
                  </a:r>
                </a:p>
              </p:txBody>
            </p:sp>
          </mc:Fallback>
        </mc:AlternateContent>
      </p:grpSp>
      <p:cxnSp>
        <p:nvCxnSpPr>
          <p:cNvPr id="18" name="Straight Connector 17"/>
          <p:cNvCxnSpPr/>
          <p:nvPr/>
        </p:nvCxnSpPr>
        <p:spPr>
          <a:xfrm flipH="1">
            <a:off x="4488180" y="838200"/>
            <a:ext cx="65379" cy="56007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6788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Multipacting (MP) Studies</a:t>
            </a:r>
            <a:endParaRPr lang="en-US" sz="3600" dirty="0">
              <a:latin typeface="Calibri Light" panose="020F0302020204030204" pitchFamily="34" charset="0"/>
              <a:cs typeface="Trajan Pro"/>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691" y="1872523"/>
            <a:ext cx="3555130" cy="2099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1932" y="1872523"/>
            <a:ext cx="2800692" cy="2048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Content Placeholder 3"/>
          <p:cNvSpPr txBox="1">
            <a:spLocks/>
          </p:cNvSpPr>
          <p:nvPr/>
        </p:nvSpPr>
        <p:spPr>
          <a:xfrm>
            <a:off x="4262839" y="3920649"/>
            <a:ext cx="4409240" cy="519796"/>
          </a:xfrm>
          <a:prstGeom prst="rect">
            <a:avLst/>
          </a:prstGeom>
        </p:spPr>
        <p:txBody>
          <a:bodyPr vert="horz" lIns="0" tIns="0" rIns="0" bIns="0" rtlCol="0">
            <a:no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800" dirty="0" smtClean="0">
                <a:latin typeface="Calibri Light" panose="020F0302020204030204" pitchFamily="34" charset="0"/>
              </a:rPr>
              <a:t>Impact energy of electrons surviving 50 RF cycles. MP barrier below E</a:t>
            </a:r>
            <a:r>
              <a:rPr lang="en-US" sz="1800" baseline="-25000" dirty="0" smtClean="0">
                <a:latin typeface="Calibri Light" panose="020F0302020204030204" pitchFamily="34" charset="0"/>
              </a:rPr>
              <a:t>acc</a:t>
            </a:r>
            <a:r>
              <a:rPr lang="en-US" sz="1800" dirty="0" smtClean="0">
                <a:latin typeface="Calibri Light" panose="020F0302020204030204" pitchFamily="34" charset="0"/>
              </a:rPr>
              <a:t> = 4 MV/m</a:t>
            </a:r>
          </a:p>
        </p:txBody>
      </p:sp>
      <p:sp>
        <p:nvSpPr>
          <p:cNvPr id="15" name="Rectangle 14"/>
          <p:cNvSpPr/>
          <p:nvPr/>
        </p:nvSpPr>
        <p:spPr>
          <a:xfrm>
            <a:off x="229691" y="3858779"/>
            <a:ext cx="3890673" cy="646331"/>
          </a:xfrm>
          <a:prstGeom prst="rect">
            <a:avLst/>
          </a:prstGeom>
        </p:spPr>
        <p:txBody>
          <a:bodyPr wrap="square">
            <a:spAutoFit/>
          </a:bodyPr>
          <a:lstStyle/>
          <a:p>
            <a:r>
              <a:rPr lang="en-US" dirty="0" smtClean="0">
                <a:latin typeface="Calibri Light" panose="020F0302020204030204" pitchFamily="34" charset="0"/>
              </a:rPr>
              <a:t>Electrons with resonant MP trajectories</a:t>
            </a:r>
          </a:p>
          <a:p>
            <a:r>
              <a:rPr lang="en-US" dirty="0">
                <a:latin typeface="Calibri Light" panose="020F0302020204030204" pitchFamily="34" charset="0"/>
              </a:rPr>
              <a:t>a</a:t>
            </a:r>
            <a:r>
              <a:rPr lang="en-US" dirty="0" smtClean="0">
                <a:latin typeface="Calibri Light" panose="020F0302020204030204" pitchFamily="34" charset="0"/>
              </a:rPr>
              <a:t>t cell equator (impact energy in eV) </a:t>
            </a:r>
            <a:endParaRPr lang="en-US" dirty="0">
              <a:latin typeface="Calibri Light" panose="020F0302020204030204" pitchFamily="34" charset="0"/>
            </a:endParaRPr>
          </a:p>
        </p:txBody>
      </p:sp>
      <p:pic>
        <p:nvPicPr>
          <p:cNvPr id="7" name="Picture 6"/>
          <p:cNvPicPr>
            <a:picLocks noChangeAspect="1"/>
          </p:cNvPicPr>
          <p:nvPr/>
        </p:nvPicPr>
        <p:blipFill rotWithShape="1">
          <a:blip r:embed="rId5"/>
          <a:srcRect l="4650" t="4747" r="378" b="4500"/>
          <a:stretch/>
        </p:blipFill>
        <p:spPr>
          <a:xfrm>
            <a:off x="223607" y="4562209"/>
            <a:ext cx="2089139" cy="1644423"/>
          </a:xfrm>
          <a:prstGeom prst="rect">
            <a:avLst/>
          </a:prstGeom>
        </p:spPr>
      </p:pic>
      <p:sp>
        <p:nvSpPr>
          <p:cNvPr id="11" name="Content Placeholder 3"/>
          <p:cNvSpPr txBox="1">
            <a:spLocks/>
          </p:cNvSpPr>
          <p:nvPr/>
        </p:nvSpPr>
        <p:spPr>
          <a:xfrm>
            <a:off x="5839266" y="5044029"/>
            <a:ext cx="3007553" cy="1257273"/>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0000"/>
              </a:lnSpc>
            </a:pPr>
            <a:r>
              <a:rPr lang="en-US" sz="1800" dirty="0" smtClean="0">
                <a:latin typeface="Calibri Light" panose="020F0302020204030204" pitchFamily="34" charset="0"/>
                <a:sym typeface="Wingdings" panose="05000000000000000000" pitchFamily="2" charset="2"/>
              </a:rPr>
              <a:t>MP </a:t>
            </a:r>
            <a:r>
              <a:rPr lang="en-US" sz="1800" smtClean="0">
                <a:latin typeface="Calibri Light" panose="020F0302020204030204" pitchFamily="34" charset="0"/>
                <a:sym typeface="Wingdings" panose="05000000000000000000" pitchFamily="2" charset="2"/>
              </a:rPr>
              <a:t>barrier below </a:t>
            </a:r>
            <a:r>
              <a:rPr lang="en-US" sz="1800" dirty="0" smtClean="0">
                <a:latin typeface="Calibri Light" panose="020F0302020204030204" pitchFamily="34" charset="0"/>
                <a:sym typeface="Wingdings" panose="05000000000000000000" pitchFamily="2" charset="2"/>
              </a:rPr>
              <a:t>4 MV/m vanished </a:t>
            </a:r>
            <a:r>
              <a:rPr lang="en-US" sz="1800" dirty="0" smtClean="0">
                <a:latin typeface="Calibri Light" panose="020F0302020204030204" pitchFamily="34" charset="0"/>
              </a:rPr>
              <a:t>(MP barrier beyond </a:t>
            </a:r>
            <a:br>
              <a:rPr lang="en-US" sz="1800" dirty="0" smtClean="0">
                <a:latin typeface="Calibri Light" panose="020F0302020204030204" pitchFamily="34" charset="0"/>
              </a:rPr>
            </a:br>
            <a:r>
              <a:rPr lang="en-US" sz="1800" dirty="0" smtClean="0">
                <a:latin typeface="Calibri Light" panose="020F0302020204030204" pitchFamily="34" charset="0"/>
              </a:rPr>
              <a:t>16 MV/m still possible)</a:t>
            </a:r>
            <a:endParaRPr lang="en-US" sz="1800" dirty="0">
              <a:latin typeface="Calibri Light" panose="020F0302020204030204" pitchFamily="34" charset="0"/>
              <a:sym typeface="Wingdings" panose="05000000000000000000" pitchFamily="2" charset="2"/>
            </a:endParaRPr>
          </a:p>
        </p:txBody>
      </p:sp>
      <p:sp>
        <p:nvSpPr>
          <p:cNvPr id="13" name="Content Placeholder 3"/>
          <p:cNvSpPr txBox="1">
            <a:spLocks/>
          </p:cNvSpPr>
          <p:nvPr/>
        </p:nvSpPr>
        <p:spPr>
          <a:xfrm>
            <a:off x="0" y="1186611"/>
            <a:ext cx="9144000" cy="618335"/>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3D ACE3P/Track3P resonant MP studies performed up to E</a:t>
            </a:r>
            <a:r>
              <a:rPr lang="en-US" sz="2000" baseline="-25000" dirty="0" smtClean="0">
                <a:latin typeface="Calibri Light" panose="020F0302020204030204" pitchFamily="34" charset="0"/>
              </a:rPr>
              <a:t>acc</a:t>
            </a:r>
            <a:r>
              <a:rPr lang="en-US" sz="2000" dirty="0" smtClean="0">
                <a:latin typeface="Calibri Light" panose="020F0302020204030204" pitchFamily="34" charset="0"/>
              </a:rPr>
              <a:t> = 16 MV/m</a:t>
            </a:r>
          </a:p>
          <a:p>
            <a:pPr marL="1143000" lvl="1" indent="-342900">
              <a:lnSpc>
                <a:spcPct val="100000"/>
              </a:lnSpc>
            </a:pPr>
            <a:r>
              <a:rPr lang="en-US" sz="1800" dirty="0" smtClean="0">
                <a:latin typeface="Calibri Light" panose="020F0302020204030204" pitchFamily="34" charset="0"/>
              </a:rPr>
              <a:t>Electron impact energy range of </a:t>
            </a:r>
            <a:r>
              <a:rPr lang="en-US" sz="1800" dirty="0" smtClean="0">
                <a:latin typeface="Calibri Light" panose="020F0302020204030204" pitchFamily="34" charset="0"/>
                <a:sym typeface="Wingdings" panose="05000000000000000000" pitchFamily="2" charset="2"/>
              </a:rPr>
              <a:t>50-2000 eV considered </a:t>
            </a:r>
            <a:r>
              <a:rPr lang="en-US" sz="1800" dirty="0" smtClean="0">
                <a:latin typeface="Calibri Light" panose="020F0302020204030204" pitchFamily="34" charset="0"/>
              </a:rPr>
              <a:t> </a:t>
            </a:r>
          </a:p>
          <a:p>
            <a:pPr marL="1143000" lvl="1" indent="-342900">
              <a:lnSpc>
                <a:spcPct val="100000"/>
              </a:lnSpc>
            </a:pPr>
            <a:endParaRPr lang="en-US" sz="2000" dirty="0" smtClean="0">
              <a:latin typeface="Calibri Light" panose="020F0302020204030204" pitchFamily="34" charset="0"/>
            </a:endParaRPr>
          </a:p>
        </p:txBody>
      </p:sp>
      <p:sp>
        <p:nvSpPr>
          <p:cNvPr id="14" name="Content Placeholder 3"/>
          <p:cNvSpPr txBox="1">
            <a:spLocks/>
          </p:cNvSpPr>
          <p:nvPr/>
        </p:nvSpPr>
        <p:spPr>
          <a:xfrm>
            <a:off x="0" y="816634"/>
            <a:ext cx="9144000" cy="324258"/>
          </a:xfrm>
          <a:prstGeom prst="rect">
            <a:avLst/>
          </a:prstGeom>
        </p:spPr>
        <p:txBody>
          <a:bodyPr vert="horz" lIns="0" tIns="0" rIns="0" bIns="0" rtlCol="0">
            <a:normAutofit/>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2000" dirty="0" smtClean="0">
                <a:latin typeface="Calibri Light" panose="020F0302020204030204" pitchFamily="34" charset="0"/>
              </a:rPr>
              <a:t>E</a:t>
            </a:r>
            <a:r>
              <a:rPr lang="en-US" sz="2000" baseline="-25000" dirty="0" smtClean="0">
                <a:latin typeface="Calibri Light" panose="020F0302020204030204" pitchFamily="34" charset="0"/>
              </a:rPr>
              <a:t>acc</a:t>
            </a:r>
            <a:r>
              <a:rPr lang="en-US" sz="2000" dirty="0" smtClean="0">
                <a:latin typeface="Calibri Light" panose="020F0302020204030204" pitchFamily="34" charset="0"/>
              </a:rPr>
              <a:t> = 15 MV/m is an envisioned operating field</a:t>
            </a:r>
          </a:p>
        </p:txBody>
      </p:sp>
      <p:grpSp>
        <p:nvGrpSpPr>
          <p:cNvPr id="5" name="Group 4"/>
          <p:cNvGrpSpPr/>
          <p:nvPr/>
        </p:nvGrpSpPr>
        <p:grpSpPr>
          <a:xfrm>
            <a:off x="2527380" y="4560247"/>
            <a:ext cx="5227808" cy="1741055"/>
            <a:chOff x="2527380" y="4560247"/>
            <a:chExt cx="5227808" cy="1741055"/>
          </a:xfrm>
        </p:grpSpPr>
        <p:pic>
          <p:nvPicPr>
            <p:cNvPr id="8" name="Picture 7"/>
            <p:cNvPicPr>
              <a:picLocks noChangeAspect="1"/>
            </p:cNvPicPr>
            <p:nvPr/>
          </p:nvPicPr>
          <p:blipFill rotWithShape="1">
            <a:blip r:embed="rId6"/>
            <a:srcRect l="4696" t="5024" r="3826" b="2461"/>
            <a:stretch/>
          </p:blipFill>
          <p:spPr>
            <a:xfrm>
              <a:off x="3575857" y="4730058"/>
              <a:ext cx="1886920" cy="1571244"/>
            </a:xfrm>
            <a:prstGeom prst="rect">
              <a:avLst/>
            </a:prstGeom>
          </p:spPr>
        </p:pic>
        <p:sp>
          <p:nvSpPr>
            <p:cNvPr id="9" name="Right Arrow 8"/>
            <p:cNvSpPr/>
            <p:nvPr/>
          </p:nvSpPr>
          <p:spPr>
            <a:xfrm>
              <a:off x="2527380" y="5237494"/>
              <a:ext cx="941129" cy="421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328160" y="4560247"/>
              <a:ext cx="3427028" cy="369332"/>
            </a:xfrm>
            <a:prstGeom prst="rect">
              <a:avLst/>
            </a:prstGeom>
            <a:noFill/>
          </p:spPr>
          <p:txBody>
            <a:bodyPr wrap="none" rtlCol="0">
              <a:spAutoFit/>
            </a:bodyPr>
            <a:lstStyle/>
            <a:p>
              <a:r>
                <a:rPr lang="en-US" dirty="0" smtClean="0">
                  <a:latin typeface="Calibri Light" panose="020F0302020204030204" pitchFamily="34" charset="0"/>
                </a:rPr>
                <a:t>final design (increase equator axis)</a:t>
              </a:r>
              <a:endParaRPr lang="en-US" dirty="0">
                <a:latin typeface="Calibri Light" panose="020F0302020204030204" pitchFamily="34" charset="0"/>
              </a:endParaRPr>
            </a:p>
          </p:txBody>
        </p:sp>
      </p:grpSp>
    </p:spTree>
    <p:extLst>
      <p:ext uri="{BB962C8B-B14F-4D97-AF65-F5344CB8AC3E}">
        <p14:creationId xmlns:p14="http://schemas.microsoft.com/office/powerpoint/2010/main" val="40233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6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2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15"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221" y="1733236"/>
            <a:ext cx="1858149" cy="1784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2825396" y="3805059"/>
            <a:ext cx="5393132" cy="2075733"/>
            <a:chOff x="2518968" y="3977264"/>
            <a:chExt cx="6483142" cy="2495261"/>
          </a:xfrm>
        </p:grpSpPr>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8968" y="4407517"/>
              <a:ext cx="1382998" cy="1912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8220" y="4317459"/>
              <a:ext cx="2308123" cy="20924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4232116" y="3977264"/>
              <a:ext cx="2318648" cy="369332"/>
            </a:xfrm>
            <a:prstGeom prst="rect">
              <a:avLst/>
            </a:prstGeom>
            <a:noFill/>
          </p:spPr>
          <p:txBody>
            <a:bodyPr wrap="none" rtlCol="0">
              <a:spAutoFit/>
            </a:bodyPr>
            <a:lstStyle/>
            <a:p>
              <a:r>
                <a:rPr lang="en-US" dirty="0" smtClean="0"/>
                <a:t>RF magnetic field plots</a:t>
              </a:r>
              <a:endParaRPr lang="en-US" dirty="0"/>
            </a:p>
          </p:txBody>
        </p:sp>
        <p:cxnSp>
          <p:nvCxnSpPr>
            <p:cNvPr id="6" name="Straight Connector 5"/>
            <p:cNvCxnSpPr/>
            <p:nvPr/>
          </p:nvCxnSpPr>
          <p:spPr>
            <a:xfrm>
              <a:off x="2566264" y="4028667"/>
              <a:ext cx="643584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3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33642" y="4343288"/>
              <a:ext cx="2378110" cy="2129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253838" y="5200861"/>
              <a:ext cx="460382" cy="369332"/>
            </a:xfrm>
            <a:prstGeom prst="rect">
              <a:avLst/>
            </a:prstGeom>
            <a:noFill/>
          </p:spPr>
          <p:txBody>
            <a:bodyPr wrap="none" rtlCol="0">
              <a:spAutoFit/>
            </a:bodyPr>
            <a:lstStyle/>
            <a:p>
              <a:r>
                <a:rPr lang="en-US" i="1" dirty="0" smtClean="0"/>
                <a:t>B</a:t>
              </a:r>
              <a:r>
                <a:rPr lang="en-US" i="1" baseline="-25000" dirty="0" smtClean="0"/>
                <a:t>pk</a:t>
              </a:r>
              <a:endParaRPr lang="en-US" i="1" baseline="-25000" dirty="0"/>
            </a:p>
          </p:txBody>
        </p:sp>
      </p:grpSp>
      <p:sp>
        <p:nvSpPr>
          <p:cNvPr id="19" name="TextBox 18"/>
          <p:cNvSpPr txBox="1"/>
          <p:nvPr/>
        </p:nvSpPr>
        <p:spPr>
          <a:xfrm>
            <a:off x="199235" y="3559149"/>
            <a:ext cx="1574470" cy="369332"/>
          </a:xfrm>
          <a:prstGeom prst="rect">
            <a:avLst/>
          </a:prstGeom>
          <a:noFill/>
        </p:spPr>
        <p:txBody>
          <a:bodyPr wrap="none" rtlCol="0">
            <a:spAutoFit/>
          </a:bodyPr>
          <a:lstStyle/>
          <a:p>
            <a:r>
              <a:rPr lang="en-US" dirty="0" smtClean="0"/>
              <a:t>1.5 GHz design</a:t>
            </a:r>
            <a:endParaRPr lang="en-US" dirty="0"/>
          </a:p>
        </p:txBody>
      </p:sp>
      <p:grpSp>
        <p:nvGrpSpPr>
          <p:cNvPr id="3" name="Group 2"/>
          <p:cNvGrpSpPr/>
          <p:nvPr/>
        </p:nvGrpSpPr>
        <p:grpSpPr>
          <a:xfrm>
            <a:off x="377802" y="3931031"/>
            <a:ext cx="2141166" cy="1915005"/>
            <a:chOff x="336929" y="4008796"/>
            <a:chExt cx="2665696" cy="2384131"/>
          </a:xfrm>
        </p:grpSpPr>
        <p:pic>
          <p:nvPicPr>
            <p:cNvPr id="1037"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929" y="4008796"/>
              <a:ext cx="1633761" cy="2384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flipV="1">
              <a:off x="1162962" y="4676657"/>
              <a:ext cx="0" cy="1048407"/>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188362" y="4994332"/>
              <a:ext cx="1196161" cy="369332"/>
            </a:xfrm>
            <a:prstGeom prst="rect">
              <a:avLst/>
            </a:prstGeom>
            <a:noFill/>
          </p:spPr>
          <p:txBody>
            <a:bodyPr wrap="none" rtlCol="0">
              <a:spAutoFit/>
            </a:bodyPr>
            <a:lstStyle/>
            <a:p>
              <a:r>
                <a:rPr lang="en-US" dirty="0" smtClean="0"/>
                <a:t>136.44mm</a:t>
              </a:r>
              <a:endParaRPr lang="en-US" dirty="0"/>
            </a:p>
          </p:txBody>
        </p:sp>
        <p:cxnSp>
          <p:nvCxnSpPr>
            <p:cNvPr id="23" name="Straight Connector 22"/>
            <p:cNvCxnSpPr/>
            <p:nvPr/>
          </p:nvCxnSpPr>
          <p:spPr>
            <a:xfrm>
              <a:off x="806450" y="4670307"/>
              <a:ext cx="711200" cy="0"/>
            </a:xfrm>
            <a:prstGeom prst="line">
              <a:avLst/>
            </a:prstGeom>
            <a:ln>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806450" y="5725064"/>
              <a:ext cx="711200" cy="0"/>
            </a:xfrm>
            <a:prstGeom prst="line">
              <a:avLst/>
            </a:prstGeom>
            <a:ln>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1356360" y="4317888"/>
              <a:ext cx="374650" cy="216012"/>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750359" y="4108590"/>
              <a:ext cx="1252266" cy="369332"/>
            </a:xfrm>
            <a:prstGeom prst="rect">
              <a:avLst/>
            </a:prstGeom>
            <a:noFill/>
          </p:spPr>
          <p:txBody>
            <a:bodyPr wrap="none" rtlCol="0">
              <a:spAutoFit/>
            </a:bodyPr>
            <a:lstStyle/>
            <a:p>
              <a:r>
                <a:rPr lang="en-US" dirty="0" smtClean="0">
                  <a:sym typeface="Symbol"/>
                </a:rPr>
                <a:t> = 60 mm</a:t>
              </a:r>
              <a:endParaRPr lang="en-US" dirty="0"/>
            </a:p>
          </p:txBody>
        </p:sp>
      </p:grpSp>
      <p:grpSp>
        <p:nvGrpSpPr>
          <p:cNvPr id="8" name="Group 7"/>
          <p:cNvGrpSpPr/>
          <p:nvPr/>
        </p:nvGrpSpPr>
        <p:grpSpPr>
          <a:xfrm>
            <a:off x="2781835" y="1452648"/>
            <a:ext cx="5361527" cy="2110413"/>
            <a:chOff x="2781835" y="1833648"/>
            <a:chExt cx="5361527" cy="2110413"/>
          </a:xfrm>
        </p:grpSpPr>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81835" y="2204704"/>
              <a:ext cx="1194035" cy="1690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62098" y="2125461"/>
              <a:ext cx="2002986" cy="1806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232116" y="1833648"/>
              <a:ext cx="2140330" cy="369332"/>
            </a:xfrm>
            <a:prstGeom prst="rect">
              <a:avLst/>
            </a:prstGeom>
            <a:noFill/>
          </p:spPr>
          <p:txBody>
            <a:bodyPr wrap="none" rtlCol="0">
              <a:spAutoFit/>
            </a:bodyPr>
            <a:lstStyle/>
            <a:p>
              <a:r>
                <a:rPr lang="en-US" dirty="0" smtClean="0"/>
                <a:t>RF electric field plots</a:t>
              </a:r>
              <a:endParaRPr lang="en-US" dirty="0"/>
            </a:p>
          </p:txBody>
        </p:sp>
        <p:pic>
          <p:nvPicPr>
            <p:cNvPr id="1040" name="Picture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93403" y="2125461"/>
              <a:ext cx="1949959" cy="181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Final RF Design</a:t>
            </a:r>
            <a:endParaRPr lang="en-US" sz="3600" dirty="0">
              <a:latin typeface="Calibri Light" panose="020F0302020204030204" pitchFamily="34" charset="0"/>
              <a:cs typeface="Trajan Pro"/>
            </a:endParaRPr>
          </a:p>
        </p:txBody>
      </p:sp>
      <p:sp>
        <p:nvSpPr>
          <p:cNvPr id="11" name="Content Placeholder 3"/>
          <p:cNvSpPr txBox="1">
            <a:spLocks/>
          </p:cNvSpPr>
          <p:nvPr/>
        </p:nvSpPr>
        <p:spPr>
          <a:xfrm>
            <a:off x="-15925" y="849512"/>
            <a:ext cx="9144000" cy="365228"/>
          </a:xfrm>
          <a:prstGeom prst="rect">
            <a:avLst/>
          </a:prstGeom>
        </p:spPr>
        <p:txBody>
          <a:bodyPr vert="horz" lIns="0" tIns="0" rIns="0" bIns="0" rtlCol="0">
            <a:normAutofit fontScale="250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7600" dirty="0" smtClean="0">
                <a:latin typeface="Calibri Light" panose="020F0302020204030204" pitchFamily="34" charset="0"/>
              </a:rPr>
              <a:t>Transverse field components of operating mode minimized at beam tube centers</a:t>
            </a:r>
          </a:p>
          <a:p>
            <a:pPr marL="1143000" lvl="1" indent="-342900">
              <a:lnSpc>
                <a:spcPct val="100000"/>
              </a:lnSpc>
            </a:pPr>
            <a:endParaRPr lang="en-US" sz="2000" dirty="0" smtClean="0">
              <a:latin typeface="Calibri Light" panose="020F0302020204030204" pitchFamily="34" charset="0"/>
            </a:endParaRPr>
          </a:p>
        </p:txBody>
      </p:sp>
      <p:sp>
        <p:nvSpPr>
          <p:cNvPr id="12" name="Content Placeholder 3"/>
          <p:cNvSpPr txBox="1">
            <a:spLocks/>
          </p:cNvSpPr>
          <p:nvPr/>
        </p:nvSpPr>
        <p:spPr>
          <a:xfrm>
            <a:off x="0" y="1206856"/>
            <a:ext cx="9144000" cy="522351"/>
          </a:xfrm>
          <a:prstGeom prst="rect">
            <a:avLst/>
          </a:prstGeom>
        </p:spPr>
        <p:txBody>
          <a:bodyPr vert="horz" lIns="0" tIns="0" rIns="0" bIns="0" rtlCol="0">
            <a:normAutofit fontScale="25000" lnSpcReduction="20000"/>
          </a:bodyPr>
          <a:lstStyle>
            <a:lvl1pPr marL="0" indent="0" algn="l" defTabSz="914400" rtl="0" eaLnBrk="1" latinLnBrk="0" hangingPunct="1">
              <a:lnSpc>
                <a:spcPct val="120000"/>
              </a:lnSpc>
              <a:spcBef>
                <a:spcPts val="0"/>
              </a:spcBef>
              <a:spcAft>
                <a:spcPts val="300"/>
              </a:spcAft>
              <a:buClr>
                <a:srgbClr val="981E32"/>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rgbClr val="981E3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rgbClr val="981E32"/>
              </a:buClr>
              <a:buSzPct val="100000"/>
              <a:buFont typeface="Arial" pitchFamily="34" charset="0"/>
              <a:buChar char="-"/>
              <a:defRPr sz="2000" b="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rgbClr val="981E3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rgbClr val="981E3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5800" indent="-342900">
              <a:lnSpc>
                <a:spcPct val="100000"/>
              </a:lnSpc>
              <a:buFont typeface="Arial" pitchFamily="34" charset="0"/>
              <a:buChar char="•"/>
            </a:pPr>
            <a:r>
              <a:rPr lang="en-US" sz="7600" dirty="0" smtClean="0">
                <a:latin typeface="Calibri Light" panose="020F0302020204030204" pitchFamily="34" charset="0"/>
              </a:rPr>
              <a:t>Beam tubes slightly shifted off the peak electric field to cancel dipole effect</a:t>
            </a:r>
          </a:p>
          <a:p>
            <a:pPr marL="1143000" lvl="1" indent="-342900">
              <a:lnSpc>
                <a:spcPct val="100000"/>
              </a:lnSpc>
            </a:pPr>
            <a:endParaRPr lang="en-US" sz="2000" dirty="0" smtClean="0">
              <a:latin typeface="Calibri Light" panose="020F0302020204030204" pitchFamily="34" charset="0"/>
            </a:endParaRPr>
          </a:p>
        </p:txBody>
      </p:sp>
      <p:sp>
        <p:nvSpPr>
          <p:cNvPr id="27" name="TextBox 26"/>
          <p:cNvSpPr txBox="1"/>
          <p:nvPr/>
        </p:nvSpPr>
        <p:spPr>
          <a:xfrm>
            <a:off x="2781835" y="5859173"/>
            <a:ext cx="3860265" cy="369332"/>
          </a:xfrm>
          <a:prstGeom prst="rect">
            <a:avLst/>
          </a:prstGeom>
          <a:noFill/>
        </p:spPr>
        <p:txBody>
          <a:bodyPr wrap="square" rtlCol="0">
            <a:spAutoFit/>
          </a:bodyPr>
          <a:lstStyle/>
          <a:p>
            <a:r>
              <a:rPr lang="en-US" dirty="0" smtClean="0">
                <a:latin typeface="Calibri Light" panose="020F0302020204030204" pitchFamily="34" charset="0"/>
              </a:rPr>
              <a:t>@ </a:t>
            </a:r>
            <a:r>
              <a:rPr lang="en-US" dirty="0">
                <a:latin typeface="Calibri Light" panose="020F0302020204030204" pitchFamily="34" charset="0"/>
              </a:rPr>
              <a:t>E</a:t>
            </a:r>
            <a:r>
              <a:rPr lang="en-US" baseline="-25000" dirty="0">
                <a:latin typeface="Calibri Light" panose="020F0302020204030204" pitchFamily="34" charset="0"/>
              </a:rPr>
              <a:t>acc</a:t>
            </a:r>
            <a:r>
              <a:rPr lang="en-US" dirty="0">
                <a:latin typeface="Calibri Light" panose="020F0302020204030204" pitchFamily="34" charset="0"/>
              </a:rPr>
              <a:t> = </a:t>
            </a:r>
            <a:r>
              <a:rPr lang="en-US" dirty="0" smtClean="0">
                <a:latin typeface="Calibri Light" panose="020F0302020204030204" pitchFamily="34" charset="0"/>
              </a:rPr>
              <a:t>15 </a:t>
            </a:r>
            <a:r>
              <a:rPr lang="en-US" dirty="0">
                <a:latin typeface="Calibri Light" panose="020F0302020204030204" pitchFamily="34" charset="0"/>
              </a:rPr>
              <a:t>MV/m </a:t>
            </a:r>
            <a:r>
              <a:rPr lang="en-US" dirty="0">
                <a:latin typeface="Calibri Light" panose="020F0302020204030204" pitchFamily="34" charset="0"/>
                <a:sym typeface="Wingdings" panose="05000000000000000000" pitchFamily="2" charset="2"/>
              </a:rPr>
              <a:t> </a:t>
            </a:r>
            <a:r>
              <a:rPr lang="en-US" dirty="0">
                <a:latin typeface="Calibri Light" panose="020F0302020204030204" pitchFamily="34" charset="0"/>
              </a:rPr>
              <a:t>B</a:t>
            </a:r>
            <a:r>
              <a:rPr lang="en-US" baseline="-25000" dirty="0">
                <a:latin typeface="Calibri Light" panose="020F0302020204030204" pitchFamily="34" charset="0"/>
              </a:rPr>
              <a:t>pk</a:t>
            </a:r>
            <a:r>
              <a:rPr lang="en-US" dirty="0">
                <a:latin typeface="Calibri Light" panose="020F0302020204030204" pitchFamily="34" charset="0"/>
              </a:rPr>
              <a:t> = </a:t>
            </a:r>
            <a:r>
              <a:rPr lang="en-US" dirty="0" smtClean="0">
                <a:latin typeface="Calibri Light" panose="020F0302020204030204" pitchFamily="34" charset="0"/>
              </a:rPr>
              <a:t>78.9 </a:t>
            </a:r>
            <a:r>
              <a:rPr lang="en-US" dirty="0">
                <a:latin typeface="Calibri Light" panose="020F0302020204030204" pitchFamily="34" charset="0"/>
              </a:rPr>
              <a:t>mT </a:t>
            </a:r>
          </a:p>
        </p:txBody>
      </p:sp>
    </p:spTree>
    <p:extLst>
      <p:ext uri="{BB962C8B-B14F-4D97-AF65-F5344CB8AC3E}">
        <p14:creationId xmlns:p14="http://schemas.microsoft.com/office/powerpoint/2010/main" val="1237663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P spid="12"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82"/>
            <a:ext cx="9144000" cy="582612"/>
          </a:xfrm>
        </p:spPr>
        <p:txBody>
          <a:bodyPr>
            <a:normAutofit fontScale="90000"/>
          </a:bodyPr>
          <a:lstStyle/>
          <a:p>
            <a:r>
              <a:rPr lang="en-US" sz="3600" dirty="0" smtClean="0">
                <a:latin typeface="Calibri Light" panose="020F0302020204030204" pitchFamily="34" charset="0"/>
                <a:cs typeface="Trajan Pro"/>
              </a:rPr>
              <a:t>Design Parameters - Comparison</a:t>
            </a:r>
            <a:endParaRPr lang="en-US" sz="3600" dirty="0">
              <a:latin typeface="Calibri Light" panose="020F0302020204030204" pitchFamily="34" charset="0"/>
              <a:cs typeface="Trajan Pro"/>
            </a:endParaRPr>
          </a:p>
        </p:txBody>
      </p:sp>
      <p:graphicFrame>
        <p:nvGraphicFramePr>
          <p:cNvPr id="28" name="Table 27"/>
          <p:cNvGraphicFramePr>
            <a:graphicFrameLocks noGrp="1"/>
          </p:cNvGraphicFramePr>
          <p:nvPr>
            <p:extLst>
              <p:ext uri="{D42A27DB-BD31-4B8C-83A1-F6EECF244321}">
                <p14:modId xmlns:p14="http://schemas.microsoft.com/office/powerpoint/2010/main" val="2583173042"/>
              </p:ext>
            </p:extLst>
          </p:nvPr>
        </p:nvGraphicFramePr>
        <p:xfrm>
          <a:off x="393375" y="3749813"/>
          <a:ext cx="8227262" cy="2468950"/>
        </p:xfrm>
        <a:graphic>
          <a:graphicData uri="http://schemas.openxmlformats.org/drawingml/2006/table">
            <a:tbl>
              <a:tblPr firstRow="1" bandRow="1">
                <a:tableStyleId>{5C22544A-7EE6-4342-B048-85BDC9FD1C3A}</a:tableStyleId>
              </a:tblPr>
              <a:tblGrid>
                <a:gridCol w="1330958">
                  <a:extLst>
                    <a:ext uri="{9D8B030D-6E8A-4147-A177-3AD203B41FA5}">
                      <a16:colId xmlns:a16="http://schemas.microsoft.com/office/drawing/2014/main" val="20000"/>
                    </a:ext>
                  </a:extLst>
                </a:gridCol>
                <a:gridCol w="1003743">
                  <a:extLst>
                    <a:ext uri="{9D8B030D-6E8A-4147-A177-3AD203B41FA5}">
                      <a16:colId xmlns:a16="http://schemas.microsoft.com/office/drawing/2014/main" val="20001"/>
                    </a:ext>
                  </a:extLst>
                </a:gridCol>
                <a:gridCol w="1055607">
                  <a:extLst>
                    <a:ext uri="{9D8B030D-6E8A-4147-A177-3AD203B41FA5}">
                      <a16:colId xmlns:a16="http://schemas.microsoft.com/office/drawing/2014/main" val="20002"/>
                    </a:ext>
                  </a:extLst>
                </a:gridCol>
                <a:gridCol w="1159382">
                  <a:extLst>
                    <a:ext uri="{9D8B030D-6E8A-4147-A177-3AD203B41FA5}">
                      <a16:colId xmlns:a16="http://schemas.microsoft.com/office/drawing/2014/main" val="20003"/>
                    </a:ext>
                  </a:extLst>
                </a:gridCol>
                <a:gridCol w="1209038">
                  <a:extLst>
                    <a:ext uri="{9D8B030D-6E8A-4147-A177-3AD203B41FA5}">
                      <a16:colId xmlns:a16="http://schemas.microsoft.com/office/drawing/2014/main" val="20004"/>
                    </a:ext>
                  </a:extLst>
                </a:gridCol>
                <a:gridCol w="1192592">
                  <a:extLst>
                    <a:ext uri="{9D8B030D-6E8A-4147-A177-3AD203B41FA5}">
                      <a16:colId xmlns:a16="http://schemas.microsoft.com/office/drawing/2014/main" val="20005"/>
                    </a:ext>
                  </a:extLst>
                </a:gridCol>
                <a:gridCol w="1275942">
                  <a:extLst>
                    <a:ext uri="{9D8B030D-6E8A-4147-A177-3AD203B41FA5}">
                      <a16:colId xmlns:a16="http://schemas.microsoft.com/office/drawing/2014/main" val="20006"/>
                    </a:ext>
                  </a:extLst>
                </a:gridCol>
              </a:tblGrid>
              <a:tr h="256581">
                <a:tc>
                  <a:txBody>
                    <a:bodyPr/>
                    <a:lstStyle/>
                    <a:p>
                      <a:pPr algn="ctr"/>
                      <a:r>
                        <a:rPr lang="en-US" sz="1200" dirty="0" smtClean="0"/>
                        <a:t>Parameter</a:t>
                      </a:r>
                      <a:endParaRPr lang="en-US" sz="1200" dirty="0"/>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dirty="0" smtClean="0"/>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New JLab/ODU</a:t>
                      </a:r>
                      <a:endParaRPr lang="en-US" sz="1200" baseline="0" dirty="0" smtClean="0"/>
                    </a:p>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Design</a:t>
                      </a:r>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KEK Design</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(2003)</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weak</a:t>
                      </a:r>
                      <a:r>
                        <a:rPr lang="en-US" sz="1200" baseline="0" dirty="0" smtClean="0"/>
                        <a:t> to strong</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baseline="0" dirty="0" smtClean="0"/>
                        <a:t>coupling</a:t>
                      </a:r>
                      <a:endParaRPr lang="en-US" sz="1200" dirty="0" smtClean="0"/>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JLab (KEK-type)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Strong coupling</a:t>
                      </a:r>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JLab (KEK-type)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Weak coupling</a:t>
                      </a:r>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Single-Tube Standard</a:t>
                      </a:r>
                      <a:r>
                        <a:rPr lang="en-US" sz="1200" baseline="0" dirty="0" smtClean="0"/>
                        <a:t> Cavity (</a:t>
                      </a:r>
                      <a:r>
                        <a:rPr lang="en-US" sz="1200" dirty="0" smtClean="0"/>
                        <a:t>C100 LL)</a:t>
                      </a:r>
                    </a:p>
                  </a:txBody>
                  <a:tcPr marL="91471" marR="91471" marT="45725" marB="45725"/>
                </a:tc>
                <a:extLst>
                  <a:ext uri="{0D108BD9-81ED-4DB2-BD59-A6C34878D82A}">
                    <a16:rowId xmlns:a16="http://schemas.microsoft.com/office/drawing/2014/main" val="10000"/>
                  </a:ext>
                </a:extLst>
              </a:tr>
              <a:tr h="238525">
                <a:tc>
                  <a:txBody>
                    <a:bodyPr/>
                    <a:lstStyle/>
                    <a:p>
                      <a:pPr algn="ctr"/>
                      <a:r>
                        <a:rPr lang="en-US" sz="1200" dirty="0" smtClean="0"/>
                        <a:t>Operational</a:t>
                      </a:r>
                      <a:r>
                        <a:rPr lang="en-US" sz="1200" baseline="0" dirty="0" smtClean="0"/>
                        <a:t> mode</a:t>
                      </a:r>
                      <a:endParaRPr lang="en-US" sz="1200" baseline="-25000" dirty="0"/>
                    </a:p>
                  </a:txBody>
                  <a:tcPr marL="91471" marR="91471" marT="45725" marB="45725"/>
                </a:tc>
                <a:tc>
                  <a:txBody>
                    <a:bodyPr/>
                    <a:lstStyle/>
                    <a:p>
                      <a:pPr algn="ctr"/>
                      <a:endParaRPr lang="en-US" sz="1200" dirty="0"/>
                    </a:p>
                  </a:txBody>
                  <a:tcPr marL="91471" marR="91471" marT="45725" marB="45725"/>
                </a:tc>
                <a:tc>
                  <a:txBody>
                    <a:bodyPr/>
                    <a:lstStyle/>
                    <a:p>
                      <a:pPr algn="ctr"/>
                      <a:r>
                        <a:rPr lang="en-US" sz="1200" dirty="0" smtClean="0"/>
                        <a:t>TM110</a:t>
                      </a:r>
                      <a:endParaRPr lang="en-US" sz="1200" dirty="0"/>
                    </a:p>
                  </a:txBody>
                  <a:tcPr marL="91471" marR="91471" marT="45725" marB="45725"/>
                </a:tc>
                <a:tc>
                  <a:txBody>
                    <a:bodyPr/>
                    <a:lstStyle/>
                    <a:p>
                      <a:pPr algn="ctr"/>
                      <a:r>
                        <a:rPr lang="en-US" sz="1200" dirty="0" smtClean="0"/>
                        <a:t>TM110</a:t>
                      </a:r>
                      <a:endParaRPr lang="en-US" sz="1200" dirty="0"/>
                    </a:p>
                  </a:txBody>
                  <a:tcPr marL="91471" marR="91471" marT="45725" marB="45725"/>
                </a:tc>
                <a:tc>
                  <a:txBody>
                    <a:bodyPr/>
                    <a:lstStyle/>
                    <a:p>
                      <a:pPr algn="ctr"/>
                      <a:r>
                        <a:rPr lang="en-US" sz="1200" dirty="0" smtClean="0"/>
                        <a:t>TM110</a:t>
                      </a:r>
                      <a:endParaRPr lang="en-US" sz="1200" dirty="0"/>
                    </a:p>
                  </a:txBody>
                  <a:tcPr marL="91471" marR="91471" marT="45725" marB="45725"/>
                </a:tc>
                <a:tc>
                  <a:txBody>
                    <a:bodyPr/>
                    <a:lstStyle/>
                    <a:p>
                      <a:pPr algn="ctr"/>
                      <a:r>
                        <a:rPr lang="en-US" sz="1200" dirty="0" smtClean="0"/>
                        <a:t>TM110</a:t>
                      </a:r>
                      <a:endParaRPr lang="en-US" sz="1200" dirty="0"/>
                    </a:p>
                  </a:txBody>
                  <a:tcPr marL="91471" marR="91471" marT="45725" marB="45725"/>
                </a:tc>
                <a:tc>
                  <a:txBody>
                    <a:bodyPr/>
                    <a:lstStyle/>
                    <a:p>
                      <a:pPr algn="ctr"/>
                      <a:r>
                        <a:rPr lang="en-US" sz="1200" dirty="0" smtClean="0"/>
                        <a:t>TM010</a:t>
                      </a:r>
                      <a:endParaRPr lang="en-US" sz="1200" dirty="0"/>
                    </a:p>
                  </a:txBody>
                  <a:tcPr marL="91471" marR="91471" marT="45725" marB="45725"/>
                </a:tc>
                <a:extLst>
                  <a:ext uri="{0D108BD9-81ED-4DB2-BD59-A6C34878D82A}">
                    <a16:rowId xmlns:a16="http://schemas.microsoft.com/office/drawing/2014/main" val="10001"/>
                  </a:ext>
                </a:extLst>
              </a:tr>
              <a:tr h="238525">
                <a:tc>
                  <a:txBody>
                    <a:bodyPr/>
                    <a:lstStyle/>
                    <a:p>
                      <a:pPr algn="ctr"/>
                      <a:r>
                        <a:rPr lang="en-US" sz="1200" dirty="0" smtClean="0"/>
                        <a:t>E</a:t>
                      </a:r>
                      <a:r>
                        <a:rPr lang="en-US" sz="1200" baseline="-25000" dirty="0" smtClean="0"/>
                        <a:t>pk</a:t>
                      </a:r>
                      <a:r>
                        <a:rPr lang="en-US" sz="1200" dirty="0" smtClean="0"/>
                        <a:t>/E</a:t>
                      </a:r>
                      <a:r>
                        <a:rPr lang="en-US" sz="1200" baseline="-25000" dirty="0" smtClean="0"/>
                        <a:t>acc</a:t>
                      </a:r>
                      <a:endParaRPr lang="en-US" sz="1200" baseline="-25000" dirty="0"/>
                    </a:p>
                  </a:txBody>
                  <a:tcPr marL="91471" marR="91471" marT="45725" marB="45725"/>
                </a:tc>
                <a:tc>
                  <a:txBody>
                    <a:bodyPr/>
                    <a:lstStyle/>
                    <a:p>
                      <a:pPr algn="ctr"/>
                      <a:endParaRPr lang="en-US" sz="1200" dirty="0"/>
                    </a:p>
                  </a:txBody>
                  <a:tcPr marL="91471" marR="91471" marT="45725" marB="45725"/>
                </a:tc>
                <a:tc>
                  <a:txBody>
                    <a:bodyPr/>
                    <a:lstStyle/>
                    <a:p>
                      <a:pPr algn="ctr"/>
                      <a:r>
                        <a:rPr lang="en-US" sz="1200" dirty="0" smtClean="0"/>
                        <a:t>2.33</a:t>
                      </a:r>
                      <a:endParaRPr lang="en-US" sz="1200" dirty="0"/>
                    </a:p>
                  </a:txBody>
                  <a:tcPr marL="91471" marR="91471" marT="45725" marB="45725"/>
                </a:tc>
                <a:tc>
                  <a:txBody>
                    <a:bodyPr/>
                    <a:lstStyle/>
                    <a:p>
                      <a:pPr algn="ctr"/>
                      <a:r>
                        <a:rPr lang="en-US" sz="1200" dirty="0" smtClean="0"/>
                        <a:t>1.9-2.1</a:t>
                      </a:r>
                      <a:endParaRPr lang="en-US" sz="1200" dirty="0"/>
                    </a:p>
                  </a:txBody>
                  <a:tcPr marL="91471" marR="91471" marT="45725" marB="45725"/>
                </a:tc>
                <a:tc>
                  <a:txBody>
                    <a:bodyPr/>
                    <a:lstStyle/>
                    <a:p>
                      <a:pPr algn="ctr"/>
                      <a:r>
                        <a:rPr lang="en-US" sz="1200" dirty="0" smtClean="0"/>
                        <a:t>2.26</a:t>
                      </a:r>
                      <a:endParaRPr lang="en-US" sz="1200" dirty="0"/>
                    </a:p>
                  </a:txBody>
                  <a:tcPr marL="91471" marR="91471" marT="45725" marB="45725"/>
                </a:tc>
                <a:tc>
                  <a:txBody>
                    <a:bodyPr/>
                    <a:lstStyle/>
                    <a:p>
                      <a:pPr algn="ctr"/>
                      <a:r>
                        <a:rPr lang="en-US" sz="1200" dirty="0" smtClean="0"/>
                        <a:t>2.20</a:t>
                      </a:r>
                      <a:endParaRPr lang="en-US" sz="1200" dirty="0"/>
                    </a:p>
                  </a:txBody>
                  <a:tcPr marL="91471" marR="91471" marT="45725" marB="45725"/>
                </a:tc>
                <a:tc>
                  <a:txBody>
                    <a:bodyPr/>
                    <a:lstStyle/>
                    <a:p>
                      <a:pPr algn="ctr"/>
                      <a:r>
                        <a:rPr lang="en-US" sz="1200" dirty="0" smtClean="0"/>
                        <a:t>2.17</a:t>
                      </a:r>
                      <a:endParaRPr lang="en-US" sz="1200" dirty="0"/>
                    </a:p>
                  </a:txBody>
                  <a:tcPr marL="91471" marR="91471" marT="45725" marB="45725"/>
                </a:tc>
                <a:extLst>
                  <a:ext uri="{0D108BD9-81ED-4DB2-BD59-A6C34878D82A}">
                    <a16:rowId xmlns:a16="http://schemas.microsoft.com/office/drawing/2014/main" val="10002"/>
                  </a:ext>
                </a:extLst>
              </a:tr>
              <a:tr h="23852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B</a:t>
                      </a:r>
                      <a:r>
                        <a:rPr lang="en-US" sz="1200" baseline="-25000" dirty="0" smtClean="0"/>
                        <a:t>pk</a:t>
                      </a:r>
                      <a:r>
                        <a:rPr lang="en-US" sz="1200" dirty="0" smtClean="0"/>
                        <a:t>/E</a:t>
                      </a:r>
                      <a:r>
                        <a:rPr lang="en-US" sz="1200" baseline="-25000" dirty="0" smtClean="0"/>
                        <a:t>acc</a:t>
                      </a:r>
                      <a:endParaRPr lang="en-US" sz="1200" baseline="30000" dirty="0" smtClean="0"/>
                    </a:p>
                  </a:txBody>
                  <a:tcPr marL="91471" marR="91471" marT="45725" marB="45725"/>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mT·(MV/m)</a:t>
                      </a:r>
                      <a:r>
                        <a:rPr lang="en-US" sz="1200" baseline="30000" dirty="0" smtClean="0"/>
                        <a:t>-1</a:t>
                      </a:r>
                    </a:p>
                  </a:txBody>
                  <a:tcPr marL="91471" marR="91471" marT="45725" marB="45725"/>
                </a:tc>
                <a:tc>
                  <a:txBody>
                    <a:bodyPr/>
                    <a:lstStyle/>
                    <a:p>
                      <a:pPr algn="ctr"/>
                      <a:r>
                        <a:rPr lang="en-US" sz="1200" dirty="0" smtClean="0"/>
                        <a:t>5.26</a:t>
                      </a:r>
                      <a:endParaRPr lang="en-US" sz="1200" dirty="0"/>
                    </a:p>
                  </a:txBody>
                  <a:tcPr marL="91471" marR="91471" marT="45725" marB="45725">
                    <a:solidFill>
                      <a:srgbClr val="00B050"/>
                    </a:solidFill>
                  </a:tcPr>
                </a:tc>
                <a:tc>
                  <a:txBody>
                    <a:bodyPr/>
                    <a:lstStyle/>
                    <a:p>
                      <a:pPr algn="ctr"/>
                      <a:r>
                        <a:rPr lang="en-US" sz="1200" dirty="0" smtClean="0"/>
                        <a:t>4.0-5.6</a:t>
                      </a:r>
                      <a:endParaRPr lang="en-US" sz="1200" dirty="0"/>
                    </a:p>
                  </a:txBody>
                  <a:tcPr marL="91471" marR="91471" marT="45725" marB="45725"/>
                </a:tc>
                <a:tc>
                  <a:txBody>
                    <a:bodyPr/>
                    <a:lstStyle/>
                    <a:p>
                      <a:pPr algn="ctr"/>
                      <a:r>
                        <a:rPr lang="en-US" sz="1200" dirty="0" smtClean="0"/>
                        <a:t>6.13</a:t>
                      </a:r>
                      <a:endParaRPr lang="en-US" sz="1200" dirty="0"/>
                    </a:p>
                  </a:txBody>
                  <a:tcPr marL="91471" marR="91471" marT="45725" marB="45725">
                    <a:solidFill>
                      <a:srgbClr val="FFC000"/>
                    </a:solidFill>
                  </a:tcPr>
                </a:tc>
                <a:tc>
                  <a:txBody>
                    <a:bodyPr/>
                    <a:lstStyle/>
                    <a:p>
                      <a:pPr algn="ctr"/>
                      <a:r>
                        <a:rPr lang="en-US" sz="1200" dirty="0" smtClean="0"/>
                        <a:t>5.87</a:t>
                      </a:r>
                      <a:endParaRPr lang="en-US" sz="1200" dirty="0"/>
                    </a:p>
                  </a:txBody>
                  <a:tcPr marL="91471" marR="91471" marT="45725" marB="45725">
                    <a:solidFill>
                      <a:srgbClr val="FFC000"/>
                    </a:solidFill>
                  </a:tcPr>
                </a:tc>
                <a:tc>
                  <a:txBody>
                    <a:bodyPr/>
                    <a:lstStyle/>
                    <a:p>
                      <a:pPr algn="ctr"/>
                      <a:r>
                        <a:rPr lang="en-US" sz="1200" dirty="0" smtClean="0"/>
                        <a:t>3.74</a:t>
                      </a:r>
                      <a:endParaRPr lang="en-US" sz="1200" dirty="0"/>
                    </a:p>
                  </a:txBody>
                  <a:tcPr marL="91471" marR="91471" marT="45725" marB="45725"/>
                </a:tc>
                <a:extLst>
                  <a:ext uri="{0D108BD9-81ED-4DB2-BD59-A6C34878D82A}">
                    <a16:rowId xmlns:a16="http://schemas.microsoft.com/office/drawing/2014/main" val="10003"/>
                  </a:ext>
                </a:extLst>
              </a:tr>
              <a:tr h="23852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R/Q – US def.</a:t>
                      </a:r>
                      <a:endParaRPr lang="en-US" sz="1200" baseline="0" dirty="0" smtClean="0"/>
                    </a:p>
                  </a:txBody>
                  <a:tcPr marL="91471" marR="91471" marT="45725" marB="45725"/>
                </a:tc>
                <a:tc>
                  <a:txBody>
                    <a:bodyPr/>
                    <a:lstStyle/>
                    <a:p>
                      <a:pPr algn="ctr"/>
                      <a:r>
                        <a:rPr lang="en-US" sz="1200" dirty="0" smtClean="0"/>
                        <a:t>Ohm</a:t>
                      </a:r>
                      <a:endParaRPr lang="en-US" sz="1200" dirty="0"/>
                    </a:p>
                  </a:txBody>
                  <a:tcPr marL="91471" marR="91471" marT="45725" marB="45725"/>
                </a:tc>
                <a:tc>
                  <a:txBody>
                    <a:bodyPr/>
                    <a:lstStyle/>
                    <a:p>
                      <a:pPr algn="ctr"/>
                      <a:r>
                        <a:rPr lang="en-US" sz="1200" dirty="0" smtClean="0"/>
                        <a:t>61.8</a:t>
                      </a:r>
                      <a:endParaRPr lang="en-US" sz="1200" dirty="0"/>
                    </a:p>
                  </a:txBody>
                  <a:tcPr marL="91471" marR="91471" marT="45725" marB="45725"/>
                </a:tc>
                <a:tc>
                  <a:txBody>
                    <a:bodyPr/>
                    <a:lstStyle/>
                    <a:p>
                      <a:pPr algn="ctr"/>
                      <a:r>
                        <a:rPr lang="en-US" sz="1200" dirty="0" smtClean="0"/>
                        <a:t>57-63</a:t>
                      </a:r>
                      <a:endParaRPr lang="en-US" sz="1200" dirty="0"/>
                    </a:p>
                  </a:txBody>
                  <a:tcPr marL="91471" marR="91471" marT="45725" marB="45725"/>
                </a:tc>
                <a:tc>
                  <a:txBody>
                    <a:bodyPr/>
                    <a:lstStyle/>
                    <a:p>
                      <a:pPr algn="ctr"/>
                      <a:r>
                        <a:rPr lang="en-US" sz="1200" dirty="0" smtClean="0"/>
                        <a:t>62.9</a:t>
                      </a:r>
                      <a:endParaRPr lang="en-US" sz="1200" dirty="0"/>
                    </a:p>
                  </a:txBody>
                  <a:tcPr marL="91471" marR="91471" marT="45725" marB="45725"/>
                </a:tc>
                <a:tc>
                  <a:txBody>
                    <a:bodyPr/>
                    <a:lstStyle/>
                    <a:p>
                      <a:pPr algn="ctr"/>
                      <a:r>
                        <a:rPr lang="en-US" sz="1200" dirty="0" smtClean="0"/>
                        <a:t>62.5</a:t>
                      </a:r>
                      <a:endParaRPr lang="en-US" sz="1200" dirty="0"/>
                    </a:p>
                  </a:txBody>
                  <a:tcPr marL="91471" marR="91471" marT="45725" marB="45725"/>
                </a:tc>
                <a:tc>
                  <a:txBody>
                    <a:bodyPr/>
                    <a:lstStyle/>
                    <a:p>
                      <a:pPr algn="ctr"/>
                      <a:r>
                        <a:rPr lang="en-US" sz="1200" dirty="0" smtClean="0"/>
                        <a:t>103.71</a:t>
                      </a:r>
                      <a:endParaRPr lang="en-US" sz="1200" dirty="0"/>
                    </a:p>
                  </a:txBody>
                  <a:tcPr marL="91471" marR="91471" marT="45725" marB="45725"/>
                </a:tc>
                <a:extLst>
                  <a:ext uri="{0D108BD9-81ED-4DB2-BD59-A6C34878D82A}">
                    <a16:rowId xmlns:a16="http://schemas.microsoft.com/office/drawing/2014/main" val="10004"/>
                  </a:ext>
                </a:extLst>
              </a:tr>
              <a:tr h="23852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aseline="0" dirty="0" smtClean="0"/>
                        <a:t>G</a:t>
                      </a:r>
                    </a:p>
                  </a:txBody>
                  <a:tcPr marL="91471" marR="91471" marT="45725" marB="45725"/>
                </a:tc>
                <a:tc>
                  <a:txBody>
                    <a:bodyPr/>
                    <a:lstStyle/>
                    <a:p>
                      <a:pPr algn="ctr"/>
                      <a:r>
                        <a:rPr lang="en-US" sz="1200" dirty="0" smtClean="0"/>
                        <a:t>Ohm</a:t>
                      </a:r>
                      <a:endParaRPr lang="en-US" sz="1200" dirty="0"/>
                    </a:p>
                  </a:txBody>
                  <a:tcPr marL="91471" marR="91471" marT="45725" marB="45725"/>
                </a:tc>
                <a:tc>
                  <a:txBody>
                    <a:bodyPr/>
                    <a:lstStyle/>
                    <a:p>
                      <a:pPr algn="ctr"/>
                      <a:r>
                        <a:rPr lang="en-US" sz="1200" dirty="0" smtClean="0"/>
                        <a:t>313.8</a:t>
                      </a:r>
                      <a:endParaRPr lang="en-US" sz="1200" dirty="0"/>
                    </a:p>
                  </a:txBody>
                  <a:tcPr marL="91471" marR="91471" marT="45725" marB="45725"/>
                </a:tc>
                <a:tc>
                  <a:txBody>
                    <a:bodyPr/>
                    <a:lstStyle/>
                    <a:p>
                      <a:pPr algn="ctr"/>
                      <a:r>
                        <a:rPr lang="en-US" sz="1200" dirty="0" smtClean="0"/>
                        <a:t>210-250</a:t>
                      </a:r>
                      <a:endParaRPr lang="en-US" sz="1200" dirty="0"/>
                    </a:p>
                  </a:txBody>
                  <a:tcPr marL="91471" marR="91471" marT="45725" marB="45725"/>
                </a:tc>
                <a:tc>
                  <a:txBody>
                    <a:bodyPr/>
                    <a:lstStyle/>
                    <a:p>
                      <a:pPr algn="ctr"/>
                      <a:r>
                        <a:rPr lang="en-US" sz="1200" dirty="0" smtClean="0"/>
                        <a:t>266.5</a:t>
                      </a:r>
                      <a:endParaRPr lang="en-US" sz="1200" dirty="0"/>
                    </a:p>
                  </a:txBody>
                  <a:tcPr marL="91471" marR="91471" marT="45725" marB="45725"/>
                </a:tc>
                <a:tc>
                  <a:txBody>
                    <a:bodyPr/>
                    <a:lstStyle/>
                    <a:p>
                      <a:pPr algn="ctr"/>
                      <a:r>
                        <a:rPr lang="en-US" sz="1200" dirty="0" smtClean="0"/>
                        <a:t>270</a:t>
                      </a:r>
                      <a:endParaRPr lang="en-US" sz="1200" dirty="0"/>
                    </a:p>
                  </a:txBody>
                  <a:tcPr marL="91471" marR="91471" marT="45725" marB="45725"/>
                </a:tc>
                <a:tc>
                  <a:txBody>
                    <a:bodyPr/>
                    <a:lstStyle/>
                    <a:p>
                      <a:pPr algn="ctr"/>
                      <a:r>
                        <a:rPr lang="en-US" sz="1200" dirty="0" smtClean="0"/>
                        <a:t>282</a:t>
                      </a:r>
                      <a:endParaRPr lang="en-US" sz="1200" dirty="0"/>
                    </a:p>
                  </a:txBody>
                  <a:tcPr marL="91471" marR="91471" marT="45725" marB="45725"/>
                </a:tc>
                <a:extLst>
                  <a:ext uri="{0D108BD9-81ED-4DB2-BD59-A6C34878D82A}">
                    <a16:rowId xmlns:a16="http://schemas.microsoft.com/office/drawing/2014/main" val="10005"/>
                  </a:ext>
                </a:extLst>
              </a:tr>
              <a:tr h="23852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aseline="0" dirty="0" smtClean="0"/>
                        <a:t>R/Q·G </a:t>
                      </a:r>
                    </a:p>
                  </a:txBody>
                  <a:tcPr marL="91471" marR="91471" marT="45725" marB="45725"/>
                </a:tc>
                <a:tc>
                  <a:txBody>
                    <a:bodyPr/>
                    <a:lstStyle/>
                    <a:p>
                      <a:pPr algn="ctr"/>
                      <a:r>
                        <a:rPr lang="en-US" sz="1200" baseline="0" dirty="0" smtClean="0"/>
                        <a:t>Ohm</a:t>
                      </a:r>
                      <a:r>
                        <a:rPr lang="en-US" sz="1200" baseline="30000" dirty="0" smtClean="0"/>
                        <a:t>2</a:t>
                      </a:r>
                      <a:endParaRPr lang="en-US" sz="1200" dirty="0"/>
                    </a:p>
                  </a:txBody>
                  <a:tcPr marL="91471" marR="91471" marT="45725" marB="45725"/>
                </a:tc>
                <a:tc>
                  <a:txBody>
                    <a:bodyPr/>
                    <a:lstStyle/>
                    <a:p>
                      <a:pPr algn="ctr"/>
                      <a:r>
                        <a:rPr lang="en-US" sz="1200" dirty="0" smtClean="0"/>
                        <a:t>19377</a:t>
                      </a:r>
                      <a:endParaRPr lang="en-US" sz="1200" dirty="0"/>
                    </a:p>
                  </a:txBody>
                  <a:tcPr marL="91471" marR="91471" marT="45725" marB="45725"/>
                </a:tc>
                <a:tc>
                  <a:txBody>
                    <a:bodyPr/>
                    <a:lstStyle/>
                    <a:p>
                      <a:pPr algn="ctr"/>
                      <a:r>
                        <a:rPr lang="en-US" sz="1200" dirty="0" smtClean="0"/>
                        <a:t>11550-14931</a:t>
                      </a:r>
                      <a:endParaRPr lang="en-US" sz="1200" dirty="0"/>
                    </a:p>
                  </a:txBody>
                  <a:tcPr marL="91471" marR="91471" marT="45725" marB="45725"/>
                </a:tc>
                <a:tc>
                  <a:txBody>
                    <a:bodyPr/>
                    <a:lstStyle/>
                    <a:p>
                      <a:pPr algn="ctr"/>
                      <a:r>
                        <a:rPr lang="en-US" sz="1200" dirty="0" smtClean="0"/>
                        <a:t>16773</a:t>
                      </a:r>
                      <a:endParaRPr lang="en-US" sz="1200" dirty="0"/>
                    </a:p>
                  </a:txBody>
                  <a:tcPr marL="91471" marR="91471" marT="45725" marB="45725"/>
                </a:tc>
                <a:tc>
                  <a:txBody>
                    <a:bodyPr/>
                    <a:lstStyle/>
                    <a:p>
                      <a:pPr algn="ctr"/>
                      <a:r>
                        <a:rPr lang="en-US" sz="1200" dirty="0" smtClean="0"/>
                        <a:t>16875</a:t>
                      </a:r>
                      <a:endParaRPr lang="en-US" sz="1200" dirty="0"/>
                    </a:p>
                  </a:txBody>
                  <a:tcPr marL="91471" marR="91471" marT="45725" marB="45725"/>
                </a:tc>
                <a:tc>
                  <a:txBody>
                    <a:bodyPr/>
                    <a:lstStyle/>
                    <a:p>
                      <a:pPr algn="ctr"/>
                      <a:r>
                        <a:rPr lang="en-US" sz="1200" dirty="0" smtClean="0"/>
                        <a:t>29270</a:t>
                      </a:r>
                      <a:endParaRPr lang="en-US" sz="1200" dirty="0"/>
                    </a:p>
                  </a:txBody>
                  <a:tcPr marL="91471" marR="91471" marT="45725" marB="45725"/>
                </a:tc>
                <a:extLst>
                  <a:ext uri="{0D108BD9-81ED-4DB2-BD59-A6C34878D82A}">
                    <a16:rowId xmlns:a16="http://schemas.microsoft.com/office/drawing/2014/main" val="10006"/>
                  </a:ext>
                </a:extLst>
              </a:tr>
            </a:tbl>
          </a:graphicData>
        </a:graphic>
      </p:graphicFrame>
      <p:grpSp>
        <p:nvGrpSpPr>
          <p:cNvPr id="6" name="Group 5"/>
          <p:cNvGrpSpPr/>
          <p:nvPr/>
        </p:nvGrpSpPr>
        <p:grpSpPr>
          <a:xfrm>
            <a:off x="2535970" y="704901"/>
            <a:ext cx="1200970" cy="1657520"/>
            <a:chOff x="2535970" y="590601"/>
            <a:chExt cx="1200970" cy="1657520"/>
          </a:xfrm>
        </p:grpSpPr>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8457" y="590601"/>
              <a:ext cx="1182552" cy="13568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a:off x="2535970" y="1878789"/>
              <a:ext cx="1200970" cy="369332"/>
            </a:xfrm>
            <a:prstGeom prst="rect">
              <a:avLst/>
            </a:prstGeom>
            <a:noFill/>
          </p:spPr>
          <p:txBody>
            <a:bodyPr wrap="none" rtlCol="0">
              <a:spAutoFit/>
            </a:bodyPr>
            <a:lstStyle/>
            <a:p>
              <a:r>
                <a:rPr lang="en-US" dirty="0" smtClean="0">
                  <a:latin typeface="Calibri Light" panose="020F0302020204030204" pitchFamily="34" charset="0"/>
                </a:rPr>
                <a:t>KEK design</a:t>
              </a:r>
              <a:endParaRPr lang="en-US" dirty="0">
                <a:latin typeface="Calibri Light" panose="020F0302020204030204" pitchFamily="34" charset="0"/>
              </a:endParaRPr>
            </a:p>
          </p:txBody>
        </p:sp>
      </p:grpSp>
      <p:grpSp>
        <p:nvGrpSpPr>
          <p:cNvPr id="5" name="Group 4"/>
          <p:cNvGrpSpPr/>
          <p:nvPr/>
        </p:nvGrpSpPr>
        <p:grpSpPr>
          <a:xfrm>
            <a:off x="51981" y="641290"/>
            <a:ext cx="2521821" cy="2957305"/>
            <a:chOff x="51981" y="641290"/>
            <a:chExt cx="2521821" cy="2957305"/>
          </a:xfrm>
        </p:grpSpPr>
        <p:sp>
          <p:nvSpPr>
            <p:cNvPr id="34" name="TextBox 33"/>
            <p:cNvSpPr txBox="1"/>
            <p:nvPr/>
          </p:nvSpPr>
          <p:spPr>
            <a:xfrm>
              <a:off x="393375" y="3229263"/>
              <a:ext cx="1784463" cy="369332"/>
            </a:xfrm>
            <a:prstGeom prst="rect">
              <a:avLst/>
            </a:prstGeom>
            <a:noFill/>
          </p:spPr>
          <p:txBody>
            <a:bodyPr wrap="none" rtlCol="0">
              <a:spAutoFit/>
            </a:bodyPr>
            <a:lstStyle/>
            <a:p>
              <a:r>
                <a:rPr lang="en-US" dirty="0" smtClean="0">
                  <a:latin typeface="Calibri Light" panose="020F0302020204030204" pitchFamily="34" charset="0"/>
                </a:rPr>
                <a:t>JLab/ODU design</a:t>
              </a:r>
              <a:endParaRPr lang="en-US" dirty="0">
                <a:latin typeface="Calibri Light" panose="020F0302020204030204" pitchFamily="34" charset="0"/>
              </a:endParaRPr>
            </a:p>
          </p:txBody>
        </p:sp>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 y="2111303"/>
              <a:ext cx="1031964" cy="1119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2558" y="2106112"/>
              <a:ext cx="1110707" cy="1129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2892" y="641290"/>
              <a:ext cx="1331996" cy="1255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9"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981" y="692244"/>
              <a:ext cx="1197341" cy="1153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3" name="TextBox 2"/>
                <p:cNvSpPr txBox="1"/>
                <p:nvPr/>
              </p:nvSpPr>
              <p:spPr>
                <a:xfrm>
                  <a:off x="851725" y="1939378"/>
                  <a:ext cx="497637"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a:rPr>
                                  <m:t>𝐸</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851725" y="1939378"/>
                  <a:ext cx="497637" cy="351186"/>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058661" y="1939378"/>
                  <a:ext cx="515141"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b="0" i="1" smtClean="0">
                                    <a:latin typeface="Cambria Math"/>
                                  </a:rPr>
                                  <m:t>𝐻</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2058661" y="1939378"/>
                  <a:ext cx="515141" cy="351186"/>
                </a:xfrm>
                <a:prstGeom prst="rect">
                  <a:avLst/>
                </a:prstGeom>
                <a:blipFill rotWithShape="1">
                  <a:blip r:embed="rId16"/>
                  <a:stretch>
                    <a:fillRect/>
                  </a:stretch>
                </a:blipFill>
              </p:spPr>
              <p:txBody>
                <a:bodyPr/>
                <a:lstStyle/>
                <a:p>
                  <a:r>
                    <a:rPr lang="en-US">
                      <a:noFill/>
                    </a:rPr>
                    <a:t> </a:t>
                  </a:r>
                </a:p>
              </p:txBody>
            </p:sp>
          </mc:Fallback>
        </mc:AlternateContent>
      </p:grpSp>
      <p:sp>
        <p:nvSpPr>
          <p:cNvPr id="9" name="Rectangle 8"/>
          <p:cNvSpPr/>
          <p:nvPr/>
        </p:nvSpPr>
        <p:spPr>
          <a:xfrm>
            <a:off x="3783600" y="3737113"/>
            <a:ext cx="4967586" cy="26201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Rectangle 47"/>
          <p:cNvSpPr/>
          <p:nvPr/>
        </p:nvSpPr>
        <p:spPr>
          <a:xfrm>
            <a:off x="4938833" y="3737113"/>
            <a:ext cx="3827594" cy="26201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0" name="Rectangle 49"/>
          <p:cNvSpPr/>
          <p:nvPr/>
        </p:nvSpPr>
        <p:spPr>
          <a:xfrm>
            <a:off x="6138180" y="3737113"/>
            <a:ext cx="2620626" cy="26201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1" name="Rectangle 50"/>
          <p:cNvSpPr/>
          <p:nvPr/>
        </p:nvSpPr>
        <p:spPr>
          <a:xfrm>
            <a:off x="7342140" y="3737113"/>
            <a:ext cx="1546206" cy="262016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6" name="Group 25"/>
          <p:cNvGrpSpPr/>
          <p:nvPr/>
        </p:nvGrpSpPr>
        <p:grpSpPr>
          <a:xfrm>
            <a:off x="3724903" y="594501"/>
            <a:ext cx="2671283" cy="3004094"/>
            <a:chOff x="3724903" y="594501"/>
            <a:chExt cx="2671283" cy="3004094"/>
          </a:xfrm>
        </p:grpSpPr>
        <p:pic>
          <p:nvPicPr>
            <p:cNvPr id="11" name="Picture 10"/>
            <p:cNvPicPr>
              <a:picLocks noChangeAspect="1"/>
            </p:cNvPicPr>
            <p:nvPr/>
          </p:nvPicPr>
          <p:blipFill>
            <a:blip r:embed="rId17"/>
            <a:stretch>
              <a:fillRect/>
            </a:stretch>
          </p:blipFill>
          <p:spPr>
            <a:xfrm>
              <a:off x="3809677" y="1939378"/>
              <a:ext cx="1247148" cy="1330720"/>
            </a:xfrm>
            <a:prstGeom prst="rect">
              <a:avLst/>
            </a:prstGeom>
          </p:spPr>
        </p:pic>
        <p:pic>
          <p:nvPicPr>
            <p:cNvPr id="12" name="Picture 11"/>
            <p:cNvPicPr>
              <a:picLocks noChangeAspect="1"/>
            </p:cNvPicPr>
            <p:nvPr/>
          </p:nvPicPr>
          <p:blipFill>
            <a:blip r:embed="rId18"/>
            <a:stretch>
              <a:fillRect/>
            </a:stretch>
          </p:blipFill>
          <p:spPr>
            <a:xfrm>
              <a:off x="5110253" y="1939378"/>
              <a:ext cx="1204685" cy="1223124"/>
            </a:xfrm>
            <a:prstGeom prst="rect">
              <a:avLst/>
            </a:prstGeom>
          </p:spPr>
        </p:pic>
        <p:grpSp>
          <p:nvGrpSpPr>
            <p:cNvPr id="7" name="Group 6"/>
            <p:cNvGrpSpPr/>
            <p:nvPr/>
          </p:nvGrpSpPr>
          <p:grpSpPr>
            <a:xfrm>
              <a:off x="3724903" y="645881"/>
              <a:ext cx="2576201" cy="2952714"/>
              <a:chOff x="3724903" y="645881"/>
              <a:chExt cx="2576201" cy="2952714"/>
            </a:xfrm>
          </p:grpSpPr>
          <p:pic>
            <p:nvPicPr>
              <p:cNvPr id="2064" name="Picture 1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724903" y="645881"/>
                <a:ext cx="1324088" cy="1279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4212774" y="3229263"/>
                <a:ext cx="1628779" cy="369332"/>
              </a:xfrm>
              <a:prstGeom prst="rect">
                <a:avLst/>
              </a:prstGeom>
              <a:noFill/>
            </p:spPr>
            <p:txBody>
              <a:bodyPr wrap="none" rtlCol="0">
                <a:spAutoFit/>
              </a:bodyPr>
              <a:lstStyle/>
              <a:p>
                <a:r>
                  <a:rPr lang="en-US" dirty="0" smtClean="0">
                    <a:latin typeface="Calibri Light" panose="020F0302020204030204" pitchFamily="34" charset="0"/>
                  </a:rPr>
                  <a:t>strong coupling</a:t>
                </a:r>
                <a:endParaRPr lang="en-US" dirty="0">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0" name="TextBox 29"/>
                  <p:cNvSpPr txBox="1"/>
                  <p:nvPr/>
                </p:nvSpPr>
                <p:spPr>
                  <a:xfrm>
                    <a:off x="4495207" y="1925751"/>
                    <a:ext cx="497637"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a:rPr>
                                    <m:t>𝐸</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4495207" y="1925751"/>
                    <a:ext cx="497637" cy="351186"/>
                  </a:xfrm>
                  <a:prstGeom prst="rect">
                    <a:avLst/>
                  </a:prstGeom>
                  <a:blipFill rotWithShape="1">
                    <a:blip r:embed="rId2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5785963" y="1925751"/>
                    <a:ext cx="515141"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b="0" i="1" smtClean="0">
                                      <a:latin typeface="Cambria Math"/>
                                    </a:rPr>
                                    <m:t>𝐻</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5785963" y="1925751"/>
                    <a:ext cx="515141" cy="351186"/>
                  </a:xfrm>
                  <a:prstGeom prst="rect">
                    <a:avLst/>
                  </a:prstGeom>
                  <a:blipFill rotWithShape="1">
                    <a:blip r:embed="rId22"/>
                    <a:stretch>
                      <a:fillRect/>
                    </a:stretch>
                  </a:blipFill>
                </p:spPr>
                <p:txBody>
                  <a:bodyPr/>
                  <a:lstStyle/>
                  <a:p>
                    <a:r>
                      <a:rPr lang="en-US">
                        <a:noFill/>
                      </a:rPr>
                      <a:t> </a:t>
                    </a:r>
                  </a:p>
                </p:txBody>
              </p:sp>
            </mc:Fallback>
          </mc:AlternateContent>
        </p:grpSp>
        <p:pic>
          <p:nvPicPr>
            <p:cNvPr id="25" name="Picture 24"/>
            <p:cNvPicPr>
              <a:picLocks noChangeAspect="1"/>
            </p:cNvPicPr>
            <p:nvPr/>
          </p:nvPicPr>
          <p:blipFill>
            <a:blip r:embed="rId23"/>
            <a:stretch>
              <a:fillRect/>
            </a:stretch>
          </p:blipFill>
          <p:spPr>
            <a:xfrm>
              <a:off x="5048991" y="594501"/>
              <a:ext cx="1347195" cy="1383240"/>
            </a:xfrm>
            <a:prstGeom prst="rect">
              <a:avLst/>
            </a:prstGeom>
          </p:spPr>
        </p:pic>
      </p:grpSp>
      <p:grpSp>
        <p:nvGrpSpPr>
          <p:cNvPr id="38" name="Group 37"/>
          <p:cNvGrpSpPr/>
          <p:nvPr/>
        </p:nvGrpSpPr>
        <p:grpSpPr>
          <a:xfrm>
            <a:off x="6396186" y="619786"/>
            <a:ext cx="2652378" cy="2976653"/>
            <a:chOff x="6396186" y="619786"/>
            <a:chExt cx="2652378" cy="2976653"/>
          </a:xfrm>
        </p:grpSpPr>
        <p:grpSp>
          <p:nvGrpSpPr>
            <p:cNvPr id="29" name="Group 28"/>
            <p:cNvGrpSpPr/>
            <p:nvPr/>
          </p:nvGrpSpPr>
          <p:grpSpPr>
            <a:xfrm>
              <a:off x="6396186" y="619786"/>
              <a:ext cx="2652378" cy="2650312"/>
              <a:chOff x="6404554" y="587874"/>
              <a:chExt cx="2652378" cy="2650312"/>
            </a:xfrm>
          </p:grpSpPr>
          <p:pic>
            <p:nvPicPr>
              <p:cNvPr id="20" name="Picture 19"/>
              <p:cNvPicPr>
                <a:picLocks noChangeAspect="1"/>
              </p:cNvPicPr>
              <p:nvPr/>
            </p:nvPicPr>
            <p:blipFill>
              <a:blip r:embed="rId24"/>
              <a:stretch>
                <a:fillRect/>
              </a:stretch>
            </p:blipFill>
            <p:spPr>
              <a:xfrm>
                <a:off x="7780100" y="2005724"/>
                <a:ext cx="1276832" cy="1227377"/>
              </a:xfrm>
              <a:prstGeom prst="rect">
                <a:avLst/>
              </a:prstGeom>
            </p:spPr>
          </p:pic>
          <p:pic>
            <p:nvPicPr>
              <p:cNvPr id="21" name="Picture 20"/>
              <p:cNvPicPr>
                <a:picLocks noChangeAspect="1"/>
              </p:cNvPicPr>
              <p:nvPr/>
            </p:nvPicPr>
            <p:blipFill>
              <a:blip r:embed="rId25"/>
              <a:stretch>
                <a:fillRect/>
              </a:stretch>
            </p:blipFill>
            <p:spPr>
              <a:xfrm>
                <a:off x="6530924" y="1977741"/>
                <a:ext cx="1216062" cy="1260445"/>
              </a:xfrm>
              <a:prstGeom prst="rect">
                <a:avLst/>
              </a:prstGeom>
            </p:spPr>
          </p:pic>
          <p:pic>
            <p:nvPicPr>
              <p:cNvPr id="17" name="Picture 16"/>
              <p:cNvPicPr>
                <a:picLocks noChangeAspect="1"/>
              </p:cNvPicPr>
              <p:nvPr/>
            </p:nvPicPr>
            <p:blipFill>
              <a:blip r:embed="rId26"/>
              <a:stretch>
                <a:fillRect/>
              </a:stretch>
            </p:blipFill>
            <p:spPr>
              <a:xfrm>
                <a:off x="7740408" y="620004"/>
                <a:ext cx="1277159" cy="1343875"/>
              </a:xfrm>
              <a:prstGeom prst="rect">
                <a:avLst/>
              </a:prstGeom>
            </p:spPr>
          </p:pic>
          <p:pic>
            <p:nvPicPr>
              <p:cNvPr id="27" name="Picture 26"/>
              <p:cNvPicPr>
                <a:picLocks noChangeAspect="1"/>
              </p:cNvPicPr>
              <p:nvPr/>
            </p:nvPicPr>
            <p:blipFill>
              <a:blip r:embed="rId27"/>
              <a:stretch>
                <a:fillRect/>
              </a:stretch>
            </p:blipFill>
            <p:spPr>
              <a:xfrm>
                <a:off x="6404554" y="587874"/>
                <a:ext cx="1342432" cy="1351442"/>
              </a:xfrm>
              <a:prstGeom prst="rect">
                <a:avLst/>
              </a:prstGeom>
            </p:spPr>
          </p:pic>
          <mc:AlternateContent xmlns:mc="http://schemas.openxmlformats.org/markup-compatibility/2006" xmlns:a14="http://schemas.microsoft.com/office/drawing/2010/main">
            <mc:Choice Requires="a14">
              <p:sp>
                <p:nvSpPr>
                  <p:cNvPr id="49" name="TextBox 48"/>
                  <p:cNvSpPr txBox="1"/>
                  <p:nvPr/>
                </p:nvSpPr>
                <p:spPr>
                  <a:xfrm>
                    <a:off x="7259770" y="1851320"/>
                    <a:ext cx="497637"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i="1">
                                      <a:latin typeface="Cambria Math"/>
                                    </a:rPr>
                                    <m:t>𝐸</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7259770" y="1851320"/>
                    <a:ext cx="497637" cy="351186"/>
                  </a:xfrm>
                  <a:prstGeom prst="rect">
                    <a:avLst/>
                  </a:prstGeom>
                  <a:blipFill>
                    <a:blip r:embed="rId2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8466706" y="1851320"/>
                    <a:ext cx="515141" cy="3511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400" i="1" smtClean="0">
                                  <a:latin typeface="Cambria Math" panose="02040503050406030204" pitchFamily="18" charset="0"/>
                                </a:rPr>
                              </m:ctrlPr>
                            </m:dPr>
                            <m:e>
                              <m:acc>
                                <m:accPr>
                                  <m:chr m:val="⃗"/>
                                  <m:ctrlPr>
                                    <a:rPr lang="en-US" sz="1400" i="1">
                                      <a:latin typeface="Cambria Math" panose="02040503050406030204" pitchFamily="18" charset="0"/>
                                    </a:rPr>
                                  </m:ctrlPr>
                                </m:accPr>
                                <m:e>
                                  <m:r>
                                    <a:rPr lang="en-US" sz="1400" b="0" i="1" smtClean="0">
                                      <a:latin typeface="Cambria Math"/>
                                    </a:rPr>
                                    <m:t>𝐻</m:t>
                                  </m:r>
                                </m:e>
                              </m:acc>
                              <m:r>
                                <m:rPr>
                                  <m:nor/>
                                </m:rPr>
                                <a:rPr lang="en-US" sz="1400" dirty="0">
                                  <a:latin typeface="Calibri Light" panose="020F0302020204030204" pitchFamily="34" charset="0"/>
                                </a:rPr>
                                <m:t> </m:t>
                              </m:r>
                            </m:e>
                          </m:d>
                        </m:oMath>
                      </m:oMathPara>
                    </a14:m>
                    <a:endParaRPr lang="en-US" sz="1400" dirty="0">
                      <a:latin typeface="Calibri Light" panose="020F0302020204030204" pitchFamily="34" charset="0"/>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8466706" y="1851320"/>
                    <a:ext cx="515141" cy="351186"/>
                  </a:xfrm>
                  <a:prstGeom prst="rect">
                    <a:avLst/>
                  </a:prstGeom>
                  <a:blipFill>
                    <a:blip r:embed="rId29"/>
                    <a:stretch>
                      <a:fillRect/>
                    </a:stretch>
                  </a:blipFill>
                </p:spPr>
                <p:txBody>
                  <a:bodyPr/>
                  <a:lstStyle/>
                  <a:p>
                    <a:r>
                      <a:rPr lang="en-US">
                        <a:noFill/>
                      </a:rPr>
                      <a:t> </a:t>
                    </a:r>
                  </a:p>
                </p:txBody>
              </p:sp>
            </mc:Fallback>
          </mc:AlternateContent>
        </p:grpSp>
        <p:sp>
          <p:nvSpPr>
            <p:cNvPr id="54" name="TextBox 53"/>
            <p:cNvSpPr txBox="1"/>
            <p:nvPr/>
          </p:nvSpPr>
          <p:spPr>
            <a:xfrm>
              <a:off x="7067990" y="3227107"/>
              <a:ext cx="1509067" cy="369332"/>
            </a:xfrm>
            <a:prstGeom prst="rect">
              <a:avLst/>
            </a:prstGeom>
            <a:noFill/>
          </p:spPr>
          <p:txBody>
            <a:bodyPr wrap="none" rtlCol="0">
              <a:spAutoFit/>
            </a:bodyPr>
            <a:lstStyle/>
            <a:p>
              <a:r>
                <a:rPr lang="en-US" dirty="0" smtClean="0">
                  <a:latin typeface="Calibri Light" panose="020F0302020204030204" pitchFamily="34" charset="0"/>
                </a:rPr>
                <a:t>weak coupling</a:t>
              </a:r>
              <a:endParaRPr lang="en-US" dirty="0">
                <a:latin typeface="Calibri Light" panose="020F0302020204030204" pitchFamily="34" charset="0"/>
              </a:endParaRPr>
            </a:p>
          </p:txBody>
        </p:sp>
      </p:grpSp>
    </p:spTree>
    <p:extLst>
      <p:ext uri="{BB962C8B-B14F-4D97-AF65-F5344CB8AC3E}">
        <p14:creationId xmlns:p14="http://schemas.microsoft.com/office/powerpoint/2010/main" val="3348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xit"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0" nodeType="clickEffect">
                                  <p:stCondLst>
                                    <p:cond delay="0"/>
                                  </p:stCondLst>
                                  <p:childTnLst>
                                    <p:set>
                                      <p:cBhvr>
                                        <p:cTn id="24" dur="1" fill="hold">
                                          <p:stCondLst>
                                            <p:cond delay="0"/>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8" grpId="0" animBg="1"/>
      <p:bldP spid="50" grpId="0" animBg="1"/>
      <p:bldP spid="51" grpId="0" animBg="1"/>
    </p:bldLst>
  </p:timing>
</p:sld>
</file>

<file path=ppt/theme/theme1.xml><?xml version="1.0" encoding="utf-8"?>
<a:theme xmlns:a="http://schemas.openxmlformats.org/drawingml/2006/main" name="2017-02-23_Frequency_Cho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2017-02-23_Frequency_Choice</Template>
  <TotalTime>18604</TotalTime>
  <Words>1972</Words>
  <Application>Microsoft Office PowerPoint</Application>
  <PresentationFormat>On-screen Show (4:3)</PresentationFormat>
  <Paragraphs>323</Paragraphs>
  <Slides>26</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Calibri</vt:lpstr>
      <vt:lpstr>Calibri Light</vt:lpstr>
      <vt:lpstr>Cambria Math</vt:lpstr>
      <vt:lpstr>Minion Pro</vt:lpstr>
      <vt:lpstr>Symbol</vt:lpstr>
      <vt:lpstr>Trajan Pro</vt:lpstr>
      <vt:lpstr>Wingdings</vt:lpstr>
      <vt:lpstr>2017-02-23_Frequency_Choice</vt:lpstr>
      <vt:lpstr>Twin-Axis Elliptical Cavity</vt:lpstr>
      <vt:lpstr>Principle Idea</vt:lpstr>
      <vt:lpstr>Funding Opportunity</vt:lpstr>
      <vt:lpstr>Objective</vt:lpstr>
      <vt:lpstr>Past Proposals</vt:lpstr>
      <vt:lpstr>Design Evolution</vt:lpstr>
      <vt:lpstr>Multipacting (MP) Studies</vt:lpstr>
      <vt:lpstr>Final RF Design</vt:lpstr>
      <vt:lpstr>Design Parameters - Comparison</vt:lpstr>
      <vt:lpstr>Deep-Drawing of Half Cells</vt:lpstr>
      <vt:lpstr>Fabrication Flow Chart</vt:lpstr>
      <vt:lpstr>Mechanical Fabrication Completed</vt:lpstr>
      <vt:lpstr>EBW Experience – 1st Prototype</vt:lpstr>
      <vt:lpstr>EBW Experience – 2nd Prototype</vt:lpstr>
      <vt:lpstr>Summary</vt:lpstr>
      <vt:lpstr>Summary</vt:lpstr>
      <vt:lpstr>In Memory of My Beloved Brother</vt:lpstr>
      <vt:lpstr>Back-Up Slides and Additions</vt:lpstr>
      <vt:lpstr>Target Frequency</vt:lpstr>
      <vt:lpstr>Mechanical Stiffening of Cavity</vt:lpstr>
      <vt:lpstr>2-Beam Excitation Scheme</vt:lpstr>
      <vt:lpstr>2-Beam Loss Factor</vt:lpstr>
      <vt:lpstr>2-Beam Coupling Impedance</vt:lpstr>
      <vt:lpstr>2-Beam Coupling Impedance</vt:lpstr>
      <vt:lpstr>Prospect for Multi-Cell</vt:lpstr>
      <vt:lpstr>Alternative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title</dc:title>
  <dc:creator>Frank Marhauser</dc:creator>
  <cp:lastModifiedBy>cnitlw</cp:lastModifiedBy>
  <cp:revision>2</cp:revision>
  <dcterms:created xsi:type="dcterms:W3CDTF">2017-02-23T13:28:44Z</dcterms:created>
  <dcterms:modified xsi:type="dcterms:W3CDTF">2017-06-20T04:23:50Z</dcterms:modified>
</cp:coreProperties>
</file>