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mp4" ContentType="video/mp4"/>
  <Default Extension="rels" ContentType="application/vnd.openxmlformats-package.relationships+xml"/>
  <Default Extension="wdp" ContentType="image/vnd.ms-photo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28" r:id="rId1"/>
    <p:sldMasterId id="2147484136" r:id="rId2"/>
    <p:sldMasterId id="2147484143" r:id="rId3"/>
    <p:sldMasterId id="2147484186" r:id="rId4"/>
  </p:sldMasterIdLst>
  <p:notesMasterIdLst>
    <p:notesMasterId r:id="rId21"/>
  </p:notesMasterIdLst>
  <p:handoutMasterIdLst>
    <p:handoutMasterId r:id="rId22"/>
  </p:handoutMasterIdLst>
  <p:sldIdLst>
    <p:sldId id="906" r:id="rId5"/>
    <p:sldId id="1195" r:id="rId6"/>
    <p:sldId id="1196" r:id="rId7"/>
    <p:sldId id="1199" r:id="rId8"/>
    <p:sldId id="1157" r:id="rId9"/>
    <p:sldId id="1161" r:id="rId10"/>
    <p:sldId id="1114" r:id="rId11"/>
    <p:sldId id="1166" r:id="rId12"/>
    <p:sldId id="1120" r:id="rId13"/>
    <p:sldId id="1167" r:id="rId14"/>
    <p:sldId id="1201" r:id="rId15"/>
    <p:sldId id="1168" r:id="rId16"/>
    <p:sldId id="1146" r:id="rId17"/>
    <p:sldId id="1202" r:id="rId18"/>
    <p:sldId id="1097" r:id="rId19"/>
    <p:sldId id="1093" r:id="rId20"/>
  </p:sldIdLst>
  <p:sldSz cx="9144000" cy="6858000" type="screen4x3"/>
  <p:notesSz cx="6997700" cy="9271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33CC"/>
    <a:srgbClr val="0066FF"/>
    <a:srgbClr val="FF66CC"/>
    <a:srgbClr val="FF66FF"/>
    <a:srgbClr val="FF0000"/>
    <a:srgbClr val="FF00FF"/>
    <a:srgbClr val="FF33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94" autoAdjust="0"/>
    <p:restoredTop sz="50000" autoAdjust="0"/>
  </p:normalViewPr>
  <p:slideViewPr>
    <p:cSldViewPr>
      <p:cViewPr>
        <p:scale>
          <a:sx n="110" d="100"/>
          <a:sy n="110" d="100"/>
        </p:scale>
        <p:origin x="2104" y="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gridSpacing cx="114300" cy="1143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90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090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b="0"/>
            </a:lvl1pPr>
          </a:lstStyle>
          <a:p>
            <a:pPr>
              <a:defRPr/>
            </a:pPr>
            <a:fld id="{6F69BB85-52EB-8E4E-88B2-CB733D6F8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336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t" anchorCtr="0" compatLnSpc="1">
            <a:prstTxWarp prst="textNoShape">
              <a:avLst/>
            </a:prstTxWarp>
          </a:bodyPr>
          <a:lstStyle>
            <a:lvl1pPr algn="l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5325"/>
            <a:ext cx="4633912" cy="3475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0550"/>
            <a:ext cx="513397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90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b" anchorCtr="0" compatLnSpc="1">
            <a:prstTxWarp prst="textNoShape">
              <a:avLst/>
            </a:prstTxWarp>
          </a:bodyPr>
          <a:lstStyle>
            <a:lvl1pPr algn="l" defTabSz="927100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9038"/>
            <a:ext cx="303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3" tIns="46352" rIns="92703" bIns="46352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b="0"/>
            </a:lvl1pPr>
          </a:lstStyle>
          <a:p>
            <a:pPr>
              <a:defRPr/>
            </a:pPr>
            <a:fld id="{CD6FF4B7-CC0D-CC44-B0E6-CE79288510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712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6FF4B7-CC0D-CC44-B0E6-CE792885108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397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0" descr="ppt_BG_Title_BNL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821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571500"/>
            <a:ext cx="7772400" cy="1143000"/>
          </a:xfrm>
          <a:ln>
            <a:noFill/>
          </a:ln>
        </p:spPr>
        <p:txBody>
          <a:bodyPr/>
          <a:lstStyle>
            <a:lvl1pPr algn="l">
              <a:defRPr sz="4000" b="1" baseline="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82066" y="4879657"/>
            <a:ext cx="223562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l"/>
            <a:r>
              <a:rPr lang="en-US" sz="1600" b="0" kern="120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ERL</a:t>
            </a:r>
            <a:r>
              <a:rPr lang="en-US" sz="1600" b="0" kern="1200" baseline="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 Workshop</a:t>
            </a:r>
            <a:r>
              <a:rPr lang="en-US" sz="1600" b="0" kern="120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, CERN,</a:t>
            </a:r>
            <a:endParaRPr lang="en-US" sz="1600" b="0" kern="1200" baseline="0" dirty="0" smtClean="0">
              <a:solidFill>
                <a:schemeClr val="tx1"/>
              </a:solidFill>
              <a:latin typeface="Helvetica"/>
              <a:ea typeface="ＭＳ Ｐゴシック" charset="0"/>
              <a:cs typeface="Helvetica"/>
            </a:endParaRPr>
          </a:p>
          <a:p>
            <a:pPr marL="57150" algn="l"/>
            <a:r>
              <a:rPr lang="en-US" sz="1600" b="0" kern="1200" baseline="0" dirty="0" smtClean="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rPr>
              <a:t>June 20, 2017</a:t>
            </a:r>
            <a:endParaRPr lang="en-US" sz="1600" b="0" kern="1200" dirty="0">
              <a:solidFill>
                <a:schemeClr val="tx1"/>
              </a:solidFill>
              <a:latin typeface="Helvetica"/>
              <a:ea typeface="ＭＳ Ｐゴシック" charset="0"/>
              <a:cs typeface="Helvetica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3771900"/>
            <a:ext cx="4343400" cy="5715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Author Name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714500"/>
            <a:ext cx="7772401" cy="2057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010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1646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079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1" y="815975"/>
            <a:ext cx="4191000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86300" y="815975"/>
            <a:ext cx="4257675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582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0" descr="ppt_BG_Title_BNL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821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571500"/>
            <a:ext cx="7772400" cy="1143000"/>
          </a:xfrm>
          <a:ln>
            <a:noFill/>
          </a:ln>
        </p:spPr>
        <p:txBody>
          <a:bodyPr/>
          <a:lstStyle>
            <a:lvl1pPr algn="l">
              <a:defRPr sz="4000" b="1" baseline="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82066" y="4879657"/>
            <a:ext cx="217605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l"/>
            <a:r>
              <a:rPr lang="en-US" sz="1600" b="0" dirty="0" smtClean="0">
                <a:solidFill>
                  <a:srgbClr val="000000"/>
                </a:solidFill>
                <a:latin typeface="Helvetica"/>
                <a:cs typeface="Helvetica"/>
              </a:rPr>
              <a:t>eRHIC Ad Hoc Review</a:t>
            </a:r>
          </a:p>
          <a:p>
            <a:pPr marL="57150" algn="l"/>
            <a:r>
              <a:rPr lang="en-US" sz="1600" b="0" dirty="0" smtClean="0">
                <a:solidFill>
                  <a:srgbClr val="000000"/>
                </a:solidFill>
                <a:latin typeface="Helvetica"/>
                <a:cs typeface="Helvetica"/>
              </a:rPr>
              <a:t>July 11, 2016</a:t>
            </a:r>
            <a:endParaRPr lang="en-US" sz="1600" b="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3771900"/>
            <a:ext cx="4343400" cy="5715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Author Name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714500"/>
            <a:ext cx="7772401" cy="2057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1" y="815975"/>
            <a:ext cx="4191000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86300" y="815975"/>
            <a:ext cx="4257675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0" descr="ppt_BG_Title_BNL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0"/>
            <a:ext cx="91821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571500"/>
            <a:ext cx="7772400" cy="1143000"/>
          </a:xfrm>
          <a:ln>
            <a:noFill/>
          </a:ln>
        </p:spPr>
        <p:txBody>
          <a:bodyPr/>
          <a:lstStyle>
            <a:lvl1pPr algn="l">
              <a:defRPr sz="4000" b="1" baseline="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82066" y="4879657"/>
            <a:ext cx="179704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 algn="l"/>
            <a:r>
              <a:rPr lang="en-US" sz="1600" b="0" dirty="0" smtClean="0">
                <a:solidFill>
                  <a:srgbClr val="000000"/>
                </a:solidFill>
                <a:latin typeface="Helvetica"/>
                <a:cs typeface="Helvetica"/>
              </a:rPr>
              <a:t>NA-PAC, Chicago,</a:t>
            </a:r>
          </a:p>
          <a:p>
            <a:pPr marL="57150" algn="l"/>
            <a:r>
              <a:rPr lang="en-US" sz="1600" b="0" dirty="0" smtClean="0">
                <a:solidFill>
                  <a:srgbClr val="000000"/>
                </a:solidFill>
                <a:latin typeface="Helvetica"/>
                <a:cs typeface="Helvetica"/>
              </a:rPr>
              <a:t>October 10, 2016</a:t>
            </a:r>
            <a:endParaRPr lang="en-US" sz="1600" b="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3771900"/>
            <a:ext cx="4343400" cy="5715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Author Name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714500"/>
            <a:ext cx="7772401" cy="2057400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44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1" y="815975"/>
            <a:ext cx="4191000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86300" y="815975"/>
            <a:ext cx="4257675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mtClean="0">
                <a:solidFill>
                  <a:srgbClr val="000000"/>
                </a:solidFill>
              </a:rPr>
              <a:t>NA-PAC 2016, Chicago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0CFEC368-1D7A-4F81-ABF6-AE0E36BAF64C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8879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838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8879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1" y="815975"/>
            <a:ext cx="4191000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86300" y="815975"/>
            <a:ext cx="4257675" cy="6042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9884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mtClean="0"/>
              <a:t>NA-PAC 2016, Chicago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3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56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theme" Target="../theme/theme4.xm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96838"/>
            <a:ext cx="845820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8753475" y="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D0E7053-A9EF-4948-8331-64540782529C}" type="slidenum">
              <a:rPr lang="en-US" sz="1400" b="0" smtClean="0"/>
              <a:pPr>
                <a:defRPr/>
              </a:pPr>
              <a:t>‹#›</a:t>
            </a:fld>
            <a:endParaRPr lang="en-US" sz="1400" b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4" r:id="rId2"/>
    <p:sldLayoutId id="2147484131" r:id="rId3"/>
    <p:sldLayoutId id="2147484132" r:id="rId4"/>
    <p:sldLayoutId id="2147484130" r:id="rId5"/>
    <p:sldLayoutId id="2147484133" r:id="rId6"/>
    <p:sldLayoutId id="2147484135" r:id="rId7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lang="en-US" sz="2400" b="1" dirty="0">
          <a:solidFill>
            <a:srgbClr val="FF0000"/>
          </a:solidFill>
          <a:latin typeface="Helvetica"/>
          <a:ea typeface="ＭＳ Ｐゴシック" pitchFamily="-65" charset="-128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9"/>
        </a:buBlip>
        <a:defRPr sz="2000">
          <a:solidFill>
            <a:srgbClr val="0000FF"/>
          </a:solidFill>
          <a:latin typeface="Helvetica"/>
          <a:ea typeface="ＭＳ Ｐゴシック" charset="0"/>
          <a:cs typeface="Helvetica"/>
        </a:defRPr>
      </a:lvl1pPr>
      <a:lvl2pPr marL="33972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0"/>
        </a:buBlip>
        <a:defRPr>
          <a:solidFill>
            <a:schemeClr val="tx1"/>
          </a:solidFill>
          <a:latin typeface="Helvetica"/>
          <a:ea typeface="ＭＳ Ｐゴシック" charset="0"/>
          <a:cs typeface="Helvetica"/>
        </a:defRPr>
      </a:lvl2pPr>
      <a:lvl3pPr marL="46037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1"/>
        </a:buBlip>
        <a:defRPr sz="1600" i="1">
          <a:solidFill>
            <a:schemeClr val="tx1"/>
          </a:solidFill>
          <a:latin typeface="Helvetica"/>
          <a:ea typeface="ＭＳ Ｐゴシック" charset="0"/>
          <a:cs typeface="Helvetica"/>
        </a:defRPr>
      </a:lvl3pPr>
      <a:lvl4pPr marL="569913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2"/>
        </a:buBlip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4pPr>
      <a:lvl5pPr marL="623888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96838"/>
            <a:ext cx="845820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8753475" y="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D0E7053-A9EF-4948-8331-64540782529C}" type="slidenum">
              <a:rPr lang="en-US" sz="1400" b="0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0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lang="en-US" sz="2400" b="1" dirty="0">
          <a:solidFill>
            <a:srgbClr val="FF0000"/>
          </a:solidFill>
          <a:latin typeface="Helvetica"/>
          <a:ea typeface="ＭＳ Ｐゴシック" pitchFamily="-65" charset="-128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7"/>
        </a:buBlip>
        <a:defRPr sz="2000">
          <a:solidFill>
            <a:srgbClr val="0000FF"/>
          </a:solidFill>
          <a:latin typeface="Helvetica"/>
          <a:ea typeface="ＭＳ Ｐゴシック" charset="0"/>
          <a:cs typeface="Helvetica"/>
        </a:defRPr>
      </a:lvl1pPr>
      <a:lvl2pPr marL="33972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8"/>
        </a:buBlip>
        <a:defRPr>
          <a:solidFill>
            <a:schemeClr val="tx1"/>
          </a:solidFill>
          <a:latin typeface="Helvetica"/>
          <a:ea typeface="ＭＳ Ｐゴシック" charset="0"/>
          <a:cs typeface="Helvetica"/>
        </a:defRPr>
      </a:lvl2pPr>
      <a:lvl3pPr marL="46037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9"/>
        </a:buBlip>
        <a:defRPr sz="1600" i="1">
          <a:solidFill>
            <a:schemeClr val="tx1"/>
          </a:solidFill>
          <a:latin typeface="Helvetica"/>
          <a:ea typeface="ＭＳ Ｐゴシック" charset="0"/>
          <a:cs typeface="Helvetica"/>
        </a:defRPr>
      </a:lvl3pPr>
      <a:lvl4pPr marL="569913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0"/>
        </a:buBlip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4pPr>
      <a:lvl5pPr marL="623888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96838"/>
            <a:ext cx="845820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8753475" y="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D0E7053-A9EF-4948-8331-64540782529C}" type="slidenum">
              <a:rPr lang="en-US" sz="1400" b="0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lang="en-US" sz="2400" b="1" dirty="0">
          <a:solidFill>
            <a:srgbClr val="FF0000"/>
          </a:solidFill>
          <a:latin typeface="Helvetica"/>
          <a:ea typeface="ＭＳ Ｐゴシック" pitchFamily="-65" charset="-128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8"/>
        </a:buBlip>
        <a:defRPr sz="2000">
          <a:solidFill>
            <a:srgbClr val="0000FF"/>
          </a:solidFill>
          <a:latin typeface="Helvetica"/>
          <a:ea typeface="ＭＳ Ｐゴシック" charset="0"/>
          <a:cs typeface="Helvetica"/>
        </a:defRPr>
      </a:lvl1pPr>
      <a:lvl2pPr marL="33972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9"/>
        </a:buBlip>
        <a:defRPr>
          <a:solidFill>
            <a:schemeClr val="tx1"/>
          </a:solidFill>
          <a:latin typeface="Helvetica"/>
          <a:ea typeface="ＭＳ Ｐゴシック" charset="0"/>
          <a:cs typeface="Helvetica"/>
        </a:defRPr>
      </a:lvl2pPr>
      <a:lvl3pPr marL="46037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0"/>
        </a:buBlip>
        <a:defRPr sz="1600" i="1">
          <a:solidFill>
            <a:schemeClr val="tx1"/>
          </a:solidFill>
          <a:latin typeface="Helvetica"/>
          <a:ea typeface="ＭＳ Ｐゴシック" charset="0"/>
          <a:cs typeface="Helvetica"/>
        </a:defRPr>
      </a:lvl3pPr>
      <a:lvl4pPr marL="569913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1"/>
        </a:buBlip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4pPr>
      <a:lvl5pPr marL="623888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1" y="96838"/>
            <a:ext cx="845820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8753475" y="0"/>
            <a:ext cx="390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D0E7053-A9EF-4948-8331-64540782529C}" type="slidenum">
              <a:rPr lang="en-US" sz="1400" b="0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 b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9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lang="en-US" sz="2400" b="1" dirty="0">
          <a:solidFill>
            <a:srgbClr val="FF0000"/>
          </a:solidFill>
          <a:latin typeface="Helvetica"/>
          <a:ea typeface="ＭＳ Ｐゴシック" pitchFamily="-65" charset="-128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FF0000"/>
          </a:solidFill>
          <a:latin typeface="Helvetica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9"/>
        </a:buBlip>
        <a:defRPr sz="2000">
          <a:solidFill>
            <a:srgbClr val="0000FF"/>
          </a:solidFill>
          <a:latin typeface="Helvetica"/>
          <a:ea typeface="ＭＳ Ｐゴシック" charset="0"/>
          <a:cs typeface="Helvetica"/>
        </a:defRPr>
      </a:lvl1pPr>
      <a:lvl2pPr marL="33972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0"/>
        </a:buBlip>
        <a:defRPr>
          <a:solidFill>
            <a:schemeClr val="tx1"/>
          </a:solidFill>
          <a:latin typeface="Helvetica"/>
          <a:ea typeface="ＭＳ Ｐゴシック" charset="0"/>
          <a:cs typeface="Helvetica"/>
        </a:defRPr>
      </a:lvl2pPr>
      <a:lvl3pPr marL="460375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1"/>
        </a:buBlip>
        <a:defRPr sz="1600" i="1">
          <a:solidFill>
            <a:schemeClr val="tx1"/>
          </a:solidFill>
          <a:latin typeface="Helvetica"/>
          <a:ea typeface="ＭＳ Ｐゴシック" charset="0"/>
          <a:cs typeface="Helvetica"/>
        </a:defRPr>
      </a:lvl3pPr>
      <a:lvl4pPr marL="569913" indent="-230188" algn="l" rtl="0" eaLnBrk="1" fontAlgn="base" hangingPunct="1">
        <a:spcBef>
          <a:spcPct val="20000"/>
        </a:spcBef>
        <a:spcAft>
          <a:spcPct val="0"/>
        </a:spcAft>
        <a:buSzPct val="65000"/>
        <a:buBlip>
          <a:blip r:embed="rId12"/>
        </a:buBlip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4pPr>
      <a:lvl5pPr marL="623888" indent="-163513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Helvetica"/>
          <a:ea typeface="ＭＳ Ｐゴシック" charset="0"/>
          <a:cs typeface="Helvetic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2.png"/><Relationship Id="rId3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png"/><Relationship Id="rId3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29.png"/><Relationship Id="rId5" Type="http://schemas.openxmlformats.org/officeDocument/2006/relationships/image" Target="../media/image30.emf"/><Relationship Id="rId6" Type="http://schemas.openxmlformats.org/officeDocument/2006/relationships/image" Target="../media/image31.emf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gif"/><Relationship Id="rId3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emf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3"/>
          <p:cNvSpPr>
            <a:spLocks noGrp="1"/>
          </p:cNvSpPr>
          <p:nvPr>
            <p:ph type="ctrTitle"/>
          </p:nvPr>
        </p:nvSpPr>
        <p:spPr>
          <a:xfrm>
            <a:off x="228600" y="400050"/>
            <a:ext cx="8915400" cy="1143000"/>
          </a:xfrm>
        </p:spPr>
        <p:txBody>
          <a:bodyPr/>
          <a:lstStyle/>
          <a:p>
            <a:r>
              <a:rPr lang="en-US" sz="3200" dirty="0" smtClean="0"/>
              <a:t>eRHIC Multi-Pass ERL</a:t>
            </a:r>
            <a:endParaRPr sz="3200" dirty="0">
              <a:solidFill>
                <a:srgbClr val="FFFF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1229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4343400" cy="571500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en-US" dirty="0" smtClean="0">
                <a:latin typeface="Helvetica" charset="0"/>
              </a:rPr>
              <a:t>Vadim Ptitsyn</a:t>
            </a:r>
          </a:p>
          <a:p>
            <a:pPr eaLnBrk="1" hangingPunct="1"/>
            <a:r>
              <a:rPr lang="en-US" dirty="0">
                <a:latin typeface="Helvetica" charset="0"/>
              </a:rPr>
              <a:t>o</a:t>
            </a:r>
            <a:r>
              <a:rPr lang="en-US" dirty="0" smtClean="0">
                <a:latin typeface="Helvetica" charset="0"/>
              </a:rPr>
              <a:t>n behalf of eRHIC design team</a:t>
            </a:r>
            <a:endParaRPr lang="en-US" dirty="0">
              <a:latin typeface="Helvetica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714500"/>
            <a:ext cx="8801100" cy="2057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eRHIC </a:t>
            </a:r>
            <a:r>
              <a:rPr lang="mr-IN" dirty="0" smtClean="0"/>
              <a:t>–</a:t>
            </a:r>
            <a:r>
              <a:rPr lang="en-US" dirty="0" smtClean="0"/>
              <a:t> future electron-ion collider at BNL</a:t>
            </a:r>
          </a:p>
          <a:p>
            <a:r>
              <a:rPr lang="en-US" dirty="0" smtClean="0"/>
              <a:t>Two eRHIC design options</a:t>
            </a:r>
            <a:endParaRPr lang="en-US" dirty="0"/>
          </a:p>
          <a:p>
            <a:r>
              <a:rPr lang="en-US" dirty="0" smtClean="0"/>
              <a:t>ERL-based eRHIC </a:t>
            </a:r>
            <a:r>
              <a:rPr lang="en-US" dirty="0"/>
              <a:t>d</a:t>
            </a:r>
            <a:r>
              <a:rPr lang="en-US" dirty="0" smtClean="0"/>
              <a:t>esign Features</a:t>
            </a:r>
          </a:p>
          <a:p>
            <a:r>
              <a:rPr lang="en-US" dirty="0" smtClean="0"/>
              <a:t>SRF Linac</a:t>
            </a:r>
          </a:p>
          <a:p>
            <a:r>
              <a:rPr lang="en-US" dirty="0" smtClean="0"/>
              <a:t>Two variants of recirculation passes</a:t>
            </a:r>
          </a:p>
          <a:p>
            <a:r>
              <a:rPr lang="en-US" dirty="0" smtClean="0"/>
              <a:t>R&amp;D efforts for polarized electron gun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6382"/>
            <a:ext cx="7886700" cy="621914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Dipole HOMs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470" r="-20470"/>
          <a:stretch>
            <a:fillRect/>
          </a:stretch>
        </p:blipFill>
        <p:spPr>
          <a:xfrm>
            <a:off x="-255906" y="1038296"/>
            <a:ext cx="9185624" cy="3419405"/>
          </a:xfrm>
        </p:spPr>
      </p:pic>
      <p:sp>
        <p:nvSpPr>
          <p:cNvPr id="3" name="TextBox 2"/>
          <p:cNvSpPr txBox="1"/>
          <p:nvPr/>
        </p:nvSpPr>
        <p:spPr>
          <a:xfrm>
            <a:off x="348441" y="4572000"/>
            <a:ext cx="85614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l">
              <a:buFont typeface="Wingdings" charset="2"/>
              <a:buChar char="Ø"/>
            </a:pPr>
            <a:r>
              <a:rPr lang="en-US" sz="1800" dirty="0" smtClean="0">
                <a:solidFill>
                  <a:srgbClr val="0033CC"/>
                </a:solidFill>
              </a:rPr>
              <a:t>These data were used as an input to the MBBU simulations</a:t>
            </a:r>
            <a:br>
              <a:rPr lang="en-US" sz="1800" dirty="0" smtClean="0">
                <a:solidFill>
                  <a:srgbClr val="0033CC"/>
                </a:solidFill>
              </a:rPr>
            </a:br>
            <a:endParaRPr lang="en-US" sz="1800" i="1" dirty="0" smtClean="0">
              <a:solidFill>
                <a:srgbClr val="000000"/>
              </a:solidFill>
            </a:endParaRPr>
          </a:p>
          <a:p>
            <a:pPr marL="214313" indent="-214313" algn="l">
              <a:buFont typeface="Wingdings" charset="2"/>
              <a:buChar char="Ø"/>
            </a:pPr>
            <a:r>
              <a:rPr lang="en-US" sz="1800" dirty="0" smtClean="0">
                <a:solidFill>
                  <a:srgbClr val="0033CC"/>
                </a:solidFill>
              </a:rPr>
              <a:t>From simulations with 12-recirculation pass lattice the MBBU threshold is expected to be above 100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33CC"/>
                </a:solidFill>
              </a:rPr>
              <a:t>mA</a:t>
            </a:r>
            <a:r>
              <a:rPr lang="en-US" sz="1800" dirty="0" smtClean="0">
                <a:solidFill>
                  <a:srgbClr val="000000"/>
                </a:solidFill>
              </a:rPr>
              <a:t/>
            </a:r>
            <a:br>
              <a:rPr lang="en-US" sz="1800" dirty="0" smtClean="0">
                <a:solidFill>
                  <a:srgbClr val="000000"/>
                </a:solidFill>
              </a:rPr>
            </a:b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4686300" y="1352433"/>
            <a:ext cx="21717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 smtClean="0">
                <a:solidFill>
                  <a:srgbClr val="000000"/>
                </a:solidFill>
                <a:latin typeface="Helvetica"/>
                <a:cs typeface="Helvetica"/>
              </a:rPr>
              <a:t>Beam pipe absorbers (Ohm</a:t>
            </a:r>
            <a:r>
              <a:rPr lang="en-US" sz="1400" b="0" dirty="0" smtClean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4686300" y="1600200"/>
            <a:ext cx="251460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smtClean="0">
                <a:solidFill>
                  <a:srgbClr val="000000"/>
                </a:solidFill>
                <a:latin typeface="Helvetica"/>
                <a:cs typeface="Helvetica"/>
              </a:rPr>
              <a:t>Ridge waveguide absorbers </a:t>
            </a:r>
            <a:r>
              <a:rPr lang="en-US" sz="1000" dirty="0" smtClean="0">
                <a:solidFill>
                  <a:srgbClr val="000000"/>
                </a:solidFill>
                <a:latin typeface="Helvetica"/>
                <a:cs typeface="Helvetica"/>
              </a:rPr>
              <a:t>(Ohm</a:t>
            </a:r>
            <a:r>
              <a:rPr lang="en-US" sz="1400" b="0" dirty="0" smtClean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3100" y="1044656"/>
            <a:ext cx="77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 smtClean="0">
                <a:solidFill>
                  <a:srgbClr val="000000"/>
                </a:solidFill>
              </a:rPr>
              <a:t>@W. </a:t>
            </a:r>
            <a:r>
              <a:rPr lang="en-US" sz="1400" b="0" i="1" smtClean="0">
                <a:solidFill>
                  <a:srgbClr val="000000"/>
                </a:solidFill>
              </a:rPr>
              <a:t>Xu</a:t>
            </a:r>
            <a:endParaRPr lang="en-US" sz="14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291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Recirculation passes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1600200" y="1016541"/>
            <a:ext cx="631493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b="0" dirty="0" smtClean="0">
                <a:solidFill>
                  <a:srgbClr val="0033CC"/>
                </a:solidFill>
                <a:latin typeface="Helvetica"/>
                <a:cs typeface="Helvetica"/>
              </a:rPr>
              <a:t>Two options for recirculating passes have been considered. </a:t>
            </a:r>
          </a:p>
          <a:p>
            <a:pPr algn="l">
              <a:spcBef>
                <a:spcPct val="50000"/>
              </a:spcBef>
            </a:pPr>
            <a:r>
              <a:rPr lang="en-US" sz="1800" b="0" dirty="0" smtClean="0">
                <a:solidFill>
                  <a:srgbClr val="0033CC"/>
                </a:solidFill>
                <a:latin typeface="Helvetica"/>
                <a:cs typeface="Helvetica"/>
              </a:rPr>
              <a:t>For both options lattice design has been developed.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4380"/>
            <a:ext cx="3892413" cy="22036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319752" y="2052983"/>
            <a:ext cx="3685090" cy="707886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 smtClean="0">
                <a:latin typeface="Helvetica"/>
                <a:cs typeface="Helvetica"/>
              </a:rPr>
              <a:t>Standard approach:</a:t>
            </a:r>
          </a:p>
          <a:p>
            <a:pPr algn="l">
              <a:spcBef>
                <a:spcPct val="50000"/>
              </a:spcBef>
            </a:pPr>
            <a:r>
              <a:rPr lang="en-US" sz="1600" b="0" dirty="0" smtClean="0">
                <a:latin typeface="Helvetica"/>
                <a:cs typeface="Helvetica"/>
              </a:rPr>
              <a:t>Up to 6 vertically stacked return loops 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46299" y="5648980"/>
            <a:ext cx="419582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 dirty="0" smtClean="0">
                <a:latin typeface="Helvetica"/>
                <a:cs typeface="Helvetica"/>
              </a:rPr>
              <a:t>Accelerating up to 18 GeV requires 2 </a:t>
            </a:r>
            <a:r>
              <a:rPr lang="en-US" sz="1400" b="0" dirty="0" err="1" smtClean="0">
                <a:latin typeface="Helvetica"/>
                <a:cs typeface="Helvetica"/>
              </a:rPr>
              <a:t>linacs</a:t>
            </a:r>
            <a:r>
              <a:rPr lang="en-US" sz="1400" b="0" dirty="0" smtClean="0">
                <a:latin typeface="Helvetica"/>
                <a:cs typeface="Helvetica"/>
              </a:rPr>
              <a:t> placed in two 200 m  straight sections of RHIC tunnel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5143500" y="2052983"/>
            <a:ext cx="3429000" cy="707886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 smtClean="0">
                <a:latin typeface="Helvetica"/>
                <a:cs typeface="Helvetica"/>
              </a:rPr>
              <a:t>Novel approach:</a:t>
            </a:r>
          </a:p>
          <a:p>
            <a:pPr algn="l">
              <a:spcBef>
                <a:spcPct val="50000"/>
              </a:spcBef>
            </a:pPr>
            <a:r>
              <a:rPr lang="en-US" sz="1600" b="0" dirty="0" smtClean="0">
                <a:latin typeface="Helvetica"/>
                <a:cs typeface="Helvetica"/>
              </a:rPr>
              <a:t>Using 2 FFAG beamlines</a:t>
            </a:r>
          </a:p>
        </p:txBody>
      </p:sp>
      <p:pic>
        <p:nvPicPr>
          <p:cNvPr id="10" name="Picture 9" descr="waj_tunnel_xsec15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2" t="13556" r="1038" b="12311"/>
          <a:stretch/>
        </p:blipFill>
        <p:spPr>
          <a:xfrm>
            <a:off x="5001709" y="3007001"/>
            <a:ext cx="3712581" cy="2248174"/>
          </a:xfrm>
          <a:prstGeom prst="snip2SameRect">
            <a:avLst>
              <a:gd name="adj1" fmla="val 50000"/>
              <a:gd name="adj2" fmla="val 0"/>
            </a:avLst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4714262" y="5536565"/>
            <a:ext cx="419582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 dirty="0" smtClean="0">
                <a:latin typeface="Helvetica"/>
                <a:cs typeface="Helvetica"/>
              </a:rPr>
              <a:t>Accelerating up to 21 GeV requires one linac placed in one 200 m  straight section of RHIC tunnel. Up to 16 </a:t>
            </a:r>
            <a:r>
              <a:rPr lang="en-US" sz="1400" b="0" dirty="0" err="1" smtClean="0">
                <a:latin typeface="Helvetica"/>
                <a:cs typeface="Helvetica"/>
              </a:rPr>
              <a:t>recirculations</a:t>
            </a:r>
            <a:r>
              <a:rPr lang="en-US" sz="1400" b="0" dirty="0" smtClean="0">
                <a:latin typeface="Helvetica"/>
                <a:cs typeface="Helvetica"/>
              </a:rPr>
              <a:t> are possible. Number of re-circulations is </a:t>
            </a:r>
            <a:r>
              <a:rPr lang="en-US" sz="1400" b="0" dirty="0" err="1" smtClean="0">
                <a:latin typeface="Helvetica"/>
                <a:cs typeface="Helvetica"/>
              </a:rPr>
              <a:t>limted</a:t>
            </a:r>
            <a:r>
              <a:rPr lang="en-US" sz="1400" b="0" dirty="0" smtClean="0">
                <a:latin typeface="Helvetica"/>
                <a:cs typeface="Helvetica"/>
              </a:rPr>
              <a:t> by HOM consideration (power and MBBU)</a:t>
            </a:r>
          </a:p>
        </p:txBody>
      </p:sp>
    </p:spTree>
    <p:extLst>
      <p:ext uri="{BB962C8B-B14F-4D97-AF65-F5344CB8AC3E}">
        <p14:creationId xmlns:p14="http://schemas.microsoft.com/office/powerpoint/2010/main" val="1173044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recirculation pass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028700"/>
            <a:ext cx="3982280" cy="5486400"/>
          </a:xfrm>
        </p:spPr>
        <p:txBody>
          <a:bodyPr>
            <a:normAutofit/>
          </a:bodyPr>
          <a:lstStyle/>
          <a:p>
            <a:pPr lvl="2">
              <a:buFont typeface="Courier New" charset="0"/>
              <a:buChar char="o"/>
            </a:pPr>
            <a:endParaRPr lang="en-US" dirty="0"/>
          </a:p>
          <a:p>
            <a:r>
              <a:rPr lang="en-US" dirty="0"/>
              <a:t>The lattice has been optimized </a:t>
            </a:r>
            <a:r>
              <a:rPr lang="en-US" dirty="0" smtClean="0"/>
              <a:t>to </a:t>
            </a:r>
            <a:r>
              <a:rPr lang="en-US" dirty="0"/>
              <a:t>the number of magnets and </a:t>
            </a:r>
            <a:r>
              <a:rPr lang="en-US" dirty="0" smtClean="0"/>
              <a:t>synchrotron radiation effect. </a:t>
            </a:r>
            <a:endParaRPr lang="en-US" dirty="0"/>
          </a:p>
          <a:p>
            <a:endParaRPr 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/>
              <a:t>Lattice basic cell: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Isochronous </a:t>
            </a:r>
            <a:r>
              <a:rPr lang="en-US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cell based on combined function </a:t>
            </a:r>
            <a:r>
              <a:rPr lang="en-US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magnets</a:t>
            </a:r>
            <a:br>
              <a:rPr lang="en-US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dirty="0"/>
          </a:p>
          <a:p>
            <a:r>
              <a:rPr lang="en-US" dirty="0"/>
              <a:t>Synchrotron radiation for </a:t>
            </a:r>
            <a:r>
              <a:rPr lang="en-US" dirty="0" smtClean="0"/>
              <a:t>12-18 </a:t>
            </a:r>
            <a:r>
              <a:rPr lang="en-US" dirty="0"/>
              <a:t>GeV operation with 50 mA current </a:t>
            </a:r>
            <a:r>
              <a:rPr lang="en-US" dirty="0" smtClean="0"/>
              <a:t>~</a:t>
            </a:r>
            <a:r>
              <a:rPr lang="en-US" dirty="0"/>
              <a:t>1</a:t>
            </a:r>
            <a:r>
              <a:rPr lang="en-US" dirty="0" smtClean="0"/>
              <a:t> MW</a:t>
            </a:r>
          </a:p>
          <a:p>
            <a:endParaRPr lang="en-US" dirty="0"/>
          </a:p>
          <a:p>
            <a:r>
              <a:rPr lang="en-US" dirty="0"/>
              <a:t>R</a:t>
            </a:r>
            <a:r>
              <a:rPr lang="en-US" baseline="-25000" dirty="0"/>
              <a:t>56</a:t>
            </a:r>
            <a:r>
              <a:rPr lang="en-US" dirty="0"/>
              <a:t> tuning done by </a:t>
            </a:r>
            <a:r>
              <a:rPr lang="en-US" dirty="0" smtClean="0"/>
              <a:t>adjusting </a:t>
            </a:r>
            <a:r>
              <a:rPr lang="en-US" dirty="0"/>
              <a:t>cell quads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096581" y="1510325"/>
            <a:ext cx="5047419" cy="4523150"/>
            <a:chOff x="2478141" y="980847"/>
            <a:chExt cx="6798378" cy="5828303"/>
          </a:xfrm>
        </p:grpSpPr>
        <p:pic>
          <p:nvPicPr>
            <p:cNvPr id="5" name="Picture 4" descr="Screen Shot 2016-06-30 at 3.29.02 PM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8141" y="980847"/>
              <a:ext cx="6798378" cy="58283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123160" y="1786948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 smtClean="0">
                  <a:solidFill>
                    <a:srgbClr val="0000FF"/>
                  </a:solidFill>
                  <a:latin typeface="Calibri"/>
                  <a:ea typeface=""/>
                  <a:cs typeface=""/>
                </a:rPr>
                <a:t>D</a:t>
              </a:r>
              <a:r>
                <a:rPr lang="en-US" b="0" baseline="-25000" dirty="0" smtClean="0">
                  <a:solidFill>
                    <a:srgbClr val="0000FF"/>
                  </a:solidFill>
                  <a:latin typeface="Calibri"/>
                  <a:ea typeface=""/>
                  <a:cs typeface=""/>
                </a:rPr>
                <a:t>x</a:t>
              </a:r>
              <a:endParaRPr lang="en-US" b="0" baseline="-25000" dirty="0">
                <a:solidFill>
                  <a:srgbClr val="0000FF"/>
                </a:solidFill>
                <a:latin typeface="Calibri"/>
                <a:ea typeface=""/>
                <a:cs typeface="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47101" y="3054486"/>
              <a:ext cx="520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 smtClean="0">
                  <a:solidFill>
                    <a:srgbClr val="008000"/>
                  </a:solidFill>
                  <a:latin typeface="Symbol" charset="2"/>
                  <a:ea typeface=""/>
                  <a:cs typeface="Symbol" charset="2"/>
                </a:rPr>
                <a:t>b</a:t>
              </a:r>
              <a:r>
                <a:rPr lang="en-US" b="0" baseline="-25000" dirty="0">
                  <a:solidFill>
                    <a:srgbClr val="008000"/>
                  </a:solidFill>
                  <a:latin typeface="Calibri"/>
                  <a:ea typeface=""/>
                  <a:cs typeface=""/>
                </a:rPr>
                <a:t>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01595" y="3677042"/>
              <a:ext cx="5257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b="0" dirty="0" smtClean="0">
                  <a:solidFill>
                    <a:srgbClr val="FF0000"/>
                  </a:solidFill>
                  <a:latin typeface="Symbol" charset="2"/>
                  <a:ea typeface=""/>
                  <a:cs typeface="Symbol" charset="2"/>
                </a:rPr>
                <a:t>b</a:t>
              </a:r>
              <a:r>
                <a:rPr lang="en-US" b="0" baseline="-25000" dirty="0" smtClean="0">
                  <a:solidFill>
                    <a:srgbClr val="FF0000"/>
                  </a:solidFill>
                  <a:latin typeface="Calibri"/>
                  <a:ea typeface=""/>
                  <a:cs typeface=""/>
                </a:rPr>
                <a:t>x</a:t>
              </a:r>
              <a:endParaRPr lang="en-US" b="0" baseline="-25000" dirty="0">
                <a:solidFill>
                  <a:srgbClr val="FF0000"/>
                </a:solidFill>
                <a:latin typeface="Calibri"/>
                <a:ea typeface=""/>
                <a:cs typeface="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987873" y="1254195"/>
            <a:ext cx="1264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prstClr val="black"/>
                </a:solidFill>
              </a:rPr>
              <a:t>© D</a:t>
            </a:r>
            <a:r>
              <a:rPr lang="en-US" sz="1400" b="0" i="1" dirty="0" smtClean="0">
                <a:solidFill>
                  <a:prstClr val="black"/>
                </a:solidFill>
              </a:rPr>
              <a:t>. </a:t>
            </a:r>
            <a:r>
              <a:rPr lang="en-US" sz="1400" b="0" i="1" dirty="0" err="1" smtClean="0">
                <a:solidFill>
                  <a:prstClr val="black"/>
                </a:solidFill>
              </a:rPr>
              <a:t>Trbojevic</a:t>
            </a:r>
            <a:endParaRPr lang="en-US" sz="1400" b="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4530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FFAG Recirculation </a:t>
            </a:r>
            <a:r>
              <a:rPr lang="en-US" dirty="0"/>
              <a:t>P</a:t>
            </a:r>
            <a:r>
              <a:rPr lang="en-US" dirty="0" smtClean="0"/>
              <a:t>asses </a:t>
            </a:r>
            <a:r>
              <a:rPr lang="en-US" dirty="0"/>
              <a:t>B</a:t>
            </a:r>
            <a:r>
              <a:rPr lang="en-US" dirty="0" smtClean="0"/>
              <a:t>ased on Permanent </a:t>
            </a:r>
            <a:r>
              <a:rPr lang="en-US" dirty="0"/>
              <a:t>M</a:t>
            </a:r>
            <a:r>
              <a:rPr lang="en-US" dirty="0" smtClean="0"/>
              <a:t>agnets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229246" y="1063679"/>
            <a:ext cx="3686176" cy="564043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FFAG beamline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apable to transport beams in wide energy range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in</a:t>
            </a:r>
            <a:r>
              <a:rPr lang="en-US" dirty="0" smtClean="0"/>
              <a:t> ~3-4)</a:t>
            </a:r>
          </a:p>
          <a:p>
            <a:pPr lvl="1"/>
            <a:r>
              <a:rPr lang="en-US" dirty="0" smtClean="0"/>
              <a:t>Used mostly for sub-GeV proton accelerators; only one test electron accelerator (EMMA)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 isochronous; thus spreader/merger is more complex incorporating </a:t>
            </a:r>
            <a:r>
              <a:rPr lang="en-US" dirty="0" err="1" smtClean="0"/>
              <a:t>pathlength</a:t>
            </a:r>
            <a:r>
              <a:rPr lang="en-US" dirty="0" smtClean="0"/>
              <a:t> and R</a:t>
            </a:r>
            <a:r>
              <a:rPr lang="en-US" baseline="-25000" dirty="0" smtClean="0"/>
              <a:t>56</a:t>
            </a:r>
            <a:r>
              <a:rPr lang="en-US" dirty="0" smtClean="0"/>
              <a:t> correction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onsiderable cost saving</a:t>
            </a:r>
            <a:endParaRPr lang="en-US" dirty="0"/>
          </a:p>
        </p:txBody>
      </p:sp>
      <p:sp>
        <p:nvSpPr>
          <p:cNvPr id="29" name="Content Placeholder 3"/>
          <p:cNvSpPr>
            <a:spLocks noGrp="1"/>
          </p:cNvSpPr>
          <p:nvPr>
            <p:ph idx="10"/>
          </p:nvPr>
        </p:nvSpPr>
        <p:spPr>
          <a:xfrm>
            <a:off x="4719814" y="993631"/>
            <a:ext cx="4414836" cy="5372100"/>
          </a:xfrm>
        </p:spPr>
        <p:txBody>
          <a:bodyPr>
            <a:normAutofit/>
          </a:bodyPr>
          <a:lstStyle/>
          <a:p>
            <a:r>
              <a:rPr lang="en-US" dirty="0" smtClean="0"/>
              <a:t>Permanent magnets</a:t>
            </a:r>
          </a:p>
          <a:p>
            <a:pPr lvl="1"/>
            <a:r>
              <a:rPr lang="en-US" sz="1600" dirty="0" smtClean="0"/>
              <a:t>Cost saving: no need for </a:t>
            </a:r>
            <a:r>
              <a:rPr lang="en-US" sz="1600" dirty="0"/>
              <a:t>p</a:t>
            </a:r>
            <a:r>
              <a:rPr lang="en-US" sz="1600" dirty="0" smtClean="0"/>
              <a:t>ower supplies, cables and cooling.</a:t>
            </a:r>
          </a:p>
          <a:p>
            <a:pPr lvl="1"/>
            <a:r>
              <a:rPr lang="en-US" sz="1600" dirty="0" err="1" smtClean="0"/>
              <a:t>Fermilab</a:t>
            </a:r>
            <a:r>
              <a:rPr lang="en-US" sz="1600" dirty="0" smtClean="0"/>
              <a:t> has built a permanent magnet based recycler ring. </a:t>
            </a:r>
          </a:p>
          <a:p>
            <a:pPr lvl="1"/>
            <a:r>
              <a:rPr lang="en-US" sz="1600" dirty="0" smtClean="0"/>
              <a:t>Technological challenges are related with satisfying eRHIC magnet field tolerance requirements and thermal stabilization </a:t>
            </a:r>
          </a:p>
          <a:p>
            <a:pPr lvl="1"/>
            <a:r>
              <a:rPr lang="en-US" sz="1600" dirty="0" smtClean="0"/>
              <a:t>Permanent magnet prototypes (Hybrid-type and </a:t>
            </a:r>
            <a:r>
              <a:rPr lang="en-US" sz="1600" dirty="0" err="1" smtClean="0"/>
              <a:t>Halbach</a:t>
            </a:r>
            <a:r>
              <a:rPr lang="en-US" sz="1600" dirty="0" smtClean="0"/>
              <a:t>-type) has been </a:t>
            </a:r>
            <a:r>
              <a:rPr lang="en-US" sz="1600" dirty="0" err="1" smtClean="0"/>
              <a:t>bulit</a:t>
            </a:r>
            <a:r>
              <a:rPr lang="en-US" sz="1600" dirty="0" smtClean="0"/>
              <a:t> and measured. 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348" y="4039381"/>
            <a:ext cx="1257300" cy="1561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32" y="3954215"/>
            <a:ext cx="2117052" cy="1419917"/>
          </a:xfrm>
          <a:prstGeom prst="rect">
            <a:avLst/>
          </a:prstGeom>
        </p:spPr>
      </p:pic>
      <p:grpSp>
        <p:nvGrpSpPr>
          <p:cNvPr id="11" name="Group 20"/>
          <p:cNvGrpSpPr>
            <a:grpSpLocks noChangeAspect="1"/>
          </p:cNvGrpSpPr>
          <p:nvPr/>
        </p:nvGrpSpPr>
        <p:grpSpPr bwMode="auto">
          <a:xfrm>
            <a:off x="2495840" y="2971801"/>
            <a:ext cx="2419060" cy="1813396"/>
            <a:chOff x="800100" y="3543300"/>
            <a:chExt cx="4114800" cy="3086100"/>
          </a:xfrm>
        </p:grpSpPr>
        <p:pic>
          <p:nvPicPr>
            <p:cNvPr id="12" name="Picture 21" descr="Closed_orbit_1.pn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" y="3543300"/>
              <a:ext cx="4114800" cy="308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2971800" y="4343400"/>
              <a:ext cx="1144269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 b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E=21.2 GeV</a:t>
              </a:r>
            </a:p>
          </p:txBody>
        </p:sp>
        <p:sp>
          <p:nvSpPr>
            <p:cNvPr id="14" name="TextBox 23"/>
            <p:cNvSpPr txBox="1">
              <a:spLocks noChangeArrowheads="1"/>
            </p:cNvSpPr>
            <p:nvPr/>
          </p:nvSpPr>
          <p:spPr bwMode="auto">
            <a:xfrm>
              <a:off x="2971800" y="5257800"/>
              <a:ext cx="1061829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 b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E=6.6 GeV</a:t>
              </a: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371600" y="3886200"/>
              <a:ext cx="1061829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 b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E=5.3 GeV</a:t>
              </a:r>
            </a:p>
          </p:txBody>
        </p:sp>
        <p:sp>
          <p:nvSpPr>
            <p:cNvPr id="17" name="TextBox 25"/>
            <p:cNvSpPr txBox="1">
              <a:spLocks noChangeArrowheads="1"/>
            </p:cNvSpPr>
            <p:nvPr/>
          </p:nvSpPr>
          <p:spPr bwMode="auto">
            <a:xfrm>
              <a:off x="1371600" y="5829300"/>
              <a:ext cx="1061829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 b="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E=1.3 GeV</a:t>
              </a:r>
            </a:p>
          </p:txBody>
        </p:sp>
        <p:sp>
          <p:nvSpPr>
            <p:cNvPr id="18" name="TextBox 26"/>
            <p:cNvSpPr txBox="1">
              <a:spLocks noChangeArrowheads="1"/>
            </p:cNvSpPr>
            <p:nvPr/>
          </p:nvSpPr>
          <p:spPr bwMode="auto">
            <a:xfrm>
              <a:off x="4114800" y="5829300"/>
              <a:ext cx="46826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QF</a:t>
              </a:r>
            </a:p>
          </p:txBody>
        </p:sp>
        <p:sp>
          <p:nvSpPr>
            <p:cNvPr id="19" name="TextBox 27"/>
            <p:cNvSpPr txBox="1">
              <a:spLocks noChangeArrowheads="1"/>
            </p:cNvSpPr>
            <p:nvPr/>
          </p:nvSpPr>
          <p:spPr bwMode="auto">
            <a:xfrm>
              <a:off x="3479268" y="5829300"/>
              <a:ext cx="47557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  <a:latin typeface="Helvetica" charset="0"/>
                  <a:cs typeface="Helvetica" charset="0"/>
                </a:rPr>
                <a:t>BD</a:t>
              </a:r>
            </a:p>
          </p:txBody>
        </p:sp>
      </p:grpSp>
      <p:pic>
        <p:nvPicPr>
          <p:cNvPr id="21" name="cbeta_arc_fieldmap_5e-3norm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t="-424" b="18738"/>
          <a:stretch/>
        </p:blipFill>
        <p:spPr>
          <a:xfrm>
            <a:off x="45491" y="3116003"/>
            <a:ext cx="2489180" cy="15249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88177" y="5664187"/>
            <a:ext cx="521292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l"/>
            <a:r>
              <a:rPr lang="en-US" sz="1600"/>
              <a:t>CBETA </a:t>
            </a:r>
            <a:r>
              <a:rPr lang="en-US" sz="1600" smtClean="0"/>
              <a:t>facility, </a:t>
            </a:r>
            <a:r>
              <a:rPr lang="en-US" sz="1600" dirty="0"/>
              <a:t>under construction in </a:t>
            </a:r>
            <a:r>
              <a:rPr lang="en-US" sz="1600"/>
              <a:t>Cornell </a:t>
            </a:r>
            <a:r>
              <a:rPr lang="en-US" sz="1600" smtClean="0"/>
              <a:t>University, utilizes the FFAG </a:t>
            </a:r>
            <a:r>
              <a:rPr lang="en-US" sz="1600" dirty="0" smtClean="0"/>
              <a:t>beamline with permanent </a:t>
            </a:r>
            <a:r>
              <a:rPr lang="en-US" sz="1600" dirty="0"/>
              <a:t>magnets </a:t>
            </a:r>
            <a:r>
              <a:rPr lang="en-US" sz="1600" dirty="0" smtClean="0"/>
              <a:t>for </a:t>
            </a:r>
            <a:r>
              <a:rPr lang="en-US" sz="1600" dirty="0" err="1" smtClean="0"/>
              <a:t>multipass</a:t>
            </a:r>
            <a:r>
              <a:rPr lang="en-US" sz="1600" dirty="0" smtClean="0"/>
              <a:t> ERL.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593546" y="2724097"/>
            <a:ext cx="2021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prstClr val="black"/>
                </a:solidFill>
              </a:rPr>
              <a:t>© D</a:t>
            </a:r>
            <a:r>
              <a:rPr lang="en-US" sz="1400" b="0" i="1" dirty="0" smtClean="0">
                <a:solidFill>
                  <a:prstClr val="black"/>
                </a:solidFill>
              </a:rPr>
              <a:t>. </a:t>
            </a:r>
            <a:r>
              <a:rPr lang="en-US" sz="1400" b="0" i="1" dirty="0" err="1" smtClean="0">
                <a:solidFill>
                  <a:prstClr val="black"/>
                </a:solidFill>
              </a:rPr>
              <a:t>Trbojevic</a:t>
            </a:r>
            <a:r>
              <a:rPr lang="en-US" sz="1400" b="0" i="1" dirty="0" smtClean="0">
                <a:solidFill>
                  <a:prstClr val="black"/>
                </a:solidFill>
              </a:rPr>
              <a:t>, S. Brooks</a:t>
            </a:r>
            <a:endParaRPr lang="en-US" sz="1400" b="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0470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eam dynamic study highlights</a:t>
            </a:r>
            <a:endParaRPr lang="en-US" dirty="0"/>
          </a:p>
        </p:txBody>
      </p:sp>
      <p:pic>
        <p:nvPicPr>
          <p:cNvPr id="5" name="ou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1677930"/>
            <a:ext cx="4847166" cy="3635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315494" y="1087486"/>
            <a:ext cx="42562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Electron beam disruption </a:t>
            </a:r>
            <a:r>
              <a:rPr lang="en-US" sz="1600" smtClean="0">
                <a:solidFill>
                  <a:srgbClr val="0033CC"/>
                </a:solidFill>
                <a:latin typeface="Helvetica"/>
                <a:cs typeface="Helvetica"/>
              </a:rPr>
              <a:t>by proton </a:t>
            </a: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beam</a:t>
            </a:r>
            <a:b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</a:b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during the collision in the detector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14301" y="5365517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b="0" dirty="0" smtClean="0">
                <a:latin typeface="Helvetica"/>
                <a:cs typeface="Helvetica"/>
              </a:rPr>
              <a:t>Major source of beam halo in decelerated electron beam.</a:t>
            </a:r>
          </a:p>
          <a:p>
            <a:pPr algn="l">
              <a:spcBef>
                <a:spcPts val="0"/>
              </a:spcBef>
            </a:pPr>
            <a:r>
              <a:rPr lang="en-US" sz="1400" b="0" dirty="0" smtClean="0">
                <a:latin typeface="Helvetica"/>
                <a:cs typeface="Helvetica"/>
              </a:rPr>
              <a:t>Simulations helped to define adequate magnet apertures of recirculating loops.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990346" y="1751361"/>
            <a:ext cx="3870131" cy="4964270"/>
            <a:chOff x="4729728" y="1893730"/>
            <a:chExt cx="3870131" cy="496427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9728" y="4100739"/>
              <a:ext cx="3870131" cy="275726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486400" y="4851640"/>
              <a:ext cx="1939406" cy="46166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Electron</a:t>
              </a:r>
              <a:r>
                <a:rPr lang="zh-CN" altLang="en-US" sz="1200" dirty="0" smtClean="0"/>
                <a:t> </a:t>
              </a:r>
              <a:r>
                <a:rPr lang="en-US" altLang="zh-CN" sz="1200" dirty="0" smtClean="0"/>
                <a:t>beam</a:t>
              </a:r>
              <a:r>
                <a:rPr lang="zh-CN" altLang="en-US" sz="1200" dirty="0"/>
                <a:t> </a:t>
              </a:r>
              <a:r>
                <a:rPr lang="en-US" altLang="zh-CN" sz="1200" dirty="0" smtClean="0"/>
                <a:t>bunch</a:t>
              </a:r>
              <a:r>
                <a:rPr lang="zh-CN" altLang="en-US" sz="1200" dirty="0" smtClean="0"/>
                <a:t> </a:t>
              </a:r>
              <a:r>
                <a:rPr lang="en-US" altLang="zh-CN" sz="1200" dirty="0" smtClean="0"/>
                <a:t>pattern,</a:t>
              </a:r>
              <a:r>
                <a:rPr lang="zh-CN" altLang="en-US" sz="1200" dirty="0" smtClean="0"/>
                <a:t> </a:t>
              </a:r>
              <a:r>
                <a:rPr lang="en-US" altLang="zh-CN" sz="1200" dirty="0" smtClean="0"/>
                <a:t>with</a:t>
              </a:r>
              <a:r>
                <a:rPr lang="zh-CN" altLang="en-US" sz="1200" dirty="0" smtClean="0"/>
                <a:t> </a:t>
              </a:r>
              <a:r>
                <a:rPr lang="en-US" altLang="zh-CN" sz="1200" dirty="0" smtClean="0"/>
                <a:t>bunch</a:t>
              </a:r>
              <a:r>
                <a:rPr lang="zh-CN" altLang="en-US" sz="1200" dirty="0" smtClean="0"/>
                <a:t> </a:t>
              </a:r>
              <a:r>
                <a:rPr lang="en-US" altLang="zh-CN" sz="1200" dirty="0" smtClean="0"/>
                <a:t>gap</a:t>
              </a:r>
              <a:endParaRPr lang="en-US" sz="12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04366" y="1893730"/>
              <a:ext cx="3295493" cy="240992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 bwMode="auto">
          <a:xfrm>
            <a:off x="4939146" y="1030604"/>
            <a:ext cx="38619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Using gap in electron </a:t>
            </a:r>
            <a:r>
              <a:rPr lang="en-US" sz="1600" smtClean="0">
                <a:solidFill>
                  <a:srgbClr val="0033CC"/>
                </a:solidFill>
                <a:latin typeface="Helvetica"/>
                <a:cs typeface="Helvetica"/>
              </a:rPr>
              <a:t>bunch pattern </a:t>
            </a:r>
            <a:br>
              <a:rPr lang="en-US" sz="1600" smtClean="0">
                <a:solidFill>
                  <a:srgbClr val="0033CC"/>
                </a:solidFill>
                <a:latin typeface="Helvetica"/>
                <a:cs typeface="Helvetica"/>
              </a:rPr>
            </a:br>
            <a:r>
              <a:rPr lang="en-US" sz="1600" smtClean="0">
                <a:solidFill>
                  <a:srgbClr val="0033CC"/>
                </a:solidFill>
                <a:latin typeface="Helvetica"/>
                <a:cs typeface="Helvetica"/>
              </a:rPr>
              <a:t>to </a:t>
            </a: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facilitate electron beam blow-up by</a:t>
            </a:r>
            <a:b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</a:br>
            <a:r>
              <a:rPr lang="en-US" sz="1600" dirty="0" smtClean="0">
                <a:solidFill>
                  <a:srgbClr val="0033CC"/>
                </a:solidFill>
                <a:latin typeface="Helvetica"/>
                <a:cs typeface="Helvetica"/>
              </a:rPr>
              <a:t>accumulated ions </a:t>
            </a:r>
            <a:endParaRPr lang="en-US" sz="1600" dirty="0">
              <a:solidFill>
                <a:srgbClr val="0033CC"/>
              </a:solidFill>
              <a:latin typeface="Helvetica"/>
              <a:cs typeface="Helvetica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4686301" y="1318956"/>
            <a:ext cx="0" cy="500066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587087" y="1707712"/>
            <a:ext cx="847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prstClr val="black"/>
                </a:solidFill>
              </a:rPr>
              <a:t>© </a:t>
            </a:r>
            <a:r>
              <a:rPr lang="en-US" sz="1400" b="0" i="1" dirty="0" smtClean="0">
                <a:solidFill>
                  <a:prstClr val="black"/>
                </a:solidFill>
              </a:rPr>
              <a:t>Y. </a:t>
            </a:r>
            <a:r>
              <a:rPr lang="en-US" sz="1400" b="0" i="1" dirty="0" err="1" smtClean="0">
                <a:solidFill>
                  <a:prstClr val="black"/>
                </a:solidFill>
              </a:rPr>
              <a:t>Hao</a:t>
            </a:r>
            <a:endParaRPr lang="en-US" sz="1400" b="0" i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8997" y="2056983"/>
            <a:ext cx="942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prstClr val="black"/>
                </a:solidFill>
              </a:rPr>
              <a:t>© </a:t>
            </a:r>
            <a:r>
              <a:rPr lang="en-US" sz="1400" b="0" i="1" dirty="0" err="1" smtClean="0">
                <a:solidFill>
                  <a:prstClr val="black"/>
                </a:solidFill>
              </a:rPr>
              <a:t>G.Wang</a:t>
            </a:r>
            <a:endParaRPr lang="en-US" sz="1400" b="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79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charset="0"/>
                <a:ea typeface="ＭＳ Ｐゴシック" charset="0"/>
              </a:rPr>
              <a:t>ERL-Ring Polarized </a:t>
            </a:r>
            <a:r>
              <a:rPr lang="en-US" dirty="0">
                <a:latin typeface="Helvetica" charset="0"/>
                <a:ea typeface="ＭＳ Ｐゴシック" charset="0"/>
              </a:rPr>
              <a:t>S</a:t>
            </a:r>
            <a:r>
              <a:rPr lang="en-US" dirty="0" smtClean="0">
                <a:latin typeface="Helvetica" charset="0"/>
                <a:ea typeface="ＭＳ Ｐゴシック" charset="0"/>
              </a:rPr>
              <a:t>ource </a:t>
            </a:r>
            <a:r>
              <a:rPr lang="en-US" dirty="0">
                <a:latin typeface="Helvetica" charset="0"/>
                <a:ea typeface="ＭＳ Ｐゴシック" charset="0"/>
              </a:rPr>
              <a:t>U</a:t>
            </a:r>
            <a:r>
              <a:rPr lang="en-US" dirty="0" smtClean="0">
                <a:latin typeface="Helvetica" charset="0"/>
                <a:ea typeface="ＭＳ Ｐゴシック" charset="0"/>
              </a:rPr>
              <a:t>sing </a:t>
            </a:r>
            <a:r>
              <a:rPr lang="en-US" dirty="0">
                <a:latin typeface="Helvetica" charset="0"/>
                <a:ea typeface="ＭＳ Ｐゴシック" charset="0"/>
              </a:rPr>
              <a:t>M</a:t>
            </a:r>
            <a:r>
              <a:rPr lang="en-US" dirty="0" smtClean="0">
                <a:latin typeface="Helvetica" charset="0"/>
                <a:ea typeface="ＭＳ Ｐゴシック" charset="0"/>
              </a:rPr>
              <a:t>erging </a:t>
            </a:r>
            <a:r>
              <a:rPr lang="en-US" dirty="0">
                <a:latin typeface="Helvetica" charset="0"/>
                <a:ea typeface="ＭＳ Ｐゴシック" charset="0"/>
              </a:rPr>
              <a:t>S</a:t>
            </a:r>
            <a:r>
              <a:rPr lang="en-US" dirty="0" smtClean="0">
                <a:latin typeface="Helvetica" charset="0"/>
                <a:ea typeface="ＭＳ Ｐゴシック" charset="0"/>
              </a:rPr>
              <a:t>cheme</a:t>
            </a:r>
            <a:endParaRPr sz="2000" b="0" dirty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342901" y="771505"/>
            <a:ext cx="8572499" cy="388781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50 mA polarized electron current required for ERL-based eRHIC</a:t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tx1"/>
                </a:solidFill>
              </a:rPr>
              <a:t>4 mA polarized electron beam current was demonstrated in dedicated experiments in JLab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400" i="1" dirty="0">
                <a:solidFill>
                  <a:schemeClr val="tx1"/>
                </a:solidFill>
              </a:rPr>
              <a:t>A</a:t>
            </a:r>
            <a:r>
              <a:rPr lang="en-US" sz="1400" i="1" dirty="0" smtClean="0">
                <a:solidFill>
                  <a:schemeClr val="tx1"/>
                </a:solidFill>
              </a:rPr>
              <a:t>lthough the </a:t>
            </a:r>
            <a:r>
              <a:rPr lang="en-US" sz="1400" i="1" dirty="0" err="1" smtClean="0">
                <a:solidFill>
                  <a:schemeClr val="tx1"/>
                </a:solidFill>
              </a:rPr>
              <a:t>Jlab</a:t>
            </a:r>
            <a:r>
              <a:rPr lang="en-US" sz="1400" i="1" dirty="0" smtClean="0">
                <a:solidFill>
                  <a:schemeClr val="tx1"/>
                </a:solidFill>
              </a:rPr>
              <a:t> gun design is not optimal for high bunch charge mA scale operation: small cathode size, no cathode cooling</a:t>
            </a:r>
          </a:p>
          <a:p>
            <a:endParaRPr lang="en-US" sz="1400" i="1" dirty="0" smtClean="0">
              <a:solidFill>
                <a:schemeClr val="tx1"/>
              </a:solidFill>
            </a:endParaRPr>
          </a:p>
          <a:p>
            <a:r>
              <a:rPr lang="en-US" sz="1600" dirty="0" smtClean="0"/>
              <a:t>R&amp;D is underway for various approaches to </a:t>
            </a:r>
            <a:br>
              <a:rPr lang="en-US" sz="1600" dirty="0" smtClean="0"/>
            </a:br>
            <a:r>
              <a:rPr lang="en-US" sz="1600" dirty="0" smtClean="0"/>
              <a:t>high current polarized source:</a:t>
            </a:r>
          </a:p>
          <a:p>
            <a:pPr lvl="1"/>
            <a:r>
              <a:rPr lang="en-US" sz="1400" dirty="0" smtClean="0"/>
              <a:t>Gatling Gun using multiple cathodes in the same vacuum volume.</a:t>
            </a:r>
            <a:br>
              <a:rPr lang="en-US" sz="1400" dirty="0" smtClean="0"/>
            </a:br>
            <a:r>
              <a:rPr lang="en-US" sz="1400" dirty="0" smtClean="0"/>
              <a:t> Prototype has been built. </a:t>
            </a:r>
            <a:br>
              <a:rPr lang="en-US" sz="1400" dirty="0" smtClean="0"/>
            </a:br>
            <a:r>
              <a:rPr lang="en-US" sz="1400" dirty="0" smtClean="0"/>
              <a:t>Studies are underway (BNL- Stony Brook University collaboration).</a:t>
            </a:r>
            <a:br>
              <a:rPr lang="en-US" sz="1400" dirty="0" smtClean="0"/>
            </a:br>
            <a:endParaRPr lang="en-US" sz="1400" dirty="0" smtClean="0"/>
          </a:p>
          <a:p>
            <a:pPr lvl="1"/>
            <a:r>
              <a:rPr lang="en-US" sz="1400" dirty="0" smtClean="0"/>
              <a:t>Large cathode gun prototype is being built by BNL (2017-2018)</a:t>
            </a:r>
            <a:br>
              <a:rPr lang="en-US" sz="1400" dirty="0" smtClean="0"/>
            </a:br>
            <a:r>
              <a:rPr lang="en-US" sz="1400" i="1" dirty="0" smtClean="0"/>
              <a:t>Similar gun prototype program is underway in MIT (Boston)</a:t>
            </a:r>
            <a:br>
              <a:rPr lang="en-US" sz="1400" i="1" dirty="0" smtClean="0"/>
            </a:br>
            <a:endParaRPr lang="en-US" sz="1400" i="1" dirty="0" smtClean="0"/>
          </a:p>
          <a:p>
            <a:pPr lvl="1"/>
            <a:r>
              <a:rPr lang="en-US" sz="1400" dirty="0" smtClean="0"/>
              <a:t>Polarized source using longitudinal stacking from multiple guns has been also explored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6009" y="4538031"/>
            <a:ext cx="8686800" cy="2205669"/>
            <a:chOff x="342900" y="2456550"/>
            <a:chExt cx="8686800" cy="220566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2553696"/>
              <a:ext cx="8686800" cy="210852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 bwMode="auto">
            <a:xfrm>
              <a:off x="6172200" y="3004802"/>
              <a:ext cx="158816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>
                  <a:latin typeface="Helvetica"/>
                  <a:cs typeface="Helvetica"/>
                </a:rPr>
                <a:t>2</a:t>
              </a:r>
              <a:r>
                <a:rPr lang="en-US" sz="1000" b="0" dirty="0" smtClean="0">
                  <a:latin typeface="Helvetica"/>
                  <a:cs typeface="Helvetica"/>
                </a:rPr>
                <a:t>0 MeV pre-accelerator</a:t>
              </a: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3151357" y="3053848"/>
              <a:ext cx="158816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err="1" smtClean="0">
                  <a:latin typeface="Helvetica"/>
                  <a:cs typeface="Helvetica"/>
                </a:rPr>
                <a:t>Buncher</a:t>
              </a:r>
              <a:r>
                <a:rPr lang="en-US" sz="1000" b="0" dirty="0" smtClean="0">
                  <a:latin typeface="Helvetica"/>
                  <a:cs typeface="Helvetica"/>
                </a:rPr>
                <a:t> cavities</a:t>
              </a: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2200456" y="3058191"/>
              <a:ext cx="95090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b="0" dirty="0" smtClean="0">
                  <a:latin typeface="Helvetica"/>
                  <a:cs typeface="Helvetica"/>
                </a:rPr>
                <a:t>4.65 MHz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1449399" y="2628900"/>
              <a:ext cx="95090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b="0" dirty="0" smtClean="0">
                  <a:latin typeface="Helvetica"/>
                  <a:cs typeface="Helvetica"/>
                </a:rPr>
                <a:t>2.33 MHz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507350" y="2456550"/>
              <a:ext cx="1000595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b="0" dirty="0" smtClean="0">
                  <a:latin typeface="Helvetica"/>
                  <a:cs typeface="Helvetica"/>
                </a:rPr>
                <a:t>1.17  MHz</a:t>
              </a:r>
            </a:p>
          </p:txBody>
        </p:sp>
      </p:grpSp>
      <p:sp>
        <p:nvSpPr>
          <p:cNvPr id="21" name="TextBox 20"/>
          <p:cNvSpPr txBox="1"/>
          <p:nvPr/>
        </p:nvSpPr>
        <p:spPr bwMode="auto">
          <a:xfrm rot="16200000">
            <a:off x="-429076" y="5260524"/>
            <a:ext cx="1369286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 smtClean="0">
                <a:latin typeface="Helvetica"/>
                <a:cs typeface="Helvetica"/>
              </a:rPr>
              <a:t>Polarized guns</a:t>
            </a:r>
            <a:endParaRPr lang="en-US" sz="1400" b="0" dirty="0" smtClean="0"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8323" y="4494767"/>
            <a:ext cx="7429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smtClean="0">
                <a:latin typeface="Cambria" charset="0"/>
                <a:ea typeface="宋体" charset="-122"/>
                <a:cs typeface="Times New Roman" charset="0"/>
              </a:rPr>
              <a:t>The 20 </a:t>
            </a:r>
            <a:r>
              <a:rPr lang="en-US" sz="1200" b="0" dirty="0" smtClean="0">
                <a:latin typeface="Cambria" charset="0"/>
                <a:ea typeface="宋体" charset="-122"/>
                <a:cs typeface="Times New Roman" charset="0"/>
              </a:rPr>
              <a:t>MeV injector includes the </a:t>
            </a:r>
            <a:r>
              <a:rPr lang="en-US" sz="1200" b="0" dirty="0">
                <a:latin typeface="Cambria" charset="0"/>
                <a:ea typeface="宋体" charset="-122"/>
                <a:cs typeface="Times New Roman" charset="0"/>
              </a:rPr>
              <a:t>eight beam combining </a:t>
            </a:r>
            <a:r>
              <a:rPr lang="en-US" sz="1200" b="0" dirty="0" smtClean="0">
                <a:latin typeface="Cambria" charset="0"/>
                <a:ea typeface="宋体" charset="-122"/>
                <a:cs typeface="Times New Roman" charset="0"/>
              </a:rPr>
              <a:t>scheme, spin rotator, </a:t>
            </a:r>
            <a:r>
              <a:rPr lang="en-US" sz="1200" b="0" dirty="0" err="1" smtClean="0">
                <a:latin typeface="Cambria" charset="0"/>
                <a:ea typeface="宋体" charset="-122"/>
                <a:cs typeface="Times New Roman" charset="0"/>
              </a:rPr>
              <a:t>buncher</a:t>
            </a:r>
            <a:r>
              <a:rPr lang="en-US" sz="1200" b="0" dirty="0" smtClean="0">
                <a:latin typeface="Cambria" charset="0"/>
                <a:ea typeface="宋体" charset="-122"/>
                <a:cs typeface="Times New Roman" charset="0"/>
              </a:rPr>
              <a:t> and pre-accelerator.</a:t>
            </a:r>
            <a:br>
              <a:rPr lang="en-US" sz="1200" b="0" dirty="0" smtClean="0">
                <a:latin typeface="Cambria" charset="0"/>
                <a:ea typeface="宋体" charset="-122"/>
                <a:cs typeface="Times New Roman" charset="0"/>
              </a:rPr>
            </a:br>
            <a:r>
              <a:rPr lang="en-US" sz="1200" b="0" dirty="0" smtClean="0">
                <a:latin typeface="Cambria" charset="0"/>
                <a:ea typeface="宋体" charset="-122"/>
                <a:cs typeface="Times New Roman" charset="0"/>
              </a:rPr>
              <a:t> </a:t>
            </a:r>
            <a:r>
              <a:rPr lang="en-US" sz="1200" b="0" dirty="0">
                <a:latin typeface="Cambria" charset="0"/>
                <a:ea typeface="宋体" charset="-122"/>
                <a:cs typeface="Times New Roman" charset="0"/>
              </a:rPr>
              <a:t>The frequency of the combiner and phase of the RF are listed.</a:t>
            </a:r>
            <a:r>
              <a:rPr lang="en-US" sz="1200" b="0" dirty="0"/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10741" y="5791279"/>
            <a:ext cx="950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 smtClean="0">
                <a:solidFill>
                  <a:prstClr val="black"/>
                </a:solidFill>
              </a:rPr>
              <a:t>©E. Wang</a:t>
            </a:r>
            <a:endParaRPr lang="en-US" sz="1400" b="0" i="1" dirty="0">
              <a:solidFill>
                <a:prstClr val="black"/>
              </a:solidFill>
            </a:endParaRPr>
          </a:p>
        </p:txBody>
      </p:sp>
      <p:pic>
        <p:nvPicPr>
          <p:cNvPr id="23" name="Picture 2" descr="C:\Users\skaritka\AppData\Local\Microsoft\Windows\Temporary Internet Files\Content.Outlook\Y71C3Q51\FullSizeRender (24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6" b="26212"/>
          <a:stretch/>
        </p:blipFill>
        <p:spPr bwMode="auto">
          <a:xfrm>
            <a:off x="6057900" y="1811066"/>
            <a:ext cx="2286000" cy="171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33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1" y="815975"/>
            <a:ext cx="8420099" cy="32988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ERL-based eRHIC design has been developed to cover the complete EIC White Paper science case and combine high performance with energy efficiency.</a:t>
            </a:r>
            <a:br>
              <a:rPr lang="en-US" dirty="0" smtClean="0">
                <a:solidFill>
                  <a:srgbClr val="0033CC"/>
                </a:solidFill>
              </a:rPr>
            </a:br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 smtClean="0">
                <a:solidFill>
                  <a:srgbClr val="0033CC"/>
                </a:solidFill>
              </a:rPr>
              <a:t>Main design components: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Linac(s) based on 647 MHz cavities with strong HOM damping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Two possible solutions for recirculating passes: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Return loops for individual energies </a:t>
            </a:r>
          </a:p>
          <a:p>
            <a:pPr lvl="2"/>
            <a:r>
              <a:rPr lang="en-US" sz="1800" dirty="0" smtClean="0">
                <a:solidFill>
                  <a:srgbClr val="000000"/>
                </a:solidFill>
              </a:rPr>
              <a:t>FFAG beam lines capable of multi-energy transport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0033CC"/>
                </a:solidFill>
              </a:rPr>
              <a:t>R&amp;D efforts are underway on major technological risk of ERL-based eRHIC, high current polarized electron source, as well as on 647 MHz SRF cavity and its HOM </a:t>
            </a:r>
            <a:r>
              <a:rPr lang="en-US" dirty="0" smtClean="0">
                <a:solidFill>
                  <a:srgbClr val="0033CC"/>
                </a:solidFill>
              </a:rPr>
              <a:t>dampers.</a:t>
            </a:r>
            <a:br>
              <a:rPr lang="en-US" dirty="0" smtClean="0">
                <a:solidFill>
                  <a:srgbClr val="0033CC"/>
                </a:solidFill>
              </a:rPr>
            </a:br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>
                <a:solidFill>
                  <a:srgbClr val="0033CC"/>
                </a:solidFill>
              </a:rPr>
              <a:t>CBETA </a:t>
            </a:r>
            <a:r>
              <a:rPr lang="en-US" dirty="0" smtClean="0">
                <a:solidFill>
                  <a:srgbClr val="0033CC"/>
                </a:solidFill>
              </a:rPr>
              <a:t>facility, constructed in Cornell University, is expected to provide a demonstration of multi-pass ERL with FFAG-type recirculation loop.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8635" y="4572000"/>
            <a:ext cx="8126731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E.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Aschenauer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J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Beebe-Wang, I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Ben-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Zvi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J.S.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Berg, M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Blaskiewicz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S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Brooks,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Fedotov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Y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Hao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A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Hershkovitch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H. Huang,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Y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Jing,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D.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Kayran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P. Kolb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V.N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Litvinenko, C. Liu, Y. Luo, 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F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Meot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M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Minty, B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Parker,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R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Petty, I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Pinayev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V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Ptitsyn, T.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Rao, T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Roser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J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Skaritka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K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Smith, S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Tepikian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R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Than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,D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Trbojevic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N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Tsoupas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J.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Tuozzolo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E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Wang, G. Wang, F. </a:t>
            </a:r>
            <a:r>
              <a:rPr lang="en-US" sz="1600" b="0" i="1" dirty="0" err="1">
                <a:latin typeface="Helvetica" charset="0"/>
                <a:ea typeface="Helvetica" charset="0"/>
                <a:cs typeface="Helvetica" charset="0"/>
              </a:rPr>
              <a:t>Willeke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, H. Witte, Q. Wu, C. Xu, 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Xu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A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. </a:t>
            </a:r>
            <a:r>
              <a:rPr lang="en-US" sz="1600" b="0" i="1" dirty="0" err="1" smtClean="0">
                <a:latin typeface="Helvetica" charset="0"/>
                <a:ea typeface="Helvetica" charset="0"/>
                <a:cs typeface="Helvetica" charset="0"/>
              </a:rPr>
              <a:t>Zaltsman</a:t>
            </a:r>
            <a:r>
              <a:rPr lang="en-US" sz="1600" b="0" i="1" dirty="0" smtClean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600" b="0" i="1" dirty="0">
                <a:latin typeface="Helvetica" charset="0"/>
                <a:ea typeface="Helvetica" charset="0"/>
                <a:cs typeface="Helvetica" charset="0"/>
              </a:rPr>
              <a:t>W. Zhang </a:t>
            </a:r>
            <a:endParaRPr lang="en-US" sz="1600" b="0" i="1" dirty="0" smtClean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97256" y="4017068"/>
            <a:ext cx="7018019" cy="44063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lang="en-US" sz="2400" b="1" dirty="0">
                <a:solidFill>
                  <a:srgbClr val="FF0000"/>
                </a:solidFill>
                <a:latin typeface="Helvetica"/>
                <a:ea typeface="ＭＳ Ｐゴシック" pitchFamily="-65" charset="-128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0000"/>
                </a:solidFill>
                <a:latin typeface="Helvetica" charset="0"/>
                <a:ea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0000"/>
                </a:solidFill>
                <a:latin typeface="Helvetica" charset="0"/>
                <a:ea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0000"/>
                </a:solidFill>
                <a:latin typeface="Helvetica" charset="0"/>
                <a:ea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0000"/>
                </a:solidFill>
                <a:latin typeface="Helvetica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r>
              <a:rPr lang="en-US" sz="1800" kern="0" smtClean="0"/>
              <a:t>My acknowledgments to the ERL-based eRHIC design team:</a:t>
            </a:r>
            <a:endParaRPr lang="en-US" sz="1800" kern="0"/>
          </a:p>
        </p:txBody>
      </p:sp>
    </p:spTree>
    <p:extLst>
      <p:ext uri="{BB962C8B-B14F-4D97-AF65-F5344CB8AC3E}">
        <p14:creationId xmlns:p14="http://schemas.microsoft.com/office/powerpoint/2010/main" val="2002375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Electron-Ion Collider at BNL, eRHIC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2783"/>
            <a:ext cx="5027119" cy="318279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78804" y="2886889"/>
            <a:ext cx="4142653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en-US" sz="1400" dirty="0">
              <a:solidFill>
                <a:srgbClr val="000000"/>
              </a:solidFill>
              <a:latin typeface="Times New Roman" charset="0"/>
            </a:endParaRPr>
          </a:p>
          <a:p>
            <a:pPr marL="91440" lvl="1" indent="-102870" algn="l">
              <a:buFont typeface="Arial" charset="0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Add </a:t>
            </a:r>
            <a:r>
              <a:rPr lang="en-US" sz="1800" b="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an 18 GeV electron </a:t>
            </a:r>
            <a:r>
              <a:rPr lang="en-US" sz="1800" b="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accelerator to the existing </a:t>
            </a:r>
            <a:r>
              <a:rPr lang="en-US" sz="1800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$2.5B </a:t>
            </a:r>
            <a:r>
              <a:rPr lang="en-US" sz="1800" b="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RHIC complex</a:t>
            </a:r>
            <a:r>
              <a:rPr lang="en-US" altLang="en-US" sz="1800" dirty="0" smtClean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pPr marL="91440" lvl="1" indent="-102870" algn="l">
              <a:buFont typeface="Arial" charset="0"/>
              <a:buChar char="•"/>
            </a:pPr>
            <a:r>
              <a:rPr lang="en-US" sz="1800" b="0" dirty="0" smtClean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In addition to the hadron machine eRHIC will re-use the existing infrastructure: </a:t>
            </a:r>
            <a:r>
              <a:rPr lang="en-US" sz="1800" b="0" dirty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RHIC </a:t>
            </a:r>
            <a:r>
              <a:rPr lang="en-US" sz="1800" b="0" dirty="0" smtClean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tunnel and buildings, </a:t>
            </a:r>
            <a:r>
              <a:rPr lang="en-US" sz="1800" b="0" dirty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detector </a:t>
            </a:r>
            <a:r>
              <a:rPr lang="en-US" sz="1800" b="0" dirty="0" smtClean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halls </a:t>
            </a:r>
            <a:r>
              <a:rPr lang="en-US" sz="1800" b="0" dirty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and </a:t>
            </a:r>
            <a:r>
              <a:rPr lang="en-US" sz="1800" b="0" dirty="0" err="1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cryo</a:t>
            </a:r>
            <a:r>
              <a:rPr lang="en-US" sz="1800" b="0" dirty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 facility </a:t>
            </a:r>
            <a:endParaRPr lang="en-US" sz="1800" b="0" dirty="0" smtClean="0">
              <a:solidFill>
                <a:srgbClr val="333399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91440" lvl="1" indent="-102870" algn="l">
              <a:buFont typeface="Arial" charset="0"/>
              <a:buChar char="•"/>
            </a:pPr>
            <a:r>
              <a:rPr lang="en-US" sz="1800" b="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Take full advantage of existing polarized proton capability</a:t>
            </a:r>
          </a:p>
          <a:p>
            <a:pPr marL="91440" lvl="1" indent="-102870" algn="l">
              <a:buFont typeface="Arial" charset="0"/>
              <a:buChar char="•"/>
            </a:pPr>
            <a:r>
              <a:rPr lang="en-US" sz="1800" b="0" dirty="0" smtClean="0">
                <a:solidFill>
                  <a:srgbClr val="333399"/>
                </a:solidFill>
                <a:latin typeface="Helvetica" charset="0"/>
                <a:ea typeface="Helvetica" charset="0"/>
                <a:cs typeface="Helvetica" charset="0"/>
              </a:rPr>
              <a:t>Take full advantage of existing heavy ion capability and large energy reach for gluon saturation studies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77804" y="859837"/>
            <a:ext cx="896619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US Nuclear Physics Long Range Plan</a:t>
            </a:r>
            <a:r>
              <a:rPr lang="en-US" sz="1600" b="0" dirty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1600" b="0" dirty="0" smtClean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recommended</a:t>
            </a:r>
            <a:r>
              <a:rPr lang="en-US" sz="1600" dirty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1600" b="0" dirty="0" smtClean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a </a:t>
            </a:r>
            <a:r>
              <a:rPr lang="en-US" sz="1600" b="0" dirty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high-energy </a:t>
            </a:r>
            <a:r>
              <a:rPr lang="en-US" sz="1600" b="0" dirty="0" smtClean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high-luminosity polarized EIC </a:t>
            </a:r>
            <a:r>
              <a:rPr lang="en-US" sz="1600" b="0" dirty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as the highest priority for </a:t>
            </a:r>
            <a:r>
              <a:rPr lang="en-US" sz="1600" b="0" dirty="0" smtClean="0">
                <a:solidFill>
                  <a:srgbClr val="00008E"/>
                </a:solidFill>
                <a:latin typeface="Helvetica" charset="0"/>
                <a:ea typeface="Helvetica" charset="0"/>
                <a:cs typeface="Helvetica" charset="0"/>
              </a:rPr>
              <a:t>new NP facility construction. </a:t>
            </a:r>
            <a:endParaRPr lang="en-US" sz="1600" b="0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59105" y="1485900"/>
            <a:ext cx="2020402" cy="1509785"/>
            <a:chOff x="-159105" y="1630871"/>
            <a:chExt cx="2020402" cy="1509785"/>
          </a:xfrm>
        </p:grpSpPr>
        <p:pic>
          <p:nvPicPr>
            <p:cNvPr id="26" name="Picture 27" descr="uli_nucleon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8760000">
              <a:off x="706111" y="1630871"/>
              <a:ext cx="1155186" cy="745368"/>
            </a:xfrm>
            <a:prstGeom prst="rect">
              <a:avLst/>
            </a:prstGeom>
            <a:noFill/>
          </p:spPr>
        </p:pic>
        <p:pic>
          <p:nvPicPr>
            <p:cNvPr id="27" name="Bild 2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59105" y="2316223"/>
              <a:ext cx="1281452" cy="824433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 bwMode="auto">
          <a:xfrm>
            <a:off x="1566334" y="1943100"/>
            <a:ext cx="2319866" cy="83099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333399"/>
                </a:solidFill>
                <a:latin typeface="Helvetica"/>
                <a:cs typeface="Helvetica"/>
              </a:rPr>
              <a:t>3D nucleon imaging,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333399"/>
                </a:solidFill>
                <a:latin typeface="Helvetica"/>
                <a:cs typeface="Helvetica"/>
              </a:rPr>
              <a:t>n</a:t>
            </a:r>
            <a:r>
              <a:rPr lang="en-US" sz="1600" dirty="0" smtClean="0">
                <a:solidFill>
                  <a:srgbClr val="333399"/>
                </a:solidFill>
                <a:latin typeface="Helvetica"/>
                <a:cs typeface="Helvetica"/>
              </a:rPr>
              <a:t>ucleon spin origin</a:t>
            </a:r>
          </a:p>
          <a:p>
            <a:pPr algn="l">
              <a:spcBef>
                <a:spcPts val="0"/>
              </a:spcBef>
            </a:pPr>
            <a:r>
              <a:rPr lang="en-US" sz="1600" i="1" dirty="0" smtClean="0">
                <a:solidFill>
                  <a:srgbClr val="000000"/>
                </a:solidFill>
                <a:latin typeface="Helvetica"/>
                <a:cs typeface="Helvetica"/>
              </a:rPr>
              <a:t>(high L, polarized e-p)</a:t>
            </a:r>
          </a:p>
        </p:txBody>
      </p:sp>
      <p:pic>
        <p:nvPicPr>
          <p:cNvPr id="28" name="Bild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500" y="1257300"/>
            <a:ext cx="1530289" cy="177599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 bwMode="auto">
          <a:xfrm>
            <a:off x="5361504" y="1726132"/>
            <a:ext cx="3764172" cy="83099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333399"/>
                </a:solidFill>
                <a:latin typeface="Helvetica"/>
                <a:cs typeface="Helvetica"/>
              </a:rPr>
              <a:t>Study of gluon dominated matter,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solidFill>
                  <a:srgbClr val="333399"/>
                </a:solidFill>
                <a:latin typeface="Helvetica"/>
                <a:cs typeface="Helvetica"/>
              </a:rPr>
              <a:t>Discovery of color-glass condensate</a:t>
            </a:r>
          </a:p>
          <a:p>
            <a:pPr algn="l">
              <a:spcBef>
                <a:spcPts val="0"/>
              </a:spcBef>
            </a:pPr>
            <a:r>
              <a:rPr lang="en-US" sz="1600" i="1" dirty="0" smtClean="0">
                <a:solidFill>
                  <a:srgbClr val="000000"/>
                </a:solidFill>
                <a:latin typeface="Helvetica"/>
                <a:cs typeface="Helvetica"/>
              </a:rPr>
              <a:t>(high CME , e-A)</a:t>
            </a:r>
            <a:endParaRPr lang="en-US" sz="1600" i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49" y="4564272"/>
            <a:ext cx="4786868" cy="160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83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eRHIC </a:t>
            </a:r>
            <a:r>
              <a:rPr lang="en-US" dirty="0"/>
              <a:t>D</a:t>
            </a:r>
            <a:r>
              <a:rPr lang="en-US" dirty="0" smtClean="0"/>
              <a:t>esign Options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0"/>
          </p:nvPr>
        </p:nvSpPr>
        <p:spPr>
          <a:xfrm>
            <a:off x="0" y="3963871"/>
            <a:ext cx="4306866" cy="2779829"/>
          </a:xfrm>
        </p:spPr>
        <p:txBody>
          <a:bodyPr>
            <a:normAutofit/>
          </a:bodyPr>
          <a:lstStyle/>
          <a:p>
            <a:pPr lvl="1"/>
            <a:r>
              <a:rPr lang="en-US" sz="1600" dirty="0"/>
              <a:t>High luminosity is based on small beam size in IP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L ~ E</a:t>
            </a:r>
            <a:r>
              <a:rPr lang="en-US" sz="1600" baseline="-25000" dirty="0">
                <a:solidFill>
                  <a:srgbClr val="0000FF"/>
                </a:solidFill>
              </a:rPr>
              <a:t>p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Cost efficient; straightforward staging</a:t>
            </a:r>
            <a:endParaRPr lang="en-US" sz="1600" dirty="0" smtClean="0"/>
          </a:p>
          <a:p>
            <a:pPr lvl="1"/>
            <a:r>
              <a:rPr lang="en-US" sz="1600" dirty="0" smtClean="0"/>
              <a:t>Requires some accelerator technology beyond present state-of-the-art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Main challenge: polarized electron source. Presently addressed by corresponding R&amp;D effort.</a:t>
            </a:r>
          </a:p>
        </p:txBody>
      </p:sp>
      <p:sp>
        <p:nvSpPr>
          <p:cNvPr id="20" name="Content Placeholder 4"/>
          <p:cNvSpPr txBox="1">
            <a:spLocks/>
          </p:cNvSpPr>
          <p:nvPr/>
        </p:nvSpPr>
        <p:spPr bwMode="auto">
          <a:xfrm>
            <a:off x="285748" y="685813"/>
            <a:ext cx="8801101" cy="1600200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233363" indent="-233363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000">
                <a:solidFill>
                  <a:srgbClr val="0000FF"/>
                </a:solidFill>
                <a:latin typeface="Helvetica"/>
                <a:ea typeface="ＭＳ Ｐゴシック" charset="0"/>
                <a:cs typeface="Helvetica"/>
              </a:defRPr>
            </a:lvl1pPr>
            <a:lvl2pPr marL="339725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2pPr>
            <a:lvl3pPr marL="460375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600" i="1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3pPr>
            <a:lvl4pPr marL="569913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40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4pPr>
            <a:lvl5pPr marL="623888" indent="-16351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600" dirty="0" smtClean="0">
                <a:solidFill>
                  <a:srgbClr val="333399"/>
                </a:solidFill>
              </a:rPr>
              <a:t>Main goals (and challenges) of eRHIC accelerator design:</a:t>
            </a:r>
          </a:p>
          <a:p>
            <a:pPr lvl="1"/>
            <a:r>
              <a:rPr lang="en-US" b="0" dirty="0" smtClean="0">
                <a:solidFill>
                  <a:srgbClr val="000000"/>
                </a:solidFill>
              </a:rPr>
              <a:t>L ~10</a:t>
            </a:r>
            <a:r>
              <a:rPr lang="en-US" b="0" baseline="30000" dirty="0" smtClean="0">
                <a:solidFill>
                  <a:srgbClr val="000000"/>
                </a:solidFill>
              </a:rPr>
              <a:t>33</a:t>
            </a:r>
            <a:r>
              <a:rPr lang="en-US" b="0" dirty="0" smtClean="0">
                <a:solidFill>
                  <a:srgbClr val="000000"/>
                </a:solidFill>
              </a:rPr>
              <a:t>-10</a:t>
            </a:r>
            <a:r>
              <a:rPr lang="en-US" b="0" baseline="30000" dirty="0" smtClean="0">
                <a:solidFill>
                  <a:srgbClr val="000000"/>
                </a:solidFill>
              </a:rPr>
              <a:t>34 </a:t>
            </a:r>
            <a:r>
              <a:rPr lang="en-US" b="0" dirty="0" smtClean="0">
                <a:solidFill>
                  <a:srgbClr val="000000"/>
                </a:solidFill>
              </a:rPr>
              <a:t>cm</a:t>
            </a:r>
            <a:r>
              <a:rPr lang="en-US" b="0" baseline="30000" dirty="0" smtClean="0">
                <a:solidFill>
                  <a:srgbClr val="000000"/>
                </a:solidFill>
              </a:rPr>
              <a:t>-2</a:t>
            </a:r>
            <a:r>
              <a:rPr lang="en-US" b="0" dirty="0" smtClean="0">
                <a:solidFill>
                  <a:srgbClr val="000000"/>
                </a:solidFill>
              </a:rPr>
              <a:t>s</a:t>
            </a:r>
            <a:r>
              <a:rPr lang="en-US" b="0" baseline="30000" dirty="0" smtClean="0">
                <a:solidFill>
                  <a:srgbClr val="000000"/>
                </a:solidFill>
              </a:rPr>
              <a:t>-1</a:t>
            </a:r>
            <a:r>
              <a:rPr lang="en-US" b="0" dirty="0" smtClean="0">
                <a:solidFill>
                  <a:srgbClr val="000000"/>
                </a:solidFill>
              </a:rPr>
              <a:t> (exceeding HERA luminosity by 2 orders of magnitude)</a:t>
            </a:r>
          </a:p>
          <a:p>
            <a:pPr lvl="1"/>
            <a:r>
              <a:rPr lang="en-US" b="0" dirty="0" smtClean="0">
                <a:solidFill>
                  <a:srgbClr val="000000"/>
                </a:solidFill>
              </a:rPr>
              <a:t>High electron and proton polarization (&gt;70%); Realizing complex spin pattern</a:t>
            </a:r>
          </a:p>
          <a:p>
            <a:pPr lvl="1"/>
            <a:r>
              <a:rPr lang="en-US" b="0" dirty="0" smtClean="0">
                <a:solidFill>
                  <a:srgbClr val="000000"/>
                </a:solidFill>
              </a:rPr>
              <a:t>Satisfying large acceptance detector, with detector elements integrated in the accelerator IR for forward particle detection</a:t>
            </a:r>
          </a:p>
          <a:p>
            <a:pPr lvl="1"/>
            <a:r>
              <a:rPr lang="en-US" b="0" dirty="0" smtClean="0">
                <a:solidFill>
                  <a:srgbClr val="000000"/>
                </a:solidFill>
              </a:rPr>
              <a:t>Minimizing the construction and operational cost of accelerator</a:t>
            </a:r>
          </a:p>
          <a:p>
            <a:endParaRPr lang="en-US" b="0" dirty="0" smtClean="0">
              <a:solidFill>
                <a:srgbClr val="000000"/>
              </a:solidFill>
            </a:endParaRPr>
          </a:p>
          <a:p>
            <a:endParaRPr lang="en-US" b="0" baseline="300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1149140" y="2331005"/>
            <a:ext cx="71818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 dirty="0">
                <a:solidFill>
                  <a:srgbClr val="C00000"/>
                </a:solidFill>
                <a:latin typeface="Helvetica"/>
                <a:cs typeface="Helvetica"/>
              </a:rPr>
              <a:t>T</a:t>
            </a:r>
            <a:r>
              <a:rPr lang="en-US" sz="1800" dirty="0" smtClean="0">
                <a:solidFill>
                  <a:srgbClr val="C00000"/>
                </a:solidFill>
                <a:latin typeface="Helvetica"/>
                <a:cs typeface="Helvetica"/>
              </a:rPr>
              <a:t>o </a:t>
            </a:r>
            <a:r>
              <a:rPr lang="en-US" sz="1800" dirty="0">
                <a:solidFill>
                  <a:srgbClr val="C00000"/>
                </a:solidFill>
                <a:latin typeface="Helvetica"/>
                <a:cs typeface="Helvetica"/>
              </a:rPr>
              <a:t>realize the </a:t>
            </a:r>
            <a:r>
              <a:rPr lang="en-US" sz="1800" dirty="0" smtClean="0">
                <a:solidFill>
                  <a:srgbClr val="C00000"/>
                </a:solidFill>
                <a:latin typeface="Helvetica"/>
                <a:cs typeface="Helvetica"/>
              </a:rPr>
              <a:t>goals two design options have been evaluated</a:t>
            </a:r>
          </a:p>
        </p:txBody>
      </p:sp>
      <p:sp>
        <p:nvSpPr>
          <p:cNvPr id="63" name="Content Placeholder 4"/>
          <p:cNvSpPr>
            <a:spLocks noGrp="1"/>
          </p:cNvSpPr>
          <p:nvPr>
            <p:ph idx="1"/>
          </p:nvPr>
        </p:nvSpPr>
        <p:spPr>
          <a:xfrm>
            <a:off x="4651232" y="4114800"/>
            <a:ext cx="4035568" cy="2514600"/>
          </a:xfrm>
          <a:noFill/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 smtClean="0"/>
              <a:t>High luminosity is based on high current of electron and proton beams</a:t>
            </a:r>
          </a:p>
          <a:p>
            <a:pPr lvl="1"/>
            <a:r>
              <a:rPr lang="en-US" dirty="0">
                <a:solidFill>
                  <a:srgbClr val="0033CC"/>
                </a:solidFill>
              </a:rPr>
              <a:t>L ~ </a:t>
            </a:r>
            <a:r>
              <a:rPr lang="en-US" dirty="0" err="1">
                <a:solidFill>
                  <a:srgbClr val="0033CC"/>
                </a:solidFill>
              </a:rPr>
              <a:t>E</a:t>
            </a:r>
            <a:r>
              <a:rPr lang="en-US" baseline="-25000" dirty="0" err="1">
                <a:solidFill>
                  <a:srgbClr val="0033CC"/>
                </a:solidFill>
              </a:rPr>
              <a:t>e</a:t>
            </a:r>
            <a:r>
              <a:rPr lang="en-US" dirty="0">
                <a:solidFill>
                  <a:srgbClr val="0033CC"/>
                </a:solidFill>
              </a:rPr>
              <a:t>*E</a:t>
            </a:r>
            <a:r>
              <a:rPr lang="en-US" baseline="-25000" dirty="0">
                <a:solidFill>
                  <a:srgbClr val="0033CC"/>
                </a:solidFill>
              </a:rPr>
              <a:t>p</a:t>
            </a:r>
            <a:r>
              <a:rPr lang="en-US" dirty="0">
                <a:solidFill>
                  <a:srgbClr val="0033CC"/>
                </a:solidFill>
              </a:rPr>
              <a:t> = </a:t>
            </a:r>
            <a:r>
              <a:rPr lang="en-US" dirty="0" smtClean="0">
                <a:solidFill>
                  <a:srgbClr val="0033CC"/>
                </a:solidFill>
              </a:rPr>
              <a:t>0.5*E</a:t>
            </a:r>
            <a:r>
              <a:rPr lang="en-US" baseline="-25000" dirty="0" smtClean="0">
                <a:solidFill>
                  <a:srgbClr val="0033CC"/>
                </a:solidFill>
              </a:rPr>
              <a:t>CM</a:t>
            </a:r>
            <a:r>
              <a:rPr lang="en-US" baseline="30000" dirty="0" smtClean="0">
                <a:solidFill>
                  <a:srgbClr val="0033CC"/>
                </a:solidFill>
              </a:rPr>
              <a:t>2</a:t>
            </a:r>
            <a:endParaRPr lang="en-US" dirty="0" smtClean="0">
              <a:solidFill>
                <a:srgbClr val="0033CC"/>
              </a:solidFill>
            </a:endParaRPr>
          </a:p>
          <a:p>
            <a:pPr lvl="1"/>
            <a:r>
              <a:rPr lang="en-US" dirty="0"/>
              <a:t>Less technological challenges than in </a:t>
            </a:r>
            <a:r>
              <a:rPr lang="en-US" dirty="0" smtClean="0"/>
              <a:t>ERL-Ring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Challenges: High electron beam current and synchrotron radiation; Polarization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Present design efforts are concentrated on this option towards a pre-conceptual design report at middle 2018.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4878387" y="2743200"/>
            <a:ext cx="3808413" cy="1169432"/>
            <a:chOff x="285749" y="2578655"/>
            <a:chExt cx="3808413" cy="1169432"/>
          </a:xfrm>
        </p:grpSpPr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285749" y="2617789"/>
              <a:ext cx="3808413" cy="1116013"/>
              <a:chOff x="2256" y="2417"/>
              <a:chExt cx="2399" cy="703"/>
            </a:xfrm>
          </p:grpSpPr>
          <p:grpSp>
            <p:nvGrpSpPr>
              <p:cNvPr id="68" name="Group 13"/>
              <p:cNvGrpSpPr>
                <a:grpSpLocks/>
              </p:cNvGrpSpPr>
              <p:nvPr/>
            </p:nvGrpSpPr>
            <p:grpSpPr bwMode="auto">
              <a:xfrm>
                <a:off x="2256" y="2640"/>
                <a:ext cx="960" cy="480"/>
                <a:chOff x="2256" y="2640"/>
                <a:chExt cx="960" cy="480"/>
              </a:xfrm>
            </p:grpSpPr>
            <p:sp>
              <p:nvSpPr>
                <p:cNvPr id="71" name="Oval 14"/>
                <p:cNvSpPr>
                  <a:spLocks noChangeArrowheads="1"/>
                </p:cNvSpPr>
                <p:nvPr/>
              </p:nvSpPr>
              <p:spPr bwMode="auto">
                <a:xfrm>
                  <a:off x="2256" y="2688"/>
                  <a:ext cx="960" cy="432"/>
                </a:xfrm>
                <a:prstGeom prst="ellipse">
                  <a:avLst/>
                </a:prstGeom>
                <a:noFill/>
                <a:ln w="38100">
                  <a:solidFill>
                    <a:srgbClr val="2C07B5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 sz="1800" dirty="0">
                      <a:solidFill>
                        <a:srgbClr val="2C07B5"/>
                      </a:solidFill>
                      <a:latin typeface="Tahoma" charset="0"/>
                    </a:rPr>
                    <a:t>Ion ring</a:t>
                  </a:r>
                </a:p>
              </p:txBody>
            </p:sp>
            <p:sp>
              <p:nvSpPr>
                <p:cNvPr id="72" name="Line 15"/>
                <p:cNvSpPr>
                  <a:spLocks noChangeShapeType="1"/>
                </p:cNvSpPr>
                <p:nvPr/>
              </p:nvSpPr>
              <p:spPr bwMode="auto">
                <a:xfrm>
                  <a:off x="2928" y="2640"/>
                  <a:ext cx="192" cy="48"/>
                </a:xfrm>
                <a:prstGeom prst="line">
                  <a:avLst/>
                </a:prstGeom>
                <a:noFill/>
                <a:ln w="28575">
                  <a:solidFill>
                    <a:srgbClr val="2C07B5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69" name="Line 16"/>
              <p:cNvSpPr>
                <a:spLocks noChangeShapeType="1"/>
              </p:cNvSpPr>
              <p:nvPr/>
            </p:nvSpPr>
            <p:spPr bwMode="auto">
              <a:xfrm flipH="1" flipV="1">
                <a:off x="3264" y="3072"/>
                <a:ext cx="144" cy="48"/>
              </a:xfrm>
              <a:prstGeom prst="line">
                <a:avLst/>
              </a:prstGeom>
              <a:noFill/>
              <a:ln w="28575">
                <a:solidFill>
                  <a:srgbClr val="F7360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Text Box 17"/>
              <p:cNvSpPr txBox="1">
                <a:spLocks noChangeArrowheads="1"/>
              </p:cNvSpPr>
              <p:nvPr/>
            </p:nvSpPr>
            <p:spPr bwMode="auto">
              <a:xfrm>
                <a:off x="3216" y="2417"/>
                <a:ext cx="143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1800">
                    <a:solidFill>
                      <a:srgbClr val="99CC00"/>
                    </a:solidFill>
                    <a:latin typeface="Tahoma" charset="0"/>
                  </a:rPr>
                  <a:t>Electron storage ring</a:t>
                </a:r>
              </a:p>
            </p:txBody>
          </p:sp>
        </p:grpSp>
        <p:sp>
          <p:nvSpPr>
            <p:cNvPr id="66" name="Text Box 18"/>
            <p:cNvSpPr txBox="1">
              <a:spLocks noChangeArrowheads="1"/>
            </p:cNvSpPr>
            <p:nvPr/>
          </p:nvSpPr>
          <p:spPr bwMode="auto">
            <a:xfrm>
              <a:off x="290240" y="2578655"/>
              <a:ext cx="11721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800" dirty="0" smtClean="0">
                  <a:solidFill>
                    <a:srgbClr val="000000"/>
                  </a:solidFill>
                  <a:latin typeface="Tahoma" charset="0"/>
                </a:rPr>
                <a:t>Ring-Ring</a:t>
              </a:r>
              <a:endParaRPr lang="en-US" altLang="en-US" sz="180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7" name="Oval 14"/>
            <p:cNvSpPr>
              <a:spLocks noChangeArrowheads="1"/>
            </p:cNvSpPr>
            <p:nvPr/>
          </p:nvSpPr>
          <p:spPr bwMode="auto">
            <a:xfrm>
              <a:off x="1833561" y="3062287"/>
              <a:ext cx="1524000" cy="6858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 dirty="0">
                <a:solidFill>
                  <a:srgbClr val="2C07B5"/>
                </a:solidFill>
                <a:latin typeface="Tahoma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42901" y="2700337"/>
            <a:ext cx="3643313" cy="1191935"/>
            <a:chOff x="528640" y="2757446"/>
            <a:chExt cx="3643313" cy="1191935"/>
          </a:xfrm>
        </p:grpSpPr>
        <p:grpSp>
          <p:nvGrpSpPr>
            <p:cNvPr id="40" name="Group 39"/>
            <p:cNvGrpSpPr/>
            <p:nvPr/>
          </p:nvGrpSpPr>
          <p:grpSpPr>
            <a:xfrm>
              <a:off x="528640" y="2757446"/>
              <a:ext cx="3643313" cy="1191935"/>
              <a:chOff x="5302961" y="2801421"/>
              <a:chExt cx="3643313" cy="1191935"/>
            </a:xfrm>
          </p:grpSpPr>
          <p:sp>
            <p:nvSpPr>
              <p:cNvPr id="46" name="Text Box 19"/>
              <p:cNvSpPr txBox="1">
                <a:spLocks noChangeArrowheads="1"/>
              </p:cNvSpPr>
              <p:nvPr/>
            </p:nvSpPr>
            <p:spPr bwMode="auto">
              <a:xfrm>
                <a:off x="5343385" y="2801421"/>
                <a:ext cx="125707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1800" dirty="0" smtClean="0">
                    <a:solidFill>
                      <a:srgbClr val="000000"/>
                    </a:solidFill>
                    <a:latin typeface="Tahoma" charset="0"/>
                  </a:rPr>
                  <a:t>ERL-Ring</a:t>
                </a:r>
                <a:endParaRPr lang="en-US" altLang="en-US" sz="180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  <p:grpSp>
            <p:nvGrpSpPr>
              <p:cNvPr id="47" name="Group 3"/>
              <p:cNvGrpSpPr>
                <a:grpSpLocks/>
              </p:cNvGrpSpPr>
              <p:nvPr/>
            </p:nvGrpSpPr>
            <p:grpSpPr bwMode="auto">
              <a:xfrm>
                <a:off x="5302961" y="2817018"/>
                <a:ext cx="3643313" cy="1176338"/>
                <a:chOff x="2304" y="1275"/>
                <a:chExt cx="2295" cy="741"/>
              </a:xfrm>
            </p:grpSpPr>
            <p:grpSp>
              <p:nvGrpSpPr>
                <p:cNvPr id="48" name="Group 4"/>
                <p:cNvGrpSpPr>
                  <a:grpSpLocks/>
                </p:cNvGrpSpPr>
                <p:nvPr/>
              </p:nvGrpSpPr>
              <p:grpSpPr bwMode="auto">
                <a:xfrm>
                  <a:off x="2304" y="1536"/>
                  <a:ext cx="960" cy="480"/>
                  <a:chOff x="2256" y="2640"/>
                  <a:chExt cx="960" cy="480"/>
                </a:xfrm>
              </p:grpSpPr>
              <p:sp>
                <p:nvSpPr>
                  <p:cNvPr id="51" name="Oval 5"/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688"/>
                    <a:ext cx="960" cy="432"/>
                  </a:xfrm>
                  <a:prstGeom prst="ellipse">
                    <a:avLst/>
                  </a:prstGeom>
                  <a:noFill/>
                  <a:ln w="38100">
                    <a:solidFill>
                      <a:srgbClr val="2C07B5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r>
                      <a:rPr lang="en-US" altLang="en-US" sz="1800" dirty="0">
                        <a:solidFill>
                          <a:srgbClr val="2C07B5"/>
                        </a:solidFill>
                        <a:latin typeface="Tahoma" charset="0"/>
                      </a:rPr>
                      <a:t>Ion ring</a:t>
                    </a:r>
                  </a:p>
                </p:txBody>
              </p:sp>
              <p:sp>
                <p:nvSpPr>
                  <p:cNvPr id="52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2928" y="2640"/>
                    <a:ext cx="192" cy="48"/>
                  </a:xfrm>
                  <a:prstGeom prst="line">
                    <a:avLst/>
                  </a:prstGeom>
                  <a:noFill/>
                  <a:ln w="28575">
                    <a:solidFill>
                      <a:srgbClr val="2C07B5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49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3504" y="1968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rgbClr val="F7360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155" y="1275"/>
                  <a:ext cx="1444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 sz="1800" dirty="0">
                      <a:solidFill>
                        <a:srgbClr val="99CC00"/>
                      </a:solidFill>
                      <a:latin typeface="Tahoma" charset="0"/>
                    </a:rPr>
                    <a:t>Electron linear </a:t>
                  </a:r>
                </a:p>
                <a:p>
                  <a:r>
                    <a:rPr lang="en-US" altLang="en-US" sz="1800" dirty="0" smtClean="0">
                      <a:solidFill>
                        <a:srgbClr val="99CC00"/>
                      </a:solidFill>
                      <a:latin typeface="Tahoma" charset="0"/>
                    </a:rPr>
                    <a:t>Accelerator (ERL) </a:t>
                  </a:r>
                  <a:endParaRPr lang="en-US" altLang="en-US" sz="1800" dirty="0">
                    <a:solidFill>
                      <a:srgbClr val="99CC00"/>
                    </a:solidFill>
                    <a:latin typeface="Tahoma" charset="0"/>
                  </a:endParaRPr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2071050" y="3429006"/>
              <a:ext cx="1714500" cy="354949"/>
              <a:chOff x="1371600" y="4571999"/>
              <a:chExt cx="1714500" cy="354949"/>
            </a:xfrm>
          </p:grpSpPr>
          <p:sp>
            <p:nvSpPr>
              <p:cNvPr id="42" name="Oval 41"/>
              <p:cNvSpPr/>
              <p:nvPr/>
            </p:nvSpPr>
            <p:spPr bwMode="auto">
              <a:xfrm>
                <a:off x="1371600" y="4571999"/>
                <a:ext cx="1714500" cy="354949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43" name="Line 7"/>
              <p:cNvSpPr>
                <a:spLocks noChangeShapeType="1"/>
              </p:cNvSpPr>
              <p:nvPr/>
            </p:nvSpPr>
            <p:spPr bwMode="auto">
              <a:xfrm flipH="1">
                <a:off x="1783080" y="4901184"/>
                <a:ext cx="914400" cy="0"/>
              </a:xfrm>
              <a:prstGeom prst="line">
                <a:avLst/>
              </a:prstGeom>
              <a:noFill/>
              <a:ln w="76200">
                <a:solidFill>
                  <a:srgbClr val="F7360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auto">
              <a:xfrm rot="10800000" flipH="1" flipV="1">
                <a:off x="2676631" y="4785357"/>
                <a:ext cx="241089" cy="115827"/>
              </a:xfrm>
              <a:custGeom>
                <a:avLst/>
                <a:gdLst>
                  <a:gd name="T0" fmla="*/ 192 w 192"/>
                  <a:gd name="T1" fmla="*/ 204 h 204"/>
                  <a:gd name="T2" fmla="*/ 30 w 192"/>
                  <a:gd name="T3" fmla="*/ 180 h 204"/>
                  <a:gd name="T4" fmla="*/ 18 w 192"/>
                  <a:gd name="T5" fmla="*/ 72 h 204"/>
                  <a:gd name="T6" fmla="*/ 138 w 192"/>
                  <a:gd name="T7" fmla="*/ 0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204"/>
                  <a:gd name="T14" fmla="*/ 192 w 192"/>
                  <a:gd name="T15" fmla="*/ 204 h 204"/>
                  <a:gd name="connsiteX0" fmla="*/ 9686 w 9686"/>
                  <a:gd name="connsiteY0" fmla="*/ 13418 h 13418"/>
                  <a:gd name="connsiteX1" fmla="*/ 1249 w 9686"/>
                  <a:gd name="connsiteY1" fmla="*/ 12242 h 13418"/>
                  <a:gd name="connsiteX2" fmla="*/ 624 w 9686"/>
                  <a:gd name="connsiteY2" fmla="*/ 6947 h 13418"/>
                  <a:gd name="connsiteX3" fmla="*/ 5301 w 9686"/>
                  <a:gd name="connsiteY3" fmla="*/ 0 h 13418"/>
                  <a:gd name="connsiteX0" fmla="*/ 8881 w 8881"/>
                  <a:gd name="connsiteY0" fmla="*/ 10000 h 10074"/>
                  <a:gd name="connsiteX1" fmla="*/ 170 w 8881"/>
                  <a:gd name="connsiteY1" fmla="*/ 9124 h 10074"/>
                  <a:gd name="connsiteX2" fmla="*/ 3334 w 8881"/>
                  <a:gd name="connsiteY2" fmla="*/ 932 h 10074"/>
                  <a:gd name="connsiteX3" fmla="*/ 4354 w 8881"/>
                  <a:gd name="connsiteY3" fmla="*/ 0 h 10074"/>
                  <a:gd name="connsiteX0" fmla="*/ 7069 w 7069"/>
                  <a:gd name="connsiteY0" fmla="*/ 9927 h 9927"/>
                  <a:gd name="connsiteX1" fmla="*/ 776 w 7069"/>
                  <a:gd name="connsiteY1" fmla="*/ 8214 h 9927"/>
                  <a:gd name="connsiteX2" fmla="*/ 823 w 7069"/>
                  <a:gd name="connsiteY2" fmla="*/ 925 h 9927"/>
                  <a:gd name="connsiteX3" fmla="*/ 1972 w 7069"/>
                  <a:gd name="connsiteY3" fmla="*/ 0 h 9927"/>
                  <a:gd name="connsiteX0" fmla="*/ 9999 w 9999"/>
                  <a:gd name="connsiteY0" fmla="*/ 10000 h 10317"/>
                  <a:gd name="connsiteX1" fmla="*/ 1097 w 9999"/>
                  <a:gd name="connsiteY1" fmla="*/ 9547 h 10317"/>
                  <a:gd name="connsiteX2" fmla="*/ 1163 w 9999"/>
                  <a:gd name="connsiteY2" fmla="*/ 932 h 10317"/>
                  <a:gd name="connsiteX3" fmla="*/ 2789 w 9999"/>
                  <a:gd name="connsiteY3" fmla="*/ 0 h 10317"/>
                  <a:gd name="connsiteX0" fmla="*/ 10466 w 10466"/>
                  <a:gd name="connsiteY0" fmla="*/ 9229 h 9834"/>
                  <a:gd name="connsiteX1" fmla="*/ 1125 w 10466"/>
                  <a:gd name="connsiteY1" fmla="*/ 9254 h 9834"/>
                  <a:gd name="connsiteX2" fmla="*/ 1191 w 10466"/>
                  <a:gd name="connsiteY2" fmla="*/ 903 h 9834"/>
                  <a:gd name="connsiteX3" fmla="*/ 2817 w 10466"/>
                  <a:gd name="connsiteY3" fmla="*/ 0 h 9834"/>
                  <a:gd name="connsiteX0" fmla="*/ 10000 w 10000"/>
                  <a:gd name="connsiteY0" fmla="*/ 10328 h 10403"/>
                  <a:gd name="connsiteX1" fmla="*/ 1075 w 10000"/>
                  <a:gd name="connsiteY1" fmla="*/ 9410 h 10403"/>
                  <a:gd name="connsiteX2" fmla="*/ 1138 w 10000"/>
                  <a:gd name="connsiteY2" fmla="*/ 918 h 10403"/>
                  <a:gd name="connsiteX3" fmla="*/ 2692 w 10000"/>
                  <a:gd name="connsiteY3" fmla="*/ 0 h 10403"/>
                  <a:gd name="connsiteX0" fmla="*/ 9061 w 9061"/>
                  <a:gd name="connsiteY0" fmla="*/ 10328 h 10328"/>
                  <a:gd name="connsiteX1" fmla="*/ 7352 w 9061"/>
                  <a:gd name="connsiteY1" fmla="*/ 8467 h 10328"/>
                  <a:gd name="connsiteX2" fmla="*/ 199 w 9061"/>
                  <a:gd name="connsiteY2" fmla="*/ 918 h 10328"/>
                  <a:gd name="connsiteX3" fmla="*/ 1753 w 9061"/>
                  <a:gd name="connsiteY3" fmla="*/ 0 h 10328"/>
                  <a:gd name="connsiteX0" fmla="*/ 10000 w 10000"/>
                  <a:gd name="connsiteY0" fmla="*/ 10457 h 10457"/>
                  <a:gd name="connsiteX1" fmla="*/ 8114 w 10000"/>
                  <a:gd name="connsiteY1" fmla="*/ 8655 h 10457"/>
                  <a:gd name="connsiteX2" fmla="*/ 220 w 10000"/>
                  <a:gd name="connsiteY2" fmla="*/ 1346 h 10457"/>
                  <a:gd name="connsiteX3" fmla="*/ 2512 w 10000"/>
                  <a:gd name="connsiteY3" fmla="*/ 0 h 10457"/>
                  <a:gd name="connsiteX0" fmla="*/ 7488 w 7488"/>
                  <a:gd name="connsiteY0" fmla="*/ 10457 h 10457"/>
                  <a:gd name="connsiteX1" fmla="*/ 5602 w 7488"/>
                  <a:gd name="connsiteY1" fmla="*/ 8655 h 10457"/>
                  <a:gd name="connsiteX2" fmla="*/ 0 w 7488"/>
                  <a:gd name="connsiteY2" fmla="*/ 0 h 10457"/>
                  <a:gd name="connsiteX0" fmla="*/ 10000 w 10000"/>
                  <a:gd name="connsiteY0" fmla="*/ 10000 h 10000"/>
                  <a:gd name="connsiteX1" fmla="*/ 0 w 10000"/>
                  <a:gd name="connsiteY1" fmla="*/ 0 h 10000"/>
                  <a:gd name="connsiteX0" fmla="*/ 2601 w 2601"/>
                  <a:gd name="connsiteY0" fmla="*/ 2574 h 2574"/>
                  <a:gd name="connsiteX1" fmla="*/ 0 w 2601"/>
                  <a:gd name="connsiteY1" fmla="*/ 0 h 2574"/>
                  <a:gd name="connsiteX0" fmla="*/ 10000 w 10000"/>
                  <a:gd name="connsiteY0" fmla="*/ 0 h 13757"/>
                  <a:gd name="connsiteX1" fmla="*/ 0 w 10000"/>
                  <a:gd name="connsiteY1" fmla="*/ 13757 h 13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0" h="13757">
                    <a:moveTo>
                      <a:pt x="10000" y="0"/>
                    </a:moveTo>
                    <a:lnTo>
                      <a:pt x="0" y="13757"/>
                    </a:lnTo>
                  </a:path>
                </a:pathLst>
              </a:custGeom>
              <a:noFill/>
              <a:ln w="28575">
                <a:solidFill>
                  <a:srgbClr val="F7360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 sz="18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 rot="10800000" flipH="1" flipV="1">
                <a:off x="1543691" y="4802344"/>
                <a:ext cx="241089" cy="84195"/>
              </a:xfrm>
              <a:custGeom>
                <a:avLst/>
                <a:gdLst>
                  <a:gd name="T0" fmla="*/ 192 w 192"/>
                  <a:gd name="T1" fmla="*/ 204 h 204"/>
                  <a:gd name="T2" fmla="*/ 30 w 192"/>
                  <a:gd name="T3" fmla="*/ 180 h 204"/>
                  <a:gd name="T4" fmla="*/ 18 w 192"/>
                  <a:gd name="T5" fmla="*/ 72 h 204"/>
                  <a:gd name="T6" fmla="*/ 138 w 192"/>
                  <a:gd name="T7" fmla="*/ 0 h 2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2"/>
                  <a:gd name="T13" fmla="*/ 0 h 204"/>
                  <a:gd name="T14" fmla="*/ 192 w 192"/>
                  <a:gd name="T15" fmla="*/ 204 h 204"/>
                  <a:gd name="connsiteX0" fmla="*/ 9686 w 9686"/>
                  <a:gd name="connsiteY0" fmla="*/ 13418 h 13418"/>
                  <a:gd name="connsiteX1" fmla="*/ 1249 w 9686"/>
                  <a:gd name="connsiteY1" fmla="*/ 12242 h 13418"/>
                  <a:gd name="connsiteX2" fmla="*/ 624 w 9686"/>
                  <a:gd name="connsiteY2" fmla="*/ 6947 h 13418"/>
                  <a:gd name="connsiteX3" fmla="*/ 5301 w 9686"/>
                  <a:gd name="connsiteY3" fmla="*/ 0 h 13418"/>
                  <a:gd name="connsiteX0" fmla="*/ 8881 w 8881"/>
                  <a:gd name="connsiteY0" fmla="*/ 10000 h 10074"/>
                  <a:gd name="connsiteX1" fmla="*/ 170 w 8881"/>
                  <a:gd name="connsiteY1" fmla="*/ 9124 h 10074"/>
                  <a:gd name="connsiteX2" fmla="*/ 3334 w 8881"/>
                  <a:gd name="connsiteY2" fmla="*/ 932 h 10074"/>
                  <a:gd name="connsiteX3" fmla="*/ 4354 w 8881"/>
                  <a:gd name="connsiteY3" fmla="*/ 0 h 10074"/>
                  <a:gd name="connsiteX0" fmla="*/ 7069 w 7069"/>
                  <a:gd name="connsiteY0" fmla="*/ 9927 h 9927"/>
                  <a:gd name="connsiteX1" fmla="*/ 776 w 7069"/>
                  <a:gd name="connsiteY1" fmla="*/ 8214 h 9927"/>
                  <a:gd name="connsiteX2" fmla="*/ 823 w 7069"/>
                  <a:gd name="connsiteY2" fmla="*/ 925 h 9927"/>
                  <a:gd name="connsiteX3" fmla="*/ 1972 w 7069"/>
                  <a:gd name="connsiteY3" fmla="*/ 0 h 9927"/>
                  <a:gd name="connsiteX0" fmla="*/ 9999 w 9999"/>
                  <a:gd name="connsiteY0" fmla="*/ 10000 h 10317"/>
                  <a:gd name="connsiteX1" fmla="*/ 1097 w 9999"/>
                  <a:gd name="connsiteY1" fmla="*/ 9547 h 10317"/>
                  <a:gd name="connsiteX2" fmla="*/ 1163 w 9999"/>
                  <a:gd name="connsiteY2" fmla="*/ 932 h 10317"/>
                  <a:gd name="connsiteX3" fmla="*/ 2789 w 9999"/>
                  <a:gd name="connsiteY3" fmla="*/ 0 h 10317"/>
                  <a:gd name="connsiteX0" fmla="*/ 10466 w 10466"/>
                  <a:gd name="connsiteY0" fmla="*/ 9229 h 9834"/>
                  <a:gd name="connsiteX1" fmla="*/ 1125 w 10466"/>
                  <a:gd name="connsiteY1" fmla="*/ 9254 h 9834"/>
                  <a:gd name="connsiteX2" fmla="*/ 1191 w 10466"/>
                  <a:gd name="connsiteY2" fmla="*/ 903 h 9834"/>
                  <a:gd name="connsiteX3" fmla="*/ 2817 w 10466"/>
                  <a:gd name="connsiteY3" fmla="*/ 0 h 9834"/>
                  <a:gd name="connsiteX0" fmla="*/ 10000 w 10000"/>
                  <a:gd name="connsiteY0" fmla="*/ 10328 h 10403"/>
                  <a:gd name="connsiteX1" fmla="*/ 1075 w 10000"/>
                  <a:gd name="connsiteY1" fmla="*/ 9410 h 10403"/>
                  <a:gd name="connsiteX2" fmla="*/ 1138 w 10000"/>
                  <a:gd name="connsiteY2" fmla="*/ 918 h 10403"/>
                  <a:gd name="connsiteX3" fmla="*/ 2692 w 10000"/>
                  <a:gd name="connsiteY3" fmla="*/ 0 h 10403"/>
                  <a:gd name="connsiteX0" fmla="*/ 9061 w 9061"/>
                  <a:gd name="connsiteY0" fmla="*/ 10328 h 10328"/>
                  <a:gd name="connsiteX1" fmla="*/ 7352 w 9061"/>
                  <a:gd name="connsiteY1" fmla="*/ 8467 h 10328"/>
                  <a:gd name="connsiteX2" fmla="*/ 199 w 9061"/>
                  <a:gd name="connsiteY2" fmla="*/ 918 h 10328"/>
                  <a:gd name="connsiteX3" fmla="*/ 1753 w 9061"/>
                  <a:gd name="connsiteY3" fmla="*/ 0 h 10328"/>
                  <a:gd name="connsiteX0" fmla="*/ 10000 w 10000"/>
                  <a:gd name="connsiteY0" fmla="*/ 10457 h 10457"/>
                  <a:gd name="connsiteX1" fmla="*/ 8114 w 10000"/>
                  <a:gd name="connsiteY1" fmla="*/ 8655 h 10457"/>
                  <a:gd name="connsiteX2" fmla="*/ 220 w 10000"/>
                  <a:gd name="connsiteY2" fmla="*/ 1346 h 10457"/>
                  <a:gd name="connsiteX3" fmla="*/ 2512 w 10000"/>
                  <a:gd name="connsiteY3" fmla="*/ 0 h 10457"/>
                  <a:gd name="connsiteX0" fmla="*/ 7488 w 7488"/>
                  <a:gd name="connsiteY0" fmla="*/ 10457 h 10457"/>
                  <a:gd name="connsiteX1" fmla="*/ 5602 w 7488"/>
                  <a:gd name="connsiteY1" fmla="*/ 8655 h 10457"/>
                  <a:gd name="connsiteX2" fmla="*/ 0 w 7488"/>
                  <a:gd name="connsiteY2" fmla="*/ 0 h 10457"/>
                  <a:gd name="connsiteX0" fmla="*/ 10000 w 10000"/>
                  <a:gd name="connsiteY0" fmla="*/ 10000 h 10000"/>
                  <a:gd name="connsiteX1" fmla="*/ 0 w 10000"/>
                  <a:gd name="connsiteY1" fmla="*/ 0 h 10000"/>
                  <a:gd name="connsiteX0" fmla="*/ 2601 w 2601"/>
                  <a:gd name="connsiteY0" fmla="*/ 2574 h 2574"/>
                  <a:gd name="connsiteX1" fmla="*/ 0 w 2601"/>
                  <a:gd name="connsiteY1" fmla="*/ 0 h 2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1" h="2574">
                    <a:moveTo>
                      <a:pt x="2601" y="2574"/>
                    </a:move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F7360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en-US" altLang="en-US" sz="180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61643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/>
      <p:bldP spid="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2901" y="0"/>
            <a:ext cx="8458200" cy="719137"/>
          </a:xfrm>
        </p:spPr>
        <p:txBody>
          <a:bodyPr/>
          <a:lstStyle/>
          <a:p>
            <a:r>
              <a:rPr lang="en-US" dirty="0" smtClean="0"/>
              <a:t>ERL-Ring Design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2751416"/>
            <a:ext cx="5287446" cy="3488972"/>
            <a:chOff x="457200" y="3200400"/>
            <a:chExt cx="5287446" cy="348897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200400"/>
              <a:ext cx="5244373" cy="332034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5250" y="4873272"/>
              <a:ext cx="1104900" cy="1816100"/>
            </a:xfrm>
            <a:prstGeom prst="rect">
              <a:avLst/>
            </a:prstGeom>
          </p:spPr>
        </p:pic>
        <p:sp>
          <p:nvSpPr>
            <p:cNvPr id="2" name="Down Arrow 1"/>
            <p:cNvSpPr/>
            <p:nvPr/>
          </p:nvSpPr>
          <p:spPr bwMode="auto">
            <a:xfrm>
              <a:off x="4457700" y="4800600"/>
              <a:ext cx="114301" cy="2286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6" name="TextBox 5"/>
            <p:cNvSpPr txBox="1"/>
            <p:nvPr/>
          </p:nvSpPr>
          <p:spPr bwMode="auto">
            <a:xfrm>
              <a:off x="5010150" y="3733121"/>
              <a:ext cx="73449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err="1" smtClean="0">
                  <a:latin typeface="Helvetica"/>
                  <a:cs typeface="Helvetica"/>
                </a:rPr>
                <a:t>I</a:t>
              </a:r>
              <a:r>
                <a:rPr lang="en-US" sz="1000" b="0" baseline="-25000" dirty="0" err="1" smtClean="0">
                  <a:latin typeface="Helvetica"/>
                  <a:cs typeface="Helvetica"/>
                </a:rPr>
                <a:t>e</a:t>
              </a:r>
              <a:r>
                <a:rPr lang="en-US" sz="1000" b="0" dirty="0" smtClean="0">
                  <a:latin typeface="Helvetica"/>
                  <a:cs typeface="Helvetica"/>
                </a:rPr>
                <a:t>=50 mA</a:t>
              </a:r>
            </a:p>
          </p:txBody>
        </p:sp>
      </p:grp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342902" y="617368"/>
            <a:ext cx="8539486" cy="1957203"/>
          </a:xfrm>
          <a:prstGeom prst="rect">
            <a:avLst/>
          </a:prstGeom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33363" indent="-233363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2000">
                <a:solidFill>
                  <a:srgbClr val="0000FF"/>
                </a:solidFill>
                <a:latin typeface="Helvetica"/>
                <a:ea typeface="ＭＳ Ｐゴシック" charset="0"/>
                <a:cs typeface="Helvetica"/>
              </a:defRPr>
            </a:lvl1pPr>
            <a:lvl2pPr marL="339725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2pPr>
            <a:lvl3pPr marL="460375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6"/>
              </a:buBlip>
              <a:defRPr sz="1600" i="1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3pPr>
            <a:lvl4pPr marL="569913" indent="-230188" algn="l" rtl="0" eaLnBrk="1" fontAlgn="base" hangingPunct="1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7"/>
              </a:buBlip>
              <a:defRPr sz="140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4pPr>
            <a:lvl5pPr marL="623888" indent="-163513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Helvetica"/>
                <a:ea typeface="ＭＳ Ｐゴシック" charset="0"/>
                <a:cs typeface="Helvetic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charset="2"/>
              <a:buChar char="v"/>
              <a:defRPr/>
            </a:pPr>
            <a:r>
              <a:rPr lang="en-US" sz="1600" b="0" kern="0" dirty="0" smtClean="0">
                <a:solidFill>
                  <a:srgbClr val="0033CC"/>
                </a:solidFill>
                <a:latin typeface="Helvetica" charset="0"/>
              </a:rPr>
              <a:t>Based on re-</a:t>
            </a:r>
            <a:r>
              <a:rPr lang="en-US" sz="1600" b="0" kern="0" dirty="0" err="1" smtClean="0">
                <a:solidFill>
                  <a:srgbClr val="0033CC"/>
                </a:solidFill>
                <a:latin typeface="Helvetica" charset="0"/>
              </a:rPr>
              <a:t>circulaitng</a:t>
            </a:r>
            <a:r>
              <a:rPr lang="en-US" sz="1600" b="0" kern="0" dirty="0" smtClean="0">
                <a:solidFill>
                  <a:srgbClr val="0033CC"/>
                </a:solidFill>
                <a:latin typeface="Helvetica" charset="0"/>
              </a:rPr>
              <a:t> electron linac  (12 GeV CEBAF) and high current Energy-recovery linac technologies.</a:t>
            </a:r>
            <a:endParaRPr lang="en-US" sz="1600" b="0" kern="0" dirty="0">
              <a:solidFill>
                <a:srgbClr val="0033CC"/>
              </a:solidFill>
              <a:latin typeface="Helvetica" charset="0"/>
            </a:endParaRPr>
          </a:p>
          <a:p>
            <a:pPr>
              <a:spcBef>
                <a:spcPts val="0"/>
              </a:spcBef>
              <a:buFont typeface="Wingdings" charset="2"/>
              <a:buChar char="v"/>
              <a:defRPr/>
            </a:pPr>
            <a:r>
              <a:rPr lang="en-US" sz="1600" b="0" kern="0" dirty="0" smtClean="0">
                <a:solidFill>
                  <a:schemeClr val="tx1"/>
                </a:solidFill>
                <a:latin typeface="Helvetica" charset="0"/>
              </a:rPr>
              <a:t>Beyond present state-of-the-art: 50 mA polarized electron source and high-energy high-power ERL. </a:t>
            </a:r>
          </a:p>
          <a:p>
            <a:pPr>
              <a:buFont typeface="Wingdings" charset="2"/>
              <a:buChar char="v"/>
            </a:pPr>
            <a:r>
              <a:rPr lang="en-US" sz="1600" b="0" dirty="0"/>
              <a:t>Single collision of each electron bunch. No limit of </a:t>
            </a:r>
            <a:r>
              <a:rPr lang="en-US" sz="1600" b="0" dirty="0" smtClean="0"/>
              <a:t>electron beam-beam </a:t>
            </a:r>
            <a:r>
              <a:rPr lang="en-US" sz="1600" b="0" dirty="0"/>
              <a:t>effect </a:t>
            </a:r>
            <a:r>
              <a:rPr lang="en-US" sz="1600" b="0" dirty="0" smtClean="0"/>
              <a:t>on </a:t>
            </a:r>
            <a:r>
              <a:rPr lang="en-US" sz="1600" b="0" dirty="0"/>
              <a:t>luminosity</a:t>
            </a:r>
            <a:r>
              <a:rPr lang="en-US" sz="1600" b="0" dirty="0" smtClean="0"/>
              <a:t>.</a:t>
            </a:r>
            <a:endParaRPr lang="en-US" sz="1600" b="0" dirty="0"/>
          </a:p>
          <a:p>
            <a:pPr>
              <a:buFont typeface="Wingdings" charset="2"/>
              <a:buChar char="v"/>
            </a:pPr>
            <a:r>
              <a:rPr lang="en-US" sz="1600" b="0" dirty="0" smtClean="0">
                <a:solidFill>
                  <a:schemeClr val="tx1"/>
                </a:solidFill>
              </a:rPr>
              <a:t>Small </a:t>
            </a:r>
            <a:r>
              <a:rPr lang="en-US" sz="1600" b="0" dirty="0">
                <a:solidFill>
                  <a:schemeClr val="tx1"/>
                </a:solidFill>
              </a:rPr>
              <a:t>electron beam </a:t>
            </a:r>
            <a:r>
              <a:rPr lang="en-US" sz="1600" b="0" dirty="0" smtClean="0">
                <a:solidFill>
                  <a:schemeClr val="tx1"/>
                </a:solidFill>
              </a:rPr>
              <a:t>emittance.</a:t>
            </a:r>
            <a:endParaRPr lang="en-US" sz="1600" b="0" kern="0" dirty="0" smtClean="0">
              <a:solidFill>
                <a:schemeClr val="tx1"/>
              </a:solidFill>
              <a:latin typeface="Helvetica" charset="0"/>
            </a:endParaRPr>
          </a:p>
        </p:txBody>
      </p:sp>
      <p:sp>
        <p:nvSpPr>
          <p:cNvPr id="16" name="Content Placeholder 4"/>
          <p:cNvSpPr>
            <a:spLocks noGrp="1"/>
          </p:cNvSpPr>
          <p:nvPr>
            <p:ph idx="1"/>
          </p:nvPr>
        </p:nvSpPr>
        <p:spPr>
          <a:xfrm>
            <a:off x="5095874" y="2743200"/>
            <a:ext cx="3786513" cy="3886200"/>
          </a:xfrm>
        </p:spPr>
        <p:txBody>
          <a:bodyPr>
            <a:normAutofit fontScale="40000" lnSpcReduction="2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Maximum electron energy: 18 GeV</a:t>
            </a:r>
          </a:p>
          <a:p>
            <a:pPr>
              <a:spcBef>
                <a:spcPts val="0"/>
              </a:spcBef>
              <a:defRPr/>
            </a:pPr>
            <a:endParaRPr lang="en-US" sz="4000" dirty="0">
              <a:solidFill>
                <a:srgbClr val="0033CC"/>
              </a:solidFill>
              <a:latin typeface="Helvetica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50 mA polarized </a:t>
            </a:r>
            <a:r>
              <a:rPr lang="en-US" sz="4000" dirty="0">
                <a:solidFill>
                  <a:srgbClr val="0033CC"/>
                </a:solidFill>
                <a:latin typeface="Helvetica" charset="0"/>
              </a:rPr>
              <a:t>electron source employing merging electron current produced by multiple electron 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guns</a:t>
            </a:r>
            <a:br>
              <a:rPr lang="en-US" sz="4000" dirty="0" smtClean="0">
                <a:solidFill>
                  <a:srgbClr val="0033CC"/>
                </a:solidFill>
                <a:latin typeface="Helvetica" charset="0"/>
              </a:rPr>
            </a:br>
            <a:endParaRPr lang="en-US" sz="4000" dirty="0" smtClean="0">
              <a:solidFill>
                <a:srgbClr val="0033CC"/>
              </a:solidFill>
              <a:latin typeface="Helvetica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Main ERL SRF linac(s): 647 MHz cavities, </a:t>
            </a:r>
            <a:r>
              <a:rPr lang="en-US" sz="4000" dirty="0">
                <a:solidFill>
                  <a:srgbClr val="0033CC"/>
                </a:solidFill>
                <a:latin typeface="Helvetica" charset="0"/>
              </a:rPr>
              <a:t>3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 GeV/turn</a:t>
            </a:r>
            <a:r>
              <a:rPr lang="en-US" sz="4000" i="1" dirty="0" smtClean="0">
                <a:solidFill>
                  <a:schemeClr val="tx1"/>
                </a:solidFill>
                <a:latin typeface="Helvetica" charset="0"/>
              </a:rPr>
              <a:t/>
            </a:r>
            <a:br>
              <a:rPr lang="en-US" sz="4000" i="1" dirty="0" smtClean="0">
                <a:solidFill>
                  <a:schemeClr val="tx1"/>
                </a:solidFill>
                <a:latin typeface="Helvetica" charset="0"/>
              </a:rPr>
            </a:br>
            <a:endParaRPr lang="en-US" sz="4000" i="1" dirty="0" smtClean="0">
              <a:solidFill>
                <a:schemeClr val="tx1"/>
              </a:solidFill>
              <a:latin typeface="Helvetica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 Six </a:t>
            </a:r>
            <a:r>
              <a:rPr lang="en-US" sz="4000" dirty="0">
                <a:solidFill>
                  <a:srgbClr val="0033CC"/>
                </a:solidFill>
                <a:latin typeface="Helvetica" charset="0"/>
              </a:rPr>
              <a:t>i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ndividual re-circulation beamlines based on electromagnets</a:t>
            </a:r>
            <a:br>
              <a:rPr lang="en-US" sz="4000" dirty="0" smtClean="0">
                <a:solidFill>
                  <a:srgbClr val="0033CC"/>
                </a:solidFill>
                <a:latin typeface="Helvetica" charset="0"/>
              </a:rPr>
            </a:br>
            <a:endParaRPr lang="en-US" sz="4000" dirty="0" smtClean="0">
              <a:solidFill>
                <a:schemeClr val="tx1"/>
              </a:solidFill>
              <a:latin typeface="Helvetica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For very high luminosity (~10</a:t>
            </a:r>
            <a:r>
              <a:rPr lang="en-US" sz="4000" baseline="30000" dirty="0" smtClean="0">
                <a:solidFill>
                  <a:srgbClr val="0033CC"/>
                </a:solidFill>
                <a:latin typeface="Helvetica" charset="0"/>
              </a:rPr>
              <a:t>34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 cm</a:t>
            </a:r>
            <a:r>
              <a:rPr lang="en-US" sz="4000" baseline="30000" dirty="0" smtClean="0">
                <a:solidFill>
                  <a:srgbClr val="0033CC"/>
                </a:solidFill>
                <a:latin typeface="Helvetica" charset="0"/>
              </a:rPr>
              <a:t>-2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 s</a:t>
            </a:r>
            <a:r>
              <a:rPr lang="en-US" sz="4000" baseline="30000" dirty="0" smtClean="0">
                <a:solidFill>
                  <a:srgbClr val="0033CC"/>
                </a:solidFill>
                <a:latin typeface="Helvetica" charset="0"/>
              </a:rPr>
              <a:t>-1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)</a:t>
            </a:r>
            <a:r>
              <a:rPr lang="en-US" sz="4000" i="1" dirty="0">
                <a:solidFill>
                  <a:schemeClr val="tx1"/>
                </a:solidFill>
                <a:latin typeface="Helvetica" charset="0"/>
              </a:rPr>
              <a:t> 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with hadron cooling system (</a:t>
            </a:r>
            <a:r>
              <a:rPr lang="en-US" sz="4000" dirty="0" err="1" smtClean="0">
                <a:solidFill>
                  <a:srgbClr val="0033CC"/>
                </a:solidFill>
                <a:latin typeface="Helvetica" charset="0"/>
              </a:rPr>
              <a:t>CeC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)</a:t>
            </a:r>
            <a:br>
              <a:rPr lang="en-US" sz="4000" dirty="0" smtClean="0">
                <a:solidFill>
                  <a:srgbClr val="0033CC"/>
                </a:solidFill>
                <a:latin typeface="Helvetica" charset="0"/>
              </a:rPr>
            </a:br>
            <a:endParaRPr lang="en-US" sz="4000" dirty="0" smtClean="0">
              <a:solidFill>
                <a:srgbClr val="0033CC"/>
              </a:solidFill>
              <a:latin typeface="Helvetica" charset="0"/>
            </a:endParaRPr>
          </a:p>
          <a:p>
            <a:pPr>
              <a:spcBef>
                <a:spcPts val="0"/>
              </a:spcBef>
              <a:defRPr/>
            </a:pP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Interaction </a:t>
            </a:r>
            <a:r>
              <a:rPr lang="en-US" sz="4000" dirty="0">
                <a:solidFill>
                  <a:srgbClr val="0033CC"/>
                </a:solidFill>
                <a:latin typeface="Helvetica" charset="0"/>
              </a:rPr>
              <a:t>r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egion design </a:t>
            </a:r>
            <a:r>
              <a:rPr lang="en-US" sz="4000" dirty="0">
                <a:solidFill>
                  <a:srgbClr val="0033CC"/>
                </a:solidFill>
                <a:latin typeface="Helvetica" charset="0"/>
              </a:rPr>
              <a:t>with crab-crossing </a:t>
            </a:r>
            <a:r>
              <a:rPr lang="en-US" sz="4000" dirty="0" smtClean="0">
                <a:solidFill>
                  <a:srgbClr val="0033CC"/>
                </a:solidFill>
                <a:latin typeface="Helvetica" charset="0"/>
              </a:rPr>
              <a:t> satisfying detector acceptance requirements </a:t>
            </a:r>
            <a:r>
              <a:rPr lang="en-US" sz="1600" dirty="0" smtClean="0">
                <a:solidFill>
                  <a:srgbClr val="0033CC"/>
                </a:solidFill>
                <a:latin typeface="Helvetica" charset="0"/>
              </a:rPr>
              <a:t/>
            </a:r>
            <a:br>
              <a:rPr lang="en-US" sz="1600" dirty="0" smtClean="0">
                <a:solidFill>
                  <a:srgbClr val="0033CC"/>
                </a:solidFill>
                <a:latin typeface="Helvetica" charset="0"/>
              </a:rPr>
            </a:br>
            <a:endParaRPr lang="en-US" sz="1600" dirty="0" smtClean="0">
              <a:solidFill>
                <a:srgbClr val="0033CC"/>
              </a:solidFill>
              <a:latin typeface="Helvetica" charset="0"/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128421" y="6250239"/>
            <a:ext cx="34842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 smtClean="0">
                <a:latin typeface="Helvetica"/>
                <a:cs typeface="Helvetica"/>
              </a:rPr>
              <a:t>More in V. Litvinenko’s talk on Friday</a:t>
            </a:r>
          </a:p>
        </p:txBody>
      </p:sp>
    </p:spTree>
    <p:extLst>
      <p:ext uri="{BB962C8B-B14F-4D97-AF65-F5344CB8AC3E}">
        <p14:creationId xmlns:p14="http://schemas.microsoft.com/office/powerpoint/2010/main" val="11041943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Recovery </a:t>
            </a:r>
            <a:r>
              <a:rPr lang="en-US" dirty="0" err="1" smtClean="0"/>
              <a:t>Linacs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38912" y="914400"/>
            <a:ext cx="7738209" cy="5356225"/>
            <a:chOff x="457200" y="914400"/>
            <a:chExt cx="7738209" cy="5356225"/>
          </a:xfrm>
        </p:grpSpPr>
        <p:grpSp>
          <p:nvGrpSpPr>
            <p:cNvPr id="3" name="Group 2"/>
            <p:cNvGrpSpPr/>
            <p:nvPr/>
          </p:nvGrpSpPr>
          <p:grpSpPr>
            <a:xfrm>
              <a:off x="457200" y="914400"/>
              <a:ext cx="7738209" cy="5356225"/>
              <a:chOff x="457200" y="914400"/>
              <a:chExt cx="7738209" cy="5356225"/>
            </a:xfrm>
          </p:grpSpPr>
          <p:pic>
            <p:nvPicPr>
              <p:cNvPr id="4" name="Content Placeholder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57200" y="914400"/>
                <a:ext cx="7738209" cy="5356225"/>
              </a:xfrm>
              <a:prstGeom prst="rect">
                <a:avLst/>
              </a:prstGeom>
              <a:noFill/>
              <a:ln>
                <a:noFill/>
              </a:ln>
              <a:extLst>
                <a:ext uri="{FAA26D3D-D897-4be2-8F04-BA451C77F1D7}">
                  <ma14:placeholderFlag xmlns:ma14="http://schemas.microsoft.com/office/mac/drawingml/2011/main" val="1"/>
                </a:ex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" name="Straight Connector 4"/>
              <p:cNvCxnSpPr/>
              <p:nvPr/>
            </p:nvCxnSpPr>
            <p:spPr bwMode="auto">
              <a:xfrm flipV="1">
                <a:off x="5522976" y="2057400"/>
                <a:ext cx="0" cy="68580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oval" w="med" len="med"/>
                <a:tailEnd type="oval" w="med" len="med"/>
              </a:ln>
              <a:effectLst/>
            </p:spPr>
          </p:cxnSp>
          <p:sp>
            <p:nvSpPr>
              <p:cNvPr id="6" name="TextBox 5"/>
              <p:cNvSpPr txBox="1"/>
              <p:nvPr/>
            </p:nvSpPr>
            <p:spPr bwMode="auto">
              <a:xfrm>
                <a:off x="5009140" y="1748790"/>
                <a:ext cx="56938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100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eRHIC</a:t>
                </a:r>
                <a:endParaRPr lang="en-US" sz="1000" dirty="0" smtClean="0">
                  <a:solidFill>
                    <a:srgbClr val="000000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7" name="Oval 6"/>
              <p:cNvSpPr>
                <a:spLocks noChangeAspect="1"/>
              </p:cNvSpPr>
              <p:nvPr/>
            </p:nvSpPr>
            <p:spPr bwMode="auto">
              <a:xfrm>
                <a:off x="4076720" y="4242816"/>
                <a:ext cx="91440" cy="91440"/>
              </a:xfrm>
              <a:prstGeom prst="ellipse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 bwMode="auto">
              <a:xfrm>
                <a:off x="2258568" y="2130552"/>
                <a:ext cx="91440" cy="914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 b="0" smtClean="0">
                  <a:solidFill>
                    <a:srgbClr val="000000"/>
                  </a:solidFill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841935" y="1909016"/>
                <a:ext cx="841897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8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ERL@CEBAF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 bwMode="auto">
              <a:xfrm>
                <a:off x="3749394" y="4278605"/>
                <a:ext cx="75212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sz="800" dirty="0" smtClean="0">
                    <a:solidFill>
                      <a:srgbClr val="000000"/>
                    </a:solidFill>
                    <a:latin typeface="Helvetica"/>
                    <a:cs typeface="Helvetica"/>
                  </a:rPr>
                  <a:t>4pass BINP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 bwMode="auto">
            <a:xfrm>
              <a:off x="5943600" y="1168830"/>
              <a:ext cx="193514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Red-past</a:t>
              </a:r>
            </a:p>
            <a:p>
              <a:pPr algn="l">
                <a:spcBef>
                  <a:spcPts val="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Green-present</a:t>
              </a:r>
            </a:p>
            <a:p>
              <a:pPr algn="l">
                <a:spcBef>
                  <a:spcPts val="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Black- designed or constructed</a:t>
              </a: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 bwMode="auto">
            <a:xfrm>
              <a:off x="5385816" y="3657600"/>
              <a:ext cx="91440" cy="9144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en-US" b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5010587" y="3481018"/>
              <a:ext cx="81871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8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4pass </a:t>
              </a:r>
              <a:r>
                <a:rPr lang="en-US" sz="800" dirty="0" err="1" smtClean="0">
                  <a:solidFill>
                    <a:srgbClr val="000000"/>
                  </a:solidFill>
                  <a:latin typeface="Helvetica"/>
                  <a:cs typeface="Helvetica"/>
                </a:rPr>
                <a:t>CBeta</a:t>
              </a:r>
              <a:r>
                <a:rPr lang="en-US" sz="8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 </a:t>
              </a: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2945969" y="3657600"/>
              <a:ext cx="80342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800" smtClean="0">
                  <a:solidFill>
                    <a:srgbClr val="000000"/>
                  </a:solidFill>
                  <a:latin typeface="Helvetica"/>
                  <a:cs typeface="Helvetica"/>
                </a:rPr>
                <a:t>2pass MESA</a:t>
              </a:r>
              <a:endParaRPr lang="en-US" sz="800" dirty="0" smtClean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 bwMode="auto">
          <a:xfrm flipH="1" flipV="1">
            <a:off x="4297680" y="1801368"/>
            <a:ext cx="1207008" cy="256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31207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eRHIC ERL: Stepping up in beam current and beam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64" y="2155826"/>
            <a:ext cx="8701088" cy="4702174"/>
          </a:xfrm>
        </p:spPr>
        <p:txBody>
          <a:bodyPr>
            <a:normAutofit/>
          </a:bodyPr>
          <a:lstStyle/>
          <a:p>
            <a:r>
              <a:rPr lang="en-US" dirty="0" smtClean="0"/>
              <a:t>Multi-pass Beam Break Up Instability</a:t>
            </a:r>
          </a:p>
          <a:p>
            <a:pPr lvl="1"/>
            <a:r>
              <a:rPr lang="en-US" dirty="0" smtClean="0"/>
              <a:t>the cavity design and proper HOM damping to minimize HOM impedances</a:t>
            </a:r>
          </a:p>
          <a:p>
            <a:pPr lvl="1"/>
            <a:r>
              <a:rPr lang="en-US" dirty="0" smtClean="0"/>
              <a:t>straightforward simulations to ensure that the instability threshold is large enough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achine lattice incorporating specific tools like betatron phase adjuster, and betatron coupling and/or large chromaticity (if needed)</a:t>
            </a:r>
          </a:p>
          <a:p>
            <a:pPr lvl="1"/>
            <a:endParaRPr lang="en-US" dirty="0"/>
          </a:p>
          <a:p>
            <a:r>
              <a:rPr lang="en-US" dirty="0" smtClean="0"/>
              <a:t>Beam losses control/prevention:</a:t>
            </a:r>
          </a:p>
          <a:p>
            <a:pPr lvl="2"/>
            <a:r>
              <a:rPr lang="en-US" sz="1800" i="0" dirty="0" smtClean="0"/>
              <a:t>Accounting and evaluating all possible beam halo sources</a:t>
            </a:r>
          </a:p>
          <a:p>
            <a:pPr lvl="2"/>
            <a:r>
              <a:rPr lang="en-US" sz="1800" i="0" dirty="0" smtClean="0"/>
              <a:t>Proper choice of magnet apertures</a:t>
            </a:r>
          </a:p>
          <a:p>
            <a:pPr lvl="2"/>
            <a:r>
              <a:rPr lang="en-US" sz="1800" i="0" dirty="0" smtClean="0"/>
              <a:t>Collimation system</a:t>
            </a:r>
          </a:p>
          <a:p>
            <a:pPr lvl="2"/>
            <a:r>
              <a:rPr lang="en-US" sz="1800" i="0" dirty="0" smtClean="0"/>
              <a:t>Adequate beam current and beam loss diagnostics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08" y="1143001"/>
            <a:ext cx="8896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>
                <a:solidFill>
                  <a:srgbClr val="C00000"/>
                </a:solidFill>
              </a:rPr>
              <a:t>Major issues related with stepping up in  the beam current and the beam power: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726036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Linac SRF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26" y="2392557"/>
            <a:ext cx="4863457" cy="4122543"/>
          </a:xfrm>
        </p:spPr>
        <p:txBody>
          <a:bodyPr>
            <a:norm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800" dirty="0">
                <a:latin typeface="+mn-lt"/>
              </a:rPr>
              <a:t>647 MHz 5-cell </a:t>
            </a:r>
            <a:r>
              <a:rPr lang="en-US" sz="1800" dirty="0" smtClean="0">
                <a:latin typeface="+mn-lt"/>
              </a:rPr>
              <a:t>cavity</a:t>
            </a:r>
            <a:endParaRPr lang="en-US" sz="1800" dirty="0">
              <a:latin typeface="+mn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800" dirty="0">
                <a:latin typeface="+mn-lt"/>
              </a:rPr>
              <a:t>Gradient: 18 MV/m@Q0=3e10.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800" dirty="0">
                <a:latin typeface="+mn-lt"/>
              </a:rPr>
              <a:t>FPC power: </a:t>
            </a:r>
            <a:r>
              <a:rPr lang="en-US" sz="1800" dirty="0" smtClean="0">
                <a:latin typeface="+mn-lt"/>
              </a:rPr>
              <a:t>30 </a:t>
            </a:r>
            <a:r>
              <a:rPr lang="en-US" sz="1800" dirty="0">
                <a:latin typeface="+mn-lt"/>
              </a:rPr>
              <a:t>kW, </a:t>
            </a:r>
            <a:r>
              <a:rPr lang="en-US" sz="1800" dirty="0" err="1">
                <a:latin typeface="+mn-lt"/>
              </a:rPr>
              <a:t>Qext</a:t>
            </a:r>
            <a:r>
              <a:rPr lang="en-US" sz="1800" dirty="0">
                <a:latin typeface="+mn-lt"/>
              </a:rPr>
              <a:t>: </a:t>
            </a:r>
            <a:r>
              <a:rPr lang="en-US" sz="1800" dirty="0" smtClean="0">
                <a:latin typeface="+mn-lt"/>
              </a:rPr>
              <a:t>1.7e7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800" dirty="0">
                <a:latin typeface="+mn-lt"/>
              </a:rPr>
              <a:t>Cooling 1.9K </a:t>
            </a:r>
            <a:r>
              <a:rPr lang="en-US" sz="1800" dirty="0" err="1" smtClean="0">
                <a:latin typeface="+mn-lt"/>
              </a:rPr>
              <a:t>LHe</a:t>
            </a:r>
            <a:endParaRPr lang="en-US" sz="1800" dirty="0">
              <a:latin typeface="+mn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800" dirty="0">
                <a:latin typeface="+mn-lt"/>
              </a:rPr>
              <a:t>Total amount: 144 cavities in 72 </a:t>
            </a:r>
            <a:r>
              <a:rPr lang="en-US" sz="1800" dirty="0" smtClean="0">
                <a:latin typeface="+mn-lt"/>
              </a:rPr>
              <a:t>cryostats</a:t>
            </a:r>
          </a:p>
          <a:p>
            <a:pPr marL="285750" indent="-285750">
              <a:buFont typeface="Wingdings" charset="2"/>
              <a:buChar char="Ø"/>
            </a:pPr>
            <a:endParaRPr lang="en-US" sz="1800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v"/>
            </a:pPr>
            <a:r>
              <a:rPr lang="en-US" sz="1800" dirty="0">
                <a:solidFill>
                  <a:srgbClr val="000000"/>
                </a:solidFill>
              </a:rPr>
              <a:t>F</a:t>
            </a:r>
            <a:r>
              <a:rPr lang="en-US" sz="1800" dirty="0" smtClean="0">
                <a:solidFill>
                  <a:srgbClr val="000000"/>
                </a:solidFill>
              </a:rPr>
              <a:t>requency of main linac accelerating </a:t>
            </a:r>
            <a:r>
              <a:rPr lang="en-US" sz="1800" dirty="0">
                <a:solidFill>
                  <a:srgbClr val="000000"/>
                </a:solidFill>
              </a:rPr>
              <a:t>cavities is benefitting from the 650 MHz SRF development program for the </a:t>
            </a:r>
            <a:r>
              <a:rPr lang="en-US" sz="1800" dirty="0" err="1">
                <a:solidFill>
                  <a:srgbClr val="000000"/>
                </a:solidFill>
              </a:rPr>
              <a:t>Fermilab</a:t>
            </a:r>
            <a:r>
              <a:rPr lang="en-US" sz="1800" dirty="0">
                <a:solidFill>
                  <a:srgbClr val="000000"/>
                </a:solidFill>
              </a:rPr>
              <a:t> PIP II project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Wingdings" charset="2"/>
              <a:buChar char="v"/>
            </a:pPr>
            <a:endParaRPr lang="en-US" sz="1800" dirty="0" smtClean="0"/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7657" y="2462819"/>
            <a:ext cx="1414386" cy="127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23" y="1017656"/>
            <a:ext cx="2748761" cy="117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180" y="799676"/>
            <a:ext cx="3344601" cy="15174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04599" y="2800678"/>
            <a:ext cx="1244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Room temperature </a:t>
            </a:r>
          </a:p>
          <a:p>
            <a:r>
              <a:rPr lang="en-US" sz="1200" b="0" dirty="0" err="1" smtClean="0"/>
              <a:t>SiC</a:t>
            </a:r>
            <a:endParaRPr lang="en-US" sz="1200" b="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7292043" y="2007560"/>
            <a:ext cx="869320" cy="507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5092501" y="2007560"/>
            <a:ext cx="884228" cy="6329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 bwMode="auto">
          <a:xfrm>
            <a:off x="6129373" y="815975"/>
            <a:ext cx="1010213" cy="27699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0" dirty="0" err="1" smtClean="0">
                <a:latin typeface="Helvetica"/>
                <a:cs typeface="Helvetica"/>
              </a:rPr>
              <a:t>Cryomodule</a:t>
            </a:r>
            <a:endParaRPr lang="en-US" sz="1200" b="0" dirty="0" smtClean="0">
              <a:latin typeface="Helvetica"/>
              <a:cs typeface="Helvetica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0236" y="4143331"/>
            <a:ext cx="3750866" cy="206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87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5493"/>
            <a:ext cx="7392341" cy="682484"/>
          </a:xfrm>
        </p:spPr>
        <p:txBody>
          <a:bodyPr>
            <a:normAutofit/>
          </a:bodyPr>
          <a:lstStyle/>
          <a:p>
            <a:r>
              <a:rPr lang="en-US" sz="2700" dirty="0" smtClean="0">
                <a:latin typeface="+mn-lt"/>
              </a:rPr>
              <a:t>HOM power</a:t>
            </a:r>
            <a:endParaRPr lang="en-US" sz="27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23" y="1065833"/>
            <a:ext cx="4233709" cy="2521347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t="-2512" b="-2512"/>
          <a:stretch>
            <a:fillRect/>
          </a:stretch>
        </p:blipFill>
        <p:spPr>
          <a:xfrm>
            <a:off x="4715508" y="914400"/>
            <a:ext cx="3998479" cy="2886418"/>
          </a:xfrm>
        </p:spPr>
      </p:pic>
      <p:sp>
        <p:nvSpPr>
          <p:cNvPr id="7" name="TextBox 6"/>
          <p:cNvSpPr txBox="1"/>
          <p:nvPr/>
        </p:nvSpPr>
        <p:spPr>
          <a:xfrm>
            <a:off x="321288" y="3628528"/>
            <a:ext cx="8392699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charset="2"/>
              <a:buChar char="v"/>
            </a:pPr>
            <a:r>
              <a:rPr lang="en-US" sz="1800" b="0" dirty="0" smtClean="0">
                <a:solidFill>
                  <a:srgbClr val="0033CC"/>
                </a:solidFill>
                <a:ea typeface="Times New Roman" charset="0"/>
                <a:cs typeface="Times New Roman" charset="0"/>
              </a:rPr>
              <a:t>This is an example of HOM </a:t>
            </a:r>
            <a:r>
              <a:rPr lang="en-US" sz="1800" b="0" dirty="0">
                <a:solidFill>
                  <a:srgbClr val="0033CC"/>
                </a:solidFill>
                <a:ea typeface="Times New Roman" charset="0"/>
                <a:cs typeface="Times New Roman" charset="0"/>
              </a:rPr>
              <a:t>power </a:t>
            </a:r>
            <a:r>
              <a:rPr lang="en-US" sz="1800" b="0" dirty="0" smtClean="0">
                <a:solidFill>
                  <a:srgbClr val="0033CC"/>
                </a:solidFill>
                <a:ea typeface="Times New Roman" charset="0"/>
                <a:cs typeface="Times New Roman" charset="0"/>
              </a:rPr>
              <a:t>calculated </a:t>
            </a:r>
            <a:r>
              <a:rPr lang="en-US" sz="1800" b="0" dirty="0">
                <a:solidFill>
                  <a:srgbClr val="0033CC"/>
                </a:solidFill>
                <a:ea typeface="Times New Roman" charset="0"/>
                <a:cs typeface="Times New Roman" charset="0"/>
              </a:rPr>
              <a:t>with a</a:t>
            </a:r>
            <a:r>
              <a:rPr lang="en-US" sz="1800" b="0" dirty="0" smtClean="0">
                <a:solidFill>
                  <a:srgbClr val="0033CC"/>
                </a:solidFill>
                <a:ea typeface="Times New Roman" charset="0"/>
                <a:cs typeface="Times New Roman" charset="0"/>
              </a:rPr>
              <a:t> bunch pattern corresponding to completely interleaved accelerating and decelerating bunches</a:t>
            </a:r>
            <a:r>
              <a:rPr lang="en-US" sz="1800" b="0" dirty="0" smtClean="0">
                <a:solidFill>
                  <a:srgbClr val="0033CC"/>
                </a:solidFill>
                <a:latin typeface="Helvetica" charset="0"/>
                <a:ea typeface="Helvetica" charset="0"/>
                <a:cs typeface="Helvetica" charset="0"/>
              </a:rPr>
              <a:t/>
            </a:r>
            <a:br>
              <a:rPr lang="en-US" sz="1800" b="0" dirty="0" smtClean="0">
                <a:solidFill>
                  <a:srgbClr val="0033CC"/>
                </a:solidFill>
                <a:latin typeface="Helvetica" charset="0"/>
                <a:ea typeface="Helvetica" charset="0"/>
                <a:cs typeface="Helvetica" charset="0"/>
              </a:rPr>
            </a:br>
            <a:endParaRPr lang="en-US" sz="1800" b="0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algn="l">
              <a:buFont typeface="Wingdings" charset="2"/>
              <a:buChar char="v"/>
            </a:pPr>
            <a:r>
              <a:rPr lang="en-US" sz="1800" b="0" dirty="0" smtClean="0">
                <a:solidFill>
                  <a:srgbClr val="0033CC"/>
                </a:solidFill>
              </a:rPr>
              <a:t>Several </a:t>
            </a:r>
            <a:r>
              <a:rPr lang="en-US" sz="1800" b="0" dirty="0">
                <a:solidFill>
                  <a:srgbClr val="0033CC"/>
                </a:solidFill>
              </a:rPr>
              <a:t>hundreds mA of total beam current in the Linac -&gt; HOM power up to 7 kW per cavity. </a:t>
            </a:r>
          </a:p>
          <a:p>
            <a:pPr lvl="1" algn="l">
              <a:buFont typeface="Wingdings" charset="2"/>
              <a:buChar char="v"/>
            </a:pPr>
            <a:r>
              <a:rPr lang="en-US" sz="1600" b="0" i="1" dirty="0"/>
              <a:t>This is similar to circulating beam in storage rings at KEKB and Cornell where up to 10 kW of HOM power is absorbed with Ferrite or </a:t>
            </a:r>
            <a:r>
              <a:rPr lang="en-US" sz="1600" b="0" i="1" dirty="0" err="1"/>
              <a:t>SiC</a:t>
            </a:r>
            <a:r>
              <a:rPr lang="en-US" sz="1600" b="0" i="1" dirty="0"/>
              <a:t> beam- pipe </a:t>
            </a:r>
            <a:r>
              <a:rPr lang="en-US" sz="1600" b="0" i="1" dirty="0" smtClean="0"/>
              <a:t>dampers</a:t>
            </a:r>
          </a:p>
          <a:p>
            <a:pPr lvl="1" algn="l">
              <a:buFont typeface="Wingdings" charset="2"/>
              <a:buChar char="v"/>
            </a:pPr>
            <a:endParaRPr lang="en-US" sz="1600" b="0" i="1" dirty="0">
              <a:solidFill>
                <a:srgbClr val="0033CC"/>
              </a:solidFill>
            </a:endParaRPr>
          </a:p>
          <a:p>
            <a:pPr algn="l">
              <a:buFont typeface="Wingdings" charset="2"/>
              <a:buChar char="v"/>
            </a:pPr>
            <a:r>
              <a:rPr lang="en-US" sz="1800" b="0" dirty="0">
                <a:solidFill>
                  <a:srgbClr val="0033CC"/>
                </a:solidFill>
              </a:rPr>
              <a:t>Low risk solution: room temperature </a:t>
            </a:r>
            <a:r>
              <a:rPr lang="en-US" sz="1800" b="0" dirty="0" err="1">
                <a:solidFill>
                  <a:srgbClr val="0033CC"/>
                </a:solidFill>
              </a:rPr>
              <a:t>SiC</a:t>
            </a:r>
            <a:r>
              <a:rPr lang="en-US" sz="1800" b="0" dirty="0">
                <a:solidFill>
                  <a:srgbClr val="0033CC"/>
                </a:solidFill>
              </a:rPr>
              <a:t> absorbers</a:t>
            </a:r>
          </a:p>
          <a:p>
            <a:pPr algn="l">
              <a:buFont typeface="Wingdings" charset="2"/>
              <a:buChar char="v"/>
            </a:pPr>
            <a:r>
              <a:rPr lang="en-US" sz="1800" b="0" dirty="0">
                <a:solidFill>
                  <a:srgbClr val="0033CC"/>
                </a:solidFill>
              </a:rPr>
              <a:t>Ideal solution: combination of </a:t>
            </a:r>
            <a:r>
              <a:rPr lang="en-US" sz="1800" b="0" dirty="0" err="1">
                <a:solidFill>
                  <a:srgbClr val="0033CC"/>
                </a:solidFill>
              </a:rPr>
              <a:t>SiC</a:t>
            </a:r>
            <a:r>
              <a:rPr lang="en-US" sz="1800" b="0" dirty="0">
                <a:solidFill>
                  <a:srgbClr val="0033CC"/>
                </a:solidFill>
              </a:rPr>
              <a:t>  and ridged waveguide absorbers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7200900" y="2057400"/>
            <a:ext cx="228600" cy="342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 bwMode="auto">
          <a:xfrm>
            <a:off x="6714747" y="2356132"/>
            <a:ext cx="18165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 dirty="0">
                <a:solidFill>
                  <a:srgbClr val="FF0000"/>
                </a:solidFill>
                <a:latin typeface="Helvetica"/>
                <a:cs typeface="Helvetica"/>
              </a:rPr>
              <a:t>w</a:t>
            </a:r>
            <a:r>
              <a:rPr lang="en-US" sz="1400" b="0" dirty="0" smtClean="0">
                <a:solidFill>
                  <a:srgbClr val="FF0000"/>
                </a:solidFill>
                <a:latin typeface="Helvetica"/>
                <a:cs typeface="Helvetica"/>
              </a:rPr>
              <a:t>ith ion clearing gap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7032" y="1281055"/>
            <a:ext cx="78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>
                <a:solidFill>
                  <a:prstClr val="black"/>
                </a:solidFill>
              </a:rPr>
              <a:t>© </a:t>
            </a:r>
            <a:r>
              <a:rPr lang="en-US" sz="1400" b="0" i="1" dirty="0" smtClean="0">
                <a:solidFill>
                  <a:srgbClr val="000000"/>
                </a:solidFill>
              </a:rPr>
              <a:t>W. Xu</a:t>
            </a:r>
            <a:endParaRPr lang="en-US" sz="14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02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for 650 MHz Cavity and HOM Damping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815975"/>
            <a:ext cx="8534401" cy="2300205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The R&amp;D effort is underway:</a:t>
            </a:r>
          </a:p>
          <a:p>
            <a:endParaRPr lang="en-US" sz="1800" dirty="0" smtClean="0"/>
          </a:p>
          <a:p>
            <a:pPr lvl="1"/>
            <a:r>
              <a:rPr lang="en-US" sz="1700" dirty="0" smtClean="0"/>
              <a:t>Copper prototype of 650 </a:t>
            </a:r>
            <a:r>
              <a:rPr lang="en-US" sz="1700" dirty="0"/>
              <a:t>MHz 5-cell cavity </a:t>
            </a:r>
            <a:r>
              <a:rPr lang="en-US" sz="1700" dirty="0" smtClean="0"/>
              <a:t>has been recently fabricated. </a:t>
            </a:r>
            <a:br>
              <a:rPr lang="en-US" sz="1700" dirty="0" smtClean="0"/>
            </a:br>
            <a:r>
              <a:rPr lang="en-US" sz="1700" dirty="0" smtClean="0"/>
              <a:t>HOM measurements are ongoing. </a:t>
            </a:r>
            <a:br>
              <a:rPr lang="en-US" sz="1700" dirty="0" smtClean="0"/>
            </a:br>
            <a:endParaRPr lang="en-US" sz="1700" dirty="0" smtClean="0"/>
          </a:p>
          <a:p>
            <a:pPr lvl="1"/>
            <a:r>
              <a:rPr lang="en-US" sz="1700" dirty="0" smtClean="0"/>
              <a:t>Superconducting prototype is </a:t>
            </a:r>
            <a:r>
              <a:rPr lang="en-US" sz="1700" dirty="0"/>
              <a:t>being fabricated by RI. </a:t>
            </a:r>
            <a:r>
              <a:rPr lang="en-US" sz="1700" dirty="0" smtClean="0"/>
              <a:t>Expected delivery in fall 2017.</a:t>
            </a:r>
            <a:r>
              <a:rPr lang="en-US" sz="1700" dirty="0"/>
              <a:t/>
            </a:r>
            <a:br>
              <a:rPr lang="en-US" sz="1700" dirty="0"/>
            </a:br>
            <a:endParaRPr lang="en-US" sz="1700" dirty="0"/>
          </a:p>
          <a:p>
            <a:pPr marL="354013" lvl="2" indent="-233363">
              <a:buBlip>
                <a:blip r:embed="rId2"/>
              </a:buBlip>
            </a:pPr>
            <a:r>
              <a:rPr lang="en-US" sz="1700" i="0" dirty="0"/>
              <a:t>HOM damping technology using both ridge waveguide dampers and beam pipe absorbers will be tested with cavity prototypes (</a:t>
            </a:r>
            <a:r>
              <a:rPr lang="en-US" sz="1700" i="0" dirty="0" smtClean="0"/>
              <a:t>2017-2018</a:t>
            </a:r>
            <a:r>
              <a:rPr lang="en-US" sz="1700" i="0" dirty="0"/>
              <a:t>). </a:t>
            </a:r>
            <a:r>
              <a:rPr lang="en-US" sz="1400" dirty="0"/>
              <a:t/>
            </a:r>
            <a:br>
              <a:rPr lang="en-US" sz="1400" dirty="0"/>
            </a:b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9377" y="3116181"/>
            <a:ext cx="3767334" cy="22443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5078107" y="5360551"/>
            <a:ext cx="37620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/>
              <a:t>Ridge WG is a </a:t>
            </a:r>
            <a:r>
              <a:rPr lang="en-US" sz="1600" b="0" dirty="0" smtClean="0"/>
              <a:t>natural </a:t>
            </a:r>
            <a:r>
              <a:rPr lang="en-US" sz="1600" b="0" dirty="0"/>
              <a:t>high pass filter with higher bandwidth, smaller size </a:t>
            </a:r>
            <a:r>
              <a:rPr lang="en-US" sz="1600" b="0" dirty="0" smtClean="0"/>
              <a:t>than </a:t>
            </a:r>
            <a:r>
              <a:rPr lang="en-US" sz="1600" b="0" dirty="0"/>
              <a:t>regular WG</a:t>
            </a:r>
            <a:r>
              <a:rPr lang="en-US" sz="1600" b="0" dirty="0" smtClean="0"/>
              <a:t>.</a:t>
            </a:r>
            <a:endParaRPr lang="en-US" sz="1600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406469"/>
            <a:ext cx="3256007" cy="1991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571500" y="5452885"/>
            <a:ext cx="37620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 smtClean="0"/>
              <a:t>650 MHz cavity with ridge waveguide dampers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588858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HIC operations review template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l">
          <a:spcBef>
            <a:spcPct val="50000"/>
          </a:spcBef>
          <a:defRPr sz="2800" b="0" dirty="0" smtClean="0">
            <a:solidFill>
              <a:srgbClr val="FFFFFF"/>
            </a:solidFill>
            <a:latin typeface="Helvetica"/>
            <a:cs typeface="Helvetica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RHIC operations review template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l">
          <a:spcBef>
            <a:spcPct val="50000"/>
          </a:spcBef>
          <a:defRPr sz="2800" b="0" dirty="0" smtClean="0">
            <a:solidFill>
              <a:srgbClr val="FFFFFF"/>
            </a:solidFill>
            <a:latin typeface="Helvetica"/>
            <a:cs typeface="Helvetica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RHIC operations review template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 rtlCol="0">
        <a:spAutoFit/>
      </a:bodyPr>
      <a:lstStyle>
        <a:defPPr algn="l">
          <a:spcBef>
            <a:spcPct val="50000"/>
          </a:spcBef>
          <a:defRPr sz="1400" b="0" dirty="0" err="1" smtClean="0">
            <a:latin typeface="Helvetica"/>
            <a:cs typeface="Helvetica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RHIC operations review template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l">
          <a:spcBef>
            <a:spcPct val="50000"/>
          </a:spcBef>
          <a:defRPr sz="2800" b="0" dirty="0" smtClean="0">
            <a:solidFill>
              <a:srgbClr val="FFFFFF"/>
            </a:solidFill>
            <a:latin typeface="Helvetica"/>
            <a:cs typeface="Helvetica"/>
          </a:defRPr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Helvetica template.potx</Template>
  <TotalTime>226372</TotalTime>
  <Words>1131</Words>
  <Application>Microsoft Macintosh PowerPoint</Application>
  <PresentationFormat>On-screen Show (4:3)</PresentationFormat>
  <Paragraphs>204</Paragraphs>
  <Slides>16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33" baseType="lpstr">
      <vt:lpstr>Book Antiqua</vt:lpstr>
      <vt:lpstr>Calibri</vt:lpstr>
      <vt:lpstr>Cambria</vt:lpstr>
      <vt:lpstr>Courier New</vt:lpstr>
      <vt:lpstr>Felix Titling</vt:lpstr>
      <vt:lpstr>Helvetica</vt:lpstr>
      <vt:lpstr>ＭＳ Ｐゴシック</vt:lpstr>
      <vt:lpstr>Symbol</vt:lpstr>
      <vt:lpstr>Tahoma</vt:lpstr>
      <vt:lpstr>Times New Roman</vt:lpstr>
      <vt:lpstr>Wingdings</vt:lpstr>
      <vt:lpstr>宋体</vt:lpstr>
      <vt:lpstr>Arial</vt:lpstr>
      <vt:lpstr>1_RHIC operations review template</vt:lpstr>
      <vt:lpstr>2_RHIC operations review template</vt:lpstr>
      <vt:lpstr>3_RHIC operations review template</vt:lpstr>
      <vt:lpstr>4_RHIC operations review template</vt:lpstr>
      <vt:lpstr>eRHIC Multi-Pass ERL</vt:lpstr>
      <vt:lpstr>Electron-Ion Collider at BNL, eRHIC</vt:lpstr>
      <vt:lpstr>Two eRHIC Design Options</vt:lpstr>
      <vt:lpstr>ERL-Ring Design Features</vt:lpstr>
      <vt:lpstr>Energy Recovery Linacs</vt:lpstr>
      <vt:lpstr>eRHIC ERL: Stepping up in beam current and beam power</vt:lpstr>
      <vt:lpstr>Main Linac SRF</vt:lpstr>
      <vt:lpstr>HOM power</vt:lpstr>
      <vt:lpstr>R&amp;D for 650 MHz Cavity and HOM Damping</vt:lpstr>
      <vt:lpstr>Dipole HOMs</vt:lpstr>
      <vt:lpstr>Recirculation passes</vt:lpstr>
      <vt:lpstr>Individual recirculation pass lattice</vt:lpstr>
      <vt:lpstr>FFAG Recirculation Passes Based on Permanent Magnets</vt:lpstr>
      <vt:lpstr>Beam dynamic study highlights</vt:lpstr>
      <vt:lpstr>ERL-Ring Polarized Source Using Merging Scheme</vt:lpstr>
      <vt:lpstr>Summary</vt:lpstr>
    </vt:vector>
  </TitlesOfParts>
  <Company>Brookhaven National Lab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Valued Gateway Client</dc:creator>
  <cp:lastModifiedBy>Vadim P.</cp:lastModifiedBy>
  <cp:revision>1558</cp:revision>
  <cp:lastPrinted>2016-10-09T14:10:22Z</cp:lastPrinted>
  <dcterms:created xsi:type="dcterms:W3CDTF">2011-02-21T05:12:41Z</dcterms:created>
  <dcterms:modified xsi:type="dcterms:W3CDTF">2017-06-20T11:29:33Z</dcterms:modified>
</cp:coreProperties>
</file>