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649" r:id="rId2"/>
  </p:sldMasterIdLst>
  <p:notesMasterIdLst>
    <p:notesMasterId r:id="rId30"/>
  </p:notesMasterIdLst>
  <p:handoutMasterIdLst>
    <p:handoutMasterId r:id="rId31"/>
  </p:handoutMasterIdLst>
  <p:sldIdLst>
    <p:sldId id="256" r:id="rId3"/>
    <p:sldId id="366" r:id="rId4"/>
    <p:sldId id="570" r:id="rId5"/>
    <p:sldId id="571" r:id="rId6"/>
    <p:sldId id="490" r:id="rId7"/>
    <p:sldId id="574" r:id="rId8"/>
    <p:sldId id="491" r:id="rId9"/>
    <p:sldId id="493" r:id="rId10"/>
    <p:sldId id="494" r:id="rId11"/>
    <p:sldId id="498" r:id="rId12"/>
    <p:sldId id="499" r:id="rId13"/>
    <p:sldId id="502" r:id="rId14"/>
    <p:sldId id="503" r:id="rId15"/>
    <p:sldId id="504" r:id="rId16"/>
    <p:sldId id="579" r:id="rId17"/>
    <p:sldId id="514" r:id="rId18"/>
    <p:sldId id="515" r:id="rId19"/>
    <p:sldId id="516" r:id="rId20"/>
    <p:sldId id="518" r:id="rId21"/>
    <p:sldId id="520" r:id="rId22"/>
    <p:sldId id="578" r:id="rId23"/>
    <p:sldId id="529" r:id="rId24"/>
    <p:sldId id="530" r:id="rId25"/>
    <p:sldId id="544" r:id="rId26"/>
    <p:sldId id="547" r:id="rId27"/>
    <p:sldId id="575" r:id="rId28"/>
    <p:sldId id="485" r:id="rId29"/>
  </p:sldIdLst>
  <p:sldSz cx="9144000" cy="6858000" type="screen4x3"/>
  <p:notesSz cx="6858000" cy="9945688"/>
  <p:defaultTextStyle>
    <a:defPPr>
      <a:defRPr lang="en-GB"/>
    </a:defPPr>
    <a:lvl1pPr algn="ctr" rtl="0" fontAlgn="base">
      <a:spcBef>
        <a:spcPct val="0"/>
      </a:spcBef>
      <a:spcAft>
        <a:spcPct val="0"/>
      </a:spcAft>
      <a:defRPr sz="1600" b="1" kern="1200">
        <a:solidFill>
          <a:srgbClr val="00589C"/>
        </a:solidFill>
        <a:latin typeface="Arial" charset="0"/>
        <a:ea typeface="+mn-ea"/>
        <a:cs typeface="Arial" charset="0"/>
      </a:defRPr>
    </a:lvl1pPr>
    <a:lvl2pPr marL="457200" algn="ctr" rtl="0" fontAlgn="base">
      <a:spcBef>
        <a:spcPct val="0"/>
      </a:spcBef>
      <a:spcAft>
        <a:spcPct val="0"/>
      </a:spcAft>
      <a:defRPr sz="1600" b="1" kern="1200">
        <a:solidFill>
          <a:srgbClr val="00589C"/>
        </a:solidFill>
        <a:latin typeface="Arial" charset="0"/>
        <a:ea typeface="+mn-ea"/>
        <a:cs typeface="Arial" charset="0"/>
      </a:defRPr>
    </a:lvl2pPr>
    <a:lvl3pPr marL="914400" algn="ctr" rtl="0" fontAlgn="base">
      <a:spcBef>
        <a:spcPct val="0"/>
      </a:spcBef>
      <a:spcAft>
        <a:spcPct val="0"/>
      </a:spcAft>
      <a:defRPr sz="1600" b="1" kern="1200">
        <a:solidFill>
          <a:srgbClr val="00589C"/>
        </a:solidFill>
        <a:latin typeface="Arial" charset="0"/>
        <a:ea typeface="+mn-ea"/>
        <a:cs typeface="Arial" charset="0"/>
      </a:defRPr>
    </a:lvl3pPr>
    <a:lvl4pPr marL="1371600" algn="ctr" rtl="0" fontAlgn="base">
      <a:spcBef>
        <a:spcPct val="0"/>
      </a:spcBef>
      <a:spcAft>
        <a:spcPct val="0"/>
      </a:spcAft>
      <a:defRPr sz="1600" b="1" kern="1200">
        <a:solidFill>
          <a:srgbClr val="00589C"/>
        </a:solidFill>
        <a:latin typeface="Arial" charset="0"/>
        <a:ea typeface="+mn-ea"/>
        <a:cs typeface="Arial" charset="0"/>
      </a:defRPr>
    </a:lvl4pPr>
    <a:lvl5pPr marL="1828800" algn="ctr" rtl="0" fontAlgn="base">
      <a:spcBef>
        <a:spcPct val="0"/>
      </a:spcBef>
      <a:spcAft>
        <a:spcPct val="0"/>
      </a:spcAft>
      <a:defRPr sz="1600" b="1" kern="1200">
        <a:solidFill>
          <a:srgbClr val="00589C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600" b="1" kern="1200">
        <a:solidFill>
          <a:srgbClr val="00589C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600" b="1" kern="1200">
        <a:solidFill>
          <a:srgbClr val="00589C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600" b="1" kern="1200">
        <a:solidFill>
          <a:srgbClr val="00589C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600" b="1" kern="1200">
        <a:solidFill>
          <a:srgbClr val="00589C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709" userDrawn="1">
          <p15:clr>
            <a:srgbClr val="A4A3A4"/>
          </p15:clr>
        </p15:guide>
        <p15:guide id="2" orient="horz" pos="572" userDrawn="1">
          <p15:clr>
            <a:srgbClr val="A4A3A4"/>
          </p15:clr>
        </p15:guide>
        <p15:guide id="3" orient="horz" pos="3249" userDrawn="1">
          <p15:clr>
            <a:srgbClr val="A4A3A4"/>
          </p15:clr>
        </p15:guide>
        <p15:guide id="5" orient="horz" pos="2115" userDrawn="1">
          <p15:clr>
            <a:srgbClr val="A4A3A4"/>
          </p15:clr>
        </p15:guide>
        <p15:guide id="6" pos="567" userDrawn="1">
          <p15:clr>
            <a:srgbClr val="A4A3A4"/>
          </p15:clr>
        </p15:guide>
        <p15:guide id="7" pos="2903" userDrawn="1">
          <p15:clr>
            <a:srgbClr val="A4A3A4"/>
          </p15:clr>
        </p15:guide>
        <p15:guide id="8" pos="4468" userDrawn="1">
          <p15:clr>
            <a:srgbClr val="A4A3A4"/>
          </p15:clr>
        </p15:guide>
        <p15:guide id="9" pos="612" userDrawn="1">
          <p15:clr>
            <a:srgbClr val="A4A3A4"/>
          </p15:clr>
        </p15:guide>
        <p15:guide id="10" pos="172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8900"/>
    <a:srgbClr val="FF9900"/>
    <a:srgbClr val="0066CC"/>
    <a:srgbClr val="FEFEFE"/>
    <a:srgbClr val="EFF6FC"/>
    <a:srgbClr val="00AAE6"/>
    <a:srgbClr val="00CC66"/>
    <a:srgbClr val="FF0000"/>
    <a:srgbClr val="00FF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15" autoAdjust="0"/>
    <p:restoredTop sz="95405" autoAdjust="0"/>
  </p:normalViewPr>
  <p:slideViewPr>
    <p:cSldViewPr snapToGrid="0">
      <p:cViewPr varScale="1">
        <p:scale>
          <a:sx n="67" d="100"/>
          <a:sy n="67" d="100"/>
        </p:scale>
        <p:origin x="684" y="48"/>
      </p:cViewPr>
      <p:guideLst>
        <p:guide orient="horz" pos="709"/>
        <p:guide orient="horz" pos="572"/>
        <p:guide orient="horz" pos="3249"/>
        <p:guide orient="horz" pos="2115"/>
        <p:guide pos="567"/>
        <p:guide pos="2903"/>
        <p:guide pos="4468"/>
        <p:guide pos="612"/>
        <p:guide pos="172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napToGrid="0" showGuides="1">
      <p:cViewPr varScale="1">
        <p:scale>
          <a:sx n="90" d="100"/>
          <a:sy n="90" d="100"/>
        </p:scale>
        <p:origin x="-3732" y="-114"/>
      </p:cViewPr>
      <p:guideLst>
        <p:guide orient="horz" pos="3132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image" Target="../media/image48.wmf"/><Relationship Id="rId1" Type="http://schemas.openxmlformats.org/officeDocument/2006/relationships/image" Target="../media/image47.wmf"/><Relationship Id="rId5" Type="http://schemas.openxmlformats.org/officeDocument/2006/relationships/image" Target="../media/image51.wmf"/><Relationship Id="rId4" Type="http://schemas.openxmlformats.org/officeDocument/2006/relationships/image" Target="../media/image50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9.wmf"/><Relationship Id="rId1" Type="http://schemas.openxmlformats.org/officeDocument/2006/relationships/image" Target="../media/image58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3.wmf"/><Relationship Id="rId1" Type="http://schemas.openxmlformats.org/officeDocument/2006/relationships/image" Target="../media/image62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65.wmf"/><Relationship Id="rId2" Type="http://schemas.openxmlformats.org/officeDocument/2006/relationships/image" Target="../media/image63.wmf"/><Relationship Id="rId1" Type="http://schemas.openxmlformats.org/officeDocument/2006/relationships/image" Target="../media/image6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72335" cy="497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48" tIns="45924" rIns="91848" bIns="45924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065" y="1"/>
            <a:ext cx="2972335" cy="497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48" tIns="45924" rIns="91848" bIns="45924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46496"/>
            <a:ext cx="2972335" cy="497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48" tIns="45924" rIns="91848" bIns="45924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065" y="9446496"/>
            <a:ext cx="2972335" cy="497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48" tIns="45924" rIns="91848" bIns="45924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43AA1AEC-CBE5-4DAB-BA1D-FC5A4663E8F3}" type="slidenum">
              <a:rPr lang="en-GB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8195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72335" cy="497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48" tIns="45924" rIns="91848" bIns="45924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065" y="1"/>
            <a:ext cx="2972335" cy="497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48" tIns="45924" rIns="91848" bIns="45924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2975" y="744538"/>
            <a:ext cx="4973638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839"/>
            <a:ext cx="5486400" cy="4475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48" tIns="45924" rIns="91848" bIns="459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Textmasterformate durch Klicken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46496"/>
            <a:ext cx="2972335" cy="497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48" tIns="45924" rIns="91848" bIns="45924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065" y="9446496"/>
            <a:ext cx="2972335" cy="497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48" tIns="45924" rIns="91848" bIns="45924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C4BFDF9E-FFF0-4D86-90E4-1271FF9B4920}" type="slidenum">
              <a:rPr lang="en-GB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46761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6D1E93-ECCA-4DF7-A885-21E28BAF0675}" type="slidenum">
              <a:rPr lang="en-GB"/>
              <a:pPr/>
              <a:t>1</a:t>
            </a:fld>
            <a:endParaRPr lang="en-GB"/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25455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RF power, machine damages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A48FDD-5D51-45D7-AD7C-CF393D0CBCE6}" type="slidenum">
              <a:rPr lang="de-DE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12998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RF power, machine damages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A48FDD-5D51-45D7-AD7C-CF393D0CBCE6}" type="slidenum">
              <a:rPr lang="de-DE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4473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28520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50995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96380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halt mit 2 Fotos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00100" y="142875"/>
            <a:ext cx="8229600" cy="439738"/>
          </a:xfrm>
          <a:prstGeom prst="rect">
            <a:avLst/>
          </a:prstGeom>
        </p:spPr>
        <p:txBody>
          <a:bodyPr/>
          <a:lstStyle>
            <a:lvl1pPr>
              <a:defRPr cap="all" baseline="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49200" y="1018800"/>
            <a:ext cx="8671689" cy="82510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2800"/>
              </a:lnSpc>
              <a:defRPr/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/>
          </p:nvPr>
        </p:nvSpPr>
        <p:spPr>
          <a:xfrm>
            <a:off x="3143240" y="2435224"/>
            <a:ext cx="5000660" cy="2308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ts val="1800"/>
              </a:lnSpc>
              <a:defRPr sz="1400" b="0" cap="none" baseline="0">
                <a:solidFill>
                  <a:schemeClr val="tx1"/>
                </a:solidFill>
              </a:defRPr>
            </a:lvl1pPr>
            <a:lvl2pPr>
              <a:lnSpc>
                <a:spcPts val="2400"/>
              </a:lnSpc>
              <a:buFont typeface="Arial" pitchFamily="34" charset="0"/>
              <a:buChar char="•"/>
              <a:defRPr b="1"/>
            </a:lvl2pPr>
          </a:lstStyle>
          <a:p>
            <a:pPr lvl="0"/>
            <a:r>
              <a:rPr lang="de-DE" dirty="0" smtClean="0"/>
              <a:t>Textmasterformate durch Klicken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4"/>
          </p:nvPr>
        </p:nvSpPr>
        <p:spPr>
          <a:xfrm>
            <a:off x="3836386" y="3429000"/>
            <a:ext cx="5236208" cy="785818"/>
          </a:xfrm>
          <a:prstGeom prst="rect">
            <a:avLst/>
          </a:prstGeom>
        </p:spPr>
        <p:txBody>
          <a:bodyPr>
            <a:noAutofit/>
          </a:bodyPr>
          <a:lstStyle>
            <a:lvl1pPr marL="265113" indent="-265113" defTabSz="358775">
              <a:lnSpc>
                <a:spcPts val="2400"/>
              </a:lnSpc>
              <a:buFont typeface="Arial" pitchFamily="34" charset="0"/>
              <a:buChar char="•"/>
              <a:defRPr sz="1800" b="1" cap="none">
                <a:solidFill>
                  <a:schemeClr val="tx1"/>
                </a:solidFill>
              </a:defRPr>
            </a:lvl1pPr>
            <a:lvl2pPr marL="265113" indent="-265113" defTabSz="358775">
              <a:lnSpc>
                <a:spcPts val="2400"/>
              </a:lnSpc>
              <a:buFont typeface="Arial" pitchFamily="34" charset="0"/>
              <a:buChar char="•"/>
              <a:defRPr sz="1800" b="1" cap="none">
                <a:solidFill>
                  <a:schemeClr val="tx1"/>
                </a:solidFill>
              </a:defRPr>
            </a:lvl2pPr>
            <a:lvl3pPr marL="265113" indent="-265113" defTabSz="358775">
              <a:lnSpc>
                <a:spcPts val="2400"/>
              </a:lnSpc>
              <a:buFont typeface="Arial" pitchFamily="34" charset="0"/>
              <a:buChar char="•"/>
              <a:defRPr sz="1800" b="1" cap="none">
                <a:solidFill>
                  <a:schemeClr val="tx1"/>
                </a:solidFill>
              </a:defRPr>
            </a:lvl3pPr>
            <a:lvl4pPr marL="265113" indent="-265113" defTabSz="358775">
              <a:lnSpc>
                <a:spcPts val="2400"/>
              </a:lnSpc>
              <a:buFont typeface="Arial" pitchFamily="34" charset="0"/>
              <a:buChar char="•"/>
              <a:defRPr sz="1800" b="1" cap="none">
                <a:solidFill>
                  <a:schemeClr val="tx1"/>
                </a:solidFill>
              </a:defRPr>
            </a:lvl4pPr>
            <a:lvl5pPr marL="265113" indent="-265113" defTabSz="358775">
              <a:lnSpc>
                <a:spcPts val="2400"/>
              </a:lnSpc>
              <a:buFont typeface="Arial" pitchFamily="34" charset="0"/>
              <a:buChar char="•"/>
              <a:defRPr sz="1800" b="1" cap="none"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>
          <a:xfrm>
            <a:off x="6902896" y="6453336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39327-54C2-4967-9382-EFF5290B65FC}" type="slidenum">
              <a:rPr lang="de-DE">
                <a:solidFill>
                  <a:prstClr val="white">
                    <a:lumMod val="75000"/>
                  </a:prstClr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prstClr val="white">
                  <a:lumMod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4104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Grafik 8" descr="Wissenschaftl_Info_a_Kopf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Grafik 6" descr="Wissenschaftl_Info_ab_Willkommen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Titelplatzhalter 1"/>
          <p:cNvSpPr>
            <a:spLocks noGrp="1"/>
          </p:cNvSpPr>
          <p:nvPr>
            <p:ph type="title"/>
          </p:nvPr>
        </p:nvSpPr>
        <p:spPr bwMode="auto">
          <a:xfrm>
            <a:off x="800100" y="142875"/>
            <a:ext cx="822960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HIER STEHT EIN KOLUMNENTITEL IN VERSALIEN 14 PT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57188" y="1019175"/>
            <a:ext cx="8766175" cy="4778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5156200" indent="-5156200" algn="l" rtl="0" fontAlgn="base">
        <a:lnSpc>
          <a:spcPts val="2800"/>
        </a:lnSpc>
        <a:spcBef>
          <a:spcPct val="20000"/>
        </a:spcBef>
        <a:spcAft>
          <a:spcPct val="0"/>
        </a:spcAft>
        <a:buFont typeface="Arial" charset="0"/>
        <a:defRPr sz="2100" b="1">
          <a:solidFill>
            <a:srgbClr val="00589C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>
          <a:solidFill>
            <a:schemeClr val="tx1"/>
          </a:solidFill>
          <a:latin typeface="+mn-lt"/>
          <a:cs typeface="+mn-cs"/>
        </a:defRPr>
      </a:lvl2pPr>
      <a:lvl3pPr marL="5922963" indent="-180975" algn="l" rtl="0" fontAlgn="base">
        <a:spcBef>
          <a:spcPct val="20000"/>
        </a:spcBef>
        <a:spcAft>
          <a:spcPct val="0"/>
        </a:spcAft>
        <a:buFont typeface="Arial" charset="0"/>
        <a:buChar char="•"/>
        <a:tabLst>
          <a:tab pos="1169988" algn="l"/>
        </a:tabLst>
        <a:defRPr b="1">
          <a:solidFill>
            <a:schemeClr val="tx1"/>
          </a:solidFill>
          <a:latin typeface="+mn-lt"/>
          <a:cs typeface="+mn-cs"/>
        </a:defRPr>
      </a:lvl3pPr>
      <a:lvl4pPr marL="1600200" indent="3248025" algn="l" rtl="0" fontAlgn="base">
        <a:spcBef>
          <a:spcPct val="20000"/>
        </a:spcBef>
        <a:spcAft>
          <a:spcPct val="0"/>
        </a:spcAft>
        <a:buFont typeface="Arial" charset="0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Grafik 8" descr="Wissenschaftl_Info_a_Kopf.bmp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8647113" y="6583363"/>
            <a:ext cx="49688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fld id="{C25F018E-331F-414F-B88A-F5D74E51130C}" type="slidenum">
              <a:rPr lang="en-GB" sz="1200"/>
              <a:pPr algn="r"/>
              <a:t>‹Nr.›</a:t>
            </a:fld>
            <a:endParaRPr lang="en-GB" sz="1200"/>
          </a:p>
        </p:txBody>
      </p:sp>
      <p:sp>
        <p:nvSpPr>
          <p:cNvPr id="5" name="Textfeld 4"/>
          <p:cNvSpPr txBox="1"/>
          <p:nvPr userDrawn="1"/>
        </p:nvSpPr>
        <p:spPr>
          <a:xfrm>
            <a:off x="-1350" y="6614315"/>
            <a:ext cx="64251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000" b="0" noProof="0" dirty="0" smtClean="0">
                <a:solidFill>
                  <a:schemeClr val="bg1">
                    <a:lumMod val="65000"/>
                  </a:schemeClr>
                </a:solidFill>
              </a:rPr>
              <a:t>Michael Abo-Bakr,  Beam Dynamics &amp; Optics Challenges of b</a:t>
            </a:r>
            <a:r>
              <a:rPr lang="en-GB" sz="1000" b="0" i="1" noProof="0" dirty="0" smtClean="0">
                <a:solidFill>
                  <a:schemeClr val="bg1">
                    <a:lumMod val="65000"/>
                  </a:schemeClr>
                </a:solidFill>
              </a:rPr>
              <a:t>ERL</a:t>
            </a:r>
            <a:r>
              <a:rPr lang="en-GB" sz="1000" b="0" noProof="0" dirty="0" smtClean="0">
                <a:solidFill>
                  <a:schemeClr val="bg1">
                    <a:lumMod val="65000"/>
                  </a:schemeClr>
                </a:solidFill>
              </a:rPr>
              <a:t>inPro, ERL17 Workshop</a:t>
            </a:r>
            <a:r>
              <a:rPr lang="en-GB" sz="1000" b="0" baseline="0" noProof="0" dirty="0" smtClean="0">
                <a:solidFill>
                  <a:schemeClr val="bg1">
                    <a:lumMod val="65000"/>
                  </a:schemeClr>
                </a:solidFill>
              </a:rPr>
              <a:t>, CERN, 21.06.2017</a:t>
            </a:r>
            <a:endParaRPr lang="en-GB" sz="1000" b="0" noProof="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8" r:id="rId3"/>
    <p:sldLayoutId id="2147483669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5156200" indent="-5156200" algn="l" rtl="0" fontAlgn="base">
        <a:lnSpc>
          <a:spcPts val="2800"/>
        </a:lnSpc>
        <a:spcBef>
          <a:spcPct val="20000"/>
        </a:spcBef>
        <a:spcAft>
          <a:spcPct val="0"/>
        </a:spcAft>
        <a:buFont typeface="Arial" charset="0"/>
        <a:defRPr sz="2100" b="1">
          <a:solidFill>
            <a:srgbClr val="00589C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>
          <a:solidFill>
            <a:schemeClr val="tx1"/>
          </a:solidFill>
          <a:latin typeface="+mn-lt"/>
          <a:cs typeface="+mn-cs"/>
        </a:defRPr>
      </a:lvl2pPr>
      <a:lvl3pPr marL="5922963" indent="-180975" algn="l" rtl="0" fontAlgn="base">
        <a:spcBef>
          <a:spcPct val="20000"/>
        </a:spcBef>
        <a:spcAft>
          <a:spcPct val="0"/>
        </a:spcAft>
        <a:buFont typeface="Arial" charset="0"/>
        <a:buChar char="•"/>
        <a:tabLst>
          <a:tab pos="1169988" algn="l"/>
        </a:tabLst>
        <a:defRPr b="1">
          <a:solidFill>
            <a:schemeClr val="tx1"/>
          </a:solidFill>
          <a:latin typeface="+mn-lt"/>
          <a:cs typeface="+mn-cs"/>
        </a:defRPr>
      </a:lvl3pPr>
      <a:lvl4pPr marL="1600200" indent="3248025" algn="l" rtl="0" fontAlgn="base">
        <a:spcBef>
          <a:spcPct val="20000"/>
        </a:spcBef>
        <a:spcAft>
          <a:spcPct val="0"/>
        </a:spcAft>
        <a:buFont typeface="Arial" charset="0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7" Type="http://schemas.openxmlformats.org/officeDocument/2006/relationships/image" Target="../media/image26.w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wmf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13" Type="http://schemas.openxmlformats.org/officeDocument/2006/relationships/oleObject" Target="../embeddings/oleObject4.bin"/><Relationship Id="rId18" Type="http://schemas.openxmlformats.org/officeDocument/2006/relationships/image" Target="../media/image51.wmf"/><Relationship Id="rId3" Type="http://schemas.openxmlformats.org/officeDocument/2006/relationships/image" Target="../media/image52.png"/><Relationship Id="rId7" Type="http://schemas.openxmlformats.org/officeDocument/2006/relationships/image" Target="../media/image47.wmf"/><Relationship Id="rId12" Type="http://schemas.openxmlformats.org/officeDocument/2006/relationships/image" Target="../media/image55.png"/><Relationship Id="rId17" Type="http://schemas.openxmlformats.org/officeDocument/2006/relationships/oleObject" Target="../embeddings/oleObject5.bin"/><Relationship Id="rId2" Type="http://schemas.openxmlformats.org/officeDocument/2006/relationships/slideLayout" Target="../slideLayouts/slideLayout4.xml"/><Relationship Id="rId16" Type="http://schemas.openxmlformats.org/officeDocument/2006/relationships/image" Target="../media/image57.png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11" Type="http://schemas.openxmlformats.org/officeDocument/2006/relationships/image" Target="../media/image49.wmf"/><Relationship Id="rId5" Type="http://schemas.openxmlformats.org/officeDocument/2006/relationships/image" Target="../media/image54.png"/><Relationship Id="rId15" Type="http://schemas.openxmlformats.org/officeDocument/2006/relationships/image" Target="../media/image56.png"/><Relationship Id="rId10" Type="http://schemas.openxmlformats.org/officeDocument/2006/relationships/oleObject" Target="../embeddings/oleObject3.bin"/><Relationship Id="rId4" Type="http://schemas.openxmlformats.org/officeDocument/2006/relationships/image" Target="../media/image53.png"/><Relationship Id="rId9" Type="http://schemas.openxmlformats.org/officeDocument/2006/relationships/image" Target="../media/image48.wmf"/><Relationship Id="rId14" Type="http://schemas.openxmlformats.org/officeDocument/2006/relationships/image" Target="../media/image50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7" Type="http://schemas.openxmlformats.org/officeDocument/2006/relationships/image" Target="../media/image60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9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58.w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emf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7" Type="http://schemas.openxmlformats.org/officeDocument/2006/relationships/image" Target="../media/image63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62.wmf"/><Relationship Id="rId4" Type="http://schemas.openxmlformats.org/officeDocument/2006/relationships/oleObject" Target="../embeddings/oleObject8.bin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oleObject" Target="../embeddings/oleObject10.bin"/><Relationship Id="rId7" Type="http://schemas.openxmlformats.org/officeDocument/2006/relationships/image" Target="../media/image66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63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62.wmf"/><Relationship Id="rId9" Type="http://schemas.openxmlformats.org/officeDocument/2006/relationships/image" Target="../media/image65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7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7" Type="http://schemas.openxmlformats.org/officeDocument/2006/relationships/image" Target="../media/image1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8" descr="Wissenschaftl_Info_a_Kopf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Grafik 6" descr="Wissenschaftl_Info_ab_Willkommen.bmp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el 1"/>
          <p:cNvSpPr>
            <a:spLocks/>
          </p:cNvSpPr>
          <p:nvPr/>
        </p:nvSpPr>
        <p:spPr bwMode="auto">
          <a:xfrm>
            <a:off x="1190625" y="1846263"/>
            <a:ext cx="7615238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/>
            <a:endParaRPr lang="de-DE" sz="2400" dirty="0"/>
          </a:p>
        </p:txBody>
      </p: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1190624" y="3184409"/>
            <a:ext cx="313759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1800" b="0" dirty="0" smtClean="0">
                <a:solidFill>
                  <a:schemeClr val="bg1"/>
                </a:solidFill>
                <a:latin typeface="Calibri" panose="020F0502020204030204" pitchFamily="34" charset="0"/>
              </a:rPr>
              <a:t>Michael Abo-Bakr</a:t>
            </a:r>
          </a:p>
          <a:p>
            <a:pPr algn="l"/>
            <a:r>
              <a:rPr lang="en-US" sz="1800" b="0" dirty="0" smtClean="0">
                <a:solidFill>
                  <a:schemeClr val="bg1"/>
                </a:solidFill>
                <a:latin typeface="Calibri" panose="020F0502020204030204" pitchFamily="34" charset="0"/>
              </a:rPr>
              <a:t>Institute for Accelerator Physics</a:t>
            </a:r>
          </a:p>
          <a:p>
            <a:pPr algn="l"/>
            <a:r>
              <a:rPr lang="en-US" sz="1800" b="0" dirty="0" smtClean="0">
                <a:solidFill>
                  <a:schemeClr val="bg1"/>
                </a:solidFill>
                <a:latin typeface="Calibri" panose="020F0502020204030204" pitchFamily="34" charset="0"/>
              </a:rPr>
              <a:t>Helmholtz-</a:t>
            </a:r>
            <a:r>
              <a:rPr lang="en-US" sz="1800" b="0" dirty="0" err="1" smtClean="0">
                <a:solidFill>
                  <a:schemeClr val="bg1"/>
                </a:solidFill>
                <a:latin typeface="Calibri" panose="020F0502020204030204" pitchFamily="34" charset="0"/>
              </a:rPr>
              <a:t>Zentrum</a:t>
            </a:r>
            <a:r>
              <a:rPr lang="en-US" sz="1800" b="0" dirty="0" smtClean="0">
                <a:solidFill>
                  <a:schemeClr val="bg1"/>
                </a:solidFill>
                <a:latin typeface="Calibri" panose="020F0502020204030204" pitchFamily="34" charset="0"/>
              </a:rPr>
              <a:t> Berlin</a:t>
            </a:r>
          </a:p>
        </p:txBody>
      </p:sp>
      <p:sp>
        <p:nvSpPr>
          <p:cNvPr id="19" name="Text Box 15"/>
          <p:cNvSpPr txBox="1">
            <a:spLocks noChangeArrowheads="1"/>
          </p:cNvSpPr>
          <p:nvPr/>
        </p:nvSpPr>
        <p:spPr bwMode="auto">
          <a:xfrm>
            <a:off x="1111455" y="1624833"/>
            <a:ext cx="7476727" cy="1031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2800" dirty="0" smtClean="0">
                <a:solidFill>
                  <a:schemeClr val="accent5">
                    <a:lumMod val="50000"/>
                  </a:schemeClr>
                </a:solidFill>
              </a:rPr>
              <a:t>Beam Dynamics and Optics Challenges of </a:t>
            </a:r>
          </a:p>
          <a:p>
            <a:pPr algn="l"/>
            <a:r>
              <a:rPr lang="en-US" sz="2800" dirty="0" smtClean="0">
                <a:solidFill>
                  <a:schemeClr val="accent5">
                    <a:lumMod val="50000"/>
                  </a:schemeClr>
                </a:solidFill>
              </a:rPr>
              <a:t>the Berlin Energy Recovery Linac Project</a:t>
            </a:r>
          </a:p>
          <a:p>
            <a:pPr algn="l"/>
            <a:endParaRPr lang="en-US" sz="500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82733" y="6479918"/>
            <a:ext cx="906126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300" dirty="0" smtClean="0">
                <a:solidFill>
                  <a:schemeClr val="bg1"/>
                </a:solidFill>
                <a:latin typeface="Calibri" panose="020F0502020204030204" pitchFamily="34" charset="0"/>
              </a:rPr>
              <a:t>ERL17: 59</a:t>
            </a:r>
            <a:r>
              <a:rPr lang="en-GB" sz="1300" baseline="30000" dirty="0" smtClean="0">
                <a:solidFill>
                  <a:schemeClr val="bg1"/>
                </a:solidFill>
                <a:latin typeface="Calibri" panose="020F0502020204030204" pitchFamily="34" charset="0"/>
              </a:rPr>
              <a:t>th</a:t>
            </a:r>
            <a:r>
              <a:rPr lang="en-GB" sz="1300" dirty="0" smtClean="0">
                <a:solidFill>
                  <a:schemeClr val="bg1"/>
                </a:solidFill>
                <a:latin typeface="Calibri" panose="020F0502020204030204" pitchFamily="34" charset="0"/>
              </a:rPr>
              <a:t> ICFA Advanced Beam Dynamics Workshop on Energy Recovery Linacs – CERN,  Geneva, 20.06.2017</a:t>
            </a: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" y="16888"/>
            <a:ext cx="2354097" cy="770032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247" y="5787112"/>
            <a:ext cx="1543783" cy="720000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552" y="5787111"/>
            <a:ext cx="735887" cy="72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6759" y="921965"/>
            <a:ext cx="5447729" cy="3083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hteck 4"/>
          <p:cNvSpPr/>
          <p:nvPr/>
        </p:nvSpPr>
        <p:spPr>
          <a:xfrm>
            <a:off x="426533" y="980728"/>
            <a:ext cx="7929434" cy="1223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>
              <a:lnSpc>
                <a:spcPts val="25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prstClr val="black"/>
                </a:solidFill>
                <a:latin typeface="Calibri"/>
              </a:rPr>
              <a:t>only one magnetic </a:t>
            </a:r>
            <a:r>
              <a:rPr lang="en-GB" sz="1800" b="0" dirty="0">
                <a:solidFill>
                  <a:prstClr val="black"/>
                </a:solidFill>
                <a:latin typeface="Calibri"/>
              </a:rPr>
              <a:t>element: solenoid</a:t>
            </a:r>
          </a:p>
          <a:p>
            <a:pPr marL="285750" indent="-285750" algn="l">
              <a:lnSpc>
                <a:spcPts val="25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prstClr val="black"/>
                </a:solidFill>
                <a:latin typeface="Calibri"/>
              </a:rPr>
              <a:t>beam dynamics dominated by SC</a:t>
            </a:r>
          </a:p>
          <a:p>
            <a:pPr lvl="1" algn="l">
              <a:lnSpc>
                <a:spcPts val="2500"/>
              </a:lnSpc>
            </a:pPr>
            <a:r>
              <a:rPr lang="en-GB" sz="1800" b="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 emittance compensation</a:t>
            </a:r>
            <a:endParaRPr lang="en-GB" sz="1800" b="0" dirty="0" smtClean="0">
              <a:solidFill>
                <a:prstClr val="black"/>
              </a:solidFill>
              <a:latin typeface="Calibri"/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en-US" sz="1100" b="0" kern="0" dirty="0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Rechteck 20"/>
          <p:cNvSpPr/>
          <p:nvPr/>
        </p:nvSpPr>
        <p:spPr>
          <a:xfrm>
            <a:off x="7020272" y="2708920"/>
            <a:ext cx="792088" cy="2160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800" b="0">
              <a:solidFill>
                <a:prstClr val="white"/>
              </a:solidFill>
            </a:endParaRPr>
          </a:p>
        </p:txBody>
      </p:sp>
      <p:sp>
        <p:nvSpPr>
          <p:cNvPr id="117" name="Rechteck 116"/>
          <p:cNvSpPr/>
          <p:nvPr/>
        </p:nvSpPr>
        <p:spPr>
          <a:xfrm>
            <a:off x="403324" y="6015956"/>
            <a:ext cx="7929434" cy="391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>
              <a:lnSpc>
                <a:spcPts val="25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prstClr val="black"/>
                </a:solidFill>
                <a:latin typeface="Calibri"/>
              </a:rPr>
              <a:t>emittance: </a:t>
            </a:r>
            <a:r>
              <a:rPr lang="en-GB" sz="1800" b="0" dirty="0" err="1" smtClean="0">
                <a:solidFill>
                  <a:prstClr val="black"/>
                </a:solidFill>
                <a:latin typeface="Symbol" panose="05050102010706020507" pitchFamily="18" charset="2"/>
              </a:rPr>
              <a:t>e</a:t>
            </a:r>
            <a:r>
              <a:rPr lang="en-GB" sz="1800" b="0" baseline="-25000" dirty="0" err="1" smtClean="0">
                <a:solidFill>
                  <a:prstClr val="black"/>
                </a:solidFill>
                <a:latin typeface="Calibri"/>
              </a:rPr>
              <a:t>n,xy</a:t>
            </a:r>
            <a:r>
              <a:rPr lang="en-GB" sz="1800" b="0" dirty="0" smtClean="0">
                <a:solidFill>
                  <a:prstClr val="black"/>
                </a:solidFill>
                <a:latin typeface="Calibri"/>
              </a:rPr>
              <a:t>  &lt; 1 mm </a:t>
            </a:r>
            <a:r>
              <a:rPr lang="en-GB" sz="1800" b="0" dirty="0" err="1" smtClean="0">
                <a:solidFill>
                  <a:prstClr val="black"/>
                </a:solidFill>
                <a:latin typeface="Calibri"/>
              </a:rPr>
              <a:t>mrad</a:t>
            </a:r>
            <a:endParaRPr lang="en-GB" sz="1800" b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4" name="Textfeld 113"/>
          <p:cNvSpPr txBox="1"/>
          <p:nvPr/>
        </p:nvSpPr>
        <p:spPr>
          <a:xfrm>
            <a:off x="1220033" y="101528"/>
            <a:ext cx="51507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dirty="0" smtClean="0">
                <a:solidFill>
                  <a:prstClr val="white"/>
                </a:solidFill>
                <a:latin typeface="Calibri"/>
              </a:rPr>
              <a:t>Linear Beam Optics: bERLinPro Injector</a:t>
            </a:r>
            <a:endParaRPr lang="en-US" sz="2400" dirty="0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3" name="Gruppieren 2"/>
          <p:cNvGrpSpPr/>
          <p:nvPr/>
        </p:nvGrpSpPr>
        <p:grpSpPr>
          <a:xfrm>
            <a:off x="123894" y="2325663"/>
            <a:ext cx="4392000" cy="3177862"/>
            <a:chOff x="123894" y="2325663"/>
            <a:chExt cx="4392000" cy="3177862"/>
          </a:xfrm>
        </p:grpSpPr>
        <p:grpSp>
          <p:nvGrpSpPr>
            <p:cNvPr id="14344" name="Gruppieren 14343"/>
            <p:cNvGrpSpPr/>
            <p:nvPr/>
          </p:nvGrpSpPr>
          <p:grpSpPr>
            <a:xfrm>
              <a:off x="123894" y="2452843"/>
              <a:ext cx="4392000" cy="3050682"/>
              <a:chOff x="544682" y="3068960"/>
              <a:chExt cx="4392000" cy="3050682"/>
            </a:xfrm>
          </p:grpSpPr>
          <p:pic>
            <p:nvPicPr>
              <p:cNvPr id="40" name="Picture 6" descr="V:\Optics_Theory_Modelling\Modelling&amp;Simulations\merger_modeling\dogleg\2014-standard-optic\BBU-compromise\energy.eps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5400000">
                <a:off x="1215341" y="2398301"/>
                <a:ext cx="3050682" cy="4392000"/>
              </a:xfrm>
              <a:prstGeom prst="rect">
                <a:avLst/>
              </a:prstGeom>
              <a:solidFill>
                <a:schemeClr val="bg1"/>
              </a:solidFill>
            </p:spPr>
          </p:pic>
          <p:grpSp>
            <p:nvGrpSpPr>
              <p:cNvPr id="14343" name="Gruppieren 14342"/>
              <p:cNvGrpSpPr/>
              <p:nvPr/>
            </p:nvGrpSpPr>
            <p:grpSpPr>
              <a:xfrm>
                <a:off x="611560" y="5559079"/>
                <a:ext cx="3852916" cy="366408"/>
                <a:chOff x="611560" y="5559079"/>
                <a:chExt cx="3852916" cy="366408"/>
              </a:xfrm>
            </p:grpSpPr>
            <p:grpSp>
              <p:nvGrpSpPr>
                <p:cNvPr id="23" name="Gruppieren 22"/>
                <p:cNvGrpSpPr/>
                <p:nvPr/>
              </p:nvGrpSpPr>
              <p:grpSpPr>
                <a:xfrm>
                  <a:off x="1684882" y="5589240"/>
                  <a:ext cx="144000" cy="300137"/>
                  <a:chOff x="1656052" y="5589240"/>
                  <a:chExt cx="221928" cy="300137"/>
                </a:xfrm>
              </p:grpSpPr>
              <p:pic>
                <p:nvPicPr>
                  <p:cNvPr id="41" name="Picture 3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656052" y="5589240"/>
                    <a:ext cx="112440" cy="30013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42" name="Picture 3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765540" y="5589240"/>
                    <a:ext cx="112440" cy="30013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</p:grpSp>
            <p:grpSp>
              <p:nvGrpSpPr>
                <p:cNvPr id="44" name="Gruppieren 43"/>
                <p:cNvGrpSpPr/>
                <p:nvPr/>
              </p:nvGrpSpPr>
              <p:grpSpPr>
                <a:xfrm>
                  <a:off x="1956962" y="5589240"/>
                  <a:ext cx="144000" cy="300137"/>
                  <a:chOff x="1656052" y="5589240"/>
                  <a:chExt cx="221928" cy="300137"/>
                </a:xfrm>
              </p:grpSpPr>
              <p:pic>
                <p:nvPicPr>
                  <p:cNvPr id="45" name="Picture 3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656052" y="5589240"/>
                    <a:ext cx="112440" cy="30013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46" name="Picture 3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765540" y="5589240"/>
                    <a:ext cx="112440" cy="30013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</p:grpSp>
            <p:grpSp>
              <p:nvGrpSpPr>
                <p:cNvPr id="47" name="Gruppieren 46"/>
                <p:cNvGrpSpPr/>
                <p:nvPr/>
              </p:nvGrpSpPr>
              <p:grpSpPr>
                <a:xfrm>
                  <a:off x="2267744" y="5589240"/>
                  <a:ext cx="144000" cy="300137"/>
                  <a:chOff x="1656052" y="5589240"/>
                  <a:chExt cx="221928" cy="300137"/>
                </a:xfrm>
              </p:grpSpPr>
              <p:pic>
                <p:nvPicPr>
                  <p:cNvPr id="48" name="Picture 3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656052" y="5589240"/>
                    <a:ext cx="112440" cy="30013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49" name="Picture 3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765540" y="5589240"/>
                    <a:ext cx="112440" cy="30013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</p:grpSp>
            <p:sp>
              <p:nvSpPr>
                <p:cNvPr id="26" name="Rechteck 25"/>
                <p:cNvSpPr/>
                <p:nvPr/>
              </p:nvSpPr>
              <p:spPr>
                <a:xfrm>
                  <a:off x="4391250" y="5618877"/>
                  <a:ext cx="73226" cy="228129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US" sz="1800" b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1" name="Rechteck 50"/>
                <p:cNvSpPr/>
                <p:nvPr/>
              </p:nvSpPr>
              <p:spPr>
                <a:xfrm>
                  <a:off x="3923928" y="5618877"/>
                  <a:ext cx="73226" cy="228129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US" sz="1800" b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2" name="Rechteck 51"/>
                <p:cNvSpPr/>
                <p:nvPr/>
              </p:nvSpPr>
              <p:spPr>
                <a:xfrm>
                  <a:off x="3480146" y="5618877"/>
                  <a:ext cx="73226" cy="228129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US" sz="1800" b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3" name="Rechteck 52"/>
                <p:cNvSpPr/>
                <p:nvPr/>
              </p:nvSpPr>
              <p:spPr>
                <a:xfrm>
                  <a:off x="2699792" y="5618877"/>
                  <a:ext cx="73226" cy="228129"/>
                </a:xfrm>
                <a:prstGeom prst="rect">
                  <a:avLst/>
                </a:prstGeom>
                <a:solidFill>
                  <a:srgbClr val="C0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US" sz="1800" b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4" name="Rechteck 53"/>
                <p:cNvSpPr/>
                <p:nvPr/>
              </p:nvSpPr>
              <p:spPr>
                <a:xfrm>
                  <a:off x="2915816" y="5618877"/>
                  <a:ext cx="73226" cy="228129"/>
                </a:xfrm>
                <a:prstGeom prst="rect">
                  <a:avLst/>
                </a:prstGeom>
                <a:solidFill>
                  <a:srgbClr val="C0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US" sz="1800" b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5" name="Rechteck 54"/>
                <p:cNvSpPr/>
                <p:nvPr/>
              </p:nvSpPr>
              <p:spPr>
                <a:xfrm>
                  <a:off x="3131840" y="5618877"/>
                  <a:ext cx="73226" cy="228129"/>
                </a:xfrm>
                <a:prstGeom prst="rect">
                  <a:avLst/>
                </a:prstGeom>
                <a:solidFill>
                  <a:srgbClr val="C0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US" sz="1800" b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6" name="Rechteck 55"/>
                <p:cNvSpPr/>
                <p:nvPr/>
              </p:nvSpPr>
              <p:spPr>
                <a:xfrm>
                  <a:off x="3347864" y="5618877"/>
                  <a:ext cx="73226" cy="228129"/>
                </a:xfrm>
                <a:prstGeom prst="rect">
                  <a:avLst/>
                </a:prstGeom>
                <a:solidFill>
                  <a:srgbClr val="C0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US" sz="1800" b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7" name="Rechteck 56"/>
                <p:cNvSpPr/>
                <p:nvPr/>
              </p:nvSpPr>
              <p:spPr>
                <a:xfrm>
                  <a:off x="3657009" y="5618877"/>
                  <a:ext cx="73226" cy="228129"/>
                </a:xfrm>
                <a:prstGeom prst="rect">
                  <a:avLst/>
                </a:prstGeom>
                <a:solidFill>
                  <a:srgbClr val="C0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US" sz="1800" b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8" name="Rechteck 57"/>
                <p:cNvSpPr/>
                <p:nvPr/>
              </p:nvSpPr>
              <p:spPr>
                <a:xfrm>
                  <a:off x="4109395" y="5618877"/>
                  <a:ext cx="73226" cy="228129"/>
                </a:xfrm>
                <a:prstGeom prst="rect">
                  <a:avLst/>
                </a:prstGeom>
                <a:solidFill>
                  <a:srgbClr val="C0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US" sz="1800" b="0">
                    <a:solidFill>
                      <a:prstClr val="white"/>
                    </a:solidFill>
                  </a:endParaRPr>
                </a:p>
              </p:txBody>
            </p:sp>
            <p:grpSp>
              <p:nvGrpSpPr>
                <p:cNvPr id="59" name="Gruppieren 58"/>
                <p:cNvGrpSpPr/>
                <p:nvPr/>
              </p:nvGrpSpPr>
              <p:grpSpPr>
                <a:xfrm>
                  <a:off x="788359" y="5582872"/>
                  <a:ext cx="144000" cy="288285"/>
                  <a:chOff x="1656052" y="5589240"/>
                  <a:chExt cx="217488" cy="288285"/>
                </a:xfrm>
              </p:grpSpPr>
              <p:pic>
                <p:nvPicPr>
                  <p:cNvPr id="60" name="Picture 3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656052" y="5589240"/>
                    <a:ext cx="108000" cy="288285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61" name="Picture 3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765540" y="5589240"/>
                    <a:ext cx="108000" cy="288285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</p:grpSp>
            <p:sp>
              <p:nvSpPr>
                <p:cNvPr id="14336" name="Rechteck 14335"/>
                <p:cNvSpPr/>
                <p:nvPr/>
              </p:nvSpPr>
              <p:spPr>
                <a:xfrm>
                  <a:off x="611560" y="5559079"/>
                  <a:ext cx="216024" cy="36640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US" sz="1800" b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4" name="Rechteck 63"/>
                <p:cNvSpPr/>
                <p:nvPr/>
              </p:nvSpPr>
              <p:spPr>
                <a:xfrm>
                  <a:off x="958004" y="5612949"/>
                  <a:ext cx="73226" cy="228129"/>
                </a:xfrm>
                <a:prstGeom prst="rect">
                  <a:avLst/>
                </a:prstGeom>
                <a:solidFill>
                  <a:srgbClr val="00589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US" sz="1800" b="0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2" name="Textfeld 1"/>
            <p:cNvSpPr txBox="1"/>
            <p:nvPr/>
          </p:nvSpPr>
          <p:spPr>
            <a:xfrm>
              <a:off x="1607217" y="2325663"/>
              <a:ext cx="1366916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de-DE" dirty="0" err="1">
                  <a:solidFill>
                    <a:schemeClr val="tx1"/>
                  </a:solidFill>
                  <a:latin typeface="Calibri" panose="020F0502020204030204" pitchFamily="34" charset="0"/>
                </a:rPr>
                <a:t>e</a:t>
              </a:r>
              <a:r>
                <a:rPr lang="de-DE" dirty="0" err="1" smtClean="0">
                  <a:solidFill>
                    <a:schemeClr val="tx1"/>
                  </a:solidFill>
                  <a:latin typeface="Calibri" panose="020F0502020204030204" pitchFamily="34" charset="0"/>
                </a:rPr>
                <a:t>nergy</a:t>
              </a:r>
              <a:endParaRPr lang="de-DE" dirty="0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4" name="Gruppieren 3"/>
          <p:cNvGrpSpPr/>
          <p:nvPr/>
        </p:nvGrpSpPr>
        <p:grpSpPr>
          <a:xfrm>
            <a:off x="228209" y="2849774"/>
            <a:ext cx="4392000" cy="3170780"/>
            <a:chOff x="-2158194" y="4007056"/>
            <a:chExt cx="4392000" cy="3170780"/>
          </a:xfrm>
        </p:grpSpPr>
        <p:grpSp>
          <p:nvGrpSpPr>
            <p:cNvPr id="14346" name="Gruppieren 14345"/>
            <p:cNvGrpSpPr/>
            <p:nvPr/>
          </p:nvGrpSpPr>
          <p:grpSpPr>
            <a:xfrm>
              <a:off x="-2158194" y="4110604"/>
              <a:ext cx="4392000" cy="3067232"/>
              <a:chOff x="4468866" y="3861037"/>
              <a:chExt cx="4392000" cy="3067232"/>
            </a:xfrm>
          </p:grpSpPr>
          <p:pic>
            <p:nvPicPr>
              <p:cNvPr id="14340" name="Picture 4" descr="V:\Optics_Theory_Modelling\Modelling&amp;Simulations\merger_modeling\dogleg\2014-standard-optic\BBU-compromise\sig_xy.eps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5400000">
                <a:off x="5131250" y="3198653"/>
                <a:ext cx="3067232" cy="4392000"/>
              </a:xfrm>
              <a:prstGeom prst="rect">
                <a:avLst/>
              </a:prstGeom>
              <a:solidFill>
                <a:schemeClr val="bg1"/>
              </a:solidFill>
            </p:spPr>
          </p:pic>
          <p:grpSp>
            <p:nvGrpSpPr>
              <p:cNvPr id="90" name="Gruppieren 89"/>
              <p:cNvGrpSpPr/>
              <p:nvPr/>
            </p:nvGrpSpPr>
            <p:grpSpPr>
              <a:xfrm>
                <a:off x="4515894" y="6381777"/>
                <a:ext cx="3852916" cy="366408"/>
                <a:chOff x="611560" y="5559079"/>
                <a:chExt cx="3852916" cy="366408"/>
              </a:xfrm>
            </p:grpSpPr>
            <p:grpSp>
              <p:nvGrpSpPr>
                <p:cNvPr id="91" name="Gruppieren 90"/>
                <p:cNvGrpSpPr/>
                <p:nvPr/>
              </p:nvGrpSpPr>
              <p:grpSpPr>
                <a:xfrm>
                  <a:off x="1684882" y="5589240"/>
                  <a:ext cx="144000" cy="300137"/>
                  <a:chOff x="1656052" y="5589240"/>
                  <a:chExt cx="221928" cy="300137"/>
                </a:xfrm>
              </p:grpSpPr>
              <p:pic>
                <p:nvPicPr>
                  <p:cNvPr id="112" name="Picture 3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656052" y="5589240"/>
                    <a:ext cx="112440" cy="30013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113" name="Picture 3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765540" y="5589240"/>
                    <a:ext cx="112440" cy="30013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</p:grpSp>
            <p:grpSp>
              <p:nvGrpSpPr>
                <p:cNvPr id="92" name="Gruppieren 91"/>
                <p:cNvGrpSpPr/>
                <p:nvPr/>
              </p:nvGrpSpPr>
              <p:grpSpPr>
                <a:xfrm>
                  <a:off x="1956962" y="5589240"/>
                  <a:ext cx="144000" cy="300137"/>
                  <a:chOff x="1656052" y="5589240"/>
                  <a:chExt cx="221928" cy="300137"/>
                </a:xfrm>
              </p:grpSpPr>
              <p:pic>
                <p:nvPicPr>
                  <p:cNvPr id="110" name="Picture 3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656052" y="5589240"/>
                    <a:ext cx="112440" cy="30013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111" name="Picture 3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765540" y="5589240"/>
                    <a:ext cx="112440" cy="30013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</p:grpSp>
            <p:grpSp>
              <p:nvGrpSpPr>
                <p:cNvPr id="93" name="Gruppieren 92"/>
                <p:cNvGrpSpPr/>
                <p:nvPr/>
              </p:nvGrpSpPr>
              <p:grpSpPr>
                <a:xfrm>
                  <a:off x="2267744" y="5589240"/>
                  <a:ext cx="144000" cy="300137"/>
                  <a:chOff x="1656052" y="5589240"/>
                  <a:chExt cx="221928" cy="300137"/>
                </a:xfrm>
              </p:grpSpPr>
              <p:pic>
                <p:nvPicPr>
                  <p:cNvPr id="108" name="Picture 3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656052" y="5589240"/>
                    <a:ext cx="112440" cy="30013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109" name="Picture 3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765540" y="5589240"/>
                    <a:ext cx="112440" cy="30013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</p:grpSp>
            <p:sp>
              <p:nvSpPr>
                <p:cNvPr id="94" name="Rechteck 93"/>
                <p:cNvSpPr/>
                <p:nvPr/>
              </p:nvSpPr>
              <p:spPr>
                <a:xfrm>
                  <a:off x="4391250" y="5618877"/>
                  <a:ext cx="73226" cy="228129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US" sz="1800" b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5" name="Rechteck 94"/>
                <p:cNvSpPr/>
                <p:nvPr/>
              </p:nvSpPr>
              <p:spPr>
                <a:xfrm>
                  <a:off x="3923928" y="5618877"/>
                  <a:ext cx="73226" cy="228129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US" sz="1800" b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6" name="Rechteck 95"/>
                <p:cNvSpPr/>
                <p:nvPr/>
              </p:nvSpPr>
              <p:spPr>
                <a:xfrm>
                  <a:off x="3480146" y="5618877"/>
                  <a:ext cx="73226" cy="228129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US" sz="1800" b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7" name="Rechteck 96"/>
                <p:cNvSpPr/>
                <p:nvPr/>
              </p:nvSpPr>
              <p:spPr>
                <a:xfrm>
                  <a:off x="2699792" y="5618877"/>
                  <a:ext cx="73226" cy="228129"/>
                </a:xfrm>
                <a:prstGeom prst="rect">
                  <a:avLst/>
                </a:prstGeom>
                <a:solidFill>
                  <a:srgbClr val="C0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US" sz="1800" b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8" name="Rechteck 97"/>
                <p:cNvSpPr/>
                <p:nvPr/>
              </p:nvSpPr>
              <p:spPr>
                <a:xfrm>
                  <a:off x="2915816" y="5618877"/>
                  <a:ext cx="73226" cy="228129"/>
                </a:xfrm>
                <a:prstGeom prst="rect">
                  <a:avLst/>
                </a:prstGeom>
                <a:solidFill>
                  <a:srgbClr val="C0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US" sz="1800" b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9" name="Rechteck 98"/>
                <p:cNvSpPr/>
                <p:nvPr/>
              </p:nvSpPr>
              <p:spPr>
                <a:xfrm>
                  <a:off x="3131840" y="5618877"/>
                  <a:ext cx="73226" cy="228129"/>
                </a:xfrm>
                <a:prstGeom prst="rect">
                  <a:avLst/>
                </a:prstGeom>
                <a:solidFill>
                  <a:srgbClr val="C0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US" sz="1800" b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0" name="Rechteck 99"/>
                <p:cNvSpPr/>
                <p:nvPr/>
              </p:nvSpPr>
              <p:spPr>
                <a:xfrm>
                  <a:off x="3347864" y="5618877"/>
                  <a:ext cx="73226" cy="228129"/>
                </a:xfrm>
                <a:prstGeom prst="rect">
                  <a:avLst/>
                </a:prstGeom>
                <a:solidFill>
                  <a:srgbClr val="C0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US" sz="1800" b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1" name="Rechteck 100"/>
                <p:cNvSpPr/>
                <p:nvPr/>
              </p:nvSpPr>
              <p:spPr>
                <a:xfrm>
                  <a:off x="3657009" y="5618877"/>
                  <a:ext cx="73226" cy="228129"/>
                </a:xfrm>
                <a:prstGeom prst="rect">
                  <a:avLst/>
                </a:prstGeom>
                <a:solidFill>
                  <a:srgbClr val="C0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US" sz="1800" b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2" name="Rechteck 101"/>
                <p:cNvSpPr/>
                <p:nvPr/>
              </p:nvSpPr>
              <p:spPr>
                <a:xfrm>
                  <a:off x="4109395" y="5618877"/>
                  <a:ext cx="73226" cy="228129"/>
                </a:xfrm>
                <a:prstGeom prst="rect">
                  <a:avLst/>
                </a:prstGeom>
                <a:solidFill>
                  <a:srgbClr val="C0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US" sz="1800" b="0">
                    <a:solidFill>
                      <a:prstClr val="white"/>
                    </a:solidFill>
                  </a:endParaRPr>
                </a:p>
              </p:txBody>
            </p:sp>
            <p:grpSp>
              <p:nvGrpSpPr>
                <p:cNvPr id="103" name="Gruppieren 102"/>
                <p:cNvGrpSpPr/>
                <p:nvPr/>
              </p:nvGrpSpPr>
              <p:grpSpPr>
                <a:xfrm>
                  <a:off x="788359" y="5582872"/>
                  <a:ext cx="144000" cy="288285"/>
                  <a:chOff x="1656052" y="5589240"/>
                  <a:chExt cx="217488" cy="288285"/>
                </a:xfrm>
              </p:grpSpPr>
              <p:pic>
                <p:nvPicPr>
                  <p:cNvPr id="106" name="Picture 3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656052" y="5589240"/>
                    <a:ext cx="108000" cy="288285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107" name="Picture 3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765540" y="5589240"/>
                    <a:ext cx="108000" cy="288285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</p:grpSp>
            <p:sp>
              <p:nvSpPr>
                <p:cNvPr id="104" name="Rechteck 103"/>
                <p:cNvSpPr/>
                <p:nvPr/>
              </p:nvSpPr>
              <p:spPr>
                <a:xfrm>
                  <a:off x="611560" y="5559079"/>
                  <a:ext cx="216024" cy="36640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US" sz="1800" b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5" name="Rechteck 104"/>
                <p:cNvSpPr/>
                <p:nvPr/>
              </p:nvSpPr>
              <p:spPr>
                <a:xfrm>
                  <a:off x="958004" y="5612949"/>
                  <a:ext cx="73226" cy="228129"/>
                </a:xfrm>
                <a:prstGeom prst="rect">
                  <a:avLst/>
                </a:prstGeom>
                <a:solidFill>
                  <a:srgbClr val="00589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US" sz="1800" b="0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115" name="Textfeld 114"/>
            <p:cNvSpPr txBox="1"/>
            <p:nvPr/>
          </p:nvSpPr>
          <p:spPr>
            <a:xfrm>
              <a:off x="-1255132" y="4007056"/>
              <a:ext cx="2085778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de-DE" dirty="0" err="1" smtClean="0">
                  <a:solidFill>
                    <a:schemeClr val="tx1"/>
                  </a:solidFill>
                  <a:latin typeface="Calibri" panose="020F0502020204030204" pitchFamily="34" charset="0"/>
                </a:rPr>
                <a:t>rms</a:t>
              </a:r>
              <a:r>
                <a:rPr lang="de-DE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  <a:t> beam </a:t>
              </a:r>
              <a:r>
                <a:rPr lang="de-DE" dirty="0" err="1" smtClean="0">
                  <a:solidFill>
                    <a:schemeClr val="tx1"/>
                  </a:solidFill>
                  <a:latin typeface="Calibri" panose="020F0502020204030204" pitchFamily="34" charset="0"/>
                </a:rPr>
                <a:t>size</a:t>
              </a:r>
              <a:endParaRPr lang="de-DE" dirty="0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6" name="Gruppieren 5"/>
          <p:cNvGrpSpPr/>
          <p:nvPr/>
        </p:nvGrpSpPr>
        <p:grpSpPr>
          <a:xfrm>
            <a:off x="4511038" y="2866501"/>
            <a:ext cx="4392000" cy="3152658"/>
            <a:chOff x="4511038" y="2866501"/>
            <a:chExt cx="4392000" cy="3152658"/>
          </a:xfrm>
        </p:grpSpPr>
        <p:grpSp>
          <p:nvGrpSpPr>
            <p:cNvPr id="14347" name="Gruppieren 14346"/>
            <p:cNvGrpSpPr/>
            <p:nvPr/>
          </p:nvGrpSpPr>
          <p:grpSpPr>
            <a:xfrm>
              <a:off x="4511038" y="2968477"/>
              <a:ext cx="4392000" cy="3050682"/>
              <a:chOff x="4483340" y="3356992"/>
              <a:chExt cx="4392000" cy="3050682"/>
            </a:xfrm>
          </p:grpSpPr>
          <p:pic>
            <p:nvPicPr>
              <p:cNvPr id="39" name="Picture 5" descr="V:\Optics_Theory_Modelling\Modelling&amp;Simulations\merger_modeling\dogleg\2014-standard-optic\BBU-compromise\beta_xy.eps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5400000">
                <a:off x="5153999" y="2686333"/>
                <a:ext cx="3050682" cy="4392000"/>
              </a:xfrm>
              <a:prstGeom prst="rect">
                <a:avLst/>
              </a:prstGeom>
              <a:solidFill>
                <a:schemeClr val="bg1"/>
              </a:solidFill>
            </p:spPr>
          </p:pic>
          <p:grpSp>
            <p:nvGrpSpPr>
              <p:cNvPr id="66" name="Gruppieren 65"/>
              <p:cNvGrpSpPr/>
              <p:nvPr/>
            </p:nvGrpSpPr>
            <p:grpSpPr>
              <a:xfrm>
                <a:off x="4573736" y="5852506"/>
                <a:ext cx="3852916" cy="366408"/>
                <a:chOff x="611560" y="5559079"/>
                <a:chExt cx="3852916" cy="366408"/>
              </a:xfrm>
            </p:grpSpPr>
            <p:grpSp>
              <p:nvGrpSpPr>
                <p:cNvPr id="67" name="Gruppieren 66"/>
                <p:cNvGrpSpPr/>
                <p:nvPr/>
              </p:nvGrpSpPr>
              <p:grpSpPr>
                <a:xfrm>
                  <a:off x="1684882" y="5589240"/>
                  <a:ext cx="144000" cy="300137"/>
                  <a:chOff x="1656052" y="5589240"/>
                  <a:chExt cx="221928" cy="300137"/>
                </a:xfrm>
              </p:grpSpPr>
              <p:pic>
                <p:nvPicPr>
                  <p:cNvPr id="88" name="Picture 3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656052" y="5589240"/>
                    <a:ext cx="112440" cy="30013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89" name="Picture 3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765540" y="5589240"/>
                    <a:ext cx="112440" cy="30013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</p:grpSp>
            <p:grpSp>
              <p:nvGrpSpPr>
                <p:cNvPr id="68" name="Gruppieren 67"/>
                <p:cNvGrpSpPr/>
                <p:nvPr/>
              </p:nvGrpSpPr>
              <p:grpSpPr>
                <a:xfrm>
                  <a:off x="1956962" y="5589240"/>
                  <a:ext cx="144000" cy="300137"/>
                  <a:chOff x="1656052" y="5589240"/>
                  <a:chExt cx="221928" cy="300137"/>
                </a:xfrm>
              </p:grpSpPr>
              <p:pic>
                <p:nvPicPr>
                  <p:cNvPr id="86" name="Picture 3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656052" y="5589240"/>
                    <a:ext cx="112440" cy="30013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87" name="Picture 3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765540" y="5589240"/>
                    <a:ext cx="112440" cy="30013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</p:grpSp>
            <p:grpSp>
              <p:nvGrpSpPr>
                <p:cNvPr id="69" name="Gruppieren 68"/>
                <p:cNvGrpSpPr/>
                <p:nvPr/>
              </p:nvGrpSpPr>
              <p:grpSpPr>
                <a:xfrm>
                  <a:off x="2267744" y="5589240"/>
                  <a:ext cx="144000" cy="300137"/>
                  <a:chOff x="1656052" y="5589240"/>
                  <a:chExt cx="221928" cy="300137"/>
                </a:xfrm>
              </p:grpSpPr>
              <p:pic>
                <p:nvPicPr>
                  <p:cNvPr id="84" name="Picture 3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656052" y="5589240"/>
                    <a:ext cx="112440" cy="30013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85" name="Picture 3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765540" y="5589240"/>
                    <a:ext cx="112440" cy="30013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</p:grpSp>
            <p:sp>
              <p:nvSpPr>
                <p:cNvPr id="70" name="Rechteck 69"/>
                <p:cNvSpPr/>
                <p:nvPr/>
              </p:nvSpPr>
              <p:spPr>
                <a:xfrm>
                  <a:off x="4391250" y="5618877"/>
                  <a:ext cx="73226" cy="228129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US" sz="1800" b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1" name="Rechteck 70"/>
                <p:cNvSpPr/>
                <p:nvPr/>
              </p:nvSpPr>
              <p:spPr>
                <a:xfrm>
                  <a:off x="3923928" y="5618877"/>
                  <a:ext cx="73226" cy="228129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US" sz="1800" b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2" name="Rechteck 71"/>
                <p:cNvSpPr/>
                <p:nvPr/>
              </p:nvSpPr>
              <p:spPr>
                <a:xfrm>
                  <a:off x="3480146" y="5618877"/>
                  <a:ext cx="73226" cy="228129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US" sz="1800" b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3" name="Rechteck 72"/>
                <p:cNvSpPr/>
                <p:nvPr/>
              </p:nvSpPr>
              <p:spPr>
                <a:xfrm>
                  <a:off x="2699792" y="5618877"/>
                  <a:ext cx="73226" cy="228129"/>
                </a:xfrm>
                <a:prstGeom prst="rect">
                  <a:avLst/>
                </a:prstGeom>
                <a:solidFill>
                  <a:srgbClr val="C0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US" sz="1800" b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4" name="Rechteck 73"/>
                <p:cNvSpPr/>
                <p:nvPr/>
              </p:nvSpPr>
              <p:spPr>
                <a:xfrm>
                  <a:off x="2915816" y="5618877"/>
                  <a:ext cx="73226" cy="228129"/>
                </a:xfrm>
                <a:prstGeom prst="rect">
                  <a:avLst/>
                </a:prstGeom>
                <a:solidFill>
                  <a:srgbClr val="C0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US" sz="1800" b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5" name="Rechteck 74"/>
                <p:cNvSpPr/>
                <p:nvPr/>
              </p:nvSpPr>
              <p:spPr>
                <a:xfrm>
                  <a:off x="3131840" y="5618877"/>
                  <a:ext cx="73226" cy="228129"/>
                </a:xfrm>
                <a:prstGeom prst="rect">
                  <a:avLst/>
                </a:prstGeom>
                <a:solidFill>
                  <a:srgbClr val="C0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US" sz="1800" b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6" name="Rechteck 75"/>
                <p:cNvSpPr/>
                <p:nvPr/>
              </p:nvSpPr>
              <p:spPr>
                <a:xfrm>
                  <a:off x="3347864" y="5618877"/>
                  <a:ext cx="73226" cy="228129"/>
                </a:xfrm>
                <a:prstGeom prst="rect">
                  <a:avLst/>
                </a:prstGeom>
                <a:solidFill>
                  <a:srgbClr val="C0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US" sz="1800" b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7" name="Rechteck 76"/>
                <p:cNvSpPr/>
                <p:nvPr/>
              </p:nvSpPr>
              <p:spPr>
                <a:xfrm>
                  <a:off x="3657009" y="5618877"/>
                  <a:ext cx="73226" cy="228129"/>
                </a:xfrm>
                <a:prstGeom prst="rect">
                  <a:avLst/>
                </a:prstGeom>
                <a:solidFill>
                  <a:srgbClr val="C0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US" sz="1800" b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8" name="Rechteck 77"/>
                <p:cNvSpPr/>
                <p:nvPr/>
              </p:nvSpPr>
              <p:spPr>
                <a:xfrm>
                  <a:off x="4109395" y="5618877"/>
                  <a:ext cx="73226" cy="228129"/>
                </a:xfrm>
                <a:prstGeom prst="rect">
                  <a:avLst/>
                </a:prstGeom>
                <a:solidFill>
                  <a:srgbClr val="C0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US" sz="1800" b="0">
                    <a:solidFill>
                      <a:prstClr val="white"/>
                    </a:solidFill>
                  </a:endParaRPr>
                </a:p>
              </p:txBody>
            </p:sp>
            <p:grpSp>
              <p:nvGrpSpPr>
                <p:cNvPr id="79" name="Gruppieren 78"/>
                <p:cNvGrpSpPr/>
                <p:nvPr/>
              </p:nvGrpSpPr>
              <p:grpSpPr>
                <a:xfrm>
                  <a:off x="788359" y="5582872"/>
                  <a:ext cx="144000" cy="288285"/>
                  <a:chOff x="1656052" y="5589240"/>
                  <a:chExt cx="217488" cy="288285"/>
                </a:xfrm>
              </p:grpSpPr>
              <p:pic>
                <p:nvPicPr>
                  <p:cNvPr id="82" name="Picture 3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656052" y="5589240"/>
                    <a:ext cx="108000" cy="288285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83" name="Picture 3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765540" y="5589240"/>
                    <a:ext cx="108000" cy="288285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</p:grpSp>
            <p:sp>
              <p:nvSpPr>
                <p:cNvPr id="80" name="Rechteck 79"/>
                <p:cNvSpPr/>
                <p:nvPr/>
              </p:nvSpPr>
              <p:spPr>
                <a:xfrm>
                  <a:off x="611560" y="5559079"/>
                  <a:ext cx="216024" cy="36640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US" sz="1800" b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1" name="Rechteck 80"/>
                <p:cNvSpPr/>
                <p:nvPr/>
              </p:nvSpPr>
              <p:spPr>
                <a:xfrm>
                  <a:off x="958004" y="5612949"/>
                  <a:ext cx="73226" cy="228129"/>
                </a:xfrm>
                <a:prstGeom prst="rect">
                  <a:avLst/>
                </a:prstGeom>
                <a:solidFill>
                  <a:srgbClr val="00589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US" sz="1800" b="0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116" name="Textfeld 115"/>
            <p:cNvSpPr txBox="1"/>
            <p:nvPr/>
          </p:nvSpPr>
          <p:spPr>
            <a:xfrm>
              <a:off x="5615811" y="2866501"/>
              <a:ext cx="1824452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de-DE" dirty="0" err="1" smtClean="0">
                  <a:solidFill>
                    <a:schemeClr val="tx1"/>
                  </a:solidFill>
                  <a:latin typeface="Calibri" panose="020F0502020204030204" pitchFamily="34" charset="0"/>
                </a:rPr>
                <a:t>Twiss</a:t>
              </a:r>
              <a:r>
                <a:rPr lang="de-DE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  <a:t> </a:t>
              </a:r>
              <a:r>
                <a:rPr lang="de-DE" dirty="0" err="1" smtClean="0">
                  <a:solidFill>
                    <a:schemeClr val="tx1"/>
                  </a:solidFill>
                  <a:latin typeface="Calibri" panose="020F0502020204030204" pitchFamily="34" charset="0"/>
                </a:rPr>
                <a:t>parameter</a:t>
              </a:r>
              <a:endParaRPr lang="de-DE" dirty="0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13571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1220033" y="101528"/>
            <a:ext cx="50118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dirty="0" smtClean="0">
                <a:solidFill>
                  <a:prstClr val="white"/>
                </a:solidFill>
                <a:latin typeface="Calibri"/>
              </a:rPr>
              <a:t>Linear Beam Optics: Merger / Splitter </a:t>
            </a:r>
            <a:endParaRPr lang="en-US" sz="2400" dirty="0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2" name="Gruppieren 1"/>
          <p:cNvGrpSpPr/>
          <p:nvPr/>
        </p:nvGrpSpPr>
        <p:grpSpPr>
          <a:xfrm>
            <a:off x="692636" y="1240853"/>
            <a:ext cx="7733686" cy="5148597"/>
            <a:chOff x="443575" y="1408361"/>
            <a:chExt cx="8959953" cy="6060513"/>
          </a:xfrm>
        </p:grpSpPr>
        <p:pic>
          <p:nvPicPr>
            <p:cNvPr id="115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575" y="1408361"/>
              <a:ext cx="8120062" cy="38052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8" name="Rectangle 4"/>
            <p:cNvSpPr>
              <a:spLocks noChangeArrowheads="1"/>
            </p:cNvSpPr>
            <p:nvPr/>
          </p:nvSpPr>
          <p:spPr bwMode="auto">
            <a:xfrm>
              <a:off x="5617964" y="5382085"/>
              <a:ext cx="3785564" cy="20867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342900" indent="-34290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800100" indent="-34290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257300" indent="-3429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714500" indent="-3429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171700" indent="-3429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628900" indent="-3429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3086100" indent="-3429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543300" indent="-3429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4000500" indent="-3429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>
                <a:lnSpc>
                  <a:spcPct val="130000"/>
                </a:lnSpc>
              </a:pPr>
              <a:r>
                <a:rPr lang="en-US" altLang="en-US" sz="1400" dirty="0">
                  <a:solidFill>
                    <a:prstClr val="black"/>
                  </a:solidFill>
                  <a:latin typeface="Calibri"/>
                </a:rPr>
                <a:t>Mergers for existing and proposed </a:t>
              </a:r>
              <a:r>
                <a:rPr lang="en-US" altLang="en-US" sz="1400" dirty="0" smtClean="0">
                  <a:solidFill>
                    <a:prstClr val="black"/>
                  </a:solidFill>
                  <a:latin typeface="Calibri"/>
                </a:rPr>
                <a:t>ERLs</a:t>
              </a:r>
              <a:r>
                <a:rPr lang="en-US" altLang="en-US" sz="1400" dirty="0">
                  <a:solidFill>
                    <a:prstClr val="black"/>
                  </a:solidFill>
                  <a:latin typeface="Calibri"/>
                </a:rPr>
                <a:t>:</a:t>
              </a:r>
            </a:p>
            <a:p>
              <a:pPr marL="457200" lvl="1" indent="0" algn="l">
                <a:lnSpc>
                  <a:spcPct val="130000"/>
                </a:lnSpc>
              </a:pPr>
              <a:r>
                <a:rPr lang="en-US" altLang="en-US" sz="1400" dirty="0" smtClean="0">
                  <a:solidFill>
                    <a:prstClr val="black"/>
                  </a:solidFill>
                  <a:latin typeface="Calibri"/>
                </a:rPr>
                <a:t>(a)   JLAB </a:t>
              </a:r>
              <a:r>
                <a:rPr lang="en-US" altLang="en-US" sz="1400" dirty="0">
                  <a:solidFill>
                    <a:prstClr val="black"/>
                  </a:solidFill>
                  <a:latin typeface="Calibri"/>
                </a:rPr>
                <a:t>IR-demo, IR-upgrade, </a:t>
              </a:r>
            </a:p>
            <a:p>
              <a:pPr lvl="1" algn="l">
                <a:lnSpc>
                  <a:spcPct val="130000"/>
                </a:lnSpc>
              </a:pPr>
              <a:r>
                <a:rPr lang="en-US" altLang="en-US" sz="1400" dirty="0">
                  <a:solidFill>
                    <a:prstClr val="black"/>
                  </a:solidFill>
                  <a:latin typeface="Calibri"/>
                </a:rPr>
                <a:t>            Cornell </a:t>
              </a:r>
              <a:r>
                <a:rPr lang="en-US" altLang="en-US" sz="1400" dirty="0" smtClean="0">
                  <a:solidFill>
                    <a:prstClr val="black"/>
                  </a:solidFill>
                  <a:latin typeface="Calibri"/>
                </a:rPr>
                <a:t>ERL, </a:t>
              </a:r>
              <a:r>
                <a:rPr lang="en-US" altLang="en-US" sz="1400" dirty="0" err="1">
                  <a:solidFill>
                    <a:prstClr val="black"/>
                  </a:solidFill>
                  <a:latin typeface="Calibri"/>
                </a:rPr>
                <a:t>Daresbury</a:t>
              </a:r>
              <a:r>
                <a:rPr lang="en-US" altLang="en-US" sz="1400" dirty="0">
                  <a:solidFill>
                    <a:prstClr val="black"/>
                  </a:solidFill>
                  <a:latin typeface="Calibri"/>
                </a:rPr>
                <a:t> </a:t>
              </a:r>
              <a:r>
                <a:rPr lang="en-US" altLang="en-US" sz="1400" dirty="0" smtClean="0">
                  <a:solidFill>
                    <a:prstClr val="black"/>
                  </a:solidFill>
                  <a:latin typeface="Calibri"/>
                </a:rPr>
                <a:t>ERLP</a:t>
              </a:r>
            </a:p>
            <a:p>
              <a:pPr lvl="1" algn="l">
                <a:lnSpc>
                  <a:spcPct val="130000"/>
                </a:lnSpc>
              </a:pPr>
              <a:r>
                <a:rPr lang="en-US" altLang="en-US" sz="1400" dirty="0" smtClean="0">
                  <a:solidFill>
                    <a:prstClr val="black"/>
                  </a:solidFill>
                  <a:latin typeface="Calibri"/>
                </a:rPr>
                <a:t>(</a:t>
              </a:r>
              <a:r>
                <a:rPr lang="en-US" altLang="en-US" sz="1400" dirty="0">
                  <a:solidFill>
                    <a:prstClr val="black"/>
                  </a:solidFill>
                  <a:latin typeface="Calibri"/>
                </a:rPr>
                <a:t>b)   </a:t>
              </a:r>
              <a:r>
                <a:rPr lang="en-US" altLang="en-US" sz="1400" dirty="0" smtClean="0">
                  <a:solidFill>
                    <a:prstClr val="black"/>
                  </a:solidFill>
                  <a:latin typeface="Calibri"/>
                </a:rPr>
                <a:t>JAERI-ERL</a:t>
              </a:r>
              <a:endParaRPr lang="en-US" altLang="en-US" sz="1400" dirty="0">
                <a:solidFill>
                  <a:prstClr val="black"/>
                </a:solidFill>
                <a:latin typeface="Calibri"/>
              </a:endParaRPr>
            </a:p>
            <a:p>
              <a:pPr lvl="1" algn="l">
                <a:lnSpc>
                  <a:spcPct val="130000"/>
                </a:lnSpc>
              </a:pPr>
              <a:r>
                <a:rPr lang="en-US" altLang="en-US" sz="1400" dirty="0">
                  <a:solidFill>
                    <a:prstClr val="black"/>
                  </a:solidFill>
                  <a:latin typeface="Calibri"/>
                </a:rPr>
                <a:t>(c)   </a:t>
              </a:r>
              <a:r>
                <a:rPr lang="en-US" altLang="en-US" sz="1400" dirty="0" smtClean="0">
                  <a:solidFill>
                    <a:prstClr val="black"/>
                  </a:solidFill>
                  <a:latin typeface="Calibri"/>
                </a:rPr>
                <a:t>BINP-ERL</a:t>
              </a:r>
              <a:endParaRPr lang="en-US" altLang="en-US" sz="1400" dirty="0">
                <a:solidFill>
                  <a:prstClr val="black"/>
                </a:solidFill>
                <a:latin typeface="Calibri"/>
              </a:endParaRPr>
            </a:p>
            <a:p>
              <a:pPr lvl="1" algn="l">
                <a:lnSpc>
                  <a:spcPct val="130000"/>
                </a:lnSpc>
              </a:pPr>
              <a:r>
                <a:rPr lang="en-US" altLang="en-US" sz="1400" dirty="0">
                  <a:solidFill>
                    <a:prstClr val="black"/>
                  </a:solidFill>
                  <a:latin typeface="Calibri"/>
                </a:rPr>
                <a:t>(d)   BNL-ERL (proposed</a:t>
              </a:r>
              <a:r>
                <a:rPr lang="en-US" altLang="en-US" sz="1400" dirty="0" smtClean="0">
                  <a:solidFill>
                    <a:prstClr val="black"/>
                  </a:solidFill>
                  <a:latin typeface="Calibri"/>
                </a:rPr>
                <a:t>)</a:t>
              </a:r>
              <a:endParaRPr lang="en-US" altLang="en-US" sz="1400" dirty="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3" name="Textfeld 2"/>
          <p:cNvSpPr txBox="1"/>
          <p:nvPr/>
        </p:nvSpPr>
        <p:spPr>
          <a:xfrm>
            <a:off x="692636" y="4760674"/>
            <a:ext cx="3874587" cy="13234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design considerations:</a:t>
            </a:r>
          </a:p>
          <a:p>
            <a:pPr marL="742950" lvl="1" indent="-285750" algn="l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sz="1800" b="0" dirty="0" smtClean="0">
                <a:solidFill>
                  <a:prstClr val="black"/>
                </a:solidFill>
                <a:latin typeface="Calibri"/>
              </a:rPr>
              <a:t>length &amp; hardware</a:t>
            </a:r>
          </a:p>
          <a:p>
            <a:pPr marL="742950" lvl="1" indent="-285750" algn="l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sz="1800" b="0" dirty="0" smtClean="0">
                <a:solidFill>
                  <a:prstClr val="black"/>
                </a:solidFill>
                <a:latin typeface="Calibri"/>
              </a:rPr>
              <a:t>chromatic properties, R</a:t>
            </a:r>
            <a:r>
              <a:rPr lang="en-US" sz="1800" b="0" baseline="-25000" dirty="0" smtClean="0">
                <a:solidFill>
                  <a:prstClr val="black"/>
                </a:solidFill>
                <a:latin typeface="Calibri"/>
              </a:rPr>
              <a:t>56</a:t>
            </a:r>
            <a:r>
              <a:rPr lang="en-US" sz="1800" b="0" dirty="0" smtClean="0">
                <a:solidFill>
                  <a:prstClr val="black"/>
                </a:solidFill>
                <a:latin typeface="Calibri"/>
              </a:rPr>
              <a:t> range</a:t>
            </a:r>
          </a:p>
          <a:p>
            <a:pPr marL="742950" lvl="1" indent="-285750" algn="l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sz="1800" b="0" dirty="0" smtClean="0">
                <a:solidFill>
                  <a:prstClr val="black"/>
                </a:solidFill>
                <a:latin typeface="Calibri"/>
              </a:rPr>
              <a:t>SC sensitivity / </a:t>
            </a:r>
            <a:r>
              <a:rPr lang="en-US" sz="1800" b="0" dirty="0" smtClean="0">
                <a:solidFill>
                  <a:prstClr val="black"/>
                </a:solidFill>
                <a:latin typeface="Symbol" panose="05050102010706020507" pitchFamily="18" charset="2"/>
              </a:rPr>
              <a:t>e</a:t>
            </a:r>
            <a:r>
              <a:rPr lang="en-US" sz="1800" b="0" dirty="0" smtClean="0">
                <a:solidFill>
                  <a:prstClr val="black"/>
                </a:solidFill>
                <a:latin typeface="Calibri"/>
              </a:rPr>
              <a:t> compensation</a:t>
            </a:r>
            <a:endParaRPr lang="en-US" sz="1800" b="0" dirty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8" name="Gruppieren 7"/>
          <p:cNvGrpSpPr/>
          <p:nvPr/>
        </p:nvGrpSpPr>
        <p:grpSpPr>
          <a:xfrm>
            <a:off x="542446" y="1728061"/>
            <a:ext cx="3569840" cy="1216619"/>
            <a:chOff x="821410" y="1836547"/>
            <a:chExt cx="3569840" cy="1216619"/>
          </a:xfrm>
        </p:grpSpPr>
        <p:sp>
          <p:nvSpPr>
            <p:cNvPr id="6" name="Rechteck 5"/>
            <p:cNvSpPr/>
            <p:nvPr/>
          </p:nvSpPr>
          <p:spPr bwMode="auto">
            <a:xfrm>
              <a:off x="821410" y="1836547"/>
              <a:ext cx="3569840" cy="1216619"/>
            </a:xfrm>
            <a:prstGeom prst="rect">
              <a:avLst/>
            </a:prstGeom>
            <a:noFill/>
            <a:ln w="2857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1" i="0" u="none" strike="noStrike" cap="none" normalizeH="0" baseline="0" smtClean="0">
                <a:ln>
                  <a:noFill/>
                </a:ln>
                <a:solidFill>
                  <a:srgbClr val="00589C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3218324" y="2689111"/>
              <a:ext cx="104778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alibri" panose="020F0502020204030204" pitchFamily="34" charset="0"/>
                </a:rPr>
                <a:t>bERLinPro</a:t>
              </a:r>
              <a:endParaRPr lang="en-US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1768401" y="2055967"/>
            <a:ext cx="756319" cy="476540"/>
            <a:chOff x="1768401" y="2055967"/>
            <a:chExt cx="756319" cy="476540"/>
          </a:xfrm>
        </p:grpSpPr>
        <p:sp>
          <p:nvSpPr>
            <p:cNvPr id="5" name="Ellipse 4"/>
            <p:cNvSpPr/>
            <p:nvPr/>
          </p:nvSpPr>
          <p:spPr bwMode="auto">
            <a:xfrm>
              <a:off x="1768401" y="2172507"/>
              <a:ext cx="108000" cy="3600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600" b="1" i="0" u="none" strike="noStrike" cap="none" normalizeH="0" baseline="0" smtClean="0">
                <a:ln>
                  <a:noFill/>
                </a:ln>
                <a:solidFill>
                  <a:srgbClr val="00589C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1" name="Ellipse 10"/>
            <p:cNvSpPr/>
            <p:nvPr/>
          </p:nvSpPr>
          <p:spPr bwMode="auto">
            <a:xfrm rot="-1200000">
              <a:off x="2416720" y="2055967"/>
              <a:ext cx="108000" cy="3600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600" b="1" i="0" u="none" strike="noStrike" cap="none" normalizeH="0" baseline="0" smtClean="0">
                <a:ln>
                  <a:noFill/>
                </a:ln>
                <a:solidFill>
                  <a:srgbClr val="00589C"/>
                </a:solidFill>
                <a:effectLst/>
                <a:latin typeface="Arial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628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/>
        </p:nvGrpSpPr>
        <p:grpSpPr>
          <a:xfrm>
            <a:off x="2658676" y="2242378"/>
            <a:ext cx="6381617" cy="4370292"/>
            <a:chOff x="2658676" y="2242378"/>
            <a:chExt cx="6381617" cy="4370292"/>
          </a:xfrm>
        </p:grpSpPr>
        <p:sp>
          <p:nvSpPr>
            <p:cNvPr id="2" name="Textfeld 1"/>
            <p:cNvSpPr txBox="1"/>
            <p:nvPr/>
          </p:nvSpPr>
          <p:spPr>
            <a:xfrm>
              <a:off x="5972365" y="2242378"/>
              <a:ext cx="17629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anose="020F0502020204030204" pitchFamily="34" charset="0"/>
                </a:rPr>
                <a:t>bERLinPro: merger</a:t>
              </a:r>
              <a:endPara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endParaRPr>
            </a:p>
          </p:txBody>
        </p:sp>
        <p:pic>
          <p:nvPicPr>
            <p:cNvPr id="44035" name="Picture 3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24"/>
            <a:stretch/>
          </p:blipFill>
          <p:spPr bwMode="auto">
            <a:xfrm>
              <a:off x="2658676" y="2540491"/>
              <a:ext cx="6381617" cy="4072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hteck 8"/>
            <p:cNvSpPr/>
            <p:nvPr/>
          </p:nvSpPr>
          <p:spPr bwMode="auto">
            <a:xfrm rot="-600000">
              <a:off x="8322589" y="3417377"/>
              <a:ext cx="457200" cy="627682"/>
            </a:xfrm>
            <a:prstGeom prst="rect">
              <a:avLst/>
            </a:prstGeom>
            <a:solidFill>
              <a:srgbClr val="FFC000">
                <a:alpha val="58000"/>
              </a:srgbClr>
            </a:solidFill>
            <a:ln w="19050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1" i="0" u="none" strike="noStrike" cap="none" normalizeH="0" baseline="0" smtClean="0">
                <a:ln>
                  <a:noFill/>
                </a:ln>
                <a:solidFill>
                  <a:srgbClr val="00589C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5" name="Rechteck 14"/>
            <p:cNvSpPr/>
            <p:nvPr/>
          </p:nvSpPr>
          <p:spPr bwMode="auto">
            <a:xfrm rot="-600000">
              <a:off x="5559535" y="3487666"/>
              <a:ext cx="457200" cy="627682"/>
            </a:xfrm>
            <a:prstGeom prst="rect">
              <a:avLst/>
            </a:prstGeom>
            <a:solidFill>
              <a:srgbClr val="FFC000">
                <a:alpha val="58000"/>
              </a:srgbClr>
            </a:solidFill>
            <a:ln w="19050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1" i="0" u="none" strike="noStrike" cap="none" normalizeH="0" baseline="0" smtClean="0">
                <a:ln>
                  <a:noFill/>
                </a:ln>
                <a:solidFill>
                  <a:srgbClr val="00589C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6" name="Rechteck 15"/>
            <p:cNvSpPr/>
            <p:nvPr/>
          </p:nvSpPr>
          <p:spPr bwMode="auto">
            <a:xfrm rot="-600000">
              <a:off x="2939592" y="4376450"/>
              <a:ext cx="457200" cy="627682"/>
            </a:xfrm>
            <a:prstGeom prst="rect">
              <a:avLst/>
            </a:prstGeom>
            <a:solidFill>
              <a:srgbClr val="FFC000">
                <a:alpha val="58000"/>
              </a:srgbClr>
            </a:solidFill>
            <a:ln w="19050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1" i="0" u="none" strike="noStrike" cap="none" normalizeH="0" baseline="0" smtClean="0">
                <a:ln>
                  <a:noFill/>
                </a:ln>
                <a:solidFill>
                  <a:srgbClr val="00589C"/>
                </a:solidFill>
                <a:effectLst/>
                <a:latin typeface="Arial" charset="0"/>
                <a:cs typeface="Arial" charset="0"/>
              </a:endParaRPr>
            </a:p>
          </p:txBody>
        </p:sp>
      </p:grpSp>
      <p:sp>
        <p:nvSpPr>
          <p:cNvPr id="5" name="Rechteck 4"/>
          <p:cNvSpPr/>
          <p:nvPr/>
        </p:nvSpPr>
        <p:spPr>
          <a:xfrm>
            <a:off x="987536" y="884281"/>
            <a:ext cx="7929434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500"/>
              </a:lnSpc>
            </a:pPr>
            <a:r>
              <a:rPr lang="en-GB" sz="2000" dirty="0" smtClean="0">
                <a:solidFill>
                  <a:schemeClr val="tx2"/>
                </a:solidFill>
                <a:latin typeface="Calibri"/>
              </a:rPr>
              <a:t>bERLinPro: </a:t>
            </a:r>
            <a:r>
              <a:rPr lang="en-GB" sz="2000" b="0" dirty="0">
                <a:solidFill>
                  <a:schemeClr val="tx1"/>
                </a:solidFill>
                <a:latin typeface="Calibri"/>
              </a:rPr>
              <a:t>m</a:t>
            </a:r>
            <a:r>
              <a:rPr lang="en-GB" sz="2000" b="0" dirty="0" smtClean="0">
                <a:solidFill>
                  <a:schemeClr val="tx1"/>
                </a:solidFill>
                <a:latin typeface="Calibri"/>
              </a:rPr>
              <a:t>erger</a:t>
            </a:r>
          </a:p>
          <a:p>
            <a:pPr marL="285750" indent="-285750" algn="l">
              <a:lnSpc>
                <a:spcPts val="25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prstClr val="black"/>
                </a:solidFill>
                <a:latin typeface="Calibri"/>
              </a:rPr>
              <a:t>beam dynamics dominated by SC</a:t>
            </a:r>
          </a:p>
          <a:p>
            <a:pPr marL="742950" lvl="1" indent="-285750" algn="l">
              <a:lnSpc>
                <a:spcPts val="2500"/>
              </a:lnSpc>
              <a:buFont typeface="Wingdings"/>
              <a:buChar char="à"/>
            </a:pPr>
            <a:r>
              <a:rPr lang="en-GB" sz="1800" b="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emittance compensation continued</a:t>
            </a:r>
          </a:p>
          <a:p>
            <a:pPr marL="742950" lvl="1" indent="-285750" algn="l">
              <a:lnSpc>
                <a:spcPts val="2500"/>
              </a:lnSpc>
              <a:buFont typeface="Wingdings"/>
              <a:buChar char="à"/>
            </a:pPr>
            <a:r>
              <a:rPr lang="en-GB" sz="1800" b="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beam transport in dispersive section: </a:t>
            </a:r>
            <a:r>
              <a:rPr lang="en-GB" sz="1800" b="0" dirty="0" smtClean="0">
                <a:solidFill>
                  <a:prstClr val="black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e-</a:t>
            </a:r>
            <a:r>
              <a:rPr lang="en-GB" sz="1800" b="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growth (“space charge dispersion”)</a:t>
            </a:r>
          </a:p>
          <a:p>
            <a:pPr marL="285750" indent="-285750" algn="l">
              <a:lnSpc>
                <a:spcPts val="25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first stage of compression</a:t>
            </a:r>
          </a:p>
          <a:p>
            <a:pPr lvl="1" algn="l">
              <a:lnSpc>
                <a:spcPts val="2500"/>
              </a:lnSpc>
            </a:pPr>
            <a:r>
              <a:rPr lang="en-GB" sz="1800" b="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 rf curvature limits R</a:t>
            </a:r>
            <a:r>
              <a:rPr lang="en-GB" sz="1800" b="0" baseline="-2500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56</a:t>
            </a:r>
            <a:endParaRPr lang="en-GB" sz="1800" b="0" baseline="-25000" dirty="0" smtClean="0">
              <a:solidFill>
                <a:prstClr val="black"/>
              </a:solidFill>
              <a:latin typeface="Calibri"/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en-US" sz="1100" b="0" kern="0" dirty="0" smtClean="0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8" name="Gruppieren 7"/>
          <p:cNvGrpSpPr/>
          <p:nvPr/>
        </p:nvGrpSpPr>
        <p:grpSpPr>
          <a:xfrm>
            <a:off x="4262624" y="2567184"/>
            <a:ext cx="4877561" cy="3742668"/>
            <a:chOff x="4158935" y="2492896"/>
            <a:chExt cx="4877561" cy="3742668"/>
          </a:xfrm>
        </p:grpSpPr>
        <p:grpSp>
          <p:nvGrpSpPr>
            <p:cNvPr id="6" name="Gruppieren 5"/>
            <p:cNvGrpSpPr/>
            <p:nvPr/>
          </p:nvGrpSpPr>
          <p:grpSpPr>
            <a:xfrm>
              <a:off x="4158935" y="2492896"/>
              <a:ext cx="4877561" cy="3742668"/>
              <a:chOff x="3870407" y="2564904"/>
              <a:chExt cx="4750269" cy="3716137"/>
            </a:xfrm>
          </p:grpSpPr>
          <p:pic>
            <p:nvPicPr>
              <p:cNvPr id="15363" name="Picture 3" descr="U:\elegant\BERLinPro\reference\injector\disp_injector.png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32" t="6325" r="14420" b="7215"/>
              <a:stretch/>
            </p:blipFill>
            <p:spPr bwMode="auto">
              <a:xfrm>
                <a:off x="3870407" y="2564904"/>
                <a:ext cx="4750269" cy="371613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" name="Textfeld 2"/>
              <p:cNvSpPr txBox="1"/>
              <p:nvPr/>
            </p:nvSpPr>
            <p:spPr>
              <a:xfrm>
                <a:off x="7109639" y="2754405"/>
                <a:ext cx="1378824" cy="641749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1800" b="0" dirty="0" err="1" smtClean="0">
                    <a:solidFill>
                      <a:prstClr val="black"/>
                    </a:solidFill>
                    <a:latin typeface="Symbol" panose="05050102010706020507" pitchFamily="18" charset="2"/>
                  </a:rPr>
                  <a:t>j</a:t>
                </a:r>
                <a:r>
                  <a:rPr lang="en-US" sz="1800" b="0" baseline="-25000" dirty="0" err="1" smtClean="0">
                    <a:solidFill>
                      <a:prstClr val="black"/>
                    </a:solidFill>
                    <a:latin typeface="Calibri"/>
                  </a:rPr>
                  <a:t>bend</a:t>
                </a:r>
                <a:r>
                  <a:rPr lang="en-US" sz="1800" b="0" dirty="0" smtClean="0">
                    <a:solidFill>
                      <a:prstClr val="black"/>
                    </a:solidFill>
                    <a:latin typeface="Calibri"/>
                  </a:rPr>
                  <a:t> = 20°</a:t>
                </a:r>
              </a:p>
              <a:p>
                <a:pPr algn="l"/>
                <a:r>
                  <a:rPr lang="en-US" sz="1800" b="0" dirty="0" smtClean="0">
                    <a:solidFill>
                      <a:prstClr val="black"/>
                    </a:solidFill>
                    <a:latin typeface="Calibri"/>
                  </a:rPr>
                  <a:t>R</a:t>
                </a:r>
                <a:r>
                  <a:rPr lang="en-US" sz="1800" b="0" baseline="-25000" dirty="0" smtClean="0">
                    <a:solidFill>
                      <a:prstClr val="black"/>
                    </a:solidFill>
                    <a:latin typeface="Calibri"/>
                  </a:rPr>
                  <a:t>56      </a:t>
                </a:r>
                <a:r>
                  <a:rPr lang="en-US" sz="1800" b="0" dirty="0" smtClean="0">
                    <a:solidFill>
                      <a:prstClr val="black"/>
                    </a:solidFill>
                    <a:latin typeface="Calibri"/>
                  </a:rPr>
                  <a:t>= 10 cm</a:t>
                </a:r>
                <a:endParaRPr lang="en-US" sz="1800" b="0" dirty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sp>
          <p:nvSpPr>
            <p:cNvPr id="7" name="Rechteck 6"/>
            <p:cNvSpPr/>
            <p:nvPr/>
          </p:nvSpPr>
          <p:spPr>
            <a:xfrm>
              <a:off x="6735592" y="4589675"/>
              <a:ext cx="72000" cy="216024"/>
            </a:xfrm>
            <a:prstGeom prst="rect">
              <a:avLst/>
            </a:prstGeom>
            <a:solidFill>
              <a:srgbClr val="FFC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800" b="0">
                <a:solidFill>
                  <a:prstClr val="white"/>
                </a:solidFill>
              </a:endParaRPr>
            </a:p>
          </p:txBody>
        </p:sp>
        <p:sp>
          <p:nvSpPr>
            <p:cNvPr id="43" name="Rechteck 42"/>
            <p:cNvSpPr/>
            <p:nvPr/>
          </p:nvSpPr>
          <p:spPr>
            <a:xfrm>
              <a:off x="7011733" y="4800001"/>
              <a:ext cx="72000" cy="216024"/>
            </a:xfrm>
            <a:prstGeom prst="rect">
              <a:avLst/>
            </a:prstGeom>
            <a:solidFill>
              <a:srgbClr val="FFC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800" b="0">
                <a:solidFill>
                  <a:prstClr val="white"/>
                </a:solidFill>
              </a:endParaRPr>
            </a:p>
          </p:txBody>
        </p:sp>
        <p:sp>
          <p:nvSpPr>
            <p:cNvPr id="44" name="Rechteck 43"/>
            <p:cNvSpPr/>
            <p:nvPr/>
          </p:nvSpPr>
          <p:spPr>
            <a:xfrm>
              <a:off x="7291218" y="4589675"/>
              <a:ext cx="72000" cy="216024"/>
            </a:xfrm>
            <a:prstGeom prst="rect">
              <a:avLst/>
            </a:prstGeom>
            <a:solidFill>
              <a:srgbClr val="FFC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800" b="0">
                <a:solidFill>
                  <a:prstClr val="white"/>
                </a:solidFill>
              </a:endParaRPr>
            </a:p>
          </p:txBody>
        </p:sp>
      </p:grpSp>
      <p:grpSp>
        <p:nvGrpSpPr>
          <p:cNvPr id="13" name="Gruppieren 12"/>
          <p:cNvGrpSpPr/>
          <p:nvPr/>
        </p:nvGrpSpPr>
        <p:grpSpPr>
          <a:xfrm>
            <a:off x="364871" y="2238878"/>
            <a:ext cx="6989754" cy="4350143"/>
            <a:chOff x="364871" y="2238878"/>
            <a:chExt cx="6989754" cy="4350143"/>
          </a:xfrm>
        </p:grpSpPr>
        <p:sp>
          <p:nvSpPr>
            <p:cNvPr id="11" name="Rechteck 10"/>
            <p:cNvSpPr/>
            <p:nvPr/>
          </p:nvSpPr>
          <p:spPr bwMode="auto">
            <a:xfrm>
              <a:off x="364871" y="2238878"/>
              <a:ext cx="6989754" cy="4350143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1" i="0" u="none" strike="noStrike" cap="none" normalizeH="0" baseline="0" smtClean="0">
                <a:ln>
                  <a:noFill/>
                </a:ln>
                <a:solidFill>
                  <a:srgbClr val="00589C"/>
                </a:solidFill>
                <a:effectLst/>
                <a:latin typeface="Arial" charset="0"/>
                <a:cs typeface="Arial" charset="0"/>
              </a:endParaRPr>
            </a:p>
          </p:txBody>
        </p:sp>
        <p:pic>
          <p:nvPicPr>
            <p:cNvPr id="17410" name="Picture 2" descr="D:\Mathematics\Mathematica\OPAL_emit_plot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746" y="2504915"/>
              <a:ext cx="6934097" cy="39990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2" name="Textfeld 21"/>
          <p:cNvSpPr txBox="1"/>
          <p:nvPr/>
        </p:nvSpPr>
        <p:spPr>
          <a:xfrm>
            <a:off x="1220033" y="101528"/>
            <a:ext cx="50118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dirty="0" smtClean="0">
                <a:solidFill>
                  <a:prstClr val="white"/>
                </a:solidFill>
                <a:latin typeface="Calibri"/>
              </a:rPr>
              <a:t>Linear Beam Optics: Merger / Splitter </a:t>
            </a:r>
            <a:endParaRPr lang="en-US" sz="24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7250003" y="3942417"/>
            <a:ext cx="1752980" cy="107721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800" b="0" dirty="0" err="1" smtClean="0">
                <a:latin typeface="Calibri" panose="020F0502020204030204" pitchFamily="34" charset="0"/>
              </a:rPr>
              <a:t>Q</a:t>
            </a:r>
            <a:r>
              <a:rPr lang="en-US" sz="1800" b="0" baseline="-25000" dirty="0" err="1" smtClean="0">
                <a:latin typeface="Calibri" panose="020F0502020204030204" pitchFamily="34" charset="0"/>
              </a:rPr>
              <a:t>b</a:t>
            </a:r>
            <a:r>
              <a:rPr lang="en-US" sz="1800" b="0" dirty="0" smtClean="0">
                <a:latin typeface="Calibri" panose="020F0502020204030204" pitchFamily="34" charset="0"/>
              </a:rPr>
              <a:t> = 77 </a:t>
            </a:r>
            <a:r>
              <a:rPr lang="en-US" sz="1800" b="0" dirty="0" err="1" smtClean="0">
                <a:latin typeface="Calibri" panose="020F0502020204030204" pitchFamily="34" charset="0"/>
              </a:rPr>
              <a:t>pC</a:t>
            </a:r>
            <a:endParaRPr lang="en-US" sz="1800" b="0" dirty="0" smtClean="0">
              <a:latin typeface="Calibri" panose="020F0502020204030204" pitchFamily="34" charset="0"/>
            </a:endParaRPr>
          </a:p>
          <a:p>
            <a:endParaRPr lang="en-US" sz="1400" b="0" dirty="0">
              <a:latin typeface="Symbol" panose="05050102010706020507" pitchFamily="18" charset="2"/>
            </a:endParaRPr>
          </a:p>
          <a:p>
            <a:r>
              <a:rPr lang="en-US" b="0" dirty="0" smtClean="0">
                <a:latin typeface="Symbol" panose="05050102010706020507" pitchFamily="18" charset="2"/>
              </a:rPr>
              <a:t>e</a:t>
            </a:r>
            <a:r>
              <a:rPr lang="en-US" b="0" baseline="-25000" dirty="0" smtClean="0">
                <a:latin typeface="Calibri" panose="020F0502020204030204" pitchFamily="34" charset="0"/>
              </a:rPr>
              <a:t>x</a:t>
            </a:r>
            <a:r>
              <a:rPr lang="en-US" b="0" dirty="0" smtClean="0">
                <a:latin typeface="Calibri" panose="020F0502020204030204" pitchFamily="34" charset="0"/>
              </a:rPr>
              <a:t> = 0.63 mm </a:t>
            </a:r>
            <a:r>
              <a:rPr lang="en-US" b="0" dirty="0" err="1" smtClean="0">
                <a:latin typeface="Calibri" panose="020F0502020204030204" pitchFamily="34" charset="0"/>
              </a:rPr>
              <a:t>mrad</a:t>
            </a:r>
            <a:endParaRPr lang="en-US" b="0" dirty="0" smtClean="0">
              <a:latin typeface="Calibri" panose="020F0502020204030204" pitchFamily="34" charset="0"/>
            </a:endParaRPr>
          </a:p>
          <a:p>
            <a:r>
              <a:rPr lang="en-US" b="0" dirty="0" err="1" smtClean="0">
                <a:solidFill>
                  <a:srgbClr val="E68900"/>
                </a:solidFill>
                <a:latin typeface="Symbol" panose="05050102010706020507" pitchFamily="18" charset="2"/>
              </a:rPr>
              <a:t>e</a:t>
            </a:r>
            <a:r>
              <a:rPr lang="en-US" b="0" baseline="-25000" dirty="0" err="1" smtClean="0">
                <a:solidFill>
                  <a:srgbClr val="E68900"/>
                </a:solidFill>
                <a:latin typeface="Calibri" panose="020F0502020204030204" pitchFamily="34" charset="0"/>
              </a:rPr>
              <a:t>y</a:t>
            </a:r>
            <a:r>
              <a:rPr lang="en-US" b="0" dirty="0" smtClean="0">
                <a:solidFill>
                  <a:srgbClr val="E68900"/>
                </a:solidFill>
                <a:latin typeface="Calibri" panose="020F0502020204030204" pitchFamily="34" charset="0"/>
              </a:rPr>
              <a:t> = 0.52 mm </a:t>
            </a:r>
            <a:r>
              <a:rPr lang="en-US" b="0" dirty="0" err="1" smtClean="0">
                <a:solidFill>
                  <a:srgbClr val="E68900"/>
                </a:solidFill>
                <a:latin typeface="Calibri" panose="020F0502020204030204" pitchFamily="34" charset="0"/>
              </a:rPr>
              <a:t>mrad</a:t>
            </a:r>
            <a:endParaRPr lang="en-US" b="0" dirty="0">
              <a:solidFill>
                <a:srgbClr val="E68900"/>
              </a:solidFill>
              <a:latin typeface="Calibri" panose="020F0502020204030204" pitchFamily="34" charset="0"/>
            </a:endParaRPr>
          </a:p>
        </p:txBody>
      </p:sp>
      <p:grpSp>
        <p:nvGrpSpPr>
          <p:cNvPr id="12" name="Gruppieren 11"/>
          <p:cNvGrpSpPr/>
          <p:nvPr/>
        </p:nvGrpSpPr>
        <p:grpSpPr>
          <a:xfrm>
            <a:off x="1065685" y="6172208"/>
            <a:ext cx="5287829" cy="338554"/>
            <a:chOff x="1065685" y="6172208"/>
            <a:chExt cx="5287829" cy="338554"/>
          </a:xfrm>
        </p:grpSpPr>
        <p:sp>
          <p:nvSpPr>
            <p:cNvPr id="4" name="Textfeld 3"/>
            <p:cNvSpPr txBox="1"/>
            <p:nvPr/>
          </p:nvSpPr>
          <p:spPr>
            <a:xfrm>
              <a:off x="1065685" y="6172208"/>
              <a:ext cx="526106" cy="33855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de-DE" b="0" dirty="0" err="1" smtClean="0">
                  <a:solidFill>
                    <a:schemeClr val="tx1"/>
                  </a:solidFill>
                </a:rPr>
                <a:t>gun</a:t>
              </a:r>
              <a:endParaRPr lang="de-DE" b="0" dirty="0">
                <a:solidFill>
                  <a:schemeClr val="tx1"/>
                </a:solidFill>
              </a:endParaRPr>
            </a:p>
          </p:txBody>
        </p:sp>
        <p:sp>
          <p:nvSpPr>
            <p:cNvPr id="23" name="Textfeld 22"/>
            <p:cNvSpPr txBox="1"/>
            <p:nvPr/>
          </p:nvSpPr>
          <p:spPr>
            <a:xfrm>
              <a:off x="2088211" y="6172208"/>
              <a:ext cx="869149" cy="33855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de-DE" b="0" dirty="0" err="1" smtClean="0">
                  <a:solidFill>
                    <a:schemeClr val="tx1"/>
                  </a:solidFill>
                </a:rPr>
                <a:t>booster</a:t>
              </a:r>
              <a:endParaRPr lang="de-DE" b="0" dirty="0">
                <a:solidFill>
                  <a:schemeClr val="tx1"/>
                </a:solidFill>
              </a:endParaRPr>
            </a:p>
          </p:txBody>
        </p:sp>
        <p:sp>
          <p:nvSpPr>
            <p:cNvPr id="24" name="Textfeld 23"/>
            <p:cNvSpPr txBox="1"/>
            <p:nvPr/>
          </p:nvSpPr>
          <p:spPr>
            <a:xfrm>
              <a:off x="3808049" y="6172208"/>
              <a:ext cx="835485" cy="33855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de-DE" b="0" dirty="0" err="1" smtClean="0">
                  <a:solidFill>
                    <a:schemeClr val="tx1"/>
                  </a:solidFill>
                </a:rPr>
                <a:t>merger</a:t>
              </a:r>
              <a:endParaRPr lang="de-DE" b="0" dirty="0">
                <a:solidFill>
                  <a:schemeClr val="tx1"/>
                </a:solidFill>
              </a:endParaRPr>
            </a:p>
          </p:txBody>
        </p:sp>
        <p:sp>
          <p:nvSpPr>
            <p:cNvPr id="25" name="Textfeld 24"/>
            <p:cNvSpPr txBox="1"/>
            <p:nvPr/>
          </p:nvSpPr>
          <p:spPr>
            <a:xfrm>
              <a:off x="5748861" y="6172208"/>
              <a:ext cx="604653" cy="33855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de-DE" b="0" dirty="0" err="1" smtClean="0">
                  <a:solidFill>
                    <a:schemeClr val="tx1"/>
                  </a:solidFill>
                </a:rPr>
                <a:t>linac</a:t>
              </a:r>
              <a:endParaRPr lang="de-DE" b="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26403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1220033" y="101528"/>
            <a:ext cx="44634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dirty="0" smtClean="0">
                <a:solidFill>
                  <a:prstClr val="white"/>
                </a:solidFill>
                <a:latin typeface="Calibri"/>
              </a:rPr>
              <a:t>Linear Beam Optics: Linac Section</a:t>
            </a:r>
            <a:endParaRPr lang="en-US" sz="24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426532" y="980728"/>
            <a:ext cx="8465947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9263" indent="-271463" algn="l">
              <a:lnSpc>
                <a:spcPts val="24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prstClr val="black"/>
                </a:solidFill>
                <a:latin typeface="Calibri"/>
              </a:rPr>
              <a:t>rf focusing in the linac (with few/no quads)</a:t>
            </a:r>
          </a:p>
          <a:p>
            <a:pPr marL="449263" indent="-271463" algn="l">
              <a:lnSpc>
                <a:spcPts val="24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prstClr val="black"/>
                </a:solidFill>
                <a:latin typeface="Calibri"/>
              </a:rPr>
              <a:t>two (or multi) energy beam optics: matching beam optics from merger (LE) &amp; Arc2 (HE) and into Arc1 (HE) &amp; Dumpline (LE)</a:t>
            </a:r>
          </a:p>
          <a:p>
            <a:pPr marL="449263" indent="-271463" algn="l">
              <a:lnSpc>
                <a:spcPts val="24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prstClr val="black"/>
                </a:solidFill>
                <a:latin typeface="Calibri"/>
              </a:rPr>
              <a:t>adjust </a:t>
            </a:r>
            <a:r>
              <a:rPr lang="en-GB" sz="1800" b="0" dirty="0">
                <a:solidFill>
                  <a:prstClr val="black"/>
                </a:solidFill>
                <a:latin typeface="Symbol" panose="05050102010706020507" pitchFamily="18" charset="2"/>
              </a:rPr>
              <a:t>b</a:t>
            </a:r>
            <a:r>
              <a:rPr lang="en-GB" sz="1800" b="0" dirty="0">
                <a:solidFill>
                  <a:prstClr val="black"/>
                </a:solidFill>
                <a:latin typeface="Calibri"/>
              </a:rPr>
              <a:t>-function </a:t>
            </a:r>
            <a:r>
              <a:rPr lang="en-GB" sz="1800" b="0" dirty="0" smtClean="0">
                <a:solidFill>
                  <a:prstClr val="black"/>
                </a:solidFill>
                <a:latin typeface="Calibri"/>
              </a:rPr>
              <a:t>in the linac cavities for </a:t>
            </a:r>
            <a:r>
              <a:rPr lang="en-GB" sz="1800" b="0" dirty="0">
                <a:solidFill>
                  <a:prstClr val="black"/>
                </a:solidFill>
                <a:latin typeface="Calibri"/>
              </a:rPr>
              <a:t>maximum BBU threshold current </a:t>
            </a:r>
          </a:p>
          <a:p>
            <a:pPr marL="449263" indent="-271463" algn="l">
              <a:lnSpc>
                <a:spcPts val="24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prstClr val="black"/>
                </a:solidFill>
                <a:latin typeface="Calibri"/>
              </a:rPr>
              <a:t>include merger and splitter chicanes for the HE beam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60" y="3373809"/>
            <a:ext cx="8971583" cy="1971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uppieren 2"/>
          <p:cNvGrpSpPr/>
          <p:nvPr/>
        </p:nvGrpSpPr>
        <p:grpSpPr>
          <a:xfrm>
            <a:off x="3380045" y="4253295"/>
            <a:ext cx="322667" cy="310520"/>
            <a:chOff x="3338798" y="6381115"/>
            <a:chExt cx="322667" cy="310520"/>
          </a:xfrm>
        </p:grpSpPr>
        <p:sp>
          <p:nvSpPr>
            <p:cNvPr id="7" name="Ellipse 6"/>
            <p:cNvSpPr/>
            <p:nvPr/>
          </p:nvSpPr>
          <p:spPr>
            <a:xfrm>
              <a:off x="3338798" y="6381115"/>
              <a:ext cx="36000" cy="31052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alpha val="50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Ellipse 7"/>
            <p:cNvSpPr/>
            <p:nvPr/>
          </p:nvSpPr>
          <p:spPr>
            <a:xfrm>
              <a:off x="3386576" y="6381115"/>
              <a:ext cx="36000" cy="31052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alpha val="50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Ellipse 8"/>
            <p:cNvSpPr/>
            <p:nvPr/>
          </p:nvSpPr>
          <p:spPr>
            <a:xfrm>
              <a:off x="3434354" y="6381115"/>
              <a:ext cx="36000" cy="31052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alpha val="50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Ellipse 9"/>
            <p:cNvSpPr/>
            <p:nvPr/>
          </p:nvSpPr>
          <p:spPr>
            <a:xfrm>
              <a:off x="3482132" y="6381115"/>
              <a:ext cx="36000" cy="31052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alpha val="50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Ellipse 10"/>
            <p:cNvSpPr/>
            <p:nvPr/>
          </p:nvSpPr>
          <p:spPr>
            <a:xfrm>
              <a:off x="3529910" y="6381115"/>
              <a:ext cx="36000" cy="31052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alpha val="50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Ellipse 11"/>
            <p:cNvSpPr/>
            <p:nvPr/>
          </p:nvSpPr>
          <p:spPr>
            <a:xfrm>
              <a:off x="3577688" y="6381115"/>
              <a:ext cx="36000" cy="31052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alpha val="50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Ellipse 13"/>
            <p:cNvSpPr/>
            <p:nvPr/>
          </p:nvSpPr>
          <p:spPr>
            <a:xfrm>
              <a:off x="3625465" y="6381115"/>
              <a:ext cx="36000" cy="31052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alpha val="50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6" name="Gruppieren 15"/>
          <p:cNvGrpSpPr/>
          <p:nvPr/>
        </p:nvGrpSpPr>
        <p:grpSpPr>
          <a:xfrm>
            <a:off x="4159464" y="4253295"/>
            <a:ext cx="322667" cy="310520"/>
            <a:chOff x="3338798" y="6381115"/>
            <a:chExt cx="322667" cy="310520"/>
          </a:xfrm>
        </p:grpSpPr>
        <p:sp>
          <p:nvSpPr>
            <p:cNvPr id="17" name="Ellipse 16"/>
            <p:cNvSpPr/>
            <p:nvPr/>
          </p:nvSpPr>
          <p:spPr>
            <a:xfrm>
              <a:off x="3338798" y="6381115"/>
              <a:ext cx="36000" cy="31052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alpha val="50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Ellipse 17"/>
            <p:cNvSpPr/>
            <p:nvPr/>
          </p:nvSpPr>
          <p:spPr>
            <a:xfrm>
              <a:off x="3386576" y="6381115"/>
              <a:ext cx="36000" cy="31052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alpha val="50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Ellipse 19"/>
            <p:cNvSpPr/>
            <p:nvPr/>
          </p:nvSpPr>
          <p:spPr>
            <a:xfrm>
              <a:off x="3434354" y="6381115"/>
              <a:ext cx="36000" cy="31052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alpha val="50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Ellipse 20"/>
            <p:cNvSpPr/>
            <p:nvPr/>
          </p:nvSpPr>
          <p:spPr>
            <a:xfrm>
              <a:off x="3482132" y="6381115"/>
              <a:ext cx="36000" cy="31052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alpha val="50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Ellipse 21"/>
            <p:cNvSpPr/>
            <p:nvPr/>
          </p:nvSpPr>
          <p:spPr>
            <a:xfrm>
              <a:off x="3529910" y="6381115"/>
              <a:ext cx="36000" cy="31052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alpha val="50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Ellipse 22"/>
            <p:cNvSpPr/>
            <p:nvPr/>
          </p:nvSpPr>
          <p:spPr>
            <a:xfrm>
              <a:off x="3577688" y="6381115"/>
              <a:ext cx="36000" cy="31052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alpha val="50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Ellipse 23"/>
            <p:cNvSpPr/>
            <p:nvPr/>
          </p:nvSpPr>
          <p:spPr>
            <a:xfrm>
              <a:off x="3625465" y="6381115"/>
              <a:ext cx="36000" cy="31052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alpha val="50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5" name="Gruppieren 24"/>
          <p:cNvGrpSpPr/>
          <p:nvPr/>
        </p:nvGrpSpPr>
        <p:grpSpPr>
          <a:xfrm>
            <a:off x="4999839" y="4253295"/>
            <a:ext cx="322667" cy="310520"/>
            <a:chOff x="3338798" y="6381115"/>
            <a:chExt cx="322667" cy="310520"/>
          </a:xfrm>
        </p:grpSpPr>
        <p:sp>
          <p:nvSpPr>
            <p:cNvPr id="26" name="Ellipse 25"/>
            <p:cNvSpPr/>
            <p:nvPr/>
          </p:nvSpPr>
          <p:spPr>
            <a:xfrm>
              <a:off x="3338798" y="6381115"/>
              <a:ext cx="36000" cy="31052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alpha val="50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Ellipse 26"/>
            <p:cNvSpPr/>
            <p:nvPr/>
          </p:nvSpPr>
          <p:spPr>
            <a:xfrm>
              <a:off x="3386576" y="6381115"/>
              <a:ext cx="36000" cy="31052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alpha val="50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Ellipse 27"/>
            <p:cNvSpPr/>
            <p:nvPr/>
          </p:nvSpPr>
          <p:spPr>
            <a:xfrm>
              <a:off x="3434354" y="6381115"/>
              <a:ext cx="36000" cy="31052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alpha val="50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Ellipse 28"/>
            <p:cNvSpPr/>
            <p:nvPr/>
          </p:nvSpPr>
          <p:spPr>
            <a:xfrm>
              <a:off x="3482132" y="6381115"/>
              <a:ext cx="36000" cy="31052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alpha val="50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Ellipse 29"/>
            <p:cNvSpPr/>
            <p:nvPr/>
          </p:nvSpPr>
          <p:spPr>
            <a:xfrm>
              <a:off x="3529910" y="6381115"/>
              <a:ext cx="36000" cy="31052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alpha val="50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Ellipse 30"/>
            <p:cNvSpPr/>
            <p:nvPr/>
          </p:nvSpPr>
          <p:spPr>
            <a:xfrm>
              <a:off x="3577688" y="6381115"/>
              <a:ext cx="36000" cy="31052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alpha val="50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Ellipse 31"/>
            <p:cNvSpPr/>
            <p:nvPr/>
          </p:nvSpPr>
          <p:spPr>
            <a:xfrm>
              <a:off x="3625465" y="6381115"/>
              <a:ext cx="36000" cy="31052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alpha val="50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" name="Textfeld 5"/>
          <p:cNvSpPr txBox="1"/>
          <p:nvPr/>
        </p:nvSpPr>
        <p:spPr>
          <a:xfrm>
            <a:off x="3662989" y="5161073"/>
            <a:ext cx="1313181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800" dirty="0" smtClean="0"/>
              <a:t>main linac</a:t>
            </a:r>
            <a:endParaRPr lang="en-US" sz="1800" dirty="0"/>
          </a:p>
        </p:txBody>
      </p:sp>
      <p:sp>
        <p:nvSpPr>
          <p:cNvPr id="33" name="Textfeld 32"/>
          <p:cNvSpPr txBox="1"/>
          <p:nvPr/>
        </p:nvSpPr>
        <p:spPr>
          <a:xfrm>
            <a:off x="346686" y="5363952"/>
            <a:ext cx="1043877" cy="646331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800" dirty="0" smtClean="0"/>
              <a:t>splitter</a:t>
            </a:r>
          </a:p>
          <a:p>
            <a:r>
              <a:rPr lang="en-US" sz="1800" dirty="0" smtClean="0"/>
              <a:t>chicane</a:t>
            </a:r>
            <a:endParaRPr lang="en-US" sz="1800" dirty="0"/>
          </a:p>
        </p:txBody>
      </p:sp>
      <p:sp>
        <p:nvSpPr>
          <p:cNvPr id="34" name="Textfeld 33"/>
          <p:cNvSpPr txBox="1"/>
          <p:nvPr/>
        </p:nvSpPr>
        <p:spPr>
          <a:xfrm>
            <a:off x="7442325" y="5363952"/>
            <a:ext cx="1043877" cy="646331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800" dirty="0" smtClean="0"/>
              <a:t>merger</a:t>
            </a:r>
          </a:p>
          <a:p>
            <a:r>
              <a:rPr lang="en-US" sz="1800" dirty="0" smtClean="0"/>
              <a:t>chicane</a:t>
            </a:r>
            <a:endParaRPr lang="en-US" sz="1800" dirty="0"/>
          </a:p>
        </p:txBody>
      </p:sp>
      <p:sp>
        <p:nvSpPr>
          <p:cNvPr id="35" name="Textfeld 34"/>
          <p:cNvSpPr txBox="1"/>
          <p:nvPr/>
        </p:nvSpPr>
        <p:spPr>
          <a:xfrm>
            <a:off x="5362582" y="5532289"/>
            <a:ext cx="1954381" cy="615553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800" dirty="0" smtClean="0"/>
              <a:t>matching quads</a:t>
            </a:r>
          </a:p>
          <a:p>
            <a:r>
              <a:rPr lang="en-US" b="0" dirty="0" smtClean="0"/>
              <a:t>low energy: 1</a:t>
            </a:r>
            <a:r>
              <a:rPr lang="en-US" b="0" baseline="30000" dirty="0" smtClean="0"/>
              <a:t>st</a:t>
            </a:r>
            <a:r>
              <a:rPr lang="en-US" b="0" dirty="0" smtClean="0"/>
              <a:t> turn</a:t>
            </a:r>
            <a:endParaRPr lang="en-US" b="0" dirty="0"/>
          </a:p>
        </p:txBody>
      </p:sp>
      <p:sp>
        <p:nvSpPr>
          <p:cNvPr id="36" name="Textfeld 35"/>
          <p:cNvSpPr txBox="1"/>
          <p:nvPr/>
        </p:nvSpPr>
        <p:spPr>
          <a:xfrm>
            <a:off x="1540510" y="5532289"/>
            <a:ext cx="1967205" cy="615553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800" dirty="0" smtClean="0"/>
              <a:t>matching quads</a:t>
            </a:r>
          </a:p>
          <a:p>
            <a:r>
              <a:rPr lang="en-US" b="0" dirty="0" smtClean="0"/>
              <a:t>low energy: 2</a:t>
            </a:r>
            <a:r>
              <a:rPr lang="en-US" b="0" baseline="30000" dirty="0" smtClean="0"/>
              <a:t>nd</a:t>
            </a:r>
            <a:r>
              <a:rPr lang="en-US" b="0" dirty="0" smtClean="0"/>
              <a:t> turn</a:t>
            </a:r>
            <a:endParaRPr lang="en-US" b="0" dirty="0"/>
          </a:p>
        </p:txBody>
      </p:sp>
      <p:sp>
        <p:nvSpPr>
          <p:cNvPr id="37" name="Textfeld 36"/>
          <p:cNvSpPr txBox="1"/>
          <p:nvPr/>
        </p:nvSpPr>
        <p:spPr>
          <a:xfrm>
            <a:off x="7633198" y="3090744"/>
            <a:ext cx="966931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merger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430044" y="3090744"/>
            <a:ext cx="954107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splitter</a:t>
            </a:r>
          </a:p>
        </p:txBody>
      </p:sp>
      <p:cxnSp>
        <p:nvCxnSpPr>
          <p:cNvPr id="13" name="Gerade Verbindung mit Pfeil 12"/>
          <p:cNvCxnSpPr/>
          <p:nvPr/>
        </p:nvCxnSpPr>
        <p:spPr bwMode="auto">
          <a:xfrm flipH="1">
            <a:off x="2045155" y="3417316"/>
            <a:ext cx="4371975" cy="0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5" name="Textfeld 14"/>
          <p:cNvSpPr txBox="1"/>
          <p:nvPr/>
        </p:nvSpPr>
        <p:spPr>
          <a:xfrm>
            <a:off x="4018191" y="3112545"/>
            <a:ext cx="7200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tx1"/>
                </a:solidFill>
              </a:rPr>
              <a:t>beam</a:t>
            </a:r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6711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1220033" y="101528"/>
            <a:ext cx="43300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dirty="0" smtClean="0">
                <a:solidFill>
                  <a:prstClr val="white"/>
                </a:solidFill>
                <a:latin typeface="Calibri"/>
              </a:rPr>
              <a:t>Linear Beam Optics: Recirculator</a:t>
            </a:r>
            <a:endParaRPr lang="en-US" sz="24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186828" y="913217"/>
            <a:ext cx="50825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2400"/>
              </a:lnSpc>
            </a:pP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arc </a:t>
            </a:r>
            <a:r>
              <a:rPr lang="en-US" sz="1800" dirty="0">
                <a:solidFill>
                  <a:prstClr val="black"/>
                </a:solidFill>
                <a:latin typeface="Calibri"/>
              </a:rPr>
              <a:t>o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ptics:</a:t>
            </a:r>
            <a:r>
              <a:rPr lang="en-US" sz="1800" b="0" dirty="0" smtClean="0">
                <a:solidFill>
                  <a:prstClr val="black"/>
                </a:solidFill>
                <a:latin typeface="Calibri"/>
              </a:rPr>
              <a:t> various option also known from SR’s </a:t>
            </a:r>
            <a:endParaRPr lang="en-US" b="0" dirty="0">
              <a:solidFill>
                <a:prstClr val="black"/>
              </a:solidFill>
              <a:latin typeface="Calibri"/>
            </a:endParaRPr>
          </a:p>
          <a:p>
            <a:pPr algn="l" defTabSz="355600">
              <a:lnSpc>
                <a:spcPts val="2400"/>
              </a:lnSpc>
            </a:pPr>
            <a:r>
              <a:rPr lang="en-US" sz="1800" b="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	 </a:t>
            </a:r>
            <a:r>
              <a:rPr lang="en-US" sz="1800" b="0" dirty="0" smtClean="0">
                <a:solidFill>
                  <a:prstClr val="black"/>
                </a:solidFill>
                <a:latin typeface="Calibri"/>
              </a:rPr>
              <a:t>DBA, TBA, MBA (achromatic closed FODO)</a:t>
            </a:r>
          </a:p>
          <a:p>
            <a:pPr algn="l">
              <a:lnSpc>
                <a:spcPts val="2400"/>
              </a:lnSpc>
              <a:tabLst>
                <a:tab pos="355600" algn="l"/>
              </a:tabLst>
            </a:pPr>
            <a:r>
              <a:rPr lang="en-US" sz="1800" b="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	 Bates Arc</a:t>
            </a:r>
            <a:endParaRPr lang="en-US" sz="1800" b="0" dirty="0" smtClean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716" y="1941623"/>
            <a:ext cx="2706650" cy="2585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uppieren 2"/>
          <p:cNvGrpSpPr/>
          <p:nvPr/>
        </p:nvGrpSpPr>
        <p:grpSpPr>
          <a:xfrm>
            <a:off x="3414390" y="2150992"/>
            <a:ext cx="1512168" cy="1888394"/>
            <a:chOff x="2167133" y="2732586"/>
            <a:chExt cx="1177925" cy="1642650"/>
          </a:xfrm>
        </p:grpSpPr>
        <p:sp>
          <p:nvSpPr>
            <p:cNvPr id="41" name="Line 195"/>
            <p:cNvSpPr>
              <a:spLocks noChangeAspect="1" noChangeShapeType="1"/>
            </p:cNvSpPr>
            <p:nvPr/>
          </p:nvSpPr>
          <p:spPr bwMode="auto">
            <a:xfrm>
              <a:off x="2358370" y="4268064"/>
              <a:ext cx="4286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/>
              <a:endParaRPr lang="de-DE" sz="1800" b="0">
                <a:solidFill>
                  <a:prstClr val="black"/>
                </a:solidFill>
              </a:endParaRPr>
            </a:p>
          </p:txBody>
        </p:sp>
        <p:sp>
          <p:nvSpPr>
            <p:cNvPr id="12" name="Line 195"/>
            <p:cNvSpPr>
              <a:spLocks noChangeAspect="1" noChangeShapeType="1"/>
            </p:cNvSpPr>
            <p:nvPr/>
          </p:nvSpPr>
          <p:spPr bwMode="auto">
            <a:xfrm>
              <a:off x="2357655" y="2839726"/>
              <a:ext cx="4286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/>
              <a:endParaRPr lang="de-DE" sz="1800" b="0">
                <a:solidFill>
                  <a:prstClr val="black"/>
                </a:solidFill>
              </a:endParaRPr>
            </a:p>
          </p:txBody>
        </p:sp>
        <p:sp>
          <p:nvSpPr>
            <p:cNvPr id="19" name="Rectangle 70"/>
            <p:cNvSpPr>
              <a:spLocks noChangeAspect="1" noChangeArrowheads="1"/>
            </p:cNvSpPr>
            <p:nvPr/>
          </p:nvSpPr>
          <p:spPr bwMode="auto">
            <a:xfrm rot="10800000">
              <a:off x="2573533" y="2732586"/>
              <a:ext cx="50800" cy="214312"/>
            </a:xfrm>
            <a:prstGeom prst="rect">
              <a:avLst/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de-DE" sz="1800" b="0">
                <a:solidFill>
                  <a:prstClr val="black"/>
                </a:solidFill>
              </a:endParaRPr>
            </a:p>
          </p:txBody>
        </p:sp>
        <p:sp>
          <p:nvSpPr>
            <p:cNvPr id="20" name="Rectangle 71"/>
            <p:cNvSpPr>
              <a:spLocks noChangeAspect="1" noChangeArrowheads="1"/>
            </p:cNvSpPr>
            <p:nvPr/>
          </p:nvSpPr>
          <p:spPr bwMode="auto">
            <a:xfrm rot="10800000">
              <a:off x="2456058" y="2732586"/>
              <a:ext cx="49212" cy="214312"/>
            </a:xfrm>
            <a:prstGeom prst="rect">
              <a:avLst/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de-DE" sz="1800" b="0">
                <a:solidFill>
                  <a:prstClr val="black"/>
                </a:solidFill>
              </a:endParaRPr>
            </a:p>
          </p:txBody>
        </p:sp>
        <p:sp>
          <p:nvSpPr>
            <p:cNvPr id="21" name="Text Box 156"/>
            <p:cNvSpPr txBox="1">
              <a:spLocks noChangeAspect="1" noChangeArrowheads="1"/>
            </p:cNvSpPr>
            <p:nvPr/>
          </p:nvSpPr>
          <p:spPr bwMode="auto">
            <a:xfrm>
              <a:off x="2527495" y="3446961"/>
              <a:ext cx="374755" cy="267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sz="1400" dirty="0" smtClean="0">
                  <a:solidFill>
                    <a:prstClr val="black"/>
                  </a:solidFill>
                  <a:latin typeface="Calibri" panose="020F0502020204030204" pitchFamily="34" charset="0"/>
                </a:rPr>
                <a:t>TBA</a:t>
              </a:r>
              <a:endParaRPr lang="en-US" sz="1000" dirty="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grpSp>
          <p:nvGrpSpPr>
            <p:cNvPr id="22" name="Group 183"/>
            <p:cNvGrpSpPr>
              <a:grpSpLocks noChangeAspect="1"/>
            </p:cNvGrpSpPr>
            <p:nvPr/>
          </p:nvGrpSpPr>
          <p:grpSpPr bwMode="auto">
            <a:xfrm>
              <a:off x="2167133" y="2742111"/>
              <a:ext cx="1177925" cy="1625600"/>
              <a:chOff x="4499" y="2375"/>
              <a:chExt cx="742" cy="1024"/>
            </a:xfrm>
          </p:grpSpPr>
          <p:sp>
            <p:nvSpPr>
              <p:cNvPr id="23" name="AutoShape 184"/>
              <p:cNvSpPr>
                <a:spLocks noChangeAspect="1" noChangeArrowheads="1"/>
              </p:cNvSpPr>
              <p:nvPr/>
            </p:nvSpPr>
            <p:spPr bwMode="auto">
              <a:xfrm rot="5400000">
                <a:off x="4626" y="2568"/>
                <a:ext cx="600" cy="630"/>
              </a:xfrm>
              <a:custGeom>
                <a:avLst/>
                <a:gdLst>
                  <a:gd name="T0" fmla="*/ 300 w 21600"/>
                  <a:gd name="T1" fmla="*/ 0 h 21600"/>
                  <a:gd name="T2" fmla="*/ 182 w 21600"/>
                  <a:gd name="T3" fmla="*/ 98 h 21600"/>
                  <a:gd name="T4" fmla="*/ 300 w 21600"/>
                  <a:gd name="T5" fmla="*/ 131 h 21600"/>
                  <a:gd name="T6" fmla="*/ 418 w 21600"/>
                  <a:gd name="T7" fmla="*/ 98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744 w 21600"/>
                  <a:gd name="T13" fmla="*/ 0 h 21600"/>
                  <a:gd name="T14" fmla="*/ 17856 w 21600"/>
                  <a:gd name="T15" fmla="*/ 603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7668" y="5324"/>
                    </a:moveTo>
                    <a:cubicBezTo>
                      <a:pt x="8621" y="4778"/>
                      <a:pt x="9701" y="4491"/>
                      <a:pt x="10800" y="4492"/>
                    </a:cubicBezTo>
                    <a:cubicBezTo>
                      <a:pt x="11898" y="4492"/>
                      <a:pt x="12978" y="4778"/>
                      <a:pt x="13931" y="5324"/>
                    </a:cubicBezTo>
                    <a:lnTo>
                      <a:pt x="16161" y="1425"/>
                    </a:lnTo>
                    <a:cubicBezTo>
                      <a:pt x="14529" y="491"/>
                      <a:pt x="12680" y="-1"/>
                      <a:pt x="10799" y="0"/>
                    </a:cubicBezTo>
                    <a:cubicBezTo>
                      <a:pt x="8919" y="0"/>
                      <a:pt x="7070" y="491"/>
                      <a:pt x="5438" y="1425"/>
                    </a:cubicBezTo>
                    <a:close/>
                  </a:path>
                </a:pathLst>
              </a:custGeom>
              <a:solidFill>
                <a:srgbClr val="FFCC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de-DE" sz="1800" b="0">
                  <a:solidFill>
                    <a:prstClr val="black"/>
                  </a:solidFill>
                </a:endParaRPr>
              </a:p>
            </p:txBody>
          </p:sp>
          <p:sp>
            <p:nvSpPr>
              <p:cNvPr id="24" name="AutoShape 185"/>
              <p:cNvSpPr>
                <a:spLocks noChangeAspect="1" noChangeArrowheads="1"/>
              </p:cNvSpPr>
              <p:nvPr/>
            </p:nvSpPr>
            <p:spPr bwMode="auto">
              <a:xfrm rot="9016611">
                <a:off x="4499" y="2785"/>
                <a:ext cx="655" cy="614"/>
              </a:xfrm>
              <a:custGeom>
                <a:avLst/>
                <a:gdLst>
                  <a:gd name="T0" fmla="*/ 328 w 21600"/>
                  <a:gd name="T1" fmla="*/ 0 h 21600"/>
                  <a:gd name="T2" fmla="*/ 209 w 21600"/>
                  <a:gd name="T3" fmla="*/ 93 h 21600"/>
                  <a:gd name="T4" fmla="*/ 328 w 21600"/>
                  <a:gd name="T5" fmla="*/ 132 h 21600"/>
                  <a:gd name="T6" fmla="*/ 446 w 21600"/>
                  <a:gd name="T7" fmla="*/ 93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122 w 21600"/>
                  <a:gd name="T13" fmla="*/ 0 h 21600"/>
                  <a:gd name="T14" fmla="*/ 17478 w 21600"/>
                  <a:gd name="T15" fmla="*/ 5945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7970" y="5329"/>
                    </a:moveTo>
                    <a:cubicBezTo>
                      <a:pt x="8844" y="4877"/>
                      <a:pt x="9815" y="4640"/>
                      <a:pt x="10800" y="4641"/>
                    </a:cubicBezTo>
                    <a:cubicBezTo>
                      <a:pt x="11784" y="4641"/>
                      <a:pt x="12755" y="4877"/>
                      <a:pt x="13629" y="5329"/>
                    </a:cubicBezTo>
                    <a:lnTo>
                      <a:pt x="15762" y="1207"/>
                    </a:lnTo>
                    <a:cubicBezTo>
                      <a:pt x="14228" y="414"/>
                      <a:pt x="12526" y="-1"/>
                      <a:pt x="10799" y="0"/>
                    </a:cubicBezTo>
                    <a:cubicBezTo>
                      <a:pt x="9073" y="0"/>
                      <a:pt x="7371" y="414"/>
                      <a:pt x="5837" y="1207"/>
                    </a:cubicBezTo>
                    <a:close/>
                  </a:path>
                </a:pathLst>
              </a:custGeom>
              <a:solidFill>
                <a:srgbClr val="FFCC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de-DE" sz="1800" b="0">
                  <a:solidFill>
                    <a:prstClr val="black"/>
                  </a:solidFill>
                </a:endParaRPr>
              </a:p>
            </p:txBody>
          </p:sp>
          <p:sp>
            <p:nvSpPr>
              <p:cNvPr id="25" name="Rectangle 186"/>
              <p:cNvSpPr>
                <a:spLocks noChangeAspect="1" noChangeArrowheads="1"/>
              </p:cNvSpPr>
              <p:nvPr/>
            </p:nvSpPr>
            <p:spPr bwMode="auto">
              <a:xfrm rot="-3600000">
                <a:off x="5085" y="3041"/>
                <a:ext cx="20" cy="132"/>
              </a:xfrm>
              <a:prstGeom prst="rect">
                <a:avLst/>
              </a:prstGeom>
              <a:solidFill>
                <a:srgbClr val="99CC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de-DE" sz="1800" b="0">
                  <a:solidFill>
                    <a:prstClr val="black"/>
                  </a:solidFill>
                </a:endParaRPr>
              </a:p>
            </p:txBody>
          </p:sp>
          <p:sp>
            <p:nvSpPr>
              <p:cNvPr id="26" name="Rectangle 187"/>
              <p:cNvSpPr>
                <a:spLocks noChangeAspect="1" noChangeArrowheads="1"/>
              </p:cNvSpPr>
              <p:nvPr/>
            </p:nvSpPr>
            <p:spPr bwMode="auto">
              <a:xfrm rot="-3600000">
                <a:off x="5052" y="3083"/>
                <a:ext cx="39" cy="131"/>
              </a:xfrm>
              <a:prstGeom prst="rect">
                <a:avLst/>
              </a:prstGeom>
              <a:solidFill>
                <a:srgbClr val="CC00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de-DE" sz="1800" b="0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Rectangle 188"/>
              <p:cNvSpPr>
                <a:spLocks noChangeAspect="1" noChangeArrowheads="1"/>
              </p:cNvSpPr>
              <p:nvPr/>
            </p:nvSpPr>
            <p:spPr bwMode="auto">
              <a:xfrm rot="-3600000">
                <a:off x="5098" y="2999"/>
                <a:ext cx="38" cy="131"/>
              </a:xfrm>
              <a:prstGeom prst="rect">
                <a:avLst/>
              </a:prstGeom>
              <a:solidFill>
                <a:srgbClr val="CC00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de-DE" sz="1800" b="0">
                  <a:solidFill>
                    <a:prstClr val="black"/>
                  </a:solidFill>
                </a:endParaRPr>
              </a:p>
            </p:txBody>
          </p:sp>
          <p:sp>
            <p:nvSpPr>
              <p:cNvPr id="28" name="Rectangle 189"/>
              <p:cNvSpPr>
                <a:spLocks noChangeAspect="1" noChangeArrowheads="1"/>
              </p:cNvSpPr>
              <p:nvPr/>
            </p:nvSpPr>
            <p:spPr bwMode="auto">
              <a:xfrm rot="-3600000">
                <a:off x="5129" y="2960"/>
                <a:ext cx="20" cy="132"/>
              </a:xfrm>
              <a:prstGeom prst="rect">
                <a:avLst/>
              </a:prstGeom>
              <a:solidFill>
                <a:srgbClr val="0080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de-DE" sz="1800" b="0"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Line 190"/>
              <p:cNvSpPr>
                <a:spLocks noChangeAspect="1" noChangeShapeType="1"/>
              </p:cNvSpPr>
              <p:nvPr/>
            </p:nvSpPr>
            <p:spPr bwMode="auto">
              <a:xfrm rot="7200000">
                <a:off x="4969" y="3113"/>
                <a:ext cx="24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l"/>
                <a:endParaRPr lang="de-DE" sz="1800" b="0">
                  <a:solidFill>
                    <a:prstClr val="black"/>
                  </a:solidFill>
                </a:endParaRPr>
              </a:p>
            </p:txBody>
          </p:sp>
          <p:sp>
            <p:nvSpPr>
              <p:cNvPr id="30" name="Rectangle 191"/>
              <p:cNvSpPr>
                <a:spLocks noChangeAspect="1" noChangeArrowheads="1"/>
              </p:cNvSpPr>
              <p:nvPr/>
            </p:nvSpPr>
            <p:spPr bwMode="auto">
              <a:xfrm rot="3613861">
                <a:off x="5086" y="2590"/>
                <a:ext cx="20" cy="132"/>
              </a:xfrm>
              <a:prstGeom prst="rect">
                <a:avLst/>
              </a:prstGeom>
              <a:solidFill>
                <a:srgbClr val="99CC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de-DE" sz="1800" b="0">
                  <a:solidFill>
                    <a:prstClr val="black"/>
                  </a:solidFill>
                </a:endParaRPr>
              </a:p>
            </p:txBody>
          </p:sp>
          <p:sp>
            <p:nvSpPr>
              <p:cNvPr id="31" name="Rectangle 192"/>
              <p:cNvSpPr>
                <a:spLocks noChangeAspect="1" noChangeArrowheads="1"/>
              </p:cNvSpPr>
              <p:nvPr/>
            </p:nvSpPr>
            <p:spPr bwMode="auto">
              <a:xfrm rot="3613861">
                <a:off x="5050" y="2548"/>
                <a:ext cx="39" cy="131"/>
              </a:xfrm>
              <a:prstGeom prst="rect">
                <a:avLst/>
              </a:prstGeom>
              <a:solidFill>
                <a:srgbClr val="CC00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de-DE" sz="1800" b="0">
                  <a:solidFill>
                    <a:prstClr val="black"/>
                  </a:solidFill>
                </a:endParaRPr>
              </a:p>
            </p:txBody>
          </p:sp>
          <p:sp>
            <p:nvSpPr>
              <p:cNvPr id="32" name="Rectangle 193"/>
              <p:cNvSpPr>
                <a:spLocks noChangeAspect="1" noChangeArrowheads="1"/>
              </p:cNvSpPr>
              <p:nvPr/>
            </p:nvSpPr>
            <p:spPr bwMode="auto">
              <a:xfrm rot="3613861">
                <a:off x="5099" y="2632"/>
                <a:ext cx="38" cy="131"/>
              </a:xfrm>
              <a:prstGeom prst="rect">
                <a:avLst/>
              </a:prstGeom>
              <a:solidFill>
                <a:srgbClr val="CC00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de-DE" sz="1800" b="0"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Rectangle 194"/>
              <p:cNvSpPr>
                <a:spLocks noChangeAspect="1" noChangeArrowheads="1"/>
              </p:cNvSpPr>
              <p:nvPr/>
            </p:nvSpPr>
            <p:spPr bwMode="auto">
              <a:xfrm rot="3613861">
                <a:off x="5128" y="2671"/>
                <a:ext cx="20" cy="133"/>
              </a:xfrm>
              <a:prstGeom prst="rect">
                <a:avLst/>
              </a:prstGeom>
              <a:solidFill>
                <a:srgbClr val="0080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de-DE" sz="1800" b="0">
                  <a:solidFill>
                    <a:prstClr val="black"/>
                  </a:solidFill>
                </a:endParaRPr>
              </a:p>
            </p:txBody>
          </p:sp>
          <p:sp>
            <p:nvSpPr>
              <p:cNvPr id="34" name="Line 195"/>
              <p:cNvSpPr>
                <a:spLocks noChangeAspect="1" noChangeShapeType="1"/>
              </p:cNvSpPr>
              <p:nvPr/>
            </p:nvSpPr>
            <p:spPr bwMode="auto">
              <a:xfrm rot="-7186139">
                <a:off x="4976" y="2660"/>
                <a:ext cx="2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l"/>
                <a:endParaRPr lang="de-DE" sz="1800" b="0">
                  <a:solidFill>
                    <a:prstClr val="black"/>
                  </a:solidFill>
                </a:endParaRPr>
              </a:p>
            </p:txBody>
          </p:sp>
          <p:sp>
            <p:nvSpPr>
              <p:cNvPr id="35" name="AutoShape 196"/>
              <p:cNvSpPr>
                <a:spLocks noChangeAspect="1" noChangeArrowheads="1"/>
              </p:cNvSpPr>
              <p:nvPr/>
            </p:nvSpPr>
            <p:spPr bwMode="auto">
              <a:xfrm rot="1800000">
                <a:off x="4499" y="2375"/>
                <a:ext cx="655" cy="614"/>
              </a:xfrm>
              <a:custGeom>
                <a:avLst/>
                <a:gdLst>
                  <a:gd name="T0" fmla="*/ 328 w 21600"/>
                  <a:gd name="T1" fmla="*/ 0 h 21600"/>
                  <a:gd name="T2" fmla="*/ 209 w 21600"/>
                  <a:gd name="T3" fmla="*/ 93 h 21600"/>
                  <a:gd name="T4" fmla="*/ 328 w 21600"/>
                  <a:gd name="T5" fmla="*/ 132 h 21600"/>
                  <a:gd name="T6" fmla="*/ 446 w 21600"/>
                  <a:gd name="T7" fmla="*/ 93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122 w 21600"/>
                  <a:gd name="T13" fmla="*/ 0 h 21600"/>
                  <a:gd name="T14" fmla="*/ 17478 w 21600"/>
                  <a:gd name="T15" fmla="*/ 5945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7970" y="5329"/>
                    </a:moveTo>
                    <a:cubicBezTo>
                      <a:pt x="8844" y="4877"/>
                      <a:pt x="9815" y="4640"/>
                      <a:pt x="10800" y="4641"/>
                    </a:cubicBezTo>
                    <a:cubicBezTo>
                      <a:pt x="11784" y="4641"/>
                      <a:pt x="12755" y="4877"/>
                      <a:pt x="13629" y="5329"/>
                    </a:cubicBezTo>
                    <a:lnTo>
                      <a:pt x="15762" y="1207"/>
                    </a:lnTo>
                    <a:cubicBezTo>
                      <a:pt x="14228" y="414"/>
                      <a:pt x="12526" y="-1"/>
                      <a:pt x="10799" y="0"/>
                    </a:cubicBezTo>
                    <a:cubicBezTo>
                      <a:pt x="9073" y="0"/>
                      <a:pt x="7371" y="414"/>
                      <a:pt x="5837" y="1207"/>
                    </a:cubicBezTo>
                    <a:close/>
                  </a:path>
                </a:pathLst>
              </a:custGeom>
              <a:solidFill>
                <a:srgbClr val="FFCC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de-DE" sz="1800" b="0">
                  <a:solidFill>
                    <a:prstClr val="black"/>
                  </a:solidFill>
                </a:endParaRPr>
              </a:p>
            </p:txBody>
          </p:sp>
          <p:sp>
            <p:nvSpPr>
              <p:cNvPr id="36" name="Rectangle 197"/>
              <p:cNvSpPr>
                <a:spLocks noChangeAspect="1" noChangeArrowheads="1"/>
              </p:cNvSpPr>
              <p:nvPr/>
            </p:nvSpPr>
            <p:spPr bwMode="auto">
              <a:xfrm rot="-3600000">
                <a:off x="5037" y="3122"/>
                <a:ext cx="20" cy="132"/>
              </a:xfrm>
              <a:prstGeom prst="rect">
                <a:avLst/>
              </a:prstGeom>
              <a:solidFill>
                <a:srgbClr val="0080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de-DE" sz="1800" b="0">
                  <a:solidFill>
                    <a:prstClr val="black"/>
                  </a:solidFill>
                </a:endParaRPr>
              </a:p>
            </p:txBody>
          </p:sp>
          <p:sp>
            <p:nvSpPr>
              <p:cNvPr id="37" name="Rectangle 198"/>
              <p:cNvSpPr>
                <a:spLocks noChangeAspect="1" noChangeArrowheads="1"/>
              </p:cNvSpPr>
              <p:nvPr/>
            </p:nvSpPr>
            <p:spPr bwMode="auto">
              <a:xfrm rot="3613861">
                <a:off x="5037" y="2511"/>
                <a:ext cx="20" cy="132"/>
              </a:xfrm>
              <a:prstGeom prst="rect">
                <a:avLst/>
              </a:prstGeom>
              <a:solidFill>
                <a:srgbClr val="0080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de-DE" sz="1800" b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42" name="Rectangle 70"/>
            <p:cNvSpPr>
              <a:spLocks noChangeAspect="1" noChangeArrowheads="1"/>
            </p:cNvSpPr>
            <p:nvPr/>
          </p:nvSpPr>
          <p:spPr bwMode="auto">
            <a:xfrm rot="10800000">
              <a:off x="2574248" y="4160924"/>
              <a:ext cx="50800" cy="214312"/>
            </a:xfrm>
            <a:prstGeom prst="rect">
              <a:avLst/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de-DE" sz="1800" b="0">
                <a:solidFill>
                  <a:prstClr val="black"/>
                </a:solidFill>
              </a:endParaRPr>
            </a:p>
          </p:txBody>
        </p:sp>
        <p:sp>
          <p:nvSpPr>
            <p:cNvPr id="43" name="Rectangle 71"/>
            <p:cNvSpPr>
              <a:spLocks noChangeAspect="1" noChangeArrowheads="1"/>
            </p:cNvSpPr>
            <p:nvPr/>
          </p:nvSpPr>
          <p:spPr bwMode="auto">
            <a:xfrm rot="10800000">
              <a:off x="2456773" y="4160924"/>
              <a:ext cx="49212" cy="214312"/>
            </a:xfrm>
            <a:prstGeom prst="rect">
              <a:avLst/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de-DE" sz="1800" b="0">
                <a:solidFill>
                  <a:prstClr val="black"/>
                </a:solidFill>
              </a:endParaRPr>
            </a:p>
          </p:txBody>
        </p:sp>
      </p:grpSp>
      <p:pic>
        <p:nvPicPr>
          <p:cNvPr id="4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394" y="4786904"/>
            <a:ext cx="4496731" cy="1012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615360" y="5981313"/>
            <a:ext cx="2496196" cy="261610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25000"/>
              </a:schemeClr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US" sz="1100" b="0" dirty="0" smtClean="0">
                <a:solidFill>
                  <a:schemeClr val="bg2">
                    <a:lumMod val="25000"/>
                  </a:schemeClr>
                </a:solidFill>
                <a:latin typeface="Calibri"/>
              </a:rPr>
              <a:t>FSF: A. </a:t>
            </a:r>
            <a:r>
              <a:rPr lang="en-US" sz="1100" b="0" dirty="0" err="1" smtClean="0">
                <a:solidFill>
                  <a:schemeClr val="bg2">
                    <a:lumMod val="25000"/>
                  </a:schemeClr>
                </a:solidFill>
                <a:latin typeface="Calibri"/>
              </a:rPr>
              <a:t>Matveenko</a:t>
            </a:r>
            <a:r>
              <a:rPr lang="en-US" sz="1100" b="0" dirty="0" smtClean="0">
                <a:solidFill>
                  <a:schemeClr val="bg2">
                    <a:lumMod val="25000"/>
                  </a:schemeClr>
                </a:solidFill>
                <a:latin typeface="Calibri"/>
              </a:rPr>
              <a:t>, et al., ERL WS, 2013. </a:t>
            </a:r>
            <a:endParaRPr lang="en-US" sz="1100" b="0" dirty="0">
              <a:solidFill>
                <a:schemeClr val="bg2">
                  <a:lumMod val="25000"/>
                </a:schemeClr>
              </a:solidFill>
              <a:latin typeface="Calibri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863458" y="2220784"/>
            <a:ext cx="8803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Bates Arc</a:t>
            </a:r>
            <a:endParaRPr lang="en-US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8" name="Textfeld 47"/>
          <p:cNvSpPr txBox="1"/>
          <p:nvPr/>
        </p:nvSpPr>
        <p:spPr>
          <a:xfrm>
            <a:off x="5269413" y="897345"/>
            <a:ext cx="3874587" cy="163121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design considerations:</a:t>
            </a:r>
          </a:p>
          <a:p>
            <a:pPr marL="742950" lvl="1" indent="-285750" algn="l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sz="1800" b="0" dirty="0" smtClean="0">
                <a:solidFill>
                  <a:prstClr val="black"/>
                </a:solidFill>
                <a:latin typeface="Calibri"/>
              </a:rPr>
              <a:t>length &amp; hardware</a:t>
            </a:r>
          </a:p>
          <a:p>
            <a:pPr marL="742950" lvl="1" indent="-285750" algn="l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sz="1800" b="0" dirty="0" smtClean="0">
                <a:solidFill>
                  <a:prstClr val="black"/>
                </a:solidFill>
                <a:latin typeface="Calibri"/>
              </a:rPr>
              <a:t>flexibility / tunability</a:t>
            </a:r>
          </a:p>
          <a:p>
            <a:pPr marL="742950" lvl="1" indent="-285750" algn="l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sz="1800" b="0" dirty="0" smtClean="0">
                <a:solidFill>
                  <a:prstClr val="black"/>
                </a:solidFill>
                <a:latin typeface="Calibri"/>
              </a:rPr>
              <a:t>chromatic properties, R</a:t>
            </a:r>
            <a:r>
              <a:rPr lang="en-US" sz="1800" b="0" baseline="-25000" dirty="0" smtClean="0">
                <a:solidFill>
                  <a:prstClr val="black"/>
                </a:solidFill>
                <a:latin typeface="Calibri"/>
              </a:rPr>
              <a:t>56</a:t>
            </a:r>
            <a:r>
              <a:rPr lang="en-US" sz="1800" b="0" dirty="0" smtClean="0">
                <a:solidFill>
                  <a:prstClr val="black"/>
                </a:solidFill>
                <a:latin typeface="Calibri"/>
              </a:rPr>
              <a:t> range</a:t>
            </a:r>
          </a:p>
          <a:p>
            <a:pPr marL="742950" lvl="1" indent="-285750" algn="l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sz="1800" b="0" dirty="0" smtClean="0">
                <a:solidFill>
                  <a:prstClr val="black"/>
                </a:solidFill>
                <a:latin typeface="Calibri"/>
              </a:rPr>
              <a:t>ISR / CSR properties</a:t>
            </a:r>
            <a:endParaRPr lang="en-US" sz="1800" b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4939973" y="5981313"/>
            <a:ext cx="3748542" cy="430887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25000"/>
              </a:schemeClr>
            </a:solidFill>
          </a:ln>
        </p:spPr>
        <p:txBody>
          <a:bodyPr wrap="square">
            <a:spAutoFit/>
          </a:bodyPr>
          <a:lstStyle/>
          <a:p>
            <a:pPr algn="l"/>
            <a:r>
              <a:rPr lang="en-US" sz="1100" b="0" dirty="0" smtClean="0">
                <a:solidFill>
                  <a:schemeClr val="bg2">
                    <a:lumMod val="25000"/>
                  </a:schemeClr>
                </a:solidFill>
                <a:latin typeface="Calibri"/>
              </a:rPr>
              <a:t>H.L</a:t>
            </a:r>
            <a:r>
              <a:rPr lang="en-US" sz="1100" b="0" dirty="0">
                <a:solidFill>
                  <a:schemeClr val="bg2">
                    <a:lumMod val="25000"/>
                  </a:schemeClr>
                </a:solidFill>
                <a:latin typeface="Calibri"/>
              </a:rPr>
              <a:t>. </a:t>
            </a:r>
            <a:r>
              <a:rPr lang="en-US" sz="1100" b="0" dirty="0" smtClean="0">
                <a:solidFill>
                  <a:schemeClr val="bg2">
                    <a:lumMod val="25000"/>
                  </a:schemeClr>
                </a:solidFill>
                <a:latin typeface="Calibri"/>
              </a:rPr>
              <a:t>Owen et al., “Choice of Arc Design for the ERL Prototype at </a:t>
            </a:r>
            <a:r>
              <a:rPr lang="en-US" sz="1100" b="0" dirty="0" err="1" smtClean="0">
                <a:solidFill>
                  <a:schemeClr val="bg2">
                    <a:lumMod val="25000"/>
                  </a:schemeClr>
                </a:solidFill>
                <a:latin typeface="Calibri"/>
              </a:rPr>
              <a:t>Daresbury</a:t>
            </a:r>
            <a:r>
              <a:rPr lang="en-US" sz="1100" b="0" dirty="0" smtClean="0">
                <a:solidFill>
                  <a:schemeClr val="bg2">
                    <a:lumMod val="25000"/>
                  </a:schemeClr>
                </a:solidFill>
                <a:latin typeface="Calibri"/>
              </a:rPr>
              <a:t> Laboratory”, EPAC, Lucerne, Switzerland 2004.</a:t>
            </a:r>
            <a:endParaRPr lang="en-US" sz="1100" b="0" dirty="0">
              <a:solidFill>
                <a:schemeClr val="bg2">
                  <a:lumMod val="25000"/>
                </a:schemeClr>
              </a:solidFill>
              <a:latin typeface="Calibri"/>
            </a:endParaRPr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579" y="2738555"/>
            <a:ext cx="3509122" cy="3004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5135429" y="4202129"/>
            <a:ext cx="2740237" cy="584775"/>
          </a:xfrm>
          <a:prstGeom prst="rect">
            <a:avLst/>
          </a:prstGeom>
          <a:noFill/>
          <a:ln w="12700"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US" dirty="0" smtClean="0">
                <a:solidFill>
                  <a:schemeClr val="tx2"/>
                </a:solidFill>
                <a:latin typeface="Calibri" panose="020F0502020204030204" pitchFamily="34" charset="0"/>
              </a:rPr>
              <a:t>bERLinPro: 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4 (2 x double) bend achromat 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38" name="Text Box 156"/>
          <p:cNvSpPr txBox="1">
            <a:spLocks noChangeAspect="1" noChangeArrowheads="1"/>
          </p:cNvSpPr>
          <p:nvPr/>
        </p:nvSpPr>
        <p:spPr bwMode="auto">
          <a:xfrm>
            <a:off x="1969369" y="4688665"/>
            <a:ext cx="161114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/>
            <a:r>
              <a:rPr lang="en-US" sz="1400" dirty="0" smtClean="0">
                <a:solidFill>
                  <a:prstClr val="black"/>
                </a:solidFill>
                <a:latin typeface="Calibri" panose="020F0502020204030204" pitchFamily="34" charset="0"/>
              </a:rPr>
              <a:t>MBA </a:t>
            </a:r>
            <a:r>
              <a:rPr lang="en-US" sz="1400" b="0" dirty="0" smtClean="0">
                <a:solidFill>
                  <a:prstClr val="black"/>
                </a:solidFill>
                <a:latin typeface="Calibri" panose="020F0502020204030204" pitchFamily="34" charset="0"/>
              </a:rPr>
              <a:t>with </a:t>
            </a:r>
            <a:r>
              <a:rPr lang="en-US" sz="1400" b="0" dirty="0" err="1" smtClean="0">
                <a:solidFill>
                  <a:prstClr val="black"/>
                </a:solidFill>
                <a:latin typeface="Calibri" panose="020F0502020204030204" pitchFamily="34" charset="0"/>
              </a:rPr>
              <a:t>antibend</a:t>
            </a:r>
            <a:endParaRPr lang="en-US" sz="1050" b="0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431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/>
          <p:cNvGrpSpPr/>
          <p:nvPr/>
        </p:nvGrpSpPr>
        <p:grpSpPr>
          <a:xfrm>
            <a:off x="555156" y="1277056"/>
            <a:ext cx="7744638" cy="5202763"/>
            <a:chOff x="553201" y="971156"/>
            <a:chExt cx="7744638" cy="5202763"/>
          </a:xfrm>
          <a:solidFill>
            <a:schemeClr val="bg1"/>
          </a:solidFill>
        </p:grpSpPr>
        <p:pic>
          <p:nvPicPr>
            <p:cNvPr id="12" name="Grafik 1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201" y="971156"/>
              <a:ext cx="7744638" cy="4852161"/>
            </a:xfrm>
            <a:prstGeom prst="rect">
              <a:avLst/>
            </a:prstGeom>
            <a:grpFill/>
          </p:spPr>
        </p:pic>
        <p:sp>
          <p:nvSpPr>
            <p:cNvPr id="6" name="Textfeld 5"/>
            <p:cNvSpPr txBox="1"/>
            <p:nvPr/>
          </p:nvSpPr>
          <p:spPr>
            <a:xfrm>
              <a:off x="6801725" y="5525150"/>
              <a:ext cx="612667" cy="5847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alibri" panose="020F0502020204030204" pitchFamily="34" charset="0"/>
                </a:rPr>
                <a:t>linac</a:t>
              </a:r>
            </a:p>
            <a:p>
              <a:r>
                <a:rPr lang="en-US" dirty="0" smtClean="0">
                  <a:latin typeface="Calibri" panose="020F0502020204030204" pitchFamily="34" charset="0"/>
                </a:rPr>
                <a:t>(</a:t>
              </a:r>
              <a:r>
                <a:rPr lang="en-US" dirty="0" err="1" smtClean="0">
                  <a:latin typeface="Calibri" panose="020F0502020204030204" pitchFamily="34" charset="0"/>
                </a:rPr>
                <a:t>dec</a:t>
              </a:r>
              <a:r>
                <a:rPr lang="en-US" dirty="0" smtClean="0">
                  <a:latin typeface="Calibri" panose="020F0502020204030204" pitchFamily="34" charset="0"/>
                </a:rPr>
                <a:t>)</a:t>
              </a:r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1657243" y="5835365"/>
              <a:ext cx="999641" cy="33855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" panose="020F0502020204030204" pitchFamily="34" charset="0"/>
                </a:rPr>
                <a:t>arc1</a:t>
              </a:r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8" name="Textfeld 7"/>
            <p:cNvSpPr txBox="1"/>
            <p:nvPr/>
          </p:nvSpPr>
          <p:spPr>
            <a:xfrm>
              <a:off x="4893805" y="5835365"/>
              <a:ext cx="999641" cy="33855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" panose="020F0502020204030204" pitchFamily="34" charset="0"/>
                </a:rPr>
                <a:t>arc2</a:t>
              </a:r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9" name="Textfeld 8"/>
            <p:cNvSpPr txBox="1"/>
            <p:nvPr/>
          </p:nvSpPr>
          <p:spPr>
            <a:xfrm>
              <a:off x="3129742" y="5835365"/>
              <a:ext cx="1366434" cy="33855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" panose="020F0502020204030204" pitchFamily="34" charset="0"/>
                </a:rPr>
                <a:t>rec. straight</a:t>
              </a:r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10" name="Textfeld 9"/>
            <p:cNvSpPr txBox="1"/>
            <p:nvPr/>
          </p:nvSpPr>
          <p:spPr>
            <a:xfrm rot="16200000">
              <a:off x="332577" y="2167432"/>
              <a:ext cx="1772761" cy="33855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" panose="020F0502020204030204" pitchFamily="34" charset="0"/>
                </a:rPr>
                <a:t>splitter chicane</a:t>
              </a:r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11" name="Textfeld 10"/>
            <p:cNvSpPr txBox="1"/>
            <p:nvPr/>
          </p:nvSpPr>
          <p:spPr>
            <a:xfrm rot="16200000">
              <a:off x="5483181" y="2167433"/>
              <a:ext cx="1772761" cy="33855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" panose="020F0502020204030204" pitchFamily="34" charset="0"/>
                </a:rPr>
                <a:t>merger chicane</a:t>
              </a:r>
              <a:endParaRPr lang="en-US" dirty="0">
                <a:latin typeface="Calibri" panose="020F0502020204030204" pitchFamily="34" charset="0"/>
              </a:endParaRPr>
            </a:p>
          </p:txBody>
        </p:sp>
      </p:grpSp>
      <p:sp>
        <p:nvSpPr>
          <p:cNvPr id="14" name="Textfeld 13"/>
          <p:cNvSpPr txBox="1"/>
          <p:nvPr/>
        </p:nvSpPr>
        <p:spPr>
          <a:xfrm>
            <a:off x="1220033" y="101528"/>
            <a:ext cx="43300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dirty="0" smtClean="0">
                <a:solidFill>
                  <a:prstClr val="white"/>
                </a:solidFill>
                <a:latin typeface="Calibri"/>
              </a:rPr>
              <a:t>Linear Beam Optics: Recirculator</a:t>
            </a:r>
            <a:endParaRPr lang="en-US" sz="24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4485872" y="4785413"/>
            <a:ext cx="4475478" cy="1261884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dirty="0" err="1" smtClean="0">
                <a:solidFill>
                  <a:prstClr val="black"/>
                </a:solidFill>
                <a:latin typeface="Calibri"/>
              </a:rPr>
              <a:t>Betatron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phase advance:</a:t>
            </a:r>
            <a:r>
              <a:rPr lang="en-US" b="0" dirty="0">
                <a:solidFill>
                  <a:prstClr val="black"/>
                </a:solidFill>
                <a:latin typeface="Calibri"/>
              </a:rPr>
              <a:t> </a:t>
            </a:r>
            <a:endParaRPr lang="en-US" b="0" dirty="0" smtClean="0">
              <a:solidFill>
                <a:prstClr val="black"/>
              </a:solidFill>
              <a:latin typeface="Calibri"/>
            </a:endParaRPr>
          </a:p>
          <a:p>
            <a:pPr marL="742950" lvl="1" indent="-285750" algn="l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b="0" dirty="0" smtClean="0">
                <a:solidFill>
                  <a:prstClr val="black"/>
                </a:solidFill>
                <a:latin typeface="Calibri"/>
              </a:rPr>
              <a:t>minimize CSR induced emittance growth</a:t>
            </a:r>
          </a:p>
          <a:p>
            <a:pPr marL="742950" lvl="1" indent="-285750" algn="l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b="0" dirty="0" smtClean="0">
                <a:solidFill>
                  <a:prstClr val="black"/>
                </a:solidFill>
                <a:latin typeface="Calibri"/>
              </a:rPr>
              <a:t>maximize BBU </a:t>
            </a:r>
            <a:r>
              <a:rPr lang="en-US" b="0" dirty="0">
                <a:solidFill>
                  <a:prstClr val="black"/>
                </a:solidFill>
                <a:latin typeface="Calibri"/>
              </a:rPr>
              <a:t>limited current </a:t>
            </a:r>
            <a:r>
              <a:rPr lang="en-US" b="0" dirty="0" smtClean="0">
                <a:solidFill>
                  <a:prstClr val="black"/>
                </a:solidFill>
                <a:latin typeface="Calibri"/>
              </a:rPr>
              <a:t>threshold (tune &amp; chromaticity)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5013033" y="3370586"/>
            <a:ext cx="3960454" cy="1261884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prstClr val="black"/>
                </a:solidFill>
                <a:latin typeface="Calibri"/>
              </a:rPr>
              <a:t>Variable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R</a:t>
            </a:r>
            <a:r>
              <a:rPr lang="en-US" baseline="-25000" dirty="0">
                <a:solidFill>
                  <a:prstClr val="black"/>
                </a:solidFill>
                <a:latin typeface="Calibri"/>
              </a:rPr>
              <a:t>56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:</a:t>
            </a:r>
            <a:r>
              <a:rPr lang="en-US" b="0" dirty="0">
                <a:solidFill>
                  <a:prstClr val="black"/>
                </a:solidFill>
                <a:latin typeface="Calibri"/>
              </a:rPr>
              <a:t> </a:t>
            </a:r>
            <a:endParaRPr lang="en-US" b="0" dirty="0" smtClean="0">
              <a:solidFill>
                <a:prstClr val="black"/>
              </a:solidFill>
              <a:latin typeface="Calibri"/>
            </a:endParaRPr>
          </a:p>
          <a:p>
            <a:pPr marL="742950" lvl="1" indent="-285750" algn="l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b="0" dirty="0" smtClean="0">
                <a:solidFill>
                  <a:prstClr val="black"/>
                </a:solidFill>
                <a:latin typeface="Calibri"/>
              </a:rPr>
              <a:t>tunable ‑</a:t>
            </a:r>
            <a:r>
              <a:rPr lang="en-US" b="0" dirty="0">
                <a:solidFill>
                  <a:prstClr val="black"/>
                </a:solidFill>
                <a:latin typeface="Calibri"/>
              </a:rPr>
              <a:t>0.25 m &lt; R</a:t>
            </a:r>
            <a:r>
              <a:rPr lang="en-US" b="0" baseline="-25000" dirty="0">
                <a:solidFill>
                  <a:prstClr val="black"/>
                </a:solidFill>
                <a:latin typeface="Calibri"/>
              </a:rPr>
              <a:t>56</a:t>
            </a:r>
            <a:r>
              <a:rPr lang="en-US" b="0" dirty="0">
                <a:solidFill>
                  <a:prstClr val="black"/>
                </a:solidFill>
                <a:latin typeface="Calibri"/>
              </a:rPr>
              <a:t> &lt; 0.25 </a:t>
            </a:r>
            <a:r>
              <a:rPr lang="en-US" b="0" dirty="0" smtClean="0">
                <a:solidFill>
                  <a:prstClr val="black"/>
                </a:solidFill>
                <a:latin typeface="Calibri"/>
              </a:rPr>
              <a:t>m</a:t>
            </a:r>
          </a:p>
          <a:p>
            <a:pPr marL="742950" lvl="1" indent="-285750" algn="l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b="0" dirty="0" smtClean="0">
                <a:solidFill>
                  <a:prstClr val="black"/>
                </a:solidFill>
                <a:latin typeface="Calibri"/>
              </a:rPr>
              <a:t>standard </a:t>
            </a:r>
            <a:r>
              <a:rPr lang="en-US" b="0" dirty="0">
                <a:solidFill>
                  <a:prstClr val="black"/>
                </a:solidFill>
                <a:latin typeface="Calibri"/>
              </a:rPr>
              <a:t>mode </a:t>
            </a:r>
            <a:r>
              <a:rPr lang="en-US" b="0" dirty="0" smtClean="0">
                <a:solidFill>
                  <a:prstClr val="black"/>
                </a:solidFill>
                <a:latin typeface="Calibri"/>
              </a:rPr>
              <a:t>R</a:t>
            </a:r>
            <a:r>
              <a:rPr lang="en-US" b="0" baseline="-25000" dirty="0" smtClean="0">
                <a:solidFill>
                  <a:prstClr val="black"/>
                </a:solidFill>
                <a:latin typeface="Calibri"/>
              </a:rPr>
              <a:t>56 </a:t>
            </a:r>
            <a:r>
              <a:rPr lang="en-US" b="0" dirty="0" smtClean="0">
                <a:solidFill>
                  <a:prstClr val="black"/>
                </a:solidFill>
                <a:latin typeface="Calibri"/>
              </a:rPr>
              <a:t>= +/- 0.14 m</a:t>
            </a:r>
          </a:p>
          <a:p>
            <a:pPr marL="742950" lvl="1" indent="-285750" algn="l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b="0" dirty="0" smtClean="0">
                <a:solidFill>
                  <a:prstClr val="black"/>
                </a:solidFill>
                <a:latin typeface="Calibri"/>
              </a:rPr>
              <a:t>recirculator in total isochronous </a:t>
            </a:r>
            <a:endParaRPr lang="en-US" b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0" y="707636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  <a:latin typeface="Calibri"/>
                <a:sym typeface="Wingdings" panose="05000000000000000000" pitchFamily="2" charset="2"/>
              </a:rPr>
              <a:t>Lattice design: </a:t>
            </a:r>
            <a:r>
              <a:rPr lang="en-US" sz="2000" dirty="0" smtClean="0">
                <a:solidFill>
                  <a:srgbClr val="C00000"/>
                </a:solidFill>
                <a:latin typeface="Calibri"/>
              </a:rPr>
              <a:t>various demands </a:t>
            </a:r>
            <a:r>
              <a:rPr lang="en-US" sz="2000" dirty="0" smtClean="0">
                <a:solidFill>
                  <a:srgbClr val="C00000"/>
                </a:solidFill>
                <a:latin typeface="Calibri"/>
                <a:sym typeface="Wingdings" panose="05000000000000000000" pitchFamily="2" charset="2"/>
              </a:rPr>
              <a:t></a:t>
            </a:r>
            <a:r>
              <a:rPr lang="en-US" sz="2000" dirty="0" smtClean="0">
                <a:solidFill>
                  <a:srgbClr val="C00000"/>
                </a:solidFill>
                <a:latin typeface="Calibri"/>
              </a:rPr>
              <a:t> </a:t>
            </a:r>
            <a:r>
              <a:rPr lang="en-US" sz="2000" dirty="0" smtClean="0">
                <a:solidFill>
                  <a:srgbClr val="C00000"/>
                </a:solidFill>
                <a:latin typeface="Calibri"/>
              </a:rPr>
              <a:t>difficult to meet all </a:t>
            </a:r>
            <a:r>
              <a:rPr lang="en-US" sz="2000" dirty="0" smtClean="0">
                <a:solidFill>
                  <a:srgbClr val="C00000"/>
                </a:solidFill>
                <a:latin typeface="Calibri"/>
              </a:rPr>
              <a:t>simultaneously</a:t>
            </a:r>
            <a:endParaRPr lang="en-US" sz="2000" dirty="0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4053047" y="1969505"/>
            <a:ext cx="4908303" cy="1261884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prstClr val="black"/>
                </a:solidFill>
                <a:latin typeface="Calibri"/>
              </a:rPr>
              <a:t>High transmission:</a:t>
            </a:r>
            <a:r>
              <a:rPr lang="en-US" b="0" dirty="0">
                <a:solidFill>
                  <a:prstClr val="black"/>
                </a:solidFill>
                <a:latin typeface="Calibri"/>
              </a:rPr>
              <a:t> </a:t>
            </a:r>
            <a:endParaRPr lang="en-US" b="0" dirty="0" smtClean="0">
              <a:solidFill>
                <a:prstClr val="black"/>
              </a:solidFill>
              <a:latin typeface="Calibri"/>
            </a:endParaRPr>
          </a:p>
          <a:p>
            <a:pPr marL="742950" lvl="1" indent="-285750" algn="l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b="0" dirty="0" smtClean="0">
                <a:solidFill>
                  <a:prstClr val="black"/>
                </a:solidFill>
                <a:latin typeface="Calibri"/>
              </a:rPr>
              <a:t>moderate </a:t>
            </a:r>
            <a:r>
              <a:rPr lang="en-US" b="0" dirty="0">
                <a:solidFill>
                  <a:prstClr val="black"/>
                </a:solidFill>
                <a:latin typeface="Symbol" panose="05050102010706020507" pitchFamily="18" charset="2"/>
              </a:rPr>
              <a:t>b</a:t>
            </a:r>
            <a:r>
              <a:rPr lang="en-US" b="0" dirty="0" smtClean="0">
                <a:solidFill>
                  <a:prstClr val="black"/>
                </a:solidFill>
                <a:latin typeface="Calibri"/>
              </a:rPr>
              <a:t>-functions around the recirculator</a:t>
            </a:r>
          </a:p>
          <a:p>
            <a:pPr marL="742950" lvl="1" indent="-285750" algn="l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b="0" dirty="0" smtClean="0">
                <a:solidFill>
                  <a:prstClr val="black"/>
                </a:solidFill>
                <a:latin typeface="Calibri"/>
              </a:rPr>
              <a:t>matching to the linac section </a:t>
            </a:r>
          </a:p>
          <a:p>
            <a:pPr marL="742950" lvl="1" indent="-285750" algn="l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b="0" dirty="0" smtClean="0">
                <a:solidFill>
                  <a:prstClr val="black"/>
                </a:solidFill>
                <a:latin typeface="Calibri"/>
              </a:rPr>
              <a:t>closed and small dispersion function in the arcs </a:t>
            </a:r>
            <a:endParaRPr lang="en-US" b="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91101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1220033" y="101528"/>
            <a:ext cx="31249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dirty="0" smtClean="0">
                <a:solidFill>
                  <a:prstClr val="white"/>
                </a:solidFill>
                <a:latin typeface="Calibri"/>
              </a:rPr>
              <a:t>Nonlinear Beam Optics</a:t>
            </a:r>
            <a:endParaRPr lang="en-US" sz="24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426532" y="817999"/>
            <a:ext cx="839200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 algn="l">
              <a:lnSpc>
                <a:spcPts val="25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schemeClr val="tx1"/>
                </a:solidFill>
                <a:latin typeface="Calibri"/>
              </a:rPr>
              <a:t>RF curvature: E(t)=E</a:t>
            </a:r>
            <a:r>
              <a:rPr lang="en-GB" sz="1800" b="0" baseline="-25000" dirty="0" smtClean="0">
                <a:solidFill>
                  <a:schemeClr val="tx1"/>
                </a:solidFill>
                <a:latin typeface="Calibri"/>
              </a:rPr>
              <a:t>0</a:t>
            </a:r>
            <a:r>
              <a:rPr lang="en-GB" sz="1800" b="0" dirty="0" smtClean="0">
                <a:solidFill>
                  <a:schemeClr val="tx1"/>
                </a:solidFill>
                <a:latin typeface="Calibri"/>
              </a:rPr>
              <a:t> cos(</a:t>
            </a:r>
            <a:r>
              <a:rPr lang="en-GB" sz="1800" b="0" dirty="0" err="1" smtClean="0">
                <a:solidFill>
                  <a:schemeClr val="tx1"/>
                </a:solidFill>
                <a:latin typeface="Symbol" panose="05050102010706020507" pitchFamily="18" charset="2"/>
              </a:rPr>
              <a:t>w</a:t>
            </a:r>
            <a:r>
              <a:rPr lang="en-GB" sz="1800" b="0" dirty="0" err="1" smtClean="0">
                <a:solidFill>
                  <a:schemeClr val="tx1"/>
                </a:solidFill>
                <a:latin typeface="Calibri"/>
              </a:rPr>
              <a:t>t</a:t>
            </a:r>
            <a:r>
              <a:rPr lang="en-GB" sz="1800" b="0" dirty="0" smtClean="0">
                <a:solidFill>
                  <a:schemeClr val="tx1"/>
                </a:solidFill>
                <a:latin typeface="Calibri"/>
              </a:rPr>
              <a:t> + </a:t>
            </a:r>
            <a:r>
              <a:rPr lang="en-GB" sz="1800" b="0" dirty="0" smtClean="0">
                <a:solidFill>
                  <a:schemeClr val="tx1"/>
                </a:solidFill>
                <a:latin typeface="Symbol" panose="05050102010706020507" pitchFamily="18" charset="2"/>
              </a:rPr>
              <a:t>j</a:t>
            </a:r>
            <a:r>
              <a:rPr lang="en-GB" sz="1800" b="0" baseline="-25000" dirty="0" smtClean="0">
                <a:solidFill>
                  <a:schemeClr val="tx1"/>
                </a:solidFill>
                <a:latin typeface="Calibri"/>
              </a:rPr>
              <a:t>0</a:t>
            </a:r>
            <a:r>
              <a:rPr lang="en-GB" sz="1800" b="0" dirty="0" smtClean="0">
                <a:solidFill>
                  <a:schemeClr val="tx1"/>
                </a:solidFill>
                <a:latin typeface="Calibri"/>
              </a:rPr>
              <a:t>)</a:t>
            </a:r>
          </a:p>
          <a:p>
            <a:pPr marL="800100" lvl="1" indent="-342900" algn="l">
              <a:lnSpc>
                <a:spcPts val="2500"/>
              </a:lnSpc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prstClr val="black"/>
                </a:solidFill>
                <a:latin typeface="Calibri"/>
              </a:rPr>
              <a:t>aberrations: geometric &amp; chromatic: </a:t>
            </a:r>
          </a:p>
          <a:p>
            <a:pPr lvl="1" algn="l">
              <a:lnSpc>
                <a:spcPts val="2500"/>
              </a:lnSpc>
            </a:pPr>
            <a:r>
              <a:rPr lang="en-GB" sz="1800" b="0" dirty="0">
                <a:solidFill>
                  <a:prstClr val="black"/>
                </a:solidFill>
                <a:latin typeface="Calibri"/>
              </a:rPr>
              <a:t>	</a:t>
            </a:r>
            <a:r>
              <a:rPr lang="en-GB" sz="1800" b="0" dirty="0" smtClean="0">
                <a:solidFill>
                  <a:prstClr val="black"/>
                </a:solidFill>
                <a:latin typeface="Calibri"/>
              </a:rPr>
              <a:t>counteracted by nonlinear fields </a:t>
            </a:r>
            <a:r>
              <a:rPr lang="en-GB" sz="1800" b="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 multipole magnets</a:t>
            </a:r>
          </a:p>
          <a:p>
            <a:pPr algn="l">
              <a:lnSpc>
                <a:spcPts val="2300"/>
              </a:lnSpc>
              <a:spcBef>
                <a:spcPts val="0"/>
              </a:spcBef>
            </a:pPr>
            <a:endParaRPr lang="en-GB" sz="1800" b="0" dirty="0" smtClean="0">
              <a:solidFill>
                <a:prstClr val="black"/>
              </a:solidFill>
              <a:latin typeface="Calibri"/>
              <a:sym typeface="Wingdings" panose="05000000000000000000" pitchFamily="2" charset="2"/>
            </a:endParaRPr>
          </a:p>
          <a:p>
            <a:pPr algn="l">
              <a:lnSpc>
                <a:spcPts val="2300"/>
              </a:lnSpc>
              <a:spcBef>
                <a:spcPts val="0"/>
              </a:spcBef>
            </a:pPr>
            <a:r>
              <a:rPr lang="en-GB" sz="1800" b="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Example: </a:t>
            </a:r>
            <a:r>
              <a:rPr lang="en-US" sz="1800" b="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b</a:t>
            </a:r>
            <a:r>
              <a:rPr lang="en-US" sz="1800" b="0" dirty="0" smtClean="0">
                <a:solidFill>
                  <a:prstClr val="black"/>
                </a:solidFill>
                <a:latin typeface="Calibri"/>
              </a:rPr>
              <a:t>unch compression     E(</a:t>
            </a:r>
            <a:r>
              <a:rPr lang="en-US" sz="1800" b="0" dirty="0" err="1" smtClean="0">
                <a:solidFill>
                  <a:prstClr val="black"/>
                </a:solidFill>
                <a:latin typeface="Calibri"/>
              </a:rPr>
              <a:t>s</a:t>
            </a:r>
            <a:r>
              <a:rPr lang="en-US" sz="1800" b="0" baseline="-25000" dirty="0" err="1" smtClean="0">
                <a:solidFill>
                  <a:prstClr val="black"/>
                </a:solidFill>
                <a:latin typeface="Calibri"/>
              </a:rPr>
              <a:t>i</a:t>
            </a:r>
            <a:r>
              <a:rPr lang="en-US" sz="1800" b="0" dirty="0" smtClean="0">
                <a:solidFill>
                  <a:prstClr val="black"/>
                </a:solidFill>
                <a:latin typeface="Calibri"/>
              </a:rPr>
              <a:t>) = E</a:t>
            </a:r>
            <a:r>
              <a:rPr lang="en-US" sz="1800" b="0" baseline="-25000" dirty="0" smtClean="0">
                <a:solidFill>
                  <a:prstClr val="black"/>
                </a:solidFill>
                <a:latin typeface="Calibri"/>
              </a:rPr>
              <a:t>0 </a:t>
            </a:r>
            <a:r>
              <a:rPr lang="en-US" sz="1800" b="0" dirty="0" smtClean="0">
                <a:solidFill>
                  <a:prstClr val="black"/>
                </a:solidFill>
                <a:latin typeface="Calibri"/>
              </a:rPr>
              <a:t>cos(s </a:t>
            </a:r>
            <a:r>
              <a:rPr lang="en-US" sz="1800" b="0" dirty="0">
                <a:solidFill>
                  <a:prstClr val="black"/>
                </a:solidFill>
                <a:latin typeface="Calibri"/>
              </a:rPr>
              <a:t>2</a:t>
            </a:r>
            <a:r>
              <a:rPr lang="en-US" sz="1800" b="0" dirty="0">
                <a:solidFill>
                  <a:prstClr val="black"/>
                </a:solidFill>
                <a:latin typeface="Symbol" pitchFamily="18" charset="2"/>
              </a:rPr>
              <a:t>p</a:t>
            </a:r>
            <a:r>
              <a:rPr lang="en-US" sz="1800" b="0" dirty="0">
                <a:solidFill>
                  <a:prstClr val="black"/>
                </a:solidFill>
              </a:rPr>
              <a:t>/</a:t>
            </a:r>
            <a:r>
              <a:rPr lang="en-US" sz="1800" b="0" dirty="0">
                <a:solidFill>
                  <a:prstClr val="black"/>
                </a:solidFill>
                <a:latin typeface="Symbol" pitchFamily="18" charset="2"/>
              </a:rPr>
              <a:t>l</a:t>
            </a:r>
            <a:r>
              <a:rPr lang="en-US" sz="1800" b="0" dirty="0">
                <a:solidFill>
                  <a:prstClr val="black"/>
                </a:solidFill>
              </a:rPr>
              <a:t> - </a:t>
            </a:r>
            <a:r>
              <a:rPr lang="en-US" sz="1800" b="0" dirty="0">
                <a:solidFill>
                  <a:prstClr val="black"/>
                </a:solidFill>
                <a:latin typeface="Symbol" pitchFamily="18" charset="2"/>
              </a:rPr>
              <a:t>j</a:t>
            </a:r>
            <a:r>
              <a:rPr lang="en-US" sz="1800" b="0" baseline="-25000" dirty="0">
                <a:solidFill>
                  <a:prstClr val="black"/>
                </a:solidFill>
              </a:rPr>
              <a:t>0</a:t>
            </a:r>
            <a:r>
              <a:rPr lang="en-US" sz="1800" b="0" dirty="0">
                <a:solidFill>
                  <a:prstClr val="black"/>
                </a:solidFill>
              </a:rPr>
              <a:t>) </a:t>
            </a:r>
            <a:r>
              <a:rPr lang="en-US" sz="1800" b="0" dirty="0">
                <a:solidFill>
                  <a:prstClr val="black"/>
                </a:solidFill>
                <a:sym typeface="Wingdings" pitchFamily="2" charset="2"/>
              </a:rPr>
              <a:t> </a:t>
            </a:r>
            <a:r>
              <a:rPr lang="en-US" sz="1800" b="0" dirty="0" smtClean="0">
                <a:solidFill>
                  <a:prstClr val="black"/>
                </a:solidFill>
                <a:latin typeface="Symbol" pitchFamily="18" charset="2"/>
                <a:sym typeface="Wingdings" pitchFamily="2" charset="2"/>
              </a:rPr>
              <a:t>d</a:t>
            </a:r>
            <a:r>
              <a:rPr lang="en-US" sz="1800" b="0" baseline="-25000" dirty="0" smtClean="0">
                <a:solidFill>
                  <a:prstClr val="black"/>
                </a:solidFill>
                <a:sym typeface="Wingdings" pitchFamily="2" charset="2"/>
              </a:rPr>
              <a:t>i</a:t>
            </a:r>
            <a:r>
              <a:rPr lang="en-US" sz="1800" b="0" dirty="0" smtClean="0">
                <a:solidFill>
                  <a:prstClr val="black"/>
                </a:solidFill>
                <a:sym typeface="Wingdings" pitchFamily="2" charset="2"/>
              </a:rPr>
              <a:t> </a:t>
            </a:r>
            <a:r>
              <a:rPr lang="en-US" sz="1800" b="0" dirty="0" smtClean="0">
                <a:solidFill>
                  <a:prstClr val="black"/>
                </a:solidFill>
                <a:latin typeface="Calibri"/>
                <a:sym typeface="Wingdings" pitchFamily="2" charset="2"/>
              </a:rPr>
              <a:t>= </a:t>
            </a:r>
            <a:r>
              <a:rPr lang="en-US" sz="1800" b="0" dirty="0" smtClean="0">
                <a:solidFill>
                  <a:prstClr val="black"/>
                </a:solidFill>
                <a:latin typeface="Symbol" panose="05050102010706020507" pitchFamily="18" charset="2"/>
                <a:sym typeface="Wingdings" pitchFamily="2" charset="2"/>
              </a:rPr>
              <a:t>d</a:t>
            </a:r>
            <a:r>
              <a:rPr lang="en-US" sz="1800" b="0" dirty="0" smtClean="0">
                <a:solidFill>
                  <a:prstClr val="black"/>
                </a:solidFill>
                <a:latin typeface="Calibri"/>
                <a:sym typeface="Wingdings" pitchFamily="2" charset="2"/>
              </a:rPr>
              <a:t>(</a:t>
            </a:r>
            <a:r>
              <a:rPr lang="en-US" sz="1800" b="0" dirty="0" err="1" smtClean="0">
                <a:solidFill>
                  <a:prstClr val="black"/>
                </a:solidFill>
                <a:latin typeface="Calibri"/>
                <a:sym typeface="Wingdings" pitchFamily="2" charset="2"/>
              </a:rPr>
              <a:t>s</a:t>
            </a:r>
            <a:r>
              <a:rPr lang="en-US" sz="1800" b="0" baseline="-25000" dirty="0" err="1" smtClean="0">
                <a:solidFill>
                  <a:prstClr val="black"/>
                </a:solidFill>
                <a:latin typeface="Calibri"/>
                <a:sym typeface="Wingdings" pitchFamily="2" charset="2"/>
              </a:rPr>
              <a:t>i</a:t>
            </a:r>
            <a:r>
              <a:rPr lang="en-US" sz="1800" b="0" dirty="0" smtClean="0">
                <a:solidFill>
                  <a:prstClr val="black"/>
                </a:solidFill>
                <a:latin typeface="Calibri"/>
                <a:sym typeface="Wingdings" pitchFamily="2" charset="2"/>
              </a:rPr>
              <a:t>) : rel. energy dev.</a:t>
            </a:r>
            <a:r>
              <a:rPr lang="en-US" sz="1800" b="0" dirty="0" smtClean="0">
                <a:solidFill>
                  <a:prstClr val="black"/>
                </a:solidFill>
              </a:rPr>
              <a:t> </a:t>
            </a:r>
            <a:r>
              <a:rPr lang="en-US" sz="1800" b="0" dirty="0">
                <a:solidFill>
                  <a:prstClr val="black"/>
                </a:solidFill>
              </a:rPr>
              <a:t>			 </a:t>
            </a:r>
            <a:r>
              <a:rPr lang="en-US" sz="1800" b="0" dirty="0" smtClean="0">
                <a:solidFill>
                  <a:prstClr val="black"/>
                </a:solidFill>
              </a:rPr>
              <a:t>   </a:t>
            </a:r>
            <a:r>
              <a:rPr lang="en-US" sz="1800" b="0" dirty="0" err="1" smtClean="0">
                <a:solidFill>
                  <a:prstClr val="black"/>
                </a:solidFill>
                <a:latin typeface="Symbol" pitchFamily="18" charset="2"/>
              </a:rPr>
              <a:t>D</a:t>
            </a:r>
            <a:r>
              <a:rPr lang="en-US" sz="1800" b="0" dirty="0" err="1" smtClean="0">
                <a:solidFill>
                  <a:prstClr val="black"/>
                </a:solidFill>
                <a:latin typeface="Calibri"/>
              </a:rPr>
              <a:t>L</a:t>
            </a:r>
            <a:r>
              <a:rPr lang="en-US" sz="1800" b="0" baseline="-25000" dirty="0" err="1" smtClean="0">
                <a:solidFill>
                  <a:prstClr val="black"/>
                </a:solidFill>
                <a:latin typeface="Calibri"/>
              </a:rPr>
              <a:t>i</a:t>
            </a:r>
            <a:r>
              <a:rPr lang="en-US" sz="1800" b="0" dirty="0" smtClean="0">
                <a:solidFill>
                  <a:prstClr val="black"/>
                </a:solidFill>
                <a:latin typeface="Calibri"/>
              </a:rPr>
              <a:t> = R</a:t>
            </a:r>
            <a:r>
              <a:rPr lang="en-US" sz="1800" b="0" baseline="-25000" dirty="0" smtClean="0">
                <a:solidFill>
                  <a:prstClr val="black"/>
                </a:solidFill>
                <a:latin typeface="Calibri"/>
              </a:rPr>
              <a:t>56 </a:t>
            </a:r>
            <a:r>
              <a:rPr lang="en-US" sz="1800" b="0" dirty="0" smtClean="0">
                <a:solidFill>
                  <a:prstClr val="black"/>
                </a:solidFill>
                <a:latin typeface="Symbol" pitchFamily="18" charset="2"/>
              </a:rPr>
              <a:t>d</a:t>
            </a:r>
            <a:r>
              <a:rPr lang="en-US" sz="1800" b="0" baseline="-25000" dirty="0">
                <a:solidFill>
                  <a:prstClr val="black"/>
                </a:solidFill>
                <a:sym typeface="Wingdings" pitchFamily="2" charset="2"/>
              </a:rPr>
              <a:t>i</a:t>
            </a:r>
            <a:r>
              <a:rPr lang="en-US" sz="1800" b="0" dirty="0" smtClean="0">
                <a:solidFill>
                  <a:prstClr val="black"/>
                </a:solidFill>
                <a:latin typeface="Symbol" pitchFamily="18" charset="2"/>
              </a:rPr>
              <a:t> </a:t>
            </a:r>
            <a:r>
              <a:rPr lang="en-US" sz="1800" b="0" dirty="0" smtClean="0">
                <a:solidFill>
                  <a:prstClr val="black"/>
                </a:solidFill>
                <a:latin typeface="Calibri"/>
              </a:rPr>
              <a:t>+ T</a:t>
            </a:r>
            <a:r>
              <a:rPr lang="en-US" sz="1800" b="0" baseline="-25000" dirty="0" smtClean="0">
                <a:solidFill>
                  <a:prstClr val="black"/>
                </a:solidFill>
                <a:latin typeface="Calibri"/>
              </a:rPr>
              <a:t>566 </a:t>
            </a:r>
            <a:r>
              <a:rPr lang="en-US" sz="1800" b="0" dirty="0" smtClean="0">
                <a:solidFill>
                  <a:prstClr val="black"/>
                </a:solidFill>
                <a:latin typeface="Symbol" pitchFamily="18" charset="2"/>
              </a:rPr>
              <a:t>d</a:t>
            </a:r>
            <a:r>
              <a:rPr lang="en-US" sz="1800" b="0" baseline="-25000" dirty="0">
                <a:solidFill>
                  <a:prstClr val="black"/>
                </a:solidFill>
                <a:sym typeface="Wingdings" pitchFamily="2" charset="2"/>
              </a:rPr>
              <a:t>i</a:t>
            </a:r>
            <a:r>
              <a:rPr lang="en-US" sz="1800" b="0" baseline="30000" dirty="0" smtClean="0">
                <a:solidFill>
                  <a:prstClr val="black"/>
                </a:solidFill>
              </a:rPr>
              <a:t>2 </a:t>
            </a:r>
            <a:r>
              <a:rPr lang="en-US" sz="1800" b="0" dirty="0" smtClean="0">
                <a:solidFill>
                  <a:prstClr val="black"/>
                </a:solidFill>
                <a:latin typeface="Calibri"/>
              </a:rPr>
              <a:t>+ U</a:t>
            </a:r>
            <a:r>
              <a:rPr lang="en-US" sz="1800" b="0" baseline="-25000" dirty="0" smtClean="0">
                <a:solidFill>
                  <a:prstClr val="black"/>
                </a:solidFill>
                <a:latin typeface="Calibri"/>
              </a:rPr>
              <a:t>5666 </a:t>
            </a:r>
            <a:r>
              <a:rPr lang="en-US" sz="1800" b="0" dirty="0" smtClean="0">
                <a:solidFill>
                  <a:prstClr val="black"/>
                </a:solidFill>
                <a:latin typeface="Symbol" pitchFamily="18" charset="2"/>
              </a:rPr>
              <a:t>d</a:t>
            </a:r>
            <a:r>
              <a:rPr lang="en-US" sz="1800" b="0" baseline="-25000" dirty="0">
                <a:solidFill>
                  <a:prstClr val="black"/>
                </a:solidFill>
                <a:sym typeface="Wingdings" pitchFamily="2" charset="2"/>
              </a:rPr>
              <a:t>i</a:t>
            </a:r>
            <a:r>
              <a:rPr lang="en-US" sz="1800" b="0" baseline="30000" dirty="0" smtClean="0">
                <a:solidFill>
                  <a:prstClr val="black"/>
                </a:solidFill>
              </a:rPr>
              <a:t>3 </a:t>
            </a:r>
            <a:r>
              <a:rPr lang="en-US" sz="1800" b="0" dirty="0" smtClean="0">
                <a:solidFill>
                  <a:prstClr val="black"/>
                </a:solidFill>
                <a:latin typeface="Calibri"/>
              </a:rPr>
              <a:t>+ </a:t>
            </a:r>
            <a:r>
              <a:rPr lang="en-US" sz="1800" b="0" dirty="0" smtClean="0">
                <a:solidFill>
                  <a:prstClr val="black"/>
                </a:solidFill>
              </a:rPr>
              <a:t> …</a:t>
            </a:r>
            <a:endParaRPr lang="en-US" sz="1800" b="0" dirty="0">
              <a:solidFill>
                <a:prstClr val="black"/>
              </a:solidFill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4501" y="1651783"/>
            <a:ext cx="5535613" cy="43164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grpSp>
        <p:nvGrpSpPr>
          <p:cNvPr id="25" name="Gruppieren 24"/>
          <p:cNvGrpSpPr/>
          <p:nvPr/>
        </p:nvGrpSpPr>
        <p:grpSpPr>
          <a:xfrm>
            <a:off x="388486" y="2828124"/>
            <a:ext cx="8755514" cy="3855333"/>
            <a:chOff x="388486" y="2828124"/>
            <a:chExt cx="8755514" cy="3855333"/>
          </a:xfrm>
        </p:grpSpPr>
        <p:grpSp>
          <p:nvGrpSpPr>
            <p:cNvPr id="23" name="Gruppieren 22"/>
            <p:cNvGrpSpPr/>
            <p:nvPr/>
          </p:nvGrpSpPr>
          <p:grpSpPr>
            <a:xfrm>
              <a:off x="388486" y="2828124"/>
              <a:ext cx="8653035" cy="3855333"/>
              <a:chOff x="1152297" y="2307084"/>
              <a:chExt cx="8653035" cy="3855333"/>
            </a:xfrm>
          </p:grpSpPr>
          <p:grpSp>
            <p:nvGrpSpPr>
              <p:cNvPr id="22" name="Gruppieren 21"/>
              <p:cNvGrpSpPr/>
              <p:nvPr/>
            </p:nvGrpSpPr>
            <p:grpSpPr>
              <a:xfrm>
                <a:off x="1152297" y="2307084"/>
                <a:ext cx="8653035" cy="3855333"/>
                <a:chOff x="922479" y="3825101"/>
                <a:chExt cx="8653035" cy="3855333"/>
              </a:xfrm>
            </p:grpSpPr>
            <p:grpSp>
              <p:nvGrpSpPr>
                <p:cNvPr id="21" name="Gruppieren 20"/>
                <p:cNvGrpSpPr/>
                <p:nvPr/>
              </p:nvGrpSpPr>
              <p:grpSpPr>
                <a:xfrm>
                  <a:off x="922479" y="3825101"/>
                  <a:ext cx="8653035" cy="3855333"/>
                  <a:chOff x="426533" y="2636950"/>
                  <a:chExt cx="8653035" cy="3855333"/>
                </a:xfrm>
              </p:grpSpPr>
              <p:sp>
                <p:nvSpPr>
                  <p:cNvPr id="18" name="Textfeld 17"/>
                  <p:cNvSpPr txBox="1"/>
                  <p:nvPr/>
                </p:nvSpPr>
                <p:spPr>
                  <a:xfrm>
                    <a:off x="426533" y="5661286"/>
                    <a:ext cx="3960263" cy="83099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l"/>
                    <a:r>
                      <a:rPr lang="en-US" b="0" dirty="0" smtClean="0">
                        <a:latin typeface="Calibri"/>
                      </a:rPr>
                      <a:t>bERLinPro recirculator</a:t>
                    </a:r>
                    <a:r>
                      <a:rPr lang="en-US" b="0" dirty="0" smtClean="0">
                        <a:solidFill>
                          <a:prstClr val="black"/>
                        </a:solidFill>
                        <a:latin typeface="Calibri"/>
                      </a:rPr>
                      <a:t>: bunch compression test with and without multipole (sextupole and </a:t>
                    </a:r>
                    <a:r>
                      <a:rPr lang="en-US" b="0" dirty="0" err="1" smtClean="0">
                        <a:solidFill>
                          <a:prstClr val="black"/>
                        </a:solidFill>
                        <a:latin typeface="Calibri"/>
                      </a:rPr>
                      <a:t>octupole</a:t>
                    </a:r>
                    <a:r>
                      <a:rPr lang="en-US" b="0" dirty="0" smtClean="0">
                        <a:solidFill>
                          <a:prstClr val="black"/>
                        </a:solidFill>
                        <a:latin typeface="Calibri"/>
                      </a:rPr>
                      <a:t>) magnets</a:t>
                    </a:r>
                    <a:endParaRPr lang="en-US" b="0" dirty="0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pic>
                <p:nvPicPr>
                  <p:cNvPr id="19" name="Picture 42" descr="multi_switch_2mm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/>
                  <a:srcRect l="577" t="5229" r="8066" b="8217"/>
                  <a:stretch>
                    <a:fillRect/>
                  </a:stretch>
                </p:blipFill>
                <p:spPr bwMode="auto">
                  <a:xfrm>
                    <a:off x="611560" y="2793094"/>
                    <a:ext cx="3745557" cy="273665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grpSp>
                <p:nvGrpSpPr>
                  <p:cNvPr id="10" name="Gruppieren 9"/>
                  <p:cNvGrpSpPr/>
                  <p:nvPr/>
                </p:nvGrpSpPr>
                <p:grpSpPr>
                  <a:xfrm>
                    <a:off x="4623804" y="2636950"/>
                    <a:ext cx="4455764" cy="3100317"/>
                    <a:chOff x="5104652" y="3766535"/>
                    <a:chExt cx="4455764" cy="3100317"/>
                  </a:xfrm>
                </p:grpSpPr>
                <p:sp>
                  <p:nvSpPr>
                    <p:cNvPr id="9" name="Rechteck 8"/>
                    <p:cNvSpPr/>
                    <p:nvPr/>
                  </p:nvSpPr>
                  <p:spPr bwMode="auto">
                    <a:xfrm>
                      <a:off x="5104652" y="3766535"/>
                      <a:ext cx="4455764" cy="310031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9050" cap="flat" cmpd="sng" algn="ctr">
                      <a:noFill/>
                      <a:prstDash val="solid"/>
                      <a:round/>
                      <a:headEnd type="none" w="med" len="med"/>
                      <a:tailEnd type="triangl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589C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p:txBody>
                </p:sp>
                <p:pic>
                  <p:nvPicPr>
                    <p:cNvPr id="20" name="Picture 42" descr="multi_switch_2mm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3" cstate="print"/>
                    <a:srcRect l="577" t="5229" r="85560" b="23564"/>
                    <a:stretch/>
                  </p:blipFill>
                  <p:spPr bwMode="auto">
                    <a:xfrm>
                      <a:off x="5151420" y="3848245"/>
                      <a:ext cx="681657" cy="270000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</p:pic>
                <p:grpSp>
                  <p:nvGrpSpPr>
                    <p:cNvPr id="11" name="Gruppieren 10"/>
                    <p:cNvGrpSpPr/>
                    <p:nvPr/>
                  </p:nvGrpSpPr>
                  <p:grpSpPr>
                    <a:xfrm>
                      <a:off x="5833077" y="3766535"/>
                      <a:ext cx="3727339" cy="3024336"/>
                      <a:chOff x="2346633" y="1577975"/>
                      <a:chExt cx="5011430" cy="3941964"/>
                    </a:xfrm>
                  </p:grpSpPr>
                  <p:pic>
                    <p:nvPicPr>
                      <p:cNvPr id="12" name="Picture 5" descr="t-p"/>
                      <p:cNvPicPr>
                        <a:picLocks noChangeAspect="1" noChangeArrowheads="1"/>
                      </p:cNvPicPr>
                      <p:nvPr/>
                    </p:nvPicPr>
                    <p:blipFill rotWithShape="1">
                      <a:blip r:embed="rId4" cstate="print"/>
                      <a:srcRect l="13778" t="5229" r="8066" b="15022"/>
                      <a:stretch/>
                    </p:blipFill>
                    <p:spPr bwMode="auto">
                      <a:xfrm>
                        <a:off x="2346633" y="1577975"/>
                        <a:ext cx="5011430" cy="3941964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</p:pic>
                  <p:grpSp>
                    <p:nvGrpSpPr>
                      <p:cNvPr id="13" name="Group 1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771777" y="2379662"/>
                        <a:ext cx="2343151" cy="1476374"/>
                        <a:chOff x="1746" y="1672"/>
                        <a:chExt cx="1476" cy="930"/>
                      </a:xfrm>
                    </p:grpSpPr>
                    <p:sp>
                      <p:nvSpPr>
                        <p:cNvPr id="14" name="Rectangle 7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746" y="1672"/>
                          <a:ext cx="1469" cy="329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 algn="l"/>
                          <a:r>
                            <a:rPr lang="de-DE" sz="2000" dirty="0" err="1">
                              <a:solidFill>
                                <a:srgbClr val="33CC33"/>
                              </a:solidFill>
                              <a:latin typeface="Symbol" pitchFamily="18" charset="2"/>
                            </a:rPr>
                            <a:t>s</a:t>
                          </a:r>
                          <a:r>
                            <a:rPr lang="de-DE" sz="1800" baseline="-25000" dirty="0" err="1">
                              <a:solidFill>
                                <a:srgbClr val="33CC33"/>
                              </a:solidFill>
                            </a:rPr>
                            <a:t>s,start</a:t>
                          </a:r>
                          <a:r>
                            <a:rPr lang="de-DE" sz="1800" baseline="-25000" dirty="0">
                              <a:solidFill>
                                <a:srgbClr val="33CC33"/>
                              </a:solidFill>
                            </a:rPr>
                            <a:t> </a:t>
                          </a:r>
                          <a:r>
                            <a:rPr lang="de-DE" sz="1800" dirty="0">
                              <a:solidFill>
                                <a:srgbClr val="33CC33"/>
                              </a:solidFill>
                              <a:latin typeface="Calibri" panose="020F0502020204030204" pitchFamily="34" charset="0"/>
                            </a:rPr>
                            <a:t>= 0.5 mm</a:t>
                          </a:r>
                        </a:p>
                      </p:txBody>
                    </p:sp>
                    <p:sp>
                      <p:nvSpPr>
                        <p:cNvPr id="15" name="Rectangle 10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753" y="1865"/>
                          <a:ext cx="1469" cy="329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 algn="l"/>
                          <a:r>
                            <a:rPr lang="de-DE" sz="2000" dirty="0" err="1">
                              <a:solidFill>
                                <a:srgbClr val="4F81BD"/>
                              </a:solidFill>
                              <a:latin typeface="Symbol" pitchFamily="18" charset="2"/>
                            </a:rPr>
                            <a:t>s</a:t>
                          </a:r>
                          <a:r>
                            <a:rPr lang="de-DE" sz="1800" baseline="-25000" dirty="0" err="1">
                              <a:solidFill>
                                <a:srgbClr val="4F81BD"/>
                              </a:solidFill>
                            </a:rPr>
                            <a:t>s,start</a:t>
                          </a:r>
                          <a:r>
                            <a:rPr lang="de-DE" sz="1800" baseline="-25000" dirty="0">
                              <a:solidFill>
                                <a:srgbClr val="4F81BD"/>
                              </a:solidFill>
                            </a:rPr>
                            <a:t> </a:t>
                          </a:r>
                          <a:r>
                            <a:rPr lang="de-DE" sz="1800" dirty="0">
                              <a:solidFill>
                                <a:srgbClr val="4F81BD"/>
                              </a:solidFill>
                              <a:latin typeface="Calibri" panose="020F0502020204030204" pitchFamily="34" charset="0"/>
                            </a:rPr>
                            <a:t>= 1.0 mm</a:t>
                          </a:r>
                        </a:p>
                      </p:txBody>
                    </p:sp>
                    <p:sp>
                      <p:nvSpPr>
                        <p:cNvPr id="16" name="Rectangle 11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753" y="2069"/>
                          <a:ext cx="1469" cy="329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 algn="l"/>
                          <a:r>
                            <a:rPr lang="de-DE" sz="2000" dirty="0" err="1">
                              <a:solidFill>
                                <a:srgbClr val="FF3300"/>
                              </a:solidFill>
                              <a:latin typeface="Symbol" pitchFamily="18" charset="2"/>
                            </a:rPr>
                            <a:t>s</a:t>
                          </a:r>
                          <a:r>
                            <a:rPr lang="de-DE" sz="1800" baseline="-25000" dirty="0" err="1">
                              <a:solidFill>
                                <a:srgbClr val="FF3300"/>
                              </a:solidFill>
                            </a:rPr>
                            <a:t>s,start</a:t>
                          </a:r>
                          <a:r>
                            <a:rPr lang="de-DE" sz="1800" baseline="-25000" dirty="0">
                              <a:solidFill>
                                <a:srgbClr val="FF3300"/>
                              </a:solidFill>
                            </a:rPr>
                            <a:t> </a:t>
                          </a:r>
                          <a:r>
                            <a:rPr lang="de-DE" sz="1800" dirty="0">
                              <a:solidFill>
                                <a:srgbClr val="FF3300"/>
                              </a:solidFill>
                              <a:latin typeface="Calibri" panose="020F0502020204030204" pitchFamily="34" charset="0"/>
                            </a:rPr>
                            <a:t>= 1.5 mm</a:t>
                          </a:r>
                        </a:p>
                      </p:txBody>
                    </p:sp>
                    <p:sp>
                      <p:nvSpPr>
                        <p:cNvPr id="17" name="Rectangle 12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753" y="2273"/>
                          <a:ext cx="1469" cy="329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 algn="l"/>
                          <a:r>
                            <a:rPr lang="de-DE" sz="2000" dirty="0" err="1">
                              <a:solidFill>
                                <a:prstClr val="black"/>
                              </a:solidFill>
                              <a:latin typeface="Symbol" pitchFamily="18" charset="2"/>
                            </a:rPr>
                            <a:t>s</a:t>
                          </a:r>
                          <a:r>
                            <a:rPr lang="de-DE" sz="1800" baseline="-25000" dirty="0" err="1">
                              <a:solidFill>
                                <a:prstClr val="black"/>
                              </a:solidFill>
                            </a:rPr>
                            <a:t>s,start</a:t>
                          </a:r>
                          <a:r>
                            <a:rPr lang="de-DE" sz="1800" baseline="-25000" dirty="0">
                              <a:solidFill>
                                <a:prstClr val="black"/>
                              </a:solidFill>
                            </a:rPr>
                            <a:t> </a:t>
                          </a:r>
                          <a:r>
                            <a:rPr lang="de-DE" sz="1800" dirty="0">
                              <a:solidFill>
                                <a:prstClr val="black"/>
                              </a:solidFill>
                              <a:latin typeface="Calibri" panose="020F0502020204030204" pitchFamily="34" charset="0"/>
                            </a:rPr>
                            <a:t>= 2.0 mm</a:t>
                          </a:r>
                        </a:p>
                      </p:txBody>
                    </p:sp>
                  </p:grpSp>
                </p:grpSp>
              </p:grpSp>
            </p:grpSp>
            <p:sp>
              <p:nvSpPr>
                <p:cNvPr id="6" name="Rechteck 5"/>
                <p:cNvSpPr/>
                <p:nvPr/>
              </p:nvSpPr>
              <p:spPr>
                <a:xfrm>
                  <a:off x="2894999" y="4271189"/>
                  <a:ext cx="1584176" cy="738664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</a:schemeClr>
                </a:solidFill>
                <a:ln>
                  <a:solidFill>
                    <a:schemeClr val="accent3">
                      <a:lumMod val="75000"/>
                    </a:schemeClr>
                  </a:solidFill>
                </a:ln>
              </p:spPr>
              <p:txBody>
                <a:bodyPr wrap="square">
                  <a:spAutoFit/>
                </a:bodyPr>
                <a:lstStyle/>
                <a:p>
                  <a:pPr algn="l"/>
                  <a:r>
                    <a:rPr lang="de-DE" sz="1400" dirty="0" err="1" smtClean="0">
                      <a:solidFill>
                        <a:srgbClr val="FF3300"/>
                      </a:solidFill>
                      <a:latin typeface="Calibri"/>
                    </a:rPr>
                    <a:t>with</a:t>
                  </a:r>
                  <a:r>
                    <a:rPr lang="de-DE" sz="1400" dirty="0" smtClean="0">
                      <a:solidFill>
                        <a:srgbClr val="FF3300"/>
                      </a:solidFill>
                      <a:latin typeface="Calibri"/>
                    </a:rPr>
                    <a:t> MP / </a:t>
                  </a:r>
                  <a:r>
                    <a:rPr lang="de-DE" sz="1400" dirty="0" err="1" smtClean="0">
                      <a:solidFill>
                        <a:prstClr val="black"/>
                      </a:solidFill>
                      <a:latin typeface="Calibri"/>
                    </a:rPr>
                    <a:t>without</a:t>
                  </a:r>
                  <a:endParaRPr lang="de-DE" sz="700" dirty="0">
                    <a:solidFill>
                      <a:prstClr val="black"/>
                    </a:solidFill>
                    <a:latin typeface="Symbol" pitchFamily="18" charset="2"/>
                  </a:endParaRPr>
                </a:p>
                <a:p>
                  <a:pPr algn="l"/>
                  <a:r>
                    <a:rPr lang="de-DE" sz="1400" dirty="0" err="1">
                      <a:solidFill>
                        <a:srgbClr val="FF0000"/>
                      </a:solidFill>
                      <a:latin typeface="Symbol" pitchFamily="18" charset="2"/>
                    </a:rPr>
                    <a:t>s</a:t>
                  </a:r>
                  <a:r>
                    <a:rPr lang="de-DE" sz="1100" baseline="-25000" dirty="0" err="1">
                      <a:solidFill>
                        <a:srgbClr val="FF0000"/>
                      </a:solidFill>
                    </a:rPr>
                    <a:t>s,start</a:t>
                  </a:r>
                  <a:r>
                    <a:rPr lang="de-DE" sz="1100" baseline="-25000" dirty="0">
                      <a:solidFill>
                        <a:srgbClr val="FF0000"/>
                      </a:solidFill>
                    </a:rPr>
                    <a:t> </a:t>
                  </a:r>
                  <a:r>
                    <a:rPr lang="de-DE" sz="1100" dirty="0">
                      <a:solidFill>
                        <a:srgbClr val="FF0000"/>
                      </a:solidFill>
                    </a:rPr>
                    <a:t>= 2.0 mm </a:t>
                  </a:r>
                  <a:endParaRPr lang="de-DE" sz="1100" dirty="0" smtClean="0">
                    <a:solidFill>
                      <a:srgbClr val="FF0000"/>
                    </a:solidFill>
                  </a:endParaRPr>
                </a:p>
                <a:p>
                  <a:pPr algn="l"/>
                  <a:r>
                    <a:rPr lang="de-DE" sz="1100" dirty="0" smtClean="0">
                      <a:solidFill>
                        <a:srgbClr val="FF0000"/>
                      </a:solidFill>
                      <a:sym typeface="Wingdings" pitchFamily="2" charset="2"/>
                    </a:rPr>
                    <a:t>  </a:t>
                  </a:r>
                  <a:r>
                    <a:rPr lang="de-DE" sz="1400" dirty="0" err="1">
                      <a:solidFill>
                        <a:srgbClr val="FF0000"/>
                      </a:solidFill>
                      <a:latin typeface="Symbol" pitchFamily="18" charset="2"/>
                    </a:rPr>
                    <a:t>s</a:t>
                  </a:r>
                  <a:r>
                    <a:rPr lang="de-DE" sz="1100" baseline="-25000" dirty="0" err="1">
                      <a:solidFill>
                        <a:srgbClr val="FF0000"/>
                      </a:solidFill>
                    </a:rPr>
                    <a:t>s,end</a:t>
                  </a:r>
                  <a:r>
                    <a:rPr lang="de-DE" sz="1100" baseline="-25000" dirty="0">
                      <a:solidFill>
                        <a:srgbClr val="FF0000"/>
                      </a:solidFill>
                    </a:rPr>
                    <a:t> </a:t>
                  </a:r>
                  <a:r>
                    <a:rPr lang="de-DE" sz="1100" dirty="0">
                      <a:solidFill>
                        <a:srgbClr val="FF0000"/>
                      </a:solidFill>
                    </a:rPr>
                    <a:t>= 73 </a:t>
                  </a:r>
                  <a:r>
                    <a:rPr lang="de-DE" sz="1200" dirty="0" smtClean="0">
                      <a:solidFill>
                        <a:srgbClr val="FF0000"/>
                      </a:solidFill>
                      <a:latin typeface="Symbol" pitchFamily="18" charset="2"/>
                    </a:rPr>
                    <a:t>m</a:t>
                  </a:r>
                  <a:r>
                    <a:rPr lang="de-DE" sz="1100" dirty="0" smtClean="0">
                      <a:solidFill>
                        <a:srgbClr val="FF0000"/>
                      </a:solidFill>
                    </a:rPr>
                    <a:t>m</a:t>
                  </a:r>
                  <a:endParaRPr lang="de-DE" sz="1400" b="0" baseline="-25000" dirty="0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7" name="Textfeld 6"/>
              <p:cNvSpPr txBox="1"/>
              <p:nvPr/>
            </p:nvSpPr>
            <p:spPr>
              <a:xfrm rot="16200000">
                <a:off x="1286964" y="3862456"/>
                <a:ext cx="27924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0" dirty="0" smtClean="0">
                    <a:solidFill>
                      <a:schemeClr val="tx1"/>
                    </a:solidFill>
                    <a:latin typeface="Symbol" panose="05050102010706020507" pitchFamily="18" charset="2"/>
                  </a:rPr>
                  <a:t>D</a:t>
                </a:r>
                <a:endParaRPr lang="en-US" sz="1200" b="0" dirty="0">
                  <a:solidFill>
                    <a:schemeClr val="tx1"/>
                  </a:solidFill>
                  <a:latin typeface="Symbol" panose="05050102010706020507" pitchFamily="18" charset="2"/>
                </a:endParaRPr>
              </a:p>
            </p:txBody>
          </p:sp>
          <p:sp>
            <p:nvSpPr>
              <p:cNvPr id="24" name="Textfeld 23"/>
              <p:cNvSpPr txBox="1"/>
              <p:nvPr/>
            </p:nvSpPr>
            <p:spPr>
              <a:xfrm rot="16200000">
                <a:off x="5360627" y="4081810"/>
                <a:ext cx="27924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0" dirty="0" smtClean="0">
                    <a:solidFill>
                      <a:schemeClr val="tx1"/>
                    </a:solidFill>
                    <a:latin typeface="Symbol" panose="05050102010706020507" pitchFamily="18" charset="2"/>
                  </a:rPr>
                  <a:t>D</a:t>
                </a:r>
                <a:endParaRPr lang="en-US" sz="1200" b="0" dirty="0">
                  <a:solidFill>
                    <a:schemeClr val="tx1"/>
                  </a:solidFill>
                  <a:latin typeface="Symbol" panose="05050102010706020507" pitchFamily="18" charset="2"/>
                </a:endParaRPr>
              </a:p>
            </p:txBody>
          </p:sp>
        </p:grpSp>
        <p:sp>
          <p:nvSpPr>
            <p:cNvPr id="26" name="Textfeld 25"/>
            <p:cNvSpPr txBox="1"/>
            <p:nvPr/>
          </p:nvSpPr>
          <p:spPr>
            <a:xfrm>
              <a:off x="4823520" y="5821464"/>
              <a:ext cx="432048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b="0" dirty="0" smtClean="0">
                  <a:latin typeface="Calibri"/>
                </a:rPr>
                <a:t>bERLinPro recirculator</a:t>
              </a:r>
              <a:r>
                <a:rPr lang="en-US" b="0" dirty="0" smtClean="0">
                  <a:solidFill>
                    <a:prstClr val="black"/>
                  </a:solidFill>
                  <a:latin typeface="Calibri"/>
                </a:rPr>
                <a:t>: bunch compression test with varying initial bunch length indicating the influence of the </a:t>
              </a:r>
              <a:r>
                <a:rPr lang="en-US" b="0" dirty="0" err="1" smtClean="0">
                  <a:solidFill>
                    <a:prstClr val="black"/>
                  </a:solidFill>
                  <a:latin typeface="Calibri"/>
                </a:rPr>
                <a:t>the</a:t>
              </a:r>
              <a:r>
                <a:rPr lang="en-US" b="0" dirty="0" smtClean="0">
                  <a:solidFill>
                    <a:prstClr val="black"/>
                  </a:solidFill>
                  <a:latin typeface="Calibri"/>
                </a:rPr>
                <a:t> rf curvature</a:t>
              </a:r>
              <a:endParaRPr lang="en-US" b="0" dirty="0">
                <a:solidFill>
                  <a:prstClr val="black"/>
                </a:solidFill>
                <a:latin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66491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1220033" y="101528"/>
            <a:ext cx="31249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dirty="0" smtClean="0">
                <a:solidFill>
                  <a:prstClr val="white"/>
                </a:solidFill>
                <a:latin typeface="Calibri"/>
              </a:rPr>
              <a:t>Nonlinear Beam Optics</a:t>
            </a:r>
            <a:endParaRPr lang="en-US" sz="24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" name="Text Box 67"/>
          <p:cNvSpPr txBox="1">
            <a:spLocks noChangeArrowheads="1"/>
          </p:cNvSpPr>
          <p:nvPr/>
        </p:nvSpPr>
        <p:spPr bwMode="auto">
          <a:xfrm>
            <a:off x="334121" y="952636"/>
            <a:ext cx="8700697" cy="5741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ts val="0"/>
              </a:spcBef>
            </a:pPr>
            <a:r>
              <a:rPr lang="en-GB" sz="2000" dirty="0">
                <a:latin typeface="Calibri"/>
              </a:rPr>
              <a:t>bERLinPro: </a:t>
            </a:r>
            <a:r>
              <a:rPr lang="en-GB" sz="2000" dirty="0" smtClean="0">
                <a:latin typeface="Calibri"/>
              </a:rPr>
              <a:t> </a:t>
            </a:r>
            <a:r>
              <a:rPr lang="en-US" sz="2000" b="0" dirty="0">
                <a:solidFill>
                  <a:prstClr val="black"/>
                </a:solidFill>
                <a:latin typeface="Calibri"/>
              </a:rPr>
              <a:t>t</a:t>
            </a:r>
            <a:r>
              <a:rPr lang="en-US" sz="2000" b="0" dirty="0" smtClean="0">
                <a:solidFill>
                  <a:prstClr val="black"/>
                </a:solidFill>
                <a:latin typeface="Calibri"/>
              </a:rPr>
              <a:t>wo </a:t>
            </a:r>
            <a:r>
              <a:rPr lang="en-US" sz="2000" b="0" dirty="0">
                <a:solidFill>
                  <a:prstClr val="black"/>
                </a:solidFill>
                <a:latin typeface="Calibri"/>
              </a:rPr>
              <a:t>modes of </a:t>
            </a:r>
            <a:r>
              <a:rPr lang="en-US" sz="2000" b="0" dirty="0" smtClean="0">
                <a:solidFill>
                  <a:prstClr val="black"/>
                </a:solidFill>
                <a:latin typeface="Calibri"/>
              </a:rPr>
              <a:t>operation - </a:t>
            </a:r>
            <a:r>
              <a:rPr lang="en-US" sz="2000" b="0" dirty="0">
                <a:solidFill>
                  <a:prstClr val="black"/>
                </a:solidFill>
                <a:latin typeface="Calibri"/>
              </a:rPr>
              <a:t>both require multipole magnets for nonlinear </a:t>
            </a:r>
            <a:r>
              <a:rPr lang="en-US" sz="2000" b="0" dirty="0" smtClean="0">
                <a:solidFill>
                  <a:prstClr val="black"/>
                </a:solidFill>
                <a:latin typeface="Calibri"/>
              </a:rPr>
              <a:t>corrections   </a:t>
            </a:r>
          </a:p>
          <a:p>
            <a:pPr algn="l">
              <a:spcBef>
                <a:spcPts val="0"/>
              </a:spcBef>
            </a:pPr>
            <a:r>
              <a:rPr lang="en-US" sz="2000" b="0" dirty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	</a:t>
            </a:r>
            <a:r>
              <a:rPr lang="en-US" sz="2000" b="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  </a:t>
            </a:r>
            <a:r>
              <a:rPr lang="en-US" sz="2000" dirty="0" smtClean="0">
                <a:latin typeface="Calibri"/>
                <a:sym typeface="Wingdings" panose="05000000000000000000" pitchFamily="2" charset="2"/>
              </a:rPr>
              <a:t>four sextupole magnets per arc </a:t>
            </a:r>
            <a:r>
              <a:rPr lang="en-US" sz="2000" b="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(each individually </a:t>
            </a:r>
            <a:r>
              <a:rPr lang="en-US" sz="2000" b="0" dirty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powered) </a:t>
            </a:r>
            <a:endParaRPr lang="en-US" sz="1800" b="0" dirty="0">
              <a:latin typeface="Calibri"/>
            </a:endParaRPr>
          </a:p>
          <a:p>
            <a:pPr algn="l">
              <a:lnSpc>
                <a:spcPct val="150000"/>
              </a:lnSpc>
              <a:spcBef>
                <a:spcPts val="900"/>
              </a:spcBef>
            </a:pP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Low </a:t>
            </a:r>
            <a:r>
              <a:rPr lang="en-US" sz="1800" dirty="0">
                <a:solidFill>
                  <a:prstClr val="black"/>
                </a:solidFill>
                <a:latin typeface="Calibri"/>
              </a:rPr>
              <a:t>E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mittance Mode (LEM): </a:t>
            </a:r>
            <a:r>
              <a:rPr lang="en-US" sz="1800" b="0" dirty="0">
                <a:solidFill>
                  <a:prstClr val="black"/>
                </a:solidFill>
                <a:latin typeface="Calibri"/>
              </a:rPr>
              <a:t>high current, </a:t>
            </a:r>
            <a:r>
              <a:rPr lang="en-US" sz="1800" b="0" dirty="0" smtClean="0">
                <a:solidFill>
                  <a:prstClr val="black"/>
                </a:solidFill>
                <a:latin typeface="Calibri"/>
              </a:rPr>
              <a:t>emittance ≤ 1 mm </a:t>
            </a:r>
            <a:r>
              <a:rPr lang="en-US" sz="1800" b="0" dirty="0" err="1" smtClean="0">
                <a:solidFill>
                  <a:prstClr val="black"/>
                </a:solidFill>
                <a:latin typeface="Calibri"/>
              </a:rPr>
              <a:t>mrad</a:t>
            </a:r>
            <a:r>
              <a:rPr lang="en-US" sz="1800" b="0" dirty="0" smtClean="0">
                <a:solidFill>
                  <a:prstClr val="black"/>
                </a:solidFill>
                <a:latin typeface="Calibri"/>
              </a:rPr>
              <a:t>, </a:t>
            </a:r>
            <a:r>
              <a:rPr lang="en-US" sz="1800" b="0" dirty="0" err="1">
                <a:solidFill>
                  <a:prstClr val="black"/>
                </a:solidFill>
                <a:latin typeface="Symbol" panose="05050102010706020507" pitchFamily="18" charset="2"/>
              </a:rPr>
              <a:t>s</a:t>
            </a:r>
            <a:r>
              <a:rPr lang="en-US" sz="1800" b="0" baseline="-25000" dirty="0" err="1">
                <a:solidFill>
                  <a:prstClr val="black"/>
                </a:solidFill>
                <a:latin typeface="Calibri"/>
              </a:rPr>
              <a:t>t</a:t>
            </a:r>
            <a:r>
              <a:rPr lang="en-US" sz="1800" b="0" dirty="0">
                <a:solidFill>
                  <a:prstClr val="black"/>
                </a:solidFill>
                <a:latin typeface="Calibri"/>
              </a:rPr>
              <a:t> = 2 </a:t>
            </a:r>
            <a:r>
              <a:rPr lang="en-US" sz="1800" b="0" dirty="0" err="1" smtClean="0">
                <a:solidFill>
                  <a:prstClr val="black"/>
                </a:solidFill>
                <a:latin typeface="Calibri"/>
              </a:rPr>
              <a:t>ps</a:t>
            </a:r>
            <a:endParaRPr lang="en-US" sz="1800" b="0" u="sng" dirty="0">
              <a:solidFill>
                <a:prstClr val="black"/>
              </a:solidFill>
              <a:latin typeface="Calibri"/>
            </a:endParaRPr>
          </a:p>
          <a:p>
            <a:pPr marL="742950" lvl="1" indent="-285750" algn="l">
              <a:lnSpc>
                <a:spcPts val="2200"/>
              </a:lnSpc>
              <a:spcBef>
                <a:spcPts val="0"/>
              </a:spcBef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1800" b="0" dirty="0" smtClean="0">
                <a:solidFill>
                  <a:prstClr val="black"/>
                </a:solidFill>
                <a:latin typeface="Calibri"/>
              </a:rPr>
              <a:t>sextupoles first </a:t>
            </a:r>
            <a:r>
              <a:rPr lang="en-US" sz="1800" b="0" dirty="0">
                <a:solidFill>
                  <a:prstClr val="black"/>
                </a:solidFill>
                <a:latin typeface="Calibri"/>
              </a:rPr>
              <a:t>arc </a:t>
            </a:r>
            <a:r>
              <a:rPr lang="en-US" sz="1800" b="0" dirty="0">
                <a:solidFill>
                  <a:prstClr val="black"/>
                </a:solidFill>
                <a:latin typeface="Calibri"/>
                <a:sym typeface="Wingdings" pitchFamily="2" charset="2"/>
              </a:rPr>
              <a:t> </a:t>
            </a:r>
            <a:r>
              <a:rPr lang="en-US" sz="1800" b="0" dirty="0">
                <a:solidFill>
                  <a:prstClr val="black"/>
                </a:solidFill>
                <a:latin typeface="Calibri"/>
              </a:rPr>
              <a:t>counteract </a:t>
            </a:r>
            <a:r>
              <a:rPr lang="en-US" sz="1800" b="0" dirty="0" smtClean="0">
                <a:solidFill>
                  <a:prstClr val="black"/>
                </a:solidFill>
                <a:latin typeface="Calibri"/>
              </a:rPr>
              <a:t>chromatic effects </a:t>
            </a:r>
            <a:r>
              <a:rPr lang="en-US" sz="1800" b="0" dirty="0">
                <a:solidFill>
                  <a:prstClr val="black"/>
                </a:solidFill>
                <a:latin typeface="Calibri"/>
              </a:rPr>
              <a:t>causing emittance </a:t>
            </a:r>
            <a:r>
              <a:rPr lang="en-US" sz="1800" b="0" dirty="0" smtClean="0">
                <a:solidFill>
                  <a:prstClr val="black"/>
                </a:solidFill>
                <a:latin typeface="Calibri"/>
              </a:rPr>
              <a:t>growth</a:t>
            </a:r>
          </a:p>
          <a:p>
            <a:pPr marL="742950" lvl="1" indent="-285750" algn="l">
              <a:lnSpc>
                <a:spcPts val="2200"/>
              </a:lnSpc>
              <a:spcBef>
                <a:spcPts val="0"/>
              </a:spcBef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1800" b="0" dirty="0" smtClean="0">
                <a:solidFill>
                  <a:prstClr val="black"/>
                </a:solidFill>
                <a:latin typeface="Calibri"/>
              </a:rPr>
              <a:t>sextupoles second </a:t>
            </a:r>
            <a:r>
              <a:rPr lang="en-US" sz="1800" b="0" dirty="0">
                <a:solidFill>
                  <a:prstClr val="black"/>
                </a:solidFill>
                <a:latin typeface="Calibri"/>
              </a:rPr>
              <a:t>arc </a:t>
            </a:r>
            <a:r>
              <a:rPr lang="en-US" sz="1800" b="0" dirty="0">
                <a:solidFill>
                  <a:prstClr val="black"/>
                </a:solidFill>
                <a:latin typeface="Calibri"/>
                <a:sym typeface="Wingdings" pitchFamily="2" charset="2"/>
              </a:rPr>
              <a:t> 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restore longitudinal </a:t>
            </a:r>
            <a:r>
              <a:rPr lang="en-US" sz="1800" dirty="0">
                <a:solidFill>
                  <a:prstClr val="black"/>
                </a:solidFill>
                <a:latin typeface="Calibri"/>
              </a:rPr>
              <a:t>phase space </a:t>
            </a:r>
            <a:r>
              <a:rPr lang="en-US" sz="1800" b="0" dirty="0" smtClean="0">
                <a:solidFill>
                  <a:prstClr val="black"/>
                </a:solidFill>
                <a:latin typeface="Calibri"/>
              </a:rPr>
              <a:t>before deceleration to </a:t>
            </a:r>
            <a:r>
              <a:rPr lang="en-US" sz="1800" b="0" dirty="0">
                <a:solidFill>
                  <a:prstClr val="black"/>
                </a:solidFill>
                <a:latin typeface="Calibri"/>
              </a:rPr>
              <a:t>minimize </a:t>
            </a:r>
            <a:r>
              <a:rPr lang="en-US" sz="1800" b="0" dirty="0" smtClean="0">
                <a:solidFill>
                  <a:prstClr val="black"/>
                </a:solidFill>
                <a:latin typeface="Calibri"/>
              </a:rPr>
              <a:t>the downstream energy spread</a:t>
            </a:r>
            <a:endParaRPr lang="en-US" sz="1800" b="0" dirty="0">
              <a:solidFill>
                <a:prstClr val="black"/>
              </a:solidFill>
              <a:latin typeface="Calibri"/>
            </a:endParaRPr>
          </a:p>
          <a:p>
            <a:pPr algn="l">
              <a:lnSpc>
                <a:spcPct val="120000"/>
              </a:lnSpc>
              <a:spcBef>
                <a:spcPts val="900"/>
              </a:spcBef>
            </a:pP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Short </a:t>
            </a:r>
            <a:r>
              <a:rPr lang="en-US" sz="1800" dirty="0">
                <a:solidFill>
                  <a:prstClr val="black"/>
                </a:solidFill>
                <a:latin typeface="Calibri"/>
              </a:rPr>
              <a:t>P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ulse </a:t>
            </a:r>
            <a:r>
              <a:rPr lang="en-US" sz="1800" dirty="0">
                <a:solidFill>
                  <a:prstClr val="black"/>
                </a:solidFill>
                <a:latin typeface="Calibri"/>
              </a:rPr>
              <a:t>M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ode (SPM)</a:t>
            </a:r>
            <a:r>
              <a:rPr lang="en-US" sz="1800" b="0" dirty="0" smtClean="0">
                <a:solidFill>
                  <a:prstClr val="black"/>
                </a:solidFill>
                <a:latin typeface="Calibri"/>
              </a:rPr>
              <a:t>: </a:t>
            </a:r>
            <a:r>
              <a:rPr lang="en-US" sz="1800" b="0" dirty="0" err="1" smtClean="0">
                <a:solidFill>
                  <a:prstClr val="black"/>
                </a:solidFill>
                <a:latin typeface="Symbol" panose="05050102010706020507" pitchFamily="18" charset="2"/>
              </a:rPr>
              <a:t>s</a:t>
            </a:r>
            <a:r>
              <a:rPr lang="en-US" sz="1800" b="0" baseline="-25000" dirty="0" err="1" smtClean="0">
                <a:solidFill>
                  <a:prstClr val="black"/>
                </a:solidFill>
                <a:latin typeface="Calibri"/>
              </a:rPr>
              <a:t>t</a:t>
            </a:r>
            <a:r>
              <a:rPr lang="en-US" sz="1800" b="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1800" b="0" dirty="0">
                <a:solidFill>
                  <a:prstClr val="black"/>
                </a:solidFill>
                <a:latin typeface="Calibri"/>
              </a:rPr>
              <a:t>≤</a:t>
            </a:r>
            <a:r>
              <a:rPr lang="en-US" sz="1800" b="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1800" b="0" dirty="0">
                <a:solidFill>
                  <a:prstClr val="black"/>
                </a:solidFill>
                <a:latin typeface="Calibri"/>
              </a:rPr>
              <a:t>100 </a:t>
            </a:r>
            <a:r>
              <a:rPr lang="en-US" sz="1800" b="0" dirty="0" smtClean="0">
                <a:solidFill>
                  <a:prstClr val="black"/>
                </a:solidFill>
                <a:latin typeface="Calibri"/>
              </a:rPr>
              <a:t>fs @ reduced current &amp; degraded emittance</a:t>
            </a:r>
          </a:p>
          <a:p>
            <a:pPr marL="742950" lvl="1" indent="-285750" algn="l">
              <a:lnSpc>
                <a:spcPts val="2200"/>
              </a:lnSpc>
              <a:spcBef>
                <a:spcPts val="0"/>
              </a:spcBef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1800" b="0" dirty="0" smtClean="0">
                <a:solidFill>
                  <a:prstClr val="black"/>
                </a:solidFill>
                <a:latin typeface="Calibri"/>
              </a:rPr>
              <a:t>sextupoles in first </a:t>
            </a:r>
            <a:r>
              <a:rPr lang="en-US" sz="1800" b="0" dirty="0">
                <a:solidFill>
                  <a:prstClr val="black"/>
                </a:solidFill>
                <a:latin typeface="Calibri"/>
              </a:rPr>
              <a:t>arc </a:t>
            </a:r>
            <a:r>
              <a:rPr lang="en-US" sz="1800" b="0" dirty="0">
                <a:solidFill>
                  <a:prstClr val="black"/>
                </a:solidFill>
                <a:latin typeface="Calibri"/>
                <a:sym typeface="Wingdings" pitchFamily="2" charset="2"/>
              </a:rPr>
              <a:t> </a:t>
            </a:r>
            <a:r>
              <a:rPr lang="en-US" sz="1800" b="0" dirty="0" smtClean="0">
                <a:solidFill>
                  <a:prstClr val="black"/>
                </a:solidFill>
                <a:latin typeface="Calibri"/>
                <a:sym typeface="Wingdings" pitchFamily="2" charset="2"/>
              </a:rPr>
              <a:t>linearize long. phase space / optimize T</a:t>
            </a:r>
            <a:r>
              <a:rPr lang="en-US" sz="1800" b="0" baseline="-25000" dirty="0" smtClean="0">
                <a:solidFill>
                  <a:prstClr val="black"/>
                </a:solidFill>
                <a:latin typeface="Calibri"/>
                <a:sym typeface="Wingdings" pitchFamily="2" charset="2"/>
              </a:rPr>
              <a:t>566 </a:t>
            </a:r>
            <a:r>
              <a:rPr lang="en-US" sz="1800" b="0" dirty="0" smtClean="0">
                <a:solidFill>
                  <a:prstClr val="black"/>
                </a:solidFill>
                <a:latin typeface="Calibri"/>
                <a:sym typeface="Wingdings" pitchFamily="2" charset="2"/>
              </a:rPr>
              <a:t>for </a:t>
            </a:r>
            <a:r>
              <a:rPr lang="en-US" sz="1800" dirty="0" smtClean="0">
                <a:solidFill>
                  <a:prstClr val="black"/>
                </a:solidFill>
                <a:latin typeface="Calibri"/>
                <a:sym typeface="Wingdings" pitchFamily="2" charset="2"/>
              </a:rPr>
              <a:t>shortest bunches</a:t>
            </a:r>
            <a:endParaRPr lang="en-US" sz="1800" baseline="-25000" dirty="0">
              <a:solidFill>
                <a:prstClr val="black"/>
              </a:solidFill>
              <a:latin typeface="Calibri"/>
            </a:endParaRPr>
          </a:p>
          <a:p>
            <a:pPr marL="742950" lvl="1" indent="-285750" algn="l">
              <a:lnSpc>
                <a:spcPts val="2200"/>
              </a:lnSpc>
              <a:spcBef>
                <a:spcPts val="0"/>
              </a:spcBef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1800" b="0" dirty="0" smtClean="0">
                <a:solidFill>
                  <a:prstClr val="black"/>
                </a:solidFill>
                <a:latin typeface="Calibri"/>
              </a:rPr>
              <a:t>sextupoles in second </a:t>
            </a:r>
            <a:r>
              <a:rPr lang="en-US" sz="1800" b="0" dirty="0">
                <a:solidFill>
                  <a:prstClr val="black"/>
                </a:solidFill>
                <a:latin typeface="Calibri"/>
              </a:rPr>
              <a:t>arc </a:t>
            </a:r>
            <a:r>
              <a:rPr lang="en-US" sz="1800" b="0" dirty="0">
                <a:solidFill>
                  <a:prstClr val="black"/>
                </a:solidFill>
                <a:latin typeface="Calibri"/>
                <a:sym typeface="Wingdings" pitchFamily="2" charset="2"/>
              </a:rPr>
              <a:t> 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restore long. </a:t>
            </a:r>
            <a:r>
              <a:rPr lang="en-US" sz="1800" dirty="0">
                <a:solidFill>
                  <a:prstClr val="black"/>
                </a:solidFill>
                <a:latin typeface="Calibri"/>
              </a:rPr>
              <a:t>phase 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space </a:t>
            </a:r>
            <a:r>
              <a:rPr lang="en-US" sz="1800" b="0" dirty="0" smtClean="0">
                <a:solidFill>
                  <a:prstClr val="black"/>
                </a:solidFill>
                <a:latin typeface="Calibri"/>
              </a:rPr>
              <a:t>(like in LEM)</a:t>
            </a:r>
            <a:endParaRPr lang="en-US" sz="1800" b="0" dirty="0">
              <a:solidFill>
                <a:prstClr val="black"/>
              </a:solidFill>
              <a:latin typeface="Calibri"/>
            </a:endParaRPr>
          </a:p>
          <a:p>
            <a:pPr algn="l">
              <a:lnSpc>
                <a:spcPct val="150000"/>
              </a:lnSpc>
              <a:spcBef>
                <a:spcPts val="900"/>
              </a:spcBef>
            </a:pPr>
            <a:r>
              <a:rPr lang="en-US" sz="2000" u="sng" dirty="0" smtClean="0">
                <a:solidFill>
                  <a:schemeClr val="tx1"/>
                </a:solidFill>
                <a:latin typeface="Calibri"/>
              </a:rPr>
              <a:t>optimization procedure: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en-US" sz="2000" dirty="0" smtClean="0">
                <a:solidFill>
                  <a:srgbClr val="9BBB59">
                    <a:lumMod val="75000"/>
                  </a:srgbClr>
                </a:solidFill>
                <a:latin typeface="Calibri"/>
              </a:rPr>
              <a:t>numerical optimization (Elegant) </a:t>
            </a:r>
            <a:r>
              <a:rPr lang="en-US" sz="2000" dirty="0" smtClean="0">
                <a:solidFill>
                  <a:srgbClr val="9BBB59">
                    <a:lumMod val="75000"/>
                  </a:srgbClr>
                </a:solidFill>
                <a:latin typeface="Calibri"/>
                <a:sym typeface="Wingdings" panose="05000000000000000000" pitchFamily="2" charset="2"/>
              </a:rPr>
              <a:t>  minimize goal function from tracked bunch:  </a:t>
            </a:r>
          </a:p>
          <a:p>
            <a:pPr marL="742950" lvl="1" indent="-285750" algn="l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9BBB59">
                    <a:lumMod val="75000"/>
                  </a:srgbClr>
                </a:solidFill>
                <a:latin typeface="Calibri"/>
                <a:sym typeface="Wingdings" panose="05000000000000000000" pitchFamily="2" charset="2"/>
              </a:rPr>
              <a:t>@ e</a:t>
            </a:r>
            <a:r>
              <a:rPr lang="en-US" sz="2000" dirty="0" smtClean="0">
                <a:solidFill>
                  <a:srgbClr val="9BBB59">
                    <a:lumMod val="75000"/>
                  </a:srgbClr>
                </a:solidFill>
                <a:latin typeface="Calibri"/>
                <a:sym typeface="Wingdings" panose="05000000000000000000" pitchFamily="2" charset="2"/>
              </a:rPr>
              <a:t>xperiment (</a:t>
            </a:r>
            <a:r>
              <a:rPr lang="en-US" sz="2000" dirty="0" err="1" smtClean="0">
                <a:solidFill>
                  <a:srgbClr val="9BBB59">
                    <a:lumMod val="75000"/>
                  </a:srgbClr>
                </a:solidFill>
                <a:latin typeface="Calibri"/>
                <a:sym typeface="Wingdings" panose="05000000000000000000" pitchFamily="2" charset="2"/>
              </a:rPr>
              <a:t>recirculator</a:t>
            </a:r>
            <a:r>
              <a:rPr lang="en-US" sz="2000" dirty="0" smtClean="0">
                <a:solidFill>
                  <a:srgbClr val="9BBB59">
                    <a:lumMod val="75000"/>
                  </a:srgbClr>
                </a:solidFill>
                <a:latin typeface="Calibri"/>
                <a:sym typeface="Wingdings" panose="05000000000000000000" pitchFamily="2" charset="2"/>
              </a:rPr>
              <a:t> straight section):</a:t>
            </a:r>
            <a:r>
              <a:rPr lang="en-US" sz="2000" dirty="0" smtClean="0">
                <a:solidFill>
                  <a:srgbClr val="9BBB59">
                    <a:lumMod val="75000"/>
                  </a:srgb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 e, </a:t>
            </a:r>
            <a:r>
              <a:rPr lang="en-US" sz="2000" dirty="0" err="1" smtClean="0">
                <a:solidFill>
                  <a:srgbClr val="9BBB59">
                    <a:lumMod val="75000"/>
                  </a:srgb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s</a:t>
            </a:r>
            <a:r>
              <a:rPr lang="en-US" sz="2000" baseline="-25000" dirty="0" err="1" smtClean="0">
                <a:solidFill>
                  <a:srgbClr val="9BBB59">
                    <a:lumMod val="75000"/>
                  </a:srgbClr>
                </a:solidFill>
                <a:latin typeface="Calibri"/>
                <a:sym typeface="Wingdings" panose="05000000000000000000" pitchFamily="2" charset="2"/>
              </a:rPr>
              <a:t>s</a:t>
            </a:r>
            <a:r>
              <a:rPr lang="en-US" sz="2000" dirty="0" smtClean="0">
                <a:solidFill>
                  <a:srgbClr val="9BBB59">
                    <a:lumMod val="75000"/>
                  </a:srgbClr>
                </a:solidFill>
                <a:latin typeface="Calibri"/>
                <a:sym typeface="Wingdings" panose="05000000000000000000" pitchFamily="2" charset="2"/>
              </a:rPr>
              <a:t> </a:t>
            </a:r>
          </a:p>
          <a:p>
            <a:pPr marL="742950" lvl="1" indent="-285750" algn="l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9BBB59">
                    <a:lumMod val="75000"/>
                  </a:srgbClr>
                </a:solidFill>
                <a:latin typeface="Calibri"/>
                <a:sym typeface="Wingdings" panose="05000000000000000000" pitchFamily="2" charset="2"/>
              </a:rPr>
              <a:t>after deceleration: phase space optimized to dump the beam                    	  low </a:t>
            </a:r>
            <a:r>
              <a:rPr lang="en-US" sz="2000" dirty="0">
                <a:solidFill>
                  <a:srgbClr val="9BBB59">
                    <a:lumMod val="75000"/>
                  </a:srgb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e, </a:t>
            </a:r>
            <a:r>
              <a:rPr lang="en-US" sz="2000" dirty="0" err="1" smtClean="0">
                <a:solidFill>
                  <a:srgbClr val="9BBB59">
                    <a:lumMod val="75000"/>
                  </a:srgb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s</a:t>
            </a:r>
            <a:r>
              <a:rPr lang="en-US" sz="2000" baseline="-25000" dirty="0" err="1" smtClean="0">
                <a:solidFill>
                  <a:srgbClr val="9BBB59">
                    <a:lumMod val="75000"/>
                  </a:srgb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E</a:t>
            </a:r>
            <a:r>
              <a:rPr lang="en-US" sz="2000" dirty="0" smtClean="0">
                <a:solidFill>
                  <a:srgbClr val="9BBB59">
                    <a:lumMod val="75000"/>
                  </a:srgb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  &amp;  </a:t>
            </a:r>
            <a:r>
              <a:rPr lang="en-US" sz="2000" dirty="0" smtClean="0">
                <a:solidFill>
                  <a:srgbClr val="9BBB59">
                    <a:lumMod val="75000"/>
                  </a:srgbClr>
                </a:solidFill>
                <a:latin typeface="Calibri"/>
                <a:sym typeface="Wingdings" panose="05000000000000000000" pitchFamily="2" charset="2"/>
              </a:rPr>
              <a:t>no linear / nonlinear chirp</a:t>
            </a:r>
            <a:endParaRPr lang="en-US" sz="2000" baseline="-25000" dirty="0">
              <a:solidFill>
                <a:srgbClr val="9BBB59">
                  <a:lumMod val="75000"/>
                </a:srgbClr>
              </a:solidFill>
              <a:latin typeface="Calibri" panose="020F0502020204030204" pitchFamily="34" charset="0"/>
            </a:endParaRPr>
          </a:p>
        </p:txBody>
      </p:sp>
      <p:sp>
        <p:nvSpPr>
          <p:cNvPr id="5" name="Rechteck 4"/>
          <p:cNvSpPr/>
          <p:nvPr/>
        </p:nvSpPr>
        <p:spPr bwMode="auto">
          <a:xfrm>
            <a:off x="320933" y="1973286"/>
            <a:ext cx="8480170" cy="2670151"/>
          </a:xfrm>
          <a:prstGeom prst="rect">
            <a:avLst/>
          </a:prstGeom>
          <a:solidFill>
            <a:schemeClr val="bg1">
              <a:alpha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1" i="0" u="none" strike="noStrike" cap="none" normalizeH="0" baseline="0" smtClean="0">
              <a:ln>
                <a:noFill/>
              </a:ln>
              <a:solidFill>
                <a:srgbClr val="00589C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6" name="Rechteck 5"/>
          <p:cNvSpPr/>
          <p:nvPr/>
        </p:nvSpPr>
        <p:spPr bwMode="auto">
          <a:xfrm>
            <a:off x="401895" y="4643437"/>
            <a:ext cx="8480170" cy="1924048"/>
          </a:xfrm>
          <a:prstGeom prst="rect">
            <a:avLst/>
          </a:prstGeom>
          <a:solidFill>
            <a:schemeClr val="bg1">
              <a:alpha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1" i="0" u="none" strike="noStrike" cap="none" normalizeH="0" baseline="0" smtClean="0">
              <a:ln>
                <a:noFill/>
              </a:ln>
              <a:solidFill>
                <a:srgbClr val="00589C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0315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1220033" y="101528"/>
            <a:ext cx="50556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dirty="0" smtClean="0">
                <a:solidFill>
                  <a:prstClr val="white"/>
                </a:solidFill>
                <a:latin typeface="Calibri"/>
              </a:rPr>
              <a:t>ERL Beam Dynamics: Collective Effects</a:t>
            </a:r>
            <a:endParaRPr lang="en-US" sz="24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576658" y="1349218"/>
            <a:ext cx="7929434" cy="42601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500"/>
              </a:lnSpc>
            </a:pPr>
            <a:r>
              <a:rPr lang="en-GB" sz="2400" dirty="0" smtClean="0">
                <a:solidFill>
                  <a:prstClr val="black"/>
                </a:solidFill>
                <a:latin typeface="Calibri"/>
              </a:rPr>
              <a:t>Collective Effects:</a:t>
            </a:r>
          </a:p>
          <a:p>
            <a:pPr marL="800100" lvl="1" indent="-342900" algn="l">
              <a:lnSpc>
                <a:spcPct val="250000"/>
              </a:lnSpc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2000" b="0" dirty="0" smtClean="0">
                <a:solidFill>
                  <a:prstClr val="black"/>
                </a:solidFill>
                <a:latin typeface="Calibri"/>
              </a:rPr>
              <a:t>Space Charge</a:t>
            </a:r>
          </a:p>
          <a:p>
            <a:pPr marL="800100" lvl="1" indent="-342900" algn="l">
              <a:lnSpc>
                <a:spcPct val="250000"/>
              </a:lnSpc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2000" b="0" dirty="0" smtClean="0">
                <a:solidFill>
                  <a:prstClr val="black"/>
                </a:solidFill>
                <a:latin typeface="Calibri"/>
              </a:rPr>
              <a:t>Coherent Synchrotron Radiation</a:t>
            </a:r>
          </a:p>
          <a:p>
            <a:pPr marL="800100" lvl="1" indent="-342900" algn="l">
              <a:lnSpc>
                <a:spcPct val="250000"/>
              </a:lnSpc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2000" b="0" dirty="0" smtClean="0">
                <a:solidFill>
                  <a:prstClr val="black"/>
                </a:solidFill>
                <a:latin typeface="Calibri"/>
              </a:rPr>
              <a:t>Beam Break Up</a:t>
            </a:r>
          </a:p>
          <a:p>
            <a:pPr marL="800100" lvl="1" indent="-342900" algn="l">
              <a:lnSpc>
                <a:spcPct val="250000"/>
              </a:lnSpc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20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</a:rPr>
              <a:t>Geometric &amp; other wakes</a:t>
            </a:r>
          </a:p>
          <a:p>
            <a:pPr marL="800100" lvl="1" indent="-342900" algn="l">
              <a:lnSpc>
                <a:spcPct val="250000"/>
              </a:lnSpc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20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</a:rPr>
              <a:t>Ion Trapping</a:t>
            </a:r>
          </a:p>
        </p:txBody>
      </p:sp>
    </p:spTree>
    <p:extLst>
      <p:ext uri="{BB962C8B-B14F-4D97-AF65-F5344CB8AC3E}">
        <p14:creationId xmlns:p14="http://schemas.microsoft.com/office/powerpoint/2010/main" val="2778929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feld 38"/>
          <p:cNvSpPr txBox="1"/>
          <p:nvPr/>
        </p:nvSpPr>
        <p:spPr>
          <a:xfrm>
            <a:off x="360000" y="720000"/>
            <a:ext cx="17728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srgbClr val="1F497D"/>
                </a:solidFill>
                <a:latin typeface="Calibri"/>
              </a:rPr>
              <a:t>Fields &amp; Forces</a:t>
            </a:r>
            <a:endParaRPr lang="en-US" sz="2000" dirty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50" name="Textfeld 49"/>
          <p:cNvSpPr txBox="1"/>
          <p:nvPr/>
        </p:nvSpPr>
        <p:spPr>
          <a:xfrm>
            <a:off x="4496672" y="1788952"/>
            <a:ext cx="44147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sz="1800" b="0" dirty="0" smtClean="0">
                <a:solidFill>
                  <a:prstClr val="black"/>
                </a:solidFill>
                <a:latin typeface="Calibri"/>
              </a:rPr>
              <a:t>SC: </a:t>
            </a:r>
            <a:r>
              <a:rPr lang="en-US" sz="1800" b="0" dirty="0" err="1" smtClean="0">
                <a:solidFill>
                  <a:prstClr val="black"/>
                </a:solidFill>
                <a:latin typeface="Calibri"/>
              </a:rPr>
              <a:t>perveance</a:t>
            </a:r>
            <a:r>
              <a:rPr lang="en-US" sz="1800" b="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1800" b="0" dirty="0">
                <a:solidFill>
                  <a:prstClr val="black"/>
                </a:solidFill>
                <a:latin typeface="Calibri"/>
              </a:rPr>
              <a:t>K=f(</a:t>
            </a:r>
            <a:r>
              <a:rPr lang="en-US" sz="1800" b="0" dirty="0" err="1">
                <a:solidFill>
                  <a:prstClr val="black"/>
                </a:solidFill>
                <a:latin typeface="Calibri"/>
              </a:rPr>
              <a:t>I,</a:t>
            </a:r>
            <a:r>
              <a:rPr lang="en-US" sz="1800" b="0" dirty="0" err="1">
                <a:solidFill>
                  <a:prstClr val="black"/>
                </a:solidFill>
                <a:latin typeface="Symbol" panose="05050102010706020507" pitchFamily="18" charset="2"/>
              </a:rPr>
              <a:t>g</a:t>
            </a:r>
            <a:r>
              <a:rPr lang="en-US" sz="1800" b="0" dirty="0" smtClean="0">
                <a:solidFill>
                  <a:prstClr val="black"/>
                </a:solidFill>
                <a:latin typeface="Calibri"/>
              </a:rPr>
              <a:t>), a: (round) beam size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sz="1800" b="0" dirty="0" smtClean="0">
                <a:solidFill>
                  <a:prstClr val="black"/>
                </a:solidFill>
                <a:latin typeface="Calibri"/>
              </a:rPr>
              <a:t>ext. focusing: </a:t>
            </a:r>
            <a:r>
              <a:rPr lang="en-US" sz="1800" b="0" i="1" dirty="0" smtClean="0">
                <a:solidFill>
                  <a:prstClr val="black"/>
                </a:solidFill>
                <a:latin typeface="Symbol" panose="05050102010706020507" pitchFamily="18" charset="2"/>
              </a:rPr>
              <a:t>k</a:t>
            </a:r>
            <a:r>
              <a:rPr lang="en-US" sz="1800" b="0" i="1" dirty="0" smtClean="0">
                <a:solidFill>
                  <a:prstClr val="black"/>
                </a:solidFill>
                <a:latin typeface="Calibri"/>
              </a:rPr>
              <a:t>(s)</a:t>
            </a:r>
            <a:endParaRPr lang="en-US" sz="1800" b="0" dirty="0" smtClean="0">
              <a:solidFill>
                <a:prstClr val="black"/>
              </a:solidFill>
              <a:latin typeface="Calibri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feld 50"/>
              <p:cNvSpPr txBox="1"/>
              <p:nvPr/>
            </p:nvSpPr>
            <p:spPr>
              <a:xfrm>
                <a:off x="5215053" y="1271338"/>
                <a:ext cx="3511218" cy="407099"/>
              </a:xfrm>
              <a:prstGeom prst="rect">
                <a:avLst/>
              </a:prstGeom>
              <a:solidFill>
                <a:sysClr val="window" lastClr="FFFFFF">
                  <a:lumMod val="95000"/>
                </a:sysClr>
              </a:solidFill>
            </p:spPr>
            <p:txBody>
              <a:bodyPr wrap="none" rtlCol="0">
                <a:spAutoFit/>
              </a:bodyPr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de-DE" sz="2000" i="1" kern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lang="de-DE" sz="2000" i="1" kern="0" smtClean="0">
                              <a:solidFill>
                                <a:prstClr val="black"/>
                              </a:solidFill>
                              <a:latin typeface="Cambria Math"/>
                              <a:cs typeface="+mn-cs"/>
                            </a:rPr>
                            <m:t>𝒓</m:t>
                          </m:r>
                        </m:e>
                        <m:sup>
                          <m:r>
                            <a:rPr lang="de-DE" sz="2000" i="1" kern="0" smtClean="0">
                              <a:solidFill>
                                <a:prstClr val="black"/>
                              </a:solidFill>
                              <a:latin typeface="Cambria Math"/>
                              <a:cs typeface="+mn-cs"/>
                            </a:rPr>
                            <m:t>′′</m:t>
                          </m:r>
                        </m:sup>
                      </m:sSup>
                      <m:r>
                        <a:rPr lang="de-DE" sz="2000" i="1" kern="0" smtClean="0">
                          <a:solidFill>
                            <a:prstClr val="black"/>
                          </a:solidFill>
                          <a:latin typeface="Cambria Math"/>
                          <a:cs typeface="+mn-cs"/>
                        </a:rPr>
                        <m:t>+</m:t>
                      </m:r>
                      <m:r>
                        <a:rPr lang="de-DE" sz="2000" i="1" kern="0" smtClean="0">
                          <a:solidFill>
                            <a:prstClr val="black"/>
                          </a:solidFill>
                          <a:latin typeface="Cambria Math"/>
                          <a:cs typeface="+mn-cs"/>
                        </a:rPr>
                        <m:t>𝜿</m:t>
                      </m:r>
                      <m:d>
                        <m:dPr>
                          <m:ctrlPr>
                            <a:rPr lang="de-DE" sz="2000" i="1" kern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a:rPr lang="de-DE" sz="2000" i="1" kern="0" smtClean="0">
                              <a:solidFill>
                                <a:prstClr val="black"/>
                              </a:solidFill>
                              <a:latin typeface="Cambria Math"/>
                              <a:cs typeface="+mn-cs"/>
                            </a:rPr>
                            <m:t>𝒔</m:t>
                          </m:r>
                        </m:e>
                      </m:d>
                      <m:r>
                        <a:rPr lang="de-DE" sz="2000" i="1" kern="0" smtClean="0">
                          <a:solidFill>
                            <a:prstClr val="black"/>
                          </a:solidFill>
                          <a:latin typeface="Cambria Math"/>
                          <a:cs typeface="+mn-cs"/>
                        </a:rPr>
                        <m:t> </m:t>
                      </m:r>
                      <m:r>
                        <a:rPr lang="de-DE" sz="2000" i="1" kern="0" smtClean="0">
                          <a:solidFill>
                            <a:prstClr val="black"/>
                          </a:solidFill>
                          <a:latin typeface="Cambria Math"/>
                          <a:cs typeface="+mn-cs"/>
                        </a:rPr>
                        <m:t>𝒓</m:t>
                      </m:r>
                      <m:r>
                        <a:rPr lang="de-DE" sz="2000" i="1" kern="0" smtClean="0">
                          <a:solidFill>
                            <a:prstClr val="black"/>
                          </a:solidFill>
                          <a:latin typeface="Cambria Math"/>
                          <a:cs typeface="+mn-cs"/>
                        </a:rPr>
                        <m:t> −</m:t>
                      </m:r>
                      <m:r>
                        <a:rPr lang="de-DE" sz="2000" i="1" kern="0" smtClean="0">
                          <a:solidFill>
                            <a:prstClr val="black"/>
                          </a:solidFill>
                          <a:latin typeface="Cambria Math"/>
                          <a:cs typeface="+mn-cs"/>
                        </a:rPr>
                        <m:t>𝑲</m:t>
                      </m:r>
                      <m:r>
                        <a:rPr lang="de-DE" sz="2000" i="1" kern="0" smtClean="0">
                          <a:solidFill>
                            <a:prstClr val="black"/>
                          </a:solidFill>
                          <a:latin typeface="Cambria Math"/>
                          <a:cs typeface="+mn-cs"/>
                        </a:rPr>
                        <m:t>(</m:t>
                      </m:r>
                      <m:r>
                        <a:rPr lang="de-DE" sz="2000" i="1" kern="0" smtClean="0">
                          <a:solidFill>
                            <a:prstClr val="black"/>
                          </a:solidFill>
                          <a:latin typeface="Cambria Math"/>
                          <a:cs typeface="+mn-cs"/>
                        </a:rPr>
                        <m:t>𝒔</m:t>
                      </m:r>
                      <m:r>
                        <a:rPr lang="de-DE" sz="2000" i="1" kern="0" smtClean="0">
                          <a:solidFill>
                            <a:prstClr val="black"/>
                          </a:solidFill>
                          <a:latin typeface="Cambria Math"/>
                          <a:cs typeface="+mn-cs"/>
                        </a:rPr>
                        <m:t>)/</m:t>
                      </m:r>
                      <m:sSup>
                        <m:sSupPr>
                          <m:ctrlPr>
                            <a:rPr lang="de-DE" sz="2000" i="1" kern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lang="de-DE" sz="2000" i="1" kern="0" smtClean="0">
                              <a:solidFill>
                                <a:prstClr val="black"/>
                              </a:solidFill>
                              <a:latin typeface="Cambria Math"/>
                              <a:cs typeface="+mn-cs"/>
                            </a:rPr>
                            <m:t>𝒂</m:t>
                          </m:r>
                        </m:e>
                        <m:sup>
                          <m:r>
                            <a:rPr lang="de-DE" sz="2000" i="1" kern="0" smtClean="0">
                              <a:solidFill>
                                <a:prstClr val="black"/>
                              </a:solidFill>
                              <a:latin typeface="Cambria Math"/>
                              <a:cs typeface="+mn-cs"/>
                            </a:rPr>
                            <m:t>𝟐</m:t>
                          </m:r>
                        </m:sup>
                      </m:sSup>
                      <m:r>
                        <a:rPr lang="de-DE" sz="2000" i="1" kern="0" smtClean="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  <a:cs typeface="+mn-cs"/>
                        </a:rPr>
                        <m:t> </m:t>
                      </m:r>
                      <m:r>
                        <a:rPr lang="de-DE" sz="2000" i="1" kern="0" smtClean="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  <a:cs typeface="+mn-cs"/>
                        </a:rPr>
                        <m:t>𝒓</m:t>
                      </m:r>
                      <m:r>
                        <a:rPr lang="de-DE" sz="2000" kern="0" smtClean="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  <a:cs typeface="+mn-cs"/>
                        </a:rPr>
                        <m:t>=</m:t>
                      </m:r>
                      <m:r>
                        <a:rPr lang="de-DE" sz="2000" kern="0" smtClean="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  <a:cs typeface="+mn-cs"/>
                        </a:rPr>
                        <m:t>𝟎</m:t>
                      </m:r>
                    </m:oMath>
                  </m:oMathPara>
                </a14:m>
                <a:endParaRPr lang="en-US" sz="1800" kern="0" dirty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51" name="Textfeld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5053" y="1271338"/>
                <a:ext cx="3511218" cy="407099"/>
              </a:xfrm>
              <a:prstGeom prst="rect">
                <a:avLst/>
              </a:prstGeom>
              <a:blipFill rotWithShape="0">
                <a:blip r:embed="rId2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Textfeld 51"/>
          <p:cNvSpPr txBox="1"/>
          <p:nvPr/>
        </p:nvSpPr>
        <p:spPr>
          <a:xfrm>
            <a:off x="4911015" y="2612809"/>
            <a:ext cx="3676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sz="1800" b="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 SC: </a:t>
            </a:r>
            <a:r>
              <a:rPr lang="en-US" sz="1800" b="0" dirty="0" smtClean="0">
                <a:solidFill>
                  <a:prstClr val="black"/>
                </a:solidFill>
                <a:latin typeface="Calibri"/>
              </a:rPr>
              <a:t>defocusing forces in the bunch</a:t>
            </a:r>
            <a:endParaRPr lang="en-US" sz="1800" b="0" dirty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2" name="Gruppieren 1"/>
          <p:cNvGrpSpPr/>
          <p:nvPr/>
        </p:nvGrpSpPr>
        <p:grpSpPr>
          <a:xfrm>
            <a:off x="251448" y="1218872"/>
            <a:ext cx="4176000" cy="5217748"/>
            <a:chOff x="251448" y="1020667"/>
            <a:chExt cx="4176000" cy="5415954"/>
          </a:xfrm>
        </p:grpSpPr>
        <p:grpSp>
          <p:nvGrpSpPr>
            <p:cNvPr id="30" name="Gruppieren 29"/>
            <p:cNvGrpSpPr/>
            <p:nvPr/>
          </p:nvGrpSpPr>
          <p:grpSpPr>
            <a:xfrm>
              <a:off x="251448" y="1020667"/>
              <a:ext cx="4176000" cy="5415954"/>
              <a:chOff x="611494" y="1268724"/>
              <a:chExt cx="4176000" cy="5415954"/>
            </a:xfrm>
          </p:grpSpPr>
          <p:grpSp>
            <p:nvGrpSpPr>
              <p:cNvPr id="31" name="Gruppieren 30"/>
              <p:cNvGrpSpPr/>
              <p:nvPr/>
            </p:nvGrpSpPr>
            <p:grpSpPr>
              <a:xfrm>
                <a:off x="611494" y="1268724"/>
                <a:ext cx="4176000" cy="5400690"/>
                <a:chOff x="611494" y="1268724"/>
                <a:chExt cx="4176000" cy="5400690"/>
              </a:xfrm>
            </p:grpSpPr>
            <p:pic>
              <p:nvPicPr>
                <p:cNvPr id="34" name="Grafik 33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1494" y="1268724"/>
                  <a:ext cx="4104000" cy="2626560"/>
                </a:xfrm>
                <a:prstGeom prst="rect">
                  <a:avLst/>
                </a:prstGeom>
              </p:spPr>
            </p:pic>
            <p:pic>
              <p:nvPicPr>
                <p:cNvPr id="35" name="Grafik 34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1494" y="3895284"/>
                  <a:ext cx="4176000" cy="2721360"/>
                </a:xfrm>
                <a:prstGeom prst="rect">
                  <a:avLst/>
                </a:prstGeom>
              </p:spPr>
            </p:pic>
            <p:cxnSp>
              <p:nvCxnSpPr>
                <p:cNvPr id="37" name="Gerade Verbindung 36"/>
                <p:cNvCxnSpPr/>
                <p:nvPr/>
              </p:nvCxnSpPr>
              <p:spPr>
                <a:xfrm>
                  <a:off x="2316940" y="1485414"/>
                  <a:ext cx="0" cy="518400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79646">
                      <a:lumMod val="75000"/>
                    </a:srgbClr>
                  </a:solidFill>
                  <a:prstDash val="dashDot"/>
                </a:ln>
                <a:effectLst/>
              </p:spPr>
            </p:cxnSp>
            <p:cxnSp>
              <p:nvCxnSpPr>
                <p:cNvPr id="38" name="Gerade Verbindung 37"/>
                <p:cNvCxnSpPr/>
                <p:nvPr/>
              </p:nvCxnSpPr>
              <p:spPr>
                <a:xfrm>
                  <a:off x="2967291" y="1485414"/>
                  <a:ext cx="0" cy="518400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79646">
                      <a:lumMod val="75000"/>
                    </a:srgbClr>
                  </a:solidFill>
                  <a:prstDash val="dashDot"/>
                </a:ln>
                <a:effectLst/>
              </p:spPr>
            </p:cxnSp>
          </p:grpSp>
          <p:cxnSp>
            <p:nvCxnSpPr>
              <p:cNvPr id="32" name="Gerade Verbindung mit Pfeil 31"/>
              <p:cNvCxnSpPr/>
              <p:nvPr/>
            </p:nvCxnSpPr>
            <p:spPr>
              <a:xfrm flipH="1" flipV="1">
                <a:off x="2411724" y="6129346"/>
                <a:ext cx="720092" cy="232166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F79646">
                    <a:lumMod val="75000"/>
                  </a:srgbClr>
                </a:solidFill>
                <a:prstDash val="solid"/>
                <a:tailEnd type="stealth" w="med" len="lg"/>
              </a:ln>
              <a:effectLst/>
            </p:spPr>
          </p:cxnSp>
          <p:sp>
            <p:nvSpPr>
              <p:cNvPr id="33" name="Textfeld 32"/>
              <p:cNvSpPr txBox="1"/>
              <p:nvPr/>
            </p:nvSpPr>
            <p:spPr>
              <a:xfrm>
                <a:off x="3131816" y="6038347"/>
                <a:ext cx="1491114" cy="646331"/>
              </a:xfrm>
              <a:prstGeom prst="rect">
                <a:avLst/>
              </a:prstGeom>
              <a:solidFill>
                <a:sysClr val="window" lastClr="FFFFFF">
                  <a:lumMod val="95000"/>
                </a:sysClr>
              </a:solidFill>
              <a:ln>
                <a:solidFill>
                  <a:srgbClr val="F79646">
                    <a:lumMod val="75000"/>
                  </a:srgbClr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800" kern="0" dirty="0" smtClean="0">
                    <a:solidFill>
                      <a:srgbClr val="F79646">
                        <a:lumMod val="75000"/>
                      </a:srgbClr>
                    </a:solidFill>
                    <a:latin typeface="Calibri"/>
                  </a:rPr>
                  <a:t>linear force </a:t>
                </a:r>
              </a:p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800" kern="0" dirty="0" smtClean="0">
                    <a:solidFill>
                      <a:srgbClr val="F79646">
                        <a:lumMod val="75000"/>
                      </a:srgbClr>
                    </a:solidFill>
                    <a:latin typeface="Calibri"/>
                  </a:rPr>
                  <a:t>within bunch </a:t>
                </a:r>
              </a:p>
            </p:txBody>
          </p:sp>
        </p:grpSp>
        <p:sp>
          <p:nvSpPr>
            <p:cNvPr id="40" name="Textfeld 39"/>
            <p:cNvSpPr txBox="1"/>
            <p:nvPr/>
          </p:nvSpPr>
          <p:spPr>
            <a:xfrm>
              <a:off x="3087525" y="3721012"/>
              <a:ext cx="1154483" cy="646331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>
              <a:solidFill>
                <a:srgbClr val="1F497D"/>
              </a:solidFill>
            </a:ln>
          </p:spPr>
          <p:txBody>
            <a:bodyPr wrap="none" rtlCol="0">
              <a:spAutoFit/>
            </a:bodyPr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800" kern="0" dirty="0" smtClean="0">
                  <a:solidFill>
                    <a:srgbClr val="1F497D"/>
                  </a:solidFill>
                  <a:latin typeface="Calibri"/>
                </a:rPr>
                <a:t>nonlinear </a:t>
              </a:r>
            </a:p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800" kern="0" dirty="0" smtClean="0">
                  <a:solidFill>
                    <a:srgbClr val="1F497D"/>
                  </a:solidFill>
                  <a:latin typeface="Calibri"/>
                </a:rPr>
                <a:t>force  </a:t>
              </a:r>
            </a:p>
          </p:txBody>
        </p:sp>
        <p:cxnSp>
          <p:nvCxnSpPr>
            <p:cNvPr id="41" name="Gerade Verbindung mit Pfeil 40"/>
            <p:cNvCxnSpPr>
              <a:stCxn id="40" idx="1"/>
            </p:cNvCxnSpPr>
            <p:nvPr/>
          </p:nvCxnSpPr>
          <p:spPr>
            <a:xfrm flipH="1">
              <a:off x="2904006" y="4044178"/>
              <a:ext cx="183519" cy="273153"/>
            </a:xfrm>
            <a:prstGeom prst="straightConnector1">
              <a:avLst/>
            </a:prstGeom>
            <a:noFill/>
            <a:ln w="9525" cap="flat" cmpd="sng" algn="ctr">
              <a:solidFill>
                <a:srgbClr val="1F497D"/>
              </a:solidFill>
              <a:prstDash val="solid"/>
              <a:tailEnd type="stealth" w="med" len="lg"/>
            </a:ln>
            <a:effectLst/>
          </p:spPr>
        </p:cxnSp>
        <p:sp>
          <p:nvSpPr>
            <p:cNvPr id="53" name="Textfeld 52"/>
            <p:cNvSpPr txBox="1"/>
            <p:nvPr/>
          </p:nvSpPr>
          <p:spPr>
            <a:xfrm>
              <a:off x="611494" y="1268724"/>
              <a:ext cx="1204176" cy="923330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</p:spPr>
          <p:txBody>
            <a:bodyPr wrap="none" rtlCol="0">
              <a:spAutoFit/>
            </a:bodyPr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800" b="0" kern="0" dirty="0" err="1" smtClean="0">
                  <a:solidFill>
                    <a:prstClr val="black"/>
                  </a:solidFill>
                  <a:latin typeface="Calibri"/>
                </a:rPr>
                <a:t>distrib</a:t>
              </a:r>
              <a:r>
                <a:rPr lang="en-US" sz="1800" b="0" kern="0" dirty="0" smtClean="0">
                  <a:solidFill>
                    <a:prstClr val="black"/>
                  </a:solidFill>
                  <a:latin typeface="Calibri"/>
                </a:rPr>
                <a:t>.:</a:t>
              </a:r>
            </a:p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800" b="0" kern="0" dirty="0" smtClean="0">
                  <a:solidFill>
                    <a:prstClr val="black"/>
                  </a:solidFill>
                  <a:latin typeface="Calibri"/>
                </a:rPr>
                <a:t>   </a:t>
              </a:r>
              <a:r>
                <a:rPr lang="en-US" sz="1800" kern="0" dirty="0" smtClean="0">
                  <a:solidFill>
                    <a:srgbClr val="1F497D"/>
                  </a:solidFill>
                  <a:latin typeface="Calibri"/>
                </a:rPr>
                <a:t>Gaussian</a:t>
              </a:r>
            </a:p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800" b="0" kern="0" dirty="0" smtClean="0">
                  <a:solidFill>
                    <a:prstClr val="black"/>
                  </a:solidFill>
                  <a:latin typeface="Calibri"/>
                </a:rPr>
                <a:t>   </a:t>
              </a:r>
              <a:r>
                <a:rPr lang="en-US" sz="1800" kern="0" dirty="0" smtClean="0">
                  <a:solidFill>
                    <a:srgbClr val="F79646">
                      <a:lumMod val="75000"/>
                    </a:srgbClr>
                  </a:solidFill>
                  <a:latin typeface="Calibri"/>
                </a:rPr>
                <a:t>uniform</a:t>
              </a:r>
            </a:p>
          </p:txBody>
        </p:sp>
      </p:grpSp>
      <p:sp>
        <p:nvSpPr>
          <p:cNvPr id="28" name="Textfeld 27"/>
          <p:cNvSpPr txBox="1"/>
          <p:nvPr/>
        </p:nvSpPr>
        <p:spPr>
          <a:xfrm>
            <a:off x="1220033" y="101528"/>
            <a:ext cx="41991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dirty="0" smtClean="0">
                <a:solidFill>
                  <a:prstClr val="white"/>
                </a:solidFill>
                <a:latin typeface="Calibri"/>
              </a:rPr>
              <a:t>Collective Effects: Space Charge</a:t>
            </a:r>
            <a:endParaRPr lang="en-US" sz="24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4414117" y="785885"/>
            <a:ext cx="1641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b="0" dirty="0" err="1">
                <a:solidFill>
                  <a:schemeClr val="tx1"/>
                </a:solidFill>
                <a:latin typeface="Calibri" panose="020F0502020204030204" pitchFamily="34" charset="0"/>
              </a:rPr>
              <a:t>e</a:t>
            </a:r>
            <a:r>
              <a:rPr lang="de-DE" sz="1800" b="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qn</a:t>
            </a:r>
            <a:r>
              <a:rPr lang="de-DE" sz="1800" b="0" dirty="0" smtClean="0">
                <a:solidFill>
                  <a:schemeClr val="tx1"/>
                </a:solidFill>
                <a:latin typeface="Calibri" panose="020F0502020204030204" pitchFamily="34" charset="0"/>
              </a:rPr>
              <a:t>. </a:t>
            </a:r>
            <a:r>
              <a:rPr lang="de-DE" sz="1800" b="0" dirty="0" err="1">
                <a:solidFill>
                  <a:schemeClr val="tx1"/>
                </a:solidFill>
                <a:latin typeface="Calibri" panose="020F0502020204030204" pitchFamily="34" charset="0"/>
              </a:rPr>
              <a:t>o</a:t>
            </a:r>
            <a:r>
              <a:rPr lang="de-DE" sz="1800" b="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f</a:t>
            </a:r>
            <a:r>
              <a:rPr lang="de-DE" sz="1800" b="0" dirty="0" smtClean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de-DE" sz="1800" b="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motion</a:t>
            </a:r>
            <a:r>
              <a:rPr lang="de-DE" sz="1800" b="0" dirty="0" smtClean="0">
                <a:solidFill>
                  <a:schemeClr val="tx1"/>
                </a:solidFill>
                <a:latin typeface="Calibri" panose="020F0502020204030204" pitchFamily="34" charset="0"/>
              </a:rPr>
              <a:t>:</a:t>
            </a:r>
            <a:endParaRPr lang="de-DE" sz="1800" b="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4743163" y="3361166"/>
            <a:ext cx="4168289" cy="302390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least degradation due to SC:</a:t>
            </a:r>
          </a:p>
          <a:p>
            <a:pPr marL="742950" lvl="1" indent="-285750" algn="l" fontAlgn="auto">
              <a:lnSpc>
                <a:spcPts val="27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b="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radial force as linear as possible    uniform radial charge density distribution </a:t>
            </a:r>
          </a:p>
          <a:p>
            <a:pPr marL="742950" lvl="1" indent="-285750" algn="l" fontAlgn="auto">
              <a:lnSpc>
                <a:spcPts val="27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b="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 no variation of K(s) along bunch    K = </a:t>
            </a:r>
            <a:r>
              <a:rPr lang="en-US" sz="1800" b="0" dirty="0" err="1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const</a:t>
            </a:r>
            <a:r>
              <a:rPr lang="en-US" sz="1800" b="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                                      flat top, long. charge density distribution</a:t>
            </a:r>
            <a:endParaRPr lang="en-US" sz="1800" b="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58731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968884" y="114300"/>
            <a:ext cx="106631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GB" sz="2000" dirty="0" smtClean="0">
                <a:solidFill>
                  <a:schemeClr val="bg1"/>
                </a:solidFill>
              </a:rPr>
              <a:t>Outline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781374" y="1227198"/>
            <a:ext cx="7326560" cy="48990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8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400" dirty="0" smtClean="0">
                <a:latin typeface="Calibri"/>
              </a:rPr>
              <a:t>Introduction: bERLinPro</a:t>
            </a:r>
          </a:p>
          <a:p>
            <a:pPr algn="l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400" dirty="0" smtClean="0">
                <a:latin typeface="Calibri"/>
              </a:rPr>
              <a:t>ERL </a:t>
            </a:r>
            <a:r>
              <a:rPr lang="en-GB" sz="2400" dirty="0">
                <a:latin typeface="Calibri"/>
              </a:rPr>
              <a:t>Beam </a:t>
            </a:r>
            <a:r>
              <a:rPr lang="en-GB" sz="2400" dirty="0" smtClean="0">
                <a:latin typeface="Calibri"/>
              </a:rPr>
              <a:t>Dynamics &amp; Beam Optics</a:t>
            </a:r>
            <a:endParaRPr lang="en-US" sz="2000" dirty="0">
              <a:latin typeface="Calibri"/>
            </a:endParaRPr>
          </a:p>
          <a:p>
            <a:pPr marL="742950" lvl="1" indent="-285750" algn="l">
              <a:lnSpc>
                <a:spcPts val="2800"/>
              </a:lnSpc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2000" b="0" dirty="0">
                <a:solidFill>
                  <a:prstClr val="black"/>
                </a:solidFill>
                <a:latin typeface="Calibri"/>
              </a:rPr>
              <a:t>G</a:t>
            </a:r>
            <a:r>
              <a:rPr lang="en-GB" sz="2000" b="0" dirty="0" smtClean="0">
                <a:solidFill>
                  <a:prstClr val="black"/>
                </a:solidFill>
                <a:latin typeface="Calibri"/>
              </a:rPr>
              <a:t>oal Beam </a:t>
            </a:r>
            <a:r>
              <a:rPr lang="en-GB" sz="2000" b="0" dirty="0">
                <a:solidFill>
                  <a:prstClr val="black"/>
                </a:solidFill>
                <a:latin typeface="Calibri"/>
              </a:rPr>
              <a:t>P</a:t>
            </a:r>
            <a:r>
              <a:rPr lang="en-GB" sz="2000" b="0" dirty="0" smtClean="0">
                <a:solidFill>
                  <a:prstClr val="black"/>
                </a:solidFill>
                <a:latin typeface="Calibri"/>
              </a:rPr>
              <a:t>arameter &amp; </a:t>
            </a:r>
            <a:r>
              <a:rPr lang="en-GB" sz="2000" b="0" dirty="0">
                <a:solidFill>
                  <a:prstClr val="black"/>
                </a:solidFill>
                <a:latin typeface="Calibri"/>
              </a:rPr>
              <a:t>E</a:t>
            </a:r>
            <a:r>
              <a:rPr lang="en-GB" sz="2000" b="0" dirty="0" smtClean="0">
                <a:solidFill>
                  <a:prstClr val="black"/>
                </a:solidFill>
                <a:latin typeface="Calibri"/>
              </a:rPr>
              <a:t>nergy </a:t>
            </a:r>
            <a:r>
              <a:rPr lang="en-GB" sz="2000" b="0" dirty="0">
                <a:solidFill>
                  <a:prstClr val="black"/>
                </a:solidFill>
                <a:latin typeface="Calibri"/>
              </a:rPr>
              <a:t>R</a:t>
            </a:r>
            <a:r>
              <a:rPr lang="en-GB" sz="2000" b="0" dirty="0" smtClean="0">
                <a:solidFill>
                  <a:prstClr val="black"/>
                </a:solidFill>
                <a:latin typeface="Calibri"/>
              </a:rPr>
              <a:t>ecovery </a:t>
            </a:r>
            <a:r>
              <a:rPr lang="en-GB" sz="2000" b="0" dirty="0">
                <a:solidFill>
                  <a:prstClr val="black"/>
                </a:solidFill>
                <a:latin typeface="Calibri"/>
              </a:rPr>
              <a:t>I</a:t>
            </a:r>
            <a:r>
              <a:rPr lang="en-GB" sz="2000" b="0" dirty="0" smtClean="0">
                <a:solidFill>
                  <a:prstClr val="black"/>
                </a:solidFill>
                <a:latin typeface="Calibri"/>
              </a:rPr>
              <a:t>ssues</a:t>
            </a:r>
            <a:endParaRPr lang="en-US" sz="2000" b="0" dirty="0">
              <a:solidFill>
                <a:prstClr val="black"/>
              </a:solidFill>
              <a:latin typeface="Calibri"/>
            </a:endParaRPr>
          </a:p>
          <a:p>
            <a:pPr marL="742950" lvl="1" indent="-285750" algn="l">
              <a:lnSpc>
                <a:spcPts val="2800"/>
              </a:lnSpc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2000" b="0" dirty="0">
                <a:solidFill>
                  <a:prstClr val="black"/>
                </a:solidFill>
                <a:latin typeface="Calibri"/>
              </a:rPr>
              <a:t>L</a:t>
            </a:r>
            <a:r>
              <a:rPr lang="en-GB" sz="2000" b="0" dirty="0" smtClean="0">
                <a:solidFill>
                  <a:prstClr val="black"/>
                </a:solidFill>
                <a:latin typeface="Calibri"/>
              </a:rPr>
              <a:t>inear </a:t>
            </a:r>
            <a:r>
              <a:rPr lang="en-GB" sz="2000" b="0" dirty="0">
                <a:solidFill>
                  <a:prstClr val="black"/>
                </a:solidFill>
                <a:latin typeface="Calibri"/>
              </a:rPr>
              <a:t>B</a:t>
            </a:r>
            <a:r>
              <a:rPr lang="en-GB" sz="2000" b="0" dirty="0" smtClean="0">
                <a:solidFill>
                  <a:prstClr val="black"/>
                </a:solidFill>
                <a:latin typeface="Calibri"/>
              </a:rPr>
              <a:t>eam </a:t>
            </a:r>
            <a:r>
              <a:rPr lang="en-GB" sz="2000" b="0" dirty="0">
                <a:solidFill>
                  <a:prstClr val="black"/>
                </a:solidFill>
                <a:latin typeface="Calibri"/>
              </a:rPr>
              <a:t>O</a:t>
            </a:r>
            <a:r>
              <a:rPr lang="en-GB" sz="2000" b="0" dirty="0" smtClean="0">
                <a:solidFill>
                  <a:prstClr val="black"/>
                </a:solidFill>
                <a:latin typeface="Calibri"/>
              </a:rPr>
              <a:t>ptics</a:t>
            </a:r>
            <a:endParaRPr lang="en-US" sz="2000" b="0" dirty="0">
              <a:solidFill>
                <a:prstClr val="black"/>
              </a:solidFill>
              <a:latin typeface="Calibri"/>
            </a:endParaRPr>
          </a:p>
          <a:p>
            <a:pPr marL="742950" lvl="1" indent="-285750" algn="l">
              <a:lnSpc>
                <a:spcPts val="2800"/>
              </a:lnSpc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2000" b="0" dirty="0">
                <a:solidFill>
                  <a:prstClr val="black"/>
                </a:solidFill>
                <a:latin typeface="Calibri"/>
              </a:rPr>
              <a:t>N</a:t>
            </a:r>
            <a:r>
              <a:rPr lang="en-GB" sz="2000" b="0" dirty="0" smtClean="0">
                <a:solidFill>
                  <a:prstClr val="black"/>
                </a:solidFill>
                <a:latin typeface="Calibri"/>
              </a:rPr>
              <a:t>onlinear </a:t>
            </a:r>
            <a:r>
              <a:rPr lang="en-GB" sz="2000" b="0" dirty="0">
                <a:solidFill>
                  <a:prstClr val="black"/>
                </a:solidFill>
                <a:latin typeface="Calibri"/>
              </a:rPr>
              <a:t>B</a:t>
            </a:r>
            <a:r>
              <a:rPr lang="en-GB" sz="2000" b="0" dirty="0" smtClean="0">
                <a:solidFill>
                  <a:prstClr val="black"/>
                </a:solidFill>
                <a:latin typeface="Calibri"/>
              </a:rPr>
              <a:t>eam </a:t>
            </a:r>
            <a:r>
              <a:rPr lang="en-GB" sz="2000" b="0" dirty="0">
                <a:solidFill>
                  <a:prstClr val="black"/>
                </a:solidFill>
                <a:latin typeface="Calibri"/>
              </a:rPr>
              <a:t>O</a:t>
            </a:r>
            <a:r>
              <a:rPr lang="en-GB" sz="2000" b="0" dirty="0" smtClean="0">
                <a:solidFill>
                  <a:prstClr val="black"/>
                </a:solidFill>
                <a:latin typeface="Calibri"/>
              </a:rPr>
              <a:t>ptics</a:t>
            </a:r>
          </a:p>
          <a:p>
            <a:pPr marL="742950" lvl="1" indent="-285750" algn="l">
              <a:lnSpc>
                <a:spcPts val="2800"/>
              </a:lnSpc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2000" b="0" dirty="0">
                <a:solidFill>
                  <a:prstClr val="black"/>
                </a:solidFill>
                <a:latin typeface="Calibri"/>
              </a:rPr>
              <a:t>C</a:t>
            </a:r>
            <a:r>
              <a:rPr lang="en-GB" sz="2000" b="0" dirty="0" smtClean="0">
                <a:solidFill>
                  <a:prstClr val="black"/>
                </a:solidFill>
                <a:latin typeface="Calibri"/>
              </a:rPr>
              <a:t>ollective </a:t>
            </a:r>
            <a:r>
              <a:rPr lang="en-GB" sz="2000" b="0" dirty="0">
                <a:solidFill>
                  <a:prstClr val="black"/>
                </a:solidFill>
                <a:latin typeface="Calibri"/>
              </a:rPr>
              <a:t>E</a:t>
            </a:r>
            <a:r>
              <a:rPr lang="en-GB" sz="2000" b="0" dirty="0" smtClean="0">
                <a:solidFill>
                  <a:prstClr val="black"/>
                </a:solidFill>
                <a:latin typeface="Calibri"/>
              </a:rPr>
              <a:t>ffects</a:t>
            </a:r>
          </a:p>
          <a:p>
            <a:pPr marL="1200150" lvl="2" indent="-285750" algn="l">
              <a:lnSpc>
                <a:spcPts val="2800"/>
              </a:lnSpc>
              <a:spcBef>
                <a:spcPts val="600"/>
              </a:spcBef>
              <a:spcAft>
                <a:spcPts val="600"/>
              </a:spcAft>
              <a:buClr>
                <a:srgbClr val="00589C"/>
              </a:buClr>
              <a:buFont typeface="Wingdings" panose="05000000000000000000" pitchFamily="2" charset="2"/>
              <a:buChar char="§"/>
            </a:pPr>
            <a:r>
              <a:rPr lang="en-GB" sz="1800" b="0" dirty="0">
                <a:solidFill>
                  <a:prstClr val="black"/>
                </a:solidFill>
                <a:latin typeface="Calibri"/>
              </a:rPr>
              <a:t>s</a:t>
            </a:r>
            <a:r>
              <a:rPr lang="en-GB" sz="1800" b="0" dirty="0" smtClean="0">
                <a:solidFill>
                  <a:prstClr val="black"/>
                </a:solidFill>
                <a:latin typeface="Calibri"/>
              </a:rPr>
              <a:t>pace </a:t>
            </a:r>
            <a:r>
              <a:rPr lang="en-GB" sz="1800" b="0" dirty="0">
                <a:solidFill>
                  <a:prstClr val="black"/>
                </a:solidFill>
                <a:latin typeface="Calibri"/>
              </a:rPr>
              <a:t>c</a:t>
            </a:r>
            <a:r>
              <a:rPr lang="en-GB" sz="1800" b="0" dirty="0" smtClean="0">
                <a:solidFill>
                  <a:prstClr val="black"/>
                </a:solidFill>
                <a:latin typeface="Calibri"/>
              </a:rPr>
              <a:t>harge effects</a:t>
            </a:r>
          </a:p>
          <a:p>
            <a:pPr marL="1200150" lvl="2" indent="-285750" algn="l">
              <a:lnSpc>
                <a:spcPts val="2800"/>
              </a:lnSpc>
              <a:spcBef>
                <a:spcPts val="600"/>
              </a:spcBef>
              <a:spcAft>
                <a:spcPts val="600"/>
              </a:spcAft>
              <a:buClr>
                <a:srgbClr val="00589C"/>
              </a:buClr>
              <a:buFont typeface="Wingdings" panose="05000000000000000000" pitchFamily="2" charset="2"/>
              <a:buChar char="§"/>
            </a:pPr>
            <a:r>
              <a:rPr lang="en-GB" sz="1800" b="0" dirty="0" smtClean="0">
                <a:solidFill>
                  <a:prstClr val="black"/>
                </a:solidFill>
                <a:latin typeface="Calibri"/>
              </a:rPr>
              <a:t>CSR – coherent synchrotron radiation</a:t>
            </a:r>
          </a:p>
          <a:p>
            <a:pPr marL="1200150" lvl="2" indent="-285750" algn="l">
              <a:lnSpc>
                <a:spcPts val="2800"/>
              </a:lnSpc>
              <a:spcBef>
                <a:spcPts val="600"/>
              </a:spcBef>
              <a:spcAft>
                <a:spcPts val="600"/>
              </a:spcAft>
              <a:buClr>
                <a:srgbClr val="00589C"/>
              </a:buClr>
              <a:buFont typeface="Wingdings" panose="05000000000000000000" pitchFamily="2" charset="2"/>
              <a:buChar char="§"/>
            </a:pPr>
            <a:r>
              <a:rPr lang="en-GB" sz="1800" b="0" dirty="0" smtClean="0">
                <a:solidFill>
                  <a:prstClr val="black"/>
                </a:solidFill>
                <a:latin typeface="Calibri"/>
              </a:rPr>
              <a:t>BBU – beam break up</a:t>
            </a:r>
          </a:p>
        </p:txBody>
      </p:sp>
    </p:spTree>
    <p:extLst>
      <p:ext uri="{BB962C8B-B14F-4D97-AF65-F5344CB8AC3E}">
        <p14:creationId xmlns:p14="http://schemas.microsoft.com/office/powerpoint/2010/main" val="3513592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feld 31"/>
          <p:cNvSpPr txBox="1"/>
          <p:nvPr/>
        </p:nvSpPr>
        <p:spPr>
          <a:xfrm>
            <a:off x="360000" y="720000"/>
            <a:ext cx="20600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1F497D"/>
                </a:solidFill>
                <a:latin typeface="Calibri"/>
              </a:rPr>
              <a:t>SC Effects in </a:t>
            </a:r>
            <a:r>
              <a:rPr lang="en-US" sz="2000" dirty="0" smtClean="0">
                <a:solidFill>
                  <a:srgbClr val="1F497D"/>
                </a:solidFill>
                <a:latin typeface="Calibri"/>
              </a:rPr>
              <a:t>ERLs</a:t>
            </a:r>
            <a:endParaRPr lang="en-US" sz="2000" dirty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504000" y="1116000"/>
            <a:ext cx="687233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l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b="0" dirty="0" smtClean="0">
                <a:solidFill>
                  <a:schemeClr val="tx1"/>
                </a:solidFill>
                <a:latin typeface="Calibri"/>
              </a:rPr>
              <a:t>(moderate) tune shift: minor issue in ERLs</a:t>
            </a:r>
          </a:p>
          <a:p>
            <a:pPr marL="285750" indent="-285750" algn="l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emittance growth</a:t>
            </a:r>
          </a:p>
          <a:p>
            <a:pPr marL="742950" lvl="1" indent="-285750" algn="l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b="0" dirty="0" smtClean="0">
                <a:solidFill>
                  <a:schemeClr val="tx1"/>
                </a:solidFill>
                <a:latin typeface="Calibri"/>
              </a:rPr>
              <a:t>nonlinear SC forces </a:t>
            </a:r>
            <a:r>
              <a:rPr lang="en-US" sz="1800" b="0" dirty="0" smtClean="0">
                <a:solidFill>
                  <a:schemeClr val="tx1"/>
                </a:solidFill>
                <a:latin typeface="Calibri"/>
                <a:sym typeface="Wingdings" panose="05000000000000000000" pitchFamily="2" charset="2"/>
              </a:rPr>
              <a:t> </a:t>
            </a:r>
            <a:r>
              <a:rPr lang="en-US" sz="1800" b="0" dirty="0" smtClean="0">
                <a:solidFill>
                  <a:schemeClr val="tx1"/>
                </a:solidFill>
                <a:latin typeface="Calibri"/>
              </a:rPr>
              <a:t>phase space nonlinearities (x-x’, y-y’, t-p)</a:t>
            </a:r>
          </a:p>
          <a:p>
            <a:pPr marL="742950" lvl="1" indent="-285750" algn="l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b="0" dirty="0" smtClean="0">
                <a:solidFill>
                  <a:prstClr val="black"/>
                </a:solidFill>
                <a:latin typeface="Calibri"/>
              </a:rPr>
              <a:t>varying strength of SC effects along bunch </a:t>
            </a:r>
          </a:p>
          <a:p>
            <a:pPr lvl="1" algn="l" fontAlgn="auto">
              <a:spcBef>
                <a:spcPts val="0"/>
              </a:spcBef>
              <a:spcAft>
                <a:spcPts val="0"/>
              </a:spcAft>
            </a:pPr>
            <a:r>
              <a:rPr lang="en-US" sz="1800" b="0" dirty="0" smtClean="0">
                <a:solidFill>
                  <a:prstClr val="black"/>
                </a:solidFill>
                <a:latin typeface="Calibri"/>
              </a:rPr>
              <a:t> 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479759" y="4293096"/>
            <a:ext cx="4024179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sz="1800" b="0" dirty="0" smtClean="0">
                <a:solidFill>
                  <a:prstClr val="black"/>
                </a:solidFill>
                <a:latin typeface="Calibri"/>
              </a:rPr>
              <a:t>bunch: longitudinally sliced</a:t>
            </a:r>
          </a:p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0" dirty="0" smtClean="0">
                <a:solidFill>
                  <a:prstClr val="black"/>
                </a:solidFill>
                <a:latin typeface="Calibri"/>
              </a:rPr>
              <a:t>each slice with individual</a:t>
            </a:r>
          </a:p>
          <a:p>
            <a:pPr marL="742950" lvl="1" indent="-285750" algn="l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b="0" dirty="0" smtClean="0">
                <a:solidFill>
                  <a:prstClr val="black"/>
                </a:solidFill>
                <a:latin typeface="Calibri"/>
              </a:rPr>
              <a:t>charge &amp; charge density</a:t>
            </a:r>
          </a:p>
          <a:p>
            <a:pPr marL="742950" lvl="1" indent="-285750" algn="l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b="0" dirty="0" smtClean="0">
                <a:solidFill>
                  <a:prstClr val="black"/>
                </a:solidFill>
                <a:latin typeface="Calibri"/>
              </a:rPr>
              <a:t>transverse size &amp; divergence </a:t>
            </a:r>
            <a:r>
              <a:rPr lang="en-US" sz="1800" b="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 </a:t>
            </a:r>
            <a:r>
              <a:rPr lang="en-US" sz="1800" b="0" dirty="0" smtClean="0">
                <a:solidFill>
                  <a:prstClr val="black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e</a:t>
            </a:r>
          </a:p>
          <a:p>
            <a:pPr marL="742950" lvl="1" indent="-285750" algn="l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b="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energy &amp; energy spread</a:t>
            </a:r>
            <a:endParaRPr lang="en-US" sz="1800" b="0" dirty="0" smtClean="0">
              <a:solidFill>
                <a:prstClr val="black"/>
              </a:solidFill>
              <a:latin typeface="Calibri"/>
            </a:endParaRPr>
          </a:p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180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 individual SC forces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35" name="Gruppieren 34"/>
          <p:cNvGrpSpPr/>
          <p:nvPr/>
        </p:nvGrpSpPr>
        <p:grpSpPr>
          <a:xfrm>
            <a:off x="465147" y="2520991"/>
            <a:ext cx="4140529" cy="1620207"/>
            <a:chOff x="1151563" y="2598365"/>
            <a:chExt cx="4140529" cy="1620207"/>
          </a:xfrm>
        </p:grpSpPr>
        <p:sp>
          <p:nvSpPr>
            <p:cNvPr id="36" name="Zylinder 35"/>
            <p:cNvSpPr/>
            <p:nvPr/>
          </p:nvSpPr>
          <p:spPr>
            <a:xfrm rot="16200000">
              <a:off x="4012379" y="3126499"/>
              <a:ext cx="915351" cy="563937"/>
            </a:xfrm>
            <a:prstGeom prst="can">
              <a:avLst>
                <a:gd name="adj" fmla="val 50000"/>
              </a:avLst>
            </a:prstGeom>
            <a:solidFill>
              <a:srgbClr val="EEECE1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 kern="0" smtClea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7" name="Zylinder 36"/>
            <p:cNvSpPr/>
            <p:nvPr/>
          </p:nvSpPr>
          <p:spPr>
            <a:xfrm rot="16200000">
              <a:off x="3158943" y="3004933"/>
              <a:ext cx="1433663" cy="807071"/>
            </a:xfrm>
            <a:prstGeom prst="can">
              <a:avLst>
                <a:gd name="adj" fmla="val 50000"/>
              </a:avLst>
            </a:prstGeom>
            <a:solidFill>
              <a:srgbClr val="EEECE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 kern="0" smtClea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8" name="Zylinder 37"/>
            <p:cNvSpPr/>
            <p:nvPr/>
          </p:nvSpPr>
          <p:spPr>
            <a:xfrm rot="16200000">
              <a:off x="2411724" y="2958411"/>
              <a:ext cx="1620207" cy="900115"/>
            </a:xfrm>
            <a:prstGeom prst="can">
              <a:avLst>
                <a:gd name="adj" fmla="val 50000"/>
              </a:avLst>
            </a:prstGeom>
            <a:solidFill>
              <a:srgbClr val="EEECE1">
                <a:lumMod val="2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 kern="0" smtClea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9" name="Zylinder 38"/>
            <p:cNvSpPr/>
            <p:nvPr/>
          </p:nvSpPr>
          <p:spPr>
            <a:xfrm rot="16200000">
              <a:off x="1830202" y="2958411"/>
              <a:ext cx="1343068" cy="900115"/>
            </a:xfrm>
            <a:prstGeom prst="can">
              <a:avLst>
                <a:gd name="adj" fmla="val 50000"/>
              </a:avLst>
            </a:prstGeom>
            <a:solidFill>
              <a:srgbClr val="EEECE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 kern="0" smtClea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0" name="Zylinder 39"/>
            <p:cNvSpPr/>
            <p:nvPr/>
          </p:nvSpPr>
          <p:spPr>
            <a:xfrm rot="16200000">
              <a:off x="1437284" y="3036288"/>
              <a:ext cx="893010" cy="744360"/>
            </a:xfrm>
            <a:prstGeom prst="can">
              <a:avLst>
                <a:gd name="adj" fmla="val 50000"/>
              </a:avLst>
            </a:prstGeom>
            <a:solidFill>
              <a:srgbClr val="EEECE1"/>
            </a:solidFill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 kern="0" smtClean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41" name="Gerade Verbindung mit Pfeil 40"/>
            <p:cNvCxnSpPr/>
            <p:nvPr/>
          </p:nvCxnSpPr>
          <p:spPr>
            <a:xfrm>
              <a:off x="1151563" y="3408468"/>
              <a:ext cx="4140529" cy="0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dash"/>
              <a:tailEnd type="arrow"/>
            </a:ln>
            <a:effectLst/>
          </p:spPr>
        </p:cxnSp>
        <p:sp>
          <p:nvSpPr>
            <p:cNvPr id="42" name="Textfeld 41"/>
            <p:cNvSpPr txBox="1"/>
            <p:nvPr/>
          </p:nvSpPr>
          <p:spPr>
            <a:xfrm>
              <a:off x="5007726" y="3381112"/>
              <a:ext cx="2760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800" b="0" kern="0" dirty="0" smtClean="0">
                  <a:solidFill>
                    <a:prstClr val="black"/>
                  </a:solidFill>
                  <a:latin typeface="Calibri"/>
                </a:rPr>
                <a:t>z</a:t>
              </a:r>
            </a:p>
          </p:txBody>
        </p:sp>
      </p:grpSp>
      <p:grpSp>
        <p:nvGrpSpPr>
          <p:cNvPr id="43" name="Gruppieren 42"/>
          <p:cNvGrpSpPr/>
          <p:nvPr/>
        </p:nvGrpSpPr>
        <p:grpSpPr>
          <a:xfrm>
            <a:off x="5112069" y="1900335"/>
            <a:ext cx="3988588" cy="2926853"/>
            <a:chOff x="5112069" y="2980179"/>
            <a:chExt cx="3988588" cy="2926853"/>
          </a:xfrm>
        </p:grpSpPr>
        <p:grpSp>
          <p:nvGrpSpPr>
            <p:cNvPr id="44" name="Gruppieren 43"/>
            <p:cNvGrpSpPr/>
            <p:nvPr/>
          </p:nvGrpSpPr>
          <p:grpSpPr>
            <a:xfrm>
              <a:off x="5112069" y="3106935"/>
              <a:ext cx="3240000" cy="2459089"/>
              <a:chOff x="5652137" y="3195710"/>
              <a:chExt cx="3240000" cy="2459089"/>
            </a:xfrm>
          </p:grpSpPr>
          <p:cxnSp>
            <p:nvCxnSpPr>
              <p:cNvPr id="53" name="Gerade Verbindung mit Pfeil 52"/>
              <p:cNvCxnSpPr/>
              <p:nvPr/>
            </p:nvCxnSpPr>
            <p:spPr>
              <a:xfrm flipV="1">
                <a:off x="7272137" y="3195710"/>
                <a:ext cx="0" cy="2459089"/>
              </a:xfrm>
              <a:prstGeom prst="straightConnector1">
                <a:avLst/>
              </a:prstGeom>
              <a:noFill/>
              <a:ln w="9525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tailEnd type="stealth" w="med" len="lg"/>
              </a:ln>
              <a:effectLst/>
            </p:spPr>
          </p:cxnSp>
          <p:cxnSp>
            <p:nvCxnSpPr>
              <p:cNvPr id="54" name="Gerade Verbindung mit Pfeil 53"/>
              <p:cNvCxnSpPr/>
              <p:nvPr/>
            </p:nvCxnSpPr>
            <p:spPr>
              <a:xfrm flipV="1">
                <a:off x="5652137" y="4509138"/>
                <a:ext cx="3240000" cy="1"/>
              </a:xfrm>
              <a:prstGeom prst="straightConnector1">
                <a:avLst/>
              </a:prstGeom>
              <a:noFill/>
              <a:ln w="9525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tailEnd type="stealth" w="med" len="lg"/>
              </a:ln>
              <a:effectLst/>
            </p:spPr>
          </p:cxnSp>
        </p:grpSp>
        <p:sp>
          <p:nvSpPr>
            <p:cNvPr id="45" name="Ellipse 44"/>
            <p:cNvSpPr/>
            <p:nvPr/>
          </p:nvSpPr>
          <p:spPr>
            <a:xfrm rot="1800000">
              <a:off x="6552046" y="2980179"/>
              <a:ext cx="360046" cy="2880368"/>
            </a:xfrm>
            <a:prstGeom prst="ellipse">
              <a:avLst/>
            </a:prstGeom>
            <a:solidFill>
              <a:srgbClr val="EEECE1">
                <a:lumMod val="25000"/>
              </a:srgbClr>
            </a:soli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 kern="0" smtClea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6" name="Ellipse 45"/>
            <p:cNvSpPr/>
            <p:nvPr/>
          </p:nvSpPr>
          <p:spPr>
            <a:xfrm rot="2700000">
              <a:off x="6570069" y="3124363"/>
              <a:ext cx="324000" cy="2592000"/>
            </a:xfrm>
            <a:prstGeom prst="ellipse">
              <a:avLst/>
            </a:prstGeom>
            <a:solidFill>
              <a:srgbClr val="EEECE1">
                <a:lumMod val="75000"/>
              </a:srgbClr>
            </a:soli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 kern="0" smtClea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7" name="Ellipse 46"/>
            <p:cNvSpPr/>
            <p:nvPr/>
          </p:nvSpPr>
          <p:spPr>
            <a:xfrm rot="3600000">
              <a:off x="6561935" y="3424929"/>
              <a:ext cx="324000" cy="2051578"/>
            </a:xfrm>
            <a:prstGeom prst="ellipse">
              <a:avLst/>
            </a:prstGeom>
            <a:solidFill>
              <a:srgbClr val="EEECE1"/>
            </a:solidFill>
            <a:ln w="63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 kern="0" smtClea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8" name="Textfeld 47"/>
            <p:cNvSpPr txBox="1"/>
            <p:nvPr/>
          </p:nvSpPr>
          <p:spPr>
            <a:xfrm>
              <a:off x="7992437" y="4329115"/>
              <a:ext cx="4988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800" b="0" kern="0" dirty="0" smtClean="0">
                  <a:solidFill>
                    <a:prstClr val="black"/>
                  </a:solidFill>
                  <a:latin typeface="Calibri"/>
                </a:rPr>
                <a:t>x, y</a:t>
              </a:r>
            </a:p>
          </p:txBody>
        </p:sp>
        <p:sp>
          <p:nvSpPr>
            <p:cNvPr id="49" name="Textfeld 48"/>
            <p:cNvSpPr txBox="1"/>
            <p:nvPr/>
          </p:nvSpPr>
          <p:spPr>
            <a:xfrm>
              <a:off x="6170317" y="3092630"/>
              <a:ext cx="6047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800" b="0" kern="0" dirty="0" smtClean="0">
                  <a:solidFill>
                    <a:prstClr val="black"/>
                  </a:solidFill>
                  <a:latin typeface="Calibri"/>
                </a:rPr>
                <a:t>x’, y’</a:t>
              </a:r>
            </a:p>
          </p:txBody>
        </p:sp>
        <p:sp>
          <p:nvSpPr>
            <p:cNvPr id="50" name="Ellipse 49"/>
            <p:cNvSpPr/>
            <p:nvPr/>
          </p:nvSpPr>
          <p:spPr>
            <a:xfrm rot="2100000">
              <a:off x="6282012" y="3163588"/>
              <a:ext cx="900115" cy="2513551"/>
            </a:xfrm>
            <a:prstGeom prst="ellipse">
              <a:avLst/>
            </a:prstGeom>
            <a:noFill/>
            <a:ln w="38100" cap="flat" cmpd="sng" algn="ctr">
              <a:solidFill>
                <a:srgbClr val="C00000"/>
              </a:solidFill>
              <a:prstDash val="sysDash"/>
            </a:ln>
            <a:effectLst/>
          </p:spPr>
          <p:txBody>
            <a:bodyPr rtlCol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 kern="0" smtClea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1" name="Textfeld 50"/>
            <p:cNvSpPr txBox="1"/>
            <p:nvPr/>
          </p:nvSpPr>
          <p:spPr>
            <a:xfrm>
              <a:off x="6997196" y="5260701"/>
              <a:ext cx="2103461" cy="646331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800" b="0" kern="0" dirty="0" smtClean="0">
                  <a:solidFill>
                    <a:prstClr val="black"/>
                  </a:solidFill>
                  <a:latin typeface="Calibri"/>
                </a:rPr>
                <a:t>effective (projected)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800" b="0" kern="0" dirty="0" smtClean="0">
                  <a:solidFill>
                    <a:prstClr val="black"/>
                  </a:solidFill>
                  <a:latin typeface="Calibri"/>
                </a:rPr>
                <a:t>emittance</a:t>
              </a:r>
            </a:p>
          </p:txBody>
        </p:sp>
        <p:cxnSp>
          <p:nvCxnSpPr>
            <p:cNvPr id="52" name="Gerade Verbindung mit Pfeil 51"/>
            <p:cNvCxnSpPr>
              <a:stCxn id="51" idx="0"/>
              <a:endCxn id="50" idx="6"/>
            </p:cNvCxnSpPr>
            <p:nvPr/>
          </p:nvCxnSpPr>
          <p:spPr>
            <a:xfrm flipH="1" flipV="1">
              <a:off x="7100735" y="4678506"/>
              <a:ext cx="948192" cy="582195"/>
            </a:xfrm>
            <a:prstGeom prst="straightConnector1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  <a:tailEnd type="arrow"/>
            </a:ln>
            <a:effectLst/>
          </p:spPr>
        </p:cxnSp>
      </p:grpSp>
      <p:sp>
        <p:nvSpPr>
          <p:cNvPr id="57" name="Rechteck 56"/>
          <p:cNvSpPr/>
          <p:nvPr/>
        </p:nvSpPr>
        <p:spPr>
          <a:xfrm rot="16200000">
            <a:off x="3940088" y="3208983"/>
            <a:ext cx="1886942" cy="263072"/>
          </a:xfrm>
          <a:prstGeom prst="rect">
            <a:avLst/>
          </a:prstGeom>
          <a:gradFill flip="none" rotWithShape="1">
            <a:gsLst>
              <a:gs pos="0">
                <a:srgbClr val="EEECE1">
                  <a:lumMod val="25000"/>
                </a:srgbClr>
              </a:gs>
              <a:gs pos="100000">
                <a:srgbClr val="EEECE1"/>
              </a:gs>
            </a:gsLst>
            <a:lin ang="108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0" kern="0" dirty="0" smtClean="0">
                <a:solidFill>
                  <a:prstClr val="black"/>
                </a:solidFill>
                <a:latin typeface="Calibri"/>
              </a:rPr>
              <a:t>charge density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1220033" y="101528"/>
            <a:ext cx="41991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dirty="0" smtClean="0">
                <a:solidFill>
                  <a:prstClr val="white"/>
                </a:solidFill>
                <a:latin typeface="Calibri"/>
              </a:rPr>
              <a:t>Collective Effects: Space Charge</a:t>
            </a:r>
            <a:endParaRPr lang="en-US" sz="24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5565950" y="5240229"/>
            <a:ext cx="3069569" cy="1015663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sz="2000" i="1" dirty="0">
                <a:solidFill>
                  <a:srgbClr val="1F497D"/>
                </a:solidFill>
                <a:latin typeface="Calibri"/>
              </a:rPr>
              <a:t>e</a:t>
            </a:r>
            <a:r>
              <a:rPr lang="en-US" sz="2000" i="1" dirty="0" smtClean="0">
                <a:solidFill>
                  <a:srgbClr val="1F497D"/>
                </a:solidFill>
                <a:latin typeface="Calibri"/>
              </a:rPr>
              <a:t>mittance </a:t>
            </a:r>
            <a:r>
              <a:rPr lang="en-US" sz="2000" i="1" dirty="0">
                <a:solidFill>
                  <a:srgbClr val="1F497D"/>
                </a:solidFill>
                <a:latin typeface="Calibri"/>
              </a:rPr>
              <a:t>c</a:t>
            </a:r>
            <a:r>
              <a:rPr lang="en-US" sz="2000" i="1" dirty="0" smtClean="0">
                <a:solidFill>
                  <a:srgbClr val="1F497D"/>
                </a:solidFill>
                <a:latin typeface="Calibri"/>
              </a:rPr>
              <a:t>ompensation: 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srgbClr val="1F497D"/>
                </a:solidFill>
                <a:latin typeface="Calibri"/>
              </a:rPr>
              <a:t>realign slices to minimize projected emittance</a:t>
            </a:r>
            <a:endParaRPr lang="en-US" sz="2000" dirty="0">
              <a:solidFill>
                <a:srgbClr val="1F497D"/>
              </a:solidFill>
              <a:latin typeface="Calibri"/>
            </a:endParaRPr>
          </a:p>
        </p:txBody>
      </p:sp>
      <p:cxnSp>
        <p:nvCxnSpPr>
          <p:cNvPr id="31" name="Gerade Verbindung mit Pfeil 30"/>
          <p:cNvCxnSpPr/>
          <p:nvPr/>
        </p:nvCxnSpPr>
        <p:spPr>
          <a:xfrm flipH="1" flipV="1">
            <a:off x="464021" y="2218347"/>
            <a:ext cx="0" cy="1101376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tailEnd type="arrow"/>
          </a:ln>
          <a:effectLst/>
        </p:spPr>
      </p:cxnSp>
      <p:sp>
        <p:nvSpPr>
          <p:cNvPr id="55" name="Textfeld 54"/>
          <p:cNvSpPr txBox="1"/>
          <p:nvPr/>
        </p:nvSpPr>
        <p:spPr>
          <a:xfrm>
            <a:off x="501710" y="2164066"/>
            <a:ext cx="264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0" kern="0" dirty="0" smtClean="0">
                <a:solidFill>
                  <a:prstClr val="black"/>
                </a:solidFill>
                <a:latin typeface="Calibri"/>
              </a:rPr>
              <a:t>r</a:t>
            </a:r>
          </a:p>
        </p:txBody>
      </p:sp>
      <p:sp>
        <p:nvSpPr>
          <p:cNvPr id="2" name="Rechteck 1"/>
          <p:cNvSpPr/>
          <p:nvPr/>
        </p:nvSpPr>
        <p:spPr bwMode="auto">
          <a:xfrm>
            <a:off x="5216670" y="2052886"/>
            <a:ext cx="3871912" cy="4459776"/>
          </a:xfrm>
          <a:prstGeom prst="rect">
            <a:avLst/>
          </a:prstGeom>
          <a:solidFill>
            <a:schemeClr val="bg1">
              <a:alpha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1" i="0" u="none" strike="noStrike" cap="none" normalizeH="0" baseline="0" smtClean="0">
              <a:ln>
                <a:noFill/>
              </a:ln>
              <a:solidFill>
                <a:srgbClr val="00589C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5893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feld 9"/>
          <p:cNvSpPr txBox="1"/>
          <p:nvPr/>
        </p:nvSpPr>
        <p:spPr>
          <a:xfrm>
            <a:off x="150930" y="791277"/>
            <a:ext cx="83075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chemeClr val="tx2"/>
                </a:solidFill>
                <a:latin typeface="Calibri"/>
              </a:rPr>
              <a:t>bERLinPro:</a:t>
            </a:r>
            <a:r>
              <a:rPr lang="en-US" sz="1800" b="0" dirty="0" smtClean="0">
                <a:solidFill>
                  <a:prstClr val="black"/>
                </a:solidFill>
                <a:latin typeface="Calibri"/>
              </a:rPr>
              <a:t> simulations &amp; optimization of SC dominated beam transport </a:t>
            </a:r>
            <a:r>
              <a:rPr lang="en-US" sz="1800" b="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 </a:t>
            </a:r>
            <a:r>
              <a:rPr lang="en-US" b="0" dirty="0" smtClean="0">
                <a:solidFill>
                  <a:prstClr val="black"/>
                </a:solidFill>
                <a:latin typeface="Calibri"/>
              </a:rPr>
              <a:t>ASTRA, OPAL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b="0" dirty="0">
                <a:solidFill>
                  <a:prstClr val="black"/>
                </a:solidFill>
                <a:latin typeface="Calibri"/>
              </a:rPr>
              <a:t>	</a:t>
            </a:r>
            <a:r>
              <a:rPr lang="en-US" sz="1800" b="0" dirty="0" smtClean="0">
                <a:solidFill>
                  <a:prstClr val="black"/>
                </a:solidFill>
                <a:latin typeface="Calibri"/>
              </a:rPr>
              <a:t>for 2D - emittance compensation</a:t>
            </a:r>
            <a:r>
              <a:rPr lang="en-US" sz="1800" b="0" dirty="0">
                <a:solidFill>
                  <a:prstClr val="black"/>
                </a:solidFill>
                <a:latin typeface="Calibri"/>
              </a:rPr>
              <a:t>:</a:t>
            </a:r>
            <a:r>
              <a:rPr lang="en-US" sz="1800" b="0" dirty="0" smtClean="0">
                <a:solidFill>
                  <a:prstClr val="black"/>
                </a:solidFill>
                <a:latin typeface="Calibri"/>
              </a:rPr>
              <a:t> SCO</a:t>
            </a:r>
            <a:r>
              <a:rPr lang="en-US" sz="1800" b="0" dirty="0" smtClean="0">
                <a:solidFill>
                  <a:schemeClr val="bg2">
                    <a:lumMod val="25000"/>
                  </a:schemeClr>
                </a:solidFill>
                <a:latin typeface="Calibri"/>
              </a:rPr>
              <a:t>*</a:t>
            </a:r>
          </a:p>
        </p:txBody>
      </p:sp>
      <p:sp>
        <p:nvSpPr>
          <p:cNvPr id="11" name="Rechteck 10"/>
          <p:cNvSpPr/>
          <p:nvPr/>
        </p:nvSpPr>
        <p:spPr>
          <a:xfrm>
            <a:off x="364248" y="1928024"/>
            <a:ext cx="84245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sz="1800" b="0" dirty="0" smtClean="0">
                <a:solidFill>
                  <a:schemeClr val="tx1"/>
                </a:solidFill>
                <a:latin typeface="Calibri"/>
              </a:rPr>
              <a:t>space charge at current ramping = increase of bunch charges at 1.3 GHz bunch rep-rate  </a:t>
            </a:r>
            <a:endParaRPr lang="en-US" sz="1800" b="0" dirty="0">
              <a:solidFill>
                <a:schemeClr val="tx1"/>
              </a:solidFill>
              <a:latin typeface="Calibri"/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8"/>
          <a:stretch/>
        </p:blipFill>
        <p:spPr>
          <a:xfrm>
            <a:off x="1203179" y="5872135"/>
            <a:ext cx="5724000" cy="525175"/>
          </a:xfrm>
          <a:prstGeom prst="rect">
            <a:avLst/>
          </a:prstGeom>
        </p:spPr>
      </p:pic>
      <p:sp>
        <p:nvSpPr>
          <p:cNvPr id="22" name="Textfeld 21"/>
          <p:cNvSpPr txBox="1"/>
          <p:nvPr/>
        </p:nvSpPr>
        <p:spPr>
          <a:xfrm>
            <a:off x="6732276" y="6253307"/>
            <a:ext cx="506870" cy="180000"/>
          </a:xfrm>
          <a:prstGeom prst="rect">
            <a:avLst/>
          </a:prstGeom>
          <a:solidFill>
            <a:sysClr val="window" lastClr="FFFFFF"/>
          </a:solidFill>
        </p:spPr>
        <p:txBody>
          <a:bodyPr wrap="none" rtlCol="0" anchor="ctr" anchorCtr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kern="0" dirty="0" smtClean="0">
                <a:solidFill>
                  <a:prstClr val="black"/>
                </a:solidFill>
                <a:latin typeface="Calibri"/>
              </a:rPr>
              <a:t>s / m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1220033" y="101528"/>
            <a:ext cx="41991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dirty="0" smtClean="0">
                <a:solidFill>
                  <a:prstClr val="white"/>
                </a:solidFill>
                <a:latin typeface="Calibri"/>
              </a:rPr>
              <a:t>Collective Effects: Space Charge</a:t>
            </a:r>
            <a:endParaRPr lang="en-US" sz="2400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20482" name="Picture 2" descr="D:\ACC-Physics\BERLinPro\Paper_Talks_and_Posters\My_Talks\2017_ERL_Workshop\QScan_rms_x_injecto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992" y="2435047"/>
            <a:ext cx="7384414" cy="331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4" name="Picture 4" descr="D:\ACC-Physics\BERLinPro\Paper_Talks_and_Posters\My_Talks\2017_ERL_Workshop\QScan_rms_y_injecto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316" y="2435047"/>
            <a:ext cx="7382284" cy="331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5" name="Picture 5" descr="D:\ACC-Physics\BERLinPro\Paper_Talks_and_Posters\My_Talks\2017_ERL_Workshop\QScan_emmi_x_injector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713" y="2435047"/>
            <a:ext cx="7435887" cy="331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3" name="Picture 3" descr="D:\ACC-Physics\BERLinPro\Paper_Talks_and_Posters\My_Talks\2017_ERL_Workshop\QScan_emmi_y_injector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113" y="2435047"/>
            <a:ext cx="7432487" cy="331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Gruppieren 11"/>
          <p:cNvGrpSpPr/>
          <p:nvPr/>
        </p:nvGrpSpPr>
        <p:grpSpPr>
          <a:xfrm>
            <a:off x="1346522" y="5430379"/>
            <a:ext cx="7398695" cy="1077218"/>
            <a:chOff x="1346522" y="5232232"/>
            <a:chExt cx="7398695" cy="1077218"/>
          </a:xfrm>
        </p:grpSpPr>
        <p:grpSp>
          <p:nvGrpSpPr>
            <p:cNvPr id="13" name="Gruppieren 12"/>
            <p:cNvGrpSpPr/>
            <p:nvPr/>
          </p:nvGrpSpPr>
          <p:grpSpPr>
            <a:xfrm>
              <a:off x="7452368" y="5232232"/>
              <a:ext cx="1292849" cy="1077218"/>
              <a:chOff x="7741390" y="4955438"/>
              <a:chExt cx="1292849" cy="1077218"/>
            </a:xfrm>
          </p:grpSpPr>
          <p:sp>
            <p:nvSpPr>
              <p:cNvPr id="17" name="Rechteck 16"/>
              <p:cNvSpPr/>
              <p:nvPr/>
            </p:nvSpPr>
            <p:spPr>
              <a:xfrm>
                <a:off x="7741390" y="5027446"/>
                <a:ext cx="360046" cy="180023"/>
              </a:xfrm>
              <a:prstGeom prst="rect">
                <a:avLst/>
              </a:prstGeom>
              <a:solidFill>
                <a:srgbClr val="4F81BD">
                  <a:lumMod val="20000"/>
                  <a:lumOff val="80000"/>
                </a:srgbClr>
              </a:solidFill>
              <a:ln w="19050" cap="flat" cmpd="sng" algn="ctr">
                <a:solidFill>
                  <a:srgbClr val="1F497D">
                    <a:lumMod val="60000"/>
                    <a:lumOff val="4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 smtClea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8" name="Textfeld 17"/>
              <p:cNvSpPr txBox="1"/>
              <p:nvPr/>
            </p:nvSpPr>
            <p:spPr>
              <a:xfrm>
                <a:off x="8126618" y="4955438"/>
                <a:ext cx="907621" cy="10772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b="0" kern="0" dirty="0" smtClean="0">
                    <a:solidFill>
                      <a:prstClr val="black"/>
                    </a:solidFill>
                    <a:latin typeface="Calibri"/>
                  </a:rPr>
                  <a:t>SRF</a:t>
                </a:r>
              </a:p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b="0" kern="0" dirty="0" smtClean="0">
                    <a:solidFill>
                      <a:prstClr val="black"/>
                    </a:solidFill>
                    <a:latin typeface="Calibri"/>
                  </a:rPr>
                  <a:t>Solenoid</a:t>
                </a:r>
              </a:p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b="0" kern="0" dirty="0" smtClean="0">
                    <a:solidFill>
                      <a:prstClr val="black"/>
                    </a:solidFill>
                    <a:latin typeface="Calibri"/>
                  </a:rPr>
                  <a:t>Bends</a:t>
                </a:r>
              </a:p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b="0" kern="0" dirty="0" smtClean="0">
                    <a:solidFill>
                      <a:prstClr val="black"/>
                    </a:solidFill>
                    <a:latin typeface="Calibri"/>
                  </a:rPr>
                  <a:t>Quads</a:t>
                </a:r>
              </a:p>
            </p:txBody>
          </p:sp>
          <p:sp>
            <p:nvSpPr>
              <p:cNvPr id="19" name="Rechteck 18"/>
              <p:cNvSpPr/>
              <p:nvPr/>
            </p:nvSpPr>
            <p:spPr>
              <a:xfrm>
                <a:off x="7741390" y="5272106"/>
                <a:ext cx="360046" cy="180023"/>
              </a:xfrm>
              <a:prstGeom prst="rect">
                <a:avLst/>
              </a:prstGeom>
              <a:solidFill>
                <a:srgbClr val="C0504D">
                  <a:lumMod val="20000"/>
                  <a:lumOff val="80000"/>
                </a:srgbClr>
              </a:solidFill>
              <a:ln w="19050" cap="flat" cmpd="sng" algn="ctr">
                <a:solidFill>
                  <a:srgbClr val="FF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 smtClea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20" name="Rechteck 19"/>
              <p:cNvSpPr/>
              <p:nvPr/>
            </p:nvSpPr>
            <p:spPr>
              <a:xfrm>
                <a:off x="7741390" y="5516766"/>
                <a:ext cx="360046" cy="180023"/>
              </a:xfrm>
              <a:prstGeom prst="rect">
                <a:avLst/>
              </a:prstGeom>
              <a:solidFill>
                <a:srgbClr val="9BBB59">
                  <a:lumMod val="40000"/>
                  <a:lumOff val="60000"/>
                </a:srgbClr>
              </a:solidFill>
              <a:ln w="19050" cap="flat" cmpd="sng" algn="ctr">
                <a:solidFill>
                  <a:srgbClr val="9BBB59">
                    <a:lumMod val="75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 smtClea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7741390" y="5761425"/>
                <a:ext cx="360046" cy="180023"/>
              </a:xfrm>
              <a:prstGeom prst="rect">
                <a:avLst/>
              </a:prstGeom>
              <a:solidFill>
                <a:srgbClr val="F79646">
                  <a:lumMod val="40000"/>
                  <a:lumOff val="60000"/>
                </a:srgbClr>
              </a:solidFill>
              <a:ln w="19050" cap="flat" cmpd="sng" algn="ctr">
                <a:solidFill>
                  <a:srgbClr val="F79646">
                    <a:lumMod val="75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 smtClean="0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  <p:sp>
          <p:nvSpPr>
            <p:cNvPr id="14" name="Textfeld 13"/>
            <p:cNvSpPr txBox="1"/>
            <p:nvPr/>
          </p:nvSpPr>
          <p:spPr>
            <a:xfrm>
              <a:off x="1346522" y="5492891"/>
              <a:ext cx="88517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0" kern="0" dirty="0" smtClean="0">
                  <a:solidFill>
                    <a:prstClr val="white">
                      <a:lumMod val="65000"/>
                    </a:prstClr>
                  </a:solidFill>
                  <a:latin typeface="Calibri"/>
                </a:rPr>
                <a:t>2.3 MeV</a:t>
              </a:r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4946982" y="5492891"/>
              <a:ext cx="88517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0" kern="0" dirty="0" smtClean="0">
                  <a:solidFill>
                    <a:prstClr val="white">
                      <a:lumMod val="65000"/>
                    </a:prstClr>
                  </a:solidFill>
                  <a:latin typeface="Calibri"/>
                </a:rPr>
                <a:t>6.5 MeV</a:t>
              </a:r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6567189" y="5492891"/>
              <a:ext cx="83388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0" kern="0" dirty="0" smtClean="0">
                  <a:solidFill>
                    <a:prstClr val="white">
                      <a:lumMod val="65000"/>
                    </a:prstClr>
                  </a:solidFill>
                  <a:latin typeface="Calibri"/>
                </a:rPr>
                <a:t>50 MeV</a:t>
              </a:r>
            </a:p>
          </p:txBody>
        </p:sp>
      </p:grpSp>
      <p:grpSp>
        <p:nvGrpSpPr>
          <p:cNvPr id="42" name="Gruppieren 41"/>
          <p:cNvGrpSpPr/>
          <p:nvPr/>
        </p:nvGrpSpPr>
        <p:grpSpPr>
          <a:xfrm>
            <a:off x="372514" y="2237827"/>
            <a:ext cx="8380452" cy="3425022"/>
            <a:chOff x="372514" y="2237827"/>
            <a:chExt cx="8380452" cy="3425022"/>
          </a:xfrm>
        </p:grpSpPr>
        <p:grpSp>
          <p:nvGrpSpPr>
            <p:cNvPr id="39" name="Gruppieren 38"/>
            <p:cNvGrpSpPr/>
            <p:nvPr/>
          </p:nvGrpSpPr>
          <p:grpSpPr>
            <a:xfrm>
              <a:off x="372514" y="2667518"/>
              <a:ext cx="8380452" cy="2995331"/>
              <a:chOff x="364765" y="2435048"/>
              <a:chExt cx="8380452" cy="2995331"/>
            </a:xfrm>
          </p:grpSpPr>
          <p:sp>
            <p:nvSpPr>
              <p:cNvPr id="6" name="Rechteck 5"/>
              <p:cNvSpPr/>
              <p:nvPr/>
            </p:nvSpPr>
            <p:spPr bwMode="auto">
              <a:xfrm>
                <a:off x="7401072" y="2712203"/>
                <a:ext cx="1344145" cy="2502977"/>
              </a:xfrm>
              <a:prstGeom prst="rect">
                <a:avLst/>
              </a:prstGeom>
              <a:solidFill>
                <a:schemeClr val="bg1"/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normalizeH="0" baseline="0" dirty="0" smtClean="0">
                    <a:ln>
                      <a:noFill/>
                    </a:ln>
                    <a:solidFill>
                      <a:srgbClr val="00589C"/>
                    </a:solidFill>
                    <a:effectLst/>
                    <a:latin typeface="Arial" charset="0"/>
                    <a:cs typeface="Arial" charset="0"/>
                  </a:rPr>
                  <a:t>Q</a:t>
                </a:r>
                <a:r>
                  <a:rPr kumimoji="0" lang="en-US" sz="1600" b="0" i="0" u="none" strike="noStrike" cap="none" normalizeH="0" baseline="-25000" dirty="0" smtClean="0">
                    <a:ln>
                      <a:noFill/>
                    </a:ln>
                    <a:solidFill>
                      <a:srgbClr val="00589C"/>
                    </a:solidFill>
                    <a:effectLst/>
                    <a:latin typeface="Arial" charset="0"/>
                    <a:cs typeface="Arial" charset="0"/>
                  </a:rPr>
                  <a:t>B </a:t>
                </a:r>
                <a:r>
                  <a:rPr kumimoji="0" lang="en-US" sz="1600" b="0" i="0" u="none" strike="noStrike" cap="none" normalizeH="0" baseline="0" dirty="0" smtClean="0">
                    <a:ln>
                      <a:noFill/>
                    </a:ln>
                    <a:solidFill>
                      <a:srgbClr val="00589C"/>
                    </a:solidFill>
                    <a:effectLst/>
                    <a:latin typeface="Arial" charset="0"/>
                    <a:cs typeface="Arial" charset="0"/>
                  </a:rPr>
                  <a:t>= 77pC</a:t>
                </a:r>
              </a:p>
            </p:txBody>
          </p:sp>
          <p:pic>
            <p:nvPicPr>
              <p:cNvPr id="20486" name="Picture 6" descr="D:\ACC-Physics\BERLinPro\Paper_Talks_and_Posters\My_Talks\2017_ERL_Workshop\OPAL_emit_plot_no_Profile.png"/>
              <p:cNvPicPr>
                <a:picLocks noChangeAspect="1" noChangeArrowheads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" r="2789" b="26206"/>
              <a:stretch/>
            </p:blipFill>
            <p:spPr bwMode="auto">
              <a:xfrm>
                <a:off x="364765" y="2435048"/>
                <a:ext cx="7064356" cy="299533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47" name="Rechteck 46"/>
            <p:cNvSpPr/>
            <p:nvPr/>
          </p:nvSpPr>
          <p:spPr bwMode="auto">
            <a:xfrm>
              <a:off x="864714" y="2237827"/>
              <a:ext cx="7140162" cy="429691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1" i="0" u="none" strike="noStrike" cap="none" normalizeH="0" baseline="0" smtClean="0">
                <a:ln>
                  <a:noFill/>
                </a:ln>
                <a:solidFill>
                  <a:srgbClr val="00589C"/>
                </a:solidFill>
                <a:effectLst/>
                <a:latin typeface="Arial" charset="0"/>
                <a:cs typeface="Arial" charset="0"/>
              </a:endParaRPr>
            </a:p>
          </p:txBody>
        </p:sp>
      </p:grpSp>
      <p:sp>
        <p:nvSpPr>
          <p:cNvPr id="43" name="Rechteck 42"/>
          <p:cNvSpPr/>
          <p:nvPr/>
        </p:nvSpPr>
        <p:spPr>
          <a:xfrm>
            <a:off x="1593444" y="1472838"/>
            <a:ext cx="7399730" cy="261610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25000"/>
              </a:schemeClr>
            </a:solidFill>
          </a:ln>
        </p:spPr>
        <p:txBody>
          <a:bodyPr wrap="square">
            <a:spAutoFit/>
          </a:bodyPr>
          <a:lstStyle/>
          <a:p>
            <a:pPr algn="l"/>
            <a:r>
              <a:rPr lang="en-US" sz="1100" b="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*SCO: A</a:t>
            </a:r>
            <a:r>
              <a:rPr lang="en-US" sz="1100" b="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. </a:t>
            </a:r>
            <a:r>
              <a:rPr lang="en-US" sz="1100" b="0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Bondarenko</a:t>
            </a:r>
            <a:r>
              <a:rPr lang="en-US" sz="1100" b="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, A. </a:t>
            </a:r>
            <a:r>
              <a:rPr lang="en-US" sz="1100" b="0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Matveenko</a:t>
            </a:r>
            <a:r>
              <a:rPr lang="en-US" sz="1100" b="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, </a:t>
            </a:r>
            <a:r>
              <a:rPr lang="en-US" sz="1100" b="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“Emittance Compensation Scheme </a:t>
            </a:r>
            <a:r>
              <a:rPr lang="en-US" sz="1100" b="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for the BERLinPro </a:t>
            </a:r>
            <a:r>
              <a:rPr lang="en-US" sz="1100" b="0" dirty="0" err="1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Injector”,IPAC</a:t>
            </a:r>
            <a:r>
              <a:rPr lang="en-US" sz="1100" b="0" dirty="0" smtClean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</a:rPr>
              <a:t> 2011, San Sebastian</a:t>
            </a:r>
            <a:endParaRPr lang="en-US" sz="1100" b="0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44" name="Textfeld 43"/>
          <p:cNvSpPr txBox="1"/>
          <p:nvPr/>
        </p:nvSpPr>
        <p:spPr>
          <a:xfrm>
            <a:off x="7401071" y="4672740"/>
            <a:ext cx="1592103" cy="5232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0" dirty="0" smtClean="0">
                <a:latin typeface="Symbol" panose="05050102010706020507" pitchFamily="18" charset="2"/>
              </a:rPr>
              <a:t>e</a:t>
            </a:r>
            <a:r>
              <a:rPr lang="en-US" sz="1400" b="0" baseline="-25000" dirty="0" smtClean="0">
                <a:latin typeface="Calibri" panose="020F0502020204030204" pitchFamily="34" charset="0"/>
              </a:rPr>
              <a:t>x</a:t>
            </a:r>
            <a:r>
              <a:rPr lang="en-US" sz="1400" b="0" dirty="0" smtClean="0">
                <a:latin typeface="Calibri" panose="020F0502020204030204" pitchFamily="34" charset="0"/>
              </a:rPr>
              <a:t> = 0.63 mm </a:t>
            </a:r>
            <a:r>
              <a:rPr lang="en-US" sz="1400" b="0" dirty="0" err="1" smtClean="0">
                <a:latin typeface="Calibri" panose="020F0502020204030204" pitchFamily="34" charset="0"/>
              </a:rPr>
              <a:t>mrad</a:t>
            </a:r>
            <a:endParaRPr lang="en-US" sz="1400" b="0" dirty="0" smtClean="0">
              <a:latin typeface="Calibri" panose="020F0502020204030204" pitchFamily="34" charset="0"/>
            </a:endParaRPr>
          </a:p>
          <a:p>
            <a:r>
              <a:rPr lang="en-US" sz="1400" b="0" dirty="0" err="1" smtClean="0">
                <a:solidFill>
                  <a:srgbClr val="E68900"/>
                </a:solidFill>
                <a:latin typeface="Symbol" panose="05050102010706020507" pitchFamily="18" charset="2"/>
              </a:rPr>
              <a:t>e</a:t>
            </a:r>
            <a:r>
              <a:rPr lang="en-US" sz="1400" b="0" baseline="-25000" dirty="0" err="1" smtClean="0">
                <a:solidFill>
                  <a:srgbClr val="E68900"/>
                </a:solidFill>
                <a:latin typeface="Calibri" panose="020F0502020204030204" pitchFamily="34" charset="0"/>
              </a:rPr>
              <a:t>y</a:t>
            </a:r>
            <a:r>
              <a:rPr lang="en-US" sz="1400" b="0" dirty="0" smtClean="0">
                <a:solidFill>
                  <a:srgbClr val="E68900"/>
                </a:solidFill>
                <a:latin typeface="Calibri" panose="020F0502020204030204" pitchFamily="34" charset="0"/>
              </a:rPr>
              <a:t> = 0.52 mm </a:t>
            </a:r>
            <a:r>
              <a:rPr lang="en-US" sz="1400" b="0" dirty="0" err="1" smtClean="0">
                <a:solidFill>
                  <a:srgbClr val="E68900"/>
                </a:solidFill>
                <a:latin typeface="Calibri" panose="020F0502020204030204" pitchFamily="34" charset="0"/>
              </a:rPr>
              <a:t>mrad</a:t>
            </a:r>
            <a:endParaRPr lang="en-US" sz="1400" b="0" dirty="0">
              <a:solidFill>
                <a:srgbClr val="E689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0930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Profile\fyu\Eigene Dateien\CohSyRad.png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001" y="3492000"/>
            <a:ext cx="4500000" cy="28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529" name="Picture 73" descr="D:\Profile\fyu\Eigene Dateien\InCohSyRad.png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216" y="3491999"/>
            <a:ext cx="4500000" cy="28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uppieren 5"/>
          <p:cNvGrpSpPr/>
          <p:nvPr/>
        </p:nvGrpSpPr>
        <p:grpSpPr>
          <a:xfrm>
            <a:off x="323528" y="1043139"/>
            <a:ext cx="2700347" cy="1966836"/>
            <a:chOff x="71425" y="2528886"/>
            <a:chExt cx="2700347" cy="1966836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425" y="2528886"/>
              <a:ext cx="2700347" cy="19668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8" name="Gruppieren 7"/>
            <p:cNvGrpSpPr>
              <a:grpSpLocks/>
            </p:cNvGrpSpPr>
            <p:nvPr/>
          </p:nvGrpSpPr>
          <p:grpSpPr>
            <a:xfrm>
              <a:off x="919869" y="2888931"/>
              <a:ext cx="540000" cy="252000"/>
              <a:chOff x="2736141" y="728654"/>
              <a:chExt cx="3142560" cy="1260162"/>
            </a:xfrm>
          </p:grpSpPr>
          <p:sp>
            <p:nvSpPr>
              <p:cNvPr id="53" name="Halbbogen 52"/>
              <p:cNvSpPr/>
              <p:nvPr/>
            </p:nvSpPr>
            <p:spPr>
              <a:xfrm rot="10800000">
                <a:off x="3783099" y="728654"/>
                <a:ext cx="1282475" cy="1260161"/>
              </a:xfrm>
              <a:prstGeom prst="blockArc">
                <a:avLst>
                  <a:gd name="adj1" fmla="val 10800000"/>
                  <a:gd name="adj2" fmla="val 20270"/>
                  <a:gd name="adj3" fmla="val 17783"/>
                </a:avLst>
              </a:prstGeom>
              <a:solidFill>
                <a:srgbClr val="FFC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54" name="Pfeil nach rechts 53"/>
              <p:cNvSpPr/>
              <p:nvPr/>
            </p:nvSpPr>
            <p:spPr>
              <a:xfrm>
                <a:off x="4843558" y="1087176"/>
                <a:ext cx="1035143" cy="540069"/>
              </a:xfrm>
              <a:prstGeom prst="rightArrow">
                <a:avLst>
                  <a:gd name="adj1" fmla="val 39987"/>
                  <a:gd name="adj2" fmla="val 78219"/>
                </a:avLst>
              </a:prstGeom>
              <a:solidFill>
                <a:srgbClr val="FFC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 smtClea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55" name="Halbbogen 54"/>
              <p:cNvSpPr/>
              <p:nvPr/>
            </p:nvSpPr>
            <p:spPr>
              <a:xfrm>
                <a:off x="2736141" y="728655"/>
                <a:ext cx="1269777" cy="1260161"/>
              </a:xfrm>
              <a:prstGeom prst="blockArc">
                <a:avLst>
                  <a:gd name="adj1" fmla="val 10800000"/>
                  <a:gd name="adj2" fmla="val 20270"/>
                  <a:gd name="adj3" fmla="val 17783"/>
                </a:avLst>
              </a:prstGeom>
              <a:solidFill>
                <a:srgbClr val="FFC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9" name="Gruppieren 8"/>
            <p:cNvGrpSpPr>
              <a:grpSpLocks/>
            </p:cNvGrpSpPr>
            <p:nvPr/>
          </p:nvGrpSpPr>
          <p:grpSpPr>
            <a:xfrm>
              <a:off x="486788" y="3789046"/>
              <a:ext cx="540000" cy="252000"/>
              <a:chOff x="2736141" y="728654"/>
              <a:chExt cx="3142560" cy="1260162"/>
            </a:xfrm>
          </p:grpSpPr>
          <p:sp>
            <p:nvSpPr>
              <p:cNvPr id="50" name="Halbbogen 49"/>
              <p:cNvSpPr/>
              <p:nvPr/>
            </p:nvSpPr>
            <p:spPr>
              <a:xfrm rot="10800000">
                <a:off x="3783099" y="728654"/>
                <a:ext cx="1282475" cy="1260161"/>
              </a:xfrm>
              <a:prstGeom prst="blockArc">
                <a:avLst>
                  <a:gd name="adj1" fmla="val 10800000"/>
                  <a:gd name="adj2" fmla="val 20270"/>
                  <a:gd name="adj3" fmla="val 17783"/>
                </a:avLst>
              </a:prstGeom>
              <a:solidFill>
                <a:srgbClr val="FFC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51" name="Pfeil nach rechts 50"/>
              <p:cNvSpPr/>
              <p:nvPr/>
            </p:nvSpPr>
            <p:spPr>
              <a:xfrm>
                <a:off x="4843558" y="1087176"/>
                <a:ext cx="1035143" cy="540069"/>
              </a:xfrm>
              <a:prstGeom prst="rightArrow">
                <a:avLst>
                  <a:gd name="adj1" fmla="val 39987"/>
                  <a:gd name="adj2" fmla="val 78219"/>
                </a:avLst>
              </a:prstGeom>
              <a:solidFill>
                <a:srgbClr val="FFC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 smtClea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52" name="Halbbogen 51"/>
              <p:cNvSpPr/>
              <p:nvPr/>
            </p:nvSpPr>
            <p:spPr>
              <a:xfrm>
                <a:off x="2736141" y="728655"/>
                <a:ext cx="1269777" cy="1260161"/>
              </a:xfrm>
              <a:prstGeom prst="blockArc">
                <a:avLst>
                  <a:gd name="adj1" fmla="val 10800000"/>
                  <a:gd name="adj2" fmla="val 20270"/>
                  <a:gd name="adj3" fmla="val 17783"/>
                </a:avLst>
              </a:prstGeom>
              <a:solidFill>
                <a:srgbClr val="FFC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10" name="Gruppieren 9"/>
            <p:cNvGrpSpPr>
              <a:grpSpLocks/>
            </p:cNvGrpSpPr>
            <p:nvPr/>
          </p:nvGrpSpPr>
          <p:grpSpPr>
            <a:xfrm>
              <a:off x="435702" y="3068954"/>
              <a:ext cx="540000" cy="252000"/>
              <a:chOff x="2736141" y="728654"/>
              <a:chExt cx="3142560" cy="1260162"/>
            </a:xfrm>
          </p:grpSpPr>
          <p:sp>
            <p:nvSpPr>
              <p:cNvPr id="47" name="Halbbogen 46"/>
              <p:cNvSpPr/>
              <p:nvPr/>
            </p:nvSpPr>
            <p:spPr>
              <a:xfrm rot="10800000">
                <a:off x="3783099" y="728654"/>
                <a:ext cx="1282475" cy="1260161"/>
              </a:xfrm>
              <a:prstGeom prst="blockArc">
                <a:avLst>
                  <a:gd name="adj1" fmla="val 10800000"/>
                  <a:gd name="adj2" fmla="val 20270"/>
                  <a:gd name="adj3" fmla="val 17783"/>
                </a:avLst>
              </a:prstGeom>
              <a:solidFill>
                <a:srgbClr val="FFC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8" name="Pfeil nach rechts 47"/>
              <p:cNvSpPr/>
              <p:nvPr/>
            </p:nvSpPr>
            <p:spPr>
              <a:xfrm>
                <a:off x="4843558" y="1087176"/>
                <a:ext cx="1035143" cy="540069"/>
              </a:xfrm>
              <a:prstGeom prst="rightArrow">
                <a:avLst>
                  <a:gd name="adj1" fmla="val 39987"/>
                  <a:gd name="adj2" fmla="val 78219"/>
                </a:avLst>
              </a:prstGeom>
              <a:solidFill>
                <a:srgbClr val="FFC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 smtClea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49" name="Halbbogen 48"/>
              <p:cNvSpPr/>
              <p:nvPr/>
            </p:nvSpPr>
            <p:spPr>
              <a:xfrm>
                <a:off x="2736141" y="728655"/>
                <a:ext cx="1269777" cy="1260161"/>
              </a:xfrm>
              <a:prstGeom prst="blockArc">
                <a:avLst>
                  <a:gd name="adj1" fmla="val 10800000"/>
                  <a:gd name="adj2" fmla="val 20270"/>
                  <a:gd name="adj3" fmla="val 17783"/>
                </a:avLst>
              </a:prstGeom>
              <a:solidFill>
                <a:srgbClr val="FFC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11" name="Gruppieren 10"/>
            <p:cNvGrpSpPr>
              <a:grpSpLocks/>
            </p:cNvGrpSpPr>
            <p:nvPr/>
          </p:nvGrpSpPr>
          <p:grpSpPr>
            <a:xfrm>
              <a:off x="1682637" y="3068954"/>
              <a:ext cx="540000" cy="252000"/>
              <a:chOff x="2736141" y="728654"/>
              <a:chExt cx="3142560" cy="1260162"/>
            </a:xfrm>
          </p:grpSpPr>
          <p:sp>
            <p:nvSpPr>
              <p:cNvPr id="44" name="Halbbogen 43"/>
              <p:cNvSpPr/>
              <p:nvPr/>
            </p:nvSpPr>
            <p:spPr>
              <a:xfrm rot="10800000">
                <a:off x="3783099" y="728654"/>
                <a:ext cx="1282475" cy="1260161"/>
              </a:xfrm>
              <a:prstGeom prst="blockArc">
                <a:avLst>
                  <a:gd name="adj1" fmla="val 10800000"/>
                  <a:gd name="adj2" fmla="val 20270"/>
                  <a:gd name="adj3" fmla="val 17783"/>
                </a:avLst>
              </a:prstGeom>
              <a:solidFill>
                <a:srgbClr val="FFC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5" name="Pfeil nach rechts 44"/>
              <p:cNvSpPr/>
              <p:nvPr/>
            </p:nvSpPr>
            <p:spPr>
              <a:xfrm>
                <a:off x="4843558" y="1087176"/>
                <a:ext cx="1035143" cy="540069"/>
              </a:xfrm>
              <a:prstGeom prst="rightArrow">
                <a:avLst>
                  <a:gd name="adj1" fmla="val 39987"/>
                  <a:gd name="adj2" fmla="val 78219"/>
                </a:avLst>
              </a:prstGeom>
              <a:solidFill>
                <a:srgbClr val="FFC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 smtClea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46" name="Halbbogen 45"/>
              <p:cNvSpPr/>
              <p:nvPr/>
            </p:nvSpPr>
            <p:spPr>
              <a:xfrm>
                <a:off x="2736141" y="728655"/>
                <a:ext cx="1269777" cy="1260161"/>
              </a:xfrm>
              <a:prstGeom prst="blockArc">
                <a:avLst>
                  <a:gd name="adj1" fmla="val 10800000"/>
                  <a:gd name="adj2" fmla="val 20270"/>
                  <a:gd name="adj3" fmla="val 17783"/>
                </a:avLst>
              </a:prstGeom>
              <a:solidFill>
                <a:srgbClr val="FFC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12" name="Gruppieren 11"/>
            <p:cNvGrpSpPr>
              <a:grpSpLocks/>
            </p:cNvGrpSpPr>
            <p:nvPr/>
          </p:nvGrpSpPr>
          <p:grpSpPr>
            <a:xfrm>
              <a:off x="1691632" y="3609023"/>
              <a:ext cx="540000" cy="252000"/>
              <a:chOff x="2736141" y="728654"/>
              <a:chExt cx="3142560" cy="1260162"/>
            </a:xfrm>
          </p:grpSpPr>
          <p:sp>
            <p:nvSpPr>
              <p:cNvPr id="41" name="Halbbogen 40"/>
              <p:cNvSpPr/>
              <p:nvPr/>
            </p:nvSpPr>
            <p:spPr>
              <a:xfrm rot="10800000">
                <a:off x="3783099" y="728654"/>
                <a:ext cx="1282475" cy="1260161"/>
              </a:xfrm>
              <a:prstGeom prst="blockArc">
                <a:avLst>
                  <a:gd name="adj1" fmla="val 10800000"/>
                  <a:gd name="adj2" fmla="val 20270"/>
                  <a:gd name="adj3" fmla="val 17783"/>
                </a:avLst>
              </a:prstGeom>
              <a:solidFill>
                <a:srgbClr val="FFC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42" name="Pfeil nach rechts 41"/>
              <p:cNvSpPr/>
              <p:nvPr/>
            </p:nvSpPr>
            <p:spPr>
              <a:xfrm>
                <a:off x="4843558" y="1087176"/>
                <a:ext cx="1035143" cy="540069"/>
              </a:xfrm>
              <a:prstGeom prst="rightArrow">
                <a:avLst>
                  <a:gd name="adj1" fmla="val 39987"/>
                  <a:gd name="adj2" fmla="val 78219"/>
                </a:avLst>
              </a:prstGeom>
              <a:solidFill>
                <a:srgbClr val="FFC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 smtClea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43" name="Halbbogen 42"/>
              <p:cNvSpPr/>
              <p:nvPr/>
            </p:nvSpPr>
            <p:spPr>
              <a:xfrm>
                <a:off x="2736141" y="728655"/>
                <a:ext cx="1269777" cy="1260161"/>
              </a:xfrm>
              <a:prstGeom prst="blockArc">
                <a:avLst>
                  <a:gd name="adj1" fmla="val 10800000"/>
                  <a:gd name="adj2" fmla="val 20270"/>
                  <a:gd name="adj3" fmla="val 17783"/>
                </a:avLst>
              </a:prstGeom>
              <a:solidFill>
                <a:srgbClr val="FFC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13" name="Gruppieren 12"/>
            <p:cNvGrpSpPr>
              <a:grpSpLocks/>
            </p:cNvGrpSpPr>
            <p:nvPr/>
          </p:nvGrpSpPr>
          <p:grpSpPr>
            <a:xfrm>
              <a:off x="2231770" y="3429000"/>
              <a:ext cx="540000" cy="252000"/>
              <a:chOff x="2736141" y="728654"/>
              <a:chExt cx="3142560" cy="1260162"/>
            </a:xfrm>
          </p:grpSpPr>
          <p:sp>
            <p:nvSpPr>
              <p:cNvPr id="38" name="Halbbogen 37"/>
              <p:cNvSpPr/>
              <p:nvPr/>
            </p:nvSpPr>
            <p:spPr>
              <a:xfrm rot="10800000">
                <a:off x="3783099" y="728654"/>
                <a:ext cx="1282475" cy="1260161"/>
              </a:xfrm>
              <a:prstGeom prst="blockArc">
                <a:avLst>
                  <a:gd name="adj1" fmla="val 10800000"/>
                  <a:gd name="adj2" fmla="val 20270"/>
                  <a:gd name="adj3" fmla="val 17783"/>
                </a:avLst>
              </a:prstGeom>
              <a:solidFill>
                <a:srgbClr val="FFC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9" name="Pfeil nach rechts 38"/>
              <p:cNvSpPr/>
              <p:nvPr/>
            </p:nvSpPr>
            <p:spPr>
              <a:xfrm>
                <a:off x="4843558" y="1087176"/>
                <a:ext cx="1035143" cy="540069"/>
              </a:xfrm>
              <a:prstGeom prst="rightArrow">
                <a:avLst>
                  <a:gd name="adj1" fmla="val 39987"/>
                  <a:gd name="adj2" fmla="val 78219"/>
                </a:avLst>
              </a:prstGeom>
              <a:solidFill>
                <a:srgbClr val="FFC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 smtClea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40" name="Halbbogen 39"/>
              <p:cNvSpPr/>
              <p:nvPr/>
            </p:nvSpPr>
            <p:spPr>
              <a:xfrm>
                <a:off x="2736141" y="728655"/>
                <a:ext cx="1269777" cy="1260161"/>
              </a:xfrm>
              <a:prstGeom prst="blockArc">
                <a:avLst>
                  <a:gd name="adj1" fmla="val 10800000"/>
                  <a:gd name="adj2" fmla="val 20270"/>
                  <a:gd name="adj3" fmla="val 17783"/>
                </a:avLst>
              </a:prstGeom>
              <a:solidFill>
                <a:srgbClr val="FFC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14" name="Gruppieren 13"/>
            <p:cNvGrpSpPr>
              <a:grpSpLocks/>
            </p:cNvGrpSpPr>
            <p:nvPr/>
          </p:nvGrpSpPr>
          <p:grpSpPr>
            <a:xfrm>
              <a:off x="251448" y="3429000"/>
              <a:ext cx="540000" cy="252000"/>
              <a:chOff x="2736141" y="728654"/>
              <a:chExt cx="3142560" cy="1260162"/>
            </a:xfrm>
          </p:grpSpPr>
          <p:sp>
            <p:nvSpPr>
              <p:cNvPr id="35" name="Halbbogen 34"/>
              <p:cNvSpPr/>
              <p:nvPr/>
            </p:nvSpPr>
            <p:spPr>
              <a:xfrm rot="10800000">
                <a:off x="3783099" y="728654"/>
                <a:ext cx="1282475" cy="1260161"/>
              </a:xfrm>
              <a:prstGeom prst="blockArc">
                <a:avLst>
                  <a:gd name="adj1" fmla="val 10800000"/>
                  <a:gd name="adj2" fmla="val 20270"/>
                  <a:gd name="adj3" fmla="val 17783"/>
                </a:avLst>
              </a:prstGeom>
              <a:solidFill>
                <a:srgbClr val="FFC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6" name="Pfeil nach rechts 35"/>
              <p:cNvSpPr/>
              <p:nvPr/>
            </p:nvSpPr>
            <p:spPr>
              <a:xfrm>
                <a:off x="4843558" y="1087176"/>
                <a:ext cx="1035143" cy="540069"/>
              </a:xfrm>
              <a:prstGeom prst="rightArrow">
                <a:avLst>
                  <a:gd name="adj1" fmla="val 39987"/>
                  <a:gd name="adj2" fmla="val 78219"/>
                </a:avLst>
              </a:prstGeom>
              <a:solidFill>
                <a:srgbClr val="FFC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 smtClea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37" name="Halbbogen 36"/>
              <p:cNvSpPr/>
              <p:nvPr/>
            </p:nvSpPr>
            <p:spPr>
              <a:xfrm>
                <a:off x="2736141" y="728655"/>
                <a:ext cx="1269777" cy="1260161"/>
              </a:xfrm>
              <a:prstGeom prst="blockArc">
                <a:avLst>
                  <a:gd name="adj1" fmla="val 10800000"/>
                  <a:gd name="adj2" fmla="val 20270"/>
                  <a:gd name="adj3" fmla="val 17783"/>
                </a:avLst>
              </a:prstGeom>
              <a:solidFill>
                <a:srgbClr val="FFC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15" name="Gruppieren 14"/>
            <p:cNvGrpSpPr>
              <a:grpSpLocks/>
            </p:cNvGrpSpPr>
            <p:nvPr/>
          </p:nvGrpSpPr>
          <p:grpSpPr>
            <a:xfrm>
              <a:off x="1576838" y="3956019"/>
              <a:ext cx="540000" cy="252000"/>
              <a:chOff x="2736141" y="728654"/>
              <a:chExt cx="3142560" cy="1260162"/>
            </a:xfrm>
          </p:grpSpPr>
          <p:sp>
            <p:nvSpPr>
              <p:cNvPr id="32" name="Halbbogen 31"/>
              <p:cNvSpPr/>
              <p:nvPr/>
            </p:nvSpPr>
            <p:spPr>
              <a:xfrm rot="10800000">
                <a:off x="3783099" y="728654"/>
                <a:ext cx="1282475" cy="1260161"/>
              </a:xfrm>
              <a:prstGeom prst="blockArc">
                <a:avLst>
                  <a:gd name="adj1" fmla="val 10800000"/>
                  <a:gd name="adj2" fmla="val 20270"/>
                  <a:gd name="adj3" fmla="val 17783"/>
                </a:avLst>
              </a:prstGeom>
              <a:solidFill>
                <a:srgbClr val="FFC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3" name="Pfeil nach rechts 32"/>
              <p:cNvSpPr/>
              <p:nvPr/>
            </p:nvSpPr>
            <p:spPr>
              <a:xfrm>
                <a:off x="4843558" y="1087176"/>
                <a:ext cx="1035143" cy="540069"/>
              </a:xfrm>
              <a:prstGeom prst="rightArrow">
                <a:avLst>
                  <a:gd name="adj1" fmla="val 39987"/>
                  <a:gd name="adj2" fmla="val 78219"/>
                </a:avLst>
              </a:prstGeom>
              <a:solidFill>
                <a:srgbClr val="FFC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 smtClea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34" name="Halbbogen 33"/>
              <p:cNvSpPr/>
              <p:nvPr/>
            </p:nvSpPr>
            <p:spPr>
              <a:xfrm>
                <a:off x="2736141" y="728655"/>
                <a:ext cx="1269777" cy="1260161"/>
              </a:xfrm>
              <a:prstGeom prst="blockArc">
                <a:avLst>
                  <a:gd name="adj1" fmla="val 10800000"/>
                  <a:gd name="adj2" fmla="val 20270"/>
                  <a:gd name="adj3" fmla="val 17783"/>
                </a:avLst>
              </a:prstGeom>
              <a:solidFill>
                <a:srgbClr val="FFC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16" name="Gruppieren 15"/>
            <p:cNvGrpSpPr>
              <a:grpSpLocks/>
            </p:cNvGrpSpPr>
            <p:nvPr/>
          </p:nvGrpSpPr>
          <p:grpSpPr>
            <a:xfrm>
              <a:off x="1117390" y="3248977"/>
              <a:ext cx="540000" cy="252000"/>
              <a:chOff x="2736141" y="728654"/>
              <a:chExt cx="3142560" cy="1260162"/>
            </a:xfrm>
          </p:grpSpPr>
          <p:sp>
            <p:nvSpPr>
              <p:cNvPr id="29" name="Halbbogen 28"/>
              <p:cNvSpPr/>
              <p:nvPr/>
            </p:nvSpPr>
            <p:spPr>
              <a:xfrm rot="10800000">
                <a:off x="3783099" y="728654"/>
                <a:ext cx="1282475" cy="1260161"/>
              </a:xfrm>
              <a:prstGeom prst="blockArc">
                <a:avLst>
                  <a:gd name="adj1" fmla="val 10800000"/>
                  <a:gd name="adj2" fmla="val 20270"/>
                  <a:gd name="adj3" fmla="val 17783"/>
                </a:avLst>
              </a:prstGeom>
              <a:solidFill>
                <a:srgbClr val="FFC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0" name="Pfeil nach rechts 29"/>
              <p:cNvSpPr/>
              <p:nvPr/>
            </p:nvSpPr>
            <p:spPr>
              <a:xfrm>
                <a:off x="4843558" y="1087176"/>
                <a:ext cx="1035143" cy="540069"/>
              </a:xfrm>
              <a:prstGeom prst="rightArrow">
                <a:avLst>
                  <a:gd name="adj1" fmla="val 39987"/>
                  <a:gd name="adj2" fmla="val 78219"/>
                </a:avLst>
              </a:prstGeom>
              <a:solidFill>
                <a:srgbClr val="FFC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 smtClea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31" name="Halbbogen 30"/>
              <p:cNvSpPr/>
              <p:nvPr/>
            </p:nvSpPr>
            <p:spPr>
              <a:xfrm>
                <a:off x="2736141" y="728655"/>
                <a:ext cx="1269777" cy="1260161"/>
              </a:xfrm>
              <a:prstGeom prst="blockArc">
                <a:avLst>
                  <a:gd name="adj1" fmla="val 10800000"/>
                  <a:gd name="adj2" fmla="val 20270"/>
                  <a:gd name="adj3" fmla="val 17783"/>
                </a:avLst>
              </a:prstGeom>
              <a:solidFill>
                <a:srgbClr val="FFC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17" name="Gruppieren 16"/>
            <p:cNvGrpSpPr>
              <a:grpSpLocks/>
            </p:cNvGrpSpPr>
            <p:nvPr/>
          </p:nvGrpSpPr>
          <p:grpSpPr>
            <a:xfrm>
              <a:off x="1459869" y="2708908"/>
              <a:ext cx="540000" cy="252000"/>
              <a:chOff x="2736141" y="728654"/>
              <a:chExt cx="3142560" cy="1260162"/>
            </a:xfrm>
          </p:grpSpPr>
          <p:sp>
            <p:nvSpPr>
              <p:cNvPr id="26" name="Halbbogen 25"/>
              <p:cNvSpPr/>
              <p:nvPr/>
            </p:nvSpPr>
            <p:spPr>
              <a:xfrm rot="10800000">
                <a:off x="3783099" y="728654"/>
                <a:ext cx="1282475" cy="1260161"/>
              </a:xfrm>
              <a:prstGeom prst="blockArc">
                <a:avLst>
                  <a:gd name="adj1" fmla="val 10800000"/>
                  <a:gd name="adj2" fmla="val 20270"/>
                  <a:gd name="adj3" fmla="val 17783"/>
                </a:avLst>
              </a:prstGeom>
              <a:solidFill>
                <a:srgbClr val="FFC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7" name="Pfeil nach rechts 26"/>
              <p:cNvSpPr/>
              <p:nvPr/>
            </p:nvSpPr>
            <p:spPr>
              <a:xfrm>
                <a:off x="4843558" y="1087176"/>
                <a:ext cx="1035143" cy="540069"/>
              </a:xfrm>
              <a:prstGeom prst="rightArrow">
                <a:avLst>
                  <a:gd name="adj1" fmla="val 39987"/>
                  <a:gd name="adj2" fmla="val 78219"/>
                </a:avLst>
              </a:prstGeom>
              <a:solidFill>
                <a:srgbClr val="FFC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 smtClea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28" name="Halbbogen 27"/>
              <p:cNvSpPr/>
              <p:nvPr/>
            </p:nvSpPr>
            <p:spPr>
              <a:xfrm>
                <a:off x="2736141" y="728655"/>
                <a:ext cx="1269777" cy="1260161"/>
              </a:xfrm>
              <a:prstGeom prst="blockArc">
                <a:avLst>
                  <a:gd name="adj1" fmla="val 10800000"/>
                  <a:gd name="adj2" fmla="val 20270"/>
                  <a:gd name="adj3" fmla="val 17783"/>
                </a:avLst>
              </a:prstGeom>
              <a:solidFill>
                <a:srgbClr val="FFC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18" name="Gruppieren 17"/>
            <p:cNvGrpSpPr>
              <a:grpSpLocks/>
            </p:cNvGrpSpPr>
            <p:nvPr/>
          </p:nvGrpSpPr>
          <p:grpSpPr>
            <a:xfrm>
              <a:off x="995650" y="4066449"/>
              <a:ext cx="540000" cy="252000"/>
              <a:chOff x="2736141" y="728654"/>
              <a:chExt cx="3142560" cy="1260162"/>
            </a:xfrm>
          </p:grpSpPr>
          <p:sp>
            <p:nvSpPr>
              <p:cNvPr id="23" name="Halbbogen 22"/>
              <p:cNvSpPr/>
              <p:nvPr/>
            </p:nvSpPr>
            <p:spPr>
              <a:xfrm rot="10800000">
                <a:off x="3783099" y="728654"/>
                <a:ext cx="1282475" cy="1260161"/>
              </a:xfrm>
              <a:prstGeom prst="blockArc">
                <a:avLst>
                  <a:gd name="adj1" fmla="val 10800000"/>
                  <a:gd name="adj2" fmla="val 20270"/>
                  <a:gd name="adj3" fmla="val 17783"/>
                </a:avLst>
              </a:prstGeom>
              <a:solidFill>
                <a:srgbClr val="FFC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4" name="Pfeil nach rechts 23"/>
              <p:cNvSpPr/>
              <p:nvPr/>
            </p:nvSpPr>
            <p:spPr>
              <a:xfrm>
                <a:off x="4843558" y="1087176"/>
                <a:ext cx="1035143" cy="540069"/>
              </a:xfrm>
              <a:prstGeom prst="rightArrow">
                <a:avLst>
                  <a:gd name="adj1" fmla="val 39987"/>
                  <a:gd name="adj2" fmla="val 78219"/>
                </a:avLst>
              </a:prstGeom>
              <a:solidFill>
                <a:srgbClr val="FFC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 smtClea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25" name="Halbbogen 24"/>
              <p:cNvSpPr/>
              <p:nvPr/>
            </p:nvSpPr>
            <p:spPr>
              <a:xfrm>
                <a:off x="2736141" y="728655"/>
                <a:ext cx="1269777" cy="1260161"/>
              </a:xfrm>
              <a:prstGeom prst="blockArc">
                <a:avLst>
                  <a:gd name="adj1" fmla="val 10800000"/>
                  <a:gd name="adj2" fmla="val 20270"/>
                  <a:gd name="adj3" fmla="val 17783"/>
                </a:avLst>
              </a:prstGeom>
              <a:solidFill>
                <a:srgbClr val="FFC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19" name="Gruppieren 18"/>
            <p:cNvGrpSpPr>
              <a:grpSpLocks/>
            </p:cNvGrpSpPr>
            <p:nvPr/>
          </p:nvGrpSpPr>
          <p:grpSpPr>
            <a:xfrm>
              <a:off x="865374" y="3609023"/>
              <a:ext cx="540000" cy="252000"/>
              <a:chOff x="2736141" y="728654"/>
              <a:chExt cx="3142560" cy="1260162"/>
            </a:xfrm>
          </p:grpSpPr>
          <p:sp>
            <p:nvSpPr>
              <p:cNvPr id="20" name="Halbbogen 19"/>
              <p:cNvSpPr/>
              <p:nvPr/>
            </p:nvSpPr>
            <p:spPr>
              <a:xfrm rot="10800000">
                <a:off x="3783099" y="728654"/>
                <a:ext cx="1282475" cy="1260161"/>
              </a:xfrm>
              <a:prstGeom prst="blockArc">
                <a:avLst>
                  <a:gd name="adj1" fmla="val 10800000"/>
                  <a:gd name="adj2" fmla="val 20270"/>
                  <a:gd name="adj3" fmla="val 17783"/>
                </a:avLst>
              </a:prstGeom>
              <a:solidFill>
                <a:srgbClr val="FFC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1" name="Pfeil nach rechts 20"/>
              <p:cNvSpPr/>
              <p:nvPr/>
            </p:nvSpPr>
            <p:spPr>
              <a:xfrm>
                <a:off x="4843558" y="1087176"/>
                <a:ext cx="1035143" cy="540069"/>
              </a:xfrm>
              <a:prstGeom prst="rightArrow">
                <a:avLst>
                  <a:gd name="adj1" fmla="val 39987"/>
                  <a:gd name="adj2" fmla="val 78219"/>
                </a:avLst>
              </a:prstGeom>
              <a:solidFill>
                <a:srgbClr val="FFC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 smtClea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22" name="Halbbogen 21"/>
              <p:cNvSpPr/>
              <p:nvPr/>
            </p:nvSpPr>
            <p:spPr>
              <a:xfrm>
                <a:off x="2736141" y="728655"/>
                <a:ext cx="1269777" cy="1260161"/>
              </a:xfrm>
              <a:prstGeom prst="blockArc">
                <a:avLst>
                  <a:gd name="adj1" fmla="val 10800000"/>
                  <a:gd name="adj2" fmla="val 20270"/>
                  <a:gd name="adj3" fmla="val 17783"/>
                </a:avLst>
              </a:prstGeom>
              <a:solidFill>
                <a:srgbClr val="FFC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 b="0" kern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</p:grpSp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0975167"/>
              </p:ext>
            </p:extLst>
          </p:nvPr>
        </p:nvGraphicFramePr>
        <p:xfrm>
          <a:off x="3562350" y="2720975"/>
          <a:ext cx="3497263" cy="573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2" name="Formel" r:id="rId6" imgW="2400120" imgH="393480" progId="Equation.3">
                  <p:embed/>
                </p:oleObj>
              </mc:Choice>
              <mc:Fallback>
                <p:oleObj name="Formel" r:id="rId6" imgW="240012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562350" y="2720975"/>
                        <a:ext cx="3497263" cy="573088"/>
                      </a:xfrm>
                      <a:prstGeom prst="rect">
                        <a:avLst/>
                      </a:prstGeom>
                      <a:ln w="1905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" name="Textfeld 93"/>
          <p:cNvSpPr txBox="1"/>
          <p:nvPr/>
        </p:nvSpPr>
        <p:spPr>
          <a:xfrm>
            <a:off x="2591211" y="4619499"/>
            <a:ext cx="1069207" cy="3927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dirty="0" smtClean="0">
                <a:solidFill>
                  <a:srgbClr val="C0504D">
                    <a:lumMod val="75000"/>
                  </a:srgbClr>
                </a:solidFill>
                <a:latin typeface="Calibri"/>
              </a:rPr>
              <a:t>coherent</a:t>
            </a:r>
            <a:endParaRPr lang="en-US" sz="1800" dirty="0">
              <a:solidFill>
                <a:srgbClr val="C0504D">
                  <a:lumMod val="75000"/>
                </a:srgbClr>
              </a:solidFill>
              <a:latin typeface="Calibri"/>
            </a:endParaRPr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/>
          </p:nvPr>
        </p:nvGraphicFramePr>
        <p:xfrm>
          <a:off x="6617146" y="4075113"/>
          <a:ext cx="2419350" cy="919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3" name="Formel" r:id="rId8" imgW="1942920" imgH="736560" progId="Equation.3">
                  <p:embed/>
                </p:oleObj>
              </mc:Choice>
              <mc:Fallback>
                <p:oleObj name="Formel" r:id="rId8" imgW="1942920" imgH="736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7146" y="4075113"/>
                        <a:ext cx="2419350" cy="919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8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l"/>
            <a:endParaRPr lang="en-US" sz="1800" b="0">
              <a:solidFill>
                <a:prstClr val="black"/>
              </a:solidFill>
            </a:endParaRPr>
          </a:p>
        </p:txBody>
      </p:sp>
      <p:graphicFrame>
        <p:nvGraphicFramePr>
          <p:cNvPr id="4104" name="Objekt 4103"/>
          <p:cNvGraphicFramePr>
            <a:graphicFrameLocks noChangeAspect="1"/>
          </p:cNvGraphicFramePr>
          <p:nvPr>
            <p:extLst/>
          </p:nvPr>
        </p:nvGraphicFramePr>
        <p:xfrm>
          <a:off x="3301381" y="2119028"/>
          <a:ext cx="1095237" cy="4023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4" name="Formel" r:id="rId10" imgW="622080" imgH="228600" progId="Equation.3">
                  <p:embed/>
                </p:oleObj>
              </mc:Choice>
              <mc:Fallback>
                <p:oleObj name="Formel" r:id="rId10" imgW="62208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301381" y="2119028"/>
                        <a:ext cx="1095237" cy="4023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6" name="Textfeld 4105"/>
          <p:cNvSpPr txBox="1"/>
          <p:nvPr/>
        </p:nvSpPr>
        <p:spPr>
          <a:xfrm>
            <a:off x="2623834" y="1064109"/>
            <a:ext cx="23833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b="0" dirty="0" smtClean="0">
                <a:solidFill>
                  <a:prstClr val="black"/>
                </a:solidFill>
                <a:latin typeface="Calibri"/>
              </a:rPr>
              <a:t>incoherent emission of </a:t>
            </a:r>
          </a:p>
          <a:p>
            <a:pPr algn="l"/>
            <a:r>
              <a:rPr lang="en-US" sz="1800" b="0" dirty="0" smtClean="0">
                <a:solidFill>
                  <a:prstClr val="black"/>
                </a:solidFill>
                <a:latin typeface="Calibri"/>
              </a:rPr>
              <a:t>Synchrotron Radiation</a:t>
            </a:r>
            <a:endParaRPr lang="en-US" sz="1800" b="0" dirty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5" name="Gruppieren 4"/>
          <p:cNvGrpSpPr/>
          <p:nvPr/>
        </p:nvGrpSpPr>
        <p:grpSpPr>
          <a:xfrm>
            <a:off x="5665763" y="927479"/>
            <a:ext cx="3088224" cy="2369351"/>
            <a:chOff x="5392808" y="927479"/>
            <a:chExt cx="3088224" cy="2369351"/>
          </a:xfrm>
        </p:grpSpPr>
        <p:grpSp>
          <p:nvGrpSpPr>
            <p:cNvPr id="56" name="Gruppieren 55"/>
            <p:cNvGrpSpPr/>
            <p:nvPr/>
          </p:nvGrpSpPr>
          <p:grpSpPr>
            <a:xfrm>
              <a:off x="7751806" y="927479"/>
              <a:ext cx="729226" cy="2369351"/>
              <a:chOff x="7265859" y="3336418"/>
              <a:chExt cx="729226" cy="2369351"/>
            </a:xfrm>
          </p:grpSpPr>
          <p:pic>
            <p:nvPicPr>
              <p:cNvPr id="57" name="Picture 3"/>
              <p:cNvPicPr>
                <a:picLocks noChangeAspect="1"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65859" y="3336418"/>
                <a:ext cx="412315" cy="236935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58" name="Gruppieren 57"/>
              <p:cNvGrpSpPr>
                <a:grpSpLocks/>
              </p:cNvGrpSpPr>
              <p:nvPr/>
            </p:nvGrpSpPr>
            <p:grpSpPr>
              <a:xfrm>
                <a:off x="7436575" y="4437161"/>
                <a:ext cx="540000" cy="252000"/>
                <a:chOff x="2736141" y="728654"/>
                <a:chExt cx="3142560" cy="1260162"/>
              </a:xfrm>
            </p:grpSpPr>
            <p:sp>
              <p:nvSpPr>
                <p:cNvPr id="87" name="Halbbogen 86"/>
                <p:cNvSpPr/>
                <p:nvPr/>
              </p:nvSpPr>
              <p:spPr>
                <a:xfrm rot="10800000">
                  <a:off x="3783099" y="728654"/>
                  <a:ext cx="1282475" cy="1260161"/>
                </a:xfrm>
                <a:prstGeom prst="blockArc">
                  <a:avLst>
                    <a:gd name="adj1" fmla="val 10800000"/>
                    <a:gd name="adj2" fmla="val 20270"/>
                    <a:gd name="adj3" fmla="val 17783"/>
                  </a:avLst>
                </a:prstGeom>
                <a:solidFill>
                  <a:srgbClr val="FFC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800" b="0" kern="0" smtClean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88" name="Pfeil nach rechts 87"/>
                <p:cNvSpPr/>
                <p:nvPr/>
              </p:nvSpPr>
              <p:spPr>
                <a:xfrm>
                  <a:off x="4843558" y="1087176"/>
                  <a:ext cx="1035143" cy="540069"/>
                </a:xfrm>
                <a:prstGeom prst="rightArrow">
                  <a:avLst>
                    <a:gd name="adj1" fmla="val 39987"/>
                    <a:gd name="adj2" fmla="val 78219"/>
                  </a:avLst>
                </a:prstGeom>
                <a:solidFill>
                  <a:srgbClr val="FFC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800" b="0" kern="0" smtClean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89" name="Halbbogen 88"/>
                <p:cNvSpPr/>
                <p:nvPr/>
              </p:nvSpPr>
              <p:spPr>
                <a:xfrm>
                  <a:off x="2736141" y="728655"/>
                  <a:ext cx="1269777" cy="1260161"/>
                </a:xfrm>
                <a:prstGeom prst="blockArc">
                  <a:avLst>
                    <a:gd name="adj1" fmla="val 10800000"/>
                    <a:gd name="adj2" fmla="val 20270"/>
                    <a:gd name="adj3" fmla="val 17783"/>
                  </a:avLst>
                </a:prstGeom>
                <a:solidFill>
                  <a:srgbClr val="FFC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800" b="0" kern="0" smtClean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</p:grpSp>
          <p:grpSp>
            <p:nvGrpSpPr>
              <p:cNvPr id="59" name="Gruppieren 58"/>
              <p:cNvGrpSpPr>
                <a:grpSpLocks/>
              </p:cNvGrpSpPr>
              <p:nvPr/>
            </p:nvGrpSpPr>
            <p:grpSpPr>
              <a:xfrm>
                <a:off x="7441811" y="4257138"/>
                <a:ext cx="540000" cy="252000"/>
                <a:chOff x="2736141" y="728654"/>
                <a:chExt cx="3142560" cy="1260162"/>
              </a:xfrm>
            </p:grpSpPr>
            <p:sp>
              <p:nvSpPr>
                <p:cNvPr id="84" name="Halbbogen 83"/>
                <p:cNvSpPr/>
                <p:nvPr/>
              </p:nvSpPr>
              <p:spPr>
                <a:xfrm rot="10800000">
                  <a:off x="3783099" y="728654"/>
                  <a:ext cx="1282475" cy="1260161"/>
                </a:xfrm>
                <a:prstGeom prst="blockArc">
                  <a:avLst>
                    <a:gd name="adj1" fmla="val 10800000"/>
                    <a:gd name="adj2" fmla="val 20270"/>
                    <a:gd name="adj3" fmla="val 17783"/>
                  </a:avLst>
                </a:prstGeom>
                <a:solidFill>
                  <a:srgbClr val="FFC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800" b="0" kern="0" smtClean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85" name="Pfeil nach rechts 84"/>
                <p:cNvSpPr/>
                <p:nvPr/>
              </p:nvSpPr>
              <p:spPr>
                <a:xfrm>
                  <a:off x="4843558" y="1087176"/>
                  <a:ext cx="1035143" cy="540069"/>
                </a:xfrm>
                <a:prstGeom prst="rightArrow">
                  <a:avLst>
                    <a:gd name="adj1" fmla="val 39987"/>
                    <a:gd name="adj2" fmla="val 78219"/>
                  </a:avLst>
                </a:prstGeom>
                <a:solidFill>
                  <a:srgbClr val="FFC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800" b="0" kern="0" smtClean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86" name="Halbbogen 85"/>
                <p:cNvSpPr/>
                <p:nvPr/>
              </p:nvSpPr>
              <p:spPr>
                <a:xfrm>
                  <a:off x="2736141" y="728655"/>
                  <a:ext cx="1269777" cy="1260161"/>
                </a:xfrm>
                <a:prstGeom prst="blockArc">
                  <a:avLst>
                    <a:gd name="adj1" fmla="val 10800000"/>
                    <a:gd name="adj2" fmla="val 20270"/>
                    <a:gd name="adj3" fmla="val 17783"/>
                  </a:avLst>
                </a:prstGeom>
                <a:solidFill>
                  <a:srgbClr val="FFC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800" b="0" kern="0" smtClean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</p:grpSp>
          <p:grpSp>
            <p:nvGrpSpPr>
              <p:cNvPr id="60" name="Gruppieren 59"/>
              <p:cNvGrpSpPr>
                <a:grpSpLocks/>
              </p:cNvGrpSpPr>
              <p:nvPr/>
            </p:nvGrpSpPr>
            <p:grpSpPr>
              <a:xfrm>
                <a:off x="7450316" y="4020731"/>
                <a:ext cx="540000" cy="252000"/>
                <a:chOff x="2736141" y="728654"/>
                <a:chExt cx="3142560" cy="1260162"/>
              </a:xfrm>
            </p:grpSpPr>
            <p:sp>
              <p:nvSpPr>
                <p:cNvPr id="81" name="Halbbogen 80"/>
                <p:cNvSpPr/>
                <p:nvPr/>
              </p:nvSpPr>
              <p:spPr>
                <a:xfrm rot="10800000">
                  <a:off x="3783099" y="728654"/>
                  <a:ext cx="1282475" cy="1260161"/>
                </a:xfrm>
                <a:prstGeom prst="blockArc">
                  <a:avLst>
                    <a:gd name="adj1" fmla="val 10800000"/>
                    <a:gd name="adj2" fmla="val 20270"/>
                    <a:gd name="adj3" fmla="val 17783"/>
                  </a:avLst>
                </a:prstGeom>
                <a:solidFill>
                  <a:srgbClr val="FFC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800" b="0" kern="0" smtClean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82" name="Pfeil nach rechts 81"/>
                <p:cNvSpPr/>
                <p:nvPr/>
              </p:nvSpPr>
              <p:spPr>
                <a:xfrm>
                  <a:off x="4843558" y="1087176"/>
                  <a:ext cx="1035143" cy="540069"/>
                </a:xfrm>
                <a:prstGeom prst="rightArrow">
                  <a:avLst>
                    <a:gd name="adj1" fmla="val 39987"/>
                    <a:gd name="adj2" fmla="val 78219"/>
                  </a:avLst>
                </a:prstGeom>
                <a:solidFill>
                  <a:srgbClr val="FFC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800" b="0" kern="0" smtClean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83" name="Halbbogen 82"/>
                <p:cNvSpPr/>
                <p:nvPr/>
              </p:nvSpPr>
              <p:spPr>
                <a:xfrm>
                  <a:off x="2736141" y="728655"/>
                  <a:ext cx="1269777" cy="1260161"/>
                </a:xfrm>
                <a:prstGeom prst="blockArc">
                  <a:avLst>
                    <a:gd name="adj1" fmla="val 10800000"/>
                    <a:gd name="adj2" fmla="val 20270"/>
                    <a:gd name="adj3" fmla="val 17783"/>
                  </a:avLst>
                </a:prstGeom>
                <a:solidFill>
                  <a:srgbClr val="FFC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800" b="0" kern="0" smtClean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</p:grpSp>
          <p:grpSp>
            <p:nvGrpSpPr>
              <p:cNvPr id="61" name="Gruppieren 60"/>
              <p:cNvGrpSpPr>
                <a:grpSpLocks/>
              </p:cNvGrpSpPr>
              <p:nvPr/>
            </p:nvGrpSpPr>
            <p:grpSpPr>
              <a:xfrm>
                <a:off x="7438604" y="4617184"/>
                <a:ext cx="540000" cy="252000"/>
                <a:chOff x="2736141" y="728654"/>
                <a:chExt cx="3142560" cy="1260162"/>
              </a:xfrm>
            </p:grpSpPr>
            <p:sp>
              <p:nvSpPr>
                <p:cNvPr id="78" name="Halbbogen 77"/>
                <p:cNvSpPr/>
                <p:nvPr/>
              </p:nvSpPr>
              <p:spPr>
                <a:xfrm rot="10800000">
                  <a:off x="3783099" y="728654"/>
                  <a:ext cx="1282475" cy="1260161"/>
                </a:xfrm>
                <a:prstGeom prst="blockArc">
                  <a:avLst>
                    <a:gd name="adj1" fmla="val 10800000"/>
                    <a:gd name="adj2" fmla="val 20270"/>
                    <a:gd name="adj3" fmla="val 17783"/>
                  </a:avLst>
                </a:prstGeom>
                <a:solidFill>
                  <a:srgbClr val="FFC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800" b="0" kern="0" smtClean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79" name="Pfeil nach rechts 78"/>
                <p:cNvSpPr/>
                <p:nvPr/>
              </p:nvSpPr>
              <p:spPr>
                <a:xfrm>
                  <a:off x="4843558" y="1087176"/>
                  <a:ext cx="1035143" cy="540069"/>
                </a:xfrm>
                <a:prstGeom prst="rightArrow">
                  <a:avLst>
                    <a:gd name="adj1" fmla="val 39987"/>
                    <a:gd name="adj2" fmla="val 78219"/>
                  </a:avLst>
                </a:prstGeom>
                <a:solidFill>
                  <a:srgbClr val="FFC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800" b="0" kern="0" smtClean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80" name="Halbbogen 79"/>
                <p:cNvSpPr/>
                <p:nvPr/>
              </p:nvSpPr>
              <p:spPr>
                <a:xfrm>
                  <a:off x="2736141" y="728655"/>
                  <a:ext cx="1269777" cy="1260161"/>
                </a:xfrm>
                <a:prstGeom prst="blockArc">
                  <a:avLst>
                    <a:gd name="adj1" fmla="val 10800000"/>
                    <a:gd name="adj2" fmla="val 20270"/>
                    <a:gd name="adj3" fmla="val 17783"/>
                  </a:avLst>
                </a:prstGeom>
                <a:solidFill>
                  <a:srgbClr val="FFC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800" b="0" kern="0" smtClean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</p:grpSp>
          <p:grpSp>
            <p:nvGrpSpPr>
              <p:cNvPr id="62" name="Gruppieren 61"/>
              <p:cNvGrpSpPr>
                <a:grpSpLocks/>
              </p:cNvGrpSpPr>
              <p:nvPr/>
            </p:nvGrpSpPr>
            <p:grpSpPr>
              <a:xfrm>
                <a:off x="7441811" y="3530965"/>
                <a:ext cx="540000" cy="252000"/>
                <a:chOff x="2736141" y="728654"/>
                <a:chExt cx="3142560" cy="1260162"/>
              </a:xfrm>
            </p:grpSpPr>
            <p:sp>
              <p:nvSpPr>
                <p:cNvPr id="75" name="Halbbogen 74"/>
                <p:cNvSpPr/>
                <p:nvPr/>
              </p:nvSpPr>
              <p:spPr>
                <a:xfrm rot="10800000">
                  <a:off x="3783099" y="728654"/>
                  <a:ext cx="1282475" cy="1260161"/>
                </a:xfrm>
                <a:prstGeom prst="blockArc">
                  <a:avLst>
                    <a:gd name="adj1" fmla="val 10800000"/>
                    <a:gd name="adj2" fmla="val 20270"/>
                    <a:gd name="adj3" fmla="val 17783"/>
                  </a:avLst>
                </a:prstGeom>
                <a:solidFill>
                  <a:srgbClr val="FFC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800" b="0" kern="0" smtClean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76" name="Pfeil nach rechts 75"/>
                <p:cNvSpPr/>
                <p:nvPr/>
              </p:nvSpPr>
              <p:spPr>
                <a:xfrm>
                  <a:off x="4843558" y="1087176"/>
                  <a:ext cx="1035143" cy="540069"/>
                </a:xfrm>
                <a:prstGeom prst="rightArrow">
                  <a:avLst>
                    <a:gd name="adj1" fmla="val 39987"/>
                    <a:gd name="adj2" fmla="val 78219"/>
                  </a:avLst>
                </a:prstGeom>
                <a:solidFill>
                  <a:srgbClr val="FFC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800" b="0" kern="0" smtClean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77" name="Halbbogen 76"/>
                <p:cNvSpPr/>
                <p:nvPr/>
              </p:nvSpPr>
              <p:spPr>
                <a:xfrm>
                  <a:off x="2736141" y="728655"/>
                  <a:ext cx="1269777" cy="1260161"/>
                </a:xfrm>
                <a:prstGeom prst="blockArc">
                  <a:avLst>
                    <a:gd name="adj1" fmla="val 10800000"/>
                    <a:gd name="adj2" fmla="val 20270"/>
                    <a:gd name="adj3" fmla="val 17783"/>
                  </a:avLst>
                </a:prstGeom>
                <a:solidFill>
                  <a:srgbClr val="FFC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800" b="0" kern="0" smtClean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</p:grpSp>
          <p:grpSp>
            <p:nvGrpSpPr>
              <p:cNvPr id="63" name="Gruppieren 62"/>
              <p:cNvGrpSpPr>
                <a:grpSpLocks/>
              </p:cNvGrpSpPr>
              <p:nvPr/>
            </p:nvGrpSpPr>
            <p:grpSpPr>
              <a:xfrm>
                <a:off x="7455085" y="3789046"/>
                <a:ext cx="540000" cy="252000"/>
                <a:chOff x="2736141" y="728654"/>
                <a:chExt cx="3142560" cy="1260162"/>
              </a:xfrm>
            </p:grpSpPr>
            <p:sp>
              <p:nvSpPr>
                <p:cNvPr id="72" name="Halbbogen 71"/>
                <p:cNvSpPr/>
                <p:nvPr/>
              </p:nvSpPr>
              <p:spPr>
                <a:xfrm rot="10800000">
                  <a:off x="3783099" y="728654"/>
                  <a:ext cx="1282475" cy="1260161"/>
                </a:xfrm>
                <a:prstGeom prst="blockArc">
                  <a:avLst>
                    <a:gd name="adj1" fmla="val 10800000"/>
                    <a:gd name="adj2" fmla="val 20270"/>
                    <a:gd name="adj3" fmla="val 17783"/>
                  </a:avLst>
                </a:prstGeom>
                <a:solidFill>
                  <a:srgbClr val="FFC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800" b="0" kern="0" smtClean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73" name="Pfeil nach rechts 72"/>
                <p:cNvSpPr/>
                <p:nvPr/>
              </p:nvSpPr>
              <p:spPr>
                <a:xfrm>
                  <a:off x="4843558" y="1087176"/>
                  <a:ext cx="1035143" cy="540069"/>
                </a:xfrm>
                <a:prstGeom prst="rightArrow">
                  <a:avLst>
                    <a:gd name="adj1" fmla="val 39987"/>
                    <a:gd name="adj2" fmla="val 78219"/>
                  </a:avLst>
                </a:prstGeom>
                <a:solidFill>
                  <a:srgbClr val="FFC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800" b="0" kern="0" smtClean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74" name="Halbbogen 73"/>
                <p:cNvSpPr/>
                <p:nvPr/>
              </p:nvSpPr>
              <p:spPr>
                <a:xfrm>
                  <a:off x="2736141" y="728655"/>
                  <a:ext cx="1269777" cy="1260161"/>
                </a:xfrm>
                <a:prstGeom prst="blockArc">
                  <a:avLst>
                    <a:gd name="adj1" fmla="val 10800000"/>
                    <a:gd name="adj2" fmla="val 20270"/>
                    <a:gd name="adj3" fmla="val 17783"/>
                  </a:avLst>
                </a:prstGeom>
                <a:solidFill>
                  <a:srgbClr val="FFC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800" b="0" kern="0" smtClean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</p:grpSp>
          <p:grpSp>
            <p:nvGrpSpPr>
              <p:cNvPr id="64" name="Gruppieren 63"/>
              <p:cNvGrpSpPr>
                <a:grpSpLocks/>
              </p:cNvGrpSpPr>
              <p:nvPr/>
            </p:nvGrpSpPr>
            <p:grpSpPr>
              <a:xfrm>
                <a:off x="7452368" y="4869184"/>
                <a:ext cx="540000" cy="252000"/>
                <a:chOff x="2736141" y="728654"/>
                <a:chExt cx="3142560" cy="1260162"/>
              </a:xfrm>
            </p:grpSpPr>
            <p:sp>
              <p:nvSpPr>
                <p:cNvPr id="69" name="Halbbogen 68"/>
                <p:cNvSpPr/>
                <p:nvPr/>
              </p:nvSpPr>
              <p:spPr>
                <a:xfrm rot="10800000">
                  <a:off x="3783099" y="728654"/>
                  <a:ext cx="1282475" cy="1260161"/>
                </a:xfrm>
                <a:prstGeom prst="blockArc">
                  <a:avLst>
                    <a:gd name="adj1" fmla="val 10800000"/>
                    <a:gd name="adj2" fmla="val 20270"/>
                    <a:gd name="adj3" fmla="val 17783"/>
                  </a:avLst>
                </a:prstGeom>
                <a:solidFill>
                  <a:srgbClr val="FFC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800" b="0" kern="0" smtClean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70" name="Pfeil nach rechts 69"/>
                <p:cNvSpPr/>
                <p:nvPr/>
              </p:nvSpPr>
              <p:spPr>
                <a:xfrm>
                  <a:off x="4843558" y="1087176"/>
                  <a:ext cx="1035143" cy="540069"/>
                </a:xfrm>
                <a:prstGeom prst="rightArrow">
                  <a:avLst>
                    <a:gd name="adj1" fmla="val 39987"/>
                    <a:gd name="adj2" fmla="val 78219"/>
                  </a:avLst>
                </a:prstGeom>
                <a:solidFill>
                  <a:srgbClr val="FFC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800" b="0" kern="0" smtClean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71" name="Halbbogen 70"/>
                <p:cNvSpPr/>
                <p:nvPr/>
              </p:nvSpPr>
              <p:spPr>
                <a:xfrm>
                  <a:off x="2736141" y="728655"/>
                  <a:ext cx="1269777" cy="1260161"/>
                </a:xfrm>
                <a:prstGeom prst="blockArc">
                  <a:avLst>
                    <a:gd name="adj1" fmla="val 10800000"/>
                    <a:gd name="adj2" fmla="val 20270"/>
                    <a:gd name="adj3" fmla="val 17783"/>
                  </a:avLst>
                </a:prstGeom>
                <a:solidFill>
                  <a:srgbClr val="FFC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800" b="0" kern="0" smtClean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</p:grpSp>
          <p:grpSp>
            <p:nvGrpSpPr>
              <p:cNvPr id="65" name="Gruppieren 64"/>
              <p:cNvGrpSpPr>
                <a:grpSpLocks/>
              </p:cNvGrpSpPr>
              <p:nvPr/>
            </p:nvGrpSpPr>
            <p:grpSpPr>
              <a:xfrm>
                <a:off x="7452368" y="5157253"/>
                <a:ext cx="540000" cy="252000"/>
                <a:chOff x="2736141" y="728654"/>
                <a:chExt cx="3142560" cy="1260162"/>
              </a:xfrm>
            </p:grpSpPr>
            <p:sp>
              <p:nvSpPr>
                <p:cNvPr id="66" name="Halbbogen 65"/>
                <p:cNvSpPr/>
                <p:nvPr/>
              </p:nvSpPr>
              <p:spPr>
                <a:xfrm rot="10800000">
                  <a:off x="3783099" y="728654"/>
                  <a:ext cx="1282475" cy="1260161"/>
                </a:xfrm>
                <a:prstGeom prst="blockArc">
                  <a:avLst>
                    <a:gd name="adj1" fmla="val 10800000"/>
                    <a:gd name="adj2" fmla="val 20270"/>
                    <a:gd name="adj3" fmla="val 17783"/>
                  </a:avLst>
                </a:prstGeom>
                <a:solidFill>
                  <a:srgbClr val="FFC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800" b="0" kern="0" smtClean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67" name="Pfeil nach rechts 66"/>
                <p:cNvSpPr/>
                <p:nvPr/>
              </p:nvSpPr>
              <p:spPr>
                <a:xfrm>
                  <a:off x="4843558" y="1087176"/>
                  <a:ext cx="1035143" cy="540069"/>
                </a:xfrm>
                <a:prstGeom prst="rightArrow">
                  <a:avLst>
                    <a:gd name="adj1" fmla="val 39987"/>
                    <a:gd name="adj2" fmla="val 78219"/>
                  </a:avLst>
                </a:prstGeom>
                <a:solidFill>
                  <a:srgbClr val="FFC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800" b="0" kern="0" smtClean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68" name="Halbbogen 67"/>
                <p:cNvSpPr/>
                <p:nvPr/>
              </p:nvSpPr>
              <p:spPr>
                <a:xfrm>
                  <a:off x="2736141" y="728655"/>
                  <a:ext cx="1269777" cy="1260161"/>
                </a:xfrm>
                <a:prstGeom prst="blockArc">
                  <a:avLst>
                    <a:gd name="adj1" fmla="val 10800000"/>
                    <a:gd name="adj2" fmla="val 20270"/>
                    <a:gd name="adj3" fmla="val 17783"/>
                  </a:avLst>
                </a:prstGeom>
                <a:solidFill>
                  <a:srgbClr val="FFC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800" b="0" kern="0" smtClean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</p:grpSp>
        </p:grpSp>
        <p:graphicFrame>
          <p:nvGraphicFramePr>
            <p:cNvPr id="4105" name="Objekt 410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52109849"/>
                </p:ext>
              </p:extLst>
            </p:nvPr>
          </p:nvGraphicFramePr>
          <p:xfrm>
            <a:off x="6228184" y="2161679"/>
            <a:ext cx="1095375" cy="4032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65" name="Formel" r:id="rId13" imgW="622080" imgH="228600" progId="Equation.3">
                    <p:embed/>
                  </p:oleObj>
                </mc:Choice>
                <mc:Fallback>
                  <p:oleObj name="Formel" r:id="rId13" imgW="62208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228184" y="2161679"/>
                          <a:ext cx="1095375" cy="4032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6" name="Textfeld 105"/>
            <p:cNvSpPr txBox="1"/>
            <p:nvPr/>
          </p:nvSpPr>
          <p:spPr>
            <a:xfrm>
              <a:off x="5392808" y="1031382"/>
              <a:ext cx="2273828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800" b="0" dirty="0" smtClean="0">
                  <a:solidFill>
                    <a:prstClr val="black"/>
                  </a:solidFill>
                  <a:latin typeface="Calibri"/>
                </a:rPr>
                <a:t>coherent emission of </a:t>
              </a:r>
            </a:p>
            <a:p>
              <a:pPr algn="l"/>
              <a:r>
                <a:rPr lang="en-US" sz="1800" b="0" dirty="0" smtClean="0">
                  <a:solidFill>
                    <a:prstClr val="black"/>
                  </a:solidFill>
                  <a:latin typeface="Calibri"/>
                </a:rPr>
                <a:t>Synchrotron Radiation</a:t>
              </a:r>
            </a:p>
            <a:p>
              <a:pPr algn="l"/>
              <a:r>
                <a:rPr lang="en-US" sz="1800" b="0" dirty="0" smtClean="0">
                  <a:solidFill>
                    <a:prstClr val="black"/>
                  </a:solidFill>
                  <a:latin typeface="Calibri"/>
                  <a:sym typeface="Wingdings" panose="05000000000000000000" pitchFamily="2" charset="2"/>
                </a:rPr>
                <a:t> CSR</a:t>
              </a:r>
              <a:endParaRPr lang="en-US" sz="1800" b="0" dirty="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4107" name="Textfeld 4106"/>
          <p:cNvSpPr txBox="1"/>
          <p:nvPr/>
        </p:nvSpPr>
        <p:spPr>
          <a:xfrm>
            <a:off x="7092280" y="3668779"/>
            <a:ext cx="13220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0" dirty="0" smtClean="0">
                <a:solidFill>
                  <a:prstClr val="black"/>
                </a:solidFill>
                <a:latin typeface="Calibri"/>
              </a:rPr>
              <a:t>g: form factor</a:t>
            </a:r>
          </a:p>
          <a:p>
            <a:pPr algn="l"/>
            <a:endParaRPr lang="en-US" b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096" name="Textfeld 4095"/>
          <p:cNvSpPr txBox="1"/>
          <p:nvPr/>
        </p:nvSpPr>
        <p:spPr>
          <a:xfrm>
            <a:off x="4293139" y="5599425"/>
            <a:ext cx="1254133" cy="3927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dirty="0" smtClean="0">
                <a:solidFill>
                  <a:srgbClr val="4F81BD"/>
                </a:solidFill>
                <a:latin typeface="Calibri"/>
              </a:rPr>
              <a:t>incoherent</a:t>
            </a:r>
            <a:endParaRPr lang="en-US" sz="1800" dirty="0">
              <a:solidFill>
                <a:srgbClr val="4F81BD"/>
              </a:solidFill>
              <a:latin typeface="Calibri"/>
            </a:endParaRPr>
          </a:p>
        </p:txBody>
      </p:sp>
      <p:sp>
        <p:nvSpPr>
          <p:cNvPr id="100" name="Textfeld 99"/>
          <p:cNvSpPr txBox="1"/>
          <p:nvPr/>
        </p:nvSpPr>
        <p:spPr>
          <a:xfrm>
            <a:off x="1220033" y="101528"/>
            <a:ext cx="67320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dirty="0" smtClean="0">
                <a:solidFill>
                  <a:prstClr val="white"/>
                </a:solidFill>
                <a:latin typeface="Calibri"/>
              </a:rPr>
              <a:t>Collective Effects: Coherent Synchrotron Radiation</a:t>
            </a:r>
            <a:endParaRPr lang="en-US" sz="24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" name="Rechteck 3"/>
          <p:cNvSpPr/>
          <p:nvPr/>
        </p:nvSpPr>
        <p:spPr bwMode="auto">
          <a:xfrm>
            <a:off x="5022377" y="2680884"/>
            <a:ext cx="2037237" cy="654123"/>
          </a:xfrm>
          <a:prstGeom prst="rect">
            <a:avLst/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1" i="0" u="none" strike="noStrike" cap="none" normalizeH="0" baseline="0" smtClean="0">
              <a:ln>
                <a:noFill/>
              </a:ln>
              <a:solidFill>
                <a:srgbClr val="00589C"/>
              </a:solidFill>
              <a:effectLst/>
              <a:latin typeface="Arial" charset="0"/>
              <a:cs typeface="Arial" charset="0"/>
            </a:endParaRPr>
          </a:p>
        </p:txBody>
      </p:sp>
      <p:grpSp>
        <p:nvGrpSpPr>
          <p:cNvPr id="101" name="Gruppieren 100"/>
          <p:cNvGrpSpPr/>
          <p:nvPr/>
        </p:nvGrpSpPr>
        <p:grpSpPr>
          <a:xfrm>
            <a:off x="119344" y="3431744"/>
            <a:ext cx="8898340" cy="2958142"/>
            <a:chOff x="0" y="1487606"/>
            <a:chExt cx="8898340" cy="2958142"/>
          </a:xfrm>
        </p:grpSpPr>
        <p:sp>
          <p:nvSpPr>
            <p:cNvPr id="102" name="Rechteck 101"/>
            <p:cNvSpPr/>
            <p:nvPr/>
          </p:nvSpPr>
          <p:spPr bwMode="auto">
            <a:xfrm>
              <a:off x="0" y="1487606"/>
              <a:ext cx="8898340" cy="295814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600" b="1" i="0" u="none" strike="noStrike" cap="none" normalizeH="0" baseline="0" smtClean="0">
                <a:ln>
                  <a:noFill/>
                </a:ln>
                <a:solidFill>
                  <a:srgbClr val="00589C"/>
                </a:solidFill>
                <a:effectLst/>
                <a:latin typeface="Arial" charset="0"/>
                <a:cs typeface="Arial" charset="0"/>
              </a:endParaRPr>
            </a:p>
          </p:txBody>
        </p:sp>
        <p:pic>
          <p:nvPicPr>
            <p:cNvPr id="103" name="Picture 35" descr="D:\Profile\fyu\Eigene Dateien\CSR_gauss5.png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291" y="1637707"/>
              <a:ext cx="4316709" cy="27015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" name="Picture 7" descr="D:\ACC-Physics\BERLinPro\PR_stuff\BProb_website\BERLinPro_MAB\BP_in_detail\Groups\HighCurrentIssues\CSR_wake.png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32040" y="1756203"/>
              <a:ext cx="3672855" cy="25099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aphicFrame>
          <p:nvGraphicFramePr>
            <p:cNvPr id="105" name="Objekt 10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24513628"/>
                </p:ext>
              </p:extLst>
            </p:nvPr>
          </p:nvGraphicFramePr>
          <p:xfrm>
            <a:off x="2625872" y="3212976"/>
            <a:ext cx="2298419" cy="105313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66" name="Formel" r:id="rId17" imgW="2234880" imgH="1015920" progId="Equation.3">
                    <p:embed/>
                  </p:oleObj>
                </mc:Choice>
                <mc:Fallback>
                  <p:oleObj name="Formel" r:id="rId17" imgW="2234880" imgH="10159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25872" y="3212976"/>
                          <a:ext cx="2298419" cy="1053134"/>
                        </a:xfrm>
                        <a:prstGeom prst="rect">
                          <a:avLst/>
                        </a:prstGeom>
                        <a:solidFill>
                          <a:schemeClr val="bg1">
                            <a:lumMod val="95000"/>
                          </a:schemeClr>
                        </a:solidFill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7" name="Textfeld 106"/>
            <p:cNvSpPr txBox="1"/>
            <p:nvPr/>
          </p:nvSpPr>
          <p:spPr>
            <a:xfrm>
              <a:off x="1031108" y="1733872"/>
              <a:ext cx="112704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0" dirty="0" smtClean="0">
                  <a:latin typeface="+mn-lt"/>
                </a:rPr>
                <a:t>charge density </a:t>
              </a:r>
            </a:p>
            <a:p>
              <a:pPr algn="l"/>
              <a:r>
                <a:rPr lang="en-US" sz="1200" b="0" dirty="0" smtClean="0">
                  <a:latin typeface="+mn-lt"/>
                </a:rPr>
                <a:t>distribution</a:t>
              </a:r>
              <a:endParaRPr lang="en-US" sz="1200" b="0" dirty="0">
                <a:latin typeface="+mn-lt"/>
              </a:endParaRPr>
            </a:p>
          </p:txBody>
        </p:sp>
        <p:sp>
          <p:nvSpPr>
            <p:cNvPr id="108" name="Textfeld 107"/>
            <p:cNvSpPr txBox="1"/>
            <p:nvPr/>
          </p:nvSpPr>
          <p:spPr>
            <a:xfrm>
              <a:off x="323222" y="2988500"/>
              <a:ext cx="1415772" cy="523220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pPr algn="l"/>
              <a:r>
                <a:rPr lang="en-US" sz="1400" dirty="0" smtClean="0">
                  <a:latin typeface="+mn-lt"/>
                </a:rPr>
                <a:t>CSR steady </a:t>
              </a:r>
            </a:p>
            <a:p>
              <a:pPr algn="l"/>
              <a:r>
                <a:rPr lang="en-US" sz="1400" dirty="0" smtClean="0">
                  <a:latin typeface="+mn-lt"/>
                </a:rPr>
                <a:t>wake potential</a:t>
              </a:r>
              <a:endParaRPr lang="en-US" sz="1400" dirty="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72521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195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/>
      <p:bldP spid="4107" grpId="0"/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/>
        </p:nvSpPr>
        <p:spPr>
          <a:xfrm>
            <a:off x="388931" y="2808634"/>
            <a:ext cx="8366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CSR:</a:t>
            </a:r>
            <a:r>
              <a:rPr lang="de-DE" sz="1800" b="0" dirty="0" smtClean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de-DE" sz="180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energy</a:t>
            </a:r>
            <a:r>
              <a:rPr lang="de-DE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de-DE" sz="180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variation</a:t>
            </a:r>
            <a:r>
              <a:rPr lang="de-DE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de-DE" sz="1800" b="0" dirty="0" smtClean="0">
                <a:solidFill>
                  <a:schemeClr val="tx1"/>
                </a:solidFill>
                <a:latin typeface="Calibri" panose="020F0502020204030204" pitchFamily="34" charset="0"/>
              </a:rPr>
              <a:t>in </a:t>
            </a:r>
            <a:r>
              <a:rPr lang="de-DE" sz="1800" b="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dispersive</a:t>
            </a:r>
            <a:r>
              <a:rPr lang="de-DE" sz="1800" b="0" dirty="0" smtClean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de-DE" sz="1800" b="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sections</a:t>
            </a:r>
            <a:r>
              <a:rPr lang="de-DE" sz="1800" b="0" dirty="0" smtClean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de-DE" sz="1800" b="0" dirty="0" smtClean="0">
                <a:solidFill>
                  <a:schemeClr val="tx1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de-DE" sz="1800" b="0" dirty="0" err="1" smtClean="0">
                <a:solidFill>
                  <a:schemeClr val="tx1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betatron</a:t>
            </a:r>
            <a:r>
              <a:rPr lang="de-DE" sz="1800" b="0" dirty="0" smtClean="0">
                <a:solidFill>
                  <a:schemeClr val="tx1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sz="1800" b="0" dirty="0" err="1" smtClean="0">
                <a:solidFill>
                  <a:schemeClr val="tx1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oscillation</a:t>
            </a:r>
            <a:r>
              <a:rPr lang="de-DE" sz="1800" b="0" dirty="0" smtClean="0">
                <a:solidFill>
                  <a:schemeClr val="tx1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  </a:t>
            </a:r>
            <a:r>
              <a:rPr lang="de-DE" sz="1800" dirty="0" err="1" smtClean="0">
                <a:solidFill>
                  <a:schemeClr val="tx1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emittance</a:t>
            </a:r>
            <a:r>
              <a:rPr lang="de-DE" sz="1800" dirty="0" smtClean="0">
                <a:solidFill>
                  <a:schemeClr val="tx1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de-DE" sz="1800" dirty="0" err="1" smtClean="0">
                <a:solidFill>
                  <a:schemeClr val="tx1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growth</a:t>
            </a:r>
            <a:endParaRPr lang="de-DE" sz="18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1220033" y="101528"/>
            <a:ext cx="67320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dirty="0" smtClean="0">
                <a:solidFill>
                  <a:prstClr val="white"/>
                </a:solidFill>
                <a:latin typeface="Calibri"/>
              </a:rPr>
              <a:t>Collective Effects: Coherent Synchrotron Radiation</a:t>
            </a:r>
            <a:endParaRPr lang="en-US" sz="24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098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l"/>
            <a:endParaRPr lang="en-US" sz="1800" b="0">
              <a:solidFill>
                <a:prstClr val="black"/>
              </a:solidFill>
            </a:endParaRPr>
          </a:p>
        </p:txBody>
      </p:sp>
      <p:graphicFrame>
        <p:nvGraphicFramePr>
          <p:cNvPr id="4099" name="Objekt 409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2753581"/>
              </p:ext>
            </p:extLst>
          </p:nvPr>
        </p:nvGraphicFramePr>
        <p:xfrm>
          <a:off x="1115616" y="651657"/>
          <a:ext cx="6766178" cy="7834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5" name="Formel" r:id="rId3" imgW="4521200" imgH="520700" progId="Equation.3">
                  <p:embed/>
                </p:oleObj>
              </mc:Choice>
              <mc:Fallback>
                <p:oleObj name="Formel" r:id="rId3" imgW="4521200" imgH="520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651657"/>
                        <a:ext cx="6766178" cy="7834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uppieren 1"/>
          <p:cNvGrpSpPr/>
          <p:nvPr/>
        </p:nvGrpSpPr>
        <p:grpSpPr>
          <a:xfrm>
            <a:off x="539552" y="1507117"/>
            <a:ext cx="7905965" cy="1054135"/>
            <a:chOff x="539552" y="5301208"/>
            <a:chExt cx="7905965" cy="1054135"/>
          </a:xfrm>
        </p:grpSpPr>
        <p:sp>
          <p:nvSpPr>
            <p:cNvPr id="4108" name="Rechteck 4107"/>
            <p:cNvSpPr/>
            <p:nvPr/>
          </p:nvSpPr>
          <p:spPr>
            <a:xfrm>
              <a:off x="539552" y="5301208"/>
              <a:ext cx="6406562" cy="105413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 defTabSz="138113">
                <a:lnSpc>
                  <a:spcPts val="2500"/>
                </a:lnSpc>
              </a:pPr>
              <a:r>
                <a:rPr lang="en-GB" sz="1800" dirty="0" smtClean="0">
                  <a:solidFill>
                    <a:schemeClr val="tx2"/>
                  </a:solidFill>
                  <a:latin typeface="Calibri"/>
                </a:rPr>
                <a:t>bERLinPro: </a:t>
              </a:r>
              <a:r>
                <a:rPr lang="en-GB" sz="1800" b="0" dirty="0" smtClean="0">
                  <a:latin typeface="Calibri"/>
                </a:rPr>
                <a:t>	</a:t>
              </a:r>
              <a:r>
                <a:rPr lang="en-GB" b="0" dirty="0" smtClean="0">
                  <a:solidFill>
                    <a:prstClr val="black"/>
                  </a:solidFill>
                  <a:latin typeface="Calibri"/>
                </a:rPr>
                <a:t>LEM </a:t>
              </a:r>
              <a:r>
                <a:rPr lang="en-GB" b="0" dirty="0">
                  <a:solidFill>
                    <a:prstClr val="black"/>
                  </a:solidFill>
                  <a:latin typeface="Calibri"/>
                  <a:sym typeface="Wingdings" panose="05000000000000000000" pitchFamily="2" charset="2"/>
                </a:rPr>
                <a:t>(</a:t>
              </a:r>
              <a:r>
                <a:rPr lang="en-GB" b="0" dirty="0" err="1">
                  <a:solidFill>
                    <a:prstClr val="black"/>
                  </a:solidFill>
                  <a:latin typeface="Symbol" panose="05050102010706020507" pitchFamily="18" charset="2"/>
                  <a:sym typeface="Wingdings" panose="05000000000000000000" pitchFamily="2" charset="2"/>
                </a:rPr>
                <a:t>s</a:t>
              </a:r>
              <a:r>
                <a:rPr lang="en-GB" b="0" baseline="-25000" dirty="0" err="1">
                  <a:solidFill>
                    <a:prstClr val="black"/>
                  </a:solidFill>
                  <a:latin typeface="Calibri"/>
                  <a:sym typeface="Wingdings" panose="05000000000000000000" pitchFamily="2" charset="2"/>
                </a:rPr>
                <a:t>s</a:t>
              </a:r>
              <a:r>
                <a:rPr lang="en-GB" b="0" dirty="0">
                  <a:solidFill>
                    <a:prstClr val="black"/>
                  </a:solidFill>
                  <a:latin typeface="Calibri"/>
                  <a:sym typeface="Wingdings" panose="05000000000000000000" pitchFamily="2" charset="2"/>
                </a:rPr>
                <a:t> = 2 </a:t>
              </a:r>
              <a:r>
                <a:rPr lang="en-GB" b="0" dirty="0" err="1">
                  <a:solidFill>
                    <a:prstClr val="black"/>
                  </a:solidFill>
                  <a:latin typeface="Calibri"/>
                  <a:sym typeface="Wingdings" panose="05000000000000000000" pitchFamily="2" charset="2"/>
                </a:rPr>
                <a:t>ps</a:t>
              </a:r>
              <a:r>
                <a:rPr lang="en-GB" b="0" dirty="0">
                  <a:solidFill>
                    <a:prstClr val="black"/>
                  </a:solidFill>
                  <a:latin typeface="Calibri"/>
                  <a:sym typeface="Wingdings" panose="05000000000000000000" pitchFamily="2" charset="2"/>
                </a:rPr>
                <a:t>, Q = 77 </a:t>
              </a:r>
              <a:r>
                <a:rPr lang="en-GB" b="0" dirty="0" err="1">
                  <a:solidFill>
                    <a:prstClr val="black"/>
                  </a:solidFill>
                  <a:latin typeface="Calibri"/>
                  <a:sym typeface="Wingdings" panose="05000000000000000000" pitchFamily="2" charset="2"/>
                </a:rPr>
                <a:t>pC</a:t>
              </a:r>
              <a:r>
                <a:rPr lang="en-GB" b="0" dirty="0">
                  <a:solidFill>
                    <a:prstClr val="black"/>
                  </a:solidFill>
                  <a:latin typeface="Calibri"/>
                  <a:sym typeface="Wingdings" panose="05000000000000000000" pitchFamily="2" charset="2"/>
                </a:rPr>
                <a:t>, N = 8, E = 50 MeV</a:t>
              </a:r>
              <a:r>
                <a:rPr lang="en-GB" b="0" dirty="0" smtClean="0">
                  <a:solidFill>
                    <a:prstClr val="black"/>
                  </a:solidFill>
                  <a:latin typeface="Calibri"/>
                  <a:sym typeface="Wingdings" panose="05000000000000000000" pitchFamily="2" charset="2"/>
                </a:rPr>
                <a:t>)  P</a:t>
              </a:r>
              <a:r>
                <a:rPr lang="en-GB" b="0" baseline="-25000" dirty="0" smtClean="0">
                  <a:solidFill>
                    <a:prstClr val="black"/>
                  </a:solidFill>
                  <a:latin typeface="Calibri"/>
                  <a:sym typeface="Wingdings" panose="05000000000000000000" pitchFamily="2" charset="2"/>
                </a:rPr>
                <a:t>CSR</a:t>
              </a:r>
              <a:r>
                <a:rPr lang="en-GB" b="0" dirty="0" smtClean="0">
                  <a:solidFill>
                    <a:prstClr val="black"/>
                  </a:solidFill>
                  <a:latin typeface="Calibri"/>
                  <a:sym typeface="Wingdings" panose="05000000000000000000" pitchFamily="2" charset="2"/>
                </a:rPr>
                <a:t> ~ 4.4 kW</a:t>
              </a:r>
            </a:p>
            <a:p>
              <a:pPr algn="l" defTabSz="138113">
                <a:lnSpc>
                  <a:spcPts val="2500"/>
                </a:lnSpc>
              </a:pPr>
              <a:r>
                <a:rPr lang="en-GB" b="0" dirty="0" smtClean="0">
                  <a:solidFill>
                    <a:prstClr val="black"/>
                  </a:solidFill>
                  <a:latin typeface="Calibri"/>
                  <a:sym typeface="Wingdings" panose="05000000000000000000" pitchFamily="2" charset="2"/>
                </a:rPr>
                <a:t>  </a:t>
              </a:r>
              <a:r>
                <a:rPr lang="en-GB" b="0" dirty="0">
                  <a:latin typeface="Calibri"/>
                  <a:sym typeface="Wingdings" panose="05000000000000000000" pitchFamily="2" charset="2"/>
                </a:rPr>
                <a:t>	</a:t>
              </a:r>
              <a:r>
                <a:rPr lang="en-GB" b="0" dirty="0" smtClean="0">
                  <a:latin typeface="Calibri"/>
                  <a:sym typeface="Wingdings" panose="05000000000000000000" pitchFamily="2" charset="2"/>
                </a:rPr>
                <a:t>							</a:t>
              </a:r>
              <a:r>
                <a:rPr lang="en-GB" b="0" dirty="0" smtClean="0">
                  <a:solidFill>
                    <a:srgbClr val="C00000"/>
                  </a:solidFill>
                  <a:latin typeface="Calibri"/>
                  <a:sym typeface="Wingdings" panose="05000000000000000000" pitchFamily="2" charset="2"/>
                </a:rPr>
                <a:t>SPM  CSR power (4.4 kW from LEM) limits bunch charge: </a:t>
              </a:r>
            </a:p>
            <a:p>
              <a:pPr algn="l" defTabSz="341313">
                <a:lnSpc>
                  <a:spcPts val="2500"/>
                </a:lnSpc>
              </a:pPr>
              <a:r>
                <a:rPr lang="en-GB" b="0" dirty="0">
                  <a:solidFill>
                    <a:srgbClr val="C00000"/>
                  </a:solidFill>
                  <a:latin typeface="Calibri"/>
                  <a:sym typeface="Wingdings" panose="05000000000000000000" pitchFamily="2" charset="2"/>
                </a:rPr>
                <a:t>	</a:t>
              </a:r>
              <a:r>
                <a:rPr lang="en-GB" b="0" dirty="0" smtClean="0">
                  <a:solidFill>
                    <a:srgbClr val="C00000"/>
                  </a:solidFill>
                  <a:latin typeface="Calibri"/>
                  <a:sym typeface="Wingdings" panose="05000000000000000000" pitchFamily="2" charset="2"/>
                </a:rPr>
                <a:t>					      Q</a:t>
              </a:r>
              <a:r>
                <a:rPr lang="en-GB" b="0" baseline="-25000" dirty="0" smtClean="0">
                  <a:solidFill>
                    <a:srgbClr val="C00000"/>
                  </a:solidFill>
                  <a:latin typeface="Calibri"/>
                  <a:sym typeface="Wingdings" panose="05000000000000000000" pitchFamily="2" charset="2"/>
                </a:rPr>
                <a:t>SPM</a:t>
              </a:r>
              <a:r>
                <a:rPr lang="en-GB" b="0" dirty="0" smtClean="0">
                  <a:solidFill>
                    <a:srgbClr val="C00000"/>
                  </a:solidFill>
                  <a:latin typeface="Calibri"/>
                  <a:sym typeface="Wingdings" panose="05000000000000000000" pitchFamily="2" charset="2"/>
                </a:rPr>
                <a:t> ~ 10 </a:t>
              </a:r>
              <a:r>
                <a:rPr lang="en-GB" b="0" dirty="0" err="1" smtClean="0">
                  <a:solidFill>
                    <a:srgbClr val="C00000"/>
                  </a:solidFill>
                  <a:latin typeface="Calibri"/>
                  <a:sym typeface="Wingdings" panose="05000000000000000000" pitchFamily="2" charset="2"/>
                </a:rPr>
                <a:t>pC</a:t>
              </a:r>
              <a:r>
                <a:rPr lang="en-GB" b="0" dirty="0" smtClean="0">
                  <a:solidFill>
                    <a:srgbClr val="C00000"/>
                  </a:solidFill>
                  <a:latin typeface="Calibri"/>
                  <a:sym typeface="Wingdings" panose="05000000000000000000" pitchFamily="2" charset="2"/>
                </a:rPr>
                <a:t>   @ 100 fs</a:t>
              </a:r>
              <a:endParaRPr lang="en-GB" sz="1800" b="0" dirty="0">
                <a:solidFill>
                  <a:srgbClr val="C00000"/>
                </a:solidFill>
                <a:latin typeface="Calibri"/>
              </a:endParaRPr>
            </a:p>
          </p:txBody>
        </p:sp>
        <p:graphicFrame>
          <p:nvGraphicFramePr>
            <p:cNvPr id="4109" name="Objekt 410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3610269"/>
                </p:ext>
              </p:extLst>
            </p:nvPr>
          </p:nvGraphicFramePr>
          <p:xfrm>
            <a:off x="6693041" y="5661248"/>
            <a:ext cx="1752476" cy="64668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06" name="Formel" r:id="rId5" imgW="1371600" imgH="507960" progId="Equation.3">
                    <p:embed/>
                  </p:oleObj>
                </mc:Choice>
                <mc:Fallback>
                  <p:oleObj name="Formel" r:id="rId5" imgW="1371600" imgH="50796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693041" y="5661248"/>
                          <a:ext cx="1752476" cy="64668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2" name="Rechteck 11"/>
          <p:cNvSpPr/>
          <p:nvPr/>
        </p:nvSpPr>
        <p:spPr>
          <a:xfrm>
            <a:off x="271464" y="3279447"/>
            <a:ext cx="8749706" cy="3234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500"/>
              </a:lnSpc>
            </a:pPr>
            <a:r>
              <a:rPr lang="en-GB" sz="1800" b="0" dirty="0" smtClean="0">
                <a:solidFill>
                  <a:prstClr val="black"/>
                </a:solidFill>
                <a:latin typeface="Calibri"/>
              </a:rPr>
              <a:t>Countermeasures:</a:t>
            </a:r>
          </a:p>
          <a:p>
            <a:pPr marL="457200" indent="-457200" algn="l">
              <a:lnSpc>
                <a:spcPts val="28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GB" sz="1800" b="0" dirty="0">
                <a:solidFill>
                  <a:schemeClr val="accent4">
                    <a:lumMod val="50000"/>
                    <a:lumOff val="50000"/>
                  </a:schemeClr>
                </a:solidFill>
                <a:latin typeface="Calibri"/>
              </a:rPr>
              <a:t>Shielding: </a:t>
            </a:r>
            <a:r>
              <a:rPr lang="en-GB" sz="1800" b="0" u="sng" dirty="0" smtClean="0">
                <a:solidFill>
                  <a:schemeClr val="accent4">
                    <a:lumMod val="50000"/>
                    <a:lumOff val="50000"/>
                  </a:schemeClr>
                </a:solidFill>
                <a:latin typeface="Calibri"/>
              </a:rPr>
              <a:t>s</a:t>
            </a:r>
            <a:r>
              <a:rPr lang="en-GB" sz="1800" b="0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</a:rPr>
              <a:t>uppression of long wavelength CSR</a:t>
            </a:r>
            <a:r>
              <a:rPr lang="en-GB" sz="18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</a:rPr>
              <a:t> </a:t>
            </a:r>
            <a:r>
              <a:rPr lang="en-GB" sz="18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sym typeface="Wingdings" panose="05000000000000000000" pitchFamily="2" charset="2"/>
              </a:rPr>
              <a:t> reduced aperture &amp; increased losses</a:t>
            </a:r>
          </a:p>
          <a:p>
            <a:pPr marL="457200" indent="-457200" algn="l">
              <a:lnSpc>
                <a:spcPts val="2800"/>
              </a:lnSpc>
              <a:spcAft>
                <a:spcPts val="600"/>
              </a:spcAft>
              <a:buFont typeface="+mj-lt"/>
              <a:buAutoNum type="arabicPeriod" startAt="2"/>
            </a:pPr>
            <a:r>
              <a:rPr lang="en-GB" sz="180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Beam Optics: </a:t>
            </a:r>
            <a:r>
              <a:rPr lang="en-US" sz="1800" b="0" u="sng" dirty="0" smtClean="0">
                <a:solidFill>
                  <a:srgbClr val="C00000"/>
                </a:solidFill>
                <a:latin typeface="Calibri"/>
                <a:sym typeface="Wingdings" panose="05000000000000000000" pitchFamily="2" charset="2"/>
              </a:rPr>
              <a:t>cancel out </a:t>
            </a:r>
            <a:r>
              <a:rPr lang="en-US" sz="1800" b="0" u="sng" dirty="0" smtClean="0">
                <a:solidFill>
                  <a:srgbClr val="C00000"/>
                </a:solidFill>
                <a:latin typeface="Calibri"/>
              </a:rPr>
              <a:t>energy modulation</a:t>
            </a:r>
            <a:r>
              <a:rPr lang="en-US" sz="1800" b="0" dirty="0" smtClean="0">
                <a:solidFill>
                  <a:srgbClr val="C00000"/>
                </a:solidFill>
                <a:latin typeface="Calibri"/>
              </a:rPr>
              <a:t> by long. beam flipping s </a:t>
            </a:r>
            <a:r>
              <a:rPr lang="en-US" sz="1800" b="0" dirty="0" smtClean="0">
                <a:solidFill>
                  <a:srgbClr val="C00000"/>
                </a:solidFill>
                <a:latin typeface="Calibri"/>
                <a:sym typeface="Wingdings" panose="05000000000000000000" pitchFamily="2" charset="2"/>
              </a:rPr>
              <a:t> -s:</a:t>
            </a:r>
            <a:r>
              <a:rPr lang="en-US" sz="1800" b="0" dirty="0" smtClean="0">
                <a:solidFill>
                  <a:srgbClr val="C00000"/>
                </a:solidFill>
                <a:latin typeface="Calibri"/>
              </a:rPr>
              <a:t>, requires</a:t>
            </a:r>
            <a:r>
              <a:rPr lang="en-US" sz="1800" b="0" dirty="0" smtClean="0">
                <a:solidFill>
                  <a:srgbClr val="C00000"/>
                </a:solidFill>
                <a:latin typeface="Calibri"/>
                <a:sym typeface="Wingdings" panose="05000000000000000000" pitchFamily="2" charset="2"/>
              </a:rPr>
              <a:t> crossing of full </a:t>
            </a:r>
            <a:r>
              <a:rPr lang="en-US" sz="1800" b="0" dirty="0">
                <a:solidFill>
                  <a:srgbClr val="C00000"/>
                </a:solidFill>
                <a:latin typeface="Calibri"/>
                <a:sym typeface="Wingdings" panose="05000000000000000000" pitchFamily="2" charset="2"/>
              </a:rPr>
              <a:t>compression </a:t>
            </a:r>
            <a:r>
              <a:rPr lang="en-US" sz="1800" b="0" dirty="0" smtClean="0">
                <a:solidFill>
                  <a:srgbClr val="C00000"/>
                </a:solidFill>
                <a:latin typeface="Calibri"/>
                <a:sym typeface="Wingdings" panose="05000000000000000000" pitchFamily="2" charset="2"/>
              </a:rPr>
              <a:t> more CSR &amp; large R</a:t>
            </a:r>
            <a:r>
              <a:rPr lang="en-US" sz="1800" b="0" baseline="-25000" dirty="0" smtClean="0">
                <a:solidFill>
                  <a:srgbClr val="C00000"/>
                </a:solidFill>
                <a:latin typeface="Calibri"/>
                <a:sym typeface="Wingdings" panose="05000000000000000000" pitchFamily="2" charset="2"/>
              </a:rPr>
              <a:t>56</a:t>
            </a:r>
            <a:r>
              <a:rPr lang="en-US" sz="1800" b="0" dirty="0" smtClean="0">
                <a:solidFill>
                  <a:srgbClr val="C00000"/>
                </a:solidFill>
                <a:latin typeface="Calibri"/>
                <a:sym typeface="Wingdings" panose="05000000000000000000" pitchFamily="2" charset="2"/>
              </a:rPr>
              <a:t>, unbalanced beam loading  </a:t>
            </a:r>
          </a:p>
          <a:p>
            <a:pPr marL="457200" indent="-457200" algn="l">
              <a:lnSpc>
                <a:spcPts val="2800"/>
              </a:lnSpc>
              <a:spcAft>
                <a:spcPts val="600"/>
              </a:spcAft>
              <a:buFont typeface="+mj-lt"/>
              <a:buAutoNum type="arabicPeriod" startAt="2"/>
            </a:pPr>
            <a:r>
              <a:rPr lang="en-US" sz="1800" dirty="0" smtClean="0">
                <a:solidFill>
                  <a:schemeClr val="tx1"/>
                </a:solidFill>
                <a:latin typeface="Calibri"/>
                <a:sym typeface="Wingdings" panose="05000000000000000000" pitchFamily="2" charset="2"/>
              </a:rPr>
              <a:t>Beam Optics:</a:t>
            </a:r>
            <a:r>
              <a:rPr lang="en-US" sz="1800" dirty="0">
                <a:solidFill>
                  <a:schemeClr val="tx1"/>
                </a:solidFill>
                <a:latin typeface="Calibri"/>
                <a:sym typeface="Wingdings" panose="05000000000000000000" pitchFamily="2" charset="2"/>
              </a:rPr>
              <a:t> </a:t>
            </a:r>
            <a:r>
              <a:rPr lang="en-US" sz="1800" b="0" u="sng" dirty="0" smtClean="0">
                <a:solidFill>
                  <a:schemeClr val="tx1"/>
                </a:solidFill>
                <a:latin typeface="Calibri"/>
                <a:sym typeface="Wingdings" panose="05000000000000000000" pitchFamily="2" charset="2"/>
              </a:rPr>
              <a:t>reduce </a:t>
            </a:r>
            <a:r>
              <a:rPr lang="en-US" sz="1800" b="0" u="sng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emittance growth</a:t>
            </a:r>
            <a:r>
              <a:rPr lang="en-US" sz="1800" b="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 by adjusting </a:t>
            </a:r>
            <a:r>
              <a:rPr lang="en-US" sz="1800" b="0" dirty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phase advance in bending </a:t>
            </a:r>
            <a:r>
              <a:rPr lang="en-US" sz="1800" b="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plane  cancel out excited betatron oscillations from previous CSR kick(s) </a:t>
            </a:r>
          </a:p>
          <a:p>
            <a:pPr algn="l">
              <a:lnSpc>
                <a:spcPts val="2800"/>
              </a:lnSpc>
              <a:spcAft>
                <a:spcPts val="600"/>
              </a:spcAft>
            </a:pPr>
            <a:r>
              <a:rPr lang="en-GB" sz="2000" dirty="0" err="1" smtClean="0">
                <a:solidFill>
                  <a:schemeClr val="tx2"/>
                </a:solidFill>
                <a:latin typeface="Calibri"/>
                <a:sym typeface="Wingdings" panose="05000000000000000000" pitchFamily="2" charset="2"/>
              </a:rPr>
              <a:t>bERLinPro</a:t>
            </a:r>
            <a:r>
              <a:rPr lang="en-GB" sz="2000" dirty="0" smtClean="0">
                <a:solidFill>
                  <a:schemeClr val="tx2"/>
                </a:solidFill>
                <a:latin typeface="Calibri"/>
                <a:sym typeface="Wingdings" panose="05000000000000000000" pitchFamily="2" charset="2"/>
              </a:rPr>
              <a:t>:</a:t>
            </a:r>
            <a:r>
              <a:rPr lang="en-GB" sz="2000" dirty="0" smtClean="0">
                <a:solidFill>
                  <a:schemeClr val="accent4">
                    <a:lumMod val="50000"/>
                    <a:lumOff val="50000"/>
                  </a:schemeClr>
                </a:solidFill>
                <a:latin typeface="Calibri"/>
                <a:sym typeface="Wingdings" panose="05000000000000000000" pitchFamily="2" charset="2"/>
              </a:rPr>
              <a:t>  </a:t>
            </a:r>
            <a:r>
              <a:rPr lang="en-GB" sz="2000" b="0" dirty="0" smtClean="0">
                <a:solidFill>
                  <a:schemeClr val="tx1"/>
                </a:solidFill>
                <a:latin typeface="Calibri"/>
                <a:sym typeface="Wingdings" panose="05000000000000000000" pitchFamily="2" charset="2"/>
              </a:rPr>
              <a:t>1D-simulations  CSR no major issue</a:t>
            </a:r>
          </a:p>
          <a:p>
            <a:pPr algn="l">
              <a:lnSpc>
                <a:spcPts val="2800"/>
              </a:lnSpc>
              <a:spcAft>
                <a:spcPts val="600"/>
              </a:spcAft>
            </a:pPr>
            <a:r>
              <a:rPr lang="en-GB" sz="2000" b="0" dirty="0" smtClean="0">
                <a:solidFill>
                  <a:schemeClr val="tx1"/>
                </a:solidFill>
                <a:latin typeface="Calibri"/>
                <a:sym typeface="Wingdings" panose="05000000000000000000" pitchFamily="2" charset="2"/>
              </a:rPr>
              <a:t>     limited tune adjustment range  optics not optimized with respect to CSR</a:t>
            </a:r>
            <a:endParaRPr lang="en-GB" sz="2000" b="0" dirty="0" smtClean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3" name="Rechteck 2"/>
          <p:cNvSpPr/>
          <p:nvPr/>
        </p:nvSpPr>
        <p:spPr bwMode="auto">
          <a:xfrm>
            <a:off x="156940" y="835533"/>
            <a:ext cx="8749706" cy="4722305"/>
          </a:xfrm>
          <a:prstGeom prst="rect">
            <a:avLst/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1" i="0" u="none" strike="noStrike" cap="none" normalizeH="0" baseline="0" smtClean="0">
              <a:ln>
                <a:noFill/>
              </a:ln>
              <a:solidFill>
                <a:srgbClr val="00589C"/>
              </a:solidFill>
              <a:effectLst/>
              <a:latin typeface="Arial" charset="0"/>
              <a:cs typeface="Arial" charset="0"/>
            </a:endParaRPr>
          </a:p>
        </p:txBody>
      </p:sp>
      <p:grpSp>
        <p:nvGrpSpPr>
          <p:cNvPr id="9" name="Gruppieren 8"/>
          <p:cNvGrpSpPr/>
          <p:nvPr/>
        </p:nvGrpSpPr>
        <p:grpSpPr>
          <a:xfrm>
            <a:off x="1035025" y="719283"/>
            <a:ext cx="7008613" cy="4952855"/>
            <a:chOff x="1487606" y="664720"/>
            <a:chExt cx="6081673" cy="3781028"/>
          </a:xfrm>
        </p:grpSpPr>
        <p:sp>
          <p:nvSpPr>
            <p:cNvPr id="8" name="Rechteck 7"/>
            <p:cNvSpPr/>
            <p:nvPr/>
          </p:nvSpPr>
          <p:spPr bwMode="auto">
            <a:xfrm>
              <a:off x="1487606" y="664720"/>
              <a:ext cx="6081673" cy="3781028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600" b="1" i="0" u="none" strike="noStrike" cap="none" normalizeH="0" baseline="0" smtClean="0">
                <a:ln>
                  <a:noFill/>
                </a:ln>
                <a:solidFill>
                  <a:srgbClr val="00589C"/>
                </a:solidFill>
                <a:effectLst/>
                <a:latin typeface="Arial" charset="0"/>
                <a:cs typeface="Arial" charset="0"/>
              </a:endParaRPr>
            </a:p>
          </p:txBody>
        </p:sp>
        <p:pic>
          <p:nvPicPr>
            <p:cNvPr id="3206" name="Picture 134" descr="D:\Mathematics\Mathematica\emmi_plot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1706" y="793995"/>
              <a:ext cx="5997573" cy="3628531"/>
            </a:xfrm>
            <a:prstGeom prst="rect">
              <a:avLst/>
            </a:prstGeom>
            <a:solidFill>
              <a:schemeClr val="bg1"/>
            </a:solidFill>
            <a:extLst/>
          </p:spPr>
        </p:pic>
      </p:grpSp>
      <p:grpSp>
        <p:nvGrpSpPr>
          <p:cNvPr id="14" name="Gruppieren 13"/>
          <p:cNvGrpSpPr/>
          <p:nvPr/>
        </p:nvGrpSpPr>
        <p:grpSpPr>
          <a:xfrm>
            <a:off x="2325671" y="4729442"/>
            <a:ext cx="4958894" cy="838626"/>
            <a:chOff x="1659198" y="5255417"/>
            <a:chExt cx="5757149" cy="838626"/>
          </a:xfrm>
        </p:grpSpPr>
        <p:sp>
          <p:nvSpPr>
            <p:cNvPr id="15" name="Textfeld 14"/>
            <p:cNvSpPr txBox="1"/>
            <p:nvPr/>
          </p:nvSpPr>
          <p:spPr>
            <a:xfrm>
              <a:off x="6803680" y="5445274"/>
              <a:ext cx="612667" cy="5847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alibri" panose="020F0502020204030204" pitchFamily="34" charset="0"/>
                </a:rPr>
                <a:t>linac</a:t>
              </a:r>
            </a:p>
            <a:p>
              <a:r>
                <a:rPr lang="en-US" dirty="0" smtClean="0">
                  <a:latin typeface="Calibri" panose="020F0502020204030204" pitchFamily="34" charset="0"/>
                </a:rPr>
                <a:t>(</a:t>
              </a:r>
              <a:r>
                <a:rPr lang="en-US" dirty="0" err="1" smtClean="0">
                  <a:latin typeface="Calibri" panose="020F0502020204030204" pitchFamily="34" charset="0"/>
                </a:rPr>
                <a:t>dec</a:t>
              </a:r>
              <a:r>
                <a:rPr lang="en-US" dirty="0" smtClean="0">
                  <a:latin typeface="Calibri" panose="020F0502020204030204" pitchFamily="34" charset="0"/>
                </a:rPr>
                <a:t>)</a:t>
              </a:r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1659198" y="5755489"/>
              <a:ext cx="999641" cy="33855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" panose="020F0502020204030204" pitchFamily="34" charset="0"/>
                </a:rPr>
                <a:t>arc1</a:t>
              </a:r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4895760" y="5755489"/>
              <a:ext cx="999641" cy="33855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" panose="020F0502020204030204" pitchFamily="34" charset="0"/>
                </a:rPr>
                <a:t>arc2</a:t>
              </a:r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3131697" y="5255417"/>
              <a:ext cx="1366434" cy="33855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" panose="020F0502020204030204" pitchFamily="34" charset="0"/>
                </a:rPr>
                <a:t>rec. straight</a:t>
              </a:r>
              <a:endParaRPr lang="en-US" dirty="0"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38765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1220033" y="101528"/>
            <a:ext cx="49855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dirty="0" smtClean="0">
                <a:solidFill>
                  <a:prstClr val="white"/>
                </a:solidFill>
                <a:latin typeface="Calibri"/>
              </a:rPr>
              <a:t>ERL Beam Dynamics: Beam Break Up</a:t>
            </a:r>
            <a:endParaRPr lang="en-US" sz="24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426532" y="980728"/>
            <a:ext cx="8321932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500"/>
              </a:lnSpc>
            </a:pPr>
            <a:r>
              <a:rPr lang="en-GB" sz="2000" dirty="0">
                <a:solidFill>
                  <a:prstClr val="black"/>
                </a:solidFill>
                <a:latin typeface="Calibri"/>
              </a:rPr>
              <a:t>B</a:t>
            </a:r>
            <a:r>
              <a:rPr lang="en-GB" sz="2000" dirty="0" smtClean="0">
                <a:solidFill>
                  <a:prstClr val="black"/>
                </a:solidFill>
                <a:latin typeface="Calibri"/>
              </a:rPr>
              <a:t>eam Break Up: 	</a:t>
            </a:r>
            <a:r>
              <a:rPr lang="en-GB" sz="2000" b="0" dirty="0" smtClean="0">
                <a:solidFill>
                  <a:prstClr val="black"/>
                </a:solidFill>
                <a:latin typeface="Calibri"/>
              </a:rPr>
              <a:t>resonant interaction of short &amp; long range cavity wake fields </a:t>
            </a:r>
            <a:r>
              <a:rPr lang="en-GB" sz="2000" b="0" dirty="0">
                <a:solidFill>
                  <a:prstClr val="black"/>
                </a:solidFill>
                <a:latin typeface="Calibri"/>
              </a:rPr>
              <a:t>	</a:t>
            </a:r>
            <a:r>
              <a:rPr lang="en-GB" sz="2000" b="0" dirty="0" smtClean="0">
                <a:solidFill>
                  <a:prstClr val="black"/>
                </a:solidFill>
                <a:latin typeface="Calibri"/>
              </a:rPr>
              <a:t>with the generating bunch or subsequent bunches</a:t>
            </a:r>
          </a:p>
          <a:p>
            <a:pPr marL="0" lvl="1" algn="l">
              <a:lnSpc>
                <a:spcPts val="2500"/>
              </a:lnSpc>
            </a:pPr>
            <a:r>
              <a:rPr lang="en-GB" sz="2000" dirty="0" smtClean="0">
                <a:solidFill>
                  <a:srgbClr val="C00000"/>
                </a:solidFill>
                <a:latin typeface="Calibri"/>
              </a:rPr>
              <a:t>if HOM </a:t>
            </a:r>
            <a:r>
              <a:rPr lang="en-GB" sz="2000" dirty="0">
                <a:solidFill>
                  <a:srgbClr val="C00000"/>
                </a:solidFill>
                <a:latin typeface="Calibri"/>
              </a:rPr>
              <a:t>excitation exceeds HOM damping </a:t>
            </a:r>
            <a:r>
              <a:rPr lang="en-GB" sz="2000" dirty="0">
                <a:solidFill>
                  <a:srgbClr val="C00000"/>
                </a:solidFill>
                <a:latin typeface="Calibri"/>
                <a:sym typeface="Wingdings" panose="05000000000000000000" pitchFamily="2" charset="2"/>
              </a:rPr>
              <a:t> </a:t>
            </a:r>
            <a:r>
              <a:rPr lang="en-GB" sz="2000" dirty="0" smtClean="0">
                <a:solidFill>
                  <a:srgbClr val="C00000"/>
                </a:solidFill>
                <a:latin typeface="Calibri"/>
                <a:sym typeface="Wingdings" panose="05000000000000000000" pitchFamily="2" charset="2"/>
              </a:rPr>
              <a:t>kick </a:t>
            </a:r>
            <a:r>
              <a:rPr lang="en-GB" sz="2000" dirty="0">
                <a:solidFill>
                  <a:srgbClr val="C00000"/>
                </a:solidFill>
                <a:latin typeface="Calibri"/>
                <a:sym typeface="Wingdings" panose="05000000000000000000" pitchFamily="2" charset="2"/>
              </a:rPr>
              <a:t>strength </a:t>
            </a:r>
            <a:r>
              <a:rPr lang="en-GB" sz="2000" dirty="0" smtClean="0">
                <a:solidFill>
                  <a:srgbClr val="C00000"/>
                </a:solidFill>
                <a:latin typeface="Calibri"/>
                <a:sym typeface="Wingdings" panose="05000000000000000000" pitchFamily="2" charset="2"/>
              </a:rPr>
              <a:t>rapidly increases 	 instability &amp; beam loss</a:t>
            </a:r>
            <a:endParaRPr lang="en-GB" sz="2000" dirty="0" smtClean="0">
              <a:solidFill>
                <a:srgbClr val="C00000"/>
              </a:solidFill>
              <a:latin typeface="Calibri"/>
            </a:endParaRPr>
          </a:p>
        </p:txBody>
      </p:sp>
      <p:sp>
        <p:nvSpPr>
          <p:cNvPr id="4098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l"/>
            <a:endParaRPr lang="en-US" sz="1800" b="0">
              <a:solidFill>
                <a:prstClr val="black"/>
              </a:solidFill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426532" y="5467430"/>
            <a:ext cx="8282380" cy="714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500"/>
              </a:lnSpc>
            </a:pPr>
            <a:r>
              <a:rPr lang="en-GB" sz="1800" dirty="0" smtClean="0">
                <a:solidFill>
                  <a:prstClr val="black"/>
                </a:solidFill>
                <a:latin typeface="Calibri"/>
              </a:rPr>
              <a:t>various BBU variants: </a:t>
            </a:r>
            <a:r>
              <a:rPr lang="en-GB" sz="1800" b="0" dirty="0" smtClean="0">
                <a:solidFill>
                  <a:schemeClr val="tx1"/>
                </a:solidFill>
                <a:latin typeface="Calibri"/>
              </a:rPr>
              <a:t>single bunch BBU, multi bunch BBU (cumulative </a:t>
            </a:r>
            <a:r>
              <a:rPr lang="en-GB" sz="1800" b="0" dirty="0">
                <a:solidFill>
                  <a:prstClr val="black"/>
                </a:solidFill>
                <a:latin typeface="Calibri"/>
              </a:rPr>
              <a:t>/ regenerative, transverse / longitudinal, single-/multi-cavity, single-/</a:t>
            </a:r>
            <a:r>
              <a:rPr lang="en-GB" sz="1800" b="0" dirty="0" smtClean="0">
                <a:solidFill>
                  <a:prstClr val="black"/>
                </a:solidFill>
                <a:latin typeface="Calibri"/>
              </a:rPr>
              <a:t>multiple-turn)</a:t>
            </a:r>
          </a:p>
        </p:txBody>
      </p:sp>
      <p:sp>
        <p:nvSpPr>
          <p:cNvPr id="2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l"/>
            <a:endParaRPr lang="en-US" sz="1800" b="0">
              <a:solidFill>
                <a:prstClr val="black"/>
              </a:solidFill>
            </a:endParaRPr>
          </a:p>
        </p:txBody>
      </p:sp>
      <p:grpSp>
        <p:nvGrpSpPr>
          <p:cNvPr id="27" name="Gruppieren 26"/>
          <p:cNvGrpSpPr/>
          <p:nvPr/>
        </p:nvGrpSpPr>
        <p:grpSpPr>
          <a:xfrm>
            <a:off x="2049542" y="2805200"/>
            <a:ext cx="6148816" cy="2212493"/>
            <a:chOff x="539552" y="2636912"/>
            <a:chExt cx="5596458" cy="1872208"/>
          </a:xfrm>
        </p:grpSpPr>
        <p:pic>
          <p:nvPicPr>
            <p:cNvPr id="29" name="Picture 6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552" y="2636912"/>
              <a:ext cx="4248472" cy="187220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</p:pic>
        <p:cxnSp>
          <p:nvCxnSpPr>
            <p:cNvPr id="30" name="Gerade Verbindung mit Pfeil 29"/>
            <p:cNvCxnSpPr/>
            <p:nvPr/>
          </p:nvCxnSpPr>
          <p:spPr>
            <a:xfrm flipV="1">
              <a:off x="4572000" y="2709143"/>
              <a:ext cx="0" cy="376541"/>
            </a:xfrm>
            <a:prstGeom prst="straightConnector1">
              <a:avLst/>
            </a:prstGeom>
            <a:ln>
              <a:solidFill>
                <a:schemeClr val="bg1">
                  <a:lumMod val="6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mit Pfeil 30"/>
            <p:cNvCxnSpPr/>
            <p:nvPr/>
          </p:nvCxnSpPr>
          <p:spPr>
            <a:xfrm flipV="1">
              <a:off x="4572000" y="3079167"/>
              <a:ext cx="351656" cy="1"/>
            </a:xfrm>
            <a:prstGeom prst="straightConnector1">
              <a:avLst/>
            </a:prstGeom>
            <a:ln>
              <a:solidFill>
                <a:schemeClr val="bg1">
                  <a:lumMod val="6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feld 32"/>
            <p:cNvSpPr txBox="1"/>
            <p:nvPr/>
          </p:nvSpPr>
          <p:spPr>
            <a:xfrm>
              <a:off x="4355976" y="2678723"/>
              <a:ext cx="24878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000" b="0" dirty="0" smtClean="0">
                  <a:solidFill>
                    <a:prstClr val="white">
                      <a:lumMod val="65000"/>
                    </a:prstClr>
                  </a:solidFill>
                </a:rPr>
                <a:t>x</a:t>
              </a:r>
              <a:endParaRPr lang="en-US" sz="1000" b="0" dirty="0">
                <a:solidFill>
                  <a:prstClr val="white">
                    <a:lumMod val="65000"/>
                  </a:prstClr>
                </a:solidFill>
              </a:endParaRPr>
            </a:p>
          </p:txBody>
        </p:sp>
        <p:sp>
          <p:nvSpPr>
            <p:cNvPr id="36" name="Textfeld 35"/>
            <p:cNvSpPr txBox="1"/>
            <p:nvPr/>
          </p:nvSpPr>
          <p:spPr>
            <a:xfrm>
              <a:off x="4788024" y="3014158"/>
              <a:ext cx="24878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000" b="0" dirty="0" smtClean="0">
                  <a:solidFill>
                    <a:prstClr val="white">
                      <a:lumMod val="65000"/>
                    </a:prstClr>
                  </a:solidFill>
                </a:rPr>
                <a:t>z</a:t>
              </a:r>
              <a:endParaRPr lang="en-US" sz="1000" b="0" dirty="0">
                <a:solidFill>
                  <a:prstClr val="white">
                    <a:lumMod val="65000"/>
                  </a:prstClr>
                </a:solidFill>
              </a:endParaRPr>
            </a:p>
          </p:txBody>
        </p:sp>
        <p:grpSp>
          <p:nvGrpSpPr>
            <p:cNvPr id="44" name="Gruppieren 43"/>
            <p:cNvGrpSpPr/>
            <p:nvPr/>
          </p:nvGrpSpPr>
          <p:grpSpPr>
            <a:xfrm rot="16200000">
              <a:off x="5657986" y="3167001"/>
              <a:ext cx="673713" cy="282334"/>
              <a:chOff x="6516216" y="3126723"/>
              <a:chExt cx="673713" cy="282334"/>
            </a:xfrm>
          </p:grpSpPr>
          <p:sp>
            <p:nvSpPr>
              <p:cNvPr id="48" name="Rechteck 47"/>
              <p:cNvSpPr/>
              <p:nvPr/>
            </p:nvSpPr>
            <p:spPr>
              <a:xfrm>
                <a:off x="6973905" y="3196546"/>
                <a:ext cx="216024" cy="21251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1800" b="0">
                  <a:solidFill>
                    <a:prstClr val="white"/>
                  </a:solidFill>
                </a:endParaRPr>
              </a:p>
            </p:txBody>
          </p:sp>
          <p:sp>
            <p:nvSpPr>
              <p:cNvPr id="49" name="Rechteck 48"/>
              <p:cNvSpPr/>
              <p:nvPr/>
            </p:nvSpPr>
            <p:spPr>
              <a:xfrm rot="20441175">
                <a:off x="6516216" y="3126723"/>
                <a:ext cx="144016" cy="18177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1800" b="0">
                  <a:solidFill>
                    <a:prstClr val="whit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32238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34" b="5563"/>
          <a:stretch/>
        </p:blipFill>
        <p:spPr bwMode="auto">
          <a:xfrm>
            <a:off x="5508104" y="3601325"/>
            <a:ext cx="3600400" cy="2852012"/>
          </a:xfrm>
          <a:prstGeom prst="rect">
            <a:avLst/>
          </a:prstGeom>
          <a:noFill/>
        </p:spPr>
      </p:pic>
      <p:sp>
        <p:nvSpPr>
          <p:cNvPr id="4" name="Textfeld 3"/>
          <p:cNvSpPr txBox="1"/>
          <p:nvPr/>
        </p:nvSpPr>
        <p:spPr>
          <a:xfrm>
            <a:off x="1220033" y="101528"/>
            <a:ext cx="49855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dirty="0" smtClean="0">
                <a:solidFill>
                  <a:prstClr val="white"/>
                </a:solidFill>
                <a:latin typeface="Calibri"/>
              </a:rPr>
              <a:t>ERL Beam Dynamics: Beam Break Up</a:t>
            </a:r>
            <a:endParaRPr lang="en-US" sz="24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098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l"/>
            <a:endParaRPr lang="en-US" sz="1800" b="0">
              <a:solidFill>
                <a:prstClr val="black"/>
              </a:solidFill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627058" y="941786"/>
            <a:ext cx="4377136" cy="714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500"/>
              </a:lnSpc>
            </a:pPr>
            <a:r>
              <a:rPr lang="en-GB" sz="1800" dirty="0">
                <a:solidFill>
                  <a:prstClr val="black"/>
                </a:solidFill>
                <a:latin typeface="Calibri"/>
              </a:rPr>
              <a:t>regenerative transverse BBU </a:t>
            </a:r>
            <a:endParaRPr lang="en-GB" sz="1800" dirty="0" smtClean="0">
              <a:solidFill>
                <a:prstClr val="black"/>
              </a:solidFill>
              <a:latin typeface="Calibri"/>
            </a:endParaRPr>
          </a:p>
          <a:p>
            <a:pPr algn="l">
              <a:lnSpc>
                <a:spcPts val="2500"/>
              </a:lnSpc>
            </a:pPr>
            <a:r>
              <a:rPr lang="en-GB" sz="1800" dirty="0" smtClean="0">
                <a:solidFill>
                  <a:prstClr val="black"/>
                </a:solidFill>
                <a:latin typeface="Calibri"/>
              </a:rPr>
              <a:t>(</a:t>
            </a:r>
            <a:r>
              <a:rPr lang="en-GB" sz="1800" dirty="0">
                <a:solidFill>
                  <a:prstClr val="black"/>
                </a:solidFill>
                <a:latin typeface="Calibri"/>
              </a:rPr>
              <a:t>single cavity, single turn, one mode</a:t>
            </a:r>
            <a:r>
              <a:rPr lang="en-GB" sz="1800" dirty="0" smtClean="0">
                <a:solidFill>
                  <a:prstClr val="black"/>
                </a:solidFill>
                <a:latin typeface="Calibri"/>
              </a:rPr>
              <a:t>):</a:t>
            </a:r>
            <a:endParaRPr lang="en-GB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l"/>
            <a:endParaRPr lang="en-US" sz="1800" b="0">
              <a:solidFill>
                <a:prstClr val="black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l"/>
            <a:endParaRPr lang="en-US" sz="1800" b="0">
              <a:solidFill>
                <a:prstClr val="black"/>
              </a:solidFill>
            </a:endParaRPr>
          </a:p>
        </p:txBody>
      </p:sp>
      <p:sp>
        <p:nvSpPr>
          <p:cNvPr id="53" name="Rechteck 52"/>
          <p:cNvSpPr/>
          <p:nvPr/>
        </p:nvSpPr>
        <p:spPr>
          <a:xfrm>
            <a:off x="627058" y="1988840"/>
            <a:ext cx="7889883" cy="43345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800" dirty="0" smtClean="0">
                <a:solidFill>
                  <a:prstClr val="black"/>
                </a:solidFill>
                <a:latin typeface="Calibri"/>
              </a:rPr>
              <a:t>Countermeasures:</a:t>
            </a:r>
          </a:p>
          <a:p>
            <a:pPr algn="l"/>
            <a:endParaRPr lang="en-GB" sz="1800" dirty="0" smtClean="0">
              <a:solidFill>
                <a:prstClr val="black"/>
              </a:solidFill>
              <a:latin typeface="Calibri"/>
            </a:endParaRPr>
          </a:p>
          <a:p>
            <a:pPr marL="342900" indent="-342900" algn="l">
              <a:buFont typeface="+mj-lt"/>
              <a:buAutoNum type="arabicPeriod"/>
            </a:pPr>
            <a:r>
              <a:rPr lang="en-GB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</a:rPr>
              <a:t>cavity design: </a:t>
            </a:r>
          </a:p>
          <a:p>
            <a:pPr marL="800100" lvl="1" indent="-342900" algn="l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GB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sym typeface="Wingdings" panose="05000000000000000000" pitchFamily="2" charset="2"/>
              </a:rPr>
              <a:t>HOMs: small R/Q, varying </a:t>
            </a:r>
            <a:r>
              <a:rPr lang="en-GB" b="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w</a:t>
            </a:r>
            <a:r>
              <a:rPr lang="en-GB" b="0" baseline="-25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l</a:t>
            </a:r>
            <a:r>
              <a:rPr lang="en-GB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 </a:t>
            </a:r>
            <a:r>
              <a:rPr lang="en-GB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sym typeface="Wingdings" panose="05000000000000000000" pitchFamily="2" charset="2"/>
              </a:rPr>
              <a:t>at fixed </a:t>
            </a:r>
            <a:r>
              <a:rPr lang="en-GB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w</a:t>
            </a:r>
            <a:r>
              <a:rPr lang="en-GB" b="0" baseline="-25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sym typeface="Wingdings" panose="05000000000000000000" pitchFamily="2" charset="2"/>
              </a:rPr>
              <a:t>0</a:t>
            </a:r>
            <a:r>
              <a:rPr lang="en-GB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sym typeface="Wingdings" panose="05000000000000000000" pitchFamily="2" charset="2"/>
              </a:rPr>
              <a:t>  multi cavity BBU thresholds increase</a:t>
            </a:r>
            <a:endParaRPr lang="en-GB" b="0" baseline="-25000" dirty="0" smtClean="0">
              <a:solidFill>
                <a:schemeClr val="tx1">
                  <a:lumMod val="50000"/>
                  <a:lumOff val="50000"/>
                </a:schemeClr>
              </a:solidFill>
              <a:latin typeface="Calibri"/>
              <a:sym typeface="Wingdings" panose="05000000000000000000" pitchFamily="2" charset="2"/>
            </a:endParaRPr>
          </a:p>
          <a:p>
            <a:pPr marL="800100" lvl="1" indent="-342900" algn="l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GB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sym typeface="Wingdings" panose="05000000000000000000" pitchFamily="2" charset="2"/>
              </a:rPr>
              <a:t>no HOM on a fundamental’s harmonics: </a:t>
            </a:r>
            <a:r>
              <a:rPr lang="en-GB" b="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Symbol" panose="05050102010706020507" pitchFamily="18" charset="2"/>
              </a:rPr>
              <a:t>w</a:t>
            </a:r>
            <a:r>
              <a:rPr lang="en-GB" b="0" baseline="-25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Symbol" panose="05050102010706020507" pitchFamily="18" charset="2"/>
              </a:rPr>
              <a:t>l</a:t>
            </a:r>
            <a:r>
              <a:rPr lang="en-GB" b="0" baseline="-25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ymbol" panose="05050102010706020507" pitchFamily="18" charset="2"/>
              </a:rPr>
              <a:t> </a:t>
            </a:r>
            <a:r>
              <a:rPr lang="en-GB" b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</a:rPr>
              <a:t>≠ </a:t>
            </a:r>
            <a:r>
              <a:rPr lang="en-GB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</a:rPr>
              <a:t>n*</a:t>
            </a:r>
            <a:r>
              <a:rPr lang="en-GB" b="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Symbol" panose="05050102010706020507" pitchFamily="18" charset="2"/>
              </a:rPr>
              <a:t>w</a:t>
            </a:r>
            <a:r>
              <a:rPr lang="en-GB" b="0" baseline="-25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</a:rPr>
              <a:t>rf</a:t>
            </a:r>
            <a:endParaRPr lang="en-GB" b="0" dirty="0" smtClean="0">
              <a:solidFill>
                <a:schemeClr val="tx1">
                  <a:lumMod val="50000"/>
                  <a:lumOff val="50000"/>
                </a:schemeClr>
              </a:solidFill>
              <a:latin typeface="Calibri"/>
            </a:endParaRPr>
          </a:p>
          <a:p>
            <a:pPr marL="800100" lvl="1" indent="-342900" algn="l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GB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</a:rPr>
              <a:t>low Q for HOM </a:t>
            </a:r>
            <a:r>
              <a:rPr lang="en-GB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sym typeface="Wingdings" panose="05000000000000000000" pitchFamily="2" charset="2"/>
              </a:rPr>
              <a:t> HOM dampers (ferrites, waveguides, …)</a:t>
            </a:r>
            <a:endParaRPr lang="en-GB" b="0" dirty="0">
              <a:solidFill>
                <a:schemeClr val="tx1">
                  <a:lumMod val="50000"/>
                  <a:lumOff val="50000"/>
                </a:schemeClr>
              </a:solidFill>
              <a:latin typeface="Calibri"/>
            </a:endParaRPr>
          </a:p>
          <a:p>
            <a:pPr marL="342900" indent="-342900" algn="l">
              <a:lnSpc>
                <a:spcPts val="2500"/>
              </a:lnSpc>
              <a:buFont typeface="+mj-lt"/>
              <a:buAutoNum type="arabicPeriod"/>
            </a:pPr>
            <a:r>
              <a:rPr lang="en-GB" sz="180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recirculator beam optics:</a:t>
            </a:r>
          </a:p>
          <a:p>
            <a:pPr marL="800100" lvl="1" indent="-342900" algn="l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GB" b="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for </a:t>
            </a:r>
            <a:r>
              <a:rPr lang="en-GB" b="0" dirty="0" smtClean="0">
                <a:solidFill>
                  <a:prstClr val="black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a</a:t>
            </a:r>
            <a:r>
              <a:rPr lang="en-GB" b="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=0 &amp; uncoupled beam transport </a:t>
            </a:r>
          </a:p>
          <a:p>
            <a:pPr lvl="1" algn="l">
              <a:lnSpc>
                <a:spcPts val="2400"/>
              </a:lnSpc>
            </a:pPr>
            <a:r>
              <a:rPr lang="en-GB" b="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 m* = m</a:t>
            </a:r>
            <a:r>
              <a:rPr lang="en-GB" b="0" baseline="-2500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12</a:t>
            </a:r>
            <a:r>
              <a:rPr lang="en-GB" b="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 = (</a:t>
            </a:r>
            <a:r>
              <a:rPr lang="en-GB" b="0" dirty="0" smtClean="0">
                <a:solidFill>
                  <a:prstClr val="black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GB" b="0" baseline="-2500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1</a:t>
            </a:r>
            <a:r>
              <a:rPr lang="en-GB" b="0" dirty="0" smtClean="0">
                <a:solidFill>
                  <a:prstClr val="black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GB" b="0" baseline="-2500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2</a:t>
            </a:r>
            <a:r>
              <a:rPr lang="en-GB" b="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)</a:t>
            </a:r>
            <a:r>
              <a:rPr lang="en-GB" b="0" baseline="3000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1/2</a:t>
            </a:r>
            <a:r>
              <a:rPr lang="en-GB" b="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 sin(</a:t>
            </a:r>
            <a:r>
              <a:rPr lang="en-GB" b="0" dirty="0" err="1" smtClean="0">
                <a:solidFill>
                  <a:prstClr val="black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Dj</a:t>
            </a:r>
            <a:r>
              <a:rPr lang="en-GB" b="0" baseline="-25000" dirty="0" err="1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x</a:t>
            </a:r>
            <a:r>
              <a:rPr lang="en-GB" b="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) =0 for </a:t>
            </a:r>
            <a:r>
              <a:rPr lang="en-GB" b="0" dirty="0" err="1" smtClean="0">
                <a:solidFill>
                  <a:prstClr val="black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Dj</a:t>
            </a:r>
            <a:r>
              <a:rPr lang="en-GB" b="0" dirty="0" smtClean="0">
                <a:solidFill>
                  <a:prstClr val="black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 </a:t>
            </a:r>
            <a:r>
              <a:rPr lang="en-GB" b="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= n</a:t>
            </a:r>
            <a:r>
              <a:rPr lang="en-GB" b="0" dirty="0" smtClean="0">
                <a:solidFill>
                  <a:prstClr val="black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p</a:t>
            </a:r>
          </a:p>
          <a:p>
            <a:pPr marL="800100" lvl="1" indent="-342900" algn="l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GB" b="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adjust </a:t>
            </a:r>
            <a:r>
              <a:rPr lang="en-GB" b="0" dirty="0" smtClean="0">
                <a:solidFill>
                  <a:prstClr val="black"/>
                </a:solidFill>
                <a:latin typeface="Calibri"/>
              </a:rPr>
              <a:t>sin(</a:t>
            </a:r>
            <a:r>
              <a:rPr lang="en-GB" b="0" dirty="0" err="1" smtClean="0">
                <a:solidFill>
                  <a:prstClr val="black"/>
                </a:solidFill>
                <a:latin typeface="Symbol" panose="05050102010706020507" pitchFamily="18" charset="2"/>
              </a:rPr>
              <a:t>w</a:t>
            </a:r>
            <a:r>
              <a:rPr lang="en-GB" b="0" baseline="-25000" dirty="0" err="1" smtClean="0">
                <a:solidFill>
                  <a:prstClr val="black"/>
                </a:solidFill>
                <a:latin typeface="Symbol" panose="05050102010706020507" pitchFamily="18" charset="2"/>
              </a:rPr>
              <a:t>l</a:t>
            </a:r>
            <a:r>
              <a:rPr lang="en-GB" b="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GB" b="0" dirty="0" err="1">
                <a:solidFill>
                  <a:prstClr val="black"/>
                </a:solidFill>
                <a:latin typeface="Calibri"/>
              </a:rPr>
              <a:t>T</a:t>
            </a:r>
            <a:r>
              <a:rPr lang="en-GB" b="0" baseline="-25000" dirty="0" err="1">
                <a:solidFill>
                  <a:prstClr val="black"/>
                </a:solidFill>
                <a:latin typeface="Calibri"/>
              </a:rPr>
              <a:t>rec</a:t>
            </a:r>
            <a:r>
              <a:rPr lang="en-GB" b="0" dirty="0" smtClean="0">
                <a:solidFill>
                  <a:prstClr val="black"/>
                </a:solidFill>
                <a:latin typeface="Calibri"/>
              </a:rPr>
              <a:t>) = 0 </a:t>
            </a:r>
            <a:r>
              <a:rPr lang="en-GB" b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GB" b="0" dirty="0" smtClean="0">
                <a:solidFill>
                  <a:prstClr val="black"/>
                </a:solidFill>
                <a:latin typeface="Calibri"/>
              </a:rPr>
              <a:t>for the worst HOM                                                                                    	</a:t>
            </a:r>
            <a:r>
              <a:rPr lang="en-GB" b="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large path length change  </a:t>
            </a:r>
            <a:r>
              <a:rPr lang="en-GB" b="0" dirty="0" err="1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inpractical</a:t>
            </a:r>
            <a:r>
              <a:rPr lang="en-GB" b="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 </a:t>
            </a:r>
          </a:p>
          <a:p>
            <a:pPr marL="800100" lvl="1" indent="-342900" algn="l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GB" b="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large chromaticity  similar to Landau damping</a:t>
            </a:r>
          </a:p>
          <a:p>
            <a:pPr lvl="1" algn="l">
              <a:lnSpc>
                <a:spcPts val="2400"/>
              </a:lnSpc>
            </a:pPr>
            <a:r>
              <a:rPr lang="en-GB" b="0" dirty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	</a:t>
            </a:r>
            <a:r>
              <a:rPr lang="en-GB" b="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strong sextupoles </a:t>
            </a:r>
          </a:p>
          <a:p>
            <a:pPr lvl="1" algn="l">
              <a:lnSpc>
                <a:spcPts val="2500"/>
              </a:lnSpc>
            </a:pPr>
            <a:endParaRPr lang="en-GB" b="0" baseline="-25000" dirty="0" smtClean="0">
              <a:solidFill>
                <a:prstClr val="black"/>
              </a:solidFill>
              <a:latin typeface="Calibri"/>
            </a:endParaRPr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1773764"/>
              </p:ext>
            </p:extLst>
          </p:nvPr>
        </p:nvGraphicFramePr>
        <p:xfrm>
          <a:off x="5143040" y="908720"/>
          <a:ext cx="3016250" cy="963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25" name="Formel" r:id="rId4" imgW="2171520" imgH="685800" progId="Equation.3">
                  <p:embed/>
                </p:oleObj>
              </mc:Choice>
              <mc:Fallback>
                <p:oleObj name="Formel" r:id="rId4" imgW="2171520" imgH="685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3040" y="908720"/>
                        <a:ext cx="3016250" cy="963613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00589C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Textfeld 31"/>
          <p:cNvSpPr txBox="1"/>
          <p:nvPr/>
        </p:nvSpPr>
        <p:spPr>
          <a:xfrm>
            <a:off x="7793016" y="3491840"/>
            <a:ext cx="1315488" cy="7386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en-US" sz="1400" b="0" dirty="0" smtClean="0">
                <a:solidFill>
                  <a:prstClr val="black"/>
                </a:solidFill>
                <a:latin typeface="Calibri"/>
              </a:rPr>
              <a:t>PhD: Y. </a:t>
            </a:r>
            <a:r>
              <a:rPr lang="en-US" sz="1400" b="0" dirty="0" err="1" smtClean="0">
                <a:solidFill>
                  <a:prstClr val="black"/>
                </a:solidFill>
                <a:latin typeface="Calibri"/>
              </a:rPr>
              <a:t>Petenev</a:t>
            </a:r>
            <a:endParaRPr lang="en-US" sz="1400" b="0" dirty="0" smtClean="0">
              <a:solidFill>
                <a:prstClr val="black"/>
              </a:solidFill>
              <a:latin typeface="Calibri"/>
            </a:endParaRPr>
          </a:p>
          <a:p>
            <a:pPr algn="l"/>
            <a:r>
              <a:rPr lang="en-US" sz="1400" b="0" dirty="0" smtClean="0">
                <a:solidFill>
                  <a:prstClr val="black"/>
                </a:solidFill>
                <a:latin typeface="Calibri"/>
              </a:rPr>
              <a:t>BBU </a:t>
            </a:r>
            <a:r>
              <a:rPr lang="en-US" sz="1400" b="0" dirty="0" err="1" smtClean="0">
                <a:solidFill>
                  <a:prstClr val="black"/>
                </a:solidFill>
                <a:latin typeface="Calibri"/>
              </a:rPr>
              <a:t>thesholds</a:t>
            </a:r>
            <a:r>
              <a:rPr lang="en-US" sz="1400" b="0" dirty="0" smtClean="0">
                <a:solidFill>
                  <a:prstClr val="black"/>
                </a:solidFill>
                <a:latin typeface="Calibri"/>
              </a:rPr>
              <a:t> </a:t>
            </a:r>
          </a:p>
          <a:p>
            <a:pPr algn="l"/>
            <a:r>
              <a:rPr lang="en-US" sz="1400" b="0" dirty="0" smtClean="0">
                <a:solidFill>
                  <a:prstClr val="black"/>
                </a:solidFill>
                <a:latin typeface="Calibri"/>
              </a:rPr>
              <a:t>@ </a:t>
            </a:r>
            <a:r>
              <a:rPr lang="en-US" sz="1400" b="0" dirty="0" err="1" smtClean="0">
                <a:solidFill>
                  <a:prstClr val="black"/>
                </a:solidFill>
                <a:latin typeface="Calibri"/>
              </a:rPr>
              <a:t>bERlinPro</a:t>
            </a:r>
            <a:endParaRPr lang="en-US" sz="1400" b="0" dirty="0">
              <a:solidFill>
                <a:prstClr val="black"/>
              </a:solidFill>
              <a:latin typeface="Calibri"/>
            </a:endParaRPr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9204541"/>
              </p:ext>
            </p:extLst>
          </p:nvPr>
        </p:nvGraphicFramePr>
        <p:xfrm>
          <a:off x="4571999" y="1988840"/>
          <a:ext cx="4295775" cy="29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26" name="Formel" r:id="rId6" imgW="3517560" imgH="241200" progId="Equation.3">
                  <p:embed/>
                </p:oleObj>
              </mc:Choice>
              <mc:Fallback>
                <p:oleObj name="Formel" r:id="rId6" imgW="3517560" imgH="241200" progId="Equation.3">
                  <p:embed/>
                  <p:pic>
                    <p:nvPicPr>
                      <p:cNvPr id="0" name="Objek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1999" y="1988840"/>
                        <a:ext cx="4295775" cy="295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hteck 13"/>
          <p:cNvSpPr/>
          <p:nvPr/>
        </p:nvSpPr>
        <p:spPr>
          <a:xfrm>
            <a:off x="819488" y="6009209"/>
            <a:ext cx="5030754" cy="430887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25000"/>
              </a:schemeClr>
            </a:solidFill>
          </a:ln>
        </p:spPr>
        <p:txBody>
          <a:bodyPr wrap="square">
            <a:spAutoFit/>
          </a:bodyPr>
          <a:lstStyle/>
          <a:p>
            <a:pPr algn="l"/>
            <a:r>
              <a:rPr lang="en-US" sz="1100" b="0" dirty="0" smtClean="0">
                <a:solidFill>
                  <a:srgbClr val="EEECE1">
                    <a:lumMod val="25000"/>
                  </a:srgbClr>
                </a:solidFill>
                <a:latin typeface="Calibri"/>
              </a:rPr>
              <a:t>Vladimir </a:t>
            </a:r>
            <a:r>
              <a:rPr lang="en-US" sz="1100" b="0" dirty="0">
                <a:solidFill>
                  <a:srgbClr val="EEECE1">
                    <a:lumMod val="25000"/>
                  </a:srgbClr>
                </a:solidFill>
                <a:latin typeface="Calibri"/>
              </a:rPr>
              <a:t>N. </a:t>
            </a:r>
            <a:r>
              <a:rPr lang="en-US" sz="1100" b="0" dirty="0" err="1" smtClean="0">
                <a:solidFill>
                  <a:srgbClr val="EEECE1">
                    <a:lumMod val="25000"/>
                  </a:srgbClr>
                </a:solidFill>
                <a:latin typeface="Calibri"/>
              </a:rPr>
              <a:t>Litvinenko</a:t>
            </a:r>
            <a:r>
              <a:rPr lang="en-US" sz="1100" b="0" dirty="0">
                <a:solidFill>
                  <a:srgbClr val="EEECE1">
                    <a:lumMod val="25000"/>
                  </a:srgbClr>
                </a:solidFill>
                <a:latin typeface="Calibri"/>
              </a:rPr>
              <a:t>, “Chromaticity of the lattice and beam stability in energy recovery </a:t>
            </a:r>
            <a:r>
              <a:rPr lang="en-US" sz="1100" b="0" dirty="0" smtClean="0">
                <a:solidFill>
                  <a:srgbClr val="EEECE1">
                    <a:lumMod val="25000"/>
                  </a:srgbClr>
                </a:solidFill>
                <a:latin typeface="Calibri"/>
              </a:rPr>
              <a:t>linacs”, PRST-AB 15, 074401 </a:t>
            </a:r>
            <a:r>
              <a:rPr lang="en-US" sz="1100" b="0" dirty="0">
                <a:solidFill>
                  <a:srgbClr val="EEECE1">
                    <a:lumMod val="25000"/>
                  </a:srgbClr>
                </a:solidFill>
                <a:latin typeface="Calibri"/>
              </a:rPr>
              <a:t>(</a:t>
            </a:r>
            <a:r>
              <a:rPr lang="en-US" sz="1100" b="0" dirty="0" smtClean="0">
                <a:solidFill>
                  <a:srgbClr val="EEECE1">
                    <a:lumMod val="25000"/>
                  </a:srgbClr>
                </a:solidFill>
                <a:latin typeface="Calibri"/>
              </a:rPr>
              <a:t>2012)</a:t>
            </a:r>
            <a:endParaRPr lang="en-US" sz="1100" b="0" dirty="0">
              <a:solidFill>
                <a:srgbClr val="EEECE1">
                  <a:lumMod val="2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90515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1220033" y="101528"/>
            <a:ext cx="49855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dirty="0" smtClean="0">
                <a:solidFill>
                  <a:prstClr val="white"/>
                </a:solidFill>
                <a:latin typeface="Calibri"/>
              </a:rPr>
              <a:t>ERL Beam Dynamics: Beam Break Up</a:t>
            </a:r>
            <a:endParaRPr lang="en-US" sz="24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098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l"/>
            <a:endParaRPr lang="en-US" sz="1800" b="0">
              <a:solidFill>
                <a:prstClr val="black"/>
              </a:solidFill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627058" y="941786"/>
            <a:ext cx="4377136" cy="714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500"/>
              </a:lnSpc>
            </a:pPr>
            <a:r>
              <a:rPr lang="en-GB" sz="1800" dirty="0">
                <a:solidFill>
                  <a:prstClr val="black"/>
                </a:solidFill>
                <a:latin typeface="Calibri"/>
              </a:rPr>
              <a:t>regenerative transverse BBU </a:t>
            </a:r>
            <a:endParaRPr lang="en-GB" sz="1800" dirty="0" smtClean="0">
              <a:solidFill>
                <a:prstClr val="black"/>
              </a:solidFill>
              <a:latin typeface="Calibri"/>
            </a:endParaRPr>
          </a:p>
          <a:p>
            <a:pPr algn="l">
              <a:lnSpc>
                <a:spcPts val="2500"/>
              </a:lnSpc>
            </a:pPr>
            <a:r>
              <a:rPr lang="en-GB" sz="1800" dirty="0" smtClean="0">
                <a:solidFill>
                  <a:prstClr val="black"/>
                </a:solidFill>
                <a:latin typeface="Calibri"/>
              </a:rPr>
              <a:t>(</a:t>
            </a:r>
            <a:r>
              <a:rPr lang="en-GB" sz="1800" dirty="0">
                <a:solidFill>
                  <a:prstClr val="black"/>
                </a:solidFill>
                <a:latin typeface="Calibri"/>
              </a:rPr>
              <a:t>single cavity, single turn, one mode</a:t>
            </a:r>
            <a:r>
              <a:rPr lang="en-GB" sz="1800" dirty="0" smtClean="0">
                <a:solidFill>
                  <a:prstClr val="black"/>
                </a:solidFill>
                <a:latin typeface="Calibri"/>
              </a:rPr>
              <a:t>):</a:t>
            </a:r>
            <a:endParaRPr lang="en-GB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l"/>
            <a:endParaRPr lang="en-US" sz="1800" b="0">
              <a:solidFill>
                <a:prstClr val="black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l"/>
            <a:endParaRPr lang="en-US" sz="1800" b="0">
              <a:solidFill>
                <a:prstClr val="black"/>
              </a:solidFill>
            </a:endParaRPr>
          </a:p>
        </p:txBody>
      </p:sp>
      <p:sp>
        <p:nvSpPr>
          <p:cNvPr id="53" name="Rechteck 52"/>
          <p:cNvSpPr/>
          <p:nvPr/>
        </p:nvSpPr>
        <p:spPr>
          <a:xfrm>
            <a:off x="627058" y="1988840"/>
            <a:ext cx="8261220" cy="1928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800" dirty="0" smtClean="0">
                <a:solidFill>
                  <a:prstClr val="black"/>
                </a:solidFill>
                <a:latin typeface="Calibri"/>
              </a:rPr>
              <a:t>Countermeasures:</a:t>
            </a:r>
          </a:p>
          <a:p>
            <a:pPr algn="l"/>
            <a:endParaRPr lang="en-GB" sz="1800" dirty="0" smtClean="0">
              <a:solidFill>
                <a:prstClr val="black"/>
              </a:solidFill>
              <a:latin typeface="Calibri"/>
            </a:endParaRPr>
          </a:p>
          <a:p>
            <a:pPr marL="342900" indent="-342900" algn="l">
              <a:lnSpc>
                <a:spcPts val="2500"/>
              </a:lnSpc>
              <a:buFont typeface="+mj-lt"/>
              <a:buAutoNum type="arabicPeriod" startAt="2"/>
            </a:pPr>
            <a:r>
              <a:rPr lang="en-GB" sz="180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recirculator </a:t>
            </a:r>
            <a:r>
              <a:rPr lang="en-GB" sz="1800" dirty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beam optics (continued):</a:t>
            </a:r>
          </a:p>
          <a:p>
            <a:pPr marL="800100" lvl="1" indent="-342900" algn="l">
              <a:lnSpc>
                <a:spcPts val="2500"/>
              </a:lnSpc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coupled beam transport: switching of planes </a:t>
            </a:r>
            <a:r>
              <a:rPr lang="en-GB" b="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X↔Y:</a:t>
            </a:r>
            <a:r>
              <a:rPr lang="en-GB" b="0" dirty="0" smtClean="0">
                <a:solidFill>
                  <a:prstClr val="black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en-GB" b="0" dirty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m</a:t>
            </a:r>
            <a:r>
              <a:rPr lang="en-GB" b="0" baseline="-25000" dirty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12</a:t>
            </a:r>
            <a:r>
              <a:rPr lang="en-GB" b="0" dirty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=0  horizontal HOM kick transforms to vertical offset  </a:t>
            </a:r>
            <a:r>
              <a:rPr lang="en-GB" b="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polarized HOM </a:t>
            </a:r>
            <a:r>
              <a:rPr lang="en-GB" b="0" dirty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not further </a:t>
            </a:r>
            <a:r>
              <a:rPr lang="en-GB" b="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excited,</a:t>
            </a:r>
          </a:p>
          <a:p>
            <a:pPr lvl="1" algn="l">
              <a:lnSpc>
                <a:spcPts val="2500"/>
              </a:lnSpc>
            </a:pPr>
            <a:r>
              <a:rPr lang="en-GB" b="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       two </a:t>
            </a:r>
            <a:r>
              <a:rPr lang="en-GB" b="0" dirty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options: solenoid (low energy</a:t>
            </a:r>
            <a:r>
              <a:rPr lang="en-GB" b="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) or </a:t>
            </a:r>
            <a:r>
              <a:rPr lang="en-GB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skew quadrupole based rotator</a:t>
            </a:r>
            <a:endParaRPr lang="en-GB" dirty="0">
              <a:solidFill>
                <a:prstClr val="black"/>
              </a:solidFill>
              <a:latin typeface="Calibri"/>
              <a:sym typeface="Wingdings" panose="05000000000000000000" pitchFamily="2" charset="2"/>
            </a:endParaRPr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4543718"/>
              </p:ext>
            </p:extLst>
          </p:nvPr>
        </p:nvGraphicFramePr>
        <p:xfrm>
          <a:off x="5143040" y="908720"/>
          <a:ext cx="3016250" cy="963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17" name="Formel" r:id="rId3" imgW="2171520" imgH="685800" progId="Equation.3">
                  <p:embed/>
                </p:oleObj>
              </mc:Choice>
              <mc:Fallback>
                <p:oleObj name="Formel" r:id="rId3" imgW="2171520" imgH="685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3040" y="908720"/>
                        <a:ext cx="3016250" cy="963613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00589C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9713893"/>
              </p:ext>
            </p:extLst>
          </p:nvPr>
        </p:nvGraphicFramePr>
        <p:xfrm>
          <a:off x="4571999" y="1988840"/>
          <a:ext cx="4295775" cy="29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18" name="Formel" r:id="rId5" imgW="3517560" imgH="241200" progId="Equation.3">
                  <p:embed/>
                </p:oleObj>
              </mc:Choice>
              <mc:Fallback>
                <p:oleObj name="Formel" r:id="rId5" imgW="351756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1999" y="1988840"/>
                        <a:ext cx="4295775" cy="295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" name="Picture 8" descr="D:\ACC-Physics\BERLinPro\Optics\Rotator\Rotator2.pn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4" t="51580" b="3318"/>
          <a:stretch/>
        </p:blipFill>
        <p:spPr bwMode="auto">
          <a:xfrm>
            <a:off x="1772687" y="4157796"/>
            <a:ext cx="6198228" cy="2287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8" name="Objek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8436607"/>
              </p:ext>
            </p:extLst>
          </p:nvPr>
        </p:nvGraphicFramePr>
        <p:xfrm>
          <a:off x="459584" y="4816474"/>
          <a:ext cx="1313103" cy="8029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19" name="Formel" r:id="rId8" imgW="1511300" imgH="914400" progId="Equation.3">
                  <p:embed/>
                </p:oleObj>
              </mc:Choice>
              <mc:Fallback>
                <p:oleObj name="Formel" r:id="rId8" imgW="1511300" imgH="914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9584" y="4816474"/>
                        <a:ext cx="1313103" cy="802916"/>
                      </a:xfrm>
                      <a:prstGeom prst="rect">
                        <a:avLst/>
                      </a:prstGeom>
                      <a:solidFill>
                        <a:schemeClr val="bg1">
                          <a:alpha val="80000"/>
                        </a:schemeClr>
                      </a:solidFill>
                      <a:ln>
                        <a:solidFill>
                          <a:srgbClr val="00589C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hteck 5"/>
          <p:cNvSpPr/>
          <p:nvPr/>
        </p:nvSpPr>
        <p:spPr>
          <a:xfrm>
            <a:off x="7224412" y="5217932"/>
            <a:ext cx="1869756" cy="120032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lvl="0" algn="l">
              <a:spcBef>
                <a:spcPts val="0"/>
              </a:spcBef>
            </a:pPr>
            <a:r>
              <a:rPr lang="en-GB" sz="1800" dirty="0" err="1">
                <a:latin typeface="Calibri"/>
              </a:rPr>
              <a:t>bERLinPro</a:t>
            </a:r>
            <a:r>
              <a:rPr lang="en-GB" sz="1800" dirty="0">
                <a:latin typeface="Calibri"/>
              </a:rPr>
              <a:t>:  </a:t>
            </a:r>
            <a:endParaRPr lang="en-GB" sz="1800" dirty="0" smtClean="0">
              <a:latin typeface="Calibri"/>
            </a:endParaRPr>
          </a:p>
          <a:p>
            <a:pPr lvl="0" algn="l">
              <a:spcBef>
                <a:spcPts val="0"/>
              </a:spcBef>
            </a:pPr>
            <a:r>
              <a:rPr lang="en-GB" sz="1800" b="0" dirty="0" smtClean="0">
                <a:solidFill>
                  <a:schemeClr val="tx1"/>
                </a:solidFill>
                <a:latin typeface="Calibri"/>
              </a:rPr>
              <a:t>rotator concept </a:t>
            </a:r>
          </a:p>
          <a:p>
            <a:pPr lvl="0" algn="l">
              <a:spcBef>
                <a:spcPts val="0"/>
              </a:spcBef>
            </a:pPr>
            <a:r>
              <a:rPr lang="en-GB" sz="1800" b="0" dirty="0" smtClean="0">
                <a:solidFill>
                  <a:schemeClr val="tx1"/>
                </a:solidFill>
                <a:latin typeface="Calibri"/>
              </a:rPr>
              <a:t>with </a:t>
            </a:r>
            <a:r>
              <a:rPr lang="en-GB" sz="1800" b="0" smtClean="0">
                <a:solidFill>
                  <a:schemeClr val="tx1"/>
                </a:solidFill>
                <a:latin typeface="Calibri"/>
              </a:rPr>
              <a:t>5 skew </a:t>
            </a:r>
            <a:r>
              <a:rPr lang="en-GB" sz="1800" b="0" dirty="0" smtClean="0">
                <a:solidFill>
                  <a:schemeClr val="tx1"/>
                </a:solidFill>
                <a:latin typeface="Calibri"/>
              </a:rPr>
              <a:t>quads prepared</a:t>
            </a:r>
          </a:p>
        </p:txBody>
      </p:sp>
    </p:spTree>
    <p:extLst>
      <p:ext uri="{BB962C8B-B14F-4D97-AF65-F5344CB8AC3E}">
        <p14:creationId xmlns:p14="http://schemas.microsoft.com/office/powerpoint/2010/main" val="2754548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65778" y="840600"/>
            <a:ext cx="8359767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solidFill>
                  <a:schemeClr val="tx2"/>
                </a:solidFill>
              </a:rPr>
              <a:t>Thanks …</a:t>
            </a:r>
            <a:endParaRPr lang="en-US" sz="2800" i="1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endParaRPr lang="en-US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endParaRPr lang="en-US" sz="1800" dirty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algn="l"/>
            <a:r>
              <a:rPr lang="en-US" sz="1800" dirty="0" smtClean="0">
                <a:solidFill>
                  <a:schemeClr val="tx2"/>
                </a:solidFill>
                <a:latin typeface="Calibri" panose="020F0502020204030204" pitchFamily="34" charset="0"/>
              </a:rPr>
              <a:t>… to the bERLinPro Optics &amp; Theory group: </a:t>
            </a:r>
          </a:p>
          <a:p>
            <a:pPr algn="l"/>
            <a:r>
              <a:rPr lang="en-US" altLang="en-US" b="0" dirty="0" smtClean="0">
                <a:solidFill>
                  <a:schemeClr val="tx2"/>
                </a:solidFill>
                <a:latin typeface="Calibri" panose="020F0502020204030204" pitchFamily="34" charset="0"/>
              </a:rPr>
              <a:t>         </a:t>
            </a:r>
            <a:r>
              <a:rPr lang="de-DE" alt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J</a:t>
            </a:r>
            <a:r>
              <a:rPr lang="de-DE" altLang="en-US" dirty="0">
                <a:solidFill>
                  <a:schemeClr val="tx1"/>
                </a:solidFill>
                <a:latin typeface="Calibri" panose="020F0502020204030204" pitchFamily="34" charset="0"/>
              </a:rPr>
              <a:t>. </a:t>
            </a:r>
            <a:r>
              <a:rPr lang="de-DE" altLang="en-US" dirty="0" err="1">
                <a:solidFill>
                  <a:schemeClr val="tx1"/>
                </a:solidFill>
                <a:latin typeface="Calibri" panose="020F0502020204030204" pitchFamily="34" charset="0"/>
              </a:rPr>
              <a:t>Knedel</a:t>
            </a:r>
            <a:r>
              <a:rPr lang="de-DE" altLang="en-US" dirty="0">
                <a:solidFill>
                  <a:schemeClr val="tx1"/>
                </a:solidFill>
                <a:latin typeface="Calibri" panose="020F0502020204030204" pitchFamily="34" charset="0"/>
              </a:rPr>
              <a:t>, B. Kuske, D. </a:t>
            </a:r>
            <a:r>
              <a:rPr lang="de-DE" alt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Malyutin, A. </a:t>
            </a:r>
            <a:r>
              <a:rPr lang="de-DE" altLang="en-US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Matveenko</a:t>
            </a:r>
            <a:r>
              <a:rPr lang="de-DE" altLang="en-US" dirty="0">
                <a:solidFill>
                  <a:schemeClr val="tx1"/>
                </a:solidFill>
                <a:latin typeface="Calibri" panose="020F0502020204030204" pitchFamily="34" charset="0"/>
              </a:rPr>
              <a:t>, M. </a:t>
            </a:r>
            <a:r>
              <a:rPr lang="de-DE" alt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McAteer &amp; C. Metzger-Krauss</a:t>
            </a:r>
          </a:p>
          <a:p>
            <a:pPr marL="342900" indent="-342900" algn="l">
              <a:buAutoNum type="alphaUcPeriod"/>
            </a:pPr>
            <a:endParaRPr lang="de-DE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marL="342900" indent="-342900" algn="l">
              <a:buAutoNum type="alphaUcPeriod"/>
            </a:pPr>
            <a:endParaRPr lang="de-DE" dirty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algn="l"/>
            <a:r>
              <a:rPr lang="en-US" sz="1800" dirty="0" smtClean="0">
                <a:solidFill>
                  <a:schemeClr val="tx2"/>
                </a:solidFill>
                <a:latin typeface="Calibri" panose="020F0502020204030204" pitchFamily="34" charset="0"/>
              </a:rPr>
              <a:t>… to the bERLinPro team</a:t>
            </a:r>
          </a:p>
          <a:p>
            <a:r>
              <a:rPr lang="en-US" b="0" dirty="0" smtClean="0">
                <a:solidFill>
                  <a:schemeClr val="tx1"/>
                </a:solidFill>
                <a:latin typeface="Calibri" panose="020F0502020204030204" pitchFamily="34" charset="0"/>
              </a:rPr>
              <a:t>M</a:t>
            </a:r>
            <a:r>
              <a:rPr lang="en-US" b="0" dirty="0">
                <a:solidFill>
                  <a:schemeClr val="tx1"/>
                </a:solidFill>
                <a:latin typeface="Calibri" panose="020F0502020204030204" pitchFamily="34" charset="0"/>
              </a:rPr>
              <a:t>. Abo-Bakr, W. Anders, A. </a:t>
            </a:r>
            <a:r>
              <a:rPr lang="en-US" b="0" dirty="0" err="1">
                <a:solidFill>
                  <a:schemeClr val="tx1"/>
                </a:solidFill>
                <a:latin typeface="Calibri" panose="020F0502020204030204" pitchFamily="34" charset="0"/>
              </a:rPr>
              <a:t>Büchel</a:t>
            </a:r>
            <a:r>
              <a:rPr lang="en-US" b="0" dirty="0">
                <a:solidFill>
                  <a:schemeClr val="tx1"/>
                </a:solidFill>
                <a:latin typeface="Calibri" panose="020F0502020204030204" pitchFamily="34" charset="0"/>
              </a:rPr>
              <a:t>, </a:t>
            </a:r>
            <a:r>
              <a:rPr lang="en-US" b="0" dirty="0" smtClean="0">
                <a:solidFill>
                  <a:schemeClr val="tx1"/>
                </a:solidFill>
                <a:latin typeface="Calibri" panose="020F0502020204030204" pitchFamily="34" charset="0"/>
              </a:rPr>
              <a:t>K</a:t>
            </a:r>
            <a:r>
              <a:rPr lang="en-US" b="0" dirty="0">
                <a:solidFill>
                  <a:schemeClr val="tx1"/>
                </a:solidFill>
                <a:latin typeface="Calibri" panose="020F0502020204030204" pitchFamily="34" charset="0"/>
              </a:rPr>
              <a:t>. </a:t>
            </a:r>
            <a:r>
              <a:rPr lang="en-US" b="0" dirty="0" err="1">
                <a:solidFill>
                  <a:schemeClr val="tx1"/>
                </a:solidFill>
                <a:latin typeface="Calibri" panose="020F0502020204030204" pitchFamily="34" charset="0"/>
              </a:rPr>
              <a:t>Bürkmann-Gehrlein</a:t>
            </a:r>
            <a:r>
              <a:rPr lang="en-US" b="0" dirty="0">
                <a:solidFill>
                  <a:schemeClr val="tx1"/>
                </a:solidFill>
                <a:latin typeface="Calibri" panose="020F0502020204030204" pitchFamily="34" charset="0"/>
              </a:rPr>
              <a:t>, P. </a:t>
            </a:r>
            <a:r>
              <a:rPr lang="en-US" b="0" dirty="0" err="1">
                <a:solidFill>
                  <a:schemeClr val="tx1"/>
                </a:solidFill>
                <a:latin typeface="Calibri" panose="020F0502020204030204" pitchFamily="34" charset="0"/>
              </a:rPr>
              <a:t>Echevarria</a:t>
            </a:r>
            <a:r>
              <a:rPr lang="en-US" b="0" dirty="0">
                <a:solidFill>
                  <a:schemeClr val="tx1"/>
                </a:solidFill>
                <a:latin typeface="Calibri" panose="020F0502020204030204" pitchFamily="34" charset="0"/>
              </a:rPr>
              <a:t>, A. </a:t>
            </a:r>
            <a:r>
              <a:rPr lang="en-US" b="0" dirty="0" err="1">
                <a:solidFill>
                  <a:schemeClr val="tx1"/>
                </a:solidFill>
                <a:latin typeface="Calibri" panose="020F0502020204030204" pitchFamily="34" charset="0"/>
              </a:rPr>
              <a:t>Frahm</a:t>
            </a:r>
            <a:r>
              <a:rPr lang="en-US" b="0" dirty="0">
                <a:solidFill>
                  <a:schemeClr val="tx1"/>
                </a:solidFill>
                <a:latin typeface="Calibri" panose="020F0502020204030204" pitchFamily="34" charset="0"/>
              </a:rPr>
              <a:t>, H.-W. Glock</a:t>
            </a:r>
            <a:r>
              <a:rPr lang="en-US" b="0" dirty="0" smtClean="0">
                <a:solidFill>
                  <a:schemeClr val="tx1"/>
                </a:solidFill>
                <a:latin typeface="Calibri" panose="020F0502020204030204" pitchFamily="34" charset="0"/>
              </a:rPr>
              <a:t>,     </a:t>
            </a:r>
            <a:r>
              <a:rPr lang="en-US" b="0" dirty="0">
                <a:solidFill>
                  <a:schemeClr val="tx1"/>
                </a:solidFill>
                <a:latin typeface="Calibri" panose="020F0502020204030204" pitchFamily="34" charset="0"/>
              </a:rPr>
              <a:t>F. </a:t>
            </a:r>
            <a:r>
              <a:rPr lang="en-US" b="0" dirty="0" err="1">
                <a:solidFill>
                  <a:schemeClr val="tx1"/>
                </a:solidFill>
                <a:latin typeface="Calibri" panose="020F0502020204030204" pitchFamily="34" charset="0"/>
              </a:rPr>
              <a:t>Glöckner</a:t>
            </a:r>
            <a:r>
              <a:rPr lang="en-US" b="0" dirty="0">
                <a:solidFill>
                  <a:schemeClr val="tx1"/>
                </a:solidFill>
                <a:latin typeface="Calibri" panose="020F0502020204030204" pitchFamily="34" charset="0"/>
              </a:rPr>
              <a:t>, F. </a:t>
            </a:r>
            <a:r>
              <a:rPr lang="en-US" b="0" dirty="0" err="1">
                <a:solidFill>
                  <a:schemeClr val="tx1"/>
                </a:solidFill>
                <a:latin typeface="Calibri" panose="020F0502020204030204" pitchFamily="34" charset="0"/>
              </a:rPr>
              <a:t>Göbel</a:t>
            </a:r>
            <a:r>
              <a:rPr lang="en-US" b="0" dirty="0">
                <a:solidFill>
                  <a:schemeClr val="tx1"/>
                </a:solidFill>
                <a:latin typeface="Calibri" panose="020F0502020204030204" pitchFamily="34" charset="0"/>
              </a:rPr>
              <a:t>, B. Hall,  S. Heling, H.-G. </a:t>
            </a:r>
            <a:r>
              <a:rPr lang="en-US" b="0" dirty="0" err="1">
                <a:solidFill>
                  <a:schemeClr val="tx1"/>
                </a:solidFill>
                <a:latin typeface="Calibri" panose="020F0502020204030204" pitchFamily="34" charset="0"/>
              </a:rPr>
              <a:t>Hoberg</a:t>
            </a:r>
            <a:r>
              <a:rPr lang="en-US" b="0" dirty="0">
                <a:solidFill>
                  <a:schemeClr val="tx1"/>
                </a:solidFill>
                <a:latin typeface="Calibri" panose="020F0502020204030204" pitchFamily="34" charset="0"/>
              </a:rPr>
              <a:t>, A. Jankowiak, C. </a:t>
            </a:r>
            <a:r>
              <a:rPr lang="en-US" b="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Kalus</a:t>
            </a:r>
            <a:r>
              <a:rPr lang="en-US" b="0" dirty="0" smtClean="0">
                <a:solidFill>
                  <a:schemeClr val="tx1"/>
                </a:solidFill>
                <a:latin typeface="Calibri" panose="020F0502020204030204" pitchFamily="34" charset="0"/>
              </a:rPr>
              <a:t>, T</a:t>
            </a:r>
            <a:r>
              <a:rPr lang="en-US" b="0" dirty="0">
                <a:solidFill>
                  <a:schemeClr val="tx1"/>
                </a:solidFill>
                <a:latin typeface="Calibri" panose="020F0502020204030204" pitchFamily="34" charset="0"/>
              </a:rPr>
              <a:t>. </a:t>
            </a:r>
            <a:r>
              <a:rPr lang="en-US" b="0" dirty="0" err="1">
                <a:solidFill>
                  <a:schemeClr val="tx1"/>
                </a:solidFill>
                <a:latin typeface="Calibri" panose="020F0502020204030204" pitchFamily="34" charset="0"/>
              </a:rPr>
              <a:t>Kamps</a:t>
            </a:r>
            <a:r>
              <a:rPr lang="en-US" b="0" dirty="0">
                <a:solidFill>
                  <a:schemeClr val="tx1"/>
                </a:solidFill>
                <a:latin typeface="Calibri" panose="020F0502020204030204" pitchFamily="34" charset="0"/>
              </a:rPr>
              <a:t>, G. </a:t>
            </a:r>
            <a:r>
              <a:rPr lang="en-US" b="0" dirty="0" err="1">
                <a:solidFill>
                  <a:schemeClr val="tx1"/>
                </a:solidFill>
                <a:latin typeface="Calibri" panose="020F0502020204030204" pitchFamily="34" charset="0"/>
              </a:rPr>
              <a:t>Klemz</a:t>
            </a:r>
            <a:r>
              <a:rPr lang="en-US" b="0" dirty="0">
                <a:solidFill>
                  <a:schemeClr val="tx1"/>
                </a:solidFill>
                <a:latin typeface="Calibri" panose="020F0502020204030204" pitchFamily="34" charset="0"/>
              </a:rPr>
              <a:t>, </a:t>
            </a:r>
            <a:r>
              <a:rPr lang="en-US" b="0" dirty="0" smtClean="0">
                <a:solidFill>
                  <a:schemeClr val="tx1"/>
                </a:solidFill>
                <a:latin typeface="Calibri" panose="020F0502020204030204" pitchFamily="34" charset="0"/>
              </a:rPr>
              <a:t>   J</a:t>
            </a:r>
            <a:r>
              <a:rPr lang="en-US" b="0" dirty="0">
                <a:solidFill>
                  <a:schemeClr val="tx1"/>
                </a:solidFill>
                <a:latin typeface="Calibri" panose="020F0502020204030204" pitchFamily="34" charset="0"/>
              </a:rPr>
              <a:t>. </a:t>
            </a:r>
            <a:r>
              <a:rPr lang="en-US" b="0" dirty="0" err="1">
                <a:solidFill>
                  <a:schemeClr val="tx1"/>
                </a:solidFill>
                <a:latin typeface="Calibri" panose="020F0502020204030204" pitchFamily="34" charset="0"/>
              </a:rPr>
              <a:t>Knedel</a:t>
            </a:r>
            <a:r>
              <a:rPr lang="en-US" b="0" dirty="0">
                <a:solidFill>
                  <a:schemeClr val="tx1"/>
                </a:solidFill>
                <a:latin typeface="Calibri" panose="020F0502020204030204" pitchFamily="34" charset="0"/>
              </a:rPr>
              <a:t>, J. </a:t>
            </a:r>
            <a:r>
              <a:rPr lang="en-US" b="0" dirty="0" err="1">
                <a:solidFill>
                  <a:schemeClr val="tx1"/>
                </a:solidFill>
                <a:latin typeface="Calibri" panose="020F0502020204030204" pitchFamily="34" charset="0"/>
              </a:rPr>
              <a:t>Knobloch</a:t>
            </a:r>
            <a:r>
              <a:rPr lang="en-US" b="0" dirty="0">
                <a:solidFill>
                  <a:schemeClr val="tx1"/>
                </a:solidFill>
                <a:latin typeface="Calibri" panose="020F0502020204030204" pitchFamily="34" charset="0"/>
              </a:rPr>
              <a:t>, J. Kolbe, G. </a:t>
            </a:r>
            <a:r>
              <a:rPr lang="en-US" b="0" dirty="0" err="1">
                <a:solidFill>
                  <a:schemeClr val="tx1"/>
                </a:solidFill>
                <a:latin typeface="Calibri" panose="020F0502020204030204" pitchFamily="34" charset="0"/>
              </a:rPr>
              <a:t>Kourkafas</a:t>
            </a:r>
            <a:r>
              <a:rPr lang="en-US" b="0" dirty="0">
                <a:solidFill>
                  <a:schemeClr val="tx1"/>
                </a:solidFill>
                <a:latin typeface="Calibri" panose="020F0502020204030204" pitchFamily="34" charset="0"/>
              </a:rPr>
              <a:t>, </a:t>
            </a:r>
            <a:r>
              <a:rPr lang="en-US" b="0" dirty="0" smtClean="0">
                <a:solidFill>
                  <a:schemeClr val="tx1"/>
                </a:solidFill>
                <a:latin typeface="Calibri" panose="020F0502020204030204" pitchFamily="34" charset="0"/>
              </a:rPr>
              <a:t>J</a:t>
            </a:r>
            <a:r>
              <a:rPr lang="en-US" b="0" dirty="0">
                <a:solidFill>
                  <a:schemeClr val="tx1"/>
                </a:solidFill>
                <a:latin typeface="Calibri" panose="020F0502020204030204" pitchFamily="34" charset="0"/>
              </a:rPr>
              <a:t>. </a:t>
            </a:r>
            <a:r>
              <a:rPr lang="en-US" b="0" dirty="0" err="1">
                <a:solidFill>
                  <a:schemeClr val="tx1"/>
                </a:solidFill>
                <a:latin typeface="Calibri" panose="020F0502020204030204" pitchFamily="34" charset="0"/>
              </a:rPr>
              <a:t>Kühn</a:t>
            </a:r>
            <a:r>
              <a:rPr lang="en-US" b="0" dirty="0">
                <a:solidFill>
                  <a:schemeClr val="tx1"/>
                </a:solidFill>
                <a:latin typeface="Calibri" panose="020F0502020204030204" pitchFamily="34" charset="0"/>
              </a:rPr>
              <a:t>, B. </a:t>
            </a:r>
            <a:r>
              <a:rPr lang="en-US" b="0" dirty="0" err="1">
                <a:solidFill>
                  <a:schemeClr val="tx1"/>
                </a:solidFill>
                <a:latin typeface="Calibri" panose="020F0502020204030204" pitchFamily="34" charset="0"/>
              </a:rPr>
              <a:t>Kuske</a:t>
            </a:r>
            <a:r>
              <a:rPr lang="en-US" b="0" dirty="0">
                <a:solidFill>
                  <a:schemeClr val="tx1"/>
                </a:solidFill>
                <a:latin typeface="Calibri" panose="020F0502020204030204" pitchFamily="34" charset="0"/>
              </a:rPr>
              <a:t>, J. </a:t>
            </a:r>
            <a:r>
              <a:rPr lang="en-US" b="0" dirty="0" err="1">
                <a:solidFill>
                  <a:schemeClr val="tx1"/>
                </a:solidFill>
                <a:latin typeface="Calibri" panose="020F0502020204030204" pitchFamily="34" charset="0"/>
              </a:rPr>
              <a:t>Kuszynski</a:t>
            </a:r>
            <a:r>
              <a:rPr lang="en-US" b="0" dirty="0">
                <a:solidFill>
                  <a:schemeClr val="tx1"/>
                </a:solidFill>
                <a:latin typeface="Calibri" panose="020F0502020204030204" pitchFamily="34" charset="0"/>
              </a:rPr>
              <a:t>, D. Malyutin, </a:t>
            </a:r>
            <a:r>
              <a:rPr lang="en-US" b="0" dirty="0" smtClean="0">
                <a:solidFill>
                  <a:schemeClr val="tx1"/>
                </a:solidFill>
                <a:latin typeface="Calibri" panose="020F0502020204030204" pitchFamily="34" charset="0"/>
              </a:rPr>
              <a:t>                 A</a:t>
            </a:r>
            <a:r>
              <a:rPr lang="en-US" b="0" dirty="0">
                <a:solidFill>
                  <a:schemeClr val="tx1"/>
                </a:solidFill>
                <a:latin typeface="Calibri" panose="020F0502020204030204" pitchFamily="34" charset="0"/>
              </a:rPr>
              <a:t>. </a:t>
            </a:r>
            <a:r>
              <a:rPr lang="en-US" b="0" dirty="0" err="1">
                <a:solidFill>
                  <a:schemeClr val="tx1"/>
                </a:solidFill>
                <a:latin typeface="Calibri" panose="020F0502020204030204" pitchFamily="34" charset="0"/>
              </a:rPr>
              <a:t>Matveenko</a:t>
            </a:r>
            <a:r>
              <a:rPr lang="en-US" b="0" dirty="0">
                <a:solidFill>
                  <a:schemeClr val="tx1"/>
                </a:solidFill>
                <a:latin typeface="Calibri" panose="020F0502020204030204" pitchFamily="34" charset="0"/>
              </a:rPr>
              <a:t>, M. McAteer, A. </a:t>
            </a:r>
            <a:r>
              <a:rPr lang="en-US" b="0" dirty="0" err="1">
                <a:solidFill>
                  <a:schemeClr val="tx1"/>
                </a:solidFill>
                <a:latin typeface="Calibri" panose="020F0502020204030204" pitchFamily="34" charset="0"/>
              </a:rPr>
              <a:t>Meseck</a:t>
            </a:r>
            <a:r>
              <a:rPr lang="en-US" b="0" dirty="0">
                <a:solidFill>
                  <a:schemeClr val="tx1"/>
                </a:solidFill>
                <a:latin typeface="Calibri" panose="020F0502020204030204" pitchFamily="34" charset="0"/>
              </a:rPr>
              <a:t>, C. Metzger-Kraus, R. Müller, A. Neumann, N. Ohm-</a:t>
            </a:r>
            <a:r>
              <a:rPr lang="en-US" b="0" dirty="0" err="1">
                <a:solidFill>
                  <a:schemeClr val="tx1"/>
                </a:solidFill>
                <a:latin typeface="Calibri" panose="020F0502020204030204" pitchFamily="34" charset="0"/>
              </a:rPr>
              <a:t>Krafft</a:t>
            </a:r>
            <a:r>
              <a:rPr lang="en-US" b="0" dirty="0">
                <a:solidFill>
                  <a:schemeClr val="tx1"/>
                </a:solidFill>
                <a:latin typeface="Calibri" panose="020F0502020204030204" pitchFamily="34" charset="0"/>
              </a:rPr>
              <a:t>, </a:t>
            </a:r>
            <a:r>
              <a:rPr lang="en-US" b="0" dirty="0" smtClean="0">
                <a:solidFill>
                  <a:schemeClr val="tx1"/>
                </a:solidFill>
                <a:latin typeface="Calibri" panose="020F0502020204030204" pitchFamily="34" charset="0"/>
              </a:rPr>
              <a:t>   K</a:t>
            </a:r>
            <a:r>
              <a:rPr lang="en-US" b="0" dirty="0">
                <a:solidFill>
                  <a:schemeClr val="tx1"/>
                </a:solidFill>
                <a:latin typeface="Calibri" panose="020F0502020204030204" pitchFamily="34" charset="0"/>
              </a:rPr>
              <a:t>. </a:t>
            </a:r>
            <a:r>
              <a:rPr lang="en-US" b="0" dirty="0" err="1">
                <a:solidFill>
                  <a:schemeClr val="tx1"/>
                </a:solidFill>
                <a:latin typeface="Calibri" panose="020F0502020204030204" pitchFamily="34" charset="0"/>
              </a:rPr>
              <a:t>Ott</a:t>
            </a:r>
            <a:r>
              <a:rPr lang="en-US" b="0" dirty="0">
                <a:solidFill>
                  <a:schemeClr val="tx1"/>
                </a:solidFill>
                <a:latin typeface="Calibri" panose="020F0502020204030204" pitchFamily="34" charset="0"/>
              </a:rPr>
              <a:t>, E. </a:t>
            </a:r>
            <a:r>
              <a:rPr lang="en-US" b="0" dirty="0" err="1">
                <a:solidFill>
                  <a:schemeClr val="tx1"/>
                </a:solidFill>
                <a:latin typeface="Calibri" panose="020F0502020204030204" pitchFamily="34" charset="0"/>
              </a:rPr>
              <a:t>Panofski</a:t>
            </a:r>
            <a:r>
              <a:rPr lang="en-US" b="0" dirty="0">
                <a:solidFill>
                  <a:schemeClr val="tx1"/>
                </a:solidFill>
                <a:latin typeface="Calibri" panose="020F0502020204030204" pitchFamily="34" charset="0"/>
              </a:rPr>
              <a:t>, F. </a:t>
            </a:r>
            <a:r>
              <a:rPr lang="en-US" b="0" dirty="0" err="1">
                <a:solidFill>
                  <a:schemeClr val="tx1"/>
                </a:solidFill>
                <a:latin typeface="Calibri" panose="020F0502020204030204" pitchFamily="34" charset="0"/>
              </a:rPr>
              <a:t>Pflocksch</a:t>
            </a:r>
            <a:r>
              <a:rPr lang="en-US" b="0" dirty="0">
                <a:solidFill>
                  <a:schemeClr val="tx1"/>
                </a:solidFill>
                <a:latin typeface="Calibri" panose="020F0502020204030204" pitchFamily="34" charset="0"/>
              </a:rPr>
              <a:t>, J. </a:t>
            </a:r>
            <a:r>
              <a:rPr lang="en-US" b="0" dirty="0" err="1">
                <a:solidFill>
                  <a:schemeClr val="tx1"/>
                </a:solidFill>
                <a:latin typeface="Calibri" panose="020F0502020204030204" pitchFamily="34" charset="0"/>
              </a:rPr>
              <a:t>Rahn</a:t>
            </a:r>
            <a:r>
              <a:rPr lang="en-US" b="0" dirty="0">
                <a:solidFill>
                  <a:schemeClr val="tx1"/>
                </a:solidFill>
                <a:latin typeface="Calibri" panose="020F0502020204030204" pitchFamily="34" charset="0"/>
              </a:rPr>
              <a:t>, M. </a:t>
            </a:r>
            <a:r>
              <a:rPr lang="en-US" b="0" dirty="0" err="1">
                <a:solidFill>
                  <a:schemeClr val="tx1"/>
                </a:solidFill>
                <a:latin typeface="Calibri" panose="020F0502020204030204" pitchFamily="34" charset="0"/>
              </a:rPr>
              <a:t>Schmeißer</a:t>
            </a:r>
            <a:r>
              <a:rPr lang="en-US" b="0" dirty="0">
                <a:solidFill>
                  <a:schemeClr val="tx1"/>
                </a:solidFill>
                <a:latin typeface="Calibri" panose="020F0502020204030204" pitchFamily="34" charset="0"/>
              </a:rPr>
              <a:t>, O. </a:t>
            </a:r>
            <a:r>
              <a:rPr lang="en-US" b="0" dirty="0" err="1">
                <a:solidFill>
                  <a:schemeClr val="tx1"/>
                </a:solidFill>
                <a:latin typeface="Calibri" panose="020F0502020204030204" pitchFamily="34" charset="0"/>
              </a:rPr>
              <a:t>Schüler</a:t>
            </a:r>
            <a:r>
              <a:rPr lang="en-US" b="0" dirty="0">
                <a:solidFill>
                  <a:schemeClr val="tx1"/>
                </a:solidFill>
                <a:latin typeface="Calibri" panose="020F0502020204030204" pitchFamily="34" charset="0"/>
              </a:rPr>
              <a:t>, </a:t>
            </a:r>
            <a:r>
              <a:rPr lang="en-US" b="0" dirty="0" smtClean="0">
                <a:solidFill>
                  <a:schemeClr val="tx1"/>
                </a:solidFill>
                <a:latin typeface="Calibri" panose="020F0502020204030204" pitchFamily="34" charset="0"/>
              </a:rPr>
              <a:t>M</a:t>
            </a:r>
            <a:r>
              <a:rPr lang="en-US" b="0" dirty="0">
                <a:solidFill>
                  <a:schemeClr val="tx1"/>
                </a:solidFill>
                <a:latin typeface="Calibri" panose="020F0502020204030204" pitchFamily="34" charset="0"/>
              </a:rPr>
              <a:t>. Schuster, J. </a:t>
            </a:r>
            <a:r>
              <a:rPr lang="en-US" b="0" dirty="0" err="1">
                <a:solidFill>
                  <a:schemeClr val="tx1"/>
                </a:solidFill>
                <a:latin typeface="Calibri" panose="020F0502020204030204" pitchFamily="34" charset="0"/>
              </a:rPr>
              <a:t>Ullrich</a:t>
            </a:r>
            <a:r>
              <a:rPr lang="en-US" b="0" dirty="0">
                <a:solidFill>
                  <a:schemeClr val="tx1"/>
                </a:solidFill>
                <a:latin typeface="Calibri" panose="020F0502020204030204" pitchFamily="34" charset="0"/>
              </a:rPr>
              <a:t>, </a:t>
            </a:r>
            <a:r>
              <a:rPr lang="en-US" b="0" dirty="0" smtClean="0">
                <a:solidFill>
                  <a:schemeClr val="tx1"/>
                </a:solidFill>
                <a:latin typeface="Calibri" panose="020F0502020204030204" pitchFamily="34" charset="0"/>
              </a:rPr>
              <a:t>                 A</a:t>
            </a:r>
            <a:r>
              <a:rPr lang="en-US" b="0" dirty="0">
                <a:solidFill>
                  <a:schemeClr val="tx1"/>
                </a:solidFill>
                <a:latin typeface="Calibri" panose="020F0502020204030204" pitchFamily="34" charset="0"/>
              </a:rPr>
              <a:t>. </a:t>
            </a:r>
            <a:r>
              <a:rPr lang="en-US" b="0" dirty="0" err="1">
                <a:solidFill>
                  <a:schemeClr val="tx1"/>
                </a:solidFill>
                <a:latin typeface="Calibri" panose="020F0502020204030204" pitchFamily="34" charset="0"/>
              </a:rPr>
              <a:t>Ushakov</a:t>
            </a:r>
            <a:r>
              <a:rPr lang="en-US" b="0" dirty="0">
                <a:solidFill>
                  <a:schemeClr val="tx1"/>
                </a:solidFill>
                <a:latin typeface="Calibri" panose="020F0502020204030204" pitchFamily="34" charset="0"/>
              </a:rPr>
              <a:t>, J. </a:t>
            </a:r>
            <a:r>
              <a:rPr lang="en-US" b="0" dirty="0" err="1">
                <a:solidFill>
                  <a:schemeClr val="tx1"/>
                </a:solidFill>
                <a:latin typeface="Calibri" panose="020F0502020204030204" pitchFamily="34" charset="0"/>
              </a:rPr>
              <a:t>Völker</a:t>
            </a:r>
            <a:endParaRPr lang="en-US" b="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algn="l"/>
            <a:endParaRPr lang="en-US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algn="l"/>
            <a:endParaRPr lang="en-US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algn="l"/>
            <a:r>
              <a:rPr lang="en-US" sz="1800" dirty="0" smtClean="0">
                <a:solidFill>
                  <a:schemeClr val="tx2"/>
                </a:solidFill>
                <a:latin typeface="Calibri" panose="020F0502020204030204" pitchFamily="34" charset="0"/>
              </a:rPr>
              <a:t>… to all supporting colleagues @ HZB and from other Accelerator-Laboratories</a:t>
            </a:r>
          </a:p>
          <a:p>
            <a:pPr algn="l"/>
            <a:endParaRPr lang="en-US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algn="l"/>
            <a:endParaRPr lang="en-US" dirty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r>
              <a:rPr lang="en-US" sz="2400" i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… for your attention!</a:t>
            </a:r>
          </a:p>
          <a:p>
            <a:pPr algn="l"/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7107" y="840600"/>
            <a:ext cx="2354097" cy="770032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217" y="6138000"/>
            <a:ext cx="1543783" cy="720000"/>
          </a:xfrm>
          <a:prstGeom prst="rect">
            <a:avLst/>
          </a:prstGeom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8305" y="94505"/>
            <a:ext cx="21717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9324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uppieren 14"/>
          <p:cNvGrpSpPr/>
          <p:nvPr/>
        </p:nvGrpSpPr>
        <p:grpSpPr>
          <a:xfrm>
            <a:off x="58889" y="805476"/>
            <a:ext cx="9090951" cy="4604980"/>
            <a:chOff x="58889" y="1564472"/>
            <a:chExt cx="9090951" cy="4604980"/>
          </a:xfrm>
        </p:grpSpPr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889" y="1564472"/>
              <a:ext cx="9044574" cy="46049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7" name="Gruppieren 16"/>
            <p:cNvGrpSpPr/>
            <p:nvPr/>
          </p:nvGrpSpPr>
          <p:grpSpPr>
            <a:xfrm>
              <a:off x="793403" y="2811104"/>
              <a:ext cx="8356437" cy="3050382"/>
              <a:chOff x="784167" y="2413943"/>
              <a:chExt cx="8356437" cy="3050382"/>
            </a:xfrm>
          </p:grpSpPr>
          <p:sp>
            <p:nvSpPr>
              <p:cNvPr id="19" name="Textfeld 18"/>
              <p:cNvSpPr txBox="1">
                <a:spLocks noChangeArrowheads="1"/>
              </p:cNvSpPr>
              <p:nvPr/>
            </p:nvSpPr>
            <p:spPr bwMode="auto">
              <a:xfrm>
                <a:off x="7237725" y="2413943"/>
                <a:ext cx="1902879" cy="9233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589C"/>
                    </a:solidFill>
                    <a:effectLst/>
                    <a:uLnTx/>
                    <a:uFillTx/>
                    <a:latin typeface="Calibri" panose="020F0502020204030204" pitchFamily="34" charset="0"/>
                  </a:rPr>
                  <a:t>beam dump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800" b="0" kern="0" dirty="0" smtClean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6.5 MeV, 100 mA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800" b="0" kern="0" dirty="0" smtClean="0">
                    <a:solidFill>
                      <a:schemeClr val="tx1"/>
                    </a:solidFill>
                    <a:latin typeface="Calibri" panose="020F0502020204030204" pitchFamily="34" charset="0"/>
                    <a:sym typeface="Wingdings" panose="05000000000000000000" pitchFamily="2" charset="2"/>
                  </a:rPr>
                  <a:t> </a:t>
                </a:r>
                <a:r>
                  <a:rPr lang="en-GB" sz="1800" b="0" kern="0" dirty="0" smtClean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650 kW</a:t>
                </a: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</a:endParaRPr>
              </a:p>
            </p:txBody>
          </p:sp>
          <p:sp>
            <p:nvSpPr>
              <p:cNvPr id="20" name="Textfeld 19"/>
              <p:cNvSpPr txBox="1">
                <a:spLocks noChangeArrowheads="1"/>
              </p:cNvSpPr>
              <p:nvPr/>
            </p:nvSpPr>
            <p:spPr bwMode="auto">
              <a:xfrm>
                <a:off x="5158634" y="2811605"/>
                <a:ext cx="2217179" cy="9233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800" kern="0" dirty="0" err="1">
                    <a:latin typeface="Calibri" panose="020F0502020204030204" pitchFamily="34" charset="0"/>
                  </a:rPr>
                  <a:t>l</a:t>
                </a:r>
                <a:r>
                  <a:rPr kumimoji="0" lang="en-GB" sz="180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00589C"/>
                    </a:solidFill>
                    <a:effectLst/>
                    <a:uLnTx/>
                    <a:uFillTx/>
                    <a:latin typeface="Calibri" panose="020F0502020204030204" pitchFamily="34" charset="0"/>
                  </a:rPr>
                  <a:t>inac</a:t>
                </a:r>
                <a:r>
                  <a:rPr kumimoji="0" lang="en-GB" sz="180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589C"/>
                    </a:solidFill>
                    <a:effectLst/>
                    <a:uLnTx/>
                    <a:uFillTx/>
                    <a:latin typeface="Calibri" panose="020F0502020204030204" pitchFamily="34" charset="0"/>
                  </a:rPr>
                  <a:t> module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</a:rPr>
                  <a:t>3 </a:t>
                </a:r>
                <a:r>
                  <a:rPr kumimoji="0" lang="en-GB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</a:rPr>
                  <a:t>x 7 cell </a:t>
                </a:r>
                <a:r>
                  <a:rPr kumimoji="0" lang="en-GB" sz="18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</a:rPr>
                  <a:t>srf</a:t>
                </a:r>
                <a:r>
                  <a:rPr kumimoji="0" lang="en-GB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</a:rPr>
                  <a:t> cavities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</a:rPr>
                  <a:t>44 MeV</a:t>
                </a: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</a:endParaRPr>
              </a:p>
            </p:txBody>
          </p:sp>
          <p:sp>
            <p:nvSpPr>
              <p:cNvPr id="23" name="Textfeld 22"/>
              <p:cNvSpPr txBox="1">
                <a:spLocks noChangeArrowheads="1"/>
              </p:cNvSpPr>
              <p:nvPr/>
            </p:nvSpPr>
            <p:spPr bwMode="auto">
              <a:xfrm>
                <a:off x="2749322" y="3805281"/>
                <a:ext cx="2942490" cy="9233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800" kern="0" dirty="0" smtClean="0">
                    <a:latin typeface="Calibri" panose="020F0502020204030204" pitchFamily="34" charset="0"/>
                  </a:rPr>
                  <a:t>modified </a:t>
                </a:r>
                <a:r>
                  <a:rPr kumimoji="0" lang="en-GB" sz="180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589C"/>
                    </a:solidFill>
                    <a:effectLst/>
                    <a:uLnTx/>
                    <a:uFillTx/>
                    <a:latin typeface="Calibri" panose="020F0502020204030204" pitchFamily="34" charset="0"/>
                  </a:rPr>
                  <a:t>Cornell booster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</a:rPr>
                  <a:t>3 </a:t>
                </a:r>
                <a:r>
                  <a:rPr kumimoji="0" lang="en-GB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</a:rPr>
                  <a:t>x 2 cell </a:t>
                </a:r>
                <a:r>
                  <a:rPr kumimoji="0" lang="en-GB" sz="18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</a:rPr>
                  <a:t>srf</a:t>
                </a:r>
                <a:r>
                  <a:rPr kumimoji="0" lang="en-GB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</a:rPr>
                  <a:t> cavities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</a:rPr>
                  <a:t>4.5 MeV</a:t>
                </a: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</a:endParaRPr>
              </a:p>
            </p:txBody>
          </p:sp>
          <p:sp>
            <p:nvSpPr>
              <p:cNvPr id="24" name="Textfeld 23"/>
              <p:cNvSpPr txBox="1">
                <a:spLocks noChangeArrowheads="1"/>
              </p:cNvSpPr>
              <p:nvPr/>
            </p:nvSpPr>
            <p:spPr bwMode="auto">
              <a:xfrm>
                <a:off x="784167" y="4540995"/>
                <a:ext cx="2939134" cy="9233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rgbClr val="00589C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800" kern="0" dirty="0" err="1" smtClean="0">
                    <a:latin typeface="Calibri" panose="020F0502020204030204" pitchFamily="34" charset="0"/>
                  </a:rPr>
                  <a:t>srf</a:t>
                </a:r>
                <a:r>
                  <a:rPr kumimoji="0" lang="en-GB" sz="180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589C"/>
                    </a:solidFill>
                    <a:effectLst/>
                    <a:uLnTx/>
                    <a:uFillTx/>
                    <a:latin typeface="Calibri" panose="020F0502020204030204" pitchFamily="34" charset="0"/>
                  </a:rPr>
                  <a:t>-gun</a:t>
                </a:r>
                <a:endParaRPr kumimoji="0" lang="en-GB" sz="1800" i="0" u="none" strike="noStrike" kern="0" cap="none" spc="0" normalizeH="0" baseline="0" noProof="0" dirty="0">
                  <a:ln>
                    <a:noFill/>
                  </a:ln>
                  <a:solidFill>
                    <a:srgbClr val="00589C"/>
                  </a:solidFill>
                  <a:effectLst/>
                  <a:uLnTx/>
                  <a:uFillTx/>
                  <a:latin typeface="Calibri" panose="020F0502020204030204" pitchFamily="34" charset="0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</a:rPr>
                  <a:t>1.4 cell </a:t>
                </a:r>
                <a:r>
                  <a:rPr kumimoji="0" lang="en-GB" sz="18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</a:rPr>
                  <a:t>srf</a:t>
                </a:r>
                <a:r>
                  <a:rPr kumimoji="0" lang="en-GB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</a:rPr>
                  <a:t> cavities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</a:rPr>
                  <a:t>1.5-2.3 MeV, </a:t>
                </a:r>
                <a:r>
                  <a:rPr lang="en-GB" sz="1800" b="0" kern="0" dirty="0" smtClean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s</a:t>
                </a:r>
                <a:r>
                  <a:rPr kumimoji="0" lang="en-GB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</a:rPr>
                  <a:t>ingle </a:t>
                </a:r>
                <a:r>
                  <a:rPr kumimoji="0" lang="en-GB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libri" panose="020F0502020204030204" pitchFamily="34" charset="0"/>
                  </a:rPr>
                  <a:t>solenoid, </a:t>
                </a:r>
              </a:p>
            </p:txBody>
          </p:sp>
        </p:grpSp>
      </p:grpSp>
      <p:graphicFrame>
        <p:nvGraphicFramePr>
          <p:cNvPr id="32" name="Group 2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1385793"/>
              </p:ext>
            </p:extLst>
          </p:nvPr>
        </p:nvGraphicFramePr>
        <p:xfrm>
          <a:off x="4792717" y="4488018"/>
          <a:ext cx="4062287" cy="1920240"/>
        </p:xfrm>
        <a:graphic>
          <a:graphicData uri="http://schemas.openxmlformats.org/drawingml/2006/table">
            <a:tbl>
              <a:tblPr/>
              <a:tblGrid>
                <a:gridCol w="2018787"/>
                <a:gridCol w="2043500"/>
              </a:tblGrid>
              <a:tr h="2654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Basic Parameter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value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alpha val="50000"/>
                      </a:schemeClr>
                    </a:solidFill>
                  </a:tcPr>
                </a:tc>
              </a:tr>
              <a:tr h="2654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maximum beam 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50 MeV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>
                        <a:alpha val="50000"/>
                      </a:srgbClr>
                    </a:solidFill>
                  </a:tcPr>
                </a:tc>
              </a:tr>
              <a:tr h="2670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maximum current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100 mA (77 </a:t>
                      </a:r>
                      <a:r>
                        <a:rPr kumimoji="0" lang="en-GB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pC</a:t>
                      </a: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/bunch)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</a:tr>
              <a:tr h="2700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normalized </a:t>
                      </a:r>
                      <a:r>
                        <a:rPr kumimoji="0" lang="en-GB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emittance</a:t>
                      </a:r>
                      <a:endParaRPr kumimoji="0" lang="en-GB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&lt; 1 </a:t>
                      </a: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cs typeface="Arial" charset="0"/>
                        </a:rPr>
                        <a:t>mm </a:t>
                      </a:r>
                      <a:r>
                        <a:rPr kumimoji="0" lang="en-GB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  <a:cs typeface="Arial" charset="0"/>
                        </a:rPr>
                        <a:t>mrad</a:t>
                      </a: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endParaRPr kumimoji="0" lang="en-GB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>
                        <a:alpha val="50000"/>
                      </a:srgbClr>
                    </a:solidFill>
                  </a:tcPr>
                </a:tc>
              </a:tr>
              <a:tr h="2700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bunch length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 </a:t>
                      </a:r>
                      <a:r>
                        <a:rPr kumimoji="0" lang="en-GB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ps</a:t>
                      </a: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(~100 fs)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</a:tr>
              <a:tr h="2670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repetition rate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1.3 GHz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>
                        <a:alpha val="50000"/>
                      </a:srgbClr>
                    </a:solidFill>
                  </a:tcPr>
                </a:tc>
              </a:tr>
              <a:tr h="2670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relative losses per turn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&lt; 10</a:t>
                      </a:r>
                      <a:r>
                        <a:rPr kumimoji="0" lang="en-GB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-5</a:t>
                      </a:r>
                      <a:endParaRPr kumimoji="0" lang="en-GB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3" name="Text Box 5"/>
          <p:cNvSpPr txBox="1">
            <a:spLocks noChangeArrowheads="1"/>
          </p:cNvSpPr>
          <p:nvPr/>
        </p:nvSpPr>
        <p:spPr bwMode="auto">
          <a:xfrm>
            <a:off x="890588" y="93663"/>
            <a:ext cx="6678431" cy="415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ctr">
              <a:defRPr sz="1600" b="1">
                <a:solidFill>
                  <a:srgbClr val="00589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>
              <a:defRPr sz="1600" b="1">
                <a:solidFill>
                  <a:srgbClr val="00589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>
              <a:defRPr sz="1600" b="1">
                <a:solidFill>
                  <a:srgbClr val="00589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>
              <a:defRPr sz="1600" b="1">
                <a:solidFill>
                  <a:srgbClr val="00589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>
              <a:defRPr sz="1600" b="1">
                <a:solidFill>
                  <a:srgbClr val="00589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589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589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589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00589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eaLnBrk="1" hangingPunct="1"/>
            <a:r>
              <a:rPr lang="en-GB" altLang="de-DE" sz="2100" dirty="0" smtClean="0">
                <a:solidFill>
                  <a:srgbClr val="FFFFFF"/>
                </a:solidFill>
              </a:rPr>
              <a:t>bERLinPro – Berlin Energy Recovery Linac Project</a:t>
            </a:r>
            <a:endParaRPr lang="en-GB" altLang="de-DE" sz="2100" dirty="0">
              <a:solidFill>
                <a:srgbClr val="FFFFFF"/>
              </a:solidFill>
            </a:endParaRPr>
          </a:p>
        </p:txBody>
      </p:sp>
      <p:pic>
        <p:nvPicPr>
          <p:cNvPr id="36" name="Grafik 3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3297" y="3591871"/>
            <a:ext cx="2700166" cy="804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381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 Box 4"/>
          <p:cNvSpPr txBox="1">
            <a:spLocks noChangeArrowheads="1"/>
          </p:cNvSpPr>
          <p:nvPr/>
        </p:nvSpPr>
        <p:spPr bwMode="auto">
          <a:xfrm>
            <a:off x="787586" y="114300"/>
            <a:ext cx="646523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2000" dirty="0" smtClean="0">
                <a:solidFill>
                  <a:srgbClr val="FFFFFF"/>
                </a:solidFill>
              </a:rPr>
              <a:t>bERLinPro – building: technics and accelerator hall</a:t>
            </a:r>
            <a:endParaRPr lang="en-US" sz="2000" dirty="0">
              <a:solidFill>
                <a:srgbClr val="FFFFFF"/>
              </a:solidFill>
            </a:endParaRPr>
          </a:p>
        </p:txBody>
      </p:sp>
      <p:grpSp>
        <p:nvGrpSpPr>
          <p:cNvPr id="13" name="Gruppieren 12"/>
          <p:cNvGrpSpPr>
            <a:grpSpLocks noChangeAspect="1"/>
          </p:cNvGrpSpPr>
          <p:nvPr/>
        </p:nvGrpSpPr>
        <p:grpSpPr>
          <a:xfrm>
            <a:off x="345033" y="793363"/>
            <a:ext cx="8314872" cy="5739763"/>
            <a:chOff x="-1282267" y="714226"/>
            <a:chExt cx="10238292" cy="7067502"/>
          </a:xfrm>
        </p:grpSpPr>
        <p:pic>
          <p:nvPicPr>
            <p:cNvPr id="36" name="Grafik 3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0158"/>
            <a:stretch/>
          </p:blipFill>
          <p:spPr>
            <a:xfrm>
              <a:off x="-1282267" y="714226"/>
              <a:ext cx="10238292" cy="7067502"/>
            </a:xfrm>
            <a:prstGeom prst="rect">
              <a:avLst/>
            </a:prstGeom>
          </p:spPr>
        </p:pic>
        <p:pic>
          <p:nvPicPr>
            <p:cNvPr id="32770" name="Picture 2" descr="DGI Bauwerk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51075" y="789148"/>
              <a:ext cx="1504950" cy="6572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Textfeld 8"/>
          <p:cNvSpPr txBox="1"/>
          <p:nvPr/>
        </p:nvSpPr>
        <p:spPr>
          <a:xfrm>
            <a:off x="614463" y="847808"/>
            <a:ext cx="2858282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tx2"/>
                </a:solidFill>
                <a:latin typeface="Calibri" panose="020F0502020204030204" pitchFamily="34" charset="0"/>
              </a:rPr>
              <a:t>From an artists view to …</a:t>
            </a:r>
            <a:endParaRPr lang="en-GB" sz="2000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pic>
        <p:nvPicPr>
          <p:cNvPr id="17410" name="Picture 2" descr="D:\ACC-Physics\BERLinPro\Paper_Talks_and_Posters\2017_IPAC\bERLinPro_status\paper\Bilder\Buildin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396" y="660826"/>
            <a:ext cx="4794047" cy="3248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1" name="Picture 3" descr="D:\ACC-Physics\BERLinPro\Paper_Talks_and_Posters\2017_IPAC\bERLinPro_status\paper\Bilder\Visibl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519" y="3518039"/>
            <a:ext cx="4752675" cy="3099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uppieren 2"/>
          <p:cNvGrpSpPr/>
          <p:nvPr/>
        </p:nvGrpSpPr>
        <p:grpSpPr>
          <a:xfrm>
            <a:off x="6938706" y="5924634"/>
            <a:ext cx="1810817" cy="846386"/>
            <a:chOff x="6608112" y="5776280"/>
            <a:chExt cx="1810817" cy="846386"/>
          </a:xfrm>
        </p:grpSpPr>
        <p:sp>
          <p:nvSpPr>
            <p:cNvPr id="2" name="Textfeld 1"/>
            <p:cNvSpPr txBox="1"/>
            <p:nvPr/>
          </p:nvSpPr>
          <p:spPr>
            <a:xfrm>
              <a:off x="6608112" y="5776280"/>
              <a:ext cx="1810817" cy="846386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pPr algn="l"/>
              <a:r>
                <a:rPr lang="de-DE" sz="1400" dirty="0">
                  <a:latin typeface="Calibri" panose="020F0502020204030204" pitchFamily="34" charset="0"/>
                </a:rPr>
                <a:t> </a:t>
              </a:r>
              <a:r>
                <a:rPr lang="de-DE" sz="1400" dirty="0" smtClean="0">
                  <a:latin typeface="Calibri" panose="020F0502020204030204" pitchFamily="34" charset="0"/>
                </a:rPr>
                <a:t>              </a:t>
              </a:r>
              <a:r>
                <a:rPr lang="de-DE" sz="1400" b="0" dirty="0" smtClean="0">
                  <a:latin typeface="Calibri" panose="020F0502020204030204" pitchFamily="34" charset="0"/>
                </a:rPr>
                <a:t>A. Jankowiak: </a:t>
              </a:r>
            </a:p>
            <a:p>
              <a:pPr algn="l">
                <a:lnSpc>
                  <a:spcPct val="150000"/>
                </a:lnSpc>
              </a:pPr>
              <a:r>
                <a:rPr lang="en-US" sz="1400" b="0" i="1" dirty="0" smtClean="0">
                  <a:latin typeface="Calibri" panose="020F0502020204030204" pitchFamily="34" charset="0"/>
                </a:rPr>
                <a:t>“Status </a:t>
              </a:r>
              <a:r>
                <a:rPr lang="en-US" sz="1400" b="0" i="1" dirty="0">
                  <a:latin typeface="Calibri" panose="020F0502020204030204" pitchFamily="34" charset="0"/>
                </a:rPr>
                <a:t>of </a:t>
              </a:r>
              <a:r>
                <a:rPr lang="en-US" sz="1400" b="0" i="1" dirty="0" smtClean="0">
                  <a:latin typeface="Calibri" panose="020F0502020204030204" pitchFamily="34" charset="0"/>
                </a:rPr>
                <a:t>bERLinPro”</a:t>
              </a:r>
              <a:endParaRPr lang="en-US" sz="1400" b="0" i="1" dirty="0">
                <a:latin typeface="Calibri" panose="020F0502020204030204" pitchFamily="34" charset="0"/>
              </a:endParaRPr>
            </a:p>
            <a:p>
              <a:pPr algn="l"/>
              <a:r>
                <a:rPr lang="en-US" sz="1400" b="0" dirty="0" smtClean="0">
                  <a:latin typeface="Calibri" panose="020F0502020204030204" pitchFamily="34" charset="0"/>
                </a:rPr>
                <a:t>Wed 08:55</a:t>
              </a:r>
              <a:endParaRPr lang="en-US" sz="1400" b="0" dirty="0">
                <a:latin typeface="Calibri" panose="020F0502020204030204" pitchFamily="34" charset="0"/>
              </a:endParaRPr>
            </a:p>
          </p:txBody>
        </p:sp>
        <p:pic>
          <p:nvPicPr>
            <p:cNvPr id="10" name="Grafik 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66887" y="5797861"/>
              <a:ext cx="543639" cy="253546"/>
            </a:xfrm>
            <a:prstGeom prst="rect">
              <a:avLst/>
            </a:prstGeom>
          </p:spPr>
        </p:pic>
      </p:grpSp>
      <p:pic>
        <p:nvPicPr>
          <p:cNvPr id="4" name="Grafik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0519" y="748575"/>
            <a:ext cx="4752675" cy="2012857"/>
          </a:xfrm>
          <a:prstGeom prst="rect">
            <a:avLst/>
          </a:prstGeom>
        </p:spPr>
      </p:pic>
      <p:grpSp>
        <p:nvGrpSpPr>
          <p:cNvPr id="14" name="Gruppieren 13"/>
          <p:cNvGrpSpPr/>
          <p:nvPr/>
        </p:nvGrpSpPr>
        <p:grpSpPr>
          <a:xfrm>
            <a:off x="15083" y="2707839"/>
            <a:ext cx="2653310" cy="954107"/>
            <a:chOff x="6608112" y="5776280"/>
            <a:chExt cx="1989513" cy="954107"/>
          </a:xfrm>
        </p:grpSpPr>
        <p:sp>
          <p:nvSpPr>
            <p:cNvPr id="15" name="Textfeld 14"/>
            <p:cNvSpPr txBox="1"/>
            <p:nvPr/>
          </p:nvSpPr>
          <p:spPr>
            <a:xfrm>
              <a:off x="6608112" y="5776280"/>
              <a:ext cx="1989513" cy="954107"/>
            </a:xfrm>
            <a:prstGeom prst="rect">
              <a:avLst/>
            </a:prstGeom>
            <a:solidFill>
              <a:schemeClr val="bg2"/>
            </a:solidFill>
          </p:spPr>
          <p:txBody>
            <a:bodyPr wrap="square" rtlCol="0">
              <a:spAutoFit/>
            </a:bodyPr>
            <a:lstStyle/>
            <a:p>
              <a:pPr algn="l"/>
              <a:r>
                <a:rPr lang="de-DE" sz="1400" b="0" dirty="0">
                  <a:latin typeface="Calibri" panose="020F0502020204030204" pitchFamily="34" charset="0"/>
                </a:rPr>
                <a:t> </a:t>
              </a:r>
              <a:r>
                <a:rPr lang="de-DE" sz="1400" b="0" dirty="0" smtClean="0">
                  <a:latin typeface="Calibri" panose="020F0502020204030204" pitchFamily="34" charset="0"/>
                </a:rPr>
                <a:t>                   J. Kühn: </a:t>
              </a:r>
            </a:p>
            <a:p>
              <a:pPr algn="l"/>
              <a:r>
                <a:rPr lang="en-US" sz="1400" b="0" i="1" dirty="0" smtClean="0">
                  <a:latin typeface="Calibri" panose="020F0502020204030204" pitchFamily="34" charset="0"/>
                </a:rPr>
                <a:t>“Semiconductor Photocathode development for the </a:t>
              </a:r>
              <a:r>
                <a:rPr lang="en-US" sz="1400" b="0" i="1" dirty="0" err="1" smtClean="0">
                  <a:latin typeface="Calibri" panose="020F0502020204030204" pitchFamily="34" charset="0"/>
                </a:rPr>
                <a:t>bERLinPro</a:t>
              </a:r>
              <a:r>
                <a:rPr lang="en-US" sz="1400" b="0" i="1" dirty="0" smtClean="0">
                  <a:latin typeface="Calibri" panose="020F0502020204030204" pitchFamily="34" charset="0"/>
                </a:rPr>
                <a:t> photo injector”, </a:t>
              </a:r>
              <a:r>
                <a:rPr lang="en-US" sz="1400" b="0" dirty="0" smtClean="0">
                  <a:latin typeface="Calibri" panose="020F0502020204030204" pitchFamily="34" charset="0"/>
                </a:rPr>
                <a:t>Mon 11:15</a:t>
              </a:r>
              <a:endParaRPr lang="en-US" sz="1400" b="0" dirty="0">
                <a:latin typeface="Calibri" panose="020F0502020204030204" pitchFamily="34" charset="0"/>
              </a:endParaRPr>
            </a:p>
          </p:txBody>
        </p:sp>
        <p:pic>
          <p:nvPicPr>
            <p:cNvPr id="16" name="Grafik 1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66887" y="5797861"/>
              <a:ext cx="543639" cy="253546"/>
            </a:xfrm>
            <a:prstGeom prst="rect">
              <a:avLst/>
            </a:prstGeom>
          </p:spPr>
        </p:pic>
      </p:grpSp>
      <p:grpSp>
        <p:nvGrpSpPr>
          <p:cNvPr id="17" name="Gruppieren 16"/>
          <p:cNvGrpSpPr/>
          <p:nvPr/>
        </p:nvGrpSpPr>
        <p:grpSpPr>
          <a:xfrm>
            <a:off x="3072535" y="2707839"/>
            <a:ext cx="1989513" cy="954107"/>
            <a:chOff x="6608112" y="5776280"/>
            <a:chExt cx="1989513" cy="954107"/>
          </a:xfrm>
        </p:grpSpPr>
        <p:sp>
          <p:nvSpPr>
            <p:cNvPr id="18" name="Textfeld 17"/>
            <p:cNvSpPr txBox="1"/>
            <p:nvPr/>
          </p:nvSpPr>
          <p:spPr>
            <a:xfrm>
              <a:off x="6608112" y="5776280"/>
              <a:ext cx="1989513" cy="954107"/>
            </a:xfrm>
            <a:prstGeom prst="rect">
              <a:avLst/>
            </a:prstGeom>
            <a:solidFill>
              <a:schemeClr val="bg2"/>
            </a:solidFill>
          </p:spPr>
          <p:txBody>
            <a:bodyPr wrap="square" rtlCol="0">
              <a:spAutoFit/>
            </a:bodyPr>
            <a:lstStyle/>
            <a:p>
              <a:pPr algn="l"/>
              <a:r>
                <a:rPr lang="de-DE" sz="1400" dirty="0">
                  <a:latin typeface="Calibri" panose="020F0502020204030204" pitchFamily="34" charset="0"/>
                </a:rPr>
                <a:t> </a:t>
              </a:r>
              <a:r>
                <a:rPr lang="de-DE" sz="1400" dirty="0" smtClean="0">
                  <a:latin typeface="Calibri" panose="020F0502020204030204" pitchFamily="34" charset="0"/>
                </a:rPr>
                <a:t>              </a:t>
              </a:r>
              <a:r>
                <a:rPr lang="de-DE" sz="1400" b="0" dirty="0" smtClean="0">
                  <a:latin typeface="Calibri" panose="020F0502020204030204" pitchFamily="34" charset="0"/>
                </a:rPr>
                <a:t>A. Neumann: </a:t>
              </a:r>
            </a:p>
            <a:p>
              <a:pPr algn="l"/>
              <a:r>
                <a:rPr lang="en-US" sz="1400" b="0" i="1" dirty="0" smtClean="0">
                  <a:latin typeface="Calibri" panose="020F0502020204030204" pitchFamily="34" charset="0"/>
                </a:rPr>
                <a:t>“The </a:t>
              </a:r>
              <a:r>
                <a:rPr lang="en-US" sz="1400" b="0" i="1" dirty="0" err="1" smtClean="0">
                  <a:latin typeface="Calibri" panose="020F0502020204030204" pitchFamily="34" charset="0"/>
                </a:rPr>
                <a:t>bERLinPro</a:t>
              </a:r>
              <a:r>
                <a:rPr lang="en-US" sz="1400" b="0" i="1" dirty="0" smtClean="0">
                  <a:latin typeface="Calibri" panose="020F0502020204030204" pitchFamily="34" charset="0"/>
                </a:rPr>
                <a:t> SRF </a:t>
              </a:r>
              <a:r>
                <a:rPr lang="en-US" sz="1400" b="0" i="1" dirty="0" err="1" smtClean="0">
                  <a:latin typeface="Calibri" panose="020F0502020204030204" pitchFamily="34" charset="0"/>
                </a:rPr>
                <a:t>Photoinjector</a:t>
              </a:r>
              <a:r>
                <a:rPr lang="en-US" sz="1400" b="0" i="1" dirty="0" smtClean="0">
                  <a:latin typeface="Calibri" panose="020F0502020204030204" pitchFamily="34" charset="0"/>
                </a:rPr>
                <a:t> system”</a:t>
              </a:r>
              <a:endParaRPr lang="en-US" sz="1400" b="0" i="1" dirty="0">
                <a:latin typeface="Calibri" panose="020F0502020204030204" pitchFamily="34" charset="0"/>
              </a:endParaRPr>
            </a:p>
            <a:p>
              <a:pPr algn="l"/>
              <a:r>
                <a:rPr lang="en-US" sz="1400" b="0" dirty="0" smtClean="0">
                  <a:latin typeface="Calibri" panose="020F0502020204030204" pitchFamily="34" charset="0"/>
                </a:rPr>
                <a:t>Wed 17:25</a:t>
              </a:r>
              <a:endParaRPr lang="en-US" sz="1400" b="0" dirty="0">
                <a:latin typeface="Calibri" panose="020F0502020204030204" pitchFamily="34" charset="0"/>
              </a:endParaRPr>
            </a:p>
          </p:txBody>
        </p:sp>
        <p:pic>
          <p:nvPicPr>
            <p:cNvPr id="19" name="Grafik 1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66887" y="5797861"/>
              <a:ext cx="543639" cy="253546"/>
            </a:xfrm>
            <a:prstGeom prst="rect">
              <a:avLst/>
            </a:prstGeom>
          </p:spPr>
        </p:pic>
      </p:grpSp>
      <p:sp>
        <p:nvSpPr>
          <p:cNvPr id="5" name="Textfeld 4"/>
          <p:cNvSpPr txBox="1"/>
          <p:nvPr/>
        </p:nvSpPr>
        <p:spPr>
          <a:xfrm>
            <a:off x="3363354" y="3717145"/>
            <a:ext cx="1492332" cy="338554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accelerator</a:t>
            </a:r>
            <a:r>
              <a:rPr lang="de-DE" dirty="0" smtClean="0">
                <a:solidFill>
                  <a:schemeClr val="tx1"/>
                </a:solidFill>
                <a:latin typeface="Calibri" panose="020F0502020204030204" pitchFamily="34" charset="0"/>
              </a:rPr>
              <a:t> hall</a:t>
            </a:r>
            <a:endParaRPr lang="de-DE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4020201" y="2302574"/>
            <a:ext cx="835485" cy="338554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GunLab</a:t>
            </a:r>
            <a:endParaRPr lang="de-DE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4345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883330" y="101528"/>
            <a:ext cx="73773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Calibri"/>
              </a:rPr>
              <a:t>b</a:t>
            </a:r>
            <a:r>
              <a:rPr lang="en-US" sz="2400" dirty="0" smtClean="0">
                <a:solidFill>
                  <a:prstClr val="white"/>
                </a:solidFill>
                <a:latin typeface="Calibri"/>
              </a:rPr>
              <a:t>ERL</a:t>
            </a:r>
            <a:r>
              <a:rPr lang="en-US" sz="24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Calibri"/>
              </a:rPr>
              <a:t>inPro</a:t>
            </a:r>
            <a:r>
              <a:rPr lang="en-US" sz="2400" dirty="0" smtClean="0">
                <a:solidFill>
                  <a:prstClr val="white"/>
                </a:solidFill>
                <a:latin typeface="Calibri"/>
              </a:rPr>
              <a:t> Beam Dynamics: Goal Parameter &amp; ERL Issues</a:t>
            </a:r>
            <a:endParaRPr lang="en-US" sz="24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426532" y="980728"/>
            <a:ext cx="8105907" cy="5616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Clr>
                <a:srgbClr val="FFC000"/>
              </a:buClr>
            </a:pPr>
            <a:r>
              <a:rPr lang="en-GB" sz="2400" dirty="0" smtClean="0">
                <a:solidFill>
                  <a:prstClr val="black"/>
                </a:solidFill>
                <a:latin typeface="Calibri"/>
              </a:rPr>
              <a:t>Goal Beam Parameter:</a:t>
            </a:r>
          </a:p>
          <a:p>
            <a:pPr marL="800100" lvl="1" indent="-342900" algn="l">
              <a:lnSpc>
                <a:spcPct val="200000"/>
              </a:lnSpc>
              <a:buClr>
                <a:prstClr val="black"/>
              </a:buClr>
              <a:buFont typeface="+mj-lt"/>
              <a:buAutoNum type="arabicPeriod"/>
            </a:pPr>
            <a:r>
              <a:rPr lang="en-GB" sz="2000" dirty="0" smtClean="0">
                <a:latin typeface="Calibri"/>
              </a:rPr>
              <a:t>efficient “Energy Recovery”</a:t>
            </a:r>
          </a:p>
          <a:p>
            <a:pPr marL="1200150" lvl="2" indent="-285750" algn="l">
              <a:buClr>
                <a:prstClr val="black"/>
              </a:buClr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prstClr val="black"/>
                </a:solidFill>
                <a:latin typeface="Calibri"/>
              </a:rPr>
              <a:t>adjust recovery conditions: rf phase advance &amp; path length</a:t>
            </a:r>
          </a:p>
          <a:p>
            <a:pPr marL="1200150" lvl="2" indent="-285750" algn="l">
              <a:lnSpc>
                <a:spcPct val="150000"/>
              </a:lnSpc>
              <a:buClr>
                <a:prstClr val="black"/>
              </a:buClr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prstClr val="black"/>
                </a:solidFill>
                <a:latin typeface="Calibri"/>
              </a:rPr>
              <a:t>minimize losses of high current beam: </a:t>
            </a:r>
          </a:p>
          <a:p>
            <a:pPr marL="1657350" lvl="3" indent="-285750" algn="l">
              <a:lnSpc>
                <a:spcPct val="150000"/>
              </a:lnSpc>
              <a:buClr>
                <a:prstClr val="black"/>
              </a:buClr>
              <a:buFont typeface="Calibri" panose="020F0502020204030204" pitchFamily="34" charset="0"/>
              <a:buChar char="-"/>
            </a:pPr>
            <a:r>
              <a:rPr lang="en-GB" b="0" dirty="0" smtClean="0">
                <a:solidFill>
                  <a:prstClr val="black"/>
                </a:solidFill>
                <a:latin typeface="Calibri"/>
              </a:rPr>
              <a:t>small transverse beam size, dispersive regions </a:t>
            </a:r>
            <a:r>
              <a:rPr lang="en-GB" b="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 small E-spread</a:t>
            </a:r>
            <a:endParaRPr lang="en-GB" b="0" dirty="0">
              <a:solidFill>
                <a:prstClr val="black"/>
              </a:solidFill>
              <a:latin typeface="Calibri"/>
              <a:sym typeface="Wingdings" panose="05000000000000000000" pitchFamily="2" charset="2"/>
            </a:endParaRPr>
          </a:p>
          <a:p>
            <a:pPr marL="1657350" lvl="3" indent="-285750" algn="l">
              <a:lnSpc>
                <a:spcPct val="150000"/>
              </a:lnSpc>
              <a:buClr>
                <a:prstClr val="black"/>
              </a:buClr>
              <a:buFont typeface="Calibri" panose="020F0502020204030204" pitchFamily="34" charset="0"/>
              <a:buChar char="-"/>
            </a:pPr>
            <a:r>
              <a:rPr lang="en-GB" b="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halo: avoid, remove, transport</a:t>
            </a:r>
          </a:p>
          <a:p>
            <a:pPr marL="1657350" lvl="3" indent="-285750" algn="l">
              <a:lnSpc>
                <a:spcPct val="150000"/>
              </a:lnSpc>
              <a:buClr>
                <a:prstClr val="black"/>
              </a:buClr>
              <a:buFont typeface="Calibri" panose="020F0502020204030204" pitchFamily="34" charset="0"/>
              <a:buChar char="-"/>
            </a:pPr>
            <a:r>
              <a:rPr lang="en-GB" b="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instabilities: maximize threshold currents </a:t>
            </a:r>
            <a:endParaRPr lang="en-GB" b="0" dirty="0" smtClean="0">
              <a:solidFill>
                <a:prstClr val="black"/>
              </a:solidFill>
              <a:latin typeface="Calibri"/>
            </a:endParaRPr>
          </a:p>
          <a:p>
            <a:pPr marL="800100" lvl="1" indent="-342900" algn="l">
              <a:lnSpc>
                <a:spcPct val="150000"/>
              </a:lnSpc>
              <a:buClr>
                <a:prstClr val="black"/>
              </a:buClr>
              <a:buFont typeface="+mj-lt"/>
              <a:buAutoNum type="arabicPeriod"/>
            </a:pPr>
            <a:r>
              <a:rPr lang="en-GB" sz="2000" dirty="0" smtClean="0">
                <a:latin typeface="Calibri"/>
              </a:rPr>
              <a:t>maintain beam quality from source</a:t>
            </a:r>
          </a:p>
          <a:p>
            <a:pPr marL="1257300" lvl="2" indent="-342900" algn="l">
              <a:buClr>
                <a:prstClr val="black"/>
              </a:buClr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prstClr val="black"/>
                </a:solidFill>
                <a:latin typeface="Calibri"/>
              </a:rPr>
              <a:t>transport beam preserving the emittance</a:t>
            </a:r>
          </a:p>
          <a:p>
            <a:pPr marL="800100" lvl="1" indent="-342900" algn="l">
              <a:lnSpc>
                <a:spcPct val="200000"/>
              </a:lnSpc>
              <a:buClr>
                <a:prstClr val="black"/>
              </a:buClr>
              <a:buFont typeface="+mj-lt"/>
              <a:buAutoNum type="arabicPeriod"/>
            </a:pPr>
            <a:r>
              <a:rPr lang="en-GB" sz="2000" dirty="0" smtClean="0">
                <a:latin typeface="Calibri"/>
              </a:rPr>
              <a:t>bunch manipulation: compression</a:t>
            </a:r>
          </a:p>
          <a:p>
            <a:pPr marL="1257300" lvl="2" indent="-342900" algn="l">
              <a:buClr>
                <a:prstClr val="black"/>
              </a:buClr>
              <a:buFont typeface="Arial" panose="020B0604020202020204" pitchFamily="34" charset="0"/>
              <a:buChar char="•"/>
            </a:pPr>
            <a:r>
              <a:rPr lang="en-GB" sz="1800" b="0" dirty="0" smtClean="0">
                <a:solidFill>
                  <a:prstClr val="black"/>
                </a:solidFill>
                <a:latin typeface="Calibri"/>
              </a:rPr>
              <a:t>increase longitudinal bunch density as far as energy spread and transverse emittance degradation allow </a:t>
            </a:r>
            <a:r>
              <a:rPr lang="en-GB" sz="1800" b="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 user experiment</a:t>
            </a:r>
            <a:r>
              <a:rPr lang="en-GB" sz="1800" b="0" dirty="0" smtClean="0">
                <a:solidFill>
                  <a:prstClr val="black"/>
                </a:solidFill>
                <a:latin typeface="Calibri"/>
              </a:rPr>
              <a:t> </a:t>
            </a:r>
            <a:endParaRPr lang="en-GB" sz="1800" dirty="0">
              <a:solidFill>
                <a:prstClr val="black"/>
              </a:solidFill>
              <a:latin typeface="Calibri"/>
            </a:endParaRPr>
          </a:p>
          <a:p>
            <a:pPr>
              <a:lnSpc>
                <a:spcPct val="250000"/>
              </a:lnSpc>
              <a:buClr>
                <a:prstClr val="black"/>
              </a:buClr>
            </a:pPr>
            <a:r>
              <a:rPr lang="en-GB" sz="200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many issues known from SRs and/or Linacs </a:t>
            </a:r>
            <a:endParaRPr lang="en-US" sz="20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7007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1220033" y="101528"/>
            <a:ext cx="4532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dirty="0" smtClean="0">
                <a:solidFill>
                  <a:prstClr val="white"/>
                </a:solidFill>
                <a:latin typeface="Calibri"/>
              </a:rPr>
              <a:t>Linear and Nonlinear Beam Optics</a:t>
            </a:r>
            <a:endParaRPr lang="en-US" sz="24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426532" y="980728"/>
            <a:ext cx="8210322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 algn="l">
              <a:lnSpc>
                <a:spcPct val="200000"/>
              </a:lnSpc>
              <a:buClr>
                <a:prstClr val="black"/>
              </a:buClr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tx1"/>
                </a:solidFill>
                <a:latin typeface="Calibri"/>
              </a:rPr>
              <a:t>energy recovery </a:t>
            </a:r>
            <a:r>
              <a:rPr lang="en-GB" sz="2000" dirty="0" smtClean="0">
                <a:solidFill>
                  <a:schemeClr val="tx1"/>
                </a:solidFill>
                <a:latin typeface="Calibri"/>
                <a:sym typeface="Wingdings" panose="05000000000000000000" pitchFamily="2" charset="2"/>
              </a:rPr>
              <a:t> phase advance tuning</a:t>
            </a:r>
            <a:endParaRPr lang="en-GB" sz="2000" dirty="0" smtClean="0">
              <a:solidFill>
                <a:schemeClr val="tx1"/>
              </a:solidFill>
              <a:latin typeface="Calibri"/>
            </a:endParaRPr>
          </a:p>
          <a:p>
            <a:pPr marL="742950" lvl="1" indent="-285750" algn="l">
              <a:lnSpc>
                <a:spcPct val="200000"/>
              </a:lnSpc>
              <a:buClr>
                <a:prstClr val="black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  <a:latin typeface="Calibri"/>
              </a:rPr>
              <a:t>beam manipulation </a:t>
            </a:r>
            <a:r>
              <a:rPr lang="en-GB" sz="2000" dirty="0">
                <a:solidFill>
                  <a:schemeClr val="tx1"/>
                </a:solidFill>
                <a:latin typeface="Calibri"/>
                <a:sym typeface="Wingdings" panose="05000000000000000000" pitchFamily="2" charset="2"/>
              </a:rPr>
              <a:t> short pulses in ERLs </a:t>
            </a:r>
            <a:r>
              <a:rPr lang="en-GB" sz="2000" dirty="0">
                <a:solidFill>
                  <a:schemeClr val="tx1"/>
                </a:solidFill>
                <a:latin typeface="Calibri"/>
              </a:rPr>
              <a:t> </a:t>
            </a:r>
          </a:p>
          <a:p>
            <a:pPr marL="742950" lvl="1" indent="-285750" algn="l">
              <a:lnSpc>
                <a:spcPct val="200000"/>
              </a:lnSpc>
              <a:buClr>
                <a:prstClr val="black"/>
              </a:buClr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tx1"/>
                </a:solidFill>
                <a:latin typeface="Calibri"/>
              </a:rPr>
              <a:t>beam transport without emittance degradation &amp; losses</a:t>
            </a:r>
          </a:p>
          <a:p>
            <a:pPr marL="742950" lvl="1" indent="-285750" algn="l">
              <a:lnSpc>
                <a:spcPct val="200000"/>
              </a:lnSpc>
              <a:buClr>
                <a:prstClr val="black"/>
              </a:buClr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high power beam dump &amp; MPS</a:t>
            </a:r>
          </a:p>
          <a:p>
            <a:pPr marL="742950" lvl="1" indent="-285750" algn="l">
              <a:lnSpc>
                <a:spcPct val="200000"/>
              </a:lnSpc>
              <a:buClr>
                <a:prstClr val="black"/>
              </a:buClr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requirements for beam diagnostics &amp; commissioning </a:t>
            </a:r>
          </a:p>
          <a:p>
            <a:pPr marL="742950" lvl="1" indent="-285750" algn="l">
              <a:lnSpc>
                <a:spcPct val="200000"/>
              </a:lnSpc>
              <a:buClr>
                <a:prstClr val="black"/>
              </a:buClr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error studies </a:t>
            </a: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  <a:latin typeface="Calibri"/>
                <a:sym typeface="Wingdings" panose="05000000000000000000" pitchFamily="2" charset="2"/>
              </a:rPr>
              <a:t> </a:t>
            </a: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misalignments effects of magnets and cavities</a:t>
            </a:r>
          </a:p>
          <a:p>
            <a:pPr marL="742950" lvl="1" indent="-285750" algn="l">
              <a:lnSpc>
                <a:spcPct val="200000"/>
              </a:lnSpc>
              <a:buClr>
                <a:prstClr val="black"/>
              </a:buClr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tolerance &amp; acceptance studies </a:t>
            </a: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  <a:latin typeface="Calibri"/>
                <a:sym typeface="Wingdings" panose="05000000000000000000" pitchFamily="2" charset="2"/>
              </a:rPr>
              <a:t> </a:t>
            </a: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 hardware specification </a:t>
            </a:r>
          </a:p>
          <a:p>
            <a:pPr marL="742950" lvl="1" indent="-285750" algn="l">
              <a:lnSpc>
                <a:spcPct val="200000"/>
              </a:lnSpc>
              <a:buClr>
                <a:prstClr val="black"/>
              </a:buClr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halo &amp; dark current </a:t>
            </a: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  <a:latin typeface="Calibri"/>
                <a:sym typeface="Wingdings" panose="05000000000000000000" pitchFamily="2" charset="2"/>
              </a:rPr>
              <a:t></a:t>
            </a:r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 low losses</a:t>
            </a:r>
          </a:p>
          <a:p>
            <a:pPr lvl="2" algn="l">
              <a:buClr>
                <a:prstClr val="black"/>
              </a:buClr>
            </a:pPr>
            <a:r>
              <a:rPr lang="en-GB" sz="1800" b="0" dirty="0" smtClean="0">
                <a:solidFill>
                  <a:prstClr val="black"/>
                </a:solidFill>
                <a:latin typeface="Calibri"/>
              </a:rPr>
              <a:t>              </a:t>
            </a:r>
            <a:r>
              <a:rPr lang="en-GB" b="0" dirty="0" smtClean="0">
                <a:solidFill>
                  <a:srgbClr val="0070C0"/>
                </a:solidFill>
                <a:latin typeface="Calibri"/>
              </a:rPr>
              <a:t> McAteer: “</a:t>
            </a:r>
            <a:r>
              <a:rPr lang="en-US" b="0" i="1" dirty="0" smtClean="0">
                <a:solidFill>
                  <a:srgbClr val="0070C0"/>
                </a:solidFill>
                <a:latin typeface="Calibri"/>
              </a:rPr>
              <a:t>Dark </a:t>
            </a:r>
            <a:r>
              <a:rPr lang="en-US" b="0" i="1" dirty="0">
                <a:solidFill>
                  <a:srgbClr val="0070C0"/>
                </a:solidFill>
                <a:latin typeface="Calibri"/>
              </a:rPr>
              <a:t>Current and Halo Tracking in </a:t>
            </a:r>
            <a:r>
              <a:rPr lang="en-US" b="0" i="1" dirty="0" smtClean="0">
                <a:solidFill>
                  <a:srgbClr val="0070C0"/>
                </a:solidFill>
                <a:latin typeface="Calibri"/>
              </a:rPr>
              <a:t>ERLs</a:t>
            </a:r>
            <a:r>
              <a:rPr lang="en-US" b="0" dirty="0" smtClean="0">
                <a:solidFill>
                  <a:srgbClr val="0070C0"/>
                </a:solidFill>
                <a:latin typeface="Calibri"/>
              </a:rPr>
              <a:t>”, Thu  8:55 </a:t>
            </a:r>
            <a:endParaRPr lang="en-GB" b="0" dirty="0" smtClean="0">
              <a:solidFill>
                <a:srgbClr val="0070C0"/>
              </a:solidFill>
              <a:latin typeface="Calibri"/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370" y="5871499"/>
            <a:ext cx="543639" cy="253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5882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8" name="Rechteck 4107"/>
          <p:cNvSpPr/>
          <p:nvPr/>
        </p:nvSpPr>
        <p:spPr>
          <a:xfrm>
            <a:off x="6102120" y="1784089"/>
            <a:ext cx="1710240" cy="59174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800" b="0">
              <a:solidFill>
                <a:prstClr val="white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1220033" y="101528"/>
            <a:ext cx="6560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dirty="0" smtClean="0">
                <a:solidFill>
                  <a:prstClr val="white"/>
                </a:solidFill>
                <a:latin typeface="Calibri"/>
              </a:rPr>
              <a:t>Linear Beam Optics: recovery phase &amp; path length</a:t>
            </a:r>
            <a:endParaRPr lang="en-US" sz="2400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22" t="8555" r="37845" b="2505"/>
          <a:stretch/>
        </p:blipFill>
        <p:spPr>
          <a:xfrm>
            <a:off x="1209620" y="1937088"/>
            <a:ext cx="2970721" cy="2683155"/>
          </a:xfrm>
          <a:prstGeom prst="rect">
            <a:avLst/>
          </a:prstGeom>
        </p:spPr>
      </p:pic>
      <p:cxnSp>
        <p:nvCxnSpPr>
          <p:cNvPr id="11" name="Gerade Verbindung mit Pfeil 10"/>
          <p:cNvCxnSpPr/>
          <p:nvPr/>
        </p:nvCxnSpPr>
        <p:spPr>
          <a:xfrm flipV="1">
            <a:off x="1209620" y="3173485"/>
            <a:ext cx="3218364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/>
          <p:nvPr/>
        </p:nvCxnSpPr>
        <p:spPr>
          <a:xfrm flipV="1">
            <a:off x="1207034" y="1579841"/>
            <a:ext cx="5499" cy="277673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feld 24"/>
          <p:cNvSpPr txBox="1"/>
          <p:nvPr/>
        </p:nvSpPr>
        <p:spPr>
          <a:xfrm>
            <a:off x="4169120" y="3194292"/>
            <a:ext cx="217874" cy="203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b="0" dirty="0" smtClean="0">
                <a:solidFill>
                  <a:prstClr val="black"/>
                </a:solidFill>
              </a:rPr>
              <a:t>t</a:t>
            </a:r>
            <a:endParaRPr lang="en-US" sz="1800" b="0" dirty="0">
              <a:solidFill>
                <a:prstClr val="black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837660" y="1567756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b="0" dirty="0" smtClean="0">
                <a:solidFill>
                  <a:prstClr val="black"/>
                </a:solidFill>
              </a:rPr>
              <a:t>V</a:t>
            </a:r>
            <a:endParaRPr lang="en-US" sz="1800" b="0" dirty="0">
              <a:solidFill>
                <a:prstClr val="black"/>
              </a:solidFill>
            </a:endParaRPr>
          </a:p>
        </p:txBody>
      </p:sp>
      <p:grpSp>
        <p:nvGrpSpPr>
          <p:cNvPr id="37" name="Gruppieren 36"/>
          <p:cNvGrpSpPr/>
          <p:nvPr/>
        </p:nvGrpSpPr>
        <p:grpSpPr>
          <a:xfrm>
            <a:off x="1212533" y="1760842"/>
            <a:ext cx="3065524" cy="2595734"/>
            <a:chOff x="2592095" y="2708920"/>
            <a:chExt cx="3065524" cy="2595734"/>
          </a:xfrm>
        </p:grpSpPr>
        <p:cxnSp>
          <p:nvCxnSpPr>
            <p:cNvPr id="13" name="Gerade Verbindung 12"/>
            <p:cNvCxnSpPr/>
            <p:nvPr/>
          </p:nvCxnSpPr>
          <p:spPr>
            <a:xfrm>
              <a:off x="3708573" y="2924594"/>
              <a:ext cx="0" cy="238006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>
              <a:off x="4811700" y="2924594"/>
              <a:ext cx="0" cy="238006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/>
          </p:nvCxnSpPr>
          <p:spPr>
            <a:xfrm>
              <a:off x="2592095" y="3117721"/>
              <a:ext cx="306552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/>
          </p:nvCxnSpPr>
          <p:spPr>
            <a:xfrm>
              <a:off x="2592095" y="5042056"/>
              <a:ext cx="296780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Gerade Verbindung mit Pfeil 32"/>
            <p:cNvCxnSpPr/>
            <p:nvPr/>
          </p:nvCxnSpPr>
          <p:spPr>
            <a:xfrm>
              <a:off x="3708573" y="3717947"/>
              <a:ext cx="1103126" cy="0"/>
            </a:xfrm>
            <a:prstGeom prst="straightConnector1">
              <a:avLst/>
            </a:prstGeom>
            <a:ln w="19050">
              <a:headEnd type="stealth" w="med" len="lg"/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feld 5"/>
            <p:cNvSpPr txBox="1"/>
            <p:nvPr/>
          </p:nvSpPr>
          <p:spPr>
            <a:xfrm>
              <a:off x="2936076" y="2708920"/>
              <a:ext cx="86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on crest</a:t>
              </a:r>
            </a:p>
            <a:p>
              <a:r>
                <a:rPr lang="en-US" sz="1200" dirty="0" err="1" smtClean="0"/>
                <a:t>acc</a:t>
              </a:r>
              <a:endParaRPr lang="en-US" sz="1200" dirty="0"/>
            </a:p>
          </p:txBody>
        </p:sp>
      </p:grpSp>
      <p:sp>
        <p:nvSpPr>
          <p:cNvPr id="39" name="Rechteck 38"/>
          <p:cNvSpPr/>
          <p:nvPr/>
        </p:nvSpPr>
        <p:spPr>
          <a:xfrm>
            <a:off x="679799" y="4672879"/>
            <a:ext cx="8026804" cy="1823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700"/>
              </a:lnSpc>
            </a:pPr>
            <a:r>
              <a:rPr lang="en-GB" sz="1800" b="0" dirty="0" err="1">
                <a:solidFill>
                  <a:prstClr val="black"/>
                </a:solidFill>
                <a:latin typeface="Calibri"/>
              </a:rPr>
              <a:t>recirculator</a:t>
            </a:r>
            <a:r>
              <a:rPr lang="en-GB" sz="1800" b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GB" sz="1800" b="0" dirty="0" smtClean="0">
                <a:solidFill>
                  <a:prstClr val="black"/>
                </a:solidFill>
                <a:latin typeface="Calibri"/>
              </a:rPr>
              <a:t>passage time: </a:t>
            </a:r>
            <a:r>
              <a:rPr lang="en-GB" sz="1800" b="0" dirty="0" err="1">
                <a:solidFill>
                  <a:prstClr val="black"/>
                </a:solidFill>
                <a:latin typeface="Calibri"/>
              </a:rPr>
              <a:t>L</a:t>
            </a:r>
            <a:r>
              <a:rPr lang="en-GB" sz="1800" b="0" baseline="-25000" dirty="0" err="1">
                <a:solidFill>
                  <a:prstClr val="black"/>
                </a:solidFill>
                <a:latin typeface="Calibri"/>
              </a:rPr>
              <a:t>Rec</a:t>
            </a:r>
            <a:r>
              <a:rPr lang="en-GB" sz="1800" b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GB" sz="1800" b="0" dirty="0" smtClean="0">
                <a:solidFill>
                  <a:prstClr val="black"/>
                </a:solidFill>
                <a:latin typeface="Calibri"/>
              </a:rPr>
              <a:t>/ (</a:t>
            </a:r>
            <a:r>
              <a:rPr lang="en-GB" sz="1800" b="0" dirty="0" err="1" smtClean="0">
                <a:solidFill>
                  <a:prstClr val="black"/>
                </a:solidFill>
                <a:latin typeface="Symbol" panose="05050102010706020507" pitchFamily="18" charset="2"/>
              </a:rPr>
              <a:t>b</a:t>
            </a:r>
            <a:r>
              <a:rPr lang="en-GB" sz="1800" b="0" dirty="0" err="1" smtClean="0">
                <a:solidFill>
                  <a:prstClr val="black"/>
                </a:solidFill>
                <a:latin typeface="Calibri"/>
              </a:rPr>
              <a:t>c</a:t>
            </a:r>
            <a:r>
              <a:rPr lang="en-GB" sz="1800" b="0" dirty="0" smtClean="0">
                <a:solidFill>
                  <a:prstClr val="black"/>
                </a:solidFill>
                <a:latin typeface="Calibri"/>
              </a:rPr>
              <a:t>) = </a:t>
            </a:r>
            <a:r>
              <a:rPr lang="en-GB" sz="1800" b="0" dirty="0">
                <a:solidFill>
                  <a:prstClr val="black"/>
                </a:solidFill>
                <a:latin typeface="Calibri"/>
              </a:rPr>
              <a:t>(n </a:t>
            </a:r>
            <a:r>
              <a:rPr lang="en-GB" sz="1800" b="0" dirty="0" smtClean="0">
                <a:solidFill>
                  <a:prstClr val="black"/>
                </a:solidFill>
                <a:latin typeface="Calibri"/>
              </a:rPr>
              <a:t>+ ½) </a:t>
            </a:r>
            <a:r>
              <a:rPr lang="en-GB" sz="1800" b="0" dirty="0" err="1">
                <a:solidFill>
                  <a:prstClr val="black"/>
                </a:solidFill>
                <a:latin typeface="Calibri"/>
              </a:rPr>
              <a:t>T</a:t>
            </a:r>
            <a:r>
              <a:rPr lang="en-GB" sz="1800" b="0" baseline="-25000" dirty="0" err="1">
                <a:solidFill>
                  <a:prstClr val="black"/>
                </a:solidFill>
                <a:latin typeface="Calibri"/>
              </a:rPr>
              <a:t>rf</a:t>
            </a:r>
            <a:r>
              <a:rPr lang="en-GB" sz="1800" b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GB" sz="1800" b="0" dirty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 </a:t>
            </a:r>
            <a:r>
              <a:rPr lang="en-GB" sz="1800" b="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   (½</a:t>
            </a:r>
            <a:r>
              <a:rPr lang="en-GB" sz="1800" b="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GB" sz="1800" b="0" dirty="0" err="1">
                <a:solidFill>
                  <a:prstClr val="black"/>
                </a:solidFill>
                <a:latin typeface="Calibri"/>
              </a:rPr>
              <a:t>T</a:t>
            </a:r>
            <a:r>
              <a:rPr lang="en-GB" sz="1800" b="0" baseline="-25000" dirty="0" err="1">
                <a:solidFill>
                  <a:prstClr val="black"/>
                </a:solidFill>
                <a:latin typeface="Calibri"/>
              </a:rPr>
              <a:t>rf</a:t>
            </a:r>
            <a:r>
              <a:rPr lang="en-GB" sz="1800" b="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 = 180° rf phase advance)</a:t>
            </a:r>
            <a:endParaRPr lang="en-GB" sz="1200" b="0" dirty="0">
              <a:solidFill>
                <a:prstClr val="black"/>
              </a:solidFill>
              <a:latin typeface="Calibri"/>
              <a:sym typeface="Wingdings" panose="05000000000000000000" pitchFamily="2" charset="2"/>
            </a:endParaRPr>
          </a:p>
          <a:p>
            <a:pPr algn="l">
              <a:lnSpc>
                <a:spcPts val="2700"/>
              </a:lnSpc>
            </a:pPr>
            <a:r>
              <a:rPr lang="en-GB" sz="1800" b="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path length may change: v = f(E), misalignments &amp; field offsets  orbit oscillations, </a:t>
            </a:r>
            <a:r>
              <a:rPr lang="en-GB" sz="18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sym typeface="Wingdings" panose="05000000000000000000" pitchFamily="2" charset="2"/>
              </a:rPr>
              <a:t>switch between acceleration &amp; deceleration (n ↔ n+ ½, multi-turn ERLs) </a:t>
            </a:r>
          </a:p>
          <a:p>
            <a:pPr algn="l">
              <a:lnSpc>
                <a:spcPts val="2700"/>
              </a:lnSpc>
            </a:pPr>
            <a:r>
              <a:rPr lang="en-GB" sz="1800" b="0" dirty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	</a:t>
            </a:r>
            <a:r>
              <a:rPr lang="en-GB" sz="1800" b="0" dirty="0" smtClean="0">
                <a:solidFill>
                  <a:srgbClr val="C00000"/>
                </a:solidFill>
                <a:latin typeface="Calibri"/>
                <a:sym typeface="Wingdings" panose="05000000000000000000" pitchFamily="2" charset="2"/>
              </a:rPr>
              <a:t> adjust RF frequency: </a:t>
            </a:r>
            <a:r>
              <a:rPr lang="en-GB" sz="1800" b="0" dirty="0" err="1" smtClean="0">
                <a:solidFill>
                  <a:srgbClr val="C00000"/>
                </a:solidFill>
                <a:latin typeface="Calibri"/>
                <a:sym typeface="Wingdings" panose="05000000000000000000" pitchFamily="2" charset="2"/>
              </a:rPr>
              <a:t>f</a:t>
            </a:r>
            <a:r>
              <a:rPr lang="en-GB" sz="1800" b="0" baseline="-25000" dirty="0" err="1" smtClean="0">
                <a:solidFill>
                  <a:srgbClr val="C00000"/>
                </a:solidFill>
                <a:latin typeface="Calibri"/>
                <a:sym typeface="Wingdings" panose="05000000000000000000" pitchFamily="2" charset="2"/>
              </a:rPr>
              <a:t>rf</a:t>
            </a:r>
            <a:r>
              <a:rPr lang="en-GB" sz="1800" b="0" dirty="0" smtClean="0">
                <a:solidFill>
                  <a:srgbClr val="C00000"/>
                </a:solidFill>
                <a:latin typeface="Calibri"/>
                <a:sym typeface="Wingdings" panose="05000000000000000000" pitchFamily="2" charset="2"/>
              </a:rPr>
              <a:t> , </a:t>
            </a:r>
            <a:r>
              <a:rPr lang="en-GB" sz="1800" b="0" dirty="0" err="1" smtClean="0">
                <a:solidFill>
                  <a:srgbClr val="C00000"/>
                </a:solidFill>
                <a:latin typeface="Calibri"/>
                <a:sym typeface="Wingdings" panose="05000000000000000000" pitchFamily="2" charset="2"/>
              </a:rPr>
              <a:t>T</a:t>
            </a:r>
            <a:r>
              <a:rPr lang="en-GB" sz="1800" b="0" baseline="-25000" dirty="0" err="1" smtClean="0">
                <a:solidFill>
                  <a:srgbClr val="C00000"/>
                </a:solidFill>
                <a:latin typeface="Calibri"/>
                <a:sym typeface="Wingdings" panose="05000000000000000000" pitchFamily="2" charset="2"/>
              </a:rPr>
              <a:t>rf</a:t>
            </a:r>
            <a:r>
              <a:rPr lang="en-GB" sz="1800" b="0" dirty="0" smtClean="0">
                <a:solidFill>
                  <a:srgbClr val="C00000"/>
                </a:solidFill>
                <a:latin typeface="Calibri"/>
                <a:sym typeface="Wingdings" panose="05000000000000000000" pitchFamily="2" charset="2"/>
              </a:rPr>
              <a:t>   </a:t>
            </a:r>
          </a:p>
          <a:p>
            <a:pPr algn="l">
              <a:lnSpc>
                <a:spcPts val="2700"/>
              </a:lnSpc>
            </a:pPr>
            <a:r>
              <a:rPr lang="en-GB" sz="1800" b="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	 </a:t>
            </a:r>
            <a:r>
              <a:rPr lang="en-GB" sz="1800" b="0" dirty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adjust </a:t>
            </a:r>
            <a:r>
              <a:rPr lang="en-GB" sz="1800" b="0" dirty="0" err="1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recirculator</a:t>
            </a:r>
            <a:r>
              <a:rPr lang="en-GB" sz="1800" b="0" dirty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 length </a:t>
            </a:r>
            <a:r>
              <a:rPr lang="en-GB" sz="1800" b="0" dirty="0" err="1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L</a:t>
            </a:r>
            <a:r>
              <a:rPr lang="en-GB" sz="1800" b="0" baseline="-25000" dirty="0" err="1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rec</a:t>
            </a:r>
            <a:endParaRPr lang="en-GB" sz="1800" b="0" baseline="-25000" dirty="0">
              <a:solidFill>
                <a:prstClr val="black"/>
              </a:solidFill>
              <a:latin typeface="Calibri"/>
              <a:sym typeface="Wingdings" panose="05000000000000000000" pitchFamily="2" charset="2"/>
            </a:endParaRPr>
          </a:p>
        </p:txBody>
      </p:sp>
      <p:grpSp>
        <p:nvGrpSpPr>
          <p:cNvPr id="43" name="Gruppieren 42"/>
          <p:cNvGrpSpPr/>
          <p:nvPr/>
        </p:nvGrpSpPr>
        <p:grpSpPr>
          <a:xfrm>
            <a:off x="1207034" y="2480922"/>
            <a:ext cx="3065524" cy="1303893"/>
            <a:chOff x="1207034" y="2441807"/>
            <a:chExt cx="3065524" cy="1303893"/>
          </a:xfrm>
        </p:grpSpPr>
        <p:cxnSp>
          <p:nvCxnSpPr>
            <p:cNvPr id="41" name="Gerade Verbindung 40"/>
            <p:cNvCxnSpPr/>
            <p:nvPr/>
          </p:nvCxnSpPr>
          <p:spPr>
            <a:xfrm>
              <a:off x="1207034" y="2441807"/>
              <a:ext cx="306552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Gerade Verbindung 41"/>
            <p:cNvCxnSpPr/>
            <p:nvPr/>
          </p:nvCxnSpPr>
          <p:spPr>
            <a:xfrm>
              <a:off x="1207034" y="3745700"/>
              <a:ext cx="306552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07" name="Gruppieren 4106"/>
          <p:cNvGrpSpPr/>
          <p:nvPr/>
        </p:nvGrpSpPr>
        <p:grpSpPr>
          <a:xfrm>
            <a:off x="5436096" y="2441959"/>
            <a:ext cx="2376264" cy="1890252"/>
            <a:chOff x="5436096" y="2402844"/>
            <a:chExt cx="2376264" cy="1890252"/>
          </a:xfrm>
        </p:grpSpPr>
        <p:cxnSp>
          <p:nvCxnSpPr>
            <p:cNvPr id="49" name="Gerade Verbindung mit Pfeil 48"/>
            <p:cNvCxnSpPr/>
            <p:nvPr/>
          </p:nvCxnSpPr>
          <p:spPr>
            <a:xfrm flipH="1" flipV="1">
              <a:off x="6624128" y="2780928"/>
              <a:ext cx="100" cy="1512168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 Verbindung mit Pfeil 51"/>
            <p:cNvCxnSpPr/>
            <p:nvPr/>
          </p:nvCxnSpPr>
          <p:spPr>
            <a:xfrm>
              <a:off x="5436096" y="3279330"/>
              <a:ext cx="2376264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 Verbindung mit Pfeil 54"/>
            <p:cNvCxnSpPr/>
            <p:nvPr/>
          </p:nvCxnSpPr>
          <p:spPr>
            <a:xfrm flipH="1">
              <a:off x="5724128" y="3279330"/>
              <a:ext cx="900000" cy="0"/>
            </a:xfrm>
            <a:prstGeom prst="straightConnector1">
              <a:avLst/>
            </a:prstGeom>
            <a:ln w="63500"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Gerade Verbindung mit Pfeil 57"/>
            <p:cNvCxnSpPr/>
            <p:nvPr/>
          </p:nvCxnSpPr>
          <p:spPr>
            <a:xfrm>
              <a:off x="6624328" y="3279330"/>
              <a:ext cx="900000" cy="0"/>
            </a:xfrm>
            <a:prstGeom prst="straightConnector1">
              <a:avLst/>
            </a:prstGeom>
            <a:ln w="63500"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Halbbogen 60"/>
            <p:cNvSpPr/>
            <p:nvPr/>
          </p:nvSpPr>
          <p:spPr>
            <a:xfrm rot="10800000">
              <a:off x="5750311" y="2402844"/>
              <a:ext cx="1764000" cy="1764000"/>
            </a:xfrm>
            <a:prstGeom prst="blockArc">
              <a:avLst>
                <a:gd name="adj1" fmla="val 103450"/>
                <a:gd name="adj2" fmla="val 92477"/>
                <a:gd name="adj3" fmla="val 0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  <a:prstDash val="lgDashDot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800" b="0">
                <a:solidFill>
                  <a:prstClr val="black"/>
                </a:solidFill>
              </a:endParaRPr>
            </a:p>
          </p:txBody>
        </p:sp>
      </p:grpSp>
      <p:sp>
        <p:nvSpPr>
          <p:cNvPr id="78" name="Rechteck 77"/>
          <p:cNvSpPr/>
          <p:nvPr/>
        </p:nvSpPr>
        <p:spPr>
          <a:xfrm>
            <a:off x="269776" y="919684"/>
            <a:ext cx="8190656" cy="412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500"/>
              </a:lnSpc>
            </a:pPr>
            <a:r>
              <a:rPr lang="en-GB" sz="2000" b="0" dirty="0" smtClean="0">
                <a:solidFill>
                  <a:prstClr val="black"/>
                </a:solidFill>
                <a:latin typeface="Calibri"/>
              </a:rPr>
              <a:t>(Linear) Beam Optics: recovery </a:t>
            </a:r>
            <a:r>
              <a:rPr lang="en-GB" sz="2000" b="0" dirty="0">
                <a:solidFill>
                  <a:prstClr val="black"/>
                </a:solidFill>
                <a:latin typeface="Calibri"/>
              </a:rPr>
              <a:t>of energy by passing the linac @</a:t>
            </a:r>
            <a:r>
              <a:rPr lang="en-GB" sz="2000" b="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GB" sz="2000" b="0" dirty="0" err="1">
                <a:solidFill>
                  <a:prstClr val="black"/>
                </a:solidFill>
                <a:latin typeface="Calibri"/>
              </a:rPr>
              <a:t>dec.</a:t>
            </a:r>
            <a:r>
              <a:rPr lang="en-GB" sz="2000" b="0" dirty="0">
                <a:solidFill>
                  <a:prstClr val="black"/>
                </a:solidFill>
                <a:latin typeface="Calibri"/>
              </a:rPr>
              <a:t> phase </a:t>
            </a:r>
            <a:endParaRPr lang="en-US" sz="2000" b="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60" name="Gerade Verbindung mit Pfeil 59"/>
          <p:cNvCxnSpPr/>
          <p:nvPr/>
        </p:nvCxnSpPr>
        <p:spPr>
          <a:xfrm>
            <a:off x="6627538" y="3311602"/>
            <a:ext cx="837965" cy="326637"/>
          </a:xfrm>
          <a:prstGeom prst="straightConnector1">
            <a:avLst/>
          </a:prstGeom>
          <a:ln w="63500">
            <a:solidFill>
              <a:srgbClr val="C00000"/>
            </a:solidFill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mit Pfeil 43"/>
          <p:cNvCxnSpPr/>
          <p:nvPr/>
        </p:nvCxnSpPr>
        <p:spPr>
          <a:xfrm flipH="1" flipV="1">
            <a:off x="5810176" y="2968208"/>
            <a:ext cx="817151" cy="343445"/>
          </a:xfrm>
          <a:prstGeom prst="straightConnector1">
            <a:avLst/>
          </a:prstGeom>
          <a:ln w="63500">
            <a:solidFill>
              <a:srgbClr val="C00000"/>
            </a:solidFill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mit Pfeil 47"/>
          <p:cNvCxnSpPr/>
          <p:nvPr/>
        </p:nvCxnSpPr>
        <p:spPr>
          <a:xfrm flipH="1">
            <a:off x="5810176" y="3312052"/>
            <a:ext cx="807773" cy="326187"/>
          </a:xfrm>
          <a:prstGeom prst="straightConnector1">
            <a:avLst/>
          </a:prstGeom>
          <a:ln w="63500">
            <a:solidFill>
              <a:srgbClr val="FF0000"/>
            </a:solidFill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feil nach unten 18"/>
          <p:cNvSpPr/>
          <p:nvPr/>
        </p:nvSpPr>
        <p:spPr>
          <a:xfrm>
            <a:off x="6536982" y="3310646"/>
            <a:ext cx="180000" cy="612000"/>
          </a:xfrm>
          <a:prstGeom prst="downArrow">
            <a:avLst>
              <a:gd name="adj1" fmla="val 50000"/>
              <a:gd name="adj2" fmla="val 141204"/>
            </a:avLst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97" name="Gerade Verbindung 4096"/>
          <p:cNvCxnSpPr/>
          <p:nvPr/>
        </p:nvCxnSpPr>
        <p:spPr>
          <a:xfrm>
            <a:off x="5810176" y="3638239"/>
            <a:ext cx="838521" cy="32759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01" name="Gerade Verbindung 4100"/>
          <p:cNvCxnSpPr/>
          <p:nvPr/>
        </p:nvCxnSpPr>
        <p:spPr>
          <a:xfrm flipV="1">
            <a:off x="6624328" y="3638241"/>
            <a:ext cx="841175" cy="324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feld 45"/>
          <p:cNvSpPr txBox="1"/>
          <p:nvPr/>
        </p:nvSpPr>
        <p:spPr>
          <a:xfrm>
            <a:off x="5190159" y="1752422"/>
            <a:ext cx="2751907" cy="923330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en-US" sz="1800" b="0" dirty="0" smtClean="0">
                <a:latin typeface="Calibri"/>
              </a:rPr>
              <a:t>on crest:  </a:t>
            </a:r>
            <a:r>
              <a:rPr lang="en-US" sz="1800" b="0" dirty="0" err="1" smtClean="0">
                <a:solidFill>
                  <a:prstClr val="black"/>
                </a:solidFill>
                <a:latin typeface="Symbol" panose="05050102010706020507" pitchFamily="18" charset="2"/>
              </a:rPr>
              <a:t>j</a:t>
            </a:r>
            <a:r>
              <a:rPr lang="en-US" sz="1800" b="0" baseline="-25000" dirty="0" err="1" smtClean="0">
                <a:solidFill>
                  <a:prstClr val="black"/>
                </a:solidFill>
                <a:latin typeface="Calibri"/>
              </a:rPr>
              <a:t>dec</a:t>
            </a:r>
            <a:r>
              <a:rPr lang="en-US" sz="1800" b="0" dirty="0" smtClean="0">
                <a:solidFill>
                  <a:prstClr val="black"/>
                </a:solidFill>
                <a:latin typeface="Calibri"/>
              </a:rPr>
              <a:t> = </a:t>
            </a:r>
            <a:r>
              <a:rPr lang="en-US" sz="1800" b="0" dirty="0" err="1" smtClean="0">
                <a:solidFill>
                  <a:prstClr val="black"/>
                </a:solidFill>
                <a:latin typeface="Symbol" panose="05050102010706020507" pitchFamily="18" charset="2"/>
              </a:rPr>
              <a:t>j</a:t>
            </a:r>
            <a:r>
              <a:rPr lang="en-US" sz="1800" b="0" baseline="-25000" dirty="0" err="1" smtClean="0">
                <a:solidFill>
                  <a:prstClr val="black"/>
                </a:solidFill>
                <a:latin typeface="Calibri"/>
              </a:rPr>
              <a:t>acc</a:t>
            </a:r>
            <a:r>
              <a:rPr lang="en-US" sz="1800" b="0" dirty="0" smtClean="0">
                <a:solidFill>
                  <a:prstClr val="black"/>
                </a:solidFill>
                <a:latin typeface="Calibri"/>
              </a:rPr>
              <a:t> + 180°</a:t>
            </a:r>
          </a:p>
          <a:p>
            <a:pPr algn="l"/>
            <a:r>
              <a:rPr lang="en-US" sz="1800" b="0" dirty="0" smtClean="0">
                <a:solidFill>
                  <a:srgbClr val="C00000"/>
                </a:solidFill>
                <a:latin typeface="Calibri"/>
              </a:rPr>
              <a:t>of crest:   </a:t>
            </a:r>
            <a:r>
              <a:rPr lang="en-US" sz="1800" b="0" dirty="0" err="1" smtClean="0">
                <a:solidFill>
                  <a:prstClr val="black"/>
                </a:solidFill>
                <a:latin typeface="Symbol" panose="05050102010706020507" pitchFamily="18" charset="2"/>
              </a:rPr>
              <a:t>j</a:t>
            </a:r>
            <a:r>
              <a:rPr lang="en-US" sz="1800" b="0" baseline="-25000" dirty="0" err="1" smtClean="0">
                <a:solidFill>
                  <a:prstClr val="black"/>
                </a:solidFill>
                <a:latin typeface="Calibri"/>
              </a:rPr>
              <a:t>dec</a:t>
            </a:r>
            <a:r>
              <a:rPr lang="en-US" sz="1800" b="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1800" b="0" dirty="0">
                <a:solidFill>
                  <a:prstClr val="black"/>
                </a:solidFill>
                <a:latin typeface="Calibri"/>
              </a:rPr>
              <a:t>= 180</a:t>
            </a:r>
            <a:r>
              <a:rPr lang="en-US" sz="1800" b="0" dirty="0" smtClean="0">
                <a:solidFill>
                  <a:prstClr val="black"/>
                </a:solidFill>
                <a:latin typeface="Calibri"/>
              </a:rPr>
              <a:t>° + </a:t>
            </a:r>
            <a:r>
              <a:rPr lang="en-US" sz="1800" b="0" dirty="0" err="1" smtClean="0">
                <a:solidFill>
                  <a:prstClr val="black"/>
                </a:solidFill>
                <a:latin typeface="Symbol" panose="05050102010706020507" pitchFamily="18" charset="2"/>
              </a:rPr>
              <a:t>j</a:t>
            </a:r>
            <a:r>
              <a:rPr lang="en-US" sz="1800" b="0" baseline="-25000" dirty="0" err="1" smtClean="0">
                <a:solidFill>
                  <a:prstClr val="black"/>
                </a:solidFill>
                <a:latin typeface="Calibri"/>
              </a:rPr>
              <a:t>acc</a:t>
            </a:r>
            <a:r>
              <a:rPr lang="en-US" sz="1800" b="0" dirty="0" smtClean="0">
                <a:solidFill>
                  <a:prstClr val="black"/>
                </a:solidFill>
                <a:latin typeface="Calibri"/>
              </a:rPr>
              <a:t> </a:t>
            </a:r>
          </a:p>
          <a:p>
            <a:pPr algn="l"/>
            <a:r>
              <a:rPr lang="en-US" sz="1800" b="0" dirty="0" smtClean="0">
                <a:solidFill>
                  <a:prstClr val="black"/>
                </a:solidFill>
                <a:latin typeface="Calibri"/>
              </a:rPr>
              <a:t>                </a:t>
            </a:r>
            <a:r>
              <a:rPr lang="en-US" sz="200" b="0" dirty="0" smtClean="0">
                <a:solidFill>
                  <a:prstClr val="black"/>
                </a:solidFill>
                <a:latin typeface="Calibri"/>
              </a:rPr>
              <a:t>          </a:t>
            </a:r>
            <a:r>
              <a:rPr lang="en-US" sz="1800" b="0" dirty="0" err="1" smtClean="0">
                <a:solidFill>
                  <a:prstClr val="black"/>
                </a:solidFill>
                <a:latin typeface="Symbol" panose="05050102010706020507" pitchFamily="18" charset="2"/>
              </a:rPr>
              <a:t>j</a:t>
            </a:r>
            <a:r>
              <a:rPr lang="en-US" sz="1800" b="0" baseline="-25000" dirty="0" err="1" smtClean="0">
                <a:solidFill>
                  <a:prstClr val="black"/>
                </a:solidFill>
                <a:latin typeface="Calibri"/>
              </a:rPr>
              <a:t>dec</a:t>
            </a:r>
            <a:r>
              <a:rPr lang="en-US" sz="1800" b="0" dirty="0" smtClean="0">
                <a:solidFill>
                  <a:prstClr val="black"/>
                </a:solidFill>
                <a:latin typeface="Calibri"/>
              </a:rPr>
              <a:t> = 180° – </a:t>
            </a:r>
            <a:r>
              <a:rPr lang="en-US" sz="1800" b="0" dirty="0" err="1" smtClean="0">
                <a:solidFill>
                  <a:prstClr val="black"/>
                </a:solidFill>
                <a:latin typeface="Symbol" panose="05050102010706020507" pitchFamily="18" charset="2"/>
              </a:rPr>
              <a:t>j</a:t>
            </a:r>
            <a:r>
              <a:rPr lang="en-US" sz="1800" b="0" baseline="-25000" dirty="0" err="1" smtClean="0">
                <a:solidFill>
                  <a:prstClr val="black"/>
                </a:solidFill>
                <a:latin typeface="Calibri"/>
              </a:rPr>
              <a:t>acc</a:t>
            </a:r>
            <a:endParaRPr lang="en-US" sz="1800" b="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50" name="Gerade Verbindung 49"/>
          <p:cNvCxnSpPr/>
          <p:nvPr/>
        </p:nvCxnSpPr>
        <p:spPr>
          <a:xfrm>
            <a:off x="3154040" y="1976516"/>
            <a:ext cx="0" cy="238006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Gerade Verbindung mit Pfeil 50"/>
          <p:cNvCxnSpPr/>
          <p:nvPr/>
        </p:nvCxnSpPr>
        <p:spPr>
          <a:xfrm>
            <a:off x="2627784" y="2676027"/>
            <a:ext cx="540000" cy="0"/>
          </a:xfrm>
          <a:prstGeom prst="straightConnector1">
            <a:avLst/>
          </a:prstGeom>
          <a:ln w="19050">
            <a:solidFill>
              <a:srgbClr val="C00000"/>
            </a:solidFill>
            <a:headEnd type="stealth" w="med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hteck 4"/>
          <p:cNvSpPr/>
          <p:nvPr/>
        </p:nvSpPr>
        <p:spPr>
          <a:xfrm>
            <a:off x="8055670" y="2350025"/>
            <a:ext cx="3802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dirty="0">
                <a:solidFill>
                  <a:srgbClr val="FF0000"/>
                </a:solidFill>
                <a:latin typeface="Calibri"/>
                <a:sym typeface="Wingdings" panose="05000000000000000000" pitchFamily="2" charset="2"/>
              </a:rPr>
              <a:t></a:t>
            </a:r>
            <a:endParaRPr lang="en-US" dirty="0"/>
          </a:p>
        </p:txBody>
      </p:sp>
      <p:grpSp>
        <p:nvGrpSpPr>
          <p:cNvPr id="7" name="Gruppieren 6"/>
          <p:cNvGrpSpPr/>
          <p:nvPr/>
        </p:nvGrpSpPr>
        <p:grpSpPr>
          <a:xfrm>
            <a:off x="2123728" y="1495748"/>
            <a:ext cx="1599860" cy="2860828"/>
            <a:chOff x="2123728" y="1340768"/>
            <a:chExt cx="1599860" cy="2860828"/>
          </a:xfrm>
        </p:grpSpPr>
        <p:cxnSp>
          <p:nvCxnSpPr>
            <p:cNvPr id="53" name="Gerade Verbindung 52"/>
            <p:cNvCxnSpPr/>
            <p:nvPr/>
          </p:nvCxnSpPr>
          <p:spPr>
            <a:xfrm>
              <a:off x="2628865" y="1821536"/>
              <a:ext cx="0" cy="2380060"/>
            </a:xfrm>
            <a:prstGeom prst="line">
              <a:avLst/>
            </a:prstGeom>
            <a:ln w="28575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Gerade Verbindung 53"/>
            <p:cNvCxnSpPr/>
            <p:nvPr/>
          </p:nvCxnSpPr>
          <p:spPr>
            <a:xfrm>
              <a:off x="3723588" y="1821536"/>
              <a:ext cx="0" cy="2380060"/>
            </a:xfrm>
            <a:prstGeom prst="line">
              <a:avLst/>
            </a:prstGeom>
            <a:ln w="28575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Gerade Verbindung mit Pfeil 55"/>
            <p:cNvCxnSpPr/>
            <p:nvPr/>
          </p:nvCxnSpPr>
          <p:spPr>
            <a:xfrm>
              <a:off x="2620462" y="2798011"/>
              <a:ext cx="1103126" cy="0"/>
            </a:xfrm>
            <a:prstGeom prst="straightConnector1">
              <a:avLst/>
            </a:prstGeom>
            <a:ln w="19050">
              <a:solidFill>
                <a:srgbClr val="C00000"/>
              </a:solidFill>
              <a:headEnd type="stealth" w="med" len="lg"/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feld 56"/>
            <p:cNvSpPr txBox="1"/>
            <p:nvPr/>
          </p:nvSpPr>
          <p:spPr>
            <a:xfrm>
              <a:off x="2123728" y="1340768"/>
              <a:ext cx="86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C00000"/>
                  </a:solidFill>
                </a:rPr>
                <a:t>of crest</a:t>
              </a:r>
            </a:p>
            <a:p>
              <a:r>
                <a:rPr lang="en-US" sz="1200" dirty="0" err="1" smtClean="0">
                  <a:solidFill>
                    <a:srgbClr val="C00000"/>
                  </a:solidFill>
                </a:rPr>
                <a:t>acc</a:t>
              </a:r>
              <a:endParaRPr lang="en-US" sz="12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48" name="Gruppieren 147"/>
          <p:cNvGrpSpPr/>
          <p:nvPr/>
        </p:nvGrpSpPr>
        <p:grpSpPr>
          <a:xfrm>
            <a:off x="114300" y="728663"/>
            <a:ext cx="8915400" cy="4595812"/>
            <a:chOff x="114300" y="728663"/>
            <a:chExt cx="8915400" cy="4595812"/>
          </a:xfrm>
        </p:grpSpPr>
        <p:sp>
          <p:nvSpPr>
            <p:cNvPr id="149" name="Rechteck 148"/>
            <p:cNvSpPr/>
            <p:nvPr/>
          </p:nvSpPr>
          <p:spPr bwMode="auto">
            <a:xfrm>
              <a:off x="114300" y="728663"/>
              <a:ext cx="8915400" cy="3944216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600" b="1" i="0" u="none" strike="noStrike" cap="none" normalizeH="0" baseline="0" smtClean="0">
                <a:ln>
                  <a:noFill/>
                </a:ln>
                <a:solidFill>
                  <a:srgbClr val="00589C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50" name="AutoShape 3" descr="Halbschnitt Kryostat Perspektive"/>
            <p:cNvSpPr>
              <a:spLocks noChangeAspect="1" noChangeArrowheads="1"/>
            </p:cNvSpPr>
            <p:nvPr/>
          </p:nvSpPr>
          <p:spPr bwMode="auto">
            <a:xfrm flipH="1">
              <a:off x="2250679" y="4597400"/>
              <a:ext cx="998537" cy="727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de-DE" sz="1800" b="0">
                <a:solidFill>
                  <a:prstClr val="black"/>
                </a:solidFill>
              </a:endParaRPr>
            </a:p>
          </p:txBody>
        </p:sp>
        <p:grpSp>
          <p:nvGrpSpPr>
            <p:cNvPr id="151" name="Gruppieren 150"/>
            <p:cNvGrpSpPr>
              <a:grpSpLocks noChangeAspect="1"/>
            </p:cNvGrpSpPr>
            <p:nvPr/>
          </p:nvGrpSpPr>
          <p:grpSpPr>
            <a:xfrm>
              <a:off x="4392167" y="3151932"/>
              <a:ext cx="3132161" cy="2154024"/>
              <a:chOff x="2053312" y="1270905"/>
              <a:chExt cx="4456349" cy="3064676"/>
            </a:xfrm>
          </p:grpSpPr>
          <p:grpSp>
            <p:nvGrpSpPr>
              <p:cNvPr id="238" name="Gruppieren 237"/>
              <p:cNvGrpSpPr/>
              <p:nvPr/>
            </p:nvGrpSpPr>
            <p:grpSpPr>
              <a:xfrm>
                <a:off x="2053312" y="1270905"/>
                <a:ext cx="3022744" cy="3064676"/>
                <a:chOff x="2053312" y="1270905"/>
                <a:chExt cx="3022744" cy="3064676"/>
              </a:xfrm>
            </p:grpSpPr>
            <p:sp>
              <p:nvSpPr>
                <p:cNvPr id="256" name="Rechteck 255"/>
                <p:cNvSpPr/>
                <p:nvPr/>
              </p:nvSpPr>
              <p:spPr>
                <a:xfrm rot="9420000">
                  <a:off x="2571107" y="1536139"/>
                  <a:ext cx="1029869" cy="472289"/>
                </a:xfrm>
                <a:prstGeom prst="rect">
                  <a:avLst/>
                </a:prstGeom>
                <a:solidFill>
                  <a:srgbClr val="FFC000">
                    <a:alpha val="49000"/>
                  </a:srgbClr>
                </a:solidFill>
                <a:ln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US" sz="1800" b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7" name="Rechteck 256"/>
                <p:cNvSpPr/>
                <p:nvPr/>
              </p:nvSpPr>
              <p:spPr>
                <a:xfrm rot="10800000">
                  <a:off x="4208032" y="1278345"/>
                  <a:ext cx="144000" cy="540000"/>
                </a:xfrm>
                <a:prstGeom prst="rect">
                  <a:avLst/>
                </a:prstGeom>
                <a:solidFill>
                  <a:schemeClr val="accent3">
                    <a:lumMod val="75000"/>
                    <a:alpha val="49000"/>
                  </a:schemeClr>
                </a:solidFill>
                <a:ln>
                  <a:solidFill>
                    <a:schemeClr val="accent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US" sz="1800" b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8" name="Rechteck 257"/>
                <p:cNvSpPr/>
                <p:nvPr/>
              </p:nvSpPr>
              <p:spPr>
                <a:xfrm rot="9420000">
                  <a:off x="2757383" y="1457970"/>
                  <a:ext cx="1029869" cy="472289"/>
                </a:xfrm>
                <a:prstGeom prst="rect">
                  <a:avLst/>
                </a:prstGeom>
                <a:solidFill>
                  <a:srgbClr val="FFC000">
                    <a:alpha val="49000"/>
                  </a:srgbClr>
                </a:solidFill>
                <a:ln>
                  <a:solidFill>
                    <a:schemeClr val="accent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US" sz="1800" b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9" name="Rechteck 258"/>
                <p:cNvSpPr/>
                <p:nvPr/>
              </p:nvSpPr>
              <p:spPr>
                <a:xfrm rot="10800000">
                  <a:off x="4209451" y="1363601"/>
                  <a:ext cx="144000" cy="540000"/>
                </a:xfrm>
                <a:prstGeom prst="rect">
                  <a:avLst/>
                </a:prstGeom>
                <a:solidFill>
                  <a:schemeClr val="accent3">
                    <a:lumMod val="75000"/>
                    <a:alpha val="49000"/>
                  </a:schemeClr>
                </a:solidFill>
                <a:ln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US" sz="1800" b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60" name="Pfeil nach links und rechts 259"/>
                <p:cNvSpPr/>
                <p:nvPr/>
              </p:nvSpPr>
              <p:spPr>
                <a:xfrm rot="9420000">
                  <a:off x="2665431" y="1270905"/>
                  <a:ext cx="792088" cy="216024"/>
                </a:xfrm>
                <a:prstGeom prst="leftRightArrow">
                  <a:avLst>
                    <a:gd name="adj1" fmla="val 41060"/>
                    <a:gd name="adj2" fmla="val 95962"/>
                  </a:avLst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US" sz="1800" b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61" name="Pfeil nach links und rechts 260"/>
                <p:cNvSpPr/>
                <p:nvPr/>
              </p:nvSpPr>
              <p:spPr>
                <a:xfrm rot="16200000">
                  <a:off x="3887946" y="1512950"/>
                  <a:ext cx="396000" cy="108012"/>
                </a:xfrm>
                <a:prstGeom prst="leftRigh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US" sz="1800" b="0">
                    <a:solidFill>
                      <a:prstClr val="white"/>
                    </a:solidFill>
                  </a:endParaRPr>
                </a:p>
              </p:txBody>
            </p:sp>
            <p:cxnSp>
              <p:nvCxnSpPr>
                <p:cNvPr id="262" name="Gerade Verbindung 185"/>
                <p:cNvCxnSpPr/>
                <p:nvPr/>
              </p:nvCxnSpPr>
              <p:spPr>
                <a:xfrm flipV="1">
                  <a:off x="3737688" y="1495446"/>
                  <a:ext cx="612000" cy="0"/>
                </a:xfrm>
                <a:prstGeom prst="line">
                  <a:avLst/>
                </a:prstGeom>
                <a:ln w="19050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3" name="Gerade Verbindung 186"/>
                <p:cNvCxnSpPr/>
                <p:nvPr/>
              </p:nvCxnSpPr>
              <p:spPr>
                <a:xfrm flipV="1">
                  <a:off x="3594811" y="1635581"/>
                  <a:ext cx="756000" cy="0"/>
                </a:xfrm>
                <a:prstGeom prst="line">
                  <a:avLst/>
                </a:prstGeom>
                <a:ln w="19050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4" name="Gerade Verbindung 187"/>
                <p:cNvCxnSpPr/>
                <p:nvPr/>
              </p:nvCxnSpPr>
              <p:spPr>
                <a:xfrm rot="-2700000">
                  <a:off x="2053312" y="2256208"/>
                  <a:ext cx="720000" cy="0"/>
                </a:xfrm>
                <a:prstGeom prst="line">
                  <a:avLst/>
                </a:prstGeom>
                <a:ln w="19050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5" name="Bogen 264"/>
                <p:cNvSpPr>
                  <a:spLocks noChangeAspect="1"/>
                </p:cNvSpPr>
                <p:nvPr/>
              </p:nvSpPr>
              <p:spPr>
                <a:xfrm>
                  <a:off x="2239928" y="1635581"/>
                  <a:ext cx="2700300" cy="2700000"/>
                </a:xfrm>
                <a:prstGeom prst="arc">
                  <a:avLst>
                    <a:gd name="adj1" fmla="val 13583523"/>
                    <a:gd name="adj2" fmla="val 16229539"/>
                  </a:avLst>
                </a:prstGeom>
                <a:ln w="1905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endParaRPr lang="en-US" sz="1800" b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66" name="Bogen 265"/>
                <p:cNvSpPr>
                  <a:spLocks noChangeAspect="1"/>
                </p:cNvSpPr>
                <p:nvPr/>
              </p:nvSpPr>
              <p:spPr>
                <a:xfrm>
                  <a:off x="2375756" y="1494108"/>
                  <a:ext cx="2700300" cy="2700000"/>
                </a:xfrm>
                <a:prstGeom prst="arc">
                  <a:avLst>
                    <a:gd name="adj1" fmla="val 13583523"/>
                    <a:gd name="adj2" fmla="val 16229539"/>
                  </a:avLst>
                </a:prstGeom>
                <a:ln w="19050">
                  <a:solidFill>
                    <a:schemeClr val="accent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endParaRPr lang="en-US" sz="1800" b="0">
                    <a:solidFill>
                      <a:prstClr val="black"/>
                    </a:solidFill>
                  </a:endParaRPr>
                </a:p>
              </p:txBody>
            </p:sp>
            <p:cxnSp>
              <p:nvCxnSpPr>
                <p:cNvPr id="267" name="Gerade Verbindung 190"/>
                <p:cNvCxnSpPr/>
                <p:nvPr/>
              </p:nvCxnSpPr>
              <p:spPr>
                <a:xfrm rot="-2700000">
                  <a:off x="2209963" y="2098436"/>
                  <a:ext cx="720000" cy="0"/>
                </a:xfrm>
                <a:prstGeom prst="line">
                  <a:avLst/>
                </a:prstGeom>
                <a:ln w="19050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8" name="Gerade Verbindung 191"/>
                <p:cNvCxnSpPr/>
                <p:nvPr/>
              </p:nvCxnSpPr>
              <p:spPr>
                <a:xfrm flipH="1">
                  <a:off x="3579284" y="1642737"/>
                  <a:ext cx="0" cy="1332000"/>
                </a:xfrm>
                <a:prstGeom prst="line">
                  <a:avLst/>
                </a:prstGeom>
                <a:ln>
                  <a:solidFill>
                    <a:schemeClr val="accent6">
                      <a:lumMod val="75000"/>
                    </a:schemeClr>
                  </a:solidFill>
                  <a:prstDash val="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9" name="Gerade Verbindung 192"/>
                <p:cNvCxnSpPr/>
                <p:nvPr/>
              </p:nvCxnSpPr>
              <p:spPr>
                <a:xfrm rot="-2700000" flipH="1">
                  <a:off x="3101831" y="1843197"/>
                  <a:ext cx="0" cy="1332000"/>
                </a:xfrm>
                <a:prstGeom prst="line">
                  <a:avLst/>
                </a:prstGeom>
                <a:ln>
                  <a:solidFill>
                    <a:schemeClr val="accent6">
                      <a:lumMod val="75000"/>
                    </a:schemeClr>
                  </a:solidFill>
                  <a:prstDash val="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0" name="Gerade Verbindung 193"/>
                <p:cNvCxnSpPr/>
                <p:nvPr/>
              </p:nvCxnSpPr>
              <p:spPr>
                <a:xfrm flipH="1">
                  <a:off x="3743908" y="1491565"/>
                  <a:ext cx="0" cy="1332000"/>
                </a:xfrm>
                <a:prstGeom prst="line">
                  <a:avLst/>
                </a:prstGeom>
                <a:ln>
                  <a:solidFill>
                    <a:schemeClr val="accent5"/>
                  </a:solidFill>
                  <a:prstDash val="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1" name="Gerade Verbindung 194"/>
                <p:cNvCxnSpPr/>
                <p:nvPr/>
              </p:nvCxnSpPr>
              <p:spPr>
                <a:xfrm rot="-2700000" flipH="1">
                  <a:off x="3266455" y="1692025"/>
                  <a:ext cx="0" cy="1332000"/>
                </a:xfrm>
                <a:prstGeom prst="line">
                  <a:avLst/>
                </a:prstGeom>
                <a:ln>
                  <a:solidFill>
                    <a:schemeClr val="accent5"/>
                  </a:solidFill>
                  <a:prstDash val="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9" name="Gruppieren 238"/>
              <p:cNvGrpSpPr/>
              <p:nvPr/>
            </p:nvGrpSpPr>
            <p:grpSpPr>
              <a:xfrm flipH="1">
                <a:off x="3485661" y="1270905"/>
                <a:ext cx="3024000" cy="3064676"/>
                <a:chOff x="2053312" y="1270905"/>
                <a:chExt cx="3022744" cy="3064676"/>
              </a:xfrm>
            </p:grpSpPr>
            <p:sp>
              <p:nvSpPr>
                <p:cNvPr id="240" name="Rechteck 239"/>
                <p:cNvSpPr/>
                <p:nvPr/>
              </p:nvSpPr>
              <p:spPr>
                <a:xfrm rot="9420000">
                  <a:off x="2571107" y="1536139"/>
                  <a:ext cx="1029869" cy="472289"/>
                </a:xfrm>
                <a:prstGeom prst="rect">
                  <a:avLst/>
                </a:prstGeom>
                <a:solidFill>
                  <a:srgbClr val="FFC000">
                    <a:alpha val="49000"/>
                  </a:srgbClr>
                </a:solidFill>
                <a:ln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US" sz="1800" b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1" name="Rechteck 240"/>
                <p:cNvSpPr/>
                <p:nvPr/>
              </p:nvSpPr>
              <p:spPr>
                <a:xfrm rot="10800000">
                  <a:off x="4208032" y="1278345"/>
                  <a:ext cx="144000" cy="540000"/>
                </a:xfrm>
                <a:prstGeom prst="rect">
                  <a:avLst/>
                </a:prstGeom>
                <a:solidFill>
                  <a:srgbClr val="C00000">
                    <a:alpha val="49000"/>
                  </a:srgbClr>
                </a:solidFill>
                <a:ln>
                  <a:solidFill>
                    <a:schemeClr val="accent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US" sz="1800" b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2" name="Rechteck 241"/>
                <p:cNvSpPr/>
                <p:nvPr/>
              </p:nvSpPr>
              <p:spPr>
                <a:xfrm rot="9420000">
                  <a:off x="2757383" y="1457970"/>
                  <a:ext cx="1029869" cy="472289"/>
                </a:xfrm>
                <a:prstGeom prst="rect">
                  <a:avLst/>
                </a:prstGeom>
                <a:solidFill>
                  <a:srgbClr val="FFC000">
                    <a:alpha val="49000"/>
                  </a:srgbClr>
                </a:solidFill>
                <a:ln>
                  <a:solidFill>
                    <a:schemeClr val="accent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US" sz="1800" b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3" name="Rechteck 242"/>
                <p:cNvSpPr/>
                <p:nvPr/>
              </p:nvSpPr>
              <p:spPr>
                <a:xfrm rot="10800000">
                  <a:off x="4209451" y="1363601"/>
                  <a:ext cx="144000" cy="540000"/>
                </a:xfrm>
                <a:prstGeom prst="rect">
                  <a:avLst/>
                </a:prstGeom>
                <a:solidFill>
                  <a:srgbClr val="C00000">
                    <a:alpha val="49000"/>
                  </a:srgbClr>
                </a:solidFill>
                <a:ln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US" sz="1800" b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4" name="Pfeil nach links und rechts 243"/>
                <p:cNvSpPr/>
                <p:nvPr/>
              </p:nvSpPr>
              <p:spPr>
                <a:xfrm rot="9420000">
                  <a:off x="2665431" y="1270905"/>
                  <a:ext cx="792088" cy="216024"/>
                </a:xfrm>
                <a:prstGeom prst="leftRightArrow">
                  <a:avLst>
                    <a:gd name="adj1" fmla="val 41060"/>
                    <a:gd name="adj2" fmla="val 95962"/>
                  </a:avLst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US" sz="1800" b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5" name="Pfeil nach links und rechts 244"/>
                <p:cNvSpPr/>
                <p:nvPr/>
              </p:nvSpPr>
              <p:spPr>
                <a:xfrm rot="16200000">
                  <a:off x="3887946" y="1512950"/>
                  <a:ext cx="396000" cy="108012"/>
                </a:xfrm>
                <a:prstGeom prst="leftRigh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US" sz="1800" b="0">
                    <a:solidFill>
                      <a:prstClr val="white"/>
                    </a:solidFill>
                  </a:endParaRPr>
                </a:p>
              </p:txBody>
            </p:sp>
            <p:cxnSp>
              <p:nvCxnSpPr>
                <p:cNvPr id="246" name="Gerade Verbindung 169"/>
                <p:cNvCxnSpPr/>
                <p:nvPr/>
              </p:nvCxnSpPr>
              <p:spPr>
                <a:xfrm flipV="1">
                  <a:off x="3737688" y="1495446"/>
                  <a:ext cx="612000" cy="0"/>
                </a:xfrm>
                <a:prstGeom prst="line">
                  <a:avLst/>
                </a:prstGeom>
                <a:ln w="19050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7" name="Gerade Verbindung 170"/>
                <p:cNvCxnSpPr/>
                <p:nvPr/>
              </p:nvCxnSpPr>
              <p:spPr>
                <a:xfrm flipV="1">
                  <a:off x="3594811" y="1635581"/>
                  <a:ext cx="756000" cy="0"/>
                </a:xfrm>
                <a:prstGeom prst="line">
                  <a:avLst/>
                </a:prstGeom>
                <a:ln w="19050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8" name="Gerade Verbindung 171"/>
                <p:cNvCxnSpPr/>
                <p:nvPr/>
              </p:nvCxnSpPr>
              <p:spPr>
                <a:xfrm rot="-2700000">
                  <a:off x="2053312" y="2256208"/>
                  <a:ext cx="720000" cy="0"/>
                </a:xfrm>
                <a:prstGeom prst="line">
                  <a:avLst/>
                </a:prstGeom>
                <a:ln w="19050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9" name="Bogen 248"/>
                <p:cNvSpPr>
                  <a:spLocks noChangeAspect="1"/>
                </p:cNvSpPr>
                <p:nvPr/>
              </p:nvSpPr>
              <p:spPr>
                <a:xfrm>
                  <a:off x="2239928" y="1635581"/>
                  <a:ext cx="2700300" cy="2700000"/>
                </a:xfrm>
                <a:prstGeom prst="arc">
                  <a:avLst>
                    <a:gd name="adj1" fmla="val 13583523"/>
                    <a:gd name="adj2" fmla="val 16229539"/>
                  </a:avLst>
                </a:prstGeom>
                <a:ln w="1905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endParaRPr lang="en-US" sz="1800" b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50" name="Bogen 249"/>
                <p:cNvSpPr>
                  <a:spLocks noChangeAspect="1"/>
                </p:cNvSpPr>
                <p:nvPr/>
              </p:nvSpPr>
              <p:spPr>
                <a:xfrm>
                  <a:off x="2375756" y="1494108"/>
                  <a:ext cx="2700300" cy="2700000"/>
                </a:xfrm>
                <a:prstGeom prst="arc">
                  <a:avLst>
                    <a:gd name="adj1" fmla="val 13583523"/>
                    <a:gd name="adj2" fmla="val 16229539"/>
                  </a:avLst>
                </a:prstGeom>
                <a:ln w="19050">
                  <a:solidFill>
                    <a:schemeClr val="accent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endParaRPr lang="en-US" sz="1800" b="0">
                    <a:solidFill>
                      <a:prstClr val="black"/>
                    </a:solidFill>
                  </a:endParaRPr>
                </a:p>
              </p:txBody>
            </p:sp>
            <p:cxnSp>
              <p:nvCxnSpPr>
                <p:cNvPr id="251" name="Gerade Verbindung 174"/>
                <p:cNvCxnSpPr/>
                <p:nvPr/>
              </p:nvCxnSpPr>
              <p:spPr>
                <a:xfrm rot="-2700000">
                  <a:off x="2209963" y="2098436"/>
                  <a:ext cx="720000" cy="0"/>
                </a:xfrm>
                <a:prstGeom prst="line">
                  <a:avLst/>
                </a:prstGeom>
                <a:ln w="19050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2" name="Gerade Verbindung 175"/>
                <p:cNvCxnSpPr/>
                <p:nvPr/>
              </p:nvCxnSpPr>
              <p:spPr>
                <a:xfrm flipH="1">
                  <a:off x="3579284" y="1642737"/>
                  <a:ext cx="0" cy="1332000"/>
                </a:xfrm>
                <a:prstGeom prst="line">
                  <a:avLst/>
                </a:prstGeom>
                <a:ln>
                  <a:solidFill>
                    <a:schemeClr val="accent6">
                      <a:lumMod val="75000"/>
                    </a:schemeClr>
                  </a:solidFill>
                  <a:prstDash val="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3" name="Gerade Verbindung 176"/>
                <p:cNvCxnSpPr/>
                <p:nvPr/>
              </p:nvCxnSpPr>
              <p:spPr>
                <a:xfrm rot="-2700000" flipH="1">
                  <a:off x="3101831" y="1843197"/>
                  <a:ext cx="0" cy="1332000"/>
                </a:xfrm>
                <a:prstGeom prst="line">
                  <a:avLst/>
                </a:prstGeom>
                <a:ln>
                  <a:solidFill>
                    <a:schemeClr val="accent6">
                      <a:lumMod val="75000"/>
                    </a:schemeClr>
                  </a:solidFill>
                  <a:prstDash val="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4" name="Gerade Verbindung 177"/>
                <p:cNvCxnSpPr/>
                <p:nvPr/>
              </p:nvCxnSpPr>
              <p:spPr>
                <a:xfrm flipH="1">
                  <a:off x="3743908" y="1491565"/>
                  <a:ext cx="0" cy="1332000"/>
                </a:xfrm>
                <a:prstGeom prst="line">
                  <a:avLst/>
                </a:prstGeom>
                <a:ln>
                  <a:solidFill>
                    <a:schemeClr val="accent5"/>
                  </a:solidFill>
                  <a:prstDash val="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5" name="Gerade Verbindung 178"/>
                <p:cNvCxnSpPr/>
                <p:nvPr/>
              </p:nvCxnSpPr>
              <p:spPr>
                <a:xfrm rot="-2700000" flipH="1">
                  <a:off x="3266455" y="1692025"/>
                  <a:ext cx="0" cy="1332000"/>
                </a:xfrm>
                <a:prstGeom prst="line">
                  <a:avLst/>
                </a:prstGeom>
                <a:ln>
                  <a:solidFill>
                    <a:schemeClr val="accent5"/>
                  </a:solidFill>
                  <a:prstDash val="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52" name="Gruppieren 326"/>
            <p:cNvGrpSpPr>
              <a:grpSpLocks/>
            </p:cNvGrpSpPr>
            <p:nvPr/>
          </p:nvGrpSpPr>
          <p:grpSpPr bwMode="auto">
            <a:xfrm>
              <a:off x="1115616" y="2359844"/>
              <a:ext cx="2359026" cy="1636712"/>
              <a:chOff x="6415088" y="1490663"/>
              <a:chExt cx="2359025" cy="1636712"/>
            </a:xfrm>
          </p:grpSpPr>
          <p:sp>
            <p:nvSpPr>
              <p:cNvPr id="208" name="Line 195"/>
              <p:cNvSpPr>
                <a:spLocks noChangeAspect="1" noChangeShapeType="1"/>
              </p:cNvSpPr>
              <p:nvPr/>
            </p:nvSpPr>
            <p:spPr bwMode="auto">
              <a:xfrm>
                <a:off x="6572264" y="3024182"/>
                <a:ext cx="15716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l"/>
                <a:endParaRPr lang="de-DE" sz="1800" b="0">
                  <a:solidFill>
                    <a:prstClr val="black"/>
                  </a:solidFill>
                </a:endParaRPr>
              </a:p>
            </p:txBody>
          </p:sp>
          <p:sp>
            <p:nvSpPr>
              <p:cNvPr id="209" name="Line 195"/>
              <p:cNvSpPr>
                <a:spLocks noChangeAspect="1" noChangeShapeType="1"/>
              </p:cNvSpPr>
              <p:nvPr/>
            </p:nvSpPr>
            <p:spPr bwMode="auto">
              <a:xfrm>
                <a:off x="7786710" y="1597803"/>
                <a:ext cx="42862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l"/>
                <a:endParaRPr lang="de-DE" sz="1800" b="0">
                  <a:solidFill>
                    <a:prstClr val="black"/>
                  </a:solidFill>
                </a:endParaRPr>
              </a:p>
            </p:txBody>
          </p:sp>
          <p:sp>
            <p:nvSpPr>
              <p:cNvPr id="210" name="Rectangle 8"/>
              <p:cNvSpPr>
                <a:spLocks noChangeAspect="1" noChangeArrowheads="1"/>
              </p:cNvSpPr>
              <p:nvPr/>
            </p:nvSpPr>
            <p:spPr bwMode="auto">
              <a:xfrm rot="10800000">
                <a:off x="7866063" y="2914650"/>
                <a:ext cx="47625" cy="212725"/>
              </a:xfrm>
              <a:prstGeom prst="rect">
                <a:avLst/>
              </a:prstGeom>
              <a:solidFill>
                <a:srgbClr val="CC00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de-DE" sz="1800" b="0">
                  <a:solidFill>
                    <a:prstClr val="black"/>
                  </a:solidFill>
                </a:endParaRPr>
              </a:p>
            </p:txBody>
          </p:sp>
          <p:sp>
            <p:nvSpPr>
              <p:cNvPr id="211" name="Rectangle 9"/>
              <p:cNvSpPr>
                <a:spLocks noChangeAspect="1" noChangeArrowheads="1"/>
              </p:cNvSpPr>
              <p:nvPr/>
            </p:nvSpPr>
            <p:spPr bwMode="auto">
              <a:xfrm rot="10800000">
                <a:off x="7656513" y="2914650"/>
                <a:ext cx="53975" cy="212725"/>
              </a:xfrm>
              <a:prstGeom prst="rect">
                <a:avLst/>
              </a:prstGeom>
              <a:solidFill>
                <a:srgbClr val="CC00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de-DE" sz="1800" b="0">
                  <a:solidFill>
                    <a:prstClr val="black"/>
                  </a:solidFill>
                </a:endParaRPr>
              </a:p>
            </p:txBody>
          </p:sp>
          <p:sp>
            <p:nvSpPr>
              <p:cNvPr id="212" name="Rectangle 10"/>
              <p:cNvSpPr>
                <a:spLocks noChangeAspect="1" noChangeArrowheads="1"/>
              </p:cNvSpPr>
              <p:nvPr/>
            </p:nvSpPr>
            <p:spPr bwMode="auto">
              <a:xfrm rot="10800000">
                <a:off x="7350125" y="2914650"/>
                <a:ext cx="52388" cy="212725"/>
              </a:xfrm>
              <a:prstGeom prst="rect">
                <a:avLst/>
              </a:prstGeom>
              <a:solidFill>
                <a:srgbClr val="CC00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de-DE" sz="1800" b="0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213" name="Group 11"/>
              <p:cNvGrpSpPr>
                <a:grpSpLocks noChangeAspect="1"/>
              </p:cNvGrpSpPr>
              <p:nvPr/>
            </p:nvGrpSpPr>
            <p:grpSpPr bwMode="auto">
              <a:xfrm rot="10800000">
                <a:off x="6843713" y="2952750"/>
                <a:ext cx="412750" cy="142875"/>
                <a:chOff x="1837" y="1026"/>
                <a:chExt cx="362" cy="91"/>
              </a:xfrm>
            </p:grpSpPr>
            <p:sp>
              <p:nvSpPr>
                <p:cNvPr id="235" name="Rectangle 12"/>
                <p:cNvSpPr>
                  <a:spLocks noChangeAspect="1" noChangeArrowheads="1"/>
                </p:cNvSpPr>
                <p:nvPr/>
              </p:nvSpPr>
              <p:spPr bwMode="auto">
                <a:xfrm>
                  <a:off x="1837" y="1026"/>
                  <a:ext cx="90" cy="91"/>
                </a:xfrm>
                <a:prstGeom prst="rect">
                  <a:avLst/>
                </a:prstGeom>
                <a:solidFill>
                  <a:srgbClr val="FFCC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de-DE" sz="1800" b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6" name="Rectangle 13"/>
                <p:cNvSpPr>
                  <a:spLocks noChangeAspect="1" noChangeArrowheads="1"/>
                </p:cNvSpPr>
                <p:nvPr/>
              </p:nvSpPr>
              <p:spPr bwMode="auto">
                <a:xfrm>
                  <a:off x="1927" y="1026"/>
                  <a:ext cx="181" cy="91"/>
                </a:xfrm>
                <a:prstGeom prst="rect">
                  <a:avLst/>
                </a:prstGeom>
                <a:solidFill>
                  <a:srgbClr val="FFCC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de-DE" sz="1800" b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7" name="Rectangle 14"/>
                <p:cNvSpPr>
                  <a:spLocks noChangeAspect="1" noChangeArrowheads="1"/>
                </p:cNvSpPr>
                <p:nvPr/>
              </p:nvSpPr>
              <p:spPr bwMode="auto">
                <a:xfrm>
                  <a:off x="2109" y="1026"/>
                  <a:ext cx="90" cy="91"/>
                </a:xfrm>
                <a:prstGeom prst="rect">
                  <a:avLst/>
                </a:prstGeom>
                <a:solidFill>
                  <a:srgbClr val="FFCC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de-DE" sz="1800" b="0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214" name="Rectangle 15"/>
              <p:cNvSpPr>
                <a:spLocks noChangeAspect="1" noChangeArrowheads="1"/>
              </p:cNvSpPr>
              <p:nvPr/>
            </p:nvSpPr>
            <p:spPr bwMode="auto">
              <a:xfrm rot="10800000">
                <a:off x="6624638" y="2914650"/>
                <a:ext cx="50800" cy="212725"/>
              </a:xfrm>
              <a:prstGeom prst="rect">
                <a:avLst/>
              </a:prstGeom>
              <a:solidFill>
                <a:srgbClr val="CC00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de-DE" sz="1800" b="0">
                  <a:solidFill>
                    <a:prstClr val="black"/>
                  </a:solidFill>
                </a:endParaRPr>
              </a:p>
            </p:txBody>
          </p:sp>
          <p:sp>
            <p:nvSpPr>
              <p:cNvPr id="215" name="Rectangle 16"/>
              <p:cNvSpPr>
                <a:spLocks noChangeAspect="1" noChangeArrowheads="1"/>
              </p:cNvSpPr>
              <p:nvPr/>
            </p:nvSpPr>
            <p:spPr bwMode="auto">
              <a:xfrm rot="10800000">
                <a:off x="6415088" y="2914650"/>
                <a:ext cx="52387" cy="212725"/>
              </a:xfrm>
              <a:prstGeom prst="rect">
                <a:avLst/>
              </a:prstGeom>
              <a:solidFill>
                <a:srgbClr val="CC00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de-DE" sz="1800" b="0">
                  <a:solidFill>
                    <a:prstClr val="black"/>
                  </a:solidFill>
                </a:endParaRPr>
              </a:p>
            </p:txBody>
          </p:sp>
          <p:sp>
            <p:nvSpPr>
              <p:cNvPr id="216" name="Rectangle 70"/>
              <p:cNvSpPr>
                <a:spLocks noChangeAspect="1" noChangeArrowheads="1"/>
              </p:cNvSpPr>
              <p:nvPr/>
            </p:nvSpPr>
            <p:spPr bwMode="auto">
              <a:xfrm rot="10800000">
                <a:off x="8002588" y="1490663"/>
                <a:ext cx="50800" cy="214312"/>
              </a:xfrm>
              <a:prstGeom prst="rect">
                <a:avLst/>
              </a:prstGeom>
              <a:solidFill>
                <a:srgbClr val="CC00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de-DE" sz="1800" b="0">
                  <a:solidFill>
                    <a:prstClr val="black"/>
                  </a:solidFill>
                </a:endParaRPr>
              </a:p>
            </p:txBody>
          </p:sp>
          <p:sp>
            <p:nvSpPr>
              <p:cNvPr id="217" name="Rectangle 71"/>
              <p:cNvSpPr>
                <a:spLocks noChangeAspect="1" noChangeArrowheads="1"/>
              </p:cNvSpPr>
              <p:nvPr/>
            </p:nvSpPr>
            <p:spPr bwMode="auto">
              <a:xfrm rot="10800000">
                <a:off x="7885113" y="1490663"/>
                <a:ext cx="49212" cy="214312"/>
              </a:xfrm>
              <a:prstGeom prst="rect">
                <a:avLst/>
              </a:prstGeom>
              <a:solidFill>
                <a:srgbClr val="CC00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de-DE" sz="1800" b="0">
                  <a:solidFill>
                    <a:prstClr val="black"/>
                  </a:solidFill>
                </a:endParaRPr>
              </a:p>
            </p:txBody>
          </p:sp>
          <p:sp>
            <p:nvSpPr>
              <p:cNvPr id="218" name="Text Box 156"/>
              <p:cNvSpPr txBox="1">
                <a:spLocks noChangeAspect="1" noChangeArrowheads="1"/>
              </p:cNvSpPr>
              <p:nvPr/>
            </p:nvSpPr>
            <p:spPr bwMode="auto">
              <a:xfrm>
                <a:off x="7956550" y="2205038"/>
                <a:ext cx="500063" cy="2444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 eaLnBrk="0" hangingPunct="0"/>
                <a:r>
                  <a:rPr lang="en-US" sz="1000">
                    <a:solidFill>
                      <a:prstClr val="black"/>
                    </a:solidFill>
                  </a:rPr>
                  <a:t>Arc 2</a:t>
                </a:r>
              </a:p>
            </p:txBody>
          </p:sp>
          <p:grpSp>
            <p:nvGrpSpPr>
              <p:cNvPr id="219" name="Group 183"/>
              <p:cNvGrpSpPr>
                <a:grpSpLocks noChangeAspect="1"/>
              </p:cNvGrpSpPr>
              <p:nvPr/>
            </p:nvGrpSpPr>
            <p:grpSpPr bwMode="auto">
              <a:xfrm>
                <a:off x="7596188" y="1500188"/>
                <a:ext cx="1177925" cy="1625600"/>
                <a:chOff x="4499" y="2375"/>
                <a:chExt cx="742" cy="1024"/>
              </a:xfrm>
            </p:grpSpPr>
            <p:sp>
              <p:nvSpPr>
                <p:cNvPr id="220" name="AutoShape 184"/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4626" y="2568"/>
                  <a:ext cx="600" cy="630"/>
                </a:xfrm>
                <a:custGeom>
                  <a:avLst/>
                  <a:gdLst>
                    <a:gd name="T0" fmla="*/ 300 w 21600"/>
                    <a:gd name="T1" fmla="*/ 0 h 21600"/>
                    <a:gd name="T2" fmla="*/ 182 w 21600"/>
                    <a:gd name="T3" fmla="*/ 98 h 21600"/>
                    <a:gd name="T4" fmla="*/ 300 w 21600"/>
                    <a:gd name="T5" fmla="*/ 131 h 21600"/>
                    <a:gd name="T6" fmla="*/ 418 w 21600"/>
                    <a:gd name="T7" fmla="*/ 98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44 w 21600"/>
                    <a:gd name="T13" fmla="*/ 0 h 21600"/>
                    <a:gd name="T14" fmla="*/ 17856 w 21600"/>
                    <a:gd name="T15" fmla="*/ 6034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7668" y="5324"/>
                      </a:moveTo>
                      <a:cubicBezTo>
                        <a:pt x="8621" y="4778"/>
                        <a:pt x="9701" y="4491"/>
                        <a:pt x="10800" y="4492"/>
                      </a:cubicBezTo>
                      <a:cubicBezTo>
                        <a:pt x="11898" y="4492"/>
                        <a:pt x="12978" y="4778"/>
                        <a:pt x="13931" y="5324"/>
                      </a:cubicBezTo>
                      <a:lnTo>
                        <a:pt x="16161" y="1425"/>
                      </a:lnTo>
                      <a:cubicBezTo>
                        <a:pt x="14529" y="491"/>
                        <a:pt x="12680" y="-1"/>
                        <a:pt x="10799" y="0"/>
                      </a:cubicBezTo>
                      <a:cubicBezTo>
                        <a:pt x="8919" y="0"/>
                        <a:pt x="7070" y="491"/>
                        <a:pt x="5438" y="1425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de-DE" sz="1800" b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1" name="AutoShape 185"/>
                <p:cNvSpPr>
                  <a:spLocks noChangeAspect="1" noChangeArrowheads="1"/>
                </p:cNvSpPr>
                <p:nvPr/>
              </p:nvSpPr>
              <p:spPr bwMode="auto">
                <a:xfrm rot="9016611">
                  <a:off x="4499" y="2785"/>
                  <a:ext cx="655" cy="614"/>
                </a:xfrm>
                <a:custGeom>
                  <a:avLst/>
                  <a:gdLst>
                    <a:gd name="T0" fmla="*/ 328 w 21600"/>
                    <a:gd name="T1" fmla="*/ 0 h 21600"/>
                    <a:gd name="T2" fmla="*/ 209 w 21600"/>
                    <a:gd name="T3" fmla="*/ 93 h 21600"/>
                    <a:gd name="T4" fmla="*/ 328 w 21600"/>
                    <a:gd name="T5" fmla="*/ 132 h 21600"/>
                    <a:gd name="T6" fmla="*/ 446 w 21600"/>
                    <a:gd name="T7" fmla="*/ 93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122 w 21600"/>
                    <a:gd name="T13" fmla="*/ 0 h 21600"/>
                    <a:gd name="T14" fmla="*/ 17478 w 21600"/>
                    <a:gd name="T15" fmla="*/ 5945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7970" y="5329"/>
                      </a:moveTo>
                      <a:cubicBezTo>
                        <a:pt x="8844" y="4877"/>
                        <a:pt x="9815" y="4640"/>
                        <a:pt x="10800" y="4641"/>
                      </a:cubicBezTo>
                      <a:cubicBezTo>
                        <a:pt x="11784" y="4641"/>
                        <a:pt x="12755" y="4877"/>
                        <a:pt x="13629" y="5329"/>
                      </a:cubicBezTo>
                      <a:lnTo>
                        <a:pt x="15762" y="1207"/>
                      </a:lnTo>
                      <a:cubicBezTo>
                        <a:pt x="14228" y="414"/>
                        <a:pt x="12526" y="-1"/>
                        <a:pt x="10799" y="0"/>
                      </a:cubicBezTo>
                      <a:cubicBezTo>
                        <a:pt x="9073" y="0"/>
                        <a:pt x="7371" y="414"/>
                        <a:pt x="5837" y="1207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de-DE" sz="1800" b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2" name="Rectangle 186"/>
                <p:cNvSpPr>
                  <a:spLocks noChangeAspect="1" noChangeArrowheads="1"/>
                </p:cNvSpPr>
                <p:nvPr/>
              </p:nvSpPr>
              <p:spPr bwMode="auto">
                <a:xfrm rot="-3600000">
                  <a:off x="5085" y="3041"/>
                  <a:ext cx="20" cy="132"/>
                </a:xfrm>
                <a:prstGeom prst="rect">
                  <a:avLst/>
                </a:prstGeom>
                <a:solidFill>
                  <a:srgbClr val="99CCFF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de-DE" sz="1800" b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3" name="Rectangle 187"/>
                <p:cNvSpPr>
                  <a:spLocks noChangeAspect="1" noChangeArrowheads="1"/>
                </p:cNvSpPr>
                <p:nvPr/>
              </p:nvSpPr>
              <p:spPr bwMode="auto">
                <a:xfrm rot="-3600000">
                  <a:off x="5052" y="3083"/>
                  <a:ext cx="39" cy="131"/>
                </a:xfrm>
                <a:prstGeom prst="rect">
                  <a:avLst/>
                </a:prstGeom>
                <a:solidFill>
                  <a:srgbClr val="CC00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de-DE" sz="1800" b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4" name="Rectangle 188"/>
                <p:cNvSpPr>
                  <a:spLocks noChangeAspect="1" noChangeArrowheads="1"/>
                </p:cNvSpPr>
                <p:nvPr/>
              </p:nvSpPr>
              <p:spPr bwMode="auto">
                <a:xfrm rot="-3600000">
                  <a:off x="5098" y="2999"/>
                  <a:ext cx="38" cy="131"/>
                </a:xfrm>
                <a:prstGeom prst="rect">
                  <a:avLst/>
                </a:prstGeom>
                <a:solidFill>
                  <a:srgbClr val="CC00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de-DE" sz="1800" b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5" name="Rectangle 189"/>
                <p:cNvSpPr>
                  <a:spLocks noChangeAspect="1" noChangeArrowheads="1"/>
                </p:cNvSpPr>
                <p:nvPr/>
              </p:nvSpPr>
              <p:spPr bwMode="auto">
                <a:xfrm rot="-3600000">
                  <a:off x="5129" y="2960"/>
                  <a:ext cx="20" cy="132"/>
                </a:xfrm>
                <a:prstGeom prst="rect">
                  <a:avLst/>
                </a:prstGeom>
                <a:solidFill>
                  <a:srgbClr val="0080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de-DE" sz="1800" b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6" name="Line 190"/>
                <p:cNvSpPr>
                  <a:spLocks noChangeAspect="1" noChangeShapeType="1"/>
                </p:cNvSpPr>
                <p:nvPr/>
              </p:nvSpPr>
              <p:spPr bwMode="auto">
                <a:xfrm rot="7200000">
                  <a:off x="4969" y="3113"/>
                  <a:ext cx="24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l"/>
                  <a:endParaRPr lang="de-DE" sz="1800" b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7" name="Rectangle 191"/>
                <p:cNvSpPr>
                  <a:spLocks noChangeAspect="1" noChangeArrowheads="1"/>
                </p:cNvSpPr>
                <p:nvPr/>
              </p:nvSpPr>
              <p:spPr bwMode="auto">
                <a:xfrm rot="3613861">
                  <a:off x="5086" y="2590"/>
                  <a:ext cx="20" cy="132"/>
                </a:xfrm>
                <a:prstGeom prst="rect">
                  <a:avLst/>
                </a:prstGeom>
                <a:solidFill>
                  <a:srgbClr val="99CCFF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de-DE" sz="1800" b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8" name="Rectangle 192"/>
                <p:cNvSpPr>
                  <a:spLocks noChangeAspect="1" noChangeArrowheads="1"/>
                </p:cNvSpPr>
                <p:nvPr/>
              </p:nvSpPr>
              <p:spPr bwMode="auto">
                <a:xfrm rot="3613861">
                  <a:off x="5050" y="2548"/>
                  <a:ext cx="39" cy="131"/>
                </a:xfrm>
                <a:prstGeom prst="rect">
                  <a:avLst/>
                </a:prstGeom>
                <a:solidFill>
                  <a:srgbClr val="CC00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de-DE" sz="1800" b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9" name="Rectangle 193"/>
                <p:cNvSpPr>
                  <a:spLocks noChangeAspect="1" noChangeArrowheads="1"/>
                </p:cNvSpPr>
                <p:nvPr/>
              </p:nvSpPr>
              <p:spPr bwMode="auto">
                <a:xfrm rot="3613861">
                  <a:off x="5099" y="2632"/>
                  <a:ext cx="38" cy="131"/>
                </a:xfrm>
                <a:prstGeom prst="rect">
                  <a:avLst/>
                </a:prstGeom>
                <a:solidFill>
                  <a:srgbClr val="CC00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de-DE" sz="1800" b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0" name="Rectangle 194"/>
                <p:cNvSpPr>
                  <a:spLocks noChangeAspect="1" noChangeArrowheads="1"/>
                </p:cNvSpPr>
                <p:nvPr/>
              </p:nvSpPr>
              <p:spPr bwMode="auto">
                <a:xfrm rot="3613861">
                  <a:off x="5128" y="2671"/>
                  <a:ext cx="20" cy="133"/>
                </a:xfrm>
                <a:prstGeom prst="rect">
                  <a:avLst/>
                </a:prstGeom>
                <a:solidFill>
                  <a:srgbClr val="0080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de-DE" sz="1800" b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1" name="Line 195"/>
                <p:cNvSpPr>
                  <a:spLocks noChangeAspect="1" noChangeShapeType="1"/>
                </p:cNvSpPr>
                <p:nvPr/>
              </p:nvSpPr>
              <p:spPr bwMode="auto">
                <a:xfrm rot="-7186139">
                  <a:off x="4976" y="2660"/>
                  <a:ext cx="23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l"/>
                  <a:endParaRPr lang="de-DE" sz="1800" b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2" name="AutoShape 196"/>
                <p:cNvSpPr>
                  <a:spLocks noChangeAspect="1" noChangeArrowheads="1"/>
                </p:cNvSpPr>
                <p:nvPr/>
              </p:nvSpPr>
              <p:spPr bwMode="auto">
                <a:xfrm rot="1800000">
                  <a:off x="4499" y="2375"/>
                  <a:ext cx="655" cy="614"/>
                </a:xfrm>
                <a:custGeom>
                  <a:avLst/>
                  <a:gdLst>
                    <a:gd name="T0" fmla="*/ 328 w 21600"/>
                    <a:gd name="T1" fmla="*/ 0 h 21600"/>
                    <a:gd name="T2" fmla="*/ 209 w 21600"/>
                    <a:gd name="T3" fmla="*/ 93 h 21600"/>
                    <a:gd name="T4" fmla="*/ 328 w 21600"/>
                    <a:gd name="T5" fmla="*/ 132 h 21600"/>
                    <a:gd name="T6" fmla="*/ 446 w 21600"/>
                    <a:gd name="T7" fmla="*/ 93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122 w 21600"/>
                    <a:gd name="T13" fmla="*/ 0 h 21600"/>
                    <a:gd name="T14" fmla="*/ 17478 w 21600"/>
                    <a:gd name="T15" fmla="*/ 5945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7970" y="5329"/>
                      </a:moveTo>
                      <a:cubicBezTo>
                        <a:pt x="8844" y="4877"/>
                        <a:pt x="9815" y="4640"/>
                        <a:pt x="10800" y="4641"/>
                      </a:cubicBezTo>
                      <a:cubicBezTo>
                        <a:pt x="11784" y="4641"/>
                        <a:pt x="12755" y="4877"/>
                        <a:pt x="13629" y="5329"/>
                      </a:cubicBezTo>
                      <a:lnTo>
                        <a:pt x="15762" y="1207"/>
                      </a:lnTo>
                      <a:cubicBezTo>
                        <a:pt x="14228" y="414"/>
                        <a:pt x="12526" y="-1"/>
                        <a:pt x="10799" y="0"/>
                      </a:cubicBezTo>
                      <a:cubicBezTo>
                        <a:pt x="9073" y="0"/>
                        <a:pt x="7371" y="414"/>
                        <a:pt x="5837" y="1207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de-DE" sz="1800" b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3" name="Rectangle 197"/>
                <p:cNvSpPr>
                  <a:spLocks noChangeAspect="1" noChangeArrowheads="1"/>
                </p:cNvSpPr>
                <p:nvPr/>
              </p:nvSpPr>
              <p:spPr bwMode="auto">
                <a:xfrm rot="-3600000">
                  <a:off x="5037" y="3122"/>
                  <a:ext cx="20" cy="132"/>
                </a:xfrm>
                <a:prstGeom prst="rect">
                  <a:avLst/>
                </a:prstGeom>
                <a:solidFill>
                  <a:srgbClr val="0080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de-DE" sz="1800" b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4" name="Rectangle 198"/>
                <p:cNvSpPr>
                  <a:spLocks noChangeAspect="1" noChangeArrowheads="1"/>
                </p:cNvSpPr>
                <p:nvPr/>
              </p:nvSpPr>
              <p:spPr bwMode="auto">
                <a:xfrm rot="3613861">
                  <a:off x="5037" y="2511"/>
                  <a:ext cx="20" cy="132"/>
                </a:xfrm>
                <a:prstGeom prst="rect">
                  <a:avLst/>
                </a:prstGeom>
                <a:solidFill>
                  <a:srgbClr val="0080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de-DE" sz="1800" b="0">
                    <a:solidFill>
                      <a:prstClr val="black"/>
                    </a:solidFill>
                  </a:endParaRPr>
                </a:p>
              </p:txBody>
            </p:sp>
          </p:grpSp>
        </p:grpSp>
        <p:sp>
          <p:nvSpPr>
            <p:cNvPr id="153" name="Text Box 172"/>
            <p:cNvSpPr txBox="1">
              <a:spLocks noChangeArrowheads="1"/>
            </p:cNvSpPr>
            <p:nvPr/>
          </p:nvSpPr>
          <p:spPr bwMode="auto">
            <a:xfrm>
              <a:off x="323528" y="847676"/>
              <a:ext cx="2545633" cy="13388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lang="de-DE" sz="1800" b="0" dirty="0" err="1" smtClean="0">
                  <a:solidFill>
                    <a:prstClr val="black"/>
                  </a:solidFill>
                  <a:latin typeface="Calibri"/>
                  <a:sym typeface="Wingdings" pitchFamily="2" charset="2"/>
                </a:rPr>
                <a:t>options</a:t>
              </a:r>
              <a:r>
                <a:rPr lang="de-DE" sz="1800" b="0" dirty="0" smtClean="0">
                  <a:solidFill>
                    <a:prstClr val="black"/>
                  </a:solidFill>
                  <a:latin typeface="Calibri"/>
                  <a:sym typeface="Wingdings" pitchFamily="2" charset="2"/>
                </a:rPr>
                <a:t>:  	- extra </a:t>
              </a:r>
              <a:r>
                <a:rPr lang="de-DE" sz="1800" b="0" dirty="0" err="1" smtClean="0">
                  <a:solidFill>
                    <a:prstClr val="black"/>
                  </a:solidFill>
                  <a:latin typeface="Calibri"/>
                  <a:sym typeface="Wingdings" pitchFamily="2" charset="2"/>
                </a:rPr>
                <a:t>chicane</a:t>
              </a:r>
              <a:endParaRPr lang="de-DE" sz="1800" b="0" dirty="0" smtClean="0">
                <a:solidFill>
                  <a:prstClr val="black"/>
                </a:solidFill>
                <a:latin typeface="Calibri"/>
                <a:sym typeface="Wingdings" pitchFamily="2" charset="2"/>
              </a:endParaRPr>
            </a:p>
            <a:p>
              <a:pPr algn="l">
                <a:lnSpc>
                  <a:spcPct val="150000"/>
                </a:lnSpc>
              </a:pPr>
              <a:r>
                <a:rPr lang="de-DE" sz="1800" b="0" dirty="0">
                  <a:solidFill>
                    <a:prstClr val="black"/>
                  </a:solidFill>
                  <a:latin typeface="Calibri"/>
                  <a:sym typeface="Wingdings" pitchFamily="2" charset="2"/>
                </a:rPr>
                <a:t>	</a:t>
              </a:r>
              <a:r>
                <a:rPr lang="de-DE" sz="1800" b="0" dirty="0" smtClean="0">
                  <a:solidFill>
                    <a:prstClr val="black"/>
                  </a:solidFill>
                  <a:latin typeface="Calibri"/>
                  <a:sym typeface="Wingdings" pitchFamily="2" charset="2"/>
                </a:rPr>
                <a:t>- </a:t>
              </a:r>
              <a:r>
                <a:rPr lang="de-DE" sz="1800" b="0" dirty="0" err="1" smtClean="0">
                  <a:solidFill>
                    <a:prstClr val="black"/>
                  </a:solidFill>
                  <a:latin typeface="Calibri"/>
                  <a:sym typeface="Wingdings" pitchFamily="2" charset="2"/>
                </a:rPr>
                <a:t>inside</a:t>
              </a:r>
              <a:r>
                <a:rPr lang="de-DE" sz="1800" b="0" dirty="0" smtClean="0">
                  <a:solidFill>
                    <a:prstClr val="black"/>
                  </a:solidFill>
                  <a:latin typeface="Calibri"/>
                  <a:sym typeface="Wingdings" pitchFamily="2" charset="2"/>
                </a:rPr>
                <a:t> </a:t>
              </a:r>
              <a:r>
                <a:rPr lang="de-DE" sz="1800" b="0" dirty="0" err="1" smtClean="0">
                  <a:solidFill>
                    <a:prstClr val="black"/>
                  </a:solidFill>
                  <a:latin typeface="Calibri"/>
                  <a:sym typeface="Wingdings" pitchFamily="2" charset="2"/>
                </a:rPr>
                <a:t>arc</a:t>
              </a:r>
              <a:endParaRPr lang="de-DE" sz="1800" b="0" dirty="0">
                <a:solidFill>
                  <a:prstClr val="black"/>
                </a:solidFill>
                <a:latin typeface="Calibri"/>
                <a:sym typeface="Wingdings" pitchFamily="2" charset="2"/>
              </a:endParaRPr>
            </a:p>
            <a:p>
              <a:pPr algn="l">
                <a:lnSpc>
                  <a:spcPct val="150000"/>
                </a:lnSpc>
              </a:pPr>
              <a:r>
                <a:rPr lang="de-DE" sz="1800" b="0" dirty="0">
                  <a:solidFill>
                    <a:prstClr val="black"/>
                  </a:solidFill>
                  <a:latin typeface="Calibri"/>
                  <a:sym typeface="Wingdings" pitchFamily="2" charset="2"/>
                </a:rPr>
                <a:t>	</a:t>
              </a:r>
              <a:r>
                <a:rPr lang="de-DE" sz="1800" b="0" dirty="0" smtClean="0">
                  <a:solidFill>
                    <a:prstClr val="black"/>
                  </a:solidFill>
                  <a:latin typeface="Calibri"/>
                  <a:sym typeface="Wingdings" pitchFamily="2" charset="2"/>
                </a:rPr>
                <a:t>- </a:t>
              </a:r>
              <a:r>
                <a:rPr lang="de-DE" sz="1800" b="0" dirty="0" err="1" smtClean="0">
                  <a:solidFill>
                    <a:prstClr val="black"/>
                  </a:solidFill>
                  <a:latin typeface="Calibri"/>
                  <a:sym typeface="Wingdings" pitchFamily="2" charset="2"/>
                </a:rPr>
                <a:t>moveable</a:t>
              </a:r>
              <a:r>
                <a:rPr lang="de-DE" sz="1800" b="0" dirty="0" smtClean="0">
                  <a:solidFill>
                    <a:prstClr val="black"/>
                  </a:solidFill>
                  <a:latin typeface="Calibri"/>
                  <a:sym typeface="Wingdings" pitchFamily="2" charset="2"/>
                </a:rPr>
                <a:t> </a:t>
              </a:r>
              <a:r>
                <a:rPr lang="de-DE" sz="1800" b="0" dirty="0" err="1">
                  <a:solidFill>
                    <a:prstClr val="black"/>
                  </a:solidFill>
                  <a:latin typeface="Calibri"/>
                  <a:sym typeface="Wingdings" pitchFamily="2" charset="2"/>
                </a:rPr>
                <a:t>arc</a:t>
              </a:r>
              <a:r>
                <a:rPr lang="de-DE" sz="1800" b="0" dirty="0">
                  <a:solidFill>
                    <a:prstClr val="black"/>
                  </a:solidFill>
                  <a:latin typeface="Calibri"/>
                  <a:sym typeface="Wingdings" pitchFamily="2" charset="2"/>
                </a:rPr>
                <a:t> </a:t>
              </a:r>
            </a:p>
          </p:txBody>
        </p:sp>
        <p:grpSp>
          <p:nvGrpSpPr>
            <p:cNvPr id="154" name="Group 227"/>
            <p:cNvGrpSpPr>
              <a:grpSpLocks/>
            </p:cNvGrpSpPr>
            <p:nvPr/>
          </p:nvGrpSpPr>
          <p:grpSpPr bwMode="auto">
            <a:xfrm>
              <a:off x="2850158" y="1779009"/>
              <a:ext cx="360363" cy="365124"/>
              <a:chOff x="5375" y="3790"/>
              <a:chExt cx="227" cy="230"/>
            </a:xfrm>
          </p:grpSpPr>
          <p:sp>
            <p:nvSpPr>
              <p:cNvPr id="206" name="Oval 228"/>
              <p:cNvSpPr>
                <a:spLocks noChangeArrowheads="1"/>
              </p:cNvSpPr>
              <p:nvPr/>
            </p:nvSpPr>
            <p:spPr bwMode="auto">
              <a:xfrm>
                <a:off x="5375" y="3793"/>
                <a:ext cx="227" cy="2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de-DE" sz="1800" b="0">
                  <a:solidFill>
                    <a:prstClr val="black"/>
                  </a:solidFill>
                </a:endParaRPr>
              </a:p>
            </p:txBody>
          </p:sp>
          <p:sp>
            <p:nvSpPr>
              <p:cNvPr id="207" name="Text Box 229"/>
              <p:cNvSpPr txBox="1">
                <a:spLocks noChangeArrowheads="1"/>
              </p:cNvSpPr>
              <p:nvPr/>
            </p:nvSpPr>
            <p:spPr bwMode="auto">
              <a:xfrm>
                <a:off x="5392" y="3790"/>
                <a:ext cx="18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/>
                <a:r>
                  <a:rPr lang="de-DE" sz="1800" dirty="0">
                    <a:solidFill>
                      <a:prstClr val="black"/>
                    </a:solidFill>
                  </a:rPr>
                  <a:t>3</a:t>
                </a:r>
              </a:p>
            </p:txBody>
          </p:sp>
        </p:grpSp>
        <p:grpSp>
          <p:nvGrpSpPr>
            <p:cNvPr id="155" name="Group 247"/>
            <p:cNvGrpSpPr>
              <a:grpSpLocks/>
            </p:cNvGrpSpPr>
            <p:nvPr/>
          </p:nvGrpSpPr>
          <p:grpSpPr bwMode="auto">
            <a:xfrm>
              <a:off x="2843808" y="906996"/>
              <a:ext cx="360363" cy="373064"/>
              <a:chOff x="5375" y="2923"/>
              <a:chExt cx="227" cy="235"/>
            </a:xfrm>
          </p:grpSpPr>
          <p:sp>
            <p:nvSpPr>
              <p:cNvPr id="204" name="Oval 248"/>
              <p:cNvSpPr>
                <a:spLocks noChangeArrowheads="1"/>
              </p:cNvSpPr>
              <p:nvPr/>
            </p:nvSpPr>
            <p:spPr bwMode="auto">
              <a:xfrm>
                <a:off x="5375" y="2931"/>
                <a:ext cx="227" cy="2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de-DE" sz="1800" b="0">
                  <a:solidFill>
                    <a:prstClr val="black"/>
                  </a:solidFill>
                </a:endParaRPr>
              </a:p>
            </p:txBody>
          </p:sp>
          <p:sp>
            <p:nvSpPr>
              <p:cNvPr id="205" name="Text Box 249"/>
              <p:cNvSpPr txBox="1">
                <a:spLocks noChangeArrowheads="1"/>
              </p:cNvSpPr>
              <p:nvPr/>
            </p:nvSpPr>
            <p:spPr bwMode="auto">
              <a:xfrm>
                <a:off x="5397" y="2923"/>
                <a:ext cx="18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/>
                <a:r>
                  <a:rPr lang="de-DE" sz="1800" dirty="0">
                    <a:solidFill>
                      <a:prstClr val="black"/>
                    </a:solidFill>
                  </a:rPr>
                  <a:t>1</a:t>
                </a:r>
              </a:p>
            </p:txBody>
          </p:sp>
        </p:grpSp>
        <p:grpSp>
          <p:nvGrpSpPr>
            <p:cNvPr id="156" name="Group 253"/>
            <p:cNvGrpSpPr>
              <a:grpSpLocks/>
            </p:cNvGrpSpPr>
            <p:nvPr/>
          </p:nvGrpSpPr>
          <p:grpSpPr bwMode="auto">
            <a:xfrm>
              <a:off x="2850158" y="1339048"/>
              <a:ext cx="360363" cy="373064"/>
              <a:chOff x="5375" y="3785"/>
              <a:chExt cx="227" cy="235"/>
            </a:xfrm>
          </p:grpSpPr>
          <p:sp>
            <p:nvSpPr>
              <p:cNvPr id="202" name="Oval 254"/>
              <p:cNvSpPr>
                <a:spLocks noChangeArrowheads="1"/>
              </p:cNvSpPr>
              <p:nvPr/>
            </p:nvSpPr>
            <p:spPr bwMode="auto">
              <a:xfrm>
                <a:off x="5375" y="3793"/>
                <a:ext cx="227" cy="2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de-DE" sz="1800" b="0">
                  <a:solidFill>
                    <a:prstClr val="black"/>
                  </a:solidFill>
                </a:endParaRPr>
              </a:p>
            </p:txBody>
          </p:sp>
          <p:sp>
            <p:nvSpPr>
              <p:cNvPr id="203" name="Text Box 255"/>
              <p:cNvSpPr txBox="1">
                <a:spLocks noChangeArrowheads="1"/>
              </p:cNvSpPr>
              <p:nvPr/>
            </p:nvSpPr>
            <p:spPr bwMode="auto">
              <a:xfrm>
                <a:off x="5392" y="3785"/>
                <a:ext cx="18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/>
                <a:r>
                  <a:rPr lang="de-DE" sz="1800" dirty="0">
                    <a:solidFill>
                      <a:prstClr val="black"/>
                    </a:solidFill>
                  </a:rPr>
                  <a:t>2</a:t>
                </a:r>
              </a:p>
            </p:txBody>
          </p:sp>
        </p:grpSp>
        <p:grpSp>
          <p:nvGrpSpPr>
            <p:cNvPr id="157" name="Gruppieren 156"/>
            <p:cNvGrpSpPr/>
            <p:nvPr/>
          </p:nvGrpSpPr>
          <p:grpSpPr>
            <a:xfrm>
              <a:off x="4283968" y="919684"/>
              <a:ext cx="3240360" cy="915976"/>
              <a:chOff x="4283968" y="928848"/>
              <a:chExt cx="3240360" cy="915976"/>
            </a:xfrm>
          </p:grpSpPr>
          <p:grpSp>
            <p:nvGrpSpPr>
              <p:cNvPr id="190" name="Gruppieren 189"/>
              <p:cNvGrpSpPr/>
              <p:nvPr/>
            </p:nvGrpSpPr>
            <p:grpSpPr>
              <a:xfrm>
                <a:off x="4613963" y="1090352"/>
                <a:ext cx="2074120" cy="589449"/>
                <a:chOff x="4476055" y="1039342"/>
                <a:chExt cx="1811338" cy="431800"/>
              </a:xfrm>
            </p:grpSpPr>
            <p:sp>
              <p:nvSpPr>
                <p:cNvPr id="195" name="Rectangle 176"/>
                <p:cNvSpPr>
                  <a:spLocks noChangeArrowheads="1"/>
                </p:cNvSpPr>
                <p:nvPr/>
              </p:nvSpPr>
              <p:spPr bwMode="auto">
                <a:xfrm>
                  <a:off x="4620518" y="1255242"/>
                  <a:ext cx="392113" cy="215900"/>
                </a:xfrm>
                <a:prstGeom prst="rect">
                  <a:avLst/>
                </a:prstGeom>
                <a:solidFill>
                  <a:srgbClr val="FFCC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de-DE" sz="1800" b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96" name="Rectangle 177"/>
                <p:cNvSpPr>
                  <a:spLocks noChangeArrowheads="1"/>
                </p:cNvSpPr>
                <p:nvPr/>
              </p:nvSpPr>
              <p:spPr bwMode="auto">
                <a:xfrm>
                  <a:off x="5196780" y="1039342"/>
                  <a:ext cx="392113" cy="215900"/>
                </a:xfrm>
                <a:prstGeom prst="rect">
                  <a:avLst/>
                </a:prstGeom>
                <a:solidFill>
                  <a:srgbClr val="FFCC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de-DE" sz="1800" b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97" name="Rectangle 178"/>
                <p:cNvSpPr>
                  <a:spLocks noChangeArrowheads="1"/>
                </p:cNvSpPr>
                <p:nvPr/>
              </p:nvSpPr>
              <p:spPr bwMode="auto">
                <a:xfrm>
                  <a:off x="5739705" y="1255242"/>
                  <a:ext cx="392113" cy="215900"/>
                </a:xfrm>
                <a:prstGeom prst="rect">
                  <a:avLst/>
                </a:prstGeom>
                <a:solidFill>
                  <a:srgbClr val="FFCC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de-DE" sz="1800" b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98" name="Freeform 179"/>
                <p:cNvSpPr>
                  <a:spLocks/>
                </p:cNvSpPr>
                <p:nvPr/>
              </p:nvSpPr>
              <p:spPr bwMode="auto">
                <a:xfrm>
                  <a:off x="4476055" y="1113955"/>
                  <a:ext cx="1811338" cy="285750"/>
                </a:xfrm>
                <a:custGeom>
                  <a:avLst/>
                  <a:gdLst>
                    <a:gd name="T0" fmla="*/ 0 w 1043"/>
                    <a:gd name="T1" fmla="*/ 180 h 180"/>
                    <a:gd name="T2" fmla="*/ 227 w 1043"/>
                    <a:gd name="T3" fmla="*/ 180 h 180"/>
                    <a:gd name="T4" fmla="*/ 523 w 1043"/>
                    <a:gd name="T5" fmla="*/ 0 h 180"/>
                    <a:gd name="T6" fmla="*/ 816 w 1043"/>
                    <a:gd name="T7" fmla="*/ 180 h 180"/>
                    <a:gd name="T8" fmla="*/ 1043 w 1043"/>
                    <a:gd name="T9" fmla="*/ 180 h 1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43"/>
                    <a:gd name="T16" fmla="*/ 0 h 180"/>
                    <a:gd name="T17" fmla="*/ 1043 w 1043"/>
                    <a:gd name="T18" fmla="*/ 180 h 18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43" h="180">
                      <a:moveTo>
                        <a:pt x="0" y="180"/>
                      </a:moveTo>
                      <a:lnTo>
                        <a:pt x="227" y="180"/>
                      </a:lnTo>
                      <a:lnTo>
                        <a:pt x="523" y="0"/>
                      </a:lnTo>
                      <a:lnTo>
                        <a:pt x="816" y="180"/>
                      </a:lnTo>
                      <a:lnTo>
                        <a:pt x="1043" y="180"/>
                      </a:lnTo>
                    </a:path>
                  </a:pathLst>
                </a:custGeom>
                <a:noFill/>
                <a:ln w="19050">
                  <a:solidFill>
                    <a:srgbClr val="333399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l"/>
                  <a:endParaRPr lang="de-DE" sz="1800" b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99" name="Freeform 180"/>
                <p:cNvSpPr>
                  <a:spLocks/>
                </p:cNvSpPr>
                <p:nvPr/>
              </p:nvSpPr>
              <p:spPr bwMode="auto">
                <a:xfrm>
                  <a:off x="4476055" y="1255242"/>
                  <a:ext cx="1811338" cy="144463"/>
                </a:xfrm>
                <a:custGeom>
                  <a:avLst/>
                  <a:gdLst>
                    <a:gd name="T0" fmla="*/ 0 w 1043"/>
                    <a:gd name="T1" fmla="*/ 180 h 180"/>
                    <a:gd name="T2" fmla="*/ 227 w 1043"/>
                    <a:gd name="T3" fmla="*/ 180 h 180"/>
                    <a:gd name="T4" fmla="*/ 523 w 1043"/>
                    <a:gd name="T5" fmla="*/ 0 h 180"/>
                    <a:gd name="T6" fmla="*/ 816 w 1043"/>
                    <a:gd name="T7" fmla="*/ 180 h 180"/>
                    <a:gd name="T8" fmla="*/ 1043 w 1043"/>
                    <a:gd name="T9" fmla="*/ 180 h 1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43"/>
                    <a:gd name="T16" fmla="*/ 0 h 180"/>
                    <a:gd name="T17" fmla="*/ 1043 w 1043"/>
                    <a:gd name="T18" fmla="*/ 180 h 18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43" h="180">
                      <a:moveTo>
                        <a:pt x="0" y="180"/>
                      </a:moveTo>
                      <a:lnTo>
                        <a:pt x="227" y="180"/>
                      </a:lnTo>
                      <a:lnTo>
                        <a:pt x="523" y="0"/>
                      </a:lnTo>
                      <a:lnTo>
                        <a:pt x="816" y="180"/>
                      </a:lnTo>
                      <a:lnTo>
                        <a:pt x="1043" y="180"/>
                      </a:lnTo>
                    </a:path>
                  </a:pathLst>
                </a:custGeom>
                <a:noFill/>
                <a:ln w="19050">
                  <a:solidFill>
                    <a:srgbClr val="333399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l"/>
                  <a:endParaRPr lang="de-DE" sz="1800" b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00" name="Freeform 181"/>
                <p:cNvSpPr>
                  <a:spLocks/>
                </p:cNvSpPr>
                <p:nvPr/>
              </p:nvSpPr>
              <p:spPr bwMode="auto">
                <a:xfrm>
                  <a:off x="4476055" y="1328267"/>
                  <a:ext cx="1811338" cy="71438"/>
                </a:xfrm>
                <a:custGeom>
                  <a:avLst/>
                  <a:gdLst>
                    <a:gd name="T0" fmla="*/ 0 w 1043"/>
                    <a:gd name="T1" fmla="*/ 180 h 180"/>
                    <a:gd name="T2" fmla="*/ 227 w 1043"/>
                    <a:gd name="T3" fmla="*/ 180 h 180"/>
                    <a:gd name="T4" fmla="*/ 523 w 1043"/>
                    <a:gd name="T5" fmla="*/ 0 h 180"/>
                    <a:gd name="T6" fmla="*/ 816 w 1043"/>
                    <a:gd name="T7" fmla="*/ 180 h 180"/>
                    <a:gd name="T8" fmla="*/ 1043 w 1043"/>
                    <a:gd name="T9" fmla="*/ 180 h 1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43"/>
                    <a:gd name="T16" fmla="*/ 0 h 180"/>
                    <a:gd name="T17" fmla="*/ 1043 w 1043"/>
                    <a:gd name="T18" fmla="*/ 180 h 18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43" h="180">
                      <a:moveTo>
                        <a:pt x="0" y="180"/>
                      </a:moveTo>
                      <a:lnTo>
                        <a:pt x="227" y="180"/>
                      </a:lnTo>
                      <a:lnTo>
                        <a:pt x="523" y="0"/>
                      </a:lnTo>
                      <a:lnTo>
                        <a:pt x="816" y="180"/>
                      </a:lnTo>
                      <a:lnTo>
                        <a:pt x="1043" y="180"/>
                      </a:lnTo>
                    </a:path>
                  </a:pathLst>
                </a:custGeom>
                <a:noFill/>
                <a:ln w="19050">
                  <a:solidFill>
                    <a:srgbClr val="333399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l"/>
                  <a:endParaRPr lang="de-DE" sz="1800" b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01" name="Freeform 182"/>
                <p:cNvSpPr>
                  <a:spLocks/>
                </p:cNvSpPr>
                <p:nvPr/>
              </p:nvSpPr>
              <p:spPr bwMode="auto">
                <a:xfrm>
                  <a:off x="4476055" y="1399705"/>
                  <a:ext cx="1811338" cy="1588"/>
                </a:xfrm>
                <a:custGeom>
                  <a:avLst/>
                  <a:gdLst>
                    <a:gd name="T0" fmla="*/ 0 w 1043"/>
                    <a:gd name="T1" fmla="*/ 0 h 1"/>
                    <a:gd name="T2" fmla="*/ 227 w 1043"/>
                    <a:gd name="T3" fmla="*/ 0 h 1"/>
                    <a:gd name="T4" fmla="*/ 816 w 1043"/>
                    <a:gd name="T5" fmla="*/ 0 h 1"/>
                    <a:gd name="T6" fmla="*/ 1043 w 1043"/>
                    <a:gd name="T7" fmla="*/ 0 h 1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043"/>
                    <a:gd name="T13" fmla="*/ 0 h 1"/>
                    <a:gd name="T14" fmla="*/ 1043 w 1043"/>
                    <a:gd name="T15" fmla="*/ 1 h 1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043" h="1">
                      <a:moveTo>
                        <a:pt x="0" y="0"/>
                      </a:moveTo>
                      <a:lnTo>
                        <a:pt x="227" y="0"/>
                      </a:lnTo>
                      <a:lnTo>
                        <a:pt x="816" y="0"/>
                      </a:lnTo>
                      <a:lnTo>
                        <a:pt x="1043" y="0"/>
                      </a:lnTo>
                    </a:path>
                  </a:pathLst>
                </a:custGeom>
                <a:noFill/>
                <a:ln w="19050">
                  <a:solidFill>
                    <a:srgbClr val="333399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l"/>
                  <a:endParaRPr lang="de-DE" sz="1800" b="0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91" name="Group 215"/>
              <p:cNvGrpSpPr>
                <a:grpSpLocks/>
              </p:cNvGrpSpPr>
              <p:nvPr/>
            </p:nvGrpSpPr>
            <p:grpSpPr bwMode="auto">
              <a:xfrm>
                <a:off x="6876256" y="1191666"/>
                <a:ext cx="360362" cy="365126"/>
                <a:chOff x="5375" y="2928"/>
                <a:chExt cx="227" cy="230"/>
              </a:xfrm>
            </p:grpSpPr>
            <p:sp>
              <p:nvSpPr>
                <p:cNvPr id="193" name="Oval 216"/>
                <p:cNvSpPr>
                  <a:spLocks noChangeArrowheads="1"/>
                </p:cNvSpPr>
                <p:nvPr/>
              </p:nvSpPr>
              <p:spPr bwMode="auto">
                <a:xfrm>
                  <a:off x="5375" y="2931"/>
                  <a:ext cx="227" cy="227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l"/>
                  <a:endParaRPr lang="de-DE" sz="1800" b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94" name="Text Box 217"/>
                <p:cNvSpPr txBox="1">
                  <a:spLocks noChangeArrowheads="1"/>
                </p:cNvSpPr>
                <p:nvPr/>
              </p:nvSpPr>
              <p:spPr bwMode="auto">
                <a:xfrm>
                  <a:off x="5392" y="2928"/>
                  <a:ext cx="187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l"/>
                  <a:r>
                    <a:rPr lang="de-DE" sz="1800" dirty="0">
                      <a:solidFill>
                        <a:prstClr val="black"/>
                      </a:solidFill>
                    </a:rPr>
                    <a:t>1</a:t>
                  </a:r>
                </a:p>
              </p:txBody>
            </p:sp>
          </p:grpSp>
          <p:sp>
            <p:nvSpPr>
              <p:cNvPr id="192" name="Abgerundetes Rechteck 191"/>
              <p:cNvSpPr/>
              <p:nvPr/>
            </p:nvSpPr>
            <p:spPr>
              <a:xfrm>
                <a:off x="4283968" y="928848"/>
                <a:ext cx="3240360" cy="915976"/>
              </a:xfrm>
              <a:prstGeom prst="round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de-DE" sz="1800" b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58" name="Group 221"/>
            <p:cNvGrpSpPr>
              <a:grpSpLocks/>
            </p:cNvGrpSpPr>
            <p:nvPr/>
          </p:nvGrpSpPr>
          <p:grpSpPr bwMode="auto">
            <a:xfrm>
              <a:off x="7371035" y="2071812"/>
              <a:ext cx="441325" cy="373064"/>
              <a:chOff x="5352" y="3785"/>
              <a:chExt cx="278" cy="235"/>
            </a:xfrm>
          </p:grpSpPr>
          <p:sp>
            <p:nvSpPr>
              <p:cNvPr id="188" name="Oval 222"/>
              <p:cNvSpPr>
                <a:spLocks noChangeArrowheads="1"/>
              </p:cNvSpPr>
              <p:nvPr/>
            </p:nvSpPr>
            <p:spPr bwMode="auto">
              <a:xfrm>
                <a:off x="5375" y="3793"/>
                <a:ext cx="227" cy="2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de-DE" sz="1800" b="0">
                  <a:solidFill>
                    <a:prstClr val="black"/>
                  </a:solidFill>
                </a:endParaRPr>
              </a:p>
            </p:txBody>
          </p:sp>
          <p:sp>
            <p:nvSpPr>
              <p:cNvPr id="189" name="Text Box 223"/>
              <p:cNvSpPr txBox="1">
                <a:spLocks noChangeArrowheads="1"/>
              </p:cNvSpPr>
              <p:nvPr/>
            </p:nvSpPr>
            <p:spPr bwMode="auto">
              <a:xfrm>
                <a:off x="5352" y="3785"/>
                <a:ext cx="278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/>
                <a:r>
                  <a:rPr lang="de-DE" sz="1800" dirty="0" smtClean="0">
                    <a:solidFill>
                      <a:prstClr val="black"/>
                    </a:solidFill>
                  </a:rPr>
                  <a:t>2a</a:t>
                </a:r>
                <a:endParaRPr lang="de-DE" sz="1800" dirty="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59" name="Group 256"/>
            <p:cNvGrpSpPr>
              <a:grpSpLocks/>
            </p:cNvGrpSpPr>
            <p:nvPr/>
          </p:nvGrpSpPr>
          <p:grpSpPr bwMode="auto">
            <a:xfrm>
              <a:off x="4568725" y="1999804"/>
              <a:ext cx="2595563" cy="2586039"/>
              <a:chOff x="3651" y="3253"/>
              <a:chExt cx="1635" cy="1629"/>
            </a:xfrm>
          </p:grpSpPr>
          <p:sp>
            <p:nvSpPr>
              <p:cNvPr id="175" name="Rectangle 234"/>
              <p:cNvSpPr>
                <a:spLocks noChangeAspect="1" noChangeArrowheads="1"/>
              </p:cNvSpPr>
              <p:nvPr/>
            </p:nvSpPr>
            <p:spPr bwMode="auto">
              <a:xfrm rot="-9000000">
                <a:off x="5097" y="3584"/>
                <a:ext cx="96" cy="329"/>
              </a:xfrm>
              <a:prstGeom prst="rect">
                <a:avLst/>
              </a:prstGeom>
              <a:solidFill>
                <a:srgbClr val="CC00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de-DE" sz="1800" b="0">
                  <a:solidFill>
                    <a:prstClr val="black"/>
                  </a:solidFill>
                </a:endParaRPr>
              </a:p>
            </p:txBody>
          </p:sp>
          <p:sp>
            <p:nvSpPr>
              <p:cNvPr id="176" name="Rectangle 235"/>
              <p:cNvSpPr>
                <a:spLocks noChangeAspect="1" noChangeArrowheads="1"/>
              </p:cNvSpPr>
              <p:nvPr/>
            </p:nvSpPr>
            <p:spPr bwMode="auto">
              <a:xfrm rot="-9000000">
                <a:off x="5024" y="3524"/>
                <a:ext cx="49" cy="335"/>
              </a:xfrm>
              <a:prstGeom prst="rect">
                <a:avLst/>
              </a:prstGeom>
              <a:solidFill>
                <a:srgbClr val="0080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de-DE" sz="1800" b="0">
                  <a:solidFill>
                    <a:prstClr val="black"/>
                  </a:solidFill>
                </a:endParaRPr>
              </a:p>
            </p:txBody>
          </p:sp>
          <p:sp>
            <p:nvSpPr>
              <p:cNvPr id="177" name="Rectangle 236"/>
              <p:cNvSpPr>
                <a:spLocks noChangeAspect="1" noChangeArrowheads="1"/>
              </p:cNvSpPr>
              <p:nvPr/>
            </p:nvSpPr>
            <p:spPr bwMode="auto">
              <a:xfrm rot="-1786139">
                <a:off x="3787" y="3561"/>
                <a:ext cx="95" cy="330"/>
              </a:xfrm>
              <a:prstGeom prst="rect">
                <a:avLst/>
              </a:prstGeom>
              <a:solidFill>
                <a:srgbClr val="CC00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de-DE" sz="1800" b="0">
                  <a:solidFill>
                    <a:prstClr val="black"/>
                  </a:solidFill>
                </a:endParaRPr>
              </a:p>
            </p:txBody>
          </p:sp>
          <p:sp>
            <p:nvSpPr>
              <p:cNvPr id="178" name="Rectangle 237"/>
              <p:cNvSpPr>
                <a:spLocks noChangeAspect="1" noChangeArrowheads="1"/>
              </p:cNvSpPr>
              <p:nvPr/>
            </p:nvSpPr>
            <p:spPr bwMode="auto">
              <a:xfrm rot="-1786139">
                <a:off x="3907" y="3507"/>
                <a:ext cx="49" cy="335"/>
              </a:xfrm>
              <a:prstGeom prst="rect">
                <a:avLst/>
              </a:prstGeom>
              <a:solidFill>
                <a:srgbClr val="0080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de-DE" sz="1800" b="0">
                  <a:solidFill>
                    <a:prstClr val="black"/>
                  </a:solidFill>
                </a:endParaRPr>
              </a:p>
            </p:txBody>
          </p:sp>
          <p:sp>
            <p:nvSpPr>
              <p:cNvPr id="179" name="AutoShape 238"/>
              <p:cNvSpPr>
                <a:spLocks noChangeAspect="1" noChangeArrowheads="1"/>
              </p:cNvSpPr>
              <p:nvPr/>
            </p:nvSpPr>
            <p:spPr bwMode="auto">
              <a:xfrm>
                <a:off x="3756" y="3295"/>
                <a:ext cx="1479" cy="1587"/>
              </a:xfrm>
              <a:custGeom>
                <a:avLst/>
                <a:gdLst>
                  <a:gd name="T0" fmla="*/ 740 w 21600"/>
                  <a:gd name="T1" fmla="*/ 0 h 21600"/>
                  <a:gd name="T2" fmla="*/ 449 w 21600"/>
                  <a:gd name="T3" fmla="*/ 248 h 21600"/>
                  <a:gd name="T4" fmla="*/ 740 w 21600"/>
                  <a:gd name="T5" fmla="*/ 330 h 21600"/>
                  <a:gd name="T6" fmla="*/ 1030 w 21600"/>
                  <a:gd name="T7" fmla="*/ 248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3739 w 21600"/>
                  <a:gd name="T13" fmla="*/ 0 h 21600"/>
                  <a:gd name="T14" fmla="*/ 17861 w 21600"/>
                  <a:gd name="T15" fmla="*/ 6029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7668" y="5324"/>
                    </a:moveTo>
                    <a:cubicBezTo>
                      <a:pt x="8621" y="4778"/>
                      <a:pt x="9701" y="4491"/>
                      <a:pt x="10800" y="4492"/>
                    </a:cubicBezTo>
                    <a:cubicBezTo>
                      <a:pt x="11898" y="4492"/>
                      <a:pt x="12978" y="4778"/>
                      <a:pt x="13931" y="5324"/>
                    </a:cubicBezTo>
                    <a:lnTo>
                      <a:pt x="16161" y="1425"/>
                    </a:lnTo>
                    <a:cubicBezTo>
                      <a:pt x="14529" y="491"/>
                      <a:pt x="12680" y="-1"/>
                      <a:pt x="10799" y="0"/>
                    </a:cubicBezTo>
                    <a:cubicBezTo>
                      <a:pt x="8919" y="0"/>
                      <a:pt x="7070" y="491"/>
                      <a:pt x="5438" y="1425"/>
                    </a:cubicBezTo>
                    <a:close/>
                  </a:path>
                </a:pathLst>
              </a:custGeom>
              <a:solidFill>
                <a:srgbClr val="FFCC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de-DE" sz="1800" b="0">
                  <a:solidFill>
                    <a:prstClr val="black"/>
                  </a:solidFill>
                </a:endParaRPr>
              </a:p>
            </p:txBody>
          </p:sp>
          <p:sp>
            <p:nvSpPr>
              <p:cNvPr id="180" name="Rectangle 239"/>
              <p:cNvSpPr>
                <a:spLocks noChangeArrowheads="1"/>
              </p:cNvSpPr>
              <p:nvPr/>
            </p:nvSpPr>
            <p:spPr bwMode="auto">
              <a:xfrm rot="-1793934">
                <a:off x="3969" y="3567"/>
                <a:ext cx="136" cy="90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de-DE" sz="1800" b="0">
                  <a:solidFill>
                    <a:prstClr val="black"/>
                  </a:solidFill>
                </a:endParaRPr>
              </a:p>
            </p:txBody>
          </p:sp>
          <p:sp>
            <p:nvSpPr>
              <p:cNvPr id="181" name="Rectangle 240"/>
              <p:cNvSpPr>
                <a:spLocks noChangeArrowheads="1"/>
              </p:cNvSpPr>
              <p:nvPr/>
            </p:nvSpPr>
            <p:spPr bwMode="auto">
              <a:xfrm rot="1792379">
                <a:off x="4878" y="3585"/>
                <a:ext cx="136" cy="90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de-DE" sz="1800" b="0">
                  <a:solidFill>
                    <a:prstClr val="black"/>
                  </a:solidFill>
                </a:endParaRPr>
              </a:p>
            </p:txBody>
          </p:sp>
          <p:sp>
            <p:nvSpPr>
              <p:cNvPr id="182" name="Arc 241"/>
              <p:cNvSpPr>
                <a:spLocks/>
              </p:cNvSpPr>
              <p:nvPr/>
            </p:nvSpPr>
            <p:spPr bwMode="auto">
              <a:xfrm rot="-2700000">
                <a:off x="4267" y="3253"/>
                <a:ext cx="454" cy="454"/>
              </a:xfrm>
              <a:custGeom>
                <a:avLst/>
                <a:gdLst>
                  <a:gd name="T0" fmla="*/ 0 w 21600"/>
                  <a:gd name="T1" fmla="*/ 0 h 21600"/>
                  <a:gd name="T2" fmla="*/ 454 w 21600"/>
                  <a:gd name="T3" fmla="*/ 454 h 21600"/>
                  <a:gd name="T4" fmla="*/ 0 w 21600"/>
                  <a:gd name="T5" fmla="*/ 454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de-DE" sz="1800" b="0">
                  <a:solidFill>
                    <a:prstClr val="black"/>
                  </a:solidFill>
                </a:endParaRPr>
              </a:p>
            </p:txBody>
          </p:sp>
          <p:sp>
            <p:nvSpPr>
              <p:cNvPr id="183" name="Arc 242"/>
              <p:cNvSpPr>
                <a:spLocks noChangeAspect="1"/>
              </p:cNvSpPr>
              <p:nvPr/>
            </p:nvSpPr>
            <p:spPr bwMode="auto">
              <a:xfrm rot="-2100000">
                <a:off x="4266" y="3350"/>
                <a:ext cx="526" cy="564"/>
              </a:xfrm>
              <a:custGeom>
                <a:avLst/>
                <a:gdLst>
                  <a:gd name="T0" fmla="*/ 54 w 20025"/>
                  <a:gd name="T1" fmla="*/ 0 h 21503"/>
                  <a:gd name="T2" fmla="*/ 526 w 20025"/>
                  <a:gd name="T3" fmla="*/ 352 h 21503"/>
                  <a:gd name="T4" fmla="*/ 0 w 20025"/>
                  <a:gd name="T5" fmla="*/ 564 h 21503"/>
                  <a:gd name="T6" fmla="*/ 0 60000 65536"/>
                  <a:gd name="T7" fmla="*/ 0 60000 65536"/>
                  <a:gd name="T8" fmla="*/ 0 60000 65536"/>
                  <a:gd name="T9" fmla="*/ 0 w 20025"/>
                  <a:gd name="T10" fmla="*/ 0 h 21503"/>
                  <a:gd name="T11" fmla="*/ 20025 w 20025"/>
                  <a:gd name="T12" fmla="*/ 21503 h 2150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025" h="21503" fill="none" extrusionOk="0">
                    <a:moveTo>
                      <a:pt x="2044" y="-1"/>
                    </a:moveTo>
                    <a:cubicBezTo>
                      <a:pt x="10070" y="762"/>
                      <a:pt x="17003" y="5932"/>
                      <a:pt x="20025" y="13406"/>
                    </a:cubicBezTo>
                  </a:path>
                  <a:path w="20025" h="21503" stroke="0" extrusionOk="0">
                    <a:moveTo>
                      <a:pt x="2044" y="-1"/>
                    </a:moveTo>
                    <a:cubicBezTo>
                      <a:pt x="10070" y="762"/>
                      <a:pt x="17003" y="5932"/>
                      <a:pt x="20025" y="13406"/>
                    </a:cubicBezTo>
                    <a:lnTo>
                      <a:pt x="0" y="21503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de-DE" sz="1800" b="0">
                  <a:solidFill>
                    <a:prstClr val="black"/>
                  </a:solidFill>
                </a:endParaRPr>
              </a:p>
            </p:txBody>
          </p:sp>
          <p:sp>
            <p:nvSpPr>
              <p:cNvPr id="184" name="Line 243"/>
              <p:cNvSpPr>
                <a:spLocks noChangeShapeType="1"/>
              </p:cNvSpPr>
              <p:nvPr/>
            </p:nvSpPr>
            <p:spPr bwMode="auto">
              <a:xfrm flipV="1">
                <a:off x="4034" y="3478"/>
                <a:ext cx="141" cy="139"/>
              </a:xfrm>
              <a:prstGeom prst="line">
                <a:avLst/>
              </a:prstGeom>
              <a:noFill/>
              <a:ln w="19050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l"/>
                <a:endParaRPr lang="de-DE" sz="1800" b="0">
                  <a:solidFill>
                    <a:prstClr val="black"/>
                  </a:solidFill>
                </a:endParaRPr>
              </a:p>
            </p:txBody>
          </p:sp>
          <p:sp>
            <p:nvSpPr>
              <p:cNvPr id="185" name="Line 244"/>
              <p:cNvSpPr>
                <a:spLocks noChangeShapeType="1"/>
              </p:cNvSpPr>
              <p:nvPr/>
            </p:nvSpPr>
            <p:spPr bwMode="auto">
              <a:xfrm>
                <a:off x="4814" y="3481"/>
                <a:ext cx="132" cy="156"/>
              </a:xfrm>
              <a:prstGeom prst="line">
                <a:avLst/>
              </a:prstGeom>
              <a:noFill/>
              <a:ln w="19050">
                <a:solidFill>
                  <a:srgbClr val="33339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l"/>
                <a:endParaRPr lang="de-DE" sz="1800" b="0">
                  <a:solidFill>
                    <a:prstClr val="black"/>
                  </a:solidFill>
                </a:endParaRPr>
              </a:p>
            </p:txBody>
          </p:sp>
          <p:sp>
            <p:nvSpPr>
              <p:cNvPr id="186" name="Line 245"/>
              <p:cNvSpPr>
                <a:spLocks noChangeAspect="1" noChangeShapeType="1"/>
              </p:cNvSpPr>
              <p:nvPr/>
            </p:nvSpPr>
            <p:spPr bwMode="auto">
              <a:xfrm rot="1800000">
                <a:off x="4694" y="3657"/>
                <a:ext cx="5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l"/>
                <a:endParaRPr lang="de-DE" sz="1800" b="0">
                  <a:solidFill>
                    <a:prstClr val="black"/>
                  </a:solidFill>
                </a:endParaRPr>
              </a:p>
            </p:txBody>
          </p:sp>
          <p:sp>
            <p:nvSpPr>
              <p:cNvPr id="187" name="Line 246"/>
              <p:cNvSpPr>
                <a:spLocks noChangeAspect="1" noChangeShapeType="1"/>
              </p:cNvSpPr>
              <p:nvPr/>
            </p:nvSpPr>
            <p:spPr bwMode="auto">
              <a:xfrm rot="9013861">
                <a:off x="3651" y="3666"/>
                <a:ext cx="58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l"/>
                <a:endParaRPr lang="de-DE" sz="1800" b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60" name="Abgerundetes Rechteck 159"/>
            <p:cNvSpPr/>
            <p:nvPr/>
          </p:nvSpPr>
          <p:spPr>
            <a:xfrm>
              <a:off x="4283968" y="1927796"/>
              <a:ext cx="3643312" cy="2520280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de-DE" sz="1800" b="0">
                <a:solidFill>
                  <a:prstClr val="white"/>
                </a:solidFill>
              </a:endParaRPr>
            </a:p>
          </p:txBody>
        </p:sp>
        <p:grpSp>
          <p:nvGrpSpPr>
            <p:cNvPr id="161" name="Group 227"/>
            <p:cNvGrpSpPr>
              <a:grpSpLocks/>
            </p:cNvGrpSpPr>
            <p:nvPr/>
          </p:nvGrpSpPr>
          <p:grpSpPr bwMode="auto">
            <a:xfrm>
              <a:off x="3002558" y="4226968"/>
              <a:ext cx="360363" cy="365124"/>
              <a:chOff x="5375" y="3790"/>
              <a:chExt cx="227" cy="230"/>
            </a:xfrm>
          </p:grpSpPr>
          <p:sp>
            <p:nvSpPr>
              <p:cNvPr id="173" name="Oval 228"/>
              <p:cNvSpPr>
                <a:spLocks noChangeArrowheads="1"/>
              </p:cNvSpPr>
              <p:nvPr/>
            </p:nvSpPr>
            <p:spPr bwMode="auto">
              <a:xfrm>
                <a:off x="5375" y="3793"/>
                <a:ext cx="227" cy="2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de-DE" sz="1800" b="0">
                  <a:solidFill>
                    <a:prstClr val="black"/>
                  </a:solidFill>
                </a:endParaRPr>
              </a:p>
            </p:txBody>
          </p:sp>
          <p:sp>
            <p:nvSpPr>
              <p:cNvPr id="174" name="Text Box 229"/>
              <p:cNvSpPr txBox="1">
                <a:spLocks noChangeArrowheads="1"/>
              </p:cNvSpPr>
              <p:nvPr/>
            </p:nvSpPr>
            <p:spPr bwMode="auto">
              <a:xfrm>
                <a:off x="5392" y="3790"/>
                <a:ext cx="18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/>
                <a:r>
                  <a:rPr lang="de-DE" sz="1800" dirty="0">
                    <a:solidFill>
                      <a:prstClr val="black"/>
                    </a:solidFill>
                  </a:rPr>
                  <a:t>3</a:t>
                </a:r>
              </a:p>
            </p:txBody>
          </p:sp>
        </p:grpSp>
        <p:grpSp>
          <p:nvGrpSpPr>
            <p:cNvPr id="162" name="Group 247"/>
            <p:cNvGrpSpPr>
              <a:grpSpLocks/>
            </p:cNvGrpSpPr>
            <p:nvPr/>
          </p:nvGrpSpPr>
          <p:grpSpPr bwMode="auto">
            <a:xfrm>
              <a:off x="1547664" y="3354932"/>
              <a:ext cx="360363" cy="373064"/>
              <a:chOff x="5375" y="2923"/>
              <a:chExt cx="227" cy="235"/>
            </a:xfrm>
          </p:grpSpPr>
          <p:sp>
            <p:nvSpPr>
              <p:cNvPr id="171" name="Oval 248"/>
              <p:cNvSpPr>
                <a:spLocks noChangeArrowheads="1"/>
              </p:cNvSpPr>
              <p:nvPr/>
            </p:nvSpPr>
            <p:spPr bwMode="auto">
              <a:xfrm>
                <a:off x="5375" y="2931"/>
                <a:ext cx="227" cy="2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de-DE" sz="1800" b="0">
                  <a:solidFill>
                    <a:prstClr val="black"/>
                  </a:solidFill>
                </a:endParaRPr>
              </a:p>
            </p:txBody>
          </p:sp>
          <p:sp>
            <p:nvSpPr>
              <p:cNvPr id="172" name="Text Box 249"/>
              <p:cNvSpPr txBox="1">
                <a:spLocks noChangeArrowheads="1"/>
              </p:cNvSpPr>
              <p:nvPr/>
            </p:nvSpPr>
            <p:spPr bwMode="auto">
              <a:xfrm>
                <a:off x="5397" y="2923"/>
                <a:ext cx="18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/>
                <a:r>
                  <a:rPr lang="de-DE" sz="1800" dirty="0">
                    <a:solidFill>
                      <a:prstClr val="black"/>
                    </a:solidFill>
                  </a:rPr>
                  <a:t>1</a:t>
                </a:r>
              </a:p>
            </p:txBody>
          </p:sp>
        </p:grpSp>
        <p:grpSp>
          <p:nvGrpSpPr>
            <p:cNvPr id="163" name="Group 253"/>
            <p:cNvGrpSpPr>
              <a:grpSpLocks/>
            </p:cNvGrpSpPr>
            <p:nvPr/>
          </p:nvGrpSpPr>
          <p:grpSpPr bwMode="auto">
            <a:xfrm>
              <a:off x="3563565" y="2994892"/>
              <a:ext cx="360363" cy="373064"/>
              <a:chOff x="5375" y="3785"/>
              <a:chExt cx="227" cy="235"/>
            </a:xfrm>
          </p:grpSpPr>
          <p:sp>
            <p:nvSpPr>
              <p:cNvPr id="169" name="Oval 254"/>
              <p:cNvSpPr>
                <a:spLocks noChangeArrowheads="1"/>
              </p:cNvSpPr>
              <p:nvPr/>
            </p:nvSpPr>
            <p:spPr bwMode="auto">
              <a:xfrm>
                <a:off x="5375" y="3793"/>
                <a:ext cx="227" cy="2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de-DE" sz="1800" b="0">
                  <a:solidFill>
                    <a:prstClr val="black"/>
                  </a:solidFill>
                </a:endParaRPr>
              </a:p>
            </p:txBody>
          </p:sp>
          <p:sp>
            <p:nvSpPr>
              <p:cNvPr id="170" name="Text Box 255"/>
              <p:cNvSpPr txBox="1">
                <a:spLocks noChangeArrowheads="1"/>
              </p:cNvSpPr>
              <p:nvPr/>
            </p:nvSpPr>
            <p:spPr bwMode="auto">
              <a:xfrm>
                <a:off x="5392" y="3785"/>
                <a:ext cx="18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/>
                <a:r>
                  <a:rPr lang="de-DE" sz="1800" dirty="0">
                    <a:solidFill>
                      <a:prstClr val="black"/>
                    </a:solidFill>
                  </a:rPr>
                  <a:t>2</a:t>
                </a:r>
              </a:p>
            </p:txBody>
          </p:sp>
        </p:grpSp>
        <p:sp>
          <p:nvSpPr>
            <p:cNvPr id="164" name="Pfeil nach links und rechts 163"/>
            <p:cNvSpPr/>
            <p:nvPr/>
          </p:nvSpPr>
          <p:spPr>
            <a:xfrm rot="10800000" flipH="1">
              <a:off x="2717052" y="4023450"/>
              <a:ext cx="556953" cy="151834"/>
            </a:xfrm>
            <a:prstGeom prst="leftRightArrow">
              <a:avLst>
                <a:gd name="adj1" fmla="val 41060"/>
                <a:gd name="adj2" fmla="val 9596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800" b="0">
                <a:solidFill>
                  <a:prstClr val="white"/>
                </a:solidFill>
              </a:endParaRPr>
            </a:p>
          </p:txBody>
        </p:sp>
        <p:grpSp>
          <p:nvGrpSpPr>
            <p:cNvPr id="165" name="Gruppieren 164"/>
            <p:cNvGrpSpPr/>
            <p:nvPr/>
          </p:nvGrpSpPr>
          <p:grpSpPr>
            <a:xfrm>
              <a:off x="7374295" y="3264721"/>
              <a:ext cx="453970" cy="372415"/>
              <a:chOff x="8433848" y="3588504"/>
              <a:chExt cx="453970" cy="372415"/>
            </a:xfrm>
          </p:grpSpPr>
          <p:sp>
            <p:nvSpPr>
              <p:cNvPr id="167" name="Ellipse 166"/>
              <p:cNvSpPr/>
              <p:nvPr/>
            </p:nvSpPr>
            <p:spPr bwMode="auto">
              <a:xfrm>
                <a:off x="8469824" y="3600919"/>
                <a:ext cx="360000" cy="360000"/>
              </a:xfrm>
              <a:prstGeom prst="ellips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1" i="0" u="none" strike="noStrike" cap="none" normalizeH="0" baseline="0" smtClean="0">
                  <a:ln>
                    <a:noFill/>
                  </a:ln>
                  <a:solidFill>
                    <a:srgbClr val="00589C"/>
                  </a:solidFill>
                  <a:effectLst/>
                  <a:latin typeface="Arial" charset="0"/>
                  <a:cs typeface="Arial" charset="0"/>
                </a:endParaRPr>
              </a:p>
            </p:txBody>
          </p:sp>
          <p:sp>
            <p:nvSpPr>
              <p:cNvPr id="168" name="Textfeld 167"/>
              <p:cNvSpPr txBox="1"/>
              <p:nvPr/>
            </p:nvSpPr>
            <p:spPr>
              <a:xfrm>
                <a:off x="8433848" y="3588504"/>
                <a:ext cx="45397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800" dirty="0" smtClean="0">
                    <a:solidFill>
                      <a:schemeClr val="bg1"/>
                    </a:solidFill>
                  </a:rPr>
                  <a:t>2b</a:t>
                </a:r>
                <a:endParaRPr lang="en-US" sz="18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66" name="Textfeld 165"/>
            <p:cNvSpPr txBox="1"/>
            <p:nvPr/>
          </p:nvSpPr>
          <p:spPr>
            <a:xfrm>
              <a:off x="6754557" y="4119166"/>
              <a:ext cx="98135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bERLinPro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0072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5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000"/>
                            </p:stCondLst>
                            <p:childTnLst>
                              <p:par>
                                <p:cTn id="73" presetID="27" presetClass="emph" presetSubtype="0" repeatCount="300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4" dur="50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5" dur="50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6" dur="50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7" dur="50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8" grpId="0" animBg="1"/>
      <p:bldP spid="19" grpId="0" animBg="1"/>
      <p:bldP spid="19" grpId="1" animBg="1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1220033" y="101528"/>
            <a:ext cx="53037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dirty="0" smtClean="0">
                <a:solidFill>
                  <a:prstClr val="white"/>
                </a:solidFill>
                <a:latin typeface="Calibri"/>
              </a:rPr>
              <a:t>Linear Beam Optics: beam manipulation</a:t>
            </a:r>
            <a:endParaRPr lang="en-US" sz="2400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493" y="1586417"/>
            <a:ext cx="2597101" cy="1998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443" y="1586417"/>
            <a:ext cx="2997029" cy="1949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635238"/>
            <a:ext cx="3096344" cy="3009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8" name="Rechteck 117"/>
          <p:cNvSpPr/>
          <p:nvPr/>
        </p:nvSpPr>
        <p:spPr>
          <a:xfrm>
            <a:off x="269776" y="3645303"/>
            <a:ext cx="8694712" cy="27469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500"/>
              </a:lnSpc>
            </a:pPr>
            <a:r>
              <a:rPr lang="en-GB" sz="2000" b="0" dirty="0" smtClean="0">
                <a:solidFill>
                  <a:prstClr val="black"/>
                </a:solidFill>
                <a:latin typeface="Calibri"/>
              </a:rPr>
              <a:t>choice of bunch length / compression?</a:t>
            </a:r>
          </a:p>
          <a:p>
            <a:pPr marL="268288" lvl="1" indent="177800" algn="l" defTabSz="714375">
              <a:lnSpc>
                <a:spcPts val="2500"/>
              </a:lnSpc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prstClr val="black"/>
                </a:solidFill>
                <a:latin typeface="Calibri"/>
              </a:rPr>
              <a:t>injector, merger</a:t>
            </a:r>
            <a:r>
              <a:rPr lang="en-GB" sz="1800" b="0" dirty="0" smtClean="0">
                <a:solidFill>
                  <a:prstClr val="black"/>
                </a:solidFill>
                <a:latin typeface="Calibri"/>
              </a:rPr>
              <a:t>:    long </a:t>
            </a:r>
            <a:r>
              <a:rPr lang="en-GB" sz="1800" b="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 reduced SC effects, 	</a:t>
            </a:r>
            <a:r>
              <a:rPr lang="en-GB" sz="1800" b="0" dirty="0" smtClean="0">
                <a:solidFill>
                  <a:prstClr val="black"/>
                </a:solidFill>
                <a:latin typeface="Calibri"/>
              </a:rPr>
              <a:t>short </a:t>
            </a:r>
            <a:r>
              <a:rPr lang="en-GB" sz="1800" b="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</a:t>
            </a:r>
            <a:r>
              <a:rPr lang="en-GB" sz="1800" b="0" dirty="0" smtClean="0">
                <a:solidFill>
                  <a:prstClr val="black"/>
                </a:solidFill>
                <a:latin typeface="Calibri"/>
              </a:rPr>
              <a:t> minimize rf curvature</a:t>
            </a:r>
          </a:p>
          <a:p>
            <a:pPr marL="268288" lvl="1" indent="177800" algn="l" defTabSz="714375">
              <a:lnSpc>
                <a:spcPts val="2500"/>
              </a:lnSpc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prstClr val="black"/>
                </a:solidFill>
                <a:latin typeface="Calibri"/>
              </a:rPr>
              <a:t>linac</a:t>
            </a:r>
            <a:r>
              <a:rPr lang="en-GB" sz="1800" dirty="0">
                <a:solidFill>
                  <a:prstClr val="black"/>
                </a:solidFill>
                <a:latin typeface="Calibri"/>
              </a:rPr>
              <a:t>: </a:t>
            </a:r>
            <a:r>
              <a:rPr lang="en-GB" sz="1800" dirty="0" smtClean="0">
                <a:solidFill>
                  <a:prstClr val="black"/>
                </a:solidFill>
                <a:latin typeface="Calibri"/>
              </a:rPr>
              <a:t>  </a:t>
            </a:r>
            <a:r>
              <a:rPr lang="en-GB" sz="1800" b="0" dirty="0" smtClean="0">
                <a:solidFill>
                  <a:prstClr val="black"/>
                </a:solidFill>
                <a:latin typeface="Calibri"/>
              </a:rPr>
              <a:t>long </a:t>
            </a:r>
            <a:r>
              <a:rPr lang="en-GB" sz="1800" b="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 reduced beam loading to HOMs, 	</a:t>
            </a:r>
            <a:r>
              <a:rPr lang="en-GB" sz="1800" b="0" dirty="0" smtClean="0">
                <a:solidFill>
                  <a:prstClr val="black"/>
                </a:solidFill>
                <a:latin typeface="Calibri"/>
              </a:rPr>
              <a:t>short </a:t>
            </a:r>
            <a:r>
              <a:rPr lang="en-GB" sz="1800" b="0" dirty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</a:t>
            </a:r>
            <a:r>
              <a:rPr lang="en-GB" sz="1800" b="0" dirty="0">
                <a:solidFill>
                  <a:prstClr val="black"/>
                </a:solidFill>
                <a:latin typeface="Calibri"/>
              </a:rPr>
              <a:t> minimize rf curvature</a:t>
            </a:r>
            <a:endParaRPr lang="en-GB" sz="1800" b="0" dirty="0" smtClean="0">
              <a:solidFill>
                <a:prstClr val="black"/>
              </a:solidFill>
              <a:latin typeface="Calibri"/>
            </a:endParaRPr>
          </a:p>
          <a:p>
            <a:pPr marL="268288" lvl="1" indent="177800" algn="l" defTabSz="714375">
              <a:lnSpc>
                <a:spcPts val="2500"/>
              </a:lnSpc>
              <a:buFont typeface="Arial" panose="020B0604020202020204" pitchFamily="34" charset="0"/>
              <a:buChar char="•"/>
            </a:pPr>
            <a:r>
              <a:rPr lang="en-GB" sz="1800" dirty="0" err="1" smtClean="0">
                <a:solidFill>
                  <a:prstClr val="black"/>
                </a:solidFill>
                <a:latin typeface="Calibri"/>
              </a:rPr>
              <a:t>recirculator</a:t>
            </a:r>
            <a:r>
              <a:rPr lang="en-GB" sz="1800" dirty="0" smtClean="0">
                <a:solidFill>
                  <a:prstClr val="black"/>
                </a:solidFill>
                <a:latin typeface="Calibri"/>
              </a:rPr>
              <a:t>:   </a:t>
            </a:r>
            <a:r>
              <a:rPr lang="en-GB" sz="1800" b="0" dirty="0" smtClean="0">
                <a:solidFill>
                  <a:prstClr val="black"/>
                </a:solidFill>
                <a:latin typeface="Calibri"/>
              </a:rPr>
              <a:t>long </a:t>
            </a:r>
            <a:r>
              <a:rPr lang="en-GB" sz="1800" b="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 reduce SC, CSR, wakes, 	short  experiment / project goal</a:t>
            </a:r>
            <a:endParaRPr lang="en-GB" sz="1800" b="0" dirty="0" smtClean="0">
              <a:solidFill>
                <a:prstClr val="black"/>
              </a:solidFill>
              <a:latin typeface="Calibri"/>
            </a:endParaRPr>
          </a:p>
          <a:p>
            <a:pPr algn="l">
              <a:lnSpc>
                <a:spcPts val="1600"/>
              </a:lnSpc>
            </a:pPr>
            <a:endParaRPr lang="en-GB" sz="1800" dirty="0" smtClean="0">
              <a:solidFill>
                <a:schemeClr val="tx2"/>
              </a:solidFill>
              <a:latin typeface="Calibri"/>
              <a:sym typeface="Wingdings" panose="05000000000000000000" pitchFamily="2" charset="2"/>
            </a:endParaRPr>
          </a:p>
          <a:p>
            <a:pPr algn="l">
              <a:lnSpc>
                <a:spcPts val="2500"/>
              </a:lnSpc>
            </a:pPr>
            <a:r>
              <a:rPr lang="en-GB" sz="2000" dirty="0" smtClean="0">
                <a:solidFill>
                  <a:schemeClr val="tx2"/>
                </a:solidFill>
                <a:latin typeface="Calibri"/>
                <a:sym typeface="Wingdings" panose="05000000000000000000" pitchFamily="2" charset="2"/>
              </a:rPr>
              <a:t>bERLinPro</a:t>
            </a:r>
            <a:r>
              <a:rPr lang="en-GB" sz="2000" dirty="0">
                <a:solidFill>
                  <a:schemeClr val="tx2"/>
                </a:solidFill>
                <a:latin typeface="Calibri"/>
                <a:sym typeface="Wingdings" panose="05000000000000000000" pitchFamily="2" charset="2"/>
              </a:rPr>
              <a:t>: </a:t>
            </a:r>
            <a:r>
              <a:rPr lang="en-GB" sz="2000" b="0" dirty="0">
                <a:solidFill>
                  <a:schemeClr val="tx2"/>
                </a:solidFill>
                <a:latin typeface="Calibri"/>
                <a:sym typeface="Wingdings" panose="05000000000000000000" pitchFamily="2" charset="2"/>
              </a:rPr>
              <a:t> 6-8 </a:t>
            </a:r>
            <a:r>
              <a:rPr lang="en-GB" sz="2000" b="0" dirty="0" err="1">
                <a:solidFill>
                  <a:schemeClr val="tx2"/>
                </a:solidFill>
                <a:latin typeface="Calibri"/>
                <a:sym typeface="Wingdings" panose="05000000000000000000" pitchFamily="2" charset="2"/>
              </a:rPr>
              <a:t>ps</a:t>
            </a:r>
            <a:r>
              <a:rPr lang="en-GB" sz="2000" b="0" dirty="0">
                <a:solidFill>
                  <a:schemeClr val="tx2"/>
                </a:solidFill>
                <a:latin typeface="Calibri"/>
                <a:sym typeface="Wingdings" panose="05000000000000000000" pitchFamily="2" charset="2"/>
              </a:rPr>
              <a:t> (</a:t>
            </a:r>
            <a:r>
              <a:rPr lang="en-GB" sz="2000" b="0" dirty="0" smtClean="0">
                <a:solidFill>
                  <a:schemeClr val="tx2"/>
                </a:solidFill>
                <a:latin typeface="Calibri"/>
                <a:sym typeface="Wingdings" panose="05000000000000000000" pitchFamily="2" charset="2"/>
              </a:rPr>
              <a:t>laser/cath.)  4-5 </a:t>
            </a:r>
            <a:r>
              <a:rPr lang="en-GB" sz="2000" b="0" dirty="0" err="1">
                <a:solidFill>
                  <a:schemeClr val="tx2"/>
                </a:solidFill>
                <a:latin typeface="Calibri"/>
                <a:sym typeface="Wingdings" panose="05000000000000000000" pitchFamily="2" charset="2"/>
              </a:rPr>
              <a:t>ps</a:t>
            </a:r>
            <a:r>
              <a:rPr lang="en-GB" sz="2000" b="0" dirty="0">
                <a:solidFill>
                  <a:schemeClr val="tx2"/>
                </a:solidFill>
                <a:latin typeface="Calibri"/>
                <a:sym typeface="Wingdings" panose="05000000000000000000" pitchFamily="2" charset="2"/>
              </a:rPr>
              <a:t> (merger/linac)  2 </a:t>
            </a:r>
            <a:r>
              <a:rPr lang="en-GB" sz="2000" b="0" dirty="0" err="1" smtClean="0">
                <a:solidFill>
                  <a:schemeClr val="tx2"/>
                </a:solidFill>
                <a:latin typeface="Calibri"/>
                <a:sym typeface="Wingdings" panose="05000000000000000000" pitchFamily="2" charset="2"/>
              </a:rPr>
              <a:t>ps</a:t>
            </a:r>
            <a:r>
              <a:rPr lang="en-GB" sz="2000" b="0" dirty="0" smtClean="0">
                <a:solidFill>
                  <a:schemeClr val="tx2"/>
                </a:solidFill>
                <a:latin typeface="Calibri"/>
                <a:sym typeface="Wingdings" panose="05000000000000000000" pitchFamily="2" charset="2"/>
              </a:rPr>
              <a:t> </a:t>
            </a:r>
            <a:r>
              <a:rPr lang="en-GB" sz="20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sym typeface="Wingdings" panose="05000000000000000000" pitchFamily="2" charset="2"/>
              </a:rPr>
              <a:t>(~100 fs) </a:t>
            </a:r>
            <a:r>
              <a:rPr lang="en-GB" sz="2000" b="0" dirty="0" smtClean="0">
                <a:solidFill>
                  <a:schemeClr val="tx2"/>
                </a:solidFill>
                <a:latin typeface="Calibri"/>
                <a:sym typeface="Wingdings" panose="05000000000000000000" pitchFamily="2" charset="2"/>
              </a:rPr>
              <a:t>(</a:t>
            </a:r>
            <a:r>
              <a:rPr lang="en-GB" sz="2000" b="0" dirty="0" err="1" smtClean="0">
                <a:solidFill>
                  <a:schemeClr val="tx2"/>
                </a:solidFill>
                <a:latin typeface="Calibri"/>
                <a:sym typeface="Wingdings" panose="05000000000000000000" pitchFamily="2" charset="2"/>
              </a:rPr>
              <a:t>recirc</a:t>
            </a:r>
            <a:r>
              <a:rPr lang="en-GB" sz="2000" b="0" dirty="0" smtClean="0">
                <a:solidFill>
                  <a:schemeClr val="tx2"/>
                </a:solidFill>
                <a:latin typeface="Calibri"/>
                <a:sym typeface="Wingdings" panose="05000000000000000000" pitchFamily="2" charset="2"/>
              </a:rPr>
              <a:t>.) </a:t>
            </a:r>
            <a:endParaRPr lang="en-GB" sz="2000" b="0" dirty="0">
              <a:solidFill>
                <a:schemeClr val="tx2"/>
              </a:solidFill>
              <a:latin typeface="Calibri"/>
              <a:sym typeface="Wingdings" panose="05000000000000000000" pitchFamily="2" charset="2"/>
            </a:endParaRPr>
          </a:p>
          <a:p>
            <a:pPr algn="l">
              <a:lnSpc>
                <a:spcPts val="1600"/>
              </a:lnSpc>
            </a:pPr>
            <a:endParaRPr lang="en-GB" sz="2000" b="0" dirty="0">
              <a:solidFill>
                <a:prstClr val="black"/>
              </a:solidFill>
              <a:latin typeface="Calibri"/>
            </a:endParaRPr>
          </a:p>
          <a:p>
            <a:pPr algn="l">
              <a:lnSpc>
                <a:spcPts val="2500"/>
              </a:lnSpc>
            </a:pPr>
            <a:r>
              <a:rPr lang="en-GB" sz="1800" b="0" dirty="0" smtClean="0">
                <a:solidFill>
                  <a:prstClr val="black"/>
                </a:solidFill>
                <a:latin typeface="Calibri"/>
              </a:rPr>
              <a:t>Before deceleration:</a:t>
            </a:r>
            <a:r>
              <a:rPr lang="en-GB" sz="1800" b="0" dirty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 </a:t>
            </a:r>
            <a:r>
              <a:rPr lang="en-GB" sz="1800" b="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decompress bunch to restore </a:t>
            </a:r>
            <a:r>
              <a:rPr lang="en-GB" sz="1800" b="0" dirty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chirp &amp;</a:t>
            </a:r>
            <a:r>
              <a:rPr lang="en-GB" sz="1800" b="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 minimize </a:t>
            </a:r>
            <a:r>
              <a:rPr lang="en-GB" sz="1800" b="0" dirty="0" err="1" smtClean="0">
                <a:solidFill>
                  <a:prstClr val="black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s</a:t>
            </a:r>
            <a:r>
              <a:rPr lang="en-GB" sz="1800" b="0" baseline="-25000" dirty="0" err="1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E</a:t>
            </a:r>
            <a:r>
              <a:rPr lang="en-GB" sz="1800" b="0" baseline="-2500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 </a:t>
            </a:r>
            <a:r>
              <a:rPr lang="en-GB" sz="1800" b="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 R</a:t>
            </a:r>
            <a:r>
              <a:rPr lang="en-GB" sz="1800" b="0" baseline="-2500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56,Arc2 </a:t>
            </a:r>
            <a:r>
              <a:rPr lang="en-GB" sz="1800" b="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= -R</a:t>
            </a:r>
            <a:r>
              <a:rPr lang="en-GB" sz="1800" b="0" baseline="-2500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56,Arc1</a:t>
            </a:r>
            <a:r>
              <a:rPr lang="en-GB" sz="1800" b="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 </a:t>
            </a:r>
          </a:p>
          <a:p>
            <a:pPr algn="l">
              <a:lnSpc>
                <a:spcPts val="2500"/>
              </a:lnSpc>
            </a:pPr>
            <a:r>
              <a:rPr lang="en-GB" b="0" dirty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 </a:t>
            </a:r>
            <a:r>
              <a:rPr lang="en-GB" b="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   </a:t>
            </a:r>
            <a:r>
              <a:rPr lang="en-GB" b="0" dirty="0" smtClean="0">
                <a:solidFill>
                  <a:srgbClr val="C00000"/>
                </a:solidFill>
                <a:latin typeface="Calibri"/>
                <a:sym typeface="Wingdings" panose="05000000000000000000" pitchFamily="2" charset="2"/>
              </a:rPr>
              <a:t>  </a:t>
            </a:r>
            <a:r>
              <a:rPr lang="en-GB" sz="1800" b="0" dirty="0" smtClean="0">
                <a:solidFill>
                  <a:srgbClr val="C00000"/>
                </a:solidFill>
                <a:latin typeface="Calibri"/>
                <a:sym typeface="Wingdings" panose="05000000000000000000" pitchFamily="2" charset="2"/>
              </a:rPr>
              <a:t>R</a:t>
            </a:r>
            <a:r>
              <a:rPr lang="en-GB" sz="1800" b="0" baseline="-25000" dirty="0" smtClean="0">
                <a:solidFill>
                  <a:srgbClr val="C00000"/>
                </a:solidFill>
                <a:latin typeface="Calibri"/>
                <a:sym typeface="Wingdings" panose="05000000000000000000" pitchFamily="2" charset="2"/>
              </a:rPr>
              <a:t>56,Arc2 </a:t>
            </a:r>
            <a:r>
              <a:rPr lang="en-GB" sz="1800" b="0" dirty="0" smtClean="0">
                <a:solidFill>
                  <a:srgbClr val="C00000"/>
                </a:solidFill>
                <a:latin typeface="Calibri"/>
                <a:sym typeface="Wingdings" panose="05000000000000000000" pitchFamily="2" charset="2"/>
              </a:rPr>
              <a:t>= R</a:t>
            </a:r>
            <a:r>
              <a:rPr lang="en-GB" sz="1800" b="0" baseline="-25000" dirty="0" smtClean="0">
                <a:solidFill>
                  <a:srgbClr val="C00000"/>
                </a:solidFill>
                <a:latin typeface="Calibri"/>
                <a:sym typeface="Wingdings" panose="05000000000000000000" pitchFamily="2" charset="2"/>
              </a:rPr>
              <a:t>56,Arc1 </a:t>
            </a:r>
            <a:r>
              <a:rPr lang="en-GB" sz="1800" b="0" dirty="0" smtClean="0">
                <a:solidFill>
                  <a:srgbClr val="C00000"/>
                </a:solidFill>
                <a:latin typeface="Calibri"/>
                <a:sym typeface="Wingdings" panose="05000000000000000000" pitchFamily="2" charset="2"/>
              </a:rPr>
              <a:t>  inverted chirp  </a:t>
            </a:r>
            <a:r>
              <a:rPr lang="en-US" sz="1800" b="0" dirty="0" err="1">
                <a:solidFill>
                  <a:srgbClr val="C00000"/>
                </a:solidFill>
                <a:latin typeface="Symbol" panose="05050102010706020507" pitchFamily="18" charset="2"/>
              </a:rPr>
              <a:t>j</a:t>
            </a:r>
            <a:r>
              <a:rPr lang="en-US" sz="1800" b="0" baseline="-25000" dirty="0" err="1">
                <a:solidFill>
                  <a:srgbClr val="C00000"/>
                </a:solidFill>
                <a:latin typeface="Calibri"/>
              </a:rPr>
              <a:t>dec</a:t>
            </a:r>
            <a:r>
              <a:rPr lang="en-US" sz="1800" b="0" dirty="0">
                <a:solidFill>
                  <a:srgbClr val="C00000"/>
                </a:solidFill>
                <a:latin typeface="Calibri"/>
              </a:rPr>
              <a:t> = 180° – </a:t>
            </a:r>
            <a:r>
              <a:rPr lang="en-US" sz="1800" b="0" dirty="0" err="1" smtClean="0">
                <a:solidFill>
                  <a:srgbClr val="C00000"/>
                </a:solidFill>
                <a:latin typeface="Symbol" panose="05050102010706020507" pitchFamily="18" charset="2"/>
              </a:rPr>
              <a:t>j</a:t>
            </a:r>
            <a:r>
              <a:rPr lang="en-US" sz="1800" b="0" baseline="-25000" dirty="0" err="1" smtClean="0">
                <a:solidFill>
                  <a:srgbClr val="C00000"/>
                </a:solidFill>
                <a:latin typeface="Calibri"/>
              </a:rPr>
              <a:t>acc</a:t>
            </a:r>
            <a:r>
              <a:rPr lang="en-US" sz="1800" b="0" dirty="0" smtClean="0">
                <a:solidFill>
                  <a:srgbClr val="C00000"/>
                </a:solidFill>
                <a:latin typeface="Calibri"/>
              </a:rPr>
              <a:t>  </a:t>
            </a:r>
            <a:r>
              <a:rPr lang="en-GB" sz="1800" b="0" dirty="0" smtClean="0">
                <a:solidFill>
                  <a:srgbClr val="C00000"/>
                </a:solidFill>
                <a:latin typeface="Calibri"/>
                <a:sym typeface="Wingdings" panose="05000000000000000000" pitchFamily="2" charset="2"/>
              </a:rPr>
              <a:t>with unbalanced beam loading</a:t>
            </a:r>
          </a:p>
        </p:txBody>
      </p:sp>
      <p:sp>
        <p:nvSpPr>
          <p:cNvPr id="9" name="Rechteck 8"/>
          <p:cNvSpPr/>
          <p:nvPr/>
        </p:nvSpPr>
        <p:spPr>
          <a:xfrm>
            <a:off x="361150" y="773687"/>
            <a:ext cx="6523744" cy="733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500"/>
              </a:lnSpc>
            </a:pPr>
            <a:r>
              <a:rPr lang="en-GB" sz="2000" b="0" dirty="0" smtClean="0">
                <a:solidFill>
                  <a:prstClr val="black"/>
                </a:solidFill>
                <a:latin typeface="Calibri"/>
              </a:rPr>
              <a:t>many techniques: </a:t>
            </a:r>
            <a:r>
              <a:rPr lang="en-GB" sz="2000" dirty="0" smtClean="0">
                <a:solidFill>
                  <a:prstClr val="black"/>
                </a:solidFill>
                <a:latin typeface="Calibri"/>
              </a:rPr>
              <a:t>bunch compression</a:t>
            </a:r>
            <a:r>
              <a:rPr lang="en-GB" sz="2000" b="0" dirty="0" smtClean="0">
                <a:solidFill>
                  <a:prstClr val="black"/>
                </a:solidFill>
                <a:latin typeface="Calibri"/>
              </a:rPr>
              <a:t>, emittance exchange, 		      laser heater, … </a:t>
            </a:r>
            <a:endParaRPr lang="en-US" sz="2000" b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" name="Rechteck 1"/>
          <p:cNvSpPr/>
          <p:nvPr/>
        </p:nvSpPr>
        <p:spPr bwMode="auto">
          <a:xfrm>
            <a:off x="249493" y="3644923"/>
            <a:ext cx="8480170" cy="1427140"/>
          </a:xfrm>
          <a:prstGeom prst="rect">
            <a:avLst/>
          </a:prstGeom>
          <a:solidFill>
            <a:schemeClr val="bg1">
              <a:alpha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1" i="0" u="none" strike="noStrike" cap="none" normalizeH="0" baseline="0" smtClean="0">
              <a:ln>
                <a:noFill/>
              </a:ln>
              <a:solidFill>
                <a:srgbClr val="00589C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0" name="Rechteck 9"/>
          <p:cNvSpPr/>
          <p:nvPr/>
        </p:nvSpPr>
        <p:spPr bwMode="auto">
          <a:xfrm>
            <a:off x="287593" y="5126052"/>
            <a:ext cx="8480170" cy="1427140"/>
          </a:xfrm>
          <a:prstGeom prst="rect">
            <a:avLst/>
          </a:prstGeom>
          <a:solidFill>
            <a:schemeClr val="bg1">
              <a:alpha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1" i="0" u="none" strike="noStrike" cap="none" normalizeH="0" baseline="0" smtClean="0">
              <a:ln>
                <a:noFill/>
              </a:ln>
              <a:solidFill>
                <a:srgbClr val="00589C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5336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-1492" y="2299983"/>
            <a:ext cx="9144000" cy="3721305"/>
            <a:chOff x="-9241" y="2299983"/>
            <a:chExt cx="9144000" cy="3721305"/>
          </a:xfrm>
        </p:grpSpPr>
        <p:grpSp>
          <p:nvGrpSpPr>
            <p:cNvPr id="6" name="Group 24"/>
            <p:cNvGrpSpPr/>
            <p:nvPr/>
          </p:nvGrpSpPr>
          <p:grpSpPr>
            <a:xfrm>
              <a:off x="-9241" y="2299983"/>
              <a:ext cx="9144000" cy="3721305"/>
              <a:chOff x="48917" y="1781573"/>
              <a:chExt cx="9144000" cy="3721305"/>
            </a:xfrm>
          </p:grpSpPr>
          <p:pic>
            <p:nvPicPr>
              <p:cNvPr id="7" name="Picture 5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917" y="1781573"/>
                <a:ext cx="9144000" cy="3721305"/>
              </a:xfrm>
              <a:prstGeom prst="rect">
                <a:avLst/>
              </a:prstGeom>
              <a:solidFill>
                <a:srgbClr val="FFFFFF">
                  <a:alpha val="50196"/>
                </a:srgbClr>
              </a:solidFill>
            </p:spPr>
          </p:pic>
          <p:pic>
            <p:nvPicPr>
              <p:cNvPr id="8" name="Picture 6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3363" t="36073" r="61324" b="58808"/>
              <a:stretch/>
            </p:blipFill>
            <p:spPr>
              <a:xfrm>
                <a:off x="4026622" y="4943829"/>
                <a:ext cx="485775" cy="190501"/>
              </a:xfrm>
              <a:prstGeom prst="rect">
                <a:avLst/>
              </a:prstGeom>
              <a:solidFill>
                <a:srgbClr val="FFFFFF">
                  <a:alpha val="50196"/>
                </a:srgbClr>
              </a:solidFill>
            </p:spPr>
          </p:pic>
          <p:pic>
            <p:nvPicPr>
              <p:cNvPr id="9" name="Picture 7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3285" t="36713" r="61867" b="58168"/>
              <a:stretch/>
            </p:blipFill>
            <p:spPr>
              <a:xfrm>
                <a:off x="4354319" y="4968610"/>
                <a:ext cx="443259" cy="190501"/>
              </a:xfrm>
              <a:prstGeom prst="rect">
                <a:avLst/>
              </a:prstGeom>
              <a:solidFill>
                <a:srgbClr val="FFFFFF">
                  <a:alpha val="50196"/>
                </a:srgbClr>
              </a:solidFill>
            </p:spPr>
          </p:pic>
        </p:grpSp>
        <p:sp>
          <p:nvSpPr>
            <p:cNvPr id="10" name="Textfeld 9"/>
            <p:cNvSpPr txBox="1">
              <a:spLocks noChangeArrowheads="1"/>
            </p:cNvSpPr>
            <p:nvPr/>
          </p:nvSpPr>
          <p:spPr bwMode="auto">
            <a:xfrm>
              <a:off x="3721970" y="3133737"/>
              <a:ext cx="103056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kern="0" dirty="0" smtClean="0">
                  <a:latin typeface="Calibri"/>
                </a:rPr>
                <a:t>linac</a:t>
              </a:r>
              <a:endParaRPr lang="en-GB" sz="1600" b="0" kern="0" dirty="0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1" name="Textfeld 10"/>
            <p:cNvSpPr txBox="1">
              <a:spLocks noChangeArrowheads="1"/>
            </p:cNvSpPr>
            <p:nvPr/>
          </p:nvSpPr>
          <p:spPr bwMode="auto">
            <a:xfrm>
              <a:off x="5724128" y="2348880"/>
              <a:ext cx="294249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kern="0" dirty="0" smtClean="0">
                  <a:latin typeface="Calibri"/>
                </a:rPr>
                <a:t>injector: gun &amp; booster</a:t>
              </a:r>
            </a:p>
          </p:txBody>
        </p:sp>
        <p:sp>
          <p:nvSpPr>
            <p:cNvPr id="13" name="Textfeld 12"/>
            <p:cNvSpPr txBox="1">
              <a:spLocks noChangeArrowheads="1"/>
            </p:cNvSpPr>
            <p:nvPr/>
          </p:nvSpPr>
          <p:spPr bwMode="auto">
            <a:xfrm>
              <a:off x="5508104" y="3212976"/>
              <a:ext cx="1193301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kern="0" dirty="0" smtClean="0">
                  <a:latin typeface="Calibri"/>
                </a:rPr>
                <a:t>merger</a:t>
              </a:r>
            </a:p>
          </p:txBody>
        </p:sp>
        <p:sp>
          <p:nvSpPr>
            <p:cNvPr id="14" name="Textfeld 13"/>
            <p:cNvSpPr txBox="1">
              <a:spLocks noChangeArrowheads="1"/>
            </p:cNvSpPr>
            <p:nvPr/>
          </p:nvSpPr>
          <p:spPr bwMode="auto">
            <a:xfrm>
              <a:off x="576411" y="4577595"/>
              <a:ext cx="1287244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kern="0" dirty="0" smtClean="0">
                  <a:latin typeface="Calibri"/>
                </a:rPr>
                <a:t>recirculation 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kern="0" dirty="0" smtClean="0">
                  <a:latin typeface="Calibri"/>
                </a:rPr>
                <a:t>arc 1</a:t>
              </a:r>
            </a:p>
          </p:txBody>
        </p:sp>
        <p:sp>
          <p:nvSpPr>
            <p:cNvPr id="15" name="Textfeld 14"/>
            <p:cNvSpPr txBox="1">
              <a:spLocks noChangeArrowheads="1"/>
            </p:cNvSpPr>
            <p:nvPr/>
          </p:nvSpPr>
          <p:spPr bwMode="auto">
            <a:xfrm>
              <a:off x="94896" y="2917189"/>
              <a:ext cx="2808896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9pPr>
            </a:lstStyle>
            <a:p>
              <a:pPr algn="l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kern="0" dirty="0" smtClean="0">
                  <a:latin typeface="Calibri"/>
                </a:rPr>
                <a:t>beam dump &amp; dump line</a:t>
              </a:r>
            </a:p>
          </p:txBody>
        </p:sp>
        <p:sp>
          <p:nvSpPr>
            <p:cNvPr id="17" name="Textfeld 16"/>
            <p:cNvSpPr txBox="1">
              <a:spLocks noChangeArrowheads="1"/>
            </p:cNvSpPr>
            <p:nvPr/>
          </p:nvSpPr>
          <p:spPr bwMode="auto">
            <a:xfrm>
              <a:off x="2195736" y="3284984"/>
              <a:ext cx="1193301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kern="0" dirty="0" smtClean="0">
                  <a:latin typeface="Calibri"/>
                </a:rPr>
                <a:t>splitter</a:t>
              </a:r>
            </a:p>
          </p:txBody>
        </p:sp>
        <p:sp>
          <p:nvSpPr>
            <p:cNvPr id="18" name="Textfeld 17"/>
            <p:cNvSpPr txBox="1">
              <a:spLocks noChangeArrowheads="1"/>
            </p:cNvSpPr>
            <p:nvPr/>
          </p:nvSpPr>
          <p:spPr bwMode="auto">
            <a:xfrm>
              <a:off x="6597124" y="4581128"/>
              <a:ext cx="1287244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kern="0" dirty="0" smtClean="0">
                  <a:latin typeface="Calibri"/>
                </a:rPr>
                <a:t>recirculation 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kern="0" dirty="0" smtClean="0">
                  <a:latin typeface="Calibri"/>
                </a:rPr>
                <a:t>arc 2</a:t>
              </a:r>
            </a:p>
          </p:txBody>
        </p:sp>
        <p:sp>
          <p:nvSpPr>
            <p:cNvPr id="19" name="Textfeld 18"/>
            <p:cNvSpPr txBox="1">
              <a:spLocks noChangeArrowheads="1"/>
            </p:cNvSpPr>
            <p:nvPr/>
          </p:nvSpPr>
          <p:spPr bwMode="auto">
            <a:xfrm>
              <a:off x="3213532" y="5123685"/>
              <a:ext cx="1995638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589C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kern="0" dirty="0" smtClean="0">
                  <a:latin typeface="Calibri"/>
                </a:rPr>
                <a:t>straight section </a:t>
              </a:r>
            </a:p>
          </p:txBody>
        </p:sp>
      </p:grpSp>
      <p:sp>
        <p:nvSpPr>
          <p:cNvPr id="5" name="Rechteck 4"/>
          <p:cNvSpPr/>
          <p:nvPr/>
        </p:nvSpPr>
        <p:spPr>
          <a:xfrm>
            <a:off x="426533" y="900018"/>
            <a:ext cx="7929434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800" kern="0" dirty="0" smtClean="0">
                <a:solidFill>
                  <a:srgbClr val="000000"/>
                </a:solidFill>
                <a:latin typeface="Calibri"/>
              </a:rPr>
              <a:t>bERLinPro = one stage ERL: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800" kern="0" dirty="0">
                <a:solidFill>
                  <a:srgbClr val="000000"/>
                </a:solidFill>
                <a:latin typeface="Calibri"/>
              </a:rPr>
              <a:t>	</a:t>
            </a:r>
            <a:r>
              <a:rPr lang="en-US" altLang="en-US" sz="1800" kern="0" dirty="0" smtClean="0">
                <a:solidFill>
                  <a:srgbClr val="000000"/>
                </a:solidFill>
                <a:latin typeface="Calibri"/>
              </a:rPr>
              <a:t>Injector </a:t>
            </a:r>
            <a:r>
              <a:rPr lang="en-US" altLang="en-US" sz="1800" kern="0" dirty="0" smtClean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 Merger  </a:t>
            </a:r>
            <a:r>
              <a:rPr lang="en-US" altLang="en-US" sz="1800" kern="0" dirty="0" smtClean="0">
                <a:solidFill>
                  <a:srgbClr val="000000"/>
                </a:solidFill>
                <a:latin typeface="Calibri"/>
              </a:rPr>
              <a:t>Linac(</a:t>
            </a:r>
            <a:r>
              <a:rPr lang="en-US" altLang="en-US" sz="1800" kern="0" dirty="0" err="1" smtClean="0">
                <a:solidFill>
                  <a:srgbClr val="000000"/>
                </a:solidFill>
                <a:latin typeface="Calibri"/>
              </a:rPr>
              <a:t>acc</a:t>
            </a:r>
            <a:r>
              <a:rPr lang="en-US" altLang="en-US" sz="1800" kern="0" dirty="0" smtClean="0">
                <a:solidFill>
                  <a:srgbClr val="000000"/>
                </a:solidFill>
                <a:latin typeface="Calibri"/>
              </a:rPr>
              <a:t>) </a:t>
            </a:r>
            <a:r>
              <a:rPr lang="en-US" altLang="en-US" sz="1800" kern="0" dirty="0" smtClean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</a:t>
            </a:r>
            <a:r>
              <a:rPr lang="en-US" altLang="en-US" sz="1800" kern="0" dirty="0" smtClean="0">
                <a:solidFill>
                  <a:srgbClr val="000000"/>
                </a:solidFill>
                <a:latin typeface="Calibri"/>
              </a:rPr>
              <a:t> Arc1 </a:t>
            </a:r>
            <a:r>
              <a:rPr lang="en-US" altLang="en-US" sz="1800" kern="0" dirty="0" smtClean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 </a:t>
            </a:r>
            <a:r>
              <a:rPr lang="en-US" altLang="en-US" sz="1800" kern="0" dirty="0" smtClean="0">
                <a:solidFill>
                  <a:srgbClr val="000000"/>
                </a:solidFill>
                <a:latin typeface="Calibri"/>
              </a:rPr>
              <a:t>Straight Section </a:t>
            </a:r>
            <a:r>
              <a:rPr lang="en-US" altLang="en-US" sz="1800" kern="0" dirty="0" smtClean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 </a:t>
            </a:r>
          </a:p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1800" kern="0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	</a:t>
            </a:r>
            <a:r>
              <a:rPr lang="en-US" altLang="en-US" sz="1800" kern="0" dirty="0" smtClean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                          </a:t>
            </a:r>
            <a:r>
              <a:rPr lang="en-US" altLang="en-US" sz="1800" kern="0" dirty="0" smtClean="0">
                <a:solidFill>
                  <a:srgbClr val="000000"/>
                </a:solidFill>
                <a:latin typeface="Calibri"/>
              </a:rPr>
              <a:t>Arc2 </a:t>
            </a:r>
            <a:r>
              <a:rPr lang="en-US" altLang="en-US" sz="1800" kern="0" dirty="0" smtClean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 Linac(</a:t>
            </a:r>
            <a:r>
              <a:rPr lang="en-US" altLang="en-US" sz="1800" kern="0" dirty="0" err="1" smtClean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dec</a:t>
            </a:r>
            <a:r>
              <a:rPr lang="en-US" altLang="en-US" sz="1800" kern="0" dirty="0" smtClean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)  Splitter  Dumpline &amp; Dump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1220033" y="101528"/>
            <a:ext cx="40941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dirty="0" smtClean="0">
                <a:solidFill>
                  <a:prstClr val="white"/>
                </a:solidFill>
                <a:latin typeface="Calibri"/>
              </a:rPr>
              <a:t>Linear Beam Optics: bERLinPro</a:t>
            </a:r>
            <a:endParaRPr lang="en-US" sz="2400" dirty="0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16" name="Gruppieren 15"/>
          <p:cNvGrpSpPr/>
          <p:nvPr/>
        </p:nvGrpSpPr>
        <p:grpSpPr>
          <a:xfrm>
            <a:off x="-1491" y="2005646"/>
            <a:ext cx="9144000" cy="4480732"/>
            <a:chOff x="-1491" y="2128478"/>
            <a:chExt cx="9144000" cy="4480732"/>
          </a:xfrm>
        </p:grpSpPr>
        <p:sp>
          <p:nvSpPr>
            <p:cNvPr id="3" name="Rechteck 2"/>
            <p:cNvSpPr/>
            <p:nvPr/>
          </p:nvSpPr>
          <p:spPr>
            <a:xfrm>
              <a:off x="-1491" y="2128478"/>
              <a:ext cx="9144000" cy="4324858"/>
            </a:xfrm>
            <a:prstGeom prst="rect">
              <a:avLst/>
            </a:prstGeom>
            <a:solidFill>
              <a:schemeClr val="bg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800" b="0">
                <a:solidFill>
                  <a:prstClr val="white"/>
                </a:solidFill>
              </a:endParaRPr>
            </a:p>
          </p:txBody>
        </p:sp>
        <p:sp>
          <p:nvSpPr>
            <p:cNvPr id="20" name="Rechteck 19"/>
            <p:cNvSpPr/>
            <p:nvPr/>
          </p:nvSpPr>
          <p:spPr>
            <a:xfrm>
              <a:off x="1023461" y="2579902"/>
              <a:ext cx="6735578" cy="402930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en-GB" sz="1800" dirty="0" err="1" smtClean="0">
                  <a:latin typeface="Calibri"/>
                </a:rPr>
                <a:t>injectior</a:t>
              </a:r>
              <a:r>
                <a:rPr lang="en-GB" sz="1800" dirty="0" smtClean="0">
                  <a:latin typeface="Calibri"/>
                </a:rPr>
                <a:t> </a:t>
              </a:r>
              <a:r>
                <a:rPr lang="en-GB" sz="1800" dirty="0">
                  <a:latin typeface="Calibri"/>
                </a:rPr>
                <a:t>/ </a:t>
              </a:r>
              <a:r>
                <a:rPr lang="en-GB" sz="1800" dirty="0" smtClean="0">
                  <a:latin typeface="Calibri"/>
                </a:rPr>
                <a:t>merger </a:t>
              </a:r>
              <a:r>
                <a:rPr lang="en-GB" sz="1800" dirty="0">
                  <a:latin typeface="Calibri"/>
                </a:rPr>
                <a:t>/ </a:t>
              </a:r>
              <a:r>
                <a:rPr lang="en-GB" sz="1800" dirty="0" smtClean="0">
                  <a:latin typeface="Calibri"/>
                </a:rPr>
                <a:t>splitter / </a:t>
              </a:r>
              <a:r>
                <a:rPr lang="en-GB" sz="1800" dirty="0" err="1" smtClean="0">
                  <a:latin typeface="Calibri"/>
                </a:rPr>
                <a:t>dumpline</a:t>
              </a:r>
              <a:r>
                <a:rPr lang="en-GB" sz="1800" dirty="0">
                  <a:latin typeface="Calibri"/>
                </a:rPr>
                <a:t>:</a:t>
              </a:r>
            </a:p>
            <a:p>
              <a:pPr marL="742950" lvl="1" indent="-285750" algn="l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GB" b="0" dirty="0">
                  <a:solidFill>
                    <a:prstClr val="black"/>
                  </a:solidFill>
                  <a:latin typeface="Calibri"/>
                </a:rPr>
                <a:t>low energy beam transport</a:t>
              </a:r>
            </a:p>
            <a:p>
              <a:pPr marL="742950" lvl="1" indent="-285750" algn="l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GB" b="0" dirty="0" smtClean="0">
                  <a:solidFill>
                    <a:prstClr val="black"/>
                  </a:solidFill>
                  <a:latin typeface="Calibri"/>
                </a:rPr>
                <a:t>merge </a:t>
              </a:r>
              <a:r>
                <a:rPr lang="en-GB" b="0" dirty="0">
                  <a:solidFill>
                    <a:prstClr val="black"/>
                  </a:solidFill>
                  <a:latin typeface="Calibri"/>
                </a:rPr>
                <a:t>/ </a:t>
              </a:r>
              <a:r>
                <a:rPr lang="en-GB" b="0" dirty="0" smtClean="0">
                  <a:solidFill>
                    <a:prstClr val="black"/>
                  </a:solidFill>
                  <a:latin typeface="Calibri"/>
                </a:rPr>
                <a:t>separate </a:t>
              </a:r>
              <a:r>
                <a:rPr lang="en-GB" b="0" dirty="0">
                  <a:solidFill>
                    <a:prstClr val="black"/>
                  </a:solidFill>
                  <a:latin typeface="Calibri"/>
                </a:rPr>
                <a:t>low &amp; high energy </a:t>
              </a:r>
              <a:r>
                <a:rPr lang="en-GB" b="0" dirty="0" smtClean="0">
                  <a:solidFill>
                    <a:prstClr val="black"/>
                  </a:solidFill>
                  <a:latin typeface="Calibri"/>
                </a:rPr>
                <a:t>beams</a:t>
              </a:r>
              <a:endParaRPr lang="en-GB" b="0" dirty="0">
                <a:solidFill>
                  <a:prstClr val="black"/>
                </a:solidFill>
                <a:latin typeface="Calibri"/>
              </a:endParaRPr>
            </a:p>
            <a:p>
              <a:pPr marL="742950" lvl="1" indent="-285750" algn="l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GB" b="0" dirty="0" smtClean="0">
                  <a:solidFill>
                    <a:prstClr val="black"/>
                  </a:solidFill>
                  <a:latin typeface="Calibri"/>
                </a:rPr>
                <a:t>first </a:t>
              </a:r>
              <a:r>
                <a:rPr lang="en-GB" b="0" dirty="0">
                  <a:solidFill>
                    <a:prstClr val="black"/>
                  </a:solidFill>
                  <a:latin typeface="Calibri"/>
                </a:rPr>
                <a:t>stage of bunch compression </a:t>
              </a:r>
            </a:p>
            <a:p>
              <a:pPr algn="l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en-GB" sz="1800" dirty="0" err="1" smtClean="0">
                  <a:latin typeface="Calibri"/>
                </a:rPr>
                <a:t>linac</a:t>
              </a:r>
              <a:r>
                <a:rPr lang="en-GB" sz="1800" dirty="0" smtClean="0">
                  <a:latin typeface="Calibri"/>
                </a:rPr>
                <a:t> section:</a:t>
              </a:r>
              <a:endParaRPr lang="en-GB" sz="1800" dirty="0">
                <a:latin typeface="Calibri"/>
              </a:endParaRPr>
            </a:p>
            <a:p>
              <a:pPr marL="742950" lvl="1" indent="-285750" algn="l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GB" b="0" dirty="0">
                  <a:solidFill>
                    <a:prstClr val="black"/>
                  </a:solidFill>
                  <a:latin typeface="Calibri"/>
                </a:rPr>
                <a:t>merger / splitter chicanes</a:t>
              </a:r>
            </a:p>
            <a:p>
              <a:pPr marL="742950" lvl="1" indent="-285750" algn="l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GB" b="0" dirty="0">
                  <a:solidFill>
                    <a:prstClr val="black"/>
                  </a:solidFill>
                  <a:latin typeface="Calibri"/>
                </a:rPr>
                <a:t>matching </a:t>
              </a:r>
              <a:r>
                <a:rPr lang="en-GB" b="0" dirty="0" smtClean="0">
                  <a:solidFill>
                    <a:prstClr val="black"/>
                  </a:solidFill>
                  <a:latin typeface="Calibri"/>
                </a:rPr>
                <a:t>to </a:t>
              </a:r>
              <a:r>
                <a:rPr lang="en-GB" b="0" dirty="0">
                  <a:solidFill>
                    <a:prstClr val="black"/>
                  </a:solidFill>
                  <a:latin typeface="Calibri"/>
                </a:rPr>
                <a:t>injection line, arcs and dump line</a:t>
              </a:r>
            </a:p>
            <a:p>
              <a:pPr algn="l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en-GB" sz="1800" dirty="0" err="1" smtClean="0">
                  <a:latin typeface="Calibri"/>
                </a:rPr>
                <a:t>recirculator</a:t>
              </a:r>
              <a:r>
                <a:rPr lang="en-GB" sz="1800" dirty="0" smtClean="0">
                  <a:latin typeface="Calibri"/>
                </a:rPr>
                <a:t> arcs &amp; straight section:</a:t>
              </a:r>
              <a:endParaRPr lang="en-GB" sz="1800" dirty="0">
                <a:latin typeface="Calibri"/>
              </a:endParaRPr>
            </a:p>
            <a:p>
              <a:pPr marL="742950" lvl="1" indent="-285750" algn="l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US" altLang="en-US" b="0" kern="0" dirty="0" smtClean="0">
                  <a:solidFill>
                    <a:srgbClr val="000000"/>
                  </a:solidFill>
                  <a:latin typeface="Calibri"/>
                </a:rPr>
                <a:t>2 x 180</a:t>
              </a:r>
              <a:r>
                <a:rPr lang="en-US" altLang="en-US" b="0" kern="0" dirty="0">
                  <a:solidFill>
                    <a:srgbClr val="000000"/>
                  </a:solidFill>
                  <a:latin typeface="Calibri"/>
                </a:rPr>
                <a:t>° total bending </a:t>
              </a:r>
              <a:r>
                <a:rPr lang="en-US" altLang="en-US" b="0" kern="0" dirty="0" smtClean="0">
                  <a:solidFill>
                    <a:srgbClr val="000000"/>
                  </a:solidFill>
                  <a:latin typeface="Calibri"/>
                </a:rPr>
                <a:t>angle</a:t>
              </a:r>
              <a:endParaRPr lang="en-US" altLang="en-US" b="0" kern="0" dirty="0">
                <a:solidFill>
                  <a:srgbClr val="000000"/>
                </a:solidFill>
                <a:latin typeface="Calibri"/>
              </a:endParaRPr>
            </a:p>
            <a:p>
              <a:pPr marL="742950" lvl="1" indent="-285750" algn="l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US" altLang="en-US" b="0" kern="0" dirty="0" smtClean="0">
                  <a:solidFill>
                    <a:srgbClr val="000000"/>
                  </a:solidFill>
                  <a:latin typeface="Calibri"/>
                </a:rPr>
                <a:t>final </a:t>
              </a:r>
              <a:r>
                <a:rPr lang="en-US" altLang="en-US" b="0" kern="0" dirty="0">
                  <a:solidFill>
                    <a:srgbClr val="000000"/>
                  </a:solidFill>
                  <a:latin typeface="Calibri"/>
                </a:rPr>
                <a:t>bunch </a:t>
              </a:r>
              <a:r>
                <a:rPr lang="en-US" altLang="en-US" b="0" kern="0" dirty="0" smtClean="0">
                  <a:solidFill>
                    <a:srgbClr val="000000"/>
                  </a:solidFill>
                  <a:latin typeface="Calibri"/>
                </a:rPr>
                <a:t>compression</a:t>
              </a:r>
            </a:p>
            <a:p>
              <a:pPr marL="742950" lvl="1" indent="-285750" algn="l">
                <a:lnSpc>
                  <a:spcPts val="1700"/>
                </a:lnSpc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US" altLang="en-US" b="0" kern="0" dirty="0" smtClean="0">
                  <a:solidFill>
                    <a:srgbClr val="000000"/>
                  </a:solidFill>
                  <a:latin typeface="Calibri"/>
                </a:rPr>
                <a:t>sufficient space for user </a:t>
              </a:r>
              <a:r>
                <a:rPr lang="en-US" altLang="en-US" b="0" kern="0" dirty="0" smtClean="0">
                  <a:solidFill>
                    <a:srgbClr val="000000"/>
                  </a:solidFill>
                  <a:latin typeface="Calibri"/>
                </a:rPr>
                <a:t>experiments in the straight section </a:t>
              </a:r>
              <a:endParaRPr lang="en-US" altLang="en-US" sz="1800" b="0" kern="0" dirty="0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2" name="Rechteck 11"/>
            <p:cNvSpPr/>
            <p:nvPr/>
          </p:nvSpPr>
          <p:spPr>
            <a:xfrm>
              <a:off x="426532" y="2128478"/>
              <a:ext cx="228299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1800" kern="0" dirty="0">
                  <a:solidFill>
                    <a:srgbClr val="000000"/>
                  </a:solidFill>
                  <a:latin typeface="Calibri"/>
                  <a:sym typeface="Wingdings" panose="05000000000000000000" pitchFamily="2" charset="2"/>
                </a:rPr>
                <a:t>section requirements: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81741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Larissa-Design">
  <a:themeElements>
    <a:clrScheme name="1_Larissa-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Larissa-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rgbClr val="000000"/>
          </a:solidFill>
          <a:prstDash val="solid"/>
          <a:round/>
          <a:headEnd type="none" w="med" len="med"/>
          <a:tailEnd type="triangl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1" i="0" u="none" strike="noStrike" cap="none" normalizeH="0" baseline="0" smtClean="0">
            <a:ln>
              <a:noFill/>
            </a:ln>
            <a:solidFill>
              <a:srgbClr val="00589C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rgbClr val="000000"/>
          </a:solidFill>
          <a:prstDash val="solid"/>
          <a:round/>
          <a:headEnd type="none" w="med" len="med"/>
          <a:tailEnd type="triangl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1" i="0" u="none" strike="noStrike" cap="none" normalizeH="0" baseline="0" smtClean="0">
            <a:ln>
              <a:noFill/>
            </a:ln>
            <a:solidFill>
              <a:srgbClr val="00589C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_Larissa-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-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Larissa-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rgbClr val="000000"/>
          </a:solidFill>
          <a:prstDash val="solid"/>
          <a:round/>
          <a:headEnd type="none" w="med" len="med"/>
          <a:tailEnd type="triangl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1" i="0" u="none" strike="noStrike" cap="none" normalizeH="0" baseline="0" smtClean="0">
            <a:ln>
              <a:noFill/>
            </a:ln>
            <a:solidFill>
              <a:srgbClr val="00589C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rgbClr val="000000"/>
          </a:solidFill>
          <a:prstDash val="solid"/>
          <a:round/>
          <a:headEnd type="none" w="med" len="med"/>
          <a:tailEnd type="triangl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1" i="0" u="none" strike="noStrike" cap="none" normalizeH="0" baseline="0" smtClean="0">
            <a:ln>
              <a:noFill/>
            </a:ln>
            <a:solidFill>
              <a:srgbClr val="00589C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2129</Words>
  <Application>Microsoft Office PowerPoint</Application>
  <PresentationFormat>Bildschirmpräsentation (4:3)</PresentationFormat>
  <Paragraphs>413</Paragraphs>
  <Slides>27</Slides>
  <Notes>3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27</vt:i4>
      </vt:variant>
    </vt:vector>
  </HeadingPairs>
  <TitlesOfParts>
    <vt:vector size="35" baseType="lpstr">
      <vt:lpstr>Arial</vt:lpstr>
      <vt:lpstr>Calibri</vt:lpstr>
      <vt:lpstr>Cambria Math</vt:lpstr>
      <vt:lpstr>Symbol</vt:lpstr>
      <vt:lpstr>Wingdings</vt:lpstr>
      <vt:lpstr>1_Larissa-Design</vt:lpstr>
      <vt:lpstr>Larissa-Design</vt:lpstr>
      <vt:lpstr>Formel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HZB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michael.abo-bakr@helmholtz-berlin.de</dc:creator>
  <cp:lastModifiedBy>Michael Abo-Bakr</cp:lastModifiedBy>
  <cp:revision>1348</cp:revision>
  <cp:lastPrinted>2011-05-08T20:34:20Z</cp:lastPrinted>
  <dcterms:created xsi:type="dcterms:W3CDTF">2010-03-26T17:52:16Z</dcterms:created>
  <dcterms:modified xsi:type="dcterms:W3CDTF">2017-06-20T11:42:42Z</dcterms:modified>
</cp:coreProperties>
</file>