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64" r:id="rId1"/>
    <p:sldMasterId id="2147484097" r:id="rId2"/>
  </p:sldMasterIdLst>
  <p:notesMasterIdLst>
    <p:notesMasterId r:id="rId16"/>
  </p:notesMasterIdLst>
  <p:handoutMasterIdLst>
    <p:handoutMasterId r:id="rId17"/>
  </p:handoutMasterIdLst>
  <p:sldIdLst>
    <p:sldId id="447" r:id="rId3"/>
    <p:sldId id="536" r:id="rId4"/>
    <p:sldId id="524" r:id="rId5"/>
    <p:sldId id="591" r:id="rId6"/>
    <p:sldId id="592" r:id="rId7"/>
    <p:sldId id="545" r:id="rId8"/>
    <p:sldId id="593" r:id="rId9"/>
    <p:sldId id="594" r:id="rId10"/>
    <p:sldId id="595" r:id="rId11"/>
    <p:sldId id="598" r:id="rId12"/>
    <p:sldId id="599" r:id="rId13"/>
    <p:sldId id="600" r:id="rId14"/>
    <p:sldId id="511" r:id="rId15"/>
  </p:sldIdLst>
  <p:sldSz cx="12192000" cy="6858000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318" userDrawn="1">
          <p15:clr>
            <a:srgbClr val="A4A3A4"/>
          </p15:clr>
        </p15:guide>
        <p15:guide id="2" pos="2333" userDrawn="1">
          <p15:clr>
            <a:srgbClr val="A4A3A4"/>
          </p15:clr>
        </p15:guide>
        <p15:guide id="3" orient="horz" pos="3224" userDrawn="1">
          <p15:clr>
            <a:srgbClr val="A4A3A4"/>
          </p15:clr>
        </p15:guide>
        <p15:guide id="4" pos="2237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9900FF"/>
    <a:srgbClr val="FFAA01"/>
    <a:srgbClr val="008E40"/>
    <a:srgbClr val="0000CC"/>
    <a:srgbClr val="FF0000"/>
    <a:srgbClr val="336699"/>
    <a:srgbClr val="FF9900"/>
    <a:srgbClr val="00FF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AF606853-7671-496A-8E4F-DF71F8EC918B}" styleName="濃色スタイル 1 - アクセント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濃色スタイル 1 - アクセント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63" autoAdjust="0"/>
    <p:restoredTop sz="89343" autoAdjust="0"/>
  </p:normalViewPr>
  <p:slideViewPr>
    <p:cSldViewPr snapToGrid="0">
      <p:cViewPr varScale="1">
        <p:scale>
          <a:sx n="52" d="100"/>
          <a:sy n="52" d="100"/>
        </p:scale>
        <p:origin x="557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0"/>
    </p:cViewPr>
  </p:sorterViewPr>
  <p:notesViewPr>
    <p:cSldViewPr snapToGrid="0">
      <p:cViewPr>
        <p:scale>
          <a:sx n="100" d="100"/>
          <a:sy n="100" d="100"/>
        </p:scale>
        <p:origin x="-852" y="2130"/>
      </p:cViewPr>
      <p:guideLst>
        <p:guide orient="horz" pos="3318"/>
        <p:guide pos="2333"/>
        <p:guide orient="horz" pos="3224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20" tIns="47760" rIns="95520" bIns="47760" numCol="1" anchor="t" anchorCtr="0" compatLnSpc="1">
            <a:prstTxWarp prst="textNoShape">
              <a:avLst/>
            </a:prstTxWarp>
          </a:bodyPr>
          <a:lstStyle>
            <a:lvl1pPr defTabSz="955305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20" tIns="47760" rIns="95520" bIns="47760" numCol="1" anchor="t" anchorCtr="0" compatLnSpc="1">
            <a:prstTxWarp prst="textNoShape">
              <a:avLst/>
            </a:prstTxWarp>
          </a:bodyPr>
          <a:lstStyle>
            <a:lvl1pPr algn="r" defTabSz="955305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20" tIns="47760" rIns="95520" bIns="47760" numCol="1" anchor="b" anchorCtr="0" compatLnSpc="1">
            <a:prstTxWarp prst="textNoShape">
              <a:avLst/>
            </a:prstTxWarp>
          </a:bodyPr>
          <a:lstStyle>
            <a:lvl1pPr defTabSz="955305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1850"/>
            <a:ext cx="3074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20" tIns="47760" rIns="95520" bIns="47760" numCol="1" anchor="b" anchorCtr="0" compatLnSpc="1">
            <a:prstTxWarp prst="textNoShape">
              <a:avLst/>
            </a:prstTxWarp>
          </a:bodyPr>
          <a:lstStyle>
            <a:lvl1pPr algn="r" defTabSz="955305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12C96510-B04C-4254-933E-62ECEE2012A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633634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4" tIns="49486" rIns="98974" bIns="49486" numCol="1" anchor="t" anchorCtr="0" compatLnSpc="1">
            <a:prstTxWarp prst="textNoShape">
              <a:avLst/>
            </a:prstTxWarp>
          </a:bodyPr>
          <a:lstStyle>
            <a:lvl1pPr defTabSz="991804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3"/>
            <a:ext cx="3074988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4" tIns="49486" rIns="98974" bIns="49486" numCol="1" anchor="t" anchorCtr="0" compatLnSpc="1">
            <a:prstTxWarp prst="textNoShape">
              <a:avLst/>
            </a:prstTxWarp>
          </a:bodyPr>
          <a:lstStyle>
            <a:lvl1pPr algn="r" defTabSz="991804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9700" y="765175"/>
            <a:ext cx="68199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11201" y="4862514"/>
            <a:ext cx="5676901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4" tIns="49486" rIns="98974" bIns="494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0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4" tIns="49486" rIns="98974" bIns="49486" numCol="1" anchor="b" anchorCtr="0" compatLnSpc="1">
            <a:prstTxWarp prst="textNoShape">
              <a:avLst/>
            </a:prstTxWarp>
          </a:bodyPr>
          <a:lstStyle>
            <a:lvl1pPr defTabSz="991804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4988" cy="509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8974" tIns="49486" rIns="98974" bIns="49486" numCol="1" anchor="b" anchorCtr="0" compatLnSpc="1">
            <a:prstTxWarp prst="textNoShape">
              <a:avLst/>
            </a:prstTxWarp>
          </a:bodyPr>
          <a:lstStyle>
            <a:lvl1pPr algn="r" defTabSz="991804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E903F8CF-4EDE-45B2-9A8F-A762872C59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04916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3481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ja-JP" dirty="0" smtClean="0">
              <a:latin typeface="Arial" pitchFamily="34" charset="0"/>
            </a:endParaRPr>
          </a:p>
        </p:txBody>
      </p:sp>
      <p:sp>
        <p:nvSpPr>
          <p:cNvPr id="3482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860" indent="-285716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2862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007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151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295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441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8585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5730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B8181F80-0239-4AD7-877A-17EFC2658E47}" type="slidenum">
              <a:rPr lang="en-US" altLang="ja-JP" smtClean="0"/>
              <a:pPr eaLnBrk="1" hangingPunct="1"/>
              <a:t>1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831940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10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8259356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11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sz="1400" dirty="0" smtClean="0"/>
          </a:p>
        </p:txBody>
      </p:sp>
    </p:spTree>
    <p:extLst>
      <p:ext uri="{BB962C8B-B14F-4D97-AF65-F5344CB8AC3E}">
        <p14:creationId xmlns:p14="http://schemas.microsoft.com/office/powerpoint/2010/main" val="34305018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12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1513397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542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baseline="0" dirty="0" smtClean="0">
              <a:latin typeface="Arial" pitchFamily="34" charset="0"/>
            </a:endParaRPr>
          </a:p>
        </p:txBody>
      </p:sp>
      <p:sp>
        <p:nvSpPr>
          <p:cNvPr id="5427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860" indent="-285716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2862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007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151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295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441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8585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5730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83AEBE91-A1F6-4543-B670-876BC8CD658F}" type="slidenum">
              <a:rPr lang="en-US" altLang="ja-JP" smtClean="0"/>
              <a:pPr eaLnBrk="1" hangingPunct="1"/>
              <a:t>13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2810677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39700" y="765175"/>
            <a:ext cx="6819900" cy="3836988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903F8CF-4EDE-45B2-9A8F-A762872C59DB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595493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5427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baseline="0" dirty="0" smtClean="0">
              <a:latin typeface="Arial" pitchFamily="34" charset="0"/>
            </a:endParaRPr>
          </a:p>
        </p:txBody>
      </p:sp>
      <p:sp>
        <p:nvSpPr>
          <p:cNvPr id="5427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860" indent="-285716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2862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007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151" indent="-228572" defTabSz="990481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295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441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8585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5730" indent="-228572" defTabSz="990481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fld id="{83AEBE91-A1F6-4543-B670-876BC8CD658F}" type="slidenum">
              <a:rPr lang="en-US" altLang="ja-JP" smtClean="0"/>
              <a:pPr eaLnBrk="1" hangingPunct="1"/>
              <a:t>3</a:t>
            </a:fld>
            <a:endParaRPr lang="en-US" altLang="ja-JP" smtClean="0"/>
          </a:p>
        </p:txBody>
      </p:sp>
    </p:spTree>
    <p:extLst>
      <p:ext uri="{BB962C8B-B14F-4D97-AF65-F5344CB8AC3E}">
        <p14:creationId xmlns:p14="http://schemas.microsoft.com/office/powerpoint/2010/main" val="1950915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4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baseline="0" dirty="0" smtClean="0"/>
          </a:p>
        </p:txBody>
      </p:sp>
    </p:spTree>
    <p:extLst>
      <p:ext uri="{BB962C8B-B14F-4D97-AF65-F5344CB8AC3E}">
        <p14:creationId xmlns:p14="http://schemas.microsoft.com/office/powerpoint/2010/main" val="624765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5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379699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6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25378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7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baseline="0" dirty="0" smtClean="0"/>
          </a:p>
        </p:txBody>
      </p:sp>
    </p:spTree>
    <p:extLst>
      <p:ext uri="{BB962C8B-B14F-4D97-AF65-F5344CB8AC3E}">
        <p14:creationId xmlns:p14="http://schemas.microsoft.com/office/powerpoint/2010/main" val="3295575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8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458716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AF5F60-DE9B-44CC-A90B-482E3CD023A0}" type="slidenum">
              <a:rPr lang="en-US" altLang="ja-JP"/>
              <a:pPr/>
              <a:t>9</a:t>
            </a:fld>
            <a:endParaRPr lang="en-US" altLang="ja-JP"/>
          </a:p>
        </p:txBody>
      </p:sp>
      <p:sp>
        <p:nvSpPr>
          <p:cNvPr id="606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9700" y="765175"/>
            <a:ext cx="6819900" cy="3836988"/>
          </a:xfrm>
          <a:ln/>
        </p:spPr>
      </p:sp>
      <p:sp>
        <p:nvSpPr>
          <p:cNvPr id="606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4699" tIns="42347" rIns="84699" bIns="42347"/>
          <a:lstStyle/>
          <a:p>
            <a:endParaRPr lang="en-US" altLang="ja-JP" baseline="0" dirty="0" smtClean="0"/>
          </a:p>
        </p:txBody>
      </p:sp>
    </p:spTree>
    <p:extLst>
      <p:ext uri="{BB962C8B-B14F-4D97-AF65-F5344CB8AC3E}">
        <p14:creationId xmlns:p14="http://schemas.microsoft.com/office/powerpoint/2010/main" val="1131350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DB235-7DDD-41DF-B9DA-69565C565FE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2926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F1B21-7244-4DD4-9580-4744B4EC2AC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66090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42031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E63674-3427-4D67-BD59-956E33117A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93961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609600" y="115890"/>
            <a:ext cx="10972800" cy="60102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en-US" altLang="ja-JP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F951B-4831-4E56-90D7-245CA8CC21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33022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71602"/>
            <a:ext cx="104648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505200"/>
            <a:ext cx="85344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050B5E-CE09-4D0C-BEA9-7AE48F11062B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914400" y="3398520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73EBD-6260-4BBC-B89C-48F00CD50C27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2362201"/>
            <a:ext cx="103632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4626866"/>
            <a:ext cx="103632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D69322-199E-44E5-82B2-D6BEDEAD89B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975360" y="4599432"/>
            <a:ext cx="104648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3352"/>
            <a:ext cx="53848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841C1E-CB08-44E1-9F14-1A8047A9C82D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39840" y="1676400"/>
            <a:ext cx="524256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9840" y="2438400"/>
            <a:ext cx="524256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1634F1-EC7A-4534-B510-FAC96C3BA9B2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3741949" y="4045691"/>
            <a:ext cx="4709160" cy="105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316AD-A22D-429D-8957-948A9D512BE8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E6461-8F32-44C6-8C32-63C233F4EB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828922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92080"/>
            <a:ext cx="2852928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2400" y="792080"/>
            <a:ext cx="7620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2130554"/>
            <a:ext cx="2852928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47CF3-3375-4F6B-8D0D-0A2756616DB8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912152" y="3579942"/>
            <a:ext cx="5577840" cy="211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792480"/>
            <a:ext cx="2856907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1480" y="838201"/>
            <a:ext cx="7872521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133600"/>
            <a:ext cx="2852928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6C86C-0FCA-4D03-998D-FDC118B04E6E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47CF3-3375-4F6B-8D0D-0A2756616DB8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609600"/>
            <a:ext cx="2743200" cy="5867400"/>
          </a:xfrm>
        </p:spPr>
        <p:txBody>
          <a:bodyPr vert="eaVert" anchor="b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609600"/>
            <a:ext cx="8026400" cy="58674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347CF3-3375-4F6B-8D0D-0A2756616DB8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609600" y="115890"/>
            <a:ext cx="10972800" cy="60102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en-US" altLang="ja-JP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9B796-181D-4932-8BB5-6DC1A8F2C13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2534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63247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63247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9E477-1A40-4568-8DE9-A1CB438B18E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9677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926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189785" y="1600201"/>
            <a:ext cx="539261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43A9A-2076-4F8E-B37F-D033468E49B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217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754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754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193693" y="1535113"/>
            <a:ext cx="538870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6193693" y="2174875"/>
            <a:ext cx="538870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5B7CD-413A-45E5-BB98-B633705843C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001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1BEDDD-EFA1-40B6-8556-3D331B74488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90133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0E767-1539-4648-BD79-00B26AEE6B6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78263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247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767385" y="273051"/>
            <a:ext cx="6815015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9600" y="1435101"/>
            <a:ext cx="4011247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D73A4-D7F0-457B-B057-9031AD79A3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76305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9554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389554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389554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F058D-43A7-4531-85F2-582A3E414F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6151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E6A04F5E-2CBE-41C7-9F2B-304876A9CA7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  <p:sldLayoutId id="214748408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12192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10972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12192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18288"/>
            <a:ext cx="3860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18288"/>
            <a:ext cx="5486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0000" y="18288"/>
            <a:ext cx="14224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6A04F5E-2CBE-41C7-9F2B-304876A9CA75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99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kumimoji="1"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kumimoji="1"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kumimoji="1"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8.WMF"/><Relationship Id="rId4" Type="http://schemas.openxmlformats.org/officeDocument/2006/relationships/image" Target="../media/image2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3.wdp"/><Relationship Id="rId5" Type="http://schemas.openxmlformats.org/officeDocument/2006/relationships/image" Target="../media/image34.png"/><Relationship Id="rId4" Type="http://schemas.openxmlformats.org/officeDocument/2006/relationships/image" Target="../media/image33.w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png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JPG"/><Relationship Id="rId4" Type="http://schemas.openxmlformats.org/officeDocument/2006/relationships/image" Target="../media/image2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5.jpg"/><Relationship Id="rId5" Type="http://schemas.microsoft.com/office/2007/relationships/hdphoto" Target="../media/hdphoto2.wdp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7496" y="3592196"/>
            <a:ext cx="7850504" cy="2347913"/>
          </a:xfrm>
        </p:spPr>
        <p:txBody>
          <a:bodyPr rtlCol="0">
            <a:normAutofit/>
          </a:bodyPr>
          <a:lstStyle/>
          <a:p>
            <a:pPr>
              <a:lnSpc>
                <a:spcPct val="80000"/>
              </a:lnSpc>
              <a:defRPr/>
            </a:pPr>
            <a:endParaRPr lang="ja-JP" altLang="en-US" sz="2000" dirty="0"/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/>
              <a:t>Tohoku Univ.</a:t>
            </a:r>
            <a:r>
              <a:rPr lang="ja-JP" altLang="en-US" sz="2000" dirty="0"/>
              <a:t>　	</a:t>
            </a:r>
            <a:r>
              <a:rPr lang="en-US" altLang="ja-JP" sz="2000" dirty="0" smtClean="0"/>
              <a:t>N</a:t>
            </a:r>
            <a:r>
              <a:rPr lang="en-US" altLang="ja-JP" sz="2000" dirty="0"/>
              <a:t>. </a:t>
            </a:r>
            <a:r>
              <a:rPr lang="en-US" altLang="ja-JP" sz="2000" dirty="0" err="1" smtClean="0"/>
              <a:t>Nishimori</a:t>
            </a:r>
            <a:endParaRPr lang="en-US" altLang="ja-JP" sz="2000" dirty="0" smtClean="0"/>
          </a:p>
          <a:p>
            <a:pPr>
              <a:lnSpc>
                <a:spcPct val="80000"/>
              </a:lnSpc>
              <a:defRPr/>
            </a:pPr>
            <a:r>
              <a:rPr lang="en-US" altLang="ja-JP" sz="2000" dirty="0" smtClean="0"/>
              <a:t>QST		R. Nagai, M. </a:t>
            </a:r>
            <a:r>
              <a:rPr lang="en-US" altLang="ja-JP" sz="2000" dirty="0" err="1" smtClean="0"/>
              <a:t>Sawamura</a:t>
            </a:r>
            <a:r>
              <a:rPr lang="en-US" altLang="ja-JP" sz="2000" dirty="0" smtClean="0"/>
              <a:t>, R. </a:t>
            </a:r>
            <a:r>
              <a:rPr lang="en-US" altLang="ja-JP" sz="2000" dirty="0" err="1" smtClean="0"/>
              <a:t>Hajima</a:t>
            </a:r>
            <a:endParaRPr lang="ja-JP" altLang="en-US" sz="2000" dirty="0"/>
          </a:p>
          <a:p>
            <a:pPr>
              <a:lnSpc>
                <a:spcPct val="80000"/>
              </a:lnSpc>
              <a:defRPr/>
            </a:pPr>
            <a:endParaRPr lang="ja-JP" altLang="en-US" sz="20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48205" y="1832184"/>
            <a:ext cx="10572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600" dirty="0" smtClean="0">
                <a:solidFill>
                  <a:schemeClr val="tx2"/>
                </a:solidFill>
                <a:latin typeface="+mj-lt"/>
                <a:ea typeface="+mj-ea"/>
              </a:rPr>
              <a:t>Development of a </a:t>
            </a:r>
            <a:r>
              <a:rPr lang="en-US" altLang="ja-JP" sz="3600" dirty="0" err="1" smtClean="0">
                <a:solidFill>
                  <a:schemeClr val="tx2"/>
                </a:solidFill>
                <a:latin typeface="+mj-lt"/>
                <a:ea typeface="+mj-ea"/>
              </a:rPr>
              <a:t>multialkali</a:t>
            </a:r>
            <a:r>
              <a:rPr lang="en-US" altLang="ja-JP" sz="3600" dirty="0" smtClean="0">
                <a:solidFill>
                  <a:schemeClr val="tx2"/>
                </a:solidFill>
                <a:latin typeface="+mj-lt"/>
                <a:ea typeface="+mj-ea"/>
              </a:rPr>
              <a:t> photocathode DC gun</a:t>
            </a:r>
          </a:p>
          <a:p>
            <a:r>
              <a:rPr lang="en-US" altLang="ja-JP" sz="3600" dirty="0">
                <a:solidFill>
                  <a:schemeClr val="tx2"/>
                </a:solidFill>
                <a:latin typeface="+mj-lt"/>
                <a:ea typeface="+mj-ea"/>
              </a:rPr>
              <a:t>f</a:t>
            </a:r>
            <a:r>
              <a:rPr lang="en-US" altLang="ja-JP" sz="3600" dirty="0" smtClean="0">
                <a:solidFill>
                  <a:schemeClr val="tx2"/>
                </a:solidFill>
                <a:latin typeface="+mj-lt"/>
                <a:ea typeface="+mj-ea"/>
              </a:rPr>
              <a:t>or high current operation</a:t>
            </a:r>
            <a:endParaRPr lang="en-US" altLang="ja-JP" sz="3600" dirty="0">
              <a:solidFill>
                <a:schemeClr val="tx2"/>
              </a:solidFill>
              <a:latin typeface="+mj-lt"/>
              <a:ea typeface="+mj-ea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648" y="5998451"/>
            <a:ext cx="1586865" cy="7400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図 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908" y="1473692"/>
            <a:ext cx="4445000" cy="4668130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3706" y="1482327"/>
            <a:ext cx="4445000" cy="4668130"/>
          </a:xfrm>
          <a:prstGeom prst="rect">
            <a:avLst/>
          </a:prstGeom>
        </p:spPr>
      </p:pic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latin typeface="Symbol" panose="05050102010706020507" pitchFamily="18" charset="2"/>
                <a:ea typeface="+mn-ea"/>
              </a:rPr>
              <a:t>m</a:t>
            </a:r>
            <a:r>
              <a:rPr lang="en-US" altLang="ja-JP" sz="3600" dirty="0" smtClean="0">
                <a:ea typeface="+mn-ea"/>
              </a:rPr>
              <a:t>A beam generation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54589" y="586484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98108" y="131744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98108" y="217657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98108" y="404800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100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6349" y="494732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276269" y="587937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148029" y="131188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50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148029" y="222935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40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48029" y="405499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20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1148029" y="497057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10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39" name="直線矢印コネクタ 38"/>
          <p:cNvCxnSpPr/>
          <p:nvPr/>
        </p:nvCxnSpPr>
        <p:spPr>
          <a:xfrm>
            <a:off x="5243717" y="5344422"/>
            <a:ext cx="514350" cy="0"/>
          </a:xfrm>
          <a:prstGeom prst="straightConnector1">
            <a:avLst/>
          </a:prstGeom>
          <a:ln w="2540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 rot="16200000">
            <a:off x="-278380" y="3468623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HV </a:t>
            </a:r>
            <a:r>
              <a:rPr lang="en-US" altLang="ja-JP" dirty="0">
                <a:solidFill>
                  <a:srgbClr val="FF0000"/>
                </a:solidFill>
              </a:rPr>
              <a:t>(kV)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rot="16200000">
            <a:off x="-379647" y="3468623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Beam dump current (</a:t>
            </a:r>
            <a:r>
              <a:rPr lang="en-US" altLang="ja-JP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 smtClean="0">
                <a:solidFill>
                  <a:srgbClr val="0000FF"/>
                </a:solidFill>
              </a:rPr>
              <a:t>A</a:t>
            </a:r>
            <a:r>
              <a:rPr lang="en-US" altLang="ja-JP" dirty="0">
                <a:solidFill>
                  <a:srgbClr val="0000FF"/>
                </a:solidFill>
              </a:rPr>
              <a:t>)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975580" y="4966752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-8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975580" y="403950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-7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 rot="5400000">
            <a:off x="5015616" y="3468623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Gun, </a:t>
            </a:r>
            <a:r>
              <a:rPr lang="en-US" altLang="ja-JP" dirty="0" smtClean="0"/>
              <a:t>beam dump </a:t>
            </a:r>
            <a:r>
              <a:rPr lang="en-US" altLang="ja-JP" dirty="0">
                <a:solidFill>
                  <a:srgbClr val="008000"/>
                </a:solidFill>
              </a:rPr>
              <a:t>vacuum (Pa)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49" name="直線矢印コネクタ 48"/>
          <p:cNvCxnSpPr/>
          <p:nvPr/>
        </p:nvCxnSpPr>
        <p:spPr>
          <a:xfrm>
            <a:off x="3668403" y="1981240"/>
            <a:ext cx="514350" cy="0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線矢印コネクタ 49"/>
          <p:cNvCxnSpPr/>
          <p:nvPr/>
        </p:nvCxnSpPr>
        <p:spPr>
          <a:xfrm>
            <a:off x="2672155" y="2942105"/>
            <a:ext cx="51435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1492614" y="61338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2830083" y="61338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0.2</a:t>
            </a:r>
            <a:endParaRPr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261836" y="643210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time (hrs.)</a:t>
            </a:r>
            <a:endParaRPr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5975580" y="2224230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-5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5975580" y="1333190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-4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3154053" y="2378117"/>
            <a:ext cx="51435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/>
          <p:cNvSpPr txBox="1"/>
          <p:nvPr/>
        </p:nvSpPr>
        <p:spPr>
          <a:xfrm>
            <a:off x="5689117" y="61338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0.6</a:t>
            </a:r>
            <a:endParaRPr lang="ja-JP" altLang="en-US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992205" y="5876238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-9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256346" y="61338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0.4</a:t>
            </a:r>
            <a:endParaRPr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298108" y="312882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1148029" y="3092963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3</a:t>
            </a:r>
            <a:r>
              <a:rPr lang="en-US" altLang="ja-JP" dirty="0" smtClean="0">
                <a:solidFill>
                  <a:srgbClr val="0000FF"/>
                </a:solidFill>
              </a:rPr>
              <a:t>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970814" y="3106048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-6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pic>
        <p:nvPicPr>
          <p:cNvPr id="64" name="図 63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663" y="1480750"/>
            <a:ext cx="3270687" cy="4668130"/>
          </a:xfrm>
          <a:prstGeom prst="rect">
            <a:avLst/>
          </a:prstGeom>
        </p:spPr>
      </p:pic>
      <p:cxnSp>
        <p:nvCxnSpPr>
          <p:cNvPr id="65" name="直線矢印コネクタ 64"/>
          <p:cNvCxnSpPr/>
          <p:nvPr/>
        </p:nvCxnSpPr>
        <p:spPr>
          <a:xfrm>
            <a:off x="10701592" y="3664801"/>
            <a:ext cx="51435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>
            <a:off x="9270825" y="4770691"/>
            <a:ext cx="514350" cy="0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7958787" y="61338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9137554" y="61338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1.0</a:t>
            </a:r>
            <a:endParaRPr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344607" y="6432107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532nm</a:t>
            </a:r>
            <a:r>
              <a:rPr lang="ja-JP" altLang="en-US" dirty="0"/>
              <a:t>　</a:t>
            </a:r>
            <a:r>
              <a:rPr lang="en-US" altLang="ja-JP" dirty="0" smtClean="0"/>
              <a:t>laser power (</a:t>
            </a:r>
            <a:r>
              <a:rPr lang="en-US" altLang="ja-JP" dirty="0" err="1" smtClean="0"/>
              <a:t>mW</a:t>
            </a:r>
            <a:r>
              <a:rPr lang="en-US" altLang="ja-JP" dirty="0"/>
              <a:t>)</a:t>
            </a:r>
            <a:endParaRPr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1338817" y="59011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1338817" y="13537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10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1338817" y="22625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8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1338817" y="407873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4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1338817" y="49750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 rot="5400000">
            <a:off x="11347098" y="355745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QE (%)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7724088" y="59029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7670298" y="135553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50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659540" y="226432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40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670298" y="4080529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20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7659540" y="4987637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10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661334" y="315716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30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1340607" y="316797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6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400935" y="613383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2.0</a:t>
            </a:r>
            <a:endParaRPr lang="ja-JP" altLang="en-US" dirty="0"/>
          </a:p>
        </p:txBody>
      </p:sp>
      <p:sp>
        <p:nvSpPr>
          <p:cNvPr id="88" name="テキスト ボックス 87"/>
          <p:cNvSpPr txBox="1"/>
          <p:nvPr/>
        </p:nvSpPr>
        <p:spPr>
          <a:xfrm rot="16200000">
            <a:off x="6040879" y="3480135"/>
            <a:ext cx="2779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Beam dump current (</a:t>
            </a:r>
            <a:r>
              <a:rPr lang="en-US" altLang="ja-JP" dirty="0" smtClean="0">
                <a:solidFill>
                  <a:srgbClr val="0000FF"/>
                </a:solidFill>
                <a:latin typeface="Symbol" panose="05050102010706020507" pitchFamily="18" charset="2"/>
              </a:rPr>
              <a:t>m</a:t>
            </a:r>
            <a:r>
              <a:rPr lang="en-US" altLang="ja-JP" dirty="0" smtClean="0">
                <a:solidFill>
                  <a:srgbClr val="0000FF"/>
                </a:solidFill>
              </a:rPr>
              <a:t>A</a:t>
            </a:r>
            <a:r>
              <a:rPr lang="en-US" altLang="ja-JP" dirty="0">
                <a:solidFill>
                  <a:srgbClr val="0000FF"/>
                </a:solidFill>
              </a:rPr>
              <a:t>)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10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2506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/>
      <p:bldP spid="86" grpId="0"/>
      <p:bldP spid="87" grpId="0"/>
      <p:bldP spid="8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図 12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618" y="1461658"/>
            <a:ext cx="3270687" cy="4714875"/>
          </a:xfrm>
          <a:prstGeom prst="rect">
            <a:avLst/>
          </a:prstGeom>
        </p:spPr>
      </p:pic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ea typeface="+mn-ea"/>
              </a:rPr>
              <a:t>mA beam generation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cxnSp>
        <p:nvCxnSpPr>
          <p:cNvPr id="65" name="直線矢印コネクタ 64"/>
          <p:cNvCxnSpPr/>
          <p:nvPr/>
        </p:nvCxnSpPr>
        <p:spPr>
          <a:xfrm>
            <a:off x="10701592" y="3664801"/>
            <a:ext cx="51435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矢印コネクタ 65"/>
          <p:cNvCxnSpPr/>
          <p:nvPr/>
        </p:nvCxnSpPr>
        <p:spPr>
          <a:xfrm>
            <a:off x="9270825" y="4770691"/>
            <a:ext cx="514350" cy="0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/>
          <p:cNvSpPr txBox="1"/>
          <p:nvPr/>
        </p:nvSpPr>
        <p:spPr>
          <a:xfrm>
            <a:off x="7958787" y="613383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8888173" y="613383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200</a:t>
            </a:r>
            <a:endParaRPr lang="ja-JP" altLang="en-US" dirty="0"/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8344607" y="6432107"/>
            <a:ext cx="28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532nm</a:t>
            </a:r>
            <a:r>
              <a:rPr lang="ja-JP" altLang="en-US" dirty="0"/>
              <a:t>　</a:t>
            </a:r>
            <a:r>
              <a:rPr lang="en-US" altLang="ja-JP" dirty="0" smtClean="0"/>
              <a:t>laser power (</a:t>
            </a:r>
            <a:r>
              <a:rPr lang="en-US" altLang="ja-JP" dirty="0" err="1" smtClean="0"/>
              <a:t>mW</a:t>
            </a:r>
            <a:r>
              <a:rPr lang="en-US" altLang="ja-JP" dirty="0"/>
              <a:t>)</a:t>
            </a:r>
            <a:endParaRPr lang="ja-JP" altLang="en-US" dirty="0"/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11338817" y="59011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11338817" y="13537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5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11338817" y="226254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4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11338817" y="407873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11338817" y="497509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 rot="5400000">
            <a:off x="11347098" y="355745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QE (%)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7725064" y="590294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7725064" y="13555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5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7725064" y="22643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4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725064" y="40805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2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7725064" y="498763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1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7725064" y="315716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3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1340607" y="316797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3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10999445" y="613383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600</a:t>
            </a:r>
            <a:endParaRPr lang="ja-JP" altLang="en-US" dirty="0"/>
          </a:p>
        </p:txBody>
      </p:sp>
      <p:sp>
        <p:nvSpPr>
          <p:cNvPr id="88" name="テキスト ボックス 87"/>
          <p:cNvSpPr txBox="1"/>
          <p:nvPr/>
        </p:nvSpPr>
        <p:spPr>
          <a:xfrm rot="16200000">
            <a:off x="6043283" y="3480135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Beam dump current (mA)</a:t>
            </a:r>
            <a:endParaRPr lang="ja-JP" altLang="en-US" dirty="0">
              <a:solidFill>
                <a:srgbClr val="0000FF"/>
              </a:solidFill>
            </a:endParaRPr>
          </a:p>
        </p:txBody>
      </p:sp>
      <p:pic>
        <p:nvPicPr>
          <p:cNvPr id="71" name="図 70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970" y="1355034"/>
            <a:ext cx="4578961" cy="4889500"/>
          </a:xfrm>
          <a:prstGeom prst="rect">
            <a:avLst/>
          </a:prstGeom>
        </p:spPr>
      </p:pic>
      <p:pic>
        <p:nvPicPr>
          <p:cNvPr id="72" name="図 71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494" y="1347734"/>
            <a:ext cx="4578961" cy="4889500"/>
          </a:xfrm>
          <a:prstGeom prst="rect">
            <a:avLst/>
          </a:prstGeom>
        </p:spPr>
      </p:pic>
      <p:sp>
        <p:nvSpPr>
          <p:cNvPr id="84" name="テキスト ボックス 83"/>
          <p:cNvSpPr txBox="1"/>
          <p:nvPr/>
        </p:nvSpPr>
        <p:spPr>
          <a:xfrm>
            <a:off x="716664" y="60089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31330" y="200130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31330" y="278727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31330" y="439607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100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73998" y="519101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338581" y="60089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338581" y="20013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5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1338581" y="278727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4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338581" y="43817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2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338581" y="51910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1</a:t>
            </a:r>
            <a:endParaRPr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98" name="直線矢印コネクタ 97"/>
          <p:cNvCxnSpPr/>
          <p:nvPr/>
        </p:nvCxnSpPr>
        <p:spPr>
          <a:xfrm>
            <a:off x="4965921" y="5541026"/>
            <a:ext cx="514350" cy="0"/>
          </a:xfrm>
          <a:prstGeom prst="straightConnector1">
            <a:avLst/>
          </a:prstGeom>
          <a:ln w="2540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/>
          <p:cNvSpPr txBox="1"/>
          <p:nvPr/>
        </p:nvSpPr>
        <p:spPr>
          <a:xfrm rot="16200000">
            <a:off x="-222708" y="360537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HV </a:t>
            </a:r>
            <a:r>
              <a:rPr lang="en-US" altLang="ja-JP" dirty="0">
                <a:solidFill>
                  <a:srgbClr val="FF0000"/>
                </a:solidFill>
              </a:rPr>
              <a:t>(kV)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 rot="16200000">
            <a:off x="-200828" y="3605374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Beam dump current </a:t>
            </a:r>
            <a:r>
              <a:rPr lang="en-US" altLang="ja-JP" dirty="0">
                <a:solidFill>
                  <a:srgbClr val="0000FF"/>
                </a:solidFill>
              </a:rPr>
              <a:t>(mA)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183409" y="514091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-8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183409" y="4345979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-6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cxnSp>
        <p:nvCxnSpPr>
          <p:cNvPr id="103" name="直線矢印コネクタ 102"/>
          <p:cNvCxnSpPr/>
          <p:nvPr/>
        </p:nvCxnSpPr>
        <p:spPr>
          <a:xfrm>
            <a:off x="4222059" y="2617227"/>
            <a:ext cx="514350" cy="0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>
            <a:off x="2613563" y="3369905"/>
            <a:ext cx="51435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1539385" y="62367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507139" y="62367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0.2</a:t>
            </a:r>
            <a:endParaRPr lang="ja-JP" altLang="en-US" dirty="0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3224066" y="647163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time (hrs.)</a:t>
            </a:r>
            <a:endParaRPr lang="ja-JP" altLang="en-US" dirty="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183409" y="1973388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0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183409" y="1176659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+2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cxnSp>
        <p:nvCxnSpPr>
          <p:cNvPr id="110" name="直線矢印コネクタ 109"/>
          <p:cNvCxnSpPr/>
          <p:nvPr/>
        </p:nvCxnSpPr>
        <p:spPr>
          <a:xfrm>
            <a:off x="4816402" y="3369905"/>
            <a:ext cx="51435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4740771" y="62367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0.6</a:t>
            </a:r>
            <a:endParaRPr lang="ja-JP" altLang="en-US" dirty="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6183409" y="5980347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-10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3640373" y="62367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0.4</a:t>
            </a:r>
            <a:endParaRPr lang="ja-JP" altLang="en-US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5865294" y="622190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0.8</a:t>
            </a:r>
            <a:endParaRPr lang="ja-JP" altLang="en-US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31330" y="12070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300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1338581" y="12070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6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2775537" y="1653862"/>
            <a:ext cx="2800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1.8mA with 200 </a:t>
            </a:r>
            <a:r>
              <a:rPr lang="en-US" altLang="ja-JP" dirty="0" err="1" smtClean="0">
                <a:solidFill>
                  <a:srgbClr val="7030A0"/>
                </a:solidFill>
                <a:latin typeface="+mn-lt"/>
              </a:rPr>
              <a:t>mW</a:t>
            </a:r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 laser</a:t>
            </a:r>
            <a:endParaRPr lang="en-US" altLang="ja-JP" dirty="0">
              <a:solidFill>
                <a:srgbClr val="7030A0"/>
              </a:solidFill>
              <a:latin typeface="+mn-lt"/>
            </a:endParaRPr>
          </a:p>
          <a:p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4.3mA with 500 </a:t>
            </a:r>
            <a:r>
              <a:rPr lang="en-US" altLang="ja-JP" dirty="0" err="1" smtClean="0">
                <a:solidFill>
                  <a:srgbClr val="7030A0"/>
                </a:solidFill>
                <a:latin typeface="+mn-lt"/>
              </a:rPr>
              <a:t>mW</a:t>
            </a:r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 laser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431330" y="357691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338581" y="359119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3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6183409" y="3569679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-4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6183409" y="277909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-2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9938187" y="6136606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r>
              <a:rPr lang="en-US" altLang="ja-JP" dirty="0" smtClean="0"/>
              <a:t>00</a:t>
            </a:r>
            <a:endParaRPr lang="ja-JP" altLang="en-US" dirty="0"/>
          </a:p>
        </p:txBody>
      </p:sp>
      <p:sp>
        <p:nvSpPr>
          <p:cNvPr id="146" name="テキスト ボックス 145"/>
          <p:cNvSpPr txBox="1"/>
          <p:nvPr/>
        </p:nvSpPr>
        <p:spPr>
          <a:xfrm rot="5400000">
            <a:off x="5231741" y="3468623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Gun, </a:t>
            </a:r>
            <a:r>
              <a:rPr lang="en-US" altLang="ja-JP" dirty="0" smtClean="0"/>
              <a:t>beam dump </a:t>
            </a:r>
            <a:r>
              <a:rPr lang="en-US" altLang="ja-JP" dirty="0">
                <a:solidFill>
                  <a:srgbClr val="008000"/>
                </a:solidFill>
              </a:rPr>
              <a:t>vacuum (Pa)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11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9535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70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5" grpId="0"/>
      <p:bldP spid="86" grpId="0"/>
      <p:bldP spid="87" grpId="0"/>
      <p:bldP spid="88" grpId="0"/>
      <p:bldP spid="14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図 68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308" y="1325101"/>
            <a:ext cx="4578961" cy="4889500"/>
          </a:xfrm>
          <a:prstGeom prst="rect">
            <a:avLst/>
          </a:prstGeom>
        </p:spPr>
      </p:pic>
      <p:pic>
        <p:nvPicPr>
          <p:cNvPr id="123" name="図 12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0782" y="1332401"/>
            <a:ext cx="4578961" cy="4889500"/>
          </a:xfrm>
          <a:prstGeom prst="rect">
            <a:avLst/>
          </a:prstGeom>
        </p:spPr>
      </p:pic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ea typeface="+mn-ea"/>
              </a:rPr>
              <a:t>Vacuum incident during beam transport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716664" y="60089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31330" y="2001308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31330" y="2787275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31330" y="4396071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100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73998" y="5191011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338581" y="600892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1338581" y="200130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5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1338581" y="2787275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4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338581" y="438178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2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338581" y="51910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1</a:t>
            </a:r>
            <a:endParaRPr lang="ja-JP" altLang="en-US" dirty="0">
              <a:solidFill>
                <a:srgbClr val="0000FF"/>
              </a:solidFill>
            </a:endParaRPr>
          </a:p>
        </p:txBody>
      </p:sp>
      <p:cxnSp>
        <p:nvCxnSpPr>
          <p:cNvPr id="98" name="直線矢印コネクタ 97"/>
          <p:cNvCxnSpPr/>
          <p:nvPr/>
        </p:nvCxnSpPr>
        <p:spPr>
          <a:xfrm>
            <a:off x="4965921" y="5541026"/>
            <a:ext cx="514350" cy="0"/>
          </a:xfrm>
          <a:prstGeom prst="straightConnector1">
            <a:avLst/>
          </a:prstGeom>
          <a:ln w="2540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テキスト ボックス 98"/>
          <p:cNvSpPr txBox="1"/>
          <p:nvPr/>
        </p:nvSpPr>
        <p:spPr>
          <a:xfrm rot="16200000">
            <a:off x="-222708" y="3605374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HV </a:t>
            </a:r>
            <a:r>
              <a:rPr lang="en-US" altLang="ja-JP" dirty="0">
                <a:solidFill>
                  <a:srgbClr val="FF0000"/>
                </a:solidFill>
              </a:rPr>
              <a:t>(kV)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 rot="16200000">
            <a:off x="-200828" y="3605374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Beam dump current </a:t>
            </a:r>
            <a:r>
              <a:rPr lang="en-US" altLang="ja-JP" dirty="0">
                <a:solidFill>
                  <a:srgbClr val="0000FF"/>
                </a:solidFill>
              </a:rPr>
              <a:t>(mA)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183409" y="514091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-8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6183409" y="4345979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-6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cxnSp>
        <p:nvCxnSpPr>
          <p:cNvPr id="103" name="直線矢印コネクタ 102"/>
          <p:cNvCxnSpPr/>
          <p:nvPr/>
        </p:nvCxnSpPr>
        <p:spPr>
          <a:xfrm>
            <a:off x="4483596" y="4805685"/>
            <a:ext cx="514350" cy="0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>
            <a:off x="2966891" y="3521432"/>
            <a:ext cx="51435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テキスト ボックス 104"/>
          <p:cNvSpPr txBox="1"/>
          <p:nvPr/>
        </p:nvSpPr>
        <p:spPr>
          <a:xfrm>
            <a:off x="1539385" y="623676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2507139" y="62367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0.2</a:t>
            </a:r>
            <a:endParaRPr lang="ja-JP" altLang="en-US" dirty="0"/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3224066" y="647163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time (hrs.)</a:t>
            </a:r>
            <a:endParaRPr lang="ja-JP" altLang="en-US" dirty="0"/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6183409" y="1973388"/>
            <a:ext cx="52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0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183409" y="1176659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+2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cxnSp>
        <p:nvCxnSpPr>
          <p:cNvPr id="110" name="直線矢印コネクタ 109"/>
          <p:cNvCxnSpPr/>
          <p:nvPr/>
        </p:nvCxnSpPr>
        <p:spPr>
          <a:xfrm>
            <a:off x="4451571" y="4340917"/>
            <a:ext cx="514350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テキスト ボックス 110"/>
          <p:cNvSpPr txBox="1"/>
          <p:nvPr/>
        </p:nvSpPr>
        <p:spPr>
          <a:xfrm>
            <a:off x="4740771" y="62367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0.6</a:t>
            </a:r>
            <a:endParaRPr lang="ja-JP" altLang="en-US" dirty="0"/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6183409" y="5980347"/>
            <a:ext cx="662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-10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3640373" y="623676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0.4</a:t>
            </a:r>
            <a:endParaRPr lang="ja-JP" altLang="en-US" dirty="0"/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5865294" y="622190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0.8</a:t>
            </a:r>
            <a:endParaRPr lang="ja-JP" altLang="en-US" dirty="0"/>
          </a:p>
        </p:txBody>
      </p:sp>
      <p:sp>
        <p:nvSpPr>
          <p:cNvPr id="115" name="テキスト ボックス 114"/>
          <p:cNvSpPr txBox="1"/>
          <p:nvPr/>
        </p:nvSpPr>
        <p:spPr>
          <a:xfrm>
            <a:off x="431330" y="12070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300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1338581" y="12070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6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2775537" y="1653862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7030A0"/>
                </a:solidFill>
                <a:latin typeface="+mn-lt"/>
              </a:rPr>
              <a:t>v</a:t>
            </a:r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acuum incident</a:t>
            </a: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431330" y="357691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150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338581" y="359119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00FF"/>
                </a:solidFill>
              </a:rPr>
              <a:t>3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6183409" y="3569679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-4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6183409" y="277909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10</a:t>
            </a:r>
            <a:r>
              <a:rPr lang="en-US" altLang="ja-JP" baseline="30000" dirty="0" smtClean="0">
                <a:solidFill>
                  <a:srgbClr val="008000"/>
                </a:solidFill>
              </a:rPr>
              <a:t>-2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 rot="5400000">
            <a:off x="5231741" y="3468623"/>
            <a:ext cx="3339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Gun, </a:t>
            </a:r>
            <a:r>
              <a:rPr lang="en-US" altLang="ja-JP" dirty="0" smtClean="0"/>
              <a:t>beam dump </a:t>
            </a:r>
            <a:r>
              <a:rPr lang="en-US" altLang="ja-JP" dirty="0">
                <a:solidFill>
                  <a:srgbClr val="008000"/>
                </a:solidFill>
              </a:rPr>
              <a:t>vacuum (Pa)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124" name="直線矢印コネクタ 123"/>
          <p:cNvCxnSpPr/>
          <p:nvPr/>
        </p:nvCxnSpPr>
        <p:spPr>
          <a:xfrm>
            <a:off x="5363629" y="4996329"/>
            <a:ext cx="514350" cy="0"/>
          </a:xfrm>
          <a:prstGeom prst="straightConnector1">
            <a:avLst/>
          </a:prstGeom>
          <a:ln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2542926" y="2402480"/>
            <a:ext cx="28008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1.5mA with 200 </a:t>
            </a:r>
            <a:r>
              <a:rPr lang="en-US" altLang="ja-JP" dirty="0" err="1" smtClean="0">
                <a:solidFill>
                  <a:srgbClr val="7030A0"/>
                </a:solidFill>
                <a:latin typeface="+mn-lt"/>
              </a:rPr>
              <a:t>mW</a:t>
            </a:r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 laser</a:t>
            </a:r>
            <a:endParaRPr lang="en-US" altLang="ja-JP" dirty="0">
              <a:solidFill>
                <a:srgbClr val="7030A0"/>
              </a:solidFill>
              <a:latin typeface="+mn-lt"/>
            </a:endParaRPr>
          </a:p>
          <a:p>
            <a:r>
              <a:rPr lang="en-US" altLang="ja-JP" dirty="0">
                <a:solidFill>
                  <a:srgbClr val="7030A0"/>
                </a:solidFill>
                <a:latin typeface="+mn-lt"/>
              </a:rPr>
              <a:t>3</a:t>
            </a:r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.6mA with 500 </a:t>
            </a:r>
            <a:r>
              <a:rPr lang="en-US" altLang="ja-JP" dirty="0" err="1" smtClean="0">
                <a:solidFill>
                  <a:srgbClr val="7030A0"/>
                </a:solidFill>
                <a:latin typeface="+mn-lt"/>
              </a:rPr>
              <a:t>mW</a:t>
            </a:r>
            <a:r>
              <a:rPr lang="en-US" altLang="ja-JP" dirty="0" smtClean="0">
                <a:solidFill>
                  <a:srgbClr val="7030A0"/>
                </a:solidFill>
                <a:latin typeface="+mn-lt"/>
              </a:rPr>
              <a:t> laser</a:t>
            </a:r>
          </a:p>
        </p:txBody>
      </p:sp>
      <p:cxnSp>
        <p:nvCxnSpPr>
          <p:cNvPr id="6" name="直線矢印コネクタ 5"/>
          <p:cNvCxnSpPr>
            <a:stCxn id="117" idx="3"/>
          </p:cNvCxnSpPr>
          <p:nvPr/>
        </p:nvCxnSpPr>
        <p:spPr>
          <a:xfrm>
            <a:off x="4627326" y="1838528"/>
            <a:ext cx="1108456" cy="4240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4" name="コンテンツ プレースホルダー 3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831" y="654781"/>
            <a:ext cx="4834915" cy="3215518"/>
          </a:xfrm>
          <a:prstGeom prst="rect">
            <a:avLst/>
          </a:prstGeom>
        </p:spPr>
      </p:pic>
      <p:pic>
        <p:nvPicPr>
          <p:cNvPr id="135" name="図 134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6" t="12024" r="24853" b="42673"/>
          <a:stretch/>
        </p:blipFill>
        <p:spPr>
          <a:xfrm>
            <a:off x="7247831" y="4195913"/>
            <a:ext cx="4862243" cy="2410185"/>
          </a:xfrm>
          <a:prstGeom prst="rect">
            <a:avLst/>
          </a:prstGeom>
        </p:spPr>
      </p:pic>
      <p:cxnSp>
        <p:nvCxnSpPr>
          <p:cNvPr id="136" name="直線矢印コネクタ 135"/>
          <p:cNvCxnSpPr>
            <a:endCxn id="137" idx="0"/>
          </p:cNvCxnSpPr>
          <p:nvPr/>
        </p:nvCxnSpPr>
        <p:spPr>
          <a:xfrm flipH="1">
            <a:off x="9617496" y="2435400"/>
            <a:ext cx="108395" cy="312494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楕円 136"/>
          <p:cNvSpPr/>
          <p:nvPr/>
        </p:nvSpPr>
        <p:spPr>
          <a:xfrm>
            <a:off x="9359312" y="5560343"/>
            <a:ext cx="516367" cy="516367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86304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282627" y="371171"/>
            <a:ext cx="9133242" cy="706437"/>
          </a:xfrm>
        </p:spPr>
        <p:txBody>
          <a:bodyPr/>
          <a:lstStyle/>
          <a:p>
            <a:pPr eaLnBrk="1" hangingPunct="1"/>
            <a:r>
              <a:rPr lang="en-US" altLang="ja-JP" sz="3600" dirty="0">
                <a:latin typeface="+mn-ea"/>
                <a:ea typeface="+mn-ea"/>
              </a:rPr>
              <a:t>Summary</a:t>
            </a:r>
            <a:endParaRPr lang="ja-JP" altLang="en-US" sz="3600" dirty="0">
              <a:latin typeface="+mn-ea"/>
              <a:ea typeface="+mn-ea"/>
            </a:endParaRP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282627" y="1536893"/>
            <a:ext cx="9050876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>
                <a:latin typeface="+mn-lt"/>
                <a:ea typeface="+mn-ea"/>
              </a:rPr>
              <a:t>Fabricated Cs</a:t>
            </a:r>
            <a:r>
              <a:rPr lang="en-US" altLang="ja-JP" sz="2400" baseline="-25000" dirty="0" smtClean="0">
                <a:latin typeface="+mn-lt"/>
                <a:ea typeface="+mn-ea"/>
              </a:rPr>
              <a:t>3</a:t>
            </a:r>
            <a:r>
              <a:rPr lang="en-US" altLang="ja-JP" sz="2400" dirty="0" smtClean="0">
                <a:latin typeface="+mn-lt"/>
                <a:ea typeface="+mn-ea"/>
              </a:rPr>
              <a:t>Sb photocathode with QE of 5 %.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ja-JP" sz="2400" dirty="0" smtClean="0">
                <a:latin typeface="+mn-lt"/>
                <a:ea typeface="+mn-ea"/>
              </a:rPr>
              <a:t>Generated 150kV - 4.3 mA beam from the photocathode.</a:t>
            </a:r>
            <a:endParaRPr lang="en-US" altLang="ja-JP" sz="2400" dirty="0">
              <a:latin typeface="+mn-lt"/>
              <a:ea typeface="+mn-ea"/>
            </a:endParaRPr>
          </a:p>
          <a:p>
            <a:endParaRPr lang="en-US" altLang="ja-JP" sz="2400" dirty="0">
              <a:latin typeface="+mn-lt"/>
              <a:ea typeface="+mn-ea"/>
            </a:endParaRPr>
          </a:p>
          <a:p>
            <a:r>
              <a:rPr lang="en-US" altLang="ja-JP" sz="2400" dirty="0">
                <a:latin typeface="+mn-lt"/>
                <a:ea typeface="+mn-ea"/>
              </a:rPr>
              <a:t>Future work</a:t>
            </a:r>
          </a:p>
          <a:p>
            <a:pPr>
              <a:buFont typeface="Wingdings" pitchFamily="2" charset="2"/>
              <a:buChar char="p"/>
            </a:pPr>
            <a:r>
              <a:rPr lang="ja-JP" altLang="en-US" sz="2400" dirty="0">
                <a:latin typeface="+mn-lt"/>
                <a:ea typeface="+mn-ea"/>
              </a:rPr>
              <a:t>　</a:t>
            </a:r>
            <a:r>
              <a:rPr lang="en-US" altLang="ja-JP" sz="2400" dirty="0" smtClean="0">
                <a:latin typeface="+mn-lt"/>
                <a:ea typeface="+mn-ea"/>
              </a:rPr>
              <a:t>Fix the vacuum issue and perform baking, HV conditioning, </a:t>
            </a:r>
            <a:br>
              <a:rPr lang="en-US" altLang="ja-JP" sz="2400" dirty="0" smtClean="0">
                <a:latin typeface="+mn-lt"/>
                <a:ea typeface="+mn-ea"/>
              </a:rPr>
            </a:br>
            <a:r>
              <a:rPr lang="en-US" altLang="ja-JP" sz="2400" dirty="0" smtClean="0">
                <a:latin typeface="+mn-lt"/>
                <a:ea typeface="+mn-ea"/>
              </a:rPr>
              <a:t>      photocathode fabrication to restart the gun development.</a:t>
            </a:r>
          </a:p>
          <a:p>
            <a:pPr>
              <a:buFont typeface="Wingdings" pitchFamily="2" charset="2"/>
              <a:buChar char="p"/>
            </a:pPr>
            <a:endParaRPr lang="en-US" altLang="ja-JP" sz="2400" dirty="0">
              <a:latin typeface="+mn-lt"/>
              <a:ea typeface="+mn-ea"/>
            </a:endParaRPr>
          </a:p>
          <a:p>
            <a:r>
              <a:rPr lang="en-US" altLang="ja-JP" sz="2400" dirty="0" smtClean="0">
                <a:latin typeface="+mn-lt"/>
                <a:ea typeface="+mn-ea"/>
              </a:rPr>
              <a:t>Acknowledgement</a:t>
            </a:r>
          </a:p>
          <a:p>
            <a:r>
              <a:rPr lang="en-US" altLang="ja-JP" sz="2400" dirty="0" smtClean="0">
                <a:latin typeface="+mn-lt"/>
                <a:ea typeface="+mn-ea"/>
              </a:rPr>
              <a:t>This work is partially supported </a:t>
            </a:r>
            <a:r>
              <a:rPr lang="en-US" altLang="ja-JP" sz="2400" dirty="0">
                <a:latin typeface="+mn-lt"/>
                <a:ea typeface="+mn-ea"/>
              </a:rPr>
              <a:t>by </a:t>
            </a:r>
            <a:r>
              <a:rPr lang="en-US" altLang="ja-JP" sz="2400" dirty="0" smtClean="0">
                <a:latin typeface="+mn-lt"/>
                <a:ea typeface="+mn-ea"/>
              </a:rPr>
              <a:t/>
            </a:r>
            <a:br>
              <a:rPr lang="en-US" altLang="ja-JP" sz="2400" dirty="0" smtClean="0">
                <a:latin typeface="+mn-lt"/>
                <a:ea typeface="+mn-ea"/>
              </a:rPr>
            </a:br>
            <a:r>
              <a:rPr lang="en-US" altLang="ja-JP" sz="2400" dirty="0" smtClean="0">
                <a:latin typeface="+mn-lt"/>
                <a:ea typeface="+mn-ea"/>
              </a:rPr>
              <a:t>JSPS </a:t>
            </a:r>
            <a:r>
              <a:rPr lang="en-US" altLang="ja-JP" sz="2400" dirty="0">
                <a:latin typeface="+mn-lt"/>
                <a:ea typeface="+mn-ea"/>
              </a:rPr>
              <a:t>Grants-in-Aid for Scientific Research in Japan (15K13412).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73EBD-6260-4BBC-B89C-48F00CD50C27}" type="slidenum">
              <a:rPr lang="ja-JP" altLang="en-US" smtClean="0"/>
              <a:pPr>
                <a:defRPr/>
              </a:pPr>
              <a:t>13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14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Development of a photoemission DC gun at QST</a:t>
            </a:r>
          </a:p>
          <a:p>
            <a:r>
              <a:rPr lang="en-US" altLang="ja-JP" dirty="0" smtClean="0"/>
              <a:t>Fabrication of Cs</a:t>
            </a:r>
            <a:r>
              <a:rPr lang="en-US" altLang="ja-JP" baseline="-25000" dirty="0" smtClean="0"/>
              <a:t>3</a:t>
            </a:r>
            <a:r>
              <a:rPr lang="en-US" altLang="ja-JP" dirty="0" smtClean="0"/>
              <a:t>Sb photocathode with QE of 5%</a:t>
            </a:r>
          </a:p>
          <a:p>
            <a:r>
              <a:rPr lang="en-US" altLang="ja-JP" dirty="0" smtClean="0"/>
              <a:t>mA beam generation from the gun</a:t>
            </a:r>
          </a:p>
          <a:p>
            <a:r>
              <a:rPr lang="en-US" altLang="ja-JP" dirty="0" smtClean="0"/>
              <a:t>Summary</a:t>
            </a:r>
          </a:p>
          <a:p>
            <a:endParaRPr kumimoji="1" lang="en-US" altLang="ja-JP" dirty="0" smtClean="0"/>
          </a:p>
          <a:p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648" y="5998451"/>
            <a:ext cx="1586865" cy="740093"/>
          </a:xfrm>
          <a:prstGeom prst="rect">
            <a:avLst/>
          </a:prstGeom>
        </p:spPr>
      </p:pic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73EBD-6260-4BBC-B89C-48F00CD50C27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86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12" y="2269858"/>
            <a:ext cx="4641975" cy="2666160"/>
          </a:xfrm>
          <a:prstGeom prst="rect">
            <a:avLst/>
          </a:prstGeom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484464" y="448163"/>
            <a:ext cx="8915400" cy="637309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ja-JP" sz="3200" dirty="0" smtClean="0">
                <a:ea typeface="+mn-ea"/>
              </a:rPr>
              <a:t>Application of high current DC gun</a:t>
            </a:r>
            <a:endParaRPr lang="ja-JP" altLang="en-US" sz="3200" dirty="0">
              <a:ea typeface="+mn-ea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321612" y="1150843"/>
            <a:ext cx="31806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>
                <a:latin typeface="+mn-lt"/>
                <a:ea typeface="+mn-ea"/>
              </a:rPr>
              <a:t>800MeV </a:t>
            </a:r>
            <a:r>
              <a:rPr lang="en-US" altLang="ja-JP" sz="2400" dirty="0">
                <a:latin typeface="+mn-lt"/>
                <a:ea typeface="+mn-ea"/>
              </a:rPr>
              <a:t>ERL-FEL </a:t>
            </a:r>
          </a:p>
          <a:p>
            <a:pPr>
              <a:buFont typeface="Arial" pitchFamily="34" charset="0"/>
              <a:buChar char="•"/>
            </a:pPr>
            <a:r>
              <a:rPr lang="en-US" altLang="ja-JP" sz="2000" dirty="0">
                <a:latin typeface="+mn-lt"/>
                <a:ea typeface="+mn-ea"/>
              </a:rPr>
              <a:t>  10kW EUV light sources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942164" y="1146187"/>
            <a:ext cx="357501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ja-JP" sz="2400" dirty="0" smtClean="0">
                <a:latin typeface="+mn-lt"/>
                <a:ea typeface="+mn-ea"/>
              </a:rPr>
              <a:t>Smith-Purcell FEL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altLang="ja-JP" sz="2000" dirty="0" smtClean="0">
                <a:latin typeface="+mn-lt"/>
                <a:ea typeface="+mn-ea"/>
              </a:rPr>
              <a:t>Compact THz light source</a:t>
            </a:r>
            <a:endParaRPr lang="en-US" altLang="ja-JP" sz="2000" dirty="0">
              <a:latin typeface="+mn-lt"/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21612" y="2444219"/>
            <a:ext cx="281423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3333FF"/>
                </a:solidFill>
                <a:latin typeface="+mn-lt"/>
                <a:ea typeface="+mn-ea"/>
              </a:rPr>
              <a:t>N. Nakamura, </a:t>
            </a:r>
            <a:r>
              <a:rPr kumimoji="1" lang="en-US" altLang="ja-JP" sz="1600" dirty="0" err="1" smtClean="0">
                <a:solidFill>
                  <a:srgbClr val="3333FF"/>
                </a:solidFill>
                <a:latin typeface="+mn-lt"/>
                <a:ea typeface="+mn-ea"/>
              </a:rPr>
              <a:t>Tudesday</a:t>
            </a:r>
            <a:r>
              <a:rPr kumimoji="1" lang="en-US" altLang="ja-JP" sz="1600" dirty="0" smtClean="0">
                <a:solidFill>
                  <a:srgbClr val="3333FF"/>
                </a:solidFill>
                <a:latin typeface="+mn-lt"/>
                <a:ea typeface="+mn-ea"/>
              </a:rPr>
              <a:t> Talk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429"/>
          <a:stretch/>
        </p:blipFill>
        <p:spPr bwMode="auto">
          <a:xfrm>
            <a:off x="5182821" y="3662555"/>
            <a:ext cx="5029200" cy="311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テキスト ボックス 29"/>
          <p:cNvSpPr txBox="1"/>
          <p:nvPr/>
        </p:nvSpPr>
        <p:spPr>
          <a:xfrm>
            <a:off x="8341563" y="569383"/>
            <a:ext cx="38541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3333FF"/>
                </a:solidFill>
                <a:latin typeface="+mn-lt"/>
                <a:ea typeface="+mn-ea"/>
              </a:rPr>
              <a:t>J</a:t>
            </a:r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. </a:t>
            </a:r>
            <a:r>
              <a:rPr lang="en-US" altLang="ja-JP" sz="1400" dirty="0" err="1" smtClean="0">
                <a:solidFill>
                  <a:srgbClr val="3333FF"/>
                </a:solidFill>
                <a:latin typeface="+mn-lt"/>
                <a:ea typeface="+mn-ea"/>
              </a:rPr>
              <a:t>Gardelle</a:t>
            </a:r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 et </a:t>
            </a:r>
            <a:r>
              <a:rPr lang="en-US" altLang="ja-JP" sz="1400" dirty="0">
                <a:solidFill>
                  <a:srgbClr val="3333FF"/>
                </a:solidFill>
                <a:latin typeface="+mn-lt"/>
                <a:ea typeface="+mn-ea"/>
              </a:rPr>
              <a:t>al., </a:t>
            </a:r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PRSTAB12, 110701 </a:t>
            </a:r>
            <a:r>
              <a:rPr lang="en-US" altLang="ja-JP" sz="1400" dirty="0">
                <a:solidFill>
                  <a:srgbClr val="3333FF"/>
                </a:solidFill>
                <a:latin typeface="+mn-lt"/>
                <a:ea typeface="+mn-ea"/>
              </a:rPr>
              <a:t>(</a:t>
            </a:r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2012)</a:t>
            </a:r>
            <a:endParaRPr lang="ja-JP" altLang="en-US" sz="1400" dirty="0">
              <a:solidFill>
                <a:srgbClr val="3333FF"/>
              </a:solidFill>
              <a:latin typeface="+mn-lt"/>
              <a:ea typeface="+mn-ea"/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8064" y="979220"/>
            <a:ext cx="3857625" cy="258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57" b="50246"/>
          <a:stretch/>
        </p:blipFill>
        <p:spPr bwMode="auto">
          <a:xfrm>
            <a:off x="10094099" y="4269457"/>
            <a:ext cx="2028689" cy="2559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3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705739"/>
              </p:ext>
            </p:extLst>
          </p:nvPr>
        </p:nvGraphicFramePr>
        <p:xfrm>
          <a:off x="313825" y="5659651"/>
          <a:ext cx="4452348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40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471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090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02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Charge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err="1" smtClean="0">
                          <a:latin typeface="Symbol" panose="05050102010706020507" pitchFamily="18" charset="2"/>
                        </a:rPr>
                        <a:t>e</a:t>
                      </a:r>
                      <a:r>
                        <a:rPr kumimoji="1" lang="en-US" altLang="ja-JP" baseline="-25000" dirty="0" err="1" smtClean="0"/>
                        <a:t>n</a:t>
                      </a:r>
                      <a:r>
                        <a:rPr kumimoji="1" lang="en-US" altLang="ja-JP" baseline="0" dirty="0" smtClean="0"/>
                        <a:t> (</a:t>
                      </a:r>
                      <a:r>
                        <a:rPr kumimoji="1" lang="en-US" altLang="ja-JP" baseline="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baseline="0" dirty="0" smtClean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I</a:t>
                      </a:r>
                      <a:r>
                        <a:rPr kumimoji="1" lang="en-US" altLang="ja-JP" baseline="-25000" dirty="0" err="1" smtClean="0"/>
                        <a:t>peak</a:t>
                      </a:r>
                      <a:r>
                        <a:rPr kumimoji="1" lang="en-US" altLang="ja-JP" baseline="0" dirty="0" smtClean="0"/>
                        <a:t> (A)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I</a:t>
                      </a:r>
                      <a:r>
                        <a:rPr kumimoji="1" lang="en-US" altLang="ja-JP" baseline="-25000" dirty="0" err="1" smtClean="0"/>
                        <a:t>ave</a:t>
                      </a:r>
                      <a:r>
                        <a:rPr kumimoji="1" lang="en-US" altLang="ja-JP" baseline="-25000" dirty="0" smtClean="0"/>
                        <a:t>. </a:t>
                      </a:r>
                      <a:r>
                        <a:rPr kumimoji="1" lang="en-US" altLang="ja-JP" dirty="0" smtClean="0"/>
                        <a:t>(mA)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60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baseline="0" dirty="0" err="1" smtClean="0"/>
                        <a:t>pC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10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4" name="コンテンツ プレースホルダー 2"/>
          <p:cNvSpPr txBox="1">
            <a:spLocks/>
          </p:cNvSpPr>
          <p:nvPr/>
        </p:nvSpPr>
        <p:spPr>
          <a:xfrm>
            <a:off x="461712" y="5143689"/>
            <a:ext cx="4156574" cy="507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kumimoji="1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kumimoji="1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None/>
            </a:pPr>
            <a:r>
              <a:rPr lang="en-US" altLang="ja-JP" sz="2000" dirty="0"/>
              <a:t>I</a:t>
            </a:r>
            <a:r>
              <a:rPr lang="en-US" altLang="ja-JP" sz="2000" dirty="0" smtClean="0"/>
              <a:t>njector specifications after merger</a:t>
            </a:r>
          </a:p>
          <a:p>
            <a:pPr fontAlgn="auto">
              <a:spcAft>
                <a:spcPts val="0"/>
              </a:spcAft>
            </a:pPr>
            <a:endParaRPr lang="ja-JP" altLang="en-US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707410" y="3057527"/>
            <a:ext cx="2334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ja-JP" dirty="0" smtClean="0">
                <a:latin typeface="+mn-lt"/>
                <a:ea typeface="+mn-ea"/>
              </a:rPr>
              <a:t>CEA-CESTA, France</a:t>
            </a:r>
            <a:endParaRPr lang="en-US" altLang="ja-JP" dirty="0">
              <a:latin typeface="+mn-lt"/>
              <a:ea typeface="+mn-ea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C73EBD-6260-4BBC-B89C-48F00CD50C27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04766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図 4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45" t="8218" r="7711" b="31471"/>
          <a:stretch/>
        </p:blipFill>
        <p:spPr>
          <a:xfrm>
            <a:off x="1165397" y="805135"/>
            <a:ext cx="9888678" cy="6036240"/>
          </a:xfrm>
          <a:prstGeom prst="rect">
            <a:avLst/>
          </a:prstGeom>
        </p:spPr>
      </p:pic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3" y="456202"/>
            <a:ext cx="9906000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>
                <a:ea typeface="+mn-ea"/>
              </a:rPr>
              <a:t>Development of a </a:t>
            </a:r>
            <a:r>
              <a:rPr lang="en-US" altLang="ja-JP" sz="3600" dirty="0" smtClean="0">
                <a:ea typeface="+mn-ea"/>
              </a:rPr>
              <a:t>photoemission DC gun at QST</a:t>
            </a:r>
            <a:endParaRPr lang="ja-JP" altLang="en-US" sz="36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482357" y="6388918"/>
            <a:ext cx="4621778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1. alkali photocathode preparation chamber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7178831" y="1645322"/>
            <a:ext cx="4929683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2. photoemission DC gun  (250kV-50mA max.)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837314" y="1684998"/>
            <a:ext cx="1377300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3. beamline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647209" y="5763695"/>
            <a:ext cx="20185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n-lt"/>
                <a:ea typeface="+mn-ea"/>
              </a:rPr>
              <a:t>c</a:t>
            </a:r>
            <a:r>
              <a:rPr lang="en-US" altLang="ja-JP" dirty="0" smtClean="0">
                <a:latin typeface="+mn-lt"/>
                <a:ea typeface="+mn-ea"/>
              </a:rPr>
              <a:t>athode electrode</a:t>
            </a:r>
            <a:endParaRPr kumimoji="1" lang="ja-JP" altLang="en-US" dirty="0">
              <a:latin typeface="+mn-lt"/>
              <a:ea typeface="+mn-ea"/>
            </a:endParaRPr>
          </a:p>
        </p:txBody>
      </p:sp>
      <p:cxnSp>
        <p:nvCxnSpPr>
          <p:cNvPr id="53" name="直線矢印コネクタ 52"/>
          <p:cNvCxnSpPr>
            <a:stCxn id="52" idx="0"/>
          </p:cNvCxnSpPr>
          <p:nvPr/>
        </p:nvCxnSpPr>
        <p:spPr>
          <a:xfrm flipH="1" flipV="1">
            <a:off x="7178831" y="4096513"/>
            <a:ext cx="477629" cy="1667182"/>
          </a:xfrm>
          <a:prstGeom prst="straightConnector1">
            <a:avLst/>
          </a:prstGeom>
          <a:ln w="349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/>
          <p:nvPr/>
        </p:nvCxnSpPr>
        <p:spPr>
          <a:xfrm flipV="1">
            <a:off x="3550292" y="4997018"/>
            <a:ext cx="1339703" cy="57180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テキスト ボックス 65"/>
          <p:cNvSpPr txBox="1"/>
          <p:nvPr/>
        </p:nvSpPr>
        <p:spPr>
          <a:xfrm>
            <a:off x="2191322" y="5399550"/>
            <a:ext cx="124906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n-lt"/>
                <a:ea typeface="+mn-ea"/>
              </a:rPr>
              <a:t>d</a:t>
            </a:r>
            <a:r>
              <a:rPr lang="en-US" altLang="ja-JP" dirty="0" smtClean="0">
                <a:latin typeface="+mn-lt"/>
                <a:ea typeface="+mn-ea"/>
              </a:rPr>
              <a:t>rive laser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691118" y="5296349"/>
            <a:ext cx="171072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+mn-lt"/>
                <a:ea typeface="+mn-ea"/>
              </a:rPr>
              <a:t>b</a:t>
            </a:r>
            <a:r>
              <a:rPr lang="en-US" altLang="ja-JP" dirty="0" err="1" smtClean="0">
                <a:latin typeface="+mn-lt"/>
                <a:ea typeface="+mn-ea"/>
              </a:rPr>
              <a:t>eding</a:t>
            </a:r>
            <a:r>
              <a:rPr lang="en-US" altLang="ja-JP" dirty="0" smtClean="0">
                <a:latin typeface="+mn-lt"/>
                <a:ea typeface="+mn-ea"/>
              </a:rPr>
              <a:t> magnet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3134041" y="2496644"/>
            <a:ext cx="151836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n-lt"/>
                <a:ea typeface="+mn-ea"/>
              </a:rPr>
              <a:t>b</a:t>
            </a:r>
            <a:r>
              <a:rPr lang="en-US" altLang="ja-JP" dirty="0" smtClean="0">
                <a:latin typeface="+mn-lt"/>
                <a:ea typeface="+mn-ea"/>
              </a:rPr>
              <a:t>eam profile </a:t>
            </a:r>
          </a:p>
          <a:p>
            <a:r>
              <a:rPr lang="en-US" altLang="ja-JP" dirty="0" smtClean="0">
                <a:latin typeface="+mn-lt"/>
                <a:ea typeface="+mn-ea"/>
              </a:rPr>
              <a:t>monitor</a:t>
            </a:r>
            <a:endParaRPr kumimoji="1" lang="ja-JP" altLang="en-US" dirty="0">
              <a:latin typeface="+mn-lt"/>
              <a:ea typeface="+mn-ea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1165397" y="6388918"/>
            <a:ext cx="453713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3045025" y="6430481"/>
            <a:ext cx="505267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3m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4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7869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ea typeface="+mn-ea"/>
              </a:rPr>
              <a:t>1. Development </a:t>
            </a:r>
            <a:r>
              <a:rPr lang="en-US" altLang="ja-JP" sz="3600" dirty="0">
                <a:ea typeface="+mn-ea"/>
              </a:rPr>
              <a:t>of </a:t>
            </a:r>
            <a:r>
              <a:rPr lang="en-US" altLang="ja-JP" sz="3600" dirty="0" smtClean="0">
                <a:ea typeface="+mn-ea"/>
              </a:rPr>
              <a:t>an alkali photocathode preparation chamber </a:t>
            </a:r>
            <a:r>
              <a:rPr lang="en-US" altLang="ja-JP" sz="2700" dirty="0" smtClean="0">
                <a:ea typeface="+mn-ea"/>
              </a:rPr>
              <a:t>(2013~)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pic>
        <p:nvPicPr>
          <p:cNvPr id="72" name="図 7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101" t="-132" r="5254"/>
          <a:stretch/>
        </p:blipFill>
        <p:spPr>
          <a:xfrm rot="16200000">
            <a:off x="7325906" y="1957813"/>
            <a:ext cx="5029200" cy="4540596"/>
          </a:xfrm>
          <a:prstGeom prst="rect">
            <a:avLst/>
          </a:prstGeom>
        </p:spPr>
      </p:pic>
      <p:pic>
        <p:nvPicPr>
          <p:cNvPr id="73" name="図 7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43" t="19119" r="17547" b="13114"/>
          <a:stretch/>
        </p:blipFill>
        <p:spPr>
          <a:xfrm>
            <a:off x="2344189" y="1737900"/>
            <a:ext cx="4969582" cy="4990387"/>
          </a:xfrm>
          <a:prstGeom prst="rect">
            <a:avLst/>
          </a:prstGeom>
        </p:spPr>
      </p:pic>
      <p:sp>
        <p:nvSpPr>
          <p:cNvPr id="74" name="テキスト ボックス 73"/>
          <p:cNvSpPr txBox="1"/>
          <p:nvPr/>
        </p:nvSpPr>
        <p:spPr>
          <a:xfrm>
            <a:off x="2769395" y="3242651"/>
            <a:ext cx="199285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/>
              <a:t>f</a:t>
            </a:r>
            <a:r>
              <a:rPr lang="en-US" altLang="ja-JP" dirty="0" smtClean="0"/>
              <a:t>) tungsten heater</a:t>
            </a:r>
            <a:endParaRPr kumimoji="1" lang="ja-JP" altLang="en-US" dirty="0"/>
          </a:p>
        </p:txBody>
      </p:sp>
      <p:cxnSp>
        <p:nvCxnSpPr>
          <p:cNvPr id="75" name="直線矢印コネクタ 74"/>
          <p:cNvCxnSpPr>
            <a:stCxn id="74" idx="3"/>
          </p:cNvCxnSpPr>
          <p:nvPr/>
        </p:nvCxnSpPr>
        <p:spPr>
          <a:xfrm>
            <a:off x="4762248" y="3427317"/>
            <a:ext cx="231799" cy="758483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8969164" y="2422619"/>
            <a:ext cx="163378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a) </a:t>
            </a:r>
            <a:r>
              <a:rPr lang="en-US" altLang="ja-JP" dirty="0">
                <a:latin typeface="+mn-lt"/>
              </a:rPr>
              <a:t>t</a:t>
            </a:r>
            <a:r>
              <a:rPr lang="en-US" altLang="ja-JP" dirty="0" smtClean="0">
                <a:latin typeface="+mn-lt"/>
              </a:rPr>
              <a:t>ransfer rod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7536720" y="3316394"/>
            <a:ext cx="2249334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b) </a:t>
            </a:r>
            <a:r>
              <a:rPr lang="en-US" altLang="ja-JP" dirty="0">
                <a:latin typeface="+mn-lt"/>
              </a:rPr>
              <a:t>t</a:t>
            </a:r>
            <a:r>
              <a:rPr lang="en-US" altLang="ja-JP" dirty="0" smtClean="0">
                <a:latin typeface="+mn-lt"/>
              </a:rPr>
              <a:t>hickness monitor</a:t>
            </a:r>
          </a:p>
          <a:p>
            <a:r>
              <a:rPr kumimoji="1" lang="en-US" altLang="ja-JP" dirty="0" smtClean="0">
                <a:latin typeface="+mn-lt"/>
              </a:rPr>
              <a:t>CRTS-4 (ULVAC)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0205337" y="2936717"/>
            <a:ext cx="183896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c) puck holder</a:t>
            </a:r>
          </a:p>
          <a:p>
            <a:r>
              <a:rPr lang="en-US" altLang="ja-JP" dirty="0">
                <a:latin typeface="+mn-lt"/>
              </a:rPr>
              <a:t>o</a:t>
            </a:r>
            <a:r>
              <a:rPr kumimoji="1" lang="en-US" altLang="ja-JP" dirty="0" smtClean="0">
                <a:latin typeface="+mn-lt"/>
              </a:rPr>
              <a:t>n </a:t>
            </a:r>
            <a:r>
              <a:rPr kumimoji="1" lang="en-US" altLang="ja-JP" dirty="0" err="1" smtClean="0">
                <a:latin typeface="+mn-lt"/>
              </a:rPr>
              <a:t>ratating</a:t>
            </a:r>
            <a:r>
              <a:rPr kumimoji="1" lang="en-US" altLang="ja-JP" dirty="0" smtClean="0">
                <a:latin typeface="+mn-lt"/>
              </a:rPr>
              <a:t> table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3606944" y="2433732"/>
            <a:ext cx="4539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a) </a:t>
            </a:r>
            <a:endParaRPr kumimoji="1" lang="ja-JP" altLang="en-US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6116243" y="3520203"/>
            <a:ext cx="44114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c) </a:t>
            </a:r>
            <a:endParaRPr kumimoji="1" lang="ja-JP" altLang="en-US" dirty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7708935" y="5937303"/>
            <a:ext cx="159530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d) </a:t>
            </a:r>
            <a:r>
              <a:rPr kumimoji="1" lang="en-US" altLang="ja-JP" dirty="0" smtClean="0">
                <a:latin typeface="+mn-lt"/>
              </a:rPr>
              <a:t>NEG pump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524554" y="4891533"/>
            <a:ext cx="4539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d) </a:t>
            </a:r>
            <a:endParaRPr kumimoji="1" lang="ja-JP" altLang="en-US" dirty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0024579" y="5521804"/>
            <a:ext cx="2005742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e) </a:t>
            </a:r>
            <a:r>
              <a:rPr lang="en-US" altLang="ja-JP" dirty="0">
                <a:latin typeface="+mn-lt"/>
              </a:rPr>
              <a:t>AS-6-Cs-415-V</a:t>
            </a:r>
          </a:p>
          <a:p>
            <a:r>
              <a:rPr lang="en-US" altLang="ja-JP" dirty="0">
                <a:latin typeface="+mn-lt"/>
              </a:rPr>
              <a:t>(ALVATEC</a:t>
            </a:r>
            <a:r>
              <a:rPr lang="en-US" altLang="ja-JP" dirty="0" smtClean="0">
                <a:latin typeface="+mn-lt"/>
              </a:rPr>
              <a:t>)</a:t>
            </a:r>
          </a:p>
          <a:p>
            <a:r>
              <a:rPr lang="en-US" altLang="ja-JP" dirty="0" smtClean="0">
                <a:latin typeface="+mn-lt"/>
              </a:rPr>
              <a:t>Mo </a:t>
            </a:r>
            <a:r>
              <a:rPr lang="en-US" altLang="ja-JP" dirty="0">
                <a:latin typeface="+mn-lt"/>
              </a:rPr>
              <a:t>b</a:t>
            </a:r>
            <a:r>
              <a:rPr lang="en-US" altLang="ja-JP" dirty="0" smtClean="0">
                <a:latin typeface="+mn-lt"/>
              </a:rPr>
              <a:t>oat </a:t>
            </a:r>
            <a:endParaRPr lang="en-US" altLang="ja-JP" dirty="0">
              <a:latin typeface="+mn-lt"/>
            </a:endParaRPr>
          </a:p>
          <a:p>
            <a:r>
              <a:rPr lang="en-US" altLang="ja-JP" dirty="0" smtClean="0">
                <a:latin typeface="+mn-lt"/>
              </a:rPr>
              <a:t>Sb 99.9999%</a:t>
            </a:r>
            <a:endParaRPr kumimoji="1" lang="ja-JP" altLang="en-US" dirty="0">
              <a:latin typeface="+mn-lt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4994047" y="4872955"/>
            <a:ext cx="4539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e) </a:t>
            </a:r>
            <a:endParaRPr kumimoji="1" lang="ja-JP" altLang="en-US" dirty="0"/>
          </a:p>
        </p:txBody>
      </p:sp>
      <p:pic>
        <p:nvPicPr>
          <p:cNvPr id="88" name="Picture 4" descr="C:\Documents and Settings\nisi\My Documents\マルチアルカリ\報告会_131015\DSC_1340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339" t="18199" r="30834" b="11156"/>
          <a:stretch/>
        </p:blipFill>
        <p:spPr bwMode="auto">
          <a:xfrm>
            <a:off x="66514" y="2345695"/>
            <a:ext cx="2197719" cy="384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テキスト ボックス 88"/>
          <p:cNvSpPr txBox="1"/>
          <p:nvPr/>
        </p:nvSpPr>
        <p:spPr>
          <a:xfrm>
            <a:off x="552672" y="989640"/>
            <a:ext cx="1068337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Follow Cornell’s system,</a:t>
            </a:r>
          </a:p>
          <a:p>
            <a:r>
              <a:rPr lang="en-US" altLang="ja-JP" dirty="0" smtClean="0">
                <a:latin typeface="+mn-lt"/>
                <a:ea typeface="+mn-ea"/>
              </a:rPr>
              <a:t>L. </a:t>
            </a:r>
            <a:r>
              <a:rPr lang="en-US" altLang="ja-JP" dirty="0" err="1" smtClean="0">
                <a:latin typeface="+mn-lt"/>
                <a:ea typeface="+mn-ea"/>
              </a:rPr>
              <a:t>Cultera</a:t>
            </a:r>
            <a:r>
              <a:rPr lang="en-US" altLang="ja-JP" dirty="0" smtClean="0">
                <a:latin typeface="+mn-lt"/>
                <a:ea typeface="+mn-ea"/>
              </a:rPr>
              <a:t>, “Fabrication, characterization and use of alkali </a:t>
            </a:r>
            <a:r>
              <a:rPr lang="en-US" altLang="ja-JP" dirty="0" err="1" smtClean="0">
                <a:latin typeface="+mn-lt"/>
                <a:ea typeface="+mn-ea"/>
              </a:rPr>
              <a:t>antimonides</a:t>
            </a:r>
            <a:r>
              <a:rPr lang="en-US" altLang="ja-JP" dirty="0" smtClean="0">
                <a:latin typeface="+mn-lt"/>
                <a:ea typeface="+mn-ea"/>
              </a:rPr>
              <a:t> in a dc gun”, P3 Workshop 2012.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118111" y="6365390"/>
            <a:ext cx="164660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MBE chamber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1953777" y="6306635"/>
            <a:ext cx="746451" cy="43607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034245" y="3842282"/>
            <a:ext cx="38985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b)</a:t>
            </a:r>
            <a:endParaRPr kumimoji="1" lang="ja-JP" altLang="en-US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2769395" y="6366698"/>
            <a:ext cx="439094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Alkali photocathode preparation chamber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5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1900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図 18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145" y="1478765"/>
            <a:ext cx="1960394" cy="4673600"/>
          </a:xfrm>
          <a:prstGeom prst="rect">
            <a:avLst/>
          </a:prstGeom>
        </p:spPr>
      </p:pic>
      <p:pic>
        <p:nvPicPr>
          <p:cNvPr id="139" name="図 138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476" y="1485171"/>
            <a:ext cx="3726493" cy="4673600"/>
          </a:xfrm>
          <a:prstGeom prst="rect">
            <a:avLst/>
          </a:prstGeom>
        </p:spPr>
      </p:pic>
      <p:pic>
        <p:nvPicPr>
          <p:cNvPr id="140" name="図 139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277" y="1481968"/>
            <a:ext cx="3723691" cy="4673600"/>
          </a:xfrm>
          <a:prstGeom prst="rect">
            <a:avLst/>
          </a:prstGeom>
        </p:spPr>
      </p:pic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ea typeface="+mn-ea"/>
              </a:rPr>
              <a:t>Fabrication of Cs</a:t>
            </a:r>
            <a:r>
              <a:rPr lang="en-US" altLang="ja-JP" sz="3600" baseline="-25000" dirty="0" smtClean="0">
                <a:ea typeface="+mn-ea"/>
              </a:rPr>
              <a:t>3</a:t>
            </a:r>
            <a:r>
              <a:rPr lang="en-US" altLang="ja-JP" sz="3600" dirty="0" smtClean="0">
                <a:ea typeface="+mn-ea"/>
              </a:rPr>
              <a:t>Sb photocathode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cxnSp>
        <p:nvCxnSpPr>
          <p:cNvPr id="126" name="直線矢印コネクタ 125"/>
          <p:cNvCxnSpPr/>
          <p:nvPr/>
        </p:nvCxnSpPr>
        <p:spPr>
          <a:xfrm>
            <a:off x="5279513" y="5189449"/>
            <a:ext cx="514350" cy="0"/>
          </a:xfrm>
          <a:prstGeom prst="straightConnector1">
            <a:avLst/>
          </a:prstGeom>
          <a:ln w="2540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テキスト ボックス 126"/>
          <p:cNvSpPr txBox="1"/>
          <p:nvPr/>
        </p:nvSpPr>
        <p:spPr>
          <a:xfrm>
            <a:off x="7502418" y="5864582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-9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7502418" y="4757364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-8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29" name="テキスト ボックス 128"/>
          <p:cNvSpPr txBox="1"/>
          <p:nvPr/>
        </p:nvSpPr>
        <p:spPr>
          <a:xfrm rot="5400000">
            <a:off x="7438683" y="3613666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vacuum (Pa)</a:t>
            </a:r>
            <a:endParaRPr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130" name="直線矢印コネクタ 129"/>
          <p:cNvCxnSpPr/>
          <p:nvPr/>
        </p:nvCxnSpPr>
        <p:spPr>
          <a:xfrm>
            <a:off x="6695825" y="2465588"/>
            <a:ext cx="51435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テキスト ボックス 130"/>
          <p:cNvSpPr txBox="1"/>
          <p:nvPr/>
        </p:nvSpPr>
        <p:spPr>
          <a:xfrm>
            <a:off x="3720897" y="61057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5480957" y="61057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</a:t>
            </a:r>
            <a:endParaRPr lang="ja-JP" altLang="en-US" dirty="0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6387749" y="61057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3</a:t>
            </a:r>
            <a:endParaRPr lang="ja-JP" altLang="en-US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5120807" y="6488668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time (hrs.)</a:t>
            </a:r>
            <a:endParaRPr lang="ja-JP" altLang="en-US" dirty="0"/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7502418" y="3613666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-7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7502418" y="2469968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-6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4576907" y="61057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</a:t>
            </a:r>
            <a:endParaRPr lang="ja-JP" altLang="en-US" dirty="0"/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7290575" y="610575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141" name="テキスト ボックス 140"/>
          <p:cNvSpPr txBox="1"/>
          <p:nvPr/>
        </p:nvSpPr>
        <p:spPr>
          <a:xfrm>
            <a:off x="3042261" y="591538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2" name="テキスト ボックス 141"/>
          <p:cNvSpPr txBox="1"/>
          <p:nvPr/>
        </p:nvSpPr>
        <p:spPr>
          <a:xfrm>
            <a:off x="2849900" y="136797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2.0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2849900" y="250268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1.5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4" name="テキスト ボックス 143"/>
          <p:cNvSpPr txBox="1"/>
          <p:nvPr/>
        </p:nvSpPr>
        <p:spPr>
          <a:xfrm>
            <a:off x="2849900" y="364760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1.0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5" name="テキスト ボックス 144"/>
          <p:cNvSpPr txBox="1"/>
          <p:nvPr/>
        </p:nvSpPr>
        <p:spPr>
          <a:xfrm>
            <a:off x="2849900" y="4784922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0.5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3535636" y="5929913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3279155" y="136242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200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3279155" y="2505363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150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3407396" y="480816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50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51" name="テキスト ボックス 150"/>
          <p:cNvSpPr txBox="1"/>
          <p:nvPr/>
        </p:nvSpPr>
        <p:spPr>
          <a:xfrm rot="16200000">
            <a:off x="2166980" y="3613665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QE (%)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152" name="テキスト ボックス 151"/>
          <p:cNvSpPr txBox="1"/>
          <p:nvPr/>
        </p:nvSpPr>
        <p:spPr>
          <a:xfrm rot="16200000">
            <a:off x="3013785" y="3613665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00FF"/>
                </a:solidFill>
              </a:rPr>
              <a:t>T(</a:t>
            </a:r>
            <a:r>
              <a:rPr lang="en-US" altLang="ja-JP" dirty="0" err="1">
                <a:solidFill>
                  <a:srgbClr val="0000FF"/>
                </a:solidFill>
              </a:rPr>
              <a:t>degC</a:t>
            </a:r>
            <a:r>
              <a:rPr lang="en-US" altLang="ja-JP" dirty="0">
                <a:solidFill>
                  <a:srgbClr val="0000FF"/>
                </a:solidFill>
              </a:rPr>
              <a:t>)</a:t>
            </a:r>
            <a:endParaRPr lang="ja-JP" altLang="en-US" dirty="0">
              <a:solidFill>
                <a:srgbClr val="0000FF"/>
              </a:solidFill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7502418" y="1344510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008000"/>
                </a:solidFill>
              </a:rPr>
              <a:t>10</a:t>
            </a:r>
            <a:r>
              <a:rPr lang="en-US" altLang="ja-JP" baseline="30000" dirty="0">
                <a:solidFill>
                  <a:srgbClr val="008000"/>
                </a:solidFill>
              </a:rPr>
              <a:t>-5</a:t>
            </a:r>
            <a:endParaRPr lang="ja-JP" altLang="en-US" baseline="30000" dirty="0">
              <a:solidFill>
                <a:srgbClr val="008000"/>
              </a:solidFill>
            </a:endParaRPr>
          </a:p>
        </p:txBody>
      </p:sp>
      <p:cxnSp>
        <p:nvCxnSpPr>
          <p:cNvPr id="156" name="直線矢印コネクタ 155"/>
          <p:cNvCxnSpPr/>
          <p:nvPr/>
        </p:nvCxnSpPr>
        <p:spPr>
          <a:xfrm>
            <a:off x="4375463" y="2465588"/>
            <a:ext cx="514350" cy="0"/>
          </a:xfrm>
          <a:prstGeom prst="straightConnector1">
            <a:avLst/>
          </a:prstGeom>
          <a:ln w="25400">
            <a:solidFill>
              <a:srgbClr val="0000FF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直線矢印コネクタ 156"/>
          <p:cNvCxnSpPr/>
          <p:nvPr/>
        </p:nvCxnSpPr>
        <p:spPr>
          <a:xfrm>
            <a:off x="4889813" y="1380176"/>
            <a:ext cx="80478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矢印コネクタ 157"/>
          <p:cNvCxnSpPr/>
          <p:nvPr/>
        </p:nvCxnSpPr>
        <p:spPr>
          <a:xfrm>
            <a:off x="6277719" y="1380176"/>
            <a:ext cx="675281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9" name="図 158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89" t="59825" r="37965" b="10113"/>
          <a:stretch/>
        </p:blipFill>
        <p:spPr>
          <a:xfrm>
            <a:off x="365760" y="2710591"/>
            <a:ext cx="1981790" cy="2044883"/>
          </a:xfrm>
          <a:prstGeom prst="rect">
            <a:avLst/>
          </a:prstGeom>
        </p:spPr>
      </p:pic>
      <p:sp>
        <p:nvSpPr>
          <p:cNvPr id="160" name="テキスト ボックス 159"/>
          <p:cNvSpPr txBox="1"/>
          <p:nvPr/>
        </p:nvSpPr>
        <p:spPr>
          <a:xfrm>
            <a:off x="304054" y="1542258"/>
            <a:ext cx="20740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0000"/>
                </a:solidFill>
              </a:rPr>
              <a:t>Mo</a:t>
            </a:r>
            <a:r>
              <a:rPr lang="ja-JP" altLang="en-US" dirty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puck</a:t>
            </a:r>
            <a:endParaRPr kumimoji="1"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(</a:t>
            </a:r>
            <a:r>
              <a:rPr lang="en-US" altLang="ja-JP" dirty="0" err="1" smtClean="0">
                <a:solidFill>
                  <a:srgbClr val="000000"/>
                </a:solidFill>
              </a:rPr>
              <a:t>cERL</a:t>
            </a:r>
            <a:r>
              <a:rPr lang="ja-JP" altLang="en-US" dirty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compatible)</a:t>
            </a:r>
            <a:endParaRPr kumimoji="1" lang="en-US" altLang="ja-JP" dirty="0" smtClean="0">
              <a:solidFill>
                <a:srgbClr val="000000"/>
              </a:solidFill>
            </a:endParaRPr>
          </a:p>
          <a:p>
            <a:r>
              <a:rPr kumimoji="1" lang="en-US" altLang="ja-JP" dirty="0" smtClean="0">
                <a:solidFill>
                  <a:srgbClr val="000000"/>
                </a:solidFill>
              </a:rPr>
              <a:t>Si</a:t>
            </a:r>
            <a:r>
              <a:rPr lang="en-US" altLang="ja-JP" dirty="0" smtClean="0">
                <a:solidFill>
                  <a:srgbClr val="000000"/>
                </a:solidFill>
              </a:rPr>
              <a:t>(100)</a:t>
            </a:r>
            <a:r>
              <a:rPr lang="ja-JP" altLang="en-US" dirty="0">
                <a:solidFill>
                  <a:srgbClr val="000000"/>
                </a:solidFill>
              </a:rPr>
              <a:t> </a:t>
            </a:r>
            <a:r>
              <a:rPr lang="en-US" altLang="ja-JP" dirty="0" smtClean="0">
                <a:solidFill>
                  <a:srgbClr val="000000"/>
                </a:solidFill>
              </a:rPr>
              <a:t>substrate</a:t>
            </a:r>
            <a:endParaRPr kumimoji="1" lang="en-US" altLang="ja-JP" dirty="0" smtClean="0">
              <a:solidFill>
                <a:srgbClr val="000000"/>
              </a:solidFill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632415" y="4374552"/>
            <a:ext cx="1013509" cy="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1885744" y="3401608"/>
            <a:ext cx="0" cy="452681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50446" y="4443989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33 mm in diam.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1339542" y="2739020"/>
            <a:ext cx="10567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FF00"/>
                </a:solidFill>
              </a:rPr>
              <a:t>15</a:t>
            </a:r>
            <a:r>
              <a:rPr kumimoji="1" lang="en-US" altLang="ja-JP" dirty="0" smtClean="0">
                <a:solidFill>
                  <a:srgbClr val="FFFF00"/>
                </a:solidFill>
              </a:rPr>
              <a:t> mm </a:t>
            </a:r>
          </a:p>
          <a:p>
            <a:r>
              <a:rPr kumimoji="1" lang="en-US" altLang="ja-JP" dirty="0" smtClean="0">
                <a:solidFill>
                  <a:srgbClr val="FFFF00"/>
                </a:solidFill>
              </a:rPr>
              <a:t>in height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163" name="テキスト ボックス 162"/>
          <p:cNvSpPr txBox="1"/>
          <p:nvPr/>
        </p:nvSpPr>
        <p:spPr>
          <a:xfrm>
            <a:off x="5010098" y="1030562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Sb</a:t>
            </a:r>
            <a:endParaRPr lang="en-US" altLang="ja-JP" dirty="0">
              <a:latin typeface="+mn-lt"/>
            </a:endParaRPr>
          </a:p>
        </p:txBody>
      </p:sp>
      <p:sp>
        <p:nvSpPr>
          <p:cNvPr id="164" name="テキスト ボックス 163"/>
          <p:cNvSpPr txBox="1"/>
          <p:nvPr/>
        </p:nvSpPr>
        <p:spPr>
          <a:xfrm>
            <a:off x="6436040" y="1030562"/>
            <a:ext cx="17363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</a:rPr>
              <a:t>Cs evaporation</a:t>
            </a:r>
            <a:endParaRPr lang="en-US" altLang="ja-JP" dirty="0">
              <a:latin typeface="+mn-lt"/>
            </a:endParaRPr>
          </a:p>
        </p:txBody>
      </p:sp>
      <p:cxnSp>
        <p:nvCxnSpPr>
          <p:cNvPr id="167" name="直線矢印コネクタ 166"/>
          <p:cNvCxnSpPr/>
          <p:nvPr/>
        </p:nvCxnSpPr>
        <p:spPr>
          <a:xfrm>
            <a:off x="9785058" y="5654537"/>
            <a:ext cx="514350" cy="0"/>
          </a:xfrm>
          <a:prstGeom prst="straightConnector1">
            <a:avLst/>
          </a:prstGeom>
          <a:ln w="25400">
            <a:solidFill>
              <a:srgbClr val="008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8" name="テキスト ボックス 167"/>
          <p:cNvSpPr txBox="1"/>
          <p:nvPr/>
        </p:nvSpPr>
        <p:spPr>
          <a:xfrm>
            <a:off x="11194739" y="5881925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10</a:t>
            </a:r>
            <a:r>
              <a:rPr kumimoji="1" lang="en-US" altLang="ja-JP" baseline="30000" dirty="0" smtClean="0">
                <a:solidFill>
                  <a:srgbClr val="008000"/>
                </a:solidFill>
              </a:rPr>
              <a:t>-9</a:t>
            </a:r>
            <a:endParaRPr kumimoji="1"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69" name="テキスト ボックス 168"/>
          <p:cNvSpPr txBox="1"/>
          <p:nvPr/>
        </p:nvSpPr>
        <p:spPr>
          <a:xfrm>
            <a:off x="11183888" y="4774707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10</a:t>
            </a:r>
            <a:r>
              <a:rPr kumimoji="1" lang="en-US" altLang="ja-JP" baseline="30000" dirty="0" smtClean="0">
                <a:solidFill>
                  <a:srgbClr val="008000"/>
                </a:solidFill>
              </a:rPr>
              <a:t>-8</a:t>
            </a:r>
            <a:endParaRPr kumimoji="1"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70" name="テキスト ボックス 169"/>
          <p:cNvSpPr txBox="1"/>
          <p:nvPr/>
        </p:nvSpPr>
        <p:spPr>
          <a:xfrm rot="5400000">
            <a:off x="11110430" y="3600231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008000"/>
                </a:solidFill>
              </a:rPr>
              <a:t>vacuum (Pa)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cxnSp>
        <p:nvCxnSpPr>
          <p:cNvPr id="171" name="直線矢印コネクタ 170"/>
          <p:cNvCxnSpPr/>
          <p:nvPr/>
        </p:nvCxnSpPr>
        <p:spPr>
          <a:xfrm>
            <a:off x="9719508" y="3075140"/>
            <a:ext cx="514350" cy="0"/>
          </a:xfrm>
          <a:prstGeom prst="straightConnector1">
            <a:avLst/>
          </a:prstGeom>
          <a:ln w="254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テキスト ボックス 171"/>
          <p:cNvSpPr txBox="1"/>
          <p:nvPr/>
        </p:nvSpPr>
        <p:spPr>
          <a:xfrm>
            <a:off x="9005270" y="612551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</a:t>
            </a:r>
            <a:endParaRPr kumimoji="1" lang="ja-JP" altLang="en-US" dirty="0"/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10042233" y="610889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9723529" y="6491812"/>
            <a:ext cx="1274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time (</a:t>
            </a:r>
            <a:r>
              <a:rPr lang="en-US" altLang="ja-JP" dirty="0" smtClean="0"/>
              <a:t>min</a:t>
            </a:r>
            <a:r>
              <a:rPr kumimoji="1" lang="en-US" altLang="ja-JP" dirty="0" smtClean="0"/>
              <a:t>.)</a:t>
            </a:r>
            <a:endParaRPr kumimoji="1" lang="ja-JP" altLang="en-US" dirty="0"/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11196578" y="3631009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10</a:t>
            </a:r>
            <a:r>
              <a:rPr kumimoji="1" lang="en-US" altLang="ja-JP" baseline="30000" dirty="0" smtClean="0">
                <a:solidFill>
                  <a:srgbClr val="008000"/>
                </a:solidFill>
              </a:rPr>
              <a:t>-7</a:t>
            </a:r>
            <a:endParaRPr kumimoji="1"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11176437" y="2487311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10</a:t>
            </a:r>
            <a:r>
              <a:rPr kumimoji="1" lang="en-US" altLang="ja-JP" baseline="30000" dirty="0" smtClean="0">
                <a:solidFill>
                  <a:srgbClr val="008000"/>
                </a:solidFill>
              </a:rPr>
              <a:t>-6</a:t>
            </a:r>
            <a:endParaRPr kumimoji="1"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11016467" y="610889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endParaRPr kumimoji="1" lang="ja-JP" altLang="en-US" dirty="0"/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8841160" y="59351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0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8841160" y="138774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4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8841160" y="252245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3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8841160" y="367167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2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8841160" y="480469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1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 rot="16200000">
            <a:off x="8223092" y="3651407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QE (%)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11172528" y="1361853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8000"/>
                </a:solidFill>
              </a:rPr>
              <a:t>10</a:t>
            </a:r>
            <a:r>
              <a:rPr kumimoji="1" lang="en-US" altLang="ja-JP" baseline="30000" dirty="0" smtClean="0">
                <a:solidFill>
                  <a:srgbClr val="008000"/>
                </a:solidFill>
              </a:rPr>
              <a:t>-5</a:t>
            </a:r>
            <a:endParaRPr kumimoji="1" lang="ja-JP" altLang="en-US" baseline="30000" dirty="0">
              <a:solidFill>
                <a:srgbClr val="008000"/>
              </a:solidFill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9494183" y="750763"/>
            <a:ext cx="14269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latin typeface="+mn-lt"/>
              </a:rPr>
              <a:t>QE increased</a:t>
            </a:r>
          </a:p>
          <a:p>
            <a:r>
              <a:rPr lang="en-US" altLang="ja-JP" sz="1600" dirty="0" smtClean="0">
                <a:latin typeface="+mn-lt"/>
              </a:rPr>
              <a:t>2 days later.</a:t>
            </a:r>
            <a:endParaRPr lang="en-US" altLang="ja-JP" sz="1600" dirty="0">
              <a:latin typeface="+mn-lt"/>
            </a:endParaRPr>
          </a:p>
        </p:txBody>
      </p:sp>
      <p:sp>
        <p:nvSpPr>
          <p:cNvPr id="605185" name="フッター プレースホルダー 60518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605187" name="スライド番号プレースホルダー 60518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6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5309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  <p:bldP spid="169" grpId="0"/>
      <p:bldP spid="170" grpId="0"/>
      <p:bldP spid="172" grpId="0"/>
      <p:bldP spid="173" grpId="0"/>
      <p:bldP spid="175" grpId="0"/>
      <p:bldP spid="176" grpId="0"/>
      <p:bldP spid="177" grpId="0"/>
      <p:bldP spid="179" grpId="0"/>
      <p:bldP spid="180" grpId="0"/>
      <p:bldP spid="181" grpId="0"/>
      <p:bldP spid="182" grpId="0"/>
      <p:bldP spid="183" grpId="0"/>
      <p:bldP spid="184" grpId="0"/>
      <p:bldP spid="185" grpId="0"/>
      <p:bldP spid="186" grpId="0"/>
      <p:bldP spid="18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>
                <a:ea typeface="+mn-ea"/>
              </a:rPr>
              <a:t>2</a:t>
            </a:r>
            <a:r>
              <a:rPr lang="en-US" altLang="ja-JP" sz="3600" dirty="0" smtClean="0">
                <a:ea typeface="+mn-ea"/>
              </a:rPr>
              <a:t>. Development of a photoemission DC gun 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pic>
        <p:nvPicPr>
          <p:cNvPr id="26" name="Picture 1051" descr="PCE-gun_1024x768_B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78"/>
          <a:stretch/>
        </p:blipFill>
        <p:spPr bwMode="auto">
          <a:xfrm>
            <a:off x="2627188" y="1283106"/>
            <a:ext cx="6827520" cy="4794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030" descr="gun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54" y="2638876"/>
            <a:ext cx="3435234" cy="228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029" descr="gun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989602"/>
            <a:ext cx="2286000" cy="343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63" descr="C:\Documents and Settings\nisi\My Documents\ERL07\DSC_0032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5" t="19245" r="3284" b="3984"/>
          <a:stretch/>
        </p:blipFill>
        <p:spPr bwMode="auto">
          <a:xfrm>
            <a:off x="8662711" y="5004811"/>
            <a:ext cx="3108961" cy="176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テキスト ボックス 30"/>
          <p:cNvSpPr txBox="1"/>
          <p:nvPr/>
        </p:nvSpPr>
        <p:spPr>
          <a:xfrm>
            <a:off x="242029" y="1409962"/>
            <a:ext cx="38541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3333FF"/>
                </a:solidFill>
                <a:latin typeface="+mn-lt"/>
                <a:ea typeface="+mn-ea"/>
              </a:rPr>
              <a:t>R</a:t>
            </a:r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. Nagai et </a:t>
            </a:r>
            <a:r>
              <a:rPr lang="en-US" altLang="ja-JP" sz="1400" dirty="0">
                <a:solidFill>
                  <a:srgbClr val="3333FF"/>
                </a:solidFill>
                <a:latin typeface="+mn-lt"/>
                <a:ea typeface="+mn-ea"/>
              </a:rPr>
              <a:t>al., </a:t>
            </a:r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Proc. Of PAC09, 545 </a:t>
            </a:r>
            <a:r>
              <a:rPr lang="en-US" altLang="ja-JP" sz="1400" dirty="0">
                <a:solidFill>
                  <a:srgbClr val="3333FF"/>
                </a:solidFill>
                <a:latin typeface="+mn-lt"/>
                <a:ea typeface="+mn-ea"/>
              </a:rPr>
              <a:t>(</a:t>
            </a:r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2009)</a:t>
            </a:r>
          </a:p>
          <a:p>
            <a:r>
              <a:rPr lang="en-US" altLang="ja-JP" sz="1400" dirty="0" smtClean="0">
                <a:solidFill>
                  <a:srgbClr val="3333FF"/>
                </a:solidFill>
                <a:latin typeface="+mn-lt"/>
                <a:ea typeface="+mn-ea"/>
              </a:rPr>
              <a:t>R. Nagai et al., RSI 83, 123303 (2012)</a:t>
            </a:r>
            <a:endParaRPr lang="ja-JP" altLang="en-US" sz="1400" dirty="0">
              <a:solidFill>
                <a:srgbClr val="3333FF"/>
              </a:solidFill>
              <a:latin typeface="+mn-lt"/>
              <a:ea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24299" y="1032248"/>
            <a:ext cx="3854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Gun development started in 2006.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808585" y="1015116"/>
            <a:ext cx="38541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altLang="ja-JP" sz="1600" dirty="0" smtClean="0">
                <a:latin typeface="+mn-lt"/>
                <a:ea typeface="+mn-ea"/>
              </a:rPr>
              <a:t>180kV-1</a:t>
            </a:r>
            <a:r>
              <a:rPr lang="en-US" altLang="ja-JP" sz="1600" dirty="0" smtClean="0">
                <a:latin typeface="Symbol" panose="05050102010706020507" pitchFamily="18" charset="2"/>
                <a:ea typeface="+mn-ea"/>
              </a:rPr>
              <a:t>m</a:t>
            </a:r>
            <a:r>
              <a:rPr lang="en-US" altLang="ja-JP" sz="1600" dirty="0" smtClean="0">
                <a:latin typeface="+mn-lt"/>
                <a:ea typeface="+mn-ea"/>
              </a:rPr>
              <a:t>A beam generation </a:t>
            </a:r>
            <a:br>
              <a:rPr lang="en-US" altLang="ja-JP" sz="1600" dirty="0" smtClean="0">
                <a:latin typeface="+mn-lt"/>
                <a:ea typeface="+mn-ea"/>
              </a:rPr>
            </a:br>
            <a:r>
              <a:rPr lang="en-US" altLang="ja-JP" sz="1600" dirty="0" smtClean="0">
                <a:latin typeface="+mn-lt"/>
                <a:ea typeface="+mn-ea"/>
              </a:rPr>
              <a:t>with GaAs photocathode</a:t>
            </a:r>
            <a:endParaRPr lang="ja-JP" altLang="en-US" sz="1600" dirty="0">
              <a:latin typeface="+mn-lt"/>
              <a:ea typeface="+mn-ea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662711" y="595113"/>
            <a:ext cx="339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250kV-50 mA HV power supply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71683" y="2244302"/>
            <a:ext cx="339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SF6 insulator gas tank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8797570" y="4620071"/>
            <a:ext cx="3394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GaAs preparation system</a:t>
            </a:r>
            <a:endParaRPr lang="ja-JP" altLang="en-US" dirty="0">
              <a:latin typeface="+mn-lt"/>
              <a:ea typeface="+mn-ea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5243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ea typeface="+mn-ea"/>
              </a:rPr>
              <a:t>HV test with cathode electrode in place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pic>
        <p:nvPicPr>
          <p:cNvPr id="17" name="図 16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799" y="3834939"/>
            <a:ext cx="4445000" cy="2336800"/>
          </a:xfrm>
          <a:prstGeom prst="rect">
            <a:avLst/>
          </a:prstGeom>
        </p:spPr>
      </p:pic>
      <p:pic>
        <p:nvPicPr>
          <p:cNvPr id="18" name="図 17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5835" y="1152879"/>
            <a:ext cx="4445000" cy="23368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9" name="テキスト ボックス 18"/>
          <p:cNvSpPr txBox="1"/>
          <p:nvPr/>
        </p:nvSpPr>
        <p:spPr>
          <a:xfrm>
            <a:off x="6335697" y="326382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154722" y="102060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250</a:t>
            </a:r>
            <a:endParaRPr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154722" y="147780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200</a:t>
            </a:r>
            <a:endParaRPr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154722" y="193500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150</a:t>
            </a:r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52375" y="238458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100</a:t>
            </a:r>
            <a:endParaRPr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247625" y="2841782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50</a:t>
            </a:r>
            <a:endParaRPr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1174615" y="325575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1174615" y="102915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200</a:t>
            </a:r>
            <a:endParaRPr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174615" y="1594939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150</a:t>
            </a:r>
            <a:endParaRPr lang="ja-JP" altLang="en-US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1172268" y="2164534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100</a:t>
            </a:r>
            <a:endParaRPr lang="ja-JP" altLang="en-US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1172268" y="272841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50</a:t>
            </a:r>
            <a:endParaRPr lang="ja-JP" altLang="en-US" dirty="0"/>
          </a:p>
        </p:txBody>
      </p:sp>
      <p:cxnSp>
        <p:nvCxnSpPr>
          <p:cNvPr id="41" name="直線矢印コネクタ 40"/>
          <p:cNvCxnSpPr/>
          <p:nvPr/>
        </p:nvCxnSpPr>
        <p:spPr>
          <a:xfrm>
            <a:off x="7938323" y="2176285"/>
            <a:ext cx="51435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>
            <a:off x="7908703" y="1328379"/>
            <a:ext cx="5143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 rot="16200000">
            <a:off x="5494545" y="2112116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HV </a:t>
            </a:r>
            <a:r>
              <a:rPr lang="en-US" altLang="ja-JP" dirty="0">
                <a:solidFill>
                  <a:srgbClr val="FF0000"/>
                </a:solidFill>
              </a:rPr>
              <a:t>(kV)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 rot="16200000">
            <a:off x="10753988" y="213375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3333FF"/>
                </a:solidFill>
              </a:rPr>
              <a:t>HVPS current </a:t>
            </a:r>
            <a:r>
              <a:rPr lang="en-US" altLang="ja-JP" dirty="0">
                <a:solidFill>
                  <a:srgbClr val="3333FF"/>
                </a:solidFill>
              </a:rPr>
              <a:t>(</a:t>
            </a:r>
            <a:r>
              <a:rPr lang="en-US" altLang="ja-JP" dirty="0" err="1">
                <a:solidFill>
                  <a:srgbClr val="3333FF"/>
                </a:solidFill>
              </a:rPr>
              <a:t>uA</a:t>
            </a:r>
            <a:r>
              <a:rPr lang="en-US" altLang="ja-JP" dirty="0">
                <a:solidFill>
                  <a:srgbClr val="3333FF"/>
                </a:solidFill>
              </a:rPr>
              <a:t>)</a:t>
            </a:r>
            <a:endParaRPr lang="ja-JP" altLang="en-US" dirty="0">
              <a:solidFill>
                <a:srgbClr val="3333FF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118683" y="5975743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10</a:t>
            </a:r>
            <a:r>
              <a:rPr lang="en-US" altLang="ja-JP" baseline="30000" dirty="0"/>
              <a:t>-9</a:t>
            </a:r>
            <a:endParaRPr lang="ja-JP" altLang="en-US" baseline="300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6127128" y="3715924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10</a:t>
            </a:r>
            <a:r>
              <a:rPr lang="en-US" altLang="ja-JP" baseline="30000" dirty="0" smtClean="0"/>
              <a:t>-8</a:t>
            </a:r>
            <a:endParaRPr lang="ja-JP" altLang="en-US" baseline="30000" dirty="0"/>
          </a:p>
        </p:txBody>
      </p:sp>
      <p:sp>
        <p:nvSpPr>
          <p:cNvPr id="47" name="テキスト ボックス 46"/>
          <p:cNvSpPr txBox="1"/>
          <p:nvPr/>
        </p:nvSpPr>
        <p:spPr>
          <a:xfrm rot="16200000">
            <a:off x="5211226" y="4792130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vacuum (Pa)</a:t>
            </a:r>
            <a:endParaRPr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9088752" y="5730368"/>
            <a:ext cx="514350" cy="0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>
            <a:off x="7309609" y="5255083"/>
            <a:ext cx="514350" cy="0"/>
          </a:xfrm>
          <a:prstGeom prst="straightConnector1">
            <a:avLst/>
          </a:prstGeom>
          <a:ln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11154154" y="598075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0.0</a:t>
            </a:r>
            <a:endParaRPr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11154154" y="3713806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0.5</a:t>
            </a:r>
            <a:endParaRPr lang="ja-JP" altLang="en-US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1154154" y="416148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0.4</a:t>
            </a:r>
            <a:endParaRPr lang="ja-JP" altLang="en-US" dirty="0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1154154" y="506826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0.2</a:t>
            </a:r>
            <a:endParaRPr lang="ja-JP" altLang="en-US" dirty="0"/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11154154" y="5517841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0.1</a:t>
            </a:r>
            <a:endParaRPr lang="ja-JP" altLang="en-US" dirty="0"/>
          </a:p>
        </p:txBody>
      </p:sp>
      <p:sp>
        <p:nvSpPr>
          <p:cNvPr id="55" name="テキスト ボックス 54"/>
          <p:cNvSpPr txBox="1"/>
          <p:nvPr/>
        </p:nvSpPr>
        <p:spPr>
          <a:xfrm rot="16200000">
            <a:off x="10852057" y="4808883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3333FF"/>
                </a:solidFill>
              </a:rPr>
              <a:t>radiation (</a:t>
            </a:r>
            <a:r>
              <a:rPr lang="en-US" altLang="ja-JP" dirty="0" err="1">
                <a:solidFill>
                  <a:srgbClr val="3333FF"/>
                </a:solidFill>
              </a:rPr>
              <a:t>uSv</a:t>
            </a:r>
            <a:r>
              <a:rPr lang="en-US" altLang="ja-JP" dirty="0">
                <a:solidFill>
                  <a:srgbClr val="3333FF"/>
                </a:solidFill>
              </a:rPr>
              <a:t>/h)</a:t>
            </a:r>
            <a:endParaRPr lang="ja-JP" altLang="en-US" dirty="0">
              <a:solidFill>
                <a:srgbClr val="3333FF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547402" y="61426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0</a:t>
            </a:r>
            <a:endParaRPr lang="ja-JP" altLang="en-US" dirty="0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8007735" y="614262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4</a:t>
            </a:r>
            <a:endParaRPr lang="ja-JP" altLang="en-US" dirty="0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9449604" y="6142311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8</a:t>
            </a:r>
            <a:endParaRPr lang="ja-JP" altLang="en-US" dirty="0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0842654" y="6146195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12</a:t>
            </a:r>
            <a:endParaRPr lang="ja-JP" altLang="en-US" dirty="0"/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8423053" y="6374917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time (hrs.)</a:t>
            </a:r>
            <a:endParaRPr lang="ja-JP" altLang="en-US" dirty="0"/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11154154" y="4625103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0.3</a:t>
            </a:r>
            <a:endParaRPr lang="ja-JP" altLang="en-US" dirty="0"/>
          </a:p>
        </p:txBody>
      </p:sp>
      <p:pic>
        <p:nvPicPr>
          <p:cNvPr id="65" name="コンテンツ プレースホルダー 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1" r="41275"/>
          <a:stretch/>
        </p:blipFill>
        <p:spPr>
          <a:xfrm>
            <a:off x="182881" y="1380484"/>
            <a:ext cx="2543694" cy="5140643"/>
          </a:xfrm>
          <a:prstGeom prst="rect">
            <a:avLst/>
          </a:prstGeom>
        </p:spPr>
      </p:pic>
      <p:pic>
        <p:nvPicPr>
          <p:cNvPr id="66" name="図 65"/>
          <p:cNvPicPr>
            <a:picLocks noChangeAspect="1"/>
          </p:cNvPicPr>
          <p:nvPr/>
        </p:nvPicPr>
        <p:blipFill rotWithShape="1">
          <a:blip r:embed="rId6" cstate="print">
            <a:lum bright="1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7" t="42945" r="15603" b="13363"/>
          <a:stretch/>
        </p:blipFill>
        <p:spPr>
          <a:xfrm rot="16200000">
            <a:off x="1703591" y="2762080"/>
            <a:ext cx="5121679" cy="2377443"/>
          </a:xfrm>
          <a:prstGeom prst="rect">
            <a:avLst/>
          </a:prstGeom>
        </p:spPr>
      </p:pic>
      <p:cxnSp>
        <p:nvCxnSpPr>
          <p:cNvPr id="67" name="直線矢印コネクタ 66"/>
          <p:cNvCxnSpPr/>
          <p:nvPr/>
        </p:nvCxnSpPr>
        <p:spPr>
          <a:xfrm>
            <a:off x="1645920" y="4351164"/>
            <a:ext cx="1527384" cy="668057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/>
          <p:nvPr/>
        </p:nvCxnSpPr>
        <p:spPr>
          <a:xfrm flipV="1">
            <a:off x="2060867" y="2748462"/>
            <a:ext cx="1310557" cy="1306368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/>
          <p:nvPr/>
        </p:nvCxnSpPr>
        <p:spPr>
          <a:xfrm>
            <a:off x="1489398" y="3202550"/>
            <a:ext cx="149630" cy="1015631"/>
          </a:xfrm>
          <a:prstGeom prst="straightConnector1">
            <a:avLst/>
          </a:prstGeom>
          <a:ln w="349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/>
          <p:cNvSpPr txBox="1"/>
          <p:nvPr/>
        </p:nvSpPr>
        <p:spPr>
          <a:xfrm>
            <a:off x="450276" y="2793072"/>
            <a:ext cx="201850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FF00"/>
                </a:solidFill>
                <a:latin typeface="+mn-lt"/>
                <a:ea typeface="+mn-ea"/>
              </a:rPr>
              <a:t>c</a:t>
            </a:r>
            <a:r>
              <a:rPr lang="en-US" altLang="ja-JP" dirty="0" smtClean="0">
                <a:solidFill>
                  <a:srgbClr val="FFFF00"/>
                </a:solidFill>
                <a:latin typeface="+mn-lt"/>
                <a:ea typeface="+mn-ea"/>
              </a:rPr>
              <a:t>athode electrode</a:t>
            </a:r>
            <a:endParaRPr kumimoji="1" lang="ja-JP" altLang="en-US" dirty="0">
              <a:solidFill>
                <a:srgbClr val="FFFF00"/>
              </a:solidFill>
              <a:latin typeface="+mn-lt"/>
              <a:ea typeface="+mn-ea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8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753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7072" y="456202"/>
            <a:ext cx="11866617" cy="533400"/>
          </a:xfrm>
        </p:spPr>
        <p:txBody>
          <a:bodyPr>
            <a:normAutofit fontScale="90000"/>
          </a:bodyPr>
          <a:lstStyle/>
          <a:p>
            <a:r>
              <a:rPr lang="en-US" altLang="ja-JP" sz="3600" dirty="0" smtClean="0">
                <a:ea typeface="+mn-ea"/>
              </a:rPr>
              <a:t>3. </a:t>
            </a:r>
            <a:r>
              <a:rPr lang="en-US" altLang="ja-JP" sz="3600" dirty="0">
                <a:ea typeface="+mn-ea"/>
              </a:rPr>
              <a:t>B</a:t>
            </a:r>
            <a:r>
              <a:rPr lang="en-US" altLang="ja-JP" sz="3600" dirty="0" smtClean="0">
                <a:ea typeface="+mn-ea"/>
              </a:rPr>
              <a:t>eamline</a:t>
            </a:r>
            <a:endParaRPr lang="ja-JP" altLang="en-US" sz="2700" dirty="0">
              <a:ea typeface="+mn-ea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June 22, 2017</a:t>
            </a:r>
            <a:endParaRPr lang="ja-JP" altLang="en-US"/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28" b="5572"/>
          <a:stretch/>
        </p:blipFill>
        <p:spPr>
          <a:xfrm>
            <a:off x="262084" y="1272230"/>
            <a:ext cx="6015949" cy="5444449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4" cstate="print">
            <a:lum bright="13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839" t="18750" r="8755" b="9618"/>
          <a:stretch/>
        </p:blipFill>
        <p:spPr>
          <a:xfrm>
            <a:off x="6650390" y="2808729"/>
            <a:ext cx="5114249" cy="3898051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3615037" y="2099748"/>
            <a:ext cx="171072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err="1">
                <a:latin typeface="+mn-lt"/>
                <a:ea typeface="+mn-ea"/>
              </a:rPr>
              <a:t>b</a:t>
            </a:r>
            <a:r>
              <a:rPr lang="en-US" altLang="ja-JP" dirty="0" err="1" smtClean="0">
                <a:latin typeface="+mn-lt"/>
                <a:ea typeface="+mn-ea"/>
              </a:rPr>
              <a:t>eding</a:t>
            </a:r>
            <a:r>
              <a:rPr lang="en-US" altLang="ja-JP" dirty="0" smtClean="0">
                <a:latin typeface="+mn-lt"/>
                <a:ea typeface="+mn-ea"/>
              </a:rPr>
              <a:t> magnet</a:t>
            </a:r>
            <a:endParaRPr kumimoji="1" lang="ja-JP" altLang="en-US" dirty="0">
              <a:latin typeface="+mn-lt"/>
              <a:ea typeface="+mn-ea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9732798" y="403948"/>
            <a:ext cx="145424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n-lt"/>
                <a:ea typeface="+mn-ea"/>
              </a:rPr>
              <a:t>b</a:t>
            </a:r>
            <a:r>
              <a:rPr lang="en-US" altLang="ja-JP" dirty="0" smtClean="0">
                <a:latin typeface="+mn-lt"/>
                <a:ea typeface="+mn-ea"/>
              </a:rPr>
              <a:t>eam profile</a:t>
            </a:r>
          </a:p>
        </p:txBody>
      </p:sp>
      <p:cxnSp>
        <p:nvCxnSpPr>
          <p:cNvPr id="8" name="直線矢印コネクタ 7"/>
          <p:cNvCxnSpPr>
            <a:stCxn id="18" idx="2"/>
          </p:cNvCxnSpPr>
          <p:nvPr/>
        </p:nvCxnSpPr>
        <p:spPr>
          <a:xfrm>
            <a:off x="4470400" y="2469080"/>
            <a:ext cx="92200" cy="83836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834170" y="1808993"/>
            <a:ext cx="1043876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latin typeface="+mn-lt"/>
                <a:ea typeface="+mn-ea"/>
              </a:rPr>
              <a:t>solenoid</a:t>
            </a:r>
            <a:endParaRPr kumimoji="1" lang="ja-JP" altLang="en-US" dirty="0">
              <a:latin typeface="+mn-lt"/>
              <a:ea typeface="+mn-ea"/>
            </a:endParaRPr>
          </a:p>
        </p:txBody>
      </p:sp>
      <p:cxnSp>
        <p:nvCxnSpPr>
          <p:cNvPr id="25" name="直線矢印コネクタ 24"/>
          <p:cNvCxnSpPr/>
          <p:nvPr/>
        </p:nvCxnSpPr>
        <p:spPr>
          <a:xfrm flipH="1">
            <a:off x="2606402" y="2276287"/>
            <a:ext cx="455536" cy="7068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4764296" y="2469080"/>
            <a:ext cx="1886094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n-lt"/>
                <a:ea typeface="+mn-ea"/>
              </a:rPr>
              <a:t>d</a:t>
            </a:r>
            <a:r>
              <a:rPr lang="en-US" altLang="ja-JP" dirty="0" smtClean="0">
                <a:latin typeface="+mn-lt"/>
                <a:ea typeface="+mn-ea"/>
              </a:rPr>
              <a:t>ifferential pump</a:t>
            </a:r>
            <a:endParaRPr kumimoji="1" lang="ja-JP" altLang="en-US" dirty="0">
              <a:latin typeface="+mn-lt"/>
              <a:ea typeface="+mn-ea"/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 flipH="1">
            <a:off x="4747248" y="2888264"/>
            <a:ext cx="722527" cy="10242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2834170" y="5065422"/>
            <a:ext cx="1454244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n-lt"/>
                <a:ea typeface="+mn-ea"/>
              </a:rPr>
              <a:t>b</a:t>
            </a:r>
            <a:r>
              <a:rPr lang="en-US" altLang="ja-JP" dirty="0" smtClean="0">
                <a:latin typeface="+mn-lt"/>
                <a:ea typeface="+mn-ea"/>
              </a:rPr>
              <a:t>eam profile</a:t>
            </a:r>
          </a:p>
          <a:p>
            <a:r>
              <a:rPr lang="en-US" altLang="ja-JP" dirty="0">
                <a:latin typeface="+mn-lt"/>
                <a:ea typeface="+mn-ea"/>
              </a:rPr>
              <a:t>m</a:t>
            </a:r>
            <a:r>
              <a:rPr lang="en-US" altLang="ja-JP" dirty="0" smtClean="0">
                <a:latin typeface="+mn-lt"/>
                <a:ea typeface="+mn-ea"/>
              </a:rPr>
              <a:t>onitor</a:t>
            </a:r>
          </a:p>
        </p:txBody>
      </p:sp>
      <p:cxnSp>
        <p:nvCxnSpPr>
          <p:cNvPr id="38" name="直線矢印コネクタ 37"/>
          <p:cNvCxnSpPr/>
          <p:nvPr/>
        </p:nvCxnSpPr>
        <p:spPr>
          <a:xfrm flipV="1">
            <a:off x="3757353" y="4504299"/>
            <a:ext cx="1110041" cy="5611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図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1439" y="773280"/>
            <a:ext cx="2743200" cy="1828800"/>
          </a:xfrm>
          <a:prstGeom prst="rect">
            <a:avLst/>
          </a:prstGeom>
        </p:spPr>
      </p:pic>
      <p:cxnSp>
        <p:nvCxnSpPr>
          <p:cNvPr id="42" name="直線矢印コネクタ 41"/>
          <p:cNvCxnSpPr/>
          <p:nvPr/>
        </p:nvCxnSpPr>
        <p:spPr>
          <a:xfrm flipV="1">
            <a:off x="4022884" y="5653092"/>
            <a:ext cx="1110041" cy="56112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2540000" y="5931849"/>
            <a:ext cx="140294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+mn-lt"/>
                <a:ea typeface="+mn-ea"/>
              </a:rPr>
              <a:t>b</a:t>
            </a:r>
            <a:r>
              <a:rPr lang="en-US" altLang="ja-JP" dirty="0" smtClean="0">
                <a:latin typeface="+mn-lt"/>
                <a:ea typeface="+mn-ea"/>
              </a:rPr>
              <a:t>eam dump</a:t>
            </a:r>
          </a:p>
        </p:txBody>
      </p:sp>
      <p:cxnSp>
        <p:nvCxnSpPr>
          <p:cNvPr id="44" name="直線矢印コネクタ 43"/>
          <p:cNvCxnSpPr/>
          <p:nvPr/>
        </p:nvCxnSpPr>
        <p:spPr>
          <a:xfrm flipH="1">
            <a:off x="9630986" y="2284414"/>
            <a:ext cx="529015" cy="2136793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フッター プレースホルダー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zh-CN" smtClean="0"/>
              <a:t>N. Nishimori   ERL17  CERN </a:t>
            </a:r>
            <a:endParaRPr lang="ja-JP" altLang="en-US"/>
          </a:p>
        </p:txBody>
      </p:sp>
      <p:sp>
        <p:nvSpPr>
          <p:cNvPr id="22" name="スライド番号プレースホルダー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A37A1-14A7-49DA-A48A-459378D45425}" type="slidenum">
              <a:rPr lang="ja-JP" altLang="en-US" smtClean="0"/>
              <a:pPr>
                <a:defRPr/>
              </a:pPr>
              <a:t>9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33909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クラリティ">
  <a:themeElements>
    <a:clrScheme name="クラリティ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クラシック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クラリティ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84699</TotalTime>
  <Words>816</Words>
  <Application>Microsoft Office PowerPoint</Application>
  <PresentationFormat>ワイド画面</PresentationFormat>
  <Paragraphs>343</Paragraphs>
  <Slides>13</Slides>
  <Notes>13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13</vt:i4>
      </vt:variant>
    </vt:vector>
  </HeadingPairs>
  <TitlesOfParts>
    <vt:vector size="21" baseType="lpstr">
      <vt:lpstr>ＭＳ Ｐゴシック</vt:lpstr>
      <vt:lpstr>ＭＳ Ｐ明朝</vt:lpstr>
      <vt:lpstr>Arial</vt:lpstr>
      <vt:lpstr>Calibri</vt:lpstr>
      <vt:lpstr>Symbol</vt:lpstr>
      <vt:lpstr>Wingdings</vt:lpstr>
      <vt:lpstr>デザインの設定</vt:lpstr>
      <vt:lpstr>クラリティ</vt:lpstr>
      <vt:lpstr>PowerPoint プレゼンテーション</vt:lpstr>
      <vt:lpstr>Outline</vt:lpstr>
      <vt:lpstr>Application of high current DC gun</vt:lpstr>
      <vt:lpstr>Development of a photoemission DC gun at QST</vt:lpstr>
      <vt:lpstr>1. Development of an alkali photocathode preparation chamber (2013~)</vt:lpstr>
      <vt:lpstr>Fabrication of Cs3Sb photocathode</vt:lpstr>
      <vt:lpstr>2. Development of a photoemission DC gun </vt:lpstr>
      <vt:lpstr>HV test with cathode electrode in place</vt:lpstr>
      <vt:lpstr>3. Beamline</vt:lpstr>
      <vt:lpstr>mA beam generation</vt:lpstr>
      <vt:lpstr>mA beam generation</vt:lpstr>
      <vt:lpstr>Vacuum incident during beam transport</vt:lpstr>
      <vt:lpstr>Summary</vt:lpstr>
    </vt:vector>
  </TitlesOfParts>
  <Company>JAERI-FEL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of an electron gun  for the ERL project</dc:title>
  <dc:creator>西森信行</dc:creator>
  <cp:lastModifiedBy>西森信行</cp:lastModifiedBy>
  <cp:revision>1378</cp:revision>
  <cp:lastPrinted>2015-06-04T10:28:22Z</cp:lastPrinted>
  <dcterms:created xsi:type="dcterms:W3CDTF">2006-03-03T04:20:12Z</dcterms:created>
  <dcterms:modified xsi:type="dcterms:W3CDTF">2017-06-17T04:48:30Z</dcterms:modified>
  <cp:contentStatus>最終版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