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tmp" ContentType="image/p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2" r:id="rId2"/>
    <p:sldId id="273" r:id="rId3"/>
    <p:sldId id="274" r:id="rId4"/>
    <p:sldId id="277" r:id="rId5"/>
    <p:sldId id="279" r:id="rId6"/>
    <p:sldId id="267" r:id="rId7"/>
    <p:sldId id="268" r:id="rId8"/>
    <p:sldId id="275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4" autoAdjust="0"/>
    <p:restoredTop sz="94660" autoAdjust="0"/>
  </p:normalViewPr>
  <p:slideViewPr>
    <p:cSldViewPr snapToGrid="0">
      <p:cViewPr>
        <p:scale>
          <a:sx n="96" d="100"/>
          <a:sy n="96" d="100"/>
        </p:scale>
        <p:origin x="-80" y="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84BCA-F3D4-494C-93EC-171956884BE7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338DD-80D7-4901-A735-CB3B6E9332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2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E78B0-DC70-4FC4-BE74-958C7A8DAA7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729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28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839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56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730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630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647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802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651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30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266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625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0FEA2-A26F-4512-891B-01D33D70CB29}" type="datetimeFigureOut">
              <a:rPr lang="en-GB" smtClean="0"/>
              <a:t>30/06/16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69421-BE65-4C1D-A740-ED0582DE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545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4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tm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tm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tiff"/><Relationship Id="rId3" Type="http://schemas.openxmlformats.org/officeDocument/2006/relationships/image" Target="../media/image2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047" y="1373974"/>
            <a:ext cx="5887082" cy="1839185"/>
          </a:xfrm>
        </p:spPr>
        <p:txBody>
          <a:bodyPr>
            <a:normAutofit fontScale="90000"/>
          </a:bodyPr>
          <a:lstStyle/>
          <a:p>
            <a:r>
              <a:rPr lang="en-US" altLang="en-US" sz="2800" dirty="0">
                <a:latin typeface="Arial Unicode MS" panose="020B0604020202020204" pitchFamily="34" charset="-128"/>
              </a:rPr>
              <a:t>Graphene – Quantum dot Hybrid photodetector technology for CMOS compatible high performance photodetectors from the UV to Short-wave Infrared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048" y="3553877"/>
            <a:ext cx="7886700" cy="1965574"/>
          </a:xfrm>
        </p:spPr>
        <p:txBody>
          <a:bodyPr>
            <a:normAutofit fontScale="62500" lnSpcReduction="20000"/>
          </a:bodyPr>
          <a:lstStyle/>
          <a:p>
            <a:r>
              <a:rPr lang="en-US" sz="2900" dirty="0">
                <a:latin typeface="Existence Light" panose="020B0200000200020004" pitchFamily="34" charset="0"/>
              </a:rPr>
              <a:t>G. Navickaite</a:t>
            </a:r>
            <a:r>
              <a:rPr lang="en-US" sz="2900" baseline="30000" dirty="0">
                <a:latin typeface="Existence Light" panose="020B0200000200020004" pitchFamily="34" charset="0"/>
              </a:rPr>
              <a:t>1</a:t>
            </a:r>
            <a:r>
              <a:rPr lang="en-US" sz="2900" dirty="0">
                <a:latin typeface="Existence Light" panose="020B0200000200020004" pitchFamily="34" charset="0"/>
              </a:rPr>
              <a:t>, S. Goossens</a:t>
            </a:r>
            <a:r>
              <a:rPr lang="en-US" sz="2900" baseline="30000" dirty="0">
                <a:latin typeface="Existence Light" panose="020B0200000200020004" pitchFamily="34" charset="0"/>
              </a:rPr>
              <a:t>1</a:t>
            </a:r>
            <a:r>
              <a:rPr lang="en-US" sz="2900" dirty="0">
                <a:latin typeface="Existence Light" panose="020B0200000200020004" pitchFamily="34" charset="0"/>
              </a:rPr>
              <a:t>, I. Nikitskiy</a:t>
            </a:r>
            <a:r>
              <a:rPr lang="en-US" sz="2900" baseline="30000" dirty="0">
                <a:latin typeface="Existence Light" panose="020B0200000200020004" pitchFamily="34" charset="0"/>
              </a:rPr>
              <a:t>1</a:t>
            </a:r>
            <a:r>
              <a:rPr lang="en-US" sz="2900" dirty="0">
                <a:latin typeface="Existence Light" panose="020B0200000200020004" pitchFamily="34" charset="0"/>
              </a:rPr>
              <a:t>, E. Puma </a:t>
            </a:r>
            <a:r>
              <a:rPr lang="en-US" sz="2900" baseline="30000" dirty="0">
                <a:latin typeface="Existence Light" panose="020B0200000200020004" pitchFamily="34" charset="0"/>
              </a:rPr>
              <a:t>1</a:t>
            </a:r>
            <a:r>
              <a:rPr lang="en-US" sz="2900" dirty="0">
                <a:latin typeface="Existence Light" panose="020B0200000200020004" pitchFamily="34" charset="0"/>
              </a:rPr>
              <a:t>, T. Galan</a:t>
            </a:r>
            <a:r>
              <a:rPr lang="en-US" sz="2900" baseline="30000" dirty="0">
                <a:latin typeface="Existence Light" panose="020B0200000200020004" pitchFamily="34" charset="0"/>
              </a:rPr>
              <a:t>1</a:t>
            </a:r>
            <a:r>
              <a:rPr lang="en-US" sz="2900" dirty="0">
                <a:latin typeface="Existence Light" panose="020B0200000200020004" pitchFamily="34" charset="0"/>
              </a:rPr>
              <a:t>, S. Gupta</a:t>
            </a:r>
            <a:r>
              <a:rPr lang="en-US" sz="2900" baseline="30000" dirty="0">
                <a:latin typeface="Existence Light" panose="020B0200000200020004" pitchFamily="34" charset="0"/>
              </a:rPr>
              <a:t>1</a:t>
            </a:r>
            <a:r>
              <a:rPr lang="en-US" sz="2900" dirty="0">
                <a:latin typeface="Existence Light" panose="020B0200000200020004" pitchFamily="34" charset="0"/>
              </a:rPr>
              <a:t>, M. Montagut</a:t>
            </a:r>
            <a:r>
              <a:rPr lang="en-US" sz="2900" baseline="30000" dirty="0">
                <a:latin typeface="Existence Light" panose="020B0200000200020004" pitchFamily="34" charset="0"/>
              </a:rPr>
              <a:t>1</a:t>
            </a:r>
            <a:r>
              <a:rPr lang="en-US" sz="2900" dirty="0">
                <a:latin typeface="Existence Light" panose="020B0200000200020004" pitchFamily="34" charset="0"/>
              </a:rPr>
              <a:t>, C. Monasterio</a:t>
            </a:r>
            <a:r>
              <a:rPr lang="en-US" sz="2900" baseline="30000" dirty="0">
                <a:latin typeface="Existence Light" panose="020B0200000200020004" pitchFamily="34" charset="0"/>
              </a:rPr>
              <a:t>1</a:t>
            </a:r>
            <a:r>
              <a:rPr lang="sv-SE" sz="2900" dirty="0">
                <a:latin typeface="Existence Light" panose="020B0200000200020004" pitchFamily="34" charset="0"/>
              </a:rPr>
              <a:t>, </a:t>
            </a:r>
            <a:r>
              <a:rPr lang="sv-SE" sz="2900" b="1" dirty="0">
                <a:latin typeface="Existence Light" panose="020B0200000200020004" pitchFamily="34" charset="0"/>
              </a:rPr>
              <a:t>F. </a:t>
            </a:r>
            <a:r>
              <a:rPr lang="sv-SE" sz="2900" b="1" dirty="0" smtClean="0">
                <a:latin typeface="Existence Light" panose="020B0200000200020004" pitchFamily="34" charset="0"/>
              </a:rPr>
              <a:t>H. L. Koppens</a:t>
            </a:r>
            <a:r>
              <a:rPr lang="sv-SE" sz="2900" b="1" baseline="30000" dirty="0" smtClean="0">
                <a:latin typeface="Existence Light" panose="020B0200000200020004" pitchFamily="34" charset="0"/>
              </a:rPr>
              <a:t>1,2</a:t>
            </a:r>
            <a:r>
              <a:rPr lang="en-US" sz="2900" b="1" dirty="0" smtClean="0">
                <a:latin typeface="Existence Light" panose="020B0200000200020004" pitchFamily="34" charset="0"/>
              </a:rPr>
              <a:t> </a:t>
            </a:r>
            <a:r>
              <a:rPr lang="en-US" sz="2900" b="1" dirty="0">
                <a:latin typeface="Existence Light" panose="020B0200000200020004" pitchFamily="34" charset="0"/>
              </a:rPr>
              <a:t>, </a:t>
            </a:r>
            <a:r>
              <a:rPr lang="sv-SE" sz="2900" b="1" dirty="0">
                <a:latin typeface="Existence Light" panose="020B0200000200020004" pitchFamily="34" charset="0"/>
              </a:rPr>
              <a:t>G. Konstantatos</a:t>
            </a:r>
            <a:r>
              <a:rPr lang="sv-SE" sz="2900" b="1" baseline="30000" dirty="0">
                <a:latin typeface="Existence Light" panose="020B0200000200020004" pitchFamily="34" charset="0"/>
              </a:rPr>
              <a:t>1,2</a:t>
            </a:r>
            <a:endParaRPr lang="en-US" altLang="lt-LT" sz="2900" b="1" i="1" baseline="30000" dirty="0">
              <a:solidFill>
                <a:srgbClr val="595959"/>
              </a:solidFill>
              <a:latin typeface="Existence Light" panose="020B02000002000200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lt-LT" sz="2900" i="1" baseline="30000" dirty="0">
                <a:solidFill>
                  <a:srgbClr val="595959"/>
                </a:solidFill>
                <a:latin typeface="Existence Light" panose="020B0200000200020004" pitchFamily="34" charset="0"/>
              </a:rPr>
              <a:t>1</a:t>
            </a:r>
            <a:r>
              <a:rPr lang="en-US" altLang="lt-LT" sz="2900" i="1" dirty="0">
                <a:solidFill>
                  <a:srgbClr val="595959"/>
                </a:solidFill>
                <a:latin typeface="Existence Light" panose="020B0200000200020004" pitchFamily="34" charset="0"/>
              </a:rPr>
              <a:t> ICFO - </a:t>
            </a:r>
            <a:r>
              <a:rPr lang="en-US" altLang="lt-LT" sz="2900" i="1" dirty="0" err="1">
                <a:solidFill>
                  <a:srgbClr val="595959"/>
                </a:solidFill>
                <a:latin typeface="Existence Light" panose="020B0200000200020004" pitchFamily="34" charset="0"/>
              </a:rPr>
              <a:t>Institut</a:t>
            </a:r>
            <a:r>
              <a:rPr lang="en-US" altLang="lt-LT" sz="2900" i="1" dirty="0">
                <a:solidFill>
                  <a:srgbClr val="595959"/>
                </a:solidFill>
                <a:latin typeface="Existence Light" panose="020B0200000200020004" pitchFamily="34" charset="0"/>
              </a:rPr>
              <a:t> de </a:t>
            </a:r>
            <a:r>
              <a:rPr lang="en-US" altLang="lt-LT" sz="2900" i="1" dirty="0" err="1">
                <a:solidFill>
                  <a:srgbClr val="595959"/>
                </a:solidFill>
                <a:latin typeface="Existence Light" panose="020B0200000200020004" pitchFamily="34" charset="0"/>
              </a:rPr>
              <a:t>Ciències</a:t>
            </a:r>
            <a:r>
              <a:rPr lang="en-US" altLang="lt-LT" sz="2900" i="1" dirty="0">
                <a:solidFill>
                  <a:srgbClr val="595959"/>
                </a:solidFill>
                <a:latin typeface="Existence Light" panose="020B0200000200020004" pitchFamily="34" charset="0"/>
              </a:rPr>
              <a:t> </a:t>
            </a:r>
            <a:r>
              <a:rPr lang="en-US" altLang="lt-LT" sz="2900" i="1" dirty="0" err="1">
                <a:solidFill>
                  <a:srgbClr val="595959"/>
                </a:solidFill>
                <a:latin typeface="Existence Light" panose="020B0200000200020004" pitchFamily="34" charset="0"/>
              </a:rPr>
              <a:t>Fotòniques</a:t>
            </a:r>
            <a:r>
              <a:rPr lang="en-US" altLang="lt-LT" sz="2900" i="1" dirty="0">
                <a:solidFill>
                  <a:srgbClr val="595959"/>
                </a:solidFill>
                <a:latin typeface="Existence Light" panose="020B0200000200020004" pitchFamily="34" charset="0"/>
              </a:rPr>
              <a:t>, Mediterranean Technology Park, 08860  </a:t>
            </a:r>
            <a:r>
              <a:rPr lang="en-US" altLang="lt-LT" sz="2900" i="1" dirty="0" err="1">
                <a:solidFill>
                  <a:srgbClr val="595959"/>
                </a:solidFill>
                <a:latin typeface="Existence Light" panose="020B0200000200020004" pitchFamily="34" charset="0"/>
              </a:rPr>
              <a:t>Castelldefels</a:t>
            </a:r>
            <a:r>
              <a:rPr lang="en-US" altLang="lt-LT" sz="2900" i="1" dirty="0">
                <a:solidFill>
                  <a:srgbClr val="595959"/>
                </a:solidFill>
                <a:latin typeface="Existence Light" panose="020B0200000200020004" pitchFamily="34" charset="0"/>
              </a:rPr>
              <a:t>, Barcelona, Spain</a:t>
            </a:r>
          </a:p>
          <a:p>
            <a:pPr>
              <a:spcBef>
                <a:spcPct val="50000"/>
              </a:spcBef>
            </a:pPr>
            <a:r>
              <a:rPr lang="en-GB" sz="2900" i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2</a:t>
            </a:r>
            <a:r>
              <a:rPr lang="en-GB" sz="2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 ICREA – </a:t>
            </a:r>
            <a:r>
              <a:rPr lang="en-GB" sz="29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Institució</a:t>
            </a:r>
            <a:r>
              <a:rPr lang="en-GB" sz="2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 </a:t>
            </a:r>
            <a:r>
              <a:rPr lang="en-GB" sz="29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Catalana</a:t>
            </a:r>
            <a:r>
              <a:rPr lang="en-GB" sz="2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 de </a:t>
            </a:r>
            <a:r>
              <a:rPr lang="en-GB" sz="29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Reçerca</a:t>
            </a:r>
            <a:r>
              <a:rPr lang="en-GB" sz="2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 </a:t>
            </a:r>
            <a:r>
              <a:rPr lang="en-GB" sz="29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i</a:t>
            </a:r>
            <a:r>
              <a:rPr lang="en-GB" sz="2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 </a:t>
            </a:r>
            <a:r>
              <a:rPr lang="en-GB" sz="29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Estudis</a:t>
            </a:r>
            <a:r>
              <a:rPr lang="en-GB" sz="2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 </a:t>
            </a:r>
            <a:r>
              <a:rPr lang="en-GB" sz="29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Avançats</a:t>
            </a:r>
            <a:r>
              <a:rPr lang="en-GB" sz="2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, Barcelona, Spain</a:t>
            </a:r>
          </a:p>
          <a:p>
            <a:pPr>
              <a:spcBef>
                <a:spcPct val="50000"/>
              </a:spcBef>
            </a:pPr>
            <a:r>
              <a:rPr lang="en-GB" altLang="lt-LT" sz="2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Existence Light"/>
              </a:rPr>
              <a:t>Gerasimos.Konstantatos@icfo.es, Frank.koppens@icfo.es</a:t>
            </a:r>
            <a:endParaRPr lang="en-US" altLang="lt-LT" sz="2900" i="1" dirty="0">
              <a:solidFill>
                <a:schemeClr val="tx1">
                  <a:lumMod val="65000"/>
                  <a:lumOff val="35000"/>
                </a:schemeClr>
              </a:solidFill>
              <a:latin typeface="Existence Light" panose="020B0200000200020004" pitchFamily="34" charset="0"/>
            </a:endParaRPr>
          </a:p>
          <a:p>
            <a:endParaRPr lang="en-GB" dirty="0"/>
          </a:p>
        </p:txBody>
      </p:sp>
      <p:pic>
        <p:nvPicPr>
          <p:cNvPr id="4" name="Picture 71" descr="ICFO logo VECT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130" y="710631"/>
            <a:ext cx="2620793" cy="1972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7053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722313"/>
            <a:ext cx="4173206" cy="5837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baseline="30000" dirty="0"/>
              <a:t>Consumer market:</a:t>
            </a:r>
            <a:r>
              <a:rPr lang="en-US" sz="2800" dirty="0"/>
              <a:t> </a:t>
            </a:r>
            <a:r>
              <a:rPr lang="en-US" sz="2800" baseline="30000" dirty="0"/>
              <a:t>digital imaging, surveillance, remote sensing </a:t>
            </a:r>
          </a:p>
          <a:p>
            <a:pPr marL="285750" indent="-285750">
              <a:buFont typeface="Arial"/>
              <a:buChar char="•"/>
            </a:pPr>
            <a:r>
              <a:rPr lang="en-US" sz="2800" baseline="30000" dirty="0"/>
              <a:t>The automotive industry (thermal, passive night vision)</a:t>
            </a:r>
          </a:p>
          <a:p>
            <a:pPr marL="285750" indent="-285750">
              <a:buFont typeface="Arial"/>
              <a:buChar char="•"/>
            </a:pPr>
            <a:r>
              <a:rPr lang="en-US" sz="2800" baseline="30000" dirty="0"/>
              <a:t>The biomedical industry (x-ray imaging, NIR biomedical imaging and diagnostics),</a:t>
            </a:r>
          </a:p>
          <a:p>
            <a:pPr marL="285750" indent="-285750">
              <a:buFont typeface="Arial"/>
              <a:buChar char="•"/>
            </a:pPr>
            <a:r>
              <a:rPr lang="en-US" sz="2800" baseline="30000" dirty="0"/>
              <a:t>Environmental monitoring (Infrared, UV and multispectral imaging), </a:t>
            </a:r>
          </a:p>
          <a:p>
            <a:pPr marL="285750" indent="-285750">
              <a:buFont typeface="Arial"/>
              <a:buChar char="•"/>
            </a:pPr>
            <a:r>
              <a:rPr lang="en-US" sz="2800" baseline="30000" dirty="0"/>
              <a:t>Safety (x-ray imaging, explosives and threat detection), </a:t>
            </a:r>
          </a:p>
          <a:p>
            <a:pPr marL="285750" indent="-285750">
              <a:buFont typeface="Arial"/>
              <a:buChar char="•"/>
            </a:pPr>
            <a:r>
              <a:rPr lang="en-US" sz="2800" baseline="30000" dirty="0"/>
              <a:t>Metrology (scientific metrology, space applications etc.) </a:t>
            </a:r>
          </a:p>
          <a:p>
            <a:pPr marL="285750" indent="-285750">
              <a:buFont typeface="Arial"/>
              <a:buChar char="•"/>
            </a:pPr>
            <a:r>
              <a:rPr lang="en-US" sz="2800" baseline="30000" dirty="0"/>
              <a:t>Wearable devices (pulse- </a:t>
            </a:r>
            <a:r>
              <a:rPr lang="en-US" sz="2800" baseline="30000" dirty="0" err="1"/>
              <a:t>oxymetry</a:t>
            </a:r>
            <a:r>
              <a:rPr lang="en-US" sz="2800" baseline="30000" dirty="0"/>
              <a:t>, and other kinds of health monitoring).</a:t>
            </a:r>
          </a:p>
          <a:p>
            <a:pPr marL="285750" indent="-285750">
              <a:buFont typeface="Arial"/>
              <a:buChar char="•"/>
            </a:pPr>
            <a:r>
              <a:rPr lang="en-US" sz="2800" baseline="30000" dirty="0"/>
              <a:t>Process Monitoring (agro-, food- pharmaceutical inspection)</a:t>
            </a:r>
          </a:p>
          <a:p>
            <a:pPr marL="285750" indent="-285750">
              <a:buFont typeface="Arial"/>
              <a:buChar char="•"/>
            </a:pPr>
            <a:r>
              <a:rPr lang="en-US" sz="2800" baseline="30000" dirty="0"/>
              <a:t>Machine vision (industrial manufacturing, AUVs, Drones)</a:t>
            </a:r>
            <a:r>
              <a:rPr lang="en-US" sz="2800" dirty="0"/>
              <a:t> </a:t>
            </a:r>
            <a:endParaRPr lang="en-US" sz="2800" baseline="30000" dirty="0"/>
          </a:p>
        </p:txBody>
      </p:sp>
      <p:sp>
        <p:nvSpPr>
          <p:cNvPr id="3" name="Rectangle 2"/>
          <p:cNvSpPr/>
          <p:nvPr/>
        </p:nvSpPr>
        <p:spPr>
          <a:xfrm>
            <a:off x="3167845" y="260649"/>
            <a:ext cx="27631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baseline="30000" dirty="0"/>
              <a:t>Market </a:t>
            </a:r>
            <a:r>
              <a:rPr lang="en-US" sz="3600" b="1" baseline="30000" dirty="0" smtClean="0"/>
              <a:t>Applications</a:t>
            </a:r>
            <a:endParaRPr lang="en-US" sz="3600" b="1" baseline="30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0" b="29066"/>
          <a:stretch/>
        </p:blipFill>
        <p:spPr bwMode="auto">
          <a:xfrm>
            <a:off x="5978936" y="973718"/>
            <a:ext cx="1987072" cy="1202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4" r="14063" b="27512"/>
          <a:stretch/>
        </p:blipFill>
        <p:spPr bwMode="auto">
          <a:xfrm>
            <a:off x="6160232" y="5474030"/>
            <a:ext cx="1834103" cy="12310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5" b="29396"/>
          <a:stretch/>
        </p:blipFill>
        <p:spPr bwMode="auto">
          <a:xfrm>
            <a:off x="4149372" y="2761984"/>
            <a:ext cx="1979296" cy="1253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2" b="29177"/>
          <a:stretch/>
        </p:blipFill>
        <p:spPr bwMode="auto">
          <a:xfrm>
            <a:off x="4197110" y="973716"/>
            <a:ext cx="1674186" cy="1208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2" t="11838" b="31709"/>
          <a:stretch/>
        </p:blipFill>
        <p:spPr bwMode="auto">
          <a:xfrm>
            <a:off x="6225268" y="2761984"/>
            <a:ext cx="1740740" cy="1253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9" t="7529" r="10974" b="22060"/>
          <a:stretch/>
        </p:blipFill>
        <p:spPr bwMode="auto">
          <a:xfrm>
            <a:off x="4449450" y="4297463"/>
            <a:ext cx="1421846" cy="120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D:\Media\Digivision\Pildoras\Guiones\1.Optical Monitor_TurgutDurduran\Frames\Optical_Monitor_(1-42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921" y="5563215"/>
            <a:ext cx="1425374" cy="10690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05" b="27704"/>
          <a:stretch/>
        </p:blipFill>
        <p:spPr bwMode="auto">
          <a:xfrm>
            <a:off x="6180048" y="4297463"/>
            <a:ext cx="1794472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18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75980" y="12172"/>
            <a:ext cx="4228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baseline="30000" dirty="0"/>
              <a:t>Existing technology</a:t>
            </a:r>
            <a:r>
              <a:rPr lang="en-US" sz="3600" b="1" dirty="0"/>
              <a:t> </a:t>
            </a:r>
            <a:r>
              <a:rPr lang="en-US" sz="3600" b="1" baseline="30000" dirty="0" smtClean="0"/>
              <a:t>roadblocks</a:t>
            </a:r>
            <a:endParaRPr lang="en-US" sz="3600" b="1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919461" y="788838"/>
            <a:ext cx="5022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Technology Fragmentation</a:t>
            </a:r>
          </a:p>
        </p:txBody>
      </p:sp>
      <p:pic>
        <p:nvPicPr>
          <p:cNvPr id="6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4948" y="1143811"/>
            <a:ext cx="3047815" cy="2694721"/>
          </a:xfrm>
          <a:prstGeom prst="rect">
            <a:avLst/>
          </a:prstGeom>
          <a:ln>
            <a:round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166066" y="971683"/>
            <a:ext cx="2214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Non Monolithic Solutions</a:t>
            </a:r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4629150" y="2188746"/>
            <a:ext cx="3371850" cy="1214278"/>
            <a:chOff x="2022" y="3318"/>
            <a:chExt cx="2820" cy="787"/>
          </a:xfrm>
        </p:grpSpPr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3672" y="3374"/>
              <a:ext cx="1170" cy="4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058" tIns="41029" rIns="82058" bIns="41029">
              <a:spAutoFit/>
            </a:bodyPr>
            <a:lstStyle>
              <a:lvl1pPr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400" b="1"/>
                <a:t>InGaAs Photodiode </a:t>
              </a:r>
            </a:p>
            <a:p>
              <a:pPr eaLnBrk="1" hangingPunct="1"/>
              <a:r>
                <a:rPr lang="en-US" altLang="en-US" sz="1400" b="1"/>
                <a:t>Array Chip</a:t>
              </a: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3672" y="3772"/>
              <a:ext cx="830" cy="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058" tIns="41029" rIns="82058" bIns="41029">
              <a:spAutoFit/>
            </a:bodyPr>
            <a:lstStyle>
              <a:lvl1pPr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400" b="1" dirty="0"/>
                <a:t>Si ROIC Chip</a:t>
              </a: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022" y="3718"/>
              <a:ext cx="1546" cy="24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2117" y="3478"/>
              <a:ext cx="49" cy="121"/>
            </a:xfrm>
            <a:custGeom>
              <a:avLst/>
              <a:gdLst>
                <a:gd name="T0" fmla="*/ 44 w 54"/>
                <a:gd name="T1" fmla="*/ 0 h 137"/>
                <a:gd name="T2" fmla="*/ 6 w 54"/>
                <a:gd name="T3" fmla="*/ 54 h 137"/>
                <a:gd name="T4" fmla="*/ 6 w 54"/>
                <a:gd name="T5" fmla="*/ 107 h 1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4" h="137">
                  <a:moveTo>
                    <a:pt x="54" y="0"/>
                  </a:moveTo>
                  <a:cubicBezTo>
                    <a:pt x="35" y="23"/>
                    <a:pt x="16" y="46"/>
                    <a:pt x="8" y="69"/>
                  </a:cubicBezTo>
                  <a:cubicBezTo>
                    <a:pt x="0" y="92"/>
                    <a:pt x="4" y="114"/>
                    <a:pt x="8" y="1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3146" y="3526"/>
              <a:ext cx="49" cy="121"/>
            </a:xfrm>
            <a:custGeom>
              <a:avLst/>
              <a:gdLst>
                <a:gd name="T0" fmla="*/ 44 w 54"/>
                <a:gd name="T1" fmla="*/ 0 h 137"/>
                <a:gd name="T2" fmla="*/ 6 w 54"/>
                <a:gd name="T3" fmla="*/ 54 h 137"/>
                <a:gd name="T4" fmla="*/ 6 w 54"/>
                <a:gd name="T5" fmla="*/ 107 h 1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4" h="137">
                  <a:moveTo>
                    <a:pt x="54" y="0"/>
                  </a:moveTo>
                  <a:cubicBezTo>
                    <a:pt x="35" y="23"/>
                    <a:pt x="16" y="46"/>
                    <a:pt x="8" y="69"/>
                  </a:cubicBezTo>
                  <a:cubicBezTo>
                    <a:pt x="0" y="92"/>
                    <a:pt x="4" y="114"/>
                    <a:pt x="8" y="1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2343" y="3659"/>
              <a:ext cx="52" cy="5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15" name="Oval 11"/>
            <p:cNvSpPr>
              <a:spLocks noChangeArrowheads="1"/>
            </p:cNvSpPr>
            <p:nvPr/>
          </p:nvSpPr>
          <p:spPr bwMode="auto">
            <a:xfrm>
              <a:off x="2435" y="3659"/>
              <a:ext cx="52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2516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2682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18" name="Oval 14"/>
            <p:cNvSpPr>
              <a:spLocks noChangeArrowheads="1"/>
            </p:cNvSpPr>
            <p:nvPr/>
          </p:nvSpPr>
          <p:spPr bwMode="auto">
            <a:xfrm>
              <a:off x="2764" y="3659"/>
              <a:ext cx="52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19" name="Oval 15"/>
            <p:cNvSpPr>
              <a:spLocks noChangeArrowheads="1"/>
            </p:cNvSpPr>
            <p:nvPr/>
          </p:nvSpPr>
          <p:spPr bwMode="auto">
            <a:xfrm>
              <a:off x="2599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20" name="Oval 16"/>
            <p:cNvSpPr>
              <a:spLocks noChangeArrowheads="1"/>
            </p:cNvSpPr>
            <p:nvPr/>
          </p:nvSpPr>
          <p:spPr bwMode="auto">
            <a:xfrm>
              <a:off x="2832" y="3648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21" name="Oval 17"/>
            <p:cNvSpPr>
              <a:spLocks noChangeArrowheads="1"/>
            </p:cNvSpPr>
            <p:nvPr/>
          </p:nvSpPr>
          <p:spPr bwMode="auto">
            <a:xfrm>
              <a:off x="2929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3012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23" name="Oval 19"/>
            <p:cNvSpPr>
              <a:spLocks noChangeArrowheads="1"/>
            </p:cNvSpPr>
            <p:nvPr/>
          </p:nvSpPr>
          <p:spPr bwMode="auto">
            <a:xfrm>
              <a:off x="3094" y="3659"/>
              <a:ext cx="52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24" name="Oval 20"/>
            <p:cNvSpPr>
              <a:spLocks noChangeArrowheads="1"/>
            </p:cNvSpPr>
            <p:nvPr/>
          </p:nvSpPr>
          <p:spPr bwMode="auto">
            <a:xfrm>
              <a:off x="3176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25" name="Oval 21"/>
            <p:cNvSpPr>
              <a:spLocks noChangeArrowheads="1"/>
            </p:cNvSpPr>
            <p:nvPr/>
          </p:nvSpPr>
          <p:spPr bwMode="auto">
            <a:xfrm>
              <a:off x="3259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26" name="Oval 22"/>
            <p:cNvSpPr>
              <a:spLocks noChangeArrowheads="1"/>
            </p:cNvSpPr>
            <p:nvPr/>
          </p:nvSpPr>
          <p:spPr bwMode="auto">
            <a:xfrm>
              <a:off x="3341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27" name="Oval 23"/>
            <p:cNvSpPr>
              <a:spLocks noChangeArrowheads="1"/>
            </p:cNvSpPr>
            <p:nvPr/>
          </p:nvSpPr>
          <p:spPr bwMode="auto">
            <a:xfrm>
              <a:off x="3424" y="3659"/>
              <a:ext cx="52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28" name="Oval 24"/>
            <p:cNvSpPr>
              <a:spLocks noChangeArrowheads="1"/>
            </p:cNvSpPr>
            <p:nvPr/>
          </p:nvSpPr>
          <p:spPr bwMode="auto">
            <a:xfrm>
              <a:off x="3506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29" name="Oval 25"/>
            <p:cNvSpPr>
              <a:spLocks noChangeArrowheads="1"/>
            </p:cNvSpPr>
            <p:nvPr/>
          </p:nvSpPr>
          <p:spPr bwMode="auto">
            <a:xfrm>
              <a:off x="2269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30" name="Oval 26"/>
            <p:cNvSpPr>
              <a:spLocks noChangeArrowheads="1"/>
            </p:cNvSpPr>
            <p:nvPr/>
          </p:nvSpPr>
          <p:spPr bwMode="auto">
            <a:xfrm>
              <a:off x="2186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31" name="Oval 27"/>
            <p:cNvSpPr>
              <a:spLocks noChangeArrowheads="1"/>
            </p:cNvSpPr>
            <p:nvPr/>
          </p:nvSpPr>
          <p:spPr bwMode="auto">
            <a:xfrm>
              <a:off x="2105" y="3659"/>
              <a:ext cx="52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sp>
          <p:nvSpPr>
            <p:cNvPr id="32" name="Oval 28"/>
            <p:cNvSpPr>
              <a:spLocks noChangeArrowheads="1"/>
            </p:cNvSpPr>
            <p:nvPr/>
          </p:nvSpPr>
          <p:spPr bwMode="auto">
            <a:xfrm>
              <a:off x="2022" y="3659"/>
              <a:ext cx="53" cy="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  <p:grpSp>
          <p:nvGrpSpPr>
            <p:cNvPr id="33" name="Group 29"/>
            <p:cNvGrpSpPr>
              <a:grpSpLocks/>
            </p:cNvGrpSpPr>
            <p:nvPr/>
          </p:nvGrpSpPr>
          <p:grpSpPr bwMode="auto">
            <a:xfrm rot="264112">
              <a:off x="2022" y="3318"/>
              <a:ext cx="1546" cy="161"/>
              <a:chOff x="2224" y="3740"/>
              <a:chExt cx="1701" cy="182"/>
            </a:xfrm>
          </p:grpSpPr>
          <p:sp>
            <p:nvSpPr>
              <p:cNvPr id="36" name="Rectangle 30"/>
              <p:cNvSpPr>
                <a:spLocks noChangeArrowheads="1"/>
              </p:cNvSpPr>
              <p:nvPr/>
            </p:nvSpPr>
            <p:spPr bwMode="auto">
              <a:xfrm>
                <a:off x="2224" y="3740"/>
                <a:ext cx="1701" cy="181"/>
              </a:xfrm>
              <a:prstGeom prst="rect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grpSp>
            <p:nvGrpSpPr>
              <p:cNvPr id="37" name="Group 31"/>
              <p:cNvGrpSpPr>
                <a:grpSpLocks/>
              </p:cNvGrpSpPr>
              <p:nvPr/>
            </p:nvGrpSpPr>
            <p:grpSpPr bwMode="auto">
              <a:xfrm>
                <a:off x="2261" y="3892"/>
                <a:ext cx="1652" cy="30"/>
                <a:chOff x="2254" y="3891"/>
                <a:chExt cx="1652" cy="30"/>
              </a:xfrm>
            </p:grpSpPr>
            <p:grpSp>
              <p:nvGrpSpPr>
                <p:cNvPr id="38" name="Group 32"/>
                <p:cNvGrpSpPr>
                  <a:grpSpLocks/>
                </p:cNvGrpSpPr>
                <p:nvPr/>
              </p:nvGrpSpPr>
              <p:grpSpPr bwMode="auto">
                <a:xfrm>
                  <a:off x="2254" y="3891"/>
                  <a:ext cx="1569" cy="30"/>
                  <a:chOff x="2254" y="3891"/>
                  <a:chExt cx="1569" cy="30"/>
                </a:xfrm>
              </p:grpSpPr>
              <p:sp>
                <p:nvSpPr>
                  <p:cNvPr id="40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254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41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343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42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2432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43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44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610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45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2699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4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788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4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877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48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2966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49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3055" y="3891"/>
                    <a:ext cx="56" cy="30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50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3144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51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233" y="3892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52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3322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53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3411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54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500" y="3891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55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3589" y="3892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56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3678" y="3892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  <p:sp>
                <p:nvSpPr>
                  <p:cNvPr id="57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767" y="3892"/>
                    <a:ext cx="56" cy="29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n-US"/>
                  </a:p>
                </p:txBody>
              </p:sp>
            </p:grpSp>
            <p:sp>
              <p:nvSpPr>
                <p:cNvPr id="39" name="Rectangle 51"/>
                <p:cNvSpPr>
                  <a:spLocks noChangeArrowheads="1"/>
                </p:cNvSpPr>
                <p:nvPr/>
              </p:nvSpPr>
              <p:spPr bwMode="auto">
                <a:xfrm>
                  <a:off x="3856" y="3892"/>
                  <a:ext cx="50" cy="29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n-US"/>
                </a:p>
              </p:txBody>
            </p:sp>
          </p:grpSp>
        </p:grpSp>
        <p:sp>
          <p:nvSpPr>
            <p:cNvPr id="34" name="Text Box 52"/>
            <p:cNvSpPr txBox="1">
              <a:spLocks noChangeArrowheads="1"/>
            </p:cNvSpPr>
            <p:nvPr/>
          </p:nvSpPr>
          <p:spPr bwMode="auto">
            <a:xfrm>
              <a:off x="3158" y="3334"/>
              <a:ext cx="344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82058" tIns="41029" rIns="82058" bIns="41029">
              <a:spAutoFit/>
            </a:bodyPr>
            <a:lstStyle>
              <a:lvl1pPr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900" b="1" dirty="0" err="1">
                  <a:solidFill>
                    <a:srgbClr val="FFFFFF"/>
                  </a:solidFill>
                </a:rPr>
                <a:t>InP</a:t>
              </a:r>
              <a:endParaRPr lang="en-US" altLang="en-US" sz="900" b="1" dirty="0">
                <a:solidFill>
                  <a:srgbClr val="FFFFFF"/>
                </a:solidFill>
              </a:endParaRPr>
            </a:p>
          </p:txBody>
        </p:sp>
        <p:sp>
          <p:nvSpPr>
            <p:cNvPr id="35" name="Text Box 53"/>
            <p:cNvSpPr txBox="1">
              <a:spLocks noChangeArrowheads="1"/>
            </p:cNvSpPr>
            <p:nvPr/>
          </p:nvSpPr>
          <p:spPr bwMode="auto">
            <a:xfrm>
              <a:off x="3158" y="3783"/>
              <a:ext cx="292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82058" tIns="41029" rIns="82058" bIns="41029">
              <a:spAutoFit/>
            </a:bodyPr>
            <a:lstStyle>
              <a:lvl1pPr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207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900" b="1">
                  <a:solidFill>
                    <a:srgbClr val="FFFFFF"/>
                  </a:solidFill>
                </a:rPr>
                <a:t>Si</a:t>
              </a:r>
            </a:p>
          </p:txBody>
        </p:sp>
      </p:grpSp>
      <p:sp>
        <p:nvSpPr>
          <p:cNvPr id="2" name="Down Arrow 1"/>
          <p:cNvSpPr/>
          <p:nvPr/>
        </p:nvSpPr>
        <p:spPr>
          <a:xfrm>
            <a:off x="3977935" y="4149080"/>
            <a:ext cx="1297045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ounded Rectangle 2"/>
          <p:cNvSpPr/>
          <p:nvPr/>
        </p:nvSpPr>
        <p:spPr>
          <a:xfrm>
            <a:off x="2032516" y="4797152"/>
            <a:ext cx="5184576" cy="20608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Dramatically High cost beyond Si-coverage:</a:t>
            </a:r>
          </a:p>
          <a:p>
            <a:pPr algn="ctr"/>
            <a:r>
              <a:rPr lang="en-GB" b="1" dirty="0">
                <a:solidFill>
                  <a:srgbClr val="C00000"/>
                </a:solidFill>
              </a:rPr>
              <a:t> in SWIR (&gt;20K€)</a:t>
            </a:r>
          </a:p>
          <a:p>
            <a:pPr algn="ctr"/>
            <a:r>
              <a:rPr lang="en-GB" b="1" dirty="0">
                <a:solidFill>
                  <a:srgbClr val="C00000"/>
                </a:solidFill>
              </a:rPr>
              <a:t>In FLIR (&gt;50K€)</a:t>
            </a:r>
          </a:p>
          <a:p>
            <a:pPr algn="ctr"/>
            <a:r>
              <a:rPr lang="en-GB" b="1" dirty="0">
                <a:solidFill>
                  <a:srgbClr val="C00000"/>
                </a:solidFill>
              </a:rPr>
              <a:t>Low Pixel Resolution</a:t>
            </a:r>
          </a:p>
          <a:p>
            <a:pPr algn="ctr"/>
            <a:r>
              <a:rPr lang="en-GB" b="1" dirty="0">
                <a:solidFill>
                  <a:srgbClr val="C00000"/>
                </a:solidFill>
              </a:rPr>
              <a:t>Complex and High cost multispectral systems</a:t>
            </a:r>
          </a:p>
          <a:p>
            <a:pPr algn="ctr"/>
            <a:r>
              <a:rPr lang="en-GB" b="1" dirty="0">
                <a:solidFill>
                  <a:srgbClr val="C00000"/>
                </a:solidFill>
              </a:rPr>
              <a:t>Non-flexible platforms (rigid substrates)</a:t>
            </a:r>
          </a:p>
        </p:txBody>
      </p:sp>
    </p:spTree>
    <p:extLst>
      <p:ext uri="{BB962C8B-B14F-4D97-AF65-F5344CB8AC3E}">
        <p14:creationId xmlns:p14="http://schemas.microsoft.com/office/powerpoint/2010/main" val="1559087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extremetech.com/wp-content/uploads/2013/08/graphene-metal-hexagon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33"/>
          <a:stretch/>
        </p:blipFill>
        <p:spPr bwMode="auto">
          <a:xfrm>
            <a:off x="5008710" y="1497192"/>
            <a:ext cx="3061864" cy="343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ages.sciencedaily.com/2009/02/090218141959_1_900x6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74" y="1497192"/>
            <a:ext cx="3352297" cy="343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5"/>
          <p:cNvSpPr txBox="1"/>
          <p:nvPr/>
        </p:nvSpPr>
        <p:spPr>
          <a:xfrm>
            <a:off x="4173461" y="2726773"/>
            <a:ext cx="72667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250" dirty="0" smtClean="0">
                <a:solidFill>
                  <a:srgbClr val="FFC000"/>
                </a:solidFill>
                <a:latin typeface="Swis721 BT" panose="020B0504020202020204" pitchFamily="34" charset="0"/>
              </a:rPr>
              <a:t>+</a:t>
            </a:r>
            <a:endParaRPr lang="en-GB" sz="5250" dirty="0">
              <a:solidFill>
                <a:srgbClr val="FFC000"/>
              </a:solidFill>
              <a:latin typeface="Swis721 BT" panose="020B0504020202020204" pitchFamily="34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1511853" y="5082260"/>
            <a:ext cx="2219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Swis721 BT" panose="020B0504020202020204" pitchFamily="34" charset="0"/>
              </a:rPr>
              <a:t>Colloidal </a:t>
            </a:r>
            <a:r>
              <a:rPr lang="en-US" sz="1200" b="1" dirty="0" smtClean="0">
                <a:latin typeface="Swis721 BT" panose="020B0504020202020204" pitchFamily="34" charset="0"/>
              </a:rPr>
              <a:t>Quantum </a:t>
            </a:r>
            <a:r>
              <a:rPr lang="en-US" sz="1200" b="1" dirty="0">
                <a:latin typeface="Swis721 BT" panose="020B0504020202020204" pitchFamily="34" charset="0"/>
              </a:rPr>
              <a:t>D</a:t>
            </a:r>
            <a:r>
              <a:rPr lang="en-US" sz="1200" b="1" dirty="0" smtClean="0">
                <a:latin typeface="Swis721 BT" panose="020B0504020202020204" pitchFamily="34" charset="0"/>
              </a:rPr>
              <a:t>ots</a:t>
            </a:r>
            <a:endParaRPr lang="en-GB" sz="1200" b="1" dirty="0">
              <a:latin typeface="Swis721 BT" panose="020B0504020202020204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4924713" y="5083810"/>
            <a:ext cx="2219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Swis721 BT" panose="020B0504020202020204" pitchFamily="34" charset="0"/>
              </a:rPr>
              <a:t>Graphene</a:t>
            </a:r>
            <a:endParaRPr lang="en-GB" sz="1200" b="1" dirty="0">
              <a:latin typeface="Swis721 BT" panose="020B05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67845" y="260649"/>
            <a:ext cx="2294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baseline="30000" dirty="0" smtClean="0"/>
              <a:t>ICFO´s Approach</a:t>
            </a:r>
            <a:endParaRPr lang="en-US" sz="3600" b="1" baseline="30000" dirty="0"/>
          </a:p>
        </p:txBody>
      </p:sp>
    </p:spTree>
    <p:extLst>
      <p:ext uri="{BB962C8B-B14F-4D97-AF65-F5344CB8AC3E}">
        <p14:creationId xmlns:p14="http://schemas.microsoft.com/office/powerpoint/2010/main" val="2152695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/>
          <p:nvPr/>
        </p:nvSpPr>
        <p:spPr>
          <a:xfrm>
            <a:off x="4087104" y="410690"/>
            <a:ext cx="72667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250" dirty="0" smtClean="0">
                <a:solidFill>
                  <a:srgbClr val="FFC000"/>
                </a:solidFill>
                <a:latin typeface="Swis721 BT" panose="020B0504020202020204" pitchFamily="34" charset="0"/>
              </a:rPr>
              <a:t>+</a:t>
            </a:r>
            <a:endParaRPr lang="en-GB" sz="5250" dirty="0">
              <a:solidFill>
                <a:srgbClr val="FFC000"/>
              </a:solidFill>
              <a:latin typeface="Swis721 BT" panose="020B0504020202020204" pitchFamily="34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404658" y="722315"/>
            <a:ext cx="2219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Swis721 BT" panose="020B0504020202020204" pitchFamily="34" charset="0"/>
              </a:rPr>
              <a:t>Colloidal </a:t>
            </a:r>
            <a:r>
              <a:rPr lang="en-US" sz="1200" b="1" dirty="0" smtClean="0">
                <a:latin typeface="Swis721 BT" panose="020B0504020202020204" pitchFamily="34" charset="0"/>
              </a:rPr>
              <a:t>Quantum </a:t>
            </a:r>
            <a:r>
              <a:rPr lang="en-US" sz="1200" b="1" dirty="0">
                <a:latin typeface="Swis721 BT" panose="020B0504020202020204" pitchFamily="34" charset="0"/>
              </a:rPr>
              <a:t>D</a:t>
            </a:r>
            <a:r>
              <a:rPr lang="en-US" sz="1200" b="1" dirty="0" smtClean="0">
                <a:latin typeface="Swis721 BT" panose="020B0504020202020204" pitchFamily="34" charset="0"/>
              </a:rPr>
              <a:t>ots</a:t>
            </a:r>
            <a:endParaRPr lang="en-GB" sz="1200" b="1" dirty="0">
              <a:latin typeface="Swis721 BT" panose="020B0504020202020204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6166506" y="719072"/>
            <a:ext cx="2219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Swis721 BT" panose="020B0504020202020204" pitchFamily="34" charset="0"/>
              </a:rPr>
              <a:t>Graphene</a:t>
            </a:r>
            <a:endParaRPr lang="en-GB" sz="1200" b="1" dirty="0">
              <a:latin typeface="Swis721 BT" panose="020B05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67845" y="260649"/>
            <a:ext cx="2294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baseline="30000" dirty="0" smtClean="0"/>
              <a:t>ICFO´s Approach</a:t>
            </a:r>
            <a:endParaRPr lang="en-US" sz="3600" b="1" baseline="30000" dirty="0"/>
          </a:p>
        </p:txBody>
      </p:sp>
      <p:sp>
        <p:nvSpPr>
          <p:cNvPr id="8" name="Content Placeholder 2"/>
          <p:cNvSpPr>
            <a:spLocks noGrp="1"/>
          </p:cNvSpPr>
          <p:nvPr/>
        </p:nvSpPr>
        <p:spPr>
          <a:xfrm>
            <a:off x="415575" y="4278001"/>
            <a:ext cx="3312659" cy="23938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r>
              <a:rPr lang="en-US" sz="1400" dirty="0" smtClean="0">
                <a:latin typeface="Swis721 BT" panose="020B0504020202020204" pitchFamily="34" charset="0"/>
              </a:rPr>
              <a:t>Ultra small nanocrystals based on </a:t>
            </a:r>
            <a:r>
              <a:rPr lang="en-US" sz="1400" dirty="0" err="1" smtClean="0">
                <a:latin typeface="Swis721 BT" panose="020B0504020202020204" pitchFamily="34" charset="0"/>
              </a:rPr>
              <a:t>PbS</a:t>
            </a:r>
            <a:endParaRPr lang="en-US" sz="1400" dirty="0" smtClean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US" sz="1400" dirty="0" smtClean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r>
              <a:rPr lang="en-US" sz="1400" dirty="0" smtClean="0">
                <a:latin typeface="Swis721 BT" panose="020B0504020202020204" pitchFamily="34" charset="0"/>
              </a:rPr>
              <a:t>Absorption wavelengths tunable by changing size, exciton peak 600 nm – 2000 nm</a:t>
            </a: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US" sz="1400" dirty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r>
              <a:rPr lang="en-US" sz="1400" dirty="0">
                <a:latin typeface="Swis721 BT" panose="020B0504020202020204" pitchFamily="34" charset="0"/>
              </a:rPr>
              <a:t>Strong light absorber</a:t>
            </a: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US" sz="1400" dirty="0" smtClean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r>
              <a:rPr lang="en-US" sz="1400" dirty="0" smtClean="0">
                <a:latin typeface="Swis721 BT" panose="020B0504020202020204" pitchFamily="34" charset="0"/>
              </a:rPr>
              <a:t>Solution processed</a:t>
            </a: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US" sz="1400" dirty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r>
              <a:rPr lang="en-US" sz="1400" dirty="0" smtClean="0">
                <a:latin typeface="Swis721 BT" panose="020B0504020202020204" pitchFamily="34" charset="0"/>
              </a:rPr>
              <a:t>CMOS Compatible</a:t>
            </a: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US" sz="1400" dirty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GB" sz="1400" dirty="0">
              <a:latin typeface="Swis721 BT" panose="020B05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999314"/>
            <a:ext cx="4091570" cy="3161871"/>
            <a:chOff x="1977579" y="17595390"/>
            <a:chExt cx="5873827" cy="4346962"/>
          </a:xfrm>
        </p:grpSpPr>
        <p:pic>
          <p:nvPicPr>
            <p:cNvPr id="12" name="17 Imagen" descr="Abs Spec General.PN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5833" t="8218" r="11667" b="4636"/>
            <a:stretch>
              <a:fillRect/>
            </a:stretch>
          </p:blipFill>
          <p:spPr>
            <a:xfrm>
              <a:off x="1977579" y="17595390"/>
              <a:ext cx="5873827" cy="4346962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2841676" y="17773617"/>
              <a:ext cx="4824536" cy="357218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350"/>
            </a:p>
          </p:txBody>
        </p:sp>
      </p:grpSp>
      <p:pic>
        <p:nvPicPr>
          <p:cNvPr id="10" name="Picture 9" descr="http://images.sciencedaily.com/2009/02/090218141959_1_900x6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435" y="1256196"/>
            <a:ext cx="1370820" cy="129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9"/>
          <p:cNvSpPr txBox="1"/>
          <p:nvPr/>
        </p:nvSpPr>
        <p:spPr>
          <a:xfrm>
            <a:off x="1684963" y="1231165"/>
            <a:ext cx="104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Vary diameter</a:t>
            </a:r>
            <a:endParaRPr lang="en-GB" sz="1200" b="1" dirty="0"/>
          </a:p>
        </p:txBody>
      </p:sp>
      <p:sp>
        <p:nvSpPr>
          <p:cNvPr id="14" name="Rectangle 13"/>
          <p:cNvSpPr/>
          <p:nvPr/>
        </p:nvSpPr>
        <p:spPr>
          <a:xfrm>
            <a:off x="5069458" y="4148364"/>
            <a:ext cx="3839455" cy="26776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r>
              <a:rPr lang="en-US" sz="1400" dirty="0" smtClean="0">
                <a:latin typeface="Swis721 BT" panose="020B0504020202020204" pitchFamily="34" charset="0"/>
              </a:rPr>
              <a:t>Atomically thin carbon layer</a:t>
            </a:r>
            <a:endParaRPr lang="en-US" sz="1400" dirty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US" sz="1400" dirty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r>
              <a:rPr lang="en-US" sz="1400" dirty="0" smtClean="0">
                <a:latin typeface="Swis721 BT" panose="020B0504020202020204" pitchFamily="34" charset="0"/>
              </a:rPr>
              <a:t>High mobility</a:t>
            </a:r>
            <a:endParaRPr lang="en-US" sz="1400" dirty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US" sz="1400" dirty="0" smtClean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r>
              <a:rPr lang="en-US" sz="1400" dirty="0" smtClean="0">
                <a:latin typeface="Swis721 BT" panose="020B0504020202020204" pitchFamily="34" charset="0"/>
              </a:rPr>
              <a:t>Low 1/f noise</a:t>
            </a:r>
            <a:endParaRPr lang="en-US" sz="1400" dirty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US" sz="1400" dirty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r>
              <a:rPr lang="en-US" sz="1400" dirty="0" smtClean="0">
                <a:latin typeface="Swis721 BT" panose="020B0504020202020204" pitchFamily="34" charset="0"/>
              </a:rPr>
              <a:t>Transparent and flexible</a:t>
            </a: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US" sz="1400" dirty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r>
              <a:rPr lang="en-US" sz="1400" dirty="0" smtClean="0">
                <a:latin typeface="Swis721 BT" panose="020B0504020202020204" pitchFamily="34" charset="0"/>
              </a:rPr>
              <a:t>Grown by chemical </a:t>
            </a:r>
            <a:r>
              <a:rPr lang="en-US" sz="1400" dirty="0" err="1" smtClean="0">
                <a:latin typeface="Swis721 BT" panose="020B0504020202020204" pitchFamily="34" charset="0"/>
              </a:rPr>
              <a:t>vapour</a:t>
            </a:r>
            <a:r>
              <a:rPr lang="en-US" sz="1400" dirty="0" smtClean="0">
                <a:latin typeface="Swis721 BT" panose="020B0504020202020204" pitchFamily="34" charset="0"/>
              </a:rPr>
              <a:t> deposition (CVD)</a:t>
            </a: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US" sz="1400" dirty="0" smtClean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r>
              <a:rPr lang="en-US" sz="1400" dirty="0" smtClean="0">
                <a:latin typeface="Swis721 BT" panose="020B0504020202020204" pitchFamily="34" charset="0"/>
              </a:rPr>
              <a:t>CMOS Compatible</a:t>
            </a:r>
            <a:endParaRPr lang="en-US" sz="1400" dirty="0">
              <a:latin typeface="Swis721 BT" panose="020B0504020202020204" pitchFamily="34" charset="0"/>
            </a:endParaRPr>
          </a:p>
          <a:p>
            <a:pPr algn="r">
              <a:buClr>
                <a:srgbClr val="FFC000"/>
              </a:buClr>
              <a:buFont typeface="Swis721 BT" panose="020B0504020202020204" pitchFamily="34" charset="0"/>
              <a:buChar char="&gt;"/>
            </a:pPr>
            <a:endParaRPr lang="en-US" sz="1400" dirty="0">
              <a:latin typeface="Swis721 BT" panose="020B0504020202020204" pitchFamily="34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213" y="1545406"/>
            <a:ext cx="4457700" cy="1454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818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7956"/>
            <a:ext cx="3429000" cy="23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5550436" y="5999915"/>
            <a:ext cx="348615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i="1" dirty="0"/>
              <a:t>G. Konstantatos et al., Nature Nanotech. </a:t>
            </a:r>
            <a:r>
              <a:rPr lang="en-US" altLang="en-US" sz="1200" b="1" i="1" dirty="0"/>
              <a:t>7</a:t>
            </a:r>
            <a:r>
              <a:rPr lang="en-US" altLang="en-US" sz="1200" i="1" dirty="0"/>
              <a:t>, 363-368 (2012)</a:t>
            </a:r>
            <a:r>
              <a:rPr lang="en-US" altLang="en-US" dirty="0"/>
              <a:t> </a:t>
            </a:r>
            <a:r>
              <a:rPr lang="en-US" altLang="en-US" sz="1200" i="1" dirty="0"/>
              <a:t>.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970" y="1861546"/>
            <a:ext cx="2514600" cy="242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545" y="1541163"/>
            <a:ext cx="3089672" cy="4034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1450" y="260650"/>
            <a:ext cx="87447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First Generation of a Graphene-QD photodetector</a:t>
            </a:r>
            <a:endParaRPr lang="en-US" sz="3200" b="1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171450" y="4799587"/>
            <a:ext cx="4943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Gain 10</a:t>
            </a:r>
            <a:r>
              <a:rPr lang="en-GB" b="1" baseline="30000" dirty="0" smtClean="0"/>
              <a:t>6 </a:t>
            </a:r>
            <a:r>
              <a:rPr lang="en-GB" b="1" dirty="0" smtClean="0"/>
              <a:t> - 10</a:t>
            </a:r>
            <a:r>
              <a:rPr lang="en-GB" b="1" baseline="30000" dirty="0" smtClean="0"/>
              <a:t>7</a:t>
            </a:r>
            <a:endParaRPr lang="en-GB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EQE 25%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Time response 10 – 100 </a:t>
            </a:r>
            <a:r>
              <a:rPr lang="en-GB" b="1" dirty="0" err="1" smtClean="0"/>
              <a:t>ms</a:t>
            </a:r>
            <a:endParaRPr lang="en-GB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Linear Dynamic Range 60 dB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9251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1450" y="260650"/>
            <a:ext cx="87447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Second Generation of a Graphene-QD photodetector</a:t>
            </a:r>
            <a:endParaRPr lang="en-US" sz="3200" b="1" baseline="30000" dirty="0"/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5492597" y="5999916"/>
            <a:ext cx="34861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i="1" dirty="0" err="1" smtClean="0"/>
              <a:t>Nikitskiy</a:t>
            </a:r>
            <a:r>
              <a:rPr lang="en-US" altLang="en-US" sz="1200" i="1" dirty="0" smtClean="0"/>
              <a:t> et </a:t>
            </a:r>
            <a:r>
              <a:rPr lang="en-US" altLang="en-US" sz="1200" i="1" dirty="0"/>
              <a:t>al., Nature </a:t>
            </a:r>
            <a:r>
              <a:rPr lang="en-US" altLang="en-US" sz="1200" i="1" dirty="0" smtClean="0"/>
              <a:t>Comm. (2016)</a:t>
            </a:r>
            <a:endParaRPr lang="en-US" alt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1450" y="4799587"/>
            <a:ext cx="4943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Gain 10</a:t>
            </a:r>
            <a:r>
              <a:rPr lang="en-GB" b="1" baseline="30000" dirty="0" smtClean="0"/>
              <a:t>5 </a:t>
            </a:r>
            <a:r>
              <a:rPr lang="en-GB" b="1" dirty="0" smtClean="0"/>
              <a:t> - 10</a:t>
            </a:r>
            <a:r>
              <a:rPr lang="en-GB" b="1" baseline="30000" dirty="0" smtClean="0"/>
              <a:t>6</a:t>
            </a:r>
            <a:endParaRPr lang="en-GB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EQE 80%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Time response 0.1 – 1 </a:t>
            </a:r>
            <a:r>
              <a:rPr lang="en-GB" b="1" dirty="0" err="1" smtClean="0"/>
              <a:t>ms</a:t>
            </a:r>
            <a:endParaRPr lang="en-GB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Linear Dynamic Range 110 dB</a:t>
            </a:r>
            <a:endParaRPr lang="en-GB" b="1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0" y="1538204"/>
            <a:ext cx="8807297" cy="263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966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1450" y="260650"/>
            <a:ext cx="87447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Second Generation of a Graphene-QD photodetector</a:t>
            </a:r>
            <a:endParaRPr lang="en-US" sz="3200" b="1" baseline="30000" dirty="0"/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71450" y="6021389"/>
            <a:ext cx="34861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i="1" dirty="0" err="1" smtClean="0"/>
              <a:t>Nikitskiy</a:t>
            </a:r>
            <a:r>
              <a:rPr lang="en-US" altLang="en-US" sz="1200" i="1" dirty="0" smtClean="0"/>
              <a:t> et </a:t>
            </a:r>
            <a:r>
              <a:rPr lang="en-US" altLang="en-US" sz="1200" i="1" dirty="0"/>
              <a:t>al., Nature </a:t>
            </a:r>
            <a:r>
              <a:rPr lang="en-US" altLang="en-US" sz="1200" i="1" dirty="0" smtClean="0"/>
              <a:t>Comm. (2016)</a:t>
            </a:r>
            <a:endParaRPr lang="en-US" alt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967618"/>
            <a:ext cx="33463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Gain 10</a:t>
            </a:r>
            <a:r>
              <a:rPr lang="en-GB" b="1" baseline="30000" dirty="0" smtClean="0"/>
              <a:t>5 </a:t>
            </a:r>
            <a:r>
              <a:rPr lang="en-GB" b="1" dirty="0" smtClean="0"/>
              <a:t> - 10</a:t>
            </a:r>
            <a:r>
              <a:rPr lang="en-GB" b="1" baseline="30000" dirty="0" smtClean="0"/>
              <a:t>6</a:t>
            </a:r>
            <a:endParaRPr lang="en-GB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EQE 80%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Time response 0.1 – 1 </a:t>
            </a:r>
            <a:r>
              <a:rPr lang="en-GB" b="1" dirty="0" err="1" smtClean="0"/>
              <a:t>ms</a:t>
            </a:r>
            <a:endParaRPr lang="en-GB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 smtClean="0"/>
              <a:t>Linear Dynamic Range 110 dB</a:t>
            </a:r>
            <a:endParaRPr lang="en-GB" b="1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374" y="1263837"/>
            <a:ext cx="5797626" cy="503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48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1450" y="260650"/>
            <a:ext cx="87447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2D (MoS2)-QD photodetector</a:t>
            </a:r>
            <a:endParaRPr lang="en-US" sz="3200" b="1" baseline="30000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1534634"/>
            <a:ext cx="4698724" cy="38989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745" y="1688932"/>
            <a:ext cx="3642471" cy="4030980"/>
          </a:xfrm>
          <a:prstGeom prst="rect">
            <a:avLst/>
          </a:prstGeom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71450" y="6021388"/>
            <a:ext cx="348615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i="1" dirty="0" err="1" smtClean="0"/>
              <a:t>Kufer</a:t>
            </a:r>
            <a:r>
              <a:rPr lang="en-US" altLang="en-US" sz="1200" i="1" dirty="0" smtClean="0"/>
              <a:t> et al., Adv. Materials. (2014)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200" i="1" dirty="0" err="1" smtClean="0"/>
              <a:t>Kufer</a:t>
            </a:r>
            <a:r>
              <a:rPr lang="en-US" altLang="en-US" sz="1200" i="1" dirty="0" smtClean="0"/>
              <a:t> et al. ACS Photonics (2016)</a:t>
            </a:r>
            <a:endParaRPr lang="en-US" alt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072817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488</Words>
  <Application>Microsoft Macintosh PowerPoint</Application>
  <PresentationFormat>On-screen Show (4:3)</PresentationFormat>
  <Paragraphs>80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Graphene – Quantum dot Hybrid photodetector technology for CMOS compatible high performance photodetectors from the UV to Short-wave Infrared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Gerasimos Konstantatos</dc:creator>
  <cp:lastModifiedBy>markus nordberg</cp:lastModifiedBy>
  <cp:revision>17</cp:revision>
  <dcterms:created xsi:type="dcterms:W3CDTF">2016-06-16T10:55:14Z</dcterms:created>
  <dcterms:modified xsi:type="dcterms:W3CDTF">2016-06-30T12:16:25Z</dcterms:modified>
</cp:coreProperties>
</file>