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7"/>
  </p:notesMasterIdLst>
  <p:sldIdLst>
    <p:sldId id="256" r:id="rId5"/>
    <p:sldId id="283" r:id="rId6"/>
    <p:sldId id="272" r:id="rId7"/>
    <p:sldId id="277" r:id="rId8"/>
    <p:sldId id="275" r:id="rId9"/>
    <p:sldId id="273" r:id="rId10"/>
    <p:sldId id="284" r:id="rId11"/>
    <p:sldId id="286" r:id="rId12"/>
    <p:sldId id="287" r:id="rId13"/>
    <p:sldId id="290" r:id="rId14"/>
    <p:sldId id="289" r:id="rId15"/>
    <p:sldId id="288" r:id="rId16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58" autoAdjust="0"/>
    <p:restoredTop sz="90929" autoAdjust="0"/>
  </p:normalViewPr>
  <p:slideViewPr>
    <p:cSldViewPr>
      <p:cViewPr>
        <p:scale>
          <a:sx n="75" d="100"/>
          <a:sy n="75" d="100"/>
        </p:scale>
        <p:origin x="-128" y="-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GB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20C0EB5-5C34-4D5C-934C-F5C5C689EB9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8060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F3C5B3-458C-41AA-AA98-38823392F7BC}" type="slidenum">
              <a:rPr lang="en-GB"/>
              <a:pPr/>
              <a:t>1</a:t>
            </a:fld>
            <a:endParaRPr lang="en-GB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-90264" y="620688"/>
            <a:ext cx="9324528" cy="2808312"/>
          </a:xfrm>
          <a:prstGeom prst="rect">
            <a:avLst/>
          </a:prstGeom>
        </p:spPr>
        <p:txBody>
          <a:bodyPr>
            <a:no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 b="1" baseline="30000">
                <a:solidFill>
                  <a:srgbClr val="000000"/>
                </a:solidFill>
                <a:latin typeface="Arial-BoldMT" charset="0"/>
              </a:defRPr>
            </a:lvl9pPr>
          </a:lstStyle>
          <a:p>
            <a:pPr algn="ctr" eaLnBrk="1" hangingPunct="1"/>
            <a:r>
              <a:rPr lang="en-GB" sz="6000" kern="0" baseline="0" dirty="0" smtClean="0"/>
              <a:t>Avalanche Pixelated Detectors for Time Resolved Experiments</a:t>
            </a:r>
          </a:p>
          <a:p>
            <a:pPr algn="ctr" eaLnBrk="1" hangingPunct="1"/>
            <a:endParaRPr lang="en-GB" kern="0" baseline="0" dirty="0" smtClean="0"/>
          </a:p>
        </p:txBody>
      </p:sp>
      <p:sp>
        <p:nvSpPr>
          <p:cNvPr id="3" name="Subtitle 2"/>
          <p:cNvSpPr txBox="1">
            <a:spLocks/>
          </p:cNvSpPr>
          <p:nvPr/>
        </p:nvSpPr>
        <p:spPr>
          <a:xfrm>
            <a:off x="1043608" y="4221088"/>
            <a:ext cx="7056784" cy="1752600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en-GB" sz="3600" b="1" kern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NICOLA TARTONI</a:t>
            </a:r>
          </a:p>
          <a:p>
            <a:pPr marL="0" indent="0" algn="ctr" eaLnBrk="1" hangingPunct="1">
              <a:buNone/>
            </a:pPr>
            <a:r>
              <a:rPr lang="en-GB" sz="3600" kern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Diamond Light Source</a:t>
            </a:r>
            <a:endParaRPr lang="en-GB" sz="3600" kern="0" dirty="0">
              <a:solidFill>
                <a:schemeClr val="tx2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Mini-Attract Project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en-GB" sz="4000" b="1" dirty="0" smtClean="0">
                <a:latin typeface="Arial Narrow" panose="020B0606020202030204" pitchFamily="34" charset="0"/>
              </a:rPr>
              <a:t>Development of front-end electronics with 55 micron pitch dedicated to Avalanche Detectors</a:t>
            </a:r>
          </a:p>
          <a:p>
            <a:r>
              <a:rPr lang="en-GB" sz="4000" b="1" dirty="0" smtClean="0">
                <a:latin typeface="Arial Narrow" panose="020B0606020202030204" pitchFamily="34" charset="0"/>
              </a:rPr>
              <a:t>Development of Avalanche Pixelated Sensors suitable to build large area detectors</a:t>
            </a:r>
          </a:p>
        </p:txBody>
      </p:sp>
    </p:spTree>
    <p:extLst>
      <p:ext uri="{BB962C8B-B14F-4D97-AF65-F5344CB8AC3E}">
        <p14:creationId xmlns:p14="http://schemas.microsoft.com/office/powerpoint/2010/main" val="16773747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Possible Attract Project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en-GB" sz="4000" b="1" dirty="0" smtClean="0">
                <a:latin typeface="Arial Narrow" panose="020B0606020202030204" pitchFamily="34" charset="0"/>
              </a:rPr>
              <a:t>Full detector system development </a:t>
            </a:r>
          </a:p>
          <a:p>
            <a:pPr lvl="1"/>
            <a:r>
              <a:rPr lang="en-GB" sz="3600" b="1" dirty="0" smtClean="0">
                <a:latin typeface="Arial Narrow" panose="020B0606020202030204" pitchFamily="34" charset="0"/>
              </a:rPr>
              <a:t>Avalanche sensor</a:t>
            </a:r>
          </a:p>
          <a:p>
            <a:pPr lvl="1"/>
            <a:r>
              <a:rPr lang="en-GB" sz="3600" b="1" dirty="0" smtClean="0">
                <a:latin typeface="Arial Narrow" panose="020B0606020202030204" pitchFamily="34" charset="0"/>
              </a:rPr>
              <a:t>ASIC</a:t>
            </a:r>
            <a:r>
              <a:rPr lang="en-GB" sz="3600" b="1" dirty="0">
                <a:latin typeface="Arial Narrow" panose="020B0606020202030204" pitchFamily="34" charset="0"/>
              </a:rPr>
              <a:t> </a:t>
            </a:r>
            <a:r>
              <a:rPr lang="en-GB" sz="3600" b="1" dirty="0" smtClean="0">
                <a:latin typeface="Arial Narrow" panose="020B0606020202030204" pitchFamily="34" charset="0"/>
              </a:rPr>
              <a:t>(4-side </a:t>
            </a:r>
            <a:r>
              <a:rPr lang="en-GB" sz="3600" b="1" dirty="0" err="1" smtClean="0">
                <a:latin typeface="Arial Narrow" panose="020B0606020202030204" pitchFamily="34" charset="0"/>
              </a:rPr>
              <a:t>buttable</a:t>
            </a:r>
            <a:r>
              <a:rPr lang="en-GB" sz="3600" b="1" dirty="0" smtClean="0">
                <a:latin typeface="Arial Narrow" panose="020B0606020202030204" pitchFamily="34" charset="0"/>
              </a:rPr>
              <a:t> with high performance </a:t>
            </a:r>
            <a:r>
              <a:rPr lang="en-GB" sz="3600" b="1" smtClean="0">
                <a:latin typeface="Arial Narrow" panose="020B0606020202030204" pitchFamily="34" charset="0"/>
              </a:rPr>
              <a:t>digital section)</a:t>
            </a:r>
            <a:endParaRPr lang="en-GB" sz="3600" b="1" dirty="0" smtClean="0">
              <a:latin typeface="Arial Narrow" panose="020B0606020202030204" pitchFamily="34" charset="0"/>
            </a:endParaRPr>
          </a:p>
          <a:p>
            <a:pPr lvl="1"/>
            <a:r>
              <a:rPr lang="en-GB" sz="3600" b="1" dirty="0" smtClean="0">
                <a:latin typeface="Arial Narrow" panose="020B0606020202030204" pitchFamily="34" charset="0"/>
              </a:rPr>
              <a:t>Interconnections (board-level optical interconnections)</a:t>
            </a:r>
            <a:endParaRPr lang="en-GB" sz="3600" b="1" dirty="0">
              <a:latin typeface="Arial Narrow" panose="020B0606020202030204" pitchFamily="34" charset="0"/>
            </a:endParaRPr>
          </a:p>
          <a:p>
            <a:pPr lvl="1"/>
            <a:r>
              <a:rPr lang="en-GB" sz="3600" b="1" dirty="0" smtClean="0">
                <a:latin typeface="Arial Narrow" panose="020B0606020202030204" pitchFamily="34" charset="0"/>
              </a:rPr>
              <a:t>DAQ</a:t>
            </a:r>
          </a:p>
          <a:p>
            <a:endParaRPr lang="en-GB" sz="40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78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Potential Impact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07504" y="1124744"/>
            <a:ext cx="8712968" cy="36724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4000" b="1" dirty="0" smtClean="0">
                <a:latin typeface="Arial" panose="020B0604020202020204" pitchFamily="34" charset="0"/>
              </a:rPr>
              <a:t>Enhancement of hybrid detector technology</a:t>
            </a:r>
          </a:p>
          <a:p>
            <a:pPr>
              <a:lnSpc>
                <a:spcPct val="150000"/>
              </a:lnSpc>
            </a:pPr>
            <a:r>
              <a:rPr lang="en-GB" sz="4000" b="1" dirty="0" smtClean="0">
                <a:latin typeface="Arial" panose="020B0604020202020204" pitchFamily="34" charset="0"/>
              </a:rPr>
              <a:t>Much more efficient Time Resolved Experiments</a:t>
            </a:r>
            <a:endParaRPr lang="en-GB" sz="40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4000" b="1" dirty="0" smtClean="0">
                <a:latin typeface="Arial" panose="020B0604020202020204" pitchFamily="34" charset="0"/>
              </a:rPr>
              <a:t>Effective operation in 1 </a:t>
            </a:r>
            <a:r>
              <a:rPr lang="en-GB" sz="4000" b="1" dirty="0" err="1" smtClean="0">
                <a:latin typeface="Arial" panose="020B0604020202020204" pitchFamily="34" charset="0"/>
              </a:rPr>
              <a:t>keV</a:t>
            </a:r>
            <a:r>
              <a:rPr lang="en-GB" sz="4000" b="1" dirty="0" smtClean="0">
                <a:latin typeface="Arial" panose="020B0604020202020204" pitchFamily="34" charset="0"/>
              </a:rPr>
              <a:t> – 4 </a:t>
            </a:r>
            <a:r>
              <a:rPr lang="en-GB" sz="4000" b="1" dirty="0" err="1" smtClean="0">
                <a:latin typeface="Arial" panose="020B0604020202020204" pitchFamily="34" charset="0"/>
              </a:rPr>
              <a:t>keV</a:t>
            </a:r>
            <a:r>
              <a:rPr lang="en-GB" sz="4000" b="1" dirty="0" smtClean="0">
                <a:latin typeface="Arial" panose="020B0604020202020204" pitchFamily="34" charset="0"/>
              </a:rPr>
              <a:t> range</a:t>
            </a:r>
          </a:p>
        </p:txBody>
      </p:sp>
    </p:spTree>
    <p:extLst>
      <p:ext uri="{BB962C8B-B14F-4D97-AF65-F5344CB8AC3E}">
        <p14:creationId xmlns:p14="http://schemas.microsoft.com/office/powerpoint/2010/main" val="30971141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4" cy="1143000"/>
          </a:xfrm>
        </p:spPr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Techniques requiring time resolving detectors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672" y="2204864"/>
            <a:ext cx="5688632" cy="39604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Crystallography</a:t>
            </a:r>
          </a:p>
          <a:p>
            <a:pPr>
              <a:lnSpc>
                <a:spcPct val="150000"/>
              </a:lnSpc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Powder diffraction</a:t>
            </a:r>
          </a:p>
          <a:p>
            <a:pPr>
              <a:lnSpc>
                <a:spcPct val="150000"/>
              </a:lnSpc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Small angle scattering</a:t>
            </a:r>
          </a:p>
          <a:p>
            <a:pPr>
              <a:lnSpc>
                <a:spcPct val="150000"/>
              </a:lnSpc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Spectroscopy</a:t>
            </a:r>
          </a:p>
          <a:p>
            <a:pPr>
              <a:lnSpc>
                <a:spcPct val="150000"/>
              </a:lnSpc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6258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>
                <a:latin typeface="Arial" panose="020B0604020202020204" pitchFamily="34" charset="0"/>
              </a:rPr>
              <a:t>Timepix3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396044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b="1" dirty="0" smtClean="0">
                <a:latin typeface="Arial" panose="020B0604020202020204" pitchFamily="34" charset="0"/>
              </a:rPr>
              <a:t>Time </a:t>
            </a:r>
            <a:r>
              <a:rPr lang="en-GB" b="1" dirty="0">
                <a:latin typeface="Arial" panose="020B0604020202020204" pitchFamily="34" charset="0"/>
              </a:rPr>
              <a:t>stamp per pixel 1.56ns </a:t>
            </a:r>
            <a:r>
              <a:rPr lang="en-GB" b="1" dirty="0" smtClean="0">
                <a:latin typeface="Arial" panose="020B0604020202020204" pitchFamily="34" charset="0"/>
              </a:rPr>
              <a:t>resolution</a:t>
            </a:r>
          </a:p>
          <a:p>
            <a:pPr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</a:rPr>
              <a:t>Data-driven Zero-suppressed Sparse readout</a:t>
            </a:r>
          </a:p>
          <a:p>
            <a:pPr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</a:rPr>
              <a:t>Pixel size 55 </a:t>
            </a:r>
            <a:r>
              <a:rPr lang="en-GB" b="1" dirty="0" err="1">
                <a:latin typeface="Arial" panose="020B0604020202020204" pitchFamily="34" charset="0"/>
              </a:rPr>
              <a:t>μm</a:t>
            </a:r>
            <a:r>
              <a:rPr lang="en-GB" b="1" dirty="0">
                <a:latin typeface="Arial" panose="020B0604020202020204" pitchFamily="34" charset="0"/>
              </a:rPr>
              <a:t> x 55 </a:t>
            </a:r>
            <a:r>
              <a:rPr lang="en-GB" b="1" dirty="0" err="1">
                <a:latin typeface="Arial" panose="020B0604020202020204" pitchFamily="34" charset="0"/>
              </a:rPr>
              <a:t>μm</a:t>
            </a:r>
            <a:endParaRPr lang="en-GB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b="1" dirty="0">
                <a:latin typeface="Arial" panose="020B0604020202020204" pitchFamily="34" charset="0"/>
              </a:rPr>
              <a:t>Pixel matrix array 256 x 256</a:t>
            </a:r>
          </a:p>
          <a:p>
            <a:endParaRPr lang="en-GB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6824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3754"/>
            <a:ext cx="9144000" cy="64242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7285" y="186780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GB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Small molecule crystallography</a:t>
            </a:r>
            <a:endParaRPr lang="en-GB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08519" y="6027003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Arial" panose="020B0604020202020204" pitchFamily="34" charset="0"/>
                <a:cs typeface="Arial" panose="020B0604020202020204" pitchFamily="34" charset="0"/>
              </a:rPr>
              <a:t>Courtesy Mark Warren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35896" y="3068960"/>
            <a:ext cx="10885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 Hz</a:t>
            </a:r>
          </a:p>
          <a:p>
            <a:r>
              <a:rPr lang="en-GB" dirty="0" smtClean="0"/>
              <a:t>Laser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3068959"/>
            <a:ext cx="10823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10 kHz</a:t>
            </a:r>
          </a:p>
          <a:p>
            <a:r>
              <a:rPr lang="en-GB" dirty="0" smtClean="0"/>
              <a:t>Laser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2788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3887845"/>
            <a:ext cx="4320480" cy="2592288"/>
          </a:xfrm>
        </p:spPr>
        <p:txBody>
          <a:bodyPr/>
          <a:lstStyle/>
          <a:p>
            <a:pPr marL="0" indent="0" algn="ctr">
              <a:buNone/>
            </a:pP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Best achieved resolution:</a:t>
            </a:r>
            <a:endParaRPr lang="en-GB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en-GB" sz="2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ns </a:t>
            </a: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(sigma)</a:t>
            </a:r>
          </a:p>
          <a:p>
            <a:pPr marL="0" indent="0" algn="ctr">
              <a:buNone/>
            </a:pPr>
            <a:r>
              <a:rPr lang="en-GB" sz="2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Measurements taken in Hybrid and Low-Alpha modes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576064"/>
          </a:xfrm>
        </p:spPr>
        <p:txBody>
          <a:bodyPr/>
          <a:lstStyle/>
          <a:p>
            <a:pPr algn="ctr"/>
            <a:r>
              <a:rPr lang="en-GB" sz="32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Hystogram</a:t>
            </a:r>
            <a:r>
              <a:rPr lang="en-GB" sz="32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GB" sz="32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ToAs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2855"/>
            <a:ext cx="8640960" cy="2878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43" y="3558486"/>
            <a:ext cx="3942857" cy="292571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096338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Limitations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772816"/>
            <a:ext cx="8712968" cy="3672408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sz="4400" b="1" dirty="0" smtClean="0">
                <a:latin typeface="Arial" panose="020B0604020202020204" pitchFamily="34" charset="0"/>
              </a:rPr>
              <a:t>DEAD TIME: Time Over Threshold</a:t>
            </a:r>
            <a:r>
              <a:rPr lang="en-GB" sz="4400" b="1" dirty="0">
                <a:latin typeface="Arial" panose="020B0604020202020204" pitchFamily="34" charset="0"/>
              </a:rPr>
              <a:t> </a:t>
            </a:r>
            <a:r>
              <a:rPr lang="en-GB" sz="4400" b="1" dirty="0" smtClean="0">
                <a:latin typeface="Arial" panose="020B0604020202020204" pitchFamily="34" charset="0"/>
              </a:rPr>
              <a:t>+ 475ns</a:t>
            </a:r>
            <a:endParaRPr lang="en-GB" sz="4400" b="1" dirty="0">
              <a:latin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4400" b="1" dirty="0" smtClean="0">
                <a:latin typeface="Arial" panose="020B0604020202020204" pitchFamily="34" charset="0"/>
              </a:rPr>
              <a:t>MAX GLOBAL COUNTING RATE: 80 </a:t>
            </a:r>
            <a:r>
              <a:rPr lang="en-GB" sz="4400" b="1" dirty="0" err="1" smtClean="0">
                <a:latin typeface="Arial" panose="020B0604020202020204" pitchFamily="34" charset="0"/>
              </a:rPr>
              <a:t>Mhits</a:t>
            </a:r>
            <a:r>
              <a:rPr lang="en-GB" sz="4400" b="1" dirty="0" smtClean="0">
                <a:latin typeface="Arial" panose="020B0604020202020204" pitchFamily="34" charset="0"/>
              </a:rPr>
              <a:t>/s/chip</a:t>
            </a:r>
          </a:p>
        </p:txBody>
      </p:sp>
    </p:spTree>
    <p:extLst>
      <p:ext uri="{BB962C8B-B14F-4D97-AF65-F5344CB8AC3E}">
        <p14:creationId xmlns:p14="http://schemas.microsoft.com/office/powerpoint/2010/main" val="2483771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Avalanche Pixelated Sensors Hi-Res Silicon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1024" y="2504151"/>
            <a:ext cx="4305472" cy="32291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72" y="4090103"/>
            <a:ext cx="4248472" cy="170597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9805" y="2360960"/>
            <a:ext cx="45518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latin typeface="Arial Narrow" panose="020B0606020202030204" pitchFamily="34" charset="0"/>
              </a:rPr>
              <a:t>Structures fabricated by Micron Semiconductor and</a:t>
            </a:r>
          </a:p>
          <a:p>
            <a:r>
              <a:rPr lang="en-GB" sz="3200" b="1" dirty="0" smtClean="0">
                <a:latin typeface="Arial Narrow" panose="020B0606020202030204" pitchFamily="34" charset="0"/>
              </a:rPr>
              <a:t>Glasgow University</a:t>
            </a:r>
            <a:endParaRPr lang="en-GB" sz="32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9601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Issues to be addressed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66" y="2063884"/>
            <a:ext cx="6764440" cy="3421856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843808" y="3561700"/>
            <a:ext cx="3424335" cy="2722235"/>
            <a:chOff x="2699792" y="3625860"/>
            <a:chExt cx="3424335" cy="2722235"/>
          </a:xfrm>
        </p:grpSpPr>
        <p:sp>
          <p:nvSpPr>
            <p:cNvPr id="7" name="TextBox 6"/>
            <p:cNvSpPr txBox="1"/>
            <p:nvPr/>
          </p:nvSpPr>
          <p:spPr>
            <a:xfrm>
              <a:off x="2699792" y="5701764"/>
              <a:ext cx="34243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3600" b="1" dirty="0" smtClean="0">
                  <a:latin typeface="Arial Narrow" panose="020B0606020202030204" pitchFamily="34" charset="0"/>
                </a:rPr>
                <a:t>Uniformity of gain</a:t>
              </a:r>
              <a:endParaRPr lang="en-GB" sz="3600" b="1" dirty="0">
                <a:latin typeface="Arial Narrow" panose="020B0606020202030204" pitchFamily="34" charset="0"/>
              </a:endParaRPr>
            </a:p>
          </p:txBody>
        </p:sp>
        <p:cxnSp>
          <p:nvCxnSpPr>
            <p:cNvPr id="8" name="Straight Arrow Connector 7"/>
            <p:cNvCxnSpPr>
              <a:stCxn id="7" idx="0"/>
            </p:cNvCxnSpPr>
            <p:nvPr/>
          </p:nvCxnSpPr>
          <p:spPr>
            <a:xfrm flipH="1" flipV="1">
              <a:off x="2699793" y="3774812"/>
              <a:ext cx="1712167" cy="192695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7" idx="0"/>
            </p:cNvCxnSpPr>
            <p:nvPr/>
          </p:nvCxnSpPr>
          <p:spPr>
            <a:xfrm flipH="1" flipV="1">
              <a:off x="4281812" y="3774812"/>
              <a:ext cx="130148" cy="1926952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7" idx="0"/>
            </p:cNvCxnSpPr>
            <p:nvPr/>
          </p:nvCxnSpPr>
          <p:spPr>
            <a:xfrm flipV="1">
              <a:off x="4411960" y="3625860"/>
              <a:ext cx="1312168" cy="2075904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3715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5600" baseline="0" dirty="0" smtClean="0">
                <a:latin typeface="Arial" panose="020B0604020202020204" pitchFamily="34" charset="0"/>
              </a:rPr>
              <a:t>Issues to be addressed</a:t>
            </a:r>
            <a:endParaRPr lang="en-GB" sz="5600" baseline="0" dirty="0">
              <a:latin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666" y="2063884"/>
            <a:ext cx="6764440" cy="3421856"/>
          </a:xfrm>
          <a:prstGeom prst="rect">
            <a:avLst/>
          </a:prstGeom>
        </p:spPr>
      </p:pic>
      <p:sp>
        <p:nvSpPr>
          <p:cNvPr id="4" name="Freeform 3"/>
          <p:cNvSpPr/>
          <p:nvPr/>
        </p:nvSpPr>
        <p:spPr bwMode="auto">
          <a:xfrm>
            <a:off x="1327235" y="1369928"/>
            <a:ext cx="6197640" cy="1728872"/>
          </a:xfrm>
          <a:custGeom>
            <a:avLst/>
            <a:gdLst>
              <a:gd name="connsiteX0" fmla="*/ 2889165 w 6197640"/>
              <a:gd name="connsiteY0" fmla="*/ 128672 h 1728872"/>
              <a:gd name="connsiteX1" fmla="*/ 819065 w 6197640"/>
              <a:gd name="connsiteY1" fmla="*/ 141372 h 1728872"/>
              <a:gd name="connsiteX2" fmla="*/ 679365 w 6197640"/>
              <a:gd name="connsiteY2" fmla="*/ 166772 h 1728872"/>
              <a:gd name="connsiteX3" fmla="*/ 450765 w 6197640"/>
              <a:gd name="connsiteY3" fmla="*/ 192172 h 1728872"/>
              <a:gd name="connsiteX4" fmla="*/ 412665 w 6197640"/>
              <a:gd name="connsiteY4" fmla="*/ 217572 h 1728872"/>
              <a:gd name="connsiteX5" fmla="*/ 336465 w 6197640"/>
              <a:gd name="connsiteY5" fmla="*/ 230272 h 1728872"/>
              <a:gd name="connsiteX6" fmla="*/ 285665 w 6197640"/>
              <a:gd name="connsiteY6" fmla="*/ 242972 h 1728872"/>
              <a:gd name="connsiteX7" fmla="*/ 247565 w 6197640"/>
              <a:gd name="connsiteY7" fmla="*/ 268372 h 1728872"/>
              <a:gd name="connsiteX8" fmla="*/ 209465 w 6197640"/>
              <a:gd name="connsiteY8" fmla="*/ 281072 h 1728872"/>
              <a:gd name="connsiteX9" fmla="*/ 133265 w 6197640"/>
              <a:gd name="connsiteY9" fmla="*/ 357272 h 1728872"/>
              <a:gd name="connsiteX10" fmla="*/ 95165 w 6197640"/>
              <a:gd name="connsiteY10" fmla="*/ 382672 h 1728872"/>
              <a:gd name="connsiteX11" fmla="*/ 44365 w 6197640"/>
              <a:gd name="connsiteY11" fmla="*/ 458872 h 1728872"/>
              <a:gd name="connsiteX12" fmla="*/ 31665 w 6197640"/>
              <a:gd name="connsiteY12" fmla="*/ 496972 h 1728872"/>
              <a:gd name="connsiteX13" fmla="*/ 6265 w 6197640"/>
              <a:gd name="connsiteY13" fmla="*/ 585872 h 1728872"/>
              <a:gd name="connsiteX14" fmla="*/ 31665 w 6197640"/>
              <a:gd name="connsiteY14" fmla="*/ 1004972 h 1728872"/>
              <a:gd name="connsiteX15" fmla="*/ 57065 w 6197640"/>
              <a:gd name="connsiteY15" fmla="*/ 1055772 h 1728872"/>
              <a:gd name="connsiteX16" fmla="*/ 95165 w 6197640"/>
              <a:gd name="connsiteY16" fmla="*/ 1093872 h 1728872"/>
              <a:gd name="connsiteX17" fmla="*/ 133265 w 6197640"/>
              <a:gd name="connsiteY17" fmla="*/ 1182772 h 1728872"/>
              <a:gd name="connsiteX18" fmla="*/ 171365 w 6197640"/>
              <a:gd name="connsiteY18" fmla="*/ 1208172 h 1728872"/>
              <a:gd name="connsiteX19" fmla="*/ 234865 w 6197640"/>
              <a:gd name="connsiteY19" fmla="*/ 1271672 h 1728872"/>
              <a:gd name="connsiteX20" fmla="*/ 311065 w 6197640"/>
              <a:gd name="connsiteY20" fmla="*/ 1297072 h 1728872"/>
              <a:gd name="connsiteX21" fmla="*/ 349165 w 6197640"/>
              <a:gd name="connsiteY21" fmla="*/ 1322472 h 1728872"/>
              <a:gd name="connsiteX22" fmla="*/ 438065 w 6197640"/>
              <a:gd name="connsiteY22" fmla="*/ 1335172 h 1728872"/>
              <a:gd name="connsiteX23" fmla="*/ 577765 w 6197640"/>
              <a:gd name="connsiteY23" fmla="*/ 1373272 h 1728872"/>
              <a:gd name="connsiteX24" fmla="*/ 704765 w 6197640"/>
              <a:gd name="connsiteY24" fmla="*/ 1398672 h 1728872"/>
              <a:gd name="connsiteX25" fmla="*/ 742865 w 6197640"/>
              <a:gd name="connsiteY25" fmla="*/ 1411372 h 1728872"/>
              <a:gd name="connsiteX26" fmla="*/ 1098465 w 6197640"/>
              <a:gd name="connsiteY26" fmla="*/ 1424072 h 1728872"/>
              <a:gd name="connsiteX27" fmla="*/ 1250865 w 6197640"/>
              <a:gd name="connsiteY27" fmla="*/ 1449472 h 1728872"/>
              <a:gd name="connsiteX28" fmla="*/ 1314365 w 6197640"/>
              <a:gd name="connsiteY28" fmla="*/ 1462172 h 1728872"/>
              <a:gd name="connsiteX29" fmla="*/ 1530265 w 6197640"/>
              <a:gd name="connsiteY29" fmla="*/ 1500272 h 1728872"/>
              <a:gd name="connsiteX30" fmla="*/ 1568365 w 6197640"/>
              <a:gd name="connsiteY30" fmla="*/ 1512972 h 1728872"/>
              <a:gd name="connsiteX31" fmla="*/ 1695365 w 6197640"/>
              <a:gd name="connsiteY31" fmla="*/ 1525672 h 1728872"/>
              <a:gd name="connsiteX32" fmla="*/ 1784265 w 6197640"/>
              <a:gd name="connsiteY32" fmla="*/ 1551072 h 1728872"/>
              <a:gd name="connsiteX33" fmla="*/ 2076365 w 6197640"/>
              <a:gd name="connsiteY33" fmla="*/ 1576472 h 1728872"/>
              <a:gd name="connsiteX34" fmla="*/ 2152565 w 6197640"/>
              <a:gd name="connsiteY34" fmla="*/ 1601872 h 1728872"/>
              <a:gd name="connsiteX35" fmla="*/ 2406565 w 6197640"/>
              <a:gd name="connsiteY35" fmla="*/ 1627272 h 1728872"/>
              <a:gd name="connsiteX36" fmla="*/ 2609765 w 6197640"/>
              <a:gd name="connsiteY36" fmla="*/ 1665372 h 1728872"/>
              <a:gd name="connsiteX37" fmla="*/ 2660565 w 6197640"/>
              <a:gd name="connsiteY37" fmla="*/ 1678072 h 1728872"/>
              <a:gd name="connsiteX38" fmla="*/ 2774865 w 6197640"/>
              <a:gd name="connsiteY38" fmla="*/ 1690772 h 1728872"/>
              <a:gd name="connsiteX39" fmla="*/ 2851065 w 6197640"/>
              <a:gd name="connsiteY39" fmla="*/ 1703472 h 1728872"/>
              <a:gd name="connsiteX40" fmla="*/ 2965365 w 6197640"/>
              <a:gd name="connsiteY40" fmla="*/ 1716172 h 1728872"/>
              <a:gd name="connsiteX41" fmla="*/ 3066965 w 6197640"/>
              <a:gd name="connsiteY41" fmla="*/ 1728872 h 1728872"/>
              <a:gd name="connsiteX42" fmla="*/ 4044865 w 6197640"/>
              <a:gd name="connsiteY42" fmla="*/ 1716172 h 1728872"/>
              <a:gd name="connsiteX43" fmla="*/ 4286165 w 6197640"/>
              <a:gd name="connsiteY43" fmla="*/ 1678072 h 1728872"/>
              <a:gd name="connsiteX44" fmla="*/ 4514765 w 6197640"/>
              <a:gd name="connsiteY44" fmla="*/ 1652672 h 1728872"/>
              <a:gd name="connsiteX45" fmla="*/ 4616365 w 6197640"/>
              <a:gd name="connsiteY45" fmla="*/ 1627272 h 1728872"/>
              <a:gd name="connsiteX46" fmla="*/ 4883065 w 6197640"/>
              <a:gd name="connsiteY46" fmla="*/ 1601872 h 1728872"/>
              <a:gd name="connsiteX47" fmla="*/ 4959265 w 6197640"/>
              <a:gd name="connsiteY47" fmla="*/ 1576472 h 1728872"/>
              <a:gd name="connsiteX48" fmla="*/ 5073565 w 6197640"/>
              <a:gd name="connsiteY48" fmla="*/ 1551072 h 1728872"/>
              <a:gd name="connsiteX49" fmla="*/ 5137065 w 6197640"/>
              <a:gd name="connsiteY49" fmla="*/ 1525672 h 1728872"/>
              <a:gd name="connsiteX50" fmla="*/ 5251365 w 6197640"/>
              <a:gd name="connsiteY50" fmla="*/ 1500272 h 1728872"/>
              <a:gd name="connsiteX51" fmla="*/ 5340265 w 6197640"/>
              <a:gd name="connsiteY51" fmla="*/ 1462172 h 1728872"/>
              <a:gd name="connsiteX52" fmla="*/ 5429165 w 6197640"/>
              <a:gd name="connsiteY52" fmla="*/ 1449472 h 1728872"/>
              <a:gd name="connsiteX53" fmla="*/ 5505365 w 6197640"/>
              <a:gd name="connsiteY53" fmla="*/ 1424072 h 1728872"/>
              <a:gd name="connsiteX54" fmla="*/ 5772065 w 6197640"/>
              <a:gd name="connsiteY54" fmla="*/ 1373272 h 1728872"/>
              <a:gd name="connsiteX55" fmla="*/ 5810165 w 6197640"/>
              <a:gd name="connsiteY55" fmla="*/ 1360572 h 1728872"/>
              <a:gd name="connsiteX56" fmla="*/ 5860965 w 6197640"/>
              <a:gd name="connsiteY56" fmla="*/ 1347872 h 1728872"/>
              <a:gd name="connsiteX57" fmla="*/ 5924465 w 6197640"/>
              <a:gd name="connsiteY57" fmla="*/ 1322472 h 1728872"/>
              <a:gd name="connsiteX58" fmla="*/ 5962565 w 6197640"/>
              <a:gd name="connsiteY58" fmla="*/ 1309772 h 1728872"/>
              <a:gd name="connsiteX59" fmla="*/ 6051465 w 6197640"/>
              <a:gd name="connsiteY59" fmla="*/ 1271672 h 1728872"/>
              <a:gd name="connsiteX60" fmla="*/ 6102265 w 6197640"/>
              <a:gd name="connsiteY60" fmla="*/ 1233572 h 1728872"/>
              <a:gd name="connsiteX61" fmla="*/ 6153065 w 6197640"/>
              <a:gd name="connsiteY61" fmla="*/ 1220872 h 1728872"/>
              <a:gd name="connsiteX62" fmla="*/ 6191165 w 6197640"/>
              <a:gd name="connsiteY62" fmla="*/ 1157372 h 1728872"/>
              <a:gd name="connsiteX63" fmla="*/ 6140365 w 6197640"/>
              <a:gd name="connsiteY63" fmla="*/ 852572 h 1728872"/>
              <a:gd name="connsiteX64" fmla="*/ 6064165 w 6197640"/>
              <a:gd name="connsiteY64" fmla="*/ 789072 h 1728872"/>
              <a:gd name="connsiteX65" fmla="*/ 6000665 w 6197640"/>
              <a:gd name="connsiteY65" fmla="*/ 738272 h 1728872"/>
              <a:gd name="connsiteX66" fmla="*/ 5962565 w 6197640"/>
              <a:gd name="connsiteY66" fmla="*/ 725572 h 1728872"/>
              <a:gd name="connsiteX67" fmla="*/ 5911765 w 6197640"/>
              <a:gd name="connsiteY67" fmla="*/ 700172 h 1728872"/>
              <a:gd name="connsiteX68" fmla="*/ 5822865 w 6197640"/>
              <a:gd name="connsiteY68" fmla="*/ 674772 h 1728872"/>
              <a:gd name="connsiteX69" fmla="*/ 5772065 w 6197640"/>
              <a:gd name="connsiteY69" fmla="*/ 649372 h 1728872"/>
              <a:gd name="connsiteX70" fmla="*/ 5645065 w 6197640"/>
              <a:gd name="connsiteY70" fmla="*/ 623972 h 1728872"/>
              <a:gd name="connsiteX71" fmla="*/ 5441865 w 6197640"/>
              <a:gd name="connsiteY71" fmla="*/ 585872 h 1728872"/>
              <a:gd name="connsiteX72" fmla="*/ 5378365 w 6197640"/>
              <a:gd name="connsiteY72" fmla="*/ 560472 h 1728872"/>
              <a:gd name="connsiteX73" fmla="*/ 5175165 w 6197640"/>
              <a:gd name="connsiteY73" fmla="*/ 535072 h 1728872"/>
              <a:gd name="connsiteX74" fmla="*/ 4730665 w 6197640"/>
              <a:gd name="connsiteY74" fmla="*/ 484272 h 1728872"/>
              <a:gd name="connsiteX75" fmla="*/ 4667165 w 6197640"/>
              <a:gd name="connsiteY75" fmla="*/ 458872 h 1728872"/>
              <a:gd name="connsiteX76" fmla="*/ 4552865 w 6197640"/>
              <a:gd name="connsiteY76" fmla="*/ 433472 h 1728872"/>
              <a:gd name="connsiteX77" fmla="*/ 4451265 w 6197640"/>
              <a:gd name="connsiteY77" fmla="*/ 408072 h 1728872"/>
              <a:gd name="connsiteX78" fmla="*/ 4375065 w 6197640"/>
              <a:gd name="connsiteY78" fmla="*/ 395372 h 1728872"/>
              <a:gd name="connsiteX79" fmla="*/ 4336965 w 6197640"/>
              <a:gd name="connsiteY79" fmla="*/ 382672 h 1728872"/>
              <a:gd name="connsiteX80" fmla="*/ 4273465 w 6197640"/>
              <a:gd name="connsiteY80" fmla="*/ 369972 h 1728872"/>
              <a:gd name="connsiteX81" fmla="*/ 4235365 w 6197640"/>
              <a:gd name="connsiteY81" fmla="*/ 357272 h 1728872"/>
              <a:gd name="connsiteX82" fmla="*/ 4082965 w 6197640"/>
              <a:gd name="connsiteY82" fmla="*/ 331872 h 1728872"/>
              <a:gd name="connsiteX83" fmla="*/ 3955965 w 6197640"/>
              <a:gd name="connsiteY83" fmla="*/ 293772 h 1728872"/>
              <a:gd name="connsiteX84" fmla="*/ 3892465 w 6197640"/>
              <a:gd name="connsiteY84" fmla="*/ 281072 h 1728872"/>
              <a:gd name="connsiteX85" fmla="*/ 3816265 w 6197640"/>
              <a:gd name="connsiteY85" fmla="*/ 255672 h 1728872"/>
              <a:gd name="connsiteX86" fmla="*/ 3778165 w 6197640"/>
              <a:gd name="connsiteY86" fmla="*/ 242972 h 1728872"/>
              <a:gd name="connsiteX87" fmla="*/ 3727365 w 6197640"/>
              <a:gd name="connsiteY87" fmla="*/ 230272 h 1728872"/>
              <a:gd name="connsiteX88" fmla="*/ 3613065 w 6197640"/>
              <a:gd name="connsiteY88" fmla="*/ 204872 h 1728872"/>
              <a:gd name="connsiteX89" fmla="*/ 3574965 w 6197640"/>
              <a:gd name="connsiteY89" fmla="*/ 179472 h 1728872"/>
              <a:gd name="connsiteX90" fmla="*/ 3511465 w 6197640"/>
              <a:gd name="connsiteY90" fmla="*/ 166772 h 1728872"/>
              <a:gd name="connsiteX91" fmla="*/ 3409865 w 6197640"/>
              <a:gd name="connsiteY91" fmla="*/ 141372 h 1728872"/>
              <a:gd name="connsiteX92" fmla="*/ 3181265 w 6197640"/>
              <a:gd name="connsiteY92" fmla="*/ 90572 h 1728872"/>
              <a:gd name="connsiteX93" fmla="*/ 3143165 w 6197640"/>
              <a:gd name="connsiteY93" fmla="*/ 77872 h 1728872"/>
              <a:gd name="connsiteX94" fmla="*/ 2952665 w 6197640"/>
              <a:gd name="connsiteY94" fmla="*/ 65172 h 1728872"/>
              <a:gd name="connsiteX95" fmla="*/ 2838365 w 6197640"/>
              <a:gd name="connsiteY95" fmla="*/ 39772 h 1728872"/>
              <a:gd name="connsiteX96" fmla="*/ 2660565 w 6197640"/>
              <a:gd name="connsiteY96" fmla="*/ 27072 h 1728872"/>
              <a:gd name="connsiteX97" fmla="*/ 2520865 w 6197640"/>
              <a:gd name="connsiteY97" fmla="*/ 1672 h 1728872"/>
              <a:gd name="connsiteX98" fmla="*/ 1911265 w 6197640"/>
              <a:gd name="connsiteY98" fmla="*/ 1672 h 17288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6197640" h="1728872">
                <a:moveTo>
                  <a:pt x="2889165" y="128672"/>
                </a:moveTo>
                <a:lnTo>
                  <a:pt x="819065" y="141372"/>
                </a:lnTo>
                <a:cubicBezTo>
                  <a:pt x="771742" y="142188"/>
                  <a:pt x="726051" y="158991"/>
                  <a:pt x="679365" y="166772"/>
                </a:cubicBezTo>
                <a:cubicBezTo>
                  <a:pt x="586664" y="182222"/>
                  <a:pt x="553908" y="182795"/>
                  <a:pt x="450765" y="192172"/>
                </a:cubicBezTo>
                <a:cubicBezTo>
                  <a:pt x="438065" y="200639"/>
                  <a:pt x="427145" y="212745"/>
                  <a:pt x="412665" y="217572"/>
                </a:cubicBezTo>
                <a:cubicBezTo>
                  <a:pt x="388236" y="225715"/>
                  <a:pt x="361715" y="225222"/>
                  <a:pt x="336465" y="230272"/>
                </a:cubicBezTo>
                <a:cubicBezTo>
                  <a:pt x="319349" y="233695"/>
                  <a:pt x="302598" y="238739"/>
                  <a:pt x="285665" y="242972"/>
                </a:cubicBezTo>
                <a:cubicBezTo>
                  <a:pt x="272965" y="251439"/>
                  <a:pt x="261217" y="261546"/>
                  <a:pt x="247565" y="268372"/>
                </a:cubicBezTo>
                <a:cubicBezTo>
                  <a:pt x="235591" y="274359"/>
                  <a:pt x="220032" y="272853"/>
                  <a:pt x="209465" y="281072"/>
                </a:cubicBezTo>
                <a:cubicBezTo>
                  <a:pt x="181111" y="303125"/>
                  <a:pt x="158665" y="331872"/>
                  <a:pt x="133265" y="357272"/>
                </a:cubicBezTo>
                <a:cubicBezTo>
                  <a:pt x="122472" y="368065"/>
                  <a:pt x="107865" y="374205"/>
                  <a:pt x="95165" y="382672"/>
                </a:cubicBezTo>
                <a:cubicBezTo>
                  <a:pt x="78232" y="408072"/>
                  <a:pt x="54018" y="429912"/>
                  <a:pt x="44365" y="458872"/>
                </a:cubicBezTo>
                <a:cubicBezTo>
                  <a:pt x="40132" y="471572"/>
                  <a:pt x="35343" y="484100"/>
                  <a:pt x="31665" y="496972"/>
                </a:cubicBezTo>
                <a:cubicBezTo>
                  <a:pt x="-229" y="608600"/>
                  <a:pt x="36715" y="494521"/>
                  <a:pt x="6265" y="585872"/>
                </a:cubicBezTo>
                <a:cubicBezTo>
                  <a:pt x="7315" y="617379"/>
                  <a:pt x="-19944" y="884551"/>
                  <a:pt x="31665" y="1004972"/>
                </a:cubicBezTo>
                <a:cubicBezTo>
                  <a:pt x="39123" y="1022373"/>
                  <a:pt x="46061" y="1040366"/>
                  <a:pt x="57065" y="1055772"/>
                </a:cubicBezTo>
                <a:cubicBezTo>
                  <a:pt x="67504" y="1070387"/>
                  <a:pt x="82465" y="1081172"/>
                  <a:pt x="95165" y="1093872"/>
                </a:cubicBezTo>
                <a:cubicBezTo>
                  <a:pt x="103988" y="1120341"/>
                  <a:pt x="115828" y="1161847"/>
                  <a:pt x="133265" y="1182772"/>
                </a:cubicBezTo>
                <a:cubicBezTo>
                  <a:pt x="143036" y="1194498"/>
                  <a:pt x="158665" y="1199705"/>
                  <a:pt x="171365" y="1208172"/>
                </a:cubicBezTo>
                <a:cubicBezTo>
                  <a:pt x="194537" y="1242930"/>
                  <a:pt x="194760" y="1253847"/>
                  <a:pt x="234865" y="1271672"/>
                </a:cubicBezTo>
                <a:cubicBezTo>
                  <a:pt x="259331" y="1282546"/>
                  <a:pt x="288788" y="1282220"/>
                  <a:pt x="311065" y="1297072"/>
                </a:cubicBezTo>
                <a:cubicBezTo>
                  <a:pt x="323765" y="1305539"/>
                  <a:pt x="334545" y="1318086"/>
                  <a:pt x="349165" y="1322472"/>
                </a:cubicBezTo>
                <a:cubicBezTo>
                  <a:pt x="377837" y="1331074"/>
                  <a:pt x="408712" y="1329301"/>
                  <a:pt x="438065" y="1335172"/>
                </a:cubicBezTo>
                <a:cubicBezTo>
                  <a:pt x="588983" y="1365356"/>
                  <a:pt x="492615" y="1348943"/>
                  <a:pt x="577765" y="1373272"/>
                </a:cubicBezTo>
                <a:cubicBezTo>
                  <a:pt x="666326" y="1398575"/>
                  <a:pt x="592495" y="1373723"/>
                  <a:pt x="704765" y="1398672"/>
                </a:cubicBezTo>
                <a:cubicBezTo>
                  <a:pt x="717833" y="1401576"/>
                  <a:pt x="729506" y="1410510"/>
                  <a:pt x="742865" y="1411372"/>
                </a:cubicBezTo>
                <a:cubicBezTo>
                  <a:pt x="861228" y="1419008"/>
                  <a:pt x="979932" y="1419839"/>
                  <a:pt x="1098465" y="1424072"/>
                </a:cubicBezTo>
                <a:cubicBezTo>
                  <a:pt x="1248115" y="1454002"/>
                  <a:pt x="1061833" y="1417967"/>
                  <a:pt x="1250865" y="1449472"/>
                </a:cubicBezTo>
                <a:cubicBezTo>
                  <a:pt x="1272157" y="1453021"/>
                  <a:pt x="1293127" y="1458311"/>
                  <a:pt x="1314365" y="1462172"/>
                </a:cubicBezTo>
                <a:cubicBezTo>
                  <a:pt x="1386265" y="1475245"/>
                  <a:pt x="1460936" y="1477162"/>
                  <a:pt x="1530265" y="1500272"/>
                </a:cubicBezTo>
                <a:cubicBezTo>
                  <a:pt x="1542965" y="1504505"/>
                  <a:pt x="1555134" y="1510936"/>
                  <a:pt x="1568365" y="1512972"/>
                </a:cubicBezTo>
                <a:cubicBezTo>
                  <a:pt x="1610415" y="1519441"/>
                  <a:pt x="1653032" y="1521439"/>
                  <a:pt x="1695365" y="1525672"/>
                </a:cubicBezTo>
                <a:cubicBezTo>
                  <a:pt x="1724998" y="1534139"/>
                  <a:pt x="1754235" y="1544142"/>
                  <a:pt x="1784265" y="1551072"/>
                </a:cubicBezTo>
                <a:cubicBezTo>
                  <a:pt x="1876657" y="1572393"/>
                  <a:pt x="1988509" y="1571304"/>
                  <a:pt x="2076365" y="1576472"/>
                </a:cubicBezTo>
                <a:cubicBezTo>
                  <a:pt x="2101765" y="1584939"/>
                  <a:pt x="2126311" y="1596621"/>
                  <a:pt x="2152565" y="1601872"/>
                </a:cubicBezTo>
                <a:cubicBezTo>
                  <a:pt x="2182338" y="1607827"/>
                  <a:pt x="2388476" y="1625628"/>
                  <a:pt x="2406565" y="1627272"/>
                </a:cubicBezTo>
                <a:cubicBezTo>
                  <a:pt x="2526490" y="1657253"/>
                  <a:pt x="2383609" y="1622968"/>
                  <a:pt x="2609765" y="1665372"/>
                </a:cubicBezTo>
                <a:cubicBezTo>
                  <a:pt x="2626921" y="1668589"/>
                  <a:pt x="2643313" y="1675418"/>
                  <a:pt x="2660565" y="1678072"/>
                </a:cubicBezTo>
                <a:cubicBezTo>
                  <a:pt x="2698454" y="1683901"/>
                  <a:pt x="2736867" y="1685706"/>
                  <a:pt x="2774865" y="1690772"/>
                </a:cubicBezTo>
                <a:cubicBezTo>
                  <a:pt x="2800389" y="1694175"/>
                  <a:pt x="2825541" y="1700069"/>
                  <a:pt x="2851065" y="1703472"/>
                </a:cubicBezTo>
                <a:cubicBezTo>
                  <a:pt x="2889063" y="1708538"/>
                  <a:pt x="2927293" y="1711693"/>
                  <a:pt x="2965365" y="1716172"/>
                </a:cubicBezTo>
                <a:lnTo>
                  <a:pt x="3066965" y="1728872"/>
                </a:lnTo>
                <a:lnTo>
                  <a:pt x="4044865" y="1716172"/>
                </a:lnTo>
                <a:cubicBezTo>
                  <a:pt x="4193933" y="1712784"/>
                  <a:pt x="4158163" y="1705501"/>
                  <a:pt x="4286165" y="1678072"/>
                </a:cubicBezTo>
                <a:cubicBezTo>
                  <a:pt x="4366654" y="1660824"/>
                  <a:pt x="4427754" y="1659923"/>
                  <a:pt x="4514765" y="1652672"/>
                </a:cubicBezTo>
                <a:cubicBezTo>
                  <a:pt x="4548632" y="1644205"/>
                  <a:pt x="4581987" y="1633339"/>
                  <a:pt x="4616365" y="1627272"/>
                </a:cubicBezTo>
                <a:cubicBezTo>
                  <a:pt x="4665565" y="1618590"/>
                  <a:pt x="4846403" y="1604927"/>
                  <a:pt x="4883065" y="1601872"/>
                </a:cubicBezTo>
                <a:cubicBezTo>
                  <a:pt x="4908465" y="1593405"/>
                  <a:pt x="4933434" y="1583517"/>
                  <a:pt x="4959265" y="1576472"/>
                </a:cubicBezTo>
                <a:cubicBezTo>
                  <a:pt x="5014626" y="1561373"/>
                  <a:pt x="5022244" y="1568179"/>
                  <a:pt x="5073565" y="1551072"/>
                </a:cubicBezTo>
                <a:cubicBezTo>
                  <a:pt x="5095192" y="1543863"/>
                  <a:pt x="5115438" y="1532881"/>
                  <a:pt x="5137065" y="1525672"/>
                </a:cubicBezTo>
                <a:cubicBezTo>
                  <a:pt x="5163968" y="1516704"/>
                  <a:pt x="5226201" y="1505305"/>
                  <a:pt x="5251365" y="1500272"/>
                </a:cubicBezTo>
                <a:cubicBezTo>
                  <a:pt x="5278902" y="1486503"/>
                  <a:pt x="5309120" y="1468401"/>
                  <a:pt x="5340265" y="1462172"/>
                </a:cubicBezTo>
                <a:cubicBezTo>
                  <a:pt x="5369618" y="1456301"/>
                  <a:pt x="5399532" y="1453705"/>
                  <a:pt x="5429165" y="1449472"/>
                </a:cubicBezTo>
                <a:cubicBezTo>
                  <a:pt x="5454565" y="1441005"/>
                  <a:pt x="5479390" y="1430566"/>
                  <a:pt x="5505365" y="1424072"/>
                </a:cubicBezTo>
                <a:cubicBezTo>
                  <a:pt x="5648251" y="1388350"/>
                  <a:pt x="5549248" y="1447544"/>
                  <a:pt x="5772065" y="1373272"/>
                </a:cubicBezTo>
                <a:cubicBezTo>
                  <a:pt x="5784765" y="1369039"/>
                  <a:pt x="5797293" y="1364250"/>
                  <a:pt x="5810165" y="1360572"/>
                </a:cubicBezTo>
                <a:cubicBezTo>
                  <a:pt x="5826948" y="1355777"/>
                  <a:pt x="5844406" y="1353392"/>
                  <a:pt x="5860965" y="1347872"/>
                </a:cubicBezTo>
                <a:cubicBezTo>
                  <a:pt x="5882592" y="1340663"/>
                  <a:pt x="5903119" y="1330477"/>
                  <a:pt x="5924465" y="1322472"/>
                </a:cubicBezTo>
                <a:cubicBezTo>
                  <a:pt x="5937000" y="1317772"/>
                  <a:pt x="5950260" y="1315045"/>
                  <a:pt x="5962565" y="1309772"/>
                </a:cubicBezTo>
                <a:cubicBezTo>
                  <a:pt x="6072419" y="1262692"/>
                  <a:pt x="5962114" y="1301456"/>
                  <a:pt x="6051465" y="1271672"/>
                </a:cubicBezTo>
                <a:cubicBezTo>
                  <a:pt x="6068398" y="1258972"/>
                  <a:pt x="6083333" y="1243038"/>
                  <a:pt x="6102265" y="1233572"/>
                </a:cubicBezTo>
                <a:cubicBezTo>
                  <a:pt x="6117877" y="1225766"/>
                  <a:pt x="6139813" y="1232231"/>
                  <a:pt x="6153065" y="1220872"/>
                </a:cubicBezTo>
                <a:cubicBezTo>
                  <a:pt x="6171807" y="1204808"/>
                  <a:pt x="6178465" y="1178539"/>
                  <a:pt x="6191165" y="1157372"/>
                </a:cubicBezTo>
                <a:cubicBezTo>
                  <a:pt x="6173404" y="784381"/>
                  <a:pt x="6242247" y="971434"/>
                  <a:pt x="6140365" y="852572"/>
                </a:cubicBezTo>
                <a:cubicBezTo>
                  <a:pt x="6085006" y="787987"/>
                  <a:pt x="6128181" y="810411"/>
                  <a:pt x="6064165" y="789072"/>
                </a:cubicBezTo>
                <a:cubicBezTo>
                  <a:pt x="6042998" y="772139"/>
                  <a:pt x="6023651" y="752638"/>
                  <a:pt x="6000665" y="738272"/>
                </a:cubicBezTo>
                <a:cubicBezTo>
                  <a:pt x="5989313" y="731177"/>
                  <a:pt x="5974870" y="730845"/>
                  <a:pt x="5962565" y="725572"/>
                </a:cubicBezTo>
                <a:cubicBezTo>
                  <a:pt x="5945164" y="718114"/>
                  <a:pt x="5929492" y="706819"/>
                  <a:pt x="5911765" y="700172"/>
                </a:cubicBezTo>
                <a:cubicBezTo>
                  <a:pt x="5825836" y="667949"/>
                  <a:pt x="5894505" y="705475"/>
                  <a:pt x="5822865" y="674772"/>
                </a:cubicBezTo>
                <a:cubicBezTo>
                  <a:pt x="5805464" y="667314"/>
                  <a:pt x="5789792" y="656019"/>
                  <a:pt x="5772065" y="649372"/>
                </a:cubicBezTo>
                <a:cubicBezTo>
                  <a:pt x="5741752" y="638005"/>
                  <a:pt x="5671402" y="628362"/>
                  <a:pt x="5645065" y="623972"/>
                </a:cubicBezTo>
                <a:cubicBezTo>
                  <a:pt x="5502160" y="566810"/>
                  <a:pt x="5678088" y="630164"/>
                  <a:pt x="5441865" y="585872"/>
                </a:cubicBezTo>
                <a:cubicBezTo>
                  <a:pt x="5419458" y="581671"/>
                  <a:pt x="5400760" y="564738"/>
                  <a:pt x="5378365" y="560472"/>
                </a:cubicBezTo>
                <a:cubicBezTo>
                  <a:pt x="5311310" y="547700"/>
                  <a:pt x="5242739" y="544725"/>
                  <a:pt x="5175165" y="535072"/>
                </a:cubicBezTo>
                <a:cubicBezTo>
                  <a:pt x="4849645" y="488569"/>
                  <a:pt x="4998039" y="503370"/>
                  <a:pt x="4730665" y="484272"/>
                </a:cubicBezTo>
                <a:cubicBezTo>
                  <a:pt x="4709498" y="475805"/>
                  <a:pt x="4688792" y="466081"/>
                  <a:pt x="4667165" y="458872"/>
                </a:cubicBezTo>
                <a:cubicBezTo>
                  <a:pt x="4634158" y="447870"/>
                  <a:pt x="4585578" y="441021"/>
                  <a:pt x="4552865" y="433472"/>
                </a:cubicBezTo>
                <a:cubicBezTo>
                  <a:pt x="4518850" y="425622"/>
                  <a:pt x="4485699" y="413811"/>
                  <a:pt x="4451265" y="408072"/>
                </a:cubicBezTo>
                <a:cubicBezTo>
                  <a:pt x="4425865" y="403839"/>
                  <a:pt x="4400202" y="400958"/>
                  <a:pt x="4375065" y="395372"/>
                </a:cubicBezTo>
                <a:cubicBezTo>
                  <a:pt x="4361997" y="392468"/>
                  <a:pt x="4349952" y="385919"/>
                  <a:pt x="4336965" y="382672"/>
                </a:cubicBezTo>
                <a:cubicBezTo>
                  <a:pt x="4316024" y="377437"/>
                  <a:pt x="4294406" y="375207"/>
                  <a:pt x="4273465" y="369972"/>
                </a:cubicBezTo>
                <a:cubicBezTo>
                  <a:pt x="4260478" y="366725"/>
                  <a:pt x="4248492" y="359897"/>
                  <a:pt x="4235365" y="357272"/>
                </a:cubicBezTo>
                <a:cubicBezTo>
                  <a:pt x="4184864" y="347172"/>
                  <a:pt x="4131823" y="348158"/>
                  <a:pt x="4082965" y="331872"/>
                </a:cubicBezTo>
                <a:cubicBezTo>
                  <a:pt x="4019648" y="310766"/>
                  <a:pt x="4013546" y="306568"/>
                  <a:pt x="3955965" y="293772"/>
                </a:cubicBezTo>
                <a:cubicBezTo>
                  <a:pt x="3934893" y="289089"/>
                  <a:pt x="3913290" y="286752"/>
                  <a:pt x="3892465" y="281072"/>
                </a:cubicBezTo>
                <a:cubicBezTo>
                  <a:pt x="3866634" y="274027"/>
                  <a:pt x="3841665" y="264139"/>
                  <a:pt x="3816265" y="255672"/>
                </a:cubicBezTo>
                <a:cubicBezTo>
                  <a:pt x="3803565" y="251439"/>
                  <a:pt x="3791152" y="246219"/>
                  <a:pt x="3778165" y="242972"/>
                </a:cubicBezTo>
                <a:cubicBezTo>
                  <a:pt x="3761232" y="238739"/>
                  <a:pt x="3744404" y="234058"/>
                  <a:pt x="3727365" y="230272"/>
                </a:cubicBezTo>
                <a:cubicBezTo>
                  <a:pt x="3582257" y="198026"/>
                  <a:pt x="3736955" y="235845"/>
                  <a:pt x="3613065" y="204872"/>
                </a:cubicBezTo>
                <a:cubicBezTo>
                  <a:pt x="3600365" y="196405"/>
                  <a:pt x="3589257" y="184831"/>
                  <a:pt x="3574965" y="179472"/>
                </a:cubicBezTo>
                <a:cubicBezTo>
                  <a:pt x="3554754" y="171893"/>
                  <a:pt x="3532498" y="171626"/>
                  <a:pt x="3511465" y="166772"/>
                </a:cubicBezTo>
                <a:cubicBezTo>
                  <a:pt x="3477450" y="158922"/>
                  <a:pt x="3442983" y="152411"/>
                  <a:pt x="3409865" y="141372"/>
                </a:cubicBezTo>
                <a:cubicBezTo>
                  <a:pt x="3261567" y="91939"/>
                  <a:pt x="3404777" y="135274"/>
                  <a:pt x="3181265" y="90572"/>
                </a:cubicBezTo>
                <a:cubicBezTo>
                  <a:pt x="3168138" y="87947"/>
                  <a:pt x="3156470" y="79350"/>
                  <a:pt x="3143165" y="77872"/>
                </a:cubicBezTo>
                <a:cubicBezTo>
                  <a:pt x="3079913" y="70844"/>
                  <a:pt x="3016165" y="69405"/>
                  <a:pt x="2952665" y="65172"/>
                </a:cubicBezTo>
                <a:cubicBezTo>
                  <a:pt x="2923591" y="57904"/>
                  <a:pt x="2866214" y="42703"/>
                  <a:pt x="2838365" y="39772"/>
                </a:cubicBezTo>
                <a:cubicBezTo>
                  <a:pt x="2779274" y="33552"/>
                  <a:pt x="2719832" y="31305"/>
                  <a:pt x="2660565" y="27072"/>
                </a:cubicBezTo>
                <a:cubicBezTo>
                  <a:pt x="2638529" y="22665"/>
                  <a:pt x="2538772" y="2004"/>
                  <a:pt x="2520865" y="1672"/>
                </a:cubicBezTo>
                <a:cubicBezTo>
                  <a:pt x="2317700" y="-2090"/>
                  <a:pt x="2114465" y="1672"/>
                  <a:pt x="1911265" y="1672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01459" y="1713805"/>
            <a:ext cx="17281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latin typeface="Arial Narrow" panose="020B0606020202030204" pitchFamily="34" charset="0"/>
              </a:rPr>
              <a:t>Dedicated front-end electronics</a:t>
            </a:r>
            <a:endParaRPr lang="en-GB" sz="2800" b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24100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-Bold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00B17771010F46AADDCBE3128DD753" ma:contentTypeVersion="0" ma:contentTypeDescription="Create a new document." ma:contentTypeScope="" ma:versionID="12fa91ff39694084a77a4100e68def18">
  <xsd:schema xmlns:xsd="http://www.w3.org/2001/XMLSchema" xmlns:p="http://schemas.microsoft.com/office/2006/metadata/properties" xmlns:ns2="77B100AA-0171-460F-AADD-CBE3128DD753" targetNamespace="http://schemas.microsoft.com/office/2006/metadata/properties" ma:root="true" ma:fieldsID="3096fc5289772df6097e58921dd28ac5" ns2:_="">
    <xsd:import namespace="77B100AA-0171-460F-AADD-CBE3128DD753"/>
    <xsd:element name="properties">
      <xsd:complexType>
        <xsd:sequence>
          <xsd:element name="documentManagement">
            <xsd:complexType>
              <xsd:all>
                <xsd:element ref="ns2:Author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77B100AA-0171-460F-AADD-CBE3128DD753" elementFormDefault="qualified">
    <xsd:import namespace="http://schemas.microsoft.com/office/2006/documentManagement/types"/>
    <xsd:element name="Author0" ma:index="8" ma:displayName="Author" ma:internalName="Author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Author0 xmlns="77B100AA-0171-460F-AADD-CBE3128DD753">Sarah Bucknall</Author0>
  </documentManagement>
</p:properties>
</file>

<file path=customXml/itemProps1.xml><?xml version="1.0" encoding="utf-8"?>
<ds:datastoreItem xmlns:ds="http://schemas.openxmlformats.org/officeDocument/2006/customXml" ds:itemID="{565DBD5E-9687-4B8D-A3EB-7777425A78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D37FA2-BCE2-4B02-B7F3-2AE504E125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7B100AA-0171-460F-AADD-CBE3128DD7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E1FAF5F6-8DE9-474F-B87A-169FFBBC25B1}">
  <ds:schemaRefs>
    <ds:schemaRef ds:uri="http://purl.org/dc/dcmitype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77B100AA-0171-460F-AADD-CBE3128DD75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219</Words>
  <Application>Microsoft Macintosh PowerPoint</Application>
  <PresentationFormat>On-screen Show (4:3)</PresentationFormat>
  <Paragraphs>48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Blank Presentation</vt:lpstr>
      <vt:lpstr>PowerPoint Presentation</vt:lpstr>
      <vt:lpstr>Techniques requiring time resolving detectors</vt:lpstr>
      <vt:lpstr>Timepix3</vt:lpstr>
      <vt:lpstr>PowerPoint Presentation</vt:lpstr>
      <vt:lpstr>Hystogram of ToAs</vt:lpstr>
      <vt:lpstr>Limitations</vt:lpstr>
      <vt:lpstr>Avalanche Pixelated Sensors Hi-Res Silicon</vt:lpstr>
      <vt:lpstr>Issues to be addressed</vt:lpstr>
      <vt:lpstr>Issues to be addressed</vt:lpstr>
      <vt:lpstr>Mini-Attract Project</vt:lpstr>
      <vt:lpstr>Possible Attract Project</vt:lpstr>
      <vt:lpstr>Potential Impact</vt:lpstr>
    </vt:vector>
  </TitlesOfParts>
  <Company>Creative 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Diamond template</dc:title>
  <dc:creator>Chris Matthews</dc:creator>
  <cp:lastModifiedBy>markus nordberg</cp:lastModifiedBy>
  <cp:revision>72</cp:revision>
  <dcterms:created xsi:type="dcterms:W3CDTF">2007-04-29T14:34:10Z</dcterms:created>
  <dcterms:modified xsi:type="dcterms:W3CDTF">2016-06-30T15:47:41Z</dcterms:modified>
</cp:coreProperties>
</file>