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pn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6.jpg" ContentType="image/jpeg"/>
  <Override PartName="/ppt/notesSlides/notesSlide8.xml" ContentType="application/vnd.openxmlformats-officedocument.presentationml.notesSlide+xml"/>
  <Override PartName="/ppt/media/image7.jp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9.jpg" ContentType="image/jpe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11.jpg" ContentType="image/jpe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18.jpg" ContentType="image/jpeg"/>
  <Override PartName="/ppt/notesSlides/notesSlide17.xml" ContentType="application/vnd.openxmlformats-officedocument.presentationml.notesSlide+xml"/>
  <Override PartName="/ppt/media/image19.jpg" ContentType="image/jpeg"/>
  <Override PartName="/ppt/notesSlides/notesSlide18.xml" ContentType="application/vnd.openxmlformats-officedocument.presentationml.notesSlide+xml"/>
  <Override PartName="/ppt/media/image21.jpg" ContentType="image/jpeg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media/image27.jpg" ContentType="image/jpe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media/image33.jpg" ContentType="image/jpeg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media/image37.jpg" ContentType="image/jpeg"/>
  <Override PartName="/ppt/media/image38.jpg" ContentType="image/jpeg"/>
  <Override PartName="/ppt/media/image39.jpg" ContentType="image/jpeg"/>
  <Override PartName="/ppt/notesSlides/notesSlide34.xml" ContentType="application/vnd.openxmlformats-officedocument.presentationml.notesSlide+xml"/>
  <Override PartName="/ppt/media/image40.jpg" ContentType="image/jpeg"/>
  <Override PartName="/ppt/notesSlides/notesSlide35.xml" ContentType="application/vnd.openxmlformats-officedocument.presentationml.notesSlide+xml"/>
  <Override PartName="/ppt/media/image41.jpg" ContentType="image/jpeg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media/image53.jpg" ContentType="image/jpeg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media/image56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6" r:id="rId2"/>
    <p:sldId id="295" r:id="rId3"/>
    <p:sldId id="296" r:id="rId4"/>
    <p:sldId id="299" r:id="rId5"/>
    <p:sldId id="301" r:id="rId6"/>
    <p:sldId id="300" r:id="rId7"/>
    <p:sldId id="257" r:id="rId8"/>
    <p:sldId id="298" r:id="rId9"/>
    <p:sldId id="306" r:id="rId10"/>
    <p:sldId id="307" r:id="rId11"/>
    <p:sldId id="308" r:id="rId12"/>
    <p:sldId id="309" r:id="rId13"/>
    <p:sldId id="310" r:id="rId14"/>
    <p:sldId id="311" r:id="rId15"/>
    <p:sldId id="302" r:id="rId16"/>
    <p:sldId id="263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265" r:id="rId25"/>
    <p:sldId id="266" r:id="rId26"/>
    <p:sldId id="319" r:id="rId27"/>
    <p:sldId id="304" r:id="rId28"/>
    <p:sldId id="324" r:id="rId29"/>
    <p:sldId id="325" r:id="rId30"/>
    <p:sldId id="328" r:id="rId31"/>
    <p:sldId id="329" r:id="rId32"/>
    <p:sldId id="330" r:id="rId33"/>
    <p:sldId id="331" r:id="rId34"/>
    <p:sldId id="327" r:id="rId35"/>
    <p:sldId id="332" r:id="rId36"/>
    <p:sldId id="333" r:id="rId37"/>
    <p:sldId id="335" r:id="rId38"/>
    <p:sldId id="334" r:id="rId39"/>
    <p:sldId id="336" r:id="rId40"/>
    <p:sldId id="337" r:id="rId41"/>
    <p:sldId id="339" r:id="rId42"/>
    <p:sldId id="338" r:id="rId43"/>
    <p:sldId id="354" r:id="rId44"/>
    <p:sldId id="341" r:id="rId45"/>
    <p:sldId id="342" r:id="rId46"/>
    <p:sldId id="343" r:id="rId47"/>
    <p:sldId id="344" r:id="rId48"/>
    <p:sldId id="345" r:id="rId49"/>
    <p:sldId id="346" r:id="rId50"/>
    <p:sldId id="305" r:id="rId51"/>
    <p:sldId id="347" r:id="rId52"/>
    <p:sldId id="348" r:id="rId53"/>
    <p:sldId id="349" r:id="rId54"/>
    <p:sldId id="350" r:id="rId55"/>
    <p:sldId id="351" r:id="rId56"/>
    <p:sldId id="323" r:id="rId57"/>
    <p:sldId id="292" r:id="rId58"/>
    <p:sldId id="352" r:id="rId59"/>
    <p:sldId id="353" r:id="rId60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E0A"/>
    <a:srgbClr val="BD1C0A"/>
    <a:srgbClr val="ED260F"/>
    <a:srgbClr val="063C8B"/>
    <a:srgbClr val="275CC3"/>
    <a:srgbClr val="146DFF"/>
    <a:srgbClr val="104CFF"/>
    <a:srgbClr val="1257FF"/>
    <a:srgbClr val="FFEC1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F7579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3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 autoAdjust="0"/>
    <p:restoredTop sz="81115" autoAdjust="0"/>
  </p:normalViewPr>
  <p:slideViewPr>
    <p:cSldViewPr snapToGrid="0" snapToObjects="1" showGuides="1">
      <p:cViewPr varScale="1">
        <p:scale>
          <a:sx n="41" d="100"/>
          <a:sy n="41" d="100"/>
        </p:scale>
        <p:origin x="-2104" y="-112"/>
      </p:cViewPr>
      <p:guideLst>
        <p:guide orient="horz" pos="13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notesMaster" Target="notesMasters/notesMaster1.xml"/><Relationship Id="rId62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96580-13E5-9741-B7EC-53B9B8D66328}" type="datetimeFigureOut">
              <a:rPr lang="en-US" smtClean="0">
                <a:latin typeface="Georgia"/>
                <a:ea typeface="Georgia"/>
                <a:cs typeface="Georgia"/>
              </a:rPr>
              <a:t>10.02.16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CAF50-2C93-8A45-8328-F14BC2E0D23B}" type="slidenum">
              <a:rPr lang="en-US" smtClean="0">
                <a:latin typeface="Georgia"/>
                <a:ea typeface="Georgia"/>
                <a:cs typeface="Georgia"/>
              </a:rPr>
              <a:t>‹#›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078033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371803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1069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971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3964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5164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5544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78537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15409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7016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2666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1996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80896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4797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9888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73054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26033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5014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94943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97796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86010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65673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01247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63814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52225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701604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841278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8221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24167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07379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608806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54532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0871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724395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185245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54711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611104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507241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8506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032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7" r:id="rId16"/>
    <p:sldLayoutId id="2147483670" r:id="rId17"/>
  </p:sldLayoutIdLst>
  <p:transition xmlns:p14="http://schemas.microsoft.com/office/powerpoint/2010/main" spd="med"/>
  <p:hf hdr="0" ftr="0" dt="0"/>
  <p:txStyles>
    <p:titleStyle>
      <a:lvl1pPr algn="ctr" defTabSz="584200">
        <a:defRPr sz="84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indent="228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13.jpe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3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4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4" Type="http://schemas.openxmlformats.org/officeDocument/2006/relationships/image" Target="../media/image39.jp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0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1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9.gi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0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.jp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3.jpg"/><Relationship Id="rId3" Type="http://schemas.openxmlformats.org/officeDocument/2006/relationships/image" Target="../media/image5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3.jp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8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55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6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3456695" y="661183"/>
            <a:ext cx="6091411" cy="271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en-US" sz="9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Cosmology</a:t>
            </a:r>
          </a:p>
          <a:p>
            <a:pPr lvl="0" algn="ctr" defTabSz="584200">
              <a:defRPr sz="1800"/>
            </a:pPr>
            <a:endParaRPr sz="42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short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introduction</a:t>
            </a:r>
            <a:endParaRPr sz="32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5228160" y="4256117"/>
            <a:ext cx="2548480" cy="1241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37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Sarah Aretz</a:t>
            </a:r>
            <a:endParaRPr sz="37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sz="37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CERN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3691"/>
            <a:ext cx="13004800" cy="1625600"/>
          </a:xfrm>
        </p:spPr>
        <p:txBody>
          <a:bodyPr/>
          <a:lstStyle/>
          <a:p>
            <a:r>
              <a:rPr lang="en-US" sz="5400" noProof="0" dirty="0" smtClean="0"/>
              <a:t>Our Milky </a:t>
            </a:r>
            <a:r>
              <a:rPr lang="en-US" sz="5400" dirty="0"/>
              <a:t>W</a:t>
            </a:r>
            <a:r>
              <a:rPr lang="en-US" sz="5400" noProof="0" dirty="0" smtClean="0"/>
              <a:t>ay:</a:t>
            </a:r>
            <a:br>
              <a:rPr lang="en-US" sz="5400" noProof="0" dirty="0" smtClean="0"/>
            </a:br>
            <a:r>
              <a:rPr lang="en-US" sz="5200" noProof="0" dirty="0" smtClean="0"/>
              <a:t>10</a:t>
            </a:r>
            <a:r>
              <a:rPr lang="en-US" sz="5200" baseline="30000" noProof="0" dirty="0" smtClean="0"/>
              <a:t>18</a:t>
            </a:r>
            <a:r>
              <a:rPr lang="en-US" sz="5200" noProof="0" dirty="0" smtClean="0"/>
              <a:t> km = 100000 light years in diameter</a:t>
            </a:r>
            <a:endParaRPr lang="en-US" sz="5200" noProof="0" dirty="0"/>
          </a:p>
        </p:txBody>
      </p:sp>
      <p:pic>
        <p:nvPicPr>
          <p:cNvPr id="12" name="Picture 11" descr="Milchstraß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81" y="3117999"/>
            <a:ext cx="12536364" cy="524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498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Andromeda Galaxy:</a:t>
            </a:r>
            <a:br>
              <a:rPr lang="en-US" sz="5400" noProof="0" dirty="0" smtClean="0"/>
            </a:br>
            <a:r>
              <a:rPr lang="en-US" sz="5400" noProof="0" dirty="0" smtClean="0"/>
              <a:t>2.5 million light years distance</a:t>
            </a:r>
            <a:endParaRPr lang="en-US" sz="5400" noProof="0" dirty="0"/>
          </a:p>
        </p:txBody>
      </p:sp>
      <p:pic>
        <p:nvPicPr>
          <p:cNvPr id="3" name="Picture 2" descr="Andromedagalaxi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03" y="2376480"/>
            <a:ext cx="11234193" cy="737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219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kaleGrupp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0" b="7928"/>
          <a:stretch/>
        </p:blipFill>
        <p:spPr>
          <a:xfrm>
            <a:off x="1607665" y="1827553"/>
            <a:ext cx="9789470" cy="79884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1" y="195148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Local Group:</a:t>
            </a:r>
            <a:br>
              <a:rPr lang="en-US" sz="5400" noProof="0" dirty="0" smtClean="0"/>
            </a:br>
            <a:r>
              <a:rPr lang="en-US" sz="5400" noProof="0" dirty="0" smtClean="0"/>
              <a:t>8 million light years in diameter</a:t>
            </a:r>
            <a:endParaRPr lang="en-US" sz="5400" noProof="0" dirty="0"/>
          </a:p>
        </p:txBody>
      </p:sp>
    </p:spTree>
    <p:extLst>
      <p:ext uri="{BB962C8B-B14F-4D97-AF65-F5344CB8AC3E}">
        <p14:creationId xmlns:p14="http://schemas.microsoft.com/office/powerpoint/2010/main" val="33575400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rgo Superhauf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7772"/>
            <a:ext cx="13004800" cy="7768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Virgo </a:t>
            </a:r>
            <a:r>
              <a:rPr lang="en-US" sz="5400" dirty="0" err="1"/>
              <a:t>S</a:t>
            </a:r>
            <a:r>
              <a:rPr lang="en-US" sz="5400" noProof="0" dirty="0" err="1" smtClean="0"/>
              <a:t>upercluster</a:t>
            </a:r>
            <a:r>
              <a:rPr lang="en-US" sz="5400" noProof="0" dirty="0" smtClean="0"/>
              <a:t>: 100-200 million light years in diameter</a:t>
            </a:r>
            <a:endParaRPr lang="en-US" sz="5400" noProof="0" dirty="0"/>
          </a:p>
        </p:txBody>
      </p:sp>
    </p:spTree>
    <p:extLst>
      <p:ext uri="{BB962C8B-B14F-4D97-AF65-F5344CB8AC3E}">
        <p14:creationId xmlns:p14="http://schemas.microsoft.com/office/powerpoint/2010/main" val="21729799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ubble_Extreme_Deep_Field_(full_resolution)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03" y="24691"/>
            <a:ext cx="11152194" cy="97289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noProof="0" smtClean="0"/>
              <a:t>Hubble Extreme Deep Field</a:t>
            </a:r>
            <a:endParaRPr lang="en-US" sz="5400" noProof="0"/>
          </a:p>
        </p:txBody>
      </p:sp>
    </p:spTree>
    <p:extLst>
      <p:ext uri="{BB962C8B-B14F-4D97-AF65-F5344CB8AC3E}">
        <p14:creationId xmlns:p14="http://schemas.microsoft.com/office/powerpoint/2010/main" val="26604742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524703" y="600953"/>
            <a:ext cx="7955403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Dynamics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the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6660619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le.mtwil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673" y="1755867"/>
            <a:ext cx="5043677" cy="6245133"/>
          </a:xfrm>
          <a:prstGeom prst="rect">
            <a:avLst/>
          </a:prstGeom>
        </p:spPr>
      </p:pic>
      <p:pic>
        <p:nvPicPr>
          <p:cNvPr id="114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95400" y="1752600"/>
            <a:ext cx="4183766" cy="62484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2095500" y="8346902"/>
            <a:ext cx="259967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Edwin Hubble </a:t>
            </a:r>
          </a:p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Mt. Palomar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telescope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5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1681186" y="208996"/>
            <a:ext cx="9114374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is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bigger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than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we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thought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!</a:t>
            </a:r>
            <a:endParaRPr sz="4000" dirty="0">
              <a:solidFill>
                <a:srgbClr val="FF2600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12038497" y="681251"/>
            <a:ext cx="674814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200" dirty="0">
                <a:latin typeface="Georgia"/>
                <a:ea typeface="Georgia"/>
                <a:cs typeface="Georgia"/>
              </a:rPr>
              <a:t>1924</a:t>
            </a:r>
          </a:p>
        </p:txBody>
      </p:sp>
      <p:sp>
        <p:nvSpPr>
          <p:cNvPr id="9" name="Shape 115"/>
          <p:cNvSpPr/>
          <p:nvPr/>
        </p:nvSpPr>
        <p:spPr>
          <a:xfrm>
            <a:off x="7340672" y="8345414"/>
            <a:ext cx="5043677" cy="1000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Observation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„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nebulas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“</a:t>
            </a:r>
          </a:p>
          <a:p>
            <a:pPr marL="444500" lvl="0" indent="-444500" defTabSz="584200">
              <a:defRPr sz="1800"/>
            </a:pP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Proof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existence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galaxies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outside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endParaRPr lang="de-DE" sz="20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444500" lvl="0" indent="-444500" defTabSz="584200">
              <a:defRPr sz="1800"/>
            </a:pP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Milky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Way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noProof="0" dirty="0" smtClean="0"/>
              <a:t>Measuring of the Redshift</a:t>
            </a:r>
            <a:endParaRPr lang="en-US" sz="5400" noProof="0" dirty="0"/>
          </a:p>
        </p:txBody>
      </p:sp>
      <p:pic>
        <p:nvPicPr>
          <p:cNvPr id="4" name="Picture 3" descr="Prisma Spektr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8" y="4282162"/>
            <a:ext cx="4231794" cy="3110369"/>
          </a:xfrm>
          <a:prstGeom prst="rect">
            <a:avLst/>
          </a:prstGeom>
        </p:spPr>
      </p:pic>
      <p:pic>
        <p:nvPicPr>
          <p:cNvPr id="5" name="Content Placeholder 3" descr="spectra_redshift.jp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5" r="10395" b="8972"/>
          <a:stretch/>
        </p:blipFill>
        <p:spPr>
          <a:xfrm>
            <a:off x="5537200" y="3086101"/>
            <a:ext cx="7214748" cy="5422900"/>
          </a:xfr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10331283" y="3568893"/>
            <a:ext cx="2036936" cy="67299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 the lab</a:t>
            </a: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7781857" y="2124704"/>
            <a:ext cx="3210739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Emission lines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352540" y="2780475"/>
            <a:ext cx="559560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587046" y="2780475"/>
            <a:ext cx="972754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980393" y="2780475"/>
            <a:ext cx="86588" cy="666237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Content Placeholder 9"/>
          <p:cNvSpPr txBox="1">
            <a:spLocks/>
          </p:cNvSpPr>
          <p:nvPr/>
        </p:nvSpPr>
        <p:spPr>
          <a:xfrm>
            <a:off x="6968189" y="8683563"/>
            <a:ext cx="4024408" cy="63264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Wavelength [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Å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]</a:t>
            </a:r>
          </a:p>
        </p:txBody>
      </p:sp>
      <p:sp>
        <p:nvSpPr>
          <p:cNvPr id="16" name="Content Placeholder 9"/>
          <p:cNvSpPr txBox="1">
            <a:spLocks/>
          </p:cNvSpPr>
          <p:nvPr/>
        </p:nvSpPr>
        <p:spPr>
          <a:xfrm>
            <a:off x="910083" y="3586120"/>
            <a:ext cx="3293618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Spectroscopy</a:t>
            </a:r>
          </a:p>
        </p:txBody>
      </p:sp>
    </p:spTree>
    <p:extLst>
      <p:ext uri="{BB962C8B-B14F-4D97-AF65-F5344CB8AC3E}">
        <p14:creationId xmlns:p14="http://schemas.microsoft.com/office/powerpoint/2010/main" val="17186896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ppler.jpg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274" t="6510" r="-1011" b="11023"/>
          <a:stretch/>
        </p:blipFill>
        <p:spPr>
          <a:xfrm>
            <a:off x="2159000" y="2312987"/>
            <a:ext cx="8686800" cy="5130801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8450" y="274637"/>
            <a:ext cx="12407900" cy="1510451"/>
          </a:xfrm>
        </p:spPr>
        <p:txBody>
          <a:bodyPr>
            <a:noAutofit/>
          </a:bodyPr>
          <a:lstStyle/>
          <a:p>
            <a:r>
              <a:rPr lang="en-US" sz="5400" noProof="0" dirty="0" smtClean="0"/>
              <a:t>Cosmological Redshift vs.</a:t>
            </a:r>
            <a:br>
              <a:rPr lang="en-US" sz="5400" noProof="0" dirty="0" smtClean="0"/>
            </a:br>
            <a:r>
              <a:rPr lang="en-US" sz="5400" noProof="0" dirty="0" smtClean="0"/>
              <a:t>Doppler Effect</a:t>
            </a:r>
            <a:endParaRPr lang="en-US" sz="5400" noProof="0" dirty="0"/>
          </a:p>
        </p:txBody>
      </p:sp>
      <p:sp>
        <p:nvSpPr>
          <p:cNvPr id="6" name="Content Placeholder 9"/>
          <p:cNvSpPr txBox="1">
            <a:spLocks/>
          </p:cNvSpPr>
          <p:nvPr/>
        </p:nvSpPr>
        <p:spPr>
          <a:xfrm>
            <a:off x="0" y="8074713"/>
            <a:ext cx="13004800" cy="83586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cosmological redshift is comparable with a redshift caused by a relative movement of source and observer</a:t>
            </a:r>
            <a:endParaRPr lang="en-US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1816739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sm_red_shift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8" r="-6368"/>
          <a:stretch>
            <a:fillRect/>
          </a:stretch>
        </p:blipFill>
        <p:spPr>
          <a:xfrm>
            <a:off x="2577176" y="2440266"/>
            <a:ext cx="7850448" cy="4317444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2192000" cy="1143000"/>
          </a:xfrm>
        </p:spPr>
        <p:txBody>
          <a:bodyPr/>
          <a:lstStyle/>
          <a:p>
            <a:r>
              <a:rPr lang="en-US" sz="5400" noProof="0" dirty="0" smtClean="0"/>
              <a:t>Cosmological Redshift</a:t>
            </a:r>
            <a:endParaRPr lang="en-US" sz="5400" noProof="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300" y="7412038"/>
            <a:ext cx="12192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Space itself expands and “stretches” the wavelength of the photons.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842218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002963" y="600953"/>
            <a:ext cx="8998883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What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cosmology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all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about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?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387600" y="1534542"/>
            <a:ext cx="8229600" cy="4075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0" indent="0" algn="ctr">
              <a:buFontTx/>
              <a:buNone/>
            </a:pPr>
            <a:endParaRPr lang="en-US" i="1" dirty="0" smtClean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l-GR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Κοσμολογία</a:t>
            </a:r>
            <a:r>
              <a:rPr lang="en-US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= study of the world</a:t>
            </a:r>
          </a:p>
          <a:p>
            <a:pPr marL="0" indent="0" algn="ctr">
              <a:buFontTx/>
              <a:buNone/>
            </a:pPr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n-US" dirty="0" smtClean="0">
                <a:latin typeface="Georgia"/>
                <a:ea typeface="Georgia"/>
                <a:cs typeface="Georgia"/>
              </a:rPr>
              <a:t>description of the origin, evolution and eventual fate of the Universe by physical laws</a:t>
            </a:r>
            <a:endParaRPr lang="en-US" sz="2400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629386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4" y="2136160"/>
            <a:ext cx="11479051" cy="6716640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759200" y="409576"/>
            <a:ext cx="5486400" cy="1143000"/>
          </a:xfrm>
        </p:spPr>
        <p:txBody>
          <a:bodyPr/>
          <a:lstStyle/>
          <a:p>
            <a:r>
              <a:rPr lang="en-US" sz="5400" noProof="0" dirty="0"/>
              <a:t>D</a:t>
            </a:r>
            <a:r>
              <a:rPr lang="en-US" sz="5400" noProof="0" dirty="0" smtClean="0"/>
              <a:t>istance </a:t>
            </a:r>
            <a:r>
              <a:rPr lang="en-US" sz="5400" dirty="0"/>
              <a:t>L</a:t>
            </a:r>
            <a:r>
              <a:rPr lang="en-US" sz="5400" noProof="0" dirty="0" smtClean="0"/>
              <a:t>adder</a:t>
            </a:r>
            <a:endParaRPr lang="en-US" sz="5400" noProof="0" dirty="0"/>
          </a:p>
        </p:txBody>
      </p:sp>
    </p:spTree>
    <p:extLst>
      <p:ext uri="{BB962C8B-B14F-4D97-AF65-F5344CB8AC3E}">
        <p14:creationId xmlns:p14="http://schemas.microsoft.com/office/powerpoint/2010/main" val="24499734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29" y="1612900"/>
            <a:ext cx="7645369" cy="78867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87600" y="257176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T</a:t>
            </a:r>
            <a:r>
              <a:rPr lang="en-US" sz="5400" noProof="0" dirty="0" smtClean="0"/>
              <a:t>ype </a:t>
            </a:r>
            <a:r>
              <a:rPr lang="en-US" sz="5400" noProof="0" dirty="0" err="1" smtClean="0"/>
              <a:t>Ia</a:t>
            </a:r>
            <a:r>
              <a:rPr lang="en-US" sz="5400" noProof="0" dirty="0" smtClean="0"/>
              <a:t> </a:t>
            </a:r>
            <a:r>
              <a:rPr lang="en-US" sz="5400" noProof="0" dirty="0"/>
              <a:t>S</a:t>
            </a:r>
            <a:r>
              <a:rPr lang="en-US" sz="5400" noProof="0" dirty="0" smtClean="0"/>
              <a:t>upernova</a:t>
            </a:r>
            <a:endParaRPr lang="en-US" sz="5400" noProof="0" dirty="0"/>
          </a:p>
        </p:txBody>
      </p:sp>
      <p:pic>
        <p:nvPicPr>
          <p:cNvPr id="6" name="Picture 5" descr="chandrasekh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22" y="4878388"/>
            <a:ext cx="2865578" cy="3921867"/>
          </a:xfrm>
          <a:prstGeom prst="rect">
            <a:avLst/>
          </a:prstGeo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8276892" y="2179392"/>
            <a:ext cx="4502557" cy="1996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Chandrasekhar limit:	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 ≈ 1.4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sun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4662247" y="1897219"/>
            <a:ext cx="2496609" cy="56434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w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hite dwarf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910552" y="2461565"/>
            <a:ext cx="0" cy="743947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0448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ndardkerz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7257"/>
            <a:ext cx="13004800" cy="7316343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4603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S</a:t>
            </a:r>
            <a:r>
              <a:rPr lang="en-US" sz="5400" noProof="0" dirty="0" smtClean="0"/>
              <a:t>tandard </a:t>
            </a:r>
            <a:r>
              <a:rPr lang="en-US" sz="5400" dirty="0"/>
              <a:t>C</a:t>
            </a:r>
            <a:r>
              <a:rPr lang="en-US" sz="5400" noProof="0" dirty="0" err="1" smtClean="0"/>
              <a:t>andles</a:t>
            </a:r>
            <a:r>
              <a:rPr lang="en-US" sz="5400" noProof="0" dirty="0" smtClean="0"/>
              <a:t> and Brightness</a:t>
            </a:r>
            <a:endParaRPr lang="en-US" sz="5400" noProof="0" dirty="0"/>
          </a:p>
        </p:txBody>
      </p:sp>
    </p:spTree>
    <p:extLst>
      <p:ext uri="{BB962C8B-B14F-4D97-AF65-F5344CB8AC3E}">
        <p14:creationId xmlns:p14="http://schemas.microsoft.com/office/powerpoint/2010/main" val="32697156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0" descr="snpic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" b="1859"/>
          <a:stretch>
            <a:fillRect/>
          </a:stretch>
        </p:blipFill>
        <p:spPr>
          <a:xfrm>
            <a:off x="987473" y="1858090"/>
            <a:ext cx="11029854" cy="6065995"/>
          </a:xfr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571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E</a:t>
            </a:r>
            <a:r>
              <a:rPr lang="en-US" sz="5400" noProof="0" dirty="0" smtClean="0"/>
              <a:t>xample of a Supernova from 2011</a:t>
            </a:r>
            <a:endParaRPr lang="en-US" sz="5400" noProof="0" dirty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752458" y="8241702"/>
            <a:ext cx="11499884" cy="984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Supernovae can temporarily release as much energy</a:t>
            </a:r>
            <a:b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as a whole galaxy!</a:t>
            </a: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1345379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22707" y="1549520"/>
            <a:ext cx="4152901" cy="228915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4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3199152" y="208996"/>
            <a:ext cx="6078437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is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expanding</a:t>
            </a:r>
            <a:endParaRPr sz="4000" dirty="0">
              <a:solidFill>
                <a:srgbClr val="FF2600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8083443" y="5075026"/>
            <a:ext cx="4686394" cy="118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algn="l" defTabSz="584200">
              <a:defRPr sz="1800"/>
            </a:pPr>
            <a:r>
              <a:rPr lang="de-DE" sz="2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r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edshift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is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proportional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to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the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distance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of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the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galaxies</a:t>
            </a:r>
            <a:r>
              <a:rPr lang="de-DE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/>
            </a:r>
            <a:br>
              <a:rPr lang="de-DE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</a:b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(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galaxy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escape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)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12038359" y="681251"/>
            <a:ext cx="675090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200" dirty="0">
                <a:latin typeface="Georgia"/>
                <a:ea typeface="Georgia"/>
                <a:cs typeface="Georgia"/>
              </a:rPr>
              <a:t>1929</a:t>
            </a:r>
          </a:p>
        </p:txBody>
      </p:sp>
      <p:pic>
        <p:nvPicPr>
          <p:cNvPr id="135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600" y="1683199"/>
            <a:ext cx="7874000" cy="20090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dropped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5600" y="4135323"/>
            <a:ext cx="6934200" cy="4371806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2128333" y="8885282"/>
            <a:ext cx="394124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= 530 km/s / Mpc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!!    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10" name="Shape 137"/>
          <p:cNvSpPr/>
          <p:nvPr/>
        </p:nvSpPr>
        <p:spPr>
          <a:xfrm>
            <a:off x="8089214" y="7398134"/>
            <a:ext cx="4546008" cy="44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Hubble‘s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law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: v =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d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3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dirty="0">
              <a:latin typeface="Georgia"/>
              <a:ea typeface="Georgia"/>
              <a:cs typeface="Georgia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1628908" y="225252"/>
            <a:ext cx="973912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present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value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Hubble</a:t>
            </a:r>
            <a:r>
              <a:rPr lang="de-DE" dirty="0">
                <a:latin typeface="Georgia"/>
                <a:ea typeface="Georgia"/>
                <a:cs typeface="Georgia"/>
              </a:rPr>
              <a:t> </a:t>
            </a:r>
            <a:r>
              <a:rPr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”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constant</a:t>
            </a:r>
            <a:r>
              <a:rPr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”</a:t>
            </a:r>
            <a:endParaRPr sz="4000" dirty="0">
              <a:solidFill>
                <a:srgbClr val="FF2600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3736922" y="8628889"/>
            <a:ext cx="5530960" cy="569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 defTabSz="584200">
              <a:defRPr sz="1800"/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Today</a:t>
            </a:r>
            <a:r>
              <a:rPr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: 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H = 70±3 km s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-1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Mpc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-1</a:t>
            </a:r>
          </a:p>
        </p:txBody>
      </p:sp>
      <p:pic>
        <p:nvPicPr>
          <p:cNvPr id="143" name="droppedImage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562" y="1391335"/>
            <a:ext cx="7900025" cy="70135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2" y="1742516"/>
            <a:ext cx="11638262" cy="601369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8199853"/>
            <a:ext cx="13004800" cy="1143000"/>
          </a:xfrm>
        </p:spPr>
        <p:txBody>
          <a:bodyPr>
            <a:noAutofit/>
          </a:bodyPr>
          <a:lstStyle/>
          <a:p>
            <a:r>
              <a:rPr lang="en-US" sz="2800" noProof="0" dirty="0" smtClean="0"/>
              <a:t>The further we look back into the past, the smaller was the Universe.</a:t>
            </a:r>
            <a:br>
              <a:rPr lang="en-US" sz="2800" noProof="0" dirty="0" smtClean="0"/>
            </a:br>
            <a:r>
              <a:rPr lang="en-US" sz="2800" noProof="0" dirty="0" smtClean="0"/>
              <a:t>conclusion </a:t>
            </a:r>
            <a:r>
              <a:rPr lang="en-US" sz="2800" dirty="0" smtClean="0"/>
              <a:t>about the </a:t>
            </a:r>
            <a:r>
              <a:rPr lang="en-US" sz="2800" noProof="0" dirty="0" smtClean="0"/>
              <a:t>Big Bang</a:t>
            </a:r>
            <a:endParaRPr lang="en-US" sz="2800" noProof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93358"/>
            <a:ext cx="130048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>
            <a:noAutofit/>
          </a:bodyPr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4800" dirty="0" smtClean="0">
                <a:latin typeface="Georgia"/>
                <a:ea typeface="Georgia"/>
                <a:cs typeface="Georgia"/>
              </a:rPr>
              <a:t>Consequences of the Cosmological </a:t>
            </a:r>
            <a:r>
              <a:rPr lang="en-US" sz="4800" dirty="0">
                <a:latin typeface="Georgia"/>
                <a:ea typeface="Georgia"/>
                <a:cs typeface="Georgia"/>
              </a:rPr>
              <a:t>E</a:t>
            </a:r>
            <a:r>
              <a:rPr lang="en-US" sz="4800" dirty="0" smtClean="0">
                <a:latin typeface="Georgia"/>
                <a:ea typeface="Georgia"/>
                <a:cs typeface="Georgia"/>
              </a:rPr>
              <a:t>xpansion</a:t>
            </a:r>
            <a:endParaRPr lang="en-US" sz="4800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184493" y="8815747"/>
            <a:ext cx="771585" cy="3440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orgia"/>
                <a:ea typeface="Georgia"/>
                <a:cs typeface="Georgia"/>
              </a:rPr>
              <a:t/>
            </a:r>
            <a:br>
              <a:rPr lang="en-US" dirty="0" smtClean="0">
                <a:latin typeface="Georgia"/>
                <a:ea typeface="Georgia"/>
                <a:cs typeface="Georgia"/>
              </a:rPr>
            </a:br>
            <a:endParaRPr lang="en-US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70403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698014" y="600953"/>
            <a:ext cx="760879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 </a:t>
            </a:r>
            <a:r>
              <a:rPr lang="de-DE" sz="5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J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ourney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through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Time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4908436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</p:spTree>
    <p:extLst>
      <p:ext uri="{BB962C8B-B14F-4D97-AF65-F5344CB8AC3E}">
        <p14:creationId xmlns:p14="http://schemas.microsoft.com/office/powerpoint/2010/main" val="36021385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95" y="3957187"/>
            <a:ext cx="11360209" cy="532509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U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nification of the Forces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168285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age 10</a:t>
            </a:r>
            <a:r>
              <a:rPr lang="en-US" sz="3200" baseline="30000" dirty="0" smtClean="0">
                <a:latin typeface="Georgia"/>
                <a:ea typeface="Georgia"/>
                <a:cs typeface="Georgia"/>
              </a:rPr>
              <a:t>-36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s: strong and electroweak force get separated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958029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679236" y="600953"/>
            <a:ext cx="7646349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Cosmological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Q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uestions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: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80953" y="2117467"/>
            <a:ext cx="11679332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What is the Universe made of?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How does it’s structure look like?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What is it’s origin?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Can we reconstruct the history of the Universe?</a:t>
            </a:r>
          </a:p>
        </p:txBody>
      </p:sp>
    </p:spTree>
    <p:extLst>
      <p:ext uri="{BB962C8B-B14F-4D97-AF65-F5344CB8AC3E}">
        <p14:creationId xmlns:p14="http://schemas.microsoft.com/office/powerpoint/2010/main" val="38293710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8" name="Group 7"/>
          <p:cNvGrpSpPr/>
          <p:nvPr/>
        </p:nvGrpSpPr>
        <p:grpSpPr>
          <a:xfrm>
            <a:off x="630385" y="2442132"/>
            <a:ext cx="1767428" cy="1406377"/>
            <a:chOff x="630385" y="2442132"/>
            <a:chExt cx="1767428" cy="1406377"/>
          </a:xfrm>
        </p:grpSpPr>
        <p:sp>
          <p:nvSpPr>
            <p:cNvPr id="3" name="Down Arrow 2"/>
            <p:cNvSpPr/>
            <p:nvPr/>
          </p:nvSpPr>
          <p:spPr>
            <a:xfrm>
              <a:off x="1124276" y="2734520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0385" y="2442132"/>
              <a:ext cx="1767428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latin typeface="Georgia"/>
                  <a:ea typeface="Georgia"/>
                  <a:cs typeface="Georgia"/>
                </a:rPr>
                <a:t>i</a:t>
              </a:r>
              <a:r>
                <a:rPr lang="en-US" sz="3200" dirty="0" smtClean="0">
                  <a:latin typeface="Georgia"/>
                  <a:ea typeface="Georgia"/>
                  <a:cs typeface="Georgia"/>
                </a:rPr>
                <a:t>nflation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5425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2" name="Group 1"/>
          <p:cNvGrpSpPr/>
          <p:nvPr/>
        </p:nvGrpSpPr>
        <p:grpSpPr>
          <a:xfrm>
            <a:off x="859660" y="1383149"/>
            <a:ext cx="3477716" cy="1406377"/>
            <a:chOff x="859660" y="1383149"/>
            <a:chExt cx="3477716" cy="1406377"/>
          </a:xfrm>
        </p:grpSpPr>
        <p:sp>
          <p:nvSpPr>
            <p:cNvPr id="3" name="Down Arrow 2"/>
            <p:cNvSpPr/>
            <p:nvPr/>
          </p:nvSpPr>
          <p:spPr>
            <a:xfrm>
              <a:off x="2291310" y="1675537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59660" y="1383149"/>
              <a:ext cx="3477716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Georgia"/>
                  <a:ea typeface="Georgia"/>
                  <a:cs typeface="Georgia"/>
                </a:rPr>
                <a:t>destruction battle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660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4690125" y="835440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2992" y="835440"/>
            <a:ext cx="3176332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err="1" smtClean="0">
                <a:latin typeface="Georgia"/>
                <a:ea typeface="Georgia"/>
                <a:cs typeface="Georgia"/>
              </a:rPr>
              <a:t>nucleosynthesis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872011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N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uclear </a:t>
            </a:r>
            <a:r>
              <a:rPr lang="en-US" sz="5400" dirty="0">
                <a:latin typeface="Georgia"/>
                <a:ea typeface="Georgia"/>
                <a:cs typeface="Georgia"/>
              </a:rPr>
              <a:t>F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usion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0519" y="2900168"/>
            <a:ext cx="5991693" cy="121074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>
                <a:latin typeface="Georgia"/>
                <a:ea typeface="Georgia"/>
                <a:cs typeface="Georgia"/>
              </a:rPr>
              <a:t>f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usion needs high temperatures</a:t>
            </a:r>
            <a:br>
              <a:rPr lang="en-US" sz="2800" dirty="0" smtClean="0"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latin typeface="Georgia"/>
                <a:ea typeface="Georgia"/>
                <a:cs typeface="Georgia"/>
              </a:rPr>
              <a:t>and high particle densities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623711" y="2168285"/>
            <a:ext cx="6121097" cy="6560914"/>
            <a:chOff x="7044130" y="3311285"/>
            <a:chExt cx="5609034" cy="6012058"/>
          </a:xfrm>
        </p:grpSpPr>
        <p:pic>
          <p:nvPicPr>
            <p:cNvPr id="3" name="Picture 2" descr="Coulomb-Barriere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84"/>
            <a:stretch/>
          </p:blipFill>
          <p:spPr>
            <a:xfrm>
              <a:off x="7044130" y="3311285"/>
              <a:ext cx="5609034" cy="601205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064582" y="4878388"/>
              <a:ext cx="194775" cy="35790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660519" y="2076640"/>
            <a:ext cx="5991693" cy="698881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>
                <a:latin typeface="Georgia"/>
                <a:ea typeface="Georgia"/>
                <a:cs typeface="Georgia"/>
              </a:rPr>
              <a:t>f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usion in particle collisions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171" y="4447067"/>
            <a:ext cx="5240544" cy="428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03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Primordial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Nucleosynthesis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146"/>
          <a:stretch/>
        </p:blipFill>
        <p:spPr>
          <a:xfrm>
            <a:off x="5926690" y="1587835"/>
            <a:ext cx="6557269" cy="756511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20098" y="2081643"/>
            <a:ext cx="5048106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explains the abundances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of light elements</a:t>
            </a:r>
          </a:p>
          <a:p>
            <a:pPr algn="l"/>
            <a:endParaRPr lang="en-US" sz="8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74 % hydrogen</a:t>
            </a: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25 % helium</a:t>
            </a: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1 % rest</a:t>
            </a:r>
          </a:p>
          <a:p>
            <a:pPr marL="457200" indent="-457200" algn="l">
              <a:buFont typeface="Arial"/>
              <a:buChar char="•"/>
            </a:pP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baryon density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>
                <a:latin typeface="Georgia"/>
                <a:ea typeface="Georgia"/>
                <a:cs typeface="Georgia"/>
              </a:rPr>
              <a:t>3,5 10</a:t>
            </a:r>
            <a:r>
              <a:rPr lang="en-US" sz="3200" baseline="30000" dirty="0">
                <a:latin typeface="Georgia"/>
                <a:ea typeface="Georgia"/>
                <a:cs typeface="Georgia"/>
              </a:rPr>
              <a:t>-31</a:t>
            </a:r>
            <a:r>
              <a:rPr lang="en-US" sz="3200" dirty="0">
                <a:latin typeface="Georgia"/>
                <a:ea typeface="Georgia"/>
                <a:cs typeface="Georgia"/>
              </a:rPr>
              <a:t> g/cm</a:t>
            </a:r>
            <a:r>
              <a:rPr lang="en-US" sz="3200" baseline="30000" dirty="0">
                <a:latin typeface="Georgia"/>
                <a:ea typeface="Georgia"/>
                <a:cs typeface="Georgia"/>
              </a:rPr>
              <a:t>3</a:t>
            </a:r>
            <a:r>
              <a:rPr lang="en-US" sz="3200" dirty="0">
                <a:latin typeface="Georgia"/>
                <a:ea typeface="Georgia"/>
                <a:cs typeface="Georgia"/>
              </a:rPr>
              <a:t>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or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>
                <a:latin typeface="Georgia"/>
                <a:ea typeface="Georgia"/>
                <a:cs typeface="Georgia"/>
              </a:rPr>
              <a:t>0,2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hydrogen atoms/m</a:t>
            </a:r>
            <a:r>
              <a:rPr lang="en-US" sz="3200" baseline="30000" dirty="0" smtClean="0">
                <a:latin typeface="Georgia"/>
                <a:ea typeface="Georgia"/>
                <a:cs typeface="Georgia"/>
              </a:rPr>
              <a:t>3</a:t>
            </a:r>
          </a:p>
          <a:p>
            <a:pPr algn="l"/>
            <a:endParaRPr lang="en-US" sz="3200" baseline="300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3200" baseline="300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baryons contribute about 4-5% to the critical density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5917194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6211249" y="588647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3018" y="588647"/>
            <a:ext cx="3046113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recombination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56167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Recombination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57910" y="7543104"/>
            <a:ext cx="11662771" cy="1765365"/>
            <a:chOff x="657910" y="7543104"/>
            <a:chExt cx="11662771" cy="1765365"/>
          </a:xfrm>
        </p:grpSpPr>
        <p:sp>
          <p:nvSpPr>
            <p:cNvPr id="7" name="Content Placeholder 9"/>
            <p:cNvSpPr txBox="1">
              <a:spLocks/>
            </p:cNvSpPr>
            <p:nvPr/>
          </p:nvSpPr>
          <p:spPr>
            <a:xfrm>
              <a:off x="657910" y="7543104"/>
              <a:ext cx="11662771" cy="176536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46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elow T = 3000 K (t = 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380000 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a) neutral atoms can form</a:t>
              </a:r>
            </a:p>
            <a:p>
              <a:pPr marL="0" indent="0">
                <a:buNone/>
              </a:pPr>
              <a:endParaRPr lang="en-US" sz="13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  <a:p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afterwards photons don’t scatter any more on free electrons</a:t>
              </a:r>
              <a:b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</a:br>
              <a:r>
                <a:rPr lang="en-US" sz="1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/>
              </a:r>
              <a:br>
                <a:rPr lang="en-US" sz="1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</a:b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			   The Universe becomes transparent! </a:t>
              </a:r>
            </a:p>
            <a:p>
              <a:pPr marL="0" indent="0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117897" y="8684473"/>
              <a:ext cx="1120061" cy="4219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Georgia"/>
                  <a:ea typeface="Georgia"/>
                  <a:cs typeface="Georgia"/>
                </a:rPr>
                <a:t/>
              </a:r>
              <a:br>
                <a:rPr lang="en-US" dirty="0" smtClean="0">
                  <a:latin typeface="Georgia"/>
                  <a:ea typeface="Georgia"/>
                  <a:cs typeface="Georgia"/>
                </a:rPr>
              </a:br>
              <a:endParaRPr lang="en-US" dirty="0">
                <a:latin typeface="Georgia"/>
                <a:ea typeface="Georgia"/>
                <a:cs typeface="Georgia"/>
              </a:endParaRPr>
            </a:p>
          </p:txBody>
        </p:sp>
      </p:grpSp>
      <p:pic>
        <p:nvPicPr>
          <p:cNvPr id="10" name="Picture 9" descr="Rekombin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497804"/>
            <a:ext cx="6908800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7469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2078404"/>
          </a:xfrm>
        </p:spPr>
        <p:txBody>
          <a:bodyPr>
            <a:noAutofit/>
          </a:bodyPr>
          <a:lstStyle/>
          <a:p>
            <a:r>
              <a:rPr lang="en-US" sz="5400" noProof="0" dirty="0" smtClean="0"/>
              <a:t>The Cosmic Microwave Background (CMB)</a:t>
            </a:r>
            <a:endParaRPr lang="en-US" sz="5400" noProof="0" dirty="0"/>
          </a:p>
        </p:txBody>
      </p:sp>
      <p:grpSp>
        <p:nvGrpSpPr>
          <p:cNvPr id="3" name="Group 2"/>
          <p:cNvGrpSpPr/>
          <p:nvPr/>
        </p:nvGrpSpPr>
        <p:grpSpPr>
          <a:xfrm>
            <a:off x="8382972" y="3156726"/>
            <a:ext cx="4621828" cy="5155925"/>
            <a:chOff x="8382973" y="3254418"/>
            <a:chExt cx="4621828" cy="5155925"/>
          </a:xfrm>
        </p:grpSpPr>
        <p:sp>
          <p:nvSpPr>
            <p:cNvPr id="9" name="Content Placeholder 9"/>
            <p:cNvSpPr txBox="1">
              <a:spLocks/>
            </p:cNvSpPr>
            <p:nvPr/>
          </p:nvSpPr>
          <p:spPr>
            <a:xfrm>
              <a:off x="8382974" y="3254418"/>
              <a:ext cx="4621826" cy="218010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rmAutofit fontScale="92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During recombination the photons are in thermic equilibrium with the electrons and atomic nuclei. </a:t>
              </a:r>
            </a:p>
            <a:p>
              <a:pPr marL="0" indent="0" algn="ctr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0312754" y="5434525"/>
              <a:ext cx="771913" cy="92634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30046" tIns="65023" rIns="130046" bIns="65023"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3" name="Content Placeholder 9"/>
            <p:cNvSpPr txBox="1">
              <a:spLocks/>
            </p:cNvSpPr>
            <p:nvPr/>
          </p:nvSpPr>
          <p:spPr>
            <a:xfrm>
              <a:off x="8382973" y="6484392"/>
              <a:ext cx="4621828" cy="192595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Their energy spectrum is the one of a black body (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“</a:t>
              </a:r>
              <a:r>
                <a:rPr lang="en-US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Planck spectrum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”)</a:t>
              </a:r>
            </a:p>
          </p:txBody>
        </p:sp>
      </p:grpSp>
      <p:pic>
        <p:nvPicPr>
          <p:cNvPr id="4" name="Content Placeholder 3" descr="CMB_redshift.gif"/>
          <p:cNvPicPr>
            <a:picLocks noGrp="1" noChangeAspect="1"/>
          </p:cNvPicPr>
          <p:nvPr>
            <p:ph idx="1"/>
          </p:nvPr>
        </p:nvPicPr>
        <p:blipFill>
          <a:blip r:embed="rId3"/>
          <a:srcRect l="-11765" r="-11765"/>
          <a:stretch>
            <a:fillRect/>
          </a:stretch>
        </p:blipFill>
        <p:spPr>
          <a:xfrm>
            <a:off x="-575828" y="3025519"/>
            <a:ext cx="9924965" cy="5458348"/>
          </a:xfrm>
        </p:spPr>
      </p:pic>
    </p:spTree>
    <p:extLst>
      <p:ext uri="{BB962C8B-B14F-4D97-AF65-F5344CB8AC3E}">
        <p14:creationId xmlns:p14="http://schemas.microsoft.com/office/powerpoint/2010/main" val="854619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Discovery of the CMB</a:t>
            </a:r>
            <a:endParaRPr lang="en-US" sz="5400" noProof="0" dirty="0"/>
          </a:p>
        </p:txBody>
      </p:sp>
      <p:pic>
        <p:nvPicPr>
          <p:cNvPr id="4" name="Content Placeholder 3" descr="penziaswilson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9278" r="-19278"/>
          <a:stretch>
            <a:fillRect/>
          </a:stretch>
        </p:blipFill>
        <p:spPr>
          <a:xfrm>
            <a:off x="1190579" y="2136885"/>
            <a:ext cx="10666001" cy="5865890"/>
          </a:xfr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451539" y="8445142"/>
            <a:ext cx="12191518" cy="1159664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37064"/>
            <a:ext cx="13119365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1964 Penzias und Wilson discovered a noise, which they couldn’t explain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pic>
        <p:nvPicPr>
          <p:cNvPr id="7" name="Picture 6" descr="Nobel_Priz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584" y="8916584"/>
            <a:ext cx="699412" cy="688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77996" y="8948216"/>
            <a:ext cx="1280762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(1978)</a:t>
            </a:r>
          </a:p>
          <a:p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9979670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Satellites for the investigation of the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6" name="Picture 5" descr="COBE-Sa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0" t="5254" r="3810" b="6266"/>
          <a:stretch/>
        </p:blipFill>
        <p:spPr>
          <a:xfrm>
            <a:off x="8134577" y="1710181"/>
            <a:ext cx="4494719" cy="2957049"/>
          </a:xfrm>
          <a:prstGeom prst="rect">
            <a:avLst/>
          </a:prstGeom>
        </p:spPr>
      </p:pic>
      <p:pic>
        <p:nvPicPr>
          <p:cNvPr id="8" name="Picture 7" descr="Planck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8" t="3962" r="2570" b="11833"/>
          <a:stretch/>
        </p:blipFill>
        <p:spPr>
          <a:xfrm>
            <a:off x="8864929" y="5672694"/>
            <a:ext cx="3965561" cy="3789315"/>
          </a:xfrm>
          <a:prstGeom prst="rect">
            <a:avLst/>
          </a:prstGeom>
        </p:spPr>
      </p:pic>
      <p:pic>
        <p:nvPicPr>
          <p:cNvPr id="7" name="Picture 6" descr="WMAP-Sonde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6" t="16104" r="9722" b="11000"/>
          <a:stretch/>
        </p:blipFill>
        <p:spPr>
          <a:xfrm>
            <a:off x="4861997" y="4878388"/>
            <a:ext cx="4121196" cy="221803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20097" y="2081643"/>
            <a:ext cx="5896453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COBE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Cosmic Background Explorer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1989-1993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Nobel Prize 2006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(Smoot &amp; Mather)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WMAP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Wilkinson Microwave Anisotropy Probe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2001-2010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Planck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2009-2013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320886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5076942" y="600953"/>
            <a:ext cx="285094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Contents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47938" y="2117467"/>
            <a:ext cx="5715274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Dimensions of our Universe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Dynamics of the Universe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A Journey through Time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Mysteries of the Universe</a:t>
            </a:r>
          </a:p>
        </p:txBody>
      </p:sp>
    </p:spTree>
    <p:extLst>
      <p:ext uri="{BB962C8B-B14F-4D97-AF65-F5344CB8AC3E}">
        <p14:creationId xmlns:p14="http://schemas.microsoft.com/office/powerpoint/2010/main" val="425694032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The Echo of the Big Bang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Vergleich_CM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7" y="2374900"/>
            <a:ext cx="12306386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97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The Echo of the Big Bang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584274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000" dirty="0" smtClean="0">
                <a:latin typeface="Georgia"/>
                <a:ea typeface="Georgia"/>
                <a:cs typeface="Georgia"/>
              </a:rPr>
              <a:t>The CMB is extremely isotropic with a temperature of T</a:t>
            </a:r>
            <a:r>
              <a:rPr lang="en-US" sz="3000" baseline="-25000" dirty="0" smtClean="0">
                <a:latin typeface="Georgia"/>
                <a:ea typeface="Georgia"/>
                <a:cs typeface="Georgia"/>
              </a:rPr>
              <a:t>CMB 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= 2,725 K.</a:t>
            </a:r>
          </a:p>
          <a:p>
            <a:r>
              <a:rPr lang="en-US" sz="3000" dirty="0" smtClean="0">
                <a:latin typeface="Georgia"/>
                <a:ea typeface="Georgia"/>
                <a:cs typeface="Georgia"/>
              </a:rPr>
              <a:t>The temperature differences are in the range of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microkelvin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!</a:t>
            </a:r>
            <a:endParaRPr lang="en-US" sz="30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2253" y="2879674"/>
            <a:ext cx="12160293" cy="6688162"/>
            <a:chOff x="422253" y="2879674"/>
            <a:chExt cx="12160293" cy="6688162"/>
          </a:xfrm>
        </p:grpSpPr>
        <p:pic>
          <p:nvPicPr>
            <p:cNvPr id="4" name="Picture 3" descr="Planck_CMB.jpg"/>
            <p:cNvPicPr>
              <a:picLocks noChangeAspect="1"/>
            </p:cNvPicPr>
            <p:nvPr/>
          </p:nvPicPr>
          <p:blipFill>
            <a:blip r:embed="rId3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53" y="2879674"/>
              <a:ext cx="12160293" cy="6688162"/>
            </a:xfrm>
            <a:prstGeom prst="rect">
              <a:avLst/>
            </a:prstGeom>
          </p:spPr>
        </p:pic>
        <p:sp>
          <p:nvSpPr>
            <p:cNvPr id="6" name="Title 1"/>
            <p:cNvSpPr txBox="1">
              <a:spLocks/>
            </p:cNvSpPr>
            <p:nvPr/>
          </p:nvSpPr>
          <p:spPr>
            <a:xfrm>
              <a:off x="876300" y="8392992"/>
              <a:ext cx="1397000" cy="663815"/>
            </a:xfrm>
            <a:prstGeom prst="rect">
              <a:avLst/>
            </a:prstGeom>
          </p:spPr>
          <p:txBody>
            <a:bodyPr/>
            <a:lstStyle>
              <a:lvl1pPr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1pPr>
              <a:lvl2pPr indent="2286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2pPr>
              <a:lvl3pPr indent="4572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3pPr>
              <a:lvl4pPr indent="6858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4pPr>
              <a:lvl5pPr indent="9144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5pPr>
              <a:lvl6pPr indent="11430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6pPr>
              <a:lvl7pPr indent="13716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7pPr>
              <a:lvl8pPr indent="16002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8pPr>
              <a:lvl9pPr indent="18288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9pPr>
            </a:lstStyle>
            <a:p>
              <a:r>
                <a:rPr lang="en-US" sz="3200" dirty="0" smtClean="0">
                  <a:solidFill>
                    <a:schemeClr val="bg1"/>
                  </a:solidFill>
                  <a:latin typeface="Georgia"/>
                  <a:ea typeface="Georgia"/>
                  <a:cs typeface="Georgia"/>
                </a:rPr>
                <a:t>Planck</a:t>
              </a:r>
              <a:endParaRPr lang="en-US" sz="3200" dirty="0">
                <a:solidFill>
                  <a:schemeClr val="bg1"/>
                </a:solidFill>
                <a:latin typeface="Georgia"/>
                <a:ea typeface="Georgia"/>
                <a:cs typeface="Georg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6391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The spectrum of the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766" y="1783688"/>
            <a:ext cx="9629867" cy="796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147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44" y="2235984"/>
            <a:ext cx="12467512" cy="4625044"/>
          </a:xfr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571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000" noProof="0" dirty="0" smtClean="0"/>
              <a:t>Gravitational Waves as a Proof of Inflation</a:t>
            </a:r>
            <a:endParaRPr lang="en-US" sz="5000" noProof="0" dirty="0"/>
          </a:p>
        </p:txBody>
      </p:sp>
      <p:sp>
        <p:nvSpPr>
          <p:cNvPr id="5" name="Content Placeholder 9"/>
          <p:cNvSpPr txBox="1">
            <a:spLocks/>
          </p:cNvSpPr>
          <p:nvPr/>
        </p:nvSpPr>
        <p:spPr>
          <a:xfrm>
            <a:off x="752458" y="7973059"/>
            <a:ext cx="11499884" cy="984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could be indirectly seen in the polarization of the CMB</a:t>
            </a: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0310505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7771106" y="32601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6295" y="326011"/>
            <a:ext cx="3536328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structure building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391260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993775"/>
          </a:xfrm>
        </p:spPr>
        <p:txBody>
          <a:bodyPr/>
          <a:lstStyle/>
          <a:p>
            <a:r>
              <a:rPr lang="en-US" sz="5400" noProof="0" dirty="0" smtClean="0"/>
              <a:t>Galaxy Distribution</a:t>
            </a:r>
            <a:endParaRPr lang="en-US" sz="5400" noProof="0" dirty="0"/>
          </a:p>
        </p:txBody>
      </p:sp>
      <p:pic>
        <p:nvPicPr>
          <p:cNvPr id="4" name="Content Placeholder 3" descr="2df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25" r="-4425"/>
          <a:stretch>
            <a:fillRect/>
          </a:stretch>
        </p:blipFill>
        <p:spPr>
          <a:xfrm>
            <a:off x="650875" y="2708275"/>
            <a:ext cx="11703050" cy="6435725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24049" y="7500223"/>
            <a:ext cx="2428948" cy="1212543"/>
          </a:xfrm>
          <a:prstGeom prst="rect">
            <a:avLst/>
          </a:prstGeom>
        </p:spPr>
        <p:txBody>
          <a:bodyPr vert="horz" lIns="130046" tIns="65023" rIns="130046" bIns="65023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latin typeface="Georgia"/>
                <a:ea typeface="Georgia"/>
                <a:cs typeface="Georgia"/>
              </a:rPr>
              <a:t>Each single point is a galaxy!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7" name="Shape 146"/>
          <p:cNvSpPr/>
          <p:nvPr/>
        </p:nvSpPr>
        <p:spPr>
          <a:xfrm>
            <a:off x="1" y="1670984"/>
            <a:ext cx="1300480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In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past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was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much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more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homogeneous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than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today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:</a:t>
            </a:r>
            <a:endParaRPr sz="32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Globu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27" y="5460279"/>
            <a:ext cx="986222" cy="125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285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158875"/>
          </a:xfrm>
        </p:spPr>
        <p:txBody>
          <a:bodyPr>
            <a:normAutofit/>
          </a:bodyPr>
          <a:lstStyle/>
          <a:p>
            <a:r>
              <a:rPr lang="en-US" sz="5400" noProof="0" dirty="0" smtClean="0"/>
              <a:t>From the map to the spectrum…</a:t>
            </a:r>
            <a:endParaRPr lang="en-US" sz="5400" noProof="0" dirty="0"/>
          </a:p>
        </p:txBody>
      </p:sp>
      <p:pic>
        <p:nvPicPr>
          <p:cNvPr id="4" name="Content Placeholder 3" descr="Planck_clean.jpg"/>
          <p:cNvPicPr>
            <a:picLocks noChangeAspect="1"/>
          </p:cNvPicPr>
          <p:nvPr/>
        </p:nvPicPr>
        <p:blipFill>
          <a:blip r:embed="rId3"/>
          <a:srcRect t="-4908" b="-4908"/>
          <a:stretch>
            <a:fillRect/>
          </a:stretch>
        </p:blipFill>
        <p:spPr>
          <a:xfrm>
            <a:off x="319524" y="2097573"/>
            <a:ext cx="6331564" cy="3482116"/>
          </a:xfrm>
          <a:prstGeom prst="rect">
            <a:avLst/>
          </a:prstGeo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319524" y="5978853"/>
            <a:ext cx="6770564" cy="3432801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theory is not able to predict the exact position of individual hot or cool spots</a:t>
            </a:r>
          </a:p>
          <a:p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instead: prediction of statistical properties of the temperature map (for example mean value, variance, correlations,…)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88" y="2260402"/>
            <a:ext cx="5700522" cy="576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45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019175"/>
          </a:xfrm>
        </p:spPr>
        <p:txBody>
          <a:bodyPr/>
          <a:lstStyle/>
          <a:p>
            <a:r>
              <a:rPr lang="en-US" sz="5400" noProof="0" dirty="0" smtClean="0"/>
              <a:t>The Angular Power Spectrum</a:t>
            </a:r>
            <a:br>
              <a:rPr lang="en-US" sz="5400" noProof="0" dirty="0" smtClean="0"/>
            </a:br>
            <a:r>
              <a:rPr lang="en-US" sz="5400" noProof="0" dirty="0" smtClean="0"/>
              <a:t>of the CMB</a:t>
            </a:r>
            <a:endParaRPr lang="en-US" sz="5400" noProof="0" dirty="0"/>
          </a:p>
        </p:txBody>
      </p:sp>
      <p:pic>
        <p:nvPicPr>
          <p:cNvPr id="4" name="Content Placeholder 3" descr="Planck_powerspectru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4184" r="-4184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6577306" y="4199415"/>
            <a:ext cx="3758152" cy="993090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typical size of the hot</a:t>
            </a:r>
            <a:b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and cool spots</a:t>
            </a:r>
            <a:endParaRPr lang="en-US" sz="28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250753" y="3328356"/>
            <a:ext cx="1390052" cy="972659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352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Theoretical Predictions </a:t>
            </a:r>
            <a:r>
              <a:rPr lang="en-US" sz="5400" noProof="0" dirty="0" smtClean="0"/>
              <a:t>of the </a:t>
            </a:r>
            <a:br>
              <a:rPr lang="en-US" sz="5400" noProof="0" dirty="0" smtClean="0"/>
            </a:br>
            <a:r>
              <a:rPr lang="en-US" sz="5400" noProof="0" dirty="0" smtClean="0"/>
              <a:t>CMB Spectrum</a:t>
            </a:r>
            <a:endParaRPr lang="en-US" sz="5400" noProof="0" dirty="0"/>
          </a:p>
        </p:txBody>
      </p:sp>
      <p:pic>
        <p:nvPicPr>
          <p:cNvPr id="4" name="Content Placeholder 3" descr="CMB_parameters.gif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154" r="-1647"/>
          <a:stretch/>
        </p:blipFill>
        <p:spPr>
          <a:xfrm>
            <a:off x="266700" y="2317222"/>
            <a:ext cx="7536794" cy="7241132"/>
          </a:xfr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982986" y="2455239"/>
            <a:ext cx="1552219" cy="83920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spatial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curvature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2118" y="2407709"/>
            <a:ext cx="1615599" cy="1193145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vacuum energy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9606" y="5846220"/>
            <a:ext cx="1615599" cy="83920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baryon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0428" y="5877907"/>
            <a:ext cx="1615599" cy="1193145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matter energy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7916569" y="2751831"/>
            <a:ext cx="4872332" cy="5724600"/>
          </a:xfrm>
          <a:prstGeom prst="rect">
            <a:avLst/>
          </a:prstGeom>
        </p:spPr>
        <p:txBody>
          <a:bodyPr vert="horz" lIns="130046" tIns="65023" rIns="130046" bIns="65023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theoretical CMB</a:t>
            </a:r>
            <a:r>
              <a:rPr lang="en-US" sz="30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spectrum is depending on values of certain cosmological parameters</a:t>
            </a:r>
            <a:b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Comparison with the measured spectrum allows to distinguish between the models and to determine the values of the unknown parameters</a:t>
            </a:r>
          </a:p>
        </p:txBody>
      </p:sp>
    </p:spTree>
    <p:extLst>
      <p:ext uri="{BB962C8B-B14F-4D97-AF65-F5344CB8AC3E}">
        <p14:creationId xmlns:p14="http://schemas.microsoft.com/office/powerpoint/2010/main" val="2936381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680056" y="4878388"/>
            <a:ext cx="3324743" cy="993090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dark energy?</a:t>
            </a:r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!?!</a:t>
            </a:r>
          </a:p>
          <a:p>
            <a:pPr algn="ctr"/>
            <a:r>
              <a:rPr lang="en-US" sz="2800" dirty="0" smtClean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(vacuum energy)</a:t>
            </a:r>
            <a:endParaRPr lang="en-US" sz="2800" dirty="0">
              <a:solidFill>
                <a:srgbClr val="80C3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noProof="0" dirty="0" smtClean="0"/>
              <a:t>The Standard </a:t>
            </a:r>
            <a:r>
              <a:rPr lang="en-US" sz="5400" dirty="0"/>
              <a:t>C</a:t>
            </a:r>
            <a:r>
              <a:rPr lang="en-US" sz="5400" noProof="0" dirty="0" err="1" smtClean="0"/>
              <a:t>osmological</a:t>
            </a:r>
            <a:r>
              <a:rPr lang="en-US" sz="5400" noProof="0" dirty="0" smtClean="0"/>
              <a:t> Model</a:t>
            </a:r>
            <a:endParaRPr lang="en-US" sz="54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0240" y="2028807"/>
            <a:ext cx="11704320" cy="14758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noProof="0" dirty="0" smtClean="0"/>
              <a:t>The simplest model, with which the data can be explained (</a:t>
            </a:r>
            <a:r>
              <a:rPr lang="en-US" sz="4000" noProof="0" dirty="0"/>
              <a:t>Ockham’s </a:t>
            </a:r>
            <a:r>
              <a:rPr lang="en-US" sz="4000" noProof="0" dirty="0" smtClean="0"/>
              <a:t>Razor!</a:t>
            </a:r>
            <a:r>
              <a:rPr lang="en-US" sz="4000" noProof="0" dirty="0"/>
              <a:t>)</a:t>
            </a:r>
          </a:p>
        </p:txBody>
      </p:sp>
      <p:pic>
        <p:nvPicPr>
          <p:cNvPr id="6" name="Content Placeholder 3" descr="cosmic_pie.gif"/>
          <p:cNvPicPr>
            <a:picLocks noChangeAspect="1"/>
          </p:cNvPicPr>
          <p:nvPr/>
        </p:nvPicPr>
        <p:blipFill>
          <a:blip r:embed="rId3"/>
          <a:srcRect l="-24133" r="-24133"/>
          <a:stretch>
            <a:fillRect/>
          </a:stretch>
        </p:blipFill>
        <p:spPr>
          <a:xfrm>
            <a:off x="1661137" y="3949203"/>
            <a:ext cx="9606729" cy="5283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073" y="7506099"/>
            <a:ext cx="2485557" cy="993090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“normal” matter</a:t>
            </a:r>
            <a:endParaRPr lang="en-US" sz="2800" dirty="0">
              <a:solidFill>
                <a:srgbClr val="80C3FF"/>
              </a:solidFill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93755" y="8017570"/>
            <a:ext cx="1603545" cy="49530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61436" y="5967820"/>
            <a:ext cx="2042479" cy="993090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dark matter?</a:t>
            </a: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!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10590" y="6471206"/>
            <a:ext cx="1637069" cy="277908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8905454" y="5236301"/>
            <a:ext cx="849104" cy="2258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47863" y="6084601"/>
            <a:ext cx="4309074" cy="1977975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About 95</a:t>
            </a:r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% </a:t>
            </a:r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of the Universe is still unknown…</a:t>
            </a:r>
            <a:endParaRPr lang="en-US" sz="4000" dirty="0">
              <a:solidFill>
                <a:schemeClr val="accent5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5966374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177948" y="600953"/>
            <a:ext cx="864891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Dimensions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our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811857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558521" y="600953"/>
            <a:ext cx="7887776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Mysteries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the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3" name="Shape 52"/>
          <p:cNvSpPr/>
          <p:nvPr/>
        </p:nvSpPr>
        <p:spPr>
          <a:xfrm>
            <a:off x="3820068" y="2341597"/>
            <a:ext cx="5364675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What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is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dark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matter?</a:t>
            </a:r>
            <a:endParaRPr sz="4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3352697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noProof="0" dirty="0" smtClean="0"/>
              <a:t>Rotation Curves of Galaxies</a:t>
            </a:r>
            <a:endParaRPr lang="en-US" sz="5400" noProof="0" dirty="0"/>
          </a:p>
        </p:txBody>
      </p:sp>
      <p:pic>
        <p:nvPicPr>
          <p:cNvPr id="4" name="Content Placeholder 3" descr="Rotationcurve.jpg"/>
          <p:cNvPicPr>
            <a:picLocks noGrp="1" noChangeAspect="1"/>
          </p:cNvPicPr>
          <p:nvPr>
            <p:ph idx="1"/>
          </p:nvPr>
        </p:nvPicPr>
        <p:blipFill>
          <a:blip r:embed="rId3"/>
          <a:srcRect l="-486" r="-486"/>
          <a:stretch>
            <a:fillRect/>
          </a:stretch>
        </p:blipFill>
        <p:spPr>
          <a:xfrm>
            <a:off x="0" y="2275841"/>
            <a:ext cx="13014366" cy="7157400"/>
          </a:xfrm>
        </p:spPr>
      </p:pic>
    </p:spTree>
    <p:extLst>
      <p:ext uri="{BB962C8B-B14F-4D97-AF65-F5344CB8AC3E}">
        <p14:creationId xmlns:p14="http://schemas.microsoft.com/office/powerpoint/2010/main" val="28208421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722" y="1891677"/>
            <a:ext cx="9515355" cy="71365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noProof="0" dirty="0" smtClean="0"/>
              <a:t>Galaxy Cluster CL0024+17</a:t>
            </a:r>
            <a:endParaRPr lang="en-US" sz="5400" noProof="0" dirty="0"/>
          </a:p>
        </p:txBody>
      </p:sp>
    </p:spTree>
    <p:extLst>
      <p:ext uri="{BB962C8B-B14F-4D97-AF65-F5344CB8AC3E}">
        <p14:creationId xmlns:p14="http://schemas.microsoft.com/office/powerpoint/2010/main" val="32355942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2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noProof="0" dirty="0" smtClean="0"/>
              <a:t>Gravitational Lenses</a:t>
            </a:r>
            <a:endParaRPr lang="en-US" sz="54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10515" y="2017743"/>
            <a:ext cx="4174094" cy="2538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Massive objects curve space-time and therefore distort the light of the objects behind.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0815909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/>
              <a:t>Gravitational Lenses</a:t>
            </a:r>
            <a:endParaRPr lang="en-US" sz="54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66593" y="7384442"/>
            <a:ext cx="4005235" cy="1710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Thereby light arcs of the objects behind are visible.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A22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500176" y="5023174"/>
            <a:ext cx="3720537" cy="477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400" dirty="0" smtClean="0">
                <a:latin typeface="Georgia"/>
                <a:ea typeface="Georgia"/>
                <a:cs typeface="Georgia"/>
              </a:rPr>
              <a:t>galaxy cluster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Abell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2218</a:t>
            </a:r>
            <a:endParaRPr lang="en-US" sz="24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738638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9649617" y="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88620" y="1"/>
            <a:ext cx="4298300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era of the dark energy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610798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The Fate of the Universe...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Content Placeholder 9"/>
          <p:cNvSpPr txBox="1">
            <a:spLocks/>
          </p:cNvSpPr>
          <p:nvPr/>
        </p:nvSpPr>
        <p:spPr>
          <a:xfrm>
            <a:off x="1" y="1850554"/>
            <a:ext cx="13004800" cy="1345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... depends on the balance between contraction and expansion</a:t>
            </a:r>
          </a:p>
          <a:p>
            <a:pPr marL="0" indent="0" algn="ctr">
              <a:buNone/>
            </a:pP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/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krit</a:t>
            </a:r>
            <a:endParaRPr lang="en-US" sz="28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45" y="5234367"/>
            <a:ext cx="5882482" cy="4018556"/>
          </a:xfrm>
          <a:prstGeom prst="rect">
            <a:avLst/>
          </a:prstGeo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0" y="3348357"/>
            <a:ext cx="13004800" cy="1345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krit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is the critical density, which is necessary to stop the expansion:</a:t>
            </a:r>
            <a:endParaRPr lang="en-US" sz="2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r>
              <a:rPr lang="el-GR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krit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10</a:t>
            </a:r>
            <a:r>
              <a:rPr lang="en-US" sz="2800" baseline="30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-29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g/cm</a:t>
            </a:r>
            <a:r>
              <a:rPr lang="en-US" sz="2800" baseline="30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3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5 protons/m</a:t>
            </a:r>
            <a:r>
              <a:rPr lang="en-US" sz="2800" baseline="30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3</a:t>
            </a:r>
            <a:endParaRPr lang="en-US" sz="28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Content Placeholder 9"/>
          <p:cNvSpPr txBox="1">
            <a:spLocks/>
          </p:cNvSpPr>
          <p:nvPr/>
        </p:nvSpPr>
        <p:spPr>
          <a:xfrm>
            <a:off x="6349762" y="5228922"/>
            <a:ext cx="6391628" cy="401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&gt; 1</a:t>
            </a:r>
            <a:b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gravitation wins, the Universe collapses</a:t>
            </a:r>
          </a:p>
          <a:p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1</a:t>
            </a:r>
            <a:b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expansion reaches “saturation” and ultimately stops</a:t>
            </a:r>
          </a:p>
          <a:p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&lt; 1</a:t>
            </a:r>
            <a:b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expansion wins, the Universe will expand forever</a:t>
            </a:r>
            <a:endParaRPr lang="en-US" sz="2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848166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50875" y="213001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Cosmology of the 21</a:t>
            </a:r>
            <a:r>
              <a:rPr lang="en-US" sz="5400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st</a:t>
            </a:r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century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6422" y="1727670"/>
            <a:ext cx="12646239" cy="8323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Dark Matter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What is it made of, what are its properties?</a:t>
            </a:r>
            <a:br>
              <a:rPr lang="en-US" sz="24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Or another model (e.g. MOND)?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Dark Energy</a:t>
            </a:r>
            <a:b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What kind of energy is it? How does it influence the expansion of the Universe?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Inflation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Can we find experimental confirmation? If yes, what caused it?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Matter-Antimatter Asymmetry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Where is the tiny surplus of matter coming from, from </a:t>
            </a:r>
            <a:r>
              <a:rPr lang="en-US" sz="2400" dirty="0">
                <a:latin typeface="Georgia"/>
                <a:ea typeface="Georgia"/>
                <a:cs typeface="Georgia"/>
              </a:rPr>
              <a:t>which 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everything around </a:t>
            </a:r>
            <a:r>
              <a:rPr lang="en-US" sz="2400" dirty="0">
                <a:latin typeface="Georgia"/>
                <a:ea typeface="Georgia"/>
                <a:cs typeface="Georgia"/>
              </a:rPr>
              <a:t>us 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is made of?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The Moment of the Big Bang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Will we find a unified theory, which describes the beginning of the Universe?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The Fate of the Universe...</a:t>
            </a:r>
            <a:endParaRPr lang="en-US" sz="3200" dirty="0">
              <a:solidFill>
                <a:srgbClr val="FFEC11"/>
              </a:solidFill>
              <a:latin typeface="Georgia"/>
              <a:ea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6834" y="390525"/>
            <a:ext cx="12917966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Many thanks for your attention!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En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96" y="2102982"/>
            <a:ext cx="10768808" cy="671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37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50875" y="390525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Are there any questions?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offene_frage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16" y="2072022"/>
            <a:ext cx="9615168" cy="685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778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The Cosmological </a:t>
            </a:r>
            <a:r>
              <a:rPr lang="en-US" sz="5400" dirty="0"/>
              <a:t>P</a:t>
            </a:r>
            <a:r>
              <a:rPr lang="en-US" sz="5400" noProof="0" dirty="0" err="1" smtClean="0"/>
              <a:t>rinciple</a:t>
            </a:r>
            <a:endParaRPr lang="en-US" sz="5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521782"/>
            <a:ext cx="11703050" cy="414182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noProof="0" dirty="0" smtClean="0"/>
              <a:t>“On large scales the Universe is</a:t>
            </a:r>
            <a:br>
              <a:rPr lang="en-US" sz="3600" noProof="0" dirty="0" smtClean="0"/>
            </a:br>
            <a:r>
              <a:rPr lang="en-US" sz="3600" noProof="0" dirty="0" smtClean="0"/>
              <a:t>homogeneous and isotropic”</a:t>
            </a:r>
          </a:p>
          <a:p>
            <a:pPr marL="0" indent="0" algn="ctr">
              <a:buNone/>
            </a:pPr>
            <a:endParaRPr lang="en-US" sz="1100" noProof="0" dirty="0"/>
          </a:p>
          <a:p>
            <a:pPr marL="0" indent="0" algn="ctr">
              <a:buNone/>
            </a:pPr>
            <a:r>
              <a:rPr lang="en-US" sz="3600" i="1" noProof="0" dirty="0" smtClean="0"/>
              <a:t>We don’t find ourselves in a special place.</a:t>
            </a:r>
            <a:endParaRPr lang="en-US" sz="3600" i="1" noProof="0" dirty="0"/>
          </a:p>
        </p:txBody>
      </p:sp>
      <p:sp>
        <p:nvSpPr>
          <p:cNvPr id="10" name="Content Placeholder 9"/>
          <p:cNvSpPr txBox="1">
            <a:spLocks/>
          </p:cNvSpPr>
          <p:nvPr/>
        </p:nvSpPr>
        <p:spPr>
          <a:xfrm>
            <a:off x="1817300" y="8484668"/>
            <a:ext cx="2785032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isotropic, but not homogeneous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5119003" y="8477320"/>
            <a:ext cx="2766794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homogeneous</a:t>
            </a:r>
            <a:r>
              <a:rPr lang="en-US" sz="2800" dirty="0" smtClean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, but not isotropic</a:t>
            </a:r>
            <a:endParaRPr lang="en-US" sz="28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8241173" y="8477320"/>
            <a:ext cx="2530832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Homogeneous and</a:t>
            </a:r>
            <a:r>
              <a:rPr lang="en-US" sz="2600" dirty="0" smtClean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 isotropic</a:t>
            </a:r>
            <a:endParaRPr lang="en-US" sz="26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cosmoprin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1841707" y="5517932"/>
            <a:ext cx="9321384" cy="2878266"/>
          </a:xfrm>
          <a:prstGeom prst="rect">
            <a:avLst/>
          </a:prstGeom>
          <a:scene3d>
            <a:camera prst="orthographicFront">
              <a:rot lat="0" lon="0" rev="72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799849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8"/>
          <p:cNvGrpSpPr/>
          <p:nvPr/>
        </p:nvGrpSpPr>
        <p:grpSpPr>
          <a:xfrm>
            <a:off x="0" y="2654841"/>
            <a:ext cx="13004800" cy="2755275"/>
            <a:chOff x="0" y="-88359"/>
            <a:chExt cx="13004800" cy="2755275"/>
          </a:xfrm>
        </p:grpSpPr>
        <p:sp>
          <p:nvSpPr>
            <p:cNvPr id="55" name="Shape 55"/>
            <p:cNvSpPr/>
            <p:nvPr/>
          </p:nvSpPr>
          <p:spPr>
            <a:xfrm>
              <a:off x="0" y="2159085"/>
              <a:ext cx="1300480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But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there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was a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strange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observation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: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-88359"/>
              <a:ext cx="13004800" cy="93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 defTabSz="584200">
                <a:defRPr sz="1800"/>
              </a:pP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Before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20th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century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Universe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seemed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to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be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a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quiet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place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.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endParaRPr>
            </a:p>
            <a:p>
              <a:pPr lvl="0" algn="ctr" defTabSz="584200">
                <a:defRPr sz="1800"/>
              </a:pP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It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was not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very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busy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. 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endParaRPr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1130385"/>
              <a:ext cx="1300480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Most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of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physicists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believed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Universe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being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infinte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in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space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and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time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. 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59" name="Shape 59"/>
          <p:cNvSpPr/>
          <p:nvPr/>
        </p:nvSpPr>
        <p:spPr>
          <a:xfrm>
            <a:off x="4804733" y="1218540"/>
            <a:ext cx="3395336" cy="66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38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de-DE" sz="3800" b="1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3800" b="1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Universe</a:t>
            </a:r>
            <a:endParaRPr sz="3800" b="1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grpSp>
        <p:nvGrpSpPr>
          <p:cNvPr id="62" name="Group 62"/>
          <p:cNvGrpSpPr/>
          <p:nvPr/>
        </p:nvGrpSpPr>
        <p:grpSpPr>
          <a:xfrm>
            <a:off x="163258" y="5878696"/>
            <a:ext cx="12678283" cy="2338119"/>
            <a:chOff x="-157924" y="-14104"/>
            <a:chExt cx="12678282" cy="2338119"/>
          </a:xfrm>
        </p:grpSpPr>
        <p:sp>
          <p:nvSpPr>
            <p:cNvPr id="60" name="Shape 60"/>
            <p:cNvSpPr/>
            <p:nvPr/>
          </p:nvSpPr>
          <p:spPr>
            <a:xfrm>
              <a:off x="-157924" y="1816184"/>
              <a:ext cx="12678282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This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couldn‘t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explained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with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an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infinitely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large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and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old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Universe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.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61" name="Shape 61"/>
            <p:cNvSpPr/>
            <p:nvPr/>
          </p:nvSpPr>
          <p:spPr>
            <a:xfrm>
              <a:off x="3393114" y="-14104"/>
              <a:ext cx="5578450" cy="815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584200">
                <a:defRPr sz="4600" b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At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night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it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is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dark</a:t>
              </a:r>
              <a:endParaRPr sz="4800" b="1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1" animBg="1" advAuto="0"/>
      <p:bldP spid="62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The Earth</a:t>
            </a:r>
            <a:r>
              <a:rPr lang="en-US" sz="5400" noProof="0" dirty="0" smtClean="0"/>
              <a:t>: </a:t>
            </a:r>
            <a:r>
              <a:rPr lang="en-US" sz="5400" noProof="0" dirty="0"/>
              <a:t>≈13000 </a:t>
            </a:r>
            <a:r>
              <a:rPr lang="en-US" sz="5400" noProof="0" dirty="0" smtClean="0"/>
              <a:t>km in diameter</a:t>
            </a:r>
            <a:endParaRPr lang="en-US" sz="5400" noProof="0" dirty="0"/>
          </a:p>
        </p:txBody>
      </p:sp>
      <p:pic>
        <p:nvPicPr>
          <p:cNvPr id="4" name="Picture 3" descr="Erd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620" y="1955070"/>
            <a:ext cx="7697559" cy="769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923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276" y="390525"/>
            <a:ext cx="11959774" cy="1625600"/>
          </a:xfrm>
        </p:spPr>
        <p:txBody>
          <a:bodyPr/>
          <a:lstStyle/>
          <a:p>
            <a:r>
              <a:rPr lang="en-US" sz="5400" dirty="0" smtClean="0"/>
              <a:t>The Solar </a:t>
            </a:r>
            <a:r>
              <a:rPr lang="en-US" sz="5400" dirty="0"/>
              <a:t>S</a:t>
            </a:r>
            <a:r>
              <a:rPr lang="en-US" sz="5400" dirty="0" smtClean="0"/>
              <a:t>ystem</a:t>
            </a:r>
            <a:r>
              <a:rPr lang="en-US" sz="5400" noProof="0" dirty="0" smtClean="0"/>
              <a:t>:</a:t>
            </a:r>
            <a:br>
              <a:rPr lang="en-US" sz="5400" noProof="0" dirty="0" smtClean="0"/>
            </a:br>
            <a:r>
              <a:rPr lang="en-US" sz="5400" noProof="0" dirty="0" smtClean="0"/>
              <a:t>≈</a:t>
            </a:r>
            <a:r>
              <a:rPr lang="en-US" sz="5400" noProof="0" dirty="0"/>
              <a:t>10 </a:t>
            </a:r>
            <a:r>
              <a:rPr lang="en-US" sz="5400" noProof="0" dirty="0" smtClean="0"/>
              <a:t>billion km in diameter</a:t>
            </a:r>
            <a:endParaRPr lang="en-US" sz="5400" noProof="0" dirty="0"/>
          </a:p>
        </p:txBody>
      </p:sp>
      <p:pic>
        <p:nvPicPr>
          <p:cNvPr id="3" name="Content Placeholder 2" descr="Sonnensyste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" b="1118"/>
          <a:stretch>
            <a:fillRect/>
          </a:stretch>
        </p:blipFill>
        <p:spPr>
          <a:xfrm>
            <a:off x="650875" y="2752707"/>
            <a:ext cx="11703050" cy="6435725"/>
          </a:xfrm>
        </p:spPr>
      </p:pic>
    </p:spTree>
    <p:extLst>
      <p:ext uri="{BB962C8B-B14F-4D97-AF65-F5344CB8AC3E}">
        <p14:creationId xmlns:p14="http://schemas.microsoft.com/office/powerpoint/2010/main" val="1710163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15651</TotalTime>
  <Words>859</Words>
  <Application>Microsoft Macintosh PowerPoint</Application>
  <PresentationFormat>Custom</PresentationFormat>
  <Paragraphs>186</Paragraphs>
  <Slides>59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Cosmological Principle</vt:lpstr>
      <vt:lpstr>PowerPoint Presentation</vt:lpstr>
      <vt:lpstr>The Earth: ≈13000 km in diameter</vt:lpstr>
      <vt:lpstr>The Solar System: ≈10 billion km in diameter</vt:lpstr>
      <vt:lpstr>Our Milky Way: 1018 km = 100000 light years in diameter</vt:lpstr>
      <vt:lpstr>Andromeda Galaxy: 2.5 million light years distance</vt:lpstr>
      <vt:lpstr>Local Group: 8 million light years in diameter</vt:lpstr>
      <vt:lpstr>Virgo Supercluster: 100-200 million light years in diameter</vt:lpstr>
      <vt:lpstr>Hubble Extreme Deep Field</vt:lpstr>
      <vt:lpstr>PowerPoint Presentation</vt:lpstr>
      <vt:lpstr>PowerPoint Presentation</vt:lpstr>
      <vt:lpstr>Measuring of the Redshift</vt:lpstr>
      <vt:lpstr>Cosmological Redshift vs. Doppler Effect</vt:lpstr>
      <vt:lpstr>Cosmological Redshift</vt:lpstr>
      <vt:lpstr>Distance Ladder</vt:lpstr>
      <vt:lpstr>Type Ia Supernova</vt:lpstr>
      <vt:lpstr>Standard Candles and Brightness</vt:lpstr>
      <vt:lpstr>Example of a Supernova from 2011</vt:lpstr>
      <vt:lpstr>PowerPoint Presentation</vt:lpstr>
      <vt:lpstr>PowerPoint Presentation</vt:lpstr>
      <vt:lpstr>The further we look back into the past, the smaller was the Universe. conclusion about the Big Bang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Cosmic Microwave Background (CMB)</vt:lpstr>
      <vt:lpstr>Discovery of the CMB</vt:lpstr>
      <vt:lpstr>PowerPoint Presentation</vt:lpstr>
      <vt:lpstr>PowerPoint Presentation</vt:lpstr>
      <vt:lpstr>PowerPoint Presentation</vt:lpstr>
      <vt:lpstr>PowerPoint Presentation</vt:lpstr>
      <vt:lpstr>Gravitational Waves as a Proof of Inflation</vt:lpstr>
      <vt:lpstr>PowerPoint Presentation</vt:lpstr>
      <vt:lpstr>Galaxy Distribution</vt:lpstr>
      <vt:lpstr>From the map to the spectrum…</vt:lpstr>
      <vt:lpstr>The Angular Power Spectrum of the CMB</vt:lpstr>
      <vt:lpstr>Theoretical Predictions of the  CMB Spectrum</vt:lpstr>
      <vt:lpstr>The Standard Cosmological Model</vt:lpstr>
      <vt:lpstr>PowerPoint Presentation</vt:lpstr>
      <vt:lpstr>Rotation Curves of Galaxies</vt:lpstr>
      <vt:lpstr>Galaxy Cluster CL0024+17</vt:lpstr>
      <vt:lpstr>Gravitational Lenses</vt:lpstr>
      <vt:lpstr>Gravitational Lenses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Aretz</cp:lastModifiedBy>
  <cp:revision>343</cp:revision>
  <dcterms:modified xsi:type="dcterms:W3CDTF">2016-02-10T21:11:38Z</dcterms:modified>
</cp:coreProperties>
</file>