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CECFF"/>
          </a:solidFill>
        </a:fill>
      </a:tcStyle>
    </a:wholeTbl>
    <a:band2H>
      <a:tcTxStyle b="def" i="def"/>
      <a:tcStyle>
        <a:tcBdr/>
        <a:fill>
          <a:solidFill>
            <a:srgbClr val="F6F6FF"/>
          </a:solidFill>
        </a:fill>
      </a:tcStyle>
    </a:band2H>
    <a:firstCol>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E6"/>
          </a:solidFill>
        </a:fill>
      </a:tcStyle>
    </a:wholeTbl>
    <a:band2H>
      <a:tcTxStyle b="def" i="def"/>
      <a:tcStyle>
        <a:tcBdr/>
        <a:fill>
          <a:solidFill>
            <a:srgbClr val="E7E7F3"/>
          </a:solidFill>
        </a:fill>
      </a:tcStyle>
    </a:band2H>
    <a:firstCol>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
          <a:latin typeface="Arial"/>
          <a:ea typeface="Arial"/>
          <a:cs typeface="Arial"/>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Arial"/>
          <a:ea typeface="Arial"/>
          <a:cs typeface="Arial"/>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Arial"/>
          <a:ea typeface="Arial"/>
          <a:cs typeface="Arial"/>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chemeClr val="accent3">
              <a:lumOff val="44000"/>
            </a:schemeClr>
          </a:solidFill>
        </a:fill>
      </a:tcStyle>
    </a:band2H>
    <a:firstCol>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Arial"/>
          <a:ea typeface="Arial"/>
          <a:cs typeface="Arial"/>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p:nvPr>
            <p:ph type="sldImg"/>
          </p:nvPr>
        </p:nvSpPr>
        <p:spPr>
          <a:xfrm>
            <a:off x="1143000" y="685800"/>
            <a:ext cx="4572000" cy="3429000"/>
          </a:xfrm>
          <a:prstGeom prst="rect">
            <a:avLst/>
          </a:prstGeom>
        </p:spPr>
        <p:txBody>
          <a:bodyPr/>
          <a:lstStyle/>
          <a:p>
            <a:pPr/>
          </a:p>
        </p:txBody>
      </p:sp>
      <p:sp>
        <p:nvSpPr>
          <p:cNvPr id="85" name="Shape 8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200">
        <a:latin typeface="+mn-lt"/>
        <a:ea typeface="+mn-ea"/>
        <a:cs typeface="+mn-cs"/>
        <a:sym typeface="Calibri"/>
      </a:defRPr>
    </a:lvl1pPr>
    <a:lvl2pPr indent="228600" defTabSz="457200" latinLnBrk="0">
      <a:defRPr sz="1200">
        <a:latin typeface="+mn-lt"/>
        <a:ea typeface="+mn-ea"/>
        <a:cs typeface="+mn-cs"/>
        <a:sym typeface="Calibri"/>
      </a:defRPr>
    </a:lvl2pPr>
    <a:lvl3pPr indent="457200" defTabSz="457200" latinLnBrk="0">
      <a:defRPr sz="1200">
        <a:latin typeface="+mn-lt"/>
        <a:ea typeface="+mn-ea"/>
        <a:cs typeface="+mn-cs"/>
        <a:sym typeface="Calibri"/>
      </a:defRPr>
    </a:lvl3pPr>
    <a:lvl4pPr indent="685800" defTabSz="457200" latinLnBrk="0">
      <a:defRPr sz="1200">
        <a:latin typeface="+mn-lt"/>
        <a:ea typeface="+mn-ea"/>
        <a:cs typeface="+mn-cs"/>
        <a:sym typeface="Calibri"/>
      </a:defRPr>
    </a:lvl4pPr>
    <a:lvl5pPr indent="914400" defTabSz="457200" latinLnBrk="0">
      <a:defRPr sz="1200">
        <a:latin typeface="+mn-lt"/>
        <a:ea typeface="+mn-ea"/>
        <a:cs typeface="+mn-cs"/>
        <a:sym typeface="Calibri"/>
      </a:defRPr>
    </a:lvl5pPr>
    <a:lvl6pPr indent="1143000" defTabSz="457200" latinLnBrk="0">
      <a:defRPr sz="1200">
        <a:latin typeface="+mn-lt"/>
        <a:ea typeface="+mn-ea"/>
        <a:cs typeface="+mn-cs"/>
        <a:sym typeface="Calibri"/>
      </a:defRPr>
    </a:lvl6pPr>
    <a:lvl7pPr indent="1371600" defTabSz="457200" latinLnBrk="0">
      <a:defRPr sz="1200">
        <a:latin typeface="+mn-lt"/>
        <a:ea typeface="+mn-ea"/>
        <a:cs typeface="+mn-cs"/>
        <a:sym typeface="Calibri"/>
      </a:defRPr>
    </a:lvl7pPr>
    <a:lvl8pPr indent="1600200" defTabSz="457200" latinLnBrk="0">
      <a:defRPr sz="1200">
        <a:latin typeface="+mn-lt"/>
        <a:ea typeface="+mn-ea"/>
        <a:cs typeface="+mn-cs"/>
        <a:sym typeface="Calibri"/>
      </a:defRPr>
    </a:lvl8pPr>
    <a:lvl9pPr indent="1828800" defTabSz="457200" latinLnBrk="0">
      <a:defRPr sz="1200">
        <a:latin typeface="+mn-lt"/>
        <a:ea typeface="+mn-ea"/>
        <a:cs typeface="+mn-cs"/>
        <a:sym typeface="Calibri"/>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8" name="Shape 378"/>
          <p:cNvSpPr/>
          <p:nvPr>
            <p:ph type="sldImg"/>
          </p:nvPr>
        </p:nvSpPr>
        <p:spPr>
          <a:prstGeom prst="rect">
            <a:avLst/>
          </a:prstGeom>
        </p:spPr>
        <p:txBody>
          <a:bodyPr/>
          <a:lstStyle/>
          <a:p>
            <a:pPr/>
          </a:p>
        </p:txBody>
      </p:sp>
      <p:sp>
        <p:nvSpPr>
          <p:cNvPr id="379" name="Shape 379"/>
          <p:cNvSpPr/>
          <p:nvPr>
            <p:ph type="body" sz="quarter" idx="1"/>
          </p:nvPr>
        </p:nvSpPr>
        <p:spPr>
          <a:prstGeom prst="rect">
            <a:avLst/>
          </a:prstGeom>
        </p:spPr>
        <p:txBody>
          <a:bodyPr/>
          <a:lstStyle/>
          <a:p>
            <a:pPr/>
            <a:r>
              <a:t>sROD is a key link between the detector front-end and back-end</a:t>
            </a:r>
          </a:p>
          <a:p>
            <a:pPr/>
            <a:r>
              <a:t>Performs, amongst other things, online energy reconstruction and quality factor checks</a:t>
            </a:r>
          </a:p>
          <a:p>
            <a:pPr/>
            <a:r>
              <a:t>Because it is FPGA-based it is difficult to implement high-level signal-processing algorithms</a:t>
            </a:r>
          </a:p>
          <a:p>
            <a:pPr/>
            <a:r>
              <a:t>Solution: ARM-GPU based co-processing unit (PU)</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iapositiva de título">
    <p:spTree>
      <p:nvGrpSpPr>
        <p:cNvPr id="1" name=""/>
        <p:cNvGrpSpPr/>
        <p:nvPr/>
      </p:nvGrpSpPr>
      <p:grpSpPr>
        <a:xfrm>
          <a:off x="0" y="0"/>
          <a:ext cx="0" cy="0"/>
          <a:chOff x="0" y="0"/>
          <a:chExt cx="0" cy="0"/>
        </a:xfrm>
      </p:grpSpPr>
      <p:sp>
        <p:nvSpPr>
          <p:cNvPr id="15" name="Shape 15"/>
          <p:cNvSpPr/>
          <p:nvPr>
            <p:ph type="title"/>
          </p:nvPr>
        </p:nvSpPr>
        <p:spPr>
          <a:xfrm>
            <a:off x="686019" y="2130425"/>
            <a:ext cx="7771961" cy="1470026"/>
          </a:xfrm>
          <a:prstGeom prst="rect">
            <a:avLst/>
          </a:prstGeom>
          <a:gradFill>
            <a:gsLst>
              <a:gs pos="0">
                <a:schemeClr val="accent2">
                  <a:satOff val="39999"/>
                  <a:lumOff val="45203"/>
                </a:schemeClr>
              </a:gs>
              <a:gs pos="35000">
                <a:srgbClr val="EEEEFF"/>
              </a:gs>
              <a:gs pos="100000">
                <a:schemeClr val="accent1">
                  <a:lumOff val="8655"/>
                </a:schemeClr>
              </a:gs>
            </a:gsLst>
            <a:lin ang="10800000"/>
          </a:gradFill>
        </p:spPr>
        <p:txBody>
          <a:bodyPr anchor="ctr"/>
          <a:lstStyle>
            <a:lvl1pPr>
              <a:defRPr sz="3200"/>
            </a:lvl1pPr>
          </a:lstStyle>
          <a:p>
            <a:pPr/>
            <a:r>
              <a:t>Title Text</a:t>
            </a:r>
          </a:p>
        </p:txBody>
      </p:sp>
      <p:sp>
        <p:nvSpPr>
          <p:cNvPr id="16" name="Shape 16"/>
          <p:cNvSpPr/>
          <p:nvPr>
            <p:ph type="body" sz="quarter" idx="1"/>
          </p:nvPr>
        </p:nvSpPr>
        <p:spPr>
          <a:xfrm>
            <a:off x="1646154" y="3886200"/>
            <a:ext cx="6125807" cy="1752600"/>
          </a:xfrm>
          <a:prstGeom prst="rect">
            <a:avLst/>
          </a:prstGeom>
        </p:spPr>
        <p:txBody>
          <a:bodyPr>
            <a:normAutofit fontScale="100000" lnSpcReduction="0"/>
          </a:bodyPr>
          <a:lstStyle>
            <a:lvl1pPr marL="0" indent="0" algn="ctr">
              <a:buSzTx/>
              <a:buFontTx/>
              <a:buNone/>
            </a:lvl1pPr>
            <a:lvl2pPr algn="ctr">
              <a:buFontTx/>
            </a:lvl2pPr>
            <a:lvl3pPr algn="ctr">
              <a:buFontTx/>
            </a:lvl3pPr>
            <a:lvl4pPr algn="ctr">
              <a:buFontTx/>
            </a:lvl4pPr>
            <a:lvl5pPr algn="ctr">
              <a:buFontTx/>
            </a:lvl5pPr>
          </a:lstStyle>
          <a:p>
            <a:pPr/>
            <a:r>
              <a:t>Body Level One</a:t>
            </a:r>
          </a:p>
          <a:p>
            <a:pPr lvl="1"/>
            <a:r>
              <a:t>Body Level Two</a:t>
            </a:r>
          </a:p>
          <a:p>
            <a:pPr lvl="2"/>
            <a:r>
              <a:t>Body Level Three</a:t>
            </a:r>
          </a:p>
          <a:p>
            <a:pPr lvl="3"/>
            <a:r>
              <a:t>Body Level Four</a:t>
            </a:r>
          </a:p>
          <a:p>
            <a:pPr lvl="4"/>
            <a:r>
              <a:t>Body Level Five</a:t>
            </a:r>
          </a:p>
        </p:txBody>
      </p:sp>
      <p:pic>
        <p:nvPicPr>
          <p:cNvPr id="17" name="image1.jpg" descr="atlasstatue"/>
          <p:cNvPicPr>
            <a:picLocks noChangeAspect="1"/>
          </p:cNvPicPr>
          <p:nvPr/>
        </p:nvPicPr>
        <p:blipFill>
          <a:blip r:embed="rId2">
            <a:extLst/>
          </a:blip>
          <a:stretch>
            <a:fillRect/>
          </a:stretch>
        </p:blipFill>
        <p:spPr>
          <a:xfrm>
            <a:off x="7896559" y="3860800"/>
            <a:ext cx="493993" cy="839788"/>
          </a:xfrm>
          <a:prstGeom prst="rect">
            <a:avLst/>
          </a:prstGeom>
          <a:ln w="12700">
            <a:miter lim="400000"/>
          </a:ln>
        </p:spPr>
      </p:pic>
      <p:pic>
        <p:nvPicPr>
          <p:cNvPr id="18" name="image2.tif" descr="LogoOutline.pdf"/>
          <p:cNvPicPr>
            <a:picLocks noChangeAspect="1"/>
          </p:cNvPicPr>
          <p:nvPr/>
        </p:nvPicPr>
        <p:blipFill>
          <a:blip r:embed="rId3">
            <a:extLst/>
          </a:blip>
          <a:stretch>
            <a:fillRect/>
          </a:stretch>
        </p:blipFill>
        <p:spPr>
          <a:xfrm>
            <a:off x="715566" y="3861048"/>
            <a:ext cx="797883" cy="864097"/>
          </a:xfrm>
          <a:prstGeom prst="rect">
            <a:avLst/>
          </a:prstGeom>
          <a:ln w="12700">
            <a:miter lim="400000"/>
          </a:ln>
        </p:spPr>
      </p:pic>
      <p:sp>
        <p:nvSpPr>
          <p:cNvPr id="19" name="Shape 19"/>
          <p:cNvSpPr/>
          <p:nvPr>
            <p:ph type="sldNum" sz="quarter" idx="2"/>
          </p:nvPr>
        </p:nvSpPr>
        <p:spPr>
          <a:xfrm>
            <a:off x="4419600" y="6356350"/>
            <a:ext cx="2133600" cy="3683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ítulo y objetos">
    <p:spTree>
      <p:nvGrpSpPr>
        <p:cNvPr id="1" name=""/>
        <p:cNvGrpSpPr/>
        <p:nvPr/>
      </p:nvGrpSpPr>
      <p:grpSpPr>
        <a:xfrm>
          <a:off x="0" y="0"/>
          <a:ext cx="0" cy="0"/>
          <a:chOff x="0" y="0"/>
          <a:chExt cx="0" cy="0"/>
        </a:xfrm>
      </p:grpSpPr>
      <p:sp>
        <p:nvSpPr>
          <p:cNvPr id="26" name="Shape 26"/>
          <p:cNvSpPr/>
          <p:nvPr>
            <p:ph type="title"/>
          </p:nvPr>
        </p:nvSpPr>
        <p:spPr>
          <a:xfrm>
            <a:off x="1247488" y="116632"/>
            <a:ext cx="6782463" cy="762001"/>
          </a:xfrm>
          <a:prstGeom prst="rect">
            <a:avLst/>
          </a:prstGeom>
        </p:spPr>
        <p:txBody>
          <a:bodyPr anchor="ctr"/>
          <a:lstStyle>
            <a:lvl1pPr>
              <a:defRPr sz="3200"/>
            </a:lvl1pPr>
          </a:lstStyle>
          <a:p>
            <a:pPr/>
            <a:r>
              <a:t>Title Text</a:t>
            </a:r>
          </a:p>
        </p:txBody>
      </p:sp>
      <p:sp>
        <p:nvSpPr>
          <p:cNvPr id="27" name="Shape 27"/>
          <p:cNvSpPr/>
          <p:nvPr>
            <p:ph type="body" idx="1"/>
          </p:nvPr>
        </p:nvSpPr>
        <p:spPr>
          <a:xfrm>
            <a:off x="183643" y="1124744"/>
            <a:ext cx="8710223" cy="5400600"/>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28" name="Shape 2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1_Encabezado de sección">
    <p:spTree>
      <p:nvGrpSpPr>
        <p:cNvPr id="1" name=""/>
        <p:cNvGrpSpPr/>
        <p:nvPr/>
      </p:nvGrpSpPr>
      <p:grpSpPr>
        <a:xfrm>
          <a:off x="0" y="0"/>
          <a:ext cx="0" cy="0"/>
          <a:chOff x="0" y="0"/>
          <a:chExt cx="0" cy="0"/>
        </a:xfrm>
      </p:grpSpPr>
      <p:sp>
        <p:nvSpPr>
          <p:cNvPr id="35" name="Shape 35"/>
          <p:cNvSpPr/>
          <p:nvPr>
            <p:ph type="title"/>
          </p:nvPr>
        </p:nvSpPr>
        <p:spPr>
          <a:prstGeom prst="rect">
            <a:avLst/>
          </a:prstGeom>
        </p:spPr>
        <p:txBody>
          <a:bodyPr/>
          <a:lstStyle/>
          <a:p>
            <a:pPr/>
            <a:r>
              <a:t>Title Text</a:t>
            </a:r>
          </a:p>
        </p:txBody>
      </p:sp>
      <p:sp>
        <p:nvSpPr>
          <p:cNvPr id="36" name="Shape 3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Encabezado de sección">
    <p:spTree>
      <p:nvGrpSpPr>
        <p:cNvPr id="1" name=""/>
        <p:cNvGrpSpPr/>
        <p:nvPr/>
      </p:nvGrpSpPr>
      <p:grpSpPr>
        <a:xfrm>
          <a:off x="0" y="0"/>
          <a:ext cx="0" cy="0"/>
          <a:chOff x="0" y="0"/>
          <a:chExt cx="0" cy="0"/>
        </a:xfrm>
      </p:grpSpPr>
      <p:sp>
        <p:nvSpPr>
          <p:cNvPr id="43" name="Shape 43"/>
          <p:cNvSpPr/>
          <p:nvPr>
            <p:ph type="title"/>
          </p:nvPr>
        </p:nvSpPr>
        <p:spPr>
          <a:xfrm>
            <a:off x="722666" y="4406901"/>
            <a:ext cx="7771961" cy="1362076"/>
          </a:xfrm>
          <a:prstGeom prst="rect">
            <a:avLst/>
          </a:prstGeom>
        </p:spPr>
        <p:txBody>
          <a:bodyPr/>
          <a:lstStyle/>
          <a:p>
            <a:pPr/>
            <a:r>
              <a:t>Title Text</a:t>
            </a:r>
          </a:p>
        </p:txBody>
      </p:sp>
      <p:sp>
        <p:nvSpPr>
          <p:cNvPr id="44" name="Shape 44"/>
          <p:cNvSpPr/>
          <p:nvPr>
            <p:ph type="body" sz="quarter" idx="1"/>
          </p:nvPr>
        </p:nvSpPr>
        <p:spPr>
          <a:xfrm>
            <a:off x="722666" y="2906713"/>
            <a:ext cx="7771961" cy="1500188"/>
          </a:xfrm>
          <a:prstGeom prst="rect">
            <a:avLst/>
          </a:prstGeom>
        </p:spPr>
        <p:txBody>
          <a:bodyPr anchor="b">
            <a:normAutofit fontScale="100000" lnSpcReduction="0"/>
          </a:bodyPr>
          <a:lstStyle>
            <a:lvl1pPr marL="0" indent="0" algn="ctr">
              <a:spcBef>
                <a:spcPts val="400"/>
              </a:spcBef>
              <a:buSzTx/>
              <a:buFontTx/>
              <a:buNone/>
              <a:defRPr sz="2000"/>
            </a:lvl1pPr>
            <a:lvl2pPr marL="0" indent="457200" algn="ctr">
              <a:spcBef>
                <a:spcPts val="400"/>
              </a:spcBef>
              <a:buSzTx/>
              <a:buFontTx/>
              <a:buNone/>
              <a:defRPr sz="2000"/>
            </a:lvl2pPr>
            <a:lvl3pPr marL="0" indent="914400" algn="ctr">
              <a:spcBef>
                <a:spcPts val="400"/>
              </a:spcBef>
              <a:buSzTx/>
              <a:buFontTx/>
              <a:buNone/>
              <a:defRPr sz="2000"/>
            </a:lvl3pPr>
            <a:lvl4pPr marL="0" indent="1371600" algn="ctr">
              <a:spcBef>
                <a:spcPts val="400"/>
              </a:spcBef>
              <a:buSzTx/>
              <a:buFontTx/>
              <a:buNone/>
              <a:defRPr sz="2000"/>
            </a:lvl4pPr>
            <a:lvl5pPr marL="0" indent="1828800" algn="ctr">
              <a:spcBef>
                <a:spcPts val="400"/>
              </a:spcBef>
              <a:buSzTx/>
              <a:buFontTx/>
              <a:buNone/>
              <a:defRPr sz="2000"/>
            </a:lvl5pPr>
          </a:lstStyle>
          <a:p>
            <a:pPr/>
            <a:r>
              <a:t>Body Level One</a:t>
            </a:r>
          </a:p>
          <a:p>
            <a:pPr lvl="1"/>
            <a:r>
              <a:t>Body Level Two</a:t>
            </a:r>
          </a:p>
          <a:p>
            <a:pPr lvl="2"/>
            <a:r>
              <a:t>Body Level Three</a:t>
            </a:r>
          </a:p>
          <a:p>
            <a:pPr lvl="3"/>
            <a:r>
              <a:t>Body Level Four</a:t>
            </a:r>
          </a:p>
          <a:p>
            <a:pPr lvl="4"/>
            <a:r>
              <a:t>Body Level Five</a:t>
            </a:r>
          </a:p>
        </p:txBody>
      </p:sp>
      <p:sp>
        <p:nvSpPr>
          <p:cNvPr id="45" name="Shape 4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os objetos">
    <p:spTree>
      <p:nvGrpSpPr>
        <p:cNvPr id="1" name=""/>
        <p:cNvGrpSpPr/>
        <p:nvPr/>
      </p:nvGrpSpPr>
      <p:grpSpPr>
        <a:xfrm>
          <a:off x="0" y="0"/>
          <a:ext cx="0" cy="0"/>
          <a:chOff x="0" y="0"/>
          <a:chExt cx="0" cy="0"/>
        </a:xfrm>
      </p:grpSpPr>
      <p:sp>
        <p:nvSpPr>
          <p:cNvPr id="52" name="Shape 52"/>
          <p:cNvSpPr/>
          <p:nvPr>
            <p:ph type="title"/>
          </p:nvPr>
        </p:nvSpPr>
        <p:spPr>
          <a:xfrm>
            <a:off x="1247488" y="116632"/>
            <a:ext cx="6782463" cy="762001"/>
          </a:xfrm>
          <a:prstGeom prst="rect">
            <a:avLst/>
          </a:prstGeom>
        </p:spPr>
        <p:txBody>
          <a:bodyPr anchor="ctr"/>
          <a:lstStyle>
            <a:lvl1pPr>
              <a:defRPr sz="3200"/>
            </a:lvl1pPr>
          </a:lstStyle>
          <a:p>
            <a:pPr/>
            <a:r>
              <a:t>Title Text</a:t>
            </a:r>
          </a:p>
        </p:txBody>
      </p:sp>
      <p:sp>
        <p:nvSpPr>
          <p:cNvPr id="53" name="Shape 53"/>
          <p:cNvSpPr/>
          <p:nvPr>
            <p:ph type="body" sz="half" idx="1"/>
          </p:nvPr>
        </p:nvSpPr>
        <p:spPr>
          <a:xfrm>
            <a:off x="183645" y="1124744"/>
            <a:ext cx="4317995" cy="5400600"/>
          </a:xfrm>
          <a:prstGeom prst="rect">
            <a:avLst/>
          </a:prstGeom>
        </p:spPr>
        <p:txBody>
          <a:bodyPr>
            <a:normAutofit fontScale="100000" lnSpcReduction="0"/>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54" name="Shape 5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1_Dos objetos">
    <p:spTree>
      <p:nvGrpSpPr>
        <p:cNvPr id="1" name=""/>
        <p:cNvGrpSpPr/>
        <p:nvPr/>
      </p:nvGrpSpPr>
      <p:grpSpPr>
        <a:xfrm>
          <a:off x="0" y="0"/>
          <a:ext cx="0" cy="0"/>
          <a:chOff x="0" y="0"/>
          <a:chExt cx="0" cy="0"/>
        </a:xfrm>
      </p:grpSpPr>
      <p:sp>
        <p:nvSpPr>
          <p:cNvPr id="61" name="Shape 61"/>
          <p:cNvSpPr/>
          <p:nvPr>
            <p:ph type="title"/>
          </p:nvPr>
        </p:nvSpPr>
        <p:spPr>
          <a:xfrm>
            <a:off x="1247488" y="116632"/>
            <a:ext cx="6782463" cy="762001"/>
          </a:xfrm>
          <a:prstGeom prst="rect">
            <a:avLst/>
          </a:prstGeom>
        </p:spPr>
        <p:txBody>
          <a:bodyPr anchor="ctr"/>
          <a:lstStyle>
            <a:lvl1pPr>
              <a:defRPr sz="3200"/>
            </a:lvl1pPr>
          </a:lstStyle>
          <a:p>
            <a:pPr/>
            <a:r>
              <a:t>Title Text</a:t>
            </a:r>
          </a:p>
        </p:txBody>
      </p:sp>
      <p:sp>
        <p:nvSpPr>
          <p:cNvPr id="62" name="Shape 62"/>
          <p:cNvSpPr/>
          <p:nvPr>
            <p:ph type="body" sz="half" idx="1"/>
          </p:nvPr>
        </p:nvSpPr>
        <p:spPr>
          <a:xfrm>
            <a:off x="183643" y="1124744"/>
            <a:ext cx="8776712" cy="2664297"/>
          </a:xfrm>
          <a:prstGeom prst="rect">
            <a:avLst/>
          </a:prstGeom>
        </p:spPr>
        <p:txBody>
          <a:bodyPr>
            <a:normAutofit fontScale="100000" lnSpcReduction="0"/>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3" name="Shape 6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Sólo el título">
    <p:spTree>
      <p:nvGrpSpPr>
        <p:cNvPr id="1" name=""/>
        <p:cNvGrpSpPr/>
        <p:nvPr/>
      </p:nvGrpSpPr>
      <p:grpSpPr>
        <a:xfrm>
          <a:off x="0" y="0"/>
          <a:ext cx="0" cy="0"/>
          <a:chOff x="0" y="0"/>
          <a:chExt cx="0" cy="0"/>
        </a:xfrm>
      </p:grpSpPr>
      <p:sp>
        <p:nvSpPr>
          <p:cNvPr id="70" name="Shape 70"/>
          <p:cNvSpPr/>
          <p:nvPr>
            <p:ph type="title"/>
          </p:nvPr>
        </p:nvSpPr>
        <p:spPr>
          <a:xfrm>
            <a:off x="1247488" y="116632"/>
            <a:ext cx="6782463" cy="762001"/>
          </a:xfrm>
          <a:prstGeom prst="rect">
            <a:avLst/>
          </a:prstGeom>
        </p:spPr>
        <p:txBody>
          <a:bodyPr anchor="ctr"/>
          <a:lstStyle>
            <a:lvl1pPr>
              <a:defRPr sz="3200"/>
            </a:lvl1pPr>
          </a:lstStyle>
          <a:p>
            <a:pPr/>
            <a:r>
              <a:t>Title Text</a:t>
            </a:r>
          </a:p>
        </p:txBody>
      </p:sp>
      <p:sp>
        <p:nvSpPr>
          <p:cNvPr id="71" name="Shape 7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En blanco">
    <p:spTree>
      <p:nvGrpSpPr>
        <p:cNvPr id="1" name=""/>
        <p:cNvGrpSpPr/>
        <p:nvPr/>
      </p:nvGrpSpPr>
      <p:grpSpPr>
        <a:xfrm>
          <a:off x="0" y="0"/>
          <a:ext cx="0" cy="0"/>
          <a:chOff x="0" y="0"/>
          <a:chExt cx="0" cy="0"/>
        </a:xfrm>
      </p:grpSpPr>
      <p:sp>
        <p:nvSpPr>
          <p:cNvPr id="78" name="Shape 7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p:bgPr>
    </p:bg>
    <p:spTree>
      <p:nvGrpSpPr>
        <p:cNvPr id="1" name=""/>
        <p:cNvGrpSpPr/>
        <p:nvPr/>
      </p:nvGrpSpPr>
      <p:grpSpPr>
        <a:xfrm>
          <a:off x="0" y="0"/>
          <a:ext cx="0" cy="0"/>
          <a:chOff x="0" y="0"/>
          <a:chExt cx="0" cy="0"/>
        </a:xfrm>
      </p:grpSpPr>
      <p:sp>
        <p:nvSpPr>
          <p:cNvPr id="2" name="Shape 2"/>
          <p:cNvSpPr/>
          <p:nvPr/>
        </p:nvSpPr>
        <p:spPr>
          <a:xfrm>
            <a:off x="0" y="6629400"/>
            <a:ext cx="9144000" cy="228600"/>
          </a:xfrm>
          <a:prstGeom prst="rect">
            <a:avLst/>
          </a:prstGeom>
          <a:gradFill>
            <a:gsLst>
              <a:gs pos="0">
                <a:srgbClr val="E5E5FF"/>
              </a:gs>
              <a:gs pos="100000">
                <a:srgbClr val="CDCDFF"/>
              </a:gs>
            </a:gsLst>
          </a:gradFill>
          <a:ln w="12700">
            <a:miter lim="400000"/>
          </a:ln>
        </p:spPr>
        <p:txBody>
          <a:bodyPr lIns="45719" rIns="45719" anchor="ctr"/>
          <a:lstStyle/>
          <a:p>
            <a:pPr/>
          </a:p>
        </p:txBody>
      </p:sp>
      <p:pic>
        <p:nvPicPr>
          <p:cNvPr id="3" name="image1.jpg" descr="atlasstatue"/>
          <p:cNvPicPr>
            <a:picLocks noChangeAspect="1"/>
          </p:cNvPicPr>
          <p:nvPr/>
        </p:nvPicPr>
        <p:blipFill>
          <a:blip r:embed="rId2">
            <a:extLst/>
          </a:blip>
          <a:stretch>
            <a:fillRect/>
          </a:stretch>
        </p:blipFill>
        <p:spPr>
          <a:xfrm>
            <a:off x="8428663" y="116632"/>
            <a:ext cx="493994" cy="839788"/>
          </a:xfrm>
          <a:prstGeom prst="rect">
            <a:avLst/>
          </a:prstGeom>
          <a:ln w="12700">
            <a:miter lim="400000"/>
          </a:ln>
        </p:spPr>
      </p:pic>
      <p:sp>
        <p:nvSpPr>
          <p:cNvPr id="4" name="Shape 4"/>
          <p:cNvSpPr/>
          <p:nvPr/>
        </p:nvSpPr>
        <p:spPr>
          <a:xfrm>
            <a:off x="140722" y="926257"/>
            <a:ext cx="8864021" cy="76201"/>
          </a:xfrm>
          <a:prstGeom prst="rect">
            <a:avLst/>
          </a:prstGeom>
          <a:gradFill>
            <a:gsLst>
              <a:gs pos="0">
                <a:schemeClr val="accent1"/>
              </a:gs>
              <a:gs pos="100000">
                <a:schemeClr val="accent2">
                  <a:satOff val="39999"/>
                  <a:lumOff val="45203"/>
                </a:schemeClr>
              </a:gs>
            </a:gsLst>
            <a:lin ang="16200000"/>
          </a:gradFill>
          <a:ln>
            <a:solidFill>
              <a:srgbClr val="C6C6FA"/>
            </a:solidFill>
          </a:ln>
          <a:effectLst>
            <a:outerShdw sx="100000" sy="100000" kx="0" ky="0" algn="b" rotWithShape="0" blurRad="38100" dist="23000" dir="5400000">
              <a:srgbClr val="000000">
                <a:alpha val="35000"/>
              </a:srgbClr>
            </a:outerShdw>
          </a:effectLst>
        </p:spPr>
        <p:txBody>
          <a:bodyPr lIns="45719" rIns="45719" anchor="ctr"/>
          <a:lstStyle/>
          <a:p>
            <a:pPr>
              <a:defRPr>
                <a:solidFill>
                  <a:schemeClr val="accent3">
                    <a:lumOff val="44000"/>
                  </a:schemeClr>
                </a:solidFill>
              </a:defRPr>
            </a:pPr>
          </a:p>
        </p:txBody>
      </p:sp>
      <p:pic>
        <p:nvPicPr>
          <p:cNvPr id="5" name="image2.png" descr="LogoOutline.pdf"/>
          <p:cNvPicPr>
            <a:picLocks noChangeAspect="1"/>
          </p:cNvPicPr>
          <p:nvPr/>
        </p:nvPicPr>
        <p:blipFill>
          <a:blip r:embed="rId3">
            <a:extLst/>
          </a:blip>
          <a:stretch>
            <a:fillRect/>
          </a:stretch>
        </p:blipFill>
        <p:spPr>
          <a:xfrm>
            <a:off x="316625" y="116632"/>
            <a:ext cx="695895" cy="753644"/>
          </a:xfrm>
          <a:prstGeom prst="rect">
            <a:avLst/>
          </a:prstGeom>
          <a:ln w="12700">
            <a:miter lim="400000"/>
          </a:ln>
        </p:spPr>
      </p:pic>
      <p:sp>
        <p:nvSpPr>
          <p:cNvPr id="6" name="Shape 6"/>
          <p:cNvSpPr/>
          <p:nvPr>
            <p:ph type="title"/>
          </p:nvPr>
        </p:nvSpPr>
        <p:spPr>
          <a:xfrm>
            <a:off x="722666" y="3291061"/>
            <a:ext cx="7771961" cy="1362076"/>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Title Text</a:t>
            </a:r>
          </a:p>
        </p:txBody>
      </p:sp>
      <p:sp>
        <p:nvSpPr>
          <p:cNvPr id="7" name="Shape 7"/>
          <p:cNvSpPr/>
          <p:nvPr>
            <p:ph type="sldNum" sz="quarter" idx="2"/>
          </p:nvPr>
        </p:nvSpPr>
        <p:spPr>
          <a:xfrm>
            <a:off x="8851690" y="6589714"/>
            <a:ext cx="245403" cy="226986"/>
          </a:xfrm>
          <a:prstGeom prst="rect">
            <a:avLst/>
          </a:prstGeom>
          <a:ln w="12700">
            <a:miter lim="400000"/>
          </a:ln>
        </p:spPr>
        <p:txBody>
          <a:bodyPr wrap="none" lIns="45719" rIns="45719">
            <a:spAutoFit/>
          </a:bodyPr>
          <a:lstStyle>
            <a:lvl1pPr algn="r">
              <a:defRPr sz="1000"/>
            </a:lvl1pPr>
          </a:lstStyle>
          <a:p>
            <a:pPr/>
            <a:fld id="{86CB4B4D-7CA3-9044-876B-883B54F8677D}" type="slidenum"/>
          </a:p>
        </p:txBody>
      </p:sp>
      <p:sp>
        <p:nvSpPr>
          <p:cNvPr id="8" name="Shape 8"/>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1pPr>
      <a:lvl2pPr marL="0" marR="0" indent="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2pPr>
      <a:lvl3pPr marL="0" marR="0" indent="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3pPr>
      <a:lvl4pPr marL="0" marR="0" indent="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4pPr>
      <a:lvl5pPr marL="0" marR="0" indent="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5pPr>
      <a:lvl6pPr marL="0" marR="0" indent="45720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6pPr>
      <a:lvl7pPr marL="0" marR="0" indent="91440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7pPr>
      <a:lvl8pPr marL="0" marR="0" indent="137160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8pPr>
      <a:lvl9pPr marL="0" marR="0" indent="1828800" algn="ctr" defTabSz="914400" rtl="0" latinLnBrk="0">
        <a:lnSpc>
          <a:spcPct val="100000"/>
        </a:lnSpc>
        <a:spcBef>
          <a:spcPts val="0"/>
        </a:spcBef>
        <a:spcAft>
          <a:spcPts val="0"/>
        </a:spcAft>
        <a:buClrTx/>
        <a:buSzTx/>
        <a:buFontTx/>
        <a:buNone/>
        <a:tabLst/>
        <a:defRPr b="1" baseline="0" cap="none" i="0" spc="0" strike="noStrike" sz="4000" u="none">
          <a:ln>
            <a:noFill/>
          </a:ln>
          <a:solidFill>
            <a:schemeClr val="accent2"/>
          </a:solidFill>
          <a:uFillTx/>
          <a:latin typeface="Trebuchet MS"/>
          <a:ea typeface="Trebuchet MS"/>
          <a:cs typeface="Trebuchet MS"/>
          <a:sym typeface="Trebuchet MS"/>
        </a:defRPr>
      </a:lvl9pPr>
    </p:titleStyle>
    <p:bodyStyle>
      <a:lvl1pPr marL="342900" marR="0" indent="-342900" algn="l" defTabSz="914400" rtl="0" latinLnBrk="0">
        <a:lnSpc>
          <a:spcPct val="110000"/>
        </a:lnSpc>
        <a:spcBef>
          <a:spcPts val="500"/>
        </a:spcBef>
        <a:spcAft>
          <a:spcPts val="0"/>
        </a:spcAft>
        <a:buClrTx/>
        <a:buSzPct val="80000"/>
        <a:buFont typeface="Wingdings"/>
        <a:buChar char="●"/>
        <a:tabLst/>
        <a:defRPr b="0" baseline="0" cap="none" i="0" spc="0" strike="noStrike" sz="2400" u="none">
          <a:ln>
            <a:noFill/>
          </a:ln>
          <a:solidFill>
            <a:srgbClr val="000000"/>
          </a:solidFill>
          <a:uFillTx/>
          <a:latin typeface="Arial"/>
          <a:ea typeface="Arial"/>
          <a:cs typeface="Arial"/>
          <a:sym typeface="Arial"/>
        </a:defRPr>
      </a:lvl1pPr>
      <a:lvl2pPr marL="800100" marR="0" indent="-342900" algn="l" defTabSz="914400" rtl="0" latinLnBrk="0">
        <a:lnSpc>
          <a:spcPct val="110000"/>
        </a:lnSpc>
        <a:spcBef>
          <a:spcPts val="500"/>
        </a:spcBef>
        <a:spcAft>
          <a:spcPts val="0"/>
        </a:spcAft>
        <a:buClrTx/>
        <a:buSzPct val="60000"/>
        <a:buFont typeface="Wingdings"/>
        <a:buChar char="■"/>
        <a:tabLst/>
        <a:defRPr b="0" baseline="0" cap="none" i="0" spc="0" strike="noStrike" sz="2400" u="none">
          <a:ln>
            <a:noFill/>
          </a:ln>
          <a:solidFill>
            <a:srgbClr val="000000"/>
          </a:solidFill>
          <a:uFillTx/>
          <a:latin typeface="Arial"/>
          <a:ea typeface="Arial"/>
          <a:cs typeface="Arial"/>
          <a:sym typeface="Arial"/>
        </a:defRPr>
      </a:lvl2pPr>
      <a:lvl3pPr marL="1219200" marR="0" indent="-3048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3pPr>
      <a:lvl4pPr marL="1763485" marR="0" indent="-391885"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4pPr>
      <a:lvl5pPr marL="2286000" marR="0" indent="-4572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5pPr>
      <a:lvl6pPr marL="2743200" marR="0" indent="-4572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6pPr>
      <a:lvl7pPr marL="3200400" marR="0" indent="-4572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7pPr>
      <a:lvl8pPr marL="3657600" marR="0" indent="-4572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8pPr>
      <a:lvl9pPr marL="4114800" marR="0" indent="-457200" algn="l" defTabSz="914400" rtl="0" latinLnBrk="0">
        <a:lnSpc>
          <a:spcPct val="110000"/>
        </a:lnSpc>
        <a:spcBef>
          <a:spcPts val="500"/>
        </a:spcBef>
        <a:spcAft>
          <a:spcPts val="0"/>
        </a:spcAft>
        <a:buClrTx/>
        <a:buSzPct val="100000"/>
        <a:buFont typeface="Wingdings"/>
        <a:buChar char="»"/>
        <a:tabLst/>
        <a:defRPr b="0" baseline="0" cap="none" i="0" spc="0" strike="noStrike" sz="2400" u="none">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oscar.kureba@cern.ch" TargetMode="External"/><Relationship Id="rId3" Type="http://schemas.openxmlformats.org/officeDocument/2006/relationships/hyperlink" Target="mailto:Chamunorwa.Kureba@wits.ac.za" TargetMode="External"/><Relationship Id="rId4" Type="http://schemas.openxmlformats.org/officeDocument/2006/relationships/image" Target="../media/image2.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19.png"/><Relationship Id="rId6" Type="http://schemas.openxmlformats.org/officeDocument/2006/relationships/image" Target="../media/image20.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15.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 Id="rId4" Type="http://schemas.openxmlformats.org/officeDocument/2006/relationships/image" Target="../media/image20.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 Id="rId3" Type="http://schemas.openxmlformats.org/officeDocument/2006/relationships/image" Target="../media/image24.png"/><Relationship Id="rId4" Type="http://schemas.openxmlformats.org/officeDocument/2006/relationships/image" Target="../media/image22.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hyperlink" Target="https://twiki.cern.ch/twiki/bin/viewauth/Atlas/TileCalDemonstratorTestBeamShifterInstructions" TargetMode="Externa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7.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 Id="rId4" Type="http://schemas.openxmlformats.org/officeDocument/2006/relationships/image" Target="../media/image24.jpe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 Id="rId3" Type="http://schemas.openxmlformats.org/officeDocument/2006/relationships/image" Target="../media/image24.jpe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26.jpeg"/><Relationship Id="rId6" Type="http://schemas.openxmlformats.org/officeDocument/2006/relationships/image" Target="../media/image24.jpeg"/><Relationship Id="rId7" Type="http://schemas.openxmlformats.org/officeDocument/2006/relationships/image" Target="../media/image27.jpeg"/><Relationship Id="rId8" Type="http://schemas.openxmlformats.org/officeDocument/2006/relationships/image" Target="../media/image28.jpe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 Id="rId3" Type="http://schemas.openxmlformats.org/officeDocument/2006/relationships/image" Target="../media/image40.png"/><Relationship Id="rId4" Type="http://schemas.openxmlformats.org/officeDocument/2006/relationships/image" Target="../media/image29.jpeg"/><Relationship Id="rId5" Type="http://schemas.openxmlformats.org/officeDocument/2006/relationships/image" Target="../media/image30.jpe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 Id="rId3" Type="http://schemas.openxmlformats.org/officeDocument/2006/relationships/image" Target="../media/image41.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2.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10.png"/><Relationship Id="rId6" Type="http://schemas.openxmlformats.org/officeDocument/2006/relationships/image" Target="../media/image11.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ph type="title"/>
          </p:nvPr>
        </p:nvSpPr>
        <p:spPr>
          <a:xfrm>
            <a:off x="120316" y="259514"/>
            <a:ext cx="8939464" cy="997786"/>
          </a:xfrm>
          <a:prstGeom prst="rect">
            <a:avLst/>
          </a:prstGeom>
          <a:gradFill>
            <a:gsLst>
              <a:gs pos="0">
                <a:srgbClr val="2828A5"/>
              </a:gs>
              <a:gs pos="23000">
                <a:srgbClr val="2828A5"/>
              </a:gs>
              <a:gs pos="69000">
                <a:srgbClr val="22228B"/>
              </a:gs>
              <a:gs pos="97000">
                <a:srgbClr val="202082"/>
              </a:gs>
            </a:gsLst>
            <a:path path="circle">
              <a:fillToRect l="37721" t="-19636" r="62278" b="119636"/>
            </a:path>
          </a:gradFill>
        </p:spPr>
        <p:txBody>
          <a:bodyPr/>
          <a:lstStyle>
            <a:lvl1pPr>
              <a:defRPr sz="3000">
                <a:solidFill>
                  <a:schemeClr val="accent3">
                    <a:lumOff val="44000"/>
                  </a:schemeClr>
                </a:solidFill>
              </a:defRPr>
            </a:lvl1pPr>
          </a:lstStyle>
          <a:p>
            <a:pPr/>
            <a:r>
              <a:t>The ATLAS Tile Calorimeter hybrid demonstrator and test-beam activities at CERN</a:t>
            </a:r>
          </a:p>
        </p:txBody>
      </p:sp>
      <p:sp>
        <p:nvSpPr>
          <p:cNvPr id="88" name="Shape 88"/>
          <p:cNvSpPr/>
          <p:nvPr>
            <p:ph type="body" sz="half" idx="1"/>
          </p:nvPr>
        </p:nvSpPr>
        <p:spPr>
          <a:xfrm>
            <a:off x="1646154" y="2586788"/>
            <a:ext cx="6125807" cy="3573380"/>
          </a:xfrm>
          <a:prstGeom prst="rect">
            <a:avLst/>
          </a:prstGeom>
        </p:spPr>
        <p:txBody>
          <a:bodyPr/>
          <a:lstStyle/>
          <a:p>
            <a:pPr defTabSz="813816">
              <a:defRPr b="1" sz="2136">
                <a:latin typeface="Trebuchet MS"/>
                <a:ea typeface="Trebuchet MS"/>
                <a:cs typeface="Trebuchet MS"/>
                <a:sym typeface="Trebuchet MS"/>
              </a:defRPr>
            </a:pPr>
            <a:r>
              <a:t>Chamunorwa Oscar Kureba</a:t>
            </a:r>
          </a:p>
          <a:p>
            <a:pPr defTabSz="813816">
              <a:spcBef>
                <a:spcPts val="200"/>
              </a:spcBef>
              <a:defRPr sz="1246">
                <a:latin typeface="Trebuchet MS"/>
                <a:ea typeface="Trebuchet MS"/>
                <a:cs typeface="Trebuchet MS"/>
                <a:sym typeface="Trebuchet MS"/>
              </a:defRPr>
            </a:pPr>
            <a:r>
              <a:rPr u="sng">
                <a:solidFill>
                  <a:srgbClr val="000080"/>
                </a:solidFill>
                <a:uFill>
                  <a:solidFill>
                    <a:srgbClr val="000080"/>
                  </a:solidFill>
                </a:uFill>
                <a:hlinkClick r:id="rId2" invalidUrl="" action="" tgtFrame="" tooltip="" history="1" highlightClick="0" endSnd="0"/>
              </a:rPr>
              <a:t>oscar.kureba@cern.ch</a:t>
            </a:r>
            <a:r>
              <a:t> | </a:t>
            </a:r>
            <a:r>
              <a:rPr u="sng">
                <a:solidFill>
                  <a:srgbClr val="000080"/>
                </a:solidFill>
                <a:uFill>
                  <a:solidFill>
                    <a:srgbClr val="000080"/>
                  </a:solidFill>
                </a:uFill>
                <a:hlinkClick r:id="rId3" invalidUrl="" action="" tgtFrame="" tooltip="" history="1" highlightClick="0" endSnd="0"/>
              </a:rPr>
              <a:t>Chamunorwa.Kureba@wits.ac.za</a:t>
            </a:r>
          </a:p>
          <a:p>
            <a:pPr defTabSz="813816">
              <a:defRPr sz="1246">
                <a:latin typeface="Trebuchet MS"/>
                <a:ea typeface="Trebuchet MS"/>
                <a:cs typeface="Trebuchet MS"/>
                <a:sym typeface="Trebuchet MS"/>
              </a:defRPr>
            </a:pPr>
          </a:p>
          <a:p>
            <a:pPr defTabSz="813816">
              <a:defRPr sz="1246">
                <a:latin typeface="Trebuchet MS"/>
                <a:ea typeface="Trebuchet MS"/>
                <a:cs typeface="Trebuchet MS"/>
                <a:sym typeface="Trebuchet MS"/>
              </a:defRPr>
            </a:pPr>
          </a:p>
          <a:p>
            <a:pPr defTabSz="813816">
              <a:defRPr sz="1246">
                <a:latin typeface="Trebuchet MS"/>
                <a:ea typeface="Trebuchet MS"/>
                <a:cs typeface="Trebuchet MS"/>
                <a:sym typeface="Trebuchet MS"/>
              </a:defRPr>
            </a:pPr>
          </a:p>
          <a:p>
            <a:pPr defTabSz="813816">
              <a:defRPr sz="1246">
                <a:latin typeface="Trebuchet MS"/>
                <a:ea typeface="Trebuchet MS"/>
                <a:cs typeface="Trebuchet MS"/>
                <a:sym typeface="Trebuchet MS"/>
              </a:defRPr>
            </a:pPr>
          </a:p>
          <a:p>
            <a:pPr defTabSz="813816">
              <a:defRPr sz="1246">
                <a:solidFill>
                  <a:srgbClr val="0000FF"/>
                </a:solidFill>
                <a:latin typeface="Trebuchet MS"/>
                <a:ea typeface="Trebuchet MS"/>
                <a:cs typeface="Trebuchet MS"/>
                <a:sym typeface="Trebuchet MS"/>
              </a:defRPr>
            </a:pPr>
          </a:p>
          <a:p>
            <a:pPr defTabSz="813816">
              <a:defRPr sz="1779">
                <a:latin typeface="Trebuchet MS"/>
                <a:ea typeface="Trebuchet MS"/>
                <a:cs typeface="Trebuchet MS"/>
                <a:sym typeface="Trebuchet MS"/>
              </a:defRPr>
            </a:pPr>
          </a:p>
          <a:p>
            <a:pPr defTabSz="813816">
              <a:spcBef>
                <a:spcPts val="400"/>
              </a:spcBef>
              <a:defRPr sz="1779">
                <a:latin typeface="Trebuchet MS"/>
                <a:ea typeface="Trebuchet MS"/>
                <a:cs typeface="Trebuchet MS"/>
                <a:sym typeface="Trebuchet MS"/>
              </a:defRPr>
            </a:pPr>
            <a:r>
              <a:t>University of the Witwatersrand</a:t>
            </a:r>
          </a:p>
          <a:p>
            <a:pPr defTabSz="813816">
              <a:defRPr sz="1246">
                <a:latin typeface="Trebuchet MS"/>
                <a:ea typeface="Trebuchet MS"/>
                <a:cs typeface="Trebuchet MS"/>
                <a:sym typeface="Trebuchet MS"/>
              </a:defRPr>
            </a:pPr>
          </a:p>
          <a:p>
            <a:pPr defTabSz="813816">
              <a:spcBef>
                <a:spcPts val="300"/>
              </a:spcBef>
              <a:defRPr sz="1424">
                <a:solidFill>
                  <a:srgbClr val="FF0000"/>
                </a:solidFill>
                <a:latin typeface="Trebuchet MS"/>
                <a:ea typeface="Trebuchet MS"/>
                <a:cs typeface="Trebuchet MS"/>
                <a:sym typeface="Trebuchet MS"/>
              </a:defRPr>
            </a:pPr>
            <a:r>
              <a:t>High Energy Particle Physics workshop, 10 February 2016</a:t>
            </a:r>
          </a:p>
          <a:p>
            <a:pPr defTabSz="813816">
              <a:spcBef>
                <a:spcPts val="300"/>
              </a:spcBef>
              <a:defRPr sz="1424">
                <a:solidFill>
                  <a:schemeClr val="accent3">
                    <a:lumOff val="44000"/>
                  </a:schemeClr>
                </a:solidFill>
                <a:latin typeface="Trebuchet MS"/>
                <a:ea typeface="Trebuchet MS"/>
                <a:cs typeface="Trebuchet MS"/>
                <a:sym typeface="Trebuchet MS"/>
              </a:defRPr>
            </a:pPr>
            <a:r>
              <a:t>Oscar</a:t>
            </a:r>
          </a:p>
        </p:txBody>
      </p:sp>
      <p:pic>
        <p:nvPicPr>
          <p:cNvPr id="89" name="image3.jpg"/>
          <p:cNvPicPr>
            <a:picLocks noChangeAspect="1"/>
          </p:cNvPicPr>
          <p:nvPr/>
        </p:nvPicPr>
        <p:blipFill>
          <a:blip r:embed="rId4">
            <a:extLst/>
          </a:blip>
          <a:stretch>
            <a:fillRect/>
          </a:stretch>
        </p:blipFill>
        <p:spPr>
          <a:xfrm>
            <a:off x="3960602" y="3705733"/>
            <a:ext cx="1249073" cy="1341169"/>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Shape 168"/>
          <p:cNvSpPr/>
          <p:nvPr>
            <p:ph type="title"/>
          </p:nvPr>
        </p:nvSpPr>
        <p:spPr>
          <a:xfrm>
            <a:off x="1247488" y="116632"/>
            <a:ext cx="6782463" cy="762001"/>
          </a:xfrm>
          <a:prstGeom prst="rect">
            <a:avLst/>
          </a:prstGeom>
        </p:spPr>
        <p:txBody>
          <a:bodyPr/>
          <a:lstStyle/>
          <a:p>
            <a:pPr/>
            <a:r>
              <a:t>Mini-drawers</a:t>
            </a:r>
          </a:p>
        </p:txBody>
      </p:sp>
      <p:sp>
        <p:nvSpPr>
          <p:cNvPr id="169" name="Shape 169"/>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172" name="Group 172"/>
          <p:cNvGrpSpPr/>
          <p:nvPr/>
        </p:nvGrpSpPr>
        <p:grpSpPr>
          <a:xfrm>
            <a:off x="6861" y="1056432"/>
            <a:ext cx="9144001" cy="5533283"/>
            <a:chOff x="0" y="0"/>
            <a:chExt cx="9144000" cy="5533282"/>
          </a:xfrm>
        </p:grpSpPr>
        <p:pic>
          <p:nvPicPr>
            <p:cNvPr id="170" name="image16.png"/>
            <p:cNvPicPr>
              <a:picLocks noChangeAspect="1"/>
            </p:cNvPicPr>
            <p:nvPr/>
          </p:nvPicPr>
          <p:blipFill>
            <a:blip r:embed="rId2">
              <a:extLst/>
            </a:blip>
            <a:stretch>
              <a:fillRect/>
            </a:stretch>
          </p:blipFill>
          <p:spPr>
            <a:xfrm>
              <a:off x="0" y="0"/>
              <a:ext cx="9144000" cy="5533283"/>
            </a:xfrm>
            <a:prstGeom prst="rect">
              <a:avLst/>
            </a:prstGeom>
            <a:ln w="12700" cap="flat">
              <a:noFill/>
              <a:miter lim="400000"/>
            </a:ln>
            <a:effectLst/>
          </p:spPr>
        </p:pic>
        <p:sp>
          <p:nvSpPr>
            <p:cNvPr id="171" name="Shape 171"/>
            <p:cNvSpPr/>
            <p:nvPr/>
          </p:nvSpPr>
          <p:spPr>
            <a:xfrm>
              <a:off x="2355338" y="1559767"/>
              <a:ext cx="3708401" cy="660401"/>
            </a:xfrm>
            <a:prstGeom prst="rect">
              <a:avLst/>
            </a:prstGeom>
            <a:solidFill>
              <a:schemeClr val="accent3">
                <a:lumOff val="44000"/>
              </a:schemeClr>
            </a:solidFill>
            <a:ln w="12700" cap="flat">
              <a:noFill/>
              <a:miter lim="400000"/>
            </a:ln>
            <a:effectLst/>
          </p:spPr>
          <p:txBody>
            <a:bodyPr wrap="square" lIns="45719" tIns="45719" rIns="45719" bIns="45719" numCol="1" anchor="t">
              <a:noAutofit/>
            </a:bodyPr>
            <a:lstStyle/>
            <a:p>
              <a:pPr defTabSz="914400">
                <a:defRPr>
                  <a:solidFill>
                    <a:schemeClr val="accent2"/>
                  </a:solidFill>
                  <a:latin typeface="Verdana"/>
                  <a:ea typeface="Verdana"/>
                  <a:cs typeface="Verdana"/>
                  <a:sym typeface="Verdana"/>
                </a:defRPr>
              </a:pPr>
            </a:p>
          </p:txBody>
        </p:sp>
      </p:gr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Shape 174"/>
          <p:cNvSpPr/>
          <p:nvPr>
            <p:ph type="title"/>
          </p:nvPr>
        </p:nvSpPr>
        <p:spPr>
          <a:xfrm>
            <a:off x="1247488" y="116632"/>
            <a:ext cx="6782463" cy="762001"/>
          </a:xfrm>
          <a:prstGeom prst="rect">
            <a:avLst/>
          </a:prstGeom>
        </p:spPr>
        <p:txBody>
          <a:bodyPr/>
          <a:lstStyle/>
          <a:p>
            <a:pPr/>
            <a:r>
              <a:t>Demonstrator calibration results</a:t>
            </a:r>
          </a:p>
        </p:txBody>
      </p:sp>
      <p:sp>
        <p:nvSpPr>
          <p:cNvPr id="175" name="Shape 175"/>
          <p:cNvSpPr/>
          <p:nvPr>
            <p:ph type="sldNum" sz="quarter" idx="2"/>
          </p:nvPr>
        </p:nvSpPr>
        <p:spPr>
          <a:xfrm>
            <a:off x="8861115" y="6589714"/>
            <a:ext cx="235978"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6" name="image17.png" descr="D:\Dropbox\CERN_Prometeo\Slides\Images\TileCal\test2.png"/>
          <p:cNvPicPr>
            <a:picLocks noChangeAspect="1"/>
          </p:cNvPicPr>
          <p:nvPr/>
        </p:nvPicPr>
        <p:blipFill>
          <a:blip r:embed="rId2">
            <a:extLst/>
          </a:blip>
          <a:stretch>
            <a:fillRect/>
          </a:stretch>
        </p:blipFill>
        <p:spPr>
          <a:xfrm>
            <a:off x="5295213" y="1053308"/>
            <a:ext cx="3772443" cy="2829332"/>
          </a:xfrm>
          <a:prstGeom prst="rect">
            <a:avLst/>
          </a:prstGeom>
          <a:ln w="12700">
            <a:miter lim="400000"/>
          </a:ln>
        </p:spPr>
      </p:pic>
      <p:pic>
        <p:nvPicPr>
          <p:cNvPr id="177" name="image18.png" descr="D:\Dropbox\CERN_Prometeo\Slides\Images\TileCal\test3.png"/>
          <p:cNvPicPr>
            <a:picLocks noChangeAspect="1"/>
          </p:cNvPicPr>
          <p:nvPr/>
        </p:nvPicPr>
        <p:blipFill>
          <a:blip r:embed="rId3">
            <a:extLst/>
          </a:blip>
          <a:stretch>
            <a:fillRect/>
          </a:stretch>
        </p:blipFill>
        <p:spPr>
          <a:xfrm>
            <a:off x="3608741" y="3812091"/>
            <a:ext cx="3526617" cy="2547833"/>
          </a:xfrm>
          <a:prstGeom prst="rect">
            <a:avLst/>
          </a:prstGeom>
          <a:ln w="12700">
            <a:miter lim="400000"/>
          </a:ln>
        </p:spPr>
      </p:pic>
      <p:pic>
        <p:nvPicPr>
          <p:cNvPr id="178" name="image19.png" descr="D:\Dropbox\CERN_Prometeo\Slides\Images\TileCal\test1.png"/>
          <p:cNvPicPr>
            <a:picLocks noChangeAspect="1"/>
          </p:cNvPicPr>
          <p:nvPr/>
        </p:nvPicPr>
        <p:blipFill>
          <a:blip r:embed="rId4">
            <a:extLst/>
          </a:blip>
          <a:stretch>
            <a:fillRect/>
          </a:stretch>
        </p:blipFill>
        <p:spPr>
          <a:xfrm>
            <a:off x="14513" y="1141026"/>
            <a:ext cx="3588933" cy="2679296"/>
          </a:xfrm>
          <a:prstGeom prst="rect">
            <a:avLst/>
          </a:prstGeom>
          <a:ln w="12700">
            <a:miter lim="400000"/>
          </a:ln>
        </p:spPr>
      </p:pic>
      <p:sp>
        <p:nvSpPr>
          <p:cNvPr id="179" name="Shape 179"/>
          <p:cNvSpPr/>
          <p:nvPr/>
        </p:nvSpPr>
        <p:spPr>
          <a:xfrm>
            <a:off x="45670" y="3776329"/>
            <a:ext cx="3526618" cy="8840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Integrator response for Extended Barrel Cell D-6 to a passing Caesium source</a:t>
            </a:r>
          </a:p>
        </p:txBody>
      </p:sp>
      <p:sp>
        <p:nvSpPr>
          <p:cNvPr id="180" name="Shape 180"/>
          <p:cNvSpPr/>
          <p:nvPr/>
        </p:nvSpPr>
        <p:spPr>
          <a:xfrm>
            <a:off x="192894" y="6269919"/>
            <a:ext cx="8873547"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Low Gain response to a LASER pulse in the hundreds of GeVs, sampled at 40 MHz.</a:t>
            </a:r>
          </a:p>
        </p:txBody>
      </p:sp>
      <p:sp>
        <p:nvSpPr>
          <p:cNvPr id="181" name="Shape 181"/>
          <p:cNvSpPr/>
          <p:nvPr/>
        </p:nvSpPr>
        <p:spPr>
          <a:xfrm>
            <a:off x="4004724" y="1429043"/>
            <a:ext cx="1267991" cy="19508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Average Low Gain response of a 3in1 card to an injected charge</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title"/>
          </p:nvPr>
        </p:nvSpPr>
        <p:spPr>
          <a:xfrm>
            <a:off x="1247488" y="116632"/>
            <a:ext cx="6782463" cy="762001"/>
          </a:xfrm>
          <a:prstGeom prst="rect">
            <a:avLst/>
          </a:prstGeom>
        </p:spPr>
        <p:txBody>
          <a:bodyPr/>
          <a:lstStyle/>
          <a:p>
            <a:pPr/>
            <a:r>
              <a:t>Test-beam activities</a:t>
            </a:r>
          </a:p>
        </p:txBody>
      </p:sp>
      <p:sp>
        <p:nvSpPr>
          <p:cNvPr id="184" name="Shape 184"/>
          <p:cNvSpPr/>
          <p:nvPr>
            <p:ph type="body" idx="1"/>
          </p:nvPr>
        </p:nvSpPr>
        <p:spPr>
          <a:xfrm>
            <a:off x="105977" y="1022317"/>
            <a:ext cx="8991115" cy="5400600"/>
          </a:xfrm>
          <a:prstGeom prst="rect">
            <a:avLst/>
          </a:prstGeom>
        </p:spPr>
        <p:txBody>
          <a:bodyPr/>
          <a:lstStyle/>
          <a:p>
            <a:pPr>
              <a:spcBef>
                <a:spcPts val="400"/>
              </a:spcBef>
              <a:buFont typeface="Arial"/>
              <a:buChar char="•"/>
              <a:defRPr sz="1800">
                <a:latin typeface="Trebuchet MS"/>
                <a:ea typeface="Trebuchet MS"/>
                <a:cs typeface="Trebuchet MS"/>
                <a:sym typeface="Trebuchet MS"/>
              </a:defRPr>
            </a:pPr>
            <a:r>
              <a:t>ATLAS TileCal electronics upgrade team got test-beam from 7-21 October 2015</a:t>
            </a:r>
          </a:p>
          <a:p>
            <a:pPr marL="285750" indent="-285750">
              <a:spcBef>
                <a:spcPts val="400"/>
              </a:spcBef>
              <a:buFont typeface="Arial"/>
              <a:buChar char="•"/>
              <a:defRPr sz="1800">
                <a:latin typeface="Trebuchet MS"/>
                <a:ea typeface="Trebuchet MS"/>
                <a:cs typeface="Trebuchet MS"/>
                <a:sym typeface="Trebuchet MS"/>
              </a:defRPr>
            </a:pPr>
            <a:r>
              <a:t>Previous test beam was 10 years ago</a:t>
            </a:r>
          </a:p>
          <a:p>
            <a:pPr marL="285750" indent="-285750">
              <a:spcBef>
                <a:spcPts val="400"/>
              </a:spcBef>
              <a:buFont typeface="Arial"/>
              <a:buChar char="•"/>
              <a:defRPr sz="1800">
                <a:latin typeface="Trebuchet MS"/>
                <a:ea typeface="Trebuchet MS"/>
                <a:cs typeface="Trebuchet MS"/>
                <a:sym typeface="Trebuchet MS"/>
              </a:defRPr>
            </a:pPr>
            <a:r>
              <a:t>Lots of work in run up to- and during test beam period</a:t>
            </a:r>
          </a:p>
          <a:p>
            <a:pPr marL="285750" indent="-285750">
              <a:spcBef>
                <a:spcPts val="400"/>
              </a:spcBef>
              <a:buFont typeface="Arial"/>
              <a:buChar char="•"/>
              <a:defRPr sz="1800">
                <a:latin typeface="Trebuchet MS"/>
                <a:ea typeface="Trebuchet MS"/>
                <a:cs typeface="Trebuchet MS"/>
                <a:sym typeface="Trebuchet MS"/>
              </a:defRPr>
            </a:pPr>
            <a:r>
              <a:t>Members from Wits: Oscar Kureba, Roman Hartmann and Charles Sandrock</a:t>
            </a:r>
          </a:p>
        </p:txBody>
      </p:sp>
      <p:sp>
        <p:nvSpPr>
          <p:cNvPr id="185" name="Shape 185"/>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6" name="image20.png"/>
          <p:cNvPicPr>
            <a:picLocks noChangeAspect="1"/>
          </p:cNvPicPr>
          <p:nvPr/>
        </p:nvPicPr>
        <p:blipFill>
          <a:blip r:embed="rId2">
            <a:extLst/>
          </a:blip>
          <a:stretch>
            <a:fillRect/>
          </a:stretch>
        </p:blipFill>
        <p:spPr>
          <a:xfrm>
            <a:off x="228600" y="2423429"/>
            <a:ext cx="5334002" cy="2145595"/>
          </a:xfrm>
          <a:prstGeom prst="rect">
            <a:avLst/>
          </a:prstGeom>
          <a:ln w="12700">
            <a:miter lim="400000"/>
          </a:ln>
        </p:spPr>
      </p:pic>
      <p:sp>
        <p:nvSpPr>
          <p:cNvPr id="187" name="Shape 187"/>
          <p:cNvSpPr/>
          <p:nvPr/>
        </p:nvSpPr>
        <p:spPr>
          <a:xfrm>
            <a:off x="101600" y="4556323"/>
            <a:ext cx="4451993"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1400"/>
            </a:pPr>
            <a:r>
              <a:t>Oscar </a:t>
            </a:r>
            <a:r>
              <a:rPr i="1"/>
              <a:t>et al</a:t>
            </a:r>
            <a:r>
              <a:t>, testing hardware &amp; firmware for the TilePPr</a:t>
            </a:r>
          </a:p>
        </p:txBody>
      </p:sp>
      <p:pic>
        <p:nvPicPr>
          <p:cNvPr id="188" name="image21.jpg"/>
          <p:cNvPicPr>
            <a:picLocks noChangeAspect="1"/>
          </p:cNvPicPr>
          <p:nvPr/>
        </p:nvPicPr>
        <p:blipFill>
          <a:blip r:embed="rId3">
            <a:extLst/>
          </a:blip>
          <a:srcRect l="0" t="4073" r="10834" b="0"/>
          <a:stretch>
            <a:fillRect/>
          </a:stretch>
        </p:blipFill>
        <p:spPr>
          <a:xfrm>
            <a:off x="228599" y="4851399"/>
            <a:ext cx="2324101" cy="1582632"/>
          </a:xfrm>
          <a:prstGeom prst="rect">
            <a:avLst/>
          </a:prstGeom>
          <a:ln w="12700">
            <a:miter lim="400000"/>
          </a:ln>
        </p:spPr>
      </p:pic>
      <p:pic>
        <p:nvPicPr>
          <p:cNvPr id="189" name="image22.jpg"/>
          <p:cNvPicPr>
            <a:picLocks noChangeAspect="1"/>
          </p:cNvPicPr>
          <p:nvPr/>
        </p:nvPicPr>
        <p:blipFill>
          <a:blip r:embed="rId4">
            <a:extLst/>
          </a:blip>
          <a:stretch>
            <a:fillRect/>
          </a:stretch>
        </p:blipFill>
        <p:spPr>
          <a:xfrm>
            <a:off x="7077708" y="2462428"/>
            <a:ext cx="2019385" cy="3180287"/>
          </a:xfrm>
          <a:prstGeom prst="rect">
            <a:avLst/>
          </a:prstGeom>
          <a:ln w="12700">
            <a:miter lim="400000"/>
          </a:ln>
        </p:spPr>
      </p:pic>
      <p:sp>
        <p:nvSpPr>
          <p:cNvPr id="190" name="Shape 190"/>
          <p:cNvSpPr/>
          <p:nvPr/>
        </p:nvSpPr>
        <p:spPr>
          <a:xfrm>
            <a:off x="105977" y="6362700"/>
            <a:ext cx="2357287"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Roman, working on software</a:t>
            </a:r>
          </a:p>
        </p:txBody>
      </p:sp>
      <p:pic>
        <p:nvPicPr>
          <p:cNvPr id="191" name="image23.png"/>
          <p:cNvPicPr>
            <a:picLocks noChangeAspect="1"/>
          </p:cNvPicPr>
          <p:nvPr/>
        </p:nvPicPr>
        <p:blipFill>
          <a:blip r:embed="rId5">
            <a:extLst/>
          </a:blip>
          <a:srcRect l="23718" t="16596" r="20700" b="0"/>
          <a:stretch>
            <a:fillRect/>
          </a:stretch>
        </p:blipFill>
        <p:spPr>
          <a:xfrm>
            <a:off x="4637118" y="4636007"/>
            <a:ext cx="2282709" cy="1926818"/>
          </a:xfrm>
          <a:prstGeom prst="rect">
            <a:avLst/>
          </a:prstGeom>
          <a:ln w="12700">
            <a:miter lim="400000"/>
          </a:ln>
        </p:spPr>
      </p:pic>
      <p:sp>
        <p:nvSpPr>
          <p:cNvPr id="192" name="Shape 192"/>
          <p:cNvSpPr/>
          <p:nvPr/>
        </p:nvSpPr>
        <p:spPr>
          <a:xfrm>
            <a:off x="7273714" y="5639639"/>
            <a:ext cx="1537133" cy="28882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Charles, soldering</a:t>
            </a:r>
          </a:p>
        </p:txBody>
      </p:sp>
      <p:pic>
        <p:nvPicPr>
          <p:cNvPr id="193" name="image24.png"/>
          <p:cNvPicPr>
            <a:picLocks noChangeAspect="1"/>
          </p:cNvPicPr>
          <p:nvPr/>
        </p:nvPicPr>
        <p:blipFill>
          <a:blip r:embed="rId6">
            <a:extLst/>
          </a:blip>
          <a:stretch>
            <a:fillRect/>
          </a:stretch>
        </p:blipFill>
        <p:spPr>
          <a:xfrm>
            <a:off x="2850281" y="4857868"/>
            <a:ext cx="1572648" cy="1728185"/>
          </a:xfrm>
          <a:prstGeom prst="rect">
            <a:avLst/>
          </a:prstGeom>
          <a:ln w="12700">
            <a:miter lim="400000"/>
          </a:ln>
        </p:spPr>
      </p:pic>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6" name="image25.jpg" descr="http://4.bp.blogspot.com/-cajW-oC9SxQ/VgubVG7lECI/AAAAAAAAHaM/ebBzWUZkSIY/s640/Extended%2BBarrel%2Bon%2BTruck.jpg"/>
          <p:cNvPicPr>
            <a:picLocks noChangeAspect="1"/>
          </p:cNvPicPr>
          <p:nvPr/>
        </p:nvPicPr>
        <p:blipFill>
          <a:blip r:embed="rId2">
            <a:extLst/>
          </a:blip>
          <a:stretch>
            <a:fillRect/>
          </a:stretch>
        </p:blipFill>
        <p:spPr>
          <a:xfrm>
            <a:off x="1892300" y="2487806"/>
            <a:ext cx="7179393" cy="4038409"/>
          </a:xfrm>
          <a:prstGeom prst="rect">
            <a:avLst/>
          </a:prstGeom>
          <a:ln w="12700">
            <a:miter lim="400000"/>
          </a:ln>
        </p:spPr>
      </p:pic>
      <p:pic>
        <p:nvPicPr>
          <p:cNvPr id="197" name="image26.jpg" descr="http://3.bp.blogspot.com/-CrtY5RBp-H8/VfqcsG93k_I/AAAAAAAAAfI/strDvER69QE/s640/DSC_0094.JPG"/>
          <p:cNvPicPr>
            <a:picLocks noChangeAspect="1"/>
          </p:cNvPicPr>
          <p:nvPr/>
        </p:nvPicPr>
        <p:blipFill>
          <a:blip r:embed="rId3">
            <a:extLst/>
          </a:blip>
          <a:srcRect l="0" t="10602" r="7969" b="17546"/>
          <a:stretch>
            <a:fillRect/>
          </a:stretch>
        </p:blipFill>
        <p:spPr>
          <a:xfrm>
            <a:off x="38100" y="25400"/>
            <a:ext cx="5610225" cy="2463801"/>
          </a:xfrm>
          <a:prstGeom prst="rect">
            <a:avLst/>
          </a:prstGeom>
          <a:ln w="12700">
            <a:miter lim="400000"/>
          </a:ln>
        </p:spPr>
      </p:pic>
      <p:sp>
        <p:nvSpPr>
          <p:cNvPr id="198" name="Shape 198"/>
          <p:cNvSpPr/>
          <p:nvPr/>
        </p:nvSpPr>
        <p:spPr>
          <a:xfrm>
            <a:off x="5939196" y="1078112"/>
            <a:ext cx="3386497" cy="6173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Demonstrator, before insertion into hadronic module</a:t>
            </a:r>
          </a:p>
        </p:txBody>
      </p:sp>
      <p:sp>
        <p:nvSpPr>
          <p:cNvPr id="199" name="Shape 199"/>
          <p:cNvSpPr/>
          <p:nvPr/>
        </p:nvSpPr>
        <p:spPr>
          <a:xfrm flipH="1">
            <a:off x="5186977" y="1401278"/>
            <a:ext cx="752220" cy="354916"/>
          </a:xfrm>
          <a:prstGeom prst="line">
            <a:avLst/>
          </a:prstGeom>
          <a:ln w="50800">
            <a:solidFill>
              <a:srgbClr val="FF0000"/>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200" name="Shape 200"/>
          <p:cNvSpPr/>
          <p:nvPr/>
        </p:nvSpPr>
        <p:spPr>
          <a:xfrm>
            <a:off x="5648325" y="25399"/>
            <a:ext cx="3448768" cy="1052714"/>
          </a:xfrm>
          <a:prstGeom prst="rect">
            <a:avLst/>
          </a:prstGeom>
          <a:solidFill>
            <a:schemeClr val="accent3">
              <a:lumOff val="44000"/>
            </a:schemeClr>
          </a:solidFill>
          <a:ln w="12700">
            <a:miter lim="400000"/>
          </a:ln>
        </p:spPr>
        <p:txBody>
          <a:bodyPr lIns="45719" rIns="45719"/>
          <a:lstStyle/>
          <a:p>
            <a:pPr defTabSz="914400">
              <a:defRPr>
                <a:solidFill>
                  <a:schemeClr val="accent2"/>
                </a:solidFill>
                <a:latin typeface="Verdana"/>
                <a:ea typeface="Verdana"/>
                <a:cs typeface="Verdana"/>
                <a:sym typeface="Verdana"/>
              </a:defRPr>
            </a:pPr>
          </a:p>
        </p:txBody>
      </p:sp>
      <p:sp>
        <p:nvSpPr>
          <p:cNvPr id="201" name="Shape 201"/>
          <p:cNvSpPr/>
          <p:nvPr/>
        </p:nvSpPr>
        <p:spPr>
          <a:xfrm>
            <a:off x="-139700" y="3126248"/>
            <a:ext cx="2159000" cy="11507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a:solidFill>
                  <a:srgbClr val="444444"/>
                </a:solidFill>
              </a:defRPr>
            </a:pPr>
            <a:r>
              <a:t>Module on truck ready</a:t>
            </a:r>
          </a:p>
          <a:p>
            <a:pPr algn="ctr">
              <a:defRPr>
                <a:solidFill>
                  <a:srgbClr val="444444"/>
                </a:solidFill>
              </a:defRPr>
            </a:pPr>
            <a:r>
              <a:t>for transport from </a:t>
            </a:r>
          </a:p>
          <a:p>
            <a:pPr algn="ctr">
              <a:defRPr>
                <a:solidFill>
                  <a:srgbClr val="444444"/>
                </a:solidFill>
              </a:defRPr>
            </a:pPr>
            <a:r>
              <a:t>Meyrin to Prevesin</a:t>
            </a:r>
          </a:p>
        </p:txBody>
      </p:sp>
      <p:sp>
        <p:nvSpPr>
          <p:cNvPr id="202" name="Shape 202"/>
          <p:cNvSpPr/>
          <p:nvPr/>
        </p:nvSpPr>
        <p:spPr>
          <a:xfrm>
            <a:off x="1765299" y="3657599"/>
            <a:ext cx="2273302" cy="63502"/>
          </a:xfrm>
          <a:prstGeom prst="line">
            <a:avLst/>
          </a:prstGeom>
          <a:ln w="50800">
            <a:solidFill>
              <a:srgbClr val="FF0000"/>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nvSpPr>
        <p:spPr>
          <a:xfrm>
            <a:off x="152478" y="678910"/>
            <a:ext cx="9010358" cy="14174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57175" indent="-257175">
              <a:buSzPct val="100000"/>
              <a:buFont typeface="Arial"/>
              <a:buChar char="•"/>
            </a:pPr>
            <a:r>
              <a:t>Before test-beam , operation of the TilePPr emulator used to take place from an open table top</a:t>
            </a:r>
          </a:p>
          <a:p>
            <a:pPr marL="257175" indent="-257175">
              <a:buSzPct val="100000"/>
              <a:buFont typeface="Arial"/>
              <a:buChar char="•"/>
            </a:pPr>
            <a:r>
              <a:t>Prone to accidental bumping and a lot of uncontrollable shifting about the place</a:t>
            </a:r>
          </a:p>
          <a:p>
            <a:pPr marL="257175" indent="-257175">
              <a:buSzPct val="100000"/>
              <a:buFont typeface="Arial"/>
              <a:buChar char="•"/>
            </a:pPr>
            <a:r>
              <a:t>Hence the need to have the TilePPr system inside a casing/box</a:t>
            </a:r>
          </a:p>
          <a:p>
            <a:pPr marL="257175" indent="-257175">
              <a:buSzPct val="100000"/>
              <a:buFont typeface="Arial"/>
              <a:buChar char="•"/>
            </a:pPr>
            <a:r>
              <a:t>Very little or no physical interfearance with the PPR hardware during testbeam</a:t>
            </a:r>
          </a:p>
        </p:txBody>
      </p:sp>
      <p:pic>
        <p:nvPicPr>
          <p:cNvPr id="205" name="image27.jpg"/>
          <p:cNvPicPr>
            <a:picLocks noChangeAspect="1"/>
          </p:cNvPicPr>
          <p:nvPr/>
        </p:nvPicPr>
        <p:blipFill>
          <a:blip r:embed="rId2">
            <a:extLst/>
          </a:blip>
          <a:srcRect l="5173" t="0" r="19826" b="0"/>
          <a:stretch>
            <a:fillRect/>
          </a:stretch>
        </p:blipFill>
        <p:spPr>
          <a:xfrm rot="16200000">
            <a:off x="5002969" y="2250434"/>
            <a:ext cx="2184497" cy="2193818"/>
          </a:xfrm>
          <a:prstGeom prst="rect">
            <a:avLst/>
          </a:prstGeom>
          <a:ln w="12700">
            <a:miter lim="400000"/>
          </a:ln>
        </p:spPr>
      </p:pic>
      <p:sp>
        <p:nvSpPr>
          <p:cNvPr id="206" name="Shape 206"/>
          <p:cNvSpPr/>
          <p:nvPr/>
        </p:nvSpPr>
        <p:spPr>
          <a:xfrm>
            <a:off x="4356079" y="2894945"/>
            <a:ext cx="609621" cy="445770"/>
          </a:xfrm>
          <a:prstGeom prst="rightArrow">
            <a:avLst>
              <a:gd name="adj1" fmla="val 50000"/>
              <a:gd name="adj2" fmla="val 50000"/>
            </a:avLst>
          </a:prstGeom>
          <a:solidFill>
            <a:schemeClr val="accent1"/>
          </a:solidFill>
          <a:ln w="25400">
            <a:solidFill>
              <a:srgbClr val="9595BA"/>
            </a:solidFill>
          </a:ln>
        </p:spPr>
        <p:txBody>
          <a:bodyPr lIns="45719" rIns="45719" anchor="ctr"/>
          <a:lstStyle/>
          <a:p>
            <a:pPr algn="ctr">
              <a:defRPr sz="1300">
                <a:solidFill>
                  <a:schemeClr val="accent3">
                    <a:lumOff val="44000"/>
                  </a:schemeClr>
                </a:solidFill>
              </a:defRPr>
            </a:pPr>
          </a:p>
        </p:txBody>
      </p:sp>
      <p:pic>
        <p:nvPicPr>
          <p:cNvPr id="207" name="image28.jpg"/>
          <p:cNvPicPr>
            <a:picLocks noChangeAspect="1"/>
          </p:cNvPicPr>
          <p:nvPr/>
        </p:nvPicPr>
        <p:blipFill>
          <a:blip r:embed="rId3">
            <a:extLst/>
          </a:blip>
          <a:stretch>
            <a:fillRect/>
          </a:stretch>
        </p:blipFill>
        <p:spPr>
          <a:xfrm>
            <a:off x="241377" y="2245140"/>
            <a:ext cx="4076603" cy="2293089"/>
          </a:xfrm>
          <a:prstGeom prst="rect">
            <a:avLst/>
          </a:prstGeom>
          <a:ln w="12700">
            <a:miter lim="400000"/>
          </a:ln>
        </p:spPr>
      </p:pic>
      <p:sp>
        <p:nvSpPr>
          <p:cNvPr id="208" name="Shape 208"/>
          <p:cNvSpPr/>
          <p:nvPr/>
        </p:nvSpPr>
        <p:spPr>
          <a:xfrm>
            <a:off x="2920783" y="2322271"/>
            <a:ext cx="1308297" cy="3011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500">
                <a:solidFill>
                  <a:srgbClr val="FF0000"/>
                </a:solidFill>
              </a:defRPr>
            </a:lvl1pPr>
          </a:lstStyle>
          <a:p>
            <a:pPr/>
            <a:r>
              <a:t>Open system</a:t>
            </a:r>
          </a:p>
        </p:txBody>
      </p:sp>
      <p:sp>
        <p:nvSpPr>
          <p:cNvPr id="209" name="Shape 209"/>
          <p:cNvSpPr/>
          <p:nvPr/>
        </p:nvSpPr>
        <p:spPr>
          <a:xfrm>
            <a:off x="7275534" y="2565460"/>
            <a:ext cx="1618767" cy="3011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500">
                <a:solidFill>
                  <a:srgbClr val="FF0000"/>
                </a:solidFill>
              </a:defRPr>
            </a:lvl1pPr>
          </a:lstStyle>
          <a:p>
            <a:pPr/>
            <a:r>
              <a:t>Boxed system</a:t>
            </a:r>
          </a:p>
        </p:txBody>
      </p:sp>
      <p:sp>
        <p:nvSpPr>
          <p:cNvPr id="210" name="Shape 210"/>
          <p:cNvSpPr/>
          <p:nvPr/>
        </p:nvSpPr>
        <p:spPr>
          <a:xfrm>
            <a:off x="1266425" y="188690"/>
            <a:ext cx="6782463" cy="4470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defTabSz="914400">
              <a:defRPr b="1" sz="2400">
                <a:solidFill>
                  <a:schemeClr val="accent2"/>
                </a:solidFill>
                <a:latin typeface="Trebuchet MS"/>
                <a:ea typeface="Trebuchet MS"/>
                <a:cs typeface="Trebuchet MS"/>
                <a:sym typeface="Trebuchet MS"/>
              </a:defRPr>
            </a:lvl1pPr>
          </a:lstStyle>
          <a:p>
            <a:pPr/>
            <a:r>
              <a:t>Casing for TilePPr for test-beam</a:t>
            </a:r>
          </a:p>
        </p:txBody>
      </p:sp>
      <p:grpSp>
        <p:nvGrpSpPr>
          <p:cNvPr id="214" name="Group 214"/>
          <p:cNvGrpSpPr/>
          <p:nvPr/>
        </p:nvGrpSpPr>
        <p:grpSpPr>
          <a:xfrm>
            <a:off x="153873" y="4581665"/>
            <a:ext cx="4595926" cy="2187436"/>
            <a:chOff x="0" y="0"/>
            <a:chExt cx="4595925" cy="2187435"/>
          </a:xfrm>
        </p:grpSpPr>
        <p:pic>
          <p:nvPicPr>
            <p:cNvPr id="211" name="image29.jpg"/>
            <p:cNvPicPr>
              <a:picLocks noChangeAspect="1"/>
            </p:cNvPicPr>
            <p:nvPr/>
          </p:nvPicPr>
          <p:blipFill>
            <a:blip r:embed="rId4">
              <a:extLst/>
            </a:blip>
            <a:srcRect l="14307" t="0" r="11201" b="0"/>
            <a:stretch>
              <a:fillRect/>
            </a:stretch>
          </p:blipFill>
          <p:spPr>
            <a:xfrm rot="5400000">
              <a:off x="-190862" y="190861"/>
              <a:ext cx="2187436" cy="1805714"/>
            </a:xfrm>
            <a:prstGeom prst="rect">
              <a:avLst/>
            </a:prstGeom>
            <a:ln w="12700" cap="flat">
              <a:noFill/>
              <a:miter lim="400000"/>
            </a:ln>
            <a:effectLst/>
          </p:spPr>
        </p:pic>
        <p:pic>
          <p:nvPicPr>
            <p:cNvPr id="212" name="image30.jpg"/>
            <p:cNvPicPr>
              <a:picLocks noChangeAspect="1"/>
            </p:cNvPicPr>
            <p:nvPr/>
          </p:nvPicPr>
          <p:blipFill>
            <a:blip r:embed="rId5">
              <a:extLst/>
            </a:blip>
            <a:srcRect l="6923" t="0" r="0" b="0"/>
            <a:stretch>
              <a:fillRect/>
            </a:stretch>
          </p:blipFill>
          <p:spPr>
            <a:xfrm rot="5400000">
              <a:off x="1434559" y="371152"/>
              <a:ext cx="2187436" cy="1445131"/>
            </a:xfrm>
            <a:prstGeom prst="rect">
              <a:avLst/>
            </a:prstGeom>
            <a:ln w="12700" cap="flat">
              <a:noFill/>
              <a:miter lim="400000"/>
            </a:ln>
            <a:effectLst/>
          </p:spPr>
        </p:pic>
        <p:pic>
          <p:nvPicPr>
            <p:cNvPr id="213" name="image31.jpg"/>
            <p:cNvPicPr>
              <a:picLocks noChangeAspect="1"/>
            </p:cNvPicPr>
            <p:nvPr/>
          </p:nvPicPr>
          <p:blipFill>
            <a:blip r:embed="rId6">
              <a:extLst/>
            </a:blip>
            <a:stretch>
              <a:fillRect/>
            </a:stretch>
          </p:blipFill>
          <p:spPr>
            <a:xfrm rot="5400000">
              <a:off x="2829665" y="421176"/>
              <a:ext cx="2187437" cy="1345084"/>
            </a:xfrm>
            <a:prstGeom prst="rect">
              <a:avLst/>
            </a:prstGeom>
            <a:ln w="12700" cap="flat">
              <a:noFill/>
              <a:miter lim="400000"/>
            </a:ln>
            <a:effectLst/>
          </p:spPr>
        </p:pic>
      </p:grpSp>
      <p:pic>
        <p:nvPicPr>
          <p:cNvPr id="215" name="image32.jpeg"/>
          <p:cNvPicPr>
            <a:picLocks noChangeAspect="1"/>
          </p:cNvPicPr>
          <p:nvPr/>
        </p:nvPicPr>
        <p:blipFill>
          <a:blip r:embed="rId7">
            <a:extLst/>
          </a:blip>
          <a:srcRect l="12818" t="0" r="25604" b="0"/>
          <a:stretch>
            <a:fillRect/>
          </a:stretch>
        </p:blipFill>
        <p:spPr>
          <a:xfrm>
            <a:off x="4811744" y="4590255"/>
            <a:ext cx="2367683" cy="2162847"/>
          </a:xfrm>
          <a:prstGeom prst="rect">
            <a:avLst/>
          </a:prstGeom>
          <a:ln w="12700">
            <a:miter lim="400000"/>
          </a:ln>
        </p:spPr>
      </p:pic>
      <p:pic>
        <p:nvPicPr>
          <p:cNvPr id="216" name="image33.jpeg"/>
          <p:cNvPicPr>
            <a:picLocks noChangeAspect="1"/>
          </p:cNvPicPr>
          <p:nvPr/>
        </p:nvPicPr>
        <p:blipFill>
          <a:blip r:embed="rId8">
            <a:extLst/>
          </a:blip>
          <a:srcRect l="0" t="9653" r="0" b="0"/>
          <a:stretch>
            <a:fillRect/>
          </a:stretch>
        </p:blipFill>
        <p:spPr>
          <a:xfrm>
            <a:off x="7282753" y="3898899"/>
            <a:ext cx="1818624" cy="2921001"/>
          </a:xfrm>
          <a:prstGeom prst="rect">
            <a:avLst/>
          </a:prstGeom>
          <a:ln w="12700">
            <a:miter lim="400000"/>
          </a:ln>
        </p:spPr>
      </p:pic>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8" name="Shape 218"/>
          <p:cNvSpPr/>
          <p:nvPr>
            <p:ph type="title"/>
          </p:nvPr>
        </p:nvSpPr>
        <p:spPr>
          <a:xfrm>
            <a:off x="1247488" y="116632"/>
            <a:ext cx="6782463" cy="762001"/>
          </a:xfrm>
          <a:prstGeom prst="rect">
            <a:avLst/>
          </a:prstGeom>
        </p:spPr>
        <p:txBody>
          <a:bodyPr/>
          <a:lstStyle/>
          <a:p>
            <a:pPr/>
            <a:r>
              <a:t>Test-beam activities</a:t>
            </a:r>
          </a:p>
        </p:txBody>
      </p:sp>
      <p:sp>
        <p:nvSpPr>
          <p:cNvPr id="219" name="Shape 219"/>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20" name="image34.jpeg"/>
          <p:cNvPicPr>
            <a:picLocks noChangeAspect="1"/>
          </p:cNvPicPr>
          <p:nvPr/>
        </p:nvPicPr>
        <p:blipFill>
          <a:blip r:embed="rId2">
            <a:extLst/>
          </a:blip>
          <a:stretch>
            <a:fillRect/>
          </a:stretch>
        </p:blipFill>
        <p:spPr>
          <a:xfrm>
            <a:off x="175826" y="3845767"/>
            <a:ext cx="3623669" cy="2717752"/>
          </a:xfrm>
          <a:prstGeom prst="rect">
            <a:avLst/>
          </a:prstGeom>
          <a:ln w="12700">
            <a:miter lim="400000"/>
          </a:ln>
        </p:spPr>
      </p:pic>
      <p:sp>
        <p:nvSpPr>
          <p:cNvPr id="221" name="Shape 221"/>
          <p:cNvSpPr/>
          <p:nvPr/>
        </p:nvSpPr>
        <p:spPr>
          <a:xfrm>
            <a:off x="-63501" y="3372997"/>
            <a:ext cx="3862996" cy="28882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400"/>
            </a:lvl1pPr>
          </a:lstStyle>
          <a:p>
            <a:pPr/>
            <a:r>
              <a:t>Cable connection onto boxed TilePPr system</a:t>
            </a:r>
          </a:p>
        </p:txBody>
      </p:sp>
      <p:sp>
        <p:nvSpPr>
          <p:cNvPr id="222" name="Shape 222"/>
          <p:cNvSpPr/>
          <p:nvPr/>
        </p:nvSpPr>
        <p:spPr>
          <a:xfrm>
            <a:off x="-1" y="38100"/>
            <a:ext cx="9097094" cy="1057716"/>
          </a:xfrm>
          <a:prstGeom prst="rect">
            <a:avLst/>
          </a:prstGeom>
          <a:solidFill>
            <a:schemeClr val="accent3">
              <a:lumOff val="44000"/>
            </a:schemeClr>
          </a:solidFill>
          <a:ln w="12700">
            <a:miter lim="400000"/>
          </a:ln>
        </p:spPr>
        <p:txBody>
          <a:bodyPr lIns="45719" rIns="45719"/>
          <a:lstStyle/>
          <a:p>
            <a:pPr defTabSz="914400">
              <a:defRPr>
                <a:solidFill>
                  <a:schemeClr val="accent2"/>
                </a:solidFill>
                <a:latin typeface="Verdana"/>
                <a:ea typeface="Verdana"/>
                <a:cs typeface="Verdana"/>
                <a:sym typeface="Verdana"/>
              </a:defRPr>
            </a:pPr>
          </a:p>
        </p:txBody>
      </p:sp>
      <p:sp>
        <p:nvSpPr>
          <p:cNvPr id="223" name="Shape 223"/>
          <p:cNvSpPr/>
          <p:nvPr/>
        </p:nvSpPr>
        <p:spPr>
          <a:xfrm>
            <a:off x="141002" y="66900"/>
            <a:ext cx="2908420" cy="31339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600"/>
            </a:lvl1pPr>
          </a:lstStyle>
          <a:p>
            <a:pPr/>
            <a:r>
              <a:t>Routing of fibre optic cables</a:t>
            </a:r>
          </a:p>
        </p:txBody>
      </p:sp>
      <p:pic>
        <p:nvPicPr>
          <p:cNvPr id="224" name="image35.png"/>
          <p:cNvPicPr>
            <a:picLocks noChangeAspect="1"/>
          </p:cNvPicPr>
          <p:nvPr/>
        </p:nvPicPr>
        <p:blipFill>
          <a:blip r:embed="rId3">
            <a:extLst/>
          </a:blip>
          <a:srcRect l="0" t="18441" r="0" b="3190"/>
          <a:stretch>
            <a:fillRect/>
          </a:stretch>
        </p:blipFill>
        <p:spPr>
          <a:xfrm>
            <a:off x="607627" y="444720"/>
            <a:ext cx="2478473" cy="2819975"/>
          </a:xfrm>
          <a:prstGeom prst="rect">
            <a:avLst/>
          </a:prstGeom>
          <a:ln w="12700">
            <a:miter lim="400000"/>
          </a:ln>
        </p:spPr>
      </p:pic>
      <p:pic>
        <p:nvPicPr>
          <p:cNvPr id="225" name="image36.png"/>
          <p:cNvPicPr>
            <a:picLocks noChangeAspect="1"/>
          </p:cNvPicPr>
          <p:nvPr/>
        </p:nvPicPr>
        <p:blipFill>
          <a:blip r:embed="rId4">
            <a:extLst/>
          </a:blip>
          <a:stretch>
            <a:fillRect/>
          </a:stretch>
        </p:blipFill>
        <p:spPr>
          <a:xfrm>
            <a:off x="3524060" y="203198"/>
            <a:ext cx="5573903" cy="2907813"/>
          </a:xfrm>
          <a:prstGeom prst="rect">
            <a:avLst/>
          </a:prstGeom>
          <a:ln w="12700">
            <a:miter lim="400000"/>
          </a:ln>
        </p:spPr>
      </p:pic>
      <p:pic>
        <p:nvPicPr>
          <p:cNvPr id="226" name="image37.jpeg"/>
          <p:cNvPicPr>
            <a:picLocks noChangeAspect="1"/>
          </p:cNvPicPr>
          <p:nvPr/>
        </p:nvPicPr>
        <p:blipFill>
          <a:blip r:embed="rId5">
            <a:extLst/>
          </a:blip>
          <a:stretch>
            <a:fillRect/>
          </a:stretch>
        </p:blipFill>
        <p:spPr>
          <a:xfrm>
            <a:off x="3832578" y="3599305"/>
            <a:ext cx="5206213" cy="2928496"/>
          </a:xfrm>
          <a:prstGeom prst="rect">
            <a:avLst/>
          </a:prstGeom>
          <a:ln w="12700">
            <a:miter lim="400000"/>
          </a:ln>
        </p:spPr>
      </p:pic>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8" name="Shape 228"/>
          <p:cNvSpPr/>
          <p:nvPr>
            <p:ph type="title"/>
          </p:nvPr>
        </p:nvSpPr>
        <p:spPr>
          <a:xfrm>
            <a:off x="1247488" y="116632"/>
            <a:ext cx="6782463" cy="762001"/>
          </a:xfrm>
          <a:prstGeom prst="rect">
            <a:avLst/>
          </a:prstGeom>
        </p:spPr>
        <p:txBody>
          <a:bodyPr/>
          <a:lstStyle/>
          <a:p>
            <a:pPr/>
            <a:r>
              <a:t>Test-beam facility</a:t>
            </a:r>
          </a:p>
        </p:txBody>
      </p:sp>
      <p:sp>
        <p:nvSpPr>
          <p:cNvPr id="229" name="Shape 229"/>
          <p:cNvSpPr/>
          <p:nvPr/>
        </p:nvSpPr>
        <p:spPr>
          <a:xfrm>
            <a:off x="0" y="1088640"/>
            <a:ext cx="9144000" cy="21278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14370" indent="-214370">
              <a:buSzPct val="100000"/>
              <a:buFont typeface="Arial"/>
              <a:buChar char="•"/>
              <a:defRPr sz="2000"/>
            </a:pPr>
            <a:r>
              <a:t>Warehouse contains several beam lines </a:t>
            </a:r>
          </a:p>
          <a:p>
            <a:pPr marL="214370" indent="-214370">
              <a:buSzPct val="100000"/>
              <a:buFont typeface="Arial"/>
              <a:buChar char="•"/>
              <a:defRPr sz="2000"/>
            </a:pPr>
            <a:r>
              <a:t>Beam could be:</a:t>
            </a:r>
          </a:p>
          <a:p>
            <a:pPr lvl="1" marL="557360" indent="-214370">
              <a:buSzPct val="100000"/>
              <a:buFont typeface="Arial"/>
              <a:buChar char="•"/>
              <a:defRPr sz="2000"/>
            </a:pPr>
            <a:r>
              <a:t>180 GeV proton</a:t>
            </a:r>
          </a:p>
          <a:p>
            <a:pPr lvl="1" marL="557360" indent="-214370">
              <a:buSzPct val="100000"/>
              <a:buFont typeface="Arial"/>
              <a:buChar char="•"/>
              <a:defRPr sz="2000"/>
            </a:pPr>
            <a:r>
              <a:t>180 GeV muon</a:t>
            </a:r>
          </a:p>
          <a:p>
            <a:pPr lvl="1" marL="557360" indent="-214370">
              <a:buSzPct val="100000"/>
              <a:buFont typeface="Arial"/>
              <a:buChar char="•"/>
              <a:defRPr sz="2000"/>
            </a:pPr>
            <a:r>
              <a:t>150 GeV electron</a:t>
            </a:r>
          </a:p>
          <a:p>
            <a:pPr lvl="1" marL="557360" indent="-214370">
              <a:buSzPct val="100000"/>
              <a:buFont typeface="Arial"/>
              <a:buChar char="•"/>
              <a:defRPr sz="2000"/>
            </a:pPr>
            <a:r>
              <a:t>100 GeV electron</a:t>
            </a:r>
          </a:p>
          <a:p>
            <a:pPr lvl="1" marL="557360" indent="-214370">
              <a:buSzPct val="100000"/>
              <a:buFont typeface="Arial"/>
              <a:buChar char="•"/>
              <a:defRPr sz="2000"/>
            </a:pPr>
            <a:r>
              <a:t>50 GeV electron</a:t>
            </a:r>
          </a:p>
        </p:txBody>
      </p:sp>
      <p:pic>
        <p:nvPicPr>
          <p:cNvPr id="230" name="image38.jpeg"/>
          <p:cNvPicPr>
            <a:picLocks noChangeAspect="1"/>
          </p:cNvPicPr>
          <p:nvPr/>
        </p:nvPicPr>
        <p:blipFill>
          <a:blip r:embed="rId2">
            <a:extLst/>
          </a:blip>
          <a:stretch>
            <a:fillRect/>
          </a:stretch>
        </p:blipFill>
        <p:spPr>
          <a:xfrm>
            <a:off x="2638836" y="2322226"/>
            <a:ext cx="6428965" cy="3616293"/>
          </a:xfrm>
          <a:prstGeom prst="rect">
            <a:avLst/>
          </a:prstGeom>
          <a:ln w="12700">
            <a:miter lim="400000"/>
          </a:ln>
        </p:spPr>
      </p:pic>
      <p:sp>
        <p:nvSpPr>
          <p:cNvPr id="231" name="Shape 231"/>
          <p:cNvSpPr/>
          <p:nvPr/>
        </p:nvSpPr>
        <p:spPr>
          <a:xfrm>
            <a:off x="2365743" y="4259241"/>
            <a:ext cx="2885265" cy="1"/>
          </a:xfrm>
          <a:prstGeom prst="line">
            <a:avLst/>
          </a:prstGeom>
          <a:ln w="44450">
            <a:solidFill>
              <a:srgbClr val="FF0000"/>
            </a:solidFill>
            <a:tailEnd type="triangle"/>
          </a:ln>
        </p:spPr>
        <p:txBody>
          <a:bodyPr lIns="45719" rIns="45719"/>
          <a:lstStyle/>
          <a:p>
            <a:pPr/>
          </a:p>
        </p:txBody>
      </p:sp>
      <p:sp>
        <p:nvSpPr>
          <p:cNvPr id="232" name="Shape 232"/>
          <p:cNvSpPr/>
          <p:nvPr/>
        </p:nvSpPr>
        <p:spPr>
          <a:xfrm>
            <a:off x="147128" y="3797575"/>
            <a:ext cx="2200720" cy="8840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r>
              <a:t>Modules placed on </a:t>
            </a:r>
          </a:p>
          <a:p>
            <a:pPr algn="ctr"/>
            <a:r>
              <a:t>top of automatically </a:t>
            </a:r>
          </a:p>
          <a:p>
            <a:pPr algn="ctr"/>
            <a:r>
              <a:t>movable table</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4" name="Shape 234"/>
          <p:cNvSpPr/>
          <p:nvPr>
            <p:ph type="title"/>
          </p:nvPr>
        </p:nvSpPr>
        <p:spPr>
          <a:xfrm>
            <a:off x="1247488" y="116632"/>
            <a:ext cx="6782463" cy="762001"/>
          </a:xfrm>
          <a:prstGeom prst="rect">
            <a:avLst/>
          </a:prstGeom>
        </p:spPr>
        <p:txBody>
          <a:bodyPr/>
          <a:lstStyle/>
          <a:p>
            <a:pPr/>
            <a:r>
              <a:t>Test Bench</a:t>
            </a:r>
          </a:p>
        </p:txBody>
      </p:sp>
      <p:pic>
        <p:nvPicPr>
          <p:cNvPr id="235" name="image39.jpg"/>
          <p:cNvPicPr>
            <a:picLocks noChangeAspect="1"/>
          </p:cNvPicPr>
          <p:nvPr/>
        </p:nvPicPr>
        <p:blipFill>
          <a:blip r:embed="rId2">
            <a:extLst/>
          </a:blip>
          <a:stretch>
            <a:fillRect/>
          </a:stretch>
        </p:blipFill>
        <p:spPr>
          <a:xfrm>
            <a:off x="3606412" y="2984231"/>
            <a:ext cx="5487830" cy="3086906"/>
          </a:xfrm>
          <a:prstGeom prst="rect">
            <a:avLst/>
          </a:prstGeom>
          <a:ln w="12700">
            <a:miter lim="400000"/>
          </a:ln>
        </p:spPr>
      </p:pic>
      <p:sp>
        <p:nvSpPr>
          <p:cNvPr id="236" name="Shape 236"/>
          <p:cNvSpPr/>
          <p:nvPr/>
        </p:nvSpPr>
        <p:spPr>
          <a:xfrm>
            <a:off x="0" y="1143575"/>
            <a:ext cx="4369962" cy="44646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14370" indent="-214370">
              <a:buSzPct val="100000"/>
              <a:buFont typeface="Arial"/>
              <a:buChar char="•"/>
              <a:defRPr sz="2000"/>
            </a:pPr>
            <a:r>
              <a:t>Two modules on test bench:</a:t>
            </a:r>
          </a:p>
          <a:p>
            <a:pPr lvl="1" marL="557360" indent="-214370">
              <a:buSzPct val="100000"/>
              <a:buFont typeface="Arial"/>
              <a:buChar char="•"/>
              <a:defRPr sz="2000"/>
            </a:pPr>
            <a:r>
              <a:t>Long barrel – legacy electronics</a:t>
            </a:r>
          </a:p>
          <a:p>
            <a:pPr lvl="1" marL="557360" indent="-214370">
              <a:buSzPct val="100000"/>
              <a:buFont typeface="Arial"/>
              <a:buChar char="•"/>
              <a:defRPr sz="2000"/>
            </a:pPr>
            <a:r>
              <a:t>Extended barrel – Demonstrator</a:t>
            </a:r>
          </a:p>
          <a:p>
            <a:pPr lvl="1" indent="342991">
              <a:defRPr sz="2000"/>
            </a:pPr>
          </a:p>
          <a:p>
            <a:pPr lvl="1" indent="342991">
              <a:defRPr sz="2000"/>
            </a:pPr>
          </a:p>
          <a:p>
            <a:pPr lvl="1" indent="342991">
              <a:defRPr sz="2000"/>
            </a:pPr>
          </a:p>
          <a:p>
            <a:pPr lvl="1" indent="342991">
              <a:defRPr sz="2000"/>
            </a:pPr>
          </a:p>
          <a:p>
            <a:pPr lvl="1" indent="342991">
              <a:defRPr sz="2000"/>
            </a:pPr>
          </a:p>
          <a:p>
            <a:pPr marL="214370" indent="-214370">
              <a:buSzPct val="100000"/>
              <a:buFont typeface="Arial"/>
              <a:buChar char="•"/>
              <a:defRPr sz="2000"/>
            </a:pPr>
            <a:r>
              <a:t>Longer module is a standard legacy module, used to make </a:t>
            </a:r>
          </a:p>
          <a:p>
            <a:pPr>
              <a:defRPr sz="2000"/>
            </a:pPr>
            <a:r>
              <a:t>   sure the system is working</a:t>
            </a:r>
          </a:p>
          <a:p>
            <a:pPr>
              <a:defRPr sz="2000"/>
            </a:pPr>
          </a:p>
          <a:p>
            <a:pPr marL="214370" indent="-214370">
              <a:buSzPct val="100000"/>
              <a:buFont typeface="Arial"/>
              <a:buChar char="•"/>
              <a:defRPr sz="2000"/>
            </a:pPr>
            <a:r>
              <a:t>Shorter module is extended          barrel sitting on top, holds the demonstrator electronics</a:t>
            </a:r>
          </a:p>
        </p:txBody>
      </p:sp>
      <p:grpSp>
        <p:nvGrpSpPr>
          <p:cNvPr id="239" name="Group 239"/>
          <p:cNvGrpSpPr/>
          <p:nvPr/>
        </p:nvGrpSpPr>
        <p:grpSpPr>
          <a:xfrm>
            <a:off x="3403599" y="3371687"/>
            <a:ext cx="4591935" cy="1784513"/>
            <a:chOff x="0" y="1"/>
            <a:chExt cx="4591933" cy="1784512"/>
          </a:xfrm>
        </p:grpSpPr>
        <p:sp>
          <p:nvSpPr>
            <p:cNvPr id="237" name="Shape 237"/>
            <p:cNvSpPr/>
            <p:nvPr/>
          </p:nvSpPr>
          <p:spPr>
            <a:xfrm flipV="1">
              <a:off x="-1" y="1"/>
              <a:ext cx="2889564" cy="565314"/>
            </a:xfrm>
            <a:prstGeom prst="line">
              <a:avLst/>
            </a:prstGeom>
            <a:noFill/>
            <a:ln w="50800"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238" name="Shape 238"/>
            <p:cNvSpPr/>
            <p:nvPr/>
          </p:nvSpPr>
          <p:spPr>
            <a:xfrm flipV="1">
              <a:off x="0" y="228660"/>
              <a:ext cx="4591934" cy="1555854"/>
            </a:xfrm>
            <a:prstGeom prst="line">
              <a:avLst/>
            </a:prstGeom>
            <a:noFill/>
            <a:ln w="50800" cap="flat">
              <a:solidFill>
                <a:srgbClr val="FF0000"/>
              </a:solidFill>
              <a:prstDash val="solid"/>
              <a:round/>
              <a:tailEnd type="triangle" w="med" len="me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1" name="Shape 241"/>
          <p:cNvSpPr/>
          <p:nvPr>
            <p:ph type="title"/>
          </p:nvPr>
        </p:nvSpPr>
        <p:spPr>
          <a:xfrm>
            <a:off x="1247488" y="116632"/>
            <a:ext cx="6782463" cy="762001"/>
          </a:xfrm>
          <a:prstGeom prst="rect">
            <a:avLst/>
          </a:prstGeom>
        </p:spPr>
        <p:txBody>
          <a:bodyPr/>
          <a:lstStyle/>
          <a:p>
            <a:pPr/>
            <a:r>
              <a:t>Test-bench</a:t>
            </a:r>
          </a:p>
        </p:txBody>
      </p:sp>
      <p:pic>
        <p:nvPicPr>
          <p:cNvPr id="242" name="image40.png"/>
          <p:cNvPicPr>
            <a:picLocks noChangeAspect="1"/>
          </p:cNvPicPr>
          <p:nvPr/>
        </p:nvPicPr>
        <p:blipFill>
          <a:blip r:embed="rId2">
            <a:extLst/>
          </a:blip>
          <a:stretch>
            <a:fillRect/>
          </a:stretch>
        </p:blipFill>
        <p:spPr>
          <a:xfrm>
            <a:off x="383877" y="1081702"/>
            <a:ext cx="8309569" cy="4115158"/>
          </a:xfrm>
          <a:prstGeom prst="rect">
            <a:avLst/>
          </a:prstGeom>
          <a:ln w="12700">
            <a:miter lim="400000"/>
          </a:ln>
        </p:spPr>
      </p:pic>
      <p:sp>
        <p:nvSpPr>
          <p:cNvPr id="243" name="Shape 243"/>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44" name="Shape 244"/>
          <p:cNvSpPr/>
          <p:nvPr/>
        </p:nvSpPr>
        <p:spPr>
          <a:xfrm>
            <a:off x="383877" y="5200746"/>
            <a:ext cx="7926321" cy="11507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a:pPr>
            <a:r>
              <a:t>Beam Path:</a:t>
            </a:r>
          </a:p>
          <a:p>
            <a:pPr marL="214370" indent="-214370">
              <a:buSzPct val="100000"/>
              <a:buFont typeface="Arial"/>
              <a:buChar char="•"/>
            </a:pPr>
            <a:r>
              <a:t>The module captures all of the energy of the beam and its interactions via scintillation tiles</a:t>
            </a:r>
          </a:p>
          <a:p>
            <a:pPr marL="214370" indent="-214370">
              <a:buSzPct val="100000"/>
              <a:buFont typeface="Arial"/>
              <a:buChar char="•"/>
            </a:pPr>
            <a:r>
              <a:t>Legacy/Demonstrator electronics processes the signals</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6" name="Shape 246"/>
          <p:cNvSpPr/>
          <p:nvPr>
            <p:ph type="title"/>
          </p:nvPr>
        </p:nvSpPr>
        <p:spPr>
          <a:xfrm>
            <a:off x="1247488" y="116632"/>
            <a:ext cx="6782463" cy="762001"/>
          </a:xfrm>
          <a:prstGeom prst="rect">
            <a:avLst/>
          </a:prstGeom>
        </p:spPr>
        <p:txBody>
          <a:bodyPr/>
          <a:lstStyle/>
          <a:p>
            <a:pPr/>
            <a:r>
              <a:t>Daily operations</a:t>
            </a:r>
          </a:p>
        </p:txBody>
      </p:sp>
      <p:sp>
        <p:nvSpPr>
          <p:cNvPr id="247" name="Shape 247"/>
          <p:cNvSpPr/>
          <p:nvPr/>
        </p:nvSpPr>
        <p:spPr>
          <a:xfrm>
            <a:off x="25400" y="1063350"/>
            <a:ext cx="3136900" cy="44646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14370" indent="-214370">
              <a:buSzPct val="100000"/>
              <a:buFont typeface="Arial"/>
              <a:buChar char="•"/>
              <a:defRPr sz="2000"/>
            </a:pPr>
            <a:r>
              <a:t>9 am meeting daily</a:t>
            </a:r>
          </a:p>
          <a:p>
            <a:pPr lvl="1" marL="557360" indent="-214370">
              <a:buSzPct val="100000"/>
              <a:buFont typeface="Arial"/>
              <a:buChar char="•"/>
              <a:defRPr sz="2000"/>
            </a:pPr>
            <a:r>
              <a:t>Description of progress and challenges</a:t>
            </a:r>
          </a:p>
          <a:p>
            <a:pPr lvl="1" marL="557360" indent="-214370">
              <a:buSzPct val="100000"/>
              <a:buFont typeface="Arial"/>
              <a:buChar char="•"/>
              <a:defRPr sz="2000"/>
            </a:pPr>
            <a:r>
              <a:t>Setting and allocation of the day’s priorities</a:t>
            </a:r>
          </a:p>
          <a:p>
            <a:pPr lvl="1" marL="557360" indent="-214370">
              <a:buSzPct val="100000"/>
              <a:buFont typeface="Arial"/>
              <a:buChar char="•"/>
              <a:defRPr sz="2000"/>
            </a:pPr>
            <a:r>
              <a:t>Many small teams working on different elements in parallel</a:t>
            </a:r>
          </a:p>
          <a:p>
            <a:pPr lvl="1" indent="342991">
              <a:defRPr sz="2000"/>
            </a:pPr>
          </a:p>
          <a:p>
            <a:pPr marL="214370" indent="-214370">
              <a:buSzPct val="100000"/>
              <a:buFont typeface="Arial"/>
              <a:buChar char="•"/>
              <a:defRPr sz="2000"/>
            </a:pPr>
            <a:r>
              <a:t>Massive expertise and helpful mindset in all involved members ensures that work progresses quickly </a:t>
            </a:r>
          </a:p>
        </p:txBody>
      </p:sp>
      <p:pic>
        <p:nvPicPr>
          <p:cNvPr id="248" name="image41.jpeg"/>
          <p:cNvPicPr>
            <a:picLocks noChangeAspect="1"/>
          </p:cNvPicPr>
          <p:nvPr/>
        </p:nvPicPr>
        <p:blipFill>
          <a:blip r:embed="rId2">
            <a:extLst/>
          </a:blip>
          <a:stretch>
            <a:fillRect/>
          </a:stretch>
        </p:blipFill>
        <p:spPr>
          <a:xfrm>
            <a:off x="6071954" y="4206583"/>
            <a:ext cx="3016314" cy="2010876"/>
          </a:xfrm>
          <a:prstGeom prst="rect">
            <a:avLst/>
          </a:prstGeom>
          <a:ln w="12700">
            <a:miter lim="400000"/>
          </a:ln>
        </p:spPr>
      </p:pic>
      <p:pic>
        <p:nvPicPr>
          <p:cNvPr id="249" name="image42.jpeg"/>
          <p:cNvPicPr>
            <a:picLocks noChangeAspect="1"/>
          </p:cNvPicPr>
          <p:nvPr/>
        </p:nvPicPr>
        <p:blipFill>
          <a:blip r:embed="rId3">
            <a:extLst/>
          </a:blip>
          <a:stretch>
            <a:fillRect/>
          </a:stretch>
        </p:blipFill>
        <p:spPr>
          <a:xfrm>
            <a:off x="3805068" y="1070867"/>
            <a:ext cx="5219701" cy="2936082"/>
          </a:xfrm>
          <a:prstGeom prst="rect">
            <a:avLst/>
          </a:prstGeom>
          <a:ln w="12700">
            <a:miter lim="400000"/>
          </a:ln>
        </p:spPr>
      </p:pic>
      <p:pic>
        <p:nvPicPr>
          <p:cNvPr id="250" name="image43.jpg" descr="http://3.bp.blogspot.com/-9Ryh5kdylh4/VhgLcMJa2tI/AAAAAAAAH4Q/-Q4IMO7YbxE/s640/Roman%2BExplaining.jpg"/>
          <p:cNvPicPr>
            <a:picLocks noChangeAspect="1"/>
          </p:cNvPicPr>
          <p:nvPr/>
        </p:nvPicPr>
        <p:blipFill>
          <a:blip r:embed="rId4">
            <a:extLst/>
          </a:blip>
          <a:srcRect l="0" t="37637" r="21094" b="0"/>
          <a:stretch>
            <a:fillRect/>
          </a:stretch>
        </p:blipFill>
        <p:spPr>
          <a:xfrm>
            <a:off x="3007494" y="4206584"/>
            <a:ext cx="2982356" cy="2010875"/>
          </a:xfrm>
          <a:prstGeom prst="rect">
            <a:avLst/>
          </a:prstGeom>
          <a:ln w="12700">
            <a:miter lim="400000"/>
          </a:ln>
        </p:spPr>
      </p:pic>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title"/>
          </p:nvPr>
        </p:nvSpPr>
        <p:spPr>
          <a:xfrm>
            <a:off x="1247488" y="116632"/>
            <a:ext cx="6782463" cy="762001"/>
          </a:xfrm>
          <a:prstGeom prst="rect">
            <a:avLst/>
          </a:prstGeom>
        </p:spPr>
        <p:txBody>
          <a:bodyPr/>
          <a:lstStyle/>
          <a:p>
            <a:pPr/>
            <a:r>
              <a:t>Introduction</a:t>
            </a:r>
          </a:p>
        </p:txBody>
      </p:sp>
      <p:sp>
        <p:nvSpPr>
          <p:cNvPr id="92" name="Shape 92"/>
          <p:cNvSpPr/>
          <p:nvPr>
            <p:ph type="body" idx="1"/>
          </p:nvPr>
        </p:nvSpPr>
        <p:spPr>
          <a:xfrm>
            <a:off x="-1" y="1124743"/>
            <a:ext cx="9097094" cy="5288758"/>
          </a:xfrm>
          <a:prstGeom prst="rect">
            <a:avLst/>
          </a:prstGeom>
        </p:spPr>
        <p:txBody>
          <a:bodyPr/>
          <a:lstStyle/>
          <a:p>
            <a:pPr marL="336042" indent="-336042" defTabSz="896111">
              <a:defRPr sz="2156"/>
            </a:pPr>
            <a:r>
              <a:t>In the Large Hadron Collider’s Phase II upgrade, there will be a complete re-design of the read-out electronics in the Tile Calorimeter of the ATLAS detector</a:t>
            </a:r>
          </a:p>
          <a:p>
            <a:pPr marL="0" indent="0" defTabSz="896111">
              <a:buSzTx/>
              <a:buNone/>
              <a:defRPr sz="2156"/>
            </a:pPr>
          </a:p>
          <a:p>
            <a:pPr marL="336042" indent="-336042" defTabSz="896111">
              <a:defRPr sz="2156"/>
            </a:pPr>
            <a:r>
              <a:t>The completed new read-out architecture is expected to have the front-end electronics transmit fully digitized information of the detector to the back-end electronics system</a:t>
            </a:r>
          </a:p>
          <a:p>
            <a:pPr marL="0" indent="0" defTabSz="896111">
              <a:buSzTx/>
              <a:buNone/>
              <a:defRPr sz="2156"/>
            </a:pPr>
          </a:p>
          <a:p>
            <a:pPr marL="336042" indent="-336042" defTabSz="896111">
              <a:defRPr sz="2156"/>
            </a:pPr>
            <a:r>
              <a:t>The back-end system will, thus, provide digital calibrated information with greater precision and granularity to the first level trigger, thereby resulting in improved trigger efficiencies</a:t>
            </a:r>
          </a:p>
          <a:p>
            <a:pPr marL="0" indent="0" defTabSz="896111">
              <a:buSzTx/>
              <a:buNone/>
              <a:defRPr sz="2156"/>
            </a:pPr>
          </a:p>
          <a:p>
            <a:pPr marL="336042" indent="-336042" defTabSz="896111">
              <a:defRPr sz="2156"/>
            </a:pPr>
            <a:r>
              <a:t>A hybrid demonstrator has been built and tested under beam conditions</a:t>
            </a:r>
          </a:p>
        </p:txBody>
      </p:sp>
      <p:sp>
        <p:nvSpPr>
          <p:cNvPr id="93" name="Shape 93"/>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92">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92">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Class="entr" nodeType="clickEffect" presetSubtype="0" presetID="1" grpId="1" fill="hold">
                                  <p:stCondLst>
                                    <p:cond delay="0"/>
                                  </p:stCondLst>
                                  <p:iterate type="el" backwards="0">
                                    <p:tmAbs val="0"/>
                                  </p:iterate>
                                  <p:childTnLst>
                                    <p:set>
                                      <p:cBhvr>
                                        <p:cTn id="13" fill="hold"/>
                                        <p:tgtEl>
                                          <p:spTgt spid="92">
                                            <p:txEl>
                                              <p:pRg st="4" end="4"/>
                                            </p:txEl>
                                          </p:spTgt>
                                        </p:tgtEl>
                                        <p:attrNameLst>
                                          <p:attrName>style.visibility</p:attrName>
                                        </p:attrNameLst>
                                      </p:cBhvr>
                                      <p:to>
                                        <p:strVal val="visible"/>
                                      </p:to>
                                    </p:set>
                                  </p:childTnLst>
                                </p:cTn>
                              </p:par>
                            </p:childTnLst>
                          </p:cTn>
                        </p:par>
                        <p:par>
                          <p:cTn id="14" fill="hold">
                            <p:stCondLst>
                              <p:cond delay="0"/>
                            </p:stCondLst>
                            <p:childTnLst>
                              <p:par>
                                <p:cTn id="15" presetClass="entr" nodeType="afterEffect" presetSubtype="0" presetID="1" grpId="1" fill="hold">
                                  <p:stCondLst>
                                    <p:cond delay="0"/>
                                  </p:stCondLst>
                                  <p:iterate type="el" backwards="0">
                                    <p:tmAbs val="0"/>
                                  </p:iterate>
                                  <p:childTnLst>
                                    <p:set>
                                      <p:cBhvr>
                                        <p:cTn id="16" fill="hold"/>
                                        <p:tgtEl>
                                          <p:spTgt spid="9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92">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92"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 name="Shape 252"/>
          <p:cNvSpPr/>
          <p:nvPr>
            <p:ph type="title"/>
          </p:nvPr>
        </p:nvSpPr>
        <p:spPr>
          <a:xfrm>
            <a:off x="1247488" y="116632"/>
            <a:ext cx="6782463" cy="762001"/>
          </a:xfrm>
          <a:prstGeom prst="rect">
            <a:avLst/>
          </a:prstGeom>
        </p:spPr>
        <p:txBody>
          <a:bodyPr/>
          <a:lstStyle/>
          <a:p>
            <a:pPr/>
            <a:r>
              <a:t>Control room</a:t>
            </a:r>
          </a:p>
        </p:txBody>
      </p:sp>
      <p:pic>
        <p:nvPicPr>
          <p:cNvPr id="253" name="image44.jpg"/>
          <p:cNvPicPr>
            <a:picLocks noChangeAspect="1"/>
          </p:cNvPicPr>
          <p:nvPr/>
        </p:nvPicPr>
        <p:blipFill>
          <a:blip r:embed="rId2">
            <a:extLst/>
          </a:blip>
          <a:stretch>
            <a:fillRect/>
          </a:stretch>
        </p:blipFill>
        <p:spPr>
          <a:xfrm>
            <a:off x="6998451" y="1091872"/>
            <a:ext cx="1829277" cy="3258400"/>
          </a:xfrm>
          <a:prstGeom prst="rect">
            <a:avLst/>
          </a:prstGeom>
          <a:ln w="12700">
            <a:miter lim="400000"/>
          </a:ln>
        </p:spPr>
      </p:pic>
      <p:sp>
        <p:nvSpPr>
          <p:cNvPr id="254" name="Shape 254"/>
          <p:cNvSpPr/>
          <p:nvPr/>
        </p:nvSpPr>
        <p:spPr>
          <a:xfrm>
            <a:off x="25400" y="3866946"/>
            <a:ext cx="4394200" cy="24199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14370" indent="-214370">
              <a:buSzPct val="100000"/>
              <a:buFont typeface="Arial"/>
              <a:buChar char="•"/>
              <a:defRPr sz="2000"/>
            </a:pPr>
            <a:r>
              <a:t>Houses back end electronics racks</a:t>
            </a:r>
          </a:p>
          <a:p>
            <a:pPr lvl="1" marL="557360" indent="-214370">
              <a:buSzPct val="100000"/>
              <a:buFont typeface="Arial"/>
              <a:buChar char="•"/>
              <a:defRPr sz="2000"/>
            </a:pPr>
            <a:r>
              <a:t>New and old electronics</a:t>
            </a:r>
          </a:p>
          <a:p>
            <a:pPr marL="214370" indent="-214370">
              <a:buSzPct val="100000"/>
              <a:buFont typeface="Arial"/>
              <a:buChar char="•"/>
              <a:defRPr sz="2000"/>
            </a:pPr>
            <a:r>
              <a:t>Has enough floor space for the whole test beam crew to work in</a:t>
            </a:r>
          </a:p>
          <a:p>
            <a:pPr marL="214370" indent="-214370">
              <a:buSzPct val="100000"/>
              <a:buFont typeface="Arial"/>
              <a:buChar char="•"/>
              <a:defRPr sz="2000"/>
            </a:pPr>
            <a:r>
              <a:t>Also houses computers for:</a:t>
            </a:r>
          </a:p>
          <a:p>
            <a:pPr lvl="1" marL="557360" indent="-214370">
              <a:buSzPct val="100000"/>
              <a:buFont typeface="Arial"/>
              <a:buChar char="•"/>
              <a:defRPr sz="2000"/>
            </a:pPr>
            <a:r>
              <a:t>Beam control</a:t>
            </a:r>
          </a:p>
          <a:p>
            <a:pPr lvl="1" marL="557360" indent="-214370">
              <a:buSzPct val="100000"/>
              <a:buFont typeface="Arial"/>
              <a:buChar char="•"/>
              <a:defRPr sz="2000"/>
            </a:pPr>
            <a:r>
              <a:t>Table control</a:t>
            </a:r>
          </a:p>
          <a:p>
            <a:pPr lvl="1" marL="557360" indent="-214370">
              <a:buSzPct val="100000"/>
              <a:buFont typeface="Arial"/>
              <a:buChar char="•"/>
              <a:defRPr sz="2000"/>
            </a:pPr>
            <a:r>
              <a:t>Shifters stations</a:t>
            </a:r>
          </a:p>
        </p:txBody>
      </p:sp>
      <p:pic>
        <p:nvPicPr>
          <p:cNvPr id="255" name="image45.png"/>
          <p:cNvPicPr>
            <a:picLocks noChangeAspect="1"/>
          </p:cNvPicPr>
          <p:nvPr/>
        </p:nvPicPr>
        <p:blipFill>
          <a:blip r:embed="rId3">
            <a:extLst/>
          </a:blip>
          <a:stretch>
            <a:fillRect/>
          </a:stretch>
        </p:blipFill>
        <p:spPr>
          <a:xfrm>
            <a:off x="4250964" y="4388370"/>
            <a:ext cx="3340853" cy="2230726"/>
          </a:xfrm>
          <a:prstGeom prst="rect">
            <a:avLst/>
          </a:prstGeom>
          <a:ln w="12700">
            <a:miter lim="400000"/>
          </a:ln>
        </p:spPr>
      </p:pic>
      <p:pic>
        <p:nvPicPr>
          <p:cNvPr id="256" name="image46.jpeg"/>
          <p:cNvPicPr>
            <a:picLocks noChangeAspect="1"/>
          </p:cNvPicPr>
          <p:nvPr/>
        </p:nvPicPr>
        <p:blipFill>
          <a:blip r:embed="rId4">
            <a:extLst/>
          </a:blip>
          <a:stretch>
            <a:fillRect/>
          </a:stretch>
        </p:blipFill>
        <p:spPr>
          <a:xfrm>
            <a:off x="673100" y="1091872"/>
            <a:ext cx="4841891" cy="2723564"/>
          </a:xfrm>
          <a:prstGeom prst="rect">
            <a:avLst/>
          </a:prstGeom>
          <a:ln w="12700">
            <a:miter lim="400000"/>
          </a:ln>
        </p:spPr>
      </p:pic>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8" name="Shape 258"/>
          <p:cNvSpPr/>
          <p:nvPr>
            <p:ph type="title"/>
          </p:nvPr>
        </p:nvSpPr>
        <p:spPr>
          <a:xfrm>
            <a:off x="1247488" y="116632"/>
            <a:ext cx="6782463" cy="762001"/>
          </a:xfrm>
          <a:prstGeom prst="rect">
            <a:avLst/>
          </a:prstGeom>
        </p:spPr>
        <p:txBody>
          <a:bodyPr/>
          <a:lstStyle/>
          <a:p>
            <a:pPr/>
            <a:r>
              <a:t>Shift activities</a:t>
            </a:r>
          </a:p>
        </p:txBody>
      </p:sp>
      <p:pic>
        <p:nvPicPr>
          <p:cNvPr id="259" name="image47.png"/>
          <p:cNvPicPr>
            <a:picLocks noChangeAspect="1"/>
          </p:cNvPicPr>
          <p:nvPr/>
        </p:nvPicPr>
        <p:blipFill>
          <a:blip r:embed="rId2">
            <a:extLst/>
          </a:blip>
          <a:srcRect l="0" t="0" r="13564" b="0"/>
          <a:stretch>
            <a:fillRect/>
          </a:stretch>
        </p:blipFill>
        <p:spPr>
          <a:xfrm>
            <a:off x="4065094" y="1208663"/>
            <a:ext cx="4785937" cy="3311583"/>
          </a:xfrm>
          <a:prstGeom prst="rect">
            <a:avLst/>
          </a:prstGeom>
          <a:ln w="12700">
            <a:miter lim="400000"/>
          </a:ln>
        </p:spPr>
      </p:pic>
      <p:sp>
        <p:nvSpPr>
          <p:cNvPr id="260" name="Shape 260"/>
          <p:cNvSpPr/>
          <p:nvPr/>
        </p:nvSpPr>
        <p:spPr>
          <a:xfrm>
            <a:off x="3685887" y="4793265"/>
            <a:ext cx="5487269" cy="22698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000"/>
            </a:pPr>
            <a:r>
              <a:rPr u="sng">
                <a:solidFill>
                  <a:srgbClr val="000080"/>
                </a:solidFill>
                <a:uFill>
                  <a:solidFill>
                    <a:srgbClr val="000080"/>
                  </a:solidFill>
                </a:uFill>
                <a:hlinkClick r:id="rId3" invalidUrl="" action="" tgtFrame="" tooltip="" history="1" highlightClick="0" endSnd="0"/>
              </a:rPr>
              <a:t>https://</a:t>
            </a:r>
            <a:r>
              <a:rPr u="sng">
                <a:solidFill>
                  <a:srgbClr val="000080"/>
                </a:solidFill>
                <a:uFill>
                  <a:solidFill>
                    <a:srgbClr val="000080"/>
                  </a:solidFill>
                </a:uFill>
                <a:hlinkClick r:id="rId3" invalidUrl="" action="" tgtFrame="" tooltip="" history="1" highlightClick="0" endSnd="0"/>
              </a:rPr>
              <a:t>twiki.cern.ch/twiki/bin/viewauth/Atlas/TileCalDemonstratorTestBeamShifterInstructions</a:t>
            </a:r>
          </a:p>
        </p:txBody>
      </p:sp>
      <p:sp>
        <p:nvSpPr>
          <p:cNvPr id="261" name="Shape 261"/>
          <p:cNvSpPr/>
          <p:nvPr/>
        </p:nvSpPr>
        <p:spPr>
          <a:xfrm>
            <a:off x="252927" y="1208663"/>
            <a:ext cx="3812168" cy="50488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14370" indent="-214370">
              <a:buSzPct val="100000"/>
              <a:buFont typeface="Arial"/>
              <a:buChar char="•"/>
              <a:defRPr sz="2000"/>
            </a:pPr>
            <a:r>
              <a:t>Shift:  Two members work in 8 hour shifts around the clock to manage and assist in the data taking process</a:t>
            </a:r>
          </a:p>
          <a:p>
            <a:pPr>
              <a:defRPr sz="2000"/>
            </a:pPr>
          </a:p>
          <a:p>
            <a:pPr marL="214370" indent="-214370">
              <a:buSzPct val="100000"/>
              <a:buFont typeface="Arial"/>
              <a:buChar char="•"/>
              <a:defRPr sz="2000"/>
            </a:pPr>
            <a:r>
              <a:t>Shifters need to monitor the DCS for system faults (and fix them if able, call for help if not), manage data taking runs, check the data, update the data DB, make sure beam information is correct etc</a:t>
            </a:r>
          </a:p>
          <a:p>
            <a:pPr>
              <a:defRPr sz="2000"/>
            </a:pPr>
          </a:p>
          <a:p>
            <a:pPr marL="214370" indent="-214370">
              <a:buSzPct val="100000"/>
              <a:buFont typeface="Arial"/>
              <a:buChar char="•"/>
              <a:defRPr sz="2000"/>
            </a:pPr>
            <a:r>
              <a:t>If unoccupied, shifters continue with their previous work – or new work.  There is always something to do</a:t>
            </a:r>
          </a:p>
        </p:txBody>
      </p:sp>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3" name="Shape 263"/>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4" name="image48.png"/>
          <p:cNvPicPr>
            <a:picLocks noChangeAspect="1"/>
          </p:cNvPicPr>
          <p:nvPr/>
        </p:nvPicPr>
        <p:blipFill>
          <a:blip r:embed="rId2">
            <a:extLst/>
          </a:blip>
          <a:srcRect l="3389" t="0" r="3389" b="12904"/>
          <a:stretch>
            <a:fillRect/>
          </a:stretch>
        </p:blipFill>
        <p:spPr>
          <a:xfrm>
            <a:off x="88899" y="23183"/>
            <a:ext cx="9008193" cy="6618918"/>
          </a:xfrm>
          <a:prstGeom prst="rect">
            <a:avLst/>
          </a:prstGeom>
          <a:ln w="12700">
            <a:miter lim="400000"/>
          </a:ln>
        </p:spPr>
      </p:pic>
      <p:sp>
        <p:nvSpPr>
          <p:cNvPr id="265" name="Shape 265"/>
          <p:cNvSpPr/>
          <p:nvPr/>
        </p:nvSpPr>
        <p:spPr>
          <a:xfrm>
            <a:off x="3926545" y="2412998"/>
            <a:ext cx="228601"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66" name="Shape 266"/>
          <p:cNvSpPr/>
          <p:nvPr/>
        </p:nvSpPr>
        <p:spPr>
          <a:xfrm>
            <a:off x="2806700" y="4591956"/>
            <a:ext cx="228600" cy="195944"/>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67" name="Shape 267"/>
          <p:cNvSpPr/>
          <p:nvPr/>
        </p:nvSpPr>
        <p:spPr>
          <a:xfrm>
            <a:off x="1625600" y="4610100"/>
            <a:ext cx="228600" cy="195944"/>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68" name="Shape 268"/>
          <p:cNvSpPr/>
          <p:nvPr/>
        </p:nvSpPr>
        <p:spPr>
          <a:xfrm>
            <a:off x="6307408" y="2057400"/>
            <a:ext cx="228601"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69" name="Shape 269"/>
          <p:cNvSpPr/>
          <p:nvPr/>
        </p:nvSpPr>
        <p:spPr>
          <a:xfrm>
            <a:off x="5267597" y="2013856"/>
            <a:ext cx="228601" cy="195944"/>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0" name="Shape 270"/>
          <p:cNvSpPr/>
          <p:nvPr/>
        </p:nvSpPr>
        <p:spPr>
          <a:xfrm>
            <a:off x="4038600" y="2013856"/>
            <a:ext cx="228600" cy="195944"/>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1" name="Shape 271"/>
          <p:cNvSpPr/>
          <p:nvPr/>
        </p:nvSpPr>
        <p:spPr>
          <a:xfrm>
            <a:off x="6243908" y="2407556"/>
            <a:ext cx="228601" cy="195944"/>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2" name="Shape 272"/>
          <p:cNvSpPr/>
          <p:nvPr/>
        </p:nvSpPr>
        <p:spPr>
          <a:xfrm>
            <a:off x="5118100" y="2425699"/>
            <a:ext cx="228600"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3" name="Shape 273"/>
          <p:cNvSpPr/>
          <p:nvPr/>
        </p:nvSpPr>
        <p:spPr>
          <a:xfrm>
            <a:off x="7315200" y="2835728"/>
            <a:ext cx="228600"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4" name="Shape 274"/>
          <p:cNvSpPr/>
          <p:nvPr/>
        </p:nvSpPr>
        <p:spPr>
          <a:xfrm>
            <a:off x="8432800" y="2819400"/>
            <a:ext cx="228600"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
        <p:nvSpPr>
          <p:cNvPr id="275" name="Shape 275"/>
          <p:cNvSpPr/>
          <p:nvPr/>
        </p:nvSpPr>
        <p:spPr>
          <a:xfrm>
            <a:off x="478983" y="1070036"/>
            <a:ext cx="4169381"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marL="342900" indent="-342900">
              <a:buSzPct val="100000"/>
              <a:buFont typeface="Wingdings"/>
              <a:buChar char="▪"/>
              <a:defRPr>
                <a:solidFill>
                  <a:srgbClr val="C00000"/>
                </a:solidFill>
              </a:defRPr>
            </a:lvl1pPr>
          </a:lstStyle>
          <a:p>
            <a:pPr/>
            <a:r>
              <a:t>Shifts taken by Witsies marked with  </a:t>
            </a:r>
          </a:p>
        </p:txBody>
      </p:sp>
      <p:sp>
        <p:nvSpPr>
          <p:cNvPr id="276" name="Shape 276"/>
          <p:cNvSpPr/>
          <p:nvPr/>
        </p:nvSpPr>
        <p:spPr>
          <a:xfrm>
            <a:off x="4487440" y="1141431"/>
            <a:ext cx="228601" cy="195943"/>
          </a:xfrm>
          <a:prstGeom prst="star5">
            <a:avLst>
              <a:gd name="adj" fmla="val 19098"/>
              <a:gd name="hf" fmla="val 105146"/>
              <a:gd name="vf" fmla="val 110557"/>
            </a:avLst>
          </a:prstGeom>
          <a:solidFill>
            <a:srgbClr val="C00000"/>
          </a:solidFill>
          <a:ln w="12700">
            <a:miter lim="400000"/>
          </a:ln>
          <a:effectLst>
            <a:outerShdw sx="100000" sy="100000" kx="0" ky="0" algn="b" rotWithShape="0" blurRad="38100" dist="23000" dir="5400000">
              <a:srgbClr val="000000">
                <a:alpha val="35000"/>
              </a:srgbClr>
            </a:outerShdw>
          </a:effectLst>
        </p:spPr>
        <p:txBody>
          <a:bodyPr lIns="45719" rIns="45719" anchor="ctr"/>
          <a:lstStyle/>
          <a:p>
            <a:pPr algn="ctr">
              <a:defRPr>
                <a:solidFill>
                  <a:schemeClr val="accent3">
                    <a:lumOff val="44000"/>
                  </a:schemeClr>
                </a:solidFill>
              </a:defRPr>
            </a:pPr>
          </a:p>
        </p:txBody>
      </p:sp>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 name="Shape 278"/>
          <p:cNvSpPr/>
          <p:nvPr>
            <p:ph type="title"/>
          </p:nvPr>
        </p:nvSpPr>
        <p:spPr>
          <a:xfrm>
            <a:off x="1247488" y="116632"/>
            <a:ext cx="6782463" cy="762001"/>
          </a:xfrm>
          <a:prstGeom prst="rect">
            <a:avLst/>
          </a:prstGeom>
        </p:spPr>
        <p:txBody>
          <a:bodyPr/>
          <a:lstStyle/>
          <a:p>
            <a:pPr/>
            <a:r>
              <a:t>Run summary from test-beam</a:t>
            </a:r>
          </a:p>
        </p:txBody>
      </p:sp>
      <p:sp>
        <p:nvSpPr>
          <p:cNvPr id="279" name="Shape 279"/>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0" name="Shape 280"/>
          <p:cNvSpPr/>
          <p:nvPr>
            <p:ph type="body" idx="1"/>
          </p:nvPr>
        </p:nvSpPr>
        <p:spPr>
          <a:xfrm>
            <a:off x="183643" y="1048544"/>
            <a:ext cx="8710223" cy="5400600"/>
          </a:xfrm>
          <a:prstGeom prst="rect">
            <a:avLst/>
          </a:prstGeom>
        </p:spPr>
        <p:txBody>
          <a:bodyPr/>
          <a:lstStyle/>
          <a:p>
            <a:pPr marL="0" indent="0" defTabSz="859536">
              <a:buSzTx/>
              <a:buNone/>
              <a:defRPr sz="2256">
                <a:latin typeface="Helvetica Light"/>
                <a:ea typeface="Helvetica Light"/>
                <a:cs typeface="Helvetica Light"/>
                <a:sym typeface="Helvetica Light"/>
              </a:defRPr>
            </a:pPr>
            <a:r>
              <a:t>Module 0 [Legacy electronics]</a:t>
            </a:r>
          </a:p>
          <a:p>
            <a:pPr marL="322325" indent="-322325" defTabSz="859536">
              <a:defRPr sz="2256">
                <a:latin typeface="Helvetica Light"/>
                <a:ea typeface="Helvetica Light"/>
                <a:cs typeface="Helvetica Light"/>
                <a:sym typeface="Helvetica Light"/>
              </a:defRPr>
            </a:pPr>
            <a:r>
              <a:t>90°, muons, 180 GeV, all tiles </a:t>
            </a:r>
          </a:p>
          <a:p>
            <a:pPr marL="322325" indent="-322325" defTabSz="859536">
              <a:defRPr sz="2256">
                <a:latin typeface="Helvetica Light"/>
                <a:ea typeface="Helvetica Light"/>
                <a:cs typeface="Helvetica Light"/>
                <a:sym typeface="Helvetica Light"/>
              </a:defRPr>
            </a:pPr>
            <a:r>
              <a:t>20°, electrons, 50-100-150 GeV, all cells</a:t>
            </a:r>
          </a:p>
          <a:p>
            <a:pPr marL="0" indent="0" defTabSz="859536">
              <a:buSzTx/>
              <a:buNone/>
              <a:defRPr sz="2256">
                <a:latin typeface="Helvetica Light"/>
                <a:ea typeface="Helvetica Light"/>
                <a:cs typeface="Helvetica Light"/>
                <a:sym typeface="Helvetica Light"/>
              </a:defRPr>
            </a:pPr>
            <a:r>
              <a:t>                                                                                                   Module EB [Demonstrator electronics]</a:t>
            </a:r>
          </a:p>
          <a:p>
            <a:pPr marL="322325" indent="-322325" defTabSz="859536">
              <a:defRPr sz="2256">
                <a:latin typeface="Helvetica Light"/>
                <a:ea typeface="Helvetica Light"/>
                <a:cs typeface="Helvetica Light"/>
                <a:sym typeface="Helvetica Light"/>
              </a:defRPr>
            </a:pPr>
            <a:r>
              <a:t>+/- 90°, muons, 180 GeV, all tiles</a:t>
            </a:r>
          </a:p>
          <a:p>
            <a:pPr marL="322325" indent="-322325" defTabSz="859536">
              <a:defRPr sz="2256">
                <a:latin typeface="Helvetica Light"/>
                <a:ea typeface="Helvetica Light"/>
                <a:cs typeface="Helvetica Light"/>
                <a:sym typeface="Helvetica Light"/>
              </a:defRPr>
            </a:pPr>
            <a:r>
              <a:t>20°, electrons, 50-100-150 GeV, all cells</a:t>
            </a:r>
          </a:p>
          <a:p>
            <a:pPr marL="322325" indent="-322325" defTabSz="859536">
              <a:defRPr sz="2256">
                <a:latin typeface="Helvetica Light"/>
                <a:ea typeface="Helvetica Light"/>
                <a:cs typeface="Helvetica Light"/>
                <a:sym typeface="Helvetica Light"/>
              </a:defRPr>
            </a:pPr>
            <a:r>
              <a:t>Projective, muons, 180 GeV, all cells</a:t>
            </a:r>
          </a:p>
          <a:p>
            <a:pPr marL="322325" indent="-322325" defTabSz="859536">
              <a:defRPr sz="2256">
                <a:latin typeface="Helvetica Light"/>
                <a:ea typeface="Helvetica Light"/>
                <a:cs typeface="Helvetica Light"/>
                <a:sym typeface="Helvetica Light"/>
              </a:defRPr>
            </a:pPr>
            <a:r>
              <a:t>+/- 90°, electrons, 50 GeV, all tiles </a:t>
            </a:r>
          </a:p>
          <a:p>
            <a:pPr marL="322325" indent="-322325" defTabSz="859536">
              <a:defRPr sz="2256">
                <a:latin typeface="Helvetica Light"/>
                <a:ea typeface="Helvetica Light"/>
                <a:cs typeface="Helvetica Light"/>
                <a:sym typeface="Helvetica Light"/>
              </a:defRPr>
            </a:pPr>
            <a:r>
              <a:t>90°, muons, 180 GeV, z-scan </a:t>
            </a:r>
          </a:p>
          <a:p>
            <a:pPr marL="322325" indent="-322325" defTabSz="859536">
              <a:defRPr sz="2256">
                <a:latin typeface="Helvetica Light"/>
                <a:ea typeface="Helvetica Light"/>
                <a:cs typeface="Helvetica Light"/>
                <a:sym typeface="Helvetica Light"/>
              </a:defRPr>
            </a:pPr>
            <a:r>
              <a:t>20°, electrons, 50 GeV, z-scan </a:t>
            </a:r>
          </a:p>
          <a:p>
            <a:pPr marL="322325" indent="-322325" defTabSz="859536">
              <a:defRPr sz="2256">
                <a:latin typeface="Helvetica Light"/>
                <a:ea typeface="Helvetica Light"/>
                <a:cs typeface="Helvetica Light"/>
                <a:sym typeface="Helvetica Light"/>
              </a:defRPr>
            </a:pPr>
            <a:r>
              <a:t>20°, hadrons, 50-100-150 GeV</a:t>
            </a:r>
          </a:p>
        </p:txBody>
      </p:sp>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2" name="Shape 282"/>
          <p:cNvSpPr/>
          <p:nvPr>
            <p:ph type="title"/>
          </p:nvPr>
        </p:nvSpPr>
        <p:spPr>
          <a:xfrm>
            <a:off x="1247488" y="116632"/>
            <a:ext cx="6782463" cy="762001"/>
          </a:xfrm>
          <a:prstGeom prst="rect">
            <a:avLst/>
          </a:prstGeom>
        </p:spPr>
        <p:txBody>
          <a:bodyPr/>
          <a:lstStyle/>
          <a:p>
            <a:pPr/>
            <a:r>
              <a:t>Pre-analysis</a:t>
            </a:r>
          </a:p>
        </p:txBody>
      </p:sp>
      <p:sp>
        <p:nvSpPr>
          <p:cNvPr id="283" name="Shape 283"/>
          <p:cNvSpPr/>
          <p:nvPr>
            <p:ph type="body" idx="1"/>
          </p:nvPr>
        </p:nvSpPr>
        <p:spPr>
          <a:xfrm>
            <a:off x="183643" y="1124744"/>
            <a:ext cx="8710223" cy="5400600"/>
          </a:xfrm>
          <a:prstGeom prst="rect">
            <a:avLst/>
          </a:prstGeom>
        </p:spPr>
        <p:txBody>
          <a:bodyPr/>
          <a:lstStyle/>
          <a:p>
            <a:pPr>
              <a:spcBef>
                <a:spcPts val="800"/>
              </a:spcBef>
              <a:defRPr sz="3600">
                <a:latin typeface="Helvetica Light"/>
                <a:ea typeface="Helvetica Light"/>
                <a:cs typeface="Helvetica Light"/>
                <a:sym typeface="Helvetica Light"/>
              </a:defRPr>
            </a:pPr>
            <a:r>
              <a:t>Cleaning/beam properties</a:t>
            </a:r>
          </a:p>
          <a:p>
            <a:pPr marL="571500" indent="-228600">
              <a:defRPr>
                <a:latin typeface="Helvetica Light"/>
                <a:ea typeface="Helvetica Light"/>
                <a:cs typeface="Helvetica Light"/>
                <a:sym typeface="Helvetica Light"/>
              </a:defRPr>
            </a:pPr>
            <a:r>
              <a:t>Establish a set of cleaning cuts (reject multi particle events, empty events, off-axis particles, …)</a:t>
            </a:r>
          </a:p>
          <a:p>
            <a:pPr marL="571500" indent="-228600">
              <a:defRPr>
                <a:latin typeface="Helvetica Light"/>
                <a:ea typeface="Helvetica Light"/>
                <a:cs typeface="Helvetica Light"/>
                <a:sym typeface="Helvetica Light"/>
              </a:defRPr>
            </a:pPr>
            <a:r>
              <a:t>Study of the beam composition : how to select electrons, muons, hadrons, estimate contamination</a:t>
            </a:r>
          </a:p>
          <a:p>
            <a:pPr marL="571500" indent="-228600">
              <a:defRPr>
                <a:latin typeface="Helvetica Light"/>
                <a:ea typeface="Helvetica Light"/>
                <a:cs typeface="Helvetica Light"/>
                <a:sym typeface="Helvetica Light"/>
              </a:defRPr>
            </a:pPr>
            <a:r>
              <a:t>Extract beam energy and its uncertainty</a:t>
            </a:r>
          </a:p>
          <a:p>
            <a:pPr marL="571500" indent="-228600">
              <a:defRPr>
                <a:latin typeface="Helvetica Light"/>
                <a:ea typeface="Helvetica Light"/>
                <a:cs typeface="Helvetica Light"/>
                <a:sym typeface="Helvetica Light"/>
              </a:defRPr>
            </a:pPr>
            <a:r>
              <a:t>Precise computation of the beam impact point using the survey measurements of TileCal table and beam chambers</a:t>
            </a:r>
          </a:p>
        </p:txBody>
      </p:sp>
      <p:sp>
        <p:nvSpPr>
          <p:cNvPr id="284" name="Shape 284"/>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 name="Shape 286"/>
          <p:cNvSpPr/>
          <p:nvPr>
            <p:ph type="title"/>
          </p:nvPr>
        </p:nvSpPr>
        <p:spPr>
          <a:xfrm>
            <a:off x="1247488" y="116632"/>
            <a:ext cx="6782463" cy="762001"/>
          </a:xfrm>
          <a:prstGeom prst="rect">
            <a:avLst/>
          </a:prstGeom>
        </p:spPr>
        <p:txBody>
          <a:bodyPr/>
          <a:lstStyle>
            <a:lvl1pPr>
              <a:defRPr sz="2400"/>
            </a:lvl1pPr>
          </a:lstStyle>
          <a:p>
            <a:pPr/>
            <a:r>
              <a:t>Group photo taken at the end of test-beam</a:t>
            </a:r>
          </a:p>
        </p:txBody>
      </p:sp>
      <p:pic>
        <p:nvPicPr>
          <p:cNvPr id="287" name="image49.jpeg"/>
          <p:cNvPicPr>
            <a:picLocks noChangeAspect="1"/>
          </p:cNvPicPr>
          <p:nvPr/>
        </p:nvPicPr>
        <p:blipFill>
          <a:blip r:embed="rId2">
            <a:extLst/>
          </a:blip>
          <a:srcRect l="13279" t="27017" r="14807" b="8344"/>
          <a:stretch>
            <a:fillRect/>
          </a:stretch>
        </p:blipFill>
        <p:spPr>
          <a:xfrm>
            <a:off x="76198" y="1130300"/>
            <a:ext cx="8982794" cy="5382546"/>
          </a:xfrm>
          <a:prstGeom prst="rect">
            <a:avLst/>
          </a:prstGeom>
          <a:ln w="12700">
            <a:miter lim="400000"/>
          </a:ln>
        </p:spPr>
      </p:pic>
      <p:sp>
        <p:nvSpPr>
          <p:cNvPr id="288" name="Shape 288"/>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0" name="Shape 290"/>
          <p:cNvSpPr/>
          <p:nvPr>
            <p:ph type="title"/>
          </p:nvPr>
        </p:nvSpPr>
        <p:spPr>
          <a:xfrm>
            <a:off x="1247488" y="116632"/>
            <a:ext cx="6782463" cy="762001"/>
          </a:xfrm>
          <a:prstGeom prst="rect">
            <a:avLst/>
          </a:prstGeom>
        </p:spPr>
        <p:txBody>
          <a:bodyPr/>
          <a:lstStyle/>
          <a:p>
            <a:pPr/>
            <a:r>
              <a:t>Summary and outlook</a:t>
            </a:r>
          </a:p>
        </p:txBody>
      </p:sp>
      <p:sp>
        <p:nvSpPr>
          <p:cNvPr id="291" name="Shape 291"/>
          <p:cNvSpPr/>
          <p:nvPr>
            <p:ph type="body" idx="1"/>
          </p:nvPr>
        </p:nvSpPr>
        <p:spPr>
          <a:xfrm>
            <a:off x="183643" y="1124744"/>
            <a:ext cx="8710223" cy="5400600"/>
          </a:xfrm>
          <a:prstGeom prst="rect">
            <a:avLst/>
          </a:prstGeom>
        </p:spPr>
        <p:txBody>
          <a:bodyPr/>
          <a:lstStyle/>
          <a:p>
            <a:pPr>
              <a:spcBef>
                <a:spcPts val="400"/>
              </a:spcBef>
              <a:defRPr sz="2000"/>
            </a:pPr>
            <a:r>
              <a:t>The goal of the October 2015 test-beam was to verify if the ATLAS TileCal Demonstrator electronics can take meaningful data in ATLAS-like environment and yes it can </a:t>
            </a:r>
          </a:p>
          <a:p>
            <a:pPr>
              <a:spcBef>
                <a:spcPts val="400"/>
              </a:spcBef>
              <a:defRPr sz="2000"/>
            </a:pPr>
            <a:r>
              <a:t>The data was taken with the aim to uncover the EM scale (pC/GeV ratio) already set in the Demonstrator by the Cs scan</a:t>
            </a:r>
          </a:p>
          <a:p>
            <a:pPr>
              <a:spcBef>
                <a:spcPts val="400"/>
              </a:spcBef>
              <a:defRPr sz="2000"/>
            </a:pPr>
            <a:r>
              <a:t>Priceless experience was gained in operating the new TileCal readout electronics in close to real operational conditions</a:t>
            </a:r>
          </a:p>
          <a:p>
            <a:pPr>
              <a:spcBef>
                <a:spcPts val="400"/>
              </a:spcBef>
              <a:defRPr sz="2000"/>
            </a:pPr>
            <a:r>
              <a:t>Mainly muons (180GeV) and electrons (50-150GeV) were taken in different conditions. Both data types can independently lead to the EM scale measurement.</a:t>
            </a:r>
          </a:p>
          <a:p>
            <a:pPr>
              <a:spcBef>
                <a:spcPts val="400"/>
              </a:spcBef>
              <a:defRPr sz="2000"/>
            </a:pPr>
            <a:r>
              <a:t>Some important data sets were also taken with the legacy electronics readout path</a:t>
            </a:r>
          </a:p>
          <a:p>
            <a:pPr>
              <a:spcBef>
                <a:spcPts val="400"/>
              </a:spcBef>
              <a:defRPr sz="2000"/>
            </a:pPr>
            <a:r>
              <a:t>Data analysis is on-going</a:t>
            </a:r>
          </a:p>
        </p:txBody>
      </p:sp>
      <p:sp>
        <p:nvSpPr>
          <p:cNvPr id="292" name="Shape 292"/>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4" name="Shape 294"/>
          <p:cNvSpPr/>
          <p:nvPr>
            <p:ph type="title"/>
          </p:nvPr>
        </p:nvSpPr>
        <p:spPr>
          <a:xfrm>
            <a:off x="832463" y="1062888"/>
            <a:ext cx="7771959" cy="681040"/>
          </a:xfrm>
          <a:prstGeom prst="rect">
            <a:avLst/>
          </a:prstGeom>
        </p:spPr>
        <p:txBody>
          <a:bodyPr/>
          <a:lstStyle/>
          <a:p>
            <a:pPr/>
            <a:r>
              <a:t>Thank you!</a:t>
            </a:r>
          </a:p>
        </p:txBody>
      </p:sp>
      <p:sp>
        <p:nvSpPr>
          <p:cNvPr id="295" name="Shape 295"/>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6" name="image50.png"/>
          <p:cNvPicPr>
            <a:picLocks noChangeAspect="1"/>
          </p:cNvPicPr>
          <p:nvPr/>
        </p:nvPicPr>
        <p:blipFill>
          <a:blip r:embed="rId2">
            <a:extLst/>
          </a:blip>
          <a:stretch>
            <a:fillRect/>
          </a:stretch>
        </p:blipFill>
        <p:spPr>
          <a:xfrm>
            <a:off x="3060700" y="1762299"/>
            <a:ext cx="3833213" cy="4660410"/>
          </a:xfrm>
          <a:prstGeom prst="rect">
            <a:avLst/>
          </a:prstGeom>
          <a:ln w="12700">
            <a:miter lim="400000"/>
          </a:ln>
        </p:spPr>
      </p:pic>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8" name="Shape 298"/>
          <p:cNvSpPr/>
          <p:nvPr>
            <p:ph type="title"/>
          </p:nvPr>
        </p:nvSpPr>
        <p:spPr>
          <a:xfrm>
            <a:off x="722667" y="2722479"/>
            <a:ext cx="7771959" cy="1362076"/>
          </a:xfrm>
          <a:prstGeom prst="rect">
            <a:avLst/>
          </a:prstGeom>
        </p:spPr>
        <p:txBody>
          <a:bodyPr/>
          <a:lstStyle>
            <a:lvl1pPr>
              <a:defRPr sz="6000"/>
            </a:lvl1pPr>
          </a:lstStyle>
          <a:p>
            <a:pPr/>
            <a:r>
              <a:t>The backup plan</a:t>
            </a:r>
          </a:p>
        </p:txBody>
      </p:sp>
      <p:sp>
        <p:nvSpPr>
          <p:cNvPr id="299" name="Shape 299"/>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1" name="Shape 301"/>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2" name="Shape 302"/>
          <p:cNvSpPr/>
          <p:nvPr/>
        </p:nvSpPr>
        <p:spPr>
          <a:xfrm>
            <a:off x="12699" y="0"/>
            <a:ext cx="9097094" cy="1193800"/>
          </a:xfrm>
          <a:prstGeom prst="rect">
            <a:avLst/>
          </a:prstGeom>
          <a:solidFill>
            <a:schemeClr val="accent3">
              <a:lumOff val="44000"/>
            </a:schemeClr>
          </a:solidFill>
          <a:ln w="12700">
            <a:miter lim="400000"/>
          </a:ln>
        </p:spPr>
        <p:txBody>
          <a:bodyPr lIns="45719" rIns="45719"/>
          <a:lstStyle/>
          <a:p>
            <a:pPr defTabSz="914400">
              <a:defRPr>
                <a:solidFill>
                  <a:schemeClr val="accent2"/>
                </a:solidFill>
                <a:latin typeface="Verdana"/>
                <a:ea typeface="Verdana"/>
                <a:cs typeface="Verdana"/>
                <a:sym typeface="Verdana"/>
              </a:defRPr>
            </a:pPr>
          </a:p>
        </p:txBody>
      </p:sp>
      <p:pic>
        <p:nvPicPr>
          <p:cNvPr id="303" name="image51.png"/>
          <p:cNvPicPr>
            <a:picLocks noChangeAspect="1"/>
          </p:cNvPicPr>
          <p:nvPr/>
        </p:nvPicPr>
        <p:blipFill>
          <a:blip r:embed="rId2">
            <a:extLst/>
          </a:blip>
          <a:stretch>
            <a:fillRect/>
          </a:stretch>
        </p:blipFill>
        <p:spPr>
          <a:xfrm>
            <a:off x="477670" y="202886"/>
            <a:ext cx="8411492" cy="6386828"/>
          </a:xfrm>
          <a:prstGeom prst="rect">
            <a:avLst/>
          </a:prstGeom>
          <a:ln w="12700">
            <a:miter lim="400000"/>
          </a:ln>
        </p:spPr>
      </p:pic>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Shape 95"/>
          <p:cNvSpPr/>
          <p:nvPr/>
        </p:nvSpPr>
        <p:spPr>
          <a:xfrm>
            <a:off x="70360" y="6613525"/>
            <a:ext cx="2320449" cy="2269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tabLst>
                <a:tab pos="8216900" algn="r"/>
              </a:tabLst>
              <a:defRPr sz="1000"/>
            </a:lvl1pPr>
          </a:lstStyle>
          <a:p>
            <a:pPr/>
            <a:r>
              <a:t>Oscar Kureba, Wits</a:t>
            </a:r>
          </a:p>
        </p:txBody>
      </p:sp>
      <p:sp>
        <p:nvSpPr>
          <p:cNvPr id="96" name="Shape 96"/>
          <p:cNvSpPr/>
          <p:nvPr>
            <p:ph type="title"/>
          </p:nvPr>
        </p:nvSpPr>
        <p:spPr>
          <a:xfrm>
            <a:off x="1247488" y="116632"/>
            <a:ext cx="6782463" cy="762001"/>
          </a:xfrm>
          <a:prstGeom prst="rect">
            <a:avLst/>
          </a:prstGeom>
          <a:solidFill>
            <a:schemeClr val="accent3">
              <a:lumOff val="44000"/>
            </a:schemeClr>
          </a:solidFill>
        </p:spPr>
        <p:txBody>
          <a:bodyPr/>
          <a:lstStyle/>
          <a:p>
            <a:pPr/>
            <a:r>
              <a:t>Large Hadron Collider</a:t>
            </a:r>
          </a:p>
        </p:txBody>
      </p:sp>
      <p:sp>
        <p:nvSpPr>
          <p:cNvPr id="97" name="Shape 97"/>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8" name="Shape 98"/>
          <p:cNvSpPr/>
          <p:nvPr>
            <p:ph type="body" idx="1"/>
          </p:nvPr>
        </p:nvSpPr>
        <p:spPr>
          <a:xfrm>
            <a:off x="183643" y="1124744"/>
            <a:ext cx="8710223" cy="5400600"/>
          </a:xfrm>
          <a:prstGeom prst="rect">
            <a:avLst/>
          </a:prstGeom>
        </p:spPr>
        <p:txBody>
          <a:bodyPr/>
          <a:lstStyle/>
          <a:p>
            <a:pPr/>
            <a:r>
              <a:t>Located at the France-Switzerland boarder</a:t>
            </a:r>
          </a:p>
        </p:txBody>
      </p:sp>
      <p:pic>
        <p:nvPicPr>
          <p:cNvPr id="99" name="image4.png"/>
          <p:cNvPicPr>
            <a:picLocks noChangeAspect="1"/>
          </p:cNvPicPr>
          <p:nvPr/>
        </p:nvPicPr>
        <p:blipFill>
          <a:blip r:embed="rId2">
            <a:extLst/>
          </a:blip>
          <a:stretch>
            <a:fillRect/>
          </a:stretch>
        </p:blipFill>
        <p:spPr>
          <a:xfrm>
            <a:off x="1968993" y="1661123"/>
            <a:ext cx="5235776" cy="4904534"/>
          </a:xfrm>
          <a:prstGeom prst="rect">
            <a:avLst/>
          </a:prstGeom>
          <a:ln w="12700">
            <a:miter lim="400000"/>
          </a:ln>
        </p:spPr>
      </p:pic>
      <p:sp>
        <p:nvSpPr>
          <p:cNvPr id="100" name="Shape 100"/>
          <p:cNvSpPr/>
          <p:nvPr/>
        </p:nvSpPr>
        <p:spPr>
          <a:xfrm>
            <a:off x="2531529" y="6613525"/>
            <a:ext cx="4221662" cy="2269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000"/>
            </a:lvl1pPr>
          </a:lstStyle>
          <a:p>
            <a:pPr/>
            <a:r>
              <a:t>test-beam activities at CERN</a:t>
            </a:r>
          </a:p>
        </p:txBody>
      </p:sp>
      <p:grpSp>
        <p:nvGrpSpPr>
          <p:cNvPr id="103" name="Group 103"/>
          <p:cNvGrpSpPr/>
          <p:nvPr/>
        </p:nvGrpSpPr>
        <p:grpSpPr>
          <a:xfrm>
            <a:off x="4521199" y="3135308"/>
            <a:ext cx="4540875" cy="1690693"/>
            <a:chOff x="0" y="0"/>
            <a:chExt cx="4540873" cy="1690692"/>
          </a:xfrm>
        </p:grpSpPr>
        <p:sp>
          <p:nvSpPr>
            <p:cNvPr id="101" name="Shape 101"/>
            <p:cNvSpPr/>
            <p:nvPr/>
          </p:nvSpPr>
          <p:spPr>
            <a:xfrm flipH="1">
              <a:off x="0" y="407991"/>
              <a:ext cx="3276600" cy="1282702"/>
            </a:xfrm>
            <a:prstGeom prst="line">
              <a:avLst/>
            </a:prstGeom>
            <a:noFill/>
            <a:ln w="25400" cap="flat">
              <a:solidFill>
                <a:srgbClr val="FF0000"/>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02" name="Shape 102"/>
            <p:cNvSpPr/>
            <p:nvPr/>
          </p:nvSpPr>
          <p:spPr>
            <a:xfrm>
              <a:off x="2505912" y="0"/>
              <a:ext cx="2034962"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b="1">
                  <a:solidFill>
                    <a:schemeClr val="accent2"/>
                  </a:solidFill>
                </a:defRPr>
              </a:lvl1pPr>
            </a:lstStyle>
            <a:p>
              <a:pPr/>
              <a:r>
                <a:t>Site for test-beam</a:t>
              </a:r>
            </a:p>
          </p:txBody>
        </p:sp>
      </p:gr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3" grpId="1"/>
    </p:bldLst>
  </p:timing>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5" name="Shape 305"/>
          <p:cNvSpPr/>
          <p:nvPr>
            <p:ph type="title"/>
          </p:nvPr>
        </p:nvSpPr>
        <p:spPr>
          <a:xfrm>
            <a:off x="1247488" y="116632"/>
            <a:ext cx="6782463" cy="762001"/>
          </a:xfrm>
          <a:prstGeom prst="rect">
            <a:avLst/>
          </a:prstGeom>
        </p:spPr>
        <p:txBody>
          <a:bodyPr/>
          <a:lstStyle/>
          <a:p>
            <a:pPr/>
            <a:r>
              <a:t>Super-drawer</a:t>
            </a:r>
          </a:p>
        </p:txBody>
      </p:sp>
      <p:sp>
        <p:nvSpPr>
          <p:cNvPr id="306" name="Shape 306"/>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7" name="image52.png"/>
          <p:cNvPicPr>
            <a:picLocks noChangeAspect="1"/>
          </p:cNvPicPr>
          <p:nvPr/>
        </p:nvPicPr>
        <p:blipFill>
          <a:blip r:embed="rId2">
            <a:extLst/>
          </a:blip>
          <a:stretch>
            <a:fillRect/>
          </a:stretch>
        </p:blipFill>
        <p:spPr>
          <a:xfrm>
            <a:off x="3510174" y="1886739"/>
            <a:ext cx="5426141" cy="4702288"/>
          </a:xfrm>
          <a:prstGeom prst="rect">
            <a:avLst/>
          </a:prstGeom>
          <a:ln w="12700">
            <a:miter lim="400000"/>
          </a:ln>
        </p:spPr>
      </p:pic>
      <p:sp>
        <p:nvSpPr>
          <p:cNvPr id="308" name="Shape 308"/>
          <p:cNvSpPr/>
          <p:nvPr/>
        </p:nvSpPr>
        <p:spPr>
          <a:xfrm>
            <a:off x="-90677" y="1190290"/>
            <a:ext cx="9093099" cy="6173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285750" indent="-285750">
              <a:buSzPct val="100000"/>
              <a:buFont typeface="Arial"/>
              <a:buChar char="•"/>
            </a:pPr>
            <a:r>
              <a:t>The Hybrid Demonstrator is fully compatible with the current electronics and acts as a</a:t>
            </a:r>
          </a:p>
          <a:p>
            <a:pPr/>
            <a:r>
              <a:t>     validation for the new read-out architecture</a:t>
            </a:r>
          </a:p>
        </p:txBody>
      </p:sp>
      <p:sp>
        <p:nvSpPr>
          <p:cNvPr id="309" name="Shape 309"/>
          <p:cNvSpPr/>
          <p:nvPr/>
        </p:nvSpPr>
        <p:spPr>
          <a:xfrm>
            <a:off x="-90677" y="2352723"/>
            <a:ext cx="3146820" cy="6173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285750" indent="-285750">
              <a:buSzPct val="100000"/>
              <a:buFont typeface="Arial"/>
              <a:buChar char="•"/>
            </a:pPr>
            <a:r>
              <a:t>4 mini-drawers make up a </a:t>
            </a:r>
          </a:p>
          <a:p>
            <a:pPr/>
            <a:r>
              <a:t>     super-drawer</a:t>
            </a:r>
          </a:p>
        </p:txBody>
      </p:sp>
    </p:spTree>
  </p:cSld>
  <p:clrMapOvr>
    <a:masterClrMapping/>
  </p:clrMapOvr>
  <p:transition xmlns:p14="http://schemas.microsoft.com/office/powerpoint/2010/main" spd="med" advClick="1" p14:dur="1000"/>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1" name="Shape 311"/>
          <p:cNvSpPr/>
          <p:nvPr>
            <p:ph type="title"/>
          </p:nvPr>
        </p:nvSpPr>
        <p:spPr>
          <a:xfrm>
            <a:off x="766152" y="116632"/>
            <a:ext cx="7790992" cy="762001"/>
          </a:xfrm>
          <a:prstGeom prst="rect">
            <a:avLst/>
          </a:prstGeom>
        </p:spPr>
        <p:txBody>
          <a:bodyPr/>
          <a:lstStyle/>
          <a:p>
            <a:pPr/>
            <a:r>
              <a:t>Wits contributions to the Demonstrator </a:t>
            </a:r>
          </a:p>
        </p:txBody>
      </p:sp>
      <p:sp>
        <p:nvSpPr>
          <p:cNvPr id="312" name="Shape 312"/>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3" name="Shape 313"/>
          <p:cNvSpPr/>
          <p:nvPr/>
        </p:nvSpPr>
        <p:spPr>
          <a:xfrm>
            <a:off x="268522" y="1096073"/>
            <a:ext cx="8064957" cy="14174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285750" indent="-285750">
              <a:buSzPct val="100000"/>
              <a:buFont typeface="Arial"/>
              <a:buChar char="•"/>
            </a:pPr>
            <a:r>
              <a:t>Wits is responsible for the conceptual design and manufacture of </a:t>
            </a:r>
          </a:p>
          <a:p>
            <a:pPr/>
            <a:r>
              <a:t>     the next generation front-end electronics test-bench</a:t>
            </a:r>
          </a:p>
          <a:p>
            <a:pPr marL="285750" indent="-285750">
              <a:buSzPct val="100000"/>
              <a:buFont typeface="Arial"/>
              <a:buChar char="•"/>
            </a:pPr>
            <a:r>
              <a:t>Portable ReadOut ModulE for TileCal ElectrOnics (PROMETEO)</a:t>
            </a:r>
          </a:p>
          <a:p>
            <a:pPr marL="285750" indent="-285750">
              <a:buSzPct val="100000"/>
              <a:buFont typeface="Arial"/>
              <a:buChar char="•"/>
            </a:pPr>
            <a:r>
              <a:t>Used for the certification of the new electronics design for Phase II upgrade</a:t>
            </a:r>
          </a:p>
          <a:p>
            <a:pPr marL="285750" indent="-285750">
              <a:buSzPct val="100000"/>
              <a:buFont typeface="Arial"/>
              <a:buChar char="•"/>
            </a:pPr>
            <a:r>
              <a:t>All custom-designed modules were manufactured in South Africa</a:t>
            </a:r>
          </a:p>
        </p:txBody>
      </p:sp>
      <p:grpSp>
        <p:nvGrpSpPr>
          <p:cNvPr id="316" name="Group 316"/>
          <p:cNvGrpSpPr/>
          <p:nvPr/>
        </p:nvGrpSpPr>
        <p:grpSpPr>
          <a:xfrm>
            <a:off x="2977538" y="2958873"/>
            <a:ext cx="6039796" cy="3552047"/>
            <a:chOff x="0" y="0"/>
            <a:chExt cx="6039794" cy="3552046"/>
          </a:xfrm>
        </p:grpSpPr>
        <p:pic>
          <p:nvPicPr>
            <p:cNvPr id="314" name="image53.png"/>
            <p:cNvPicPr>
              <a:picLocks noChangeAspect="1"/>
            </p:cNvPicPr>
            <p:nvPr/>
          </p:nvPicPr>
          <p:blipFill>
            <a:blip r:embed="rId2">
              <a:extLst/>
            </a:blip>
            <a:stretch>
              <a:fillRect/>
            </a:stretch>
          </p:blipFill>
          <p:spPr>
            <a:xfrm>
              <a:off x="0" y="289168"/>
              <a:ext cx="6039795" cy="3262879"/>
            </a:xfrm>
            <a:prstGeom prst="rect">
              <a:avLst/>
            </a:prstGeom>
            <a:ln w="12700" cap="flat">
              <a:noFill/>
              <a:miter lim="400000"/>
            </a:ln>
            <a:effectLst/>
          </p:spPr>
        </p:pic>
        <p:sp>
          <p:nvSpPr>
            <p:cNvPr id="315" name="Shape 315"/>
            <p:cNvSpPr/>
            <p:nvPr/>
          </p:nvSpPr>
          <p:spPr>
            <a:xfrm>
              <a:off x="4614012" y="0"/>
              <a:ext cx="1399194" cy="3835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b="1" sz="2000">
                  <a:solidFill>
                    <a:schemeClr val="accent2"/>
                  </a:solidFill>
                  <a:latin typeface="Trebuchet MS"/>
                  <a:ea typeface="Trebuchet MS"/>
                  <a:cs typeface="Trebuchet MS"/>
                  <a:sym typeface="Trebuchet MS"/>
                </a:defRPr>
              </a:lvl1pPr>
            </a:lstStyle>
            <a:p>
              <a:pPr/>
              <a:r>
                <a:t>PROMETEO</a:t>
              </a:r>
            </a:p>
          </p:txBody>
        </p:sp>
      </p:grpSp>
      <p:pic>
        <p:nvPicPr>
          <p:cNvPr id="317" name="image54.png"/>
          <p:cNvPicPr>
            <a:picLocks noChangeAspect="1"/>
          </p:cNvPicPr>
          <p:nvPr/>
        </p:nvPicPr>
        <p:blipFill>
          <a:blip r:embed="rId3">
            <a:extLst/>
          </a:blip>
          <a:stretch>
            <a:fillRect/>
          </a:stretch>
        </p:blipFill>
        <p:spPr>
          <a:xfrm>
            <a:off x="268522" y="2649601"/>
            <a:ext cx="3606009" cy="1921189"/>
          </a:xfrm>
          <a:prstGeom prst="rect">
            <a:avLst/>
          </a:prstGeom>
          <a:ln w="12700">
            <a:miter lim="400000"/>
          </a:ln>
          <a:effectLst>
            <a:outerShdw sx="100000" sy="100000" kx="0" ky="0" algn="b" rotWithShape="0" blurRad="190500" dist="0" dir="0">
              <a:srgbClr val="000000">
                <a:alpha val="70000"/>
              </a:srgbClr>
            </a:outerShdw>
          </a:effectLst>
        </p:spPr>
      </p:pic>
      <p:sp>
        <p:nvSpPr>
          <p:cNvPr id="318" name="Shape 318"/>
          <p:cNvSpPr/>
          <p:nvPr/>
        </p:nvSpPr>
        <p:spPr>
          <a:xfrm rot="10080746">
            <a:off x="3060279" y="4650907"/>
            <a:ext cx="307266" cy="828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597"/>
                </a:moveTo>
                <a:lnTo>
                  <a:pt x="5400" y="17597"/>
                </a:lnTo>
                <a:lnTo>
                  <a:pt x="5400" y="0"/>
                </a:lnTo>
                <a:lnTo>
                  <a:pt x="16200" y="0"/>
                </a:lnTo>
                <a:lnTo>
                  <a:pt x="16200" y="17597"/>
                </a:lnTo>
                <a:lnTo>
                  <a:pt x="21600" y="17597"/>
                </a:lnTo>
                <a:lnTo>
                  <a:pt x="10800" y="21600"/>
                </a:lnTo>
                <a:close/>
              </a:path>
            </a:pathLst>
          </a:custGeom>
          <a:solidFill>
            <a:schemeClr val="accent1"/>
          </a:solidFill>
          <a:ln w="25400">
            <a:solidFill>
              <a:srgbClr val="9595BA"/>
            </a:solidFill>
          </a:ln>
        </p:spPr>
        <p:txBody>
          <a:bodyPr lIns="45719" rIns="45719" anchor="ctr"/>
          <a:lstStyle/>
          <a:p>
            <a:pPr algn="ctr">
              <a:defRPr>
                <a:solidFill>
                  <a:schemeClr val="accent3">
                    <a:lumOff val="44000"/>
                  </a:schemeClr>
                </a:solidFill>
              </a:defRPr>
            </a:pPr>
          </a:p>
        </p:txBody>
      </p:sp>
      <p:pic>
        <p:nvPicPr>
          <p:cNvPr id="319" name="image55.jpg" descr="http://whygo-afr.s3.amazonaws.com/www.southafricalogue.com/files/2011/09/south-africa-flag.jpg"/>
          <p:cNvPicPr>
            <a:picLocks noChangeAspect="1"/>
          </p:cNvPicPr>
          <p:nvPr/>
        </p:nvPicPr>
        <p:blipFill>
          <a:blip r:embed="rId4">
            <a:extLst/>
          </a:blip>
          <a:stretch>
            <a:fillRect/>
          </a:stretch>
        </p:blipFill>
        <p:spPr>
          <a:xfrm flipV="1">
            <a:off x="8296595" y="3673273"/>
            <a:ext cx="282053" cy="187742"/>
          </a:xfrm>
          <a:prstGeom prst="rect">
            <a:avLst/>
          </a:prstGeom>
          <a:ln w="12700">
            <a:miter lim="400000"/>
          </a:ln>
          <a:effectLst>
            <a:outerShdw sx="100000" sy="100000" kx="0" ky="0" algn="b" rotWithShape="0" blurRad="190500" dist="0" dir="0">
              <a:srgbClr val="000000">
                <a:alpha val="70000"/>
              </a:srgbClr>
            </a:outerShdw>
          </a:effectLst>
        </p:spPr>
      </p:pic>
      <p:pic>
        <p:nvPicPr>
          <p:cNvPr id="320" name="image55.jpg" descr="http://whygo-afr.s3.amazonaws.com/www.southafricalogue.com/files/2011/09/south-africa-flag.jpg"/>
          <p:cNvPicPr>
            <a:picLocks noChangeAspect="1"/>
          </p:cNvPicPr>
          <p:nvPr/>
        </p:nvPicPr>
        <p:blipFill>
          <a:blip r:embed="rId4">
            <a:extLst/>
          </a:blip>
          <a:stretch>
            <a:fillRect/>
          </a:stretch>
        </p:blipFill>
        <p:spPr>
          <a:xfrm flipV="1">
            <a:off x="8241392" y="6323177"/>
            <a:ext cx="282053" cy="187742"/>
          </a:xfrm>
          <a:prstGeom prst="rect">
            <a:avLst/>
          </a:prstGeom>
          <a:ln w="12700">
            <a:miter lim="400000"/>
          </a:ln>
          <a:effectLst>
            <a:outerShdw sx="100000" sy="100000" kx="0" ky="0" algn="b" rotWithShape="0" blurRad="190500" dist="0" dir="0">
              <a:srgbClr val="000000">
                <a:alpha val="70000"/>
              </a:srgbClr>
            </a:outerShdw>
          </a:effectLst>
        </p:spPr>
      </p:pic>
      <p:pic>
        <p:nvPicPr>
          <p:cNvPr id="321" name="image55.jpg" descr="http://whygo-afr.s3.amazonaws.com/www.southafricalogue.com/files/2011/09/south-africa-flag.jpg"/>
          <p:cNvPicPr>
            <a:picLocks noChangeAspect="1"/>
          </p:cNvPicPr>
          <p:nvPr/>
        </p:nvPicPr>
        <p:blipFill>
          <a:blip r:embed="rId4">
            <a:extLst/>
          </a:blip>
          <a:stretch>
            <a:fillRect/>
          </a:stretch>
        </p:blipFill>
        <p:spPr>
          <a:xfrm flipV="1">
            <a:off x="7088347" y="4378292"/>
            <a:ext cx="282053" cy="187742"/>
          </a:xfrm>
          <a:prstGeom prst="rect">
            <a:avLst/>
          </a:prstGeom>
          <a:ln w="12700">
            <a:miter lim="400000"/>
          </a:ln>
          <a:effectLst>
            <a:outerShdw sx="100000" sy="100000" kx="0" ky="0" algn="b" rotWithShape="0" blurRad="190500" dist="0" dir="0">
              <a:srgbClr val="000000">
                <a:alpha val="70000"/>
              </a:srgbClr>
            </a:outerShdw>
          </a:effectLst>
        </p:spPr>
      </p:pic>
    </p:spTree>
  </p:cSld>
  <p:clrMapOvr>
    <a:masterClrMapping/>
  </p:clrMapOvr>
  <p:transition xmlns:p14="http://schemas.microsoft.com/office/powerpoint/2010/main" spd="med" advClick="1" p14:dur="1000"/>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3" name="Shape 323"/>
          <p:cNvSpPr/>
          <p:nvPr/>
        </p:nvSpPr>
        <p:spPr>
          <a:xfrm>
            <a:off x="117037" y="1118977"/>
            <a:ext cx="8208458" cy="578480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23838" indent="-223838" defTabSz="914400">
              <a:lnSpc>
                <a:spcPct val="90000"/>
              </a:lnSpc>
              <a:spcBef>
                <a:spcPts val="1800"/>
              </a:spcBef>
              <a:buClr>
                <a:schemeClr val="accent1"/>
              </a:buClr>
              <a:buSzPct val="100000"/>
              <a:buFont typeface="Arial"/>
              <a:buChar char="•"/>
              <a:defRPr b="1" sz="2000">
                <a:solidFill>
                  <a:srgbClr val="0D0D0D"/>
                </a:solidFill>
              </a:defRPr>
            </a:pPr>
            <a:r>
              <a:t>Project Aim: </a:t>
            </a:r>
            <a:r>
              <a:rPr b="0"/>
              <a:t>Develop, test and validate a new ADC board</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Manufactured in South Africa </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Used to test adder cards on TileCal front end electronics</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16 analog signals digitised</a:t>
            </a:r>
            <a:br/>
            <a:r>
              <a:t>from the TileCal and Muon Triggers</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7.68 Gb/s Data to FPGA</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Xilinx Virtex7 on VC707 Dev Board</a:t>
            </a:r>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Two 8 channel, 12 bit, 50 MSample/s</a:t>
            </a:r>
            <a:br/>
            <a:r>
              <a:t>ADCs</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Developing VHDL Firmware for </a:t>
            </a:r>
            <a:br/>
            <a:r>
              <a:t>Control and Readout</a:t>
            </a:r>
            <a:endParaRPr sz="2400"/>
          </a:p>
          <a:p>
            <a:pPr marL="223838" indent="-223838" defTabSz="914400">
              <a:lnSpc>
                <a:spcPct val="90000"/>
              </a:lnSpc>
              <a:spcBef>
                <a:spcPts val="1800"/>
              </a:spcBef>
              <a:buClr>
                <a:schemeClr val="accent1"/>
              </a:buClr>
              <a:buSzPct val="100000"/>
              <a:buFont typeface="Arial"/>
              <a:buChar char="•"/>
              <a:defRPr sz="2000">
                <a:solidFill>
                  <a:srgbClr val="0D0D0D"/>
                </a:solidFill>
              </a:defRPr>
            </a:pPr>
            <a:r>
              <a:t>Integration with TilePPR Firmware</a:t>
            </a:r>
            <a:endParaRPr sz="2400"/>
          </a:p>
          <a:p>
            <a:pPr marL="223838" indent="-223838" defTabSz="914400">
              <a:lnSpc>
                <a:spcPct val="90000"/>
              </a:lnSpc>
              <a:spcBef>
                <a:spcPts val="1800"/>
              </a:spcBef>
              <a:buClr>
                <a:schemeClr val="accent1"/>
              </a:buClr>
              <a:buSzPct val="100000"/>
              <a:buFont typeface="Arial"/>
              <a:buChar char="•"/>
              <a:defRPr sz="2000">
                <a:solidFill>
                  <a:srgbClr val="0D0D0D"/>
                </a:solidFill>
              </a:defRPr>
            </a:pPr>
          </a:p>
        </p:txBody>
      </p:sp>
      <p:pic>
        <p:nvPicPr>
          <p:cNvPr id="324" name="image56.jpg"/>
          <p:cNvPicPr>
            <a:picLocks noChangeAspect="1"/>
          </p:cNvPicPr>
          <p:nvPr/>
        </p:nvPicPr>
        <p:blipFill>
          <a:blip r:embed="rId2">
            <a:extLst/>
          </a:blip>
          <a:srcRect l="0" t="0" r="10072" b="947"/>
          <a:stretch>
            <a:fillRect/>
          </a:stretch>
        </p:blipFill>
        <p:spPr>
          <a:xfrm>
            <a:off x="5133978" y="2683644"/>
            <a:ext cx="3811456" cy="3888431"/>
          </a:xfrm>
          <a:prstGeom prst="rect">
            <a:avLst/>
          </a:prstGeom>
          <a:ln w="12700">
            <a:miter lim="400000"/>
          </a:ln>
          <a:effectLst>
            <a:outerShdw sx="100000" sy="100000" kx="0" ky="0" algn="b" rotWithShape="0" blurRad="190500" dist="0" dir="0">
              <a:srgbClr val="000000">
                <a:alpha val="70000"/>
              </a:srgbClr>
            </a:outerShdw>
          </a:effectLst>
        </p:spPr>
      </p:pic>
      <p:sp>
        <p:nvSpPr>
          <p:cNvPr id="325" name="Shape 325"/>
          <p:cNvSpPr/>
          <p:nvPr>
            <p:ph type="title"/>
          </p:nvPr>
        </p:nvSpPr>
        <p:spPr>
          <a:xfrm>
            <a:off x="1007273" y="318876"/>
            <a:ext cx="6859786" cy="800101"/>
          </a:xfrm>
          <a:prstGeom prst="rect">
            <a:avLst/>
          </a:prstGeom>
        </p:spPr>
        <p:txBody>
          <a:bodyPr/>
          <a:lstStyle>
            <a:lvl1pPr>
              <a:defRPr sz="2000"/>
            </a:lvl1pPr>
          </a:lstStyle>
          <a:p>
            <a:pPr/>
            <a:r>
              <a:t>ADC Board (For PROMETEO)</a:t>
            </a:r>
          </a:p>
        </p:txBody>
      </p:sp>
      <p:pic>
        <p:nvPicPr>
          <p:cNvPr id="326" name="image55.jpg" descr="http://whygo-afr.s3.amazonaws.com/www.southafricalogue.com/files/2011/09/south-africa-flag.jpg"/>
          <p:cNvPicPr>
            <a:picLocks noChangeAspect="1"/>
          </p:cNvPicPr>
          <p:nvPr/>
        </p:nvPicPr>
        <p:blipFill>
          <a:blip r:embed="rId3">
            <a:extLst/>
          </a:blip>
          <a:stretch>
            <a:fillRect/>
          </a:stretch>
        </p:blipFill>
        <p:spPr>
          <a:xfrm>
            <a:off x="4025651" y="1523409"/>
            <a:ext cx="594432" cy="395669"/>
          </a:xfrm>
          <a:prstGeom prst="rect">
            <a:avLst/>
          </a:prstGeom>
          <a:ln w="12700">
            <a:miter lim="400000"/>
          </a:ln>
          <a:effectLst>
            <a:outerShdw sx="100000" sy="100000" kx="0" ky="0" algn="b" rotWithShape="0" blurRad="190500" dist="0" dir="0">
              <a:srgbClr val="000000">
                <a:alpha val="70000"/>
              </a:srgbClr>
            </a:outerShdw>
          </a:effectLst>
        </p:spPr>
      </p:pic>
    </p:spTree>
  </p:cSld>
  <p:clrMapOvr>
    <a:masterClrMapping/>
  </p:clrMapOvr>
  <p:transition xmlns:p14="http://schemas.microsoft.com/office/powerpoint/2010/main" spd="med" advClick="1" p14:dur="1000"/>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8" name="Shape 328"/>
          <p:cNvSpPr/>
          <p:nvPr>
            <p:ph type="body" idx="1"/>
          </p:nvPr>
        </p:nvSpPr>
        <p:spPr>
          <a:xfrm>
            <a:off x="33515" y="1124744"/>
            <a:ext cx="8710223" cy="5400600"/>
          </a:xfrm>
          <a:prstGeom prst="rect">
            <a:avLst/>
          </a:prstGeom>
        </p:spPr>
        <p:txBody>
          <a:bodyPr/>
          <a:lstStyle/>
          <a:p>
            <a:pPr marL="0" indent="0">
              <a:buSzTx/>
              <a:buNone/>
            </a:pPr>
          </a:p>
          <a:p>
            <a:pPr>
              <a:spcBef>
                <a:spcPts val="400"/>
              </a:spcBef>
              <a:defRPr sz="1800"/>
            </a:pPr>
            <a:r>
              <a:t>Formerly known as the sROD, this 16 layer board is the most complex manufactured so far in South Africa</a:t>
            </a:r>
          </a:p>
          <a:p>
            <a:pPr>
              <a:spcBef>
                <a:spcPts val="400"/>
              </a:spcBef>
              <a:defRPr sz="1800"/>
            </a:pPr>
            <a:r>
              <a:t>In production at Trax company, Cape Town</a:t>
            </a:r>
          </a:p>
          <a:p>
            <a:pPr>
              <a:spcBef>
                <a:spcPts val="400"/>
              </a:spcBef>
              <a:defRPr sz="1800"/>
            </a:pPr>
            <a:r>
              <a:t>It is able to process a total throughput of 290 GB/s</a:t>
            </a:r>
          </a:p>
          <a:p>
            <a:pPr>
              <a:spcBef>
                <a:spcPts val="400"/>
              </a:spcBef>
              <a:defRPr sz="1800"/>
            </a:pPr>
            <a:r>
              <a:t>Main functionality: </a:t>
            </a:r>
            <a:r>
              <a:rPr>
                <a:solidFill>
                  <a:srgbClr val="16165D"/>
                </a:solidFill>
              </a:rPr>
              <a:t>Main data read out, </a:t>
            </a:r>
            <a:endParaRPr>
              <a:solidFill>
                <a:srgbClr val="16165D"/>
              </a:solidFill>
            </a:endParaRPr>
          </a:p>
          <a:p>
            <a:pPr marL="0" indent="0">
              <a:spcBef>
                <a:spcPts val="400"/>
              </a:spcBef>
              <a:buSzTx/>
              <a:buNone/>
              <a:defRPr sz="1800">
                <a:solidFill>
                  <a:srgbClr val="16165D"/>
                </a:solidFill>
              </a:defRPr>
            </a:pPr>
            <a:r>
              <a:t>Trigger and Timing Control distribution, DCS commands </a:t>
            </a:r>
          </a:p>
          <a:p>
            <a:pPr marL="0" indent="0">
              <a:spcBef>
                <a:spcPts val="400"/>
              </a:spcBef>
              <a:buSzTx/>
              <a:buNone/>
              <a:defRPr sz="1800">
                <a:solidFill>
                  <a:srgbClr val="16165D"/>
                </a:solidFill>
              </a:defRPr>
            </a:pPr>
            <a:r>
              <a:t>to front-end</a:t>
            </a:r>
          </a:p>
        </p:txBody>
      </p:sp>
      <p:sp>
        <p:nvSpPr>
          <p:cNvPr id="329" name="Shape 329"/>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30" name="image57.png"/>
          <p:cNvPicPr>
            <a:picLocks noChangeAspect="1"/>
          </p:cNvPicPr>
          <p:nvPr/>
        </p:nvPicPr>
        <p:blipFill>
          <a:blip r:embed="rId2">
            <a:extLst/>
          </a:blip>
          <a:stretch>
            <a:fillRect/>
          </a:stretch>
        </p:blipFill>
        <p:spPr>
          <a:xfrm>
            <a:off x="3905353" y="93564"/>
            <a:ext cx="5126071" cy="1392431"/>
          </a:xfrm>
          <a:prstGeom prst="rect">
            <a:avLst/>
          </a:prstGeom>
          <a:ln w="12700">
            <a:miter lim="400000"/>
          </a:ln>
        </p:spPr>
      </p:pic>
      <p:pic>
        <p:nvPicPr>
          <p:cNvPr id="331" name="image58.png"/>
          <p:cNvPicPr>
            <a:picLocks noChangeAspect="1"/>
          </p:cNvPicPr>
          <p:nvPr/>
        </p:nvPicPr>
        <p:blipFill>
          <a:blip r:embed="rId3">
            <a:extLst/>
          </a:blip>
          <a:stretch>
            <a:fillRect/>
          </a:stretch>
        </p:blipFill>
        <p:spPr>
          <a:xfrm rot="10800000">
            <a:off x="6952112" y="2086029"/>
            <a:ext cx="2132056" cy="1674696"/>
          </a:xfrm>
          <a:prstGeom prst="rect">
            <a:avLst/>
          </a:prstGeom>
          <a:ln w="12700">
            <a:miter lim="400000"/>
          </a:ln>
        </p:spPr>
      </p:pic>
      <p:pic>
        <p:nvPicPr>
          <p:cNvPr id="332" name="image59.png"/>
          <p:cNvPicPr>
            <a:picLocks noChangeAspect="1"/>
          </p:cNvPicPr>
          <p:nvPr/>
        </p:nvPicPr>
        <p:blipFill>
          <a:blip r:embed="rId4">
            <a:extLst/>
          </a:blip>
          <a:stretch>
            <a:fillRect/>
          </a:stretch>
        </p:blipFill>
        <p:spPr>
          <a:xfrm>
            <a:off x="46084" y="3979092"/>
            <a:ext cx="4063741" cy="2601898"/>
          </a:xfrm>
          <a:prstGeom prst="rect">
            <a:avLst/>
          </a:prstGeom>
          <a:ln w="12700">
            <a:miter lim="400000"/>
          </a:ln>
        </p:spPr>
      </p:pic>
      <p:grpSp>
        <p:nvGrpSpPr>
          <p:cNvPr id="336" name="Group 336"/>
          <p:cNvGrpSpPr/>
          <p:nvPr/>
        </p:nvGrpSpPr>
        <p:grpSpPr>
          <a:xfrm>
            <a:off x="5512508" y="93563"/>
            <a:ext cx="3518916" cy="1416552"/>
            <a:chOff x="0" y="0"/>
            <a:chExt cx="3518915" cy="1416550"/>
          </a:xfrm>
        </p:grpSpPr>
        <p:sp>
          <p:nvSpPr>
            <p:cNvPr id="333" name="Shape 333"/>
            <p:cNvSpPr/>
            <p:nvPr/>
          </p:nvSpPr>
          <p:spPr>
            <a:xfrm>
              <a:off x="1840790" y="0"/>
              <a:ext cx="1678126" cy="1125637"/>
            </a:xfrm>
            <a:prstGeom prst="rect">
              <a:avLst/>
            </a:prstGeom>
            <a:noFill/>
            <a:ln w="31750" cap="flat">
              <a:solidFill>
                <a:srgbClr val="FF0000"/>
              </a:solidFill>
              <a:prstDash val="sysDash"/>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defTabSz="914400">
                <a:defRPr>
                  <a:solidFill>
                    <a:schemeClr val="accent2"/>
                  </a:solidFill>
                  <a:latin typeface="Verdana"/>
                  <a:ea typeface="Verdana"/>
                  <a:cs typeface="Verdana"/>
                  <a:sym typeface="Verdana"/>
                </a:defRPr>
              </a:pPr>
            </a:p>
          </p:txBody>
        </p:sp>
        <p:sp>
          <p:nvSpPr>
            <p:cNvPr id="334" name="Shape 334"/>
            <p:cNvSpPr/>
            <p:nvPr/>
          </p:nvSpPr>
          <p:spPr>
            <a:xfrm>
              <a:off x="0" y="1041320"/>
              <a:ext cx="974785"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b="1" sz="2000"/>
              </a:lvl1pPr>
            </a:lstStyle>
            <a:p>
              <a:pPr/>
              <a:r>
                <a:t>TilePPr</a:t>
              </a:r>
            </a:p>
          </p:txBody>
        </p:sp>
        <p:sp>
          <p:nvSpPr>
            <p:cNvPr id="335" name="Shape 335"/>
            <p:cNvSpPr/>
            <p:nvPr/>
          </p:nvSpPr>
          <p:spPr>
            <a:xfrm flipV="1">
              <a:off x="1038416" y="1031180"/>
              <a:ext cx="802376" cy="158827"/>
            </a:xfrm>
            <a:prstGeom prst="line">
              <a:avLst/>
            </a:prstGeom>
            <a:noFill/>
            <a:ln w="31750" cap="flat">
              <a:solidFill>
                <a:srgbClr val="FF0000"/>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pic>
        <p:nvPicPr>
          <p:cNvPr id="337" name="image60.jpg" descr="http://2.bp.blogspot.com/-TGpVzL661Vw/Vem1007e20I/AAAAAAAAAWE/tmcgcIsjftc/s640/Board%2525201.JPG"/>
          <p:cNvPicPr>
            <a:picLocks noChangeAspect="1"/>
          </p:cNvPicPr>
          <p:nvPr/>
        </p:nvPicPr>
        <p:blipFill>
          <a:blip r:embed="rId5">
            <a:extLst/>
          </a:blip>
          <a:srcRect l="0" t="10606" r="4596" b="3646"/>
          <a:stretch>
            <a:fillRect/>
          </a:stretch>
        </p:blipFill>
        <p:spPr>
          <a:xfrm rot="16200000">
            <a:off x="7402327" y="5025935"/>
            <a:ext cx="1364107" cy="1634706"/>
          </a:xfrm>
          <a:prstGeom prst="rect">
            <a:avLst/>
          </a:prstGeom>
          <a:ln w="12700">
            <a:miter lim="400000"/>
          </a:ln>
        </p:spPr>
      </p:pic>
      <p:sp>
        <p:nvSpPr>
          <p:cNvPr id="338" name="Shape 338"/>
          <p:cNvSpPr/>
          <p:nvPr/>
        </p:nvSpPr>
        <p:spPr>
          <a:xfrm>
            <a:off x="116461" y="84315"/>
            <a:ext cx="3866262" cy="1134886"/>
          </a:xfrm>
          <a:prstGeom prst="rect">
            <a:avLst/>
          </a:prstGeom>
          <a:solidFill>
            <a:schemeClr val="accent3">
              <a:lumOff val="44000"/>
            </a:schemeClr>
          </a:solidFill>
          <a:ln w="12700">
            <a:miter lim="400000"/>
          </a:ln>
        </p:spPr>
        <p:txBody>
          <a:bodyPr lIns="45719" rIns="45719"/>
          <a:lstStyle/>
          <a:p>
            <a:pPr defTabSz="914400">
              <a:defRPr>
                <a:solidFill>
                  <a:schemeClr val="accent2"/>
                </a:solidFill>
                <a:latin typeface="Verdana"/>
                <a:ea typeface="Verdana"/>
                <a:cs typeface="Verdana"/>
                <a:sym typeface="Verdana"/>
              </a:defRPr>
            </a:pPr>
          </a:p>
        </p:txBody>
      </p:sp>
      <p:sp>
        <p:nvSpPr>
          <p:cNvPr id="339" name="Shape 339"/>
          <p:cNvSpPr/>
          <p:nvPr>
            <p:ph type="title"/>
          </p:nvPr>
        </p:nvSpPr>
        <p:spPr>
          <a:xfrm>
            <a:off x="102813" y="125984"/>
            <a:ext cx="1747636" cy="762001"/>
          </a:xfrm>
          <a:prstGeom prst="rect">
            <a:avLst/>
          </a:prstGeom>
        </p:spPr>
        <p:txBody>
          <a:bodyPr/>
          <a:lstStyle>
            <a:lvl1pPr>
              <a:defRPr sz="2000"/>
            </a:lvl1pPr>
          </a:lstStyle>
          <a:p>
            <a:pPr/>
            <a:r>
              <a:t>TilePPr</a:t>
            </a:r>
          </a:p>
        </p:txBody>
      </p:sp>
      <p:pic>
        <p:nvPicPr>
          <p:cNvPr id="340" name="image55.jpg" descr="http://whygo-afr.s3.amazonaws.com/www.southafricalogue.com/files/2011/09/south-africa-flag.jpg"/>
          <p:cNvPicPr>
            <a:picLocks noChangeAspect="1"/>
          </p:cNvPicPr>
          <p:nvPr/>
        </p:nvPicPr>
        <p:blipFill>
          <a:blip r:embed="rId6">
            <a:extLst/>
          </a:blip>
          <a:stretch>
            <a:fillRect/>
          </a:stretch>
        </p:blipFill>
        <p:spPr>
          <a:xfrm flipV="1">
            <a:off x="4177496" y="1936568"/>
            <a:ext cx="449086" cy="298923"/>
          </a:xfrm>
          <a:prstGeom prst="rect">
            <a:avLst/>
          </a:prstGeom>
          <a:ln w="12700">
            <a:miter lim="400000"/>
          </a:ln>
          <a:effectLst>
            <a:outerShdw sx="100000" sy="100000" kx="0" ky="0" algn="b" rotWithShape="0" blurRad="190500" dist="0" dir="0">
              <a:srgbClr val="000000">
                <a:alpha val="70000"/>
              </a:srgbClr>
            </a:outerShdw>
          </a:effectLst>
        </p:spPr>
      </p:pic>
      <p:sp>
        <p:nvSpPr>
          <p:cNvPr id="341" name="Shape 341"/>
          <p:cNvSpPr/>
          <p:nvPr/>
        </p:nvSpPr>
        <p:spPr>
          <a:xfrm>
            <a:off x="7151427" y="3760723"/>
            <a:ext cx="1353850"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1</a:t>
            </a:r>
            <a:r>
              <a:rPr baseline="30000"/>
              <a:t>st</a:t>
            </a:r>
            <a:r>
              <a:t> ptototype</a:t>
            </a:r>
          </a:p>
        </p:txBody>
      </p:sp>
      <p:pic>
        <p:nvPicPr>
          <p:cNvPr id="342" name="image61.jpg" descr="http://2.bp.blogspot.com/-hXZIdOXIlBQ/Vem16gVeDDI/AAAAAAAAAWM/cqJ1gWrnJuY/s640/Board%2525202.JPG"/>
          <p:cNvPicPr>
            <a:picLocks noChangeAspect="1"/>
          </p:cNvPicPr>
          <p:nvPr/>
        </p:nvPicPr>
        <p:blipFill>
          <a:blip r:embed="rId7">
            <a:extLst/>
          </a:blip>
          <a:srcRect l="0" t="4597" r="7767" b="3163"/>
          <a:stretch>
            <a:fillRect/>
          </a:stretch>
        </p:blipFill>
        <p:spPr>
          <a:xfrm rot="16200000">
            <a:off x="4452642" y="4933822"/>
            <a:ext cx="1364109" cy="1818933"/>
          </a:xfrm>
          <a:prstGeom prst="rect">
            <a:avLst/>
          </a:prstGeom>
          <a:ln w="12700">
            <a:miter lim="400000"/>
          </a:ln>
        </p:spPr>
      </p:pic>
      <p:pic>
        <p:nvPicPr>
          <p:cNvPr id="343" name="image62.jpg" descr="http://3.bp.blogspot.com/-bo4Op_8sVcs/Vem1-9zULoI/AAAAAAAAAWU/1Pg_ULsgLJg/s640/Board%2525203.JPG"/>
          <p:cNvPicPr>
            <a:picLocks noChangeAspect="1"/>
          </p:cNvPicPr>
          <p:nvPr/>
        </p:nvPicPr>
        <p:blipFill>
          <a:blip r:embed="rId8">
            <a:extLst/>
          </a:blip>
          <a:srcRect l="5349" t="5265" r="2710" b="0"/>
          <a:stretch>
            <a:fillRect/>
          </a:stretch>
        </p:blipFill>
        <p:spPr>
          <a:xfrm rot="16200000">
            <a:off x="5229807" y="3423758"/>
            <a:ext cx="1364109" cy="187408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3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6" grpId="1"/>
    </p:bldLst>
  </p:timing>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45" name="image63.png" descr="C:\Users\Rob\Desktop\Screen Shot 2015-02-09 at 10.39.44.png"/>
          <p:cNvPicPr>
            <a:picLocks noChangeAspect="1"/>
          </p:cNvPicPr>
          <p:nvPr/>
        </p:nvPicPr>
        <p:blipFill>
          <a:blip r:embed="rId2">
            <a:extLst/>
          </a:blip>
          <a:srcRect l="31117" t="164" r="0" b="15040"/>
          <a:stretch>
            <a:fillRect/>
          </a:stretch>
        </p:blipFill>
        <p:spPr>
          <a:xfrm>
            <a:off x="3244956" y="3495728"/>
            <a:ext cx="2863164" cy="2760217"/>
          </a:xfrm>
          <a:prstGeom prst="rect">
            <a:avLst/>
          </a:prstGeom>
          <a:ln w="12700">
            <a:miter lim="400000"/>
          </a:ln>
          <a:effectLst>
            <a:outerShdw sx="100000" sy="100000" kx="0" ky="0" algn="b" rotWithShape="0" blurRad="190500" dist="0" dir="0">
              <a:srgbClr val="000000">
                <a:alpha val="70000"/>
              </a:srgbClr>
            </a:outerShdw>
          </a:effectLst>
        </p:spPr>
      </p:pic>
      <p:sp>
        <p:nvSpPr>
          <p:cNvPr id="346" name="Shape 346"/>
          <p:cNvSpPr/>
          <p:nvPr>
            <p:ph type="title"/>
          </p:nvPr>
        </p:nvSpPr>
        <p:spPr>
          <a:xfrm>
            <a:off x="849214" y="50799"/>
            <a:ext cx="7750827" cy="1017502"/>
          </a:xfrm>
          <a:prstGeom prst="rect">
            <a:avLst/>
          </a:prstGeom>
        </p:spPr>
        <p:txBody>
          <a:bodyPr/>
          <a:lstStyle/>
          <a:p>
            <a:pPr>
              <a:defRPr sz="2000">
                <a:latin typeface="Arial"/>
                <a:ea typeface="Arial"/>
                <a:cs typeface="Arial"/>
                <a:sym typeface="Arial"/>
              </a:defRPr>
            </a:pPr>
            <a:r>
              <a:t>ATCA Framework</a:t>
            </a:r>
            <a:br/>
            <a:r>
              <a:t>(Advanced Telecommunications Computing Architecture)</a:t>
            </a:r>
          </a:p>
        </p:txBody>
      </p:sp>
      <p:sp>
        <p:nvSpPr>
          <p:cNvPr id="347" name="Shape 347"/>
          <p:cNvSpPr/>
          <p:nvPr/>
        </p:nvSpPr>
        <p:spPr>
          <a:xfrm>
            <a:off x="121279" y="1180755"/>
            <a:ext cx="8208458" cy="287195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23838" indent="-223838" defTabSz="914400">
              <a:lnSpc>
                <a:spcPct val="90000"/>
              </a:lnSpc>
              <a:spcBef>
                <a:spcPts val="1800"/>
              </a:spcBef>
              <a:buClr>
                <a:schemeClr val="accent1"/>
              </a:buClr>
              <a:buSzPct val="100000"/>
              <a:buFont typeface="Arial"/>
              <a:buChar char="•"/>
              <a:defRPr sz="2000">
                <a:solidFill>
                  <a:srgbClr val="0D0D0D"/>
                </a:solidFill>
              </a:defRPr>
            </a:pPr>
            <a:r>
              <a:t>ATCA will replace current VME Crates ATLAS-wide</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Modern and High Data Throughput</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Wits-developed framework allows easy </a:t>
            </a:r>
            <a:br/>
            <a:r>
              <a:t>integration into ATLAS Detector Control System</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Wits HTEL has an ATCA chassis for R&amp;D and Validation</a:t>
            </a:r>
          </a:p>
          <a:p>
            <a:pPr lvl="1" marL="463550" indent="-231775" defTabSz="914400">
              <a:lnSpc>
                <a:spcPct val="90000"/>
              </a:lnSpc>
              <a:spcBef>
                <a:spcPts val="1200"/>
              </a:spcBef>
              <a:buClr>
                <a:schemeClr val="accent1"/>
              </a:buClr>
              <a:buSzPct val="100000"/>
              <a:buFont typeface="Arial"/>
              <a:buChar char="•"/>
              <a:defRPr sz="2000">
                <a:solidFill>
                  <a:srgbClr val="0D0D0D"/>
                </a:solidFill>
              </a:defRPr>
            </a:pPr>
          </a:p>
        </p:txBody>
      </p:sp>
      <p:pic>
        <p:nvPicPr>
          <p:cNvPr id="348" name="image64.png"/>
          <p:cNvPicPr>
            <a:picLocks noChangeAspect="1"/>
          </p:cNvPicPr>
          <p:nvPr/>
        </p:nvPicPr>
        <p:blipFill>
          <a:blip r:embed="rId3">
            <a:extLst/>
          </a:blip>
          <a:stretch>
            <a:fillRect/>
          </a:stretch>
        </p:blipFill>
        <p:spPr>
          <a:xfrm>
            <a:off x="7020272" y="2720224"/>
            <a:ext cx="2016225" cy="3832515"/>
          </a:xfrm>
          <a:prstGeom prst="rect">
            <a:avLst/>
          </a:prstGeom>
          <a:ln w="12700">
            <a:miter lim="400000"/>
          </a:ln>
          <a:effectLst>
            <a:outerShdw sx="100000" sy="100000" kx="0" ky="0" algn="b" rotWithShape="0" blurRad="190500" dist="0" dir="0">
              <a:srgbClr val="000000">
                <a:alpha val="70000"/>
              </a:srgbClr>
            </a:outerShdw>
          </a:effectLst>
        </p:spPr>
      </p:pic>
      <p:pic>
        <p:nvPicPr>
          <p:cNvPr id="349" name="image65.png" descr="C:\Users\Rob\Dropbox\☺-Writups\Posters\Symposium-2014-ATCA\figures\atcaCrate.png"/>
          <p:cNvPicPr>
            <a:picLocks noChangeAspect="1"/>
          </p:cNvPicPr>
          <p:nvPr/>
        </p:nvPicPr>
        <p:blipFill>
          <a:blip r:embed="rId4">
            <a:extLst/>
          </a:blip>
          <a:stretch>
            <a:fillRect/>
          </a:stretch>
        </p:blipFill>
        <p:spPr>
          <a:xfrm>
            <a:off x="6012160" y="4337425"/>
            <a:ext cx="2664297" cy="1683464"/>
          </a:xfrm>
          <a:prstGeom prst="rect">
            <a:avLst/>
          </a:prstGeom>
          <a:ln w="12700">
            <a:miter lim="400000"/>
          </a:ln>
          <a:effectLst>
            <a:outerShdw sx="100000" sy="100000" kx="0" ky="0" algn="b" rotWithShape="0" blurRad="190500" dist="0" dir="0">
              <a:srgbClr val="000000">
                <a:alpha val="70000"/>
              </a:srgbClr>
            </a:outerShdw>
          </a:effectLst>
        </p:spPr>
      </p:pic>
      <p:sp>
        <p:nvSpPr>
          <p:cNvPr id="350" name="Shape 350"/>
          <p:cNvSpPr/>
          <p:nvPr/>
        </p:nvSpPr>
        <p:spPr>
          <a:xfrm rot="937121">
            <a:off x="7528241" y="3730130"/>
            <a:ext cx="216025" cy="865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905"/>
                </a:moveTo>
                <a:lnTo>
                  <a:pt x="5400" y="18905"/>
                </a:lnTo>
                <a:lnTo>
                  <a:pt x="5400" y="0"/>
                </a:lnTo>
                <a:lnTo>
                  <a:pt x="16200" y="0"/>
                </a:lnTo>
                <a:lnTo>
                  <a:pt x="16200" y="18905"/>
                </a:lnTo>
                <a:lnTo>
                  <a:pt x="21600" y="18905"/>
                </a:lnTo>
                <a:lnTo>
                  <a:pt x="10800" y="21600"/>
                </a:lnTo>
                <a:close/>
              </a:path>
            </a:pathLst>
          </a:custGeom>
          <a:solidFill>
            <a:schemeClr val="accent1"/>
          </a:solidFill>
          <a:ln w="25400">
            <a:solidFill>
              <a:srgbClr val="9595BA"/>
            </a:solidFill>
          </a:ln>
        </p:spPr>
        <p:txBody>
          <a:bodyPr lIns="45719" rIns="45719" anchor="ctr"/>
          <a:lstStyle/>
          <a:p>
            <a:pPr algn="ctr">
              <a:defRPr>
                <a:solidFill>
                  <a:schemeClr val="accent3">
                    <a:lumOff val="44000"/>
                  </a:schemeClr>
                </a:solidFill>
              </a:defRPr>
            </a:pPr>
          </a:p>
        </p:txBody>
      </p:sp>
      <p:pic>
        <p:nvPicPr>
          <p:cNvPr id="351" name="image66.png"/>
          <p:cNvPicPr>
            <a:picLocks noChangeAspect="1"/>
          </p:cNvPicPr>
          <p:nvPr/>
        </p:nvPicPr>
        <p:blipFill>
          <a:blip r:embed="rId5">
            <a:extLst/>
          </a:blip>
          <a:stretch>
            <a:fillRect/>
          </a:stretch>
        </p:blipFill>
        <p:spPr>
          <a:xfrm>
            <a:off x="251519" y="3389486"/>
            <a:ext cx="2664296" cy="2968667"/>
          </a:xfrm>
          <a:prstGeom prst="rect">
            <a:avLst/>
          </a:prstGeom>
          <a:ln w="12700">
            <a:miter lim="400000"/>
          </a:ln>
          <a:effectLst>
            <a:outerShdw sx="100000" sy="100000" kx="0" ky="0" algn="b" rotWithShape="0" blurRad="190500" dist="0" dir="0">
              <a:srgbClr val="000000">
                <a:alpha val="70000"/>
              </a:srgbClr>
            </a:outerShdw>
          </a:effectLst>
        </p:spPr>
      </p:pic>
    </p:spTree>
  </p:cSld>
  <p:clrMapOvr>
    <a:masterClrMapping/>
  </p:clrMapOvr>
  <p:transition xmlns:p14="http://schemas.microsoft.com/office/powerpoint/2010/main" spd="med" advClick="1" p14:dur="1000"/>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3" name="Shape 353"/>
          <p:cNvSpPr/>
          <p:nvPr>
            <p:ph type="title"/>
          </p:nvPr>
        </p:nvSpPr>
        <p:spPr>
          <a:xfrm>
            <a:off x="1142108" y="350920"/>
            <a:ext cx="6859786" cy="762001"/>
          </a:xfrm>
          <a:prstGeom prst="rect">
            <a:avLst/>
          </a:prstGeom>
        </p:spPr>
        <p:txBody>
          <a:bodyPr/>
          <a:lstStyle>
            <a:lvl1pPr>
              <a:defRPr sz="2000">
                <a:latin typeface="Arial"/>
                <a:ea typeface="Arial"/>
                <a:cs typeface="Arial"/>
                <a:sym typeface="Arial"/>
              </a:defRPr>
            </a:lvl1pPr>
          </a:lstStyle>
          <a:p>
            <a:pPr/>
            <a:r>
              <a:t>Processing Unit (To be installed in ATCA Chassis)</a:t>
            </a:r>
          </a:p>
        </p:txBody>
      </p:sp>
      <p:sp>
        <p:nvSpPr>
          <p:cNvPr id="354" name="Shape 354"/>
          <p:cNvSpPr/>
          <p:nvPr/>
        </p:nvSpPr>
        <p:spPr>
          <a:xfrm>
            <a:off x="404499" y="1030199"/>
            <a:ext cx="8208458" cy="357255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23838" indent="-223838" defTabSz="914400">
              <a:lnSpc>
                <a:spcPct val="90000"/>
              </a:lnSpc>
              <a:spcBef>
                <a:spcPts val="1800"/>
              </a:spcBef>
              <a:buClr>
                <a:schemeClr val="accent1"/>
              </a:buClr>
              <a:buSzPct val="100000"/>
              <a:buFont typeface="Arial"/>
              <a:buChar char="•"/>
              <a:defRPr sz="2000">
                <a:solidFill>
                  <a:srgbClr val="0D0D0D"/>
                </a:solidFill>
              </a:defRPr>
            </a:pPr>
            <a:r>
              <a:t>Wits is developing a general purpose co-processing unit for offloading complex algorithms from TilePPr FPGA</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PCI-Express via ATCA for high data throughput using energy efficient and cost effective ARM System on Chips found in mobile devices</a:t>
            </a:r>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Will make use of RDMA over PCIe with a shared memory space for easier application development and higher performance.</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Potential for generic use for </a:t>
            </a:r>
            <a:br/>
            <a:r>
              <a:t>example in SKA</a:t>
            </a:r>
            <a:endParaRPr sz="2400"/>
          </a:p>
        </p:txBody>
      </p:sp>
      <p:pic>
        <p:nvPicPr>
          <p:cNvPr id="355" name="image67.pdf"/>
          <p:cNvPicPr>
            <a:picLocks noChangeAspect="1"/>
          </p:cNvPicPr>
          <p:nvPr/>
        </p:nvPicPr>
        <p:blipFill>
          <a:blip r:embed="rId2">
            <a:extLst/>
          </a:blip>
          <a:stretch>
            <a:fillRect/>
          </a:stretch>
        </p:blipFill>
        <p:spPr>
          <a:xfrm>
            <a:off x="6491115" y="4227812"/>
            <a:ext cx="2369581" cy="2392748"/>
          </a:xfrm>
          <a:prstGeom prst="rect">
            <a:avLst/>
          </a:prstGeom>
          <a:ln w="12700">
            <a:miter lim="400000"/>
          </a:ln>
        </p:spPr>
      </p:pic>
      <p:pic>
        <p:nvPicPr>
          <p:cNvPr id="356" name="image68.png" descr="C:\Users\uberfly\Dropbox\MSc\Dissertation\figures\sROD.png"/>
          <p:cNvPicPr>
            <a:picLocks noChangeAspect="1"/>
          </p:cNvPicPr>
          <p:nvPr/>
        </p:nvPicPr>
        <p:blipFill>
          <a:blip r:embed="rId3">
            <a:extLst/>
          </a:blip>
          <a:stretch>
            <a:fillRect/>
          </a:stretch>
        </p:blipFill>
        <p:spPr>
          <a:xfrm rot="16200000">
            <a:off x="4272177" y="4615341"/>
            <a:ext cx="2187015" cy="1731387"/>
          </a:xfrm>
          <a:prstGeom prst="rect">
            <a:avLst/>
          </a:prstGeom>
          <a:ln w="12700">
            <a:miter lim="400000"/>
          </a:ln>
          <a:effectLst>
            <a:outerShdw sx="100000" sy="100000" kx="0" ky="0" algn="b" rotWithShape="0" blurRad="190500" dist="0" dir="0">
              <a:srgbClr val="000000">
                <a:alpha val="70000"/>
              </a:srgbClr>
            </a:outerShdw>
          </a:effectLst>
        </p:spPr>
      </p:pic>
      <p:grpSp>
        <p:nvGrpSpPr>
          <p:cNvPr id="360" name="Group 360"/>
          <p:cNvGrpSpPr/>
          <p:nvPr/>
        </p:nvGrpSpPr>
        <p:grpSpPr>
          <a:xfrm>
            <a:off x="4897634" y="3871009"/>
            <a:ext cx="2783770" cy="485408"/>
            <a:chOff x="0" y="0"/>
            <a:chExt cx="2783769" cy="485406"/>
          </a:xfrm>
        </p:grpSpPr>
        <p:sp>
          <p:nvSpPr>
            <p:cNvPr id="357" name="Shape 357"/>
            <p:cNvSpPr/>
            <p:nvPr/>
          </p:nvSpPr>
          <p:spPr>
            <a:xfrm rot="5400000">
              <a:off x="2652017" y="132698"/>
              <a:ext cx="250804" cy="12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00" y="0"/>
                  </a:lnTo>
                  <a:lnTo>
                    <a:pt x="10800" y="21600"/>
                  </a:lnTo>
                  <a:lnTo>
                    <a:pt x="21600" y="21600"/>
                  </a:lnTo>
                </a:path>
              </a:pathLst>
            </a:custGeom>
            <a:noFill/>
            <a:ln w="19050" cap="flat">
              <a:solidFill>
                <a:srgbClr val="C6C6FA"/>
              </a:solidFill>
              <a:prstDash val="solid"/>
              <a:round/>
              <a:tailEnd type="triangle" w="med" len="med"/>
            </a:ln>
            <a:effectLst/>
          </p:spPr>
          <p:txBody>
            <a:bodyPr wrap="square" lIns="45719" tIns="45719" rIns="45719" bIns="45719" numCol="1" anchor="t">
              <a:noAutofit/>
            </a:bodyPr>
            <a:lstStyle/>
            <a:p>
              <a:pPr/>
            </a:p>
          </p:txBody>
        </p:sp>
        <p:sp>
          <p:nvSpPr>
            <p:cNvPr id="358" name="Shape 358"/>
            <p:cNvSpPr/>
            <p:nvPr/>
          </p:nvSpPr>
          <p:spPr>
            <a:xfrm rot="5400000">
              <a:off x="-229530" y="243177"/>
              <a:ext cx="471760" cy="12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00" y="0"/>
                  </a:lnTo>
                  <a:lnTo>
                    <a:pt x="10800" y="21600"/>
                  </a:lnTo>
                  <a:lnTo>
                    <a:pt x="21600" y="21600"/>
                  </a:lnTo>
                </a:path>
              </a:pathLst>
            </a:custGeom>
            <a:noFill/>
            <a:ln w="19050" cap="flat">
              <a:solidFill>
                <a:srgbClr val="C6C6FA"/>
              </a:solidFill>
              <a:prstDash val="solid"/>
              <a:round/>
              <a:tailEnd type="triangle" w="med" len="med"/>
            </a:ln>
            <a:effectLst/>
          </p:spPr>
          <p:txBody>
            <a:bodyPr wrap="square" lIns="45719" tIns="45719" rIns="45719" bIns="45719" numCol="1" anchor="t">
              <a:noAutofit/>
            </a:bodyPr>
            <a:lstStyle/>
            <a:p>
              <a:pPr/>
            </a:p>
          </p:txBody>
        </p:sp>
        <p:sp>
          <p:nvSpPr>
            <p:cNvPr id="359" name="Shape 359"/>
            <p:cNvSpPr/>
            <p:nvPr/>
          </p:nvSpPr>
          <p:spPr>
            <a:xfrm>
              <a:off x="6347" y="0"/>
              <a:ext cx="2771923" cy="0"/>
            </a:xfrm>
            <a:prstGeom prst="line">
              <a:avLst/>
            </a:prstGeom>
            <a:noFill/>
            <a:ln w="19050" cap="flat">
              <a:solidFill>
                <a:srgbClr val="C6C6FA"/>
              </a:solidFill>
              <a:prstDash val="solid"/>
              <a:round/>
            </a:ln>
            <a:effectLst/>
          </p:spPr>
          <p:txBody>
            <a:bodyPr wrap="square" lIns="45719" tIns="45719" rIns="45719" bIns="45719" numCol="1" anchor="t">
              <a:noAutofit/>
            </a:bodyPr>
            <a:lstStyle/>
            <a:p>
              <a:pPr/>
            </a:p>
          </p:txBody>
        </p:sp>
      </p:grpSp>
      <p:pic>
        <p:nvPicPr>
          <p:cNvPr id="361" name="image69.jpg" descr="C:\Users\Uberfly\Pictures\wand adapter soldered\IMG_2691.JPG"/>
          <p:cNvPicPr>
            <a:picLocks noChangeAspect="1"/>
          </p:cNvPicPr>
          <p:nvPr/>
        </p:nvPicPr>
        <p:blipFill>
          <a:blip r:embed="rId4">
            <a:extLst/>
          </a:blip>
          <a:stretch>
            <a:fillRect/>
          </a:stretch>
        </p:blipFill>
        <p:spPr>
          <a:xfrm rot="10800000">
            <a:off x="251519" y="4578205"/>
            <a:ext cx="3681097" cy="1691963"/>
          </a:xfrm>
          <a:prstGeom prst="rect">
            <a:avLst/>
          </a:prstGeom>
          <a:ln w="12700">
            <a:miter lim="400000"/>
          </a:ln>
          <a:effectLst>
            <a:outerShdw sx="100000" sy="100000" kx="0" ky="0" algn="b" rotWithShape="0" blurRad="190500" dist="0" dir="0">
              <a:srgbClr val="000000">
                <a:alpha val="70000"/>
              </a:srgbClr>
            </a:outerShdw>
          </a:effectLst>
        </p:spPr>
      </p:pic>
      <p:pic>
        <p:nvPicPr>
          <p:cNvPr id="362" name="image70.jpg" descr="Macintosh HD:Users:bmellado:Desktop:Funding:WITS:20140827_085520.jpg"/>
          <p:cNvPicPr>
            <a:picLocks noChangeAspect="1"/>
          </p:cNvPicPr>
          <p:nvPr/>
        </p:nvPicPr>
        <p:blipFill>
          <a:blip r:embed="rId5">
            <a:extLst/>
          </a:blip>
          <a:stretch>
            <a:fillRect/>
          </a:stretch>
        </p:blipFill>
        <p:spPr>
          <a:xfrm>
            <a:off x="3203848" y="5247976"/>
            <a:ext cx="1224137" cy="1231657"/>
          </a:xfrm>
          <a:prstGeom prst="rect">
            <a:avLst/>
          </a:prstGeom>
          <a:ln w="12700">
            <a:miter lim="400000"/>
          </a:ln>
          <a:effectLst>
            <a:outerShdw sx="100000" sy="100000" kx="0" ky="0" algn="b" rotWithShape="0" blurRad="190500" dist="0" dir="0">
              <a:srgbClr val="000000">
                <a:alpha val="70000"/>
              </a:srgbClr>
            </a:outerShdw>
          </a:effectLst>
        </p:spPr>
      </p:pic>
    </p:spTree>
  </p:cSld>
  <p:clrMapOvr>
    <a:masterClrMapping/>
  </p:clrMapOvr>
  <p:transition xmlns:p14="http://schemas.microsoft.com/office/powerpoint/2010/main" spd="med" advClick="1" p14:dur="1000"/>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4" name="Shape 364"/>
          <p:cNvSpPr/>
          <p:nvPr>
            <p:ph type="title"/>
          </p:nvPr>
        </p:nvSpPr>
        <p:spPr>
          <a:xfrm>
            <a:off x="0" y="215900"/>
            <a:ext cx="9144000" cy="762000"/>
          </a:xfrm>
          <a:prstGeom prst="rect">
            <a:avLst/>
          </a:prstGeom>
        </p:spPr>
        <p:txBody>
          <a:bodyPr/>
          <a:lstStyle/>
          <a:p>
            <a:pPr>
              <a:defRPr sz="2000">
                <a:latin typeface="Arial"/>
                <a:ea typeface="Arial"/>
                <a:cs typeface="Arial"/>
                <a:sym typeface="Arial"/>
              </a:defRPr>
            </a:pPr>
            <a:r>
              <a:t>GPU Research for Processing Unit </a:t>
            </a:r>
            <a:br/>
            <a:r>
              <a:t>(Low cost, high performance for ATLAS Trigger or SKA)</a:t>
            </a:r>
          </a:p>
        </p:txBody>
      </p:sp>
      <p:sp>
        <p:nvSpPr>
          <p:cNvPr id="365" name="Shape 365"/>
          <p:cNvSpPr/>
          <p:nvPr/>
        </p:nvSpPr>
        <p:spPr>
          <a:xfrm>
            <a:off x="620399" y="1563599"/>
            <a:ext cx="8208458" cy="321187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23838" indent="-223838" defTabSz="914400">
              <a:lnSpc>
                <a:spcPct val="90000"/>
              </a:lnSpc>
              <a:spcBef>
                <a:spcPts val="1800"/>
              </a:spcBef>
              <a:buClr>
                <a:schemeClr val="accent1"/>
              </a:buClr>
              <a:buSzPct val="100000"/>
              <a:buFont typeface="Arial"/>
              <a:buChar char="•"/>
              <a:defRPr sz="2000">
                <a:solidFill>
                  <a:srgbClr val="0D0D0D"/>
                </a:solidFill>
              </a:defRPr>
            </a:pPr>
            <a:r>
              <a:t>Cluster of 11 NVIDIA Tegra-K1 GPUs in Wits HTEL</a:t>
            </a:r>
            <a:endParaRPr sz="2400"/>
          </a:p>
          <a:p>
            <a:pPr marL="223838" indent="-223838" defTabSz="914400">
              <a:lnSpc>
                <a:spcPct val="90000"/>
              </a:lnSpc>
              <a:spcBef>
                <a:spcPts val="1800"/>
              </a:spcBef>
              <a:buClr>
                <a:schemeClr val="accent1"/>
              </a:buClr>
              <a:buSzPct val="100000"/>
              <a:buFont typeface="Arial"/>
              <a:buChar char="•"/>
              <a:defRPr sz="2000">
                <a:solidFill>
                  <a:srgbClr val="0D0D0D"/>
                </a:solidFill>
              </a:defRPr>
            </a:pPr>
            <a:r>
              <a:t>Currently researching the feasibility of TileCal front end energy reconstruction algorithms on GPU</a:t>
            </a:r>
            <a:endParaRPr sz="2400"/>
          </a:p>
          <a:p>
            <a:pPr lvl="1" marL="463550" indent="-231775" defTabSz="914400">
              <a:lnSpc>
                <a:spcPct val="90000"/>
              </a:lnSpc>
              <a:spcBef>
                <a:spcPts val="1200"/>
              </a:spcBef>
              <a:buClr>
                <a:schemeClr val="accent1"/>
              </a:buClr>
              <a:buSzPct val="100000"/>
              <a:buFont typeface="Arial"/>
              <a:buChar char="•"/>
              <a:defRPr sz="2000">
                <a:solidFill>
                  <a:srgbClr val="0D0D0D"/>
                </a:solidFill>
              </a:defRPr>
            </a:pPr>
            <a:r>
              <a:t>Redistribute the massively parallel implementation of the TileCal front-end from FPGA to GPU</a:t>
            </a:r>
          </a:p>
          <a:p>
            <a:pPr marL="223838" indent="-223838" defTabSz="914400">
              <a:lnSpc>
                <a:spcPct val="90000"/>
              </a:lnSpc>
              <a:spcBef>
                <a:spcPts val="1800"/>
              </a:spcBef>
              <a:buClr>
                <a:schemeClr val="accent1"/>
              </a:buClr>
              <a:buSzPct val="100000"/>
              <a:buFont typeface="Arial"/>
              <a:buChar char="•"/>
              <a:defRPr sz="2000">
                <a:solidFill>
                  <a:srgbClr val="0D0D0D"/>
                </a:solidFill>
              </a:defRPr>
            </a:pPr>
            <a:r>
              <a:t>High Performance Computing with GPU and 64 bit X-Gene system</a:t>
            </a:r>
          </a:p>
          <a:p>
            <a:pPr lvl="1" marL="463550" indent="-231775" defTabSz="914400">
              <a:lnSpc>
                <a:spcPct val="90000"/>
              </a:lnSpc>
              <a:spcBef>
                <a:spcPts val="1200"/>
              </a:spcBef>
              <a:buClr>
                <a:schemeClr val="accent1"/>
              </a:buClr>
              <a:buSzPct val="100000"/>
              <a:buFont typeface="Arial"/>
              <a:buChar char="•"/>
              <a:defRPr sz="2000">
                <a:solidFill>
                  <a:srgbClr val="0D0D0D"/>
                </a:solidFill>
              </a:defRPr>
            </a:pPr>
          </a:p>
        </p:txBody>
      </p:sp>
      <p:pic>
        <p:nvPicPr>
          <p:cNvPr id="366" name="image71.jpg"/>
          <p:cNvPicPr>
            <a:picLocks noChangeAspect="1"/>
          </p:cNvPicPr>
          <p:nvPr/>
        </p:nvPicPr>
        <p:blipFill>
          <a:blip r:embed="rId2">
            <a:extLst/>
          </a:blip>
          <a:srcRect l="0" t="0" r="0" b="37091"/>
          <a:stretch>
            <a:fillRect/>
          </a:stretch>
        </p:blipFill>
        <p:spPr>
          <a:xfrm>
            <a:off x="4572000" y="4509120"/>
            <a:ext cx="4284780" cy="2037729"/>
          </a:xfrm>
          <a:prstGeom prst="rect">
            <a:avLst/>
          </a:prstGeom>
          <a:ln w="12700">
            <a:miter lim="400000"/>
          </a:ln>
          <a:effectLst>
            <a:outerShdw sx="100000" sy="100000" kx="0" ky="0" algn="b" rotWithShape="0" blurRad="190500" dist="0" dir="0">
              <a:srgbClr val="000000">
                <a:alpha val="70000"/>
              </a:srgbClr>
            </a:outerShdw>
          </a:effectLst>
        </p:spPr>
      </p:pic>
      <p:pic>
        <p:nvPicPr>
          <p:cNvPr id="367" name="image72.png"/>
          <p:cNvPicPr>
            <a:picLocks noChangeAspect="1"/>
          </p:cNvPicPr>
          <p:nvPr/>
        </p:nvPicPr>
        <p:blipFill>
          <a:blip r:embed="rId3">
            <a:extLst/>
          </a:blip>
          <a:stretch>
            <a:fillRect/>
          </a:stretch>
        </p:blipFill>
        <p:spPr>
          <a:xfrm>
            <a:off x="1369616" y="4388625"/>
            <a:ext cx="3077284" cy="2311616"/>
          </a:xfrm>
          <a:prstGeom prst="rect">
            <a:avLst/>
          </a:prstGeom>
          <a:ln w="12700">
            <a:miter lim="400000"/>
          </a:ln>
        </p:spPr>
      </p:pic>
    </p:spTree>
  </p:cSld>
  <p:clrMapOvr>
    <a:masterClrMapping/>
  </p:clrMapOvr>
  <p:transition xmlns:p14="http://schemas.microsoft.com/office/powerpoint/2010/main" spd="med" advClick="1" p14:dur="1000"/>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9" name="Shape 369"/>
          <p:cNvSpPr/>
          <p:nvPr>
            <p:ph type="title"/>
          </p:nvPr>
        </p:nvSpPr>
        <p:spPr>
          <a:xfrm>
            <a:off x="662879" y="98375"/>
            <a:ext cx="8229601" cy="666330"/>
          </a:xfrm>
          <a:prstGeom prst="rect">
            <a:avLst/>
          </a:prstGeom>
        </p:spPr>
        <p:txBody>
          <a:bodyPr/>
          <a:lstStyle>
            <a:lvl1pPr>
              <a:defRPr sz="2400">
                <a:latin typeface="+mn-lt"/>
                <a:ea typeface="+mn-ea"/>
                <a:cs typeface="+mn-cs"/>
                <a:sym typeface="Calibri"/>
              </a:defRPr>
            </a:lvl1pPr>
          </a:lstStyle>
          <a:p>
            <a:pPr/>
            <a:r>
              <a:t>General Purpose Processing Unit</a:t>
            </a:r>
          </a:p>
        </p:txBody>
      </p:sp>
      <p:sp>
        <p:nvSpPr>
          <p:cNvPr id="370" name="Shape 370"/>
          <p:cNvSpPr/>
          <p:nvPr>
            <p:ph type="sldNum" sz="quarter" idx="2"/>
          </p:nvPr>
        </p:nvSpPr>
        <p:spPr>
          <a:xfrm>
            <a:off x="8795184" y="6589714"/>
            <a:ext cx="301909" cy="288824"/>
          </a:xfrm>
          <a:prstGeom prst="rect">
            <a:avLst/>
          </a:prstGeom>
          <a:extLst>
            <a:ext uri="{C572A759-6A51-4108-AA02-DFA0A04FC94B}">
              <ma14:wrappingTextBoxFlag xmlns:ma14="http://schemas.microsoft.com/office/mac/drawingml/2011/main" val="1"/>
            </a:ext>
          </a:extLst>
        </p:spPr>
        <p:txBody>
          <a:bodyPr/>
          <a:lstStyle>
            <a:lvl1pPr>
              <a:defRPr sz="1400"/>
            </a:lvl1pPr>
          </a:lstStyle>
          <a:p>
            <a:pPr/>
            <a:fld id="{86CB4B4D-7CA3-9044-876B-883B54F8677D}" type="slidenum"/>
          </a:p>
        </p:txBody>
      </p:sp>
      <p:grpSp>
        <p:nvGrpSpPr>
          <p:cNvPr id="374" name="Group 374"/>
          <p:cNvGrpSpPr/>
          <p:nvPr/>
        </p:nvGrpSpPr>
        <p:grpSpPr>
          <a:xfrm>
            <a:off x="1187624" y="1048420"/>
            <a:ext cx="6768752" cy="4556051"/>
            <a:chOff x="0" y="0"/>
            <a:chExt cx="6768751" cy="4556050"/>
          </a:xfrm>
        </p:grpSpPr>
        <p:pic>
          <p:nvPicPr>
            <p:cNvPr id="371" name="image73.png"/>
            <p:cNvPicPr>
              <a:picLocks noChangeAspect="1"/>
            </p:cNvPicPr>
            <p:nvPr/>
          </p:nvPicPr>
          <p:blipFill>
            <a:blip r:embed="rId3">
              <a:extLst/>
            </a:blip>
            <a:stretch>
              <a:fillRect/>
            </a:stretch>
          </p:blipFill>
          <p:spPr>
            <a:xfrm>
              <a:off x="0" y="0"/>
              <a:ext cx="6768752" cy="4556051"/>
            </a:xfrm>
            <a:prstGeom prst="rect">
              <a:avLst/>
            </a:prstGeom>
            <a:ln w="12700" cap="flat">
              <a:noFill/>
              <a:miter lim="400000"/>
            </a:ln>
            <a:effectLst/>
          </p:spPr>
        </p:pic>
        <p:sp>
          <p:nvSpPr>
            <p:cNvPr id="372" name="Shape 372"/>
            <p:cNvSpPr/>
            <p:nvPr/>
          </p:nvSpPr>
          <p:spPr>
            <a:xfrm>
              <a:off x="173730" y="2432633"/>
              <a:ext cx="655758" cy="675194"/>
            </a:xfrm>
            <a:prstGeom prst="rect">
              <a:avLst/>
            </a:prstGeom>
            <a:solidFill>
              <a:srgbClr val="81B3E0"/>
            </a:solidFill>
            <a:ln w="9525" cap="flat">
              <a:solidFill>
                <a:srgbClr val="81B3E0"/>
              </a:solidFill>
              <a:prstDash val="solid"/>
              <a:miter lim="8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400">
                  <a:latin typeface="Times"/>
                  <a:ea typeface="Times"/>
                  <a:cs typeface="Times"/>
                  <a:sym typeface="Times"/>
                </a:defRPr>
              </a:lvl1pPr>
            </a:lstStyle>
            <a:p>
              <a:pPr/>
              <a:r>
                <a:t>GPU</a:t>
              </a:r>
              <a:endParaRPr sz="2400"/>
            </a:p>
          </p:txBody>
        </p:sp>
        <p:sp>
          <p:nvSpPr>
            <p:cNvPr id="373" name="Shape 373"/>
            <p:cNvSpPr/>
            <p:nvPr/>
          </p:nvSpPr>
          <p:spPr>
            <a:xfrm flipH="1">
              <a:off x="829101" y="2765144"/>
              <a:ext cx="212540" cy="1"/>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pPr/>
            </a:p>
          </p:txBody>
        </p:sp>
      </p:grpSp>
      <p:sp>
        <p:nvSpPr>
          <p:cNvPr id="375" name="Shape 375"/>
          <p:cNvSpPr/>
          <p:nvPr/>
        </p:nvSpPr>
        <p:spPr>
          <a:xfrm>
            <a:off x="70360" y="6297000"/>
            <a:ext cx="6030915" cy="31339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600"/>
            </a:pPr>
            <a:r>
              <a:t>Cox M, Reed R, Mellado B 2015 </a:t>
            </a:r>
            <a:r>
              <a:rPr i="1"/>
              <a:t>JINST </a:t>
            </a:r>
            <a:r>
              <a:rPr b="1"/>
              <a:t>10 </a:t>
            </a:r>
            <a:r>
              <a:t>C01007</a:t>
            </a:r>
          </a:p>
        </p:txBody>
      </p:sp>
      <p:sp>
        <p:nvSpPr>
          <p:cNvPr id="376" name="Shape 376"/>
          <p:cNvSpPr/>
          <p:nvPr/>
        </p:nvSpPr>
        <p:spPr>
          <a:xfrm>
            <a:off x="1099255" y="5873079"/>
            <a:ext cx="6571914"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Re-purpose the co-PU for the TileCal into a general purpose PU</a:t>
            </a:r>
          </a:p>
        </p:txBody>
      </p:sp>
      <p:sp>
        <p:nvSpPr>
          <p:cNvPr id="377" name="Shape 377"/>
          <p:cNvSpPr/>
          <p:nvPr/>
        </p:nvSpPr>
        <p:spPr>
          <a:xfrm flipH="1" flipV="1">
            <a:off x="3131839" y="5441031"/>
            <a:ext cx="504058" cy="432049"/>
          </a:xfrm>
          <a:prstGeom prst="line">
            <a:avLst/>
          </a:prstGeom>
          <a:ln w="57150">
            <a:solidFill>
              <a:srgbClr val="FA0000"/>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Tree>
  </p:cSld>
  <p:clrMapOvr>
    <a:masterClrMapping/>
  </p:clrMapOvr>
  <p:transition xmlns:p14="http://schemas.microsoft.com/office/powerpoint/2010/main" spd="med" advClick="1" p14:dur="1000"/>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1" name="Shape 381"/>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82" name="image74.png"/>
          <p:cNvPicPr>
            <a:picLocks noChangeAspect="1"/>
          </p:cNvPicPr>
          <p:nvPr/>
        </p:nvPicPr>
        <p:blipFill>
          <a:blip r:embed="rId2">
            <a:extLst/>
          </a:blip>
          <a:srcRect l="4149" t="10373" r="4404" b="0"/>
          <a:stretch>
            <a:fillRect/>
          </a:stretch>
        </p:blipFill>
        <p:spPr>
          <a:xfrm>
            <a:off x="4112" y="3167899"/>
            <a:ext cx="4715323" cy="2813802"/>
          </a:xfrm>
          <a:prstGeom prst="rect">
            <a:avLst/>
          </a:prstGeom>
          <a:ln w="12700">
            <a:miter lim="400000"/>
          </a:ln>
        </p:spPr>
      </p:pic>
      <p:pic>
        <p:nvPicPr>
          <p:cNvPr id="383" name="image75.png"/>
          <p:cNvPicPr>
            <a:picLocks noChangeAspect="1"/>
          </p:cNvPicPr>
          <p:nvPr/>
        </p:nvPicPr>
        <p:blipFill>
          <a:blip r:embed="rId3">
            <a:extLst/>
          </a:blip>
          <a:srcRect l="51880" t="0" r="0" b="0"/>
          <a:stretch>
            <a:fillRect/>
          </a:stretch>
        </p:blipFill>
        <p:spPr>
          <a:xfrm>
            <a:off x="4730501" y="3365694"/>
            <a:ext cx="4385505" cy="3241403"/>
          </a:xfrm>
          <a:prstGeom prst="rect">
            <a:avLst/>
          </a:prstGeom>
          <a:ln w="12700">
            <a:miter lim="400000"/>
          </a:ln>
        </p:spPr>
      </p:pic>
      <p:pic>
        <p:nvPicPr>
          <p:cNvPr id="384" name="image75.png"/>
          <p:cNvPicPr>
            <a:picLocks noChangeAspect="1"/>
          </p:cNvPicPr>
          <p:nvPr/>
        </p:nvPicPr>
        <p:blipFill>
          <a:blip r:embed="rId3">
            <a:extLst/>
          </a:blip>
          <a:srcRect l="0" t="0" r="51197" b="0"/>
          <a:stretch>
            <a:fillRect/>
          </a:stretch>
        </p:blipFill>
        <p:spPr>
          <a:xfrm>
            <a:off x="4727345" y="21978"/>
            <a:ext cx="4403955" cy="3209422"/>
          </a:xfrm>
          <a:prstGeom prst="rect">
            <a:avLst/>
          </a:prstGeom>
          <a:ln w="12700">
            <a:miter lim="400000"/>
          </a:ln>
        </p:spPr>
      </p:pic>
      <p:grpSp>
        <p:nvGrpSpPr>
          <p:cNvPr id="387" name="Group 387"/>
          <p:cNvGrpSpPr/>
          <p:nvPr/>
        </p:nvGrpSpPr>
        <p:grpSpPr>
          <a:xfrm>
            <a:off x="139699" y="-1"/>
            <a:ext cx="4689879" cy="1249252"/>
            <a:chOff x="0" y="0"/>
            <a:chExt cx="4689877" cy="1249250"/>
          </a:xfrm>
        </p:grpSpPr>
        <p:sp>
          <p:nvSpPr>
            <p:cNvPr id="385" name="Shape 385"/>
            <p:cNvSpPr/>
            <p:nvPr/>
          </p:nvSpPr>
          <p:spPr>
            <a:xfrm>
              <a:off x="-1" y="-1"/>
              <a:ext cx="1371601" cy="1117601"/>
            </a:xfrm>
            <a:prstGeom prst="rect">
              <a:avLst/>
            </a:prstGeom>
            <a:solidFill>
              <a:schemeClr val="accent3">
                <a:lumOff val="44000"/>
              </a:schemeClr>
            </a:solidFill>
            <a:ln w="12700" cap="flat">
              <a:noFill/>
              <a:miter lim="400000"/>
            </a:ln>
            <a:effectLst/>
          </p:spPr>
          <p:txBody>
            <a:bodyPr wrap="square" lIns="45719" tIns="45719" rIns="45719" bIns="45719" numCol="1" anchor="t">
              <a:noAutofit/>
            </a:bodyPr>
            <a:lstStyle/>
            <a:p>
              <a:pPr defTabSz="914400">
                <a:defRPr>
                  <a:solidFill>
                    <a:schemeClr val="accent2"/>
                  </a:solidFill>
                  <a:latin typeface="Verdana"/>
                  <a:ea typeface="Verdana"/>
                  <a:cs typeface="Verdana"/>
                  <a:sym typeface="Verdana"/>
                </a:defRPr>
              </a:pPr>
            </a:p>
          </p:txBody>
        </p:sp>
        <p:sp>
          <p:nvSpPr>
            <p:cNvPr id="386" name="Shape 386"/>
            <p:cNvSpPr/>
            <p:nvPr/>
          </p:nvSpPr>
          <p:spPr>
            <a:xfrm>
              <a:off x="1212581" y="761999"/>
              <a:ext cx="3477297" cy="487252"/>
            </a:xfrm>
            <a:prstGeom prst="rect">
              <a:avLst/>
            </a:prstGeom>
            <a:solidFill>
              <a:schemeClr val="accent3">
                <a:lumOff val="44000"/>
              </a:schemeClr>
            </a:solidFill>
            <a:ln w="12700" cap="flat">
              <a:noFill/>
              <a:miter lim="400000"/>
            </a:ln>
            <a:effectLst/>
          </p:spPr>
          <p:txBody>
            <a:bodyPr wrap="square" lIns="45719" tIns="45719" rIns="45719" bIns="45719" numCol="1" anchor="t">
              <a:noAutofit/>
            </a:bodyPr>
            <a:lstStyle/>
            <a:p>
              <a:pPr defTabSz="914400">
                <a:defRPr>
                  <a:solidFill>
                    <a:schemeClr val="accent2"/>
                  </a:solidFill>
                  <a:latin typeface="Verdana"/>
                  <a:ea typeface="Verdana"/>
                  <a:cs typeface="Verdana"/>
                  <a:sym typeface="Verdana"/>
                </a:defRPr>
              </a:pPr>
            </a:p>
          </p:txBody>
        </p:sp>
      </p:grpSp>
      <p:sp>
        <p:nvSpPr>
          <p:cNvPr id="388" name="Shape 388"/>
          <p:cNvSpPr/>
          <p:nvPr/>
        </p:nvSpPr>
        <p:spPr>
          <a:xfrm>
            <a:off x="0" y="762000"/>
            <a:ext cx="4779948" cy="19508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285750" indent="-285750">
              <a:buSzPct val="100000"/>
              <a:buFont typeface="Arial"/>
              <a:buChar char="•"/>
            </a:pPr>
            <a:r>
              <a:t>An implementation of the IPbus protocol in</a:t>
            </a:r>
          </a:p>
          <a:p>
            <a:pPr/>
            <a:r>
              <a:t>    few kilobytes of code, available in </a:t>
            </a:r>
          </a:p>
          <a:p>
            <a:pPr/>
            <a:r>
              <a:t>    C++, Java and python</a:t>
            </a:r>
          </a:p>
          <a:p>
            <a:pPr marL="285750" indent="-285750">
              <a:buSzPct val="100000"/>
              <a:buFont typeface="Arial"/>
              <a:buChar char="•"/>
            </a:pPr>
            <a:r>
              <a:t>IP bus hub enables multiple clients to </a:t>
            </a:r>
          </a:p>
          <a:p>
            <a:pPr/>
            <a:r>
              <a:t>    connect to the same host with a low impact</a:t>
            </a:r>
          </a:p>
          <a:p>
            <a:pPr/>
            <a:r>
              <a:t>    on transaction speed</a:t>
            </a:r>
          </a:p>
        </p:txBody>
      </p:sp>
      <p:sp>
        <p:nvSpPr>
          <p:cNvPr id="389" name="Shape 389"/>
          <p:cNvSpPr/>
          <p:nvPr>
            <p:ph type="title"/>
          </p:nvPr>
        </p:nvSpPr>
        <p:spPr>
          <a:xfrm>
            <a:off x="1003300" y="0"/>
            <a:ext cx="3248309" cy="762000"/>
          </a:xfrm>
          <a:prstGeom prst="rect">
            <a:avLst/>
          </a:prstGeom>
        </p:spPr>
        <p:txBody>
          <a:bodyPr/>
          <a:lstStyle>
            <a:lvl1pPr>
              <a:defRPr sz="2400"/>
            </a:lvl1pPr>
          </a:lstStyle>
          <a:p>
            <a:pPr/>
            <a:r>
              <a:t>Ipbus protocol</a:t>
            </a:r>
          </a:p>
        </p:txBody>
      </p:sp>
      <p:sp>
        <p:nvSpPr>
          <p:cNvPr id="390" name="Shape 390"/>
          <p:cNvSpPr/>
          <p:nvPr/>
        </p:nvSpPr>
        <p:spPr>
          <a:xfrm>
            <a:off x="526345" y="5820343"/>
            <a:ext cx="2641511"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latin typeface="CMR10"/>
                <a:ea typeface="CMR10"/>
                <a:cs typeface="CMR10"/>
                <a:sym typeface="CMR10"/>
              </a:defRPr>
            </a:lvl1pPr>
          </a:lstStyle>
          <a:p>
            <a:pPr/>
            <a:r>
              <a:t>IP bus hub program logic</a:t>
            </a:r>
          </a:p>
        </p:txBody>
      </p:sp>
    </p:spTree>
  </p:cSld>
  <p:clrMapOvr>
    <a:masterClrMapping/>
  </p:clrMapOvr>
  <p:transition xmlns:p14="http://schemas.microsoft.com/office/powerpoint/2010/main" spd="med" advClick="1" p14:dur="1000"/>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2" name="Shape 392"/>
          <p:cNvSpPr/>
          <p:nvPr>
            <p:ph type="sldNum" sz="quarter" idx="2"/>
          </p:nvPr>
        </p:nvSpPr>
        <p:spPr>
          <a:xfrm>
            <a:off x="8851689" y="6589714"/>
            <a:ext cx="245404"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395" name="Group 395"/>
          <p:cNvGrpSpPr/>
          <p:nvPr/>
        </p:nvGrpSpPr>
        <p:grpSpPr>
          <a:xfrm>
            <a:off x="51872" y="12878"/>
            <a:ext cx="9027734" cy="6568226"/>
            <a:chOff x="0" y="0"/>
            <a:chExt cx="9027732" cy="6568224"/>
          </a:xfrm>
        </p:grpSpPr>
        <p:sp>
          <p:nvSpPr>
            <p:cNvPr id="393" name="Shape 393"/>
            <p:cNvSpPr/>
            <p:nvPr/>
          </p:nvSpPr>
          <p:spPr>
            <a:xfrm>
              <a:off x="0" y="0"/>
              <a:ext cx="9027733" cy="6568225"/>
            </a:xfrm>
            <a:prstGeom prst="rect">
              <a:avLst/>
            </a:prstGeom>
            <a:solidFill>
              <a:srgbClr val="F2F2F2"/>
            </a:solidFill>
            <a:ln w="12700" cap="flat">
              <a:noFill/>
              <a:miter lim="400000"/>
            </a:ln>
            <a:effectLst/>
          </p:spPr>
          <p:txBody>
            <a:bodyPr wrap="square" lIns="45719" tIns="45719" rIns="45719" bIns="45719" numCol="1" anchor="t">
              <a:noAutofit/>
            </a:bodyPr>
            <a:lstStyle/>
            <a:p>
              <a:pPr/>
            </a:p>
          </p:txBody>
        </p:sp>
        <p:pic>
          <p:nvPicPr>
            <p:cNvPr id="394" name="image76.png"/>
            <p:cNvPicPr>
              <a:picLocks noChangeAspect="1"/>
            </p:cNvPicPr>
            <p:nvPr/>
          </p:nvPicPr>
          <p:blipFill>
            <a:blip r:embed="rId2">
              <a:extLst/>
            </a:blip>
            <a:srcRect l="0" t="0" r="1670" b="4226"/>
            <a:stretch>
              <a:fillRect/>
            </a:stretch>
          </p:blipFill>
          <p:spPr>
            <a:xfrm>
              <a:off x="-1" y="-1"/>
              <a:ext cx="9027734" cy="6568226"/>
            </a:xfrm>
            <a:prstGeom prst="rect">
              <a:avLst/>
            </a:prstGeom>
            <a:ln w="12700" cap="flat">
              <a:noFill/>
              <a:miter lim="400000"/>
            </a:ln>
            <a:effectLst/>
          </p:spPr>
        </p:pic>
      </p:grpSp>
      <p:sp>
        <p:nvSpPr>
          <p:cNvPr id="396" name="Shape 396"/>
          <p:cNvSpPr/>
          <p:nvPr/>
        </p:nvSpPr>
        <p:spPr>
          <a:xfrm>
            <a:off x="1584100" y="4662149"/>
            <a:ext cx="218943" cy="231821"/>
          </a:xfrm>
          <a:prstGeom prst="star5">
            <a:avLst>
              <a:gd name="adj" fmla="val 19098"/>
              <a:gd name="hf" fmla="val 105146"/>
              <a:gd name="vf" fmla="val 110557"/>
            </a:avLst>
          </a:prstGeom>
          <a:solidFill>
            <a:srgbClr val="FF0000"/>
          </a:solidFill>
          <a:ln>
            <a:solidFill>
              <a:srgbClr val="FF0000"/>
            </a:solidFill>
          </a:ln>
          <a:effectLst>
            <a:outerShdw sx="100000" sy="100000" kx="0" ky="0" algn="b" rotWithShape="0" blurRad="38100" dist="20000" dir="5400000">
              <a:srgbClr val="000000">
                <a:alpha val="38000"/>
              </a:srgbClr>
            </a:outerShdw>
          </a:effectLst>
        </p:spPr>
        <p:txBody>
          <a:bodyPr lIns="45719" rIns="45719"/>
          <a:lstStyle/>
          <a:p>
            <a:pPr defTabSz="914400">
              <a:defRPr>
                <a:solidFill>
                  <a:schemeClr val="accent2"/>
                </a:solidFill>
                <a:latin typeface="Verdana"/>
                <a:ea typeface="Verdana"/>
                <a:cs typeface="Verdana"/>
                <a:sym typeface="Verdana"/>
              </a:defRPr>
            </a:pPr>
          </a:p>
        </p:txBody>
      </p:sp>
      <p:sp>
        <p:nvSpPr>
          <p:cNvPr id="397" name="Shape 397"/>
          <p:cNvSpPr/>
          <p:nvPr/>
        </p:nvSpPr>
        <p:spPr>
          <a:xfrm>
            <a:off x="111450" y="-85503"/>
            <a:ext cx="6782463" cy="497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defTabSz="914400">
              <a:defRPr b="1" sz="2800">
                <a:solidFill>
                  <a:schemeClr val="accent2"/>
                </a:solidFill>
                <a:latin typeface="Trebuchet MS"/>
                <a:ea typeface="Trebuchet MS"/>
                <a:cs typeface="Trebuchet MS"/>
                <a:sym typeface="Trebuchet MS"/>
              </a:defRPr>
            </a:lvl1pPr>
          </a:lstStyle>
          <a:p>
            <a:pPr/>
            <a:r>
              <a:t>Long term commitments:</a:t>
            </a:r>
          </a:p>
        </p:txBody>
      </p:sp>
      <p:sp>
        <p:nvSpPr>
          <p:cNvPr id="398" name="Shape 398"/>
          <p:cNvSpPr/>
          <p:nvPr/>
        </p:nvSpPr>
        <p:spPr>
          <a:xfrm>
            <a:off x="1015051" y="3436403"/>
            <a:ext cx="1032113" cy="188893"/>
          </a:xfrm>
          <a:prstGeom prst="rect">
            <a:avLst/>
          </a:prstGeom>
          <a:solidFill>
            <a:srgbClr val="F2F2F2"/>
          </a:solidFill>
          <a:ln w="12700">
            <a:miter lim="400000"/>
          </a:ln>
        </p:spPr>
        <p:txBody>
          <a:bodyPr lIns="45719" rIns="45719"/>
          <a:lstStyle/>
          <a:p>
            <a:pPr defTabSz="914400">
              <a:defRPr>
                <a:solidFill>
                  <a:schemeClr val="accent2"/>
                </a:solidFill>
                <a:latin typeface="Verdana"/>
                <a:ea typeface="Verdana"/>
                <a:cs typeface="Verdana"/>
                <a:sym typeface="Verdana"/>
              </a:defRPr>
            </a:pPr>
          </a:p>
        </p:txBody>
      </p:sp>
      <p:sp>
        <p:nvSpPr>
          <p:cNvPr id="399" name="Shape 399"/>
          <p:cNvSpPr/>
          <p:nvPr/>
        </p:nvSpPr>
        <p:spPr>
          <a:xfrm>
            <a:off x="1383196" y="3379828"/>
            <a:ext cx="218942" cy="231821"/>
          </a:xfrm>
          <a:prstGeom prst="star5">
            <a:avLst>
              <a:gd name="adj" fmla="val 19098"/>
              <a:gd name="hf" fmla="val 105146"/>
              <a:gd name="vf" fmla="val 110557"/>
            </a:avLst>
          </a:prstGeom>
          <a:solidFill>
            <a:srgbClr val="FF0000"/>
          </a:solidFill>
          <a:ln>
            <a:solidFill>
              <a:srgbClr val="FF0000"/>
            </a:solidFill>
          </a:ln>
          <a:effectLst>
            <a:outerShdw sx="100000" sy="100000" kx="0" ky="0" algn="b" rotWithShape="0" blurRad="38100" dist="20000" dir="5400000">
              <a:srgbClr val="000000">
                <a:alpha val="38000"/>
              </a:srgbClr>
            </a:outerShdw>
          </a:effectLst>
        </p:spPr>
        <p:txBody>
          <a:bodyPr lIns="45719" rIns="45719"/>
          <a:lstStyle/>
          <a:p>
            <a:pPr defTabSz="914400">
              <a:defRPr>
                <a:solidFill>
                  <a:schemeClr val="accent2"/>
                </a:solidFill>
                <a:latin typeface="Verdana"/>
                <a:ea typeface="Verdana"/>
                <a:cs typeface="Verdana"/>
                <a:sym typeface="Verdana"/>
              </a:defRPr>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99"/>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39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99" grpId="1"/>
      <p:bldP build="whole" bldLvl="1" animBg="1" rev="0" advAuto="0" spid="396" grpId="2"/>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5" name="Shape 105"/>
          <p:cNvSpPr/>
          <p:nvPr/>
        </p:nvSpPr>
        <p:spPr>
          <a:xfrm>
            <a:off x="70360" y="6613525"/>
            <a:ext cx="2320449" cy="2269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tabLst>
                <a:tab pos="8216900" algn="r"/>
              </a:tabLst>
              <a:defRPr sz="1000"/>
            </a:lvl1pPr>
          </a:lstStyle>
          <a:p>
            <a:pPr/>
            <a:r>
              <a:t>Oscar Kureba, Wits</a:t>
            </a:r>
          </a:p>
        </p:txBody>
      </p:sp>
      <p:sp>
        <p:nvSpPr>
          <p:cNvPr id="106" name="Shape 106"/>
          <p:cNvSpPr/>
          <p:nvPr>
            <p:ph type="title"/>
          </p:nvPr>
        </p:nvSpPr>
        <p:spPr>
          <a:xfrm>
            <a:off x="1247488" y="116632"/>
            <a:ext cx="6782463" cy="762001"/>
          </a:xfrm>
          <a:prstGeom prst="rect">
            <a:avLst/>
          </a:prstGeom>
        </p:spPr>
        <p:txBody>
          <a:bodyPr/>
          <a:lstStyle/>
          <a:p>
            <a:pPr/>
            <a:r>
              <a:t>CERN accelerator complex</a:t>
            </a:r>
          </a:p>
        </p:txBody>
      </p:sp>
      <p:sp>
        <p:nvSpPr>
          <p:cNvPr id="107" name="Shape 107"/>
          <p:cNvSpPr/>
          <p:nvPr>
            <p:ph type="body" idx="1"/>
          </p:nvPr>
        </p:nvSpPr>
        <p:spPr>
          <a:xfrm>
            <a:off x="183643" y="1124744"/>
            <a:ext cx="8710223" cy="5400600"/>
          </a:xfrm>
          <a:prstGeom prst="rect">
            <a:avLst/>
          </a:prstGeom>
        </p:spPr>
        <p:txBody>
          <a:bodyPr/>
          <a:lstStyle/>
          <a:p>
            <a:pPr marL="0" indent="0">
              <a:buSzTx/>
              <a:buNone/>
              <a:defRPr sz="2000"/>
            </a:pPr>
          </a:p>
        </p:txBody>
      </p:sp>
      <p:sp>
        <p:nvSpPr>
          <p:cNvPr id="108" name="Shape 108"/>
          <p:cNvSpPr/>
          <p:nvPr/>
        </p:nvSpPr>
        <p:spPr>
          <a:xfrm>
            <a:off x="2531529" y="6613525"/>
            <a:ext cx="4221662" cy="22698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000"/>
            </a:lvl1pPr>
          </a:lstStyle>
          <a:p>
            <a:pPr/>
            <a:r>
              <a:t>test-beam activities at CERN</a:t>
            </a:r>
          </a:p>
        </p:txBody>
      </p:sp>
      <p:sp>
        <p:nvSpPr>
          <p:cNvPr id="109" name="Shape 109"/>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0" name="image5.png"/>
          <p:cNvPicPr>
            <a:picLocks noChangeAspect="1"/>
          </p:cNvPicPr>
          <p:nvPr/>
        </p:nvPicPr>
        <p:blipFill>
          <a:blip r:embed="rId2">
            <a:extLst/>
          </a:blip>
          <a:stretch>
            <a:fillRect/>
          </a:stretch>
        </p:blipFill>
        <p:spPr>
          <a:xfrm>
            <a:off x="0" y="0"/>
            <a:ext cx="9144000" cy="6613526"/>
          </a:xfrm>
          <a:prstGeom prst="rect">
            <a:avLst/>
          </a:prstGeom>
          <a:ln w="12700">
            <a:miter lim="400000"/>
          </a:ln>
        </p:spPr>
      </p:pic>
      <p:grpSp>
        <p:nvGrpSpPr>
          <p:cNvPr id="113" name="Group 113"/>
          <p:cNvGrpSpPr/>
          <p:nvPr/>
        </p:nvGrpSpPr>
        <p:grpSpPr>
          <a:xfrm>
            <a:off x="5691456" y="636409"/>
            <a:ext cx="3449705" cy="888490"/>
            <a:chOff x="0" y="0"/>
            <a:chExt cx="3449704" cy="888489"/>
          </a:xfrm>
        </p:grpSpPr>
        <p:sp>
          <p:nvSpPr>
            <p:cNvPr id="111" name="Shape 111"/>
            <p:cNvSpPr/>
            <p:nvPr/>
          </p:nvSpPr>
          <p:spPr>
            <a:xfrm flipH="1">
              <a:off x="0" y="328434"/>
              <a:ext cx="1700392" cy="560056"/>
            </a:xfrm>
            <a:prstGeom prst="line">
              <a:avLst/>
            </a:prstGeom>
            <a:noFill/>
            <a:ln w="25400" cap="flat">
              <a:solidFill>
                <a:srgbClr val="FF0000"/>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12" name="Shape 112"/>
            <p:cNvSpPr/>
            <p:nvPr/>
          </p:nvSpPr>
          <p:spPr>
            <a:xfrm>
              <a:off x="1414743" y="0"/>
              <a:ext cx="2034962"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b="1">
                  <a:solidFill>
                    <a:schemeClr val="accent2"/>
                  </a:solidFill>
                </a:defRPr>
              </a:lvl1pPr>
            </a:lstStyle>
            <a:p>
              <a:pPr/>
              <a:r>
                <a:t>Site for test-beam</a:t>
              </a:r>
            </a:p>
          </p:txBody>
        </p:sp>
      </p:gr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3"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ph type="title"/>
          </p:nvPr>
        </p:nvSpPr>
        <p:spPr>
          <a:xfrm>
            <a:off x="1247488" y="116632"/>
            <a:ext cx="6782463" cy="762001"/>
          </a:xfrm>
          <a:prstGeom prst="rect">
            <a:avLst/>
          </a:prstGeom>
        </p:spPr>
        <p:txBody>
          <a:bodyPr/>
          <a:lstStyle/>
          <a:p>
            <a:pPr/>
            <a:r>
              <a:t>ATLAS detector</a:t>
            </a:r>
          </a:p>
        </p:txBody>
      </p:sp>
      <p:sp>
        <p:nvSpPr>
          <p:cNvPr id="116" name="Shape 116"/>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17" name="Shape 117"/>
          <p:cNvSpPr/>
          <p:nvPr>
            <p:ph type="body" idx="1"/>
          </p:nvPr>
        </p:nvSpPr>
        <p:spPr>
          <a:xfrm>
            <a:off x="182007" y="1138314"/>
            <a:ext cx="8710223" cy="5400600"/>
          </a:xfrm>
          <a:prstGeom prst="rect">
            <a:avLst/>
          </a:prstGeom>
        </p:spPr>
        <p:txBody>
          <a:bodyPr/>
          <a:lstStyle/>
          <a:p>
            <a:pPr>
              <a:spcBef>
                <a:spcPts val="400"/>
              </a:spcBef>
              <a:defRPr sz="2000"/>
            </a:pPr>
            <a:r>
              <a:t>Largest of all detectors at the LHC (25 m high, 44 m wide) </a:t>
            </a:r>
          </a:p>
          <a:p>
            <a:pPr>
              <a:spcBef>
                <a:spcPts val="400"/>
              </a:spcBef>
              <a:defRPr sz="2000"/>
            </a:pPr>
            <a:r>
              <a:t> All purpose detector of </a:t>
            </a:r>
            <a:r>
              <a:rPr i="1"/>
              <a:t>pp</a:t>
            </a:r>
            <a:r>
              <a:t> collision products</a:t>
            </a:r>
          </a:p>
        </p:txBody>
      </p:sp>
      <p:pic>
        <p:nvPicPr>
          <p:cNvPr id="118" name="image6.png" descr="https://inspirehep.net/record/878496/files/figures_AtlasDetectorLabelled.png"/>
          <p:cNvPicPr>
            <a:picLocks noChangeAspect="1"/>
          </p:cNvPicPr>
          <p:nvPr/>
        </p:nvPicPr>
        <p:blipFill>
          <a:blip r:embed="rId2">
            <a:extLst/>
          </a:blip>
          <a:srcRect l="0" t="4305" r="0" b="0"/>
          <a:stretch>
            <a:fillRect/>
          </a:stretch>
        </p:blipFill>
        <p:spPr>
          <a:xfrm>
            <a:off x="693751" y="1930399"/>
            <a:ext cx="7561250" cy="4650585"/>
          </a:xfrm>
          <a:prstGeom prst="rect">
            <a:avLst/>
          </a:prstGeom>
          <a:ln w="12700">
            <a:miter lim="400000"/>
          </a:ln>
        </p:spPr>
      </p:pic>
      <p:sp>
        <p:nvSpPr>
          <p:cNvPr id="119" name="Shape 119"/>
          <p:cNvSpPr/>
          <p:nvPr/>
        </p:nvSpPr>
        <p:spPr>
          <a:xfrm>
            <a:off x="7127582" y="5293893"/>
            <a:ext cx="1084180" cy="1"/>
          </a:xfrm>
          <a:prstGeom prst="line">
            <a:avLst/>
          </a:prstGeom>
          <a:ln w="50800">
            <a:solidFill>
              <a:srgbClr val="FF0000"/>
            </a:solidFill>
          </a:ln>
          <a:effectLst>
            <a:outerShdw sx="100000" sy="100000" kx="0" ky="0" algn="b" rotWithShape="0" blurRad="38100" dist="20000" dir="5400000">
              <a:srgbClr val="000000">
                <a:alpha val="38000"/>
              </a:srgbClr>
            </a:outerShdw>
          </a:effectLst>
        </p:spPr>
        <p:txBody>
          <a:bodyPr lIns="45719" rIns="45719"/>
          <a:lstStyle/>
          <a:p>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1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9"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title"/>
          </p:nvPr>
        </p:nvSpPr>
        <p:spPr>
          <a:xfrm>
            <a:off x="1247488" y="116632"/>
            <a:ext cx="6782463" cy="762001"/>
          </a:xfrm>
          <a:prstGeom prst="rect">
            <a:avLst/>
          </a:prstGeom>
        </p:spPr>
        <p:txBody>
          <a:bodyPr/>
          <a:lstStyle/>
          <a:p>
            <a:pPr/>
            <a:r>
              <a:t>ATLAS Tile Calorimeter</a:t>
            </a:r>
          </a:p>
        </p:txBody>
      </p:sp>
      <p:sp>
        <p:nvSpPr>
          <p:cNvPr id="122" name="Shape 122"/>
          <p:cNvSpPr/>
          <p:nvPr>
            <p:ph type="body" idx="1"/>
          </p:nvPr>
        </p:nvSpPr>
        <p:spPr>
          <a:xfrm>
            <a:off x="183643" y="1124744"/>
            <a:ext cx="8710223" cy="5400600"/>
          </a:xfrm>
          <a:prstGeom prst="rect">
            <a:avLst/>
          </a:prstGeom>
        </p:spPr>
        <p:txBody>
          <a:bodyPr/>
          <a:lstStyle/>
          <a:p>
            <a:pPr>
              <a:spcBef>
                <a:spcPts val="400"/>
              </a:spcBef>
              <a:defRPr sz="2000"/>
            </a:pPr>
            <a:r>
              <a:t>TileCal measures energy and direction of hadrons, jets and tau leptons</a:t>
            </a:r>
          </a:p>
          <a:p>
            <a:pPr>
              <a:spcBef>
                <a:spcPts val="400"/>
              </a:spcBef>
              <a:defRPr sz="2000"/>
            </a:pPr>
            <a:r>
              <a:t>Made of Absorber (steel) + Scintillator (plastic) materials</a:t>
            </a:r>
          </a:p>
          <a:p>
            <a:pPr>
              <a:spcBef>
                <a:spcPts val="400"/>
              </a:spcBef>
              <a:defRPr sz="2000"/>
            </a:pPr>
            <a:r>
              <a:t>Super-drawers contain front-end electronics which process signals</a:t>
            </a:r>
          </a:p>
          <a:p>
            <a:pPr>
              <a:spcBef>
                <a:spcPts val="400"/>
              </a:spcBef>
              <a:defRPr sz="2000"/>
            </a:pPr>
            <a:r>
              <a:t>Undergoing upgrade to meet HL-LHC conditions</a:t>
            </a:r>
          </a:p>
        </p:txBody>
      </p:sp>
      <p:sp>
        <p:nvSpPr>
          <p:cNvPr id="123" name="Shape 123"/>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24" name="image7.png"/>
          <p:cNvPicPr>
            <a:picLocks noChangeAspect="1"/>
          </p:cNvPicPr>
          <p:nvPr/>
        </p:nvPicPr>
        <p:blipFill>
          <a:blip r:embed="rId2">
            <a:extLst/>
          </a:blip>
          <a:srcRect l="0" t="3350" r="0" b="0"/>
          <a:stretch>
            <a:fillRect/>
          </a:stretch>
        </p:blipFill>
        <p:spPr>
          <a:xfrm>
            <a:off x="4000500" y="2736669"/>
            <a:ext cx="5130800" cy="3827645"/>
          </a:xfrm>
          <a:prstGeom prst="rect">
            <a:avLst/>
          </a:prstGeom>
          <a:ln w="12700">
            <a:miter lim="400000"/>
          </a:ln>
        </p:spPr>
      </p:pic>
      <p:pic>
        <p:nvPicPr>
          <p:cNvPr id="125" name="image8.png" descr="http://inspirehep.net/record/834202/files/figure6.png"/>
          <p:cNvPicPr>
            <a:picLocks noChangeAspect="1"/>
          </p:cNvPicPr>
          <p:nvPr/>
        </p:nvPicPr>
        <p:blipFill>
          <a:blip r:embed="rId3">
            <a:extLst/>
          </a:blip>
          <a:stretch>
            <a:fillRect/>
          </a:stretch>
        </p:blipFill>
        <p:spPr>
          <a:xfrm>
            <a:off x="8458" y="4065742"/>
            <a:ext cx="4030142" cy="2525558"/>
          </a:xfrm>
          <a:prstGeom prst="rect">
            <a:avLst/>
          </a:prstGeom>
          <a:ln w="12700">
            <a:miter lim="400000"/>
          </a:ln>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 name="Shape 127"/>
          <p:cNvSpPr/>
          <p:nvPr>
            <p:ph type="title"/>
          </p:nvPr>
        </p:nvSpPr>
        <p:spPr>
          <a:xfrm>
            <a:off x="892645" y="116632"/>
            <a:ext cx="7528023" cy="762001"/>
          </a:xfrm>
          <a:prstGeom prst="rect">
            <a:avLst/>
          </a:prstGeom>
        </p:spPr>
        <p:txBody>
          <a:bodyPr/>
          <a:lstStyle/>
          <a:p>
            <a:pPr defTabSz="649223">
              <a:defRPr sz="2272"/>
            </a:pPr>
            <a:r>
              <a:t>Tile Calorimeter upgrade for Phase II:            </a:t>
            </a:r>
          </a:p>
          <a:p>
            <a:pPr defTabSz="649223">
              <a:defRPr sz="2272"/>
            </a:pPr>
            <a:r>
              <a:t>Hybrid Demonstrator</a:t>
            </a:r>
          </a:p>
        </p:txBody>
      </p:sp>
      <p:sp>
        <p:nvSpPr>
          <p:cNvPr id="128" name="Shape 128"/>
          <p:cNvSpPr/>
          <p:nvPr>
            <p:ph type="body" idx="1"/>
          </p:nvPr>
        </p:nvSpPr>
        <p:spPr>
          <a:xfrm>
            <a:off x="183643" y="1137444"/>
            <a:ext cx="8913450" cy="5400600"/>
          </a:xfrm>
          <a:prstGeom prst="rect">
            <a:avLst/>
          </a:prstGeom>
        </p:spPr>
        <p:txBody>
          <a:bodyPr/>
          <a:lstStyle/>
          <a:p>
            <a:pPr marL="228600" indent="-228600">
              <a:defRPr sz="2200"/>
            </a:pPr>
            <a:r>
              <a:t>Aim to cope with luminosity increase (5-7x) and reduce single point failures (improve reliability) </a:t>
            </a:r>
          </a:p>
          <a:p>
            <a:pPr marL="0" indent="0">
              <a:buSzTx/>
              <a:buNone/>
              <a:defRPr sz="2200"/>
            </a:pPr>
          </a:p>
          <a:p>
            <a:pPr marL="457200" indent="-228600">
              <a:tabLst>
                <a:tab pos="571500" algn="l"/>
              </a:tabLst>
              <a:defRPr sz="2200"/>
            </a:pPr>
            <a:r>
              <a:t>Fewer failure-prone connectors with the challenge of routing more fiber optic and LV cables</a:t>
            </a:r>
          </a:p>
          <a:p>
            <a:pPr marL="228600" indent="0">
              <a:buSzTx/>
              <a:buNone/>
              <a:tabLst>
                <a:tab pos="571500" algn="l"/>
              </a:tabLst>
              <a:defRPr sz="2200"/>
            </a:pPr>
          </a:p>
          <a:p>
            <a:pPr marL="457200" indent="-228600">
              <a:tabLst>
                <a:tab pos="571500" algn="l"/>
              </a:tabLst>
              <a:defRPr sz="2200"/>
            </a:pPr>
            <a:r>
              <a:t>Smaller DAQ elements by introduction of mini-drawers</a:t>
            </a:r>
          </a:p>
          <a:p>
            <a:pPr marL="228600" indent="0">
              <a:buSzTx/>
              <a:buNone/>
              <a:tabLst>
                <a:tab pos="571500" algn="l"/>
              </a:tabLst>
              <a:defRPr sz="2200"/>
            </a:pPr>
          </a:p>
          <a:p>
            <a:pPr marL="457200" indent="-228600">
              <a:tabLst>
                <a:tab pos="571500" algn="l"/>
              </a:tabLst>
              <a:defRPr sz="2200"/>
            </a:pPr>
            <a:r>
              <a:t>Increase the redundancy in the read-out path from the cell to the backend</a:t>
            </a:r>
          </a:p>
          <a:p>
            <a:pPr marL="228600" indent="0">
              <a:buSzTx/>
              <a:buNone/>
              <a:tabLst>
                <a:tab pos="571500" algn="l"/>
              </a:tabLst>
              <a:defRPr sz="2200"/>
            </a:pPr>
          </a:p>
          <a:p>
            <a:pPr marL="457200" indent="-228600">
              <a:tabLst>
                <a:tab pos="571500" algn="l"/>
              </a:tabLst>
              <a:defRPr sz="2200"/>
            </a:pPr>
            <a:r>
              <a:t>Similar redundancy in the power distribution and introduction of Point-Of-Load regulators</a:t>
            </a:r>
          </a:p>
        </p:txBody>
      </p:sp>
      <p:sp>
        <p:nvSpPr>
          <p:cNvPr id="129" name="Shape 129"/>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0" name="image9.png"/>
          <p:cNvPicPr>
            <a:picLocks noChangeAspect="1"/>
          </p:cNvPicPr>
          <p:nvPr/>
        </p:nvPicPr>
        <p:blipFill>
          <a:blip r:embed="rId2">
            <a:extLst/>
          </a:blip>
          <a:stretch>
            <a:fillRect/>
          </a:stretch>
        </p:blipFill>
        <p:spPr>
          <a:xfrm>
            <a:off x="226578" y="6622275"/>
            <a:ext cx="6681796" cy="268248"/>
          </a:xfrm>
          <a:prstGeom prst="rect">
            <a:avLst/>
          </a:prstGeom>
          <a:ln w="12700">
            <a:miter lim="400000"/>
          </a:ln>
        </p:spPr>
      </p:pic>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title"/>
          </p:nvPr>
        </p:nvSpPr>
        <p:spPr>
          <a:xfrm>
            <a:off x="1247488" y="116632"/>
            <a:ext cx="6782463" cy="762001"/>
          </a:xfrm>
          <a:prstGeom prst="rect">
            <a:avLst/>
          </a:prstGeom>
        </p:spPr>
        <p:txBody>
          <a:bodyPr/>
          <a:lstStyle/>
          <a:p>
            <a:pPr/>
            <a:r>
              <a:t>Tile upgrade for Phase II</a:t>
            </a:r>
          </a:p>
        </p:txBody>
      </p:sp>
      <p:sp>
        <p:nvSpPr>
          <p:cNvPr id="133" name="Shape 133"/>
          <p:cNvSpPr/>
          <p:nvPr>
            <p:ph type="body" idx="1"/>
          </p:nvPr>
        </p:nvSpPr>
        <p:spPr>
          <a:xfrm>
            <a:off x="183643" y="1124744"/>
            <a:ext cx="8913450" cy="5400600"/>
          </a:xfrm>
          <a:prstGeom prst="rect">
            <a:avLst/>
          </a:prstGeom>
        </p:spPr>
        <p:txBody>
          <a:bodyPr/>
          <a:lstStyle/>
          <a:p>
            <a:pPr marL="0" indent="571500">
              <a:buSzTx/>
              <a:buNone/>
              <a:defRPr sz="1800"/>
            </a:pPr>
          </a:p>
        </p:txBody>
      </p:sp>
      <p:sp>
        <p:nvSpPr>
          <p:cNvPr id="134" name="Shape 134"/>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5" name="image10.png"/>
          <p:cNvPicPr>
            <a:picLocks noChangeAspect="1"/>
          </p:cNvPicPr>
          <p:nvPr/>
        </p:nvPicPr>
        <p:blipFill>
          <a:blip r:embed="rId2">
            <a:extLst/>
          </a:blip>
          <a:stretch>
            <a:fillRect/>
          </a:stretch>
        </p:blipFill>
        <p:spPr>
          <a:xfrm>
            <a:off x="105010" y="1056430"/>
            <a:ext cx="6984720" cy="2424524"/>
          </a:xfrm>
          <a:prstGeom prst="rect">
            <a:avLst/>
          </a:prstGeom>
          <a:ln w="12700">
            <a:miter lim="400000"/>
          </a:ln>
        </p:spPr>
      </p:pic>
      <p:sp>
        <p:nvSpPr>
          <p:cNvPr id="136" name="Shape 136"/>
          <p:cNvSpPr/>
          <p:nvPr/>
        </p:nvSpPr>
        <p:spPr>
          <a:xfrm>
            <a:off x="183643" y="1262440"/>
            <a:ext cx="1832135" cy="31339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600">
                <a:solidFill>
                  <a:srgbClr val="FF0000"/>
                </a:solidFill>
              </a:defRPr>
            </a:lvl1pPr>
          </a:lstStyle>
          <a:p>
            <a:pPr/>
            <a:r>
              <a:t>Present electronics</a:t>
            </a:r>
          </a:p>
        </p:txBody>
      </p:sp>
      <p:pic>
        <p:nvPicPr>
          <p:cNvPr id="137" name="image11.png"/>
          <p:cNvPicPr>
            <a:picLocks noChangeAspect="1"/>
          </p:cNvPicPr>
          <p:nvPr/>
        </p:nvPicPr>
        <p:blipFill>
          <a:blip r:embed="rId3">
            <a:extLst/>
          </a:blip>
          <a:stretch>
            <a:fillRect/>
          </a:stretch>
        </p:blipFill>
        <p:spPr>
          <a:xfrm>
            <a:off x="170338" y="3577885"/>
            <a:ext cx="6792998" cy="2937217"/>
          </a:xfrm>
          <a:prstGeom prst="rect">
            <a:avLst/>
          </a:prstGeom>
          <a:ln w="12700">
            <a:miter lim="400000"/>
          </a:ln>
        </p:spPr>
      </p:pic>
      <p:sp>
        <p:nvSpPr>
          <p:cNvPr id="138" name="Shape 138"/>
          <p:cNvSpPr/>
          <p:nvPr/>
        </p:nvSpPr>
        <p:spPr>
          <a:xfrm>
            <a:off x="24715" y="3745198"/>
            <a:ext cx="5537260" cy="31339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600">
                <a:solidFill>
                  <a:srgbClr val="FF0000"/>
                </a:solidFill>
              </a:defRPr>
            </a:lvl1pPr>
          </a:lstStyle>
          <a:p>
            <a:pPr/>
            <a:r>
              <a:t>Hybrid demonstrator with analog output for phase-II upgrade</a:t>
            </a:r>
          </a:p>
        </p:txBody>
      </p:sp>
      <p:pic>
        <p:nvPicPr>
          <p:cNvPr id="139" name="image9.png"/>
          <p:cNvPicPr>
            <a:picLocks noChangeAspect="1"/>
          </p:cNvPicPr>
          <p:nvPr/>
        </p:nvPicPr>
        <p:blipFill>
          <a:blip r:embed="rId4">
            <a:extLst/>
          </a:blip>
          <a:stretch>
            <a:fillRect/>
          </a:stretch>
        </p:blipFill>
        <p:spPr>
          <a:xfrm>
            <a:off x="226578" y="6622275"/>
            <a:ext cx="6681796" cy="268248"/>
          </a:xfrm>
          <a:prstGeom prst="rect">
            <a:avLst/>
          </a:prstGeom>
          <a:ln w="12700">
            <a:miter lim="400000"/>
          </a:ln>
        </p:spPr>
      </p:pic>
      <p:pic>
        <p:nvPicPr>
          <p:cNvPr id="140" name="image12.png"/>
          <p:cNvPicPr>
            <a:picLocks noChangeAspect="1"/>
          </p:cNvPicPr>
          <p:nvPr/>
        </p:nvPicPr>
        <p:blipFill>
          <a:blip r:embed="rId5">
            <a:extLst/>
          </a:blip>
          <a:srcRect l="26944" t="59573" r="40694" b="20356"/>
          <a:stretch>
            <a:fillRect/>
          </a:stretch>
        </p:blipFill>
        <p:spPr>
          <a:xfrm>
            <a:off x="6921072" y="4329532"/>
            <a:ext cx="2188720" cy="1888615"/>
          </a:xfrm>
          <a:prstGeom prst="rect">
            <a:avLst/>
          </a:prstGeom>
          <a:ln w="12700">
            <a:miter lim="400000"/>
          </a:ln>
        </p:spPr>
      </p:pic>
      <p:pic>
        <p:nvPicPr>
          <p:cNvPr id="141" name="image13.png"/>
          <p:cNvPicPr>
            <a:picLocks noChangeAspect="1"/>
          </p:cNvPicPr>
          <p:nvPr/>
        </p:nvPicPr>
        <p:blipFill>
          <a:blip r:embed="rId6">
            <a:extLst/>
          </a:blip>
          <a:srcRect l="0" t="0" r="0" b="54913"/>
          <a:stretch>
            <a:fillRect/>
          </a:stretch>
        </p:blipFill>
        <p:spPr>
          <a:xfrm>
            <a:off x="6861464" y="1683835"/>
            <a:ext cx="2235628" cy="1675159"/>
          </a:xfrm>
          <a:prstGeom prst="rect">
            <a:avLst/>
          </a:prstGeom>
          <a:ln w="12700">
            <a:miter lim="400000"/>
          </a:ln>
        </p:spPr>
      </p:pic>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p:nvPr>
        </p:nvSpPr>
        <p:spPr>
          <a:xfrm>
            <a:off x="1247488" y="116632"/>
            <a:ext cx="6782463" cy="762001"/>
          </a:xfrm>
          <a:prstGeom prst="rect">
            <a:avLst/>
          </a:prstGeom>
        </p:spPr>
        <p:txBody>
          <a:bodyPr/>
          <a:lstStyle>
            <a:lvl1pPr>
              <a:defRPr b="0" sz="2400"/>
            </a:lvl1pPr>
          </a:lstStyle>
          <a:p>
            <a:pPr/>
            <a:r>
              <a:t>Front-end electronics: present and future</a:t>
            </a:r>
          </a:p>
        </p:txBody>
      </p:sp>
      <p:sp>
        <p:nvSpPr>
          <p:cNvPr id="144" name="Shape 144"/>
          <p:cNvSpPr/>
          <p:nvPr>
            <p:ph type="sldNum" sz="quarter" idx="2"/>
          </p:nvPr>
        </p:nvSpPr>
        <p:spPr>
          <a:xfrm>
            <a:off x="8922320" y="6589714"/>
            <a:ext cx="174773" cy="22698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5" name="image14.png"/>
          <p:cNvPicPr>
            <a:picLocks noChangeAspect="1"/>
          </p:cNvPicPr>
          <p:nvPr/>
        </p:nvPicPr>
        <p:blipFill>
          <a:blip r:embed="rId2">
            <a:extLst/>
          </a:blip>
          <a:stretch>
            <a:fillRect/>
          </a:stretch>
        </p:blipFill>
        <p:spPr>
          <a:xfrm>
            <a:off x="19561" y="1187456"/>
            <a:ext cx="9102932" cy="2227249"/>
          </a:xfrm>
          <a:prstGeom prst="rect">
            <a:avLst/>
          </a:prstGeom>
          <a:ln w="12700">
            <a:miter lim="400000"/>
          </a:ln>
        </p:spPr>
      </p:pic>
      <p:pic>
        <p:nvPicPr>
          <p:cNvPr id="146" name="image15.png"/>
          <p:cNvPicPr>
            <a:picLocks noChangeAspect="1"/>
          </p:cNvPicPr>
          <p:nvPr/>
        </p:nvPicPr>
        <p:blipFill>
          <a:blip r:embed="rId3">
            <a:extLst/>
          </a:blip>
          <a:stretch>
            <a:fillRect/>
          </a:stretch>
        </p:blipFill>
        <p:spPr>
          <a:xfrm>
            <a:off x="29086" y="4002930"/>
            <a:ext cx="8416415" cy="2477232"/>
          </a:xfrm>
          <a:prstGeom prst="rect">
            <a:avLst/>
          </a:prstGeom>
          <a:ln w="12700">
            <a:miter lim="400000"/>
          </a:ln>
        </p:spPr>
      </p:pic>
      <p:sp>
        <p:nvSpPr>
          <p:cNvPr id="147" name="Shape 147"/>
          <p:cNvSpPr/>
          <p:nvPr/>
        </p:nvSpPr>
        <p:spPr>
          <a:xfrm>
            <a:off x="50799" y="1187456"/>
            <a:ext cx="891963"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Present</a:t>
            </a:r>
          </a:p>
        </p:txBody>
      </p:sp>
      <p:sp>
        <p:nvSpPr>
          <p:cNvPr id="148" name="Shape 148"/>
          <p:cNvSpPr/>
          <p:nvPr/>
        </p:nvSpPr>
        <p:spPr>
          <a:xfrm>
            <a:off x="75917" y="4114258"/>
            <a:ext cx="764826"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Future</a:t>
            </a:r>
          </a:p>
        </p:txBody>
      </p:sp>
      <p:grpSp>
        <p:nvGrpSpPr>
          <p:cNvPr id="155" name="Group 155"/>
          <p:cNvGrpSpPr/>
          <p:nvPr/>
        </p:nvGrpSpPr>
        <p:grpSpPr>
          <a:xfrm>
            <a:off x="3828220" y="3472824"/>
            <a:ext cx="2736549" cy="826100"/>
            <a:chOff x="0" y="0"/>
            <a:chExt cx="2736547" cy="826098"/>
          </a:xfrm>
        </p:grpSpPr>
        <p:grpSp>
          <p:nvGrpSpPr>
            <p:cNvPr id="152" name="Group 152"/>
            <p:cNvGrpSpPr/>
            <p:nvPr/>
          </p:nvGrpSpPr>
          <p:grpSpPr>
            <a:xfrm>
              <a:off x="705678" y="-1"/>
              <a:ext cx="1933951" cy="826100"/>
              <a:chOff x="0" y="0"/>
              <a:chExt cx="1933950" cy="826098"/>
            </a:xfrm>
          </p:grpSpPr>
          <p:sp>
            <p:nvSpPr>
              <p:cNvPr id="149" name="Shape 149"/>
              <p:cNvSpPr/>
              <p:nvPr/>
            </p:nvSpPr>
            <p:spPr>
              <a:xfrm flipH="1">
                <a:off x="761999" y="0"/>
                <a:ext cx="1" cy="826099"/>
              </a:xfrm>
              <a:prstGeom prst="line">
                <a:avLst/>
              </a:prstGeom>
              <a:noFill/>
              <a:ln w="50800" cap="flat">
                <a:solidFill>
                  <a:schemeClr val="accent2"/>
                </a:solidFill>
                <a:prstDash val="sysDash"/>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50" name="Shape 150"/>
              <p:cNvSpPr/>
              <p:nvPr/>
            </p:nvSpPr>
            <p:spPr>
              <a:xfrm>
                <a:off x="762000" y="375274"/>
                <a:ext cx="1171950" cy="1"/>
              </a:xfrm>
              <a:prstGeom prst="line">
                <a:avLst/>
              </a:prstGeom>
              <a:noFill/>
              <a:ln w="50800" cap="flat">
                <a:solidFill>
                  <a:schemeClr val="accent2"/>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51" name="Shape 151"/>
              <p:cNvSpPr/>
              <p:nvPr/>
            </p:nvSpPr>
            <p:spPr>
              <a:xfrm flipH="1" flipV="1">
                <a:off x="-1" y="375274"/>
                <a:ext cx="749301" cy="1"/>
              </a:xfrm>
              <a:prstGeom prst="line">
                <a:avLst/>
              </a:prstGeom>
              <a:noFill/>
              <a:ln w="50800" cap="flat">
                <a:solidFill>
                  <a:schemeClr val="accent2"/>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sp>
          <p:nvSpPr>
            <p:cNvPr id="153" name="Shape 153"/>
            <p:cNvSpPr/>
            <p:nvPr/>
          </p:nvSpPr>
          <p:spPr>
            <a:xfrm>
              <a:off x="1429579" y="18080"/>
              <a:ext cx="1306969"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Off-detector</a:t>
              </a:r>
            </a:p>
          </p:txBody>
        </p:sp>
        <p:sp>
          <p:nvSpPr>
            <p:cNvPr id="154" name="Shape 154"/>
            <p:cNvSpPr/>
            <p:nvPr/>
          </p:nvSpPr>
          <p:spPr>
            <a:xfrm>
              <a:off x="0" y="5943"/>
              <a:ext cx="131121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On-detector</a:t>
              </a:r>
            </a:p>
          </p:txBody>
        </p:sp>
      </p:grpSp>
      <p:grpSp>
        <p:nvGrpSpPr>
          <p:cNvPr id="162" name="Group 162"/>
          <p:cNvGrpSpPr/>
          <p:nvPr/>
        </p:nvGrpSpPr>
        <p:grpSpPr>
          <a:xfrm>
            <a:off x="5936420" y="1009291"/>
            <a:ext cx="2736549" cy="572898"/>
            <a:chOff x="0" y="0"/>
            <a:chExt cx="2736547" cy="572897"/>
          </a:xfrm>
        </p:grpSpPr>
        <p:grpSp>
          <p:nvGrpSpPr>
            <p:cNvPr id="159" name="Group 159"/>
            <p:cNvGrpSpPr/>
            <p:nvPr/>
          </p:nvGrpSpPr>
          <p:grpSpPr>
            <a:xfrm>
              <a:off x="705678" y="19457"/>
              <a:ext cx="1933951" cy="553441"/>
              <a:chOff x="0" y="0"/>
              <a:chExt cx="1933950" cy="553440"/>
            </a:xfrm>
          </p:grpSpPr>
          <p:sp>
            <p:nvSpPr>
              <p:cNvPr id="156" name="Shape 156"/>
              <p:cNvSpPr/>
              <p:nvPr/>
            </p:nvSpPr>
            <p:spPr>
              <a:xfrm flipH="1">
                <a:off x="761999" y="0"/>
                <a:ext cx="1" cy="553441"/>
              </a:xfrm>
              <a:prstGeom prst="line">
                <a:avLst/>
              </a:prstGeom>
              <a:noFill/>
              <a:ln w="50800" cap="flat">
                <a:solidFill>
                  <a:schemeClr val="accent2"/>
                </a:solidFill>
                <a:prstDash val="sysDash"/>
                <a:roun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57" name="Shape 157"/>
              <p:cNvSpPr/>
              <p:nvPr/>
            </p:nvSpPr>
            <p:spPr>
              <a:xfrm>
                <a:off x="762000" y="349875"/>
                <a:ext cx="1171950" cy="1"/>
              </a:xfrm>
              <a:prstGeom prst="line">
                <a:avLst/>
              </a:prstGeom>
              <a:noFill/>
              <a:ln w="50800" cap="flat">
                <a:solidFill>
                  <a:schemeClr val="accent2"/>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sp>
            <p:nvSpPr>
              <p:cNvPr id="158" name="Shape 158"/>
              <p:cNvSpPr/>
              <p:nvPr/>
            </p:nvSpPr>
            <p:spPr>
              <a:xfrm flipH="1" flipV="1">
                <a:off x="-1" y="349875"/>
                <a:ext cx="749301" cy="1"/>
              </a:xfrm>
              <a:prstGeom prst="line">
                <a:avLst/>
              </a:prstGeom>
              <a:noFill/>
              <a:ln w="50800" cap="flat">
                <a:solidFill>
                  <a:schemeClr val="accent2"/>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sp>
          <p:nvSpPr>
            <p:cNvPr id="160" name="Shape 160"/>
            <p:cNvSpPr/>
            <p:nvPr/>
          </p:nvSpPr>
          <p:spPr>
            <a:xfrm>
              <a:off x="1429579" y="12136"/>
              <a:ext cx="1306969" cy="3506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Off-detector</a:t>
              </a:r>
            </a:p>
          </p:txBody>
        </p:sp>
        <p:sp>
          <p:nvSpPr>
            <p:cNvPr id="161" name="Shape 161"/>
            <p:cNvSpPr/>
            <p:nvPr/>
          </p:nvSpPr>
          <p:spPr>
            <a:xfrm>
              <a:off x="0" y="0"/>
              <a:ext cx="131121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On-detector</a:t>
              </a:r>
            </a:p>
          </p:txBody>
        </p:sp>
      </p:grpSp>
      <p:sp>
        <p:nvSpPr>
          <p:cNvPr id="163" name="Shape 163"/>
          <p:cNvSpPr/>
          <p:nvPr/>
        </p:nvSpPr>
        <p:spPr>
          <a:xfrm>
            <a:off x="8169650" y="4927600"/>
            <a:ext cx="834649" cy="0"/>
          </a:xfrm>
          <a:prstGeom prst="line">
            <a:avLst/>
          </a:prstGeom>
          <a:ln w="28575">
            <a:solidFill>
              <a:srgbClr val="000000"/>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64" name="Shape 164"/>
          <p:cNvSpPr/>
          <p:nvPr/>
        </p:nvSpPr>
        <p:spPr>
          <a:xfrm>
            <a:off x="8382000" y="4749800"/>
            <a:ext cx="182881" cy="182881"/>
          </a:xfrm>
          <a:prstGeom prst="ellipse">
            <a:avLst/>
          </a:prstGeom>
          <a:ln w="22225">
            <a:solidFill>
              <a:srgbClr val="000000"/>
            </a:solidFill>
          </a:ln>
          <a:effectLst>
            <a:outerShdw sx="100000" sy="100000" kx="0" ky="0" algn="b" rotWithShape="0" blurRad="38100" dist="20000" dir="5400000">
              <a:srgbClr val="000000">
                <a:alpha val="38000"/>
              </a:srgbClr>
            </a:outerShdw>
          </a:effectLst>
        </p:spPr>
        <p:txBody>
          <a:bodyPr lIns="45719" rIns="45719"/>
          <a:lstStyle/>
          <a:p>
            <a:pPr defTabSz="914400">
              <a:defRPr>
                <a:solidFill>
                  <a:schemeClr val="accent2"/>
                </a:solidFill>
                <a:latin typeface="Verdana"/>
                <a:ea typeface="Verdana"/>
                <a:cs typeface="Verdana"/>
                <a:sym typeface="Verdana"/>
              </a:defRPr>
            </a:pPr>
          </a:p>
        </p:txBody>
      </p:sp>
      <p:sp>
        <p:nvSpPr>
          <p:cNvPr id="165" name="Shape 165"/>
          <p:cNvSpPr/>
          <p:nvPr/>
        </p:nvSpPr>
        <p:spPr>
          <a:xfrm>
            <a:off x="8242300" y="4978400"/>
            <a:ext cx="917077"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To ROD</a:t>
            </a:r>
          </a:p>
        </p:txBody>
      </p:sp>
      <p:sp>
        <p:nvSpPr>
          <p:cNvPr id="166" name="Shape 166"/>
          <p:cNvSpPr/>
          <p:nvPr/>
        </p:nvSpPr>
        <p:spPr>
          <a:xfrm>
            <a:off x="6937754" y="3763162"/>
            <a:ext cx="887721"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a:lvl1pPr>
          </a:lstStyle>
          <a:p>
            <a:pPr/>
            <a:r>
              <a:t>TilePPr</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cern - atlas tilecal 2012">
  <a:themeElements>
    <a:clrScheme name="cern - atlas tilecal 2012">
      <a:dk1>
        <a:srgbClr val="000000"/>
      </a:dk1>
      <a:lt1>
        <a:srgbClr val="FFFFFF"/>
      </a:lt1>
      <a:dk2>
        <a:srgbClr val="A7A7A7"/>
      </a:dk2>
      <a:lt2>
        <a:srgbClr val="535353"/>
      </a:lt2>
      <a:accent1>
        <a:srgbClr val="CCCCFF"/>
      </a:accent1>
      <a:accent2>
        <a:srgbClr val="3333CC"/>
      </a:accent2>
      <a:accent3>
        <a:srgbClr val="8F8F8F"/>
      </a:accent3>
      <a:accent4>
        <a:srgbClr val="707070"/>
      </a:accent4>
      <a:accent5>
        <a:srgbClr val="E2E2FF"/>
      </a:accent5>
      <a:accent6>
        <a:srgbClr val="2D2DB9"/>
      </a:accent6>
      <a:hlink>
        <a:srgbClr val="0000FF"/>
      </a:hlink>
      <a:folHlink>
        <a:srgbClr val="FF00FF"/>
      </a:folHlink>
    </a:clrScheme>
    <a:fontScheme name="cern - atlas tilecal 2012">
      <a:majorFont>
        <a:latin typeface="Helvetica"/>
        <a:ea typeface="Helvetica"/>
        <a:cs typeface="Helvetica"/>
      </a:majorFont>
      <a:minorFont>
        <a:latin typeface="Calibri"/>
        <a:ea typeface="Calibri"/>
        <a:cs typeface="Calibri"/>
      </a:minorFont>
    </a:fontScheme>
    <a:fmtScheme name="cern - atlas tilecal 201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0000" dir="5400000">
              <a:srgbClr val="000000">
                <a:alpha val="38000"/>
              </a:srgbClr>
            </a:outerShdw>
          </a:effectLst>
        </a:effectStyle>
        <a:effectStyle>
          <a:effectLst>
            <a:outerShdw sx="100000" sy="100000" kx="0" ky="0" algn="b" rotWithShape="0" blurRad="38100" dist="20000" dir="5400000">
              <a:srgbClr val="000000">
                <a:alpha val="38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cern - atlas tilecal 2012">
  <a:themeElements>
    <a:clrScheme name="cern - atlas tilecal 2012">
      <a:dk1>
        <a:srgbClr val="000000"/>
      </a:dk1>
      <a:lt1>
        <a:srgbClr val="FFFFFF"/>
      </a:lt1>
      <a:dk2>
        <a:srgbClr val="A7A7A7"/>
      </a:dk2>
      <a:lt2>
        <a:srgbClr val="535353"/>
      </a:lt2>
      <a:accent1>
        <a:srgbClr val="CCCCFF"/>
      </a:accent1>
      <a:accent2>
        <a:srgbClr val="3333CC"/>
      </a:accent2>
      <a:accent3>
        <a:srgbClr val="8F8F8F"/>
      </a:accent3>
      <a:accent4>
        <a:srgbClr val="707070"/>
      </a:accent4>
      <a:accent5>
        <a:srgbClr val="E2E2FF"/>
      </a:accent5>
      <a:accent6>
        <a:srgbClr val="2D2DB9"/>
      </a:accent6>
      <a:hlink>
        <a:srgbClr val="0000FF"/>
      </a:hlink>
      <a:folHlink>
        <a:srgbClr val="FF00FF"/>
      </a:folHlink>
    </a:clrScheme>
    <a:fontScheme name="cern - atlas tilecal 2012">
      <a:majorFont>
        <a:latin typeface="Helvetica"/>
        <a:ea typeface="Helvetica"/>
        <a:cs typeface="Helvetica"/>
      </a:majorFont>
      <a:minorFont>
        <a:latin typeface="Calibri"/>
        <a:ea typeface="Calibri"/>
        <a:cs typeface="Calibri"/>
      </a:minorFont>
    </a:fontScheme>
    <a:fmtScheme name="cern - atlas tilecal 201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0000" dir="5400000">
              <a:srgbClr val="000000">
                <a:alpha val="38000"/>
              </a:srgbClr>
            </a:outerShdw>
          </a:effectLst>
        </a:effectStyle>
        <a:effectStyle>
          <a:effectLst>
            <a:outerShdw sx="100000" sy="100000" kx="0" ky="0" algn="b" rotWithShape="0" blurRad="38100" dist="20000" dir="5400000">
              <a:srgbClr val="000000">
                <a:alpha val="38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