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0"/>
  </p:notesMasterIdLst>
  <p:sldIdLst>
    <p:sldId id="262" r:id="rId2"/>
    <p:sldId id="313" r:id="rId3"/>
    <p:sldId id="314" r:id="rId4"/>
    <p:sldId id="315" r:id="rId5"/>
    <p:sldId id="316" r:id="rId6"/>
    <p:sldId id="317" r:id="rId7"/>
    <p:sldId id="319" r:id="rId8"/>
    <p:sldId id="318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33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077" autoAdjust="0"/>
  </p:normalViewPr>
  <p:slideViewPr>
    <p:cSldViewPr snapToGrid="0">
      <p:cViewPr varScale="1">
        <p:scale>
          <a:sx n="87" d="100"/>
          <a:sy n="87" d="100"/>
        </p:scale>
        <p:origin x="5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76363A2-B8E1-46B2-8303-A0870C228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57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6363A2-B8E1-46B2-8303-A0870C228CC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64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6363A2-B8E1-46B2-8303-A0870C228C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3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13" y="152400"/>
            <a:ext cx="91328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0"/>
            <a:ext cx="6511925" cy="1004888"/>
            <a:chOff x="-1" y="0"/>
            <a:chExt cx="4102" cy="633"/>
          </a:xfrm>
        </p:grpSpPr>
        <p:pic>
          <p:nvPicPr>
            <p:cNvPr id="6" name="Picture 5" descr="LHC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" y="0"/>
              <a:ext cx="69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693" y="508"/>
              <a:ext cx="3408" cy="0"/>
            </a:xfrm>
            <a:prstGeom prst="line">
              <a:avLst/>
            </a:prstGeom>
            <a:noFill/>
            <a:ln w="38100">
              <a:solidFill>
                <a:srgbClr val="1D46D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-1" y="0"/>
              <a:ext cx="690" cy="633"/>
              <a:chOff x="35" y="118"/>
              <a:chExt cx="690" cy="633"/>
            </a:xfrm>
          </p:grpSpPr>
          <p:pic>
            <p:nvPicPr>
              <p:cNvPr id="9" name="Picture 9" descr="LHCb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" y="118"/>
                <a:ext cx="69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0" descr="pastedGraphic1"/>
              <p:cNvPicPr>
                <a:picLocks noChangeAspect="1" noChangeArrowheads="1"/>
              </p:cNvPicPr>
              <p:nvPr userDrawn="1"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4813" b="36916"/>
              <a:stretch>
                <a:fillRect/>
              </a:stretch>
            </p:blipFill>
            <p:spPr bwMode="auto">
              <a:xfrm>
                <a:off x="37" y="630"/>
                <a:ext cx="68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>
            <a:lvl1pPr marL="0" indent="0" algn="ctr">
              <a:lnSpc>
                <a:spcPct val="80000"/>
              </a:lnSpc>
              <a:buFont typeface="Arial Unicode MS" pitchFamily="34" charset="-128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3C7EDD-34E3-410D-BA52-4E1F5F24F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651D3-0C94-43D1-BD42-1954F451F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4500" y="6461125"/>
            <a:ext cx="2420984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5700" y="50800"/>
            <a:ext cx="79883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32888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503613" y="6415088"/>
            <a:ext cx="2133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n-US" sz="1200" i="1"/>
              <a:t>Beat Jost, Cern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4436EF8-7315-42E8-B2FB-DC408DD4F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15"/>
          <p:cNvGrpSpPr>
            <a:grpSpLocks/>
          </p:cNvGrpSpPr>
          <p:nvPr/>
        </p:nvGrpSpPr>
        <p:grpSpPr bwMode="auto">
          <a:xfrm>
            <a:off x="0" y="0"/>
            <a:ext cx="6497638" cy="1011238"/>
            <a:chOff x="35" y="114"/>
            <a:chExt cx="4093" cy="637"/>
          </a:xfrm>
        </p:grpSpPr>
        <p:pic>
          <p:nvPicPr>
            <p:cNvPr id="1033" name="Picture 5" descr="LHC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" y="114"/>
              <a:ext cx="69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720" y="626"/>
              <a:ext cx="340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13"/>
            <p:cNvGrpSpPr>
              <a:grpSpLocks/>
            </p:cNvGrpSpPr>
            <p:nvPr/>
          </p:nvGrpSpPr>
          <p:grpSpPr bwMode="auto">
            <a:xfrm>
              <a:off x="35" y="118"/>
              <a:ext cx="690" cy="633"/>
              <a:chOff x="35" y="118"/>
              <a:chExt cx="690" cy="633"/>
            </a:xfrm>
          </p:grpSpPr>
          <p:pic>
            <p:nvPicPr>
              <p:cNvPr id="1036" name="Picture 10" descr="LHCb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" y="118"/>
                <a:ext cx="69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2" descr="pastedGraphic1"/>
              <p:cNvPicPr>
                <a:picLocks noChangeAspect="1" noChangeArrowheads="1"/>
              </p:cNvPicPr>
              <p:nvPr userDrawn="1"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4813" b="36916"/>
              <a:stretch>
                <a:fillRect/>
              </a:stretch>
            </p:blipFill>
            <p:spPr bwMode="auto">
              <a:xfrm>
                <a:off x="37" y="630"/>
                <a:ext cx="68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4500" y="6461125"/>
            <a:ext cx="24209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1200" i="1" smtClean="0"/>
            </a:lvl1pPr>
          </a:lstStyle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❏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➥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Workshop Concluding Remarks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AACL Workshop on DAQ@LHC</a:t>
            </a:r>
          </a:p>
          <a:p>
            <a:r>
              <a:rPr lang="en-GB" dirty="0" smtClean="0"/>
              <a:t>Chateau de </a:t>
            </a:r>
            <a:r>
              <a:rPr lang="en-GB" dirty="0" err="1" smtClean="0"/>
              <a:t>Bossey</a:t>
            </a:r>
            <a:endParaRPr lang="en-GB" dirty="0" smtClean="0"/>
          </a:p>
          <a:p>
            <a:r>
              <a:rPr lang="en-GB" dirty="0" smtClean="0"/>
              <a:t>14 </a:t>
            </a:r>
            <a:r>
              <a:rPr lang="en-GB" dirty="0" smtClean="0"/>
              <a:t>April 2016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1400" dirty="0"/>
              <a:t>Beat Jost / </a:t>
            </a:r>
            <a:r>
              <a:rPr lang="en-GB" sz="1400" dirty="0" err="1" smtClean="0"/>
              <a:t>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38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Run-2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All experiments have invested a lot of effort to prepare for Run2</a:t>
            </a:r>
          </a:p>
          <a:p>
            <a:r>
              <a:rPr lang="en-GB" dirty="0" smtClean="0"/>
              <a:t>Alice, Atlas and CMS have installed new hardware</a:t>
            </a:r>
          </a:p>
          <a:p>
            <a:pPr lvl="1"/>
            <a:r>
              <a:rPr lang="en-GB" dirty="0" smtClean="0"/>
              <a:t>Basically because of obsolescence of Run1 hardware (death of PCI-X)</a:t>
            </a:r>
          </a:p>
          <a:p>
            <a:pPr lvl="1"/>
            <a:r>
              <a:rPr lang="en-GB" dirty="0" smtClean="0"/>
              <a:t>New PCs</a:t>
            </a:r>
          </a:p>
          <a:p>
            <a:pPr lvl="1"/>
            <a:r>
              <a:rPr lang="en-GB" dirty="0" smtClean="0"/>
              <a:t>Improved performance</a:t>
            </a:r>
          </a:p>
          <a:p>
            <a:pPr lvl="1"/>
            <a:r>
              <a:rPr lang="en-GB" dirty="0" smtClean="0"/>
              <a:t>CMS completely new event-builder and readout network!!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err="1" smtClean="0"/>
              <a:t>LHCb</a:t>
            </a:r>
            <a:r>
              <a:rPr lang="en-GB" dirty="0" smtClean="0"/>
              <a:t> did mainly software architecture changes in the HLT to maximize the quality of the physics data</a:t>
            </a:r>
          </a:p>
          <a:p>
            <a:pPr lvl="1"/>
            <a:r>
              <a:rPr lang="en-GB" dirty="0" smtClean="0"/>
              <a:t>Split HLT and quasi-online alignment and calibration</a:t>
            </a:r>
          </a:p>
          <a:p>
            <a:endParaRPr lang="en-GB" dirty="0"/>
          </a:p>
          <a:p>
            <a:r>
              <a:rPr lang="en-GB" dirty="0" smtClean="0"/>
              <a:t>All upgrades and changes seem to run nicely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68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Run-3 Systems and Upgrades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Timescales for </a:t>
            </a:r>
            <a:r>
              <a:rPr lang="en-GB" dirty="0" err="1" smtClean="0"/>
              <a:t>LHCb</a:t>
            </a:r>
            <a:r>
              <a:rPr lang="en-GB" dirty="0" smtClean="0"/>
              <a:t> and Alice are completely different from Atlas and CMS</a:t>
            </a:r>
          </a:p>
          <a:p>
            <a:pPr lvl="1"/>
            <a:r>
              <a:rPr lang="en-GB" dirty="0" smtClean="0"/>
              <a:t>Alice and </a:t>
            </a:r>
            <a:r>
              <a:rPr lang="en-GB" dirty="0" err="1" smtClean="0"/>
              <a:t>LHCb</a:t>
            </a:r>
            <a:r>
              <a:rPr lang="en-GB" dirty="0" smtClean="0"/>
              <a:t> will go through major upgrades during LS2 (2019/20)</a:t>
            </a:r>
          </a:p>
          <a:p>
            <a:pPr lvl="1"/>
            <a:r>
              <a:rPr lang="en-GB" dirty="0" smtClean="0"/>
              <a:t>Atlas and CMS will do their major upgrades mainly in-line with HL-LHC (LS3 2025/26 or so…)</a:t>
            </a:r>
          </a:p>
          <a:p>
            <a:r>
              <a:rPr lang="en-GB" dirty="0" smtClean="0"/>
              <a:t>All upgrades aim at a significant increase in performance</a:t>
            </a:r>
          </a:p>
          <a:p>
            <a:pPr lvl="1"/>
            <a:r>
              <a:rPr lang="en-GB" dirty="0" err="1" smtClean="0"/>
              <a:t>LHCb</a:t>
            </a:r>
            <a:r>
              <a:rPr lang="en-GB" dirty="0" smtClean="0"/>
              <a:t> will fulfil the physicists dream of trigger-free readout</a:t>
            </a:r>
          </a:p>
          <a:p>
            <a:pPr lvl="2"/>
            <a:r>
              <a:rPr lang="en-GB" dirty="0" smtClean="0"/>
              <a:t>40 MHz DAQ, all selection in software</a:t>
            </a:r>
          </a:p>
          <a:p>
            <a:pPr lvl="2"/>
            <a:r>
              <a:rPr lang="en-GB" dirty="0" smtClean="0"/>
              <a:t>DAQ system handling ~5 </a:t>
            </a:r>
            <a:r>
              <a:rPr lang="en-GB" dirty="0" err="1" smtClean="0"/>
              <a:t>TByte</a:t>
            </a:r>
            <a:r>
              <a:rPr lang="en-GB" dirty="0" smtClean="0"/>
              <a:t>/s</a:t>
            </a:r>
          </a:p>
          <a:p>
            <a:pPr lvl="2"/>
            <a:r>
              <a:rPr lang="en-GB" dirty="0" smtClean="0"/>
              <a:t>Massive need for processing power to reduce event rate from 40 MHz to ~50 kHz</a:t>
            </a:r>
          </a:p>
          <a:p>
            <a:pPr lvl="1"/>
            <a:r>
              <a:rPr lang="en-GB" dirty="0" smtClean="0"/>
              <a:t>Alice will implement a continuous readout of the TPC</a:t>
            </a:r>
          </a:p>
          <a:p>
            <a:pPr lvl="2"/>
            <a:r>
              <a:rPr lang="en-GB" dirty="0" smtClean="0"/>
              <a:t>Loss of correlation between bunch crossing and event data</a:t>
            </a:r>
          </a:p>
          <a:p>
            <a:pPr lvl="3"/>
            <a:r>
              <a:rPr lang="en-GB" dirty="0" smtClean="0"/>
              <a:t>~50 bunch crossings accumulated during the TPC drift time</a:t>
            </a:r>
          </a:p>
          <a:p>
            <a:pPr lvl="3"/>
            <a:r>
              <a:rPr lang="en-GB" dirty="0" smtClean="0"/>
              <a:t>Has to be re-established in software after reconstruction of TPC data</a:t>
            </a:r>
          </a:p>
          <a:p>
            <a:pPr lvl="3"/>
            <a:r>
              <a:rPr lang="en-GB" dirty="0" smtClean="0"/>
              <a:t>Heavy use of hardware accelerator (FPGA, GPU)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73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Run-3 Systems and Upgrades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Atlas Run 3 system upgrades dictated by detector upgrades (</a:t>
            </a:r>
            <a:r>
              <a:rPr lang="en-GB" dirty="0" err="1" smtClean="0"/>
              <a:t>LAr</a:t>
            </a:r>
            <a:r>
              <a:rPr lang="en-GB" dirty="0" smtClean="0"/>
              <a:t> </a:t>
            </a:r>
            <a:r>
              <a:rPr lang="en-GB" dirty="0" err="1" smtClean="0"/>
              <a:t>Calo</a:t>
            </a:r>
            <a:r>
              <a:rPr lang="en-GB" dirty="0" smtClean="0"/>
              <a:t>) which necessitates an upgraded (local) DAQ system</a:t>
            </a:r>
          </a:p>
          <a:p>
            <a:pPr lvl="1"/>
            <a:r>
              <a:rPr lang="en-GB" dirty="0" smtClean="0"/>
              <a:t>CMS has no major plans for Run 3</a:t>
            </a:r>
          </a:p>
          <a:p>
            <a:r>
              <a:rPr lang="en-GB" dirty="0" smtClean="0"/>
              <a:t>Atlas and CMS will have to cope with the challenges imposed by HL-LHC</a:t>
            </a:r>
          </a:p>
          <a:p>
            <a:pPr lvl="1"/>
            <a:r>
              <a:rPr lang="en-GB" dirty="0" smtClean="0"/>
              <a:t>Surely LS3 is far away and no concrete plans are yet made</a:t>
            </a:r>
          </a:p>
          <a:p>
            <a:pPr lvl="1"/>
            <a:r>
              <a:rPr lang="en-GB" dirty="0" smtClean="0"/>
              <a:t>Some ideas are around and it’s nice to brain storm</a:t>
            </a:r>
          </a:p>
          <a:p>
            <a:pPr lvl="1"/>
            <a:r>
              <a:rPr lang="en-GB" dirty="0" smtClean="0"/>
              <a:t>Surely HL-LHC will have a major impact especially on the processing requirements and data rates of the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7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Trends (in industry)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Presentations from Intel...</a:t>
            </a:r>
          </a:p>
          <a:p>
            <a:pPr lvl="1"/>
            <a:r>
              <a:rPr lang="en-GB" dirty="0" smtClean="0"/>
              <a:t> Intel </a:t>
            </a:r>
            <a:r>
              <a:rPr lang="en-GB" dirty="0" err="1" smtClean="0"/>
              <a:t>OmniPath</a:t>
            </a:r>
            <a:r>
              <a:rPr lang="en-GB" dirty="0" smtClean="0"/>
              <a:t> an interesting development, especially if it comes directly out of the CPU</a:t>
            </a:r>
          </a:p>
          <a:p>
            <a:pPr lvl="2"/>
            <a:r>
              <a:rPr lang="en-GB" dirty="0" smtClean="0"/>
              <a:t>Killer for </a:t>
            </a:r>
            <a:r>
              <a:rPr lang="en-GB" dirty="0" err="1" smtClean="0"/>
              <a:t>Infiniband</a:t>
            </a:r>
            <a:endParaRPr lang="en-GB" dirty="0"/>
          </a:p>
          <a:p>
            <a:pPr lvl="1"/>
            <a:r>
              <a:rPr lang="en-GB" dirty="0" smtClean="0"/>
              <a:t>Intel integration of FPGAs into CPU chips might be interesting for certain applications</a:t>
            </a:r>
          </a:p>
          <a:p>
            <a:pPr lvl="2"/>
            <a:r>
              <a:rPr lang="en-GB" dirty="0" smtClean="0"/>
              <a:t>Question is cost and impact on CPU performance (loss of cores, interference of memory accesses)</a:t>
            </a:r>
          </a:p>
          <a:p>
            <a:pPr lvl="1"/>
            <a:r>
              <a:rPr lang="en-GB" dirty="0" smtClean="0"/>
              <a:t>Otherwise not a lot of information from Intel besides reduction of feature size</a:t>
            </a:r>
          </a:p>
          <a:p>
            <a:pPr lvl="2"/>
            <a:r>
              <a:rPr lang="en-GB" dirty="0" smtClean="0"/>
              <a:t>Unclear what the additional gates are used for…</a:t>
            </a:r>
          </a:p>
          <a:p>
            <a:r>
              <a:rPr lang="en-GB" dirty="0" smtClean="0"/>
              <a:t>…and Seagate (very nice presentation)…</a:t>
            </a:r>
          </a:p>
          <a:p>
            <a:pPr lvl="1"/>
            <a:r>
              <a:rPr lang="en-GB" dirty="0" smtClean="0"/>
              <a:t>Disk capacity expected to increase at least until 2025 (120 TB per drive)</a:t>
            </a:r>
          </a:p>
          <a:p>
            <a:pPr lvl="1"/>
            <a:r>
              <a:rPr lang="en-GB" dirty="0" smtClean="0"/>
              <a:t>Many technical challenges</a:t>
            </a:r>
          </a:p>
          <a:p>
            <a:r>
              <a:rPr lang="en-GB" dirty="0" smtClean="0"/>
              <a:t>… and Arista</a:t>
            </a:r>
          </a:p>
          <a:p>
            <a:pPr lvl="1"/>
            <a:r>
              <a:rPr lang="en-GB" dirty="0" smtClean="0"/>
              <a:t>Main message… Moore’s law </a:t>
            </a:r>
            <a:r>
              <a:rPr lang="en-GB" dirty="0" err="1" smtClean="0"/>
              <a:t>atill</a:t>
            </a:r>
            <a:r>
              <a:rPr lang="en-GB" dirty="0" smtClean="0"/>
              <a:t> and also holds for networking</a:t>
            </a:r>
          </a:p>
          <a:p>
            <a:pPr lvl="1"/>
            <a:r>
              <a:rPr lang="en-GB" dirty="0" smtClean="0"/>
              <a:t>Deep buffering is not dead (yet)</a:t>
            </a:r>
          </a:p>
          <a:p>
            <a:r>
              <a:rPr lang="en-GB" dirty="0" smtClean="0"/>
              <a:t>And Tapes will still be around for a long time</a:t>
            </a:r>
          </a:p>
          <a:p>
            <a:pPr lvl="1"/>
            <a:r>
              <a:rPr lang="en-GB" dirty="0" smtClean="0"/>
              <a:t>140 TB tape cartridge in the lab…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5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Trends (in experiments)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Strong trend towards PC-based components (PCI-Express cards)</a:t>
            </a:r>
          </a:p>
          <a:p>
            <a:pPr lvl="1"/>
            <a:r>
              <a:rPr lang="en-GB" dirty="0" err="1" smtClean="0"/>
              <a:t>LHCb</a:t>
            </a:r>
            <a:r>
              <a:rPr lang="en-GB" dirty="0" smtClean="0"/>
              <a:t>/Alice Tell40</a:t>
            </a:r>
          </a:p>
          <a:p>
            <a:pPr lvl="1"/>
            <a:r>
              <a:rPr lang="en-GB" dirty="0" smtClean="0"/>
              <a:t>Felix in ATLAS</a:t>
            </a:r>
          </a:p>
          <a:p>
            <a:r>
              <a:rPr lang="en-GB" dirty="0" err="1" smtClean="0"/>
              <a:t>xTCA</a:t>
            </a:r>
            <a:r>
              <a:rPr lang="en-GB" dirty="0" smtClean="0"/>
              <a:t> is popular in CMS, but future (especially µTCA) is not clear</a:t>
            </a:r>
          </a:p>
          <a:p>
            <a:r>
              <a:rPr lang="en-GB" dirty="0" smtClean="0"/>
              <a:t>There is (maybe) also a trend towards common solutions for common problems.</a:t>
            </a:r>
          </a:p>
          <a:p>
            <a:pPr lvl="1"/>
            <a:r>
              <a:rPr lang="en-GB" dirty="0" smtClean="0"/>
              <a:t>Alice/Atlas new RORC</a:t>
            </a:r>
          </a:p>
          <a:p>
            <a:pPr lvl="1"/>
            <a:r>
              <a:rPr lang="en-GB" dirty="0" smtClean="0"/>
              <a:t>Tell40 (Alice and </a:t>
            </a:r>
            <a:r>
              <a:rPr lang="en-GB" dirty="0" err="1" smtClean="0"/>
              <a:t>LHCb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We would prob. have used Felix, had we known about it and if it had implemented some features we need</a:t>
            </a:r>
          </a:p>
          <a:p>
            <a:pPr lvl="3"/>
            <a:r>
              <a:rPr lang="en-GB" dirty="0" smtClean="0"/>
              <a:t>Actually fully commercial boards are </a:t>
            </a:r>
            <a:r>
              <a:rPr lang="en-GB" dirty="0"/>
              <a:t>(almost) </a:t>
            </a:r>
            <a:r>
              <a:rPr lang="en-GB" dirty="0" smtClean="0"/>
              <a:t>usable</a:t>
            </a:r>
          </a:p>
          <a:p>
            <a:pPr lvl="1"/>
            <a:r>
              <a:rPr lang="en-GB" dirty="0" smtClean="0"/>
              <a:t>I still hope that Atlas and CMS could, for post LS3 era, agree on a common readout 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fashionable</a:t>
            </a:r>
          </a:p>
          <a:p>
            <a:r>
              <a:rPr lang="en-GB" dirty="0" smtClean="0"/>
              <a:t>Likely to have its applications, but</a:t>
            </a:r>
          </a:p>
          <a:p>
            <a:pPr lvl="1"/>
            <a:r>
              <a:rPr lang="en-GB" dirty="0" smtClean="0"/>
              <a:t>Is not the panacea for everything</a:t>
            </a:r>
          </a:p>
          <a:p>
            <a:pPr lvl="1"/>
            <a:r>
              <a:rPr lang="en-GB" dirty="0" smtClean="0"/>
              <a:t>Very limited problem space</a:t>
            </a:r>
          </a:p>
          <a:p>
            <a:r>
              <a:rPr lang="en-GB" dirty="0" smtClean="0"/>
              <a:t>Usual problem is</a:t>
            </a:r>
          </a:p>
          <a:p>
            <a:pPr lvl="1"/>
            <a:r>
              <a:rPr lang="en-GB" dirty="0" smtClean="0"/>
              <a:t>Data transfers to/from accelerator</a:t>
            </a:r>
          </a:p>
          <a:p>
            <a:pPr lvl="1"/>
            <a:r>
              <a:rPr lang="en-GB" dirty="0" smtClean="0"/>
              <a:t>Synchronisation between host/accelerator</a:t>
            </a:r>
          </a:p>
          <a:p>
            <a:r>
              <a:rPr lang="en-GB" dirty="0" smtClean="0"/>
              <a:t>Do not forget to improve performance of CPU code</a:t>
            </a:r>
          </a:p>
          <a:p>
            <a:pPr lvl="1"/>
            <a:r>
              <a:rPr lang="en-GB" dirty="0" smtClean="0"/>
              <a:t>Benefits both online and offline immediately</a:t>
            </a:r>
          </a:p>
          <a:p>
            <a:pPr lvl="2"/>
            <a:r>
              <a:rPr lang="en-GB" dirty="0" smtClean="0"/>
              <a:t>There will (most probably) no accelerators on the grid/cloud…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77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thanks to David who was the (slave)driver and main organisational wizard to make this happen</a:t>
            </a:r>
          </a:p>
          <a:p>
            <a:pPr lvl="1"/>
            <a:r>
              <a:rPr lang="en-GB" dirty="0" smtClean="0"/>
              <a:t>Thanks to Pierre for hosting the meetings for the organisers (including coffee and tea)</a:t>
            </a:r>
          </a:p>
          <a:p>
            <a:r>
              <a:rPr lang="en-GB" dirty="0" smtClean="0"/>
              <a:t>Last, but not least, special thanks to Petya for the nitty-gritty organisation and setting up the agenda </a:t>
            </a:r>
            <a:r>
              <a:rPr lang="en-GB" dirty="0" err="1" smtClean="0"/>
              <a:t>etc</a:t>
            </a:r>
            <a:r>
              <a:rPr lang="en-GB" dirty="0" smtClean="0"/>
              <a:t>…</a:t>
            </a:r>
          </a:p>
          <a:p>
            <a:r>
              <a:rPr lang="en-GB" dirty="0" smtClean="0"/>
              <a:t>I look forward to another workshop sometime </a:t>
            </a:r>
          </a:p>
          <a:p>
            <a:pPr lvl="1"/>
            <a:r>
              <a:rPr lang="en-GB" dirty="0" smtClean="0"/>
              <a:t>BUT I do hope I will not have to give the final remarks!</a:t>
            </a:r>
          </a:p>
          <a:p>
            <a:pPr lvl="1"/>
            <a:endParaRPr lang="en-GB" dirty="0"/>
          </a:p>
          <a:p>
            <a:pPr marL="0" indent="0" algn="ctr">
              <a:buNone/>
            </a:pPr>
            <a:r>
              <a:rPr lang="en-GB" sz="3600" b="1" dirty="0" smtClean="0"/>
              <a:t>Thank you for attending!</a:t>
            </a:r>
            <a:endParaRPr lang="en-GB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Concluding Remarks, DAQ@LHC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44896"/>
      </p:ext>
    </p:extLst>
  </p:cSld>
  <p:clrMapOvr>
    <a:masterClrMapping/>
  </p:clrMapOvr>
</p:sld>
</file>

<file path=ppt/theme/theme1.xml><?xml version="1.0" encoding="utf-8"?>
<a:theme xmlns:a="http://schemas.openxmlformats.org/drawingml/2006/main" name="LHCb Online Presentation">
  <a:themeElements>
    <a:clrScheme name="LHCbOnline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HCbOnline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LHCbOnline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Online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 Online Presentation</Template>
  <TotalTime>48343</TotalTime>
  <Words>671</Words>
  <Application>Microsoft Office PowerPoint</Application>
  <PresentationFormat>On-screen Show (4:3)</PresentationFormat>
  <Paragraphs>99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 Unicode MS</vt:lpstr>
      <vt:lpstr>Arial</vt:lpstr>
      <vt:lpstr>Comic Sans MS</vt:lpstr>
      <vt:lpstr>Times New Roman</vt:lpstr>
      <vt:lpstr>LHCb Online Presentation</vt:lpstr>
      <vt:lpstr>Workshop Concluding Remarks</vt:lpstr>
      <vt:lpstr>Run-2 Systems</vt:lpstr>
      <vt:lpstr>Run-3 Systems and Upgrades (I)</vt:lpstr>
      <vt:lpstr>Run-3 Systems and Upgrades (II)</vt:lpstr>
      <vt:lpstr>Hardware Trends (in industry)</vt:lpstr>
      <vt:lpstr>Hardware Trends (in experiments)</vt:lpstr>
      <vt:lpstr>Hardware Accelerators</vt:lpstr>
      <vt:lpstr>Finally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PCIe40 — a Tell40 implementation on PCIexpress</dc:title>
  <dc:creator>jost</dc:creator>
  <cp:lastModifiedBy>jost</cp:lastModifiedBy>
  <cp:revision>192</cp:revision>
  <dcterms:created xsi:type="dcterms:W3CDTF">2013-05-21T13:09:02Z</dcterms:created>
  <dcterms:modified xsi:type="dcterms:W3CDTF">2016-04-14T14:02:02Z</dcterms:modified>
</cp:coreProperties>
</file>