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2" r:id="rId2"/>
    <p:sldId id="323" r:id="rId3"/>
    <p:sldId id="330" r:id="rId4"/>
    <p:sldId id="332" r:id="rId5"/>
    <p:sldId id="333" r:id="rId6"/>
    <p:sldId id="345" r:id="rId7"/>
    <p:sldId id="325" r:id="rId8"/>
    <p:sldId id="329" r:id="rId9"/>
    <p:sldId id="341" r:id="rId10"/>
    <p:sldId id="327" r:id="rId11"/>
    <p:sldId id="326" r:id="rId12"/>
    <p:sldId id="348" r:id="rId13"/>
    <p:sldId id="334" r:id="rId14"/>
    <p:sldId id="335" r:id="rId15"/>
    <p:sldId id="346" r:id="rId16"/>
    <p:sldId id="344" r:id="rId17"/>
    <p:sldId id="328" r:id="rId18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66FFFF"/>
    <a:srgbClr val="008080"/>
    <a:srgbClr val="FF6600"/>
    <a:srgbClr val="CC9900"/>
    <a:srgbClr val="FF66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52" autoAdjust="0"/>
    <p:restoredTop sz="94660"/>
  </p:normalViewPr>
  <p:slideViewPr>
    <p:cSldViewPr>
      <p:cViewPr varScale="1">
        <p:scale>
          <a:sx n="75" d="100"/>
          <a:sy n="75" d="100"/>
        </p:scale>
        <p:origin x="1028" y="52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307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>
            <a:lvl1pPr algn="l"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>
            <a:lvl1pPr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flatTx/>
          </a:bodyPr>
          <a:lstStyle>
            <a:lvl1pPr algn="l"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flatTx/>
          </a:bodyPr>
          <a:lstStyle>
            <a:lvl1pPr>
              <a:defRPr sz="1200">
                <a:solidFill>
                  <a:schemeClr val="tx1"/>
                </a:solidFill>
                <a:effectLst/>
              </a:defRPr>
            </a:lvl1pPr>
          </a:lstStyle>
          <a:p>
            <a:fld id="{A6BBB8DD-E9EF-4D4B-8966-EAD991E1B1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66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2524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370013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8413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01BB95-DFF5-4A10-8EC0-EA09A567ECA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93" name="Picture 2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0"/>
            <a:ext cx="22669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6484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3"/>
          <p:cNvSpPr txBox="1"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ALICE Run 2 DAQ – Second Joint Workshop on DAQ@LHC - 12 Apr 2016</a:t>
            </a:r>
            <a:endParaRPr lang="en-US" sz="1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914400"/>
            <a:ext cx="44577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4577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3"/>
          <p:cNvSpPr txBox="1"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ALICE Run 2 DAQ – Second Joint Workshop on DAQ@LHC - 12 Apr 2016</a:t>
            </a:r>
            <a:endParaRPr lang="en-US" sz="1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723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914400"/>
            <a:ext cx="9067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 Fifth Level</a:t>
            </a:r>
          </a:p>
        </p:txBody>
      </p:sp>
      <p:sp>
        <p:nvSpPr>
          <p:cNvPr id="1056" name="Line 3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4481513" y="6613525"/>
            <a:ext cx="184150" cy="244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0" y="6613525"/>
            <a:ext cx="2362200" cy="244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1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R.Divià</a:t>
            </a:r>
            <a:r>
              <a:rPr lang="en-US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CERN/ALICE</a:t>
            </a: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8153400" y="66294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fld id="{5DF99F8D-1534-41FB-B4D7-E2E93F553023}" type="slidenum">
              <a:rPr lang="en-US" sz="1000">
                <a:solidFill>
                  <a:schemeClr val="tx1"/>
                </a:solidFill>
                <a:effectLst/>
                <a:latin typeface="Times New Roman" pitchFamily="18" charset="0"/>
              </a:rPr>
              <a:pPr/>
              <a:t>‹#›</a:t>
            </a:fld>
            <a:endParaRPr lang="en-US" sz="140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0" y="1"/>
            <a:ext cx="762000" cy="76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s://ph-dep-aid.web.cern.ch/ph-dep-aid/jpegs/Logos/DAQ_logo.jpg"/>
          <p:cNvPicPr>
            <a:picLocks noChangeAspect="1" noChangeArrowheads="1"/>
          </p:cNvPicPr>
          <p:nvPr userDrawn="1"/>
        </p:nvPicPr>
        <p:blipFill>
          <a:blip r:embed="rId14" cstate="print"/>
          <a:srcRect l="6250" t="9375" r="1250" b="10000"/>
          <a:stretch>
            <a:fillRect/>
          </a:stretch>
        </p:blipFill>
        <p:spPr bwMode="auto">
          <a:xfrm>
            <a:off x="0" y="1"/>
            <a:ext cx="1311349" cy="762000"/>
          </a:xfrm>
          <a:prstGeom prst="rect">
            <a:avLst/>
          </a:prstGeom>
          <a:noFill/>
        </p:spPr>
      </p:pic>
      <p:sp>
        <p:nvSpPr>
          <p:cNvPr id="1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3525"/>
            <a:ext cx="9144000" cy="244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ALICE ONLINE – 4 Apr 2016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G Omeg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Monotype Sorts" pitchFamily="2" charset="2"/>
        <a:buChar char="m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Ø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+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+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+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+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+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76200" y="838200"/>
            <a:ext cx="8763000" cy="3581400"/>
          </a:xfrm>
        </p:spPr>
        <p:txBody>
          <a:bodyPr/>
          <a:lstStyle/>
          <a:p>
            <a:pPr algn="ctr"/>
            <a:r>
              <a:rPr lang="en-US" sz="1800" dirty="0" smtClean="0"/>
              <a:t>ALICE, ATLAS, CMS &amp; </a:t>
            </a:r>
            <a:r>
              <a:rPr lang="en-US" sz="1800" dirty="0" err="1" smtClean="0"/>
              <a:t>LHCb</a:t>
            </a:r>
            <a:r>
              <a:rPr lang="en-US" sz="1800" dirty="0" smtClean="0"/>
              <a:t> Second Joint Workshop on DAQ@LHC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2800" dirty="0" smtClean="0"/>
              <a:t>Run 2 DAQ systems</a:t>
            </a:r>
          </a:p>
          <a:p>
            <a:pPr algn="ctr"/>
            <a:endParaRPr lang="en-US" sz="4800" dirty="0"/>
          </a:p>
          <a:p>
            <a:pPr algn="ctr"/>
            <a:r>
              <a:rPr lang="en-US" sz="8000" dirty="0" smtClean="0"/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1252728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for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Time Projection Chamber is upgrading its Readout Control Units, effectively doubling its readout capacity by sensibly reducing its </a:t>
            </a:r>
            <a:r>
              <a:rPr lang="en-GB" dirty="0" err="1" smtClean="0"/>
              <a:t>deadtime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HLT and DAQ will have to follow the trend.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50849" y="2370667"/>
            <a:ext cx="8312151" cy="3385565"/>
            <a:chOff x="450849" y="2412999"/>
            <a:chExt cx="8312151" cy="33855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849" y="2590800"/>
              <a:ext cx="8312151" cy="320776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754494" y="2412999"/>
              <a:ext cx="3704860" cy="369332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>
                  <a:solidFill>
                    <a:schemeClr val="bg2"/>
                  </a:solidFill>
                </a:rPr>
                <a:t>Data readout per Detector in 2015</a:t>
              </a:r>
              <a:endParaRPr lang="en-GB" sz="1800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217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a better DAQ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During LHC Run 1, it became obvious that Detectors do fail and that configurations must be changed.</a:t>
            </a:r>
          </a:p>
          <a:p>
            <a:pPr lvl="1"/>
            <a:r>
              <a:rPr lang="en-GB" dirty="0" smtClean="0"/>
              <a:t>Particularly true when you have 19 Detectors and</a:t>
            </a:r>
            <a:br>
              <a:rPr lang="en-GB" dirty="0" smtClean="0"/>
            </a:br>
            <a:r>
              <a:rPr lang="en-GB" dirty="0" smtClean="0"/>
              <a:t>100 Trigger Classes combinable in 8 </a:t>
            </a:r>
            <a:r>
              <a:rPr lang="en-GB" dirty="0"/>
              <a:t>independent Trigger </a:t>
            </a:r>
            <a:r>
              <a:rPr lang="en-GB" dirty="0" smtClean="0"/>
              <a:t>Clusters.</a:t>
            </a:r>
          </a:p>
          <a:p>
            <a:r>
              <a:rPr lang="en-GB" dirty="0" smtClean="0"/>
              <a:t>We worked a lot on </a:t>
            </a:r>
            <a:r>
              <a:rPr lang="en-GB" dirty="0"/>
              <a:t>improved </a:t>
            </a:r>
            <a:r>
              <a:rPr lang="en-GB" dirty="0" smtClean="0"/>
              <a:t>error handling and quicker ways to change the configurations: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Efficient monitoring.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Faster Start and End run.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Mid-Run error recovery.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Lightweight End/Start run.</a:t>
            </a:r>
          </a:p>
        </p:txBody>
      </p:sp>
    </p:spTree>
    <p:extLst>
      <p:ext uri="{BB962C8B-B14F-4D97-AF65-F5344CB8AC3E}">
        <p14:creationId xmlns:p14="http://schemas.microsoft.com/office/powerpoint/2010/main" val="2283061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Efficient monitoring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176871"/>
            <a:ext cx="8761331" cy="5029200"/>
          </a:xfrm>
          <a:prstGeom prst="rect">
            <a:avLst/>
          </a:prstGeom>
        </p:spPr>
      </p:pic>
      <p:sp>
        <p:nvSpPr>
          <p:cNvPr id="3" name="Vertical Scroll 2"/>
          <p:cNvSpPr/>
          <p:nvPr/>
        </p:nvSpPr>
        <p:spPr bwMode="auto">
          <a:xfrm>
            <a:off x="2133600" y="2396071"/>
            <a:ext cx="4648200" cy="2590800"/>
          </a:xfrm>
          <a:prstGeom prst="verticalScroll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12157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Dataflow monitoring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b="1" dirty="0">
                <a:solidFill>
                  <a:srgbClr val="FFFF00"/>
                </a:solidFill>
              </a:rPr>
              <a:t>i</a:t>
            </a:r>
            <a:r>
              <a:rPr lang="en-GB" sz="2400" b="1" dirty="0" smtClean="0">
                <a:solidFill>
                  <a:srgbClr val="FFFF00"/>
                </a:solidFill>
              </a:rPr>
              <a:t>n ALICE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b="1" dirty="0" smtClean="0">
                <a:solidFill>
                  <a:srgbClr val="FFFF00"/>
                </a:solidFill>
              </a:rPr>
              <a:t>Vasco </a:t>
            </a:r>
            <a:r>
              <a:rPr lang="en-GB" sz="2400" b="1" dirty="0" err="1" smtClean="0">
                <a:solidFill>
                  <a:srgbClr val="FFFF00"/>
                </a:solidFill>
              </a:rPr>
              <a:t>Chibante</a:t>
            </a:r>
            <a:r>
              <a:rPr lang="en-GB" sz="2400" b="1" dirty="0" smtClean="0">
                <a:solidFill>
                  <a:srgbClr val="FFFF00"/>
                </a:solidFill>
              </a:rPr>
              <a:t> Barroso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2100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Faster Start and End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detailed profiling of the procedures to start and end the runs was done on the live systems.</a:t>
            </a:r>
          </a:p>
          <a:p>
            <a:r>
              <a:rPr lang="en-GB" dirty="0" smtClean="0"/>
              <a:t>We proceed to parallelize what could be parallelized and optimize what could be optimized for all the Systems (without effecting their functionality).</a:t>
            </a:r>
          </a:p>
          <a:p>
            <a:pPr lvl="1"/>
            <a:r>
              <a:rPr lang="en-GB" dirty="0" smtClean="0"/>
              <a:t> Example: time to start a run, before and after…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01600" y="3920067"/>
            <a:ext cx="4546600" cy="2520927"/>
            <a:chOff x="101600" y="2895600"/>
            <a:chExt cx="4546600" cy="25209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600" y="3200400"/>
              <a:ext cx="3790412" cy="221612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95900" t="177" r="185" b="97388"/>
            <a:stretch/>
          </p:blipFill>
          <p:spPr>
            <a:xfrm>
              <a:off x="2971800" y="2895600"/>
              <a:ext cx="1676400" cy="60960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5029200" y="3886200"/>
            <a:ext cx="4038600" cy="2554794"/>
            <a:chOff x="5029200" y="2861733"/>
            <a:chExt cx="4038600" cy="255479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200" y="3200400"/>
              <a:ext cx="3471680" cy="221612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93955" r="1623" b="97229"/>
            <a:stretch/>
          </p:blipFill>
          <p:spPr>
            <a:xfrm>
              <a:off x="7543800" y="2861733"/>
              <a:ext cx="1524000" cy="6096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080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Mid-Run error recovery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smtClean="0"/>
              <a:t>We have established a common Pause-and-Reconfigure (PAR) procedure to: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400" dirty="0" smtClean="0"/>
              <a:t>Recover individual Detectors triggered by messages in the data, state changes in the DCS or commands from the Shift Crew.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400" dirty="0" smtClean="0"/>
              <a:t>“Ping” the Detectors to check their health and eventually recover them.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400" dirty="0" smtClean="0"/>
              <a:t>Keep the healthy detectors running whenever possible.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09" y="3962400"/>
            <a:ext cx="8596165" cy="2514600"/>
          </a:xfrm>
          <a:prstGeom prst="rect">
            <a:avLst/>
          </a:prstGeom>
        </p:spPr>
      </p:pic>
      <p:sp>
        <p:nvSpPr>
          <p:cNvPr id="5" name="Explosion 1 4"/>
          <p:cNvSpPr/>
          <p:nvPr/>
        </p:nvSpPr>
        <p:spPr bwMode="auto">
          <a:xfrm>
            <a:off x="3765691" y="2819400"/>
            <a:ext cx="6216509" cy="4572000"/>
          </a:xfrm>
          <a:prstGeom prst="irregularSeal1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12157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During the last 4 days of HI: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46 recoveries/49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activations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b="1" baseline="0" dirty="0" smtClean="0"/>
              <a:t>94% success rate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441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PARs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 smtClean="0"/>
              <a:t>The top plot (the “EVENT RATE”)</a:t>
            </a:r>
            <a:br>
              <a:rPr lang="en-GB" sz="1800" dirty="0" smtClean="0"/>
            </a:br>
            <a:r>
              <a:rPr lang="en-GB" sz="1800" dirty="0" smtClean="0"/>
              <a:t>shows the Hz total (in yellow) and</a:t>
            </a:r>
            <a:br>
              <a:rPr lang="en-GB" sz="1800" dirty="0" smtClean="0"/>
            </a:br>
            <a:r>
              <a:rPr lang="en-GB" sz="1800" dirty="0" smtClean="0"/>
              <a:t>the individual Trigger Clusters</a:t>
            </a:r>
            <a:br>
              <a:rPr lang="en-GB" sz="1800" dirty="0" smtClean="0"/>
            </a:br>
            <a:r>
              <a:rPr lang="en-GB" sz="1800" dirty="0" smtClean="0"/>
              <a:t>(TCs) in various colours:</a:t>
            </a:r>
          </a:p>
          <a:p>
            <a:r>
              <a:rPr lang="en-GB" sz="1800" dirty="0" smtClean="0"/>
              <a:t>Purple TC: MUONs.</a:t>
            </a:r>
          </a:p>
          <a:p>
            <a:r>
              <a:rPr lang="en-GB" sz="1800" dirty="0" smtClean="0"/>
              <a:t>Green TC: TPC.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Note that Purple TC and Green TC</a:t>
            </a:r>
            <a:br>
              <a:rPr lang="en-GB" sz="1800" dirty="0" smtClean="0"/>
            </a:br>
            <a:r>
              <a:rPr lang="en-GB" sz="1800" dirty="0" smtClean="0"/>
              <a:t>drop independently: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Dip in Purple:</a:t>
            </a:r>
            <a:br>
              <a:rPr lang="en-GB" sz="1800" dirty="0" smtClean="0"/>
            </a:br>
            <a:r>
              <a:rPr lang="en-GB" sz="1800" dirty="0" smtClean="0"/>
              <a:t> MUON</a:t>
            </a:r>
            <a:r>
              <a:rPr lang="en-GB" sz="1800" dirty="0"/>
              <a:t> </a:t>
            </a:r>
            <a:r>
              <a:rPr lang="en-GB" sz="1800" dirty="0" smtClean="0"/>
              <a:t>being </a:t>
            </a:r>
            <a:r>
              <a:rPr lang="en-GB" sz="1800" dirty="0" err="1" smtClean="0"/>
              <a:t>PAR’ed</a:t>
            </a:r>
            <a:r>
              <a:rPr lang="en-GB" sz="1800" dirty="0" smtClean="0"/>
              <a:t>.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Dip in Green:</a:t>
            </a:r>
            <a:br>
              <a:rPr lang="en-GB" sz="1800" dirty="0" smtClean="0"/>
            </a:br>
            <a:r>
              <a:rPr lang="en-GB" sz="1800" dirty="0" smtClean="0"/>
              <a:t> TPC being </a:t>
            </a:r>
            <a:r>
              <a:rPr lang="en-GB" sz="1800" dirty="0" err="1" smtClean="0"/>
              <a:t>PAR’ed</a:t>
            </a:r>
            <a:r>
              <a:rPr lang="en-GB" sz="1800" dirty="0" smtClean="0"/>
              <a:t>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These are not incomplete events</a:t>
            </a:r>
            <a:br>
              <a:rPr lang="en-GB" sz="1800" dirty="0" smtClean="0"/>
            </a:br>
            <a:r>
              <a:rPr lang="en-GB" sz="1800" dirty="0" smtClean="0"/>
              <a:t>but rather disabled TCs.</a:t>
            </a:r>
          </a:p>
          <a:p>
            <a:r>
              <a:rPr lang="en-GB" sz="1800" dirty="0" smtClean="0"/>
              <a:t>Best achievable efficiency under</a:t>
            </a:r>
            <a:br>
              <a:rPr lang="en-GB" sz="1800" dirty="0" smtClean="0"/>
            </a:br>
            <a:r>
              <a:rPr lang="en-GB" sz="1800" dirty="0" smtClean="0"/>
              <a:t>the circumstances!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990600"/>
            <a:ext cx="5564480" cy="5462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4930" t="23086" r="56639" b="47985"/>
          <a:stretch/>
        </p:blipFill>
        <p:spPr>
          <a:xfrm>
            <a:off x="4915840" y="990601"/>
            <a:ext cx="1637360" cy="55153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3533" t="26503" r="13045" b="48604"/>
          <a:stretch/>
        </p:blipFill>
        <p:spPr>
          <a:xfrm>
            <a:off x="7239000" y="982133"/>
            <a:ext cx="1676401" cy="539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91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Lightweight End/Start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some types of configuration changes, we can now execute a much faster end/start of run procedure:</a:t>
            </a:r>
          </a:p>
          <a:p>
            <a:pPr lvl="1"/>
            <a:r>
              <a:rPr lang="en-GB" sz="2400" dirty="0" smtClean="0"/>
              <a:t>Triggers are paused.</a:t>
            </a:r>
          </a:p>
          <a:p>
            <a:pPr lvl="1"/>
            <a:r>
              <a:rPr lang="en-GB" sz="2400" dirty="0" smtClean="0"/>
              <a:t>All the operations needed to close the ongoing run are done.</a:t>
            </a:r>
          </a:p>
          <a:p>
            <a:pPr lvl="1"/>
            <a:r>
              <a:rPr lang="en-GB" sz="2400" dirty="0" smtClean="0"/>
              <a:t>The configuration is changed (e.g. downscaling of trigger inputs, recovery of a HW failure </a:t>
            </a:r>
            <a:r>
              <a:rPr lang="en-GB" sz="2400" dirty="0" err="1" smtClean="0"/>
              <a:t>etc</a:t>
            </a:r>
            <a:r>
              <a:rPr lang="en-GB" sz="2400" dirty="0" smtClean="0"/>
              <a:t>…).</a:t>
            </a:r>
          </a:p>
          <a:p>
            <a:pPr lvl="1"/>
            <a:r>
              <a:rPr lang="en-GB" sz="2400" dirty="0" smtClean="0"/>
              <a:t>The steps required to start the new run are taken.</a:t>
            </a:r>
          </a:p>
          <a:p>
            <a:pPr lvl="2"/>
            <a:r>
              <a:rPr lang="en-GB" sz="2400" dirty="0" smtClean="0"/>
              <a:t>Detectors are </a:t>
            </a:r>
            <a:r>
              <a:rPr lang="en-GB" sz="2400" u="sng" dirty="0" smtClean="0"/>
              <a:t>not</a:t>
            </a:r>
            <a:r>
              <a:rPr lang="en-GB" sz="2400" dirty="0" smtClean="0"/>
              <a:t> reset/restarted and the links are kept open.</a:t>
            </a:r>
          </a:p>
          <a:p>
            <a:pPr lvl="1"/>
            <a:r>
              <a:rPr lang="en-GB" sz="2400" dirty="0" smtClean="0"/>
              <a:t>Triggers are resumed.</a:t>
            </a:r>
            <a:endParaRPr lang="en-GB" dirty="0" smtClean="0"/>
          </a:p>
          <a:p>
            <a:r>
              <a:rPr lang="en-GB" dirty="0" smtClean="0"/>
              <a:t>Some changes can also be preloaded </a:t>
            </a:r>
            <a:r>
              <a:rPr lang="en-GB" u="sng" dirty="0" smtClean="0"/>
              <a:t>before</a:t>
            </a:r>
            <a:r>
              <a:rPr lang="en-GB" dirty="0" smtClean="0"/>
              <a:t> the EOR…</a:t>
            </a:r>
          </a:p>
          <a:p>
            <a:r>
              <a:rPr lang="en-GB" dirty="0" smtClean="0"/>
              <a:t>All Systems played the game and implemented the above.</a:t>
            </a:r>
          </a:p>
          <a:p>
            <a:r>
              <a:rPr lang="en-GB" dirty="0" smtClean="0"/>
              <a:t>Will be re-validated and used in production this year.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76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The ALICE Data Acquisition kept increasing its throughput throughout the years (thanks COTS!).</a:t>
            </a:r>
          </a:p>
          <a:p>
            <a:pPr lvl="1"/>
            <a:r>
              <a:rPr lang="en-GB" sz="2400" dirty="0" smtClean="0"/>
              <a:t>2015’s sustained average (6 GB/s) is much higher than 2010’s (first HI) peak (2.5 GB/s).</a:t>
            </a:r>
          </a:p>
          <a:p>
            <a:pPr lvl="1"/>
            <a:r>
              <a:rPr lang="en-GB" sz="2400" dirty="0" smtClean="0"/>
              <a:t>Comparable data has been written in 2015 alone (7.1 PB) as during the whole of LHC Run 1 (7.4 PB in 4 years).</a:t>
            </a:r>
          </a:p>
          <a:p>
            <a:r>
              <a:rPr lang="en-GB" sz="2400" dirty="0" smtClean="0"/>
              <a:t>Tomorrow’s challenges will be even more challenging thanks to improved detectors front-ends and faster data links.</a:t>
            </a:r>
          </a:p>
          <a:p>
            <a:r>
              <a:rPr lang="en-GB" sz="2400" dirty="0" smtClean="0"/>
              <a:t>Running efficiency more a more a hot issue…</a:t>
            </a:r>
          </a:p>
          <a:p>
            <a:pPr lvl="1"/>
            <a:r>
              <a:rPr lang="en-GB" sz="2400" dirty="0" smtClean="0"/>
              <a:t>Effective error detection/recovery and lightweight reconfiguration.</a:t>
            </a:r>
          </a:p>
          <a:p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We will have many hints for the DAQ of LHC Run 3 and HL-LHC.</a:t>
            </a:r>
          </a:p>
          <a:p>
            <a:pPr marL="57150" indent="0" algn="ctr">
              <a:buNone/>
            </a:pPr>
            <a:r>
              <a:rPr lang="en-GB" sz="2400" dirty="0" smtClean="0"/>
              <a:t>But this is another story…</a:t>
            </a:r>
          </a:p>
        </p:txBody>
      </p:sp>
    </p:spTree>
    <p:extLst>
      <p:ext uri="{BB962C8B-B14F-4D97-AF65-F5344CB8AC3E}">
        <p14:creationId xmlns:p14="http://schemas.microsoft.com/office/powerpoint/2010/main" val="150909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bit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current ALICE DAQ is the evolution of the system used to support R&amp;D sites, test beams, commissioning, and exploitation during Run 1 and 2015.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This explains some slightly exotic “</a:t>
            </a:r>
            <a:r>
              <a:rPr lang="en-GB" sz="2000" dirty="0" err="1" smtClean="0"/>
              <a:t>ifdef”s</a:t>
            </a:r>
            <a:r>
              <a:rPr lang="en-GB" sz="2000" dirty="0" smtClean="0"/>
              <a:t> in the code.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It also explains certain choices of architectures, libraries, and implementations.</a:t>
            </a:r>
          </a:p>
          <a:p>
            <a:r>
              <a:rPr lang="en-GB" sz="2000" dirty="0" smtClean="0"/>
              <a:t>The system was gradually improved to satisfy the requirements until it reached its current capabilities.</a:t>
            </a:r>
          </a:p>
          <a:p>
            <a:pPr lvl="1"/>
            <a:r>
              <a:rPr lang="en-GB" sz="2000" dirty="0" smtClean="0"/>
              <a:t>And it’s not over yet!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Major (recent) milestones: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000" dirty="0" smtClean="0"/>
              <a:t>February 2013: end of LHC Run 1.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000" dirty="0" smtClean="0"/>
              <a:t>2013 – 2014: total renovation of hardware and infrastructure.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000" dirty="0" smtClean="0"/>
              <a:t>2015: new data links and readout receiver cards (see talk from </a:t>
            </a:r>
            <a:r>
              <a:rPr lang="en-GB" sz="2000" dirty="0" err="1" smtClean="0"/>
              <a:t>Heiko</a:t>
            </a:r>
            <a:r>
              <a:rPr lang="en-GB" sz="2000" dirty="0" smtClean="0"/>
              <a:t> Engel).</a:t>
            </a:r>
          </a:p>
          <a:p>
            <a:pPr marL="571500" indent="-514350">
              <a:buFont typeface="+mj-lt"/>
              <a:buAutoNum type="arabicPeriod"/>
            </a:pPr>
            <a:r>
              <a:rPr lang="en-GB" sz="2000" dirty="0" smtClean="0"/>
              <a:t>2016: front-end upgrade for the Time Projection Chamber (TPC).</a:t>
            </a:r>
          </a:p>
        </p:txBody>
      </p:sp>
    </p:spTree>
    <p:extLst>
      <p:ext uri="{BB962C8B-B14F-4D97-AF65-F5344CB8AC3E}">
        <p14:creationId xmlns:p14="http://schemas.microsoft.com/office/powerpoint/2010/main" val="1705755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Acronyms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latin typeface="Garamond" pitchFamily="18" charset="0"/>
              </a:rPr>
              <a:t>Point 2: LHC access point hosting ALICE.</a:t>
            </a:r>
          </a:p>
          <a:p>
            <a:r>
              <a:rPr lang="en-US" sz="2000" dirty="0" smtClean="0">
                <a:latin typeface="Garamond" pitchFamily="18" charset="0"/>
              </a:rPr>
              <a:t>DAQ: Data </a:t>
            </a:r>
            <a:r>
              <a:rPr lang="en-US" sz="2000" dirty="0" err="1" smtClean="0">
                <a:latin typeface="Garamond" pitchFamily="18" charset="0"/>
              </a:rPr>
              <a:t>AcQuisition</a:t>
            </a:r>
            <a:r>
              <a:rPr lang="en-US" sz="2000" dirty="0" smtClean="0">
                <a:latin typeface="Garamond" pitchFamily="18" charset="0"/>
              </a:rPr>
              <a:t> system.</a:t>
            </a:r>
            <a:endParaRPr lang="en-US" sz="2000" dirty="0">
              <a:latin typeface="Garamond" pitchFamily="18" charset="0"/>
            </a:endParaRPr>
          </a:p>
          <a:p>
            <a:r>
              <a:rPr lang="en-US" sz="2000" dirty="0" smtClean="0">
                <a:latin typeface="Garamond" pitchFamily="18" charset="0"/>
              </a:rPr>
              <a:t>HLT: High </a:t>
            </a:r>
            <a:r>
              <a:rPr lang="en-US" sz="2000" dirty="0">
                <a:latin typeface="Garamond" pitchFamily="18" charset="0"/>
              </a:rPr>
              <a:t>Level </a:t>
            </a:r>
            <a:r>
              <a:rPr lang="en-US" sz="2000" dirty="0" smtClean="0">
                <a:latin typeface="Garamond" pitchFamily="18" charset="0"/>
              </a:rPr>
              <a:t>Trigger.</a:t>
            </a:r>
            <a:endParaRPr lang="en-US" sz="2000" dirty="0">
              <a:latin typeface="Garamond" pitchFamily="18" charset="0"/>
            </a:endParaRPr>
          </a:p>
          <a:p>
            <a:r>
              <a:rPr lang="en-US" sz="2000" dirty="0" smtClean="0">
                <a:latin typeface="Garamond" pitchFamily="18" charset="0"/>
              </a:rPr>
              <a:t>FERO: Front </a:t>
            </a:r>
            <a:r>
              <a:rPr lang="en-US" sz="2000" dirty="0">
                <a:latin typeface="Garamond" pitchFamily="18" charset="0"/>
              </a:rPr>
              <a:t>End </a:t>
            </a:r>
            <a:r>
              <a:rPr lang="en-US" sz="2000" dirty="0" err="1" smtClean="0">
                <a:latin typeface="Garamond" pitchFamily="18" charset="0"/>
              </a:rPr>
              <a:t>ReadOut</a:t>
            </a:r>
            <a:r>
              <a:rPr lang="en-US" sz="2000" dirty="0" smtClean="0">
                <a:latin typeface="Garamond" pitchFamily="18" charset="0"/>
              </a:rPr>
              <a:t>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Attached to the detector, gives the input to the </a:t>
            </a:r>
            <a:r>
              <a:rPr lang="en-US" sz="2000" dirty="0" smtClean="0">
                <a:latin typeface="Garamond" pitchFamily="18" charset="0"/>
              </a:rPr>
              <a:t>DAQ.</a:t>
            </a:r>
            <a:endParaRPr lang="en-US" sz="2000" dirty="0">
              <a:latin typeface="Garamond" pitchFamily="18" charset="0"/>
            </a:endParaRPr>
          </a:p>
          <a:p>
            <a:r>
              <a:rPr lang="en-US" sz="2000" dirty="0" smtClean="0">
                <a:latin typeface="Garamond" pitchFamily="18" charset="0"/>
              </a:rPr>
              <a:t>DDL: Detector </a:t>
            </a:r>
            <a:r>
              <a:rPr lang="en-US" sz="2000" dirty="0">
                <a:latin typeface="Garamond" pitchFamily="18" charset="0"/>
              </a:rPr>
              <a:t>Data </a:t>
            </a:r>
            <a:r>
              <a:rPr lang="en-US" sz="2000" dirty="0" smtClean="0">
                <a:latin typeface="Garamond" pitchFamily="18" charset="0"/>
              </a:rPr>
              <a:t>Link.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Link between </a:t>
            </a:r>
            <a:r>
              <a:rPr lang="en-US" sz="2000" dirty="0" smtClean="0">
                <a:latin typeface="Garamond" pitchFamily="18" charset="0"/>
              </a:rPr>
              <a:t>FERO/HLT </a:t>
            </a:r>
            <a:r>
              <a:rPr lang="en-US" sz="2000" dirty="0">
                <a:latin typeface="Garamond" pitchFamily="18" charset="0"/>
              </a:rPr>
              <a:t>and </a:t>
            </a:r>
            <a:r>
              <a:rPr lang="en-US" sz="2000" dirty="0" smtClean="0">
                <a:latin typeface="Garamond" pitchFamily="18" charset="0"/>
              </a:rPr>
              <a:t>DAQ/HLT.</a:t>
            </a:r>
            <a:endParaRPr lang="en-US" sz="2000" dirty="0">
              <a:latin typeface="Garamond" pitchFamily="18" charset="0"/>
            </a:endParaRPr>
          </a:p>
          <a:p>
            <a:r>
              <a:rPr lang="en-US" sz="2000" dirty="0" smtClean="0">
                <a:latin typeface="Garamond" pitchFamily="18" charset="0"/>
              </a:rPr>
              <a:t>LDC: Local </a:t>
            </a:r>
            <a:r>
              <a:rPr lang="en-US" sz="2000" dirty="0">
                <a:latin typeface="Garamond" pitchFamily="18" charset="0"/>
              </a:rPr>
              <a:t>Data </a:t>
            </a:r>
            <a:r>
              <a:rPr lang="en-US" sz="2000" dirty="0" smtClean="0">
                <a:latin typeface="Garamond" pitchFamily="18" charset="0"/>
              </a:rPr>
              <a:t>Concentrator.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Entry point to the </a:t>
            </a:r>
            <a:r>
              <a:rPr lang="en-US" sz="2000" dirty="0" smtClean="0">
                <a:latin typeface="Garamond" pitchFamily="18" charset="0"/>
              </a:rPr>
              <a:t>DAQ.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One or more LDCs are </a:t>
            </a:r>
            <a:r>
              <a:rPr lang="en-US" sz="2000" dirty="0" smtClean="0">
                <a:latin typeface="Garamond" pitchFamily="18" charset="0"/>
              </a:rPr>
              <a:t>assigned to </a:t>
            </a:r>
            <a:r>
              <a:rPr lang="en-US" sz="2000" dirty="0">
                <a:latin typeface="Garamond" pitchFamily="18" charset="0"/>
              </a:rPr>
              <a:t>each D</a:t>
            </a:r>
            <a:r>
              <a:rPr lang="en-US" sz="2000" dirty="0" smtClean="0">
                <a:latin typeface="Garamond" pitchFamily="18" charset="0"/>
              </a:rPr>
              <a:t>etector.</a:t>
            </a:r>
          </a:p>
          <a:p>
            <a:pPr marL="617538" lvl="1" indent="-342900"/>
            <a:r>
              <a:rPr lang="en-US" sz="2000" dirty="0" smtClean="0">
                <a:latin typeface="Garamond" pitchFamily="18" charset="0"/>
              </a:rPr>
              <a:t>Fixed assignment</a:t>
            </a:r>
            <a:br>
              <a:rPr lang="en-US" sz="2000" dirty="0" smtClean="0">
                <a:latin typeface="Garamond" pitchFamily="18" charset="0"/>
              </a:rPr>
            </a:br>
            <a:r>
              <a:rPr lang="en-US" sz="2000" dirty="0" smtClean="0">
                <a:latin typeface="Garamond" pitchFamily="18" charset="0"/>
              </a:rPr>
              <a:t>Detector-FERO-DDL-LDC.</a:t>
            </a:r>
            <a:endParaRPr lang="en-US" sz="2000" dirty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>
                <a:latin typeface="Garamond" pitchFamily="18" charset="0"/>
              </a:rPr>
              <a:t>GDC: Global </a:t>
            </a:r>
            <a:r>
              <a:rPr lang="en-US" sz="2000" dirty="0">
                <a:latin typeface="Garamond" pitchFamily="18" charset="0"/>
              </a:rPr>
              <a:t>Data Collector.</a:t>
            </a: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Event building and data recording.</a:t>
            </a: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Farm-like approach.</a:t>
            </a:r>
          </a:p>
          <a:p>
            <a:r>
              <a:rPr lang="en-US" sz="2000" dirty="0" smtClean="0">
                <a:latin typeface="Garamond" pitchFamily="18" charset="0"/>
              </a:rPr>
              <a:t>DA: Detector </a:t>
            </a:r>
            <a:r>
              <a:rPr lang="en-US" sz="2000" dirty="0">
                <a:latin typeface="Garamond" pitchFamily="18" charset="0"/>
              </a:rPr>
              <a:t>Algorithms.</a:t>
            </a:r>
          </a:p>
          <a:p>
            <a:r>
              <a:rPr lang="en-US" sz="2000" dirty="0" smtClean="0">
                <a:latin typeface="Garamond" pitchFamily="18" charset="0"/>
              </a:rPr>
              <a:t>DQM: Data </a:t>
            </a:r>
            <a:r>
              <a:rPr lang="en-US" sz="2000" dirty="0">
                <a:latin typeface="Garamond" pitchFamily="18" charset="0"/>
              </a:rPr>
              <a:t>Quality Monitoring.</a:t>
            </a:r>
          </a:p>
          <a:p>
            <a:r>
              <a:rPr lang="en-US" sz="2000" dirty="0" smtClean="0">
                <a:latin typeface="Garamond" pitchFamily="18" charset="0"/>
              </a:rPr>
              <a:t>TDS: Transient </a:t>
            </a:r>
            <a:r>
              <a:rPr lang="en-US" sz="2000" dirty="0">
                <a:latin typeface="Garamond" pitchFamily="18" charset="0"/>
              </a:rPr>
              <a:t>Data </a:t>
            </a:r>
            <a:r>
              <a:rPr lang="en-US" sz="2000" dirty="0" smtClean="0">
                <a:latin typeface="Garamond" pitchFamily="18" charset="0"/>
              </a:rPr>
              <a:t>Storage.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>
                <a:latin typeface="Garamond" pitchFamily="18" charset="0"/>
              </a:rPr>
              <a:t>Disks local to ALICE used to store the data before sending it to </a:t>
            </a:r>
            <a:r>
              <a:rPr lang="en-US" sz="2000" dirty="0" smtClean="0">
                <a:latin typeface="Garamond" pitchFamily="18" charset="0"/>
              </a:rPr>
              <a:t>the Grid.</a:t>
            </a:r>
            <a:endParaRPr lang="en-US" sz="2000" dirty="0">
              <a:latin typeface="Garamond" pitchFamily="18" charset="0"/>
            </a:endParaRPr>
          </a:p>
          <a:p>
            <a:pPr marL="617538" lvl="1" indent="-342900"/>
            <a:r>
              <a:rPr lang="en-US" sz="2000" dirty="0" smtClean="0">
                <a:latin typeface="Garamond" pitchFamily="18" charset="0"/>
              </a:rPr>
              <a:t>TDSMs: TDS Movers.</a:t>
            </a:r>
          </a:p>
          <a:p>
            <a:pPr marL="1017588" lvl="2" indent="-342900"/>
            <a:r>
              <a:rPr lang="en-US" dirty="0">
                <a:latin typeface="Garamond" pitchFamily="18" charset="0"/>
              </a:rPr>
              <a:t>H</a:t>
            </a:r>
            <a:r>
              <a:rPr lang="en-US" dirty="0" smtClean="0">
                <a:latin typeface="Garamond" pitchFamily="18" charset="0"/>
              </a:rPr>
              <a:t>andle the TDS.</a:t>
            </a:r>
            <a:endParaRPr lang="en-US" dirty="0">
              <a:latin typeface="Garamond" pitchFamily="18" charset="0"/>
            </a:endParaRPr>
          </a:p>
          <a:p>
            <a:r>
              <a:rPr lang="en-US" sz="2000" dirty="0" smtClean="0">
                <a:latin typeface="Garamond" pitchFamily="18" charset="0"/>
              </a:rPr>
              <a:t>CASTOR:</a:t>
            </a:r>
            <a:br>
              <a:rPr lang="en-US" sz="2000" dirty="0" smtClean="0">
                <a:latin typeface="Garamond" pitchFamily="18" charset="0"/>
              </a:rPr>
            </a:br>
            <a:r>
              <a:rPr lang="en-US" sz="2000" dirty="0" smtClean="0">
                <a:latin typeface="Garamond" pitchFamily="18" charset="0"/>
              </a:rPr>
              <a:t>CERN </a:t>
            </a:r>
            <a:r>
              <a:rPr lang="en-US" sz="2000" dirty="0">
                <a:latin typeface="Garamond" pitchFamily="18" charset="0"/>
              </a:rPr>
              <a:t>Advanced </a:t>
            </a:r>
            <a:r>
              <a:rPr lang="en-US" sz="2000" dirty="0" err="1">
                <a:latin typeface="Garamond" pitchFamily="18" charset="0"/>
              </a:rPr>
              <a:t>STOrage</a:t>
            </a:r>
            <a:r>
              <a:rPr lang="en-US" sz="2000" dirty="0">
                <a:latin typeface="Garamond" pitchFamily="18" charset="0"/>
              </a:rPr>
              <a:t> </a:t>
            </a:r>
            <a:r>
              <a:rPr lang="en-US" sz="2000" dirty="0" smtClean="0">
                <a:latin typeface="Garamond" pitchFamily="18" charset="0"/>
              </a:rPr>
              <a:t>Manager.</a:t>
            </a:r>
          </a:p>
          <a:p>
            <a:pPr lvl="1"/>
            <a:r>
              <a:rPr lang="en-US" sz="2000" dirty="0" smtClean="0">
                <a:latin typeface="Garamond" pitchFamily="18" charset="0"/>
              </a:rPr>
              <a:t>DAQ’s entry point to the Grid.</a:t>
            </a:r>
            <a:endParaRPr lang="en-US" sz="20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1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5"/>
          <p:cNvPicPr>
            <a:picLocks noChangeAspect="1"/>
          </p:cNvPicPr>
          <p:nvPr/>
        </p:nvPicPr>
        <p:blipFill rotWithShape="1">
          <a:blip r:embed="rId2"/>
          <a:srcRect t="15449" b="15123"/>
          <a:stretch/>
        </p:blipFill>
        <p:spPr>
          <a:xfrm>
            <a:off x="1828800" y="838185"/>
            <a:ext cx="4138680" cy="1915601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861461" y="2142040"/>
            <a:ext cx="232529" cy="1133576"/>
            <a:chOff x="1861462" y="2946738"/>
            <a:chExt cx="139082" cy="328878"/>
          </a:xfrm>
        </p:grpSpPr>
        <p:cxnSp>
          <p:nvCxnSpPr>
            <p:cNvPr id="23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24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grpSp>
        <p:nvGrpSpPr>
          <p:cNvPr id="123" name="Group 122"/>
          <p:cNvGrpSpPr/>
          <p:nvPr/>
        </p:nvGrpSpPr>
        <p:grpSpPr>
          <a:xfrm>
            <a:off x="2421466" y="2154985"/>
            <a:ext cx="232529" cy="1133576"/>
            <a:chOff x="1861462" y="2946738"/>
            <a:chExt cx="139082" cy="328878"/>
          </a:xfrm>
        </p:grpSpPr>
        <p:cxnSp>
          <p:nvCxnSpPr>
            <p:cNvPr id="124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125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grpSp>
        <p:nvGrpSpPr>
          <p:cNvPr id="126" name="Group 125"/>
          <p:cNvGrpSpPr/>
          <p:nvPr/>
        </p:nvGrpSpPr>
        <p:grpSpPr>
          <a:xfrm>
            <a:off x="5029200" y="2154985"/>
            <a:ext cx="232529" cy="1133576"/>
            <a:chOff x="1861462" y="2946738"/>
            <a:chExt cx="139082" cy="328878"/>
          </a:xfrm>
        </p:grpSpPr>
        <p:cxnSp>
          <p:nvCxnSpPr>
            <p:cNvPr id="127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128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grpSp>
        <p:nvGrpSpPr>
          <p:cNvPr id="129" name="Group 128"/>
          <p:cNvGrpSpPr/>
          <p:nvPr/>
        </p:nvGrpSpPr>
        <p:grpSpPr>
          <a:xfrm>
            <a:off x="5694683" y="2154985"/>
            <a:ext cx="232529" cy="1133576"/>
            <a:chOff x="1861462" y="2946738"/>
            <a:chExt cx="139082" cy="328878"/>
          </a:xfrm>
        </p:grpSpPr>
        <p:cxnSp>
          <p:nvCxnSpPr>
            <p:cNvPr id="130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131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HW architecture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7818788" y="2938730"/>
            <a:ext cx="139082" cy="328878"/>
            <a:chOff x="1861462" y="2946738"/>
            <a:chExt cx="139082" cy="328878"/>
          </a:xfrm>
        </p:grpSpPr>
        <p:cxnSp>
          <p:nvCxnSpPr>
            <p:cNvPr id="5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6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grpSp>
        <p:nvGrpSpPr>
          <p:cNvPr id="7" name="Group 6"/>
          <p:cNvGrpSpPr/>
          <p:nvPr/>
        </p:nvGrpSpPr>
        <p:grpSpPr>
          <a:xfrm>
            <a:off x="8382000" y="2945609"/>
            <a:ext cx="139082" cy="328878"/>
            <a:chOff x="1861462" y="2946738"/>
            <a:chExt cx="139082" cy="328878"/>
          </a:xfrm>
        </p:grpSpPr>
        <p:cxnSp>
          <p:nvCxnSpPr>
            <p:cNvPr id="8" name="AutoShape 83"/>
            <p:cNvCxnSpPr>
              <a:cxnSpLocks noChangeShapeType="1"/>
            </p:cNvCxnSpPr>
            <p:nvPr/>
          </p:nvCxnSpPr>
          <p:spPr bwMode="auto">
            <a:xfrm rot="5400000">
              <a:off x="1775065" y="3111177"/>
              <a:ext cx="328878" cy="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</p:spPr>
        </p:cxnSp>
        <p:cxnSp>
          <p:nvCxnSpPr>
            <p:cNvPr id="9" name="AutoShape 83"/>
            <p:cNvCxnSpPr>
              <a:cxnSpLocks noChangeShapeType="1"/>
            </p:cNvCxnSpPr>
            <p:nvPr/>
          </p:nvCxnSpPr>
          <p:spPr bwMode="auto">
            <a:xfrm>
              <a:off x="1861462" y="3038961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cxnSp>
        <p:nvCxnSpPr>
          <p:cNvPr id="10" name="AutoShape 45"/>
          <p:cNvCxnSpPr>
            <a:cxnSpLocks noChangeShapeType="1"/>
            <a:stCxn id="63" idx="2"/>
            <a:endCxn id="62" idx="0"/>
          </p:cNvCxnSpPr>
          <p:nvPr/>
        </p:nvCxnSpPr>
        <p:spPr bwMode="auto">
          <a:xfrm rot="5400000">
            <a:off x="5681076" y="3988736"/>
            <a:ext cx="282963" cy="597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CC99"/>
            </a:solidFill>
            <a:miter lim="800000"/>
            <a:headEnd/>
            <a:tailEnd type="triangle" w="med" len="med"/>
          </a:ln>
        </p:spPr>
      </p:cxnSp>
      <p:cxnSp>
        <p:nvCxnSpPr>
          <p:cNvPr id="11" name="AutoShape 45"/>
          <p:cNvCxnSpPr>
            <a:cxnSpLocks noChangeShapeType="1"/>
          </p:cNvCxnSpPr>
          <p:nvPr/>
        </p:nvCxnSpPr>
        <p:spPr bwMode="auto">
          <a:xfrm rot="5400000">
            <a:off x="5104115" y="3989695"/>
            <a:ext cx="282963" cy="597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CC99"/>
            </a:solidFill>
            <a:miter lim="800000"/>
            <a:headEnd/>
            <a:tailEnd type="triangle" w="med" len="med"/>
          </a:ln>
        </p:spPr>
      </p:cxnSp>
      <p:cxnSp>
        <p:nvCxnSpPr>
          <p:cNvPr id="12" name="AutoShape 99"/>
          <p:cNvCxnSpPr>
            <a:cxnSpLocks noChangeShapeType="1"/>
          </p:cNvCxnSpPr>
          <p:nvPr/>
        </p:nvCxnSpPr>
        <p:spPr bwMode="auto">
          <a:xfrm rot="16200000">
            <a:off x="5306981" y="3020625"/>
            <a:ext cx="288879" cy="268506"/>
          </a:xfrm>
          <a:prstGeom prst="bentConnector3">
            <a:avLst>
              <a:gd name="adj1" fmla="val 100402"/>
            </a:avLst>
          </a:prstGeom>
          <a:noFill/>
          <a:ln w="19050">
            <a:solidFill>
              <a:srgbClr val="FF6600"/>
            </a:solidFill>
            <a:miter lim="800000"/>
            <a:headEnd/>
            <a:tailEnd type="triangle" w="med" len="med"/>
          </a:ln>
        </p:spPr>
      </p:cxnSp>
      <p:cxnSp>
        <p:nvCxnSpPr>
          <p:cNvPr id="26" name="AutoShape 8"/>
          <p:cNvCxnSpPr>
            <a:cxnSpLocks noChangeShapeType="1"/>
            <a:stCxn id="36" idx="2"/>
            <a:endCxn id="38" idx="0"/>
          </p:cNvCxnSpPr>
          <p:nvPr/>
        </p:nvCxnSpPr>
        <p:spPr bwMode="auto">
          <a:xfrm rot="5400000">
            <a:off x="2089337" y="5218514"/>
            <a:ext cx="277028" cy="0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/>
            <a:tailEnd type="triangle" w="med" len="med"/>
          </a:ln>
        </p:spPr>
      </p:cxnSp>
      <p:sp>
        <p:nvSpPr>
          <p:cNvPr id="27" name="Rectangle 44"/>
          <p:cNvSpPr>
            <a:spLocks noChangeArrowheads="1"/>
          </p:cNvSpPr>
          <p:nvPr/>
        </p:nvSpPr>
        <p:spPr bwMode="auto">
          <a:xfrm>
            <a:off x="5284434" y="4137313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3047343" y="4876800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wrap="none" lIns="0" anchor="ctr">
            <a:normAutofit/>
          </a:bodyPr>
          <a:lstStyle/>
          <a:p>
            <a:pPr marL="6032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2971143" y="4800600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wrap="none" lIns="0" anchor="ctr">
            <a:normAutofit/>
          </a:bodyPr>
          <a:lstStyle/>
          <a:p>
            <a:pPr marL="6032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" name="AutoShape 6"/>
          <p:cNvSpPr>
            <a:spLocks noChangeArrowheads="1"/>
          </p:cNvSpPr>
          <p:nvPr/>
        </p:nvSpPr>
        <p:spPr bwMode="auto">
          <a:xfrm>
            <a:off x="2133600" y="4876800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1" name="AutoShape 6"/>
          <p:cNvSpPr>
            <a:spLocks noChangeArrowheads="1"/>
          </p:cNvSpPr>
          <p:nvPr/>
        </p:nvSpPr>
        <p:spPr bwMode="auto">
          <a:xfrm>
            <a:off x="2057400" y="4800600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>
            <a:off x="2300944" y="1916465"/>
            <a:ext cx="501212" cy="238520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4" name="AutoShape 4"/>
          <p:cNvSpPr>
            <a:spLocks noChangeArrowheads="1"/>
          </p:cNvSpPr>
          <p:nvPr/>
        </p:nvSpPr>
        <p:spPr bwMode="auto">
          <a:xfrm>
            <a:off x="1728131" y="1916465"/>
            <a:ext cx="501212" cy="238520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b="1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35" name="AutoShape 5"/>
          <p:cNvCxnSpPr>
            <a:cxnSpLocks noChangeShapeType="1"/>
            <a:stCxn id="37" idx="2"/>
            <a:endCxn id="36" idx="0"/>
          </p:cNvCxnSpPr>
          <p:nvPr/>
        </p:nvCxnSpPr>
        <p:spPr bwMode="auto">
          <a:xfrm rot="5400000">
            <a:off x="2096744" y="4593350"/>
            <a:ext cx="262213" cy="0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/>
            <a:tailEnd type="triangle" w="med" len="med"/>
          </a:ln>
        </p:spPr>
      </p:cxn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1962328" y="4724593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>
                <a:solidFill>
                  <a:srgbClr val="000000"/>
                </a:solidFill>
                <a:effectLst/>
                <a:latin typeface="Arial" charset="0"/>
              </a:rPr>
              <a:t>GDC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2138349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8" name="Rectangle 9"/>
          <p:cNvSpPr>
            <a:spLocks noChangeArrowheads="1"/>
          </p:cNvSpPr>
          <p:nvPr/>
        </p:nvSpPr>
        <p:spPr bwMode="auto">
          <a:xfrm>
            <a:off x="2138349" y="5357188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39" name="AutoShape 10"/>
          <p:cNvCxnSpPr>
            <a:cxnSpLocks noChangeShapeType="1"/>
            <a:stCxn id="41" idx="2"/>
            <a:endCxn id="40" idx="0"/>
          </p:cNvCxnSpPr>
          <p:nvPr/>
        </p:nvCxnSpPr>
        <p:spPr bwMode="auto">
          <a:xfrm rot="5400000">
            <a:off x="3030016" y="4596313"/>
            <a:ext cx="262213" cy="0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 type="triangle" w="med" len="med"/>
            <a:tailEnd/>
          </a:ln>
        </p:spPr>
      </p:cxnSp>
      <p:sp>
        <p:nvSpPr>
          <p:cNvPr id="40" name="AutoShape 11"/>
          <p:cNvSpPr>
            <a:spLocks noChangeArrowheads="1"/>
          </p:cNvSpPr>
          <p:nvPr/>
        </p:nvSpPr>
        <p:spPr bwMode="auto">
          <a:xfrm>
            <a:off x="2895600" y="4727556"/>
            <a:ext cx="531046" cy="355557"/>
          </a:xfrm>
          <a:prstGeom prst="roundRect">
            <a:avLst>
              <a:gd name="adj" fmla="val 16667"/>
            </a:avLst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wrap="none" lIns="0" anchor="ctr">
            <a:normAutofit/>
          </a:bodyPr>
          <a:lstStyle/>
          <a:p>
            <a:pPr marL="6032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TDSM</a:t>
            </a:r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3071621" y="4133479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42" name="AutoShape 13"/>
          <p:cNvCxnSpPr>
            <a:cxnSpLocks noChangeShapeType="1"/>
          </p:cNvCxnSpPr>
          <p:nvPr/>
        </p:nvCxnSpPr>
        <p:spPr bwMode="auto">
          <a:xfrm>
            <a:off x="3141452" y="5232357"/>
            <a:ext cx="10814" cy="136147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 type="triangle" w="med" len="med"/>
            <a:tailEnd/>
          </a:ln>
        </p:spPr>
      </p:cxn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8103667" y="4152739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3234178" y="5368504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9" name="AutoShape 31"/>
          <p:cNvSpPr>
            <a:spLocks noChangeArrowheads="1"/>
          </p:cNvSpPr>
          <p:nvPr/>
        </p:nvSpPr>
        <p:spPr bwMode="auto">
          <a:xfrm>
            <a:off x="1687855" y="1969800"/>
            <a:ext cx="501212" cy="238520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000000"/>
                </a:solidFill>
                <a:effectLst/>
                <a:latin typeface="Arial" charset="0"/>
              </a:rPr>
              <a:t>FERO</a:t>
            </a:r>
          </a:p>
        </p:txBody>
      </p:sp>
      <p:sp>
        <p:nvSpPr>
          <p:cNvPr id="51" name="AutoShape 33"/>
          <p:cNvSpPr>
            <a:spLocks noChangeArrowheads="1"/>
          </p:cNvSpPr>
          <p:nvPr/>
        </p:nvSpPr>
        <p:spPr bwMode="auto">
          <a:xfrm>
            <a:off x="2260669" y="1969800"/>
            <a:ext cx="501212" cy="238520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000000"/>
                </a:solidFill>
                <a:effectLst/>
                <a:latin typeface="Arial" charset="0"/>
              </a:rPr>
              <a:t>FERO</a:t>
            </a:r>
          </a:p>
        </p:txBody>
      </p:sp>
      <p:sp>
        <p:nvSpPr>
          <p:cNvPr id="53" name="Rectangle 35"/>
          <p:cNvSpPr>
            <a:spLocks noChangeArrowheads="1"/>
          </p:cNvSpPr>
          <p:nvPr/>
        </p:nvSpPr>
        <p:spPr bwMode="auto">
          <a:xfrm>
            <a:off x="2136857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54" name="AutoShape 36"/>
          <p:cNvCxnSpPr>
            <a:cxnSpLocks noChangeShapeType="1"/>
            <a:stCxn id="81" idx="2"/>
            <a:endCxn id="53" idx="0"/>
          </p:cNvCxnSpPr>
          <p:nvPr/>
        </p:nvCxnSpPr>
        <p:spPr bwMode="auto">
          <a:xfrm rot="16200000" flipH="1">
            <a:off x="2083397" y="3987438"/>
            <a:ext cx="284435" cy="1491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CC99"/>
            </a:solidFill>
            <a:miter lim="800000"/>
            <a:headEnd/>
            <a:tailEnd type="triangle" w="med" len="med"/>
          </a:ln>
        </p:spPr>
      </p:cxnSp>
      <p:sp>
        <p:nvSpPr>
          <p:cNvPr id="58" name="AutoShape 40"/>
          <p:cNvSpPr>
            <a:spLocks noChangeArrowheads="1"/>
          </p:cNvSpPr>
          <p:nvPr/>
        </p:nvSpPr>
        <p:spPr bwMode="auto">
          <a:xfrm>
            <a:off x="4868333" y="1971281"/>
            <a:ext cx="501212" cy="238519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000000"/>
                </a:solidFill>
                <a:effectLst/>
                <a:latin typeface="Arial" charset="0"/>
              </a:rPr>
              <a:t>FERO</a:t>
            </a:r>
          </a:p>
        </p:txBody>
      </p:sp>
      <p:sp>
        <p:nvSpPr>
          <p:cNvPr id="59" name="AutoShape 41"/>
          <p:cNvSpPr>
            <a:spLocks noChangeArrowheads="1"/>
          </p:cNvSpPr>
          <p:nvPr/>
        </p:nvSpPr>
        <p:spPr bwMode="auto">
          <a:xfrm>
            <a:off x="5546848" y="1971281"/>
            <a:ext cx="501212" cy="238519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000000"/>
                </a:solidFill>
                <a:effectLst/>
                <a:latin typeface="Arial" charset="0"/>
              </a:rPr>
              <a:t>FERO</a:t>
            </a:r>
          </a:p>
        </p:txBody>
      </p:sp>
      <p:sp>
        <p:nvSpPr>
          <p:cNvPr id="62" name="Rectangle 44"/>
          <p:cNvSpPr>
            <a:spLocks noChangeArrowheads="1"/>
          </p:cNvSpPr>
          <p:nvPr/>
        </p:nvSpPr>
        <p:spPr bwMode="auto">
          <a:xfrm>
            <a:off x="5732756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3" name="AutoShape 46"/>
          <p:cNvSpPr>
            <a:spLocks noChangeArrowheads="1"/>
          </p:cNvSpPr>
          <p:nvPr/>
        </p:nvSpPr>
        <p:spPr bwMode="auto">
          <a:xfrm>
            <a:off x="5572249" y="3491996"/>
            <a:ext cx="501212" cy="35555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srgbClr val="000000"/>
                </a:solidFill>
                <a:effectLst/>
                <a:latin typeface="Arial" charset="0"/>
              </a:rPr>
              <a:t>LDC</a:t>
            </a:r>
          </a:p>
        </p:txBody>
      </p:sp>
      <p:sp>
        <p:nvSpPr>
          <p:cNvPr id="64" name="Rectangle 49"/>
          <p:cNvSpPr>
            <a:spLocks noChangeArrowheads="1"/>
          </p:cNvSpPr>
          <p:nvPr/>
        </p:nvSpPr>
        <p:spPr bwMode="auto">
          <a:xfrm>
            <a:off x="5164941" y="4139394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5" name="AutoShape 50"/>
          <p:cNvSpPr>
            <a:spLocks noChangeArrowheads="1"/>
          </p:cNvSpPr>
          <p:nvPr/>
        </p:nvSpPr>
        <p:spPr bwMode="auto">
          <a:xfrm>
            <a:off x="4999435" y="3490514"/>
            <a:ext cx="501212" cy="35555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>
                <a:solidFill>
                  <a:srgbClr val="000000"/>
                </a:solidFill>
                <a:effectLst/>
                <a:latin typeface="Arial" charset="0"/>
              </a:rPr>
              <a:t>LDC</a:t>
            </a:r>
          </a:p>
        </p:txBody>
      </p:sp>
      <p:sp>
        <p:nvSpPr>
          <p:cNvPr id="66" name="Rectangle 52"/>
          <p:cNvSpPr>
            <a:spLocks noChangeArrowheads="1"/>
          </p:cNvSpPr>
          <p:nvPr/>
        </p:nvSpPr>
        <p:spPr bwMode="auto">
          <a:xfrm>
            <a:off x="6303183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2" name="AutoShape 62"/>
          <p:cNvSpPr>
            <a:spLocks noChangeArrowheads="1"/>
          </p:cNvSpPr>
          <p:nvPr/>
        </p:nvSpPr>
        <p:spPr bwMode="auto">
          <a:xfrm>
            <a:off x="1132942" y="5357188"/>
            <a:ext cx="3047548" cy="35555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3" name="AutoShape 67"/>
          <p:cNvSpPr>
            <a:spLocks noChangeArrowheads="1"/>
          </p:cNvSpPr>
          <p:nvPr/>
        </p:nvSpPr>
        <p:spPr bwMode="auto">
          <a:xfrm>
            <a:off x="7694038" y="4940962"/>
            <a:ext cx="1028274" cy="1002638"/>
          </a:xfrm>
          <a:prstGeom prst="flowChartMagneticTape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000000"/>
                </a:solidFill>
                <a:effectLst/>
                <a:latin typeface="Arial" charset="0"/>
              </a:rPr>
              <a:t>CASTOR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000000"/>
                </a:solidFill>
                <a:effectLst/>
                <a:latin typeface="Arial" charset="0"/>
              </a:rPr>
              <a:t>(CERN CC)</a:t>
            </a:r>
            <a:endParaRPr lang="en-GB" sz="14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74" name="AutoShape 69"/>
          <p:cNvCxnSpPr>
            <a:cxnSpLocks noChangeShapeType="1"/>
            <a:stCxn id="43" idx="2"/>
            <a:endCxn id="73" idx="0"/>
          </p:cNvCxnSpPr>
          <p:nvPr/>
        </p:nvCxnSpPr>
        <p:spPr bwMode="auto">
          <a:xfrm rot="16200000" flipH="1">
            <a:off x="7972487" y="4705274"/>
            <a:ext cx="456370" cy="15006"/>
          </a:xfrm>
          <a:prstGeom prst="straightConnector1">
            <a:avLst/>
          </a:prstGeom>
          <a:noFill/>
          <a:ln w="9525">
            <a:solidFill>
              <a:srgbClr val="FFFF00"/>
            </a:solidFill>
            <a:prstDash val="dash"/>
            <a:round/>
            <a:headEnd type="triangle" w="med" len="med"/>
            <a:tailEnd type="triangle" w="med" len="med"/>
          </a:ln>
        </p:spPr>
      </p:cxnSp>
      <p:sp>
        <p:nvSpPr>
          <p:cNvPr id="75" name="AutoShape 73"/>
          <p:cNvSpPr>
            <a:spLocks noChangeArrowheads="1"/>
          </p:cNvSpPr>
          <p:nvPr/>
        </p:nvSpPr>
        <p:spPr bwMode="auto">
          <a:xfrm>
            <a:off x="2260669" y="3275698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5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6" name="AutoShape 74"/>
          <p:cNvSpPr>
            <a:spLocks noChangeArrowheads="1"/>
          </p:cNvSpPr>
          <p:nvPr/>
        </p:nvSpPr>
        <p:spPr bwMode="auto">
          <a:xfrm>
            <a:off x="1687855" y="3272735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9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1690839" y="3709774"/>
            <a:ext cx="93977" cy="75556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1683380" y="3537921"/>
            <a:ext cx="93978" cy="75556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1" name="AutoShape 79"/>
          <p:cNvSpPr>
            <a:spLocks noChangeArrowheads="1"/>
          </p:cNvSpPr>
          <p:nvPr/>
        </p:nvSpPr>
        <p:spPr bwMode="auto">
          <a:xfrm>
            <a:off x="1687855" y="3490514"/>
            <a:ext cx="1074026" cy="35555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>
                <a:solidFill>
                  <a:srgbClr val="000000"/>
                </a:solidFill>
                <a:effectLst/>
                <a:latin typeface="Arial" charset="0"/>
              </a:rPr>
              <a:t>LDC</a:t>
            </a:r>
          </a:p>
        </p:txBody>
      </p:sp>
      <p:cxnSp>
        <p:nvCxnSpPr>
          <p:cNvPr id="82" name="AutoShape 87"/>
          <p:cNvCxnSpPr>
            <a:cxnSpLocks noChangeShapeType="1"/>
          </p:cNvCxnSpPr>
          <p:nvPr/>
        </p:nvCxnSpPr>
        <p:spPr bwMode="auto">
          <a:xfrm flipV="1">
            <a:off x="5326117" y="2044545"/>
            <a:ext cx="3114675" cy="965894"/>
          </a:xfrm>
          <a:prstGeom prst="bentConnector4">
            <a:avLst>
              <a:gd name="adj1" fmla="val 36634"/>
              <a:gd name="adj2" fmla="val 140644"/>
            </a:avLst>
          </a:prstGeom>
          <a:noFill/>
          <a:ln w="19050">
            <a:solidFill>
              <a:srgbClr val="FF6600"/>
            </a:solidFill>
            <a:miter lim="800000"/>
            <a:headEnd/>
            <a:tailEnd type="triangle" w="med" len="med"/>
          </a:ln>
        </p:spPr>
      </p:cxnSp>
      <p:sp>
        <p:nvSpPr>
          <p:cNvPr id="83" name="Rectangle 88"/>
          <p:cNvSpPr>
            <a:spLocks noChangeArrowheads="1"/>
          </p:cNvSpPr>
          <p:nvPr/>
        </p:nvSpPr>
        <p:spPr bwMode="auto">
          <a:xfrm>
            <a:off x="7420468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84" name="AutoShape 89"/>
          <p:cNvCxnSpPr>
            <a:cxnSpLocks noChangeShapeType="1"/>
            <a:stCxn id="85" idx="2"/>
            <a:endCxn id="94" idx="0"/>
          </p:cNvCxnSpPr>
          <p:nvPr/>
        </p:nvCxnSpPr>
        <p:spPr bwMode="auto">
          <a:xfrm rot="5400000">
            <a:off x="7771252" y="3988925"/>
            <a:ext cx="282954" cy="0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/>
            <a:tailEnd type="triangle" w="med" len="med"/>
          </a:ln>
        </p:spPr>
      </p:cxnSp>
      <p:sp>
        <p:nvSpPr>
          <p:cNvPr id="85" name="AutoShape 90"/>
          <p:cNvSpPr>
            <a:spLocks noChangeArrowheads="1"/>
          </p:cNvSpPr>
          <p:nvPr/>
        </p:nvSpPr>
        <p:spPr bwMode="auto">
          <a:xfrm>
            <a:off x="7662123" y="3491996"/>
            <a:ext cx="501212" cy="35555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>
                <a:solidFill>
                  <a:srgbClr val="000000"/>
                </a:solidFill>
                <a:effectLst/>
                <a:latin typeface="Arial" charset="0"/>
              </a:rPr>
              <a:t>LDC</a:t>
            </a:r>
          </a:p>
        </p:txBody>
      </p:sp>
      <p:sp>
        <p:nvSpPr>
          <p:cNvPr id="86" name="Rectangle 93"/>
          <p:cNvSpPr>
            <a:spLocks noChangeArrowheads="1"/>
          </p:cNvSpPr>
          <p:nvPr/>
        </p:nvSpPr>
        <p:spPr bwMode="auto">
          <a:xfrm>
            <a:off x="8396041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7" name="AutoShape 94"/>
          <p:cNvSpPr>
            <a:spLocks noChangeArrowheads="1"/>
          </p:cNvSpPr>
          <p:nvPr/>
        </p:nvSpPr>
        <p:spPr bwMode="auto">
          <a:xfrm>
            <a:off x="8234937" y="3490514"/>
            <a:ext cx="501212" cy="35555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>
                <a:solidFill>
                  <a:srgbClr val="000000"/>
                </a:solidFill>
                <a:effectLst/>
                <a:latin typeface="Arial" charset="0"/>
              </a:rPr>
              <a:t>LDC</a:t>
            </a:r>
          </a:p>
        </p:txBody>
      </p:sp>
      <p:cxnSp>
        <p:nvCxnSpPr>
          <p:cNvPr id="88" name="AutoShape 95"/>
          <p:cNvCxnSpPr>
            <a:cxnSpLocks noChangeShapeType="1"/>
            <a:stCxn id="87" idx="2"/>
            <a:endCxn id="86" idx="0"/>
          </p:cNvCxnSpPr>
          <p:nvPr/>
        </p:nvCxnSpPr>
        <p:spPr bwMode="auto">
          <a:xfrm rot="5400000">
            <a:off x="8343326" y="3988185"/>
            <a:ext cx="284435" cy="0"/>
          </a:xfrm>
          <a:prstGeom prst="straightConnector1">
            <a:avLst/>
          </a:prstGeom>
          <a:noFill/>
          <a:ln w="19050">
            <a:solidFill>
              <a:srgbClr val="00CC99"/>
            </a:solidFill>
            <a:round/>
            <a:headEnd/>
            <a:tailEnd type="triangle" w="med" len="med"/>
          </a:ln>
        </p:spPr>
      </p:cxnSp>
      <p:sp>
        <p:nvSpPr>
          <p:cNvPr id="89" name="AutoShape 96"/>
          <p:cNvSpPr>
            <a:spLocks noChangeArrowheads="1"/>
          </p:cNvSpPr>
          <p:nvPr/>
        </p:nvSpPr>
        <p:spPr bwMode="auto">
          <a:xfrm>
            <a:off x="7660632" y="3272735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9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0" name="AutoShape 97"/>
          <p:cNvSpPr>
            <a:spLocks noChangeArrowheads="1"/>
          </p:cNvSpPr>
          <p:nvPr/>
        </p:nvSpPr>
        <p:spPr bwMode="auto">
          <a:xfrm>
            <a:off x="8233446" y="3272735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9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91" name="AutoShape 100"/>
          <p:cNvCxnSpPr>
            <a:cxnSpLocks noChangeShapeType="1"/>
          </p:cNvCxnSpPr>
          <p:nvPr/>
        </p:nvCxnSpPr>
        <p:spPr bwMode="auto">
          <a:xfrm flipV="1">
            <a:off x="6042134" y="2044545"/>
            <a:ext cx="1825844" cy="1037003"/>
          </a:xfrm>
          <a:prstGeom prst="bentConnector4">
            <a:avLst>
              <a:gd name="adj1" fmla="val 28593"/>
              <a:gd name="adj2" fmla="val 130713"/>
            </a:avLst>
          </a:prstGeom>
          <a:noFill/>
          <a:ln w="19050">
            <a:solidFill>
              <a:srgbClr val="FF6600"/>
            </a:solidFill>
            <a:miter lim="800000"/>
            <a:headEnd/>
            <a:tailEnd type="triangle" w="med" len="med"/>
          </a:ln>
        </p:spPr>
      </p:cxnSp>
      <p:sp>
        <p:nvSpPr>
          <p:cNvPr id="92" name="AutoShape 101"/>
          <p:cNvSpPr>
            <a:spLocks noChangeArrowheads="1"/>
          </p:cNvSpPr>
          <p:nvPr/>
        </p:nvSpPr>
        <p:spPr bwMode="auto">
          <a:xfrm>
            <a:off x="7518920" y="2044582"/>
            <a:ext cx="1244080" cy="906670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000000"/>
                </a:solidFill>
                <a:effectLst/>
                <a:latin typeface="Arial" charset="0"/>
              </a:rPr>
              <a:t>HLT</a:t>
            </a:r>
            <a:endParaRPr lang="en-US" sz="14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4" name="Rectangle 107"/>
          <p:cNvSpPr>
            <a:spLocks noChangeArrowheads="1"/>
          </p:cNvSpPr>
          <p:nvPr/>
        </p:nvSpPr>
        <p:spPr bwMode="auto">
          <a:xfrm>
            <a:off x="7823227" y="4130516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95" name="AutoShape 114"/>
          <p:cNvCxnSpPr>
            <a:cxnSpLocks noChangeShapeType="1"/>
          </p:cNvCxnSpPr>
          <p:nvPr/>
        </p:nvCxnSpPr>
        <p:spPr bwMode="auto">
          <a:xfrm rot="5400000">
            <a:off x="2422507" y="5854789"/>
            <a:ext cx="284435" cy="0"/>
          </a:xfrm>
          <a:prstGeom prst="straightConnector1">
            <a:avLst/>
          </a:prstGeom>
          <a:noFill/>
          <a:ln w="9525">
            <a:solidFill>
              <a:srgbClr val="33CC33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96" name="AutoShape 115"/>
          <p:cNvSpPr>
            <a:spLocks noChangeArrowheads="1"/>
          </p:cNvSpPr>
          <p:nvPr/>
        </p:nvSpPr>
        <p:spPr bwMode="auto">
          <a:xfrm>
            <a:off x="4953000" y="4727556"/>
            <a:ext cx="838200" cy="606444"/>
          </a:xfrm>
          <a:prstGeom prst="roundRect">
            <a:avLst>
              <a:gd name="adj" fmla="val 16667"/>
            </a:avLst>
          </a:prstGeom>
          <a:solidFill>
            <a:srgbClr val="F3F905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000000"/>
                </a:solidFill>
                <a:effectLst/>
                <a:latin typeface="Arial" charset="0"/>
              </a:rPr>
              <a:t>DAs</a:t>
            </a:r>
            <a:r>
              <a:rPr lang="en-GB" sz="1400" b="1" kern="0" dirty="0">
                <a:solidFill>
                  <a:srgbClr val="000000"/>
                </a:solidFill>
                <a:effectLst/>
                <a:latin typeface="Arial" charset="0"/>
              </a:rPr>
              <a:t/>
            </a:r>
            <a:br>
              <a:rPr lang="en-GB" sz="1400" b="1" kern="0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en-GB" sz="1400" b="1" kern="0" dirty="0" smtClean="0">
                <a:solidFill>
                  <a:srgbClr val="000000"/>
                </a:solidFill>
                <a:effectLst/>
                <a:latin typeface="Arial" charset="0"/>
              </a:rPr>
              <a:t>DQMs</a:t>
            </a:r>
            <a:endParaRPr lang="en-GB" sz="14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97" name="AutoShape 117"/>
          <p:cNvCxnSpPr>
            <a:cxnSpLocks noChangeShapeType="1"/>
            <a:stCxn id="96" idx="0"/>
            <a:endCxn id="27" idx="2"/>
          </p:cNvCxnSpPr>
          <p:nvPr/>
        </p:nvCxnSpPr>
        <p:spPr bwMode="auto">
          <a:xfrm rot="5400000" flipH="1" flipV="1">
            <a:off x="5243823" y="4597443"/>
            <a:ext cx="258390" cy="1836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98" name="Rectangle 119"/>
          <p:cNvSpPr>
            <a:spLocks noChangeArrowheads="1"/>
          </p:cNvSpPr>
          <p:nvPr/>
        </p:nvSpPr>
        <p:spPr bwMode="auto">
          <a:xfrm>
            <a:off x="7126603" y="4154220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9" name="Rectangle 120"/>
          <p:cNvSpPr>
            <a:spLocks noChangeArrowheads="1"/>
          </p:cNvSpPr>
          <p:nvPr/>
        </p:nvSpPr>
        <p:spPr bwMode="auto">
          <a:xfrm>
            <a:off x="7832178" y="4154220"/>
            <a:ext cx="179004" cy="331853"/>
          </a:xfrm>
          <a:prstGeom prst="rect">
            <a:avLst/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0" name="AutoShape 121"/>
          <p:cNvSpPr>
            <a:spLocks noChangeArrowheads="1"/>
          </p:cNvSpPr>
          <p:nvPr/>
        </p:nvSpPr>
        <p:spPr bwMode="auto">
          <a:xfrm>
            <a:off x="1110566" y="4130516"/>
            <a:ext cx="7625584" cy="355557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01" name="AutoShape 114"/>
          <p:cNvCxnSpPr>
            <a:cxnSpLocks noChangeShapeType="1"/>
          </p:cNvCxnSpPr>
          <p:nvPr/>
        </p:nvCxnSpPr>
        <p:spPr bwMode="auto">
          <a:xfrm rot="5400000">
            <a:off x="3330360" y="5855824"/>
            <a:ext cx="284435" cy="0"/>
          </a:xfrm>
          <a:prstGeom prst="straightConnector1">
            <a:avLst/>
          </a:prstGeom>
          <a:noFill/>
          <a:ln w="9525">
            <a:solidFill>
              <a:srgbClr val="33CC33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2" name="AutoShape 114"/>
          <p:cNvCxnSpPr>
            <a:cxnSpLocks noChangeShapeType="1"/>
          </p:cNvCxnSpPr>
          <p:nvPr/>
        </p:nvCxnSpPr>
        <p:spPr bwMode="auto">
          <a:xfrm rot="5400000">
            <a:off x="1532212" y="5855824"/>
            <a:ext cx="284435" cy="0"/>
          </a:xfrm>
          <a:prstGeom prst="straightConnector1">
            <a:avLst/>
          </a:prstGeom>
          <a:noFill/>
          <a:ln w="9525">
            <a:solidFill>
              <a:srgbClr val="33CC33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3" name="AutoShape 65"/>
          <p:cNvSpPr>
            <a:spLocks noChangeArrowheads="1"/>
          </p:cNvSpPr>
          <p:nvPr/>
        </p:nvSpPr>
        <p:spPr bwMode="auto">
          <a:xfrm>
            <a:off x="1538685" y="5998672"/>
            <a:ext cx="271490" cy="318520"/>
          </a:xfrm>
          <a:prstGeom prst="flowChartMagneticDisk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000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4" name="AutoShape 65"/>
          <p:cNvSpPr>
            <a:spLocks noChangeArrowheads="1"/>
          </p:cNvSpPr>
          <p:nvPr/>
        </p:nvSpPr>
        <p:spPr bwMode="auto">
          <a:xfrm>
            <a:off x="2436690" y="6006079"/>
            <a:ext cx="272981" cy="318521"/>
          </a:xfrm>
          <a:prstGeom prst="flowChartMagneticDisk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5" name="AutoShape 65"/>
          <p:cNvSpPr>
            <a:spLocks noChangeArrowheads="1"/>
          </p:cNvSpPr>
          <p:nvPr/>
        </p:nvSpPr>
        <p:spPr bwMode="auto">
          <a:xfrm>
            <a:off x="3334695" y="5998672"/>
            <a:ext cx="272981" cy="318520"/>
          </a:xfrm>
          <a:prstGeom prst="flowChartMagneticDisk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endParaRPr lang="en-US" sz="1800" ker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6" name="Text Box 106"/>
          <p:cNvSpPr txBox="1">
            <a:spLocks noChangeArrowheads="1"/>
          </p:cNvSpPr>
          <p:nvPr/>
        </p:nvSpPr>
        <p:spPr bwMode="auto">
          <a:xfrm>
            <a:off x="838200" y="6096000"/>
            <a:ext cx="61272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00"/>
                </a:solidFill>
                <a:effectLst/>
                <a:latin typeface="Arial" charset="0"/>
              </a:rPr>
              <a:t>TDS</a:t>
            </a:r>
            <a:endParaRPr lang="en-US" sz="1400" b="1" kern="0" dirty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116" name="Text Box 106"/>
          <p:cNvSpPr txBox="1">
            <a:spLocks noChangeArrowheads="1"/>
          </p:cNvSpPr>
          <p:nvPr/>
        </p:nvSpPr>
        <p:spPr bwMode="auto">
          <a:xfrm>
            <a:off x="5170991" y="2785532"/>
            <a:ext cx="6096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00"/>
                </a:solidFill>
                <a:effectLst/>
                <a:latin typeface="Arial" charset="0"/>
              </a:rPr>
              <a:t>DDL</a:t>
            </a:r>
            <a:endParaRPr lang="en-US" sz="1400" b="1" kern="0" dirty="0">
              <a:solidFill>
                <a:srgbClr val="FFFF00"/>
              </a:solidFill>
              <a:effectLst/>
              <a:latin typeface="Arial" charset="0"/>
            </a:endParaRPr>
          </a:p>
        </p:txBody>
      </p:sp>
      <p:cxnSp>
        <p:nvCxnSpPr>
          <p:cNvPr id="117" name="AutoShape 83"/>
          <p:cNvCxnSpPr>
            <a:cxnSpLocks noChangeShapeType="1"/>
          </p:cNvCxnSpPr>
          <p:nvPr/>
        </p:nvCxnSpPr>
        <p:spPr bwMode="auto">
          <a:xfrm>
            <a:off x="5240866" y="3169915"/>
            <a:ext cx="139082" cy="70970"/>
          </a:xfrm>
          <a:prstGeom prst="straightConnector1">
            <a:avLst/>
          </a:prstGeom>
          <a:noFill/>
          <a:ln w="19050">
            <a:solidFill>
              <a:srgbClr val="FF6600"/>
            </a:solidFill>
            <a:round/>
            <a:headEnd/>
            <a:tailEnd type="none" w="med" len="med"/>
          </a:ln>
        </p:spPr>
      </p:cxnSp>
      <p:grpSp>
        <p:nvGrpSpPr>
          <p:cNvPr id="118" name="Group 117"/>
          <p:cNvGrpSpPr/>
          <p:nvPr/>
        </p:nvGrpSpPr>
        <p:grpSpPr>
          <a:xfrm>
            <a:off x="5817391" y="3081230"/>
            <a:ext cx="296345" cy="199994"/>
            <a:chOff x="5817391" y="3081230"/>
            <a:chExt cx="296345" cy="199994"/>
          </a:xfrm>
        </p:grpSpPr>
        <p:cxnSp>
          <p:nvCxnSpPr>
            <p:cNvPr id="119" name="AutoShape 98"/>
            <p:cNvCxnSpPr>
              <a:cxnSpLocks noChangeShapeType="1"/>
            </p:cNvCxnSpPr>
            <p:nvPr/>
          </p:nvCxnSpPr>
          <p:spPr bwMode="auto">
            <a:xfrm flipV="1">
              <a:off x="5892964" y="3081230"/>
              <a:ext cx="220772" cy="199994"/>
            </a:xfrm>
            <a:prstGeom prst="bentConnector3">
              <a:avLst>
                <a:gd name="adj1" fmla="val -2704"/>
              </a:avLst>
            </a:prstGeom>
            <a:noFill/>
            <a:ln w="19050">
              <a:solidFill>
                <a:srgbClr val="FF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20" name="AutoShape 83"/>
            <p:cNvCxnSpPr>
              <a:cxnSpLocks noChangeShapeType="1"/>
            </p:cNvCxnSpPr>
            <p:nvPr/>
          </p:nvCxnSpPr>
          <p:spPr bwMode="auto">
            <a:xfrm>
              <a:off x="5817391" y="3169915"/>
              <a:ext cx="139082" cy="70970"/>
            </a:xfrm>
            <a:prstGeom prst="straightConnector1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none" w="med" len="med"/>
            </a:ln>
          </p:spPr>
        </p:cxnSp>
      </p:grpSp>
      <p:sp>
        <p:nvSpPr>
          <p:cNvPr id="121" name="AutoShape 80"/>
          <p:cNvSpPr>
            <a:spLocks noChangeArrowheads="1"/>
          </p:cNvSpPr>
          <p:nvPr/>
        </p:nvSpPr>
        <p:spPr bwMode="auto">
          <a:xfrm>
            <a:off x="4997943" y="3275698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9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2" name="AutoShape 81"/>
          <p:cNvSpPr>
            <a:spLocks noChangeArrowheads="1"/>
          </p:cNvSpPr>
          <p:nvPr/>
        </p:nvSpPr>
        <p:spPr bwMode="auto">
          <a:xfrm>
            <a:off x="5570756" y="3272735"/>
            <a:ext cx="501212" cy="213335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anchor="ctr"/>
          <a:lstStyle/>
          <a:p>
            <a:pPr marL="60325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000000"/>
                </a:solidFill>
                <a:effectLst/>
                <a:latin typeface="Arial" charset="0"/>
              </a:rPr>
              <a:t>RORC</a:t>
            </a:r>
            <a:endParaRPr lang="en-US" sz="900" b="1" kern="0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>
            <a:off x="1896530" y="2785532"/>
            <a:ext cx="6096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00"/>
                </a:solidFill>
                <a:effectLst/>
                <a:latin typeface="Arial" charset="0"/>
              </a:rPr>
              <a:t>DDL</a:t>
            </a:r>
            <a:endParaRPr lang="en-US" sz="1400" b="1" kern="0" dirty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134" name="Text Box 106"/>
          <p:cNvSpPr txBox="1">
            <a:spLocks noChangeArrowheads="1"/>
          </p:cNvSpPr>
          <p:nvPr/>
        </p:nvSpPr>
        <p:spPr bwMode="auto">
          <a:xfrm>
            <a:off x="7836522" y="1729225"/>
            <a:ext cx="6096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00"/>
                </a:solidFill>
                <a:effectLst/>
                <a:latin typeface="Arial" charset="0"/>
              </a:rPr>
              <a:t>DDL</a:t>
            </a:r>
            <a:endParaRPr lang="en-US" sz="1400" b="1" kern="0" dirty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135" name="Text Box 106"/>
          <p:cNvSpPr txBox="1">
            <a:spLocks noChangeArrowheads="1"/>
          </p:cNvSpPr>
          <p:nvPr/>
        </p:nvSpPr>
        <p:spPr bwMode="auto">
          <a:xfrm>
            <a:off x="7831666" y="2990754"/>
            <a:ext cx="6096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00"/>
                </a:solidFill>
                <a:effectLst/>
                <a:latin typeface="Arial" charset="0"/>
              </a:rPr>
              <a:t>DDL</a:t>
            </a:r>
            <a:endParaRPr lang="en-US" sz="1400" b="1" kern="0" dirty="0">
              <a:solidFill>
                <a:srgbClr val="FFFF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7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HW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600" dirty="0" smtClean="0"/>
              <a:t>DDL links:</a:t>
            </a:r>
          </a:p>
          <a:p>
            <a:pPr lvl="1"/>
            <a:r>
              <a:rPr lang="en-GB" sz="1600" dirty="0" smtClean="0"/>
              <a:t>The only custom components of the entire DAQ chain (all the rest is COTS).</a:t>
            </a:r>
          </a:p>
          <a:p>
            <a:pPr lvl="1"/>
            <a:r>
              <a:rPr lang="en-GB" sz="1600" dirty="0" smtClean="0"/>
              <a:t>D-RORC/DDL1:</a:t>
            </a:r>
            <a:br>
              <a:rPr lang="en-GB" sz="1600" dirty="0" smtClean="0"/>
            </a:br>
            <a:r>
              <a:rPr lang="en-GB" sz="1600" dirty="0" smtClean="0"/>
              <a:t>2 Gb/s serial optical</a:t>
            </a:r>
            <a:br>
              <a:rPr lang="en-GB" sz="1600" dirty="0" smtClean="0"/>
            </a:br>
            <a:r>
              <a:rPr lang="en-GB" sz="1600" dirty="0" smtClean="0"/>
              <a:t>2 links/card (1 in + 1 out).</a:t>
            </a:r>
          </a:p>
          <a:p>
            <a:pPr lvl="1"/>
            <a:r>
              <a:rPr lang="en-GB" sz="1600" dirty="0" smtClean="0"/>
              <a:t>C-RORC/DDL2:</a:t>
            </a:r>
            <a:br>
              <a:rPr lang="en-GB" sz="1600" dirty="0" smtClean="0"/>
            </a:br>
            <a:r>
              <a:rPr lang="en-GB" sz="1600" dirty="0" smtClean="0"/>
              <a:t>Max 6.25 Gb/s serial optical</a:t>
            </a:r>
            <a:br>
              <a:rPr lang="en-GB" sz="1600" dirty="0" smtClean="0"/>
            </a:br>
            <a:r>
              <a:rPr lang="en-GB" sz="1600" dirty="0" smtClean="0"/>
              <a:t>600 MB/s max per channel</a:t>
            </a:r>
            <a:br>
              <a:rPr lang="en-GB" sz="1600" dirty="0" smtClean="0"/>
            </a:br>
            <a:r>
              <a:rPr lang="en-GB" sz="1600" dirty="0" smtClean="0"/>
              <a:t>4000 MB/s max aggregate</a:t>
            </a:r>
            <a:br>
              <a:rPr lang="en-GB" sz="1600" dirty="0" smtClean="0"/>
            </a:br>
            <a:r>
              <a:rPr lang="en-GB" sz="1600" dirty="0" smtClean="0"/>
              <a:t>Up to 12 links/card.</a:t>
            </a:r>
          </a:p>
          <a:p>
            <a:pPr lvl="2"/>
            <a:r>
              <a:rPr lang="en-GB" sz="1600" dirty="0" smtClean="0"/>
              <a:t>1.7 GB/s max aggregate</a:t>
            </a:r>
          </a:p>
          <a:p>
            <a:pPr lvl="2"/>
            <a:r>
              <a:rPr lang="en-GB" sz="1600" dirty="0" smtClean="0"/>
              <a:t>Link speeds:</a:t>
            </a:r>
            <a:br>
              <a:rPr lang="en-GB" sz="1600" dirty="0" smtClean="0"/>
            </a:br>
            <a:r>
              <a:rPr lang="en-GB" sz="1600" dirty="0" smtClean="0"/>
              <a:t>5.3 Gb/s (HLT)</a:t>
            </a:r>
            <a:br>
              <a:rPr lang="en-GB" sz="1600" dirty="0" smtClean="0"/>
            </a:br>
            <a:r>
              <a:rPr lang="en-GB" sz="1600" dirty="0" smtClean="0"/>
              <a:t>4 Gb/s (TRD)</a:t>
            </a:r>
            <a:br>
              <a:rPr lang="en-GB" sz="1600" dirty="0" smtClean="0"/>
            </a:br>
            <a:r>
              <a:rPr lang="en-GB" sz="1600" dirty="0" smtClean="0"/>
              <a:t>3 Gb/s (TPC, CTP)</a:t>
            </a:r>
          </a:p>
          <a:p>
            <a:pPr lvl="2"/>
            <a:r>
              <a:rPr lang="en-GB" sz="1600" dirty="0" smtClean="0"/>
              <a:t>Links:</a:t>
            </a:r>
            <a:br>
              <a:rPr lang="en-GB" sz="1600" dirty="0" smtClean="0"/>
            </a:br>
            <a:r>
              <a:rPr lang="en-GB" sz="1600" dirty="0" smtClean="0"/>
              <a:t>6 in + 6 out (36x TPC)</a:t>
            </a:r>
            <a:br>
              <a:rPr lang="en-GB" sz="1600" dirty="0" smtClean="0"/>
            </a:br>
            <a:r>
              <a:rPr lang="en-GB" sz="1600" dirty="0" smtClean="0"/>
              <a:t>2 in + 2 out (9x TRD)</a:t>
            </a:r>
            <a:br>
              <a:rPr lang="en-GB" sz="1600" dirty="0" smtClean="0"/>
            </a:br>
            <a:r>
              <a:rPr lang="en-GB" sz="1600" dirty="0" smtClean="0"/>
              <a:t>1 in + 1 out (1x CTP)</a:t>
            </a:r>
            <a:br>
              <a:rPr lang="en-GB" sz="1600" dirty="0" smtClean="0"/>
            </a:br>
            <a:r>
              <a:rPr lang="en-GB" sz="1600" dirty="0" smtClean="0"/>
              <a:t>2 in (14x HLT)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600" dirty="0"/>
              <a:t>LDCs:</a:t>
            </a:r>
          </a:p>
          <a:p>
            <a:pPr lvl="1"/>
            <a:r>
              <a:rPr lang="pt-BR" sz="1600" dirty="0" smtClean="0"/>
              <a:t>60x Dell </a:t>
            </a:r>
            <a:r>
              <a:rPr lang="pt-BR" sz="1600" dirty="0"/>
              <a:t>R720, CPU E5-2640, 64GB.</a:t>
            </a:r>
          </a:p>
          <a:p>
            <a:pPr lvl="1"/>
            <a:r>
              <a:rPr lang="pt-BR" sz="1600" dirty="0" smtClean="0"/>
              <a:t>90x Supermicro </a:t>
            </a:r>
            <a:r>
              <a:rPr lang="pt-BR" sz="1600" dirty="0"/>
              <a:t>X9SRE-F, CPU E5-1650, 16GB.</a:t>
            </a:r>
          </a:p>
          <a:p>
            <a:r>
              <a:rPr lang="pt-BR" sz="1600" dirty="0"/>
              <a:t>GDCs:</a:t>
            </a:r>
          </a:p>
          <a:p>
            <a:pPr lvl="1"/>
            <a:r>
              <a:rPr lang="pt-BR" sz="1600" dirty="0" smtClean="0"/>
              <a:t>24x Dell </a:t>
            </a:r>
            <a:r>
              <a:rPr lang="pt-BR" sz="1600" dirty="0"/>
              <a:t>R720, CPU E5-2690, 64GB.</a:t>
            </a:r>
          </a:p>
          <a:p>
            <a:r>
              <a:rPr lang="pt-BR" sz="1600" dirty="0" smtClean="0"/>
              <a:t>DQM/DAs</a:t>
            </a:r>
            <a:r>
              <a:rPr lang="pt-BR" sz="1600" dirty="0"/>
              <a:t>:</a:t>
            </a:r>
          </a:p>
          <a:p>
            <a:pPr lvl="1"/>
            <a:r>
              <a:rPr lang="pt-BR" sz="1600" dirty="0" smtClean="0"/>
              <a:t>10x Dell </a:t>
            </a:r>
            <a:r>
              <a:rPr lang="pt-BR" sz="1600" dirty="0"/>
              <a:t>R720, CPU E5-2665, 64GB.</a:t>
            </a:r>
          </a:p>
          <a:p>
            <a:r>
              <a:rPr lang="pt-BR" sz="1600" dirty="0"/>
              <a:t>Network:</a:t>
            </a:r>
          </a:p>
          <a:p>
            <a:pPr lvl="1"/>
            <a:r>
              <a:rPr lang="en-GB" sz="1600" dirty="0"/>
              <a:t>Force10: 3x S6000 (32x40G), 2x S4810 (48x10G), 12x S55 (44x1G).</a:t>
            </a:r>
          </a:p>
          <a:p>
            <a:r>
              <a:rPr lang="en-GB" sz="1600" dirty="0"/>
              <a:t>TDS:</a:t>
            </a:r>
          </a:p>
          <a:p>
            <a:pPr lvl="1"/>
            <a:r>
              <a:rPr lang="en-GB" sz="1600" dirty="0"/>
              <a:t>10x DELL MD3660f+MD3060 FC array plus extension: 60+60 disks@10kRPM, 108 TB each, total: 1080 TB (885 TB usable).</a:t>
            </a:r>
          </a:p>
          <a:p>
            <a:r>
              <a:rPr lang="en-GB" sz="1600" dirty="0"/>
              <a:t>TDS network:</a:t>
            </a:r>
          </a:p>
          <a:p>
            <a:pPr lvl="1"/>
            <a:r>
              <a:rPr lang="en-GB" sz="1600" dirty="0"/>
              <a:t>2x Brocade 6520.</a:t>
            </a:r>
          </a:p>
          <a:p>
            <a:r>
              <a:rPr lang="en-GB" sz="1600" dirty="0"/>
              <a:t>Uplink to LGC/CASTOR:</a:t>
            </a:r>
          </a:p>
          <a:p>
            <a:pPr lvl="1"/>
            <a:r>
              <a:rPr lang="en-GB" sz="1600" dirty="0"/>
              <a:t>8x 10G, standard CERN backbone</a:t>
            </a:r>
            <a:r>
              <a:rPr lang="en-GB" sz="1600" dirty="0" smtClean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22711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architecture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Cooperating multi-processes.</a:t>
            </a:r>
          </a:p>
          <a:p>
            <a:r>
              <a:rPr lang="en-GB" dirty="0" smtClean="0"/>
              <a:t>IPC-based shared memory for synchronisation.</a:t>
            </a:r>
          </a:p>
          <a:p>
            <a:r>
              <a:rPr lang="en-GB" dirty="0" smtClean="0"/>
              <a:t>Off-kernel pinned memory for data buffering.</a:t>
            </a:r>
          </a:p>
          <a:p>
            <a:r>
              <a:rPr lang="en-GB" dirty="0" smtClean="0"/>
              <a:t>Out-of-the-box Linux </a:t>
            </a:r>
            <a:r>
              <a:rPr lang="en-GB" dirty="0"/>
              <a:t>(Scientific Linux CERN 6).</a:t>
            </a:r>
          </a:p>
          <a:p>
            <a:r>
              <a:rPr lang="en-GB" dirty="0"/>
              <a:t>S</a:t>
            </a:r>
            <a:r>
              <a:rPr lang="en-GB" dirty="0" smtClean="0"/>
              <a:t>tandard </a:t>
            </a:r>
            <a:r>
              <a:rPr lang="en-GB" dirty="0" smtClean="0"/>
              <a:t>TCP/IP sockets and system calls (main streams and monitoring).</a:t>
            </a:r>
          </a:p>
          <a:p>
            <a:r>
              <a:rPr lang="en-GB" dirty="0" smtClean="0"/>
              <a:t>Controls </a:t>
            </a:r>
            <a:r>
              <a:rPr lang="en-GB" dirty="0" smtClean="0"/>
              <a:t>based on SMI and DIM.</a:t>
            </a:r>
          </a:p>
          <a:p>
            <a:r>
              <a:rPr lang="en-GB" dirty="0" smtClean="0"/>
              <a:t>In-house messaging, alarms, configuration, and control.</a:t>
            </a:r>
          </a:p>
          <a:p>
            <a:r>
              <a:rPr lang="en-GB" dirty="0" smtClean="0"/>
              <a:t>Shared file system for recording/migration with affinity (to avoid simultaneous write &amp; read) and load distribution (by controller).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648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During LHC Long Shutdown 1 (Feb 2013 – end 2014) we have substantially renewed our HW:</a:t>
            </a:r>
          </a:p>
          <a:p>
            <a:r>
              <a:rPr lang="en-GB" dirty="0" smtClean="0"/>
              <a:t>C-RORCs replaced several D-RORCs (TPC, TRD, HLT).</a:t>
            </a:r>
          </a:p>
          <a:p>
            <a:r>
              <a:rPr lang="en-GB" smtClean="0"/>
              <a:t>Newer</a:t>
            </a:r>
            <a:r>
              <a:rPr lang="en-GB" smtClean="0"/>
              <a:t> </a:t>
            </a:r>
            <a:r>
              <a:rPr lang="en-GB" dirty="0" smtClean="0"/>
              <a:t>hosts to take over overloaded/obsolete LDCs, GDCs, DQMs, DAs, and servers.</a:t>
            </a:r>
          </a:p>
          <a:p>
            <a:r>
              <a:rPr lang="en-GB" dirty="0" smtClean="0"/>
              <a:t>Network completely renewed (Ethernet and FCS).</a:t>
            </a:r>
          </a:p>
          <a:p>
            <a:r>
              <a:rPr lang="en-GB" dirty="0" smtClean="0"/>
              <a:t>All racks (the original ones were from LEP/L3) replaced.</a:t>
            </a:r>
          </a:p>
          <a:p>
            <a:r>
              <a:rPr lang="en-GB" dirty="0" smtClean="0"/>
              <a:t>New cooling.</a:t>
            </a:r>
          </a:p>
          <a:p>
            <a:r>
              <a:rPr lang="en-GB" dirty="0" smtClean="0"/>
              <a:t>Infrastructure almost totally rebuilt.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210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End of LHC Run 1 (2012 – Feb 2013):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13 GB/s from the detectors.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7 GB/s RAW to disk.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4 GB/s HLT-COMPRESSED sustained to disk/Grid.</a:t>
            </a:r>
          </a:p>
          <a:p>
            <a:pPr marL="400050"/>
            <a:r>
              <a:rPr lang="en-GB" sz="2000" dirty="0" smtClean="0"/>
              <a:t>First year of LHC Run 2 (2015):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17 GB/s from the detectors @ [ 1.4 .. 3.5 ] KHz.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6 GB/s HLT-COMPRESSED sustained to disk.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 smtClean="0"/>
              <a:t>7 GB/s to the Grid.</a:t>
            </a:r>
          </a:p>
          <a:p>
            <a:pPr marL="971550" lvl="1" indent="-514350">
              <a:buFont typeface="+mj-lt"/>
              <a:buAutoNum type="arabicPeriod"/>
            </a:pP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0" y="3894667"/>
            <a:ext cx="8955800" cy="26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09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p vs HI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2 ½ weeks of HI (with several breaks)…</a:t>
            </a: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3"/>
          <a:stretch/>
        </p:blipFill>
        <p:spPr bwMode="auto">
          <a:xfrm>
            <a:off x="0" y="1502507"/>
            <a:ext cx="9067800" cy="508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736599" y="1790376"/>
            <a:ext cx="7848600" cy="4495800"/>
          </a:xfrm>
          <a:prstGeom prst="rect">
            <a:avLst/>
          </a:prstGeom>
          <a:solidFill>
            <a:schemeClr val="tx1">
              <a:lumMod val="65000"/>
              <a:alpha val="78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14400" y="1930124"/>
            <a:ext cx="6172200" cy="2641876"/>
            <a:chOff x="914400" y="1930124"/>
            <a:chExt cx="4969450" cy="21400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63739"/>
            <a:stretch/>
          </p:blipFill>
          <p:spPr>
            <a:xfrm>
              <a:off x="914400" y="1930124"/>
              <a:ext cx="2590800" cy="214006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66708"/>
            <a:stretch/>
          </p:blipFill>
          <p:spPr>
            <a:xfrm>
              <a:off x="3505200" y="1930124"/>
              <a:ext cx="2378650" cy="21400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0727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theme/theme1.xml><?xml version="1.0" encoding="utf-8"?>
<a:theme xmlns:a="http://schemas.openxmlformats.org/drawingml/2006/main" name="On-Screen Presentation 1">
  <a:themeElements>
    <a:clrScheme name="">
      <a:dk1>
        <a:srgbClr val="2A004E"/>
      </a:dk1>
      <a:lt1>
        <a:srgbClr val="FFFFFF"/>
      </a:lt1>
      <a:dk2>
        <a:srgbClr val="4431D1"/>
      </a:dk2>
      <a:lt2>
        <a:srgbClr val="00CCCC"/>
      </a:lt2>
      <a:accent1>
        <a:srgbClr val="D60093"/>
      </a:accent1>
      <a:accent2>
        <a:srgbClr val="0000FF"/>
      </a:accent2>
      <a:accent3>
        <a:srgbClr val="B0ADE5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n-Screen Presentation 1">
      <a:majorFont>
        <a:latin typeface="CG Omeg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tx2"/>
            </a:gs>
            <a:gs pos="100000">
              <a:schemeClr val="tx2">
                <a:gamma/>
                <a:shade val="12157"/>
                <a:invGamma/>
              </a:schemeClr>
            </a:gs>
          </a:gsLst>
          <a:path path="rect">
            <a:fillToRect l="50000" t="50000" r="50000" b="50000"/>
          </a:path>
        </a:gra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tx2"/>
            </a:gs>
            <a:gs pos="100000">
              <a:schemeClr val="tx2">
                <a:gamma/>
                <a:shade val="12157"/>
                <a:invGamma/>
              </a:schemeClr>
            </a:gs>
          </a:gsLst>
          <a:path path="rect">
            <a:fillToRect l="50000" t="50000" r="50000" b="50000"/>
          </a:path>
        </a:gra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defRPr>
        </a:defPPr>
      </a:lstStyle>
    </a:lnDef>
  </a:objectDefaults>
  <a:extraClrSchemeLst>
    <a:extraClrScheme>
      <a:clrScheme name="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1138</Words>
  <Application>Microsoft Office PowerPoint</Application>
  <PresentationFormat>On-screen Show (4:3)</PresentationFormat>
  <Paragraphs>187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CG Omega</vt:lpstr>
      <vt:lpstr>Garamond</vt:lpstr>
      <vt:lpstr>Monotype Sorts</vt:lpstr>
      <vt:lpstr>Times New Roman</vt:lpstr>
      <vt:lpstr>Wingdings</vt:lpstr>
      <vt:lpstr>On-Screen Presentation 1</vt:lpstr>
      <vt:lpstr>PowerPoint Presentation</vt:lpstr>
      <vt:lpstr>A bit of history</vt:lpstr>
      <vt:lpstr>Acronyms</vt:lpstr>
      <vt:lpstr>HW architecture</vt:lpstr>
      <vt:lpstr>Detailed HW architecture</vt:lpstr>
      <vt:lpstr>Software architecture</vt:lpstr>
      <vt:lpstr>LS1 upgrade</vt:lpstr>
      <vt:lpstr>Achievements</vt:lpstr>
      <vt:lpstr>pp vs HI</vt:lpstr>
      <vt:lpstr>Challenges for 2016</vt:lpstr>
      <vt:lpstr>Making a better DAQ</vt:lpstr>
      <vt:lpstr>Efficient monitoring</vt:lpstr>
      <vt:lpstr>Faster Start and End run</vt:lpstr>
      <vt:lpstr>Mid-Run error recovery</vt:lpstr>
      <vt:lpstr>PARs example</vt:lpstr>
      <vt:lpstr>Lightweight End/Start run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2016-04-06T06:36:11Z</dcterms:created>
  <dcterms:modified xsi:type="dcterms:W3CDTF">2016-04-12T06:21:54Z</dcterms:modified>
</cp:coreProperties>
</file>