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62" r:id="rId6"/>
  </p:sldIdLst>
  <p:sldSz cx="10077450" cy="7562850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1pPr>
    <a:lvl2pPr marL="4318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2pPr>
    <a:lvl3pPr marL="6477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3pPr>
    <a:lvl4pPr marL="8636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4pPr>
    <a:lvl5pPr marL="10795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816" y="-462"/>
      </p:cViewPr>
      <p:guideLst>
        <p:guide orient="horz" pos="2382"/>
        <p:guide pos="31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-2748" y="-96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54063"/>
            <a:ext cx="4957762" cy="3721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0323" y="4714214"/>
            <a:ext cx="5437029" cy="44651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8991" cy="4950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382652" algn="l"/>
                <a:tab pos="678946" algn="l"/>
                <a:tab pos="1357892" algn="l"/>
                <a:tab pos="2036837" algn="l"/>
                <a:tab pos="2715783" algn="l"/>
              </a:tabLst>
              <a:defRPr sz="13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7296" y="0"/>
            <a:ext cx="2948991" cy="4950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382652" algn="l"/>
                <a:tab pos="678946" algn="l"/>
                <a:tab pos="1357892" algn="l"/>
                <a:tab pos="2036837" algn="l"/>
                <a:tab pos="2715783" algn="l"/>
              </a:tabLst>
              <a:defRPr sz="13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429993"/>
            <a:ext cx="2948991" cy="4950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382652" algn="l"/>
                <a:tab pos="678946" algn="l"/>
                <a:tab pos="1357892" algn="l"/>
                <a:tab pos="2036837" algn="l"/>
                <a:tab pos="2715783" algn="l"/>
              </a:tabLst>
              <a:defRPr sz="13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7296" y="9429993"/>
            <a:ext cx="2948991" cy="4950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382652" algn="l"/>
                <a:tab pos="678946" algn="l"/>
                <a:tab pos="1357892" algn="l"/>
                <a:tab pos="2036837" algn="l"/>
                <a:tab pos="2715783" algn="l"/>
              </a:tabLst>
              <a:defRPr sz="13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fld id="{45997768-C697-417F-984E-8FA03AEB46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C6590B86-4EB0-4D2B-8A93-ED89C45C6028}" type="slidenum">
              <a:rPr lang="en-GB" smtClean="0">
                <a:latin typeface="Liberation Serif"/>
                <a:ea typeface="Luxi Sans"/>
                <a:cs typeface="Luxi Sans"/>
              </a:rPr>
              <a:pPr>
                <a:buFont typeface="Wingdings" pitchFamily="2" charset="2"/>
                <a:buNone/>
              </a:pPr>
              <a:t>1</a:t>
            </a:fld>
            <a:endParaRPr lang="en-GB" smtClean="0">
              <a:latin typeface="Liberation Serif"/>
              <a:ea typeface="Luxi Sans"/>
              <a:cs typeface="Luxi Sans"/>
            </a:endParaRPr>
          </a:p>
        </p:txBody>
      </p:sp>
      <p:sp>
        <p:nvSpPr>
          <p:cNvPr id="71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54063"/>
            <a:ext cx="495935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714214"/>
            <a:ext cx="5438418" cy="446667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50556EDF-B8FD-4BD0-9E4D-032085207553}" type="slidenum">
              <a:rPr lang="en-GB" smtClean="0">
                <a:latin typeface="Liberation Serif"/>
                <a:ea typeface="Luxi Sans"/>
                <a:cs typeface="Luxi Sans"/>
              </a:rPr>
              <a:pPr>
                <a:buFont typeface="Wingdings" pitchFamily="2" charset="2"/>
                <a:buNone/>
              </a:pPr>
              <a:t>2</a:t>
            </a:fld>
            <a:endParaRPr lang="en-GB" smtClean="0">
              <a:latin typeface="Liberation Serif"/>
              <a:ea typeface="Luxi Sans"/>
              <a:cs typeface="Luxi Sans"/>
            </a:endParaRPr>
          </a:p>
        </p:txBody>
      </p:sp>
      <p:sp>
        <p:nvSpPr>
          <p:cNvPr id="81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54063"/>
            <a:ext cx="495935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0323" y="4714214"/>
            <a:ext cx="5438418" cy="355328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7275" y="822325"/>
            <a:ext cx="2376488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822325"/>
            <a:ext cx="6980237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463675"/>
            <a:ext cx="4678362" cy="5484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463675"/>
            <a:ext cx="4678363" cy="5484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0"/>
            </a:gs>
            <a:gs pos="100000">
              <a:srgbClr val="FFFFFF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>
              <a:latin typeface="Luxi Serif" pitchFamily="16" charset="0"/>
              <a:ea typeface="+mn-ea"/>
              <a:cs typeface="+mn-cs"/>
            </a:endParaRPr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90488" y="669925"/>
            <a:ext cx="9874250" cy="6491288"/>
            <a:chOff x="57" y="422"/>
            <a:chExt cx="6220" cy="4089"/>
          </a:xfrm>
        </p:grpSpPr>
        <p:sp>
          <p:nvSpPr>
            <p:cNvPr id="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1" cy="4090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9966"/>
                </a:gs>
                <a:gs pos="50000">
                  <a:srgbClr val="FFFF66"/>
                </a:gs>
                <a:gs pos="100000">
                  <a:srgbClr val="FF9966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defRPr/>
              </a:pPr>
              <a:endParaRPr lang="en-US">
                <a:latin typeface="Luxi Serif" pitchFamily="16" charset="0"/>
                <a:ea typeface="+mn-ea"/>
                <a:cs typeface="+mn-cs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3" cy="4027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defRPr/>
              </a:pPr>
              <a:endParaRPr lang="en-US">
                <a:latin typeface="Luxi Serif" pitchFamily="16" charset="0"/>
                <a:ea typeface="+mn-ea"/>
                <a:cs typeface="+mn-cs"/>
              </a:endParaRPr>
            </a:p>
          </p:txBody>
        </p:sp>
      </p:grp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9966"/>
              </a:gs>
              <a:gs pos="50000">
                <a:srgbClr val="FFFF66"/>
              </a:gs>
              <a:gs pos="100000">
                <a:srgbClr val="FF9966"/>
              </a:gs>
            </a:gsLst>
            <a:lin ang="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>
              <a:latin typeface="Luxi Serif" pitchFamily="16" charset="0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822325"/>
            <a:ext cx="95091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463675"/>
            <a:ext cx="9509125" cy="548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the outline text format</a:t>
            </a:r>
          </a:p>
          <a:p>
            <a:pPr lvl="1"/>
            <a:r>
              <a:rPr lang="en-US" dirty="0" smtClean="0"/>
              <a:t>Second Outline Level</a:t>
            </a:r>
          </a:p>
          <a:p>
            <a:pPr lvl="2"/>
            <a:r>
              <a:rPr lang="en-US" dirty="0" smtClean="0"/>
              <a:t>Third Outline Level</a:t>
            </a:r>
          </a:p>
          <a:p>
            <a:pPr lvl="3"/>
            <a:r>
              <a:rPr lang="en-US" dirty="0" smtClean="0"/>
              <a:t>Fourth Outline Level</a:t>
            </a:r>
          </a:p>
          <a:p>
            <a:pPr lvl="4"/>
            <a:r>
              <a:rPr lang="en-US" dirty="0" smtClean="0"/>
              <a:t>Fifth Outline Level</a:t>
            </a:r>
          </a:p>
          <a:p>
            <a:pPr lvl="4"/>
            <a:r>
              <a:rPr lang="en-US" dirty="0" smtClean="0"/>
              <a:t>Sixth Outline Level</a:t>
            </a:r>
          </a:p>
          <a:p>
            <a:pPr lvl="4"/>
            <a:r>
              <a:rPr lang="en-US" dirty="0" smtClean="0"/>
              <a:t>Seventh Outline Level</a:t>
            </a:r>
          </a:p>
          <a:p>
            <a:pPr lvl="4"/>
            <a:r>
              <a:rPr lang="en-US" dirty="0" smtClean="0"/>
              <a:t>Eighth Outline Level</a:t>
            </a:r>
          </a:p>
          <a:p>
            <a:pPr lvl="4"/>
            <a:r>
              <a:rPr lang="en-US" dirty="0" smtClean="0"/>
              <a:t>Ninth Outline Level</a:t>
            </a:r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</a:tabLst>
              <a:defRPr/>
            </a:pPr>
            <a:r>
              <a:rPr lang="en-GB" sz="1400" b="1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t>Page </a:t>
            </a:r>
            <a:fld id="{01971D07-19BD-42B5-944C-124B72895CB3}" type="slidenum">
              <a:rPr lang="en-GB" sz="1200" b="1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tabLst>
                  <a:tab pos="407988" algn="l"/>
                  <a:tab pos="723900" algn="l"/>
                  <a:tab pos="1447800" algn="l"/>
                </a:tabLst>
                <a:defRPr/>
              </a:pPr>
              <a:t>‹#›</a:t>
            </a:fld>
            <a:endParaRPr lang="en-GB" sz="1200" b="1">
              <a:solidFill>
                <a:srgbClr val="000080"/>
              </a:solidFill>
              <a:latin typeface="Arial" charset="0"/>
              <a:ea typeface="Luxi Sans" charset="0"/>
              <a:cs typeface="Luxi Sans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19.</a:t>
            </a:r>
            <a:r>
              <a:rPr lang="en-GB" sz="1400" b="1" baseline="0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 January</a:t>
            </a:r>
            <a:r>
              <a:rPr lang="en-GB" sz="1400" b="1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 2009, </a:t>
            </a:r>
            <a:r>
              <a:rPr lang="en-GB" sz="1400" b="1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Christian</a:t>
            </a:r>
            <a:r>
              <a:rPr lang="en-GB" sz="1400" b="1" baseline="0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 </a:t>
            </a:r>
            <a:r>
              <a:rPr lang="en-GB" sz="1400" b="1" baseline="0" dirty="0" err="1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Grefe</a:t>
            </a:r>
            <a:endParaRPr lang="en-GB" sz="1400" b="1" dirty="0">
              <a:solidFill>
                <a:srgbClr val="000080"/>
              </a:solidFill>
              <a:latin typeface="Luxi Serif" pitchFamily="16" charset="0"/>
              <a:ea typeface="Luxi Sans" charset="0"/>
              <a:cs typeface="Luxi Sans" charset="0"/>
            </a:endParaRPr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9966"/>
              </a:gs>
              <a:gs pos="50000">
                <a:srgbClr val="FFFF66"/>
              </a:gs>
              <a:gs pos="100000">
                <a:srgbClr val="FF9966"/>
              </a:gs>
            </a:gsLst>
            <a:lin ang="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>
              <a:latin typeface="Luxi Serif" pitchFamily="16" charset="0"/>
              <a:ea typeface="+mn-ea"/>
              <a:cs typeface="+mn-cs"/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286000" y="201613"/>
            <a:ext cx="5486400" cy="374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en-GB" sz="2000" b="1" dirty="0" smtClean="0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t>Update on HCAL parameters</a:t>
            </a:r>
            <a:endParaRPr lang="en-GB" sz="2000" b="1" dirty="0">
              <a:solidFill>
                <a:srgbClr val="000080"/>
              </a:solidFill>
              <a:latin typeface="Arial" charset="0"/>
              <a:ea typeface="Luxi Sans" charset="0"/>
              <a:cs typeface="Luxi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15367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19939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24511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29083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431800" indent="-323850" algn="l" defTabSz="457200" rtl="0" eaLnBrk="1" fontAlgn="base" hangingPunct="1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45000"/>
        <a:buFont typeface="Wingdings" pitchFamily="2" charset="2"/>
        <a:buChar char="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57200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2954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pitchFamily="2" charset="2"/>
        <a:buChar char="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7272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45000"/>
        <a:buFont typeface="Wingdings" pitchFamily="2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1590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6162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/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90488" y="669925"/>
            <a:ext cx="9874250" cy="6491288"/>
            <a:chOff x="57" y="422"/>
            <a:chExt cx="6220" cy="4089"/>
          </a:xfrm>
        </p:grpSpPr>
        <p:sp>
          <p:nvSpPr>
            <p:cNvPr id="2057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1" cy="4090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9966"/>
                </a:gs>
                <a:gs pos="50000">
                  <a:srgbClr val="FFFF66"/>
                </a:gs>
                <a:gs pos="100000">
                  <a:srgbClr val="FF9966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2058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3" cy="4027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US"/>
            </a:p>
          </p:txBody>
        </p:sp>
      </p:grp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371600" y="1646238"/>
            <a:ext cx="7315200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Update on HCAL parameters</a:t>
            </a:r>
            <a:endParaRPr lang="en-GB" sz="36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914400" y="2925763"/>
            <a:ext cx="82296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 sz="2000" b="1" dirty="0">
              <a:solidFill>
                <a:srgbClr val="000080"/>
              </a:solidFill>
            </a:endParaRPr>
          </a:p>
        </p:txBody>
      </p:sp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275" y="6126163"/>
            <a:ext cx="2743200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94725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1371600" y="4114800"/>
            <a:ext cx="7315200" cy="109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b="1" dirty="0" smtClean="0">
                <a:solidFill>
                  <a:srgbClr val="000080"/>
                </a:solidFill>
              </a:rPr>
              <a:t>Christian </a:t>
            </a:r>
            <a:r>
              <a:rPr lang="en-GB" b="1" dirty="0" err="1" smtClean="0">
                <a:solidFill>
                  <a:srgbClr val="000080"/>
                </a:solidFill>
              </a:rPr>
              <a:t>Grefe</a:t>
            </a:r>
            <a:endParaRPr lang="en-GB" b="1" dirty="0">
              <a:solidFill>
                <a:srgbClr val="000080"/>
              </a:solidFill>
            </a:endParaRPr>
          </a:p>
          <a:p>
            <a:pPr algn="ct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b="1" dirty="0">
                <a:solidFill>
                  <a:srgbClr val="000080"/>
                </a:solidFill>
              </a:rPr>
              <a:t>CERN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274638" y="466725"/>
            <a:ext cx="9510712" cy="1263650"/>
          </a:xfrm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dirty="0" smtClean="0"/>
              <a:t>Overview</a:t>
            </a:r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463675"/>
            <a:ext cx="9510712" cy="5397500"/>
          </a:xfrm>
        </p:spPr>
        <p:txBody>
          <a:bodyPr/>
          <a:lstStyle/>
          <a:p>
            <a:r>
              <a:rPr lang="en-US" dirty="0" smtClean="0"/>
              <a:t>The HCAL design choice is (for </a:t>
            </a:r>
            <a:r>
              <a:rPr lang="en-US" dirty="0" smtClean="0"/>
              <a:t>a fixed </a:t>
            </a:r>
            <a:r>
              <a:rPr lang="el-GR" dirty="0" smtClean="0"/>
              <a:t>λ</a:t>
            </a:r>
            <a:r>
              <a:rPr lang="en-US" dirty="0" smtClean="0"/>
              <a:t>) a cost optimization between coil size and dense but expensive tungsten.</a:t>
            </a:r>
          </a:p>
          <a:p>
            <a:r>
              <a:rPr lang="en-US" dirty="0" smtClean="0"/>
              <a:t>The numbers for different HCAL configurations shown on the 15th </a:t>
            </a:r>
            <a:r>
              <a:rPr lang="en-US" dirty="0" smtClean="0"/>
              <a:t>D</a:t>
            </a:r>
            <a:r>
              <a:rPr lang="en-US" dirty="0" smtClean="0"/>
              <a:t>ecember were for equally thick absorber plates (2.0 cm)</a:t>
            </a:r>
          </a:p>
          <a:p>
            <a:r>
              <a:rPr lang="en-US" dirty="0" smtClean="0"/>
              <a:t>The comparison should instead be for absorber plate thicknesses with equal </a:t>
            </a:r>
            <a:r>
              <a:rPr lang="el-GR" dirty="0" smtClean="0"/>
              <a:t>λ</a:t>
            </a:r>
            <a:r>
              <a:rPr lang="en-US" dirty="0" smtClean="0"/>
              <a:t> and thus equal number of layers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barrel </a:t>
            </a:r>
            <a:r>
              <a:rPr lang="en-US" dirty="0" smtClean="0"/>
              <a:t>dimensions (same thickness for passive)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el-GR" dirty="0" smtClean="0"/>
              <a:t>λ</a:t>
            </a:r>
            <a:r>
              <a:rPr lang="en-US" dirty="0" smtClean="0"/>
              <a:t> case </a:t>
            </a:r>
            <a:r>
              <a:rPr lang="en-US" dirty="0" smtClean="0"/>
              <a:t>(layer: 2.0 cm absorber </a:t>
            </a:r>
            <a:r>
              <a:rPr lang="en-US" dirty="0" smtClean="0"/>
              <a:t>+ </a:t>
            </a:r>
            <a:r>
              <a:rPr lang="en-US" dirty="0" smtClean="0"/>
              <a:t>0.75 cm </a:t>
            </a:r>
            <a:r>
              <a:rPr lang="en-US" dirty="0" err="1" smtClean="0"/>
              <a:t>Scint</a:t>
            </a:r>
            <a:r>
              <a:rPr lang="en-US" dirty="0" smtClean="0"/>
              <a:t>),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min</a:t>
            </a:r>
            <a:r>
              <a:rPr lang="en-US" baseline="-25000" dirty="0" smtClean="0"/>
              <a:t> </a:t>
            </a:r>
            <a:r>
              <a:rPr lang="en-US" dirty="0" smtClean="0"/>
              <a:t>= 141 cm, 12 fold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89017" y="1809752"/>
          <a:ext cx="7264457" cy="52251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53293"/>
                <a:gridCol w="2320415"/>
                <a:gridCol w="2190749"/>
              </a:tblGrid>
              <a:tr h="67045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</a:t>
                      </a:r>
                      <a:endParaRPr lang="en-US" dirty="0"/>
                    </a:p>
                  </a:txBody>
                  <a:tcPr anchor="ctr"/>
                </a:tc>
              </a:tr>
              <a:tr h="599483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layers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</a:tr>
              <a:tr h="59948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max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[cm]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303</a:t>
                      </a:r>
                      <a:endParaRPr lang="en-US" dirty="0"/>
                    </a:p>
                  </a:txBody>
                  <a:tcPr anchor="ctr"/>
                </a:tc>
              </a:tr>
              <a:tr h="5994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 [t]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805</a:t>
                      </a:r>
                      <a:endParaRPr lang="en-US" dirty="0"/>
                    </a:p>
                  </a:txBody>
                  <a:tcPr anchor="ctr"/>
                </a:tc>
              </a:tr>
              <a:tr h="599483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λ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7.08</a:t>
                      </a:r>
                      <a:endParaRPr lang="en-US" dirty="0"/>
                    </a:p>
                  </a:txBody>
                  <a:tcPr anchor="ctr"/>
                </a:tc>
              </a:tr>
              <a:tr h="5994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-25000" dirty="0" smtClean="0"/>
                        <a:t>0</a:t>
                      </a:r>
                      <a:endParaRPr 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194.7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63.6</a:t>
                      </a:r>
                      <a:endParaRPr lang="en-US" dirty="0"/>
                    </a:p>
                  </a:txBody>
                  <a:tcPr anchor="ctr"/>
                </a:tc>
              </a:tr>
              <a:tr h="5994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λ</a:t>
                      </a:r>
                      <a:r>
                        <a:rPr lang="en-US" dirty="0" smtClean="0"/>
                        <a:t>/ X</a:t>
                      </a:r>
                      <a:r>
                        <a:rPr lang="en-US" baseline="-25000" dirty="0" smtClean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9.0</a:t>
                      </a:r>
                      <a:endParaRPr lang="en-US" dirty="0"/>
                    </a:p>
                  </a:txBody>
                  <a:tcPr anchor="ctr"/>
                </a:tc>
              </a:tr>
              <a:tr h="9577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outermost </a:t>
                      </a:r>
                      <a:r>
                        <a:rPr lang="en-US" baseline="0" dirty="0" smtClean="0"/>
                        <a:t>plate [</a:t>
                      </a:r>
                      <a:r>
                        <a:rPr lang="en-US" baseline="0" dirty="0" err="1" smtClean="0"/>
                        <a:t>cmx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cm]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126 x 551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157 x 667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barrel </a:t>
            </a:r>
            <a:r>
              <a:rPr lang="en-US" dirty="0" smtClean="0"/>
              <a:t>dimensions (</a:t>
            </a:r>
            <a:r>
              <a:rPr lang="en-US" dirty="0" err="1" smtClean="0"/>
              <a:t>SiD</a:t>
            </a:r>
            <a:r>
              <a:rPr lang="en-US" dirty="0" smtClean="0"/>
              <a:t>-</a:t>
            </a:r>
            <a:r>
              <a:rPr lang="en-US" dirty="0" smtClean="0"/>
              <a:t>like tracker)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el-GR" dirty="0" smtClean="0"/>
              <a:t>λ</a:t>
            </a:r>
            <a:r>
              <a:rPr lang="en-US" dirty="0" smtClean="0"/>
              <a:t> case (layer: </a:t>
            </a:r>
            <a:r>
              <a:rPr lang="en-US" dirty="0" smtClean="0"/>
              <a:t>0.12</a:t>
            </a:r>
            <a:r>
              <a:rPr lang="el-GR" dirty="0" smtClean="0"/>
              <a:t> λ</a:t>
            </a:r>
            <a:r>
              <a:rPr lang="en-US" dirty="0" smtClean="0"/>
              <a:t> </a:t>
            </a:r>
            <a:r>
              <a:rPr lang="en-US" dirty="0" smtClean="0"/>
              <a:t>absorber + 0.75 </a:t>
            </a:r>
            <a:r>
              <a:rPr lang="en-US" dirty="0" err="1" smtClean="0"/>
              <a:t>Scint</a:t>
            </a:r>
            <a:r>
              <a:rPr lang="en-US" dirty="0" smtClean="0"/>
              <a:t>),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min</a:t>
            </a:r>
            <a:r>
              <a:rPr lang="en-US" baseline="-25000" dirty="0" smtClean="0"/>
              <a:t> </a:t>
            </a:r>
            <a:r>
              <a:rPr lang="en-US" dirty="0" smtClean="0"/>
              <a:t>= 141 cm, 12 fold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0074" y="1781174"/>
          <a:ext cx="8972550" cy="52537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8926"/>
                <a:gridCol w="2143125"/>
                <a:gridCol w="2056180"/>
                <a:gridCol w="1944319"/>
              </a:tblGrid>
              <a:tr h="67411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layers W + 30 layers</a:t>
                      </a:r>
                      <a:r>
                        <a:rPr lang="en-US" baseline="0" dirty="0" smtClean="0"/>
                        <a:t> Fe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layers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max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[cm]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282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 [t]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405 + 469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λ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3.25 + 3.86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-25000" dirty="0" smtClean="0"/>
                        <a:t>0</a:t>
                      </a:r>
                      <a:endParaRPr 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189.4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86.1 + 34.7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λ</a:t>
                      </a:r>
                      <a:r>
                        <a:rPr lang="en-US" dirty="0" smtClean="0"/>
                        <a:t>/ X</a:t>
                      </a:r>
                      <a:r>
                        <a:rPr lang="en-US" baseline="-25000" dirty="0" smtClean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9630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outermost </a:t>
                      </a:r>
                      <a:r>
                        <a:rPr lang="en-US" baseline="0" dirty="0" smtClean="0"/>
                        <a:t>plate [cm x cm</a:t>
                      </a:r>
                      <a:r>
                        <a:rPr lang="en-US" baseline="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133 </a:t>
                      </a:r>
                      <a:r>
                        <a:rPr lang="en-US" dirty="0" smtClean="0"/>
                        <a:t>x </a:t>
                      </a:r>
                      <a:r>
                        <a:rPr lang="en-US" dirty="0" smtClean="0"/>
                        <a:t>667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157 x 667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 x 667      146 x 667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barrel </a:t>
            </a:r>
            <a:r>
              <a:rPr lang="en-US" dirty="0" smtClean="0"/>
              <a:t>dimensions (ILD-like tracker)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el-GR" dirty="0" smtClean="0"/>
              <a:t>λ</a:t>
            </a:r>
            <a:r>
              <a:rPr lang="en-US" dirty="0" smtClean="0"/>
              <a:t> case (layer: </a:t>
            </a:r>
            <a:r>
              <a:rPr lang="en-US" dirty="0" smtClean="0"/>
              <a:t>0.12</a:t>
            </a:r>
            <a:r>
              <a:rPr lang="el-GR" dirty="0" smtClean="0"/>
              <a:t> λ</a:t>
            </a:r>
            <a:r>
              <a:rPr lang="en-US" dirty="0" smtClean="0"/>
              <a:t> </a:t>
            </a:r>
            <a:r>
              <a:rPr lang="en-US" dirty="0" smtClean="0"/>
              <a:t>absorber + 0.75 </a:t>
            </a:r>
            <a:r>
              <a:rPr lang="en-US" dirty="0" err="1" smtClean="0"/>
              <a:t>Scint</a:t>
            </a:r>
            <a:r>
              <a:rPr lang="en-US" dirty="0" smtClean="0"/>
              <a:t>),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min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206</a:t>
            </a:r>
            <a:r>
              <a:rPr lang="en-US" dirty="0" smtClean="0"/>
              <a:t> </a:t>
            </a:r>
            <a:r>
              <a:rPr lang="en-US" dirty="0" smtClean="0"/>
              <a:t>cm, 12 fold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0074" y="1781174"/>
          <a:ext cx="8972550" cy="52537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8926"/>
                <a:gridCol w="2143125"/>
                <a:gridCol w="2056180"/>
                <a:gridCol w="1944319"/>
              </a:tblGrid>
              <a:tr h="67411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layers W + 30 layers</a:t>
                      </a:r>
                      <a:r>
                        <a:rPr lang="en-US" baseline="0" dirty="0" smtClean="0"/>
                        <a:t> Fe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layers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max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[cm]</a:t>
                      </a:r>
                      <a:endParaRPr lang="en-US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349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 [t]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564 + 600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λ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3.25 + 3.86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-25000" dirty="0" smtClean="0"/>
                        <a:t>0</a:t>
                      </a:r>
                      <a:endParaRPr 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189.4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86.1 + 34.7</a:t>
                      </a:r>
                      <a:endParaRPr lang="en-US" dirty="0"/>
                    </a:p>
                  </a:txBody>
                  <a:tcPr anchor="ctr"/>
                </a:tc>
              </a:tr>
              <a:tr h="6027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λ</a:t>
                      </a:r>
                      <a:r>
                        <a:rPr lang="en-US" dirty="0" smtClean="0"/>
                        <a:t>/ X</a:t>
                      </a:r>
                      <a:r>
                        <a:rPr lang="en-US" baseline="-25000" dirty="0" smtClean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9630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outermost </a:t>
                      </a:r>
                      <a:r>
                        <a:rPr lang="en-US" baseline="0" dirty="0" smtClean="0"/>
                        <a:t>plate [cm x cm</a:t>
                      </a:r>
                      <a:r>
                        <a:rPr lang="en-US" baseline="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168 </a:t>
                      </a:r>
                      <a:r>
                        <a:rPr lang="en-US" dirty="0" smtClean="0"/>
                        <a:t>x </a:t>
                      </a:r>
                      <a:r>
                        <a:rPr lang="en-US" dirty="0" smtClean="0"/>
                        <a:t>667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192 </a:t>
                      </a:r>
                      <a:r>
                        <a:rPr lang="en-US" dirty="0" smtClean="0"/>
                        <a:t>x 667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137 x 667      181 x 667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LICPhysicsDetectors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457200" rtl="0" eaLnBrk="1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effectLst/>
            <a:latin typeface="Luxi Serif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457200" rtl="0" eaLnBrk="1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effectLst/>
            <a:latin typeface="Luxi Serif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CLICPhysicsDetectorsTemplate</Template>
  <TotalTime>870</TotalTime>
  <Words>326</Words>
  <PresentationFormat>Custom</PresentationFormat>
  <Paragraphs>98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CLICPhysicsDetectorsTemplate</vt:lpstr>
      <vt:lpstr>Slide 1</vt:lpstr>
      <vt:lpstr>Overview</vt:lpstr>
      <vt:lpstr>HCAL barrel dimensions (same thickness for passive)</vt:lpstr>
      <vt:lpstr>HCAL barrel dimensions (SiD-like tracker)</vt:lpstr>
      <vt:lpstr>HCAL barrel dimensions (ILD-like tracker)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83</cp:revision>
  <dcterms:created xsi:type="dcterms:W3CDTF">2008-12-09T13:25:25Z</dcterms:created>
  <dcterms:modified xsi:type="dcterms:W3CDTF">2009-01-16T13:56:24Z</dcterms:modified>
</cp:coreProperties>
</file>