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0" r:id="rId3"/>
    <p:sldId id="348" r:id="rId4"/>
    <p:sldId id="349" r:id="rId5"/>
    <p:sldId id="350" r:id="rId6"/>
    <p:sldId id="351" r:id="rId7"/>
    <p:sldId id="352" r:id="rId8"/>
    <p:sldId id="324" r:id="rId9"/>
    <p:sldId id="353" r:id="rId10"/>
    <p:sldId id="354" r:id="rId11"/>
    <p:sldId id="34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BE7ED"/>
    <a:srgbClr val="FFE39D"/>
    <a:srgbClr val="3891A7"/>
    <a:srgbClr val="FFC000"/>
    <a:srgbClr val="E9F5F7"/>
    <a:srgbClr val="0066FF"/>
    <a:srgbClr val="26697A"/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20" y="-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59A8E-01A4-4306-81A0-2B75EE3C3E06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C9137-2136-49F9-B9CA-7F19ACFCA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9D33E-D34C-4246-98E1-ECF50D87D891}" type="datetimeFigureOut">
              <a:rPr lang="en-US" smtClean="0"/>
              <a:pPr/>
              <a:t>2/15/2009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2077D-A84D-4109-B091-67D4968BA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F8D6CF-DBC0-46DA-A4E1-153E735AAA80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36C922-090D-48AA-B7DE-0A0A623F5968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93D18E-A061-449E-BE96-D8BD281955D6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042A9-18C0-4D4F-B9DC-814DBF0C88BB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832D04-F806-4CAE-824D-C067A60CA068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E12274-527E-4E2F-90F0-8A7915DC046A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B4B89C-79E5-400E-A5A7-12732B3BA827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23F8C-F866-4AEC-8B30-76EBCEF7E394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70324C-9250-414C-859F-69B03F1DC7C1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10ED09-2BA3-44B1-B9DD-7B513A66F603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730B30-39BD-4E18-92BB-631A21A41424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75DF053-611C-4873-B25C-09C9EF1B9483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lcagenda.linearcollider.org/conferenceDisplay.py?confId=281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685800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Thoughts on detector optimization:  aspect ratio</a:t>
            </a:r>
            <a:endParaRPr lang="en-US" i="1" baseline="30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2895600"/>
            <a:ext cx="8077200" cy="990600"/>
          </a:xfrm>
        </p:spPr>
        <p:txBody>
          <a:bodyPr>
            <a:normAutofit/>
          </a:bodyPr>
          <a:lstStyle/>
          <a:p>
            <a:pPr marL="541782" indent="-514350" algn="ctr"/>
            <a:r>
              <a:rPr lang="en-US" sz="2000" b="1" dirty="0" smtClean="0"/>
              <a:t>F. Teubert 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(CERN PH Department)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29A3A-0FAB-4436-AB6A-A875EC776F06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Frederic Teubert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674030" y="1431370"/>
            <a:ext cx="2627290" cy="6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4648200" y="762000"/>
            <a:ext cx="3913533" cy="1752600"/>
            <a:chOff x="5410200" y="762000"/>
            <a:chExt cx="3532533" cy="1752600"/>
          </a:xfrm>
        </p:grpSpPr>
        <p:grpSp>
          <p:nvGrpSpPr>
            <p:cNvPr id="3" name="Group 8"/>
            <p:cNvGrpSpPr/>
            <p:nvPr/>
          </p:nvGrpSpPr>
          <p:grpSpPr>
            <a:xfrm>
              <a:off x="5410200" y="762000"/>
              <a:ext cx="3532533" cy="1740932"/>
              <a:chOff x="5029200" y="609600"/>
              <a:chExt cx="3913533" cy="1740932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029200" y="609600"/>
                <a:ext cx="3913533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5638800" y="1981200"/>
                <a:ext cx="756938" cy="3693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ym typeface="Symbol"/>
                  </a:rPr>
                  <a:t>1/s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467600" y="1981200"/>
                <a:ext cx="1003801" cy="36933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ym typeface="Symbol"/>
                  </a:rPr>
                  <a:t>log(s)</a:t>
                </a:r>
                <a:endParaRPr lang="en-US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5410200" y="762000"/>
              <a:ext cx="1828800" cy="175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9A4F4-20D6-46D7-9DE8-5A347B154B81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2000" dirty="0" err="1" smtClean="0"/>
              <a:t>What</a:t>
            </a:r>
            <a:r>
              <a:rPr lang="es-ES" sz="2000" dirty="0" smtClean="0"/>
              <a:t> </a:t>
            </a:r>
            <a:r>
              <a:rPr lang="es-ES" sz="2000" dirty="0" err="1" smtClean="0"/>
              <a:t>about</a:t>
            </a:r>
            <a:r>
              <a:rPr lang="es-ES" sz="2000" dirty="0" smtClean="0"/>
              <a:t> CLIC: </a:t>
            </a:r>
            <a:r>
              <a:rPr lang="es-ES" sz="2000" dirty="0" err="1" smtClean="0"/>
              <a:t>If</a:t>
            </a:r>
            <a:r>
              <a:rPr lang="es-ES" sz="2000" dirty="0" smtClean="0"/>
              <a:t> </a:t>
            </a:r>
            <a:r>
              <a:rPr lang="es-ES" sz="2000" dirty="0" err="1" smtClean="0"/>
              <a:t>there</a:t>
            </a:r>
            <a:r>
              <a:rPr lang="es-ES" sz="2000" dirty="0" smtClean="0"/>
              <a:t> </a:t>
            </a:r>
            <a:r>
              <a:rPr lang="es-ES" sz="2000" dirty="0" err="1" smtClean="0"/>
              <a:t>is</a:t>
            </a:r>
            <a:r>
              <a:rPr lang="es-ES" sz="2000" dirty="0" smtClean="0"/>
              <a:t> NP </a:t>
            </a:r>
            <a:r>
              <a:rPr lang="es-ES" sz="2000" dirty="0" err="1" smtClean="0"/>
              <a:t>the</a:t>
            </a:r>
            <a:r>
              <a:rPr lang="es-ES" sz="2000" dirty="0" smtClean="0"/>
              <a:t> </a:t>
            </a:r>
            <a:r>
              <a:rPr lang="es-ES" sz="2000" dirty="0" err="1" smtClean="0"/>
              <a:t>Higgs</a:t>
            </a:r>
            <a:r>
              <a:rPr lang="es-ES" sz="2000" dirty="0" smtClean="0"/>
              <a:t> </a:t>
            </a:r>
            <a:r>
              <a:rPr lang="es-ES" sz="2000" dirty="0" err="1" smtClean="0"/>
              <a:t>may</a:t>
            </a:r>
            <a:r>
              <a:rPr lang="es-ES" sz="2000" dirty="0" smtClean="0"/>
              <a:t> </a:t>
            </a:r>
            <a:r>
              <a:rPr lang="es-ES" sz="2000" dirty="0" err="1" smtClean="0"/>
              <a:t>not</a:t>
            </a:r>
            <a:r>
              <a:rPr lang="es-ES" sz="2000" dirty="0" smtClean="0"/>
              <a:t> </a:t>
            </a:r>
            <a:r>
              <a:rPr lang="es-ES" sz="2000" dirty="0" err="1" smtClean="0"/>
              <a:t>be</a:t>
            </a:r>
            <a:r>
              <a:rPr lang="es-ES" sz="2000" dirty="0" smtClean="0"/>
              <a:t> light…</a:t>
            </a:r>
            <a:r>
              <a:rPr lang="es-ES" sz="2000" dirty="0" smtClean="0">
                <a:solidFill>
                  <a:schemeClr val="tx2"/>
                </a:solidFill>
              </a:rPr>
              <a:t>  </a:t>
            </a:r>
            <a:r>
              <a:rPr lang="en-US" sz="20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2000" dirty="0">
              <a:solidFill>
                <a:schemeClr val="tx2"/>
              </a:solidFill>
            </a:endParaRPr>
          </a:p>
        </p:txBody>
      </p:sp>
      <p:sp>
        <p:nvSpPr>
          <p:cNvPr id="7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1143000" y="533400"/>
            <a:ext cx="6096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 smtClean="0">
                <a:sym typeface="Wingdings" pitchFamily="2" charset="2"/>
              </a:rPr>
              <a:t>The presence of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New Physics </a:t>
            </a:r>
            <a:r>
              <a:rPr lang="en-US" sz="1600" dirty="0" smtClean="0">
                <a:sym typeface="Wingdings" pitchFamily="2" charset="2"/>
              </a:rPr>
              <a:t>may partially cancel the virtual </a:t>
            </a:r>
          </a:p>
          <a:p>
            <a:pPr>
              <a:buNone/>
            </a:pPr>
            <a:r>
              <a:rPr lang="en-US" sz="1600" dirty="0" smtClean="0">
                <a:sym typeface="Wingdings" pitchFamily="2" charset="2"/>
              </a:rPr>
              <a:t>effects of a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heavy Higgs </a:t>
            </a:r>
            <a:r>
              <a:rPr lang="en-US" sz="1600" dirty="0" smtClean="0">
                <a:sym typeface="Wingdings" pitchFamily="2" charset="2"/>
              </a:rPr>
              <a:t>and still be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in agreement with precision </a:t>
            </a:r>
          </a:p>
          <a:p>
            <a:pPr>
              <a:buNone/>
            </a:pP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measurements.</a:t>
            </a:r>
          </a:p>
          <a:p>
            <a:pPr>
              <a:buNone/>
            </a:pPr>
            <a:endParaRPr lang="en-US" sz="16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Indeed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LHC should have discovered a heavy Higgs</a:t>
            </a:r>
            <a:r>
              <a:rPr lang="en-US" sz="1600" dirty="0" smtClean="0">
                <a:cs typeface="Times New Roman"/>
                <a:sym typeface="Wingdings" pitchFamily="2" charset="2"/>
              </a:rPr>
              <a:t>, and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roughly </a:t>
            </a:r>
          </a:p>
          <a:p>
            <a:pPr>
              <a:buNone/>
            </a:pP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measure its properties.</a:t>
            </a:r>
            <a:r>
              <a:rPr lang="en-US" sz="1600" dirty="0" smtClean="0">
                <a:cs typeface="Times New Roman"/>
                <a:sym typeface="Wingdings" pitchFamily="2" charset="2"/>
              </a:rPr>
              <a:t>  However a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precise determination</a:t>
            </a:r>
            <a:r>
              <a:rPr lang="en-US" sz="1600" dirty="0" smtClean="0">
                <a:cs typeface="Times New Roman"/>
                <a:sym typeface="Wingdings" pitchFamily="2" charset="2"/>
              </a:rPr>
              <a:t> of its </a:t>
            </a: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mass, width and couplings will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require a LC</a:t>
            </a:r>
            <a:r>
              <a:rPr lang="en-US" sz="1600" dirty="0" smtClean="0">
                <a:cs typeface="Times New Roman"/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sz="1600" dirty="0" smtClean="0">
              <a:latin typeface="Times New Roman"/>
              <a:cs typeface="Times New Roman"/>
              <a:sym typeface="Wingdings" pitchFamily="2" charset="2"/>
            </a:endParaRP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The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fusion process  ZZe</a:t>
            </a:r>
            <a:r>
              <a:rPr lang="en-US" sz="1600" baseline="300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+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e</a:t>
            </a:r>
            <a:r>
              <a:rPr lang="en-US" sz="1600" baseline="300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-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H </a:t>
            </a:r>
            <a:r>
              <a:rPr lang="en-US" sz="1600" dirty="0" smtClean="0">
                <a:cs typeface="Times New Roman"/>
                <a:sym typeface="Wingdings" pitchFamily="2" charset="2"/>
              </a:rPr>
              <a:t>can be used 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as </a:t>
            </a:r>
          </a:p>
          <a:p>
            <a:pPr>
              <a:buNone/>
            </a:pP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the Higgs-</a:t>
            </a:r>
            <a:r>
              <a:rPr lang="en-US" sz="1600" dirty="0" err="1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strahlung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  </a:t>
            </a:r>
            <a:r>
              <a:rPr lang="en-US" sz="1600" dirty="0" smtClean="0">
                <a:cs typeface="Times New Roman"/>
                <a:sym typeface="Wingdings" pitchFamily="2" charset="2"/>
              </a:rPr>
              <a:t>process at low energies to </a:t>
            </a: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determine its mass </a:t>
            </a:r>
            <a:r>
              <a:rPr lang="en-US" sz="1600" i="1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independent of the decay mode</a:t>
            </a:r>
            <a:r>
              <a:rPr lang="en-US" sz="1600" i="1" dirty="0" smtClean="0">
                <a:cs typeface="Times New Roman"/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using the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recoil mass</a:t>
            </a:r>
            <a:r>
              <a:rPr lang="en-US" sz="1600" dirty="0" smtClean="0">
                <a:cs typeface="Times New Roman"/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sz="1600" dirty="0" smtClean="0">
              <a:cs typeface="Times New Roman"/>
              <a:sym typeface="Wingdings" pitchFamily="2" charset="2"/>
            </a:endParaRP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However  the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electrons are at very low angles</a:t>
            </a:r>
            <a:r>
              <a:rPr lang="en-US" sz="1600" dirty="0" smtClean="0">
                <a:cs typeface="Times New Roman"/>
                <a:sym typeface="Wingdings" pitchFamily="2" charset="2"/>
              </a:rPr>
              <a:t>, </a:t>
            </a: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where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backgrounds are worse</a:t>
            </a:r>
            <a:r>
              <a:rPr lang="en-US" sz="1600" dirty="0" smtClean="0">
                <a:cs typeface="Times New Roman"/>
                <a:sym typeface="Wingdings" pitchFamily="2" charset="2"/>
              </a:rPr>
              <a:t>. Nevertheless, it </a:t>
            </a:r>
          </a:p>
          <a:p>
            <a:pPr>
              <a:buNone/>
            </a:pPr>
            <a:r>
              <a:rPr lang="en-US" sz="1600" dirty="0" smtClean="0">
                <a:cs typeface="Times New Roman"/>
                <a:sym typeface="Wingdings" pitchFamily="2" charset="2"/>
              </a:rPr>
              <a:t>seems possible to extract a 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clear signal up to </a:t>
            </a:r>
          </a:p>
          <a:p>
            <a:pPr>
              <a:buNone/>
            </a:pP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M</a:t>
            </a:r>
            <a:r>
              <a:rPr lang="en-US" sz="1600" baseline="-250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H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&lt;900 </a:t>
            </a:r>
            <a:r>
              <a:rPr lang="en-US" sz="1600" dirty="0" err="1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GeV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/c</a:t>
            </a:r>
            <a:r>
              <a:rPr lang="en-US" sz="1600" baseline="300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2</a:t>
            </a:r>
            <a:r>
              <a:rPr lang="en-US" sz="1600" dirty="0" smtClean="0">
                <a:solidFill>
                  <a:srgbClr val="C00000"/>
                </a:solidFill>
                <a:cs typeface="Times New Roman"/>
                <a:sym typeface="Wingdings" pitchFamily="2" charset="2"/>
              </a:rPr>
              <a:t>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941906"/>
            <a:ext cx="3657600" cy="30778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8001000" y="3124200"/>
            <a:ext cx="87075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0.5 ab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18" name="Freeform 17"/>
          <p:cNvSpPr/>
          <p:nvPr/>
        </p:nvSpPr>
        <p:spPr>
          <a:xfrm>
            <a:off x="3429000" y="4876800"/>
            <a:ext cx="3069771" cy="1168400"/>
          </a:xfrm>
          <a:custGeom>
            <a:avLst/>
            <a:gdLst>
              <a:gd name="connsiteX0" fmla="*/ 0 w 3069771"/>
              <a:gd name="connsiteY0" fmla="*/ 1001486 h 1168400"/>
              <a:gd name="connsiteX1" fmla="*/ 1828800 w 3069771"/>
              <a:gd name="connsiteY1" fmla="*/ 1001486 h 1168400"/>
              <a:gd name="connsiteX2" fmla="*/ 3069771 w 3069771"/>
              <a:gd name="connsiteY2" fmla="*/ 0 h 116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69771" h="1168400">
                <a:moveTo>
                  <a:pt x="0" y="1001486"/>
                </a:moveTo>
                <a:cubicBezTo>
                  <a:pt x="658586" y="1084943"/>
                  <a:pt x="1317172" y="1168400"/>
                  <a:pt x="1828800" y="1001486"/>
                </a:cubicBezTo>
                <a:cubicBezTo>
                  <a:pt x="2340428" y="834572"/>
                  <a:pt x="2705099" y="417286"/>
                  <a:pt x="3069771" y="0"/>
                </a:cubicBezTo>
              </a:path>
            </a:pathLst>
          </a:cu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20802" y="6096000"/>
            <a:ext cx="5499198" cy="369332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It may be relevant to define </a:t>
            </a:r>
            <a:r>
              <a:rPr lang="en-US" dirty="0" err="1" smtClean="0"/>
              <a:t>EndCaps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Forward regions?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088FF-7BA6-4EF6-B18C-9D834CDC3557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3600" dirty="0" err="1" smtClean="0"/>
              <a:t>Conclusions</a:t>
            </a:r>
            <a:r>
              <a:rPr lang="es-ES" sz="3600" dirty="0" smtClean="0">
                <a:solidFill>
                  <a:schemeClr val="tx2"/>
                </a:solidFill>
              </a:rPr>
              <a:t>  </a:t>
            </a:r>
            <a:r>
              <a:rPr lang="en-US" sz="36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7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914400" y="762000"/>
            <a:ext cx="82296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Given the fact that the production mechanisms are 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so different in the Multi-</a:t>
            </a:r>
            <a:r>
              <a:rPr lang="en-US" sz="2800" dirty="0" err="1" smtClean="0">
                <a:sym typeface="Wingdings" pitchFamily="2" charset="2"/>
              </a:rPr>
              <a:t>TeV</a:t>
            </a:r>
            <a:r>
              <a:rPr lang="en-US" sz="2800" dirty="0" smtClean="0">
                <a:sym typeface="Wingdings" pitchFamily="2" charset="2"/>
              </a:rPr>
              <a:t> region is probably 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worth to simulate:</a:t>
            </a:r>
          </a:p>
          <a:p>
            <a:pPr>
              <a:buNone/>
            </a:pPr>
            <a:endParaRPr lang="en-US" sz="2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- 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  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H(</a:t>
            </a:r>
            <a:r>
              <a:rPr lang="en-US" sz="2800" b="1" dirty="0" smtClean="0">
                <a:solidFill>
                  <a:srgbClr val="C00000"/>
                </a:solidFill>
                <a:sym typeface="Symbol"/>
              </a:rPr>
              <a:t></a:t>
            </a:r>
            <a:r>
              <a:rPr lang="en-US" sz="2800" b="1" baseline="30000" dirty="0" smtClean="0">
                <a:solidFill>
                  <a:srgbClr val="C00000"/>
                </a:solidFill>
                <a:sym typeface="Symbol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sym typeface="Symbol"/>
              </a:rPr>
              <a:t></a:t>
            </a:r>
            <a:r>
              <a:rPr lang="en-US" sz="2800" b="1" baseline="30000" dirty="0" smtClean="0">
                <a:solidFill>
                  <a:srgbClr val="C00000"/>
                </a:solidFill>
                <a:sym typeface="Symbol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en-US" sz="2800" dirty="0" smtClean="0">
                <a:sym typeface="Wingdings" pitchFamily="2" charset="2"/>
              </a:rPr>
              <a:t>(check tracking </a:t>
            </a:r>
            <a:r>
              <a:rPr lang="en-US" sz="2800" dirty="0" err="1" smtClean="0">
                <a:sym typeface="Wingdings" pitchFamily="2" charset="2"/>
              </a:rPr>
              <a:t>vs</a:t>
            </a:r>
            <a:r>
              <a:rPr lang="en-US" sz="2800" dirty="0" smtClean="0">
                <a:sym typeface="Wingdings" pitchFamily="2" charset="2"/>
              </a:rPr>
              <a:t> Barrel length)</a:t>
            </a:r>
          </a:p>
          <a:p>
            <a:pPr>
              <a:buNone/>
            </a:pPr>
            <a:endParaRPr lang="en-US" sz="2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</a:t>
            </a:r>
            <a:r>
              <a:rPr lang="en-US" sz="2800" dirty="0" smtClean="0">
                <a:sym typeface="Wingdings" pitchFamily="2" charset="2"/>
              </a:rPr>
              <a:t>- 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  </a:t>
            </a:r>
            <a:r>
              <a:rPr lang="en-US" sz="2800" b="1" dirty="0" smtClean="0">
                <a:solidFill>
                  <a:srgbClr val="C00000"/>
                </a:solidFill>
                <a:sym typeface="Symbol"/>
              </a:rPr>
              <a:t>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H(</a:t>
            </a:r>
            <a:r>
              <a:rPr lang="en-US" sz="2800" b="1" dirty="0" smtClean="0">
                <a:solidFill>
                  <a:srgbClr val="C00000"/>
                </a:solidFill>
                <a:sym typeface="Symbol"/>
              </a:rPr>
              <a:t>bb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)H(bb) </a:t>
            </a:r>
            <a:r>
              <a:rPr lang="en-US" sz="2800" dirty="0" smtClean="0">
                <a:sym typeface="Wingdings" pitchFamily="2" charset="2"/>
              </a:rPr>
              <a:t>(check b-jet reconstruction </a:t>
            </a:r>
            <a:r>
              <a:rPr lang="en-US" sz="2800" dirty="0" err="1" smtClean="0">
                <a:sym typeface="Wingdings" pitchFamily="2" charset="2"/>
              </a:rPr>
              <a:t>vs</a:t>
            </a:r>
            <a:r>
              <a:rPr lang="en-US" sz="2800" dirty="0" smtClean="0">
                <a:sym typeface="Wingdings" pitchFamily="2" charset="2"/>
              </a:rPr>
              <a:t> length/overlaps/</a:t>
            </a:r>
            <a:r>
              <a:rPr lang="en-US" sz="2800" dirty="0" err="1" smtClean="0">
                <a:sym typeface="Wingdings" pitchFamily="2" charset="2"/>
              </a:rPr>
              <a:t>endcap</a:t>
            </a:r>
            <a:r>
              <a:rPr lang="en-US" sz="2800" dirty="0" smtClean="0">
                <a:sym typeface="Wingdings" pitchFamily="2" charset="2"/>
              </a:rPr>
              <a:t> resolution)</a:t>
            </a:r>
          </a:p>
          <a:p>
            <a:pPr>
              <a:buNone/>
            </a:pPr>
            <a:endParaRPr lang="en-US" sz="2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</a:t>
            </a:r>
            <a:r>
              <a:rPr lang="en-US" sz="2800" dirty="0" smtClean="0">
                <a:sym typeface="Wingdings" pitchFamily="2" charset="2"/>
              </a:rPr>
              <a:t>- 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  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2800" b="1" baseline="30000" dirty="0" smtClean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H(</a:t>
            </a:r>
            <a:r>
              <a:rPr lang="en-US" sz="2800" b="1" dirty="0" smtClean="0">
                <a:solidFill>
                  <a:srgbClr val="C00000"/>
                </a:solidFill>
                <a:sym typeface="Symbol"/>
              </a:rPr>
              <a:t>X</a:t>
            </a:r>
            <a:r>
              <a:rPr lang="en-US" sz="2800" b="1" dirty="0" smtClean="0">
                <a:solidFill>
                  <a:srgbClr val="C00000"/>
                </a:solidFill>
                <a:sym typeface="Wingdings" pitchFamily="2" charset="2"/>
              </a:rPr>
              <a:t>) </a:t>
            </a:r>
            <a:r>
              <a:rPr lang="en-US" sz="2800" dirty="0" smtClean="0">
                <a:sym typeface="Wingdings" pitchFamily="2" charset="2"/>
              </a:rPr>
              <a:t>(check very forward tracking)  </a:t>
            </a:r>
            <a:endParaRPr lang="en-US" sz="2800" dirty="0" smtClean="0">
              <a:sym typeface="Wingdings" pitchFamily="2" charset="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Freeform 8"/>
          <p:cNvSpPr/>
          <p:nvPr/>
        </p:nvSpPr>
        <p:spPr>
          <a:xfrm>
            <a:off x="1048657" y="3091543"/>
            <a:ext cx="399143" cy="2764971"/>
          </a:xfrm>
          <a:custGeom>
            <a:avLst/>
            <a:gdLst>
              <a:gd name="connsiteX0" fmla="*/ 224972 w 399143"/>
              <a:gd name="connsiteY0" fmla="*/ 0 h 2764971"/>
              <a:gd name="connsiteX1" fmla="*/ 29029 w 399143"/>
              <a:gd name="connsiteY1" fmla="*/ 576943 h 2764971"/>
              <a:gd name="connsiteX2" fmla="*/ 399143 w 399143"/>
              <a:gd name="connsiteY2" fmla="*/ 2764971 h 276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9143" h="2764971">
                <a:moveTo>
                  <a:pt x="224972" y="0"/>
                </a:moveTo>
                <a:cubicBezTo>
                  <a:pt x="112486" y="58057"/>
                  <a:pt x="0" y="116114"/>
                  <a:pt x="29029" y="576943"/>
                </a:cubicBezTo>
                <a:cubicBezTo>
                  <a:pt x="58058" y="1037772"/>
                  <a:pt x="228600" y="1901371"/>
                  <a:pt x="399143" y="2764971"/>
                </a:cubicBezTo>
              </a:path>
            </a:pathLst>
          </a:custGeom>
          <a:ln>
            <a:headEnd type="triangl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6EDCB-ECD7-4220-A3FC-BA48D636B10B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3600" dirty="0" err="1" smtClean="0"/>
              <a:t>Introduction</a:t>
            </a:r>
            <a:r>
              <a:rPr lang="es-ES" sz="3600" dirty="0" smtClean="0">
                <a:solidFill>
                  <a:schemeClr val="tx2"/>
                </a:solidFill>
              </a:rPr>
              <a:t>  </a:t>
            </a:r>
            <a:r>
              <a:rPr lang="en-US" sz="36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7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1143000" y="348526"/>
            <a:ext cx="5257800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endParaRPr lang="en-US" sz="1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The size of the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Barrel </a:t>
            </a:r>
            <a:r>
              <a:rPr lang="en-US" sz="2000" dirty="0" err="1" smtClean="0">
                <a:solidFill>
                  <a:srgbClr val="C00000"/>
                </a:solidFill>
                <a:cs typeface="Times New Roman" pitchFamily="18" charset="0"/>
              </a:rPr>
              <a:t>vs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  <a:cs typeface="Times New Roman" pitchFamily="18" charset="0"/>
              </a:rPr>
              <a:t>EndCap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000" dirty="0" smtClean="0">
                <a:cs typeface="Times New Roman" pitchFamily="18" charset="0"/>
              </a:rPr>
              <a:t>region is one 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of the critical factors in the detector 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optimization </a:t>
            </a:r>
            <a:r>
              <a:rPr lang="en-US" sz="2000" dirty="0" smtClean="0"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000" b="1" i="1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Cost!</a:t>
            </a:r>
          </a:p>
          <a:p>
            <a:pPr>
              <a:buNone/>
            </a:pPr>
            <a:endParaRPr lang="en-US" sz="2000" dirty="0" smtClean="0"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Given the fact that the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production mechanisms 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for many interesting physics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in the multi </a:t>
            </a:r>
            <a:r>
              <a:rPr lang="en-US" sz="2000" dirty="0" err="1" smtClean="0">
                <a:solidFill>
                  <a:srgbClr val="C00000"/>
                </a:solidFill>
                <a:cs typeface="Times New Roman" pitchFamily="18" charset="0"/>
              </a:rPr>
              <a:t>TeV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range are quite different from the 0.5 </a:t>
            </a:r>
            <a:r>
              <a:rPr lang="en-US" sz="2000" dirty="0" err="1" smtClean="0">
                <a:solidFill>
                  <a:srgbClr val="C00000"/>
                </a:solidFill>
                <a:cs typeface="Times New Roman" pitchFamily="18" charset="0"/>
              </a:rPr>
              <a:t>TeV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region, maybe is </a:t>
            </a:r>
            <a:r>
              <a:rPr lang="en-US" sz="2000" dirty="0" smtClean="0">
                <a:cs typeface="Times New Roman" pitchFamily="18" charset="0"/>
              </a:rPr>
              <a:t>worth </a:t>
            </a:r>
            <a:r>
              <a:rPr lang="en-US" sz="2000" dirty="0" smtClean="0">
                <a:cs typeface="Times New Roman" pitchFamily="18" charset="0"/>
              </a:rPr>
              <a:t>to have an independent 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look from the CLIC side.  Example,</a:t>
            </a: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0" y="609600"/>
            <a:ext cx="2603500" cy="545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/>
          <p:cNvGrpSpPr/>
          <p:nvPr/>
        </p:nvGrpSpPr>
        <p:grpSpPr>
          <a:xfrm>
            <a:off x="1953867" y="4648200"/>
            <a:ext cx="3532533" cy="1740932"/>
            <a:chOff x="5029200" y="609600"/>
            <a:chExt cx="3913533" cy="1740932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609600"/>
              <a:ext cx="3913533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5638800" y="1981200"/>
              <a:ext cx="756938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1/s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67600" y="1981200"/>
              <a:ext cx="1003801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log(s)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0500" y="609600"/>
            <a:ext cx="2603500" cy="545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6C06-C25D-46B9-AD37-B7A529E20EC8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3600" dirty="0" err="1" smtClean="0"/>
              <a:t>Introduction</a:t>
            </a:r>
            <a:r>
              <a:rPr lang="es-ES" sz="3600" dirty="0" smtClean="0">
                <a:solidFill>
                  <a:schemeClr val="tx2"/>
                </a:solidFill>
              </a:rPr>
              <a:t>  </a:t>
            </a:r>
            <a:r>
              <a:rPr lang="en-US" sz="36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7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1219200" y="762000"/>
            <a:ext cx="5638800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endParaRPr lang="en-US" sz="1800" dirty="0" smtClean="0">
              <a:sym typeface="Wingdings" pitchFamily="2" charset="2"/>
            </a:endParaRP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Several detector characteristics to be considered: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	- Barrel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length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	-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Overlaps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	- Calorimeters </a:t>
            </a:r>
            <a:r>
              <a:rPr lang="en-US" sz="2000" dirty="0" err="1" smtClean="0">
                <a:cs typeface="Times New Roman" pitchFamily="18" charset="0"/>
              </a:rPr>
              <a:t>EndCap</a:t>
            </a:r>
            <a:r>
              <a:rPr lang="en-US" sz="2000" dirty="0" smtClean="0">
                <a:cs typeface="Times New Roman" pitchFamily="18" charset="0"/>
              </a:rPr>
              <a:t> Resolution: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Segmentation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	- Tracking resolution:  </a:t>
            </a:r>
            <a:r>
              <a:rPr lang="en-US" sz="2000" dirty="0" smtClean="0">
                <a:solidFill>
                  <a:srgbClr val="C00000"/>
                </a:solidFill>
                <a:cs typeface="Times New Roman" pitchFamily="18" charset="0"/>
              </a:rPr>
              <a:t>B field</a:t>
            </a:r>
            <a:r>
              <a:rPr lang="en-US" sz="2000" dirty="0" smtClean="0"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	- …</a:t>
            </a:r>
          </a:p>
          <a:p>
            <a:pPr>
              <a:buNone/>
            </a:pPr>
            <a:endParaRPr lang="en-US" sz="2000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In this talk I will look at what we know from the </a:t>
            </a: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ILD optimization studies: see for instance:  </a:t>
            </a:r>
            <a:r>
              <a:rPr lang="en-US" sz="1400" dirty="0" smtClean="0">
                <a:cs typeface="Times New Roman" pitchFamily="18" charset="0"/>
                <a:hlinkClick r:id="rId3"/>
              </a:rPr>
              <a:t>http://ilcagenda.linearcollider.org/conferenceDisplay.py?confId=2813</a:t>
            </a:r>
            <a:endParaRPr lang="en-US" sz="1400" dirty="0" smtClean="0">
              <a:cs typeface="Times New Roman" pitchFamily="18" charset="0"/>
            </a:endParaRPr>
          </a:p>
          <a:p>
            <a:pPr>
              <a:buNone/>
            </a:pPr>
            <a:endParaRPr lang="en-US" sz="2000" dirty="0" smtClean="0"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cs typeface="Times New Roman" pitchFamily="18" charset="0"/>
              </a:rPr>
              <a:t>And suggest some possible benchmark channels.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360EF-F9C6-40BF-A1D2-88724866A6F2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3600" dirty="0" err="1" smtClean="0"/>
              <a:t>Generic</a:t>
            </a:r>
            <a:r>
              <a:rPr lang="es-ES" sz="3600" dirty="0" smtClean="0"/>
              <a:t> </a:t>
            </a:r>
            <a:r>
              <a:rPr lang="es-ES" sz="3600" dirty="0" err="1" smtClean="0"/>
              <a:t>Studies</a:t>
            </a:r>
            <a:r>
              <a:rPr lang="es-ES" sz="3600" dirty="0" smtClean="0"/>
              <a:t> </a:t>
            </a:r>
            <a:r>
              <a:rPr lang="es-ES" sz="3600" dirty="0" err="1" smtClean="0"/>
              <a:t>for</a:t>
            </a:r>
            <a:r>
              <a:rPr lang="es-ES" sz="3600" dirty="0" smtClean="0"/>
              <a:t> ILD</a:t>
            </a:r>
            <a:r>
              <a:rPr lang="es-ES" sz="3600" dirty="0" smtClean="0">
                <a:solidFill>
                  <a:schemeClr val="tx2"/>
                </a:solidFill>
              </a:rPr>
              <a:t>  </a:t>
            </a:r>
            <a:r>
              <a:rPr lang="en-US" sz="36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09600"/>
            <a:ext cx="807271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5CC14-97D2-4441-8169-5E3E819A9570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3200" dirty="0" err="1" smtClean="0"/>
              <a:t>Benchmark</a:t>
            </a:r>
            <a:r>
              <a:rPr lang="es-ES" sz="3200" dirty="0" smtClean="0"/>
              <a:t> </a:t>
            </a:r>
            <a:r>
              <a:rPr lang="es-ES" sz="3200" dirty="0" err="1" smtClean="0"/>
              <a:t>Channels</a:t>
            </a:r>
            <a:r>
              <a:rPr lang="es-ES" sz="3200" dirty="0" smtClean="0"/>
              <a:t> </a:t>
            </a:r>
            <a:r>
              <a:rPr lang="es-ES" sz="3200" dirty="0" err="1" smtClean="0"/>
              <a:t>for</a:t>
            </a:r>
            <a:r>
              <a:rPr lang="es-ES" sz="3200" dirty="0" smtClean="0"/>
              <a:t> ILD</a:t>
            </a:r>
            <a:r>
              <a:rPr lang="es-ES" sz="3200" dirty="0" smtClean="0">
                <a:solidFill>
                  <a:schemeClr val="tx2"/>
                </a:solidFill>
              </a:rPr>
              <a:t> </a:t>
            </a:r>
            <a:r>
              <a:rPr lang="es-ES" sz="3200" dirty="0" err="1" smtClean="0">
                <a:solidFill>
                  <a:schemeClr val="tx2"/>
                </a:solidFill>
              </a:rPr>
              <a:t>Optimization</a:t>
            </a:r>
            <a:r>
              <a:rPr lang="es-E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3200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99" y="838200"/>
            <a:ext cx="791780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B7500-5EC7-4370-B7E0-73708A5E6B86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3600" dirty="0" smtClean="0"/>
              <a:t>Detector </a:t>
            </a:r>
            <a:r>
              <a:rPr lang="es-ES" sz="3600" dirty="0" err="1" smtClean="0"/>
              <a:t>options</a:t>
            </a:r>
            <a:r>
              <a:rPr lang="es-ES" sz="3600" dirty="0" smtClean="0"/>
              <a:t> </a:t>
            </a:r>
            <a:r>
              <a:rPr lang="es-ES" sz="3600" dirty="0" err="1" smtClean="0"/>
              <a:t>for</a:t>
            </a:r>
            <a:r>
              <a:rPr lang="es-ES" sz="3600" dirty="0" smtClean="0"/>
              <a:t> ILD</a:t>
            </a:r>
            <a:r>
              <a:rPr lang="es-ES" sz="3600" dirty="0" smtClean="0">
                <a:solidFill>
                  <a:schemeClr val="tx2"/>
                </a:solidFill>
              </a:rPr>
              <a:t>  </a:t>
            </a:r>
            <a:r>
              <a:rPr lang="en-US" sz="36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3600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838200"/>
            <a:ext cx="8001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962400" y="5334000"/>
            <a:ext cx="4953000" cy="68580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4D1F-CB2B-4DC7-8D16-D1A1846F7A7B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2800" dirty="0" err="1" smtClean="0"/>
              <a:t>September</a:t>
            </a:r>
            <a:r>
              <a:rPr lang="es-ES" sz="2800" dirty="0" smtClean="0"/>
              <a:t> 08 </a:t>
            </a:r>
            <a:r>
              <a:rPr lang="es-ES" sz="2800" dirty="0" err="1" smtClean="0"/>
              <a:t>Conclusions</a:t>
            </a:r>
            <a:r>
              <a:rPr lang="es-ES" sz="2800" dirty="0" smtClean="0"/>
              <a:t> </a:t>
            </a:r>
            <a:r>
              <a:rPr lang="es-ES" sz="2800" dirty="0" err="1" smtClean="0"/>
              <a:t>for</a:t>
            </a:r>
            <a:r>
              <a:rPr lang="es-ES" sz="2800" dirty="0" smtClean="0"/>
              <a:t> ILD </a:t>
            </a:r>
            <a:r>
              <a:rPr lang="es-ES" sz="2800" dirty="0" err="1" smtClean="0"/>
              <a:t>Optimization</a:t>
            </a:r>
            <a:r>
              <a:rPr lang="es-ES" sz="2800" dirty="0" smtClean="0">
                <a:solidFill>
                  <a:schemeClr val="tx2"/>
                </a:solidFill>
              </a:rPr>
              <a:t>  </a:t>
            </a:r>
            <a:r>
              <a:rPr lang="en-US" sz="28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2800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7924800" cy="589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410200" y="762000"/>
            <a:ext cx="3532533" cy="1740932"/>
            <a:chOff x="5029200" y="609600"/>
            <a:chExt cx="3913533" cy="17409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29200" y="609600"/>
              <a:ext cx="3913533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5638800" y="1981200"/>
              <a:ext cx="756938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1/s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67600" y="1981200"/>
              <a:ext cx="1003801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log(s)</a:t>
              </a:r>
              <a:endParaRPr lang="en-US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F5C24-2E71-408C-8CFA-40C9226E0F0C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7498080" cy="609600"/>
          </a:xfrm>
        </p:spPr>
        <p:txBody>
          <a:bodyPr>
            <a:noAutofit/>
          </a:bodyPr>
          <a:lstStyle/>
          <a:p>
            <a:r>
              <a:rPr lang="es-ES" sz="2400" dirty="0" err="1" smtClean="0"/>
              <a:t>What</a:t>
            </a:r>
            <a:r>
              <a:rPr lang="es-ES" sz="2400" dirty="0" smtClean="0"/>
              <a:t> </a:t>
            </a:r>
            <a:r>
              <a:rPr lang="es-ES" sz="2400" dirty="0" err="1" smtClean="0"/>
              <a:t>about</a:t>
            </a:r>
            <a:r>
              <a:rPr lang="es-ES" sz="2400" dirty="0" smtClean="0"/>
              <a:t> CLIC?: </a:t>
            </a:r>
            <a:r>
              <a:rPr lang="es-ES" sz="2400" dirty="0" err="1" smtClean="0"/>
              <a:t>If</a:t>
            </a:r>
            <a:r>
              <a:rPr lang="es-ES" sz="2400" dirty="0" smtClean="0"/>
              <a:t> </a:t>
            </a:r>
            <a:r>
              <a:rPr lang="es-ES" sz="2400" dirty="0" err="1" smtClean="0"/>
              <a:t>there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a light SM-</a:t>
            </a:r>
            <a:r>
              <a:rPr lang="es-ES" sz="2400" dirty="0" err="1" smtClean="0"/>
              <a:t>like</a:t>
            </a:r>
            <a:r>
              <a:rPr lang="es-ES" sz="2400" dirty="0" smtClean="0"/>
              <a:t> </a:t>
            </a:r>
            <a:r>
              <a:rPr lang="es-ES" sz="2400" dirty="0" err="1" smtClean="0"/>
              <a:t>Higgs</a:t>
            </a:r>
            <a:r>
              <a:rPr lang="es-ES" sz="2400" dirty="0" smtClean="0"/>
              <a:t>…</a:t>
            </a:r>
            <a:r>
              <a:rPr lang="es-ES" sz="2400" dirty="0" smtClean="0">
                <a:solidFill>
                  <a:schemeClr val="tx2"/>
                </a:solidFill>
              </a:rPr>
              <a:t>  </a:t>
            </a:r>
            <a:r>
              <a:rPr lang="en-US" sz="2400" dirty="0" smtClean="0">
                <a:solidFill>
                  <a:schemeClr val="tx2"/>
                </a:solidFill>
                <a:cs typeface="Times New Roman" pitchFamily="18" charset="0"/>
                <a:sym typeface="Symbol"/>
              </a:rPr>
              <a:t> </a:t>
            </a:r>
            <a:endParaRPr lang="es-ES" sz="2400" dirty="0">
              <a:solidFill>
                <a:schemeClr val="tx2"/>
              </a:solidFill>
            </a:endParaRPr>
          </a:p>
        </p:txBody>
      </p:sp>
      <p:sp>
        <p:nvSpPr>
          <p:cNvPr id="7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1371600" y="685800"/>
            <a:ext cx="441960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 smtClean="0"/>
              <a:t>The </a:t>
            </a:r>
            <a:r>
              <a:rPr lang="en-US" sz="1600" dirty="0" smtClean="0">
                <a:solidFill>
                  <a:srgbClr val="C00000"/>
                </a:solidFill>
              </a:rPr>
              <a:t>cross-section at ~3TeV is enormous </a:t>
            </a:r>
          </a:p>
          <a:p>
            <a:pPr>
              <a:buNone/>
            </a:pPr>
            <a:r>
              <a:rPr lang="en-US" sz="1600" dirty="0" smtClean="0">
                <a:sym typeface="Wingdings" pitchFamily="2" charset="2"/>
              </a:rPr>
              <a:t> access to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very rare decays (BR~10</a:t>
            </a:r>
            <a:r>
              <a:rPr lang="en-US" sz="1600" baseline="30000" dirty="0" smtClean="0">
                <a:solidFill>
                  <a:srgbClr val="C00000"/>
                </a:solidFill>
                <a:sym typeface="Wingdings" pitchFamily="2" charset="2"/>
              </a:rPr>
              <a:t>-4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)</a:t>
            </a:r>
            <a:r>
              <a:rPr lang="en-US" sz="1600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Measure 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Higgs couplings to leptons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,  for </a:t>
            </a: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instance with 0.5 ab</a:t>
            </a:r>
            <a:r>
              <a:rPr lang="en-US" sz="1600" baseline="30000" dirty="0" smtClean="0">
                <a:cs typeface="Times New Roman" pitchFamily="18" charset="0"/>
                <a:sym typeface="Wingdings" pitchFamily="2" charset="2"/>
              </a:rPr>
              <a:t>-1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,  we expect ~70 H</a:t>
            </a:r>
            <a:r>
              <a:rPr lang="en-US" sz="1600" dirty="0" smtClean="0">
                <a:cs typeface="Times New Roman" pitchFamily="18" charset="0"/>
                <a:sym typeface="Symbol"/>
              </a:rPr>
              <a:t>+</a:t>
            </a:r>
            <a:r>
              <a:rPr lang="en-US" sz="1600" baseline="30000" dirty="0" smtClean="0">
                <a:cs typeface="Times New Roman" pitchFamily="18" charset="0"/>
                <a:sym typeface="Symbol"/>
              </a:rPr>
              <a:t>-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decays for M</a:t>
            </a:r>
            <a:r>
              <a:rPr lang="en-US" sz="1600" baseline="-25000" dirty="0" smtClean="0"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=120 </a:t>
            </a:r>
            <a:r>
              <a:rPr lang="en-US" sz="1600" dirty="0" err="1" smtClean="0"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/c</a:t>
            </a:r>
            <a:r>
              <a:rPr lang="en-US" sz="1600" baseline="30000" dirty="0" smtClean="0"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, and measure the </a:t>
            </a: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couplings with 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~4% precision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.</a:t>
            </a:r>
            <a:endParaRPr lang="en-US" sz="1600" dirty="0" smtClean="0"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971801"/>
            <a:ext cx="3657600" cy="2438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38836" y="2971801"/>
            <a:ext cx="3514163" cy="2438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6" name="Freeform 15"/>
          <p:cNvSpPr/>
          <p:nvPr/>
        </p:nvSpPr>
        <p:spPr>
          <a:xfrm>
            <a:off x="6972300" y="2427514"/>
            <a:ext cx="517071" cy="957943"/>
          </a:xfrm>
          <a:custGeom>
            <a:avLst/>
            <a:gdLst>
              <a:gd name="connsiteX0" fmla="*/ 517071 w 517071"/>
              <a:gd name="connsiteY0" fmla="*/ 0 h 957943"/>
              <a:gd name="connsiteX1" fmla="*/ 70757 w 517071"/>
              <a:gd name="connsiteY1" fmla="*/ 370115 h 957943"/>
              <a:gd name="connsiteX2" fmla="*/ 92529 w 517071"/>
              <a:gd name="connsiteY2" fmla="*/ 957943 h 957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7071" h="957943">
                <a:moveTo>
                  <a:pt x="517071" y="0"/>
                </a:moveTo>
                <a:cubicBezTo>
                  <a:pt x="329292" y="105229"/>
                  <a:pt x="141514" y="210458"/>
                  <a:pt x="70757" y="370115"/>
                </a:cubicBezTo>
                <a:cubicBezTo>
                  <a:pt x="0" y="529772"/>
                  <a:pt x="46264" y="743857"/>
                  <a:pt x="92529" y="957943"/>
                </a:cubicBezTo>
              </a:path>
            </a:pathLst>
          </a:cu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66800" y="5791200"/>
            <a:ext cx="7992316" cy="369332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Should we test the tracking performance on these muons for different aspect ratios?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99370-7D08-4BA1-9EC8-FC94E9AC40DB}" type="datetime2">
              <a:rPr lang="en-US" smtClean="0"/>
              <a:t>Monday, February 16, 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Frederic Teubert</a:t>
            </a:r>
            <a:endParaRPr lang="en-US" dirty="0"/>
          </a:p>
        </p:txBody>
      </p:sp>
      <p:sp>
        <p:nvSpPr>
          <p:cNvPr id="7" name="Text Box 15"/>
          <p:cNvSpPr txBox="1">
            <a:spLocks noGrp="1" noChangeArrowheads="1"/>
          </p:cNvSpPr>
          <p:nvPr>
            <p:ph idx="1"/>
          </p:nvPr>
        </p:nvSpPr>
        <p:spPr bwMode="auto">
          <a:xfrm>
            <a:off x="1143000" y="609600"/>
            <a:ext cx="4419600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 smtClean="0"/>
              <a:t>The </a:t>
            </a:r>
            <a:r>
              <a:rPr lang="en-US" sz="1600" dirty="0" smtClean="0">
                <a:solidFill>
                  <a:srgbClr val="C00000"/>
                </a:solidFill>
              </a:rPr>
              <a:t>double Higgs </a:t>
            </a:r>
            <a:r>
              <a:rPr lang="en-US" sz="1600" dirty="0" smtClean="0"/>
              <a:t>cross-section at ~3TeV is big</a:t>
            </a:r>
          </a:p>
          <a:p>
            <a:pPr>
              <a:buNone/>
            </a:pPr>
            <a:r>
              <a:rPr lang="en-US" sz="1600" dirty="0" smtClean="0">
                <a:sym typeface="Wingdings" pitchFamily="2" charset="2"/>
              </a:rPr>
              <a:t> access to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HHH self coupling</a:t>
            </a:r>
            <a:r>
              <a:rPr lang="en-US" sz="1600" dirty="0" smtClean="0">
                <a:sym typeface="Wingdings" pitchFamily="2" charset="2"/>
              </a:rPr>
              <a:t>, hence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Higgs potential!</a:t>
            </a:r>
          </a:p>
          <a:p>
            <a:pPr>
              <a:buNone/>
            </a:pPr>
            <a:endParaRPr lang="en-US" sz="1600" dirty="0" smtClean="0">
              <a:solidFill>
                <a:srgbClr val="C00000"/>
              </a:solidFill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For instance with 5 ab</a:t>
            </a:r>
            <a:r>
              <a:rPr lang="en-US" sz="1600" baseline="30000" dirty="0" smtClean="0">
                <a:cs typeface="Times New Roman" pitchFamily="18" charset="0"/>
                <a:sym typeface="Wingdings" pitchFamily="2" charset="2"/>
              </a:rPr>
              <a:t>-1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, we expect to measure </a:t>
            </a: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the triple </a:t>
            </a:r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  <a:sym typeface="Wingdings" pitchFamily="2" charset="2"/>
              </a:rPr>
              <a:t>HHH coupling with ~10% precision 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for </a:t>
            </a:r>
          </a:p>
          <a:p>
            <a:pPr>
              <a:buNone/>
            </a:pP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1600" baseline="-25000" dirty="0" smtClean="0"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=120 </a:t>
            </a:r>
            <a:r>
              <a:rPr lang="en-US" sz="1600" dirty="0" err="1" smtClean="0">
                <a:cs typeface="Times New Roman" pitchFamily="18" charset="0"/>
                <a:sym typeface="Wingdings" pitchFamily="2" charset="2"/>
              </a:rPr>
              <a:t>GeV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/c</a:t>
            </a:r>
            <a:r>
              <a:rPr lang="en-US" sz="1600" baseline="30000" dirty="0" smtClean="0"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895601"/>
            <a:ext cx="34290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685800"/>
            <a:ext cx="3485029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18"/>
          <p:cNvGrpSpPr/>
          <p:nvPr/>
        </p:nvGrpSpPr>
        <p:grpSpPr>
          <a:xfrm>
            <a:off x="990600" y="2895600"/>
            <a:ext cx="4648200" cy="2679700"/>
            <a:chOff x="990600" y="3873500"/>
            <a:chExt cx="4648200" cy="2679700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90600" y="3873500"/>
              <a:ext cx="4648200" cy="2679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3962400" y="3886201"/>
              <a:ext cx="1676400" cy="1077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600" dirty="0"/>
                <a:t>M</a:t>
              </a:r>
              <a:r>
                <a:rPr lang="en-US" sz="1600" baseline="-50000" dirty="0"/>
                <a:t>H </a:t>
              </a:r>
              <a:r>
                <a:rPr lang="en-US" sz="1600" dirty="0"/>
                <a:t>= 240 </a:t>
              </a:r>
              <a:r>
                <a:rPr lang="en-US" sz="1600" dirty="0" err="1" smtClean="0"/>
                <a:t>GeV</a:t>
              </a:r>
              <a:r>
                <a:rPr lang="en-US" sz="1600" dirty="0" smtClean="0"/>
                <a:t>/c</a:t>
              </a:r>
              <a:r>
                <a:rPr lang="en-US" sz="1600" baseline="30000" dirty="0" smtClean="0"/>
                <a:t>2</a:t>
              </a:r>
              <a:endParaRPr lang="en-US" sz="1600" baseline="30000" dirty="0"/>
            </a:p>
            <a:p>
              <a:r>
                <a:rPr lang="en-US" sz="1600" dirty="0"/>
                <a:t>        </a:t>
              </a:r>
              <a:r>
                <a:rPr lang="en-US" sz="1600" dirty="0" smtClean="0">
                  <a:solidFill>
                    <a:srgbClr val="00B050"/>
                  </a:solidFill>
                </a:rPr>
                <a:t>180 </a:t>
              </a:r>
              <a:r>
                <a:rPr lang="en-US" sz="1600" dirty="0" err="1" smtClean="0">
                  <a:solidFill>
                    <a:srgbClr val="00B050"/>
                  </a:solidFill>
                </a:rPr>
                <a:t>GeV</a:t>
              </a:r>
              <a:r>
                <a:rPr lang="en-US" sz="1600" dirty="0" smtClean="0">
                  <a:solidFill>
                    <a:srgbClr val="00B050"/>
                  </a:solidFill>
                </a:rPr>
                <a:t>/c</a:t>
              </a:r>
              <a:r>
                <a:rPr lang="en-US" sz="1600" baseline="30000" dirty="0" smtClean="0">
                  <a:solidFill>
                    <a:srgbClr val="00B050"/>
                  </a:solidFill>
                </a:rPr>
                <a:t>2</a:t>
              </a:r>
              <a:endParaRPr lang="en-US" sz="1600" baseline="30000" dirty="0">
                <a:solidFill>
                  <a:srgbClr val="00B050"/>
                </a:solidFill>
              </a:endParaRPr>
            </a:p>
            <a:p>
              <a:r>
                <a:rPr lang="en-US" sz="1600" dirty="0"/>
                <a:t>        </a:t>
              </a:r>
              <a:r>
                <a:rPr lang="en-US" sz="1600" dirty="0" smtClean="0">
                  <a:solidFill>
                    <a:srgbClr val="0066FF"/>
                  </a:solidFill>
                </a:rPr>
                <a:t>140 </a:t>
              </a:r>
              <a:r>
                <a:rPr lang="en-US" sz="1600" dirty="0" err="1" smtClean="0">
                  <a:solidFill>
                    <a:srgbClr val="0066FF"/>
                  </a:solidFill>
                </a:rPr>
                <a:t>GeV</a:t>
              </a:r>
              <a:r>
                <a:rPr lang="en-US" sz="1600" dirty="0" smtClean="0">
                  <a:solidFill>
                    <a:srgbClr val="0066FF"/>
                  </a:solidFill>
                </a:rPr>
                <a:t>/c</a:t>
              </a:r>
              <a:r>
                <a:rPr lang="en-US" sz="1600" baseline="30000" dirty="0" smtClean="0">
                  <a:solidFill>
                    <a:srgbClr val="0066FF"/>
                  </a:solidFill>
                </a:rPr>
                <a:t>2</a:t>
              </a:r>
              <a:endParaRPr lang="en-US" sz="1600" baseline="30000" dirty="0">
                <a:solidFill>
                  <a:srgbClr val="0066FF"/>
                </a:solidFill>
              </a:endParaRPr>
            </a:p>
            <a:p>
              <a:r>
                <a:rPr lang="en-US" sz="1600" dirty="0"/>
                <a:t>        </a:t>
              </a:r>
              <a:r>
                <a:rPr lang="en-US" sz="1600" dirty="0" smtClean="0">
                  <a:solidFill>
                    <a:srgbClr val="FF0000"/>
                  </a:solidFill>
                </a:rPr>
                <a:t>120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GeV</a:t>
              </a:r>
              <a:r>
                <a:rPr lang="en-US" sz="1600" dirty="0" smtClean="0">
                  <a:solidFill>
                    <a:srgbClr val="FF0000"/>
                  </a:solidFill>
                </a:rPr>
                <a:t>/c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2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791200" y="2036802"/>
            <a:ext cx="1447800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   1/s </a:t>
            </a:r>
          </a:p>
          <a:p>
            <a:r>
              <a:rPr lang="en-US" sz="1200" b="1" dirty="0" smtClean="0">
                <a:sym typeface="Symbol"/>
              </a:rPr>
              <a:t>~0.2 </a:t>
            </a:r>
            <a:r>
              <a:rPr lang="en-US" sz="1200" b="1" dirty="0" err="1" smtClean="0">
                <a:sym typeface="Symbol"/>
              </a:rPr>
              <a:t>fb</a:t>
            </a:r>
            <a:r>
              <a:rPr lang="en-US" sz="1200" b="1" dirty="0" smtClean="0">
                <a:sym typeface="Symbol"/>
              </a:rPr>
              <a:t> @ 0.5 TeV</a:t>
            </a:r>
            <a:endParaRPr lang="en-US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00" y="2036802"/>
            <a:ext cx="1371600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   log(s) </a:t>
            </a:r>
          </a:p>
          <a:p>
            <a:r>
              <a:rPr lang="en-US" sz="1200" b="1" dirty="0" smtClean="0">
                <a:sym typeface="Symbol"/>
              </a:rPr>
              <a:t>~1 </a:t>
            </a:r>
            <a:r>
              <a:rPr lang="en-US" sz="1200" b="1" dirty="0" err="1" smtClean="0">
                <a:sym typeface="Symbol"/>
              </a:rPr>
              <a:t>fb</a:t>
            </a:r>
            <a:r>
              <a:rPr lang="en-US" sz="1200" b="1" dirty="0" smtClean="0">
                <a:sym typeface="Symbol"/>
              </a:rPr>
              <a:t> @ 3 TeV</a:t>
            </a:r>
            <a:endParaRPr lang="en-US" sz="1200" b="1" dirty="0"/>
          </a:p>
        </p:txBody>
      </p:sp>
      <p:sp>
        <p:nvSpPr>
          <p:cNvPr id="13" name="Freeform 12"/>
          <p:cNvSpPr/>
          <p:nvPr/>
        </p:nvSpPr>
        <p:spPr>
          <a:xfrm>
            <a:off x="7162800" y="2656114"/>
            <a:ext cx="544286" cy="1055915"/>
          </a:xfrm>
          <a:custGeom>
            <a:avLst/>
            <a:gdLst>
              <a:gd name="connsiteX0" fmla="*/ 544286 w 544286"/>
              <a:gd name="connsiteY0" fmla="*/ 0 h 1055915"/>
              <a:gd name="connsiteX1" fmla="*/ 54429 w 544286"/>
              <a:gd name="connsiteY1" fmla="*/ 370115 h 1055915"/>
              <a:gd name="connsiteX2" fmla="*/ 217714 w 544286"/>
              <a:gd name="connsiteY2" fmla="*/ 1055915 h 1055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286" h="1055915">
                <a:moveTo>
                  <a:pt x="544286" y="0"/>
                </a:moveTo>
                <a:cubicBezTo>
                  <a:pt x="326572" y="97064"/>
                  <a:pt x="108858" y="194129"/>
                  <a:pt x="54429" y="370115"/>
                </a:cubicBezTo>
                <a:cubicBezTo>
                  <a:pt x="0" y="546101"/>
                  <a:pt x="108857" y="801008"/>
                  <a:pt x="217714" y="1055915"/>
                </a:cubicBezTo>
              </a:path>
            </a:pathLst>
          </a:cu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600200" y="0"/>
            <a:ext cx="7498080" cy="6096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about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CLIC?: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If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there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 light SM-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like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s-E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Higgs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…</a:t>
            </a:r>
            <a:r>
              <a:rPr kumimoji="0" lang="es-E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  <a:sym typeface="Symbol"/>
              </a:rPr>
              <a:t> 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57400" y="5791200"/>
            <a:ext cx="5587683" cy="369332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Should we test b-jet resolution for different aspect ratios?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4868</TotalTime>
  <Words>501</Words>
  <Application>Microsoft Office PowerPoint</Application>
  <PresentationFormat>On-screen Show (4:3)</PresentationFormat>
  <Paragraphs>128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Thoughts on detector optimization:  aspect ratio</vt:lpstr>
      <vt:lpstr>Introduction   </vt:lpstr>
      <vt:lpstr>Introduction   </vt:lpstr>
      <vt:lpstr>Generic Studies for ILD   </vt:lpstr>
      <vt:lpstr>Benchmark Channels for ILD Optimization  </vt:lpstr>
      <vt:lpstr>Detector options for ILD   </vt:lpstr>
      <vt:lpstr>September 08 Conclusions for ILD Optimization   </vt:lpstr>
      <vt:lpstr>What about CLIC?: If there is a light SM-like Higgs…   </vt:lpstr>
      <vt:lpstr>Slide 9</vt:lpstr>
      <vt:lpstr>What about CLIC: If there is NP the Higgs may not be light…   </vt:lpstr>
      <vt:lpstr>Conclusions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Frederic Teubert</cp:lastModifiedBy>
  <cp:revision>850</cp:revision>
  <dcterms:created xsi:type="dcterms:W3CDTF">2006-08-16T00:00:00Z</dcterms:created>
  <dcterms:modified xsi:type="dcterms:W3CDTF">2009-02-15T23:00:18Z</dcterms:modified>
</cp:coreProperties>
</file>