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12"/>
  </p:notesMasterIdLst>
  <p:sldIdLst>
    <p:sldId id="259" r:id="rId5"/>
    <p:sldId id="298" r:id="rId6"/>
    <p:sldId id="326" r:id="rId7"/>
    <p:sldId id="361" r:id="rId8"/>
    <p:sldId id="363" r:id="rId9"/>
    <p:sldId id="364" r:id="rId10"/>
    <p:sldId id="262" r:id="rId11"/>
  </p:sldIdLst>
  <p:sldSz cx="9144000" cy="6858000" type="screen4x3"/>
  <p:notesSz cx="6797675" cy="9928225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Caterina Bertone" initials="CB" lastIdx="1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9B5"/>
    <a:srgbClr val="3861AA"/>
    <a:srgbClr val="5BC1E6"/>
    <a:srgbClr val="005872"/>
    <a:srgbClr val="284579"/>
    <a:srgbClr val="9CB0D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9666" autoAdjust="0"/>
    <p:restoredTop sz="95355" autoAdjust="0"/>
  </p:normalViewPr>
  <p:slideViewPr>
    <p:cSldViewPr snapToGrid="0" snapToObjects="1">
      <p:cViewPr>
        <p:scale>
          <a:sx n="125" d="100"/>
          <a:sy n="125" d="100"/>
        </p:scale>
        <p:origin x="672" y="13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commentAuthors" Target="commentAuthor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B2CD457-2C93-4605-B86D-F519940C8090}" type="datetimeFigureOut">
              <a:rPr lang="en-GB" smtClean="0"/>
              <a:t>16/12/2015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AAD5AE1-8DAA-4720-851B-5749129BDBE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3027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AD5AE1-8DAA-4720-851B-5749129BDBE5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5434307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AD5AE1-8DAA-4720-851B-5749129BDBE5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6872342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AD5AE1-8DAA-4720-851B-5749129BDBE5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9543537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AD5AE1-8DAA-4720-851B-5749129BDBE5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1516282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AD5AE1-8DAA-4720-851B-5749129BDBE5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4942064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AD5AE1-8DAA-4720-851B-5749129BDBE5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193815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jpeg"/><Relationship Id="rId4" Type="http://schemas.openxmlformats.org/officeDocument/2006/relationships/image" Target="../media/image4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08310" y="1608069"/>
            <a:ext cx="3978489" cy="2506731"/>
          </a:xfrm>
        </p:spPr>
        <p:txBody>
          <a:bodyPr/>
          <a:lstStyle>
            <a:lvl1pPr algn="l">
              <a:lnSpc>
                <a:spcPct val="100000"/>
              </a:lnSpc>
              <a:defRPr b="1" i="0">
                <a:solidFill>
                  <a:srgbClr val="005872"/>
                </a:solidFill>
                <a:effectLst/>
                <a:latin typeface="Calibri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114800"/>
            <a:ext cx="8229600" cy="1828800"/>
          </a:xfrm>
        </p:spPr>
        <p:txBody>
          <a:bodyPr lIns="0" rIns="0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500" b="1">
                <a:solidFill>
                  <a:schemeClr val="bg1">
                    <a:lumMod val="50000"/>
                  </a:schemeClr>
                </a:solidFill>
                <a:effectLst/>
                <a:latin typeface="Calibri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4561279" y="1967225"/>
            <a:ext cx="0" cy="1786759"/>
          </a:xfrm>
          <a:prstGeom prst="line">
            <a:avLst/>
          </a:prstGeom>
          <a:ln>
            <a:solidFill>
              <a:srgbClr val="5BC1E6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692447" y="6117173"/>
            <a:ext cx="76836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The </a:t>
            </a:r>
            <a:r>
              <a:rPr lang="en-US" sz="1200" dirty="0" err="1" smtClean="0">
                <a:solidFill>
                  <a:schemeClr val="accent5">
                    <a:lumMod val="75000"/>
                  </a:schemeClr>
                </a:solidFill>
              </a:rPr>
              <a:t>HiLumi</a:t>
            </a:r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 LHC Design Study is included in the High Luminosity LHC project and is partly funded by the European Commission within the Framework </a:t>
            </a:r>
            <a:r>
              <a:rPr lang="en-US" sz="1200" dirty="0" err="1" smtClean="0">
                <a:solidFill>
                  <a:schemeClr val="accent5">
                    <a:lumMod val="75000"/>
                  </a:schemeClr>
                </a:solidFill>
              </a:rPr>
              <a:t>Programme</a:t>
            </a:r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 7 Capacities Specific </a:t>
            </a:r>
            <a:r>
              <a:rPr lang="en-US" sz="1200" dirty="0" err="1" smtClean="0">
                <a:solidFill>
                  <a:schemeClr val="accent5">
                    <a:lumMod val="75000"/>
                  </a:schemeClr>
                </a:solidFill>
              </a:rPr>
              <a:t>Programme</a:t>
            </a:r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, Grant Agreement 284404. </a:t>
            </a:r>
            <a:endParaRPr lang="en-GB" sz="1200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60290" y="6168005"/>
            <a:ext cx="417381" cy="281731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0847" y="6128871"/>
            <a:ext cx="441600" cy="360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7239" y="1802165"/>
            <a:ext cx="4313433" cy="20798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28793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1196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GB" smtClean="0"/>
              <a:t>HL-LHC Technical Infrastructure Meeting - WP17.2 - 17.12.2015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578561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0" y="1189037"/>
            <a:ext cx="8229600" cy="5349240"/>
          </a:xfrm>
        </p:spPr>
        <p:txBody>
          <a:bodyPr anchor="ctr" anchorCtr="1">
            <a:noAutofit/>
          </a:bodyPr>
          <a:lstStyle>
            <a:lvl1pPr marL="0" indent="0">
              <a:buFontTx/>
              <a:buNone/>
              <a:defRPr sz="4000" baseline="0">
                <a:solidFill>
                  <a:srgbClr val="005872"/>
                </a:solidFill>
                <a:effectLst/>
                <a:latin typeface="Calibri" pitchFamily="34" charset="0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1196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GB" smtClean="0"/>
              <a:t>HL-LHC Technical Infrastructure Meeting - WP17.2 - 17.12.2015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381266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189038"/>
            <a:ext cx="4038600" cy="5348922"/>
          </a:xfrm>
        </p:spPr>
        <p:txBody>
          <a:bodyPr/>
          <a:lstStyle>
            <a:lvl1pPr>
              <a:defRPr sz="3200">
                <a:latin typeface="Calibri" pitchFamily="34" charset="0"/>
              </a:defRPr>
            </a:lvl1pPr>
            <a:lvl2pPr marL="346075" indent="-228600">
              <a:defRPr sz="3200">
                <a:latin typeface="Calibri" pitchFamily="34" charset="0"/>
              </a:defRPr>
            </a:lvl2pPr>
            <a:lvl3pPr marL="452438" indent="-228600">
              <a:defRPr sz="2800">
                <a:latin typeface="Calibri" pitchFamily="34" charset="0"/>
              </a:defRPr>
            </a:lvl3pPr>
            <a:lvl4pPr marL="569913" indent="-228600">
              <a:defRPr sz="2800">
                <a:latin typeface="Calibri" pitchFamily="34" charset="0"/>
              </a:defRPr>
            </a:lvl4pPr>
            <a:lvl5pPr marL="685800" indent="-228600">
              <a:defRPr sz="2800">
                <a:latin typeface="Calibri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189038"/>
            <a:ext cx="4038600" cy="5348922"/>
          </a:xfrm>
        </p:spPr>
        <p:txBody>
          <a:bodyPr/>
          <a:lstStyle>
            <a:lvl1pPr>
              <a:defRPr sz="3200">
                <a:latin typeface="Calibri" pitchFamily="34" charset="0"/>
              </a:defRPr>
            </a:lvl1pPr>
            <a:lvl2pPr marL="346075" indent="-228600">
              <a:defRPr sz="3200">
                <a:latin typeface="Calibri" pitchFamily="34" charset="0"/>
              </a:defRPr>
            </a:lvl2pPr>
            <a:lvl3pPr marL="452438" indent="-228600">
              <a:defRPr sz="2800">
                <a:latin typeface="Calibri" pitchFamily="34" charset="0"/>
              </a:defRPr>
            </a:lvl3pPr>
            <a:lvl4pPr marL="569913" indent="-228600">
              <a:defRPr sz="2800">
                <a:latin typeface="Calibri" pitchFamily="34" charset="0"/>
              </a:defRPr>
            </a:lvl4pPr>
            <a:lvl5pPr marL="685800" indent="-228600">
              <a:defRPr sz="2800">
                <a:latin typeface="Calibri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1196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GB" smtClean="0"/>
              <a:t>HL-LHC Technical Infrastructure Meeting - WP17.2 - 17.12.2015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291446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1196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GB" smtClean="0"/>
              <a:t>HL-LHC Technical Infrastructure Meeting - WP17.2 - 17.12.2015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277959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0" y="274638"/>
            <a:ext cx="8229600" cy="6263639"/>
          </a:xfrm>
        </p:spPr>
        <p:txBody>
          <a:bodyPr anchor="ctr" anchorCtr="1">
            <a:noAutofit/>
          </a:bodyPr>
          <a:lstStyle>
            <a:lvl1pPr marL="0" indent="0">
              <a:buFontTx/>
              <a:buNone/>
              <a:defRPr sz="4000" baseline="0">
                <a:solidFill>
                  <a:srgbClr val="005872"/>
                </a:solidFill>
                <a:effectLst/>
                <a:latin typeface="Calibri" pitchFamily="34" charset="0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1196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GB" smtClean="0"/>
              <a:t>HL-LHC Technical Infrastructure Meeting - WP17.2 - 17.12.2015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857947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1196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GB" smtClean="0"/>
              <a:t>HL-LHC Technical Infrastructure Meeting - WP17.2 - 17.12.2015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884513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Fina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 userDrawn="1"/>
        </p:nvSpPr>
        <p:spPr>
          <a:xfrm>
            <a:off x="692447" y="6117173"/>
            <a:ext cx="76836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The </a:t>
            </a:r>
            <a:r>
              <a:rPr lang="en-US" sz="1200" dirty="0" err="1" smtClean="0">
                <a:solidFill>
                  <a:schemeClr val="accent5">
                    <a:lumMod val="75000"/>
                  </a:schemeClr>
                </a:solidFill>
              </a:rPr>
              <a:t>HiLumi</a:t>
            </a:r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 LHC Design Study is included in the High Luminosity LHC project and is partly funded by the European Commission within the Framework </a:t>
            </a:r>
            <a:r>
              <a:rPr lang="en-US" sz="1200" dirty="0" err="1" smtClean="0">
                <a:solidFill>
                  <a:schemeClr val="accent5">
                    <a:lumMod val="75000"/>
                  </a:schemeClr>
                </a:solidFill>
              </a:rPr>
              <a:t>Programme</a:t>
            </a:r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 7 Capacities Specific </a:t>
            </a:r>
            <a:r>
              <a:rPr lang="en-US" sz="1200" dirty="0" err="1" smtClean="0">
                <a:solidFill>
                  <a:schemeClr val="accent5">
                    <a:lumMod val="75000"/>
                  </a:schemeClr>
                </a:solidFill>
              </a:rPr>
              <a:t>Programme</a:t>
            </a:r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, Grant Agreement 284404. </a:t>
            </a:r>
            <a:endParaRPr lang="en-GB" sz="1200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60290" y="6168005"/>
            <a:ext cx="417381" cy="28173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0847" y="6128871"/>
            <a:ext cx="441600" cy="3600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25292" y="2108488"/>
            <a:ext cx="3817931" cy="18408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35898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2.jpe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jp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86800" y="6537960"/>
            <a:ext cx="457200" cy="320040"/>
          </a:xfrm>
          <a:prstGeom prst="rect">
            <a:avLst/>
          </a:prstGeom>
        </p:spPr>
        <p:txBody>
          <a:bodyPr vert="horz" lIns="91440" tIns="0" rIns="91440" bIns="0" rtlCol="0" anchor="ctr" anchorCtr="0"/>
          <a:lstStyle>
            <a:lvl1pPr algn="r">
              <a:defRPr sz="1200" b="1" baseline="0">
                <a:solidFill>
                  <a:schemeClr val="tx1"/>
                </a:solidFill>
              </a:defRPr>
            </a:lvl1pPr>
          </a:lstStyle>
          <a:p>
            <a:fld id="{0FA004B2-1541-5046-B6F2-22AF5658571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14400"/>
          </a:xfrm>
          <a:prstGeom prst="rect">
            <a:avLst/>
          </a:prstGeom>
        </p:spPr>
        <p:txBody>
          <a:bodyPr vert="horz" lIns="36000" tIns="0" rIns="36000" bIns="0" rtlCol="0" anchor="ctr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88719"/>
            <a:ext cx="8229600" cy="5349240"/>
          </a:xfrm>
          <a:prstGeom prst="rect">
            <a:avLst/>
          </a:prstGeom>
        </p:spPr>
        <p:txBody>
          <a:bodyPr vert="horz" lIns="91440" tIns="0" rIns="91440" bIns="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pic>
        <p:nvPicPr>
          <p:cNvPr id="10" name="Picture 9" descr="2011-10-04_logoHiLumi561px.jpg"/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275" y="6163009"/>
            <a:ext cx="777850" cy="374952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1196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GB" smtClean="0"/>
              <a:t>HL-LHC Technical Infrastructure Meeting - WP17.2 - 17.12.2015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499537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50" r:id="rId2"/>
    <p:sldLayoutId id="2147483659" r:id="rId3"/>
    <p:sldLayoutId id="2147483657" r:id="rId4"/>
    <p:sldLayoutId id="2147483654" r:id="rId5"/>
    <p:sldLayoutId id="2147483658" r:id="rId6"/>
    <p:sldLayoutId id="2147483655" r:id="rId7"/>
    <p:sldLayoutId id="2147483660" r:id="rId8"/>
  </p:sldLayoutIdLst>
  <p:timing>
    <p:tnLst>
      <p:par>
        <p:cTn id="1" dur="indefinite" restart="never" nodeType="tmRoot"/>
      </p:par>
    </p:tnLst>
  </p:timing>
  <p:hf hdr="0" dt="0"/>
  <p:txStyles>
    <p:titleStyle>
      <a:lvl1pPr algn="l" defTabSz="457200" rtl="0" eaLnBrk="1" latinLnBrk="0" hangingPunct="1">
        <a:spcBef>
          <a:spcPct val="0"/>
        </a:spcBef>
        <a:buNone/>
        <a:defRPr sz="4000" kern="1200" baseline="0">
          <a:solidFill>
            <a:schemeClr val="tx1">
              <a:lumMod val="75000"/>
              <a:lumOff val="25000"/>
            </a:schemeClr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457200" rtl="0" eaLnBrk="1" latinLnBrk="0" hangingPunct="1">
        <a:lnSpc>
          <a:spcPct val="120000"/>
        </a:lnSpc>
        <a:spcBef>
          <a:spcPts val="600"/>
        </a:spcBef>
        <a:buClr>
          <a:srgbClr val="0089B5"/>
        </a:buClr>
        <a:buFont typeface="Arial"/>
        <a:buChar char="•"/>
        <a:defRPr sz="3200" kern="1200">
          <a:solidFill>
            <a:schemeClr val="tx1">
              <a:lumMod val="75000"/>
              <a:lumOff val="25000"/>
            </a:schemeClr>
          </a:solidFill>
          <a:effectLst/>
          <a:latin typeface="+mn-lt"/>
          <a:ea typeface="+mn-ea"/>
          <a:cs typeface="+mn-cs"/>
        </a:defRPr>
      </a:lvl1pPr>
      <a:lvl2pPr marL="457200" indent="-228600" algn="l" defTabSz="457200" rtl="0" eaLnBrk="1" latinLnBrk="0" hangingPunct="1">
        <a:lnSpc>
          <a:spcPct val="120000"/>
        </a:lnSpc>
        <a:spcBef>
          <a:spcPts val="400"/>
        </a:spcBef>
        <a:buClr>
          <a:srgbClr val="0089B5"/>
        </a:buClr>
        <a:buSzPct val="95000"/>
        <a:buFont typeface="Arial"/>
        <a:buChar char="•"/>
        <a:defRPr sz="3200" kern="1200" baseline="0">
          <a:solidFill>
            <a:schemeClr val="tx1">
              <a:lumMod val="75000"/>
              <a:lumOff val="25000"/>
            </a:schemeClr>
          </a:solidFill>
          <a:effectLst/>
          <a:latin typeface="+mn-lt"/>
          <a:ea typeface="+mn-ea"/>
          <a:cs typeface="+mn-cs"/>
        </a:defRPr>
      </a:lvl2pPr>
      <a:lvl3pPr marL="685800" indent="-228600" algn="l" defTabSz="457200" rtl="0" eaLnBrk="1" latinLnBrk="0" hangingPunct="1">
        <a:lnSpc>
          <a:spcPct val="120000"/>
        </a:lnSpc>
        <a:spcBef>
          <a:spcPts val="200"/>
        </a:spcBef>
        <a:buClr>
          <a:srgbClr val="0089B5"/>
        </a:buClr>
        <a:buSzPct val="90000"/>
        <a:buFont typeface="Arial"/>
        <a:buChar char="•"/>
        <a:defRPr sz="2800" kern="1200" baseline="0">
          <a:solidFill>
            <a:schemeClr val="tx1">
              <a:lumMod val="75000"/>
              <a:lumOff val="25000"/>
            </a:schemeClr>
          </a:solidFill>
          <a:effectLst/>
          <a:latin typeface="+mn-lt"/>
          <a:ea typeface="+mn-ea"/>
          <a:cs typeface="+mn-cs"/>
        </a:defRPr>
      </a:lvl3pPr>
      <a:lvl4pPr marL="914400" indent="-228600" algn="l" defTabSz="457200" rtl="0" eaLnBrk="1" latinLnBrk="0" hangingPunct="1">
        <a:lnSpc>
          <a:spcPct val="120000"/>
        </a:lnSpc>
        <a:spcBef>
          <a:spcPts val="200"/>
        </a:spcBef>
        <a:buClr>
          <a:srgbClr val="0089B5"/>
        </a:buClr>
        <a:buSzPct val="90000"/>
        <a:buFont typeface="Arial"/>
        <a:buChar char="•"/>
        <a:defRPr sz="2800" kern="1200" baseline="0">
          <a:solidFill>
            <a:schemeClr val="tx1">
              <a:lumMod val="75000"/>
              <a:lumOff val="25000"/>
            </a:schemeClr>
          </a:solidFill>
          <a:effectLst/>
          <a:latin typeface="+mn-lt"/>
          <a:ea typeface="+mn-ea"/>
          <a:cs typeface="+mn-cs"/>
        </a:defRPr>
      </a:lvl4pPr>
      <a:lvl5pPr marL="1143000" indent="-228600" algn="l" defTabSz="457200" rtl="0" eaLnBrk="1" latinLnBrk="0" hangingPunct="1">
        <a:lnSpc>
          <a:spcPct val="120000"/>
        </a:lnSpc>
        <a:spcBef>
          <a:spcPts val="0"/>
        </a:spcBef>
        <a:buClr>
          <a:schemeClr val="bg1">
            <a:lumMod val="50000"/>
          </a:schemeClr>
        </a:buClr>
        <a:buSzPct val="90000"/>
        <a:buFont typeface="Arial"/>
        <a:buChar char="•"/>
        <a:defRPr sz="2800" kern="1200" baseline="0">
          <a:solidFill>
            <a:schemeClr val="tx1">
              <a:lumMod val="50000"/>
              <a:lumOff val="50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edms.cern.ch/document/1516703/0.2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en-US" sz="2800" dirty="0" smtClean="0"/>
              <a:t>HL_LHC</a:t>
            </a:r>
            <a:r>
              <a:rPr lang="en-US" altLang="en-US" sz="2800" dirty="0"/>
              <a:t>, </a:t>
            </a:r>
            <a:r>
              <a:rPr lang="en-US" altLang="en-US" sz="2800" dirty="0" smtClean="0"/>
              <a:t>WP17.2 -</a:t>
            </a:r>
            <a:r>
              <a:rPr lang="en-US" altLang="en-US" sz="2800" dirty="0"/>
              <a:t/>
            </a:r>
            <a:br>
              <a:rPr lang="en-US" altLang="en-US" sz="2800" dirty="0"/>
            </a:br>
            <a:r>
              <a:rPr lang="en-US" altLang="en-US" sz="2800" dirty="0" smtClean="0"/>
              <a:t>Electrical distribution</a:t>
            </a:r>
            <a:endParaRPr lang="en-GB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457200" y="4286250"/>
            <a:ext cx="8229600" cy="1657350"/>
          </a:xfrm>
        </p:spPr>
        <p:txBody>
          <a:bodyPr>
            <a:normAutofit/>
          </a:bodyPr>
          <a:lstStyle/>
          <a:p>
            <a:r>
              <a:rPr lang="en-GB" dirty="0"/>
              <a:t>Review of EN-EL cooling and ventilation </a:t>
            </a:r>
            <a:r>
              <a:rPr lang="en-GB" dirty="0" smtClean="0"/>
              <a:t>equipment needs  (not included DC cabling)</a:t>
            </a:r>
            <a:endParaRPr lang="en-US" altLang="en-US" i="1" dirty="0" smtClean="0">
              <a:latin typeface="Arial Narrow" charset="0"/>
            </a:endParaRPr>
          </a:p>
          <a:p>
            <a:r>
              <a:rPr lang="en-US" altLang="en-US" sz="1900" i="1" dirty="0" smtClean="0">
                <a:latin typeface="Arial Narrow" charset="0"/>
              </a:rPr>
              <a:t>17 Dec 2015 – </a:t>
            </a:r>
            <a:r>
              <a:rPr lang="en-US" altLang="en-US" sz="1900" i="1" dirty="0">
                <a:latin typeface="Arial Narrow" charset="0"/>
              </a:rPr>
              <a:t>EDMS </a:t>
            </a:r>
            <a:r>
              <a:rPr lang="fr-CH" altLang="en-US" sz="1900" i="1" dirty="0" smtClean="0"/>
              <a:t>xx</a:t>
            </a:r>
          </a:p>
          <a:p>
            <a:r>
              <a:rPr lang="en-US" altLang="en-US" sz="1600" i="1" dirty="0" smtClean="0">
                <a:latin typeface="Arial Narrow" charset="0"/>
              </a:rPr>
              <a:t>N</a:t>
            </a:r>
            <a:r>
              <a:rPr lang="en-US" altLang="en-US" sz="1600" i="1" dirty="0">
                <a:latin typeface="Arial Narrow" charset="0"/>
              </a:rPr>
              <a:t>. Dos Santos (on behalf of EN-EL group)</a:t>
            </a:r>
          </a:p>
          <a:p>
            <a:endParaRPr lang="en-GB" sz="1900" i="1" dirty="0">
              <a:latin typeface="Arial Narrow" charset="0"/>
            </a:endParaRPr>
          </a:p>
          <a:p>
            <a:endParaRPr lang="en-US" altLang="en-US" sz="2000" i="1" dirty="0">
              <a:latin typeface="Arial Narrow" charset="0"/>
            </a:endParaRP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94055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2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 smtClean="0"/>
              <a:t>Presentation</a:t>
            </a:r>
            <a:r>
              <a:rPr lang="fr-CH" dirty="0" smtClean="0"/>
              <a:t> content: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188719"/>
            <a:ext cx="8229600" cy="4773931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GB" sz="2400" dirty="0" smtClean="0"/>
              <a:t>Equipment inventory per building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sz="2400" dirty="0" smtClean="0"/>
              <a:t>Thermal loads and temperature needs per building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sz="2400" dirty="0"/>
              <a:t>Thermal loads </a:t>
            </a:r>
            <a:r>
              <a:rPr lang="en-GB" sz="2400" dirty="0" smtClean="0"/>
              <a:t>and temperature-humidity parameters update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sz="2400" dirty="0" smtClean="0"/>
              <a:t>Conclusions</a:t>
            </a:r>
          </a:p>
          <a:p>
            <a:pPr>
              <a:buFont typeface="Wingdings" panose="05000000000000000000" pitchFamily="2" charset="2"/>
              <a:buChar char="§"/>
            </a:pPr>
            <a:endParaRPr lang="en-GB" sz="2400" dirty="0"/>
          </a:p>
          <a:p>
            <a:pPr marL="228600" lvl="1" indent="0" algn="ctr">
              <a:buNone/>
            </a:pPr>
            <a:r>
              <a:rPr lang="en-GB" sz="2400" u="sng" dirty="0" smtClean="0"/>
              <a:t>For DC cabling needs, please refer to JC. Guillaume presentation</a:t>
            </a:r>
          </a:p>
          <a:p>
            <a:pPr>
              <a:buFont typeface="Wingdings" panose="05000000000000000000" pitchFamily="2" charset="2"/>
              <a:buChar char="§"/>
            </a:pPr>
            <a:endParaRPr lang="en-GB" sz="2400" dirty="0" smtClean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728000" y="6240780"/>
            <a:ext cx="5746120" cy="365125"/>
          </a:xfrm>
        </p:spPr>
        <p:txBody>
          <a:bodyPr/>
          <a:lstStyle/>
          <a:p>
            <a:r>
              <a:rPr lang="en-GB" smtClean="0"/>
              <a:t>HL-LHC Technical Infrastructure Meeting - WP17.2 - 17.12.2015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27702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3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71475" y="274638"/>
            <a:ext cx="8620125" cy="914400"/>
          </a:xfrm>
        </p:spPr>
        <p:txBody>
          <a:bodyPr/>
          <a:lstStyle/>
          <a:p>
            <a:r>
              <a:rPr lang="en-GB" sz="2800" dirty="0"/>
              <a:t>Equipment inventory per </a:t>
            </a:r>
            <a:r>
              <a:rPr lang="en-GB" sz="2800" dirty="0" smtClean="0"/>
              <a:t>building (LHC1 = LHC5)</a:t>
            </a:r>
            <a:endParaRPr lang="en-GB" sz="2800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501417" y="5152072"/>
            <a:ext cx="8134350" cy="95059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000" dirty="0"/>
              <a:t>WP17 Equipment characteristics and the technical needs - Technical </a:t>
            </a:r>
            <a:r>
              <a:rPr lang="en-GB" sz="2000" dirty="0" smtClean="0"/>
              <a:t>infrastructure - </a:t>
            </a:r>
            <a:r>
              <a:rPr lang="en-GB" sz="2000" dirty="0" smtClean="0">
                <a:hlinkClick r:id="rId3"/>
              </a:rPr>
              <a:t>https</a:t>
            </a:r>
            <a:r>
              <a:rPr lang="en-GB" sz="2000" dirty="0">
                <a:hlinkClick r:id="rId3"/>
              </a:rPr>
              <a:t>://</a:t>
            </a:r>
            <a:r>
              <a:rPr lang="en-GB" sz="2000" dirty="0" smtClean="0">
                <a:hlinkClick r:id="rId3"/>
              </a:rPr>
              <a:t>edms.cern.ch/document/1516703/0.2 </a:t>
            </a:r>
            <a:endParaRPr lang="en-GB" sz="2000" dirty="0"/>
          </a:p>
          <a:p>
            <a:pPr marL="0" indent="0">
              <a:buNone/>
            </a:pPr>
            <a:endParaRPr lang="en-US" sz="2000" dirty="0" smtClean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728000" y="6240780"/>
            <a:ext cx="5746120" cy="365125"/>
          </a:xfrm>
        </p:spPr>
        <p:txBody>
          <a:bodyPr/>
          <a:lstStyle/>
          <a:p>
            <a:r>
              <a:rPr lang="en-GB" dirty="0" smtClean="0"/>
              <a:t>HL-LHC Technical Infrastructure Meeting - WP17.2 - 17.12.2015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1474" y="1189038"/>
            <a:ext cx="8394237" cy="38401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1243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4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71475" y="274638"/>
            <a:ext cx="8620125" cy="914400"/>
          </a:xfrm>
        </p:spPr>
        <p:txBody>
          <a:bodyPr/>
          <a:lstStyle/>
          <a:p>
            <a:r>
              <a:rPr lang="en-GB" sz="2400" dirty="0"/>
              <a:t>Thermal loads and temperature needs per </a:t>
            </a:r>
            <a:r>
              <a:rPr lang="en-GB" sz="2400" dirty="0" smtClean="0"/>
              <a:t>building (LHC1 = LHC5)</a:t>
            </a:r>
            <a:endParaRPr lang="en-GB" sz="2400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728000" y="6240780"/>
            <a:ext cx="5746120" cy="365125"/>
          </a:xfrm>
        </p:spPr>
        <p:txBody>
          <a:bodyPr/>
          <a:lstStyle/>
          <a:p>
            <a:r>
              <a:rPr lang="en-GB" dirty="0" smtClean="0"/>
              <a:t>HL-LHC Technical Infrastructure Meeting - WP17.2 - 17.12.2015</a:t>
            </a:r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9747" y="1040131"/>
            <a:ext cx="8277689" cy="3344862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594360" y="4511119"/>
            <a:ext cx="35356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EL thermal loads per building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891540" y="4907478"/>
            <a:ext cx="35356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Min/Max Temperature per building</a:t>
            </a:r>
            <a:endParaRPr lang="en-GB" dirty="0"/>
          </a:p>
        </p:txBody>
      </p:sp>
      <p:sp>
        <p:nvSpPr>
          <p:cNvPr id="12" name="Bent-Up Arrow 11"/>
          <p:cNvSpPr/>
          <p:nvPr/>
        </p:nvSpPr>
        <p:spPr>
          <a:xfrm>
            <a:off x="3634740" y="4502766"/>
            <a:ext cx="1584960" cy="232251"/>
          </a:xfrm>
          <a:prstGeom prst="bentUpArrow">
            <a:avLst>
              <a:gd name="adj1" fmla="val 25000"/>
              <a:gd name="adj2" fmla="val 28281"/>
              <a:gd name="adj3" fmla="val 50000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Bent-Up Arrow 12"/>
          <p:cNvSpPr/>
          <p:nvPr/>
        </p:nvSpPr>
        <p:spPr>
          <a:xfrm>
            <a:off x="4366260" y="4511120"/>
            <a:ext cx="1165860" cy="627460"/>
          </a:xfrm>
          <a:prstGeom prst="bentUpArrow">
            <a:avLst>
              <a:gd name="adj1" fmla="val 9237"/>
              <a:gd name="adj2" fmla="val 10686"/>
              <a:gd name="adj3" fmla="val 19101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extBox 13"/>
          <p:cNvSpPr txBox="1"/>
          <p:nvPr/>
        </p:nvSpPr>
        <p:spPr>
          <a:xfrm>
            <a:off x="1158240" y="5348963"/>
            <a:ext cx="59969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Minimum air flow renovation for batteries </a:t>
            </a:r>
            <a:r>
              <a:rPr lang="en-GB" sz="1100" dirty="0" smtClean="0"/>
              <a:t>(</a:t>
            </a:r>
            <a:r>
              <a:rPr lang="en-GB" sz="1100" dirty="0"/>
              <a:t>NF C </a:t>
            </a:r>
            <a:r>
              <a:rPr lang="en-GB" sz="1100" dirty="0" smtClean="0"/>
              <a:t>58-311 and </a:t>
            </a:r>
            <a:r>
              <a:rPr lang="en-GB" sz="1100" dirty="0"/>
              <a:t>EN </a:t>
            </a:r>
            <a:r>
              <a:rPr lang="en-GB" sz="1100" dirty="0" smtClean="0"/>
              <a:t>50272-2) </a:t>
            </a:r>
            <a:endParaRPr lang="en-GB" dirty="0"/>
          </a:p>
        </p:txBody>
      </p:sp>
      <p:sp>
        <p:nvSpPr>
          <p:cNvPr id="16" name="Bent-Up Arrow 15"/>
          <p:cNvSpPr/>
          <p:nvPr/>
        </p:nvSpPr>
        <p:spPr>
          <a:xfrm>
            <a:off x="7155180" y="4502766"/>
            <a:ext cx="548640" cy="1069678"/>
          </a:xfrm>
          <a:prstGeom prst="bentUpArrow">
            <a:avLst>
              <a:gd name="adj1" fmla="val 11209"/>
              <a:gd name="adj2" fmla="val 15547"/>
              <a:gd name="adj3" fmla="val 26045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TextBox 16"/>
          <p:cNvSpPr txBox="1"/>
          <p:nvPr/>
        </p:nvSpPr>
        <p:spPr>
          <a:xfrm>
            <a:off x="5575935" y="1526857"/>
            <a:ext cx="3535680" cy="369332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FF0000"/>
                </a:solidFill>
              </a:rPr>
              <a:t>EL requirements on 17 July 2015</a:t>
            </a:r>
            <a:endParaRPr lang="en-GB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6896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4855" y="1083704"/>
            <a:ext cx="8836745" cy="3376690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5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71475" y="274638"/>
            <a:ext cx="8620125" cy="914400"/>
          </a:xfrm>
        </p:spPr>
        <p:txBody>
          <a:bodyPr/>
          <a:lstStyle/>
          <a:p>
            <a:r>
              <a:rPr lang="en-GB" sz="2400" dirty="0" smtClean="0"/>
              <a:t>Thermal </a:t>
            </a:r>
            <a:r>
              <a:rPr lang="en-GB" sz="2400" dirty="0"/>
              <a:t>loads and temperature-humidity parameters update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728000" y="6240780"/>
            <a:ext cx="5746120" cy="365125"/>
          </a:xfrm>
        </p:spPr>
        <p:txBody>
          <a:bodyPr/>
          <a:lstStyle/>
          <a:p>
            <a:r>
              <a:rPr lang="en-GB" dirty="0" smtClean="0"/>
              <a:t>HL-LHC Technical Infrastructure Meeting - WP17.2 - 17.12.2015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125796" y="4543652"/>
            <a:ext cx="2312604" cy="369332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n-GB" dirty="0" smtClean="0"/>
              <a:t>Orange cells </a:t>
            </a:r>
            <a:r>
              <a:rPr lang="en-GB" dirty="0" smtClean="0">
                <a:sym typeface="Wingdings" panose="05000000000000000000" pitchFamily="2" charset="2"/>
              </a:rPr>
              <a:t> </a:t>
            </a:r>
            <a:r>
              <a:rPr lang="en-GB" dirty="0" smtClean="0">
                <a:sym typeface="Wingdings" panose="05000000000000000000" pitchFamily="2" charset="2"/>
              </a:rPr>
              <a:t>update</a:t>
            </a:r>
            <a:endParaRPr lang="en-GB" dirty="0"/>
          </a:p>
        </p:txBody>
      </p:sp>
      <p:sp>
        <p:nvSpPr>
          <p:cNvPr id="14" name="TextBox 13"/>
          <p:cNvSpPr txBox="1"/>
          <p:nvPr/>
        </p:nvSpPr>
        <p:spPr>
          <a:xfrm>
            <a:off x="944880" y="5621834"/>
            <a:ext cx="79705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Temperature range and humidity parameters for EL equipment are under revision (on going discussions inside EL group) </a:t>
            </a:r>
            <a:r>
              <a:rPr lang="en-GB" dirty="0" smtClean="0">
                <a:sym typeface="Wingdings" panose="05000000000000000000" pitchFamily="2" charset="2"/>
              </a:rPr>
              <a:t> </a:t>
            </a:r>
            <a:r>
              <a:rPr lang="en-GB" dirty="0" smtClean="0">
                <a:sym typeface="Wingdings" panose="05000000000000000000" pitchFamily="2" charset="2"/>
              </a:rPr>
              <a:t>parameters </a:t>
            </a:r>
            <a:r>
              <a:rPr lang="en-GB" dirty="0" smtClean="0">
                <a:sym typeface="Wingdings" panose="05000000000000000000" pitchFamily="2" charset="2"/>
              </a:rPr>
              <a:t>will be </a:t>
            </a:r>
            <a:r>
              <a:rPr lang="en-GB" dirty="0" smtClean="0">
                <a:sym typeface="Wingdings" panose="05000000000000000000" pitchFamily="2" charset="2"/>
              </a:rPr>
              <a:t>fixed in 2016</a:t>
            </a:r>
            <a:endParaRPr lang="en-GB" dirty="0"/>
          </a:p>
        </p:txBody>
      </p:sp>
      <p:sp>
        <p:nvSpPr>
          <p:cNvPr id="16" name="Bent-Up Arrow 15"/>
          <p:cNvSpPr/>
          <p:nvPr/>
        </p:nvSpPr>
        <p:spPr>
          <a:xfrm>
            <a:off x="4962508" y="4543652"/>
            <a:ext cx="548640" cy="1079908"/>
          </a:xfrm>
          <a:prstGeom prst="bentUpArrow">
            <a:avLst>
              <a:gd name="adj1" fmla="val 11209"/>
              <a:gd name="adj2" fmla="val 12598"/>
              <a:gd name="adj3" fmla="val 26045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TextBox 16"/>
          <p:cNvSpPr txBox="1"/>
          <p:nvPr/>
        </p:nvSpPr>
        <p:spPr>
          <a:xfrm>
            <a:off x="5575935" y="1526857"/>
            <a:ext cx="3535680" cy="369332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FF0000"/>
                </a:solidFill>
              </a:rPr>
              <a:t>update of 17 Dec 2015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5" name="Bent-Up Arrow 14"/>
          <p:cNvSpPr/>
          <p:nvPr/>
        </p:nvSpPr>
        <p:spPr>
          <a:xfrm flipH="1">
            <a:off x="5693006" y="4543652"/>
            <a:ext cx="548640" cy="1087489"/>
          </a:xfrm>
          <a:prstGeom prst="bentUpArrow">
            <a:avLst>
              <a:gd name="adj1" fmla="val 11209"/>
              <a:gd name="adj2" fmla="val 15547"/>
              <a:gd name="adj3" fmla="val 26045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tangle 4"/>
          <p:cNvSpPr/>
          <p:nvPr/>
        </p:nvSpPr>
        <p:spPr>
          <a:xfrm>
            <a:off x="125797" y="3750469"/>
            <a:ext cx="8865804" cy="212463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TextBox 17"/>
          <p:cNvSpPr txBox="1"/>
          <p:nvPr/>
        </p:nvSpPr>
        <p:spPr>
          <a:xfrm>
            <a:off x="154855" y="4939552"/>
            <a:ext cx="3535680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dirty="0" smtClean="0"/>
              <a:t>*   - batteries presence</a:t>
            </a:r>
          </a:p>
          <a:p>
            <a:r>
              <a:rPr lang="en-GB" dirty="0" smtClean="0"/>
              <a:t>** - parameters to be confirmed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092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6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71475" y="274638"/>
            <a:ext cx="8620125" cy="914400"/>
          </a:xfrm>
        </p:spPr>
        <p:txBody>
          <a:bodyPr/>
          <a:lstStyle/>
          <a:p>
            <a:r>
              <a:rPr lang="en-GB" sz="2800" dirty="0" smtClean="0"/>
              <a:t>Conclusions</a:t>
            </a:r>
            <a:endParaRPr lang="en-GB" sz="2800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501417" y="1189038"/>
            <a:ext cx="8134350" cy="4913630"/>
          </a:xfrm>
        </p:spPr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en-GB" sz="2000" dirty="0" smtClean="0"/>
              <a:t>New batteries room inside SE17/57 to be foreseen </a:t>
            </a:r>
            <a:r>
              <a:rPr lang="en-GB" sz="2000" dirty="0" smtClean="0">
                <a:sym typeface="Wingdings" panose="05000000000000000000" pitchFamily="2" charset="2"/>
              </a:rPr>
              <a:t> layout to be defined, hopefully no impact in SEs’ building dimensions</a:t>
            </a:r>
          </a:p>
          <a:p>
            <a:pPr>
              <a:buFontTx/>
              <a:buChar char="-"/>
            </a:pPr>
            <a:r>
              <a:rPr lang="en-GB" sz="2000" dirty="0" smtClean="0">
                <a:sym typeface="Wingdings" panose="05000000000000000000" pitchFamily="2" charset="2"/>
              </a:rPr>
              <a:t>Final temperature and humidity parameters to be accorded between EL and CV</a:t>
            </a:r>
          </a:p>
          <a:p>
            <a:pPr>
              <a:buFontTx/>
              <a:buChar char="-"/>
            </a:pPr>
            <a:endParaRPr lang="en-GB" sz="2000" dirty="0" smtClean="0">
              <a:sym typeface="Wingdings" panose="05000000000000000000" pitchFamily="2" charset="2"/>
            </a:endParaRPr>
          </a:p>
          <a:p>
            <a:pPr>
              <a:buFontTx/>
              <a:buChar char="-"/>
            </a:pPr>
            <a:endParaRPr lang="en-GB" sz="2000" dirty="0"/>
          </a:p>
          <a:p>
            <a:pPr marL="0" indent="0">
              <a:buNone/>
            </a:pPr>
            <a:endParaRPr lang="en-US" sz="2000" dirty="0" smtClean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728000" y="6240780"/>
            <a:ext cx="5746120" cy="365125"/>
          </a:xfrm>
        </p:spPr>
        <p:txBody>
          <a:bodyPr/>
          <a:lstStyle/>
          <a:p>
            <a:r>
              <a:rPr lang="en-GB" dirty="0" smtClean="0"/>
              <a:t>HL-LHC Technical Infrastructure Meeting - WP17.2 - 17.12.2015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9889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18067" y="1076325"/>
            <a:ext cx="461486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2800" dirty="0" err="1" smtClean="0"/>
              <a:t>Thank</a:t>
            </a:r>
            <a:r>
              <a:rPr lang="fr-CH" sz="2800" dirty="0" smtClean="0"/>
              <a:t> </a:t>
            </a:r>
            <a:r>
              <a:rPr lang="fr-CH" sz="2800" dirty="0" err="1" smtClean="0"/>
              <a:t>you</a:t>
            </a:r>
            <a:r>
              <a:rPr lang="fr-CH" sz="2800" dirty="0" smtClean="0"/>
              <a:t> for attention.</a:t>
            </a:r>
          </a:p>
        </p:txBody>
      </p:sp>
    </p:spTree>
    <p:extLst>
      <p:ext uri="{BB962C8B-B14F-4D97-AF65-F5344CB8AC3E}">
        <p14:creationId xmlns:p14="http://schemas.microsoft.com/office/powerpoint/2010/main" val="3510183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HiLumiLHC_Presentation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D65F00B9AFF9D4DB8D423D62D364FE5" ma:contentTypeVersion="0" ma:contentTypeDescription="Create a new document." ma:contentTypeScope="" ma:versionID="1f5c5222447e6795847028ce554a3f68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8A7ED259-6AEE-4E24-A95A-9729541A612D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3D553D58-F42B-43B9-BDA1-90638D0CBA0D}">
  <ds:schemaRefs>
    <ds:schemaRef ds:uri="http://schemas.microsoft.com/office/2006/metadata/properties"/>
    <ds:schemaRef ds:uri="http://schemas.microsoft.com/office/2006/documentManagement/types"/>
    <ds:schemaRef ds:uri="http://www.w3.org/XML/1998/namespace"/>
    <ds:schemaRef ds:uri="http://purl.org/dc/dcmitype/"/>
    <ds:schemaRef ds:uri="http://purl.org/dc/elements/1.1/"/>
    <ds:schemaRef ds:uri="http://purl.org/dc/terms/"/>
    <ds:schemaRef ds:uri="http://schemas.microsoft.com/office/infopath/2007/PartnerControls"/>
    <ds:schemaRef ds:uri="http://schemas.openxmlformats.org/package/2006/metadata/core-properties"/>
  </ds:schemaRefs>
</ds:datastoreItem>
</file>

<file path=customXml/itemProps3.xml><?xml version="1.0" encoding="utf-8"?>
<ds:datastoreItem xmlns:ds="http://schemas.openxmlformats.org/officeDocument/2006/customXml" ds:itemID="{C82125E1-CCB4-4909-BE88-A72A822A6F9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HiLumiLHC_PresentationTemplate</Template>
  <TotalTime>24843</TotalTime>
  <Words>274</Words>
  <Application>Microsoft Office PowerPoint</Application>
  <PresentationFormat>On-screen Show (4:3)</PresentationFormat>
  <Paragraphs>46</Paragraphs>
  <Slides>7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Arial</vt:lpstr>
      <vt:lpstr>Arial Narrow</vt:lpstr>
      <vt:lpstr>Calibri</vt:lpstr>
      <vt:lpstr>Wingdings</vt:lpstr>
      <vt:lpstr>HiLumiLHC_PresentationTemplate</vt:lpstr>
      <vt:lpstr>HL_LHC, WP17.2 - Electrical distribution</vt:lpstr>
      <vt:lpstr>Presentation content:</vt:lpstr>
      <vt:lpstr>Equipment inventory per building (LHC1 = LHC5)</vt:lpstr>
      <vt:lpstr>Thermal loads and temperature needs per building (LHC1 = LHC5)</vt:lpstr>
      <vt:lpstr>Thermal loads and temperature-humidity parameters update</vt:lpstr>
      <vt:lpstr>Conclusions</vt:lpstr>
      <vt:lpstr>PowerPoint Presentation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template for HiLumi collaborators</dc:title>
  <dc:creator>Cecile Noels</dc:creator>
  <cp:lastModifiedBy>Nuno Dos Santos</cp:lastModifiedBy>
  <cp:revision>380</cp:revision>
  <cp:lastPrinted>2015-08-31T11:52:33Z</cp:lastPrinted>
  <dcterms:created xsi:type="dcterms:W3CDTF">2011-12-13T14:40:13Z</dcterms:created>
  <dcterms:modified xsi:type="dcterms:W3CDTF">2015-12-17T07:44:18Z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0x0101003D65F00B9AFF9D4DB8D423D62D364FE5</vt:lpwstr>
  </property>
</Properties>
</file>