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315" r:id="rId2"/>
    <p:sldId id="349" r:id="rId3"/>
    <p:sldId id="377" r:id="rId4"/>
    <p:sldId id="390" r:id="rId5"/>
    <p:sldId id="375" r:id="rId6"/>
    <p:sldId id="336" r:id="rId7"/>
    <p:sldId id="378" r:id="rId8"/>
    <p:sldId id="391" r:id="rId9"/>
    <p:sldId id="347" r:id="rId10"/>
    <p:sldId id="392" r:id="rId11"/>
    <p:sldId id="393" r:id="rId12"/>
    <p:sldId id="382" r:id="rId13"/>
    <p:sldId id="389" r:id="rId14"/>
    <p:sldId id="379" r:id="rId15"/>
    <p:sldId id="380" r:id="rId16"/>
    <p:sldId id="381" r:id="rId17"/>
    <p:sldId id="394" r:id="rId18"/>
    <p:sldId id="395" r:id="rId19"/>
    <p:sldId id="396" r:id="rId20"/>
    <p:sldId id="398" r:id="rId21"/>
    <p:sldId id="397" r:id="rId22"/>
    <p:sldId id="34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3469" autoAdjust="0"/>
  </p:normalViewPr>
  <p:slideViewPr>
    <p:cSldViewPr snapToGrid="0">
      <p:cViewPr varScale="1">
        <p:scale>
          <a:sx n="85" d="100"/>
          <a:sy n="85" d="100"/>
        </p:scale>
        <p:origin x="730" y="53"/>
      </p:cViewPr>
      <p:guideLst>
        <p:guide orient="horz" pos="2160"/>
        <p:guide pos="2880"/>
      </p:guideLst>
    </p:cSldViewPr>
  </p:slideViewPr>
  <p:outlineViewPr>
    <p:cViewPr>
      <p:scale>
        <a:sx n="33" d="100"/>
        <a:sy n="33" d="100"/>
      </p:scale>
      <p:origin x="0" y="-5224"/>
    </p:cViewPr>
  </p:outlineViewPr>
  <p:notesTextViewPr>
    <p:cViewPr>
      <p:scale>
        <a:sx n="1" d="1"/>
        <a:sy n="1" d="1"/>
      </p:scale>
      <p:origin x="0" y="0"/>
    </p:cViewPr>
  </p:notesTextViewPr>
  <p:sorterViewPr>
    <p:cViewPr>
      <p:scale>
        <a:sx n="39" d="100"/>
        <a:sy n="39" d="100"/>
      </p:scale>
      <p:origin x="0" y="-348"/>
    </p:cViewPr>
  </p:sorterViewPr>
  <p:notesViewPr>
    <p:cSldViewPr snapToGrid="0">
      <p:cViewPr varScale="1">
        <p:scale>
          <a:sx n="53" d="100"/>
          <a:sy n="53" d="100"/>
        </p:scale>
        <p:origin x="264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D927D6-EADD-4E0D-9540-891D22ADF85D}" type="datetimeFigureOut">
              <a:rPr lang="en-GB" smtClean="0"/>
              <a:t>17/12/2015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6271D-43E3-4C94-AF98-CE5D905F01DD}" type="slidenum">
              <a:rPr lang="en-GB" smtClean="0"/>
              <a:t>‹#›</a:t>
            </a:fld>
            <a:endParaRPr lang="en-GB"/>
          </a:p>
        </p:txBody>
      </p:sp>
    </p:spTree>
    <p:extLst>
      <p:ext uri="{BB962C8B-B14F-4D97-AF65-F5344CB8AC3E}">
        <p14:creationId xmlns:p14="http://schemas.microsoft.com/office/powerpoint/2010/main" val="42834705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FED28-011A-40E4-9FD0-EDD7918D62F2}" type="datetimeFigureOut">
              <a:rPr lang="en-GB" smtClean="0"/>
              <a:t>17/12/2015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2E3FC1-F8BD-4FD1-8EC3-054FA4B73FEE}" type="slidenum">
              <a:rPr lang="en-GB" smtClean="0"/>
              <a:t>‹#›</a:t>
            </a:fld>
            <a:endParaRPr lang="en-GB"/>
          </a:p>
        </p:txBody>
      </p:sp>
    </p:spTree>
    <p:extLst>
      <p:ext uri="{BB962C8B-B14F-4D97-AF65-F5344CB8AC3E}">
        <p14:creationId xmlns:p14="http://schemas.microsoft.com/office/powerpoint/2010/main" val="188243813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2E3FC1-F8BD-4FD1-8EC3-054FA4B73FEE}" type="slidenum">
              <a:rPr lang="en-GB" smtClean="0"/>
              <a:t>1</a:t>
            </a:fld>
            <a:endParaRPr lang="en-GB"/>
          </a:p>
        </p:txBody>
      </p:sp>
      <p:sp>
        <p:nvSpPr>
          <p:cNvPr id="5" name="Footer Placeholder 4"/>
          <p:cNvSpPr>
            <a:spLocks noGrp="1"/>
          </p:cNvSpPr>
          <p:nvPr>
            <p:ph type="ftr" sz="quarter" idx="11"/>
          </p:nvPr>
        </p:nvSpPr>
        <p:spPr/>
        <p:txBody>
          <a:bodyPr/>
          <a:lstStyle/>
          <a:p>
            <a:r>
              <a:rPr lang="en-GB" smtClean="0"/>
              <a:t>B. Delille - TE retreat - February 2015</a:t>
            </a:r>
            <a:endParaRPr lang="en-GB"/>
          </a:p>
        </p:txBody>
      </p:sp>
    </p:spTree>
    <p:extLst>
      <p:ext uri="{BB962C8B-B14F-4D97-AF65-F5344CB8AC3E}">
        <p14:creationId xmlns:p14="http://schemas.microsoft.com/office/powerpoint/2010/main" val="3010114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71"/>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1875" b="1">
                <a:solidFill>
                  <a:schemeClr val="bg1">
                    <a:lumMod val="50000"/>
                  </a:schemeClr>
                </a:solidFill>
                <a:effectLst/>
                <a:latin typeface="Calibri"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7"/>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40" y="1802167"/>
            <a:ext cx="4313433" cy="2079801"/>
          </a:xfrm>
          <a:prstGeom prst="rect">
            <a:avLst/>
          </a:prstGeom>
        </p:spPr>
      </p:pic>
    </p:spTree>
    <p:extLst>
      <p:ext uri="{BB962C8B-B14F-4D97-AF65-F5344CB8AC3E}">
        <p14:creationId xmlns:p14="http://schemas.microsoft.com/office/powerpoint/2010/main" val="23031792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dirty="0" smtClean="0"/>
              <a:t>HL-LHC C&amp;S Review #1 – March 2015</a:t>
            </a:r>
            <a:endParaRPr lang="en-GB" dirty="0"/>
          </a:p>
        </p:txBody>
      </p:sp>
    </p:spTree>
    <p:extLst>
      <p:ext uri="{BB962C8B-B14F-4D97-AF65-F5344CB8AC3E}">
        <p14:creationId xmlns:p14="http://schemas.microsoft.com/office/powerpoint/2010/main" val="2433837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2882203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5710572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3505036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40"/>
            <a:ext cx="8229600" cy="6263639"/>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208275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31836077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3" y="2108490"/>
            <a:ext cx="3817931" cy="1840885"/>
          </a:xfrm>
          <a:prstGeom prst="rect">
            <a:avLst/>
          </a:prstGeom>
        </p:spPr>
      </p:pic>
    </p:spTree>
    <p:extLst>
      <p:ext uri="{BB962C8B-B14F-4D97-AF65-F5344CB8AC3E}">
        <p14:creationId xmlns:p14="http://schemas.microsoft.com/office/powerpoint/2010/main" val="42210285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9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276" y="6163009"/>
            <a:ext cx="777850" cy="374952"/>
          </a:xfrm>
          <a:prstGeom prst="rect">
            <a:avLst/>
          </a:prstGeom>
        </p:spPr>
      </p:pic>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3494167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iming>
    <p:tnLst>
      <p:par>
        <p:cTn id="1" dur="indefinite" restart="never" nodeType="tmRoot"/>
      </p:par>
    </p:tnLst>
  </p:timing>
  <p:hf hdr="0" dt="0"/>
  <p:txStyles>
    <p:titleStyle>
      <a:lvl1pPr algn="l" defTabSz="342900" rtl="0" eaLnBrk="1" latinLnBrk="0" hangingPunct="1">
        <a:spcBef>
          <a:spcPct val="0"/>
        </a:spcBef>
        <a:buNone/>
        <a:defRPr sz="3000" kern="1200" baseline="0">
          <a:solidFill>
            <a:schemeClr val="tx1">
              <a:lumMod val="75000"/>
              <a:lumOff val="25000"/>
            </a:schemeClr>
          </a:solidFill>
          <a:effectLst/>
          <a:latin typeface="+mj-lt"/>
          <a:ea typeface="+mj-ea"/>
          <a:cs typeface="+mj-cs"/>
        </a:defRPr>
      </a:lvl1pPr>
    </p:titleStyle>
    <p:body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mn-lt"/>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mn-lt"/>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Power converter integration</a:t>
            </a:r>
            <a:endParaRPr lang="en-GB" dirty="0"/>
          </a:p>
        </p:txBody>
      </p:sp>
      <p:sp>
        <p:nvSpPr>
          <p:cNvPr id="3" name="Subtitle 2"/>
          <p:cNvSpPr>
            <a:spLocks noGrp="1"/>
          </p:cNvSpPr>
          <p:nvPr>
            <p:ph type="subTitle" idx="1"/>
          </p:nvPr>
        </p:nvSpPr>
        <p:spPr/>
        <p:txBody>
          <a:bodyPr/>
          <a:lstStyle/>
          <a:p>
            <a:r>
              <a:rPr lang="en-US" dirty="0" smtClean="0"/>
              <a:t>Power converters for HL-LHC</a:t>
            </a:r>
          </a:p>
          <a:p>
            <a:r>
              <a:rPr lang="en-US" dirty="0" smtClean="0"/>
              <a:t>WP 6b : Warm powering</a:t>
            </a:r>
          </a:p>
          <a:p>
            <a:r>
              <a:rPr lang="en-US" dirty="0" smtClean="0"/>
              <a:t>Jean-Paul Burnet, CERN TE-EPC</a:t>
            </a:r>
            <a:endParaRPr lang="en-US" dirty="0"/>
          </a:p>
        </p:txBody>
      </p:sp>
    </p:spTree>
    <p:extLst>
      <p:ext uri="{BB962C8B-B14F-4D97-AF65-F5344CB8AC3E}">
        <p14:creationId xmlns:p14="http://schemas.microsoft.com/office/powerpoint/2010/main" val="2255997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a:p>
        </p:txBody>
      </p:sp>
      <p:sp>
        <p:nvSpPr>
          <p:cNvPr id="3" name="Title 2"/>
          <p:cNvSpPr>
            <a:spLocks noGrp="1"/>
          </p:cNvSpPr>
          <p:nvPr>
            <p:ph type="title"/>
          </p:nvPr>
        </p:nvSpPr>
        <p:spPr/>
        <p:txBody>
          <a:bodyPr/>
          <a:lstStyle/>
          <a:p>
            <a:r>
              <a:rPr lang="en-US" dirty="0"/>
              <a:t>P</a:t>
            </a:r>
            <a:r>
              <a:rPr lang="en-US" dirty="0" smtClean="0"/>
              <a:t>ower converter  underground integration</a:t>
            </a:r>
            <a:endParaRPr lang="en-US" dirty="0"/>
          </a:p>
        </p:txBody>
      </p:sp>
      <p:sp>
        <p:nvSpPr>
          <p:cNvPr id="8" name="Rectangle 7"/>
          <p:cNvSpPr/>
          <p:nvPr/>
        </p:nvSpPr>
        <p:spPr>
          <a:xfrm>
            <a:off x="249843" y="1132185"/>
            <a:ext cx="8224201" cy="646331"/>
          </a:xfrm>
          <a:prstGeom prst="rect">
            <a:avLst/>
          </a:prstGeom>
        </p:spPr>
        <p:txBody>
          <a:bodyPr wrap="square">
            <a:spAutoFit/>
          </a:bodyPr>
          <a:lstStyle/>
          <a:p>
            <a:r>
              <a:rPr lang="en-US" i="1" dirty="0" smtClean="0"/>
              <a:t>Layout of the UR15, arrangement around the DFHM</a:t>
            </a:r>
          </a:p>
          <a:p>
            <a:endParaRPr lang="en-US" i="1" dirty="0" smtClean="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3099" b="11481"/>
          <a:stretch/>
        </p:blipFill>
        <p:spPr>
          <a:xfrm>
            <a:off x="407068" y="2444615"/>
            <a:ext cx="8329863" cy="3545174"/>
          </a:xfrm>
          <a:prstGeom prst="rect">
            <a:avLst/>
          </a:prstGeom>
        </p:spPr>
        <p:style>
          <a:lnRef idx="2">
            <a:schemeClr val="dk1"/>
          </a:lnRef>
          <a:fillRef idx="1">
            <a:schemeClr val="lt1"/>
          </a:fillRef>
          <a:effectRef idx="0">
            <a:schemeClr val="dk1"/>
          </a:effectRef>
          <a:fontRef idx="minor">
            <a:schemeClr val="dk1"/>
          </a:fontRef>
        </p:style>
      </p:pic>
      <p:sp>
        <p:nvSpPr>
          <p:cNvPr id="14"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092185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a:p>
        </p:txBody>
      </p:sp>
      <p:sp>
        <p:nvSpPr>
          <p:cNvPr id="3" name="Title 2"/>
          <p:cNvSpPr>
            <a:spLocks noGrp="1"/>
          </p:cNvSpPr>
          <p:nvPr>
            <p:ph type="title"/>
          </p:nvPr>
        </p:nvSpPr>
        <p:spPr/>
        <p:txBody>
          <a:bodyPr/>
          <a:lstStyle/>
          <a:p>
            <a:r>
              <a:rPr lang="en-US" dirty="0"/>
              <a:t>P</a:t>
            </a:r>
            <a:r>
              <a:rPr lang="en-US" dirty="0" smtClean="0"/>
              <a:t>ower converter  underground integration</a:t>
            </a:r>
            <a:endParaRPr lang="en-US" dirty="0"/>
          </a:p>
        </p:txBody>
      </p:sp>
      <p:sp>
        <p:nvSpPr>
          <p:cNvPr id="8" name="Rectangle 7"/>
          <p:cNvSpPr/>
          <p:nvPr/>
        </p:nvSpPr>
        <p:spPr>
          <a:xfrm>
            <a:off x="249843" y="1132185"/>
            <a:ext cx="8224201" cy="369332"/>
          </a:xfrm>
          <a:prstGeom prst="rect">
            <a:avLst/>
          </a:prstGeom>
        </p:spPr>
        <p:txBody>
          <a:bodyPr wrap="square">
            <a:spAutoFit/>
          </a:bodyPr>
          <a:lstStyle/>
          <a:p>
            <a:r>
              <a:rPr lang="en-US" i="1" dirty="0" smtClean="0"/>
              <a:t>Layout of the UR gallery.</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7689" b="16141"/>
          <a:stretch/>
        </p:blipFill>
        <p:spPr>
          <a:xfrm>
            <a:off x="285702" y="2523361"/>
            <a:ext cx="8593966" cy="3693898"/>
          </a:xfrm>
          <a:prstGeom prst="rect">
            <a:avLst/>
          </a:prstGeom>
        </p:spPr>
        <p:style>
          <a:lnRef idx="2">
            <a:schemeClr val="dk1"/>
          </a:lnRef>
          <a:fillRef idx="1">
            <a:schemeClr val="lt1"/>
          </a:fillRef>
          <a:effectRef idx="0">
            <a:schemeClr val="dk1"/>
          </a:effectRef>
          <a:fontRef idx="minor">
            <a:schemeClr val="dk1"/>
          </a:fontRef>
        </p:style>
      </p:pic>
      <p:sp>
        <p:nvSpPr>
          <p:cNvPr id="9"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699074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a:p>
        </p:txBody>
      </p:sp>
      <p:sp>
        <p:nvSpPr>
          <p:cNvPr id="3" name="Title 2"/>
          <p:cNvSpPr>
            <a:spLocks noGrp="1"/>
          </p:cNvSpPr>
          <p:nvPr>
            <p:ph type="title"/>
          </p:nvPr>
        </p:nvSpPr>
        <p:spPr/>
        <p:txBody>
          <a:bodyPr/>
          <a:lstStyle/>
          <a:p>
            <a:r>
              <a:rPr lang="en-US" dirty="0" smtClean="0"/>
              <a:t>Infrastructure needed</a:t>
            </a:r>
            <a:endParaRPr lang="en-US" dirty="0"/>
          </a:p>
        </p:txBody>
      </p:sp>
      <p:sp>
        <p:nvSpPr>
          <p:cNvPr id="8" name="Rectangle 7"/>
          <p:cNvSpPr/>
          <p:nvPr/>
        </p:nvSpPr>
        <p:spPr>
          <a:xfrm>
            <a:off x="249843" y="1132185"/>
            <a:ext cx="8224201" cy="3693319"/>
          </a:xfrm>
          <a:prstGeom prst="rect">
            <a:avLst/>
          </a:prstGeom>
        </p:spPr>
        <p:txBody>
          <a:bodyPr wrap="square">
            <a:spAutoFit/>
          </a:bodyPr>
          <a:lstStyle/>
          <a:p>
            <a:endParaRPr lang="en-US" i="1" dirty="0" smtClean="0"/>
          </a:p>
          <a:p>
            <a:endParaRPr lang="en-US" i="1" dirty="0" smtClean="0"/>
          </a:p>
          <a:p>
            <a:pPr marL="285750" indent="-285750">
              <a:buFontTx/>
              <a:buChar char="-"/>
            </a:pPr>
            <a:r>
              <a:rPr lang="en-US" i="1" dirty="0" smtClean="0"/>
              <a:t>Electricity (400V)</a:t>
            </a:r>
          </a:p>
          <a:p>
            <a:pPr marL="285750" indent="-285750">
              <a:buFontTx/>
              <a:buChar char="-"/>
            </a:pPr>
            <a:r>
              <a:rPr lang="en-US" i="1" dirty="0" smtClean="0"/>
              <a:t>UPS (400V) for control electronics</a:t>
            </a:r>
          </a:p>
          <a:p>
            <a:pPr marL="285750" indent="-285750">
              <a:buFontTx/>
              <a:buChar char="-"/>
            </a:pPr>
            <a:r>
              <a:rPr lang="en-US" i="1" dirty="0" smtClean="0"/>
              <a:t>Classical DC cables (&lt;1kA)</a:t>
            </a:r>
          </a:p>
          <a:p>
            <a:pPr marL="285750" indent="-285750">
              <a:buFontTx/>
              <a:buChar char="-"/>
            </a:pPr>
            <a:r>
              <a:rPr lang="en-US" i="1" dirty="0" smtClean="0"/>
              <a:t>Water cooled cables (&gt;1kA)</a:t>
            </a:r>
          </a:p>
          <a:p>
            <a:pPr marL="285750" indent="-285750">
              <a:buFontTx/>
              <a:buChar char="-"/>
            </a:pPr>
            <a:r>
              <a:rPr lang="en-US" i="1" dirty="0" smtClean="0"/>
              <a:t>Water cooling for power converters and DC cables</a:t>
            </a:r>
          </a:p>
          <a:p>
            <a:pPr marL="285750" indent="-285750">
              <a:buFontTx/>
              <a:buChar char="-"/>
            </a:pPr>
            <a:r>
              <a:rPr lang="en-US" i="1" dirty="0"/>
              <a:t>Air </a:t>
            </a:r>
            <a:r>
              <a:rPr lang="en-US" i="1" dirty="0" smtClean="0"/>
              <a:t>conditioning</a:t>
            </a:r>
            <a:endParaRPr lang="en-US" i="1" dirty="0"/>
          </a:p>
          <a:p>
            <a:pPr marL="285750" indent="-285750">
              <a:buFontTx/>
              <a:buChar char="-"/>
            </a:pPr>
            <a:r>
              <a:rPr lang="en-US" i="1" dirty="0" smtClean="0"/>
              <a:t>Ethernet (technical network)</a:t>
            </a:r>
          </a:p>
          <a:p>
            <a:pPr marL="285750" indent="-285750">
              <a:buFontTx/>
              <a:buChar char="-"/>
            </a:pPr>
            <a:r>
              <a:rPr lang="en-US" i="1" dirty="0" smtClean="0"/>
              <a:t>Gateway for control FGC2 or FGC3 (</a:t>
            </a:r>
            <a:r>
              <a:rPr lang="en-US" i="1" dirty="0" err="1" smtClean="0"/>
              <a:t>worldfip</a:t>
            </a:r>
            <a:r>
              <a:rPr lang="en-US" i="1" dirty="0" smtClean="0"/>
              <a:t> or Ethernet)</a:t>
            </a:r>
          </a:p>
          <a:p>
            <a:pPr marL="285750" indent="-285750">
              <a:buFontTx/>
              <a:buChar char="-"/>
            </a:pPr>
            <a:r>
              <a:rPr lang="en-US" i="1" dirty="0" smtClean="0"/>
              <a:t>PIC </a:t>
            </a:r>
          </a:p>
          <a:p>
            <a:pPr marL="285750" indent="-285750">
              <a:buFontTx/>
              <a:buChar char="-"/>
            </a:pPr>
            <a:r>
              <a:rPr lang="en-US" i="1" dirty="0" smtClean="0"/>
              <a:t>BIC</a:t>
            </a:r>
          </a:p>
          <a:p>
            <a:pPr marL="285750" indent="-285750">
              <a:buFontTx/>
              <a:buChar char="-"/>
            </a:pPr>
            <a:r>
              <a:rPr lang="en-US" i="1" dirty="0" smtClean="0"/>
              <a:t>WIFI</a:t>
            </a:r>
          </a:p>
        </p:txBody>
      </p:sp>
      <p:sp>
        <p:nvSpPr>
          <p:cNvPr id="7"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453996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13</a:t>
            </a:fld>
            <a:endParaRPr lang="en-US"/>
          </a:p>
        </p:txBody>
      </p:sp>
      <p:sp>
        <p:nvSpPr>
          <p:cNvPr id="3" name="Title 2"/>
          <p:cNvSpPr>
            <a:spLocks noGrp="1"/>
          </p:cNvSpPr>
          <p:nvPr>
            <p:ph type="title"/>
          </p:nvPr>
        </p:nvSpPr>
        <p:spPr/>
        <p:txBody>
          <a:bodyPr/>
          <a:lstStyle/>
          <a:p>
            <a:r>
              <a:rPr lang="en-US" dirty="0" smtClean="0"/>
              <a:t>Power converter size</a:t>
            </a:r>
            <a:endParaRPr lang="en-US" dirty="0"/>
          </a:p>
        </p:txBody>
      </p:sp>
      <p:sp>
        <p:nvSpPr>
          <p:cNvPr id="8" name="Rectangle 7"/>
          <p:cNvSpPr/>
          <p:nvPr/>
        </p:nvSpPr>
        <p:spPr>
          <a:xfrm>
            <a:off x="249843" y="1132185"/>
            <a:ext cx="8224201" cy="4801314"/>
          </a:xfrm>
          <a:prstGeom prst="rect">
            <a:avLst/>
          </a:prstGeom>
        </p:spPr>
        <p:txBody>
          <a:bodyPr wrap="square">
            <a:spAutoFit/>
          </a:bodyPr>
          <a:lstStyle/>
          <a:p>
            <a:r>
              <a:rPr lang="en-US" i="1" dirty="0" smtClean="0"/>
              <a:t>The size of the power converter is based on the present one.</a:t>
            </a:r>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smtClean="0"/>
          </a:p>
          <a:p>
            <a:r>
              <a:rPr lang="en-US" i="1" dirty="0" smtClean="0"/>
              <a:t>Corresponding to 215 equivalent rack 19’’ inside the  UR.</a:t>
            </a:r>
          </a:p>
        </p:txBody>
      </p:sp>
      <p:pic>
        <p:nvPicPr>
          <p:cNvPr id="5" name="Picture 4"/>
          <p:cNvPicPr>
            <a:picLocks noChangeAspect="1"/>
          </p:cNvPicPr>
          <p:nvPr/>
        </p:nvPicPr>
        <p:blipFill>
          <a:blip r:embed="rId2"/>
          <a:stretch>
            <a:fillRect/>
          </a:stretch>
        </p:blipFill>
        <p:spPr>
          <a:xfrm>
            <a:off x="714320" y="1769741"/>
            <a:ext cx="7715360" cy="3318517"/>
          </a:xfrm>
          <a:prstGeom prst="rect">
            <a:avLst/>
          </a:prstGeom>
        </p:spPr>
      </p:pic>
      <p:sp>
        <p:nvSpPr>
          <p:cNvPr id="10"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713981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14</a:t>
            </a:fld>
            <a:endParaRPr lang="en-US"/>
          </a:p>
        </p:txBody>
      </p:sp>
      <p:sp>
        <p:nvSpPr>
          <p:cNvPr id="3" name="Title 2"/>
          <p:cNvSpPr>
            <a:spLocks noGrp="1"/>
          </p:cNvSpPr>
          <p:nvPr>
            <p:ph type="title"/>
          </p:nvPr>
        </p:nvSpPr>
        <p:spPr/>
        <p:txBody>
          <a:bodyPr/>
          <a:lstStyle/>
          <a:p>
            <a:r>
              <a:rPr lang="en-US" dirty="0" smtClean="0"/>
              <a:t>Electricity</a:t>
            </a:r>
            <a:endParaRPr lang="en-US" dirty="0"/>
          </a:p>
        </p:txBody>
      </p:sp>
      <p:sp>
        <p:nvSpPr>
          <p:cNvPr id="8" name="Rectangle 7"/>
          <p:cNvSpPr/>
          <p:nvPr/>
        </p:nvSpPr>
        <p:spPr>
          <a:xfrm>
            <a:off x="249843" y="1132185"/>
            <a:ext cx="8224201" cy="646331"/>
          </a:xfrm>
          <a:prstGeom prst="rect">
            <a:avLst/>
          </a:prstGeom>
        </p:spPr>
        <p:txBody>
          <a:bodyPr wrap="square">
            <a:spAutoFit/>
          </a:bodyPr>
          <a:lstStyle/>
          <a:p>
            <a:r>
              <a:rPr lang="en-US" i="1" dirty="0" smtClean="0"/>
              <a:t>The list of AC sockets is presented below for one UR.</a:t>
            </a:r>
          </a:p>
          <a:p>
            <a:endParaRPr lang="en-US" i="1" dirty="0" smtClean="0"/>
          </a:p>
        </p:txBody>
      </p:sp>
      <p:pic>
        <p:nvPicPr>
          <p:cNvPr id="7" name="Picture 6"/>
          <p:cNvPicPr>
            <a:picLocks noChangeAspect="1"/>
          </p:cNvPicPr>
          <p:nvPr/>
        </p:nvPicPr>
        <p:blipFill>
          <a:blip r:embed="rId2"/>
          <a:stretch>
            <a:fillRect/>
          </a:stretch>
        </p:blipFill>
        <p:spPr>
          <a:xfrm>
            <a:off x="281221" y="2242944"/>
            <a:ext cx="8581557" cy="2372111"/>
          </a:xfrm>
          <a:prstGeom prst="rect">
            <a:avLst/>
          </a:prstGeom>
        </p:spPr>
      </p:pic>
      <p:sp>
        <p:nvSpPr>
          <p:cNvPr id="10"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4191344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15</a:t>
            </a:fld>
            <a:endParaRPr lang="en-US"/>
          </a:p>
        </p:txBody>
      </p:sp>
      <p:sp>
        <p:nvSpPr>
          <p:cNvPr id="3" name="Title 2"/>
          <p:cNvSpPr>
            <a:spLocks noGrp="1"/>
          </p:cNvSpPr>
          <p:nvPr>
            <p:ph type="title"/>
          </p:nvPr>
        </p:nvSpPr>
        <p:spPr/>
        <p:txBody>
          <a:bodyPr/>
          <a:lstStyle/>
          <a:p>
            <a:r>
              <a:rPr lang="en-US" dirty="0" smtClean="0"/>
              <a:t>Water cooling for power converters</a:t>
            </a:r>
            <a:endParaRPr lang="en-US" dirty="0"/>
          </a:p>
        </p:txBody>
      </p:sp>
      <p:sp>
        <p:nvSpPr>
          <p:cNvPr id="8" name="Rectangle 7"/>
          <p:cNvSpPr/>
          <p:nvPr/>
        </p:nvSpPr>
        <p:spPr>
          <a:xfrm>
            <a:off x="249843" y="1132185"/>
            <a:ext cx="8224201" cy="5078313"/>
          </a:xfrm>
          <a:prstGeom prst="rect">
            <a:avLst/>
          </a:prstGeom>
        </p:spPr>
        <p:txBody>
          <a:bodyPr wrap="square">
            <a:spAutoFit/>
          </a:bodyPr>
          <a:lstStyle/>
          <a:p>
            <a:r>
              <a:rPr lang="en-US" i="1" dirty="0" smtClean="0"/>
              <a:t>The water flow needed for the power converter for one UR.</a:t>
            </a:r>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smtClean="0"/>
          </a:p>
          <a:p>
            <a:endParaRPr lang="en-US" i="1" dirty="0"/>
          </a:p>
          <a:p>
            <a:endParaRPr lang="en-US" i="1" dirty="0"/>
          </a:p>
          <a:p>
            <a:endParaRPr lang="en-US" i="1" dirty="0" smtClean="0"/>
          </a:p>
          <a:p>
            <a:r>
              <a:rPr lang="en-US" i="1" dirty="0" smtClean="0"/>
              <a:t>without the water-cooled cables.</a:t>
            </a:r>
          </a:p>
          <a:p>
            <a:endParaRPr lang="en-US" i="1" dirty="0" smtClean="0"/>
          </a:p>
        </p:txBody>
      </p:sp>
      <p:pic>
        <p:nvPicPr>
          <p:cNvPr id="7" name="Picture 6"/>
          <p:cNvPicPr>
            <a:picLocks noChangeAspect="1"/>
          </p:cNvPicPr>
          <p:nvPr/>
        </p:nvPicPr>
        <p:blipFill>
          <a:blip r:embed="rId2"/>
          <a:stretch>
            <a:fillRect/>
          </a:stretch>
        </p:blipFill>
        <p:spPr>
          <a:xfrm>
            <a:off x="342779" y="1809000"/>
            <a:ext cx="8572621" cy="3240000"/>
          </a:xfrm>
          <a:prstGeom prst="rect">
            <a:avLst/>
          </a:prstGeom>
        </p:spPr>
      </p:pic>
      <p:sp>
        <p:nvSpPr>
          <p:cNvPr id="10"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9271324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16</a:t>
            </a:fld>
            <a:endParaRPr lang="en-US"/>
          </a:p>
        </p:txBody>
      </p:sp>
      <p:sp>
        <p:nvSpPr>
          <p:cNvPr id="3" name="Title 2"/>
          <p:cNvSpPr>
            <a:spLocks noGrp="1"/>
          </p:cNvSpPr>
          <p:nvPr>
            <p:ph type="title"/>
          </p:nvPr>
        </p:nvSpPr>
        <p:spPr/>
        <p:txBody>
          <a:bodyPr/>
          <a:lstStyle/>
          <a:p>
            <a:r>
              <a:rPr lang="en-US" dirty="0" smtClean="0"/>
              <a:t>Losses in Air for power converters</a:t>
            </a:r>
            <a:endParaRPr lang="en-US" dirty="0"/>
          </a:p>
        </p:txBody>
      </p:sp>
      <p:sp>
        <p:nvSpPr>
          <p:cNvPr id="8" name="Rectangle 7"/>
          <p:cNvSpPr/>
          <p:nvPr/>
        </p:nvSpPr>
        <p:spPr>
          <a:xfrm>
            <a:off x="249843" y="1132185"/>
            <a:ext cx="8224201" cy="3970318"/>
          </a:xfrm>
          <a:prstGeom prst="rect">
            <a:avLst/>
          </a:prstGeom>
        </p:spPr>
        <p:txBody>
          <a:bodyPr wrap="square">
            <a:spAutoFit/>
          </a:bodyPr>
          <a:lstStyle/>
          <a:p>
            <a:r>
              <a:rPr lang="en-US" i="1" dirty="0" smtClean="0"/>
              <a:t>The air losses are presented below for one IP side.</a:t>
            </a:r>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p:txBody>
      </p:sp>
      <p:pic>
        <p:nvPicPr>
          <p:cNvPr id="5" name="Picture 4"/>
          <p:cNvPicPr>
            <a:picLocks noChangeAspect="1"/>
          </p:cNvPicPr>
          <p:nvPr/>
        </p:nvPicPr>
        <p:blipFill>
          <a:blip r:embed="rId2"/>
          <a:stretch>
            <a:fillRect/>
          </a:stretch>
        </p:blipFill>
        <p:spPr>
          <a:xfrm>
            <a:off x="595289" y="1710028"/>
            <a:ext cx="6710381" cy="3240000"/>
          </a:xfrm>
          <a:prstGeom prst="rect">
            <a:avLst/>
          </a:prstGeom>
        </p:spPr>
      </p:pic>
      <p:sp>
        <p:nvSpPr>
          <p:cNvPr id="9"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453309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17</a:t>
            </a:fld>
            <a:endParaRPr lang="en-US"/>
          </a:p>
        </p:txBody>
      </p:sp>
      <p:sp>
        <p:nvSpPr>
          <p:cNvPr id="3" name="Title 2"/>
          <p:cNvSpPr>
            <a:spLocks noGrp="1"/>
          </p:cNvSpPr>
          <p:nvPr>
            <p:ph type="title"/>
          </p:nvPr>
        </p:nvSpPr>
        <p:spPr/>
        <p:txBody>
          <a:bodyPr/>
          <a:lstStyle/>
          <a:p>
            <a:r>
              <a:rPr lang="en-US" dirty="0" smtClean="0"/>
              <a:t>Control infrastructure</a:t>
            </a:r>
            <a:endParaRPr lang="en-US" dirty="0"/>
          </a:p>
        </p:txBody>
      </p:sp>
      <p:sp>
        <p:nvSpPr>
          <p:cNvPr id="8" name="Rectangle 7"/>
          <p:cNvSpPr/>
          <p:nvPr/>
        </p:nvSpPr>
        <p:spPr>
          <a:xfrm>
            <a:off x="249843" y="1132185"/>
            <a:ext cx="8224201" cy="4247317"/>
          </a:xfrm>
          <a:prstGeom prst="rect">
            <a:avLst/>
          </a:prstGeom>
        </p:spPr>
        <p:txBody>
          <a:bodyPr wrap="square">
            <a:spAutoFit/>
          </a:bodyPr>
          <a:lstStyle/>
          <a:p>
            <a:r>
              <a:rPr lang="en-US" i="1" dirty="0" smtClean="0"/>
              <a:t>Additional racks are needed for the control infrastructure.</a:t>
            </a:r>
          </a:p>
          <a:p>
            <a:endParaRPr lang="en-US" i="1" dirty="0"/>
          </a:p>
          <a:p>
            <a:pPr marL="285750" indent="-285750">
              <a:buFontTx/>
              <a:buChar char="-"/>
            </a:pPr>
            <a:r>
              <a:rPr lang="en-US" i="1" dirty="0" smtClean="0"/>
              <a:t>Gateway racks, 2 racks 19’’</a:t>
            </a:r>
          </a:p>
          <a:p>
            <a:pPr marL="285750" indent="-285750">
              <a:buFontTx/>
              <a:buChar char="-"/>
            </a:pPr>
            <a:r>
              <a:rPr lang="en-US" i="1" dirty="0" smtClean="0"/>
              <a:t>Calibration rack for high-precision measurement, </a:t>
            </a:r>
            <a:r>
              <a:rPr lang="en-US" i="1" dirty="0"/>
              <a:t>4</a:t>
            </a:r>
            <a:r>
              <a:rPr lang="en-US" i="1" dirty="0" smtClean="0"/>
              <a:t> racks 19’’</a:t>
            </a:r>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p:txBody>
      </p:sp>
      <p:sp>
        <p:nvSpPr>
          <p:cNvPr id="9"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3643714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18</a:t>
            </a:fld>
            <a:endParaRPr lang="en-US"/>
          </a:p>
        </p:txBody>
      </p:sp>
      <p:sp>
        <p:nvSpPr>
          <p:cNvPr id="3" name="Title 2"/>
          <p:cNvSpPr>
            <a:spLocks noGrp="1"/>
          </p:cNvSpPr>
          <p:nvPr>
            <p:ph type="title"/>
          </p:nvPr>
        </p:nvSpPr>
        <p:spPr/>
        <p:txBody>
          <a:bodyPr/>
          <a:lstStyle/>
          <a:p>
            <a:r>
              <a:rPr lang="en-US" dirty="0" smtClean="0"/>
              <a:t>High voltage power supplies for crab cavities</a:t>
            </a:r>
            <a:endParaRPr lang="en-US" dirty="0"/>
          </a:p>
        </p:txBody>
      </p:sp>
      <p:sp>
        <p:nvSpPr>
          <p:cNvPr id="8" name="Rectangle 7"/>
          <p:cNvSpPr/>
          <p:nvPr/>
        </p:nvSpPr>
        <p:spPr>
          <a:xfrm>
            <a:off x="249843" y="1132185"/>
            <a:ext cx="8356275" cy="1477328"/>
          </a:xfrm>
          <a:prstGeom prst="rect">
            <a:avLst/>
          </a:prstGeom>
        </p:spPr>
        <p:txBody>
          <a:bodyPr wrap="square">
            <a:spAutoFit/>
          </a:bodyPr>
          <a:lstStyle/>
          <a:p>
            <a:r>
              <a:rPr lang="en-US" i="1" dirty="0" smtClean="0"/>
              <a:t>To power the crab-cavities, two options are possible depending of the power needed.</a:t>
            </a:r>
          </a:p>
          <a:p>
            <a:endParaRPr lang="en-US" i="1" dirty="0"/>
          </a:p>
          <a:p>
            <a:r>
              <a:rPr lang="en-US" i="1" dirty="0" smtClean="0"/>
              <a:t>Option 1: tetrode</a:t>
            </a:r>
          </a:p>
          <a:p>
            <a:endParaRPr lang="en-US" i="1" dirty="0"/>
          </a:p>
          <a:p>
            <a:r>
              <a:rPr lang="en-US" i="1" dirty="0" smtClean="0"/>
              <a:t>Option 2: IOT</a:t>
            </a:r>
            <a:endParaRPr lang="en-US" i="1" dirty="0"/>
          </a:p>
        </p:txBody>
      </p:sp>
      <p:sp>
        <p:nvSpPr>
          <p:cNvPr id="24"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085885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19</a:t>
            </a:fld>
            <a:endParaRPr lang="en-US"/>
          </a:p>
        </p:txBody>
      </p:sp>
      <p:sp>
        <p:nvSpPr>
          <p:cNvPr id="3" name="Title 2"/>
          <p:cNvSpPr>
            <a:spLocks noGrp="1"/>
          </p:cNvSpPr>
          <p:nvPr>
            <p:ph type="title"/>
          </p:nvPr>
        </p:nvSpPr>
        <p:spPr/>
        <p:txBody>
          <a:bodyPr/>
          <a:lstStyle/>
          <a:p>
            <a:r>
              <a:rPr lang="en-US" dirty="0" smtClean="0"/>
              <a:t>High voltage power supplies for crab cavities</a:t>
            </a:r>
            <a:endParaRPr lang="en-US" dirty="0"/>
          </a:p>
        </p:txBody>
      </p:sp>
      <p:sp>
        <p:nvSpPr>
          <p:cNvPr id="8" name="Rectangle 7"/>
          <p:cNvSpPr/>
          <p:nvPr/>
        </p:nvSpPr>
        <p:spPr>
          <a:xfrm>
            <a:off x="249843" y="1132185"/>
            <a:ext cx="8356275" cy="3693319"/>
          </a:xfrm>
          <a:prstGeom prst="rect">
            <a:avLst/>
          </a:prstGeom>
        </p:spPr>
        <p:txBody>
          <a:bodyPr wrap="square">
            <a:spAutoFit/>
          </a:bodyPr>
          <a:lstStyle/>
          <a:p>
            <a:r>
              <a:rPr lang="en-US" i="1" dirty="0" smtClean="0"/>
              <a:t>Option tetrode:</a:t>
            </a:r>
          </a:p>
          <a:p>
            <a:endParaRPr lang="en-US" i="1" dirty="0"/>
          </a:p>
          <a:p>
            <a:r>
              <a:rPr lang="en-US" i="1" dirty="0" smtClean="0"/>
              <a:t>Each tetrode needs an HVPS. 8 tetrodes are placed in UA with its associated HVPS.</a:t>
            </a:r>
          </a:p>
          <a:p>
            <a:endParaRPr lang="en-US" i="1" dirty="0"/>
          </a:p>
          <a:p>
            <a:r>
              <a:rPr lang="en-US" i="1" dirty="0" smtClean="0"/>
              <a:t>HVPS rating:</a:t>
            </a:r>
          </a:p>
          <a:p>
            <a:endParaRPr lang="en-US" i="1" dirty="0"/>
          </a:p>
          <a:p>
            <a:r>
              <a:rPr lang="en-US" i="1" dirty="0" smtClean="0"/>
              <a:t>200kVA</a:t>
            </a:r>
            <a:r>
              <a:rPr lang="en-US" i="1" dirty="0" smtClean="0"/>
              <a:t>, 10kV DC</a:t>
            </a:r>
          </a:p>
          <a:p>
            <a:r>
              <a:rPr lang="en-US" i="1" dirty="0" smtClean="0"/>
              <a:t>4 racks 19’’</a:t>
            </a:r>
          </a:p>
          <a:p>
            <a:r>
              <a:rPr lang="en-US" i="1" dirty="0" smtClean="0"/>
              <a:t>Water cooled</a:t>
            </a:r>
          </a:p>
          <a:p>
            <a:endParaRPr lang="en-US" i="1" dirty="0" smtClean="0"/>
          </a:p>
          <a:p>
            <a:r>
              <a:rPr lang="en-US" i="1" dirty="0" smtClean="0"/>
              <a:t>Total power is </a:t>
            </a:r>
            <a:r>
              <a:rPr lang="en-US" i="1" dirty="0" smtClean="0"/>
              <a:t>3.2 </a:t>
            </a:r>
            <a:r>
              <a:rPr lang="en-US" i="1" dirty="0" smtClean="0"/>
              <a:t>MW per IP.</a:t>
            </a:r>
          </a:p>
          <a:p>
            <a:endParaRPr lang="en-US" i="1" dirty="0"/>
          </a:p>
          <a:p>
            <a:endParaRPr lang="en-US" i="1"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8108" r="11637"/>
          <a:stretch/>
        </p:blipFill>
        <p:spPr>
          <a:xfrm>
            <a:off x="3433482" y="2160417"/>
            <a:ext cx="4555240" cy="3658845"/>
          </a:xfrm>
          <a:prstGeom prst="rect">
            <a:avLst/>
          </a:prstGeom>
        </p:spPr>
      </p:pic>
      <p:sp>
        <p:nvSpPr>
          <p:cNvPr id="7"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075060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fr-CH" dirty="0" smtClean="0"/>
              <a:t>Content</a:t>
            </a:r>
            <a:endParaRPr lang="en-GB" dirty="0"/>
          </a:p>
        </p:txBody>
      </p:sp>
      <p:sp>
        <p:nvSpPr>
          <p:cNvPr id="4" name="Content Placeholder 3"/>
          <p:cNvSpPr>
            <a:spLocks noGrp="1"/>
          </p:cNvSpPr>
          <p:nvPr>
            <p:ph idx="1"/>
          </p:nvPr>
        </p:nvSpPr>
        <p:spPr/>
        <p:txBody>
          <a:bodyPr/>
          <a:lstStyle/>
          <a:p>
            <a:r>
              <a:rPr lang="en-US" i="1" dirty="0" smtClean="0"/>
              <a:t>Introduction</a:t>
            </a:r>
          </a:p>
          <a:p>
            <a:r>
              <a:rPr lang="en-US" i="1" dirty="0" smtClean="0"/>
              <a:t>List of circuits</a:t>
            </a:r>
          </a:p>
          <a:p>
            <a:r>
              <a:rPr lang="en-US" i="1" dirty="0" smtClean="0"/>
              <a:t>Power converter types</a:t>
            </a:r>
          </a:p>
          <a:p>
            <a:r>
              <a:rPr lang="en-US" i="1" dirty="0" smtClean="0"/>
              <a:t>Power converter integration</a:t>
            </a:r>
            <a:endParaRPr lang="en-US" i="1" dirty="0"/>
          </a:p>
          <a:p>
            <a:r>
              <a:rPr lang="en-US" i="1" dirty="0" smtClean="0"/>
              <a:t>Infrastructure needed</a:t>
            </a:r>
          </a:p>
          <a:p>
            <a:endParaRPr lang="en-US" i="1" dirty="0" smtClean="0"/>
          </a:p>
          <a:p>
            <a:endParaRPr lang="en-US" dirty="0" smtClean="0">
              <a:solidFill>
                <a:srgbClr val="FF0000"/>
              </a:solidFill>
            </a:endParaRPr>
          </a:p>
          <a:p>
            <a:endParaRPr lang="en-US" dirty="0" smtClean="0"/>
          </a:p>
          <a:p>
            <a:endParaRPr lang="en-US" dirty="0" smtClean="0"/>
          </a:p>
          <a:p>
            <a:endParaRPr lang="en-US" dirty="0" smtClean="0"/>
          </a:p>
          <a:p>
            <a:endParaRPr lang="en-US" i="1" dirty="0" smtClean="0"/>
          </a:p>
          <a:p>
            <a:pPr marL="171450" lvl="1" indent="0">
              <a:buNone/>
            </a:pPr>
            <a:endParaRPr lang="en-US" dirty="0" smtClean="0"/>
          </a:p>
          <a:p>
            <a:endParaRPr lang="en-US" dirty="0" smtClean="0"/>
          </a:p>
          <a:p>
            <a:endParaRPr lang="en-US" dirty="0" smtClean="0"/>
          </a:p>
          <a:p>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580796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20</a:t>
            </a:fld>
            <a:endParaRPr lang="en-US"/>
          </a:p>
        </p:txBody>
      </p:sp>
      <p:sp>
        <p:nvSpPr>
          <p:cNvPr id="3" name="Title 2"/>
          <p:cNvSpPr>
            <a:spLocks noGrp="1"/>
          </p:cNvSpPr>
          <p:nvPr>
            <p:ph type="title"/>
          </p:nvPr>
        </p:nvSpPr>
        <p:spPr/>
        <p:txBody>
          <a:bodyPr/>
          <a:lstStyle/>
          <a:p>
            <a:r>
              <a:rPr lang="en-US" dirty="0" smtClean="0"/>
              <a:t>High voltage power supplies for crab cavities</a:t>
            </a:r>
            <a:endParaRPr lang="en-US" dirty="0"/>
          </a:p>
        </p:txBody>
      </p:sp>
      <p:sp>
        <p:nvSpPr>
          <p:cNvPr id="8" name="Rectangle 7"/>
          <p:cNvSpPr/>
          <p:nvPr/>
        </p:nvSpPr>
        <p:spPr>
          <a:xfrm>
            <a:off x="249843" y="1132185"/>
            <a:ext cx="8356275" cy="4247317"/>
          </a:xfrm>
          <a:prstGeom prst="rect">
            <a:avLst/>
          </a:prstGeom>
        </p:spPr>
        <p:txBody>
          <a:bodyPr wrap="square">
            <a:spAutoFit/>
          </a:bodyPr>
          <a:lstStyle/>
          <a:p>
            <a:r>
              <a:rPr lang="en-US" i="1" dirty="0" smtClean="0"/>
              <a:t>Option tetrode</a:t>
            </a:r>
            <a:r>
              <a:rPr lang="en-US" i="1" dirty="0" smtClean="0"/>
              <a:t>: SR17</a:t>
            </a:r>
            <a:endParaRPr lang="en-US" i="1" dirty="0" smtClean="0"/>
          </a:p>
          <a:p>
            <a:endParaRPr lang="en-US" i="1" dirty="0"/>
          </a:p>
          <a:p>
            <a:r>
              <a:rPr lang="en-US" i="1" dirty="0" smtClean="0"/>
              <a:t>18 HVPS </a:t>
            </a:r>
            <a:r>
              <a:rPr lang="en-US" i="1" dirty="0" smtClean="0"/>
              <a:t>placed in </a:t>
            </a:r>
            <a:r>
              <a:rPr lang="en-US" i="1" dirty="0" smtClean="0"/>
              <a:t>SR17. 16 + 2 spare converters.</a:t>
            </a:r>
            <a:endParaRPr lang="en-US" i="1" dirty="0" smtClean="0"/>
          </a:p>
          <a:p>
            <a:r>
              <a:rPr lang="en-US" i="1" dirty="0" smtClean="0"/>
              <a:t>4 </a:t>
            </a:r>
            <a:r>
              <a:rPr lang="en-US" i="1" dirty="0" smtClean="0"/>
              <a:t>racks 19</a:t>
            </a:r>
            <a:r>
              <a:rPr lang="en-US" i="1" dirty="0" smtClean="0"/>
              <a:t>’’ / HVPS</a:t>
            </a:r>
            <a:endParaRPr lang="en-US" i="1" dirty="0" smtClean="0"/>
          </a:p>
          <a:p>
            <a:r>
              <a:rPr lang="en-US" i="1" dirty="0" smtClean="0"/>
              <a:t>Water cooled</a:t>
            </a:r>
          </a:p>
          <a:p>
            <a:endParaRPr lang="en-US" i="1" dirty="0" smtClean="0"/>
          </a:p>
          <a:p>
            <a:r>
              <a:rPr lang="en-US" i="1" dirty="0" smtClean="0"/>
              <a:t>AC socket : 400A * 18</a:t>
            </a:r>
          </a:p>
          <a:p>
            <a:r>
              <a:rPr lang="en-US" i="1" dirty="0" smtClean="0"/>
              <a:t>DC cable: </a:t>
            </a:r>
            <a:r>
              <a:rPr lang="en-US" i="1" dirty="0"/>
              <a:t>10kV / </a:t>
            </a:r>
            <a:r>
              <a:rPr lang="en-US" i="1" dirty="0" smtClean="0"/>
              <a:t>10A * 18</a:t>
            </a:r>
          </a:p>
          <a:p>
            <a:r>
              <a:rPr lang="en-US" i="1" dirty="0" smtClean="0"/>
              <a:t>UPS: 1kVA * 18</a:t>
            </a:r>
          </a:p>
          <a:p>
            <a:endParaRPr lang="en-US" i="1" dirty="0"/>
          </a:p>
          <a:p>
            <a:r>
              <a:rPr lang="en-US" i="1" dirty="0" smtClean="0"/>
              <a:t>Air losses : 16 * 20kW + 40kW for test</a:t>
            </a:r>
            <a:endParaRPr lang="en-US" i="1" dirty="0"/>
          </a:p>
          <a:p>
            <a:endParaRPr lang="en-US" i="1" dirty="0" smtClean="0"/>
          </a:p>
          <a:p>
            <a:r>
              <a:rPr lang="en-US" i="1" dirty="0" smtClean="0"/>
              <a:t>Water losses: 16 * 10kW + 40kW for test</a:t>
            </a:r>
          </a:p>
          <a:p>
            <a:endParaRPr lang="en-US" i="1" dirty="0" smtClean="0"/>
          </a:p>
          <a:p>
            <a:endParaRPr lang="en-US" i="1" dirty="0"/>
          </a:p>
        </p:txBody>
      </p:sp>
      <p:sp>
        <p:nvSpPr>
          <p:cNvPr id="7"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721096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21</a:t>
            </a:fld>
            <a:endParaRPr lang="en-US"/>
          </a:p>
        </p:txBody>
      </p:sp>
      <p:sp>
        <p:nvSpPr>
          <p:cNvPr id="3" name="Title 2"/>
          <p:cNvSpPr>
            <a:spLocks noGrp="1"/>
          </p:cNvSpPr>
          <p:nvPr>
            <p:ph type="title"/>
          </p:nvPr>
        </p:nvSpPr>
        <p:spPr/>
        <p:txBody>
          <a:bodyPr/>
          <a:lstStyle/>
          <a:p>
            <a:r>
              <a:rPr lang="en-US" dirty="0" smtClean="0"/>
              <a:t>High voltage power supplies for crab cavities</a:t>
            </a:r>
            <a:endParaRPr lang="en-US" dirty="0"/>
          </a:p>
        </p:txBody>
      </p:sp>
      <p:sp>
        <p:nvSpPr>
          <p:cNvPr id="8" name="Rectangle 7"/>
          <p:cNvSpPr/>
          <p:nvPr/>
        </p:nvSpPr>
        <p:spPr>
          <a:xfrm>
            <a:off x="249843" y="1132185"/>
            <a:ext cx="8356275" cy="4247317"/>
          </a:xfrm>
          <a:prstGeom prst="rect">
            <a:avLst/>
          </a:prstGeom>
        </p:spPr>
        <p:txBody>
          <a:bodyPr wrap="square">
            <a:spAutoFit/>
          </a:bodyPr>
          <a:lstStyle/>
          <a:p>
            <a:r>
              <a:rPr lang="en-US" i="1" dirty="0" smtClean="0"/>
              <a:t>Option IOT:</a:t>
            </a:r>
          </a:p>
          <a:p>
            <a:endParaRPr lang="en-US" i="1" dirty="0"/>
          </a:p>
          <a:p>
            <a:r>
              <a:rPr lang="en-US" i="1" dirty="0" smtClean="0"/>
              <a:t>IOT need 50kV DC power. The power converter technology is completely different and oil is need for insulation. In this case, the solution is to place the HVPS in surface. One HVPS for one IP side.</a:t>
            </a:r>
          </a:p>
          <a:p>
            <a:endParaRPr lang="en-US" i="1" dirty="0"/>
          </a:p>
          <a:p>
            <a:r>
              <a:rPr lang="en-US" i="1" dirty="0" smtClean="0"/>
              <a:t>HVPS rating:</a:t>
            </a:r>
          </a:p>
          <a:p>
            <a:r>
              <a:rPr lang="en-US" i="1" dirty="0" smtClean="0"/>
              <a:t>2MVW, 50kV DC</a:t>
            </a:r>
          </a:p>
          <a:p>
            <a:endParaRPr lang="en-US" i="1" dirty="0"/>
          </a:p>
          <a:p>
            <a:r>
              <a:rPr lang="en-US" i="1" dirty="0" smtClean="0"/>
              <a:t>Total power is 4 MW per IP.</a:t>
            </a:r>
          </a:p>
          <a:p>
            <a:endParaRPr lang="en-US" i="1" dirty="0"/>
          </a:p>
          <a:p>
            <a:r>
              <a:rPr lang="en-US" i="1" dirty="0" smtClean="0"/>
              <a:t>Need surface building for racks</a:t>
            </a:r>
          </a:p>
          <a:p>
            <a:r>
              <a:rPr lang="en-US" i="1" dirty="0" smtClean="0"/>
              <a:t>and outdoor platform for oil transformers.</a:t>
            </a:r>
          </a:p>
          <a:p>
            <a:endParaRPr lang="en-US" i="1" dirty="0"/>
          </a:p>
          <a:p>
            <a:endParaRPr lang="en-US" i="1" dirty="0"/>
          </a:p>
        </p:txBody>
      </p:sp>
      <p:pic>
        <p:nvPicPr>
          <p:cNvPr id="5122"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36579" y="2973957"/>
            <a:ext cx="4752501" cy="315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5586" r="19296" b="31643"/>
          <a:stretch/>
        </p:blipFill>
        <p:spPr>
          <a:xfrm>
            <a:off x="0" y="4052718"/>
            <a:ext cx="4236579" cy="2077625"/>
          </a:xfrm>
          <a:prstGeom prst="rect">
            <a:avLst/>
          </a:prstGeom>
        </p:spPr>
      </p:pic>
    </p:spTree>
    <p:extLst>
      <p:ext uri="{BB962C8B-B14F-4D97-AF65-F5344CB8AC3E}">
        <p14:creationId xmlns:p14="http://schemas.microsoft.com/office/powerpoint/2010/main" val="23892002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22</a:t>
            </a:fld>
            <a:endParaRPr lang="en-US"/>
          </a:p>
        </p:txBody>
      </p:sp>
      <p:sp>
        <p:nvSpPr>
          <p:cNvPr id="3" name="Title 2"/>
          <p:cNvSpPr>
            <a:spLocks noGrp="1"/>
          </p:cNvSpPr>
          <p:nvPr>
            <p:ph type="title"/>
          </p:nvPr>
        </p:nvSpPr>
        <p:spPr/>
        <p:txBody>
          <a:bodyPr/>
          <a:lstStyle/>
          <a:p>
            <a:r>
              <a:rPr lang="en-US" dirty="0" smtClean="0"/>
              <a:t>Summary</a:t>
            </a:r>
            <a:endParaRPr lang="en-US" dirty="0"/>
          </a:p>
        </p:txBody>
      </p:sp>
      <p:sp>
        <p:nvSpPr>
          <p:cNvPr id="4" name="Content Placeholder 3"/>
          <p:cNvSpPr>
            <a:spLocks noGrp="1"/>
          </p:cNvSpPr>
          <p:nvPr>
            <p:ph idx="1"/>
          </p:nvPr>
        </p:nvSpPr>
        <p:spPr>
          <a:xfrm>
            <a:off x="457200" y="1188719"/>
            <a:ext cx="8587212" cy="5349240"/>
          </a:xfrm>
        </p:spPr>
        <p:txBody>
          <a:bodyPr>
            <a:normAutofit/>
          </a:bodyPr>
          <a:lstStyle/>
          <a:p>
            <a:pPr lvl="1"/>
            <a:r>
              <a:rPr lang="en-US" dirty="0" smtClean="0"/>
              <a:t>All needs were communicated for the integration works and service groups.</a:t>
            </a:r>
          </a:p>
          <a:p>
            <a:pPr lvl="1"/>
            <a:endParaRPr lang="en-US" dirty="0"/>
          </a:p>
          <a:p>
            <a:pPr lvl="1"/>
            <a:r>
              <a:rPr lang="en-US" dirty="0" smtClean="0"/>
              <a:t>All is inside the model.</a:t>
            </a:r>
          </a:p>
        </p:txBody>
      </p:sp>
      <p:sp>
        <p:nvSpPr>
          <p:cNvPr id="6"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767266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a:t>
            </a:fld>
            <a:endParaRPr lang="en-US"/>
          </a:p>
        </p:txBody>
      </p:sp>
      <p:sp>
        <p:nvSpPr>
          <p:cNvPr id="3" name="Title 2"/>
          <p:cNvSpPr>
            <a:spLocks noGrp="1"/>
          </p:cNvSpPr>
          <p:nvPr>
            <p:ph type="title"/>
          </p:nvPr>
        </p:nvSpPr>
        <p:spPr/>
        <p:txBody>
          <a:bodyPr/>
          <a:lstStyle/>
          <a:p>
            <a:r>
              <a:rPr lang="fr-CH" dirty="0" smtClean="0"/>
              <a:t>Infrastructure for Power </a:t>
            </a:r>
            <a:r>
              <a:rPr lang="fr-CH" dirty="0" err="1" smtClean="0"/>
              <a:t>Converters</a:t>
            </a:r>
            <a:endParaRPr lang="en-GB" dirty="0"/>
          </a:p>
        </p:txBody>
      </p:sp>
      <p:sp>
        <p:nvSpPr>
          <p:cNvPr id="10" name="Rectangle 9"/>
          <p:cNvSpPr/>
          <p:nvPr/>
        </p:nvSpPr>
        <p:spPr>
          <a:xfrm>
            <a:off x="249843" y="1132185"/>
            <a:ext cx="8631607" cy="4524315"/>
          </a:xfrm>
          <a:prstGeom prst="rect">
            <a:avLst/>
          </a:prstGeom>
        </p:spPr>
        <p:txBody>
          <a:bodyPr wrap="square">
            <a:spAutoFit/>
          </a:bodyPr>
          <a:lstStyle/>
          <a:p>
            <a:r>
              <a:rPr lang="en-US" i="1" dirty="0" smtClean="0"/>
              <a:t>All new power converters for HL-LHC (inner triplet and matching section) will be installed in new UR gallery.</a:t>
            </a:r>
          </a:p>
          <a:p>
            <a:r>
              <a:rPr lang="en-US" i="1" dirty="0" smtClean="0"/>
              <a:t>Power converters transform electricity from AC to DC to power magnets.</a:t>
            </a:r>
          </a:p>
          <a:p>
            <a:r>
              <a:rPr lang="en-US" i="1" dirty="0"/>
              <a:t>Power converters are </a:t>
            </a:r>
            <a:r>
              <a:rPr lang="en-US" i="1" dirty="0" smtClean="0"/>
              <a:t>placed between the </a:t>
            </a:r>
            <a:r>
              <a:rPr lang="en-US" i="1" dirty="0"/>
              <a:t>mains </a:t>
            </a:r>
            <a:r>
              <a:rPr lang="en-US" i="1" dirty="0" smtClean="0"/>
              <a:t>and the DFHM.</a:t>
            </a:r>
          </a:p>
          <a:p>
            <a:endParaRPr lang="en-US" i="1" dirty="0"/>
          </a:p>
          <a:p>
            <a:r>
              <a:rPr lang="en-US" i="1" dirty="0" smtClean="0"/>
              <a:t>Power converters needs:</a:t>
            </a:r>
          </a:p>
          <a:p>
            <a:endParaRPr lang="en-US" i="1" dirty="0" smtClean="0"/>
          </a:p>
          <a:p>
            <a:pPr marL="285750" indent="-285750">
              <a:buFontTx/>
              <a:buChar char="-"/>
            </a:pPr>
            <a:r>
              <a:rPr lang="en-US" i="1" dirty="0" smtClean="0"/>
              <a:t>Electricity</a:t>
            </a:r>
          </a:p>
          <a:p>
            <a:pPr marL="285750" indent="-285750">
              <a:buFontTx/>
              <a:buChar char="-"/>
            </a:pPr>
            <a:r>
              <a:rPr lang="en-US" i="1" dirty="0" smtClean="0"/>
              <a:t>Cooling-water</a:t>
            </a:r>
          </a:p>
          <a:p>
            <a:pPr marL="285750" indent="-285750">
              <a:buFontTx/>
              <a:buChar char="-"/>
            </a:pPr>
            <a:r>
              <a:rPr lang="en-US" i="1" dirty="0" smtClean="0"/>
              <a:t> control</a:t>
            </a:r>
          </a:p>
          <a:p>
            <a:pPr marL="285750" indent="-285750">
              <a:buFontTx/>
              <a:buChar char="-"/>
            </a:pPr>
            <a:r>
              <a:rPr lang="en-US" i="1" dirty="0" smtClean="0"/>
              <a:t>Air conditioning</a:t>
            </a:r>
          </a:p>
          <a:p>
            <a:pPr marL="285750" indent="-285750">
              <a:buFontTx/>
              <a:buChar char="-"/>
            </a:pPr>
            <a:endParaRPr lang="en-US" i="1" dirty="0"/>
          </a:p>
          <a:p>
            <a:r>
              <a:rPr lang="en-US" i="1" dirty="0" smtClean="0"/>
              <a:t>Power converters shall be close to electrical switchboard and DHFM to minimized the cabling and limit the losses.</a:t>
            </a:r>
          </a:p>
          <a:p>
            <a:endParaRPr lang="en-US" i="1" dirty="0" smtClean="0"/>
          </a:p>
          <a:p>
            <a:endParaRPr lang="en-US" i="1" dirty="0"/>
          </a:p>
        </p:txBody>
      </p:sp>
      <p:sp>
        <p:nvSpPr>
          <p:cNvPr id="19"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4266935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170329" y="274638"/>
            <a:ext cx="8857130" cy="914400"/>
          </a:xfrm>
        </p:spPr>
        <p:txBody>
          <a:bodyPr/>
          <a:lstStyle/>
          <a:p>
            <a:r>
              <a:rPr lang="en-US" dirty="0" smtClean="0"/>
              <a:t>List of circuits for HL-LHC</a:t>
            </a:r>
            <a:endParaRPr lang="en-US" dirty="0"/>
          </a:p>
        </p:txBody>
      </p:sp>
      <p:sp>
        <p:nvSpPr>
          <p:cNvPr id="8" name="Rectangle 7"/>
          <p:cNvSpPr/>
          <p:nvPr/>
        </p:nvSpPr>
        <p:spPr>
          <a:xfrm>
            <a:off x="249843" y="1132185"/>
            <a:ext cx="6956715" cy="1200329"/>
          </a:xfrm>
          <a:prstGeom prst="rect">
            <a:avLst/>
          </a:prstGeom>
        </p:spPr>
        <p:txBody>
          <a:bodyPr wrap="square">
            <a:spAutoFit/>
          </a:bodyPr>
          <a:lstStyle/>
          <a:p>
            <a:r>
              <a:rPr lang="en-US" i="1" dirty="0" smtClean="0"/>
              <a:t>List of circuits for one IP side for inner triplet and matching section magnets. </a:t>
            </a:r>
          </a:p>
          <a:p>
            <a:r>
              <a:rPr lang="en-US" i="1" dirty="0" smtClean="0"/>
              <a:t>All IP side are identical.</a:t>
            </a:r>
          </a:p>
          <a:p>
            <a:endParaRPr lang="en-US" i="1" dirty="0"/>
          </a:p>
        </p:txBody>
      </p:sp>
      <p:pic>
        <p:nvPicPr>
          <p:cNvPr id="6" name="Picture 5"/>
          <p:cNvPicPr>
            <a:picLocks noChangeAspect="1"/>
          </p:cNvPicPr>
          <p:nvPr/>
        </p:nvPicPr>
        <p:blipFill>
          <a:blip r:embed="rId2"/>
          <a:stretch>
            <a:fillRect/>
          </a:stretch>
        </p:blipFill>
        <p:spPr>
          <a:xfrm>
            <a:off x="3360770" y="1732349"/>
            <a:ext cx="5318060" cy="4320000"/>
          </a:xfrm>
          <a:prstGeom prst="rect">
            <a:avLst/>
          </a:prstGeom>
        </p:spPr>
      </p:pic>
      <p:sp>
        <p:nvSpPr>
          <p:cNvPr id="9"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989283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p:txBody>
          <a:bodyPr/>
          <a:lstStyle/>
          <a:p>
            <a:r>
              <a:rPr lang="en-US" dirty="0" smtClean="0"/>
              <a:t>List of power converters for HL-LHC</a:t>
            </a:r>
            <a:endParaRPr lang="en-US" dirty="0"/>
          </a:p>
        </p:txBody>
      </p:sp>
      <p:sp>
        <p:nvSpPr>
          <p:cNvPr id="8" name="Rectangle 7"/>
          <p:cNvSpPr/>
          <p:nvPr/>
        </p:nvSpPr>
        <p:spPr>
          <a:xfrm>
            <a:off x="249843" y="1132185"/>
            <a:ext cx="6956715" cy="3970318"/>
          </a:xfrm>
          <a:prstGeom prst="rect">
            <a:avLst/>
          </a:prstGeom>
        </p:spPr>
        <p:txBody>
          <a:bodyPr wrap="square">
            <a:spAutoFit/>
          </a:bodyPr>
          <a:lstStyle/>
          <a:p>
            <a:r>
              <a:rPr lang="en-US" i="1" dirty="0" smtClean="0"/>
              <a:t>List of power converters needed for the inner triplet and matching section magnets:</a:t>
            </a:r>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a:p>
        </p:txBody>
      </p:sp>
      <p:pic>
        <p:nvPicPr>
          <p:cNvPr id="5" name="Picture 4"/>
          <p:cNvPicPr>
            <a:picLocks noChangeAspect="1"/>
          </p:cNvPicPr>
          <p:nvPr/>
        </p:nvPicPr>
        <p:blipFill rotWithShape="1">
          <a:blip r:embed="rId2"/>
          <a:srcRect r="29890"/>
          <a:stretch/>
        </p:blipFill>
        <p:spPr>
          <a:xfrm>
            <a:off x="571170" y="2222503"/>
            <a:ext cx="7620190" cy="2880000"/>
          </a:xfrm>
          <a:prstGeom prst="rect">
            <a:avLst/>
          </a:prstGeom>
        </p:spPr>
      </p:pic>
      <p:sp>
        <p:nvSpPr>
          <p:cNvPr id="10"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789439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p:txBody>
          <a:bodyPr/>
          <a:lstStyle/>
          <a:p>
            <a:r>
              <a:rPr lang="en-US" dirty="0" smtClean="0"/>
              <a:t>Power converter types </a:t>
            </a:r>
            <a:endParaRPr lang="en-US" dirty="0"/>
          </a:p>
        </p:txBody>
      </p:sp>
      <p:sp>
        <p:nvSpPr>
          <p:cNvPr id="8" name="Rectangle 7"/>
          <p:cNvSpPr/>
          <p:nvPr/>
        </p:nvSpPr>
        <p:spPr>
          <a:xfrm>
            <a:off x="249843" y="1132185"/>
            <a:ext cx="7137785" cy="923330"/>
          </a:xfrm>
          <a:prstGeom prst="rect">
            <a:avLst/>
          </a:prstGeom>
        </p:spPr>
        <p:txBody>
          <a:bodyPr wrap="square">
            <a:spAutoFit/>
          </a:bodyPr>
          <a:lstStyle/>
          <a:p>
            <a:r>
              <a:rPr lang="en-US" i="1" dirty="0" smtClean="0"/>
              <a:t>The power converters will be of the same type as the present one. </a:t>
            </a:r>
          </a:p>
          <a:p>
            <a:r>
              <a:rPr lang="en-US" i="1" dirty="0" smtClean="0"/>
              <a:t>2 new types will be developed but based on the same technology.</a:t>
            </a:r>
          </a:p>
          <a:p>
            <a:endParaRPr lang="en-US" i="1" dirty="0"/>
          </a:p>
        </p:txBody>
      </p:sp>
      <p:pic>
        <p:nvPicPr>
          <p:cNvPr id="7" name="Picture 9" descr="LHC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41144" y="2184818"/>
            <a:ext cx="2387628"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6kA 129KB"/>
          <p:cNvPicPr>
            <a:picLocks noChangeAspect="1" noChangeArrowheads="1"/>
          </p:cNvPicPr>
          <p:nvPr/>
        </p:nvPicPr>
        <p:blipFill>
          <a:blip r:embed="rId3" cstate="print">
            <a:lum contrast="6000"/>
            <a:extLst>
              <a:ext uri="{28A0092B-C50C-407E-A947-70E740481C1C}">
                <a14:useLocalDpi xmlns:a14="http://schemas.microsoft.com/office/drawing/2010/main" val="0"/>
              </a:ext>
            </a:extLst>
          </a:blip>
          <a:srcRect l="6244" r="16112"/>
          <a:stretch>
            <a:fillRect/>
          </a:stretch>
        </p:blipFill>
        <p:spPr bwMode="auto">
          <a:xfrm>
            <a:off x="6895446" y="2148606"/>
            <a:ext cx="1477753"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LHC600A-10V_Rack [2x]"/>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406" y="4174317"/>
            <a:ext cx="1163916"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http://te-epc-lpc.web.cern.ch/te-epc-lpc/converters/lhc120a-10v/pagesources/high-res/LHC120A-Rack4x.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32932" y="4174317"/>
            <a:ext cx="84243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e-epc-lpc.web.cern.ch/te-epc-lpc/converters/lhc13ka-18v/pagesources/high-res/LHC13kA-18V_view0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7181" y="2119326"/>
            <a:ext cx="2160000" cy="14337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27181" y="1832205"/>
            <a:ext cx="2036135" cy="276999"/>
          </a:xfrm>
          <a:prstGeom prst="rect">
            <a:avLst/>
          </a:prstGeom>
        </p:spPr>
        <p:txBody>
          <a:bodyPr wrap="none">
            <a:spAutoFit/>
          </a:bodyPr>
          <a:lstStyle/>
          <a:p>
            <a:r>
              <a:rPr lang="en-US" sz="1200" i="1" dirty="0" smtClean="0"/>
              <a:t>Main </a:t>
            </a:r>
            <a:r>
              <a:rPr lang="en-US" sz="1200" i="1" dirty="0" err="1" smtClean="0"/>
              <a:t>Quadrupoles</a:t>
            </a:r>
            <a:r>
              <a:rPr lang="en-US" sz="1200" i="1" dirty="0" smtClean="0"/>
              <a:t>: 13kA/18V</a:t>
            </a:r>
            <a:endParaRPr lang="en-US" sz="1200" dirty="0"/>
          </a:p>
        </p:txBody>
      </p:sp>
      <p:sp>
        <p:nvSpPr>
          <p:cNvPr id="14" name="Rectangle 13"/>
          <p:cNvSpPr/>
          <p:nvPr/>
        </p:nvSpPr>
        <p:spPr>
          <a:xfrm>
            <a:off x="3432093" y="1832205"/>
            <a:ext cx="1730282" cy="276999"/>
          </a:xfrm>
          <a:prstGeom prst="rect">
            <a:avLst/>
          </a:prstGeom>
        </p:spPr>
        <p:txBody>
          <a:bodyPr wrap="none">
            <a:spAutoFit/>
          </a:bodyPr>
          <a:lstStyle/>
          <a:p>
            <a:r>
              <a:rPr lang="en-US" sz="1200" i="1" dirty="0" smtClean="0"/>
              <a:t>Atlas Toroid: 20.5kA/18V</a:t>
            </a:r>
            <a:endParaRPr lang="en-US" sz="1200" dirty="0"/>
          </a:p>
        </p:txBody>
      </p:sp>
      <p:sp>
        <p:nvSpPr>
          <p:cNvPr id="15" name="Rectangle 14"/>
          <p:cNvSpPr/>
          <p:nvPr/>
        </p:nvSpPr>
        <p:spPr>
          <a:xfrm>
            <a:off x="6735937" y="1832205"/>
            <a:ext cx="2274982" cy="276999"/>
          </a:xfrm>
          <a:prstGeom prst="rect">
            <a:avLst/>
          </a:prstGeom>
        </p:spPr>
        <p:txBody>
          <a:bodyPr wrap="none">
            <a:spAutoFit/>
          </a:bodyPr>
          <a:lstStyle/>
          <a:p>
            <a:r>
              <a:rPr lang="en-US" sz="1200" i="1" dirty="0" smtClean="0"/>
              <a:t>Individual  </a:t>
            </a:r>
            <a:r>
              <a:rPr lang="en-US" sz="1200" i="1" dirty="0" err="1" smtClean="0"/>
              <a:t>Quadrupoles</a:t>
            </a:r>
            <a:r>
              <a:rPr lang="en-US" sz="1200" i="1" dirty="0" smtClean="0"/>
              <a:t>: 6kA/8V</a:t>
            </a:r>
            <a:endParaRPr lang="en-US" sz="1200" dirty="0"/>
          </a:p>
        </p:txBody>
      </p:sp>
      <p:sp>
        <p:nvSpPr>
          <p:cNvPr id="16" name="Rectangle 15"/>
          <p:cNvSpPr/>
          <p:nvPr/>
        </p:nvSpPr>
        <p:spPr>
          <a:xfrm>
            <a:off x="257077" y="3704771"/>
            <a:ext cx="2650021" cy="276999"/>
          </a:xfrm>
          <a:prstGeom prst="rect">
            <a:avLst/>
          </a:prstGeom>
        </p:spPr>
        <p:txBody>
          <a:bodyPr wrap="none">
            <a:spAutoFit/>
          </a:bodyPr>
          <a:lstStyle/>
          <a:p>
            <a:r>
              <a:rPr lang="en-US" sz="1200" i="1" dirty="0" smtClean="0"/>
              <a:t>4-quadrant for correctors : ±600A/±10V</a:t>
            </a:r>
            <a:endParaRPr lang="en-US" sz="1200" dirty="0"/>
          </a:p>
        </p:txBody>
      </p:sp>
      <p:sp>
        <p:nvSpPr>
          <p:cNvPr id="17" name="Rectangle 16"/>
          <p:cNvSpPr/>
          <p:nvPr/>
        </p:nvSpPr>
        <p:spPr>
          <a:xfrm>
            <a:off x="3241978" y="3704771"/>
            <a:ext cx="2650021" cy="276999"/>
          </a:xfrm>
          <a:prstGeom prst="rect">
            <a:avLst/>
          </a:prstGeom>
        </p:spPr>
        <p:txBody>
          <a:bodyPr wrap="none">
            <a:spAutoFit/>
          </a:bodyPr>
          <a:lstStyle/>
          <a:p>
            <a:r>
              <a:rPr lang="en-US" sz="1200" i="1" dirty="0" smtClean="0"/>
              <a:t>4-quadrant for correctors : ±120A/±10V</a:t>
            </a:r>
            <a:endParaRPr lang="en-US" sz="1200" dirty="0"/>
          </a:p>
        </p:txBody>
      </p:sp>
      <p:sp>
        <p:nvSpPr>
          <p:cNvPr id="6" name="Left-Right Arrow 5"/>
          <p:cNvSpPr/>
          <p:nvPr/>
        </p:nvSpPr>
        <p:spPr>
          <a:xfrm>
            <a:off x="2653600" y="2761299"/>
            <a:ext cx="669021" cy="26255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2547123" y="2515119"/>
            <a:ext cx="881973" cy="261610"/>
          </a:xfrm>
          <a:prstGeom prst="rect">
            <a:avLst/>
          </a:prstGeom>
          <a:noFill/>
        </p:spPr>
        <p:txBody>
          <a:bodyPr wrap="none" rtlCol="0">
            <a:spAutoFit/>
          </a:bodyPr>
          <a:lstStyle/>
          <a:p>
            <a:r>
              <a:rPr lang="en-US" sz="1100" dirty="0" smtClean="0">
                <a:solidFill>
                  <a:schemeClr val="accent1">
                    <a:lumMod val="75000"/>
                  </a:schemeClr>
                </a:solidFill>
              </a:rPr>
              <a:t>Same family</a:t>
            </a:r>
            <a:endParaRPr lang="en-US" sz="1100" dirty="0">
              <a:solidFill>
                <a:schemeClr val="accent1">
                  <a:lumMod val="75000"/>
                </a:schemeClr>
              </a:solidFill>
            </a:endParaRPr>
          </a:p>
        </p:txBody>
      </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64634" y="4174317"/>
            <a:ext cx="1139376" cy="2160000"/>
          </a:xfrm>
          <a:prstGeom prst="rect">
            <a:avLst/>
          </a:prstGeom>
        </p:spPr>
      </p:pic>
      <p:sp>
        <p:nvSpPr>
          <p:cNvPr id="21" name="Rectangle 20"/>
          <p:cNvSpPr/>
          <p:nvPr/>
        </p:nvSpPr>
        <p:spPr>
          <a:xfrm>
            <a:off x="6182845" y="3700318"/>
            <a:ext cx="2813591" cy="461665"/>
          </a:xfrm>
          <a:prstGeom prst="rect">
            <a:avLst/>
          </a:prstGeom>
        </p:spPr>
        <p:txBody>
          <a:bodyPr wrap="none">
            <a:spAutoFit/>
          </a:bodyPr>
          <a:lstStyle/>
          <a:p>
            <a:r>
              <a:rPr lang="en-US" sz="1200" i="1" dirty="0" smtClean="0">
                <a:solidFill>
                  <a:srgbClr val="FF0000"/>
                </a:solidFill>
              </a:rPr>
              <a:t>4-quadrant for correctors : 	±200A/±10V</a:t>
            </a:r>
          </a:p>
          <a:p>
            <a:r>
              <a:rPr lang="en-US" sz="1200" i="1" dirty="0">
                <a:solidFill>
                  <a:srgbClr val="FF0000"/>
                </a:solidFill>
              </a:rPr>
              <a:t>	</a:t>
            </a:r>
            <a:r>
              <a:rPr lang="en-US" sz="1200" i="1" dirty="0" smtClean="0">
                <a:solidFill>
                  <a:srgbClr val="FF0000"/>
                </a:solidFill>
              </a:rPr>
              <a:t>	±2kA/±10V</a:t>
            </a:r>
            <a:endParaRPr lang="en-US" sz="1200" dirty="0">
              <a:solidFill>
                <a:srgbClr val="FF0000"/>
              </a:solidFill>
            </a:endParaRPr>
          </a:p>
        </p:txBody>
      </p:sp>
      <p:sp>
        <p:nvSpPr>
          <p:cNvPr id="22" name="Rectangle 21"/>
          <p:cNvSpPr/>
          <p:nvPr/>
        </p:nvSpPr>
        <p:spPr>
          <a:xfrm rot="20768447">
            <a:off x="5495978" y="4013948"/>
            <a:ext cx="2066640" cy="523220"/>
          </a:xfrm>
          <a:prstGeom prst="rect">
            <a:avLst/>
          </a:prstGeom>
          <a:noFill/>
        </p:spPr>
        <p:txBody>
          <a:bodyPr wrap="square" lIns="91440" tIns="45720" rIns="91440" bIns="45720">
            <a:spAutoFit/>
          </a:bodyPr>
          <a:lstStyle/>
          <a:p>
            <a:pPr algn="ctr"/>
            <a:r>
              <a:rPr lang="en-US" sz="28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New types</a:t>
            </a:r>
            <a:endParaRPr lang="en-US" sz="2800" b="1" cap="none" spc="0"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24"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266153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7</a:t>
            </a:fld>
            <a:endParaRPr lang="en-US"/>
          </a:p>
        </p:txBody>
      </p:sp>
      <p:sp>
        <p:nvSpPr>
          <p:cNvPr id="3" name="Title 2"/>
          <p:cNvSpPr>
            <a:spLocks noGrp="1"/>
          </p:cNvSpPr>
          <p:nvPr>
            <p:ph type="title"/>
          </p:nvPr>
        </p:nvSpPr>
        <p:spPr/>
        <p:txBody>
          <a:bodyPr/>
          <a:lstStyle/>
          <a:p>
            <a:r>
              <a:rPr lang="en-US" dirty="0"/>
              <a:t>P</a:t>
            </a:r>
            <a:r>
              <a:rPr lang="en-US" dirty="0" smtClean="0"/>
              <a:t>ower converter  underground integration</a:t>
            </a:r>
            <a:endParaRPr lang="en-US" dirty="0"/>
          </a:p>
        </p:txBody>
      </p:sp>
      <p:sp>
        <p:nvSpPr>
          <p:cNvPr id="8" name="Rectangle 7"/>
          <p:cNvSpPr/>
          <p:nvPr/>
        </p:nvSpPr>
        <p:spPr>
          <a:xfrm>
            <a:off x="249843" y="1132185"/>
            <a:ext cx="8224201" cy="1477328"/>
          </a:xfrm>
          <a:prstGeom prst="rect">
            <a:avLst/>
          </a:prstGeom>
        </p:spPr>
        <p:txBody>
          <a:bodyPr wrap="square">
            <a:spAutoFit/>
          </a:bodyPr>
          <a:lstStyle/>
          <a:p>
            <a:r>
              <a:rPr lang="en-US" i="1" dirty="0" smtClean="0"/>
              <a:t>The installation should be similar to a present UA.</a:t>
            </a:r>
          </a:p>
          <a:p>
            <a:r>
              <a:rPr lang="en-US" i="1" dirty="0" smtClean="0"/>
              <a:t>No mezzanine.</a:t>
            </a:r>
          </a:p>
          <a:p>
            <a:r>
              <a:rPr lang="en-US" i="1" dirty="0" smtClean="0"/>
              <a:t>Space for transport and installation.</a:t>
            </a:r>
          </a:p>
          <a:p>
            <a:r>
              <a:rPr lang="en-US" i="1" dirty="0" smtClean="0"/>
              <a:t>No rear access to racks.</a:t>
            </a:r>
          </a:p>
          <a:p>
            <a:endParaRPr lang="en-US" i="1" dirty="0" smtClean="0"/>
          </a:p>
        </p:txBody>
      </p:sp>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2945" y="2331954"/>
            <a:ext cx="3360000" cy="25200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18552" y="3885085"/>
            <a:ext cx="3360000" cy="252000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65832" y="2169000"/>
            <a:ext cx="3360000" cy="2520000"/>
          </a:xfrm>
          <a:prstGeom prst="rect">
            <a:avLst/>
          </a:prstGeom>
        </p:spPr>
      </p:pic>
      <p:sp>
        <p:nvSpPr>
          <p:cNvPr id="10"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417516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8</a:t>
            </a:fld>
            <a:endParaRPr lang="en-US"/>
          </a:p>
        </p:txBody>
      </p:sp>
      <p:sp>
        <p:nvSpPr>
          <p:cNvPr id="3" name="Title 2"/>
          <p:cNvSpPr>
            <a:spLocks noGrp="1"/>
          </p:cNvSpPr>
          <p:nvPr>
            <p:ph type="title"/>
          </p:nvPr>
        </p:nvSpPr>
        <p:spPr/>
        <p:txBody>
          <a:bodyPr/>
          <a:lstStyle/>
          <a:p>
            <a:r>
              <a:rPr lang="en-US" dirty="0" smtClean="0"/>
              <a:t>Power converter size </a:t>
            </a:r>
            <a:endParaRPr lang="en-US" dirty="0"/>
          </a:p>
        </p:txBody>
      </p:sp>
      <p:pic>
        <p:nvPicPr>
          <p:cNvPr id="11" name="Picture 10"/>
          <p:cNvPicPr>
            <a:picLocks noChangeAspect="1"/>
          </p:cNvPicPr>
          <p:nvPr/>
        </p:nvPicPr>
        <p:blipFill>
          <a:blip r:embed="rId2"/>
          <a:stretch>
            <a:fillRect/>
          </a:stretch>
        </p:blipFill>
        <p:spPr>
          <a:xfrm>
            <a:off x="568149" y="1583158"/>
            <a:ext cx="8214185" cy="4334684"/>
          </a:xfrm>
          <a:prstGeom prst="rect">
            <a:avLst/>
          </a:prstGeom>
        </p:spPr>
      </p:pic>
      <p:sp>
        <p:nvSpPr>
          <p:cNvPr id="38"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370189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3" name="Title 2"/>
          <p:cNvSpPr>
            <a:spLocks noGrp="1"/>
          </p:cNvSpPr>
          <p:nvPr>
            <p:ph type="title"/>
          </p:nvPr>
        </p:nvSpPr>
        <p:spPr/>
        <p:txBody>
          <a:bodyPr/>
          <a:lstStyle/>
          <a:p>
            <a:r>
              <a:rPr lang="en-US" dirty="0"/>
              <a:t>P</a:t>
            </a:r>
            <a:r>
              <a:rPr lang="en-US" dirty="0" smtClean="0"/>
              <a:t>ower converter integration</a:t>
            </a:r>
            <a:endParaRPr lang="en-US" dirty="0"/>
          </a:p>
        </p:txBody>
      </p:sp>
      <p:sp>
        <p:nvSpPr>
          <p:cNvPr id="8" name="Rectangle 7"/>
          <p:cNvSpPr/>
          <p:nvPr/>
        </p:nvSpPr>
        <p:spPr>
          <a:xfrm>
            <a:off x="249843" y="1132185"/>
            <a:ext cx="8224201" cy="1754326"/>
          </a:xfrm>
          <a:prstGeom prst="rect">
            <a:avLst/>
          </a:prstGeom>
        </p:spPr>
        <p:txBody>
          <a:bodyPr wrap="square">
            <a:spAutoFit/>
          </a:bodyPr>
          <a:lstStyle/>
          <a:p>
            <a:r>
              <a:rPr lang="en-US" i="1" dirty="0" smtClean="0"/>
              <a:t>All power converters will be installed in underground galleries, UR.</a:t>
            </a:r>
          </a:p>
          <a:p>
            <a:endParaRPr lang="en-US" i="1" dirty="0"/>
          </a:p>
          <a:p>
            <a:r>
              <a:rPr lang="en-US" i="1" dirty="0" smtClean="0"/>
              <a:t>The UR contains the power converters for both IP side. In total 86 power converters will be installed in this gallery.</a:t>
            </a:r>
          </a:p>
          <a:p>
            <a:endParaRPr lang="en-US" i="1" dirty="0"/>
          </a:p>
          <a:p>
            <a:r>
              <a:rPr lang="en-US" i="1" dirty="0" smtClean="0"/>
              <a:t> </a:t>
            </a:r>
          </a:p>
        </p:txBody>
      </p:sp>
      <p:pic>
        <p:nvPicPr>
          <p:cNvPr id="26" name="Picture 25"/>
          <p:cNvPicPr>
            <a:picLocks noChangeAspect="1"/>
          </p:cNvPicPr>
          <p:nvPr/>
        </p:nvPicPr>
        <p:blipFill rotWithShape="1">
          <a:blip r:embed="rId2" cstate="print">
            <a:extLst>
              <a:ext uri="{28A0092B-C50C-407E-A947-70E740481C1C}">
                <a14:useLocalDpi xmlns:a14="http://schemas.microsoft.com/office/drawing/2010/main" val="0"/>
              </a:ext>
            </a:extLst>
          </a:blip>
          <a:srcRect t="15684" b="41501"/>
          <a:stretch/>
        </p:blipFill>
        <p:spPr>
          <a:xfrm>
            <a:off x="150072" y="3101787"/>
            <a:ext cx="8536728" cy="2062703"/>
          </a:xfrm>
          <a:prstGeom prst="rect">
            <a:avLst/>
          </a:prstGeom>
        </p:spPr>
        <p:style>
          <a:lnRef idx="2">
            <a:schemeClr val="dk1"/>
          </a:lnRef>
          <a:fillRef idx="1">
            <a:schemeClr val="lt1"/>
          </a:fillRef>
          <a:effectRef idx="0">
            <a:schemeClr val="dk1"/>
          </a:effectRef>
          <a:fontRef idx="minor">
            <a:schemeClr val="dk1"/>
          </a:fontRef>
        </p:style>
      </p:pic>
      <p:sp>
        <p:nvSpPr>
          <p:cNvPr id="27" name="Footer Placeholder 4"/>
          <p:cNvSpPr>
            <a:spLocks noGrp="1"/>
          </p:cNvSpPr>
          <p:nvPr>
            <p:ph type="ftr" sz="quarter" idx="3"/>
          </p:nvPr>
        </p:nvSpPr>
        <p:spPr>
          <a:xfrm>
            <a:off x="3124200" y="6311962"/>
            <a:ext cx="2895600" cy="365125"/>
          </a:xfrm>
        </p:spPr>
        <p:txBody>
          <a:bodyPr/>
          <a:lstStyle/>
          <a:p>
            <a:r>
              <a:rPr lang="en-US" dirty="0" smtClean="0"/>
              <a:t>HL-LHC Technical infrastructure – 24 September 2015</a:t>
            </a:r>
            <a:endParaRPr lang="en-GB" dirty="0"/>
          </a:p>
        </p:txBody>
      </p:sp>
    </p:spTree>
    <p:extLst>
      <p:ext uri="{BB962C8B-B14F-4D97-AF65-F5344CB8AC3E}">
        <p14:creationId xmlns:p14="http://schemas.microsoft.com/office/powerpoint/2010/main" val="1703372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4418</TotalTime>
  <Words>897</Words>
  <Application>Microsoft Office PowerPoint</Application>
  <PresentationFormat>On-screen Show (4:3)</PresentationFormat>
  <Paragraphs>246</Paragraphs>
  <Slides>22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HiLumiLHC_PresentationTemplate</vt:lpstr>
      <vt:lpstr>Power converter integration</vt:lpstr>
      <vt:lpstr>Content</vt:lpstr>
      <vt:lpstr>Infrastructure for Power Converters</vt:lpstr>
      <vt:lpstr>List of circuits for HL-LHC</vt:lpstr>
      <vt:lpstr>List of power converters for HL-LHC</vt:lpstr>
      <vt:lpstr>Power converter types </vt:lpstr>
      <vt:lpstr>Power converter  underground integration</vt:lpstr>
      <vt:lpstr>Power converter size </vt:lpstr>
      <vt:lpstr>Power converter integration</vt:lpstr>
      <vt:lpstr>Power converter  underground integration</vt:lpstr>
      <vt:lpstr>Power converter  underground integration</vt:lpstr>
      <vt:lpstr>Infrastructure needed</vt:lpstr>
      <vt:lpstr>Power converter size</vt:lpstr>
      <vt:lpstr>Electricity</vt:lpstr>
      <vt:lpstr>Water cooling for power converters</vt:lpstr>
      <vt:lpstr>Losses in Air for power converters</vt:lpstr>
      <vt:lpstr>Control infrastructure</vt:lpstr>
      <vt:lpstr>High voltage power supplies for crab cavities</vt:lpstr>
      <vt:lpstr>High voltage power supplies for crab cavities</vt:lpstr>
      <vt:lpstr>High voltage power supplies for crab cavities</vt:lpstr>
      <vt:lpstr>High voltage power supplies for crab cavities</vt:lpstr>
      <vt:lpstr>Summary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Inserer dans template hi-lumi</dc:title>
  <dc:creator>Benoit Delille</dc:creator>
  <cp:lastModifiedBy>Jean-Paul Burnet</cp:lastModifiedBy>
  <cp:revision>204</cp:revision>
  <dcterms:created xsi:type="dcterms:W3CDTF">2015-02-02T20:09:37Z</dcterms:created>
  <dcterms:modified xsi:type="dcterms:W3CDTF">2015-12-17T08:58:11Z</dcterms:modified>
</cp:coreProperties>
</file>